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9" r:id="rId4"/>
    <p:sldId id="260" r:id="rId5"/>
    <p:sldId id="261" r:id="rId6"/>
    <p:sldId id="262" r:id="rId7"/>
    <p:sldId id="263" r:id="rId8"/>
    <p:sldId id="264" r:id="rId9"/>
    <p:sldId id="266" r:id="rId10"/>
    <p:sldId id="267" r:id="rId11"/>
    <p:sldId id="275" r:id="rId12"/>
    <p:sldId id="276" r:id="rId13"/>
    <p:sldId id="290" r:id="rId14"/>
    <p:sldId id="293" r:id="rId15"/>
    <p:sldId id="294" r:id="rId16"/>
    <p:sldId id="291"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778" autoAdjust="0"/>
    <p:restoredTop sz="94660"/>
  </p:normalViewPr>
  <p:slideViewPr>
    <p:cSldViewPr snapToGrid="0">
      <p:cViewPr varScale="1">
        <p:scale>
          <a:sx n="54" d="100"/>
          <a:sy n="54" d="100"/>
        </p:scale>
        <p:origin x="208" y="1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B1DA-3E8F-4410-A701-7BE33DBCA7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9DF6D0-DA16-4176-9748-FAB7001E1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158731-577D-4A51-AA0F-C4BE0276C5FC}"/>
              </a:ext>
            </a:extLst>
          </p:cNvPr>
          <p:cNvSpPr>
            <a:spLocks noGrp="1"/>
          </p:cNvSpPr>
          <p:nvPr>
            <p:ph type="dt" sz="half" idx="10"/>
          </p:nvPr>
        </p:nvSpPr>
        <p:spPr/>
        <p:txBody>
          <a:bodyPr/>
          <a:lstStyle/>
          <a:p>
            <a:fld id="{EE51A13B-85FD-448E-B15F-F747D2D45B90}" type="datetimeFigureOut">
              <a:rPr lang="en-IN" smtClean="0"/>
              <a:t>07/04/22</a:t>
            </a:fld>
            <a:endParaRPr lang="en-IN"/>
          </a:p>
        </p:txBody>
      </p:sp>
      <p:sp>
        <p:nvSpPr>
          <p:cNvPr id="5" name="Footer Placeholder 4">
            <a:extLst>
              <a:ext uri="{FF2B5EF4-FFF2-40B4-BE49-F238E27FC236}">
                <a16:creationId xmlns:a16="http://schemas.microsoft.com/office/drawing/2014/main" id="{16768326-B7B9-41B2-82EE-87AF1FA05E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8849C9-8B06-497D-997B-76341B429E3C}"/>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3791465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9FE2-2EF1-4E0C-96A7-178E17E212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CB52BD-CBF6-4AA0-A615-EDFA78CCC4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57AEFE-E4D9-487D-96FD-D22733E93072}"/>
              </a:ext>
            </a:extLst>
          </p:cNvPr>
          <p:cNvSpPr>
            <a:spLocks noGrp="1"/>
          </p:cNvSpPr>
          <p:nvPr>
            <p:ph type="dt" sz="half" idx="10"/>
          </p:nvPr>
        </p:nvSpPr>
        <p:spPr/>
        <p:txBody>
          <a:bodyPr/>
          <a:lstStyle/>
          <a:p>
            <a:fld id="{EE51A13B-85FD-448E-B15F-F747D2D45B90}" type="datetimeFigureOut">
              <a:rPr lang="en-IN" smtClean="0"/>
              <a:t>07/04/22</a:t>
            </a:fld>
            <a:endParaRPr lang="en-IN"/>
          </a:p>
        </p:txBody>
      </p:sp>
      <p:sp>
        <p:nvSpPr>
          <p:cNvPr id="5" name="Footer Placeholder 4">
            <a:extLst>
              <a:ext uri="{FF2B5EF4-FFF2-40B4-BE49-F238E27FC236}">
                <a16:creationId xmlns:a16="http://schemas.microsoft.com/office/drawing/2014/main" id="{CB778BAA-D216-49DC-9553-AD50D8F1AB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C183D9-E44E-4FE4-98E4-77A24C5A6A41}"/>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153998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48DA7E-430F-4D0F-9711-96B50EE46D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F836E8-DFC7-4356-A30A-E5F407D0B9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AC8C79-194B-4CCF-AB64-5F84F3CC4243}"/>
              </a:ext>
            </a:extLst>
          </p:cNvPr>
          <p:cNvSpPr>
            <a:spLocks noGrp="1"/>
          </p:cNvSpPr>
          <p:nvPr>
            <p:ph type="dt" sz="half" idx="10"/>
          </p:nvPr>
        </p:nvSpPr>
        <p:spPr/>
        <p:txBody>
          <a:bodyPr/>
          <a:lstStyle/>
          <a:p>
            <a:fld id="{EE51A13B-85FD-448E-B15F-F747D2D45B90}" type="datetimeFigureOut">
              <a:rPr lang="en-IN" smtClean="0"/>
              <a:t>07/04/22</a:t>
            </a:fld>
            <a:endParaRPr lang="en-IN"/>
          </a:p>
        </p:txBody>
      </p:sp>
      <p:sp>
        <p:nvSpPr>
          <p:cNvPr id="5" name="Footer Placeholder 4">
            <a:extLst>
              <a:ext uri="{FF2B5EF4-FFF2-40B4-BE49-F238E27FC236}">
                <a16:creationId xmlns:a16="http://schemas.microsoft.com/office/drawing/2014/main" id="{AF9C8421-649D-4CA8-B6C4-D0CFFA47A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A7B128-254B-499A-A063-4CA6E7357E55}"/>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345535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9BCE-F612-4E43-A181-F02FF84D18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D288B7-9D08-4A1A-8FCC-6239C34C9E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94DB21-FD11-45E6-9BBD-1442B6D5EF8A}"/>
              </a:ext>
            </a:extLst>
          </p:cNvPr>
          <p:cNvSpPr>
            <a:spLocks noGrp="1"/>
          </p:cNvSpPr>
          <p:nvPr>
            <p:ph type="dt" sz="half" idx="10"/>
          </p:nvPr>
        </p:nvSpPr>
        <p:spPr/>
        <p:txBody>
          <a:bodyPr/>
          <a:lstStyle/>
          <a:p>
            <a:fld id="{EE51A13B-85FD-448E-B15F-F747D2D45B90}" type="datetimeFigureOut">
              <a:rPr lang="en-IN" smtClean="0"/>
              <a:t>07/04/22</a:t>
            </a:fld>
            <a:endParaRPr lang="en-IN"/>
          </a:p>
        </p:txBody>
      </p:sp>
      <p:sp>
        <p:nvSpPr>
          <p:cNvPr id="5" name="Footer Placeholder 4">
            <a:extLst>
              <a:ext uri="{FF2B5EF4-FFF2-40B4-BE49-F238E27FC236}">
                <a16:creationId xmlns:a16="http://schemas.microsoft.com/office/drawing/2014/main" id="{A4C15368-905D-486C-B55D-92D502CB7D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8FF4D6-3AD0-4628-95D1-295C4A4CC12A}"/>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12769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3941-EF70-467E-8439-E34C8ED932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08CD44-76DC-463D-A337-CDBB782905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8876FF-5F8F-4295-B715-DE0C32771260}"/>
              </a:ext>
            </a:extLst>
          </p:cNvPr>
          <p:cNvSpPr>
            <a:spLocks noGrp="1"/>
          </p:cNvSpPr>
          <p:nvPr>
            <p:ph type="dt" sz="half" idx="10"/>
          </p:nvPr>
        </p:nvSpPr>
        <p:spPr/>
        <p:txBody>
          <a:bodyPr/>
          <a:lstStyle/>
          <a:p>
            <a:fld id="{EE51A13B-85FD-448E-B15F-F747D2D45B90}" type="datetimeFigureOut">
              <a:rPr lang="en-IN" smtClean="0"/>
              <a:t>07/04/22</a:t>
            </a:fld>
            <a:endParaRPr lang="en-IN"/>
          </a:p>
        </p:txBody>
      </p:sp>
      <p:sp>
        <p:nvSpPr>
          <p:cNvPr id="5" name="Footer Placeholder 4">
            <a:extLst>
              <a:ext uri="{FF2B5EF4-FFF2-40B4-BE49-F238E27FC236}">
                <a16:creationId xmlns:a16="http://schemas.microsoft.com/office/drawing/2014/main" id="{56436734-D239-4D46-B092-6C1ADBBC64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4C9C64-7A89-4392-A0C9-EFB60DF1E019}"/>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412445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F2E5-732A-4AD3-818F-16A95E9078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52E6A1-B52D-43F2-8DDD-013B33BF6E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39A7F1-D4AF-43A9-A43A-3A08AA99A5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BF6F0B-EBC1-465D-AD58-73C0F2066FA9}"/>
              </a:ext>
            </a:extLst>
          </p:cNvPr>
          <p:cNvSpPr>
            <a:spLocks noGrp="1"/>
          </p:cNvSpPr>
          <p:nvPr>
            <p:ph type="dt" sz="half" idx="10"/>
          </p:nvPr>
        </p:nvSpPr>
        <p:spPr/>
        <p:txBody>
          <a:bodyPr/>
          <a:lstStyle/>
          <a:p>
            <a:fld id="{EE51A13B-85FD-448E-B15F-F747D2D45B90}" type="datetimeFigureOut">
              <a:rPr lang="en-IN" smtClean="0"/>
              <a:t>07/04/22</a:t>
            </a:fld>
            <a:endParaRPr lang="en-IN"/>
          </a:p>
        </p:txBody>
      </p:sp>
      <p:sp>
        <p:nvSpPr>
          <p:cNvPr id="6" name="Footer Placeholder 5">
            <a:extLst>
              <a:ext uri="{FF2B5EF4-FFF2-40B4-BE49-F238E27FC236}">
                <a16:creationId xmlns:a16="http://schemas.microsoft.com/office/drawing/2014/main" id="{AEB63E5F-4032-4ED5-A13D-AB428C19D3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F971EC-53DB-4F29-AD74-5624A2654896}"/>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1977081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7C651-E3A4-4CD8-B1C7-4F62ACC166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DB84BB-865E-4043-8A8B-93EF7B2FB1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1E6C9B-6CA7-4B6F-AC3E-6D6D9605A5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7216D8-47CD-407C-8A02-41BA3FC26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1306FF-4FA8-449B-8683-DD6996082D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54FC63-B89C-49AC-9083-DD37F8049AF3}"/>
              </a:ext>
            </a:extLst>
          </p:cNvPr>
          <p:cNvSpPr>
            <a:spLocks noGrp="1"/>
          </p:cNvSpPr>
          <p:nvPr>
            <p:ph type="dt" sz="half" idx="10"/>
          </p:nvPr>
        </p:nvSpPr>
        <p:spPr/>
        <p:txBody>
          <a:bodyPr/>
          <a:lstStyle/>
          <a:p>
            <a:fld id="{EE51A13B-85FD-448E-B15F-F747D2D45B90}" type="datetimeFigureOut">
              <a:rPr lang="en-IN" smtClean="0"/>
              <a:t>07/04/22</a:t>
            </a:fld>
            <a:endParaRPr lang="en-IN"/>
          </a:p>
        </p:txBody>
      </p:sp>
      <p:sp>
        <p:nvSpPr>
          <p:cNvPr id="8" name="Footer Placeholder 7">
            <a:extLst>
              <a:ext uri="{FF2B5EF4-FFF2-40B4-BE49-F238E27FC236}">
                <a16:creationId xmlns:a16="http://schemas.microsoft.com/office/drawing/2014/main" id="{8DA4785A-B52D-4F11-AEA3-873F3FE38A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AC0BB9-5026-4E99-91AF-5DBDCDC4C7BF}"/>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108616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A731-9615-4C14-A527-9A36373697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D09038-6893-491A-914F-C0810F80E022}"/>
              </a:ext>
            </a:extLst>
          </p:cNvPr>
          <p:cNvSpPr>
            <a:spLocks noGrp="1"/>
          </p:cNvSpPr>
          <p:nvPr>
            <p:ph type="dt" sz="half" idx="10"/>
          </p:nvPr>
        </p:nvSpPr>
        <p:spPr/>
        <p:txBody>
          <a:bodyPr/>
          <a:lstStyle/>
          <a:p>
            <a:fld id="{EE51A13B-85FD-448E-B15F-F747D2D45B90}" type="datetimeFigureOut">
              <a:rPr lang="en-IN" smtClean="0"/>
              <a:t>07/04/22</a:t>
            </a:fld>
            <a:endParaRPr lang="en-IN"/>
          </a:p>
        </p:txBody>
      </p:sp>
      <p:sp>
        <p:nvSpPr>
          <p:cNvPr id="4" name="Footer Placeholder 3">
            <a:extLst>
              <a:ext uri="{FF2B5EF4-FFF2-40B4-BE49-F238E27FC236}">
                <a16:creationId xmlns:a16="http://schemas.microsoft.com/office/drawing/2014/main" id="{614851FE-001B-4571-B17F-79B601C705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C8AB8A-5337-47FC-8AD4-FCC1691F1470}"/>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340414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E9019-C453-4020-8C43-D1AE5A78D2CD}"/>
              </a:ext>
            </a:extLst>
          </p:cNvPr>
          <p:cNvSpPr>
            <a:spLocks noGrp="1"/>
          </p:cNvSpPr>
          <p:nvPr>
            <p:ph type="dt" sz="half" idx="10"/>
          </p:nvPr>
        </p:nvSpPr>
        <p:spPr/>
        <p:txBody>
          <a:bodyPr/>
          <a:lstStyle/>
          <a:p>
            <a:fld id="{EE51A13B-85FD-448E-B15F-F747D2D45B90}" type="datetimeFigureOut">
              <a:rPr lang="en-IN" smtClean="0"/>
              <a:t>07/04/22</a:t>
            </a:fld>
            <a:endParaRPr lang="en-IN"/>
          </a:p>
        </p:txBody>
      </p:sp>
      <p:sp>
        <p:nvSpPr>
          <p:cNvPr id="3" name="Footer Placeholder 2">
            <a:extLst>
              <a:ext uri="{FF2B5EF4-FFF2-40B4-BE49-F238E27FC236}">
                <a16:creationId xmlns:a16="http://schemas.microsoft.com/office/drawing/2014/main" id="{B1A9A22B-91C1-451F-90C2-BA62610527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74F420-C78A-4AF3-AC15-6766F71CB78C}"/>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84763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DCFF-FEB9-463A-8B50-E7E390665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CDBF5A-B03D-4B1C-8F27-8040F827D9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2714B4-CB43-4DDA-9C21-70E3584BF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B832C-05D6-46C4-BB5F-086582D328F4}"/>
              </a:ext>
            </a:extLst>
          </p:cNvPr>
          <p:cNvSpPr>
            <a:spLocks noGrp="1"/>
          </p:cNvSpPr>
          <p:nvPr>
            <p:ph type="dt" sz="half" idx="10"/>
          </p:nvPr>
        </p:nvSpPr>
        <p:spPr/>
        <p:txBody>
          <a:bodyPr/>
          <a:lstStyle/>
          <a:p>
            <a:fld id="{EE51A13B-85FD-448E-B15F-F747D2D45B90}" type="datetimeFigureOut">
              <a:rPr lang="en-IN" smtClean="0"/>
              <a:t>07/04/22</a:t>
            </a:fld>
            <a:endParaRPr lang="en-IN"/>
          </a:p>
        </p:txBody>
      </p:sp>
      <p:sp>
        <p:nvSpPr>
          <p:cNvPr id="6" name="Footer Placeholder 5">
            <a:extLst>
              <a:ext uri="{FF2B5EF4-FFF2-40B4-BE49-F238E27FC236}">
                <a16:creationId xmlns:a16="http://schemas.microsoft.com/office/drawing/2014/main" id="{6FDC6298-B262-497A-B067-A131EDF14E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DD2F16-F9E8-459F-B1FA-C442A1A43492}"/>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133034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3B7D-344C-43E6-BE9E-169813D8D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B6856F-B86A-432C-A43B-4BA1B861D5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A755A4-ED49-4FFD-9551-414079583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16BA1-4D95-48E5-A954-0D449327A72D}"/>
              </a:ext>
            </a:extLst>
          </p:cNvPr>
          <p:cNvSpPr>
            <a:spLocks noGrp="1"/>
          </p:cNvSpPr>
          <p:nvPr>
            <p:ph type="dt" sz="half" idx="10"/>
          </p:nvPr>
        </p:nvSpPr>
        <p:spPr/>
        <p:txBody>
          <a:bodyPr/>
          <a:lstStyle/>
          <a:p>
            <a:fld id="{EE51A13B-85FD-448E-B15F-F747D2D45B90}" type="datetimeFigureOut">
              <a:rPr lang="en-IN" smtClean="0"/>
              <a:t>07/04/22</a:t>
            </a:fld>
            <a:endParaRPr lang="en-IN"/>
          </a:p>
        </p:txBody>
      </p:sp>
      <p:sp>
        <p:nvSpPr>
          <p:cNvPr id="6" name="Footer Placeholder 5">
            <a:extLst>
              <a:ext uri="{FF2B5EF4-FFF2-40B4-BE49-F238E27FC236}">
                <a16:creationId xmlns:a16="http://schemas.microsoft.com/office/drawing/2014/main" id="{D067AF9F-1049-4F09-9595-73A7199E40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4A61A7-7510-4AAF-B9A5-8F7ACCC5FB67}"/>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2183629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9142BF-9CF2-4545-A0F3-AE5D9F01D8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EA33DA-3601-4E1A-9172-7702C7773C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5A88A8-86B2-4001-BDFE-46DC804908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1A13B-85FD-448E-B15F-F747D2D45B90}" type="datetimeFigureOut">
              <a:rPr lang="en-IN" smtClean="0"/>
              <a:t>07/04/22</a:t>
            </a:fld>
            <a:endParaRPr lang="en-IN"/>
          </a:p>
        </p:txBody>
      </p:sp>
      <p:sp>
        <p:nvSpPr>
          <p:cNvPr id="5" name="Footer Placeholder 4">
            <a:extLst>
              <a:ext uri="{FF2B5EF4-FFF2-40B4-BE49-F238E27FC236}">
                <a16:creationId xmlns:a16="http://schemas.microsoft.com/office/drawing/2014/main" id="{C5D3ACB9-7B56-40FA-B385-7627970059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136EF5-3523-4D46-9D06-FF631F7ED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2DB49-14F2-4E32-A0AB-DB1D4C250EC4}" type="slidenum">
              <a:rPr lang="en-IN" smtClean="0"/>
              <a:t>‹#›</a:t>
            </a:fld>
            <a:endParaRPr lang="en-IN"/>
          </a:p>
        </p:txBody>
      </p:sp>
    </p:spTree>
    <p:extLst>
      <p:ext uri="{BB962C8B-B14F-4D97-AF65-F5344CB8AC3E}">
        <p14:creationId xmlns:p14="http://schemas.microsoft.com/office/powerpoint/2010/main" val="617751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b="1" cap="all" dirty="0">
                <a:solidFill>
                  <a:schemeClr val="tx1"/>
                </a:solidFill>
                <a:latin typeface="Apple Braille Pinpoint 8 Dot" pitchFamily="2" charset="0"/>
              </a:rPr>
              <a:t>CUSTOMER RETENTION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92500" lnSpcReduction="10000"/>
          </a:bodyPr>
          <a:lstStyle/>
          <a:p>
            <a:pPr>
              <a:lnSpc>
                <a:spcPct val="100000"/>
              </a:lnSpc>
            </a:pPr>
            <a:r>
              <a:rPr lang="en-US" sz="1800" dirty="0">
                <a:latin typeface="Algerian" panose="04020705040A02060702" pitchFamily="82" charset="0"/>
              </a:rPr>
              <a:t>               BY</a:t>
            </a:r>
            <a:br>
              <a:rPr lang="en-US" sz="1800" dirty="0">
                <a:latin typeface="Algerian" panose="04020705040A02060702" pitchFamily="82" charset="0"/>
              </a:rPr>
            </a:br>
            <a:r>
              <a:rPr lang="en-US" sz="1800" dirty="0">
                <a:latin typeface="Algerian" panose="04020705040A02060702" pitchFamily="82" charset="0"/>
              </a:rPr>
              <a:t>             PRATIK KUMAR</a:t>
            </a:r>
            <a:br>
              <a:rPr lang="en-US" sz="1600" dirty="0"/>
            </a:br>
            <a:endParaRPr lang="en-US" sz="1600" dirty="0"/>
          </a:p>
        </p:txBody>
      </p:sp>
    </p:spTree>
    <p:extLst>
      <p:ext uri="{BB962C8B-B14F-4D97-AF65-F5344CB8AC3E}">
        <p14:creationId xmlns:p14="http://schemas.microsoft.com/office/powerpoint/2010/main" val="156844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3F7C-218D-4C78-8630-D5AF9F1BF01A}"/>
              </a:ext>
            </a:extLst>
          </p:cNvPr>
          <p:cNvSpPr>
            <a:spLocks noGrp="1"/>
          </p:cNvSpPr>
          <p:nvPr>
            <p:ph type="title"/>
          </p:nvPr>
        </p:nvSpPr>
        <p:spPr/>
        <p:txBody>
          <a:bodyPr/>
          <a:lstStyle/>
          <a:p>
            <a:r>
              <a:rPr lang="en-IN" dirty="0"/>
              <a:t>Visualization</a:t>
            </a:r>
          </a:p>
        </p:txBody>
      </p:sp>
      <p:pic>
        <p:nvPicPr>
          <p:cNvPr id="8" name="Picture Placeholder 7">
            <a:extLst>
              <a:ext uri="{FF2B5EF4-FFF2-40B4-BE49-F238E27FC236}">
                <a16:creationId xmlns:a16="http://schemas.microsoft.com/office/drawing/2014/main" id="{A1749D76-604A-488E-97A0-6C79AA602471}"/>
              </a:ext>
            </a:extLst>
          </p:cNvPr>
          <p:cNvPicPr>
            <a:picLocks noGrp="1" noChangeAspect="1"/>
          </p:cNvPicPr>
          <p:nvPr>
            <p:ph type="pic" idx="1"/>
          </p:nvPr>
        </p:nvPicPr>
        <p:blipFill rotWithShape="1">
          <a:blip r:embed="rId2"/>
          <a:srcRect l="11381" t="40606" r="17382" b="16535"/>
          <a:stretch/>
        </p:blipFill>
        <p:spPr>
          <a:xfrm>
            <a:off x="5183188" y="1389529"/>
            <a:ext cx="6172200" cy="3935506"/>
          </a:xfrm>
        </p:spPr>
      </p:pic>
      <p:sp>
        <p:nvSpPr>
          <p:cNvPr id="4" name="Text Placeholder 3">
            <a:extLst>
              <a:ext uri="{FF2B5EF4-FFF2-40B4-BE49-F238E27FC236}">
                <a16:creationId xmlns:a16="http://schemas.microsoft.com/office/drawing/2014/main" id="{D8389821-0007-4CFB-9EC7-40C326C4872C}"/>
              </a:ext>
            </a:extLst>
          </p:cNvPr>
          <p:cNvSpPr>
            <a:spLocks noGrp="1"/>
          </p:cNvSpPr>
          <p:nvPr>
            <p:ph type="body" sz="half" idx="2"/>
          </p:nvPr>
        </p:nvSpPr>
        <p:spPr/>
        <p:txBody>
          <a:bodyPr/>
          <a:lstStyle/>
          <a:p>
            <a:r>
              <a:rPr lang="en-IN" dirty="0"/>
              <a:t>Analysis :  Most of the customers use mobile internet for online shopping.</a:t>
            </a:r>
          </a:p>
        </p:txBody>
      </p:sp>
    </p:spTree>
    <p:extLst>
      <p:ext uri="{BB962C8B-B14F-4D97-AF65-F5344CB8AC3E}">
        <p14:creationId xmlns:p14="http://schemas.microsoft.com/office/powerpoint/2010/main" val="298470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A6EA-9AB0-4FE9-8E8F-D80601006F7E}"/>
              </a:ext>
            </a:extLst>
          </p:cNvPr>
          <p:cNvSpPr>
            <a:spLocks noGrp="1"/>
          </p:cNvSpPr>
          <p:nvPr>
            <p:ph type="title"/>
          </p:nvPr>
        </p:nvSpPr>
        <p:spPr/>
        <p:txBody>
          <a:bodyPr/>
          <a:lstStyle/>
          <a:p>
            <a:r>
              <a:rPr lang="en-IN" dirty="0"/>
              <a:t>Visualization</a:t>
            </a:r>
          </a:p>
        </p:txBody>
      </p:sp>
      <p:sp>
        <p:nvSpPr>
          <p:cNvPr id="3" name="Picture Placeholder 2">
            <a:extLst>
              <a:ext uri="{FF2B5EF4-FFF2-40B4-BE49-F238E27FC236}">
                <a16:creationId xmlns:a16="http://schemas.microsoft.com/office/drawing/2014/main" id="{3D7BCA6B-FF6A-4946-8F58-E2F462BB1E05}"/>
              </a:ext>
            </a:extLst>
          </p:cNvPr>
          <p:cNvSpPr>
            <a:spLocks noGrp="1"/>
          </p:cNvSpPr>
          <p:nvPr>
            <p:ph type="pic" idx="1"/>
          </p:nvPr>
        </p:nvSpPr>
        <p:spPr>
          <a:xfrm>
            <a:off x="5030788" y="1425388"/>
            <a:ext cx="6172200" cy="3879851"/>
          </a:xfrm>
        </p:spPr>
      </p:sp>
      <p:sp>
        <p:nvSpPr>
          <p:cNvPr id="4" name="Text Placeholder 3">
            <a:extLst>
              <a:ext uri="{FF2B5EF4-FFF2-40B4-BE49-F238E27FC236}">
                <a16:creationId xmlns:a16="http://schemas.microsoft.com/office/drawing/2014/main" id="{E481C1A2-D52D-4EFE-B555-F7522FEA325D}"/>
              </a:ext>
            </a:extLst>
          </p:cNvPr>
          <p:cNvSpPr>
            <a:spLocks noGrp="1"/>
          </p:cNvSpPr>
          <p:nvPr>
            <p:ph type="body" sz="half" idx="2"/>
          </p:nvPr>
        </p:nvSpPr>
        <p:spPr/>
        <p:txBody>
          <a:bodyPr/>
          <a:lstStyle/>
          <a:p>
            <a:r>
              <a:rPr lang="en-IN" dirty="0"/>
              <a:t>Analysis : Most of the customers agree that</a:t>
            </a:r>
            <a:r>
              <a:rPr lang="en-US" dirty="0"/>
              <a:t> Shopping on the website helps them fulfill certain roles.</a:t>
            </a:r>
            <a:endParaRPr lang="en-IN" dirty="0"/>
          </a:p>
        </p:txBody>
      </p:sp>
      <p:pic>
        <p:nvPicPr>
          <p:cNvPr id="6" name="Picture 5">
            <a:extLst>
              <a:ext uri="{FF2B5EF4-FFF2-40B4-BE49-F238E27FC236}">
                <a16:creationId xmlns:a16="http://schemas.microsoft.com/office/drawing/2014/main" id="{7246CDA8-D77E-468E-9A56-4AE18497F1CB}"/>
              </a:ext>
            </a:extLst>
          </p:cNvPr>
          <p:cNvPicPr>
            <a:picLocks noChangeAspect="1"/>
          </p:cNvPicPr>
          <p:nvPr/>
        </p:nvPicPr>
        <p:blipFill rotWithShape="1">
          <a:blip r:embed="rId2"/>
          <a:srcRect l="16322" t="20854" r="58163" b="37054"/>
          <a:stretch/>
        </p:blipFill>
        <p:spPr>
          <a:xfrm>
            <a:off x="4464424" y="1416424"/>
            <a:ext cx="6571129" cy="4016188"/>
          </a:xfrm>
          <a:prstGeom prst="rect">
            <a:avLst/>
          </a:prstGeom>
        </p:spPr>
      </p:pic>
    </p:spTree>
    <p:extLst>
      <p:ext uri="{BB962C8B-B14F-4D97-AF65-F5344CB8AC3E}">
        <p14:creationId xmlns:p14="http://schemas.microsoft.com/office/powerpoint/2010/main" val="70535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E4BE-ADD3-4F80-82D2-B179D47FFA8F}"/>
              </a:ext>
            </a:extLst>
          </p:cNvPr>
          <p:cNvSpPr>
            <a:spLocks noGrp="1"/>
          </p:cNvSpPr>
          <p:nvPr>
            <p:ph type="title"/>
          </p:nvPr>
        </p:nvSpPr>
        <p:spPr/>
        <p:txBody>
          <a:bodyPr/>
          <a:lstStyle/>
          <a:p>
            <a:r>
              <a:rPr lang="en-IN" dirty="0"/>
              <a:t>Visualization</a:t>
            </a:r>
          </a:p>
        </p:txBody>
      </p:sp>
      <p:sp>
        <p:nvSpPr>
          <p:cNvPr id="3" name="Picture Placeholder 2">
            <a:extLst>
              <a:ext uri="{FF2B5EF4-FFF2-40B4-BE49-F238E27FC236}">
                <a16:creationId xmlns:a16="http://schemas.microsoft.com/office/drawing/2014/main" id="{B4FFAD16-2B33-4EE3-ADA2-F6BF2D9958C5}"/>
              </a:ext>
            </a:extLst>
          </p:cNvPr>
          <p:cNvSpPr>
            <a:spLocks noGrp="1"/>
          </p:cNvSpPr>
          <p:nvPr>
            <p:ph type="pic" idx="1"/>
          </p:nvPr>
        </p:nvSpPr>
        <p:spPr>
          <a:xfrm>
            <a:off x="5844987" y="1731495"/>
            <a:ext cx="5217460" cy="3656293"/>
          </a:xfrm>
        </p:spPr>
      </p:sp>
      <p:sp>
        <p:nvSpPr>
          <p:cNvPr id="4" name="Text Placeholder 3">
            <a:extLst>
              <a:ext uri="{FF2B5EF4-FFF2-40B4-BE49-F238E27FC236}">
                <a16:creationId xmlns:a16="http://schemas.microsoft.com/office/drawing/2014/main" id="{6021BFB7-ED58-4F54-9388-FE6E8C714E7E}"/>
              </a:ext>
            </a:extLst>
          </p:cNvPr>
          <p:cNvSpPr>
            <a:spLocks noGrp="1"/>
          </p:cNvSpPr>
          <p:nvPr>
            <p:ph type="body" sz="half" idx="2"/>
          </p:nvPr>
        </p:nvSpPr>
        <p:spPr/>
        <p:txBody>
          <a:bodyPr/>
          <a:lstStyle/>
          <a:p>
            <a:r>
              <a:rPr lang="en-IN" dirty="0"/>
              <a:t>Analysis :  Most of the customers agree that they are getting value for the money spent on e commerce websites. </a:t>
            </a:r>
          </a:p>
        </p:txBody>
      </p:sp>
      <p:pic>
        <p:nvPicPr>
          <p:cNvPr id="6" name="Picture 5">
            <a:extLst>
              <a:ext uri="{FF2B5EF4-FFF2-40B4-BE49-F238E27FC236}">
                <a16:creationId xmlns:a16="http://schemas.microsoft.com/office/drawing/2014/main" id="{499DF2E6-97F6-4752-BE7D-F64B1DED38DD}"/>
              </a:ext>
            </a:extLst>
          </p:cNvPr>
          <p:cNvPicPr>
            <a:picLocks noChangeAspect="1"/>
          </p:cNvPicPr>
          <p:nvPr/>
        </p:nvPicPr>
        <p:blipFill rotWithShape="1">
          <a:blip r:embed="rId2"/>
          <a:srcRect l="16251" t="12809" r="56764" b="47582"/>
          <a:stretch/>
        </p:blipFill>
        <p:spPr>
          <a:xfrm>
            <a:off x="5844987" y="1712258"/>
            <a:ext cx="5507225" cy="3567953"/>
          </a:xfrm>
          <a:prstGeom prst="rect">
            <a:avLst/>
          </a:prstGeom>
        </p:spPr>
      </p:pic>
    </p:spTree>
    <p:extLst>
      <p:ext uri="{BB962C8B-B14F-4D97-AF65-F5344CB8AC3E}">
        <p14:creationId xmlns:p14="http://schemas.microsoft.com/office/powerpoint/2010/main" val="209849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3664-F4F9-4CB7-B3C2-3045C9884A06}"/>
              </a:ext>
            </a:extLst>
          </p:cNvPr>
          <p:cNvSpPr>
            <a:spLocks noGrp="1"/>
          </p:cNvSpPr>
          <p:nvPr>
            <p:ph type="title"/>
          </p:nvPr>
        </p:nvSpPr>
        <p:spPr/>
        <p:txBody>
          <a:bodyPr/>
          <a:lstStyle/>
          <a:p>
            <a:r>
              <a:rPr lang="en-IN" dirty="0"/>
              <a:t>Visualization</a:t>
            </a:r>
          </a:p>
        </p:txBody>
      </p:sp>
      <p:sp>
        <p:nvSpPr>
          <p:cNvPr id="3" name="Picture Placeholder 2">
            <a:extLst>
              <a:ext uri="{FF2B5EF4-FFF2-40B4-BE49-F238E27FC236}">
                <a16:creationId xmlns:a16="http://schemas.microsoft.com/office/drawing/2014/main" id="{738EE464-06DA-4B36-89FC-B1B8EF774CC5}"/>
              </a:ext>
            </a:extLst>
          </p:cNvPr>
          <p:cNvSpPr>
            <a:spLocks noGrp="1"/>
          </p:cNvSpPr>
          <p:nvPr>
            <p:ph type="pic" idx="1"/>
          </p:nvPr>
        </p:nvSpPr>
        <p:spPr/>
      </p:sp>
      <p:sp>
        <p:nvSpPr>
          <p:cNvPr id="4" name="Text Placeholder 3">
            <a:extLst>
              <a:ext uri="{FF2B5EF4-FFF2-40B4-BE49-F238E27FC236}">
                <a16:creationId xmlns:a16="http://schemas.microsoft.com/office/drawing/2014/main" id="{ACC534CD-38C5-4CC4-A279-58CC8B7BDF18}"/>
              </a:ext>
            </a:extLst>
          </p:cNvPr>
          <p:cNvSpPr>
            <a:spLocks noGrp="1"/>
          </p:cNvSpPr>
          <p:nvPr>
            <p:ph type="body" sz="half" idx="2"/>
          </p:nvPr>
        </p:nvSpPr>
        <p:spPr/>
        <p:txBody>
          <a:bodyPr/>
          <a:lstStyle/>
          <a:p>
            <a:r>
              <a:rPr lang="en-IN" dirty="0"/>
              <a:t>Analysis : Most of the customers recommend </a:t>
            </a:r>
          </a:p>
          <a:p>
            <a:r>
              <a:rPr lang="en-IN" dirty="0"/>
              <a:t>To use Amazon.in for online shopping.</a:t>
            </a:r>
          </a:p>
        </p:txBody>
      </p:sp>
      <p:pic>
        <p:nvPicPr>
          <p:cNvPr id="6" name="Picture 5">
            <a:extLst>
              <a:ext uri="{FF2B5EF4-FFF2-40B4-BE49-F238E27FC236}">
                <a16:creationId xmlns:a16="http://schemas.microsoft.com/office/drawing/2014/main" id="{750B8D4D-6675-495D-AED3-7638DB10B318}"/>
              </a:ext>
            </a:extLst>
          </p:cNvPr>
          <p:cNvPicPr>
            <a:picLocks noChangeAspect="1"/>
          </p:cNvPicPr>
          <p:nvPr/>
        </p:nvPicPr>
        <p:blipFill rotWithShape="1">
          <a:blip r:embed="rId2"/>
          <a:srcRect l="14435" t="11242" r="57918" b="31242"/>
          <a:stretch/>
        </p:blipFill>
        <p:spPr>
          <a:xfrm>
            <a:off x="5183187" y="914400"/>
            <a:ext cx="6686083" cy="4954588"/>
          </a:xfrm>
          <a:prstGeom prst="rect">
            <a:avLst/>
          </a:prstGeom>
        </p:spPr>
      </p:pic>
    </p:spTree>
    <p:extLst>
      <p:ext uri="{BB962C8B-B14F-4D97-AF65-F5344CB8AC3E}">
        <p14:creationId xmlns:p14="http://schemas.microsoft.com/office/powerpoint/2010/main" val="83768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blinds(horizontal)">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heel(1)">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6EEE46-0160-49A4-AFE2-9FB661AF15B9}"/>
              </a:ext>
            </a:extLst>
          </p:cNvPr>
          <p:cNvSpPr txBox="1"/>
          <p:nvPr/>
        </p:nvSpPr>
        <p:spPr>
          <a:xfrm>
            <a:off x="2884868" y="154548"/>
            <a:ext cx="5692462" cy="523220"/>
          </a:xfrm>
          <a:prstGeom prst="rect">
            <a:avLst/>
          </a:prstGeom>
          <a:noFill/>
        </p:spPr>
        <p:txBody>
          <a:bodyPr wrap="square" rtlCol="0">
            <a:spAutoFit/>
          </a:bodyPr>
          <a:lstStyle/>
          <a:p>
            <a:r>
              <a:rPr lang="en-US" sz="2800" dirty="0">
                <a:solidFill>
                  <a:schemeClr val="accent4"/>
                </a:solidFill>
                <a:latin typeface="Algerian" panose="04020705040A02060702" pitchFamily="82" charset="0"/>
              </a:rPr>
              <a:t>CORRELATION</a:t>
            </a:r>
          </a:p>
        </p:txBody>
      </p:sp>
      <p:pic>
        <p:nvPicPr>
          <p:cNvPr id="5" name="Picture 4">
            <a:extLst>
              <a:ext uri="{FF2B5EF4-FFF2-40B4-BE49-F238E27FC236}">
                <a16:creationId xmlns:a16="http://schemas.microsoft.com/office/drawing/2014/main" id="{8998F591-A57F-4F72-8F4C-653E844F020E}"/>
              </a:ext>
            </a:extLst>
          </p:cNvPr>
          <p:cNvPicPr>
            <a:picLocks noChangeAspect="1"/>
          </p:cNvPicPr>
          <p:nvPr/>
        </p:nvPicPr>
        <p:blipFill>
          <a:blip r:embed="rId2"/>
          <a:stretch>
            <a:fillRect/>
          </a:stretch>
        </p:blipFill>
        <p:spPr>
          <a:xfrm>
            <a:off x="515155" y="743502"/>
            <a:ext cx="6825803" cy="5959950"/>
          </a:xfrm>
          <a:prstGeom prst="rect">
            <a:avLst/>
          </a:prstGeom>
        </p:spPr>
      </p:pic>
      <p:pic>
        <p:nvPicPr>
          <p:cNvPr id="7" name="Picture 6">
            <a:extLst>
              <a:ext uri="{FF2B5EF4-FFF2-40B4-BE49-F238E27FC236}">
                <a16:creationId xmlns:a16="http://schemas.microsoft.com/office/drawing/2014/main" id="{A4226E4D-4A5E-4B96-A053-39C7E40F20C7}"/>
              </a:ext>
            </a:extLst>
          </p:cNvPr>
          <p:cNvPicPr>
            <a:picLocks noChangeAspect="1"/>
          </p:cNvPicPr>
          <p:nvPr/>
        </p:nvPicPr>
        <p:blipFill>
          <a:blip r:embed="rId3"/>
          <a:stretch>
            <a:fillRect/>
          </a:stretch>
        </p:blipFill>
        <p:spPr>
          <a:xfrm>
            <a:off x="7448460" y="743502"/>
            <a:ext cx="4308136" cy="1381512"/>
          </a:xfrm>
          <a:prstGeom prst="rect">
            <a:avLst/>
          </a:prstGeom>
        </p:spPr>
      </p:pic>
    </p:spTree>
    <p:extLst>
      <p:ext uri="{BB962C8B-B14F-4D97-AF65-F5344CB8AC3E}">
        <p14:creationId xmlns:p14="http://schemas.microsoft.com/office/powerpoint/2010/main" val="98162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AC44B5-F0CF-4B5A-B27B-4D6754EA9610}"/>
              </a:ext>
            </a:extLst>
          </p:cNvPr>
          <p:cNvSpPr txBox="1"/>
          <p:nvPr/>
        </p:nvSpPr>
        <p:spPr>
          <a:xfrm>
            <a:off x="5647386" y="2975019"/>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9DAD0FC4-4A5F-42E2-8FCA-031A582AB057}"/>
              </a:ext>
            </a:extLst>
          </p:cNvPr>
          <p:cNvSpPr txBox="1"/>
          <p:nvPr/>
        </p:nvSpPr>
        <p:spPr>
          <a:xfrm>
            <a:off x="476518" y="708338"/>
            <a:ext cx="9504609" cy="2554545"/>
          </a:xfrm>
          <a:prstGeom prst="rect">
            <a:avLst/>
          </a:prstGeom>
          <a:noFill/>
        </p:spPr>
        <p:txBody>
          <a:bodyPr wrap="square" rtlCol="0">
            <a:spAutoFit/>
          </a:bodyPr>
          <a:lstStyle/>
          <a:p>
            <a:pPr marL="342900" indent="-34290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We can observe that there are many variables which have high and low correlation with other independent variables.</a:t>
            </a:r>
          </a:p>
          <a:p>
            <a:pPr algn="l"/>
            <a:endParaRPr lang="en-US" sz="2000" b="0" i="0" dirty="0">
              <a:effectLst/>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We have to use correlation matrix to check the relation/dependencies between the independent and target variables.</a:t>
            </a:r>
          </a:p>
          <a:p>
            <a:pPr algn="l"/>
            <a:endParaRPr lang="en-US" sz="2000" b="0" i="0" dirty="0">
              <a:effectLst/>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We have to remove one of the highly correlated independent variable to get rid of the problem of multicollinearity.</a:t>
            </a:r>
          </a:p>
        </p:txBody>
      </p:sp>
      <p:pic>
        <p:nvPicPr>
          <p:cNvPr id="5" name="Picture 4">
            <a:extLst>
              <a:ext uri="{FF2B5EF4-FFF2-40B4-BE49-F238E27FC236}">
                <a16:creationId xmlns:a16="http://schemas.microsoft.com/office/drawing/2014/main" id="{7923B41D-D476-44CF-BF05-1F6BD9CA0237}"/>
              </a:ext>
            </a:extLst>
          </p:cNvPr>
          <p:cNvPicPr>
            <a:picLocks noChangeAspect="1"/>
          </p:cNvPicPr>
          <p:nvPr/>
        </p:nvPicPr>
        <p:blipFill>
          <a:blip r:embed="rId2"/>
          <a:stretch>
            <a:fillRect/>
          </a:stretch>
        </p:blipFill>
        <p:spPr>
          <a:xfrm>
            <a:off x="979206" y="3183217"/>
            <a:ext cx="6601746" cy="3726298"/>
          </a:xfrm>
          <a:prstGeom prst="rect">
            <a:avLst/>
          </a:prstGeom>
        </p:spPr>
      </p:pic>
    </p:spTree>
    <p:extLst>
      <p:ext uri="{BB962C8B-B14F-4D97-AF65-F5344CB8AC3E}">
        <p14:creationId xmlns:p14="http://schemas.microsoft.com/office/powerpoint/2010/main" val="366597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015887-76D2-4820-BE36-5659C996AB98}"/>
              </a:ext>
            </a:extLst>
          </p:cNvPr>
          <p:cNvSpPr>
            <a:spLocks noGrp="1"/>
          </p:cNvSpPr>
          <p:nvPr>
            <p:ph type="title"/>
          </p:nvPr>
        </p:nvSpPr>
        <p:spPr/>
        <p:txBody>
          <a:bodyPr/>
          <a:lstStyle/>
          <a:p>
            <a:r>
              <a:rPr lang="en-IN" dirty="0"/>
              <a:t>                            Conclusion</a:t>
            </a:r>
          </a:p>
        </p:txBody>
      </p:sp>
      <p:sp>
        <p:nvSpPr>
          <p:cNvPr id="6" name="Content Placeholder 5">
            <a:extLst>
              <a:ext uri="{FF2B5EF4-FFF2-40B4-BE49-F238E27FC236}">
                <a16:creationId xmlns:a16="http://schemas.microsoft.com/office/drawing/2014/main" id="{DEFA915D-3162-4793-9DFC-E0367661544B}"/>
              </a:ext>
            </a:extLst>
          </p:cNvPr>
          <p:cNvSpPr>
            <a:spLocks noGrp="1"/>
          </p:cNvSpPr>
          <p:nvPr>
            <p:ph idx="1"/>
          </p:nvPr>
        </p:nvSpPr>
        <p:spPr/>
        <p:txBody>
          <a:bodyPr>
            <a:normAutofit fontScale="85000" lnSpcReduction="10000"/>
          </a:bodyPr>
          <a:lstStyle/>
          <a:p>
            <a:r>
              <a:rPr lang="en-US" dirty="0"/>
              <a:t>According to my analysis,  The e commerce site with highest retention and customer satisfaction rates are Amazon.in and Flipkart.com because their positives are in line with the customer preferences and they are most likely to use these websites for purchases in the future.</a:t>
            </a:r>
          </a:p>
          <a:p>
            <a:r>
              <a:rPr lang="en-US" dirty="0"/>
              <a:t>The company with very low retention rate and customer satisfaction is with Paytm and Snapdeal because most of the factors are not in line with the customer preferences</a:t>
            </a:r>
          </a:p>
          <a:p>
            <a:r>
              <a:rPr lang="en-US" dirty="0"/>
              <a:t>Finally I would say that, customer satisfaction plays a major role in retention. A company should first understand what customers expects while purchasing online (e-commerce) and provide a better buying experience which will in turn retain the customer.</a:t>
            </a:r>
          </a:p>
          <a:p>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Some of the customers believe that online shopping is not trustworthy and reliable because of only online payment mode  personal privacy and lack of trust.</a:t>
            </a: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a:t>
            </a:r>
            <a:endParaRPr lang="en-IN" dirty="0"/>
          </a:p>
          <a:p>
            <a:endParaRPr lang="en-IN" dirty="0"/>
          </a:p>
        </p:txBody>
      </p:sp>
    </p:spTree>
    <p:extLst>
      <p:ext uri="{BB962C8B-B14F-4D97-AF65-F5344CB8AC3E}">
        <p14:creationId xmlns:p14="http://schemas.microsoft.com/office/powerpoint/2010/main" val="33210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blinds(horizontal)">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blinds(horizontal)">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blinds(horizontal)">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blinds(horizontal)">
                                      <p:cBhvr>
                                        <p:cTn id="2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A8FE4-E049-475E-8E2A-0A7DC4B3692E}"/>
              </a:ext>
            </a:extLst>
          </p:cNvPr>
          <p:cNvSpPr txBox="1"/>
          <p:nvPr/>
        </p:nvSpPr>
        <p:spPr>
          <a:xfrm>
            <a:off x="5647386" y="2975019"/>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85ED6EA-78FB-4937-AE1A-5BC2B1EFD1A1}"/>
              </a:ext>
            </a:extLst>
          </p:cNvPr>
          <p:cNvSpPr txBox="1"/>
          <p:nvPr/>
        </p:nvSpPr>
        <p:spPr>
          <a:xfrm flipH="1">
            <a:off x="1332963" y="1572242"/>
            <a:ext cx="9543245" cy="3713517"/>
          </a:xfrm>
          <a:prstGeom prst="rect">
            <a:avLst/>
          </a:prstGeom>
          <a:noFill/>
        </p:spPr>
        <p:txBody>
          <a:bodyPr wrap="square" rtlCol="0" anchor="ctr">
            <a:spAutoFit/>
          </a:bodyPr>
          <a:lstStyle/>
          <a:p>
            <a:pPr>
              <a:lnSpc>
                <a:spcPct val="300000"/>
              </a:lnSpc>
            </a:pPr>
            <a:r>
              <a:rPr lang="en-US" sz="9600" dirty="0">
                <a:solidFill>
                  <a:srgbClr val="FF0000"/>
                </a:solidFill>
                <a:latin typeface="Algerian" panose="04020705040A02060702" pitchFamily="82" charset="0"/>
              </a:rPr>
              <a:t>THANK YOU</a:t>
            </a:r>
          </a:p>
        </p:txBody>
      </p:sp>
    </p:spTree>
    <p:extLst>
      <p:ext uri="{BB962C8B-B14F-4D97-AF65-F5344CB8AC3E}">
        <p14:creationId xmlns:p14="http://schemas.microsoft.com/office/powerpoint/2010/main" val="120351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2760-31B7-4398-8E1F-8AD45C63B326}"/>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AFCECD9B-25E4-4F0C-B159-9E66E171EF4C}"/>
              </a:ext>
            </a:extLst>
          </p:cNvPr>
          <p:cNvSpPr>
            <a:spLocks noGrp="1"/>
          </p:cNvSpPr>
          <p:nvPr>
            <p:ph idx="1"/>
          </p:nvPr>
        </p:nvSpPr>
        <p:spPr/>
        <p:txBody>
          <a:bodyPr/>
          <a:lstStyle/>
          <a:p>
            <a:r>
              <a:rPr lang="en-IN" dirty="0"/>
              <a:t>Problem Statement</a:t>
            </a:r>
          </a:p>
          <a:p>
            <a:r>
              <a:rPr lang="en-IN" dirty="0"/>
              <a:t>Definition</a:t>
            </a:r>
          </a:p>
          <a:p>
            <a:r>
              <a:rPr lang="en-IN" dirty="0"/>
              <a:t>Benefits of Customer Retention</a:t>
            </a:r>
          </a:p>
          <a:p>
            <a:r>
              <a:rPr lang="en-IN" dirty="0"/>
              <a:t>EDA Steps</a:t>
            </a:r>
          </a:p>
          <a:p>
            <a:r>
              <a:rPr lang="en-IN" dirty="0"/>
              <a:t>Visualizations</a:t>
            </a:r>
          </a:p>
          <a:p>
            <a:r>
              <a:rPr lang="en-IN" dirty="0"/>
              <a:t>Analysis</a:t>
            </a:r>
          </a:p>
          <a:p>
            <a:r>
              <a:rPr lang="en-IN" dirty="0"/>
              <a:t>Conclusion</a:t>
            </a:r>
          </a:p>
          <a:p>
            <a:r>
              <a:rPr lang="en-IN" dirty="0"/>
              <a:t>Limitation</a:t>
            </a:r>
          </a:p>
          <a:p>
            <a:endParaRPr lang="en-IN" dirty="0"/>
          </a:p>
          <a:p>
            <a:endParaRPr lang="en-IN" dirty="0"/>
          </a:p>
        </p:txBody>
      </p:sp>
    </p:spTree>
    <p:extLst>
      <p:ext uri="{BB962C8B-B14F-4D97-AF65-F5344CB8AC3E}">
        <p14:creationId xmlns:p14="http://schemas.microsoft.com/office/powerpoint/2010/main" val="53852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heckerboard(across)">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heckerboard(across)">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checkerboard(across)">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checkerboard(across)">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checkerboard(across)">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checkerboard(across)">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checkerboard(across)">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68CE-D2FF-4887-9603-610FAF6E063F}"/>
              </a:ext>
            </a:extLst>
          </p:cNvPr>
          <p:cNvSpPr>
            <a:spLocks noGrp="1"/>
          </p:cNvSpPr>
          <p:nvPr>
            <p:ph type="title"/>
          </p:nvPr>
        </p:nvSpPr>
        <p:spPr>
          <a:xfrm>
            <a:off x="2671482" y="788894"/>
            <a:ext cx="5504331" cy="887506"/>
          </a:xfrm>
        </p:spPr>
        <p:txBody>
          <a:bodyPr>
            <a:normAutofit fontScale="90000"/>
          </a:bodyPr>
          <a:lstStyle/>
          <a:p>
            <a:r>
              <a:rPr lang="en-IN" dirty="0"/>
              <a:t>Problem Statement</a:t>
            </a:r>
          </a:p>
        </p:txBody>
      </p:sp>
      <p:sp>
        <p:nvSpPr>
          <p:cNvPr id="3" name="Text Placeholder 2">
            <a:extLst>
              <a:ext uri="{FF2B5EF4-FFF2-40B4-BE49-F238E27FC236}">
                <a16:creationId xmlns:a16="http://schemas.microsoft.com/office/drawing/2014/main" id="{B432146E-0AB1-44E3-A71B-26080B1599E5}"/>
              </a:ext>
            </a:extLst>
          </p:cNvPr>
          <p:cNvSpPr>
            <a:spLocks noGrp="1"/>
          </p:cNvSpPr>
          <p:nvPr>
            <p:ph type="body" idx="1"/>
          </p:nvPr>
        </p:nvSpPr>
        <p:spPr>
          <a:xfrm>
            <a:off x="831850" y="1810871"/>
            <a:ext cx="10515600" cy="1461247"/>
          </a:xfrm>
        </p:spPr>
        <p:txBody>
          <a:bodyPr>
            <a:normAutofit fontScale="85000" lnSpcReduction="20000"/>
          </a:bodyPr>
          <a:lstStyle/>
          <a:p>
            <a:r>
              <a:rPr lang="en-US" b="0" i="0" dirty="0">
                <a:solidFill>
                  <a:srgbClr val="202124"/>
                </a:solidFill>
                <a:effectLst/>
                <a:latin typeface="Arial" panose="020B0604020202020204" pitchFamily="34" charset="0"/>
                <a:cs typeface="Arial" panose="020B0604020202020204" pitchFamily="34" charset="0"/>
              </a:rPr>
              <a:t>This dataset has given some customers </a:t>
            </a:r>
            <a:r>
              <a:rPr lang="en-US" dirty="0">
                <a:solidFill>
                  <a:srgbClr val="202124"/>
                </a:solidFill>
                <a:latin typeface="Arial" panose="020B0604020202020204" pitchFamily="34" charset="0"/>
                <a:cs typeface="Arial" panose="020B0604020202020204" pitchFamily="34" charset="0"/>
              </a:rPr>
              <a:t>personal </a:t>
            </a:r>
            <a:r>
              <a:rPr lang="en-US" b="0" i="0" dirty="0">
                <a:solidFill>
                  <a:srgbClr val="202124"/>
                </a:solidFill>
                <a:effectLst/>
                <a:latin typeface="Arial" panose="020B0604020202020204" pitchFamily="34" charset="0"/>
                <a:cs typeface="Arial" panose="020B0604020202020204" pitchFamily="34" charset="0"/>
              </a:rPr>
              <a:t>details , devices details, OS ,Shopping frequency ,</a:t>
            </a:r>
            <a:r>
              <a:rPr lang="en-US" dirty="0">
                <a:solidFill>
                  <a:srgbClr val="202124"/>
                </a:solidFill>
                <a:latin typeface="Arial" panose="020B0604020202020204" pitchFamily="34" charset="0"/>
                <a:cs typeface="Arial" panose="020B0604020202020204" pitchFamily="34" charset="0"/>
              </a:rPr>
              <a:t>Payment methods etc. </a:t>
            </a:r>
            <a:r>
              <a:rPr lang="en-US" b="0" i="0" dirty="0">
                <a:solidFill>
                  <a:srgbClr val="202124"/>
                </a:solidFill>
                <a:effectLst/>
                <a:latin typeface="Arial" panose="020B0604020202020204" pitchFamily="34" charset="0"/>
                <a:cs typeface="Arial" panose="020B0604020202020204" pitchFamily="34" charset="0"/>
              </a:rPr>
              <a:t>and their poll for user friendly interface </a:t>
            </a:r>
            <a:r>
              <a:rPr lang="en-US" dirty="0">
                <a:solidFill>
                  <a:srgbClr val="202124"/>
                </a:solidFill>
                <a:latin typeface="Arial" panose="020B0604020202020204" pitchFamily="34" charset="0"/>
                <a:cs typeface="Arial" panose="020B0604020202020204" pitchFamily="34" charset="0"/>
              </a:rPr>
              <a:t>,</a:t>
            </a:r>
            <a:r>
              <a:rPr lang="en-US" b="0" i="0" dirty="0">
                <a:solidFill>
                  <a:srgbClr val="202124"/>
                </a:solidFill>
                <a:effectLst/>
                <a:latin typeface="Arial" panose="020B0604020202020204" pitchFamily="34" charset="0"/>
                <a:cs typeface="Arial" panose="020B0604020202020204" pitchFamily="34" charset="0"/>
              </a:rPr>
              <a:t>attractive offers ,Customer </a:t>
            </a:r>
            <a:r>
              <a:rPr lang="en-US" dirty="0">
                <a:solidFill>
                  <a:srgbClr val="202124"/>
                </a:solidFill>
                <a:latin typeface="Arial" panose="020B0604020202020204" pitchFamily="34" charset="0"/>
                <a:cs typeface="Arial" panose="020B0604020202020204" pitchFamily="34" charset="0"/>
              </a:rPr>
              <a:t>privacy etc. </a:t>
            </a:r>
            <a:r>
              <a:rPr lang="en-US" b="0" i="0" dirty="0">
                <a:solidFill>
                  <a:srgbClr val="202124"/>
                </a:solidFill>
                <a:effectLst/>
                <a:latin typeface="Arial" panose="020B0604020202020204" pitchFamily="34" charset="0"/>
                <a:cs typeface="Arial" panose="020B0604020202020204" pitchFamily="34" charset="0"/>
              </a:rPr>
              <a:t>for some of the leading e commerce sites like Amazon, Flipkart, Paytm, Myntra, Snapdeal. I have to analyze the given data and do all the EDA and visualization steps and Assumption to make a model which can predict about customer retention.</a:t>
            </a:r>
            <a:endParaRPr lang="en-US" dirty="0">
              <a:solidFill>
                <a:srgbClr val="202124"/>
              </a:solidFill>
              <a:latin typeface="Arial" panose="020B0604020202020204" pitchFamily="34" charset="0"/>
              <a:cs typeface="Arial" panose="020B0604020202020204" pitchFamily="34" charset="0"/>
            </a:endParaRPr>
          </a:p>
          <a:p>
            <a:endParaRPr lang="en-US" dirty="0">
              <a:solidFill>
                <a:srgbClr val="202124"/>
              </a:solidFill>
              <a:latin typeface="Bahnschrift Light SemiCondensed" panose="020B0502040204020203" pitchFamily="34" charset="0"/>
            </a:endParaRPr>
          </a:p>
          <a:p>
            <a:endParaRPr lang="en-IN" dirty="0">
              <a:latin typeface="Bahnschrift Light SemiCondensed" panose="020B0502040204020203" pitchFamily="34" charset="0"/>
            </a:endParaRPr>
          </a:p>
        </p:txBody>
      </p:sp>
    </p:spTree>
    <p:extLst>
      <p:ext uri="{BB962C8B-B14F-4D97-AF65-F5344CB8AC3E}">
        <p14:creationId xmlns:p14="http://schemas.microsoft.com/office/powerpoint/2010/main" val="27877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D67C-9200-4155-8038-07C6B7335C74}"/>
              </a:ext>
            </a:extLst>
          </p:cNvPr>
          <p:cNvSpPr>
            <a:spLocks noGrp="1"/>
          </p:cNvSpPr>
          <p:nvPr>
            <p:ph type="title"/>
          </p:nvPr>
        </p:nvSpPr>
        <p:spPr>
          <a:xfrm>
            <a:off x="1289122" y="708213"/>
            <a:ext cx="10299408" cy="977152"/>
          </a:xfrm>
        </p:spPr>
        <p:txBody>
          <a:bodyPr>
            <a:normAutofit/>
          </a:bodyPr>
          <a:lstStyle/>
          <a:p>
            <a:r>
              <a:rPr lang="en-IN" dirty="0"/>
              <a:t>Definition</a:t>
            </a:r>
          </a:p>
        </p:txBody>
      </p:sp>
      <p:sp>
        <p:nvSpPr>
          <p:cNvPr id="3" name="Text Placeholder 2">
            <a:extLst>
              <a:ext uri="{FF2B5EF4-FFF2-40B4-BE49-F238E27FC236}">
                <a16:creationId xmlns:a16="http://schemas.microsoft.com/office/drawing/2014/main" id="{A8F1E472-75DB-44EE-9ECB-329844A0C3FF}"/>
              </a:ext>
            </a:extLst>
          </p:cNvPr>
          <p:cNvSpPr>
            <a:spLocks noGrp="1"/>
          </p:cNvSpPr>
          <p:nvPr>
            <p:ph type="body" idx="1"/>
          </p:nvPr>
        </p:nvSpPr>
        <p:spPr>
          <a:xfrm>
            <a:off x="724274" y="1748119"/>
            <a:ext cx="10515600" cy="1680882"/>
          </a:xfrm>
        </p:spPr>
        <p:txBody>
          <a:bodyPr>
            <a:normAutofit lnSpcReduction="10000"/>
          </a:bodyPr>
          <a:lstStyle/>
          <a:p>
            <a:r>
              <a:rPr lang="en-US" b="0" i="0" dirty="0">
                <a:solidFill>
                  <a:srgbClr val="4D5156"/>
                </a:solidFill>
                <a:effectLst/>
                <a:latin typeface="arial" panose="020B0604020202020204" pitchFamily="34" charset="0"/>
              </a:rPr>
              <a:t>Customer retention refers to the ability of a company or product to retain its customers over some specified period. High customer retention means customers of the product or business tend to return to, continue to buy or in some other way not defect to another product or business, or to non-use entirely.</a:t>
            </a:r>
            <a:endParaRPr lang="en-IN" dirty="0"/>
          </a:p>
        </p:txBody>
      </p:sp>
    </p:spTree>
    <p:extLst>
      <p:ext uri="{BB962C8B-B14F-4D97-AF65-F5344CB8AC3E}">
        <p14:creationId xmlns:p14="http://schemas.microsoft.com/office/powerpoint/2010/main" val="299794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B2EBD-462B-4C73-A03A-6ADC9625F571}"/>
              </a:ext>
            </a:extLst>
          </p:cNvPr>
          <p:cNvSpPr>
            <a:spLocks noGrp="1"/>
          </p:cNvSpPr>
          <p:nvPr>
            <p:ph type="title"/>
          </p:nvPr>
        </p:nvSpPr>
        <p:spPr/>
        <p:txBody>
          <a:bodyPr>
            <a:normAutofit/>
          </a:bodyPr>
          <a:lstStyle/>
          <a:p>
            <a:r>
              <a:rPr lang="en-IN" sz="4400" dirty="0"/>
              <a:t>Benefits</a:t>
            </a:r>
            <a:r>
              <a:rPr lang="en-IN" dirty="0"/>
              <a:t> </a:t>
            </a:r>
            <a:r>
              <a:rPr lang="en-IN" sz="4400" dirty="0"/>
              <a:t>of</a:t>
            </a:r>
            <a:r>
              <a:rPr lang="en-IN" dirty="0"/>
              <a:t> </a:t>
            </a:r>
            <a:r>
              <a:rPr lang="en-IN" sz="4400" dirty="0"/>
              <a:t>Customer</a:t>
            </a:r>
            <a:r>
              <a:rPr lang="en-IN" dirty="0"/>
              <a:t> </a:t>
            </a:r>
            <a:r>
              <a:rPr lang="en-IN" sz="4400" dirty="0"/>
              <a:t>Retention</a:t>
            </a:r>
          </a:p>
        </p:txBody>
      </p:sp>
      <p:sp>
        <p:nvSpPr>
          <p:cNvPr id="3" name="Text Placeholder 2">
            <a:extLst>
              <a:ext uri="{FF2B5EF4-FFF2-40B4-BE49-F238E27FC236}">
                <a16:creationId xmlns:a16="http://schemas.microsoft.com/office/drawing/2014/main" id="{1353699F-6A05-4E78-B2D0-4F691B38EAF8}"/>
              </a:ext>
            </a:extLst>
          </p:cNvPr>
          <p:cNvSpPr>
            <a:spLocks noGrp="1"/>
          </p:cNvSpPr>
          <p:nvPr>
            <p:ph idx="1"/>
          </p:nvPr>
        </p:nvSpPr>
        <p:spPr/>
        <p:txBody>
          <a:bodyPr>
            <a:normAutofit/>
          </a:bodyPr>
          <a:lstStyle/>
          <a:p>
            <a:pPr marL="342900" indent="-342900">
              <a:buFont typeface="Arial" panose="020B0604020202020204" pitchFamily="34" charset="0"/>
              <a:buChar char="•"/>
            </a:pPr>
            <a:r>
              <a:rPr lang="en-US" b="0" i="0" dirty="0">
                <a:solidFill>
                  <a:srgbClr val="202124"/>
                </a:solidFill>
                <a:effectLst/>
                <a:latin typeface="arial" panose="020B0604020202020204" pitchFamily="34" charset="0"/>
              </a:rPr>
              <a:t>Retention is Cheaper than Acquisition.</a:t>
            </a:r>
          </a:p>
          <a:p>
            <a:pPr marL="342900" indent="-342900">
              <a:buFont typeface="Arial" panose="020B0604020202020204" pitchFamily="34" charset="0"/>
              <a:buChar char="•"/>
            </a:pPr>
            <a:r>
              <a:rPr lang="en-US" b="0" i="0" dirty="0">
                <a:solidFill>
                  <a:srgbClr val="202124"/>
                </a:solidFill>
                <a:effectLst/>
                <a:latin typeface="arial" panose="020B0604020202020204" pitchFamily="34" charset="0"/>
              </a:rPr>
              <a:t>Loyal Customers are More Profitable</a:t>
            </a:r>
            <a:r>
              <a:rPr lang="en-US" dirty="0">
                <a:solidFill>
                  <a:srgbClr val="202124"/>
                </a:solidFill>
                <a:latin typeface="arial" panose="020B0604020202020204" pitchFamily="34" charset="0"/>
              </a:rPr>
              <a:t>.</a:t>
            </a:r>
          </a:p>
          <a:p>
            <a:pPr marL="342900" indent="-342900">
              <a:buFont typeface="Arial" panose="020B0604020202020204" pitchFamily="34" charset="0"/>
              <a:buChar char="•"/>
            </a:pPr>
            <a:r>
              <a:rPr lang="en-US" b="0" i="0" dirty="0">
                <a:solidFill>
                  <a:srgbClr val="202124"/>
                </a:solidFill>
                <a:effectLst/>
                <a:latin typeface="arial" panose="020B0604020202020204" pitchFamily="34" charset="0"/>
              </a:rPr>
              <a:t>Company’s Brand Will Stand Out from the Crowd.</a:t>
            </a:r>
          </a:p>
          <a:p>
            <a:pPr marL="342900" indent="-342900">
              <a:buFont typeface="Arial" panose="020B0604020202020204" pitchFamily="34" charset="0"/>
              <a:buChar char="•"/>
            </a:pPr>
            <a:r>
              <a:rPr lang="en-US" dirty="0"/>
              <a:t>Company will Earn More Word of Mouth Referrals.</a:t>
            </a:r>
          </a:p>
          <a:p>
            <a:pPr marL="342900" indent="-342900">
              <a:buFont typeface="Arial" panose="020B0604020202020204" pitchFamily="34" charset="0"/>
              <a:buChar char="•"/>
            </a:pPr>
            <a:r>
              <a:rPr lang="en-US" b="0" i="0" dirty="0">
                <a:solidFill>
                  <a:srgbClr val="202124"/>
                </a:solidFill>
                <a:effectLst/>
              </a:rPr>
              <a:t>Engaged Customers Provide More Feedback.</a:t>
            </a:r>
          </a:p>
          <a:p>
            <a:pPr marL="342900" indent="-342900">
              <a:buFont typeface="Arial" panose="020B0604020202020204" pitchFamily="34" charset="0"/>
              <a:buChar char="•"/>
            </a:pPr>
            <a:r>
              <a:rPr lang="en-US" b="0" i="0" dirty="0">
                <a:solidFill>
                  <a:srgbClr val="202124"/>
                </a:solidFill>
                <a:effectLst/>
              </a:rPr>
              <a:t>Customers Will Explore Your Brand.</a:t>
            </a:r>
          </a:p>
          <a:p>
            <a:pPr marL="342900" indent="-342900">
              <a:buFont typeface="Arial" panose="020B0604020202020204" pitchFamily="34" charset="0"/>
              <a:buChar char="•"/>
            </a:pPr>
            <a:r>
              <a:rPr lang="en-US" b="0" i="0" dirty="0">
                <a:solidFill>
                  <a:srgbClr val="202124"/>
                </a:solidFill>
                <a:effectLst/>
              </a:rPr>
              <a:t>Loyal Customers are More Forgiving.</a:t>
            </a:r>
          </a:p>
          <a:p>
            <a:pPr marL="342900" indent="-342900">
              <a:buFont typeface="Arial" panose="020B0604020202020204" pitchFamily="34" charset="0"/>
              <a:buChar char="•"/>
            </a:pPr>
            <a:r>
              <a:rPr lang="en-US" dirty="0">
                <a:solidFill>
                  <a:srgbClr val="202124"/>
                </a:solidFill>
              </a:rPr>
              <a:t>Improve Brand image.</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b="0" i="0" dirty="0">
              <a:solidFill>
                <a:srgbClr val="202124"/>
              </a:solidFill>
              <a:effectLst/>
              <a:latin typeface="arial" panose="020B0604020202020204" pitchFamily="34" charset="0"/>
            </a:endParaRPr>
          </a:p>
          <a:p>
            <a:endParaRPr lang="en-US" dirty="0"/>
          </a:p>
          <a:p>
            <a:pPr marL="342900" indent="-342900">
              <a:buFont typeface="Arial" panose="020B0604020202020204" pitchFamily="34" charset="0"/>
              <a:buChar char="•"/>
            </a:pPr>
            <a:endParaRPr lang="en-US" b="0" i="0" dirty="0">
              <a:solidFill>
                <a:srgbClr val="202124"/>
              </a:solidFill>
              <a:effectLst/>
              <a:latin typeface="arial" panose="020B0604020202020204" pitchFamily="34" charset="0"/>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57016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blinds(horizontal)">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D3AB42-BF3D-4EDD-9B61-72B6A8BA6DF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Exploratory</a:t>
            </a:r>
            <a:r>
              <a:rPr lang="en-US" dirty="0">
                <a:latin typeface="Castellar" panose="020A0402060406010301" pitchFamily="18" charset="0"/>
              </a:rPr>
              <a:t> </a:t>
            </a:r>
            <a:r>
              <a:rPr lang="en-US" dirty="0">
                <a:latin typeface="Arial" panose="020B0604020202020204" pitchFamily="34" charset="0"/>
                <a:cs typeface="Arial" panose="020B0604020202020204" pitchFamily="34" charset="0"/>
              </a:rPr>
              <a:t>Data</a:t>
            </a:r>
            <a:r>
              <a:rPr lang="en-US" dirty="0">
                <a:latin typeface="Castellar" panose="020A0402060406010301" pitchFamily="18" charset="0"/>
              </a:rPr>
              <a:t> </a:t>
            </a:r>
            <a:r>
              <a:rPr lang="en-US" dirty="0">
                <a:latin typeface="Arial" panose="020B0604020202020204" pitchFamily="34" charset="0"/>
                <a:cs typeface="Arial" panose="020B0604020202020204" pitchFamily="34" charset="0"/>
              </a:rPr>
              <a:t>Analysis</a:t>
            </a:r>
            <a:r>
              <a:rPr lang="en-US" dirty="0">
                <a:latin typeface="Castellar" panose="020A0402060406010301" pitchFamily="18" charset="0"/>
              </a:rPr>
              <a:t>(</a:t>
            </a:r>
            <a:r>
              <a:rPr lang="en-US" dirty="0">
                <a:latin typeface="Arial" panose="020B0604020202020204" pitchFamily="34" charset="0"/>
                <a:cs typeface="Arial" panose="020B0604020202020204" pitchFamily="34" charset="0"/>
              </a:rPr>
              <a:t>EDA</a:t>
            </a:r>
            <a:r>
              <a:rPr lang="en-US" dirty="0">
                <a:latin typeface="Castellar" panose="020A0402060406010301" pitchFamily="18" charset="0"/>
              </a:rPr>
              <a:t>)</a:t>
            </a:r>
            <a:endParaRPr lang="en-IN" dirty="0"/>
          </a:p>
        </p:txBody>
      </p:sp>
      <p:sp>
        <p:nvSpPr>
          <p:cNvPr id="5" name="Content Placeholder 4">
            <a:extLst>
              <a:ext uri="{FF2B5EF4-FFF2-40B4-BE49-F238E27FC236}">
                <a16:creationId xmlns:a16="http://schemas.microsoft.com/office/drawing/2014/main" id="{DE95A291-61E1-454A-ABA8-FB7DB1812435}"/>
              </a:ext>
            </a:extLst>
          </p:cNvPr>
          <p:cNvSpPr>
            <a:spLocks noGrp="1"/>
          </p:cNvSpPr>
          <p:nvPr>
            <p:ph idx="1"/>
          </p:nvPr>
        </p:nvSpPr>
        <p:spPr/>
        <p:txBody>
          <a:bodyPr/>
          <a:lstStyle/>
          <a:p>
            <a:pPr algn="l">
              <a:buFont typeface="+mj-lt"/>
              <a:buAutoNum type="arabicPeriod"/>
            </a:pPr>
            <a:r>
              <a:rPr lang="en-US" b="0" i="0" dirty="0">
                <a:solidFill>
                  <a:srgbClr val="202124"/>
                </a:solidFill>
                <a:effectLst/>
                <a:latin typeface="arial" panose="020B0604020202020204" pitchFamily="34" charset="0"/>
              </a:rPr>
              <a:t>Imported necessary libraries and loaded the dataset.</a:t>
            </a:r>
          </a:p>
          <a:p>
            <a:pPr algn="l">
              <a:buFont typeface="+mj-lt"/>
              <a:buAutoNum type="arabicPeriod"/>
            </a:pPr>
            <a:r>
              <a:rPr lang="en-US" dirty="0">
                <a:solidFill>
                  <a:srgbClr val="202124"/>
                </a:solidFill>
                <a:latin typeface="arial" panose="020B0604020202020204" pitchFamily="34" charset="0"/>
              </a:rPr>
              <a:t>Checked null values. There is not any null value.</a:t>
            </a:r>
          </a:p>
          <a:p>
            <a:pPr>
              <a:buFont typeface="+mj-lt"/>
              <a:buAutoNum type="arabicPeriod"/>
            </a:pPr>
            <a:r>
              <a:rPr lang="en-US" dirty="0">
                <a:solidFill>
                  <a:schemeClr val="tx1">
                    <a:lumMod val="95000"/>
                    <a:lumOff val="5000"/>
                  </a:schemeClr>
                </a:solidFill>
                <a:latin typeface="Arial" panose="020B0604020202020204" pitchFamily="34" charset="0"/>
                <a:cs typeface="Arial" panose="020B0604020202020204" pitchFamily="34" charset="0"/>
              </a:rPr>
              <a:t>Performed both univariate and bivariate analysis and </a:t>
            </a:r>
            <a:r>
              <a:rPr lang="en-IN" dirty="0">
                <a:solidFill>
                  <a:schemeClr val="tx1">
                    <a:lumMod val="95000"/>
                    <a:lumOff val="5000"/>
                  </a:schemeClr>
                </a:solidFill>
                <a:latin typeface="Arial" panose="020B0604020202020204" pitchFamily="34" charset="0"/>
                <a:cs typeface="Arial" panose="020B0604020202020204" pitchFamily="34" charset="0"/>
              </a:rPr>
              <a:t>v</a:t>
            </a:r>
            <a:r>
              <a:rPr lang="en-IN" dirty="0">
                <a:latin typeface="Arial" panose="020B0604020202020204" pitchFamily="34" charset="0"/>
                <a:ea typeface="Calibri" panose="020F0502020204030204" pitchFamily="34" charset="0"/>
                <a:cs typeface="Arial" panose="020B0604020202020204" pitchFamily="34" charset="0"/>
              </a:rPr>
              <a:t>isualized each feature using seaborn and matplotlib libraries by plotting count plot, pie plot, </a:t>
            </a:r>
            <a:r>
              <a:rPr lang="en-IN" dirty="0" err="1">
                <a:latin typeface="Arial" panose="020B0604020202020204" pitchFamily="34" charset="0"/>
                <a:ea typeface="Calibri" panose="020F0502020204030204" pitchFamily="34" charset="0"/>
                <a:cs typeface="Arial" panose="020B0604020202020204" pitchFamily="34" charset="0"/>
              </a:rPr>
              <a:t>dist</a:t>
            </a:r>
            <a:r>
              <a:rPr lang="en-IN" dirty="0">
                <a:latin typeface="Arial" panose="020B0604020202020204" pitchFamily="34" charset="0"/>
                <a:ea typeface="Calibri" panose="020F0502020204030204" pitchFamily="34" charset="0"/>
                <a:cs typeface="Arial" panose="020B0604020202020204" pitchFamily="34" charset="0"/>
              </a:rPr>
              <a:t> plot, and box plots.</a:t>
            </a:r>
          </a:p>
          <a:p>
            <a:pPr algn="l">
              <a:buFont typeface="+mj-lt"/>
              <a:buAutoNum type="arabicPeriod"/>
            </a:pPr>
            <a:endParaRPr lang="en-US" b="0" i="0" dirty="0">
              <a:solidFill>
                <a:srgbClr val="202124"/>
              </a:solidFill>
              <a:effectLst/>
              <a:latin typeface="arial" panose="020B0604020202020204" pitchFamily="34" charset="0"/>
            </a:endParaRPr>
          </a:p>
          <a:p>
            <a:pPr marL="0" indent="0">
              <a:buNone/>
            </a:pPr>
            <a:br>
              <a:rPr lang="en-US" dirty="0"/>
            </a:br>
            <a:endParaRPr lang="en-IN" dirty="0"/>
          </a:p>
        </p:txBody>
      </p:sp>
    </p:spTree>
    <p:extLst>
      <p:ext uri="{BB962C8B-B14F-4D97-AF65-F5344CB8AC3E}">
        <p14:creationId xmlns:p14="http://schemas.microsoft.com/office/powerpoint/2010/main" val="74855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linds(horizontal)">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blinds(horizontal)">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linds(horizontal)">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3FEB-22BA-41AE-A858-BD251BD4FD66}"/>
              </a:ext>
            </a:extLst>
          </p:cNvPr>
          <p:cNvSpPr>
            <a:spLocks noGrp="1"/>
          </p:cNvSpPr>
          <p:nvPr>
            <p:ph type="title"/>
          </p:nvPr>
        </p:nvSpPr>
        <p:spPr/>
        <p:txBody>
          <a:bodyPr/>
          <a:lstStyle/>
          <a:p>
            <a:r>
              <a:rPr lang="en-IN" dirty="0"/>
              <a:t>                    Data and Assumptions</a:t>
            </a:r>
          </a:p>
        </p:txBody>
      </p:sp>
      <p:sp>
        <p:nvSpPr>
          <p:cNvPr id="3" name="Content Placeholder 2">
            <a:extLst>
              <a:ext uri="{FF2B5EF4-FFF2-40B4-BE49-F238E27FC236}">
                <a16:creationId xmlns:a16="http://schemas.microsoft.com/office/drawing/2014/main" id="{0CAADD66-B274-40A9-BD3A-2AC488EAADF3}"/>
              </a:ext>
            </a:extLst>
          </p:cNvPr>
          <p:cNvSpPr>
            <a:spLocks noGrp="1"/>
          </p:cNvSpPr>
          <p:nvPr>
            <p:ph idx="1"/>
          </p:nvPr>
        </p:nvSpPr>
        <p:spPr>
          <a:xfrm>
            <a:off x="838200" y="1048872"/>
            <a:ext cx="10515600" cy="5737410"/>
          </a:xfrm>
        </p:spPr>
        <p:txBody>
          <a:bodyPr>
            <a:normAutofit/>
          </a:bodyPr>
          <a:lstStyle/>
          <a:p>
            <a:r>
              <a:rPr lang="en-IN" dirty="0"/>
              <a:t>The given data contains 269 surveyors and 71 questionnaire.</a:t>
            </a:r>
          </a:p>
          <a:p>
            <a:r>
              <a:rPr lang="en-US" dirty="0"/>
              <a:t>Few of the questions that have been asked fall in the following categories:-</a:t>
            </a:r>
          </a:p>
          <a:p>
            <a:pPr marL="0" indent="0">
              <a:buNone/>
            </a:pPr>
            <a:r>
              <a:rPr lang="en-US" dirty="0"/>
              <a:t>1.Personal Information like Gender, Age, City, </a:t>
            </a:r>
            <a:r>
              <a:rPr lang="en-US" dirty="0" err="1"/>
              <a:t>Pincode</a:t>
            </a:r>
            <a:r>
              <a:rPr lang="en-US" dirty="0"/>
              <a:t>, </a:t>
            </a:r>
            <a:r>
              <a:rPr lang="en-US" dirty="0" err="1"/>
              <a:t>device,internet</a:t>
            </a:r>
            <a:r>
              <a:rPr lang="en-US" dirty="0"/>
              <a:t>-connection etc.</a:t>
            </a:r>
          </a:p>
          <a:p>
            <a:pPr marL="0" indent="0">
              <a:buNone/>
            </a:pPr>
            <a:r>
              <a:rPr lang="en-US" dirty="0"/>
              <a:t>2. Since how long customer shop online, frequency with in one year, Abandon frequency and reason, important factors to make purchase decision and drives satisfaction.</a:t>
            </a:r>
          </a:p>
          <a:p>
            <a:pPr marL="0" indent="0">
              <a:buNone/>
            </a:pPr>
            <a:r>
              <a:rPr lang="en-US" dirty="0"/>
              <a:t>3.</a:t>
            </a:r>
            <a:r>
              <a:rPr lang="en-IN" dirty="0"/>
              <a:t> Poll for e-commerce sites  which satisfies the above factors to make purchase decision and drives satisfaction.</a:t>
            </a:r>
          </a:p>
          <a:p>
            <a:pPr marL="0" indent="0">
              <a:buNone/>
            </a:pPr>
            <a:r>
              <a:rPr lang="en-US" dirty="0"/>
              <a:t> The Assumption for this analysis is that, when we recommend something to a friend, It means that we have used it and found it satisfactory .</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2516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7D3F7E-889A-49E7-B1B0-0E504FF942C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Visualization</a:t>
            </a:r>
          </a:p>
        </p:txBody>
      </p:sp>
      <p:pic>
        <p:nvPicPr>
          <p:cNvPr id="11" name="Picture Placeholder 10">
            <a:extLst>
              <a:ext uri="{FF2B5EF4-FFF2-40B4-BE49-F238E27FC236}">
                <a16:creationId xmlns:a16="http://schemas.microsoft.com/office/drawing/2014/main" id="{4A19950A-652D-483A-B880-ECA0671A685C}"/>
              </a:ext>
            </a:extLst>
          </p:cNvPr>
          <p:cNvPicPr>
            <a:picLocks noGrp="1" noChangeAspect="1"/>
          </p:cNvPicPr>
          <p:nvPr>
            <p:ph type="pic" idx="1"/>
          </p:nvPr>
        </p:nvPicPr>
        <p:blipFill rotWithShape="1">
          <a:blip r:embed="rId2"/>
          <a:srcRect l="14381" t="50746" r="14381" b="8994"/>
          <a:stretch/>
        </p:blipFill>
        <p:spPr>
          <a:xfrm>
            <a:off x="5126224" y="1129552"/>
            <a:ext cx="6225988" cy="32541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 Placeholder 8">
            <a:extLst>
              <a:ext uri="{FF2B5EF4-FFF2-40B4-BE49-F238E27FC236}">
                <a16:creationId xmlns:a16="http://schemas.microsoft.com/office/drawing/2014/main" id="{C6543D94-32FA-4A75-BFF5-86FC7F535294}"/>
              </a:ext>
            </a:extLst>
          </p:cNvPr>
          <p:cNvSpPr>
            <a:spLocks noGrp="1"/>
          </p:cNvSpPr>
          <p:nvPr>
            <p:ph type="body" sz="half" idx="2"/>
          </p:nvPr>
        </p:nvSpPr>
        <p:spPr>
          <a:xfrm>
            <a:off x="839788" y="2057400"/>
            <a:ext cx="3932237" cy="784412"/>
          </a:xfrm>
        </p:spPr>
        <p:txBody>
          <a:bodyPr/>
          <a:lstStyle/>
          <a:p>
            <a:r>
              <a:rPr lang="en-IN" dirty="0"/>
              <a:t>Analysis:-</a:t>
            </a:r>
            <a:r>
              <a:rPr lang="en-US" dirty="0"/>
              <a:t> Most of the customers that us e-commerce websites for making purchases are Female..</a:t>
            </a:r>
            <a:endParaRPr lang="en-IN" dirty="0"/>
          </a:p>
          <a:p>
            <a:endParaRPr lang="en-IN" dirty="0"/>
          </a:p>
        </p:txBody>
      </p:sp>
    </p:spTree>
    <p:extLst>
      <p:ext uri="{BB962C8B-B14F-4D97-AF65-F5344CB8AC3E}">
        <p14:creationId xmlns:p14="http://schemas.microsoft.com/office/powerpoint/2010/main" val="116243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481CCD-89C9-49D0-8C44-82CB69990C79}"/>
              </a:ext>
            </a:extLst>
          </p:cNvPr>
          <p:cNvSpPr>
            <a:spLocks noGrp="1"/>
          </p:cNvSpPr>
          <p:nvPr>
            <p:ph type="title"/>
          </p:nvPr>
        </p:nvSpPr>
        <p:spPr/>
        <p:txBody>
          <a:bodyPr/>
          <a:lstStyle/>
          <a:p>
            <a:r>
              <a:rPr lang="en-IN" dirty="0"/>
              <a:t>Visualization</a:t>
            </a:r>
          </a:p>
        </p:txBody>
      </p:sp>
      <p:sp>
        <p:nvSpPr>
          <p:cNvPr id="6" name="Picture Placeholder 5">
            <a:extLst>
              <a:ext uri="{FF2B5EF4-FFF2-40B4-BE49-F238E27FC236}">
                <a16:creationId xmlns:a16="http://schemas.microsoft.com/office/drawing/2014/main" id="{9C738AA5-9171-4DA6-A48B-BA5760D20B0D}"/>
              </a:ext>
            </a:extLst>
          </p:cNvPr>
          <p:cNvSpPr>
            <a:spLocks noGrp="1"/>
          </p:cNvSpPr>
          <p:nvPr>
            <p:ph type="pic" idx="1"/>
          </p:nvPr>
        </p:nvSpPr>
        <p:spPr/>
      </p:sp>
      <p:sp>
        <p:nvSpPr>
          <p:cNvPr id="7" name="Text Placeholder 6">
            <a:extLst>
              <a:ext uri="{FF2B5EF4-FFF2-40B4-BE49-F238E27FC236}">
                <a16:creationId xmlns:a16="http://schemas.microsoft.com/office/drawing/2014/main" id="{EFAFE2EA-3935-4FA7-95F3-3AE0A867979C}"/>
              </a:ext>
            </a:extLst>
          </p:cNvPr>
          <p:cNvSpPr>
            <a:spLocks noGrp="1"/>
          </p:cNvSpPr>
          <p:nvPr>
            <p:ph type="body" sz="half" idx="2"/>
          </p:nvPr>
        </p:nvSpPr>
        <p:spPr/>
        <p:txBody>
          <a:bodyPr/>
          <a:lstStyle/>
          <a:p>
            <a:r>
              <a:rPr lang="en-IN" dirty="0"/>
              <a:t>Analysis :- Most of the customers are from Delhi.</a:t>
            </a:r>
          </a:p>
        </p:txBody>
      </p:sp>
      <p:pic>
        <p:nvPicPr>
          <p:cNvPr id="9" name="Picture 8">
            <a:extLst>
              <a:ext uri="{FF2B5EF4-FFF2-40B4-BE49-F238E27FC236}">
                <a16:creationId xmlns:a16="http://schemas.microsoft.com/office/drawing/2014/main" id="{DE0825CA-0FA5-4A5F-9C0C-999ECA549C56}"/>
              </a:ext>
            </a:extLst>
          </p:cNvPr>
          <p:cNvPicPr>
            <a:picLocks noChangeAspect="1"/>
          </p:cNvPicPr>
          <p:nvPr/>
        </p:nvPicPr>
        <p:blipFill rotWithShape="1">
          <a:blip r:embed="rId2"/>
          <a:srcRect t="40915" b="16601"/>
          <a:stretch/>
        </p:blipFill>
        <p:spPr>
          <a:xfrm>
            <a:off x="5183188" y="987425"/>
            <a:ext cx="6172200" cy="3133166"/>
          </a:xfrm>
          <a:prstGeom prst="rect">
            <a:avLst/>
          </a:prstGeom>
        </p:spPr>
      </p:pic>
    </p:spTree>
    <p:extLst>
      <p:ext uri="{BB962C8B-B14F-4D97-AF65-F5344CB8AC3E}">
        <p14:creationId xmlns:p14="http://schemas.microsoft.com/office/powerpoint/2010/main" val="389983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heel(1)">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3195</TotalTime>
  <Words>704</Words>
  <Application>Microsoft Macintosh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Algerian</vt:lpstr>
      <vt:lpstr>Apple Braille Pinpoint 8 Dot</vt:lpstr>
      <vt:lpstr>Arial</vt:lpstr>
      <vt:lpstr>Arial</vt:lpstr>
      <vt:lpstr>Bahnschrift Light SemiCondensed</vt:lpstr>
      <vt:lpstr>Calibri</vt:lpstr>
      <vt:lpstr>Calibri Light</vt:lpstr>
      <vt:lpstr>Castellar</vt:lpstr>
      <vt:lpstr>Century</vt:lpstr>
      <vt:lpstr>Wingdings</vt:lpstr>
      <vt:lpstr>Office Theme</vt:lpstr>
      <vt:lpstr>CUSTOMER RETENTION</vt:lpstr>
      <vt:lpstr>Contents</vt:lpstr>
      <vt:lpstr>Problem Statement</vt:lpstr>
      <vt:lpstr>Definition</vt:lpstr>
      <vt:lpstr>Benefits of Customer Retention</vt:lpstr>
      <vt:lpstr>Exploratory Data Analysis(EDA)</vt:lpstr>
      <vt:lpstr>                    Data and Assumptions</vt:lpstr>
      <vt:lpstr>Visualization</vt:lpstr>
      <vt:lpstr>Visualization</vt:lpstr>
      <vt:lpstr>Visualization</vt:lpstr>
      <vt:lpstr>Visualization</vt:lpstr>
      <vt:lpstr>Visualization</vt:lpstr>
      <vt:lpstr>Visualization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Pandey</dc:creator>
  <cp:lastModifiedBy>PRATIK SINGH</cp:lastModifiedBy>
  <cp:revision>8</cp:revision>
  <dcterms:created xsi:type="dcterms:W3CDTF">2022-01-24T12:14:52Z</dcterms:created>
  <dcterms:modified xsi:type="dcterms:W3CDTF">2022-04-07T13:32:47Z</dcterms:modified>
</cp:coreProperties>
</file>