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5" r:id="rId8"/>
    <p:sldId id="262" r:id="rId9"/>
    <p:sldId id="264" r:id="rId10"/>
    <p:sldId id="266" r:id="rId11"/>
    <p:sldId id="263" r:id="rId12"/>
    <p:sldId id="267" r:id="rId13"/>
    <p:sldId id="268" r:id="rId14"/>
    <p:sldId id="270" r:id="rId15"/>
    <p:sldId id="271" r:id="rId16"/>
    <p:sldId id="272" r:id="rId17"/>
    <p:sldId id="273" r:id="rId18"/>
    <p:sldId id="274" r:id="rId19"/>
    <p:sldId id="275" r:id="rId20"/>
    <p:sldId id="276" r:id="rId21"/>
    <p:sldId id="277" r:id="rId22"/>
    <p:sldId id="278" r:id="rId23"/>
    <p:sldId id="269"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Rai" initials="RR" lastIdx="1" clrIdx="0">
    <p:extLst>
      <p:ext uri="{19B8F6BF-5375-455C-9EA6-DF929625EA0E}">
        <p15:presenceInfo xmlns:p15="http://schemas.microsoft.com/office/powerpoint/2012/main" userId="f1b6f03436cb18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Rai" userId="f1b6f03436cb1806" providerId="LiveId" clId="{FD66F210-8483-4480-8A2C-F6739DF63CF2}"/>
    <pc:docChg chg="custSel">
      <pc:chgData name="Rajat Rai" userId="f1b6f03436cb1806" providerId="LiveId" clId="{FD66F210-8483-4480-8A2C-F6739DF63CF2}" dt="2022-04-14T06:26:23.706" v="0" actId="1592"/>
      <pc:docMkLst>
        <pc:docMk/>
      </pc:docMkLst>
      <pc:sldChg chg="delCm">
        <pc:chgData name="Rajat Rai" userId="f1b6f03436cb1806" providerId="LiveId" clId="{FD66F210-8483-4480-8A2C-F6739DF63CF2}" dt="2022-04-14T06:26:23.706" v="0" actId="1592"/>
        <pc:sldMkLst>
          <pc:docMk/>
          <pc:sldMk cId="119150468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29A6E-75E2-4A59-BFA5-35508DAD9ADE}" type="datetimeFigureOut">
              <a:rPr lang="en-IN" smtClean="0"/>
              <a:t>15-04-2022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C9233-4E61-438D-8263-B0500CC20D9B}" type="slidenum">
              <a:rPr lang="en-IN" smtClean="0"/>
              <a:t>‹#›</a:t>
            </a:fld>
            <a:endParaRPr lang="en-IN"/>
          </a:p>
        </p:txBody>
      </p:sp>
    </p:spTree>
    <p:extLst>
      <p:ext uri="{BB962C8B-B14F-4D97-AF65-F5344CB8AC3E}">
        <p14:creationId xmlns:p14="http://schemas.microsoft.com/office/powerpoint/2010/main" val="42127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3507-D840-4C94-A1F7-D8D157330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5276B9-BE6C-472A-A73A-2C5E06F0C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D0A754-AFEA-4627-A540-6651184CF885}"/>
              </a:ext>
            </a:extLst>
          </p:cNvPr>
          <p:cNvSpPr>
            <a:spLocks noGrp="1"/>
          </p:cNvSpPr>
          <p:nvPr>
            <p:ph type="dt" sz="half" idx="10"/>
          </p:nvPr>
        </p:nvSpPr>
        <p:spPr/>
        <p:txBody>
          <a:bodyPr/>
          <a:lstStyle/>
          <a:p>
            <a:fld id="{EB289E2C-3E97-439B-9C8F-1249EAB4DB60}" type="datetime1">
              <a:rPr lang="en-IN" smtClean="0"/>
              <a:t>15-04-2022</a:t>
            </a:fld>
            <a:endParaRPr lang="en-IN"/>
          </a:p>
        </p:txBody>
      </p:sp>
      <p:sp>
        <p:nvSpPr>
          <p:cNvPr id="5" name="Footer Placeholder 4">
            <a:extLst>
              <a:ext uri="{FF2B5EF4-FFF2-40B4-BE49-F238E27FC236}">
                <a16:creationId xmlns:a16="http://schemas.microsoft.com/office/drawing/2014/main" id="{3743401D-DEAE-4E65-8BD2-E39EF81389C4}"/>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29541A31-F825-478C-92FB-6DDAA0AA120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44238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D143-A6F9-455B-8068-4A4EAF998F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D427A-5A50-4A03-9444-75151556D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5A142-447D-4CD4-9421-8E2A6487D261}"/>
              </a:ext>
            </a:extLst>
          </p:cNvPr>
          <p:cNvSpPr>
            <a:spLocks noGrp="1"/>
          </p:cNvSpPr>
          <p:nvPr>
            <p:ph type="dt" sz="half" idx="10"/>
          </p:nvPr>
        </p:nvSpPr>
        <p:spPr/>
        <p:txBody>
          <a:bodyPr/>
          <a:lstStyle/>
          <a:p>
            <a:fld id="{05A094AA-5C23-4883-BD40-3B75BA935D2A}" type="datetime1">
              <a:rPr lang="en-IN" smtClean="0"/>
              <a:t>15-04-2022</a:t>
            </a:fld>
            <a:endParaRPr lang="en-IN"/>
          </a:p>
        </p:txBody>
      </p:sp>
      <p:sp>
        <p:nvSpPr>
          <p:cNvPr id="5" name="Footer Placeholder 4">
            <a:extLst>
              <a:ext uri="{FF2B5EF4-FFF2-40B4-BE49-F238E27FC236}">
                <a16:creationId xmlns:a16="http://schemas.microsoft.com/office/drawing/2014/main" id="{30F9CD9D-830E-4924-8051-50532596A054}"/>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0E926393-6337-4D51-822D-F424FBCC53B1}"/>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84392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6E2C5-4475-46E3-BB5C-487EB6E1A6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9567A-449C-443D-9AA3-86824E217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9F424-5B34-45FC-87AB-CAA73112B53F}"/>
              </a:ext>
            </a:extLst>
          </p:cNvPr>
          <p:cNvSpPr>
            <a:spLocks noGrp="1"/>
          </p:cNvSpPr>
          <p:nvPr>
            <p:ph type="dt" sz="half" idx="10"/>
          </p:nvPr>
        </p:nvSpPr>
        <p:spPr/>
        <p:txBody>
          <a:bodyPr/>
          <a:lstStyle/>
          <a:p>
            <a:fld id="{7B2CF9CB-D422-4D3C-8C10-8C68AFACEFE6}" type="datetime1">
              <a:rPr lang="en-IN" smtClean="0"/>
              <a:t>15-04-2022</a:t>
            </a:fld>
            <a:endParaRPr lang="en-IN"/>
          </a:p>
        </p:txBody>
      </p:sp>
      <p:sp>
        <p:nvSpPr>
          <p:cNvPr id="5" name="Footer Placeholder 4">
            <a:extLst>
              <a:ext uri="{FF2B5EF4-FFF2-40B4-BE49-F238E27FC236}">
                <a16:creationId xmlns:a16="http://schemas.microsoft.com/office/drawing/2014/main" id="{AF11914B-D66A-4E06-8FAF-86699C3EE1E3}"/>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67752EA4-A067-4986-8715-7D0C3D87E820}"/>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77335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BBCD-C6EB-43D1-BEE8-B212FAC28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87EC8-987E-4AC5-9D83-30156FBE0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63D42-F4CD-41D5-86D8-652D96E9AD31}"/>
              </a:ext>
            </a:extLst>
          </p:cNvPr>
          <p:cNvSpPr>
            <a:spLocks noGrp="1"/>
          </p:cNvSpPr>
          <p:nvPr>
            <p:ph type="dt" sz="half" idx="10"/>
          </p:nvPr>
        </p:nvSpPr>
        <p:spPr/>
        <p:txBody>
          <a:bodyPr/>
          <a:lstStyle/>
          <a:p>
            <a:fld id="{40C9F5FF-130B-459E-BBAC-E627D2CC8330}" type="datetime1">
              <a:rPr lang="en-IN" smtClean="0"/>
              <a:t>15-04-2022</a:t>
            </a:fld>
            <a:endParaRPr lang="en-IN"/>
          </a:p>
        </p:txBody>
      </p:sp>
      <p:sp>
        <p:nvSpPr>
          <p:cNvPr id="5" name="Footer Placeholder 4">
            <a:extLst>
              <a:ext uri="{FF2B5EF4-FFF2-40B4-BE49-F238E27FC236}">
                <a16:creationId xmlns:a16="http://schemas.microsoft.com/office/drawing/2014/main" id="{220DA7E9-2996-4603-A397-DA245FA1B8F3}"/>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C07C3C07-0095-4B19-A66D-9C79ACC51EF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401507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7F9C-2E9E-4D61-948F-BCEA77339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23938B-46A2-4B12-A636-4DCF54FE8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F9B6D-36EE-46A6-BA0C-E23BCFF9114E}"/>
              </a:ext>
            </a:extLst>
          </p:cNvPr>
          <p:cNvSpPr>
            <a:spLocks noGrp="1"/>
          </p:cNvSpPr>
          <p:nvPr>
            <p:ph type="dt" sz="half" idx="10"/>
          </p:nvPr>
        </p:nvSpPr>
        <p:spPr/>
        <p:txBody>
          <a:bodyPr/>
          <a:lstStyle/>
          <a:p>
            <a:fld id="{7BB1A10F-50BD-4E11-8FF3-1A9FF22C8C61}" type="datetime1">
              <a:rPr lang="en-IN" smtClean="0"/>
              <a:t>15-04-2022</a:t>
            </a:fld>
            <a:endParaRPr lang="en-IN"/>
          </a:p>
        </p:txBody>
      </p:sp>
      <p:sp>
        <p:nvSpPr>
          <p:cNvPr id="5" name="Footer Placeholder 4">
            <a:extLst>
              <a:ext uri="{FF2B5EF4-FFF2-40B4-BE49-F238E27FC236}">
                <a16:creationId xmlns:a16="http://schemas.microsoft.com/office/drawing/2014/main" id="{38D31E9B-92D1-4CE7-A928-51BD4D516492}"/>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A3F0F299-E7A2-412E-A0FF-658D4FAD7F92}"/>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98102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B922-3276-4667-B1E2-142BE5838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9E76E-210F-4C38-8A59-B2F4555C9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F7450C-9E69-46A6-9C24-56A1AA3ED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21621-1517-47C0-86C0-79430F9DA8D6}"/>
              </a:ext>
            </a:extLst>
          </p:cNvPr>
          <p:cNvSpPr>
            <a:spLocks noGrp="1"/>
          </p:cNvSpPr>
          <p:nvPr>
            <p:ph type="dt" sz="half" idx="10"/>
          </p:nvPr>
        </p:nvSpPr>
        <p:spPr/>
        <p:txBody>
          <a:bodyPr/>
          <a:lstStyle/>
          <a:p>
            <a:fld id="{CD81CA9E-3220-469A-A88A-6FAD3A93EC43}" type="datetime1">
              <a:rPr lang="en-IN" smtClean="0"/>
              <a:t>15-04-2022</a:t>
            </a:fld>
            <a:endParaRPr lang="en-IN"/>
          </a:p>
        </p:txBody>
      </p:sp>
      <p:sp>
        <p:nvSpPr>
          <p:cNvPr id="6" name="Footer Placeholder 5">
            <a:extLst>
              <a:ext uri="{FF2B5EF4-FFF2-40B4-BE49-F238E27FC236}">
                <a16:creationId xmlns:a16="http://schemas.microsoft.com/office/drawing/2014/main" id="{2116F235-8707-4623-9EEC-CE4D8A708B1B}"/>
              </a:ext>
            </a:extLst>
          </p:cNvPr>
          <p:cNvSpPr>
            <a:spLocks noGrp="1"/>
          </p:cNvSpPr>
          <p:nvPr>
            <p:ph type="ftr" sz="quarter" idx="11"/>
          </p:nvPr>
        </p:nvSpPr>
        <p:spPr/>
        <p:txBody>
          <a:bodyPr/>
          <a:lstStyle/>
          <a:p>
            <a:r>
              <a:rPr lang="en-IN"/>
              <a:t>Rajat Rai | Computer Science</a:t>
            </a:r>
          </a:p>
        </p:txBody>
      </p:sp>
      <p:sp>
        <p:nvSpPr>
          <p:cNvPr id="7" name="Slide Number Placeholder 6">
            <a:extLst>
              <a:ext uri="{FF2B5EF4-FFF2-40B4-BE49-F238E27FC236}">
                <a16:creationId xmlns:a16="http://schemas.microsoft.com/office/drawing/2014/main" id="{AE1022A2-8CE9-43E2-8BEF-3D55C0D1538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332480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6F65-3A40-42C5-A556-14CB26E605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F6BB6-697B-4AB2-8FF2-D41317DC5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E5509-DF10-48E2-8958-BC9C2E295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F250A3-B150-496E-B803-C6668F0CE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DF596-B7F0-4445-9B09-88D0B8228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53B6BF-FD6E-4641-B9A4-121BF1253723}"/>
              </a:ext>
            </a:extLst>
          </p:cNvPr>
          <p:cNvSpPr>
            <a:spLocks noGrp="1"/>
          </p:cNvSpPr>
          <p:nvPr>
            <p:ph type="dt" sz="half" idx="10"/>
          </p:nvPr>
        </p:nvSpPr>
        <p:spPr/>
        <p:txBody>
          <a:bodyPr/>
          <a:lstStyle/>
          <a:p>
            <a:fld id="{DEB642B3-0314-4DAD-AA42-FE4C812D30F6}" type="datetime1">
              <a:rPr lang="en-IN" smtClean="0"/>
              <a:t>15-04-2022</a:t>
            </a:fld>
            <a:endParaRPr lang="en-IN"/>
          </a:p>
        </p:txBody>
      </p:sp>
      <p:sp>
        <p:nvSpPr>
          <p:cNvPr id="8" name="Footer Placeholder 7">
            <a:extLst>
              <a:ext uri="{FF2B5EF4-FFF2-40B4-BE49-F238E27FC236}">
                <a16:creationId xmlns:a16="http://schemas.microsoft.com/office/drawing/2014/main" id="{8678C0A6-98AC-4725-AA83-559A2031226C}"/>
              </a:ext>
            </a:extLst>
          </p:cNvPr>
          <p:cNvSpPr>
            <a:spLocks noGrp="1"/>
          </p:cNvSpPr>
          <p:nvPr>
            <p:ph type="ftr" sz="quarter" idx="11"/>
          </p:nvPr>
        </p:nvSpPr>
        <p:spPr/>
        <p:txBody>
          <a:bodyPr/>
          <a:lstStyle/>
          <a:p>
            <a:r>
              <a:rPr lang="en-IN"/>
              <a:t>Rajat Rai | Computer Science</a:t>
            </a:r>
          </a:p>
        </p:txBody>
      </p:sp>
      <p:sp>
        <p:nvSpPr>
          <p:cNvPr id="9" name="Slide Number Placeholder 8">
            <a:extLst>
              <a:ext uri="{FF2B5EF4-FFF2-40B4-BE49-F238E27FC236}">
                <a16:creationId xmlns:a16="http://schemas.microsoft.com/office/drawing/2014/main" id="{9C2E1138-3CD6-4D16-8D01-ECD0DCB6B2D9}"/>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1397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D63E-C455-40D0-B2DE-E6BC11FD32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4BB832-FC26-4342-8E7A-B1E0C966CC1F}"/>
              </a:ext>
            </a:extLst>
          </p:cNvPr>
          <p:cNvSpPr>
            <a:spLocks noGrp="1"/>
          </p:cNvSpPr>
          <p:nvPr>
            <p:ph type="dt" sz="half" idx="10"/>
          </p:nvPr>
        </p:nvSpPr>
        <p:spPr/>
        <p:txBody>
          <a:bodyPr/>
          <a:lstStyle/>
          <a:p>
            <a:fld id="{759522B0-E3D5-4DD5-B3EA-CD9B4113D86A}" type="datetime1">
              <a:rPr lang="en-IN" smtClean="0"/>
              <a:t>15-04-2022</a:t>
            </a:fld>
            <a:endParaRPr lang="en-IN"/>
          </a:p>
        </p:txBody>
      </p:sp>
      <p:sp>
        <p:nvSpPr>
          <p:cNvPr id="4" name="Footer Placeholder 3">
            <a:extLst>
              <a:ext uri="{FF2B5EF4-FFF2-40B4-BE49-F238E27FC236}">
                <a16:creationId xmlns:a16="http://schemas.microsoft.com/office/drawing/2014/main" id="{8C4ACB78-018A-44CF-A588-4069A1BCE8DD}"/>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AB693511-D195-462A-A6F8-7F312573F3D6}"/>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331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BFC8C-686A-4E6D-882D-1287EC4AB8D3}"/>
              </a:ext>
            </a:extLst>
          </p:cNvPr>
          <p:cNvSpPr>
            <a:spLocks noGrp="1"/>
          </p:cNvSpPr>
          <p:nvPr>
            <p:ph type="dt" sz="half" idx="10"/>
          </p:nvPr>
        </p:nvSpPr>
        <p:spPr/>
        <p:txBody>
          <a:bodyPr/>
          <a:lstStyle/>
          <a:p>
            <a:fld id="{7D748727-71BF-4765-B02E-77111915D8F5}" type="datetime1">
              <a:rPr lang="en-IN" smtClean="0"/>
              <a:t>15-04-2022</a:t>
            </a:fld>
            <a:endParaRPr lang="en-IN"/>
          </a:p>
        </p:txBody>
      </p:sp>
      <p:sp>
        <p:nvSpPr>
          <p:cNvPr id="3" name="Footer Placeholder 2">
            <a:extLst>
              <a:ext uri="{FF2B5EF4-FFF2-40B4-BE49-F238E27FC236}">
                <a16:creationId xmlns:a16="http://schemas.microsoft.com/office/drawing/2014/main" id="{887506CD-F676-40F4-9362-ED2C207FB8AD}"/>
              </a:ext>
            </a:extLst>
          </p:cNvPr>
          <p:cNvSpPr>
            <a:spLocks noGrp="1"/>
          </p:cNvSpPr>
          <p:nvPr>
            <p:ph type="ftr" sz="quarter" idx="11"/>
          </p:nvPr>
        </p:nvSpPr>
        <p:spPr/>
        <p:txBody>
          <a:bodyPr/>
          <a:lstStyle/>
          <a:p>
            <a:r>
              <a:rPr lang="en-IN"/>
              <a:t>Rajat Rai | Computer Science</a:t>
            </a:r>
          </a:p>
        </p:txBody>
      </p:sp>
      <p:sp>
        <p:nvSpPr>
          <p:cNvPr id="4" name="Slide Number Placeholder 3">
            <a:extLst>
              <a:ext uri="{FF2B5EF4-FFF2-40B4-BE49-F238E27FC236}">
                <a16:creationId xmlns:a16="http://schemas.microsoft.com/office/drawing/2014/main" id="{33864715-84D8-4C94-9444-13040830B4C4}"/>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53974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092-FB1B-48BA-93FA-CFE396C54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583872-903F-4D7B-8C23-219A9484C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11519F-378D-4F9C-AA56-17C56D910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EBF840-20E7-46E2-8786-0A1C3A978F2C}"/>
              </a:ext>
            </a:extLst>
          </p:cNvPr>
          <p:cNvSpPr>
            <a:spLocks noGrp="1"/>
          </p:cNvSpPr>
          <p:nvPr>
            <p:ph type="dt" sz="half" idx="10"/>
          </p:nvPr>
        </p:nvSpPr>
        <p:spPr/>
        <p:txBody>
          <a:bodyPr/>
          <a:lstStyle/>
          <a:p>
            <a:fld id="{06F2EDD4-6BD7-414E-8916-FF296906ED32}" type="datetime1">
              <a:rPr lang="en-IN" smtClean="0"/>
              <a:t>15-04-2022</a:t>
            </a:fld>
            <a:endParaRPr lang="en-IN"/>
          </a:p>
        </p:txBody>
      </p:sp>
      <p:sp>
        <p:nvSpPr>
          <p:cNvPr id="6" name="Footer Placeholder 5">
            <a:extLst>
              <a:ext uri="{FF2B5EF4-FFF2-40B4-BE49-F238E27FC236}">
                <a16:creationId xmlns:a16="http://schemas.microsoft.com/office/drawing/2014/main" id="{56F9698F-9529-438E-8430-D6C1AF082E0A}"/>
              </a:ext>
            </a:extLst>
          </p:cNvPr>
          <p:cNvSpPr>
            <a:spLocks noGrp="1"/>
          </p:cNvSpPr>
          <p:nvPr>
            <p:ph type="ftr" sz="quarter" idx="11"/>
          </p:nvPr>
        </p:nvSpPr>
        <p:spPr/>
        <p:txBody>
          <a:bodyPr/>
          <a:lstStyle/>
          <a:p>
            <a:r>
              <a:rPr lang="en-IN"/>
              <a:t>Rajat Rai | Computer Science</a:t>
            </a:r>
          </a:p>
        </p:txBody>
      </p:sp>
      <p:sp>
        <p:nvSpPr>
          <p:cNvPr id="7" name="Slide Number Placeholder 6">
            <a:extLst>
              <a:ext uri="{FF2B5EF4-FFF2-40B4-BE49-F238E27FC236}">
                <a16:creationId xmlns:a16="http://schemas.microsoft.com/office/drawing/2014/main" id="{716F5092-942D-4A93-B09C-8A01C90BDD7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49181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934B-68D4-4918-AE42-D84B1D20E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4BCB7D-B885-4454-8DC9-BFF3657EC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C331E7-D8C7-4DBF-BFBE-1D6222E30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9C08-B30B-45B1-B2F9-1B13F87D194F}"/>
              </a:ext>
            </a:extLst>
          </p:cNvPr>
          <p:cNvSpPr>
            <a:spLocks noGrp="1"/>
          </p:cNvSpPr>
          <p:nvPr>
            <p:ph type="dt" sz="half" idx="10"/>
          </p:nvPr>
        </p:nvSpPr>
        <p:spPr/>
        <p:txBody>
          <a:bodyPr/>
          <a:lstStyle/>
          <a:p>
            <a:fld id="{5FB3FD37-D1F2-4F44-8EA8-04571D9AA1E9}" type="datetime1">
              <a:rPr lang="en-IN" smtClean="0"/>
              <a:t>15-04-2022</a:t>
            </a:fld>
            <a:endParaRPr lang="en-IN"/>
          </a:p>
        </p:txBody>
      </p:sp>
      <p:sp>
        <p:nvSpPr>
          <p:cNvPr id="6" name="Footer Placeholder 5">
            <a:extLst>
              <a:ext uri="{FF2B5EF4-FFF2-40B4-BE49-F238E27FC236}">
                <a16:creationId xmlns:a16="http://schemas.microsoft.com/office/drawing/2014/main" id="{65133799-6753-4892-888F-74B5ADA2EEC2}"/>
              </a:ext>
            </a:extLst>
          </p:cNvPr>
          <p:cNvSpPr>
            <a:spLocks noGrp="1"/>
          </p:cNvSpPr>
          <p:nvPr>
            <p:ph type="ftr" sz="quarter" idx="11"/>
          </p:nvPr>
        </p:nvSpPr>
        <p:spPr/>
        <p:txBody>
          <a:bodyPr/>
          <a:lstStyle/>
          <a:p>
            <a:r>
              <a:rPr lang="en-IN"/>
              <a:t>Rajat Rai | Computer Science</a:t>
            </a:r>
          </a:p>
        </p:txBody>
      </p:sp>
      <p:sp>
        <p:nvSpPr>
          <p:cNvPr id="7" name="Slide Number Placeholder 6">
            <a:extLst>
              <a:ext uri="{FF2B5EF4-FFF2-40B4-BE49-F238E27FC236}">
                <a16:creationId xmlns:a16="http://schemas.microsoft.com/office/drawing/2014/main" id="{9FEE77DD-38C6-41F2-9846-EC05FDCBE2C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9124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73E7D-5543-4943-B486-B0972D176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F8A70B-FD54-404B-BA56-BCBD99B19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31ACF-6D42-4A0D-851B-AF3F8BC0D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CE1C6-0A71-447B-9545-BE7C10523F3B}" type="datetime1">
              <a:rPr lang="en-IN" smtClean="0"/>
              <a:t>15-04-2022</a:t>
            </a:fld>
            <a:endParaRPr lang="en-IN"/>
          </a:p>
        </p:txBody>
      </p:sp>
      <p:sp>
        <p:nvSpPr>
          <p:cNvPr id="5" name="Footer Placeholder 4">
            <a:extLst>
              <a:ext uri="{FF2B5EF4-FFF2-40B4-BE49-F238E27FC236}">
                <a16:creationId xmlns:a16="http://schemas.microsoft.com/office/drawing/2014/main" id="{CFD73495-B942-44AF-A7CE-5DBF19D1C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Rajat Rai | Computer Science</a:t>
            </a:r>
          </a:p>
        </p:txBody>
      </p:sp>
      <p:sp>
        <p:nvSpPr>
          <p:cNvPr id="6" name="Slide Number Placeholder 5">
            <a:extLst>
              <a:ext uri="{FF2B5EF4-FFF2-40B4-BE49-F238E27FC236}">
                <a16:creationId xmlns:a16="http://schemas.microsoft.com/office/drawing/2014/main" id="{E1FEB329-3F54-4D23-8430-2D8AE1EDA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4FCFA-8CDD-43E6-AED9-94F35EB8ABF1}" type="slidenum">
              <a:rPr lang="en-IN" smtClean="0"/>
              <a:t>‹#›</a:t>
            </a:fld>
            <a:endParaRPr lang="en-IN"/>
          </a:p>
        </p:txBody>
      </p:sp>
    </p:spTree>
    <p:extLst>
      <p:ext uri="{BB962C8B-B14F-4D97-AF65-F5344CB8AC3E}">
        <p14:creationId xmlns:p14="http://schemas.microsoft.com/office/powerpoint/2010/main" val="373582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imbase.com/iot-glossary-dictionary/packet-switch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Organization" TargetMode="External"/><Relationship Id="rId2" Type="http://schemas.openxmlformats.org/officeDocument/2006/relationships/hyperlink" Target="https://en.wikipedia.org/wiki/Server_(compu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forcepoint.com/cyber-edu/firewal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focus.com/what-is/tokenization" TargetMode="External"/><Relationship Id="rId2" Type="http://schemas.openxmlformats.org/officeDocument/2006/relationships/hyperlink" Target="https://www.microfocus.com/what-is/encryptio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Personal_area_network" TargetMode="External"/><Relationship Id="rId3" Type="http://schemas.openxmlformats.org/officeDocument/2006/relationships/hyperlink" Target="https://en.wikipedia.org/wiki/NPL_network" TargetMode="External"/><Relationship Id="rId7" Type="http://schemas.openxmlformats.org/officeDocument/2006/relationships/hyperlink" Target="https://en.wikipedia.org/wiki/Router_(computing)" TargetMode="External"/><Relationship Id="rId2" Type="http://schemas.openxmlformats.org/officeDocument/2006/relationships/hyperlink" Target="https://en.wikipedia.org/wiki/ARPANET" TargetMode="External"/><Relationship Id="rId1" Type="http://schemas.openxmlformats.org/officeDocument/2006/relationships/slideLayout" Target="../slideLayouts/slideLayout2.xml"/><Relationship Id="rId6" Type="http://schemas.openxmlformats.org/officeDocument/2006/relationships/hyperlink" Target="https://en.wikipedia.org/wiki/Gateway_(telecommunications)" TargetMode="External"/><Relationship Id="rId5" Type="http://schemas.openxmlformats.org/officeDocument/2006/relationships/hyperlink" Target="https://en.wikipedia.org/wiki/University_College_London" TargetMode="External"/><Relationship Id="rId4" Type="http://schemas.openxmlformats.org/officeDocument/2006/relationships/hyperlink" Target="https://en.wikipedia.org/wiki/Peter_T._Kirstein" TargetMode="Externa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RPANET#cite_note-LIARPANETTheFirstInternet-1" TargetMode="External"/><Relationship Id="rId3" Type="http://schemas.openxmlformats.org/officeDocument/2006/relationships/hyperlink" Target="https://en.wikipedia.org/wiki/Packet-switched_network" TargetMode="External"/><Relationship Id="rId7" Type="http://schemas.openxmlformats.org/officeDocument/2006/relationships/hyperlink" Target="https://en.wikipedia.org/wiki/United_States_Department_of_Defens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DARPA" TargetMode="External"/><Relationship Id="rId5" Type="http://schemas.openxmlformats.org/officeDocument/2006/relationships/hyperlink" Target="https://en.wikipedia.org/wiki/Internet" TargetMode="External"/><Relationship Id="rId4" Type="http://schemas.openxmlformats.org/officeDocument/2006/relationships/hyperlink" Target="https://en.wikipedia.org/wiki/Internet_protocol_suit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4504-D2A8-4747-8E9E-3072C79C1836}"/>
              </a:ext>
            </a:extLst>
          </p:cNvPr>
          <p:cNvSpPr>
            <a:spLocks noGrp="1"/>
          </p:cNvSpPr>
          <p:nvPr>
            <p:ph type="ctrTitle"/>
          </p:nvPr>
        </p:nvSpPr>
        <p:spPr/>
        <p:txBody>
          <a:bodyPr/>
          <a:lstStyle/>
          <a:p>
            <a:pPr algn="l"/>
            <a:r>
              <a:rPr lang="en-IN" dirty="0"/>
              <a:t>Inside Internet: Introduction to Internet Technologies</a:t>
            </a:r>
          </a:p>
        </p:txBody>
      </p:sp>
      <p:sp>
        <p:nvSpPr>
          <p:cNvPr id="3" name="Subtitle 2">
            <a:extLst>
              <a:ext uri="{FF2B5EF4-FFF2-40B4-BE49-F238E27FC236}">
                <a16:creationId xmlns:a16="http://schemas.microsoft.com/office/drawing/2014/main" id="{8B68DB02-DE4D-4142-ACE3-CDB491753940}"/>
              </a:ext>
            </a:extLst>
          </p:cNvPr>
          <p:cNvSpPr>
            <a:spLocks noGrp="1"/>
          </p:cNvSpPr>
          <p:nvPr>
            <p:ph type="subTitle" idx="1"/>
          </p:nvPr>
        </p:nvSpPr>
        <p:spPr/>
        <p:txBody>
          <a:bodyPr/>
          <a:lstStyle/>
          <a:p>
            <a:pPr algn="l"/>
            <a:r>
              <a:rPr lang="en-IN" dirty="0">
                <a:solidFill>
                  <a:schemeClr val="tx1">
                    <a:lumMod val="65000"/>
                    <a:lumOff val="35000"/>
                  </a:schemeClr>
                </a:solidFill>
              </a:rPr>
              <a:t>Rajat Rai</a:t>
            </a:r>
          </a:p>
          <a:p>
            <a:pPr algn="l"/>
            <a:r>
              <a:rPr lang="en-IN" dirty="0">
                <a:solidFill>
                  <a:schemeClr val="tx1">
                    <a:lumMod val="65000"/>
                    <a:lumOff val="35000"/>
                  </a:schemeClr>
                </a:solidFill>
              </a:rPr>
              <a:t>Lecture 01</a:t>
            </a:r>
          </a:p>
          <a:p>
            <a:pPr algn="l"/>
            <a:r>
              <a:rPr lang="en-IN" dirty="0">
                <a:solidFill>
                  <a:schemeClr val="tx1">
                    <a:lumMod val="65000"/>
                    <a:lumOff val="35000"/>
                  </a:schemeClr>
                </a:solidFill>
              </a:rPr>
              <a:t>therajatraiofficial@gmail.com</a:t>
            </a:r>
          </a:p>
        </p:txBody>
      </p:sp>
      <p:cxnSp>
        <p:nvCxnSpPr>
          <p:cNvPr id="5" name="Straight Connector 4">
            <a:extLst>
              <a:ext uri="{FF2B5EF4-FFF2-40B4-BE49-F238E27FC236}">
                <a16:creationId xmlns:a16="http://schemas.microsoft.com/office/drawing/2014/main" id="{3D5AF16C-ACD2-47C6-9EC1-E957823C73C1}"/>
              </a:ext>
            </a:extLst>
          </p:cNvPr>
          <p:cNvCxnSpPr/>
          <p:nvPr/>
        </p:nvCxnSpPr>
        <p:spPr>
          <a:xfrm>
            <a:off x="1524000" y="3505200"/>
            <a:ext cx="9144000" cy="0"/>
          </a:xfrm>
          <a:prstGeom prst="line">
            <a:avLst/>
          </a:prstGeom>
          <a:ln w="571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7196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3177-EE8E-4D0F-8C30-25D79935FC47}"/>
              </a:ext>
            </a:extLst>
          </p:cNvPr>
          <p:cNvSpPr>
            <a:spLocks noGrp="1"/>
          </p:cNvSpPr>
          <p:nvPr>
            <p:ph type="title"/>
          </p:nvPr>
        </p:nvSpPr>
        <p:spPr/>
        <p:txBody>
          <a:bodyPr/>
          <a:lstStyle/>
          <a:p>
            <a:r>
              <a:rPr lang="en-IN" dirty="0">
                <a:solidFill>
                  <a:srgbClr val="0070C0"/>
                </a:solidFill>
              </a:rPr>
              <a:t>Pros &amp; Cons of LAN</a:t>
            </a:r>
          </a:p>
        </p:txBody>
      </p:sp>
      <p:sp>
        <p:nvSpPr>
          <p:cNvPr id="4" name="Footer Placeholder 3">
            <a:extLst>
              <a:ext uri="{FF2B5EF4-FFF2-40B4-BE49-F238E27FC236}">
                <a16:creationId xmlns:a16="http://schemas.microsoft.com/office/drawing/2014/main" id="{22F0327E-CE09-4B5C-8680-7588F635D535}"/>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04D56098-9624-4ADB-8F29-7B2AE4702DE1}"/>
              </a:ext>
            </a:extLst>
          </p:cNvPr>
          <p:cNvSpPr>
            <a:spLocks noGrp="1"/>
          </p:cNvSpPr>
          <p:nvPr>
            <p:ph type="sldNum" sz="quarter" idx="12"/>
          </p:nvPr>
        </p:nvSpPr>
        <p:spPr/>
        <p:txBody>
          <a:bodyPr/>
          <a:lstStyle/>
          <a:p>
            <a:fld id="{2F54FCFA-8CDD-43E6-AED9-94F35EB8ABF1}" type="slidenum">
              <a:rPr lang="en-IN" smtClean="0"/>
              <a:t>10</a:t>
            </a:fld>
            <a:endParaRPr lang="en-IN"/>
          </a:p>
        </p:txBody>
      </p:sp>
      <p:pic>
        <p:nvPicPr>
          <p:cNvPr id="6146" name="Picture 2" descr="Summary of Chapter 7 | Raunak Mehra BUS 111 Professor Aggarwal Chapter Blogs">
            <a:extLst>
              <a:ext uri="{FF2B5EF4-FFF2-40B4-BE49-F238E27FC236}">
                <a16:creationId xmlns:a16="http://schemas.microsoft.com/office/drawing/2014/main" id="{F4B02BF5-800E-49B5-AB10-E19109EF8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5098" y="1875721"/>
            <a:ext cx="7681803" cy="36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2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8C84-4BA8-4609-A671-8F0CF772654B}"/>
              </a:ext>
            </a:extLst>
          </p:cNvPr>
          <p:cNvSpPr>
            <a:spLocks noGrp="1"/>
          </p:cNvSpPr>
          <p:nvPr>
            <p:ph type="title"/>
          </p:nvPr>
        </p:nvSpPr>
        <p:spPr/>
        <p:txBody>
          <a:bodyPr/>
          <a:lstStyle/>
          <a:p>
            <a:r>
              <a:rPr lang="en-IN" dirty="0">
                <a:solidFill>
                  <a:srgbClr val="0070C0"/>
                </a:solidFill>
              </a:rPr>
              <a:t>Assignment 01  </a:t>
            </a:r>
            <a:r>
              <a:rPr lang="en-IN" sz="3200" dirty="0">
                <a:solidFill>
                  <a:srgbClr val="0070C0"/>
                </a:solidFill>
              </a:rPr>
              <a:t>( Deadline : 11:59 PM - 15 April 2022 )</a:t>
            </a:r>
            <a:br>
              <a:rPr lang="en-IN" sz="3200" dirty="0">
                <a:solidFill>
                  <a:srgbClr val="0070C0"/>
                </a:solidFill>
              </a:rPr>
            </a:br>
            <a:r>
              <a:rPr lang="en-IN" sz="3200" dirty="0">
                <a:solidFill>
                  <a:srgbClr val="0070C0"/>
                </a:solidFill>
              </a:rPr>
              <a:t>therajatraiofficial@gmail.com</a:t>
            </a:r>
            <a:endParaRPr lang="en-IN" dirty="0">
              <a:solidFill>
                <a:srgbClr val="0070C0"/>
              </a:solidFill>
            </a:endParaRPr>
          </a:p>
        </p:txBody>
      </p:sp>
      <p:sp>
        <p:nvSpPr>
          <p:cNvPr id="3" name="Content Placeholder 2">
            <a:extLst>
              <a:ext uri="{FF2B5EF4-FFF2-40B4-BE49-F238E27FC236}">
                <a16:creationId xmlns:a16="http://schemas.microsoft.com/office/drawing/2014/main" id="{62EE6E95-4D1F-4261-95A2-467880410A5D}"/>
              </a:ext>
            </a:extLst>
          </p:cNvPr>
          <p:cNvSpPr>
            <a:spLocks noGrp="1"/>
          </p:cNvSpPr>
          <p:nvPr>
            <p:ph idx="1"/>
          </p:nvPr>
        </p:nvSpPr>
        <p:spPr>
          <a:xfrm>
            <a:off x="838200" y="1825625"/>
            <a:ext cx="4764741" cy="4351338"/>
          </a:xfrm>
        </p:spPr>
        <p:txBody>
          <a:bodyPr>
            <a:normAutofit lnSpcReduction="10000"/>
          </a:bodyPr>
          <a:lstStyle/>
          <a:p>
            <a:r>
              <a:rPr lang="en-IN" dirty="0"/>
              <a:t>What is an IP Address ?</a:t>
            </a:r>
          </a:p>
          <a:p>
            <a:r>
              <a:rPr lang="en-IN" dirty="0"/>
              <a:t>What is “ping” command in </a:t>
            </a:r>
            <a:r>
              <a:rPr lang="en-IN" dirty="0" err="1"/>
              <a:t>cmd</a:t>
            </a:r>
            <a:r>
              <a:rPr lang="en-IN" dirty="0"/>
              <a:t> ?</a:t>
            </a:r>
          </a:p>
          <a:p>
            <a:r>
              <a:rPr lang="en-IN" dirty="0"/>
              <a:t>Perform a ping test on an IP Address / any URL.</a:t>
            </a:r>
          </a:p>
          <a:p>
            <a:pPr lvl="1" fontAlgn="base"/>
            <a:r>
              <a:rPr lang="en-US" sz="2000" b="0" i="0" dirty="0">
                <a:solidFill>
                  <a:srgbClr val="535353"/>
                </a:solidFill>
                <a:effectLst/>
                <a:latin typeface="MuseoSans"/>
              </a:rPr>
              <a:t>Use the command prompt.</a:t>
            </a:r>
          </a:p>
          <a:p>
            <a:pPr lvl="1" fontAlgn="base"/>
            <a:r>
              <a:rPr lang="en-US" sz="2000" b="0" i="0" dirty="0">
                <a:solidFill>
                  <a:srgbClr val="535353"/>
                </a:solidFill>
                <a:effectLst/>
                <a:latin typeface="MuseoSans"/>
              </a:rPr>
              <a:t>Search for “</a:t>
            </a:r>
            <a:r>
              <a:rPr lang="en-US" sz="2000" b="0" i="0" dirty="0" err="1">
                <a:solidFill>
                  <a:srgbClr val="535353"/>
                </a:solidFill>
                <a:effectLst/>
                <a:latin typeface="MuseoSans"/>
              </a:rPr>
              <a:t>cmd</a:t>
            </a:r>
            <a:r>
              <a:rPr lang="en-US" sz="2000" b="0" i="0" dirty="0">
                <a:solidFill>
                  <a:srgbClr val="535353"/>
                </a:solidFill>
                <a:effectLst/>
                <a:latin typeface="MuseoSans"/>
              </a:rPr>
              <a:t>” (without the quotes) using Windows search</a:t>
            </a:r>
          </a:p>
          <a:p>
            <a:pPr lvl="1" fontAlgn="base"/>
            <a:r>
              <a:rPr lang="en-US" sz="2000" b="0" i="0" dirty="0">
                <a:solidFill>
                  <a:srgbClr val="535353"/>
                </a:solidFill>
                <a:effectLst/>
                <a:latin typeface="MuseoSans"/>
              </a:rPr>
              <a:t>In the resulting pop-up box, type “ipconfig” (no quote marks) to find the information.</a:t>
            </a:r>
            <a:endParaRPr lang="en-IN" sz="2000" b="0" i="0" dirty="0">
              <a:solidFill>
                <a:srgbClr val="535353"/>
              </a:solidFill>
              <a:effectLst/>
              <a:latin typeface="MuseoSans"/>
            </a:endParaRPr>
          </a:p>
          <a:p>
            <a:pPr lvl="1" fontAlgn="base"/>
            <a:r>
              <a:rPr lang="en-IN" sz="2000" dirty="0">
                <a:solidFill>
                  <a:srgbClr val="535353"/>
                </a:solidFill>
                <a:latin typeface="MuseoSans"/>
              </a:rPr>
              <a:t>“ping” your IP address.</a:t>
            </a:r>
            <a:endParaRPr lang="en-US" sz="2000" b="0" i="0" dirty="0">
              <a:solidFill>
                <a:srgbClr val="535353"/>
              </a:solidFill>
              <a:effectLst/>
              <a:latin typeface="MuseoSans"/>
            </a:endParaRPr>
          </a:p>
        </p:txBody>
      </p:sp>
      <p:sp>
        <p:nvSpPr>
          <p:cNvPr id="4" name="Footer Placeholder 3">
            <a:extLst>
              <a:ext uri="{FF2B5EF4-FFF2-40B4-BE49-F238E27FC236}">
                <a16:creationId xmlns:a16="http://schemas.microsoft.com/office/drawing/2014/main" id="{59C6FE6A-DDF1-4280-944D-405C1B49C42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CE755BAB-451F-4F3F-8F98-172FA3ED3F44}"/>
              </a:ext>
            </a:extLst>
          </p:cNvPr>
          <p:cNvSpPr>
            <a:spLocks noGrp="1"/>
          </p:cNvSpPr>
          <p:nvPr>
            <p:ph type="sldNum" sz="quarter" idx="12"/>
          </p:nvPr>
        </p:nvSpPr>
        <p:spPr/>
        <p:txBody>
          <a:bodyPr/>
          <a:lstStyle/>
          <a:p>
            <a:fld id="{2F54FCFA-8CDD-43E6-AED9-94F35EB8ABF1}" type="slidenum">
              <a:rPr lang="en-IN" smtClean="0"/>
              <a:t>11</a:t>
            </a:fld>
            <a:endParaRPr lang="en-IN"/>
          </a:p>
        </p:txBody>
      </p:sp>
      <p:sp>
        <p:nvSpPr>
          <p:cNvPr id="6" name="Rectangle 5">
            <a:extLst>
              <a:ext uri="{FF2B5EF4-FFF2-40B4-BE49-F238E27FC236}">
                <a16:creationId xmlns:a16="http://schemas.microsoft.com/office/drawing/2014/main" id="{EECBF657-EFF6-4B5A-9078-6D2424042071}"/>
              </a:ext>
            </a:extLst>
          </p:cNvPr>
          <p:cNvSpPr/>
          <p:nvPr/>
        </p:nvSpPr>
        <p:spPr>
          <a:xfrm>
            <a:off x="6589059" y="1690688"/>
            <a:ext cx="4764741" cy="40736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Title</a:t>
            </a:r>
          </a:p>
          <a:p>
            <a:pPr algn="ctr"/>
            <a:r>
              <a:rPr lang="en-IN" b="1" dirty="0"/>
              <a:t>Name</a:t>
            </a:r>
          </a:p>
          <a:p>
            <a:pPr algn="ctr"/>
            <a:endParaRPr lang="en-IN" dirty="0"/>
          </a:p>
          <a:p>
            <a:pPr algn="ctr"/>
            <a:endParaRPr lang="en-IN" dirty="0"/>
          </a:p>
          <a:p>
            <a:pPr algn="ctr"/>
            <a:endParaRPr lang="en-IN" dirty="0"/>
          </a:p>
          <a:p>
            <a:r>
              <a:rPr lang="en-IN" dirty="0"/>
              <a:t>Content Body</a:t>
            </a:r>
          </a:p>
          <a:p>
            <a:endParaRPr lang="en-IN" dirty="0"/>
          </a:p>
          <a:p>
            <a:r>
              <a:rPr lang="en-IN" dirty="0"/>
              <a:t>Screen shots ( if any )</a:t>
            </a:r>
          </a:p>
          <a:p>
            <a:endParaRPr lang="en-IN" dirty="0"/>
          </a:p>
          <a:p>
            <a:r>
              <a:rPr lang="en-IN" dirty="0"/>
              <a:t>References </a:t>
            </a:r>
          </a:p>
          <a:p>
            <a:pPr algn="ctr"/>
            <a:endParaRPr lang="en-IN" dirty="0"/>
          </a:p>
        </p:txBody>
      </p:sp>
    </p:spTree>
    <p:extLst>
      <p:ext uri="{BB962C8B-B14F-4D97-AF65-F5344CB8AC3E}">
        <p14:creationId xmlns:p14="http://schemas.microsoft.com/office/powerpoint/2010/main" val="259611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4504-D2A8-4747-8E9E-3072C79C1836}"/>
              </a:ext>
            </a:extLst>
          </p:cNvPr>
          <p:cNvSpPr>
            <a:spLocks noGrp="1"/>
          </p:cNvSpPr>
          <p:nvPr>
            <p:ph type="ctrTitle"/>
          </p:nvPr>
        </p:nvSpPr>
        <p:spPr/>
        <p:txBody>
          <a:bodyPr/>
          <a:lstStyle/>
          <a:p>
            <a:pPr algn="l"/>
            <a:r>
              <a:rPr lang="en-IN" dirty="0"/>
              <a:t>Inside Internet: Introduction to Internet Technologies</a:t>
            </a:r>
          </a:p>
        </p:txBody>
      </p:sp>
      <p:sp>
        <p:nvSpPr>
          <p:cNvPr id="3" name="Subtitle 2">
            <a:extLst>
              <a:ext uri="{FF2B5EF4-FFF2-40B4-BE49-F238E27FC236}">
                <a16:creationId xmlns:a16="http://schemas.microsoft.com/office/drawing/2014/main" id="{8B68DB02-DE4D-4142-ACE3-CDB491753940}"/>
              </a:ext>
            </a:extLst>
          </p:cNvPr>
          <p:cNvSpPr>
            <a:spLocks noGrp="1"/>
          </p:cNvSpPr>
          <p:nvPr>
            <p:ph type="subTitle" idx="1"/>
          </p:nvPr>
        </p:nvSpPr>
        <p:spPr/>
        <p:txBody>
          <a:bodyPr/>
          <a:lstStyle/>
          <a:p>
            <a:pPr algn="l"/>
            <a:r>
              <a:rPr lang="en-IN" dirty="0">
                <a:solidFill>
                  <a:schemeClr val="tx1">
                    <a:lumMod val="65000"/>
                    <a:lumOff val="35000"/>
                  </a:schemeClr>
                </a:solidFill>
              </a:rPr>
              <a:t>Rajat Rai</a:t>
            </a:r>
          </a:p>
          <a:p>
            <a:pPr algn="l"/>
            <a:r>
              <a:rPr lang="en-IN" dirty="0">
                <a:solidFill>
                  <a:schemeClr val="tx1">
                    <a:lumMod val="65000"/>
                    <a:lumOff val="35000"/>
                  </a:schemeClr>
                </a:solidFill>
              </a:rPr>
              <a:t>Lecture 02</a:t>
            </a:r>
          </a:p>
          <a:p>
            <a:pPr algn="l"/>
            <a:r>
              <a:rPr lang="en-IN" dirty="0">
                <a:solidFill>
                  <a:schemeClr val="tx1">
                    <a:lumMod val="65000"/>
                    <a:lumOff val="35000"/>
                  </a:schemeClr>
                </a:solidFill>
              </a:rPr>
              <a:t>therajatraiofficial@gmail.com</a:t>
            </a:r>
          </a:p>
        </p:txBody>
      </p:sp>
      <p:cxnSp>
        <p:nvCxnSpPr>
          <p:cNvPr id="5" name="Straight Connector 4">
            <a:extLst>
              <a:ext uri="{FF2B5EF4-FFF2-40B4-BE49-F238E27FC236}">
                <a16:creationId xmlns:a16="http://schemas.microsoft.com/office/drawing/2014/main" id="{3D5AF16C-ACD2-47C6-9EC1-E957823C73C1}"/>
              </a:ext>
            </a:extLst>
          </p:cNvPr>
          <p:cNvCxnSpPr/>
          <p:nvPr/>
        </p:nvCxnSpPr>
        <p:spPr>
          <a:xfrm>
            <a:off x="1524000" y="3505200"/>
            <a:ext cx="9144000" cy="0"/>
          </a:xfrm>
          <a:prstGeom prst="line">
            <a:avLst/>
          </a:prstGeom>
          <a:ln w="571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19885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1E40-8118-42F4-BBA3-805060CFD6D9}"/>
              </a:ext>
            </a:extLst>
          </p:cNvPr>
          <p:cNvSpPr>
            <a:spLocks noGrp="1"/>
          </p:cNvSpPr>
          <p:nvPr>
            <p:ph type="title"/>
          </p:nvPr>
        </p:nvSpPr>
        <p:spPr/>
        <p:txBody>
          <a:bodyPr/>
          <a:lstStyle/>
          <a:p>
            <a:r>
              <a:rPr lang="en-US" dirty="0">
                <a:solidFill>
                  <a:srgbClr val="0070C0"/>
                </a:solidFill>
              </a:rPr>
              <a:t>Wide Area Networks (WAN)</a:t>
            </a:r>
            <a:endParaRPr lang="en-IN" dirty="0">
              <a:solidFill>
                <a:srgbClr val="0070C0"/>
              </a:solidFill>
            </a:endParaRPr>
          </a:p>
        </p:txBody>
      </p:sp>
      <p:sp>
        <p:nvSpPr>
          <p:cNvPr id="3" name="Content Placeholder 2">
            <a:extLst>
              <a:ext uri="{FF2B5EF4-FFF2-40B4-BE49-F238E27FC236}">
                <a16:creationId xmlns:a16="http://schemas.microsoft.com/office/drawing/2014/main" id="{0FF0EEB1-0219-40EE-B443-6ECC839CE7E4}"/>
              </a:ext>
            </a:extLst>
          </p:cNvPr>
          <p:cNvSpPr>
            <a:spLocks noGrp="1"/>
          </p:cNvSpPr>
          <p:nvPr>
            <p:ph idx="1"/>
          </p:nvPr>
        </p:nvSpPr>
        <p:spPr>
          <a:xfrm>
            <a:off x="838200" y="1375707"/>
            <a:ext cx="10575806" cy="4344055"/>
          </a:xfrm>
        </p:spPr>
        <p:txBody>
          <a:bodyPr/>
          <a:lstStyle/>
          <a:p>
            <a:r>
              <a:rPr lang="en-US" dirty="0">
                <a:solidFill>
                  <a:srgbClr val="4D4C4C"/>
                </a:solidFill>
                <a:latin typeface="CiscoSans"/>
              </a:rPr>
              <a:t>When network spans over a large distance or when the computers to be connected to each other are at widely separated locations a local area network cannot be used. A wide area network(WAN) is installed. </a:t>
            </a:r>
          </a:p>
          <a:p>
            <a:r>
              <a:rPr lang="en-US" dirty="0">
                <a:solidFill>
                  <a:srgbClr val="4D4C4C"/>
                </a:solidFill>
                <a:latin typeface="CiscoSans"/>
              </a:rPr>
              <a:t>The communication between different users of WAN is established using leased telephone lines, satellite links and similar channels.</a:t>
            </a:r>
          </a:p>
          <a:p>
            <a:endParaRPr lang="en-IN" dirty="0"/>
          </a:p>
        </p:txBody>
      </p:sp>
      <p:sp>
        <p:nvSpPr>
          <p:cNvPr id="4" name="Footer Placeholder 3">
            <a:extLst>
              <a:ext uri="{FF2B5EF4-FFF2-40B4-BE49-F238E27FC236}">
                <a16:creationId xmlns:a16="http://schemas.microsoft.com/office/drawing/2014/main" id="{37800C67-CDA2-43DD-B62F-CDC0713BA348}"/>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9F013B47-013C-408D-A501-886E6549752D}"/>
              </a:ext>
            </a:extLst>
          </p:cNvPr>
          <p:cNvSpPr>
            <a:spLocks noGrp="1"/>
          </p:cNvSpPr>
          <p:nvPr>
            <p:ph type="sldNum" sz="quarter" idx="12"/>
          </p:nvPr>
        </p:nvSpPr>
        <p:spPr/>
        <p:txBody>
          <a:bodyPr/>
          <a:lstStyle/>
          <a:p>
            <a:fld id="{2F54FCFA-8CDD-43E6-AED9-94F35EB8ABF1}" type="slidenum">
              <a:rPr lang="en-IN" smtClean="0"/>
              <a:t>13</a:t>
            </a:fld>
            <a:endParaRPr lang="en-IN"/>
          </a:p>
        </p:txBody>
      </p:sp>
      <p:pic>
        <p:nvPicPr>
          <p:cNvPr id="1026" name="Picture 2" descr="WAN Technologies Overview (1.1) &gt; WAN Concepts | Cisco Press">
            <a:extLst>
              <a:ext uri="{FF2B5EF4-FFF2-40B4-BE49-F238E27FC236}">
                <a16:creationId xmlns:a16="http://schemas.microsoft.com/office/drawing/2014/main" id="{74F5979A-82E2-431A-B44A-53CC4F27E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269" y="3547734"/>
            <a:ext cx="5537667" cy="264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5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4ACC-2927-426C-A708-18810D65596C}"/>
              </a:ext>
            </a:extLst>
          </p:cNvPr>
          <p:cNvSpPr>
            <a:spLocks noGrp="1"/>
          </p:cNvSpPr>
          <p:nvPr>
            <p:ph type="title"/>
          </p:nvPr>
        </p:nvSpPr>
        <p:spPr/>
        <p:txBody>
          <a:bodyPr/>
          <a:lstStyle/>
          <a:p>
            <a:r>
              <a:rPr lang="en-US" dirty="0">
                <a:solidFill>
                  <a:srgbClr val="0070C0"/>
                </a:solidFill>
              </a:rPr>
              <a:t>The Concept of Packet</a:t>
            </a:r>
            <a:endParaRPr lang="en-IN" dirty="0">
              <a:solidFill>
                <a:srgbClr val="0070C0"/>
              </a:solidFill>
            </a:endParaRPr>
          </a:p>
        </p:txBody>
      </p:sp>
      <p:sp>
        <p:nvSpPr>
          <p:cNvPr id="4" name="Footer Placeholder 3">
            <a:extLst>
              <a:ext uri="{FF2B5EF4-FFF2-40B4-BE49-F238E27FC236}">
                <a16:creationId xmlns:a16="http://schemas.microsoft.com/office/drawing/2014/main" id="{2E1AAEC7-0DC9-4F70-B976-949F6B8C949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4E6117D0-5738-4B9F-8782-67BBD540D638}"/>
              </a:ext>
            </a:extLst>
          </p:cNvPr>
          <p:cNvSpPr>
            <a:spLocks noGrp="1"/>
          </p:cNvSpPr>
          <p:nvPr>
            <p:ph type="sldNum" sz="quarter" idx="12"/>
          </p:nvPr>
        </p:nvSpPr>
        <p:spPr/>
        <p:txBody>
          <a:bodyPr/>
          <a:lstStyle/>
          <a:p>
            <a:fld id="{2F54FCFA-8CDD-43E6-AED9-94F35EB8ABF1}" type="slidenum">
              <a:rPr lang="en-IN" smtClean="0"/>
              <a:t>14</a:t>
            </a:fld>
            <a:endParaRPr lang="en-IN"/>
          </a:p>
        </p:txBody>
      </p:sp>
      <p:sp>
        <p:nvSpPr>
          <p:cNvPr id="6" name="AutoShape 2" descr="Diagram of two servers. Server #1 is labeled with IP 216.3.128.12 and server #2 is labeled with IP 24.130.242.17.  Arrow goes from server #1 to server #2 with  a box that says &quot;TO: 24.130.242.17 FROM:216.3.128.12&quot; and 4 bits 0 1 0 1.">
            <a:extLst>
              <a:ext uri="{FF2B5EF4-FFF2-40B4-BE49-F238E27FC236}">
                <a16:creationId xmlns:a16="http://schemas.microsoft.com/office/drawing/2014/main" id="{33170290-8942-47DC-B106-73B38453E203}"/>
              </a:ext>
            </a:extLst>
          </p:cNvPr>
          <p:cNvSpPr>
            <a:spLocks noGrp="1" noChangeAspect="1" noChangeArrowheads="1"/>
          </p:cNvSpPr>
          <p:nvPr>
            <p:ph idx="1"/>
          </p:nvPr>
        </p:nvSpPr>
        <p:spPr bwMode="auto">
          <a:xfrm>
            <a:off x="838200" y="1699659"/>
            <a:ext cx="10515600" cy="44773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solidFill>
                  <a:srgbClr val="4D4C4C"/>
                </a:solidFill>
                <a:latin typeface="CiscoSans"/>
              </a:rPr>
              <a:t>A packet is a bit of data that is packaged for transmission over a </a:t>
            </a:r>
            <a:r>
              <a:rPr lang="en-US" dirty="0">
                <a:solidFill>
                  <a:srgbClr val="4D4C4C"/>
                </a:solidFill>
                <a:latin typeface="CiscoSans"/>
                <a:hlinkClick r:id="rId2">
                  <a:extLst>
                    <a:ext uri="{A12FA001-AC4F-418D-AE19-62706E023703}">
                      <ahyp:hlinkClr xmlns:ahyp="http://schemas.microsoft.com/office/drawing/2018/hyperlinkcolor" val="tx"/>
                    </a:ext>
                  </a:extLst>
                </a:hlinkClick>
              </a:rPr>
              <a:t>packet switched</a:t>
            </a:r>
            <a:r>
              <a:rPr lang="en-US" dirty="0">
                <a:solidFill>
                  <a:srgbClr val="4D4C4C"/>
                </a:solidFill>
                <a:latin typeface="CiscoSans"/>
              </a:rPr>
              <a:t> network. It is a small amount of data sent over a network, such as a LAN or the Internet.</a:t>
            </a:r>
          </a:p>
          <a:p>
            <a:r>
              <a:rPr lang="en-US" dirty="0">
                <a:solidFill>
                  <a:srgbClr val="4D4C4C"/>
                </a:solidFill>
                <a:latin typeface="CiscoSans"/>
              </a:rPr>
              <a:t>A typical packet includes two sections, a header and payload. The header store information about the packet while the payload section of a packet contains the actual data being transferred.</a:t>
            </a:r>
          </a:p>
          <a:p>
            <a:endParaRPr lang="en-IN" dirty="0"/>
          </a:p>
        </p:txBody>
      </p:sp>
      <p:pic>
        <p:nvPicPr>
          <p:cNvPr id="2056" name="Picture 8" descr="ip-packet-structure-header - Grandmetric">
            <a:extLst>
              <a:ext uri="{FF2B5EF4-FFF2-40B4-BE49-F238E27FC236}">
                <a16:creationId xmlns:a16="http://schemas.microsoft.com/office/drawing/2014/main" id="{2FDC32DF-8739-4F0D-A7C9-EF8B453266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9" t="9543" r="4193" b="22035"/>
          <a:stretch/>
        </p:blipFill>
        <p:spPr bwMode="auto">
          <a:xfrm>
            <a:off x="3778623" y="4304874"/>
            <a:ext cx="4374777" cy="187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07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706-A381-41FF-87B8-F4B567D7A83B}"/>
              </a:ext>
            </a:extLst>
          </p:cNvPr>
          <p:cNvSpPr>
            <a:spLocks noGrp="1"/>
          </p:cNvSpPr>
          <p:nvPr>
            <p:ph type="title"/>
          </p:nvPr>
        </p:nvSpPr>
        <p:spPr/>
        <p:txBody>
          <a:bodyPr/>
          <a:lstStyle/>
          <a:p>
            <a:r>
              <a:rPr lang="en-US" dirty="0">
                <a:solidFill>
                  <a:srgbClr val="0070C0"/>
                </a:solidFill>
              </a:rPr>
              <a:t>Packet Switched Network (PSN)</a:t>
            </a:r>
            <a:endParaRPr lang="en-IN" dirty="0">
              <a:solidFill>
                <a:srgbClr val="0070C0"/>
              </a:solidFill>
            </a:endParaRPr>
          </a:p>
        </p:txBody>
      </p:sp>
      <p:sp>
        <p:nvSpPr>
          <p:cNvPr id="3" name="Content Placeholder 2">
            <a:extLst>
              <a:ext uri="{FF2B5EF4-FFF2-40B4-BE49-F238E27FC236}">
                <a16:creationId xmlns:a16="http://schemas.microsoft.com/office/drawing/2014/main" id="{F3639BDC-1877-41EE-9FED-30AA9AD2E5A1}"/>
              </a:ext>
            </a:extLst>
          </p:cNvPr>
          <p:cNvSpPr>
            <a:spLocks noGrp="1"/>
          </p:cNvSpPr>
          <p:nvPr>
            <p:ph idx="1"/>
          </p:nvPr>
        </p:nvSpPr>
        <p:spPr/>
        <p:txBody>
          <a:bodyPr>
            <a:normAutofit lnSpcReduction="10000"/>
          </a:bodyPr>
          <a:lstStyle/>
          <a:p>
            <a:r>
              <a:rPr lang="en-US" dirty="0">
                <a:solidFill>
                  <a:srgbClr val="4D4C4C"/>
                </a:solidFill>
                <a:latin typeface="CiscoSans"/>
              </a:rPr>
              <a:t>A packet switched network (PSN) is a type of computer communications network that groups and sends data in the form of small packets. It enables the sending of data or network packets between a source and destination node over a network channel that is shared between multiple users and/or applications.</a:t>
            </a:r>
          </a:p>
          <a:p>
            <a:r>
              <a:rPr lang="en-US" dirty="0">
                <a:solidFill>
                  <a:srgbClr val="4D4C4C"/>
                </a:solidFill>
                <a:latin typeface="CiscoSans"/>
              </a:rPr>
              <a:t>A packet switched is also known as a connectionless network, as it does not create a permanent connection between a source and destination node.</a:t>
            </a:r>
          </a:p>
          <a:p>
            <a:pPr>
              <a:lnSpc>
                <a:spcPct val="100000"/>
              </a:lnSpc>
            </a:pPr>
            <a:r>
              <a:rPr lang="en-US" dirty="0">
                <a:solidFill>
                  <a:srgbClr val="4D4C4C"/>
                </a:solidFill>
                <a:latin typeface="CiscoSans"/>
              </a:rPr>
              <a:t>Packet switching allows senders to send to multiple recipients concurrently, and allows receivers to receive from multiple senders concurrently.</a:t>
            </a:r>
          </a:p>
          <a:p>
            <a:endParaRPr lang="en-IN" dirty="0">
              <a:solidFill>
                <a:srgbClr val="4D4C4C"/>
              </a:solidFill>
              <a:latin typeface="CiscoSans"/>
            </a:endParaRPr>
          </a:p>
        </p:txBody>
      </p:sp>
      <p:sp>
        <p:nvSpPr>
          <p:cNvPr id="4" name="Footer Placeholder 3">
            <a:extLst>
              <a:ext uri="{FF2B5EF4-FFF2-40B4-BE49-F238E27FC236}">
                <a16:creationId xmlns:a16="http://schemas.microsoft.com/office/drawing/2014/main" id="{9770C97A-A9CA-4F2C-9904-54AAAACD2089}"/>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30587BB-7BE8-4FF7-B6B7-10240FAFA266}"/>
              </a:ext>
            </a:extLst>
          </p:cNvPr>
          <p:cNvSpPr>
            <a:spLocks noGrp="1"/>
          </p:cNvSpPr>
          <p:nvPr>
            <p:ph type="sldNum" sz="quarter" idx="12"/>
          </p:nvPr>
        </p:nvSpPr>
        <p:spPr/>
        <p:txBody>
          <a:bodyPr/>
          <a:lstStyle/>
          <a:p>
            <a:fld id="{2F54FCFA-8CDD-43E6-AED9-94F35EB8ABF1}" type="slidenum">
              <a:rPr lang="en-IN" smtClean="0"/>
              <a:t>15</a:t>
            </a:fld>
            <a:endParaRPr lang="en-IN"/>
          </a:p>
        </p:txBody>
      </p:sp>
    </p:spTree>
    <p:extLst>
      <p:ext uri="{BB962C8B-B14F-4D97-AF65-F5344CB8AC3E}">
        <p14:creationId xmlns:p14="http://schemas.microsoft.com/office/powerpoint/2010/main" val="272030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40C9-84D2-4524-A795-AD951D9C2085}"/>
              </a:ext>
            </a:extLst>
          </p:cNvPr>
          <p:cNvSpPr>
            <a:spLocks noGrp="1"/>
          </p:cNvSpPr>
          <p:nvPr>
            <p:ph type="title"/>
          </p:nvPr>
        </p:nvSpPr>
        <p:spPr/>
        <p:txBody>
          <a:bodyPr/>
          <a:lstStyle/>
          <a:p>
            <a:r>
              <a:rPr lang="en-US" dirty="0">
                <a:solidFill>
                  <a:srgbClr val="0070C0"/>
                </a:solidFill>
              </a:rPr>
              <a:t>The Transmission Control Protocol</a:t>
            </a:r>
            <a:endParaRPr lang="en-IN" dirty="0">
              <a:solidFill>
                <a:srgbClr val="0070C0"/>
              </a:solidFill>
            </a:endParaRPr>
          </a:p>
        </p:txBody>
      </p:sp>
      <p:sp>
        <p:nvSpPr>
          <p:cNvPr id="3" name="Content Placeholder 2">
            <a:extLst>
              <a:ext uri="{FF2B5EF4-FFF2-40B4-BE49-F238E27FC236}">
                <a16:creationId xmlns:a16="http://schemas.microsoft.com/office/drawing/2014/main" id="{1DA1E7DA-2991-46B7-9821-028DB8B9DF29}"/>
              </a:ext>
            </a:extLst>
          </p:cNvPr>
          <p:cNvSpPr>
            <a:spLocks noGrp="1"/>
          </p:cNvSpPr>
          <p:nvPr>
            <p:ph idx="1"/>
          </p:nvPr>
        </p:nvSpPr>
        <p:spPr>
          <a:xfrm>
            <a:off x="775447" y="1493931"/>
            <a:ext cx="10515600" cy="4351338"/>
          </a:xfrm>
        </p:spPr>
        <p:txBody>
          <a:bodyPr>
            <a:normAutofit lnSpcReduction="10000"/>
          </a:bodyPr>
          <a:lstStyle/>
          <a:p>
            <a:r>
              <a:rPr lang="en-US" dirty="0">
                <a:solidFill>
                  <a:srgbClr val="4D4C4C"/>
                </a:solidFill>
                <a:latin typeface="CiscoSans"/>
              </a:rPr>
              <a:t>TCP stands for Transmission Control Protocol a communications standard that enables application programs and computing devices to exchange messages over a network. It is designed to send packets across the internet and ensure the successful delivery of data and messages over networks.</a:t>
            </a:r>
          </a:p>
          <a:p>
            <a:r>
              <a:rPr lang="en-US" dirty="0">
                <a:solidFill>
                  <a:srgbClr val="4D4C4C"/>
                </a:solidFill>
                <a:latin typeface="CiscoSans"/>
              </a:rPr>
              <a:t>TCP organizes data so that it can be transmitted between a server and a client. It guarantees the integrity of the data being communicated over a network. Before it transmits data, TCP establishes a connection between a source and its destination, which it ensures remains live until communication begins. It then breaks large amounts of data into smaller packets, while ensuring data integrity is in place throughout the process.</a:t>
            </a:r>
            <a:endParaRPr lang="en-IN" dirty="0">
              <a:solidFill>
                <a:srgbClr val="4D4C4C"/>
              </a:solidFill>
              <a:latin typeface="CiscoSans"/>
            </a:endParaRPr>
          </a:p>
        </p:txBody>
      </p:sp>
      <p:sp>
        <p:nvSpPr>
          <p:cNvPr id="4" name="Footer Placeholder 3">
            <a:extLst>
              <a:ext uri="{FF2B5EF4-FFF2-40B4-BE49-F238E27FC236}">
                <a16:creationId xmlns:a16="http://schemas.microsoft.com/office/drawing/2014/main" id="{AC6712AB-9A95-49D1-B475-55F2A6DFFA5F}"/>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DDE0B6BF-B601-43FE-BE74-9D153F18445B}"/>
              </a:ext>
            </a:extLst>
          </p:cNvPr>
          <p:cNvSpPr>
            <a:spLocks noGrp="1"/>
          </p:cNvSpPr>
          <p:nvPr>
            <p:ph type="sldNum" sz="quarter" idx="12"/>
          </p:nvPr>
        </p:nvSpPr>
        <p:spPr/>
        <p:txBody>
          <a:bodyPr/>
          <a:lstStyle/>
          <a:p>
            <a:fld id="{2F54FCFA-8CDD-43E6-AED9-94F35EB8ABF1}" type="slidenum">
              <a:rPr lang="en-IN" smtClean="0"/>
              <a:t>16</a:t>
            </a:fld>
            <a:endParaRPr lang="en-IN"/>
          </a:p>
        </p:txBody>
      </p:sp>
    </p:spTree>
    <p:extLst>
      <p:ext uri="{BB962C8B-B14F-4D97-AF65-F5344CB8AC3E}">
        <p14:creationId xmlns:p14="http://schemas.microsoft.com/office/powerpoint/2010/main" val="84021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B695-2AF6-4ADD-A523-752E7AB3D082}"/>
              </a:ext>
            </a:extLst>
          </p:cNvPr>
          <p:cNvSpPr>
            <a:spLocks noGrp="1"/>
          </p:cNvSpPr>
          <p:nvPr>
            <p:ph type="title"/>
          </p:nvPr>
        </p:nvSpPr>
        <p:spPr/>
        <p:txBody>
          <a:bodyPr/>
          <a:lstStyle/>
          <a:p>
            <a:r>
              <a:rPr lang="en-US" dirty="0">
                <a:solidFill>
                  <a:srgbClr val="0070C0"/>
                </a:solidFill>
              </a:rPr>
              <a:t>The Internet Protocol</a:t>
            </a:r>
            <a:endParaRPr lang="en-IN" dirty="0">
              <a:solidFill>
                <a:srgbClr val="0070C0"/>
              </a:solidFill>
            </a:endParaRPr>
          </a:p>
        </p:txBody>
      </p:sp>
      <p:sp>
        <p:nvSpPr>
          <p:cNvPr id="3" name="Content Placeholder 2">
            <a:extLst>
              <a:ext uri="{FF2B5EF4-FFF2-40B4-BE49-F238E27FC236}">
                <a16:creationId xmlns:a16="http://schemas.microsoft.com/office/drawing/2014/main" id="{440EFAA5-7D6A-4324-A3DE-5717F4764F01}"/>
              </a:ext>
            </a:extLst>
          </p:cNvPr>
          <p:cNvSpPr>
            <a:spLocks noGrp="1"/>
          </p:cNvSpPr>
          <p:nvPr>
            <p:ph idx="1"/>
          </p:nvPr>
        </p:nvSpPr>
        <p:spPr/>
        <p:txBody>
          <a:bodyPr/>
          <a:lstStyle/>
          <a:p>
            <a:r>
              <a:rPr lang="en-US" dirty="0">
                <a:solidFill>
                  <a:srgbClr val="4D4C4C"/>
                </a:solidFill>
                <a:latin typeface="CiscoSans"/>
              </a:rPr>
              <a:t>The Internet Protocol (IP) is the method for sending data from one device to another across the internet. Every device has an IP address that uniquely identifies it and enables it to communicate with and exchange data with other devices connected to the internet.</a:t>
            </a:r>
          </a:p>
          <a:p>
            <a:r>
              <a:rPr lang="en-US" dirty="0">
                <a:solidFill>
                  <a:srgbClr val="4D4C4C"/>
                </a:solidFill>
                <a:latin typeface="CiscoSans"/>
              </a:rPr>
              <a:t>IP is responsible for defining how applications and devices exchange packets of data with each other. It is the principal communications protocol responsible for the formats and rules for exchanging data and messages between computers on a single network or several internet-connected networks</a:t>
            </a:r>
            <a:endParaRPr lang="en-IN" dirty="0">
              <a:solidFill>
                <a:srgbClr val="4D4C4C"/>
              </a:solidFill>
              <a:latin typeface="CiscoSans"/>
            </a:endParaRPr>
          </a:p>
        </p:txBody>
      </p:sp>
      <p:sp>
        <p:nvSpPr>
          <p:cNvPr id="4" name="Footer Placeholder 3">
            <a:extLst>
              <a:ext uri="{FF2B5EF4-FFF2-40B4-BE49-F238E27FC236}">
                <a16:creationId xmlns:a16="http://schemas.microsoft.com/office/drawing/2014/main" id="{D662A09E-D22A-486F-98EB-1CA31E8ED9ED}"/>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5CC9084-C344-4C31-9144-D6CAECC087FC}"/>
              </a:ext>
            </a:extLst>
          </p:cNvPr>
          <p:cNvSpPr>
            <a:spLocks noGrp="1"/>
          </p:cNvSpPr>
          <p:nvPr>
            <p:ph type="sldNum" sz="quarter" idx="12"/>
          </p:nvPr>
        </p:nvSpPr>
        <p:spPr/>
        <p:txBody>
          <a:bodyPr/>
          <a:lstStyle/>
          <a:p>
            <a:fld id="{2F54FCFA-8CDD-43E6-AED9-94F35EB8ABF1}" type="slidenum">
              <a:rPr lang="en-IN" smtClean="0"/>
              <a:t>17</a:t>
            </a:fld>
            <a:endParaRPr lang="en-IN"/>
          </a:p>
        </p:txBody>
      </p:sp>
    </p:spTree>
    <p:extLst>
      <p:ext uri="{BB962C8B-B14F-4D97-AF65-F5344CB8AC3E}">
        <p14:creationId xmlns:p14="http://schemas.microsoft.com/office/powerpoint/2010/main" val="179812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0D06-23BB-409A-B688-44CC81ACAC4C}"/>
              </a:ext>
            </a:extLst>
          </p:cNvPr>
          <p:cNvSpPr>
            <a:spLocks noGrp="1"/>
          </p:cNvSpPr>
          <p:nvPr>
            <p:ph type="title"/>
          </p:nvPr>
        </p:nvSpPr>
        <p:spPr/>
        <p:txBody>
          <a:bodyPr/>
          <a:lstStyle/>
          <a:p>
            <a:r>
              <a:rPr lang="en-US" dirty="0">
                <a:solidFill>
                  <a:srgbClr val="0070C0"/>
                </a:solidFill>
              </a:rPr>
              <a:t>What’s the Difference ?</a:t>
            </a:r>
            <a:endParaRPr lang="en-IN" dirty="0">
              <a:solidFill>
                <a:srgbClr val="0070C0"/>
              </a:solidFill>
            </a:endParaRPr>
          </a:p>
        </p:txBody>
      </p:sp>
      <p:sp>
        <p:nvSpPr>
          <p:cNvPr id="3" name="Content Placeholder 2">
            <a:extLst>
              <a:ext uri="{FF2B5EF4-FFF2-40B4-BE49-F238E27FC236}">
                <a16:creationId xmlns:a16="http://schemas.microsoft.com/office/drawing/2014/main" id="{9B29BEA2-0E40-4AD0-ACEF-64183BCC5C1E}"/>
              </a:ext>
            </a:extLst>
          </p:cNvPr>
          <p:cNvSpPr>
            <a:spLocks noGrp="1"/>
          </p:cNvSpPr>
          <p:nvPr>
            <p:ph idx="1"/>
          </p:nvPr>
        </p:nvSpPr>
        <p:spPr/>
        <p:txBody>
          <a:bodyPr>
            <a:normAutofit fontScale="92500" lnSpcReduction="10000"/>
          </a:bodyPr>
          <a:lstStyle/>
          <a:p>
            <a:r>
              <a:rPr lang="en-US" dirty="0">
                <a:solidFill>
                  <a:srgbClr val="4D4C4C"/>
                </a:solidFill>
                <a:latin typeface="CiscoSans"/>
              </a:rPr>
              <a:t>TCP and IP are separate protocols that work together to ensure data is delivered to its intended destination within a network. IP obtains and defines the address—the IP address—of the application or device the data must be sent to. TCP is then responsible for transporting and routing data through the network architecture and ensuring it gets delivered to the destination application or device that IP has defined. </a:t>
            </a:r>
          </a:p>
          <a:p>
            <a:r>
              <a:rPr lang="en-US" dirty="0">
                <a:solidFill>
                  <a:srgbClr val="4D4C4C"/>
                </a:solidFill>
                <a:latin typeface="CiscoSans"/>
              </a:rPr>
              <a:t>n other words, the IP address is akin to a phone number assigned to a smartphone. TCP is the computer networking version of the technology used to make the smartphone ring and enable its user to talk to the person who called them. The two protocols are frequently used together and rely on each other for data to have a destination and safely reach it, which is why the process is regularly referred to as TCP/IP.</a:t>
            </a:r>
            <a:endParaRPr lang="en-IN" dirty="0">
              <a:solidFill>
                <a:srgbClr val="4D4C4C"/>
              </a:solidFill>
              <a:latin typeface="CiscoSans"/>
            </a:endParaRPr>
          </a:p>
        </p:txBody>
      </p:sp>
      <p:sp>
        <p:nvSpPr>
          <p:cNvPr id="4" name="Footer Placeholder 3">
            <a:extLst>
              <a:ext uri="{FF2B5EF4-FFF2-40B4-BE49-F238E27FC236}">
                <a16:creationId xmlns:a16="http://schemas.microsoft.com/office/drawing/2014/main" id="{6B083E69-8CBD-49F0-AB95-2A8B4254CD25}"/>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A9B55864-EB04-4381-AA5B-7D05F1375B8B}"/>
              </a:ext>
            </a:extLst>
          </p:cNvPr>
          <p:cNvSpPr>
            <a:spLocks noGrp="1"/>
          </p:cNvSpPr>
          <p:nvPr>
            <p:ph type="sldNum" sz="quarter" idx="12"/>
          </p:nvPr>
        </p:nvSpPr>
        <p:spPr/>
        <p:txBody>
          <a:bodyPr/>
          <a:lstStyle/>
          <a:p>
            <a:fld id="{2F54FCFA-8CDD-43E6-AED9-94F35EB8ABF1}" type="slidenum">
              <a:rPr lang="en-IN" smtClean="0"/>
              <a:t>18</a:t>
            </a:fld>
            <a:endParaRPr lang="en-IN"/>
          </a:p>
        </p:txBody>
      </p:sp>
    </p:spTree>
    <p:extLst>
      <p:ext uri="{BB962C8B-B14F-4D97-AF65-F5344CB8AC3E}">
        <p14:creationId xmlns:p14="http://schemas.microsoft.com/office/powerpoint/2010/main" val="54148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53C8-9EDA-4BE8-8B08-163370D0D582}"/>
              </a:ext>
            </a:extLst>
          </p:cNvPr>
          <p:cNvSpPr>
            <a:spLocks noGrp="1"/>
          </p:cNvSpPr>
          <p:nvPr>
            <p:ph type="title"/>
          </p:nvPr>
        </p:nvSpPr>
        <p:spPr/>
        <p:txBody>
          <a:bodyPr/>
          <a:lstStyle/>
          <a:p>
            <a:r>
              <a:rPr lang="en-US" dirty="0">
                <a:solidFill>
                  <a:srgbClr val="0070C0"/>
                </a:solidFill>
              </a:rPr>
              <a:t>Hub, Switch and Router: What are they ?</a:t>
            </a:r>
            <a:endParaRPr lang="en-IN" dirty="0">
              <a:solidFill>
                <a:srgbClr val="0070C0"/>
              </a:solidFill>
            </a:endParaRPr>
          </a:p>
        </p:txBody>
      </p:sp>
      <p:sp>
        <p:nvSpPr>
          <p:cNvPr id="3" name="Content Placeholder 2">
            <a:extLst>
              <a:ext uri="{FF2B5EF4-FFF2-40B4-BE49-F238E27FC236}">
                <a16:creationId xmlns:a16="http://schemas.microsoft.com/office/drawing/2014/main" id="{80BEC8EC-D82A-45AD-BEBA-2FFE40E1295D}"/>
              </a:ext>
            </a:extLst>
          </p:cNvPr>
          <p:cNvSpPr>
            <a:spLocks noGrp="1"/>
          </p:cNvSpPr>
          <p:nvPr>
            <p:ph idx="1"/>
          </p:nvPr>
        </p:nvSpPr>
        <p:spPr/>
        <p:txBody>
          <a:bodyPr/>
          <a:lstStyle/>
          <a:p>
            <a:pPr>
              <a:lnSpc>
                <a:spcPct val="80000"/>
              </a:lnSpc>
            </a:pPr>
            <a:r>
              <a:rPr lang="en-US" sz="2600" dirty="0">
                <a:solidFill>
                  <a:srgbClr val="4D4C4C"/>
                </a:solidFill>
                <a:latin typeface="CiscoSans"/>
              </a:rPr>
              <a:t>A Hub is a multiport repeater in which a signal introduced at the input of any port appears at the output of the all available ports.</a:t>
            </a:r>
          </a:p>
          <a:p>
            <a:pPr>
              <a:lnSpc>
                <a:spcPct val="80000"/>
              </a:lnSpc>
            </a:pPr>
            <a:r>
              <a:rPr lang="en-US" sz="2600" dirty="0">
                <a:solidFill>
                  <a:srgbClr val="4D4C4C"/>
                </a:solidFill>
                <a:latin typeface="CiscoSans"/>
              </a:rPr>
              <a:t>Switch is a point to point communication device. A Switch is  a tele-communication  device which receives a message from any device connected to it and then transmits the message only to the device for which the message is intended.</a:t>
            </a:r>
          </a:p>
          <a:p>
            <a:pPr>
              <a:lnSpc>
                <a:spcPct val="80000"/>
              </a:lnSpc>
            </a:pPr>
            <a:r>
              <a:rPr lang="en-US" sz="2600" dirty="0">
                <a:solidFill>
                  <a:srgbClr val="4D4C4C"/>
                </a:solidFill>
                <a:latin typeface="CiscoSans"/>
              </a:rPr>
              <a:t>A router reads the header of incoming packet and forward it to the port for which it is intended there by determines the route. It can also perform filtering and encapsulation.</a:t>
            </a:r>
            <a:endParaRPr lang="en-IN" sz="2600" dirty="0">
              <a:solidFill>
                <a:srgbClr val="4D4C4C"/>
              </a:solidFill>
              <a:latin typeface="CiscoSans"/>
            </a:endParaRPr>
          </a:p>
        </p:txBody>
      </p:sp>
      <p:sp>
        <p:nvSpPr>
          <p:cNvPr id="4" name="Footer Placeholder 3">
            <a:extLst>
              <a:ext uri="{FF2B5EF4-FFF2-40B4-BE49-F238E27FC236}">
                <a16:creationId xmlns:a16="http://schemas.microsoft.com/office/drawing/2014/main" id="{BB592A95-8BEF-4F64-A4AE-2145C72A8E18}"/>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CA5C232A-448D-4DDB-9181-36D6362E79ED}"/>
              </a:ext>
            </a:extLst>
          </p:cNvPr>
          <p:cNvSpPr>
            <a:spLocks noGrp="1"/>
          </p:cNvSpPr>
          <p:nvPr>
            <p:ph type="sldNum" sz="quarter" idx="12"/>
          </p:nvPr>
        </p:nvSpPr>
        <p:spPr/>
        <p:txBody>
          <a:bodyPr/>
          <a:lstStyle/>
          <a:p>
            <a:fld id="{2F54FCFA-8CDD-43E6-AED9-94F35EB8ABF1}" type="slidenum">
              <a:rPr lang="en-IN" smtClean="0"/>
              <a:t>19</a:t>
            </a:fld>
            <a:endParaRPr lang="en-IN"/>
          </a:p>
        </p:txBody>
      </p:sp>
    </p:spTree>
    <p:extLst>
      <p:ext uri="{BB962C8B-B14F-4D97-AF65-F5344CB8AC3E}">
        <p14:creationId xmlns:p14="http://schemas.microsoft.com/office/powerpoint/2010/main" val="278959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2A51-EE28-456C-8410-1FF6D605B304}"/>
              </a:ext>
            </a:extLst>
          </p:cNvPr>
          <p:cNvSpPr>
            <a:spLocks noGrp="1"/>
          </p:cNvSpPr>
          <p:nvPr>
            <p:ph type="title"/>
          </p:nvPr>
        </p:nvSpPr>
        <p:spPr/>
        <p:txBody>
          <a:bodyPr/>
          <a:lstStyle/>
          <a:p>
            <a:r>
              <a:rPr lang="en-IN" dirty="0">
                <a:solidFill>
                  <a:srgbClr val="0070C0"/>
                </a:solidFill>
              </a:rPr>
              <a:t>What is an INTER-NET ?</a:t>
            </a:r>
          </a:p>
        </p:txBody>
      </p:sp>
      <p:sp>
        <p:nvSpPr>
          <p:cNvPr id="3" name="Content Placeholder 2">
            <a:extLst>
              <a:ext uri="{FF2B5EF4-FFF2-40B4-BE49-F238E27FC236}">
                <a16:creationId xmlns:a16="http://schemas.microsoft.com/office/drawing/2014/main" id="{132B86A4-E587-4A61-A906-290098BFFF4A}"/>
              </a:ext>
            </a:extLst>
          </p:cNvPr>
          <p:cNvSpPr>
            <a:spLocks noGrp="1"/>
          </p:cNvSpPr>
          <p:nvPr>
            <p:ph idx="1"/>
          </p:nvPr>
        </p:nvSpPr>
        <p:spPr>
          <a:xfrm>
            <a:off x="838200" y="1690688"/>
            <a:ext cx="10515600" cy="4351338"/>
          </a:xfrm>
        </p:spPr>
        <p:txBody>
          <a:bodyPr/>
          <a:lstStyle/>
          <a:p>
            <a:r>
              <a:rPr lang="en-US" sz="2400" dirty="0"/>
              <a:t>'COMPUTER NETWORK’ means a collection of autonomous computers interconnected by a single technology.</a:t>
            </a:r>
          </a:p>
          <a:p>
            <a:r>
              <a:rPr lang="en-US" sz="2400" b="0" i="0" dirty="0">
                <a:solidFill>
                  <a:srgbClr val="202122"/>
                </a:solidFill>
                <a:effectLst/>
              </a:rPr>
              <a:t>The </a:t>
            </a:r>
            <a:r>
              <a:rPr lang="en-US" sz="2400" b="1" i="0" dirty="0">
                <a:solidFill>
                  <a:srgbClr val="202122"/>
                </a:solidFill>
                <a:effectLst/>
              </a:rPr>
              <a:t>Internet</a:t>
            </a:r>
            <a:r>
              <a:rPr lang="en-US" sz="2400" b="0" i="0" dirty="0">
                <a:solidFill>
                  <a:srgbClr val="202122"/>
                </a:solidFill>
                <a:effectLst/>
              </a:rPr>
              <a:t> (or </a:t>
            </a:r>
            <a:r>
              <a:rPr lang="en-US" sz="2400" b="1" i="0" dirty="0">
                <a:solidFill>
                  <a:srgbClr val="202122"/>
                </a:solidFill>
                <a:effectLst/>
              </a:rPr>
              <a:t>internet</a:t>
            </a:r>
            <a:r>
              <a:rPr lang="en-US" sz="2400" b="0" i="0" dirty="0">
                <a:solidFill>
                  <a:srgbClr val="202122"/>
                </a:solidFill>
                <a:effectLst/>
              </a:rPr>
              <a:t>) is the global system of interconnected </a:t>
            </a:r>
            <a:r>
              <a:rPr lang="en-US" sz="2400" b="0" i="0" u="none" strike="noStrike" dirty="0">
                <a:solidFill>
                  <a:srgbClr val="0645AD"/>
                </a:solidFill>
                <a:effectLst/>
              </a:rPr>
              <a:t>computer networks</a:t>
            </a:r>
            <a:r>
              <a:rPr lang="en-US" sz="2400" b="0" i="0" dirty="0">
                <a:solidFill>
                  <a:srgbClr val="202122"/>
                </a:solidFill>
                <a:effectLst/>
              </a:rPr>
              <a:t> that uses the </a:t>
            </a:r>
            <a:r>
              <a:rPr lang="en-US" sz="2400" b="0" i="0" u="none" strike="noStrike" dirty="0">
                <a:solidFill>
                  <a:srgbClr val="0645AD"/>
                </a:solidFill>
                <a:effectLst/>
              </a:rPr>
              <a:t>Internet protocol suite</a:t>
            </a:r>
            <a:r>
              <a:rPr lang="en-US" sz="2400" b="0" i="0" dirty="0">
                <a:solidFill>
                  <a:srgbClr val="202122"/>
                </a:solidFill>
                <a:effectLst/>
              </a:rPr>
              <a:t> (TCP/IP) to communicate between networks and devices. It is a </a:t>
            </a:r>
            <a:r>
              <a:rPr lang="en-US" sz="2400" b="0" i="1" u="sng" dirty="0">
                <a:solidFill>
                  <a:srgbClr val="0645AD"/>
                </a:solidFill>
                <a:effectLst/>
              </a:rPr>
              <a:t>network of networks.</a:t>
            </a:r>
          </a:p>
          <a:p>
            <a:r>
              <a:rPr lang="en-US" sz="2400" dirty="0">
                <a:solidFill>
                  <a:srgbClr val="202122"/>
                </a:solidFill>
              </a:rPr>
              <a:t>The term internetworking is a combination of the components inter (between) and networking. An earlier term for an internetwork is catenet, a short-form of (con)catenating networks.</a:t>
            </a:r>
          </a:p>
          <a:p>
            <a:pPr marL="0" indent="0">
              <a:buNone/>
            </a:pPr>
            <a:br>
              <a:rPr lang="en-US" sz="1600" dirty="0"/>
            </a:br>
            <a:endParaRPr lang="en-US" sz="2400" b="0" i="1" u="sng" dirty="0">
              <a:solidFill>
                <a:srgbClr val="0645AD"/>
              </a:solidFill>
              <a:effectLst/>
              <a:latin typeface="Arial" panose="020B0604020202020204" pitchFamily="34" charset="0"/>
            </a:endParaRPr>
          </a:p>
          <a:p>
            <a:endParaRPr lang="en-IN" dirty="0"/>
          </a:p>
        </p:txBody>
      </p:sp>
      <p:pic>
        <p:nvPicPr>
          <p:cNvPr id="1026" name="Picture 2" descr="Computer network diagram - Wikipedia">
            <a:extLst>
              <a:ext uri="{FF2B5EF4-FFF2-40B4-BE49-F238E27FC236}">
                <a16:creationId xmlns:a16="http://schemas.microsoft.com/office/drawing/2014/main" id="{05CB3109-E759-4A46-BEF2-9E4E85E18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12282"/>
            <a:ext cx="4538381" cy="198059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AFA12F3-BCC0-4666-A2EB-C5772CBC8B92}"/>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18880CF3-665D-49D1-8398-255F1B9AF0C8}"/>
              </a:ext>
            </a:extLst>
          </p:cNvPr>
          <p:cNvSpPr>
            <a:spLocks noGrp="1"/>
          </p:cNvSpPr>
          <p:nvPr>
            <p:ph type="sldNum" sz="quarter" idx="12"/>
          </p:nvPr>
        </p:nvSpPr>
        <p:spPr/>
        <p:txBody>
          <a:bodyPr/>
          <a:lstStyle/>
          <a:p>
            <a:fld id="{2F54FCFA-8CDD-43E6-AED9-94F35EB8ABF1}" type="slidenum">
              <a:rPr lang="en-IN" smtClean="0"/>
              <a:t>2</a:t>
            </a:fld>
            <a:endParaRPr lang="en-IN"/>
          </a:p>
        </p:txBody>
      </p:sp>
    </p:spTree>
    <p:extLst>
      <p:ext uri="{BB962C8B-B14F-4D97-AF65-F5344CB8AC3E}">
        <p14:creationId xmlns:p14="http://schemas.microsoft.com/office/powerpoint/2010/main" val="2711665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E60E-814E-467B-84D9-6EF6FF90BF8F}"/>
              </a:ext>
            </a:extLst>
          </p:cNvPr>
          <p:cNvSpPr>
            <a:spLocks noGrp="1"/>
          </p:cNvSpPr>
          <p:nvPr>
            <p:ph type="title"/>
          </p:nvPr>
        </p:nvSpPr>
        <p:spPr/>
        <p:txBody>
          <a:bodyPr/>
          <a:lstStyle/>
          <a:p>
            <a:r>
              <a:rPr lang="en-US" dirty="0">
                <a:solidFill>
                  <a:srgbClr val="0070C0"/>
                </a:solidFill>
              </a:rPr>
              <a:t>Client Vs Server</a:t>
            </a:r>
            <a:endParaRPr lang="en-IN" dirty="0">
              <a:solidFill>
                <a:srgbClr val="0070C0"/>
              </a:solidFill>
            </a:endParaRPr>
          </a:p>
        </p:txBody>
      </p:sp>
      <p:sp>
        <p:nvSpPr>
          <p:cNvPr id="3" name="Content Placeholder 2">
            <a:extLst>
              <a:ext uri="{FF2B5EF4-FFF2-40B4-BE49-F238E27FC236}">
                <a16:creationId xmlns:a16="http://schemas.microsoft.com/office/drawing/2014/main" id="{88B8BEB2-1DBB-4427-BFA3-7CB897F97F61}"/>
              </a:ext>
            </a:extLst>
          </p:cNvPr>
          <p:cNvSpPr>
            <a:spLocks noGrp="1"/>
          </p:cNvSpPr>
          <p:nvPr>
            <p:ph idx="1"/>
          </p:nvPr>
        </p:nvSpPr>
        <p:spPr/>
        <p:txBody>
          <a:bodyPr>
            <a:normAutofit fontScale="85000" lnSpcReduction="10000"/>
          </a:bodyPr>
          <a:lstStyle/>
          <a:p>
            <a:r>
              <a:rPr lang="en-US" sz="2600" dirty="0">
                <a:solidFill>
                  <a:srgbClr val="4D4C4C"/>
                </a:solidFill>
                <a:latin typeface="CiscoSans"/>
              </a:rPr>
              <a:t>A client and server networking model is a model in which computers such as servers provide the network services to the other computers such as clients to perform a user based tasks. This model is known as client-server networking model.</a:t>
            </a:r>
          </a:p>
          <a:p>
            <a:r>
              <a:rPr lang="en-US" sz="2600" dirty="0">
                <a:solidFill>
                  <a:srgbClr val="4D4C4C"/>
                </a:solidFill>
                <a:latin typeface="CiscoSans"/>
              </a:rPr>
              <a:t>A client is a program that runs on the local machine requesting service from the server. A client program is a finite program means that the service started by the user and terminates when the service is completed.</a:t>
            </a:r>
          </a:p>
          <a:p>
            <a:r>
              <a:rPr lang="en-US" sz="2600" dirty="0">
                <a:solidFill>
                  <a:srgbClr val="4D4C4C"/>
                </a:solidFill>
                <a:latin typeface="CiscoSans"/>
              </a:rPr>
              <a:t>A server is a program that runs on the remote machine providing services to the clients. When the client requests for a service, then the server opens the door for the incoming requests, but it never initiates the service.</a:t>
            </a:r>
          </a:p>
          <a:p>
            <a:r>
              <a:rPr lang="en-US" sz="2600" dirty="0">
                <a:solidFill>
                  <a:srgbClr val="4D4C4C"/>
                </a:solidFill>
                <a:latin typeface="CiscoSans"/>
              </a:rPr>
              <a:t> server farm or server cluster is a collection of </a:t>
            </a:r>
            <a:r>
              <a:rPr lang="en-US" sz="2600" dirty="0">
                <a:solidFill>
                  <a:srgbClr val="4D4C4C"/>
                </a:solidFill>
                <a:latin typeface="CiscoSans"/>
                <a:hlinkClick r:id="rId2" tooltip="Server (computing)">
                  <a:extLst>
                    <a:ext uri="{A12FA001-AC4F-418D-AE19-62706E023703}">
                      <ahyp:hlinkClr xmlns:ahyp="http://schemas.microsoft.com/office/drawing/2018/hyperlinkcolor" val="tx"/>
                    </a:ext>
                  </a:extLst>
                </a:hlinkClick>
              </a:rPr>
              <a:t>computer servers</a:t>
            </a:r>
            <a:r>
              <a:rPr lang="en-US" sz="2600" dirty="0">
                <a:solidFill>
                  <a:srgbClr val="4D4C4C"/>
                </a:solidFill>
                <a:latin typeface="CiscoSans"/>
              </a:rPr>
              <a:t> – usually maintained by an </a:t>
            </a:r>
            <a:r>
              <a:rPr lang="en-US" sz="2600" dirty="0">
                <a:solidFill>
                  <a:srgbClr val="4D4C4C"/>
                </a:solidFill>
                <a:latin typeface="CiscoSans"/>
                <a:hlinkClick r:id="rId3" tooltip="Organization">
                  <a:extLst>
                    <a:ext uri="{A12FA001-AC4F-418D-AE19-62706E023703}">
                      <ahyp:hlinkClr xmlns:ahyp="http://schemas.microsoft.com/office/drawing/2018/hyperlinkcolor" val="tx"/>
                    </a:ext>
                  </a:extLst>
                </a:hlinkClick>
              </a:rPr>
              <a:t>organization</a:t>
            </a:r>
            <a:r>
              <a:rPr lang="en-US" sz="2600" dirty="0">
                <a:solidFill>
                  <a:srgbClr val="4D4C4C"/>
                </a:solidFill>
                <a:latin typeface="CiscoSans"/>
              </a:rPr>
              <a:t> to supply server functionality far beyond the capability of a single machine. Server farms often consist of thousands of computers which require a large amount of power to run and to keep cool. At the optimum performance level, a server farm has enormous costs (both financial and environmental) associated with it.</a:t>
            </a:r>
            <a:endParaRPr lang="en-IN" sz="2600" dirty="0">
              <a:solidFill>
                <a:srgbClr val="4D4C4C"/>
              </a:solidFill>
              <a:latin typeface="CiscoSans"/>
            </a:endParaRPr>
          </a:p>
        </p:txBody>
      </p:sp>
      <p:sp>
        <p:nvSpPr>
          <p:cNvPr id="4" name="Footer Placeholder 3">
            <a:extLst>
              <a:ext uri="{FF2B5EF4-FFF2-40B4-BE49-F238E27FC236}">
                <a16:creationId xmlns:a16="http://schemas.microsoft.com/office/drawing/2014/main" id="{60766FB4-D71A-477C-AE6B-1875F4C3FF6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7FDFFAF0-DF1E-4CE5-8FB0-9977E918F381}"/>
              </a:ext>
            </a:extLst>
          </p:cNvPr>
          <p:cNvSpPr>
            <a:spLocks noGrp="1"/>
          </p:cNvSpPr>
          <p:nvPr>
            <p:ph type="sldNum" sz="quarter" idx="12"/>
          </p:nvPr>
        </p:nvSpPr>
        <p:spPr/>
        <p:txBody>
          <a:bodyPr/>
          <a:lstStyle/>
          <a:p>
            <a:fld id="{2F54FCFA-8CDD-43E6-AED9-94F35EB8ABF1}" type="slidenum">
              <a:rPr lang="en-IN" smtClean="0"/>
              <a:t>20</a:t>
            </a:fld>
            <a:endParaRPr lang="en-IN"/>
          </a:p>
        </p:txBody>
      </p:sp>
    </p:spTree>
    <p:extLst>
      <p:ext uri="{BB962C8B-B14F-4D97-AF65-F5344CB8AC3E}">
        <p14:creationId xmlns:p14="http://schemas.microsoft.com/office/powerpoint/2010/main" val="149296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EDAB-9938-4E71-83D0-8BED1E8266EF}"/>
              </a:ext>
            </a:extLst>
          </p:cNvPr>
          <p:cNvSpPr>
            <a:spLocks noGrp="1"/>
          </p:cNvSpPr>
          <p:nvPr>
            <p:ph type="title"/>
          </p:nvPr>
        </p:nvSpPr>
        <p:spPr/>
        <p:txBody>
          <a:bodyPr/>
          <a:lstStyle/>
          <a:p>
            <a:r>
              <a:rPr lang="en-US" dirty="0">
                <a:solidFill>
                  <a:srgbClr val="0070C0"/>
                </a:solidFill>
              </a:rPr>
              <a:t>Network Security</a:t>
            </a:r>
            <a:endParaRPr lang="en-IN" dirty="0">
              <a:solidFill>
                <a:srgbClr val="0070C0"/>
              </a:solidFill>
            </a:endParaRPr>
          </a:p>
        </p:txBody>
      </p:sp>
      <p:sp>
        <p:nvSpPr>
          <p:cNvPr id="3" name="Content Placeholder 2">
            <a:extLst>
              <a:ext uri="{FF2B5EF4-FFF2-40B4-BE49-F238E27FC236}">
                <a16:creationId xmlns:a16="http://schemas.microsoft.com/office/drawing/2014/main" id="{88B6A2D5-D73A-43A4-B461-A4D0FAF09950}"/>
              </a:ext>
            </a:extLst>
          </p:cNvPr>
          <p:cNvSpPr>
            <a:spLocks noGrp="1"/>
          </p:cNvSpPr>
          <p:nvPr>
            <p:ph idx="1"/>
          </p:nvPr>
        </p:nvSpPr>
        <p:spPr/>
        <p:txBody>
          <a:bodyPr/>
          <a:lstStyle/>
          <a:p>
            <a:r>
              <a:rPr lang="en-US" sz="2200" dirty="0">
                <a:solidFill>
                  <a:srgbClr val="4D4C4C"/>
                </a:solidFill>
                <a:latin typeface="CiscoSans"/>
              </a:rPr>
              <a:t>Network security is a broad term that covers a multitude of technologies, devices and processes. In its simplest term, it is a set of rules and configurations designed to protect the integrity, confidentiality and accessibility of computer networks and data using both software and hardware technologies.</a:t>
            </a:r>
          </a:p>
          <a:p>
            <a:r>
              <a:rPr lang="en-US" sz="2200" dirty="0">
                <a:solidFill>
                  <a:srgbClr val="4D4C4C"/>
                </a:solidFill>
                <a:latin typeface="CiscoSans"/>
                <a:hlinkClick r:id="rId2">
                  <a:extLst>
                    <a:ext uri="{A12FA001-AC4F-418D-AE19-62706E023703}">
                      <ahyp:hlinkClr xmlns:ahyp="http://schemas.microsoft.com/office/drawing/2018/hyperlinkcolor" val="tx"/>
                    </a:ext>
                  </a:extLst>
                </a:hlinkClick>
              </a:rPr>
              <a:t>Firewalls</a:t>
            </a:r>
            <a:r>
              <a:rPr lang="en-US" sz="2200" dirty="0">
                <a:solidFill>
                  <a:srgbClr val="4D4C4C"/>
                </a:solidFill>
                <a:latin typeface="CiscoSans"/>
              </a:rPr>
              <a:t>, as their name suggests, act as a barrier between the untrusted external networks and your trusted internal network. Administrators typically configure a set of defined rules that blocks or permits traffic onto the network.</a:t>
            </a:r>
          </a:p>
          <a:p>
            <a:endParaRPr lang="en-IN" dirty="0"/>
          </a:p>
        </p:txBody>
      </p:sp>
      <p:sp>
        <p:nvSpPr>
          <p:cNvPr id="4" name="Footer Placeholder 3">
            <a:extLst>
              <a:ext uri="{FF2B5EF4-FFF2-40B4-BE49-F238E27FC236}">
                <a16:creationId xmlns:a16="http://schemas.microsoft.com/office/drawing/2014/main" id="{4776CDAE-B72F-4EB6-814B-5462AE567495}"/>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7F7CA6BF-5F46-4813-A60B-83A4B67EEB6A}"/>
              </a:ext>
            </a:extLst>
          </p:cNvPr>
          <p:cNvSpPr>
            <a:spLocks noGrp="1"/>
          </p:cNvSpPr>
          <p:nvPr>
            <p:ph type="sldNum" sz="quarter" idx="12"/>
          </p:nvPr>
        </p:nvSpPr>
        <p:spPr/>
        <p:txBody>
          <a:bodyPr/>
          <a:lstStyle/>
          <a:p>
            <a:fld id="{2F54FCFA-8CDD-43E6-AED9-94F35EB8ABF1}" type="slidenum">
              <a:rPr lang="en-IN" smtClean="0"/>
              <a:t>21</a:t>
            </a:fld>
            <a:endParaRPr lang="en-IN"/>
          </a:p>
        </p:txBody>
      </p:sp>
      <p:pic>
        <p:nvPicPr>
          <p:cNvPr id="3074" name="Picture 2" descr="Network Firewall - an overview | ScienceDirect Topics">
            <a:extLst>
              <a:ext uri="{FF2B5EF4-FFF2-40B4-BE49-F238E27FC236}">
                <a16:creationId xmlns:a16="http://schemas.microsoft.com/office/drawing/2014/main" id="{9FE5F40B-5D64-4E99-89F3-84458F58F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201" y="4329113"/>
            <a:ext cx="34575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95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F9D7-E481-4DE0-BF87-0D1976461D95}"/>
              </a:ext>
            </a:extLst>
          </p:cNvPr>
          <p:cNvSpPr>
            <a:spLocks noGrp="1"/>
          </p:cNvSpPr>
          <p:nvPr>
            <p:ph type="title"/>
          </p:nvPr>
        </p:nvSpPr>
        <p:spPr/>
        <p:txBody>
          <a:bodyPr/>
          <a:lstStyle/>
          <a:p>
            <a:r>
              <a:rPr lang="en-US" dirty="0">
                <a:solidFill>
                  <a:srgbClr val="0070C0"/>
                </a:solidFill>
              </a:rPr>
              <a:t>Data Security</a:t>
            </a:r>
            <a:endParaRPr lang="en-IN" dirty="0">
              <a:solidFill>
                <a:srgbClr val="0070C0"/>
              </a:solidFill>
            </a:endParaRPr>
          </a:p>
        </p:txBody>
      </p:sp>
      <p:sp>
        <p:nvSpPr>
          <p:cNvPr id="3" name="Content Placeholder 2">
            <a:extLst>
              <a:ext uri="{FF2B5EF4-FFF2-40B4-BE49-F238E27FC236}">
                <a16:creationId xmlns:a16="http://schemas.microsoft.com/office/drawing/2014/main" id="{0BE6F370-C562-4585-AB7B-5F305842AAB6}"/>
              </a:ext>
            </a:extLst>
          </p:cNvPr>
          <p:cNvSpPr>
            <a:spLocks noGrp="1"/>
          </p:cNvSpPr>
          <p:nvPr>
            <p:ph idx="1"/>
          </p:nvPr>
        </p:nvSpPr>
        <p:spPr/>
        <p:txBody>
          <a:bodyPr/>
          <a:lstStyle/>
          <a:p>
            <a:r>
              <a:rPr lang="en-US" b="0" i="0" dirty="0">
                <a:solidFill>
                  <a:srgbClr val="293138"/>
                </a:solidFill>
                <a:effectLst/>
                <a:latin typeface="aktiv-grotesk"/>
              </a:rPr>
              <a:t>Data security refers to the process of protecting data from unauthorized access and data corruption throughout its lifecycle. Data security includes</a:t>
            </a:r>
            <a:r>
              <a:rPr lang="en-US" b="0" i="0" u="none" strike="noStrike" dirty="0">
                <a:solidFill>
                  <a:srgbClr val="0073E7"/>
                </a:solidFill>
                <a:effectLst/>
                <a:latin typeface="aktiv-grotesk"/>
                <a:hlinkClick r:id="rId2"/>
              </a:rPr>
              <a:t> data encryption</a:t>
            </a:r>
            <a:r>
              <a:rPr lang="en-US" b="0" i="0" dirty="0">
                <a:solidFill>
                  <a:srgbClr val="293138"/>
                </a:solidFill>
                <a:effectLst/>
                <a:latin typeface="aktiv-grotesk"/>
              </a:rPr>
              <a:t>, hashing, </a:t>
            </a:r>
            <a:r>
              <a:rPr lang="en-US" b="0" i="0" u="none" strike="noStrike" dirty="0">
                <a:solidFill>
                  <a:srgbClr val="0073E7"/>
                </a:solidFill>
                <a:effectLst/>
                <a:latin typeface="aktiv-grotesk"/>
                <a:hlinkClick r:id="rId3"/>
              </a:rPr>
              <a:t>tokenization</a:t>
            </a:r>
            <a:r>
              <a:rPr lang="en-US" b="0" i="0" dirty="0">
                <a:solidFill>
                  <a:srgbClr val="293138"/>
                </a:solidFill>
                <a:effectLst/>
                <a:latin typeface="aktiv-grotesk"/>
              </a:rPr>
              <a:t>, and key management practices that protect data across all applications and platforms.</a:t>
            </a:r>
          </a:p>
          <a:p>
            <a:endParaRPr lang="en-IN" dirty="0"/>
          </a:p>
        </p:txBody>
      </p:sp>
      <p:sp>
        <p:nvSpPr>
          <p:cNvPr id="4" name="Footer Placeholder 3">
            <a:extLst>
              <a:ext uri="{FF2B5EF4-FFF2-40B4-BE49-F238E27FC236}">
                <a16:creationId xmlns:a16="http://schemas.microsoft.com/office/drawing/2014/main" id="{C2F1153E-765B-4328-A305-65382F59546F}"/>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86AC114C-F8EA-4619-9551-C8C1FC85E0C6}"/>
              </a:ext>
            </a:extLst>
          </p:cNvPr>
          <p:cNvSpPr>
            <a:spLocks noGrp="1"/>
          </p:cNvSpPr>
          <p:nvPr>
            <p:ph type="sldNum" sz="quarter" idx="12"/>
          </p:nvPr>
        </p:nvSpPr>
        <p:spPr/>
        <p:txBody>
          <a:bodyPr/>
          <a:lstStyle/>
          <a:p>
            <a:fld id="{2F54FCFA-8CDD-43E6-AED9-94F35EB8ABF1}" type="slidenum">
              <a:rPr lang="en-IN" smtClean="0"/>
              <a:t>22</a:t>
            </a:fld>
            <a:endParaRPr lang="en-IN"/>
          </a:p>
        </p:txBody>
      </p:sp>
      <p:pic>
        <p:nvPicPr>
          <p:cNvPr id="4098" name="Picture 2" descr="A simple homophonic substitution cipher | Download Scientific Diagram">
            <a:extLst>
              <a:ext uri="{FF2B5EF4-FFF2-40B4-BE49-F238E27FC236}">
                <a16:creationId xmlns:a16="http://schemas.microsoft.com/office/drawing/2014/main" id="{0F77E632-D78C-4B5C-B37B-D80F404D61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1757" r="3052" b="3954"/>
          <a:stretch/>
        </p:blipFill>
        <p:spPr bwMode="auto">
          <a:xfrm>
            <a:off x="3953435" y="3599656"/>
            <a:ext cx="4285129" cy="237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339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8C84-4BA8-4609-A671-8F0CF772654B}"/>
              </a:ext>
            </a:extLst>
          </p:cNvPr>
          <p:cNvSpPr>
            <a:spLocks noGrp="1"/>
          </p:cNvSpPr>
          <p:nvPr>
            <p:ph type="title"/>
          </p:nvPr>
        </p:nvSpPr>
        <p:spPr>
          <a:xfrm>
            <a:off x="838200" y="365126"/>
            <a:ext cx="10515600" cy="764428"/>
          </a:xfrm>
        </p:spPr>
        <p:txBody>
          <a:bodyPr/>
          <a:lstStyle/>
          <a:p>
            <a:pPr algn="ctr"/>
            <a:r>
              <a:rPr lang="en-IN" dirty="0">
                <a:solidFill>
                  <a:srgbClr val="0070C0"/>
                </a:solidFill>
              </a:rPr>
              <a:t>Assignment 02</a:t>
            </a:r>
          </a:p>
        </p:txBody>
      </p:sp>
      <p:sp>
        <p:nvSpPr>
          <p:cNvPr id="3" name="Content Placeholder 2">
            <a:extLst>
              <a:ext uri="{FF2B5EF4-FFF2-40B4-BE49-F238E27FC236}">
                <a16:creationId xmlns:a16="http://schemas.microsoft.com/office/drawing/2014/main" id="{62EE6E95-4D1F-4261-95A2-467880410A5D}"/>
              </a:ext>
            </a:extLst>
          </p:cNvPr>
          <p:cNvSpPr>
            <a:spLocks noGrp="1"/>
          </p:cNvSpPr>
          <p:nvPr>
            <p:ph idx="1"/>
          </p:nvPr>
        </p:nvSpPr>
        <p:spPr>
          <a:xfrm>
            <a:off x="838200" y="1057836"/>
            <a:ext cx="10349753" cy="5119128"/>
          </a:xfrm>
        </p:spPr>
        <p:txBody>
          <a:bodyPr>
            <a:normAutofit/>
          </a:bodyPr>
          <a:lstStyle/>
          <a:p>
            <a:pPr marL="0" indent="0">
              <a:buNone/>
            </a:pPr>
            <a:r>
              <a:rPr lang="en-US" sz="2000" b="0" i="1" dirty="0">
                <a:solidFill>
                  <a:srgbClr val="535353"/>
                </a:solidFill>
                <a:effectLst/>
                <a:latin typeface="MuseoSans"/>
              </a:rPr>
              <a:t>Deadline : 16 April 11:59 PM                                                                        therajatraiofficial@gmail.com</a:t>
            </a:r>
          </a:p>
          <a:p>
            <a:pPr marL="0" indent="0">
              <a:buNone/>
            </a:pPr>
            <a:endParaRPr lang="en-US" sz="2000" b="0" i="1" dirty="0">
              <a:solidFill>
                <a:srgbClr val="535353"/>
              </a:solidFill>
              <a:effectLst/>
              <a:latin typeface="MuseoSans"/>
            </a:endParaRPr>
          </a:p>
          <a:p>
            <a:pPr marL="0" indent="0">
              <a:buNone/>
            </a:pPr>
            <a:r>
              <a:rPr lang="en-US" sz="2000" i="1" u="sng" dirty="0">
                <a:solidFill>
                  <a:srgbClr val="535353"/>
                </a:solidFill>
                <a:latin typeface="MuseoSans"/>
              </a:rPr>
              <a:t>Caesar Cipher </a:t>
            </a:r>
          </a:p>
          <a:p>
            <a:pPr marL="0" indent="0">
              <a:buNone/>
            </a:pPr>
            <a:r>
              <a:rPr lang="en-US" sz="2000" i="1" dirty="0">
                <a:solidFill>
                  <a:srgbClr val="535353"/>
                </a:solidFill>
                <a:latin typeface="MuseoSans"/>
              </a:rPr>
              <a:t>The Caesar cipher shifts all the letters in a piece of text by a certain number of places. The key for this cipher is a letter which represents the number of place for the shift. So, for example, a key D means “shift 3 places” and a key M means “shift 12 places”. Note that a key A means “do not shift” and a key Z can either mean “shift 25 places” or “shift one place backwards”. For example, the word “CAESAR” with a shift P becomes “RPTHPG”.</a:t>
            </a:r>
          </a:p>
          <a:p>
            <a:pPr marL="0" indent="0">
              <a:buNone/>
            </a:pPr>
            <a:r>
              <a:rPr lang="en-US" sz="2000" i="1" dirty="0">
                <a:solidFill>
                  <a:srgbClr val="535353"/>
                </a:solidFill>
                <a:latin typeface="MuseoSans"/>
              </a:rPr>
              <a:t>Example :</a:t>
            </a:r>
          </a:p>
          <a:p>
            <a:pPr marL="0" indent="0">
              <a:buNone/>
            </a:pPr>
            <a:r>
              <a:rPr lang="en-US" sz="2000" i="1" dirty="0">
                <a:solidFill>
                  <a:srgbClr val="535353"/>
                </a:solidFill>
                <a:latin typeface="MuseoSans"/>
              </a:rPr>
              <a:t>Text : ATTACKATONCE</a:t>
            </a:r>
          </a:p>
          <a:p>
            <a:pPr marL="0" indent="0">
              <a:buNone/>
            </a:pPr>
            <a:r>
              <a:rPr lang="en-US" sz="2000" i="1" dirty="0">
                <a:solidFill>
                  <a:srgbClr val="535353"/>
                </a:solidFill>
                <a:latin typeface="MuseoSans"/>
              </a:rPr>
              <a:t>Shift: 4</a:t>
            </a:r>
          </a:p>
          <a:p>
            <a:pPr marL="0" indent="0">
              <a:buNone/>
            </a:pPr>
            <a:r>
              <a:rPr lang="en-US" sz="2000" i="1" dirty="0">
                <a:solidFill>
                  <a:srgbClr val="535353"/>
                </a:solidFill>
                <a:latin typeface="MuseoSans"/>
              </a:rPr>
              <a:t>Cipher: EXXEGOEXSRGI</a:t>
            </a:r>
          </a:p>
          <a:p>
            <a:pPr marL="0" indent="0">
              <a:buNone/>
            </a:pPr>
            <a:endParaRPr lang="en-US" sz="2000" i="1" dirty="0">
              <a:solidFill>
                <a:srgbClr val="535353"/>
              </a:solidFill>
              <a:latin typeface="MuseoSans"/>
            </a:endParaRPr>
          </a:p>
          <a:p>
            <a:pPr marL="0" indent="0">
              <a:buNone/>
            </a:pPr>
            <a:endParaRPr lang="en-US" sz="2000" i="1" dirty="0">
              <a:solidFill>
                <a:srgbClr val="535353"/>
              </a:solidFill>
              <a:latin typeface="MuseoSans"/>
            </a:endParaRPr>
          </a:p>
        </p:txBody>
      </p:sp>
      <p:sp>
        <p:nvSpPr>
          <p:cNvPr id="4" name="Footer Placeholder 3">
            <a:extLst>
              <a:ext uri="{FF2B5EF4-FFF2-40B4-BE49-F238E27FC236}">
                <a16:creationId xmlns:a16="http://schemas.microsoft.com/office/drawing/2014/main" id="{59C6FE6A-DDF1-4280-944D-405C1B49C42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CE755BAB-451F-4F3F-8F98-172FA3ED3F44}"/>
              </a:ext>
            </a:extLst>
          </p:cNvPr>
          <p:cNvSpPr>
            <a:spLocks noGrp="1"/>
          </p:cNvSpPr>
          <p:nvPr>
            <p:ph type="sldNum" sz="quarter" idx="12"/>
          </p:nvPr>
        </p:nvSpPr>
        <p:spPr/>
        <p:txBody>
          <a:bodyPr/>
          <a:lstStyle/>
          <a:p>
            <a:fld id="{2F54FCFA-8CDD-43E6-AED9-94F35EB8ABF1}" type="slidenum">
              <a:rPr lang="en-IN" smtClean="0"/>
              <a:t>23</a:t>
            </a:fld>
            <a:endParaRPr lang="en-IN"/>
          </a:p>
        </p:txBody>
      </p:sp>
    </p:spTree>
    <p:extLst>
      <p:ext uri="{BB962C8B-B14F-4D97-AF65-F5344CB8AC3E}">
        <p14:creationId xmlns:p14="http://schemas.microsoft.com/office/powerpoint/2010/main" val="92988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8C84-4BA8-4609-A671-8F0CF772654B}"/>
              </a:ext>
            </a:extLst>
          </p:cNvPr>
          <p:cNvSpPr>
            <a:spLocks noGrp="1"/>
          </p:cNvSpPr>
          <p:nvPr>
            <p:ph type="title"/>
          </p:nvPr>
        </p:nvSpPr>
        <p:spPr>
          <a:xfrm>
            <a:off x="838200" y="365126"/>
            <a:ext cx="10515600" cy="764428"/>
          </a:xfrm>
        </p:spPr>
        <p:txBody>
          <a:bodyPr/>
          <a:lstStyle/>
          <a:p>
            <a:pPr algn="ctr"/>
            <a:r>
              <a:rPr lang="en-IN" dirty="0">
                <a:solidFill>
                  <a:srgbClr val="0070C0"/>
                </a:solidFill>
              </a:rPr>
              <a:t>Assignment 02</a:t>
            </a:r>
          </a:p>
        </p:txBody>
      </p:sp>
      <p:sp>
        <p:nvSpPr>
          <p:cNvPr id="3" name="Content Placeholder 2">
            <a:extLst>
              <a:ext uri="{FF2B5EF4-FFF2-40B4-BE49-F238E27FC236}">
                <a16:creationId xmlns:a16="http://schemas.microsoft.com/office/drawing/2014/main" id="{62EE6E95-4D1F-4261-95A2-467880410A5D}"/>
              </a:ext>
            </a:extLst>
          </p:cNvPr>
          <p:cNvSpPr>
            <a:spLocks noGrp="1"/>
          </p:cNvSpPr>
          <p:nvPr>
            <p:ph idx="1"/>
          </p:nvPr>
        </p:nvSpPr>
        <p:spPr>
          <a:xfrm>
            <a:off x="838200" y="1057836"/>
            <a:ext cx="10349753" cy="5119128"/>
          </a:xfrm>
        </p:spPr>
        <p:txBody>
          <a:bodyPr>
            <a:normAutofit/>
          </a:bodyPr>
          <a:lstStyle/>
          <a:p>
            <a:pPr marL="0" indent="0">
              <a:buNone/>
            </a:pPr>
            <a:r>
              <a:rPr lang="en-US" sz="2000" b="0" i="1" dirty="0">
                <a:solidFill>
                  <a:srgbClr val="535353"/>
                </a:solidFill>
                <a:effectLst/>
                <a:latin typeface="MuseoSans"/>
              </a:rPr>
              <a:t>Deadline : 16 April 11:59 PM                                                                        therajatraiofficial@gmail.com</a:t>
            </a:r>
          </a:p>
          <a:p>
            <a:pPr marL="0" indent="0">
              <a:buNone/>
            </a:pPr>
            <a:endParaRPr lang="en-US" sz="2000" b="0" i="1" dirty="0">
              <a:solidFill>
                <a:srgbClr val="535353"/>
              </a:solidFill>
              <a:effectLst/>
              <a:latin typeface="MuseoSans"/>
            </a:endParaRPr>
          </a:p>
          <a:p>
            <a:pPr marL="0" indent="0">
              <a:buNone/>
            </a:pPr>
            <a:r>
              <a:rPr lang="en-US" sz="2000" i="1" dirty="0">
                <a:solidFill>
                  <a:srgbClr val="535353"/>
                </a:solidFill>
                <a:latin typeface="MuseoSans"/>
              </a:rPr>
              <a:t>Question 1</a:t>
            </a:r>
          </a:p>
          <a:p>
            <a:pPr marL="0" indent="0">
              <a:buNone/>
            </a:pPr>
            <a:r>
              <a:rPr lang="en-US" sz="2000" i="1" dirty="0">
                <a:solidFill>
                  <a:srgbClr val="535353"/>
                </a:solidFill>
                <a:latin typeface="MuseoSans"/>
              </a:rPr>
              <a:t>(a) What does “CAESAR” become with a shift of F? </a:t>
            </a:r>
          </a:p>
          <a:p>
            <a:pPr marL="0" indent="0">
              <a:buNone/>
            </a:pPr>
            <a:r>
              <a:rPr lang="en-US" sz="2000" i="1" dirty="0">
                <a:solidFill>
                  <a:srgbClr val="535353"/>
                </a:solidFill>
                <a:latin typeface="MuseoSans"/>
              </a:rPr>
              <a:t>(b) What key do we need to make “CAESAR” become “MKOCKB”? </a:t>
            </a:r>
          </a:p>
          <a:p>
            <a:pPr marL="0" indent="0">
              <a:buNone/>
            </a:pPr>
            <a:r>
              <a:rPr lang="en-US" sz="2000" i="1" dirty="0">
                <a:solidFill>
                  <a:srgbClr val="535353"/>
                </a:solidFill>
                <a:latin typeface="MuseoSans"/>
              </a:rPr>
              <a:t>(c) What key do we need to make “CIPHER” become “SYFXUH”? </a:t>
            </a:r>
          </a:p>
          <a:p>
            <a:pPr marL="0" indent="0">
              <a:buNone/>
            </a:pPr>
            <a:r>
              <a:rPr lang="en-US" sz="2000" i="1" dirty="0">
                <a:solidFill>
                  <a:srgbClr val="535353"/>
                </a:solidFill>
                <a:latin typeface="MuseoSans"/>
              </a:rPr>
              <a:t>(d) Use the Caesar cipher to encrypt your first name</a:t>
            </a:r>
          </a:p>
          <a:p>
            <a:pPr marL="0" indent="0">
              <a:buNone/>
            </a:pPr>
            <a:endParaRPr lang="en-US" sz="2000" i="1" dirty="0">
              <a:solidFill>
                <a:srgbClr val="535353"/>
              </a:solidFill>
              <a:latin typeface="MuseoSans"/>
            </a:endParaRPr>
          </a:p>
          <a:p>
            <a:pPr marL="0" indent="0">
              <a:buNone/>
            </a:pPr>
            <a:endParaRPr lang="en-US" sz="2000" i="1" dirty="0">
              <a:solidFill>
                <a:srgbClr val="535353"/>
              </a:solidFill>
              <a:latin typeface="MuseoSans"/>
            </a:endParaRPr>
          </a:p>
          <a:p>
            <a:pPr marL="0" indent="0" algn="ctr">
              <a:buNone/>
            </a:pPr>
            <a:r>
              <a:rPr lang="en-US" sz="3200" i="1" dirty="0">
                <a:solidFill>
                  <a:srgbClr val="0070C0"/>
                </a:solidFill>
                <a:latin typeface="MuseoSans"/>
              </a:rPr>
              <a:t>Quiz on 16 April 2022  at 6:00PM</a:t>
            </a:r>
          </a:p>
          <a:p>
            <a:pPr marL="0" indent="0">
              <a:buNone/>
            </a:pPr>
            <a:endParaRPr lang="en-US" sz="2000" i="1" dirty="0">
              <a:solidFill>
                <a:srgbClr val="535353"/>
              </a:solidFill>
              <a:latin typeface="MuseoSans"/>
            </a:endParaRPr>
          </a:p>
        </p:txBody>
      </p:sp>
      <p:sp>
        <p:nvSpPr>
          <p:cNvPr id="4" name="Footer Placeholder 3">
            <a:extLst>
              <a:ext uri="{FF2B5EF4-FFF2-40B4-BE49-F238E27FC236}">
                <a16:creationId xmlns:a16="http://schemas.microsoft.com/office/drawing/2014/main" id="{59C6FE6A-DDF1-4280-944D-405C1B49C42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CE755BAB-451F-4F3F-8F98-172FA3ED3F44}"/>
              </a:ext>
            </a:extLst>
          </p:cNvPr>
          <p:cNvSpPr>
            <a:spLocks noGrp="1"/>
          </p:cNvSpPr>
          <p:nvPr>
            <p:ph type="sldNum" sz="quarter" idx="12"/>
          </p:nvPr>
        </p:nvSpPr>
        <p:spPr/>
        <p:txBody>
          <a:bodyPr/>
          <a:lstStyle/>
          <a:p>
            <a:fld id="{2F54FCFA-8CDD-43E6-AED9-94F35EB8ABF1}" type="slidenum">
              <a:rPr lang="en-IN" smtClean="0"/>
              <a:t>24</a:t>
            </a:fld>
            <a:endParaRPr lang="en-IN"/>
          </a:p>
        </p:txBody>
      </p:sp>
    </p:spTree>
    <p:extLst>
      <p:ext uri="{BB962C8B-B14F-4D97-AF65-F5344CB8AC3E}">
        <p14:creationId xmlns:p14="http://schemas.microsoft.com/office/powerpoint/2010/main" val="368896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EA9B-088A-40C0-8BAC-AFA6ED4223E9}"/>
              </a:ext>
            </a:extLst>
          </p:cNvPr>
          <p:cNvSpPr>
            <a:spLocks noGrp="1"/>
          </p:cNvSpPr>
          <p:nvPr>
            <p:ph type="title"/>
          </p:nvPr>
        </p:nvSpPr>
        <p:spPr>
          <a:xfrm>
            <a:off x="838200" y="338231"/>
            <a:ext cx="10515600" cy="1325563"/>
          </a:xfrm>
        </p:spPr>
        <p:txBody>
          <a:bodyPr/>
          <a:lstStyle/>
          <a:p>
            <a:r>
              <a:rPr lang="en-IN" dirty="0">
                <a:solidFill>
                  <a:srgbClr val="0070C0"/>
                </a:solidFill>
              </a:rPr>
              <a:t>How Network became Internet ?</a:t>
            </a:r>
          </a:p>
        </p:txBody>
      </p:sp>
      <p:sp>
        <p:nvSpPr>
          <p:cNvPr id="3" name="Content Placeholder 2">
            <a:extLst>
              <a:ext uri="{FF2B5EF4-FFF2-40B4-BE49-F238E27FC236}">
                <a16:creationId xmlns:a16="http://schemas.microsoft.com/office/drawing/2014/main" id="{49FA6F69-187C-465D-9E98-0E54FB9BD797}"/>
              </a:ext>
            </a:extLst>
          </p:cNvPr>
          <p:cNvSpPr>
            <a:spLocks noGrp="1"/>
          </p:cNvSpPr>
          <p:nvPr>
            <p:ph idx="1"/>
          </p:nvPr>
        </p:nvSpPr>
        <p:spPr/>
        <p:txBody>
          <a:bodyPr/>
          <a:lstStyle/>
          <a:p>
            <a:r>
              <a:rPr lang="en-US" sz="2400" dirty="0"/>
              <a:t>The first two interconnected networks were the </a:t>
            </a:r>
            <a:r>
              <a:rPr lang="en-US" sz="2400" dirty="0">
                <a:hlinkClick r:id="rId2" tooltip="ARPANET">
                  <a:extLst>
                    <a:ext uri="{A12FA001-AC4F-418D-AE19-62706E023703}">
                      <ahyp:hlinkClr xmlns:ahyp="http://schemas.microsoft.com/office/drawing/2018/hyperlinkcolor" val="tx"/>
                    </a:ext>
                  </a:extLst>
                </a:hlinkClick>
              </a:rPr>
              <a:t>ARPANET</a:t>
            </a:r>
            <a:r>
              <a:rPr lang="en-US" sz="2400" dirty="0"/>
              <a:t> and the </a:t>
            </a:r>
            <a:r>
              <a:rPr lang="en-US" sz="2400" dirty="0">
                <a:hlinkClick r:id="rId3" tooltip="NPL network">
                  <a:extLst>
                    <a:ext uri="{A12FA001-AC4F-418D-AE19-62706E023703}">
                      <ahyp:hlinkClr xmlns:ahyp="http://schemas.microsoft.com/office/drawing/2018/hyperlinkcolor" val="tx"/>
                    </a:ext>
                  </a:extLst>
                </a:hlinkClick>
              </a:rPr>
              <a:t>NPL network</a:t>
            </a:r>
            <a:r>
              <a:rPr lang="en-US" sz="2400" dirty="0"/>
              <a:t> via </a:t>
            </a:r>
            <a:r>
              <a:rPr lang="en-US" sz="2400" dirty="0">
                <a:hlinkClick r:id="rId4" tooltip="Peter T. Kirstein">
                  <a:extLst>
                    <a:ext uri="{A12FA001-AC4F-418D-AE19-62706E023703}">
                      <ahyp:hlinkClr xmlns:ahyp="http://schemas.microsoft.com/office/drawing/2018/hyperlinkcolor" val="tx"/>
                    </a:ext>
                  </a:extLst>
                </a:hlinkClick>
              </a:rPr>
              <a:t>Peter Kirstein's</a:t>
            </a:r>
            <a:r>
              <a:rPr lang="en-US" sz="2400" dirty="0"/>
              <a:t> group at </a:t>
            </a:r>
            <a:r>
              <a:rPr lang="en-US" sz="2400" dirty="0">
                <a:hlinkClick r:id="rId5" tooltip="University College London">
                  <a:extLst>
                    <a:ext uri="{A12FA001-AC4F-418D-AE19-62706E023703}">
                      <ahyp:hlinkClr xmlns:ahyp="http://schemas.microsoft.com/office/drawing/2018/hyperlinkcolor" val="tx"/>
                    </a:ext>
                  </a:extLst>
                </a:hlinkClick>
              </a:rPr>
              <a:t>University College London</a:t>
            </a:r>
            <a:r>
              <a:rPr lang="en-US" sz="2400" dirty="0"/>
              <a:t>.</a:t>
            </a:r>
          </a:p>
          <a:p>
            <a:r>
              <a:rPr lang="en-US" sz="2400" dirty="0"/>
              <a:t>The network elements used to connect individual networks in the ARPANET, the predecessor of the Internet, were originally called </a:t>
            </a:r>
            <a:r>
              <a:rPr lang="en-US" sz="2400" dirty="0">
                <a:hlinkClick r:id="rId6" tooltip="Gateway (telecommunications)">
                  <a:extLst>
                    <a:ext uri="{A12FA001-AC4F-418D-AE19-62706E023703}">
                      <ahyp:hlinkClr xmlns:ahyp="http://schemas.microsoft.com/office/drawing/2018/hyperlinkcolor" val="tx"/>
                    </a:ext>
                  </a:extLst>
                </a:hlinkClick>
              </a:rPr>
              <a:t>gateways</a:t>
            </a:r>
            <a:r>
              <a:rPr lang="en-US" sz="2400" dirty="0"/>
              <a:t>, but the term has been deprecated in this context, because of possible confusion with functionally different devices.</a:t>
            </a:r>
          </a:p>
          <a:p>
            <a:r>
              <a:rPr lang="en-US" sz="2400" dirty="0"/>
              <a:t>Today the interconnecting gateways are called </a:t>
            </a:r>
            <a:r>
              <a:rPr lang="en-US" sz="2400" dirty="0">
                <a:hlinkClick r:id="rId7" tooltip="Router (computing)">
                  <a:extLst>
                    <a:ext uri="{A12FA001-AC4F-418D-AE19-62706E023703}">
                      <ahyp:hlinkClr xmlns:ahyp="http://schemas.microsoft.com/office/drawing/2018/hyperlinkcolor" val="tx"/>
                    </a:ext>
                  </a:extLst>
                </a:hlinkClick>
              </a:rPr>
              <a:t>routers</a:t>
            </a:r>
            <a:r>
              <a:rPr lang="en-US" sz="2400" dirty="0"/>
              <a:t>. The definition of an internetwork today includes the connection of other types of computer networks such as </a:t>
            </a:r>
            <a:r>
              <a:rPr lang="en-US" sz="2400" dirty="0">
                <a:hlinkClick r:id="rId8" tooltip="Personal area network">
                  <a:extLst>
                    <a:ext uri="{A12FA001-AC4F-418D-AE19-62706E023703}">
                      <ahyp:hlinkClr xmlns:ahyp="http://schemas.microsoft.com/office/drawing/2018/hyperlinkcolor" val="tx"/>
                    </a:ext>
                  </a:extLst>
                </a:hlinkClick>
              </a:rPr>
              <a:t>personal area networks</a:t>
            </a:r>
            <a:r>
              <a:rPr lang="en-US" sz="2400" dirty="0"/>
              <a:t>.</a:t>
            </a:r>
          </a:p>
          <a:p>
            <a:endParaRPr lang="en-US" sz="2400" dirty="0"/>
          </a:p>
          <a:p>
            <a:endParaRPr lang="en-IN" sz="2400" dirty="0"/>
          </a:p>
        </p:txBody>
      </p:sp>
      <p:pic>
        <p:nvPicPr>
          <p:cNvPr id="4" name="Picture 3">
            <a:extLst>
              <a:ext uri="{FF2B5EF4-FFF2-40B4-BE49-F238E27FC236}">
                <a16:creationId xmlns:a16="http://schemas.microsoft.com/office/drawing/2014/main" id="{8BE80075-EFE9-4AFC-BBC0-2E010CFBE49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527" t="48698" r="-210" b="-43397"/>
          <a:stretch/>
        </p:blipFill>
        <p:spPr bwMode="auto">
          <a:xfrm>
            <a:off x="5472952" y="5021417"/>
            <a:ext cx="5697071" cy="263475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1D63582-51B3-4FC2-9FB1-C3C01ECAE9C4}"/>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75BFD9C1-2FD8-43D0-9C31-58A361024D05}"/>
              </a:ext>
            </a:extLst>
          </p:cNvPr>
          <p:cNvSpPr>
            <a:spLocks noGrp="1"/>
          </p:cNvSpPr>
          <p:nvPr>
            <p:ph type="sldNum" sz="quarter" idx="12"/>
          </p:nvPr>
        </p:nvSpPr>
        <p:spPr/>
        <p:txBody>
          <a:bodyPr/>
          <a:lstStyle/>
          <a:p>
            <a:fld id="{2F54FCFA-8CDD-43E6-AED9-94F35EB8ABF1}" type="slidenum">
              <a:rPr lang="en-IN" smtClean="0"/>
              <a:t>3</a:t>
            </a:fld>
            <a:endParaRPr lang="en-IN"/>
          </a:p>
        </p:txBody>
      </p:sp>
    </p:spTree>
    <p:extLst>
      <p:ext uri="{BB962C8B-B14F-4D97-AF65-F5344CB8AC3E}">
        <p14:creationId xmlns:p14="http://schemas.microsoft.com/office/powerpoint/2010/main" val="359386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8FBD-A1BA-4387-9C09-F99B64BCC69C}"/>
              </a:ext>
            </a:extLst>
          </p:cNvPr>
          <p:cNvSpPr>
            <a:spLocks noGrp="1"/>
          </p:cNvSpPr>
          <p:nvPr>
            <p:ph type="title"/>
          </p:nvPr>
        </p:nvSpPr>
        <p:spPr/>
        <p:txBody>
          <a:bodyPr/>
          <a:lstStyle/>
          <a:p>
            <a:r>
              <a:rPr lang="en-IN" dirty="0">
                <a:solidFill>
                  <a:srgbClr val="0070C0"/>
                </a:solidFill>
              </a:rPr>
              <a:t>The ARPANET Saga….</a:t>
            </a:r>
          </a:p>
        </p:txBody>
      </p:sp>
      <p:pic>
        <p:nvPicPr>
          <p:cNvPr id="2050" name="Picture 2">
            <a:extLst>
              <a:ext uri="{FF2B5EF4-FFF2-40B4-BE49-F238E27FC236}">
                <a16:creationId xmlns:a16="http://schemas.microsoft.com/office/drawing/2014/main" id="{4FF5AD6C-DDFE-4166-8786-AEFBDE3C22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7294" y="1301562"/>
            <a:ext cx="4863109" cy="4254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2422BC-BD11-4FC7-8DE9-171454FEFCCC}"/>
              </a:ext>
            </a:extLst>
          </p:cNvPr>
          <p:cNvSpPr txBox="1"/>
          <p:nvPr/>
        </p:nvSpPr>
        <p:spPr>
          <a:xfrm>
            <a:off x="838200" y="1604682"/>
            <a:ext cx="602876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Advanced Research Projects Agency Network (ARPANET) was the first wide-area </a:t>
            </a:r>
            <a:r>
              <a:rPr lang="en-US" sz="2400" dirty="0">
                <a:hlinkClick r:id="rId3" tooltip="Packet-switched network">
                  <a:extLst>
                    <a:ext uri="{A12FA001-AC4F-418D-AE19-62706E023703}">
                      <ahyp:hlinkClr xmlns:ahyp="http://schemas.microsoft.com/office/drawing/2018/hyperlinkcolor" val="tx"/>
                    </a:ext>
                  </a:extLst>
                </a:hlinkClick>
              </a:rPr>
              <a:t>packet-switched network</a:t>
            </a:r>
            <a:r>
              <a:rPr lang="en-US" sz="2400" dirty="0"/>
              <a:t> with distributed control and one of the first networks to implement the </a:t>
            </a:r>
            <a:r>
              <a:rPr lang="en-US" sz="2400" dirty="0">
                <a:hlinkClick r:id="rId4" tooltip="Internet protocol suite">
                  <a:extLst>
                    <a:ext uri="{A12FA001-AC4F-418D-AE19-62706E023703}">
                      <ahyp:hlinkClr xmlns:ahyp="http://schemas.microsoft.com/office/drawing/2018/hyperlinkcolor" val="tx"/>
                    </a:ext>
                  </a:extLst>
                </a:hlinkClick>
              </a:rPr>
              <a:t>TCP/IP</a:t>
            </a:r>
            <a:r>
              <a:rPr lang="en-US" sz="2400" dirty="0"/>
              <a:t> protocol suite. </a:t>
            </a:r>
          </a:p>
          <a:p>
            <a:pPr marL="285750" indent="-285750">
              <a:buFont typeface="Arial" panose="020B0604020202020204" pitchFamily="34" charset="0"/>
              <a:buChar char="•"/>
            </a:pPr>
            <a:r>
              <a:rPr lang="en-US" sz="2400" dirty="0"/>
              <a:t>Both technologies became the technical foundation of the </a:t>
            </a:r>
            <a:r>
              <a:rPr lang="en-US" sz="2400" dirty="0">
                <a:hlinkClick r:id="rId5" tooltip="Internet">
                  <a:extLst>
                    <a:ext uri="{A12FA001-AC4F-418D-AE19-62706E023703}">
                      <ahyp:hlinkClr xmlns:ahyp="http://schemas.microsoft.com/office/drawing/2018/hyperlinkcolor" val="tx"/>
                    </a:ext>
                  </a:extLst>
                </a:hlinkClick>
              </a:rPr>
              <a:t>Internet</a:t>
            </a:r>
            <a:r>
              <a:rPr lang="en-US" sz="2400" dirty="0"/>
              <a:t>. The ARPANET was established by the </a:t>
            </a:r>
            <a:r>
              <a:rPr lang="en-US" sz="2400" dirty="0">
                <a:hlinkClick r:id="rId6" tooltip="DARPA">
                  <a:extLst>
                    <a:ext uri="{A12FA001-AC4F-418D-AE19-62706E023703}">
                      <ahyp:hlinkClr xmlns:ahyp="http://schemas.microsoft.com/office/drawing/2018/hyperlinkcolor" val="tx"/>
                    </a:ext>
                  </a:extLst>
                </a:hlinkClick>
              </a:rPr>
              <a:t>Advanced Research Projects Agency</a:t>
            </a:r>
            <a:r>
              <a:rPr lang="en-US" sz="2400" dirty="0"/>
              <a:t> (ARPA) of the </a:t>
            </a:r>
            <a:r>
              <a:rPr lang="en-US" sz="2400" dirty="0">
                <a:hlinkClick r:id="rId7" tooltip="United States Department of Defense">
                  <a:extLst>
                    <a:ext uri="{A12FA001-AC4F-418D-AE19-62706E023703}">
                      <ahyp:hlinkClr xmlns:ahyp="http://schemas.microsoft.com/office/drawing/2018/hyperlinkcolor" val="tx"/>
                    </a:ext>
                  </a:extLst>
                </a:hlinkClick>
              </a:rPr>
              <a:t>United States Department of Defense</a:t>
            </a:r>
            <a:r>
              <a:rPr lang="en-US" sz="2400" dirty="0"/>
              <a:t>.</a:t>
            </a:r>
            <a:r>
              <a:rPr lang="en-US" sz="2400" dirty="0">
                <a:hlinkClick r:id="rId8">
                  <a:extLst>
                    <a:ext uri="{A12FA001-AC4F-418D-AE19-62706E023703}">
                      <ahyp:hlinkClr xmlns:ahyp="http://schemas.microsoft.com/office/drawing/2018/hyperlinkcolor" val="tx"/>
                    </a:ext>
                  </a:extLst>
                </a:hlinkClick>
              </a:rPr>
              <a:t>[1]</a:t>
            </a:r>
            <a:endParaRPr lang="en-IN" sz="2400" dirty="0"/>
          </a:p>
        </p:txBody>
      </p:sp>
      <p:sp>
        <p:nvSpPr>
          <p:cNvPr id="5" name="Footer Placeholder 4">
            <a:extLst>
              <a:ext uri="{FF2B5EF4-FFF2-40B4-BE49-F238E27FC236}">
                <a16:creationId xmlns:a16="http://schemas.microsoft.com/office/drawing/2014/main" id="{5BBDC710-FAFC-4DDB-BBFC-0891FC7F2EA9}"/>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DAFF1CF5-0D42-4DB0-A3AB-5852403F39B7}"/>
              </a:ext>
            </a:extLst>
          </p:cNvPr>
          <p:cNvSpPr>
            <a:spLocks noGrp="1"/>
          </p:cNvSpPr>
          <p:nvPr>
            <p:ph type="sldNum" sz="quarter" idx="12"/>
          </p:nvPr>
        </p:nvSpPr>
        <p:spPr/>
        <p:txBody>
          <a:bodyPr/>
          <a:lstStyle/>
          <a:p>
            <a:fld id="{2F54FCFA-8CDD-43E6-AED9-94F35EB8ABF1}" type="slidenum">
              <a:rPr lang="en-IN" smtClean="0"/>
              <a:t>4</a:t>
            </a:fld>
            <a:endParaRPr lang="en-IN"/>
          </a:p>
        </p:txBody>
      </p:sp>
    </p:spTree>
    <p:extLst>
      <p:ext uri="{BB962C8B-B14F-4D97-AF65-F5344CB8AC3E}">
        <p14:creationId xmlns:p14="http://schemas.microsoft.com/office/powerpoint/2010/main" val="78976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84A8-AC08-4FEF-83E4-894EFBF1DF78}"/>
              </a:ext>
            </a:extLst>
          </p:cNvPr>
          <p:cNvSpPr>
            <a:spLocks noGrp="1"/>
          </p:cNvSpPr>
          <p:nvPr>
            <p:ph type="title"/>
          </p:nvPr>
        </p:nvSpPr>
        <p:spPr/>
        <p:txBody>
          <a:bodyPr/>
          <a:lstStyle/>
          <a:p>
            <a:r>
              <a:rPr lang="en-IN" dirty="0">
                <a:solidFill>
                  <a:srgbClr val="0070C0"/>
                </a:solidFill>
              </a:rPr>
              <a:t>Network Classification</a:t>
            </a:r>
          </a:p>
        </p:txBody>
      </p:sp>
      <p:sp>
        <p:nvSpPr>
          <p:cNvPr id="3" name="Content Placeholder 2">
            <a:extLst>
              <a:ext uri="{FF2B5EF4-FFF2-40B4-BE49-F238E27FC236}">
                <a16:creationId xmlns:a16="http://schemas.microsoft.com/office/drawing/2014/main" id="{D38DE500-607C-49E1-8239-1EE78B503625}"/>
              </a:ext>
            </a:extLst>
          </p:cNvPr>
          <p:cNvSpPr>
            <a:spLocks noGrp="1"/>
          </p:cNvSpPr>
          <p:nvPr>
            <p:ph idx="1"/>
          </p:nvPr>
        </p:nvSpPr>
        <p:spPr>
          <a:xfrm>
            <a:off x="838200" y="1825625"/>
            <a:ext cx="5186082" cy="4351338"/>
          </a:xfrm>
        </p:spPr>
        <p:txBody>
          <a:bodyPr/>
          <a:lstStyle/>
          <a:p>
            <a:r>
              <a:rPr lang="en-US" sz="2400" dirty="0"/>
              <a:t>All computer networks fit into one of the two dimensions namely </a:t>
            </a:r>
          </a:p>
          <a:p>
            <a:pPr marL="685800" lvl="2">
              <a:spcBef>
                <a:spcPts val="1000"/>
              </a:spcBef>
            </a:pPr>
            <a:r>
              <a:rPr lang="en-US" dirty="0"/>
              <a:t>Transmission Technology </a:t>
            </a:r>
          </a:p>
          <a:p>
            <a:pPr marL="685800" lvl="2">
              <a:spcBef>
                <a:spcPts val="1000"/>
              </a:spcBef>
            </a:pPr>
            <a:r>
              <a:rPr lang="en-US" dirty="0"/>
              <a:t> Scale</a:t>
            </a:r>
            <a:endParaRPr lang="en-IN" dirty="0"/>
          </a:p>
          <a:p>
            <a:r>
              <a:rPr lang="en-US" sz="2400" dirty="0"/>
              <a:t>There are two types of transmission technology </a:t>
            </a:r>
          </a:p>
          <a:p>
            <a:pPr marL="685800" lvl="2">
              <a:spcBef>
                <a:spcPts val="1000"/>
              </a:spcBef>
            </a:pPr>
            <a:r>
              <a:rPr lang="en-US" dirty="0"/>
              <a:t>Broadcast links. </a:t>
            </a:r>
          </a:p>
          <a:p>
            <a:pPr marL="685800" lvl="2">
              <a:spcBef>
                <a:spcPts val="1000"/>
              </a:spcBef>
            </a:pPr>
            <a:r>
              <a:rPr lang="en-US" dirty="0"/>
              <a:t>Point-to-point links</a:t>
            </a:r>
          </a:p>
          <a:p>
            <a:endParaRPr lang="en-IN" dirty="0"/>
          </a:p>
        </p:txBody>
      </p:sp>
      <p:pic>
        <p:nvPicPr>
          <p:cNvPr id="4098" name="Picture 2" descr="Lesson 2 – BLE profiles, services, characteristics, device roles and  network topology – Embedded Centric">
            <a:extLst>
              <a:ext uri="{FF2B5EF4-FFF2-40B4-BE49-F238E27FC236}">
                <a16:creationId xmlns:a16="http://schemas.microsoft.com/office/drawing/2014/main" id="{170ACE50-87C0-44DD-9081-114278E158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750"/>
          <a:stretch/>
        </p:blipFill>
        <p:spPr bwMode="auto">
          <a:xfrm>
            <a:off x="6499412" y="1690688"/>
            <a:ext cx="4643718" cy="332483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D935F40-89F8-42DC-A96A-6E79CD7BA5B3}"/>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FEC05B67-2C7B-47AA-B4BC-C1D0599EAF23}"/>
              </a:ext>
            </a:extLst>
          </p:cNvPr>
          <p:cNvSpPr>
            <a:spLocks noGrp="1"/>
          </p:cNvSpPr>
          <p:nvPr>
            <p:ph type="sldNum" sz="quarter" idx="12"/>
          </p:nvPr>
        </p:nvSpPr>
        <p:spPr/>
        <p:txBody>
          <a:bodyPr/>
          <a:lstStyle/>
          <a:p>
            <a:fld id="{2F54FCFA-8CDD-43E6-AED9-94F35EB8ABF1}" type="slidenum">
              <a:rPr lang="en-IN" smtClean="0"/>
              <a:t>5</a:t>
            </a:fld>
            <a:endParaRPr lang="en-IN"/>
          </a:p>
        </p:txBody>
      </p:sp>
    </p:spTree>
    <p:extLst>
      <p:ext uri="{BB962C8B-B14F-4D97-AF65-F5344CB8AC3E}">
        <p14:creationId xmlns:p14="http://schemas.microsoft.com/office/powerpoint/2010/main" val="11915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9A14-0903-4AFE-A3BF-74B04F86DFD5}"/>
              </a:ext>
            </a:extLst>
          </p:cNvPr>
          <p:cNvSpPr>
            <a:spLocks noGrp="1"/>
          </p:cNvSpPr>
          <p:nvPr>
            <p:ph type="title"/>
          </p:nvPr>
        </p:nvSpPr>
        <p:spPr/>
        <p:txBody>
          <a:bodyPr/>
          <a:lstStyle/>
          <a:p>
            <a:r>
              <a:rPr lang="en-US" dirty="0">
                <a:solidFill>
                  <a:srgbClr val="0070C0"/>
                </a:solidFill>
              </a:rPr>
              <a:t>Classification of interconnected processors by scale (physical size)</a:t>
            </a:r>
            <a:endParaRPr lang="en-IN" dirty="0">
              <a:solidFill>
                <a:srgbClr val="0070C0"/>
              </a:solidFill>
            </a:endParaRPr>
          </a:p>
        </p:txBody>
      </p:sp>
      <p:sp>
        <p:nvSpPr>
          <p:cNvPr id="3" name="Content Placeholder 2">
            <a:extLst>
              <a:ext uri="{FF2B5EF4-FFF2-40B4-BE49-F238E27FC236}">
                <a16:creationId xmlns:a16="http://schemas.microsoft.com/office/drawing/2014/main" id="{0FC29265-6466-45F2-926F-24BCFC7AA722}"/>
              </a:ext>
            </a:extLst>
          </p:cNvPr>
          <p:cNvSpPr>
            <a:spLocks noGrp="1"/>
          </p:cNvSpPr>
          <p:nvPr>
            <p:ph idx="1"/>
          </p:nvPr>
        </p:nvSpPr>
        <p:spPr>
          <a:xfrm>
            <a:off x="694764" y="2300288"/>
            <a:ext cx="5580529" cy="2899242"/>
          </a:xfrm>
        </p:spPr>
        <p:txBody>
          <a:bodyPr/>
          <a:lstStyle/>
          <a:p>
            <a:r>
              <a:rPr lang="en-US" sz="2400" dirty="0"/>
              <a:t>Depending upon the geographical area covered by a network, it is classified as: </a:t>
            </a:r>
          </a:p>
          <a:p>
            <a:pPr marL="685800" lvl="2">
              <a:spcBef>
                <a:spcPts val="1000"/>
              </a:spcBef>
            </a:pPr>
            <a:r>
              <a:rPr lang="en-US" dirty="0"/>
              <a:t>Local Area Network (LAN)</a:t>
            </a:r>
          </a:p>
          <a:p>
            <a:pPr marL="685800" lvl="2">
              <a:spcBef>
                <a:spcPts val="1000"/>
              </a:spcBef>
            </a:pPr>
            <a:r>
              <a:rPr lang="en-US" dirty="0"/>
              <a:t>Metropolitan Area Network (MAN)</a:t>
            </a:r>
          </a:p>
          <a:p>
            <a:pPr marL="685800" lvl="2">
              <a:spcBef>
                <a:spcPts val="1000"/>
              </a:spcBef>
            </a:pPr>
            <a:r>
              <a:rPr lang="en-US" dirty="0"/>
              <a:t>Wide Area Network (WAN)</a:t>
            </a:r>
          </a:p>
          <a:p>
            <a:pPr marL="685800" lvl="2">
              <a:spcBef>
                <a:spcPts val="1000"/>
              </a:spcBef>
            </a:pPr>
            <a:r>
              <a:rPr lang="en-US" dirty="0"/>
              <a:t>Personal Area Network (PAN)</a:t>
            </a:r>
            <a:endParaRPr lang="en-IN" dirty="0"/>
          </a:p>
        </p:txBody>
      </p:sp>
      <p:pic>
        <p:nvPicPr>
          <p:cNvPr id="4" name="Picture 3">
            <a:extLst>
              <a:ext uri="{FF2B5EF4-FFF2-40B4-BE49-F238E27FC236}">
                <a16:creationId xmlns:a16="http://schemas.microsoft.com/office/drawing/2014/main" id="{CCA09301-34B6-42F4-801F-103A147DEA5D}"/>
              </a:ext>
            </a:extLst>
          </p:cNvPr>
          <p:cNvPicPr>
            <a:picLocks noChangeAspect="1"/>
          </p:cNvPicPr>
          <p:nvPr/>
        </p:nvPicPr>
        <p:blipFill rotWithShape="1">
          <a:blip r:embed="rId2"/>
          <a:srcRect l="11029" t="42843" r="14559" b="17353"/>
          <a:stretch/>
        </p:blipFill>
        <p:spPr>
          <a:xfrm>
            <a:off x="6508375" y="2300288"/>
            <a:ext cx="5262283" cy="2899242"/>
          </a:xfrm>
          <a:prstGeom prst="rect">
            <a:avLst/>
          </a:prstGeom>
        </p:spPr>
      </p:pic>
      <p:sp>
        <p:nvSpPr>
          <p:cNvPr id="5" name="Footer Placeholder 4">
            <a:extLst>
              <a:ext uri="{FF2B5EF4-FFF2-40B4-BE49-F238E27FC236}">
                <a16:creationId xmlns:a16="http://schemas.microsoft.com/office/drawing/2014/main" id="{11D72245-140C-402A-AB28-556B4F6A5088}"/>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105339B8-296E-4C84-8DD5-8F4E199BA0FC}"/>
              </a:ext>
            </a:extLst>
          </p:cNvPr>
          <p:cNvSpPr>
            <a:spLocks noGrp="1"/>
          </p:cNvSpPr>
          <p:nvPr>
            <p:ph type="sldNum" sz="quarter" idx="12"/>
          </p:nvPr>
        </p:nvSpPr>
        <p:spPr/>
        <p:txBody>
          <a:bodyPr/>
          <a:lstStyle/>
          <a:p>
            <a:fld id="{2F54FCFA-8CDD-43E6-AED9-94F35EB8ABF1}" type="slidenum">
              <a:rPr lang="en-IN" smtClean="0"/>
              <a:t>6</a:t>
            </a:fld>
            <a:endParaRPr lang="en-IN"/>
          </a:p>
        </p:txBody>
      </p:sp>
    </p:spTree>
    <p:extLst>
      <p:ext uri="{BB962C8B-B14F-4D97-AF65-F5344CB8AC3E}">
        <p14:creationId xmlns:p14="http://schemas.microsoft.com/office/powerpoint/2010/main" val="36666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2E7A-D374-4F66-8857-FB72F12BE62E}"/>
              </a:ext>
            </a:extLst>
          </p:cNvPr>
          <p:cNvSpPr>
            <a:spLocks noGrp="1"/>
          </p:cNvSpPr>
          <p:nvPr>
            <p:ph type="title"/>
          </p:nvPr>
        </p:nvSpPr>
        <p:spPr/>
        <p:txBody>
          <a:bodyPr/>
          <a:lstStyle/>
          <a:p>
            <a:r>
              <a:rPr lang="en-IN" dirty="0">
                <a:solidFill>
                  <a:srgbClr val="0070C0"/>
                </a:solidFill>
              </a:rPr>
              <a:t>Topologies</a:t>
            </a:r>
          </a:p>
        </p:txBody>
      </p:sp>
      <p:sp>
        <p:nvSpPr>
          <p:cNvPr id="4" name="Footer Placeholder 3">
            <a:extLst>
              <a:ext uri="{FF2B5EF4-FFF2-40B4-BE49-F238E27FC236}">
                <a16:creationId xmlns:a16="http://schemas.microsoft.com/office/drawing/2014/main" id="{337C93B0-3085-4719-AB35-355C9515A850}"/>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D7E73A7B-4EE6-4AB4-A489-BD33273D89B2}"/>
              </a:ext>
            </a:extLst>
          </p:cNvPr>
          <p:cNvSpPr>
            <a:spLocks noGrp="1"/>
          </p:cNvSpPr>
          <p:nvPr>
            <p:ph type="sldNum" sz="quarter" idx="12"/>
          </p:nvPr>
        </p:nvSpPr>
        <p:spPr/>
        <p:txBody>
          <a:bodyPr/>
          <a:lstStyle/>
          <a:p>
            <a:fld id="{2F54FCFA-8CDD-43E6-AED9-94F35EB8ABF1}" type="slidenum">
              <a:rPr lang="en-IN" smtClean="0"/>
              <a:t>7</a:t>
            </a:fld>
            <a:endParaRPr lang="en-IN"/>
          </a:p>
        </p:txBody>
      </p:sp>
      <p:pic>
        <p:nvPicPr>
          <p:cNvPr id="5122" name="Picture 2" descr="What is Network Topology? Best Guide to Types &amp; Diagrams - DNSstuff">
            <a:extLst>
              <a:ext uri="{FF2B5EF4-FFF2-40B4-BE49-F238E27FC236}">
                <a16:creationId xmlns:a16="http://schemas.microsoft.com/office/drawing/2014/main" id="{1DF0C8C8-F750-406B-92A2-B4B8FBB4D5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9957" y="1690688"/>
            <a:ext cx="83120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57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EC42-D936-4F83-94D4-9CC209795548}"/>
              </a:ext>
            </a:extLst>
          </p:cNvPr>
          <p:cNvSpPr>
            <a:spLocks noGrp="1"/>
          </p:cNvSpPr>
          <p:nvPr>
            <p:ph type="title"/>
          </p:nvPr>
        </p:nvSpPr>
        <p:spPr/>
        <p:txBody>
          <a:bodyPr/>
          <a:lstStyle/>
          <a:p>
            <a:r>
              <a:rPr lang="en-IN" dirty="0">
                <a:solidFill>
                  <a:srgbClr val="0070C0"/>
                </a:solidFill>
              </a:rPr>
              <a:t>Local Area Networks ( LAN )</a:t>
            </a:r>
          </a:p>
        </p:txBody>
      </p:sp>
      <p:sp>
        <p:nvSpPr>
          <p:cNvPr id="3" name="Content Placeholder 2">
            <a:extLst>
              <a:ext uri="{FF2B5EF4-FFF2-40B4-BE49-F238E27FC236}">
                <a16:creationId xmlns:a16="http://schemas.microsoft.com/office/drawing/2014/main" id="{D9168DCA-D4C4-4225-AF03-2A664A85AA03}"/>
              </a:ext>
            </a:extLst>
          </p:cNvPr>
          <p:cNvSpPr>
            <a:spLocks noGrp="1"/>
          </p:cNvSpPr>
          <p:nvPr>
            <p:ph idx="1"/>
          </p:nvPr>
        </p:nvSpPr>
        <p:spPr/>
        <p:txBody>
          <a:bodyPr/>
          <a:lstStyle/>
          <a:p>
            <a:r>
              <a:rPr lang="en-US" sz="2400" dirty="0"/>
              <a:t>Local area networks, generally called LANs, are privately-owned networks within a single building or campus of up to a few kilometers in size.</a:t>
            </a:r>
          </a:p>
          <a:p>
            <a:r>
              <a:rPr lang="en-US" sz="2400" dirty="0"/>
              <a:t>LANs are distinguished from other kinds of networks by three characteristics: </a:t>
            </a:r>
          </a:p>
          <a:p>
            <a:pPr marL="457200" indent="-457200">
              <a:buAutoNum type="arabicParenBoth"/>
            </a:pPr>
            <a:r>
              <a:rPr lang="en-US" sz="2400" dirty="0"/>
              <a:t>Their size, </a:t>
            </a:r>
          </a:p>
          <a:p>
            <a:pPr marL="457200" indent="-457200">
              <a:buAutoNum type="arabicParenBoth"/>
            </a:pPr>
            <a:r>
              <a:rPr lang="en-US" sz="2400" dirty="0"/>
              <a:t>Their transmission technology</a:t>
            </a:r>
          </a:p>
          <a:p>
            <a:pPr marL="457200" indent="-457200">
              <a:buAutoNum type="arabicParenBoth"/>
            </a:pPr>
            <a:r>
              <a:rPr lang="en-US" sz="2400" dirty="0"/>
              <a:t>Their topology.</a:t>
            </a:r>
          </a:p>
          <a:p>
            <a:pPr marL="457200" lvl="1" indent="0">
              <a:buNone/>
            </a:pPr>
            <a:r>
              <a:rPr lang="en-US" sz="2000" dirty="0"/>
              <a:t>• LANs are restricted in size</a:t>
            </a:r>
          </a:p>
          <a:p>
            <a:pPr marL="457200" lvl="1" indent="0">
              <a:buNone/>
            </a:pPr>
            <a:r>
              <a:rPr lang="en-US" sz="2000" dirty="0"/>
              <a:t>• LANs may use a transmission technology consisting of a cable to which all the machines are attached which runs at speeds of 10 Mbps to 100Mbps</a:t>
            </a:r>
          </a:p>
          <a:p>
            <a:endParaRPr lang="en-IN" sz="2400" dirty="0"/>
          </a:p>
        </p:txBody>
      </p:sp>
      <p:sp>
        <p:nvSpPr>
          <p:cNvPr id="4" name="Footer Placeholder 3">
            <a:extLst>
              <a:ext uri="{FF2B5EF4-FFF2-40B4-BE49-F238E27FC236}">
                <a16:creationId xmlns:a16="http://schemas.microsoft.com/office/drawing/2014/main" id="{CF1D6F78-F8D4-4661-917F-250B0D367A10}"/>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12AEBC1F-6EE3-444F-9FCA-81B2F05595DE}"/>
              </a:ext>
            </a:extLst>
          </p:cNvPr>
          <p:cNvSpPr>
            <a:spLocks noGrp="1"/>
          </p:cNvSpPr>
          <p:nvPr>
            <p:ph type="sldNum" sz="quarter" idx="12"/>
          </p:nvPr>
        </p:nvSpPr>
        <p:spPr/>
        <p:txBody>
          <a:bodyPr/>
          <a:lstStyle/>
          <a:p>
            <a:fld id="{2F54FCFA-8CDD-43E6-AED9-94F35EB8ABF1}" type="slidenum">
              <a:rPr lang="en-IN" smtClean="0"/>
              <a:t>8</a:t>
            </a:fld>
            <a:endParaRPr lang="en-IN"/>
          </a:p>
        </p:txBody>
      </p:sp>
    </p:spTree>
    <p:extLst>
      <p:ext uri="{BB962C8B-B14F-4D97-AF65-F5344CB8AC3E}">
        <p14:creationId xmlns:p14="http://schemas.microsoft.com/office/powerpoint/2010/main" val="196850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8D08-71E5-45B1-BBC0-E763624E47CD}"/>
              </a:ext>
            </a:extLst>
          </p:cNvPr>
          <p:cNvSpPr>
            <a:spLocks noGrp="1"/>
          </p:cNvSpPr>
          <p:nvPr>
            <p:ph type="title"/>
          </p:nvPr>
        </p:nvSpPr>
        <p:spPr/>
        <p:txBody>
          <a:bodyPr/>
          <a:lstStyle/>
          <a:p>
            <a:r>
              <a:rPr lang="en-IN" dirty="0">
                <a:solidFill>
                  <a:srgbClr val="0070C0"/>
                </a:solidFill>
              </a:rPr>
              <a:t>Wireless LAN (WLAN)</a:t>
            </a:r>
          </a:p>
        </p:txBody>
      </p:sp>
      <p:sp>
        <p:nvSpPr>
          <p:cNvPr id="3" name="Content Placeholder 2">
            <a:extLst>
              <a:ext uri="{FF2B5EF4-FFF2-40B4-BE49-F238E27FC236}">
                <a16:creationId xmlns:a16="http://schemas.microsoft.com/office/drawing/2014/main" id="{8B59C34C-381E-4105-A9DF-78E43CF8C952}"/>
              </a:ext>
            </a:extLst>
          </p:cNvPr>
          <p:cNvSpPr>
            <a:spLocks noGrp="1"/>
          </p:cNvSpPr>
          <p:nvPr>
            <p:ph idx="1"/>
          </p:nvPr>
        </p:nvSpPr>
        <p:spPr/>
        <p:txBody>
          <a:bodyPr/>
          <a:lstStyle/>
          <a:p>
            <a:r>
              <a:rPr lang="en-US" b="0" i="0" dirty="0">
                <a:solidFill>
                  <a:srgbClr val="4D4C4C"/>
                </a:solidFill>
                <a:effectLst/>
                <a:latin typeface="CiscoSans"/>
              </a:rPr>
              <a:t>A wireless local-area network (WLAN) is a group of co-located computers or other devices that form a network based on radio transmissions rather than wired connections.</a:t>
            </a:r>
          </a:p>
          <a:p>
            <a:r>
              <a:rPr lang="en-US" b="0" i="0" dirty="0">
                <a:solidFill>
                  <a:srgbClr val="4D4C4C"/>
                </a:solidFill>
                <a:effectLst/>
                <a:latin typeface="CiscoSans"/>
              </a:rPr>
              <a:t>A Wi-Fi network is a type of WLAN; anyone connected to Wi-Fi while reading this webpage is using a WLAN.</a:t>
            </a:r>
          </a:p>
          <a:p>
            <a:pPr algn="l" fontAlgn="base"/>
            <a:r>
              <a:rPr lang="en-US" b="0" i="0" dirty="0">
                <a:solidFill>
                  <a:srgbClr val="0070C0"/>
                </a:solidFill>
                <a:effectLst/>
                <a:latin typeface="CiscoSans"/>
              </a:rPr>
              <a:t>Is a WLAN secure?</a:t>
            </a:r>
          </a:p>
          <a:p>
            <a:pPr lvl="1" fontAlgn="base"/>
            <a:r>
              <a:rPr lang="en-US" b="0" i="0" dirty="0">
                <a:solidFill>
                  <a:srgbClr val="4D4C4C"/>
                </a:solidFill>
                <a:effectLst/>
                <a:latin typeface="CiscoSans"/>
              </a:rPr>
              <a:t>A WLAN is more vulnerable to being breached than a physical network. With a wired network, a bad actor must gain physical access to an internal network or breach an external firewall. To access a WLAN, a bad actor must simply be within range of the network. </a:t>
            </a:r>
          </a:p>
          <a:p>
            <a:endParaRPr lang="en-US" b="0" i="0" dirty="0">
              <a:solidFill>
                <a:srgbClr val="4D4C4C"/>
              </a:solidFill>
              <a:effectLst/>
              <a:latin typeface="CiscoSans"/>
            </a:endParaRPr>
          </a:p>
          <a:p>
            <a:endParaRPr lang="en-IN" dirty="0"/>
          </a:p>
        </p:txBody>
      </p:sp>
      <p:sp>
        <p:nvSpPr>
          <p:cNvPr id="4" name="Footer Placeholder 3">
            <a:extLst>
              <a:ext uri="{FF2B5EF4-FFF2-40B4-BE49-F238E27FC236}">
                <a16:creationId xmlns:a16="http://schemas.microsoft.com/office/drawing/2014/main" id="{206249D5-D551-48BC-86F3-1D3F70FD1B77}"/>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E264E7C0-0E00-4BEB-BC94-1C85A5996FD9}"/>
              </a:ext>
            </a:extLst>
          </p:cNvPr>
          <p:cNvSpPr>
            <a:spLocks noGrp="1"/>
          </p:cNvSpPr>
          <p:nvPr>
            <p:ph type="sldNum" sz="quarter" idx="12"/>
          </p:nvPr>
        </p:nvSpPr>
        <p:spPr/>
        <p:txBody>
          <a:bodyPr/>
          <a:lstStyle/>
          <a:p>
            <a:fld id="{2F54FCFA-8CDD-43E6-AED9-94F35EB8ABF1}" type="slidenum">
              <a:rPr lang="en-IN" smtClean="0"/>
              <a:t>9</a:t>
            </a:fld>
            <a:endParaRPr lang="en-IN"/>
          </a:p>
        </p:txBody>
      </p:sp>
    </p:spTree>
    <p:extLst>
      <p:ext uri="{BB962C8B-B14F-4D97-AF65-F5344CB8AC3E}">
        <p14:creationId xmlns:p14="http://schemas.microsoft.com/office/powerpoint/2010/main" val="3957864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2105</Words>
  <Application>Microsoft Office PowerPoint</Application>
  <PresentationFormat>Widescreen</PresentationFormat>
  <Paragraphs>163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aktiv-grotesk</vt:lpstr>
      <vt:lpstr>Arial</vt:lpstr>
      <vt:lpstr>Calibri</vt:lpstr>
      <vt:lpstr>Calibri Light</vt:lpstr>
      <vt:lpstr>CiscoSans</vt:lpstr>
      <vt:lpstr>MuseoSans</vt:lpstr>
      <vt:lpstr>Office Theme</vt:lpstr>
      <vt:lpstr>Inside Internet: Introduction to Internet Technologies</vt:lpstr>
      <vt:lpstr>What is an INTER-NET ?</vt:lpstr>
      <vt:lpstr>How Network became Internet ?</vt:lpstr>
      <vt:lpstr>The ARPANET Saga….</vt:lpstr>
      <vt:lpstr>Network Classification</vt:lpstr>
      <vt:lpstr>Classification of interconnected processors by scale (physical size)</vt:lpstr>
      <vt:lpstr>Topologies</vt:lpstr>
      <vt:lpstr>Local Area Networks ( LAN )</vt:lpstr>
      <vt:lpstr>Wireless LAN (WLAN)</vt:lpstr>
      <vt:lpstr>Pros &amp; Cons of LAN</vt:lpstr>
      <vt:lpstr>Assignment 01  ( Deadline : 11:59 PM - 15 April 2022 ) therajatraiofficial@gmail.com</vt:lpstr>
      <vt:lpstr>Inside Internet: Introduction to Internet Technologies</vt:lpstr>
      <vt:lpstr>Wide Area Networks (WAN)</vt:lpstr>
      <vt:lpstr>The Concept of Packet</vt:lpstr>
      <vt:lpstr>Packet Switched Network (PSN)</vt:lpstr>
      <vt:lpstr>The Transmission Control Protocol</vt:lpstr>
      <vt:lpstr>The Internet Protocol</vt:lpstr>
      <vt:lpstr>What’s the Difference ?</vt:lpstr>
      <vt:lpstr>Hub, Switch and Router: What are they ?</vt:lpstr>
      <vt:lpstr>Client Vs Server</vt:lpstr>
      <vt:lpstr>Network Security</vt:lpstr>
      <vt:lpstr>Data Security</vt:lpstr>
      <vt:lpstr>Assignment 02</vt:lpstr>
      <vt:lpstr>Assignment 02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Internet: Introduction to Internet Technologies</dc:title>
  <dc:creator>Rajat Rai</dc:creator>
  <cp:lastModifiedBy>Rajat Rai</cp:lastModifiedBy>
  <cp:revision>3</cp:revision>
  <dcterms:created xsi:type="dcterms:W3CDTF">2022-04-14T04:45:29Z</dcterms:created>
  <dcterms:modified xsi:type="dcterms:W3CDTF">2022-04-15T04:44:22Z</dcterms:modified>
</cp:coreProperties>
</file>