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9" r:id="rId4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20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4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3" Type="http://schemas.openxmlformats.org/officeDocument/2006/relationships/slideLayout" Target="../slideLayouts/slideLayout7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.jpeg"/><Relationship Id="rId1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6" name="直接连接符 35"/>
          <p:cNvCxnSpPr/>
          <p:nvPr>
            <p:custDataLst>
              <p:tags r:id="rId1"/>
            </p:custDataLst>
          </p:nvPr>
        </p:nvCxnSpPr>
        <p:spPr>
          <a:xfrm flipH="1">
            <a:off x="5525885" y="1690086"/>
            <a:ext cx="4101" cy="1922930"/>
          </a:xfrm>
          <a:prstGeom prst="line">
            <a:avLst/>
          </a:prstGeom>
          <a:ln w="25400">
            <a:gradFill>
              <a:gsLst>
                <a:gs pos="17000">
                  <a:schemeClr val="accent1">
                    <a:alpha val="0"/>
                  </a:schemeClr>
                </a:gs>
                <a:gs pos="61000">
                  <a:schemeClr val="accent1"/>
                </a:gs>
              </a:gsLst>
              <a:lin ang="162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 flipH="1">
            <a:off x="2863729" y="1690086"/>
            <a:ext cx="4101" cy="1922930"/>
          </a:xfrm>
          <a:prstGeom prst="line">
            <a:avLst/>
          </a:prstGeom>
          <a:ln w="25400">
            <a:gradFill>
              <a:gsLst>
                <a:gs pos="17000">
                  <a:schemeClr val="accent1">
                    <a:alpha val="0"/>
                  </a:schemeClr>
                </a:gs>
                <a:gs pos="61000">
                  <a:schemeClr val="accent1"/>
                </a:gs>
              </a:gsLst>
              <a:lin ang="162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>
            <p:custDataLst>
              <p:tags r:id="rId3"/>
            </p:custDataLst>
          </p:nvPr>
        </p:nvCxnSpPr>
        <p:spPr>
          <a:xfrm flipH="1" flipV="1">
            <a:off x="4214283" y="3283074"/>
            <a:ext cx="1538" cy="1922930"/>
          </a:xfrm>
          <a:prstGeom prst="line">
            <a:avLst/>
          </a:prstGeom>
          <a:ln w="25400">
            <a:gradFill>
              <a:gsLst>
                <a:gs pos="17000">
                  <a:schemeClr val="accent1">
                    <a:alpha val="0"/>
                  </a:schemeClr>
                </a:gs>
                <a:gs pos="61000">
                  <a:schemeClr val="accent1"/>
                </a:gs>
              </a:gsLst>
              <a:lin ang="162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>
            <p:custDataLst>
              <p:tags r:id="rId4"/>
            </p:custDataLst>
          </p:nvPr>
        </p:nvCxnSpPr>
        <p:spPr>
          <a:xfrm flipH="1" flipV="1">
            <a:off x="1552127" y="3283074"/>
            <a:ext cx="1538" cy="1922930"/>
          </a:xfrm>
          <a:prstGeom prst="line">
            <a:avLst/>
          </a:prstGeom>
          <a:ln w="25400">
            <a:gradFill>
              <a:gsLst>
                <a:gs pos="17000">
                  <a:schemeClr val="accent1">
                    <a:alpha val="0"/>
                  </a:schemeClr>
                </a:gs>
                <a:gs pos="61000">
                  <a:schemeClr val="accent1"/>
                </a:gs>
              </a:gsLst>
              <a:lin ang="162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五边形 4"/>
          <p:cNvSpPr/>
          <p:nvPr>
            <p:custDataLst>
              <p:tags r:id="rId5"/>
            </p:custDataLst>
          </p:nvPr>
        </p:nvSpPr>
        <p:spPr>
          <a:xfrm>
            <a:off x="57034" y="3248735"/>
            <a:ext cx="8717358" cy="400294"/>
          </a:xfrm>
          <a:prstGeom prst="homePlate">
            <a:avLst/>
          </a:prstGeom>
          <a:solidFill>
            <a:schemeClr val="accent1"/>
          </a:solidFill>
          <a:ln w="19050">
            <a:gradFill>
              <a:gsLst>
                <a:gs pos="20000">
                  <a:schemeClr val="accent1">
                    <a:alpha val="0"/>
                  </a:schemeClr>
                </a:gs>
                <a:gs pos="90000">
                  <a:schemeClr val="accent1"/>
                </a:gs>
              </a:gsLst>
              <a:lin ang="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en-US" sz="1470">
              <a:latin typeface="Arial" panose="020B0604020202020204" pitchFamily="34" charset="0"/>
              <a:sym typeface="+mn-lt"/>
            </a:endParaRPr>
          </a:p>
        </p:txBody>
      </p:sp>
      <p:cxnSp>
        <p:nvCxnSpPr>
          <p:cNvPr id="7" name="直接箭头连接符 6"/>
          <p:cNvCxnSpPr/>
          <p:nvPr>
            <p:custDataLst>
              <p:tags r:id="rId6"/>
            </p:custDataLst>
          </p:nvPr>
        </p:nvCxnSpPr>
        <p:spPr>
          <a:xfrm>
            <a:off x="57034" y="3448626"/>
            <a:ext cx="8531305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7"/>
            </p:custDataLst>
          </p:nvPr>
        </p:nvCxnSpPr>
        <p:spPr>
          <a:xfrm flipH="1">
            <a:off x="197472" y="1690086"/>
            <a:ext cx="4101" cy="1922930"/>
          </a:xfrm>
          <a:prstGeom prst="line">
            <a:avLst/>
          </a:prstGeom>
          <a:ln w="25400">
            <a:gradFill>
              <a:gsLst>
                <a:gs pos="17000">
                  <a:schemeClr val="accent1">
                    <a:alpha val="0"/>
                  </a:schemeClr>
                </a:gs>
                <a:gs pos="61000">
                  <a:schemeClr val="accent1"/>
                </a:gs>
              </a:gsLst>
              <a:lin ang="162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>
            <a:off x="154418" y="3410698"/>
            <a:ext cx="75344" cy="763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en-US" sz="147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>
            <p:custDataLst>
              <p:tags r:id="rId9"/>
            </p:custDataLst>
          </p:nvPr>
        </p:nvCxnSpPr>
        <p:spPr>
          <a:xfrm flipH="1" flipV="1">
            <a:off x="6803146" y="3283074"/>
            <a:ext cx="1538" cy="1922930"/>
          </a:xfrm>
          <a:prstGeom prst="line">
            <a:avLst/>
          </a:prstGeom>
          <a:ln w="25400">
            <a:gradFill>
              <a:gsLst>
                <a:gs pos="17000">
                  <a:schemeClr val="accent1">
                    <a:alpha val="0"/>
                  </a:schemeClr>
                </a:gs>
                <a:gs pos="61000">
                  <a:schemeClr val="accent1"/>
                </a:gs>
              </a:gsLst>
              <a:lin ang="162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308693" y="2213394"/>
            <a:ext cx="2161889" cy="8528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defRPr sz="1400"/>
            </a:pPr>
            <a:r>
              <a:rPr sz="1145">
                <a:sym typeface="+mn-ea"/>
              </a:rPr>
              <a:t>- Read CSV/TXT</a:t>
            </a:r>
            <a:endParaRPr sz="1145">
              <a:sym typeface="+mn-ea"/>
            </a:endParaRPr>
          </a:p>
          <a:p>
            <a:pPr>
              <a:defRPr sz="1400"/>
            </a:pPr>
            <a:r>
              <a:rPr sz="1145">
                <a:sym typeface="+mn-ea"/>
              </a:rPr>
              <a:t>- Profile columns</a:t>
            </a:r>
            <a:endParaRPr sz="1145">
              <a:sym typeface="+mn-ea"/>
            </a:endParaRPr>
          </a:p>
          <a:p>
            <a:pPr defTabSz="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145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流程图: 延期 11"/>
          <p:cNvSpPr/>
          <p:nvPr>
            <p:custDataLst>
              <p:tags r:id="rId11"/>
            </p:custDataLst>
          </p:nvPr>
        </p:nvSpPr>
        <p:spPr>
          <a:xfrm>
            <a:off x="201572" y="1690598"/>
            <a:ext cx="382871" cy="409220"/>
          </a:xfrm>
          <a:prstGeom prst="flowChartDelay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310" b="1">
                <a:solidFill>
                  <a:srgbClr val="FFFFFF"/>
                </a:solidFill>
                <a:effectLst>
                  <a:outerShdw blurRad="50800" dist="38100" dir="5400000" algn="t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  <a:sym typeface="+mn-lt"/>
              </a:rPr>
              <a:t>01</a:t>
            </a:r>
            <a:endParaRPr lang="en-US" sz="1310" b="1">
              <a:solidFill>
                <a:srgbClr val="FFFFFF"/>
              </a:solidFill>
              <a:effectLst>
                <a:outerShdw blurRad="50800" dist="38100" dir="5400000" algn="t" rotWithShape="0">
                  <a:schemeClr val="accent1">
                    <a:lumMod val="75000"/>
                    <a:alpha val="40000"/>
                  </a:schemeClr>
                </a:outerShdw>
              </a:effectLst>
              <a:latin typeface="+mn-ea"/>
              <a:sym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2"/>
            </p:custDataLst>
          </p:nvPr>
        </p:nvSpPr>
        <p:spPr>
          <a:xfrm>
            <a:off x="682340" y="1739401"/>
            <a:ext cx="1699872" cy="3109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sz="1470" b="1">
                <a:solidFill>
                  <a:schemeClr val="accent1">
                    <a:lumMod val="75000"/>
                  </a:schemeClr>
                </a:solidFill>
                <a:sym typeface="+mn-ea"/>
              </a:rPr>
              <a:t>Data Ingestion</a:t>
            </a:r>
            <a:endParaRPr sz="1470" b="1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sz="1470" b="1" dirty="0">
              <a:solidFill>
                <a:schemeClr val="accent1">
                  <a:lumMod val="75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29" name="椭圆 28"/>
          <p:cNvSpPr/>
          <p:nvPr>
            <p:custDataLst>
              <p:tags r:id="rId13"/>
            </p:custDataLst>
          </p:nvPr>
        </p:nvSpPr>
        <p:spPr>
          <a:xfrm>
            <a:off x="1509073" y="3410698"/>
            <a:ext cx="75344" cy="763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en-US" sz="147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>
            <p:custDataLst>
              <p:tags r:id="rId14"/>
            </p:custDataLst>
          </p:nvPr>
        </p:nvSpPr>
        <p:spPr>
          <a:xfrm>
            <a:off x="1658223" y="3789982"/>
            <a:ext cx="2161889" cy="85280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>
              <a:defRPr sz="1400"/>
            </a:pPr>
            <a:r>
              <a:rPr sz="1145">
                <a:sym typeface="+mn-ea"/>
              </a:rPr>
              <a:t>- Extract signals</a:t>
            </a:r>
            <a:endParaRPr sz="1145">
              <a:sym typeface="+mn-ea"/>
            </a:endParaRPr>
          </a:p>
          <a:p>
            <a:pPr>
              <a:defRPr sz="1400"/>
            </a:pPr>
            <a:r>
              <a:rPr sz="1145">
                <a:sym typeface="+mn-ea"/>
              </a:rPr>
              <a:t>- Predict class (Phone, Company, Country, Date, Other)</a:t>
            </a:r>
            <a:endParaRPr sz="1145">
              <a:sym typeface="+mn-ea"/>
            </a:endParaRPr>
          </a:p>
          <a:p>
            <a:pPr defTabSz="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14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流程图: 延期 41"/>
          <p:cNvSpPr/>
          <p:nvPr>
            <p:custDataLst>
              <p:tags r:id="rId15"/>
            </p:custDataLst>
          </p:nvPr>
        </p:nvSpPr>
        <p:spPr>
          <a:xfrm>
            <a:off x="1563403" y="4798156"/>
            <a:ext cx="382871" cy="409220"/>
          </a:xfrm>
          <a:prstGeom prst="flowChartDelay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310" b="1">
                <a:solidFill>
                  <a:srgbClr val="FFFFFF"/>
                </a:solidFill>
                <a:effectLst>
                  <a:outerShdw blurRad="50800" dist="38100" dir="5400000" algn="t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  <a:sym typeface="+mn-lt"/>
              </a:rPr>
              <a:t>02</a:t>
            </a:r>
            <a:endParaRPr lang="en-US" sz="1310" b="1" dirty="0">
              <a:solidFill>
                <a:srgbClr val="FFFFFF"/>
              </a:solidFill>
              <a:effectLst>
                <a:outerShdw blurRad="50800" dist="38100" dir="5400000" algn="t" rotWithShape="0">
                  <a:schemeClr val="accent1">
                    <a:lumMod val="75000"/>
                    <a:alpha val="40000"/>
                  </a:schemeClr>
                </a:outerShdw>
              </a:effectLst>
              <a:latin typeface="+mn-ea"/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16"/>
            </p:custDataLst>
          </p:nvPr>
        </p:nvSpPr>
        <p:spPr>
          <a:xfrm>
            <a:off x="2126689" y="4848386"/>
            <a:ext cx="1699872" cy="3109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90000"/>
          </a:bodyPr>
          <a:p>
            <a:pPr>
              <a:defRPr sz="1400"/>
            </a:pPr>
            <a:r>
              <a:rPr sz="1470" b="1">
                <a:solidFill>
                  <a:schemeClr val="accent1">
                    <a:lumMod val="75000"/>
                  </a:schemeClr>
                </a:solidFill>
                <a:sym typeface="+mn-ea"/>
              </a:rPr>
              <a:t> Column Classification</a:t>
            </a:r>
            <a:endParaRPr sz="1470" b="1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sz="1470" b="1" dirty="0">
              <a:solidFill>
                <a:schemeClr val="accent1">
                  <a:lumMod val="75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33" name="流程图: 延期 32"/>
          <p:cNvSpPr/>
          <p:nvPr>
            <p:custDataLst>
              <p:tags r:id="rId17"/>
            </p:custDataLst>
          </p:nvPr>
        </p:nvSpPr>
        <p:spPr>
          <a:xfrm>
            <a:off x="2867829" y="1689061"/>
            <a:ext cx="382871" cy="409220"/>
          </a:xfrm>
          <a:prstGeom prst="flowChartDelay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310" b="1">
                <a:solidFill>
                  <a:srgbClr val="FFFFFF"/>
                </a:solidFill>
                <a:effectLst>
                  <a:outerShdw blurRad="50800" dist="38100" dir="5400000" algn="t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  <a:sym typeface="+mn-lt"/>
              </a:rPr>
              <a:t>03</a:t>
            </a:r>
            <a:endParaRPr lang="en-US" sz="1310" b="1" dirty="0">
              <a:solidFill>
                <a:srgbClr val="FFFFFF"/>
              </a:solidFill>
              <a:effectLst>
                <a:outerShdw blurRad="50800" dist="38100" dir="5400000" algn="t" rotWithShape="0">
                  <a:schemeClr val="accent1">
                    <a:lumMod val="75000"/>
                    <a:alpha val="40000"/>
                  </a:schemeClr>
                </a:outerShdw>
              </a:effectLst>
              <a:latin typeface="+mn-ea"/>
              <a:sym typeface="+mn-ea"/>
            </a:endParaRPr>
          </a:p>
        </p:txBody>
      </p:sp>
      <p:sp>
        <p:nvSpPr>
          <p:cNvPr id="34" name="矩形 33"/>
          <p:cNvSpPr/>
          <p:nvPr>
            <p:custDataLst>
              <p:tags r:id="rId18"/>
            </p:custDataLst>
          </p:nvPr>
        </p:nvSpPr>
        <p:spPr>
          <a:xfrm>
            <a:off x="2974950" y="2218007"/>
            <a:ext cx="2161889" cy="8528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defRPr sz="1400"/>
            </a:pPr>
            <a:r>
              <a:rPr sz="1145">
                <a:sym typeface="+mn-ea"/>
              </a:rPr>
              <a:t>- Pick highest-confidence Phone/Company col</a:t>
            </a:r>
            <a:endParaRPr sz="1145">
              <a:sym typeface="+mn-ea"/>
            </a:endParaRPr>
          </a:p>
          <a:p>
            <a:pPr>
              <a:defRPr sz="1400"/>
            </a:pPr>
            <a:r>
              <a:rPr sz="1145">
                <a:sym typeface="+mn-ea"/>
              </a:rPr>
              <a:t>- Allow ties</a:t>
            </a:r>
            <a:endParaRPr sz="1145">
              <a:sym typeface="+mn-ea"/>
            </a:endParaRPr>
          </a:p>
          <a:p>
            <a:pPr defTabSz="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14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矩形 34"/>
          <p:cNvSpPr/>
          <p:nvPr>
            <p:custDataLst>
              <p:tags r:id="rId19"/>
            </p:custDataLst>
          </p:nvPr>
        </p:nvSpPr>
        <p:spPr>
          <a:xfrm>
            <a:off x="3430090" y="1738265"/>
            <a:ext cx="1699872" cy="3109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sz="1470" b="1">
                <a:solidFill>
                  <a:schemeClr val="accent1">
                    <a:lumMod val="75000"/>
                  </a:schemeClr>
                </a:solidFill>
                <a:sym typeface="+mn-ea"/>
              </a:rPr>
              <a:t>Column Selection</a:t>
            </a:r>
            <a:endParaRPr sz="1470" b="1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sz="1470" b="1" dirty="0">
              <a:solidFill>
                <a:schemeClr val="accent1">
                  <a:lumMod val="75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37" name="椭圆 36"/>
          <p:cNvSpPr/>
          <p:nvPr>
            <p:custDataLst>
              <p:tags r:id="rId20"/>
            </p:custDataLst>
          </p:nvPr>
        </p:nvSpPr>
        <p:spPr>
          <a:xfrm>
            <a:off x="2821700" y="3410698"/>
            <a:ext cx="75344" cy="763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en-US" sz="147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椭圆 37"/>
          <p:cNvSpPr/>
          <p:nvPr>
            <p:custDataLst>
              <p:tags r:id="rId21"/>
            </p:custDataLst>
          </p:nvPr>
        </p:nvSpPr>
        <p:spPr>
          <a:xfrm>
            <a:off x="6760092" y="3410698"/>
            <a:ext cx="75344" cy="763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en-US" sz="147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矩形 38"/>
          <p:cNvSpPr/>
          <p:nvPr>
            <p:custDataLst>
              <p:tags r:id="rId22"/>
            </p:custDataLst>
          </p:nvPr>
        </p:nvSpPr>
        <p:spPr>
          <a:xfrm>
            <a:off x="6876808" y="3612790"/>
            <a:ext cx="2161889" cy="85280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>
              <a:defRPr sz="1400"/>
            </a:pPr>
            <a:r>
              <a:rPr sz="1145">
                <a:sym typeface="+mn-ea"/>
              </a:rPr>
              <a:t>- Write output.csv</a:t>
            </a:r>
            <a:endParaRPr sz="1145">
              <a:sym typeface="+mn-ea"/>
            </a:endParaRPr>
          </a:p>
          <a:p>
            <a:pPr>
              <a:defRPr sz="1400"/>
            </a:pPr>
            <a:r>
              <a:rPr sz="1145">
                <a:sym typeface="+mn-ea"/>
              </a:rPr>
              <a:t>- Append parsed fields + logs</a:t>
            </a:r>
            <a:endParaRPr sz="1145">
              <a:sym typeface="+mn-ea"/>
            </a:endParaRPr>
          </a:p>
          <a:p>
            <a:pPr defTabSz="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14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流程图: 延期 39"/>
          <p:cNvSpPr/>
          <p:nvPr>
            <p:custDataLst>
              <p:tags r:id="rId23"/>
            </p:custDataLst>
          </p:nvPr>
        </p:nvSpPr>
        <p:spPr>
          <a:xfrm>
            <a:off x="6813909" y="4797644"/>
            <a:ext cx="382871" cy="409220"/>
          </a:xfrm>
          <a:prstGeom prst="flowChartDelay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310" b="1">
                <a:solidFill>
                  <a:srgbClr val="FFFFFF"/>
                </a:solidFill>
                <a:effectLst>
                  <a:outerShdw blurRad="50800" dist="38100" dir="5400000" algn="t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  <a:sym typeface="+mn-lt"/>
              </a:rPr>
              <a:t>06</a:t>
            </a:r>
            <a:endParaRPr lang="en-US" sz="1310" b="1" dirty="0">
              <a:solidFill>
                <a:srgbClr val="FFFFFF"/>
              </a:solidFill>
              <a:effectLst>
                <a:outerShdw blurRad="50800" dist="38100" dir="5400000" algn="t" rotWithShape="0">
                  <a:schemeClr val="accent1">
                    <a:lumMod val="75000"/>
                    <a:alpha val="40000"/>
                  </a:schemeClr>
                </a:outerShdw>
              </a:effectLst>
              <a:latin typeface="+mn-ea"/>
              <a:sym typeface="+mn-ea"/>
            </a:endParaRPr>
          </a:p>
        </p:txBody>
      </p:sp>
      <p:sp>
        <p:nvSpPr>
          <p:cNvPr id="44" name="矩形 43"/>
          <p:cNvSpPr/>
          <p:nvPr>
            <p:custDataLst>
              <p:tags r:id="rId24"/>
            </p:custDataLst>
          </p:nvPr>
        </p:nvSpPr>
        <p:spPr>
          <a:xfrm>
            <a:off x="7377197" y="4847361"/>
            <a:ext cx="1699872" cy="3109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sz="1470" b="1">
                <a:solidFill>
                  <a:schemeClr val="accent1">
                    <a:lumMod val="75000"/>
                  </a:schemeClr>
                </a:solidFill>
                <a:sym typeface="+mn-ea"/>
              </a:rPr>
              <a:t> Output Generation</a:t>
            </a:r>
            <a:endParaRPr sz="1470" b="1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sz="1470" b="1" dirty="0">
              <a:solidFill>
                <a:schemeClr val="accent1">
                  <a:lumMod val="75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45" name="矩形 44"/>
          <p:cNvSpPr/>
          <p:nvPr>
            <p:custDataLst>
              <p:tags r:id="rId25"/>
            </p:custDataLst>
          </p:nvPr>
        </p:nvSpPr>
        <p:spPr>
          <a:xfrm>
            <a:off x="5637108" y="2218007"/>
            <a:ext cx="2161889" cy="85280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defRPr sz="1400"/>
            </a:pPr>
            <a:r>
              <a:rPr sz="1145">
                <a:sym typeface="+mn-ea"/>
              </a:rPr>
              <a:t>- Automates pipeline</a:t>
            </a:r>
            <a:endParaRPr sz="1145">
              <a:sym typeface="+mn-ea"/>
            </a:endParaRPr>
          </a:p>
          <a:p>
            <a:pPr>
              <a:defRPr sz="1400"/>
            </a:pPr>
            <a:r>
              <a:rPr sz="1145">
                <a:sym typeface="+mn-ea"/>
              </a:rPr>
              <a:t>- Retries, logs, self-checks</a:t>
            </a:r>
            <a:endParaRPr sz="1145">
              <a:sym typeface="+mn-ea"/>
            </a:endParaRPr>
          </a:p>
          <a:p>
            <a:pPr defTabSz="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114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流程图: 延期 45"/>
          <p:cNvSpPr/>
          <p:nvPr>
            <p:custDataLst>
              <p:tags r:id="rId26"/>
            </p:custDataLst>
          </p:nvPr>
        </p:nvSpPr>
        <p:spPr>
          <a:xfrm>
            <a:off x="5529986" y="1689573"/>
            <a:ext cx="382871" cy="409220"/>
          </a:xfrm>
          <a:prstGeom prst="flowChartDelay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310" b="1">
                <a:solidFill>
                  <a:srgbClr val="FFFFFF"/>
                </a:solidFill>
                <a:effectLst>
                  <a:outerShdw blurRad="50800" dist="38100" dir="5400000" algn="t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  <a:sym typeface="+mn-lt"/>
              </a:rPr>
              <a:t>05</a:t>
            </a:r>
            <a:endParaRPr lang="en-US" sz="1310" b="1" dirty="0">
              <a:solidFill>
                <a:srgbClr val="FFFFFF"/>
              </a:solidFill>
              <a:effectLst>
                <a:outerShdw blurRad="50800" dist="38100" dir="5400000" algn="t" rotWithShape="0">
                  <a:schemeClr val="accent1">
                    <a:lumMod val="75000"/>
                    <a:alpha val="40000"/>
                  </a:schemeClr>
                </a:outerShdw>
              </a:effectLst>
              <a:latin typeface="+mn-ea"/>
              <a:sym typeface="+mn-ea"/>
            </a:endParaRPr>
          </a:p>
        </p:txBody>
      </p:sp>
      <p:sp>
        <p:nvSpPr>
          <p:cNvPr id="47" name="矩形 46"/>
          <p:cNvSpPr/>
          <p:nvPr>
            <p:custDataLst>
              <p:tags r:id="rId27"/>
            </p:custDataLst>
          </p:nvPr>
        </p:nvSpPr>
        <p:spPr>
          <a:xfrm>
            <a:off x="6092247" y="1738777"/>
            <a:ext cx="1699872" cy="3109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90000"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sz="1470" b="1">
                <a:solidFill>
                  <a:schemeClr val="accent1">
                    <a:lumMod val="75000"/>
                  </a:schemeClr>
                </a:solidFill>
                <a:sym typeface="+mn-ea"/>
              </a:rPr>
              <a:t> Agentic Orchestration</a:t>
            </a:r>
            <a:endParaRPr sz="1470" b="1">
              <a:solidFill>
                <a:schemeClr val="accent1">
                  <a:lumMod val="75000"/>
                </a:schemeClr>
              </a:solidFill>
              <a:sym typeface="+mn-ea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sz="1470" b="1" dirty="0">
              <a:solidFill>
                <a:schemeClr val="accent1">
                  <a:lumMod val="75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48" name="椭圆 47"/>
          <p:cNvSpPr/>
          <p:nvPr>
            <p:custDataLst>
              <p:tags r:id="rId28"/>
            </p:custDataLst>
          </p:nvPr>
        </p:nvSpPr>
        <p:spPr>
          <a:xfrm>
            <a:off x="5483856" y="3410698"/>
            <a:ext cx="75344" cy="763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en-US" sz="147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椭圆 48"/>
          <p:cNvSpPr/>
          <p:nvPr>
            <p:custDataLst>
              <p:tags r:id="rId29"/>
            </p:custDataLst>
          </p:nvPr>
        </p:nvSpPr>
        <p:spPr>
          <a:xfrm>
            <a:off x="4177893" y="3410698"/>
            <a:ext cx="75344" cy="763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en-US" sz="147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矩形 49"/>
          <p:cNvSpPr/>
          <p:nvPr>
            <p:custDataLst>
              <p:tags r:id="rId30"/>
            </p:custDataLst>
          </p:nvPr>
        </p:nvSpPr>
        <p:spPr>
          <a:xfrm>
            <a:off x="4310350" y="3410725"/>
            <a:ext cx="2161889" cy="85280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>
              <a:defRPr sz="1400"/>
            </a:pPr>
            <a:r>
              <a:rPr sz="1145">
                <a:sym typeface="+mn-ea"/>
              </a:rPr>
              <a:t>- Phone → (Country, Number)</a:t>
            </a:r>
            <a:endParaRPr sz="1145">
              <a:sym typeface="+mn-ea"/>
            </a:endParaRPr>
          </a:p>
          <a:p>
            <a:pPr>
              <a:defRPr sz="1400"/>
            </a:pPr>
            <a:r>
              <a:rPr sz="1145">
                <a:sym typeface="+mn-ea"/>
              </a:rPr>
              <a:t>- Company → (Name, Legal)</a:t>
            </a:r>
            <a:endParaRPr lang="en-US" sz="1145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流程图: 延期 50"/>
          <p:cNvSpPr/>
          <p:nvPr>
            <p:custDataLst>
              <p:tags r:id="rId31"/>
            </p:custDataLst>
          </p:nvPr>
        </p:nvSpPr>
        <p:spPr>
          <a:xfrm>
            <a:off x="4225047" y="4798156"/>
            <a:ext cx="382871" cy="409220"/>
          </a:xfrm>
          <a:prstGeom prst="flowChartDelay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310" b="1">
                <a:solidFill>
                  <a:srgbClr val="FFFFFF"/>
                </a:solidFill>
                <a:effectLst>
                  <a:outerShdw blurRad="50800" dist="38100" dir="5400000" algn="t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  <a:sym typeface="+mn-lt"/>
              </a:rPr>
              <a:t>04</a:t>
            </a:r>
            <a:endParaRPr lang="en-US" sz="1310" b="1" dirty="0">
              <a:solidFill>
                <a:srgbClr val="FFFFFF"/>
              </a:solidFill>
              <a:effectLst>
                <a:outerShdw blurRad="50800" dist="38100" dir="5400000" algn="t" rotWithShape="0">
                  <a:schemeClr val="accent1">
                    <a:lumMod val="75000"/>
                    <a:alpha val="40000"/>
                  </a:schemeClr>
                </a:outerShdw>
              </a:effectLst>
              <a:latin typeface="+mn-ea"/>
              <a:sym typeface="+mn-ea"/>
            </a:endParaRPr>
          </a:p>
        </p:txBody>
      </p:sp>
      <p:sp>
        <p:nvSpPr>
          <p:cNvPr id="52" name="矩形 51"/>
          <p:cNvSpPr/>
          <p:nvPr>
            <p:custDataLst>
              <p:tags r:id="rId32"/>
            </p:custDataLst>
          </p:nvPr>
        </p:nvSpPr>
        <p:spPr>
          <a:xfrm>
            <a:off x="4788334" y="4847873"/>
            <a:ext cx="1699872" cy="3109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90000"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sz="1470" b="1">
                <a:solidFill>
                  <a:schemeClr val="accent1">
                    <a:lumMod val="75000"/>
                  </a:schemeClr>
                </a:solidFill>
                <a:sym typeface="+mn-ea"/>
              </a:rPr>
              <a:t>Parsing &amp; Normalizatio</a:t>
            </a:r>
            <a:r>
              <a:rPr lang="en-US" sz="1470" b="1">
                <a:solidFill>
                  <a:schemeClr val="accent1">
                    <a:lumMod val="75000"/>
                  </a:schemeClr>
                </a:solidFill>
                <a:sym typeface="+mn-ea"/>
              </a:rPr>
              <a:t>n</a:t>
            </a:r>
            <a:endParaRPr lang="en-US" sz="1470" b="1" dirty="0">
              <a:solidFill>
                <a:schemeClr val="accent1">
                  <a:lumMod val="75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08610" y="217170"/>
            <a:ext cx="7068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SYSTEM ARCHITECTURE: TASK BASED PIPELINE AND WORKFLOW</a:t>
            </a:r>
            <a:endParaRPr 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: 圆角 3"/>
          <p:cNvSpPr/>
          <p:nvPr>
            <p:custDataLst>
              <p:tags r:id="rId1"/>
            </p:custDataLst>
          </p:nvPr>
        </p:nvSpPr>
        <p:spPr>
          <a:xfrm>
            <a:off x="6128756" y="3258732"/>
            <a:ext cx="1946594" cy="1448003"/>
          </a:xfrm>
          <a:prstGeom prst="roundRect">
            <a:avLst>
              <a:gd name="adj" fmla="val 576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525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矩形: 圆角 1"/>
          <p:cNvSpPr/>
          <p:nvPr>
            <p:custDataLst>
              <p:tags r:id="rId2"/>
            </p:custDataLst>
          </p:nvPr>
        </p:nvSpPr>
        <p:spPr>
          <a:xfrm>
            <a:off x="3443107" y="3258732"/>
            <a:ext cx="1946594" cy="1448003"/>
          </a:xfrm>
          <a:prstGeom prst="roundRect">
            <a:avLst>
              <a:gd name="adj" fmla="val 576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525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: 圆角 2"/>
          <p:cNvSpPr/>
          <p:nvPr>
            <p:custDataLst>
              <p:tags r:id="rId3"/>
            </p:custDataLst>
          </p:nvPr>
        </p:nvSpPr>
        <p:spPr>
          <a:xfrm>
            <a:off x="757458" y="3258732"/>
            <a:ext cx="1946594" cy="1448003"/>
          </a:xfrm>
          <a:prstGeom prst="roundRect">
            <a:avLst>
              <a:gd name="adj" fmla="val 576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525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815972" y="4812811"/>
            <a:ext cx="1829429" cy="868369"/>
          </a:xfrm>
          <a:prstGeom prst="rect">
            <a:avLst/>
          </a:prstGeom>
        </p:spPr>
        <p:txBody>
          <a:bodyPr wrap="square" lIns="0" tIns="0" rIns="0" bIns="0">
            <a:norm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70">
                <a:solidFill>
                  <a:schemeClr val="tx1">
                    <a:lumMod val="85000"/>
                    <a:lumOff val="15000"/>
                  </a:schemeClr>
                </a:solidFill>
              </a:rPr>
              <a:t>Parsing and Normalization</a:t>
            </a:r>
            <a:endParaRPr lang="en-US" sz="127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964840" y="4039644"/>
            <a:ext cx="1531706" cy="587662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kumimoji="1" lang="en-US" sz="1695" b="1" dirty="0">
                <a:solidFill>
                  <a:srgbClr val="FFFFFF"/>
                </a:solidFill>
                <a:latin typeface="+mj-lt"/>
              </a:rPr>
              <a:t>Srujan</a:t>
            </a:r>
            <a:endParaRPr kumimoji="1" lang="en-US" sz="1695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3501622" y="4812811"/>
            <a:ext cx="1829429" cy="868369"/>
          </a:xfrm>
          <a:prstGeom prst="rect">
            <a:avLst/>
          </a:prstGeom>
        </p:spPr>
        <p:txBody>
          <a:bodyPr wrap="square" lIns="0" tIns="0" rIns="0" bIns="0">
            <a:norm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70">
                <a:solidFill>
                  <a:schemeClr val="tx1">
                    <a:lumMod val="85000"/>
                    <a:lumOff val="15000"/>
                  </a:schemeClr>
                </a:solidFill>
              </a:rPr>
              <a:t>Semantic Classification and </a:t>
            </a:r>
            <a:endParaRPr lang="en-US" sz="127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70">
                <a:solidFill>
                  <a:schemeClr val="tx1">
                    <a:lumMod val="85000"/>
                    <a:lumOff val="15000"/>
                  </a:schemeClr>
                </a:solidFill>
              </a:rPr>
              <a:t>merging both the parts</a:t>
            </a:r>
            <a:endParaRPr lang="en-US" sz="127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3650489" y="4039644"/>
            <a:ext cx="1531706" cy="587662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kumimoji="1" lang="en-US" sz="1695" b="1">
                <a:solidFill>
                  <a:srgbClr val="FFFFFF"/>
                </a:solidFill>
                <a:latin typeface="+mj-lt"/>
              </a:rPr>
              <a:t>Raj Sharma</a:t>
            </a:r>
            <a:endParaRPr kumimoji="1" lang="en-US" sz="1695" b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6187271" y="4812811"/>
            <a:ext cx="1829429" cy="868369"/>
          </a:xfrm>
          <a:prstGeom prst="rect">
            <a:avLst/>
          </a:prstGeom>
        </p:spPr>
        <p:txBody>
          <a:bodyPr wrap="square" lIns="0" tIns="0" rIns="0" bIns="0">
            <a:norm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70">
                <a:solidFill>
                  <a:schemeClr val="tx1">
                    <a:lumMod val="85000"/>
                    <a:lumOff val="15000"/>
                  </a:schemeClr>
                </a:solidFill>
              </a:rPr>
              <a:t>Automating the pipeline</a:t>
            </a:r>
            <a:endParaRPr lang="en-US" sz="127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6336139" y="4039644"/>
            <a:ext cx="1531706" cy="587662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kumimoji="1" lang="en-US" sz="1695" b="1">
                <a:solidFill>
                  <a:srgbClr val="FFFFFF"/>
                </a:solidFill>
                <a:latin typeface="+mj-lt"/>
              </a:rPr>
              <a:t>Prachi Kapopara</a:t>
            </a:r>
            <a:endParaRPr kumimoji="1" lang="en-US" sz="1695" b="1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7" name="Picture 6"/>
          <p:cNvPicPr/>
          <p:nvPr/>
        </p:nvPicPr>
        <p:blipFill>
          <a:blip r:embed="rId10"/>
          <a:stretch>
            <a:fillRect/>
          </a:stretch>
        </p:blipFill>
        <p:spPr>
          <a:xfrm>
            <a:off x="1173480" y="1824355"/>
            <a:ext cx="1343660" cy="1130935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10"/>
          <a:stretch>
            <a:fillRect/>
          </a:stretch>
        </p:blipFill>
        <p:spPr>
          <a:xfrm>
            <a:off x="3859530" y="1882140"/>
            <a:ext cx="1343660" cy="113093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10"/>
          <a:stretch>
            <a:fillRect/>
          </a:stretch>
        </p:blipFill>
        <p:spPr>
          <a:xfrm>
            <a:off x="6545580" y="1824355"/>
            <a:ext cx="1343660" cy="113093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602615" y="46926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TEAM ROLES </a:t>
            </a:r>
            <a:endParaRPr 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3"/>
  <p:tag name="KSO_WM_UNIT_ID" val="diagram20238167_5*m_h_i*1_5_3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17000000178813934,&quot;transparency&quot;:1},{&quot;brightness&quot;:0,&quot;colorType&quot;:1,&quot;foreColorIndex&quot;:5,&quot;pos&quot;:0.6100000143051147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8167_5*m_h_f*1_1_1"/>
  <p:tag name="KSO_WM_TEMPLATE_CATEGORY" val="diagram"/>
  <p:tag name="KSO_WM_TEMPLATE_INDEX" val="2023816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1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1"/>
  <p:tag name="KSO_WM_UNIT_ID" val="diagram20238167_5*m_h_i*1_1_1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}"/>
  <p:tag name="KSO_WM_UNIT_PRESET_TEXT" val="01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8167_5*m_h_a*1_1_1"/>
  <p:tag name="KSO_WM_TEMPLATE_CATEGORY" val="diagram"/>
  <p:tag name="KSO_WM_TEMPLATE_INDEX" val="2023816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3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38167_5*m_h_i*1_2_3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DIAGRAM_USE_COLOR_VALUE" val="{&quot;color_scheme&quot;:1,&quot;color_type&quot;:1,&quot;theme_color_indexes&quot;:[]}"/>
</p:tagLst>
</file>

<file path=ppt/tags/tag1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8167_5*m_h_f*1_2_1"/>
  <p:tag name="KSO_WM_TEMPLATE_CATEGORY" val="diagram"/>
  <p:tag name="KSO_WM_TEMPLATE_INDEX" val="2023816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ID" val="diagram20238167_5*m_h_i*1_2_2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}"/>
  <p:tag name="KSO_WM_UNIT_PRESET_TEXT" val="02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8167_5*m_h_a*1_2_1"/>
  <p:tag name="KSO_WM_TEMPLATE_CATEGORY" val="diagram"/>
  <p:tag name="KSO_WM_TEMPLATE_INDEX" val="2023816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7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1"/>
  <p:tag name="KSO_WM_UNIT_ID" val="diagram20238167_5*m_h_i*1_3_1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}"/>
  <p:tag name="KSO_WM_UNIT_PRESET_TEXT" val="03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38167_5*m_h_f*1_3_1"/>
  <p:tag name="KSO_WM_TEMPLATE_CATEGORY" val="diagram"/>
  <p:tag name="KSO_WM_TEMPLATE_INDEX" val="2023816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8167_5*m_h_a*1_3_1"/>
  <p:tag name="KSO_WM_TEMPLATE_CATEGORY" val="diagram"/>
  <p:tag name="KSO_WM_TEMPLATE_INDEX" val="2023816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38167_5*m_h_i*1_3_3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17000000178813934,&quot;transparency&quot;:1},{&quot;brightness&quot;:0,&quot;colorType&quot;:1,&quot;foreColorIndex&quot;:5,&quot;pos&quot;:0.6100000143051147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20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38167_5*m_h_i*1_3_2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DIAGRAM_USE_COLOR_VALUE" val="{&quot;color_scheme&quot;:1,&quot;color_type&quot;:1,&quot;theme_color_indexes&quot;:[]}"/>
</p:tagLst>
</file>

<file path=ppt/tags/tag21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3"/>
  <p:tag name="KSO_WM_UNIT_ID" val="diagram20238167_5*m_h_i*1_6_3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DIAGRAM_USE_COLOR_VALUE" val="{&quot;color_scheme&quot;:1,&quot;color_type&quot;:1,&quot;theme_color_indexes&quot;:[]}"/>
</p:tagLst>
</file>

<file path=ppt/tags/tag2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6_1"/>
  <p:tag name="KSO_WM_UNIT_ID" val="diagram20238167_5*m_h_f*1_6_1"/>
  <p:tag name="KSO_WM_TEMPLATE_CATEGORY" val="diagram"/>
  <p:tag name="KSO_WM_TEMPLATE_INDEX" val="2023816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3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6_1"/>
  <p:tag name="KSO_WM_UNIT_ID" val="diagram20238167_5*m_h_i*1_6_1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}"/>
  <p:tag name="KSO_WM_UNIT_PRESET_TEXT" val="06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6_1"/>
  <p:tag name="KSO_WM_UNIT_ID" val="diagram20238167_5*m_h_a*1_6_1"/>
  <p:tag name="KSO_WM_TEMPLATE_CATEGORY" val="diagram"/>
  <p:tag name="KSO_WM_TEMPLATE_INDEX" val="2023816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5_1"/>
  <p:tag name="KSO_WM_UNIT_ID" val="diagram20238167_5*m_h_f*1_5_1"/>
  <p:tag name="KSO_WM_TEMPLATE_CATEGORY" val="diagram"/>
  <p:tag name="KSO_WM_TEMPLATE_INDEX" val="2023816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6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5_1"/>
  <p:tag name="KSO_WM_UNIT_ID" val="diagram20238167_5*m_h_i*1_5_1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}"/>
  <p:tag name="KSO_WM_UNIT_PRESET_TEXT" val="05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5_1"/>
  <p:tag name="KSO_WM_UNIT_ID" val="diagram20238167_5*m_h_a*1_5_1"/>
  <p:tag name="KSO_WM_TEMPLATE_CATEGORY" val="diagram"/>
  <p:tag name="KSO_WM_TEMPLATE_INDEX" val="2023816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8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238167_5*m_h_i*1_5_2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DIAGRAM_USE_COLOR_VALUE" val="{&quot;color_scheme&quot;:1,&quot;color_type&quot;:1,&quot;theme_color_indexes&quot;:[]}"/>
</p:tagLst>
</file>

<file path=ppt/tags/tag29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38167_5*m_h_i*1_4_3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DIAGRAM_USE_COLOR_VALUE" val="{&quot;color_scheme&quot;:1,&quot;color_type&quot;:1,&quot;theme_color_indexes&quot;:[]}"/>
</p:tagLst>
</file>

<file path=ppt/tags/tag3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38167_5*m_h_i*1_4_2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17000000178813934,&quot;transparency&quot;:1},{&quot;brightness&quot;:0,&quot;colorType&quot;:1,&quot;foreColorIndex&quot;:5,&quot;pos&quot;:0.6100000143051147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3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8167_5*m_h_f*1_4_1"/>
  <p:tag name="KSO_WM_TEMPLATE_CATEGORY" val="diagram"/>
  <p:tag name="KSO_WM_TEMPLATE_INDEX" val="2023816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1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4_1"/>
  <p:tag name="KSO_WM_UNIT_ID" val="diagram20238167_5*m_h_i*1_4_1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}"/>
  <p:tag name="KSO_WM_UNIT_PRESET_TEXT" val="04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8167_5*m_h_a*1_4_1"/>
  <p:tag name="KSO_WM_TEMPLATE_CATEGORY" val="diagram"/>
  <p:tag name="KSO_WM_TEMPLATE_INDEX" val="2023816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380_2*l_h_i*1_3_2"/>
  <p:tag name="KSO_WM_TEMPLATE_CATEGORY" val="diagram"/>
  <p:tag name="KSO_WM_TEMPLATE_INDEX" val="2023838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22.05461383135264,&quot;left&quot;:59.64236220472441,&quot;top&quot;:160.0726930843237,&quot;width&quot;:576.21196850393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380_2*l_h_i*1_2_2"/>
  <p:tag name="KSO_WM_TEMPLATE_CATEGORY" val="diagram"/>
  <p:tag name="KSO_WM_TEMPLATE_INDEX" val="2023838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22.05461383135264,&quot;left&quot;:59.64236220472441,&quot;top&quot;:160.0726930843237,&quot;width&quot;:576.21196850393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8380_2*l_h_i*1_1_2"/>
  <p:tag name="KSO_WM_TEMPLATE_CATEGORY" val="diagram"/>
  <p:tag name="KSO_WM_TEMPLATE_INDEX" val="2023838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22.05461383135264,&quot;left&quot;:59.64236220472441,&quot;top&quot;:160.0726930843237,&quot;width&quot;:576.21196850393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3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8380_2*l_h_f*1_1_1"/>
  <p:tag name="KSO_WM_TEMPLATE_CATEGORY" val="diagram"/>
  <p:tag name="KSO_WM_TEMPLATE_INDEX" val="2023838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22.05461383135264,&quot;left&quot;:59.64236220472441,&quot;top&quot;:160.0726930843237,&quot;width&quot;:576.2119685039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8380_2*l_h_a*1_1_1"/>
  <p:tag name="KSO_WM_TEMPLATE_CATEGORY" val="diagram"/>
  <p:tag name="KSO_WM_TEMPLATE_INDEX" val="2023838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DIAGRAM_MAX_ITEMCNT" val="4"/>
  <p:tag name="KSO_WM_DIAGRAM_MIN_ITEMCNT" val="2"/>
  <p:tag name="KSO_WM_DIAGRAM_VIRTUALLY_FRAME" val="{&quot;height&quot;:322.05461383135264,&quot;left&quot;:59.64236220472441,&quot;top&quot;:160.0726930843237,&quot;width&quot;:576.2119685039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7"/>
  <p:tag name="KSO_WM_UNIT_PRESET_TEXT" val="Your title here"/>
  <p:tag name="KSO_WM_DIAGRAM_USE_COLOR_VALUE" val="{&quot;color_scheme&quot;:1,&quot;color_type&quot;:1,&quot;theme_color_indexes&quot;:[]}"/>
</p:tagLst>
</file>

<file path=ppt/tags/tag3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8380_2*l_h_f*1_2_1"/>
  <p:tag name="KSO_WM_TEMPLATE_CATEGORY" val="diagram"/>
  <p:tag name="KSO_WM_TEMPLATE_INDEX" val="2023838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22.05461383135264,&quot;left&quot;:59.64236220472441,&quot;top&quot;:160.0726930843237,&quot;width&quot;:576.2119685039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8380_2*l_h_a*1_2_1"/>
  <p:tag name="KSO_WM_TEMPLATE_CATEGORY" val="diagram"/>
  <p:tag name="KSO_WM_TEMPLATE_INDEX" val="2023838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DIAGRAM_MAX_ITEMCNT" val="4"/>
  <p:tag name="KSO_WM_DIAGRAM_MIN_ITEMCNT" val="2"/>
  <p:tag name="KSO_WM_DIAGRAM_VIRTUALLY_FRAME" val="{&quot;height&quot;:322.05461383135264,&quot;left&quot;:59.64236220472441,&quot;top&quot;:160.0726930843237,&quot;width&quot;:576.2119685039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7"/>
  <p:tag name="KSO_WM_UNIT_PRESET_TEXT" val="Your title here"/>
  <p:tag name="KSO_WM_DIAGRAM_USE_COLOR_VALUE" val="{&quot;color_scheme&quot;:1,&quot;color_type&quot;:1,&quot;theme_color_indexes&quot;:[]}"/>
</p:tagLst>
</file>

<file path=ppt/tags/tag4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38167_5*m_h_i*1_2_1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17000000178813934,&quot;transparency&quot;:1},{&quot;brightness&quot;:0,&quot;colorType&quot;:1,&quot;foreColorIndex&quot;:5,&quot;pos&quot;:0.6100000143051147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8380_2*l_h_f*1_3_1"/>
  <p:tag name="KSO_WM_TEMPLATE_CATEGORY" val="diagram"/>
  <p:tag name="KSO_WM_TEMPLATE_INDEX" val="20238380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22.05461383135264,&quot;left&quot;:59.64236220472441,&quot;top&quot;:160.0726930843237,&quot;width&quot;:576.2119685039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8380_2*l_h_a*1_3_1"/>
  <p:tag name="KSO_WM_TEMPLATE_CATEGORY" val="diagram"/>
  <p:tag name="KSO_WM_TEMPLATE_INDEX" val="20238380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DIAGRAM_MAX_ITEMCNT" val="4"/>
  <p:tag name="KSO_WM_DIAGRAM_MIN_ITEMCNT" val="2"/>
  <p:tag name="KSO_WM_DIAGRAM_VIRTUALLY_FRAME" val="{&quot;height&quot;:322.05461383135264,&quot;left&quot;:59.64236220472441,&quot;top&quot;:160.0726930843237,&quot;width&quot;:576.21196850393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7"/>
  <p:tag name="KSO_WM_UNIT_PRESET_TEXT" val="Your title here"/>
  <p:tag name="KSO_WM_DIAGRAM_USE_COLOR_VALUE" val="{&quot;color_scheme&quot;:1,&quot;color_type&quot;:1,&quot;theme_color_indexes&quot;:[]}"/>
</p:tagLst>
</file>

<file path=ppt/tags/tag42.xml><?xml version="1.0" encoding="utf-8"?>
<p:tagLst xmlns:p="http://schemas.openxmlformats.org/presentationml/2006/main">
  <p:tag name="resource_record_key" val="{&quot;70&quot;:[3321898,3322910]}"/>
</p:tagLst>
</file>

<file path=ppt/tags/tag5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38167_5*m_i*1_1"/>
  <p:tag name="KSO_WM_TEMPLATE_CATEGORY" val="diagram"/>
  <p:tag name="KSO_WM_TEMPLATE_INDEX" val="20238167"/>
  <p:tag name="KSO_WM_UNIT_LAYERLEVEL" val="1_1"/>
  <p:tag name="KSO_WM_TAG_VERSION" val="3.0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gradient&quot;:[{&quot;brightness&quot;:0,&quot;colorType&quot;:1,&quot;foreColorIndex&quot;:5,&quot;pos&quot;:0.20000000298023224,&quot;transparency&quot;:1},{&quot;brightness&quot;:0,&quot;colorType&quot;:1,&quot;foreColorIndex&quot;:5,&quot;pos&quot;:0.899999976158142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6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238167_5*m_i*1_2"/>
  <p:tag name="KSO_WM_TEMPLATE_CATEGORY" val="diagram"/>
  <p:tag name="KSO_WM_TEMPLATE_INDEX" val="20238167"/>
  <p:tag name="KSO_WM_UNIT_LAYERLEVEL" val="1_1"/>
  <p:tag name="KSO_WM_TAG_VERSION" val="3.0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type&quot;:0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7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38167_5*m_h_i*1_1_2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17000000178813934,&quot;transparency&quot;:1},{&quot;brightness&quot;:0,&quot;colorType&quot;:1,&quot;foreColorIndex&quot;:5,&quot;pos&quot;:0.6100000143051147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8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38167_5*m_h_i*1_1_3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solid&quot;:{&quot;brightness&quot;:0.6000000238418579,&quot;colorType&quot;:1,&quot;foreColorIndex&quot;:5,&quot;transparency&quot;:0},&quot;type&quot;:1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6"/>
  <p:tag name="KSO_WM_DIAGRAM_USE_COLOR_VALUE" val="{&quot;color_scheme&quot;:1,&quot;color_type&quot;:1,&quot;theme_color_indexes&quot;:[]}"/>
</p:tagLst>
</file>

<file path=ppt/tags/tag9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6_2"/>
  <p:tag name="KSO_WM_UNIT_ID" val="diagram20238167_5*m_h_i*1_6_2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516.1245237786161,&quot;left&quot;:4.490866141732283,&quot;top&quot;:53.68773811069195,&quot;width&quot;:710.238976377953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17000000178813934,&quot;transparency&quot;:1},{&quot;brightness&quot;:0,&quot;colorType&quot;:1,&quot;foreColorIndex&quot;:5,&quot;pos&quot;:0.6100000143051147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WPS Presentation</Application>
  <PresentationFormat>On-screen Show (4:3)</PresentationFormat>
  <Paragraphs>69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WPS_1673420221</cp:lastModifiedBy>
  <cp:revision>2</cp:revision>
  <dcterms:created xsi:type="dcterms:W3CDTF">2013-01-27T09:14:00Z</dcterms:created>
  <dcterms:modified xsi:type="dcterms:W3CDTF">2025-09-06T08:24:23Z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B04055478BA44E92A06B4409A0A6F702_13</vt:lpwstr>
  </property>
  <property fmtid="{D5CDD505-2E9C-101B-9397-08002B2CF9AE}" pid="3" name="KSOProductBuildVer">
    <vt:lpwstr>1033-12.2.0.22549</vt:lpwstr>
  </property>
</Properties>
</file>