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d0a980f75_0_1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d0a980f75_0_1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d0a980f75_0_1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d0a980f75_0_1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d0a980f75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d0a980f75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602f077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602f077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d0a980f7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d0a980f7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d0a980f75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d0a980f75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d0a980f75_0_1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d0a980f75_0_1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602f077b6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602f077b6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d0a980f75_0_1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d0a980f75_0_1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d0a980f75_0_1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d0a980f75_0_1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d0a980f75_0_1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d0a980f75_0_1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d0a980f75_0_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d0a980f75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47800" y="2358174"/>
            <a:ext cx="4255500" cy="915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Digi Store</a:t>
            </a:r>
            <a:endParaRPr/>
          </a:p>
        </p:txBody>
      </p:sp>
      <p:sp>
        <p:nvSpPr>
          <p:cNvPr id="86" name="Google Shape;86;p13"/>
          <p:cNvSpPr txBox="1"/>
          <p:nvPr>
            <p:ph idx="1" type="subTitle"/>
          </p:nvPr>
        </p:nvSpPr>
        <p:spPr>
          <a:xfrm>
            <a:off x="900200" y="3273175"/>
            <a:ext cx="7671300" cy="15429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GB"/>
              <a:t>Presented By:								Project Guide</a:t>
            </a:r>
            <a:endParaRPr b="1"/>
          </a:p>
          <a:p>
            <a:pPr indent="0" lvl="0" marL="0" rtl="0" algn="l">
              <a:spcBef>
                <a:spcPts val="0"/>
              </a:spcBef>
              <a:spcAft>
                <a:spcPts val="0"/>
              </a:spcAft>
              <a:buNone/>
            </a:pPr>
            <a:r>
              <a:rPr b="1" lang="en-GB"/>
              <a:t>										</a:t>
            </a:r>
            <a:r>
              <a:rPr lang="en-GB"/>
              <a:t>Er. Neeraj Yadav</a:t>
            </a:r>
            <a:endParaRPr/>
          </a:p>
          <a:p>
            <a:pPr indent="0" lvl="0" marL="0" rtl="0" algn="l">
              <a:spcBef>
                <a:spcPts val="0"/>
              </a:spcBef>
              <a:spcAft>
                <a:spcPts val="0"/>
              </a:spcAft>
              <a:buNone/>
            </a:pPr>
            <a:r>
              <a:rPr lang="en-GB"/>
              <a:t>Numan Adil Siddiqui </a:t>
            </a:r>
            <a:r>
              <a:rPr lang="en-GB"/>
              <a:t>(1901450100026)				</a:t>
            </a:r>
            <a:endParaRPr/>
          </a:p>
          <a:p>
            <a:pPr indent="0" lvl="0" marL="0" rtl="0" algn="l">
              <a:spcBef>
                <a:spcPts val="0"/>
              </a:spcBef>
              <a:spcAft>
                <a:spcPts val="0"/>
              </a:spcAft>
              <a:buNone/>
            </a:pPr>
            <a:r>
              <a:rPr lang="en-GB"/>
              <a:t>Rishabh Gupta (1901450100033)		   		</a:t>
            </a:r>
            <a:r>
              <a:rPr b="1" lang="en-GB"/>
              <a:t>HOD - CSE</a:t>
            </a:r>
            <a:endParaRPr b="1"/>
          </a:p>
          <a:p>
            <a:pPr indent="0" lvl="0" marL="0" rtl="0" algn="l">
              <a:spcBef>
                <a:spcPts val="0"/>
              </a:spcBef>
              <a:spcAft>
                <a:spcPts val="0"/>
              </a:spcAft>
              <a:buNone/>
            </a:pPr>
            <a:r>
              <a:rPr lang="en-GB"/>
              <a:t>Shubham Agarwal </a:t>
            </a:r>
            <a:r>
              <a:rPr lang="en-GB"/>
              <a:t>(1901450100040)</a:t>
            </a:r>
            <a:endParaRPr/>
          </a:p>
          <a:p>
            <a:pPr indent="0" lvl="0" marL="0" rtl="0" algn="l">
              <a:spcBef>
                <a:spcPts val="0"/>
              </a:spcBef>
              <a:spcAft>
                <a:spcPts val="0"/>
              </a:spcAft>
              <a:buNone/>
            </a:pPr>
            <a:r>
              <a:rPr lang="en-GB"/>
              <a:t>Raj Aryaman (1901450100032)				          Er. Chandra Prakash Singh	</a:t>
            </a:r>
            <a:endParaRPr/>
          </a:p>
        </p:txBody>
      </p:sp>
      <p:sp>
        <p:nvSpPr>
          <p:cNvPr id="87" name="Google Shape;87;p13"/>
          <p:cNvSpPr txBox="1"/>
          <p:nvPr/>
        </p:nvSpPr>
        <p:spPr>
          <a:xfrm>
            <a:off x="3519525" y="353625"/>
            <a:ext cx="5245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			</a:t>
            </a:r>
            <a:r>
              <a:rPr b="1" lang="en-GB">
                <a:solidFill>
                  <a:schemeClr val="lt1"/>
                </a:solidFill>
                <a:latin typeface="Nunito"/>
                <a:ea typeface="Nunito"/>
                <a:cs typeface="Nunito"/>
                <a:sym typeface="Nunito"/>
              </a:rPr>
              <a:t>TO THE DEPARTMENT OF CSE</a:t>
            </a:r>
            <a:endParaRPr b="1">
              <a:solidFill>
                <a:schemeClr val="lt1"/>
              </a:solidFill>
              <a:latin typeface="Nunito"/>
              <a:ea typeface="Nunito"/>
              <a:cs typeface="Nunito"/>
              <a:sym typeface="Nunito"/>
            </a:endParaRPr>
          </a:p>
          <a:p>
            <a:pPr indent="457200" lvl="0" marL="0" rtl="0" algn="l">
              <a:spcBef>
                <a:spcPts val="0"/>
              </a:spcBef>
              <a:spcAft>
                <a:spcPts val="0"/>
              </a:spcAft>
              <a:buNone/>
            </a:pPr>
            <a:r>
              <a:rPr b="1" lang="en-GB" sz="1800">
                <a:solidFill>
                  <a:schemeClr val="lt1"/>
                </a:solidFill>
                <a:latin typeface="Nunito"/>
                <a:ea typeface="Nunito"/>
                <a:cs typeface="Nunito"/>
                <a:sym typeface="Nunito"/>
              </a:rPr>
              <a:t>SR GROUP OF INSTITUTIONS, JHANSI</a:t>
            </a:r>
            <a:endParaRPr b="1" sz="1800">
              <a:solidFill>
                <a:schemeClr val="lt1"/>
              </a:solidFill>
              <a:latin typeface="Nunito"/>
              <a:ea typeface="Nunito"/>
              <a:cs typeface="Nunito"/>
              <a:sym typeface="Nunito"/>
            </a:endParaRPr>
          </a:p>
          <a:p>
            <a:pPr indent="457200" lvl="0" marL="0" rtl="0" algn="l">
              <a:spcBef>
                <a:spcPts val="0"/>
              </a:spcBef>
              <a:spcAft>
                <a:spcPts val="0"/>
              </a:spcAft>
              <a:buNone/>
            </a:pPr>
            <a:r>
              <a:rPr b="1" lang="en-GB" sz="1800">
                <a:solidFill>
                  <a:schemeClr val="lt1"/>
                </a:solidFill>
                <a:latin typeface="Nunito"/>
                <a:ea typeface="Nunito"/>
                <a:cs typeface="Nunito"/>
                <a:sym typeface="Nunito"/>
              </a:rPr>
              <a:t>		 </a:t>
            </a:r>
            <a:r>
              <a:rPr b="1" lang="en-GB" sz="1500">
                <a:solidFill>
                  <a:schemeClr val="lt1"/>
                </a:solidFill>
                <a:latin typeface="Nunito"/>
                <a:ea typeface="Nunito"/>
                <a:cs typeface="Nunito"/>
                <a:sym typeface="Nunito"/>
              </a:rPr>
              <a:t>SESSION: 2022</a:t>
            </a:r>
            <a:r>
              <a:rPr b="1" lang="en-GB" sz="1500">
                <a:solidFill>
                  <a:schemeClr val="lt1"/>
                </a:solidFill>
                <a:latin typeface="Nunito"/>
                <a:ea typeface="Nunito"/>
                <a:cs typeface="Nunito"/>
                <a:sym typeface="Nunito"/>
              </a:rPr>
              <a:t>-2023</a:t>
            </a:r>
            <a:endParaRPr b="1" sz="1500">
              <a:solidFill>
                <a:schemeClr val="lt1"/>
              </a:solidFill>
              <a:latin typeface="Nunito"/>
              <a:ea typeface="Nunito"/>
              <a:cs typeface="Nunito"/>
              <a:sym typeface="Nunito"/>
            </a:endParaRPr>
          </a:p>
        </p:txBody>
      </p:sp>
      <p:pic>
        <p:nvPicPr>
          <p:cNvPr id="88" name="Google Shape;88;p13"/>
          <p:cNvPicPr preferRelativeResize="0"/>
          <p:nvPr/>
        </p:nvPicPr>
        <p:blipFill>
          <a:blip r:embed="rId3">
            <a:alphaModFix/>
          </a:blip>
          <a:stretch>
            <a:fillRect/>
          </a:stretch>
        </p:blipFill>
        <p:spPr>
          <a:xfrm>
            <a:off x="277875" y="85025"/>
            <a:ext cx="2718775" cy="128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sz="2711"/>
              <a:t>Category Page</a:t>
            </a:r>
            <a:endParaRPr sz="2711"/>
          </a:p>
        </p:txBody>
      </p:sp>
      <p:sp>
        <p:nvSpPr>
          <p:cNvPr id="143" name="Google Shape;14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44" name="Google Shape;144;p22"/>
          <p:cNvPicPr preferRelativeResize="0"/>
          <p:nvPr/>
        </p:nvPicPr>
        <p:blipFill>
          <a:blip r:embed="rId3">
            <a:alphaModFix/>
          </a:blip>
          <a:stretch>
            <a:fillRect/>
          </a:stretch>
        </p:blipFill>
        <p:spPr>
          <a:xfrm>
            <a:off x="1348525" y="1024513"/>
            <a:ext cx="6535774" cy="3749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Scope</a:t>
            </a:r>
            <a:endParaRPr/>
          </a:p>
        </p:txBody>
      </p:sp>
      <p:sp>
        <p:nvSpPr>
          <p:cNvPr id="150" name="Google Shape;150;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GB"/>
              <a:t>AI chatbot:  For hassle free customer support.</a:t>
            </a:r>
            <a:br>
              <a:rPr lang="en-GB"/>
            </a:br>
            <a:endParaRPr/>
          </a:p>
          <a:p>
            <a:pPr indent="-342900" lvl="0" marL="457200" rtl="0" algn="l">
              <a:spcBef>
                <a:spcPts val="0"/>
              </a:spcBef>
              <a:spcAft>
                <a:spcPts val="0"/>
              </a:spcAft>
              <a:buSzPts val="1800"/>
              <a:buChar char="●"/>
            </a:pPr>
            <a:r>
              <a:rPr lang="en-GB"/>
              <a:t>Personalized product recommendation: It can enhance customer engagement and increase sales.</a:t>
            </a:r>
            <a:br>
              <a:rPr lang="en-GB"/>
            </a:br>
            <a:endParaRPr/>
          </a:p>
          <a:p>
            <a:pPr indent="-342900" lvl="0" marL="457200" rtl="0" algn="l">
              <a:spcBef>
                <a:spcPts val="0"/>
              </a:spcBef>
              <a:spcAft>
                <a:spcPts val="0"/>
              </a:spcAft>
              <a:buSzPts val="1800"/>
              <a:buChar char="●"/>
            </a:pPr>
            <a:r>
              <a:rPr lang="en-GB"/>
              <a:t>Login and Sign Up Functionality</a:t>
            </a:r>
            <a:br>
              <a:rPr lang="en-GB"/>
            </a:br>
            <a:endParaRPr/>
          </a:p>
          <a:p>
            <a:pPr indent="-342900" lvl="0" marL="457200" rtl="0" algn="l">
              <a:spcBef>
                <a:spcPts val="0"/>
              </a:spcBef>
              <a:spcAft>
                <a:spcPts val="0"/>
              </a:spcAft>
              <a:buSzPts val="1800"/>
              <a:buChar char="●"/>
            </a:pPr>
            <a:r>
              <a:rPr lang="en-GB"/>
              <a:t>Voice </a:t>
            </a:r>
            <a:r>
              <a:rPr lang="en-GB"/>
              <a:t>commerce</a:t>
            </a:r>
            <a:r>
              <a:rPr lang="en-GB"/>
              <a:t>: With the use of Amazon Alexa and Google Assistant, allowing customers to browse and purchase products using voice commands hence making the shopping experience more convenient.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Conclusion</a:t>
            </a:r>
            <a:endParaRPr b="1"/>
          </a:p>
        </p:txBody>
      </p:sp>
      <p:sp>
        <p:nvSpPr>
          <p:cNvPr id="156" name="Google Shape;156;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We have created a website from which the customers will be able to order all sort of products.</a:t>
            </a:r>
            <a:br>
              <a:rPr lang="en-GB" sz="1400"/>
            </a:br>
            <a:endParaRPr sz="1400"/>
          </a:p>
          <a:p>
            <a:pPr indent="-317500" lvl="0" marL="457200" rtl="0" algn="l">
              <a:spcBef>
                <a:spcPts val="0"/>
              </a:spcBef>
              <a:spcAft>
                <a:spcPts val="0"/>
              </a:spcAft>
              <a:buSzPts val="1400"/>
              <a:buChar char="●"/>
            </a:pPr>
            <a:r>
              <a:rPr lang="en-GB" sz="1400"/>
              <a:t>Efficient content management using Strapi as a headless CMS (Content Management System)</a:t>
            </a:r>
            <a:br>
              <a:rPr lang="en-GB" sz="1400"/>
            </a:br>
            <a:endParaRPr sz="1400"/>
          </a:p>
          <a:p>
            <a:pPr indent="-317500" lvl="0" marL="457200" rtl="0" algn="l">
              <a:spcBef>
                <a:spcPts val="0"/>
              </a:spcBef>
              <a:spcAft>
                <a:spcPts val="0"/>
              </a:spcAft>
              <a:buSzPts val="1400"/>
              <a:buChar char="●"/>
            </a:pPr>
            <a:r>
              <a:rPr lang="en-GB" sz="1400"/>
              <a:t>This website is build while keeping check of user </a:t>
            </a:r>
            <a:r>
              <a:rPr lang="en-GB" sz="1400"/>
              <a:t>privacy, data integrity, and data breach.</a:t>
            </a:r>
            <a:br>
              <a:rPr lang="en-GB" sz="1400"/>
            </a:br>
            <a:endParaRPr sz="1400"/>
          </a:p>
          <a:p>
            <a:pPr indent="0" lvl="0" marL="0" rtl="0" algn="l">
              <a:spcBef>
                <a:spcPts val="120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864700" y="1483075"/>
            <a:ext cx="7038900" cy="9141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b="1" lang="en-GB" sz="3400"/>
              <a:t>Thank You!</a:t>
            </a:r>
            <a:endParaRPr b="1" sz="3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000"/>
              <a:t>Contents</a:t>
            </a:r>
            <a:endParaRPr sz="3000"/>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GB" sz="1700"/>
              <a:t>Introduction</a:t>
            </a:r>
            <a:br>
              <a:rPr lang="en-GB" sz="1700"/>
            </a:br>
            <a:endParaRPr sz="1700"/>
          </a:p>
          <a:p>
            <a:pPr indent="-336550" lvl="0" marL="457200" rtl="0" algn="l">
              <a:spcBef>
                <a:spcPts val="0"/>
              </a:spcBef>
              <a:spcAft>
                <a:spcPts val="0"/>
              </a:spcAft>
              <a:buSzPts val="1700"/>
              <a:buChar char="●"/>
            </a:pPr>
            <a:r>
              <a:rPr lang="en-GB" sz="1700"/>
              <a:t>Problem Statement</a:t>
            </a:r>
            <a:br>
              <a:rPr lang="en-GB" sz="1700"/>
            </a:br>
            <a:endParaRPr sz="1700"/>
          </a:p>
          <a:p>
            <a:pPr indent="-336550" lvl="0" marL="457200" rtl="0" algn="l">
              <a:spcBef>
                <a:spcPts val="0"/>
              </a:spcBef>
              <a:spcAft>
                <a:spcPts val="0"/>
              </a:spcAft>
              <a:buSzPts val="1700"/>
              <a:buChar char="●"/>
            </a:pPr>
            <a:r>
              <a:rPr lang="en-GB" sz="1700"/>
              <a:t>Technologies Used</a:t>
            </a:r>
            <a:br>
              <a:rPr lang="en-GB" sz="1700"/>
            </a:br>
            <a:endParaRPr sz="1700"/>
          </a:p>
          <a:p>
            <a:pPr indent="-336550" lvl="0" marL="457200" rtl="0" algn="l">
              <a:spcBef>
                <a:spcPts val="0"/>
              </a:spcBef>
              <a:spcAft>
                <a:spcPts val="0"/>
              </a:spcAft>
              <a:buSzPts val="1700"/>
              <a:buChar char="●"/>
            </a:pPr>
            <a:r>
              <a:rPr lang="en-GB" sz="1700"/>
              <a:t>Project Screenshots</a:t>
            </a:r>
            <a:br>
              <a:rPr lang="en-GB" sz="1700"/>
            </a:br>
            <a:endParaRPr sz="1700"/>
          </a:p>
          <a:p>
            <a:pPr indent="-336550" lvl="0" marL="457200" rtl="0" algn="l">
              <a:spcBef>
                <a:spcPts val="0"/>
              </a:spcBef>
              <a:spcAft>
                <a:spcPts val="0"/>
              </a:spcAft>
              <a:buSzPts val="1700"/>
              <a:buChar char="●"/>
            </a:pPr>
            <a:r>
              <a:rPr lang="en-GB" sz="1700"/>
              <a:t>Future Scope</a:t>
            </a:r>
            <a:br>
              <a:rPr lang="en-GB" sz="1700"/>
            </a:br>
            <a:endParaRPr sz="1700"/>
          </a:p>
          <a:p>
            <a:pPr indent="-336550" lvl="0" marL="457200" rtl="0" algn="l">
              <a:spcBef>
                <a:spcPts val="0"/>
              </a:spcBef>
              <a:spcAft>
                <a:spcPts val="0"/>
              </a:spcAft>
              <a:buSzPts val="1700"/>
              <a:buChar char="●"/>
            </a:pPr>
            <a:r>
              <a:rPr lang="en-GB" sz="1700"/>
              <a:t>Conclusion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9924" lvl="0" marL="457200" rtl="0" algn="just">
              <a:lnSpc>
                <a:spcPct val="130000"/>
              </a:lnSpc>
              <a:spcBef>
                <a:spcPts val="0"/>
              </a:spcBef>
              <a:spcAft>
                <a:spcPts val="0"/>
              </a:spcAft>
              <a:buSzPts val="1438"/>
              <a:buFont typeface="Montserrat"/>
              <a:buChar char="●"/>
            </a:pPr>
            <a:r>
              <a:rPr lang="en-GB" sz="1438">
                <a:latin typeface="Montserrat"/>
                <a:ea typeface="Montserrat"/>
                <a:cs typeface="Montserrat"/>
                <a:sym typeface="Montserrat"/>
              </a:rPr>
              <a:t>Welcome to our e-commerce website, your go-to platform for buying and selling a wide range of products.With a user-friendly interface and secure payment system, we offer a seamless online shopping experience.</a:t>
            </a:r>
            <a:br>
              <a:rPr lang="en-GB" sz="1438">
                <a:latin typeface="Montserrat"/>
                <a:ea typeface="Montserrat"/>
                <a:cs typeface="Montserrat"/>
                <a:sym typeface="Montserrat"/>
              </a:rPr>
            </a:br>
            <a:endParaRPr sz="1438">
              <a:latin typeface="Montserrat"/>
              <a:ea typeface="Montserrat"/>
              <a:cs typeface="Montserrat"/>
              <a:sym typeface="Montserrat"/>
            </a:endParaRPr>
          </a:p>
          <a:p>
            <a:pPr indent="-319924" lvl="0" marL="457200" rtl="0" algn="just">
              <a:lnSpc>
                <a:spcPct val="130000"/>
              </a:lnSpc>
              <a:spcBef>
                <a:spcPts val="0"/>
              </a:spcBef>
              <a:spcAft>
                <a:spcPts val="0"/>
              </a:spcAft>
              <a:buSzPts val="1438"/>
              <a:buFont typeface="Montserrat"/>
              <a:buChar char="●"/>
            </a:pPr>
            <a:r>
              <a:rPr lang="en-GB" sz="1438">
                <a:latin typeface="Montserrat"/>
                <a:ea typeface="Montserrat"/>
                <a:cs typeface="Montserrat"/>
                <a:sym typeface="Montserrat"/>
              </a:rPr>
              <a:t>Sellers benefit from our </a:t>
            </a:r>
            <a:r>
              <a:rPr lang="en-GB" sz="1438">
                <a:latin typeface="Montserrat"/>
                <a:ea typeface="Montserrat"/>
                <a:cs typeface="Montserrat"/>
                <a:sym typeface="Montserrat"/>
              </a:rPr>
              <a:t>platform</a:t>
            </a:r>
            <a:r>
              <a:rPr lang="en-GB" sz="1438">
                <a:latin typeface="Montserrat"/>
                <a:ea typeface="Montserrat"/>
                <a:cs typeface="Montserrat"/>
                <a:sym typeface="Montserrat"/>
              </a:rPr>
              <a:t> tools and support to showcase their products and reach a larger customer base.</a:t>
            </a:r>
            <a:br>
              <a:rPr lang="en-GB" sz="1438">
                <a:latin typeface="Montserrat"/>
                <a:ea typeface="Montserrat"/>
                <a:cs typeface="Montserrat"/>
                <a:sym typeface="Montserrat"/>
              </a:rPr>
            </a:br>
            <a:endParaRPr sz="1438">
              <a:latin typeface="Montserrat"/>
              <a:ea typeface="Montserrat"/>
              <a:cs typeface="Montserrat"/>
              <a:sym typeface="Montserrat"/>
            </a:endParaRPr>
          </a:p>
          <a:p>
            <a:pPr indent="-319924" lvl="0" marL="457200" rtl="0" algn="just">
              <a:lnSpc>
                <a:spcPct val="130000"/>
              </a:lnSpc>
              <a:spcBef>
                <a:spcPts val="0"/>
              </a:spcBef>
              <a:spcAft>
                <a:spcPts val="0"/>
              </a:spcAft>
              <a:buSzPts val="1438"/>
              <a:buFont typeface="Montserrat"/>
              <a:buChar char="●"/>
            </a:pPr>
            <a:r>
              <a:rPr lang="en-GB" sz="1438">
                <a:latin typeface="Montserrat"/>
                <a:ea typeface="Montserrat"/>
                <a:cs typeface="Montserrat"/>
                <a:sym typeface="Montserrat"/>
              </a:rPr>
              <a:t>Explore our diverse catalog, featuring electronics, fashion, home decor, and more, all from reputable sellers. Detailed product listings, customer reviews, and a secure checkout process ensure confident purchasing</a:t>
            </a:r>
            <a:endParaRPr sz="1438">
              <a:latin typeface="Montserrat"/>
              <a:ea typeface="Montserrat"/>
              <a:cs typeface="Montserrat"/>
              <a:sym typeface="Montserrat"/>
            </a:endParaRPr>
          </a:p>
          <a:p>
            <a:pPr indent="0" lvl="0" marL="914400" rtl="0" algn="just">
              <a:lnSpc>
                <a:spcPct val="130000"/>
              </a:lnSpc>
              <a:spcBef>
                <a:spcPts val="0"/>
              </a:spcBef>
              <a:spcAft>
                <a:spcPts val="0"/>
              </a:spcAft>
              <a:buSzPts val="1018"/>
              <a:buNone/>
            </a:pPr>
            <a:r>
              <a:t/>
            </a:r>
            <a:endParaRPr sz="1630">
              <a:latin typeface="Montserrat"/>
              <a:ea typeface="Montserrat"/>
              <a:cs typeface="Montserrat"/>
              <a:sym typeface="Montserrat"/>
            </a:endParaRPr>
          </a:p>
          <a:p>
            <a:pPr indent="0" lvl="0" marL="914400" rtl="0" algn="just">
              <a:lnSpc>
                <a:spcPct val="130000"/>
              </a:lnSpc>
              <a:spcBef>
                <a:spcPts val="0"/>
              </a:spcBef>
              <a:spcAft>
                <a:spcPts val="0"/>
              </a:spcAft>
              <a:buSzPts val="1018"/>
              <a:buNone/>
            </a:pPr>
            <a:r>
              <a:t/>
            </a:r>
            <a:endParaRPr sz="163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t/>
            </a:r>
            <a:endParaRPr b="1" i="1" sz="1600" u="sng">
              <a:latin typeface="Montserrat"/>
              <a:ea typeface="Montserrat"/>
              <a:cs typeface="Montserrat"/>
              <a:sym typeface="Montserrat"/>
            </a:endParaRPr>
          </a:p>
          <a:p>
            <a:pPr indent="457200" lvl="0" marL="457200" rtl="0" algn="l">
              <a:spcBef>
                <a:spcPts val="1200"/>
              </a:spcBef>
              <a:spcAft>
                <a:spcPts val="0"/>
              </a:spcAft>
              <a:buNone/>
            </a:pPr>
            <a:r>
              <a:t/>
            </a:r>
            <a:endParaRPr b="1" i="1" sz="1600" u="sng">
              <a:latin typeface="Montserrat"/>
              <a:ea typeface="Montserrat"/>
              <a:cs typeface="Montserrat"/>
              <a:sym typeface="Montserrat"/>
            </a:endParaRPr>
          </a:p>
          <a:p>
            <a:pPr indent="0" lvl="0" marL="457200" rtl="0" algn="l">
              <a:spcBef>
                <a:spcPts val="1200"/>
              </a:spcBef>
              <a:spcAft>
                <a:spcPts val="0"/>
              </a:spcAft>
              <a:buNone/>
            </a:pPr>
            <a:r>
              <a:rPr lang="en-GB" sz="1300">
                <a:latin typeface="Montserrat"/>
                <a:ea typeface="Montserrat"/>
                <a:cs typeface="Montserrat"/>
                <a:sym typeface="Montserrat"/>
              </a:rPr>
              <a:t>The goal of this project is to develop an e-commerce website using ReactJS and Strapi as primary technology. The website aims to address the following problems:</a:t>
            </a:r>
            <a:endParaRPr sz="1300">
              <a:latin typeface="Montserrat"/>
              <a:ea typeface="Montserrat"/>
              <a:cs typeface="Montserrat"/>
              <a:sym typeface="Montserrat"/>
            </a:endParaRPr>
          </a:p>
          <a:p>
            <a:pPr indent="0" lvl="0" marL="457200" rtl="0" algn="l">
              <a:spcBef>
                <a:spcPts val="1200"/>
              </a:spcBef>
              <a:spcAft>
                <a:spcPts val="0"/>
              </a:spcAft>
              <a:buNone/>
            </a:pPr>
            <a:r>
              <a:rPr lang="en-GB" sz="1300">
                <a:latin typeface="Montserrat"/>
                <a:ea typeface="Montserrat"/>
                <a:cs typeface="Montserrat"/>
                <a:sym typeface="Montserrat"/>
              </a:rPr>
              <a:t>Lack of an efficient and scalable </a:t>
            </a:r>
            <a:r>
              <a:rPr lang="en-GB" sz="1300">
                <a:latin typeface="Montserrat"/>
                <a:ea typeface="Montserrat"/>
                <a:cs typeface="Montserrat"/>
                <a:sym typeface="Montserrat"/>
              </a:rPr>
              <a:t>e-commerce</a:t>
            </a:r>
            <a:r>
              <a:rPr lang="en-GB" sz="1300">
                <a:latin typeface="Montserrat"/>
                <a:ea typeface="Montserrat"/>
                <a:cs typeface="Montserrat"/>
                <a:sym typeface="Montserrat"/>
              </a:rPr>
              <a:t> solution.</a:t>
            </a:r>
            <a:endParaRPr sz="1300">
              <a:latin typeface="Montserrat"/>
              <a:ea typeface="Montserrat"/>
              <a:cs typeface="Montserrat"/>
              <a:sym typeface="Montserrat"/>
            </a:endParaRPr>
          </a:p>
          <a:p>
            <a:pPr indent="0" lvl="0" marL="457200" rtl="0" algn="l">
              <a:spcBef>
                <a:spcPts val="1200"/>
              </a:spcBef>
              <a:spcAft>
                <a:spcPts val="0"/>
              </a:spcAft>
              <a:buNone/>
            </a:pPr>
            <a:r>
              <a:rPr lang="en-GB" sz="1300">
                <a:latin typeface="Montserrat"/>
                <a:ea typeface="Montserrat"/>
                <a:cs typeface="Montserrat"/>
                <a:sym typeface="Montserrat"/>
              </a:rPr>
              <a:t>There is a growing demand for online shopping, and businesses require an efficient and scalable eCommerce platform to meet the needs of their customers. However, existing solutions may not provide the necessary flexibility, customization options, or seamless integration with the backend.</a:t>
            </a:r>
            <a:endParaRPr sz="1300">
              <a:latin typeface="Montserrat"/>
              <a:ea typeface="Montserrat"/>
              <a:cs typeface="Montserrat"/>
              <a:sym typeface="Montserrat"/>
            </a:endParaRPr>
          </a:p>
          <a:p>
            <a:pPr indent="0" lvl="0" marL="457200" rtl="0" algn="l">
              <a:spcBef>
                <a:spcPts val="1200"/>
              </a:spcBef>
              <a:spcAft>
                <a:spcPts val="12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500"/>
              <a:t>Key Challenges to Address:</a:t>
            </a:r>
            <a:endParaRPr sz="2500"/>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Char char="●"/>
            </a:pPr>
            <a:r>
              <a:rPr lang="en-GB" sz="1300">
                <a:latin typeface="Montserrat"/>
                <a:ea typeface="Montserrat"/>
                <a:cs typeface="Montserrat"/>
                <a:sym typeface="Montserrat"/>
              </a:rPr>
              <a:t>User Experience: Many eCommerce platforms do not offer a user-friendly and visually appealing interface, resulting in a subpar shopping experience for customers.</a:t>
            </a:r>
            <a:br>
              <a:rPr lang="en-GB" sz="1300">
                <a:latin typeface="Montserrat"/>
                <a:ea typeface="Montserrat"/>
                <a:cs typeface="Montserrat"/>
                <a:sym typeface="Montserrat"/>
              </a:rPr>
            </a:b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GB" sz="1300">
                <a:latin typeface="Montserrat"/>
                <a:ea typeface="Montserrat"/>
                <a:cs typeface="Montserrat"/>
                <a:sym typeface="Montserrat"/>
              </a:rPr>
              <a:t>Content Management: Managing and organizing product information, categories, and other content can be cumbersome in traditional eCommerce systems.</a:t>
            </a:r>
            <a:br>
              <a:rPr lang="en-GB" sz="1300">
                <a:latin typeface="Montserrat"/>
                <a:ea typeface="Montserrat"/>
                <a:cs typeface="Montserrat"/>
                <a:sym typeface="Montserrat"/>
              </a:rPr>
            </a:b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GB" sz="1300">
                <a:latin typeface="Montserrat"/>
                <a:ea typeface="Montserrat"/>
                <a:cs typeface="Montserrat"/>
                <a:sym typeface="Montserrat"/>
              </a:rPr>
              <a:t>Scalability and Customization: Many existing eCommerce platforms may not provide the scalability and customization options required by businesses.</a:t>
            </a:r>
            <a:endParaRPr sz="13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Technologies:</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ReactJS</a:t>
            </a:r>
            <a:br>
              <a:rPr lang="en-GB" sz="1500"/>
            </a:br>
            <a:endParaRPr sz="1500"/>
          </a:p>
          <a:p>
            <a:pPr indent="-323850" lvl="0" marL="457200" rtl="0" algn="l">
              <a:spcBef>
                <a:spcPts val="0"/>
              </a:spcBef>
              <a:spcAft>
                <a:spcPts val="0"/>
              </a:spcAft>
              <a:buSzPts val="1500"/>
              <a:buChar char="●"/>
            </a:pPr>
            <a:r>
              <a:rPr lang="en-GB" sz="1500"/>
              <a:t>Strapi</a:t>
            </a:r>
            <a:br>
              <a:rPr lang="en-GB" sz="1500"/>
            </a:br>
            <a:endParaRPr sz="1500"/>
          </a:p>
          <a:p>
            <a:pPr indent="-323850" lvl="0" marL="457200" rtl="0" algn="l">
              <a:spcBef>
                <a:spcPts val="0"/>
              </a:spcBef>
              <a:spcAft>
                <a:spcPts val="0"/>
              </a:spcAft>
              <a:buSzPts val="1500"/>
              <a:buChar char="●"/>
            </a:pPr>
            <a:r>
              <a:rPr lang="en-GB" sz="1500"/>
              <a:t>HTML5</a:t>
            </a:r>
            <a:br>
              <a:rPr lang="en-GB" sz="1500"/>
            </a:br>
            <a:endParaRPr sz="1500"/>
          </a:p>
          <a:p>
            <a:pPr indent="-323850" lvl="0" marL="457200" rtl="0" algn="l">
              <a:spcBef>
                <a:spcPts val="0"/>
              </a:spcBef>
              <a:spcAft>
                <a:spcPts val="0"/>
              </a:spcAft>
              <a:buSzPts val="1500"/>
              <a:buChar char="●"/>
            </a:pPr>
            <a:r>
              <a:rPr lang="en-GB" sz="1500"/>
              <a:t>SCSS</a:t>
            </a:r>
            <a:br>
              <a:rPr lang="en-GB" sz="1500"/>
            </a:br>
            <a:endParaRPr sz="1500"/>
          </a:p>
          <a:p>
            <a:pPr indent="-323850" lvl="0" marL="457200" rtl="0" algn="l">
              <a:spcBef>
                <a:spcPts val="0"/>
              </a:spcBef>
              <a:spcAft>
                <a:spcPts val="0"/>
              </a:spcAft>
              <a:buSzPts val="1500"/>
              <a:buChar char="●"/>
            </a:pPr>
            <a:r>
              <a:rPr lang="en-GB" sz="1500"/>
              <a:t>Stripe</a:t>
            </a:r>
            <a:endParaRPr sz="1500"/>
          </a:p>
          <a:p>
            <a:pPr indent="0" lvl="0" marL="457200" rtl="0" algn="l">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297500" y="106275"/>
            <a:ext cx="7038900" cy="69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Screenshots:</a:t>
            </a:r>
            <a:endParaRPr/>
          </a:p>
          <a:p>
            <a:pPr indent="457200" lvl="0" marL="2286000" rtl="0" algn="l">
              <a:spcBef>
                <a:spcPts val="0"/>
              </a:spcBef>
              <a:spcAft>
                <a:spcPts val="0"/>
              </a:spcAft>
              <a:buNone/>
            </a:pPr>
            <a:r>
              <a:t/>
            </a:r>
            <a:endParaRPr/>
          </a:p>
          <a:p>
            <a:pPr indent="457200" lvl="0" marL="2286000" rtl="0" algn="l">
              <a:spcBef>
                <a:spcPts val="0"/>
              </a:spcBef>
              <a:spcAft>
                <a:spcPts val="0"/>
              </a:spcAft>
              <a:buNone/>
            </a:pPr>
            <a:r>
              <a:rPr lang="en-GB" sz="1844"/>
              <a:t>Landing Page</a:t>
            </a:r>
            <a:endParaRPr sz="1844"/>
          </a:p>
        </p:txBody>
      </p:sp>
      <p:sp>
        <p:nvSpPr>
          <p:cNvPr id="124" name="Google Shape;124;p19"/>
          <p:cNvSpPr txBox="1"/>
          <p:nvPr>
            <p:ph idx="1" type="body"/>
          </p:nvPr>
        </p:nvSpPr>
        <p:spPr>
          <a:xfrm>
            <a:off x="1297500" y="1860800"/>
            <a:ext cx="7038900" cy="261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19"/>
          <p:cNvPicPr preferRelativeResize="0"/>
          <p:nvPr/>
        </p:nvPicPr>
        <p:blipFill rotWithShape="1">
          <a:blip r:embed="rId3">
            <a:alphaModFix/>
          </a:blip>
          <a:srcRect b="2869" l="-7410" r="7410" t="-2870"/>
          <a:stretch/>
        </p:blipFill>
        <p:spPr>
          <a:xfrm>
            <a:off x="266425" y="697825"/>
            <a:ext cx="8441599" cy="398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GB" sz="2700"/>
              <a:t>Media Library</a:t>
            </a:r>
            <a:endParaRPr sz="2700"/>
          </a:p>
        </p:txBody>
      </p:sp>
      <p:pic>
        <p:nvPicPr>
          <p:cNvPr id="131" name="Google Shape;131;p20"/>
          <p:cNvPicPr preferRelativeResize="0"/>
          <p:nvPr/>
        </p:nvPicPr>
        <p:blipFill>
          <a:blip r:embed="rId3">
            <a:alphaModFix/>
          </a:blip>
          <a:stretch>
            <a:fillRect/>
          </a:stretch>
        </p:blipFill>
        <p:spPr>
          <a:xfrm>
            <a:off x="706350" y="1017803"/>
            <a:ext cx="7731299" cy="38614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300"/>
              <a:t>		</a:t>
            </a:r>
            <a:r>
              <a:rPr lang="en-GB" sz="2540"/>
              <a:t>Project page</a:t>
            </a:r>
            <a:endParaRPr sz="2540"/>
          </a:p>
        </p:txBody>
      </p:sp>
      <p:pic>
        <p:nvPicPr>
          <p:cNvPr id="137" name="Google Shape;137;p21"/>
          <p:cNvPicPr preferRelativeResize="0"/>
          <p:nvPr/>
        </p:nvPicPr>
        <p:blipFill>
          <a:blip r:embed="rId3">
            <a:alphaModFix/>
          </a:blip>
          <a:stretch>
            <a:fillRect/>
          </a:stretch>
        </p:blipFill>
        <p:spPr>
          <a:xfrm>
            <a:off x="1160950" y="1017800"/>
            <a:ext cx="6636775" cy="357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