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4630400" cy="8229600"/>
  <p:notesSz cx="8229600" cy="14630400"/>
  <p:embeddedFontLst>
    <p:embeddedFont>
      <p:font typeface="Consolas" panose="020B0609020204030204" pitchFamily="49" charset="0"/>
      <p:regular r:id="rId18"/>
      <p:bold r:id="rId19"/>
      <p:italic r:id="rId20"/>
      <p:boldItalic r:id="rId21"/>
    </p:embeddedFont>
    <p:embeddedFont>
      <p:font typeface="Inter" panose="02000503000000020004" pitchFamily="2" charset="0"/>
      <p:regular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A05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26"/>
    <p:restoredTop sz="94610"/>
  </p:normalViewPr>
  <p:slideViewPr>
    <p:cSldViewPr snapToGrid="0" snapToObjects="1">
      <p:cViewPr varScale="1">
        <p:scale>
          <a:sx n="89" d="100"/>
          <a:sy n="89" d="100"/>
        </p:scale>
        <p:origin x="192" y="6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8454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524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524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1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524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2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524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3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524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4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524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5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524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524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524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524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524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524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524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524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524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7.gif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2.gif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3.gi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22.g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gi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7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3150275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8493" y="209907"/>
            <a:ext cx="2553414" cy="273046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588050" y="3994071"/>
            <a:ext cx="12574548" cy="7608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950"/>
              </a:lnSpc>
              <a:buNone/>
            </a:pPr>
            <a:r>
              <a:rPr lang="en-US" sz="4750" b="1" kern="0" spc="-96" dirty="0">
                <a:solidFill>
                  <a:srgbClr val="FF8AAF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The Snake Game: A Tale of Survival and Growth</a:t>
            </a:r>
            <a:endParaRPr lang="en-US" sz="4750" dirty="0"/>
          </a:p>
        </p:txBody>
      </p:sp>
      <p:sp>
        <p:nvSpPr>
          <p:cNvPr id="5" name="Text 1"/>
          <p:cNvSpPr/>
          <p:nvPr/>
        </p:nvSpPr>
        <p:spPr>
          <a:xfrm>
            <a:off x="588050" y="5006816"/>
            <a:ext cx="13454301" cy="2687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100"/>
              </a:lnSpc>
              <a:buNone/>
            </a:pPr>
            <a:r>
              <a:rPr lang="en-US" sz="1300" kern="0" spc="-26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Embark on a thrilling journey with a digital serpent, navigating a world filled with challenges and rewards.</a:t>
            </a:r>
            <a:endParaRPr lang="en-US" sz="1300" dirty="0"/>
          </a:p>
        </p:txBody>
      </p:sp>
      <p:sp>
        <p:nvSpPr>
          <p:cNvPr id="6" name="Text 2"/>
          <p:cNvSpPr/>
          <p:nvPr/>
        </p:nvSpPr>
        <p:spPr>
          <a:xfrm>
            <a:off x="588050" y="5527477"/>
            <a:ext cx="2205157" cy="2756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sz="1700" b="1" kern="0" spc="-35" dirty="0">
                <a:solidFill>
                  <a:srgbClr val="D8AFF8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Rashad Rafid Alamgir</a:t>
            </a:r>
            <a:endParaRPr lang="en-US" sz="1700" dirty="0"/>
          </a:p>
        </p:txBody>
      </p:sp>
      <p:sp>
        <p:nvSpPr>
          <p:cNvPr id="7" name="Text 3"/>
          <p:cNvSpPr/>
          <p:nvPr/>
        </p:nvSpPr>
        <p:spPr>
          <a:xfrm>
            <a:off x="588050" y="6055043"/>
            <a:ext cx="2205157" cy="2756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sz="1700" b="1" kern="0" spc="-35" dirty="0">
                <a:solidFill>
                  <a:srgbClr val="D8AFF8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Rafi Saad</a:t>
            </a:r>
            <a:endParaRPr lang="en-US" sz="1700" dirty="0"/>
          </a:p>
        </p:txBody>
      </p:sp>
      <p:sp>
        <p:nvSpPr>
          <p:cNvPr id="8" name="Text 4"/>
          <p:cNvSpPr/>
          <p:nvPr/>
        </p:nvSpPr>
        <p:spPr>
          <a:xfrm>
            <a:off x="588050" y="6582608"/>
            <a:ext cx="2205157" cy="2756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sz="1700" b="1" kern="0" spc="-35" dirty="0">
                <a:solidFill>
                  <a:srgbClr val="D8AFF8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Riyad Ahammed Desh</a:t>
            </a:r>
            <a:endParaRPr lang="en-US" sz="1700" dirty="0"/>
          </a:p>
        </p:txBody>
      </p:sp>
      <p:sp>
        <p:nvSpPr>
          <p:cNvPr id="9" name="Text 5"/>
          <p:cNvSpPr/>
          <p:nvPr/>
        </p:nvSpPr>
        <p:spPr>
          <a:xfrm>
            <a:off x="588050" y="7110174"/>
            <a:ext cx="2205157" cy="2756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sz="1700" b="1" kern="0" spc="-35" dirty="0">
                <a:solidFill>
                  <a:srgbClr val="D8AFF8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Yasir Obayed</a:t>
            </a:r>
            <a:endParaRPr lang="en-US" sz="17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5B7232-A46B-F879-41AA-5A21045A8887}"/>
              </a:ext>
            </a:extLst>
          </p:cNvPr>
          <p:cNvSpPr/>
          <p:nvPr/>
        </p:nvSpPr>
        <p:spPr>
          <a:xfrm>
            <a:off x="12715103" y="7693700"/>
            <a:ext cx="1816443" cy="437046"/>
          </a:xfrm>
          <a:prstGeom prst="rect">
            <a:avLst/>
          </a:prstGeom>
          <a:solidFill>
            <a:srgbClr val="0A0525"/>
          </a:solidFill>
          <a:ln>
            <a:solidFill>
              <a:srgbClr val="0A052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793790" y="2058948"/>
            <a:ext cx="7556421" cy="148851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850"/>
              </a:lnSpc>
              <a:buNone/>
            </a:pPr>
            <a:r>
              <a:rPr lang="en-US" sz="4650" b="1" kern="0" spc="-94" dirty="0">
                <a:solidFill>
                  <a:srgbClr val="FF8AAF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Random Asterisk Spawns: Keeping the Game Dynamic</a:t>
            </a:r>
            <a:endParaRPr lang="en-US" sz="4650" dirty="0"/>
          </a:p>
        </p:txBody>
      </p:sp>
      <p:sp>
        <p:nvSpPr>
          <p:cNvPr id="5" name="Text 1"/>
          <p:cNvSpPr/>
          <p:nvPr/>
        </p:nvSpPr>
        <p:spPr>
          <a:xfrm>
            <a:off x="793790" y="3887629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Asterisks spawn randomly at different locations throughout the game.</a:t>
            </a:r>
            <a:endParaRPr lang="en-US" sz="1750" dirty="0"/>
          </a:p>
        </p:txBody>
      </p:sp>
      <p:pic>
        <p:nvPicPr>
          <p:cNvPr id="6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790" y="4505682"/>
            <a:ext cx="566976" cy="566976"/>
          </a:xfrm>
          <a:prstGeom prst="rect">
            <a:avLst/>
          </a:prstGeom>
        </p:spPr>
      </p:pic>
      <p:sp>
        <p:nvSpPr>
          <p:cNvPr id="7" name="Text 2"/>
          <p:cNvSpPr/>
          <p:nvPr/>
        </p:nvSpPr>
        <p:spPr>
          <a:xfrm>
            <a:off x="793790" y="5299472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00" b="1" kern="0" spc="-47" dirty="0">
                <a:solidFill>
                  <a:srgbClr val="E0D6DE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Random</a:t>
            </a:r>
            <a:endParaRPr lang="en-US" sz="2300" dirty="0"/>
          </a:p>
        </p:txBody>
      </p:sp>
      <p:sp>
        <p:nvSpPr>
          <p:cNvPr id="8" name="Text 3"/>
          <p:cNvSpPr/>
          <p:nvPr/>
        </p:nvSpPr>
        <p:spPr>
          <a:xfrm>
            <a:off x="793790" y="5807631"/>
            <a:ext cx="360807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Unpredictable placement.</a:t>
            </a:r>
            <a:endParaRPr lang="en-US" sz="1750" dirty="0"/>
          </a:p>
        </p:txBody>
      </p:sp>
      <p:pic>
        <p:nvPicPr>
          <p:cNvPr id="9" name="Image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42021" y="4505682"/>
            <a:ext cx="566976" cy="566976"/>
          </a:xfrm>
          <a:prstGeom prst="rect">
            <a:avLst/>
          </a:prstGeom>
        </p:spPr>
      </p:pic>
      <p:sp>
        <p:nvSpPr>
          <p:cNvPr id="10" name="Text 4"/>
          <p:cNvSpPr/>
          <p:nvPr/>
        </p:nvSpPr>
        <p:spPr>
          <a:xfrm>
            <a:off x="4742021" y="5299472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00" b="1" kern="0" spc="-47" dirty="0">
                <a:solidFill>
                  <a:srgbClr val="E0D6DE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Timing</a:t>
            </a:r>
            <a:endParaRPr lang="en-US" sz="2300" dirty="0"/>
          </a:p>
        </p:txBody>
      </p:sp>
      <p:sp>
        <p:nvSpPr>
          <p:cNvPr id="11" name="Text 5"/>
          <p:cNvSpPr/>
          <p:nvPr/>
        </p:nvSpPr>
        <p:spPr>
          <a:xfrm>
            <a:off x="4742021" y="5807631"/>
            <a:ext cx="360818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Spawns at varying intervals.</a:t>
            </a:r>
            <a:endParaRPr lang="en-US" sz="1750" dirty="0"/>
          </a:p>
        </p:txBody>
      </p:sp>
      <p:pic>
        <p:nvPicPr>
          <p:cNvPr id="13" name="Picture 12" descr="A black square with white dots&#10;&#10;Description automatically generated">
            <a:extLst>
              <a:ext uri="{FF2B5EF4-FFF2-40B4-BE49-F238E27FC236}">
                <a16:creationId xmlns:a16="http://schemas.microsoft.com/office/drawing/2014/main" id="{C297DAD1-4624-07B6-6636-CEDD52AC13E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13084" y="1835973"/>
            <a:ext cx="3948231" cy="410331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8" grpId="0" animBg="1"/>
      <p:bldP spid="10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60430" y="3249930"/>
            <a:ext cx="1653540" cy="172974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793790" y="1679853"/>
            <a:ext cx="7556421" cy="223277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850"/>
              </a:lnSpc>
              <a:buNone/>
            </a:pPr>
            <a:r>
              <a:rPr lang="en-US" sz="4650" b="1" kern="0" spc="-94" dirty="0">
                <a:solidFill>
                  <a:srgbClr val="FF8AAF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The snake's growth mechanics (adding 'o' segments)</a:t>
            </a:r>
            <a:endParaRPr lang="en-US" sz="4650" dirty="0"/>
          </a:p>
        </p:txBody>
      </p:sp>
      <p:sp>
        <p:nvSpPr>
          <p:cNvPr id="5" name="Text 1"/>
          <p:cNvSpPr/>
          <p:nvPr/>
        </p:nvSpPr>
        <p:spPr>
          <a:xfrm>
            <a:off x="793790" y="4252793"/>
            <a:ext cx="75564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Every time the snake consumes an asterisk, it gains an additional segment.</a:t>
            </a:r>
            <a:endParaRPr lang="en-US" sz="1750" dirty="0"/>
          </a:p>
        </p:txBody>
      </p:sp>
      <p:sp>
        <p:nvSpPr>
          <p:cNvPr id="6" name="Shape 2"/>
          <p:cNvSpPr/>
          <p:nvPr/>
        </p:nvSpPr>
        <p:spPr>
          <a:xfrm>
            <a:off x="793790" y="5233749"/>
            <a:ext cx="7556421" cy="1315879"/>
          </a:xfrm>
          <a:prstGeom prst="roundRect">
            <a:avLst>
              <a:gd name="adj" fmla="val 7240"/>
            </a:avLst>
          </a:prstGeom>
          <a:noFill/>
          <a:ln w="7620">
            <a:solidFill>
              <a:srgbClr val="FFFFFF">
                <a:alpha val="24000"/>
              </a:srgbClr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7" name="Shape 3"/>
          <p:cNvSpPr/>
          <p:nvPr/>
        </p:nvSpPr>
        <p:spPr>
          <a:xfrm>
            <a:off x="801410" y="5241369"/>
            <a:ext cx="7541181" cy="650319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8" name="Text 4"/>
          <p:cNvSpPr/>
          <p:nvPr/>
        </p:nvSpPr>
        <p:spPr>
          <a:xfrm>
            <a:off x="1028224" y="5385078"/>
            <a:ext cx="33131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Consumption</a:t>
            </a:r>
            <a:endParaRPr lang="en-US" sz="1750" dirty="0"/>
          </a:p>
        </p:txBody>
      </p:sp>
      <p:sp>
        <p:nvSpPr>
          <p:cNvPr id="9" name="Text 5"/>
          <p:cNvSpPr/>
          <p:nvPr/>
        </p:nvSpPr>
        <p:spPr>
          <a:xfrm>
            <a:off x="4802624" y="5385078"/>
            <a:ext cx="33131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Segment Growth</a:t>
            </a:r>
            <a:endParaRPr lang="en-US" sz="1750" dirty="0"/>
          </a:p>
        </p:txBody>
      </p:sp>
      <p:sp>
        <p:nvSpPr>
          <p:cNvPr id="10" name="Shape 6"/>
          <p:cNvSpPr/>
          <p:nvPr/>
        </p:nvSpPr>
        <p:spPr>
          <a:xfrm>
            <a:off x="801410" y="5891689"/>
            <a:ext cx="7541181" cy="650319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1" name="Text 7"/>
          <p:cNvSpPr/>
          <p:nvPr/>
        </p:nvSpPr>
        <p:spPr>
          <a:xfrm>
            <a:off x="1028224" y="6035397"/>
            <a:ext cx="33131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Asterisk</a:t>
            </a:r>
            <a:endParaRPr lang="en-US" sz="1750" dirty="0"/>
          </a:p>
        </p:txBody>
      </p:sp>
      <p:sp>
        <p:nvSpPr>
          <p:cNvPr id="12" name="Text 8"/>
          <p:cNvSpPr/>
          <p:nvPr/>
        </p:nvSpPr>
        <p:spPr>
          <a:xfrm>
            <a:off x="4802624" y="6035397"/>
            <a:ext cx="33131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'o' segment</a:t>
            </a:r>
            <a:endParaRPr lang="en-US" sz="1750" dirty="0"/>
          </a:p>
        </p:txBody>
      </p:sp>
      <p:pic>
        <p:nvPicPr>
          <p:cNvPr id="14" name="Picture 13" descr="A black screen with white dots&#10;&#10;Description automatically generated">
            <a:extLst>
              <a:ext uri="{FF2B5EF4-FFF2-40B4-BE49-F238E27FC236}">
                <a16:creationId xmlns:a16="http://schemas.microsoft.com/office/drawing/2014/main" id="{19721832-6125-C983-DD17-0E0A30346C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70230" y="2723394"/>
            <a:ext cx="2452645" cy="255555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658416"/>
            <a:ext cx="12847439" cy="7442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850"/>
              </a:lnSpc>
              <a:buNone/>
            </a:pPr>
            <a:r>
              <a:rPr lang="en-US" sz="4650" b="1" kern="0" spc="-94" dirty="0">
                <a:solidFill>
                  <a:srgbClr val="FF8AAF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Game Pace: 40ms Updates for Smooth Animation</a:t>
            </a:r>
            <a:endParaRPr lang="en-US" sz="4650" dirty="0"/>
          </a:p>
        </p:txBody>
      </p:sp>
      <p:sp>
        <p:nvSpPr>
          <p:cNvPr id="3" name="Text 1"/>
          <p:cNvSpPr/>
          <p:nvPr/>
        </p:nvSpPr>
        <p:spPr>
          <a:xfrm>
            <a:off x="793790" y="1742837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 game updates every 40 milliseconds to ensure smooth and fluid animation.</a:t>
            </a:r>
            <a:endParaRPr lang="en-US" sz="1750" dirty="0"/>
          </a:p>
        </p:txBody>
      </p:sp>
      <p:sp>
        <p:nvSpPr>
          <p:cNvPr id="4" name="Shape 2"/>
          <p:cNvSpPr/>
          <p:nvPr/>
        </p:nvSpPr>
        <p:spPr>
          <a:xfrm>
            <a:off x="1118711" y="2616041"/>
            <a:ext cx="30480" cy="4699873"/>
          </a:xfrm>
          <a:prstGeom prst="roundRect">
            <a:avLst>
              <a:gd name="adj" fmla="val 312558"/>
            </a:avLst>
          </a:prstGeom>
          <a:solidFill>
            <a:srgbClr val="48367C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5" name="Shape 3"/>
          <p:cNvSpPr/>
          <p:nvPr/>
        </p:nvSpPr>
        <p:spPr>
          <a:xfrm>
            <a:off x="1358622" y="3111103"/>
            <a:ext cx="793790" cy="30480"/>
          </a:xfrm>
          <a:prstGeom prst="roundRect">
            <a:avLst>
              <a:gd name="adj" fmla="val 312558"/>
            </a:avLst>
          </a:prstGeom>
          <a:solidFill>
            <a:srgbClr val="48367C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6" name="Shape 4"/>
          <p:cNvSpPr/>
          <p:nvPr/>
        </p:nvSpPr>
        <p:spPr>
          <a:xfrm>
            <a:off x="878800" y="2871192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2F1D63"/>
          </a:solidFill>
          <a:ln w="7620">
            <a:solidFill>
              <a:srgbClr val="48367C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7" name="Text 5"/>
          <p:cNvSpPr/>
          <p:nvPr/>
        </p:nvSpPr>
        <p:spPr>
          <a:xfrm>
            <a:off x="1061085" y="2947630"/>
            <a:ext cx="145733" cy="3573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00"/>
              </a:lnSpc>
              <a:buNone/>
            </a:pPr>
            <a:r>
              <a:rPr lang="en-US" sz="2800" b="1" kern="0" spc="-56" dirty="0">
                <a:solidFill>
                  <a:srgbClr val="E0D6DE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1</a:t>
            </a:r>
            <a:endParaRPr lang="en-US" sz="2800" dirty="0"/>
          </a:p>
        </p:txBody>
      </p:sp>
      <p:sp>
        <p:nvSpPr>
          <p:cNvPr id="8" name="Text 6"/>
          <p:cNvSpPr/>
          <p:nvPr/>
        </p:nvSpPr>
        <p:spPr>
          <a:xfrm>
            <a:off x="2381488" y="2842855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00" b="1" kern="0" spc="-47" dirty="0">
                <a:solidFill>
                  <a:srgbClr val="E0D6DE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Update</a:t>
            </a:r>
            <a:endParaRPr lang="en-US" sz="2300" dirty="0"/>
          </a:p>
        </p:txBody>
      </p:sp>
      <p:sp>
        <p:nvSpPr>
          <p:cNvPr id="9" name="Text 7"/>
          <p:cNvSpPr/>
          <p:nvPr/>
        </p:nvSpPr>
        <p:spPr>
          <a:xfrm>
            <a:off x="2381488" y="3441740"/>
            <a:ext cx="465701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Every 40ms.</a:t>
            </a:r>
            <a:endParaRPr lang="en-US" sz="1750" dirty="0"/>
          </a:p>
        </p:txBody>
      </p:sp>
      <p:sp>
        <p:nvSpPr>
          <p:cNvPr id="10" name="Shape 8"/>
          <p:cNvSpPr/>
          <p:nvPr/>
        </p:nvSpPr>
        <p:spPr>
          <a:xfrm>
            <a:off x="1358622" y="4753332"/>
            <a:ext cx="793790" cy="30480"/>
          </a:xfrm>
          <a:prstGeom prst="roundRect">
            <a:avLst>
              <a:gd name="adj" fmla="val 312558"/>
            </a:avLst>
          </a:prstGeom>
          <a:solidFill>
            <a:srgbClr val="48367C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1" name="Shape 9"/>
          <p:cNvSpPr/>
          <p:nvPr/>
        </p:nvSpPr>
        <p:spPr>
          <a:xfrm>
            <a:off x="878800" y="4513421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2F1D63"/>
          </a:solidFill>
          <a:ln w="7620">
            <a:solidFill>
              <a:srgbClr val="48367C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2" name="Text 10"/>
          <p:cNvSpPr/>
          <p:nvPr/>
        </p:nvSpPr>
        <p:spPr>
          <a:xfrm>
            <a:off x="1036201" y="4589859"/>
            <a:ext cx="195382" cy="3573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00"/>
              </a:lnSpc>
              <a:buNone/>
            </a:pPr>
            <a:r>
              <a:rPr lang="en-US" sz="2800" b="1" kern="0" spc="-56" dirty="0">
                <a:solidFill>
                  <a:srgbClr val="E0D6DE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2</a:t>
            </a:r>
            <a:endParaRPr lang="en-US" sz="2800" dirty="0"/>
          </a:p>
        </p:txBody>
      </p:sp>
      <p:sp>
        <p:nvSpPr>
          <p:cNvPr id="13" name="Text 11"/>
          <p:cNvSpPr/>
          <p:nvPr/>
        </p:nvSpPr>
        <p:spPr>
          <a:xfrm>
            <a:off x="2381488" y="4485084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00" b="1" kern="0" spc="-47" dirty="0">
                <a:solidFill>
                  <a:srgbClr val="E0D6DE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Movement</a:t>
            </a:r>
            <a:endParaRPr lang="en-US" sz="2300" dirty="0"/>
          </a:p>
        </p:txBody>
      </p:sp>
      <p:sp>
        <p:nvSpPr>
          <p:cNvPr id="14" name="Text 12"/>
          <p:cNvSpPr/>
          <p:nvPr/>
        </p:nvSpPr>
        <p:spPr>
          <a:xfrm>
            <a:off x="2381488" y="5083969"/>
            <a:ext cx="465701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One cell at a time.</a:t>
            </a:r>
            <a:endParaRPr lang="en-US" sz="1750" dirty="0"/>
          </a:p>
        </p:txBody>
      </p:sp>
      <p:sp>
        <p:nvSpPr>
          <p:cNvPr id="15" name="Shape 13"/>
          <p:cNvSpPr/>
          <p:nvPr/>
        </p:nvSpPr>
        <p:spPr>
          <a:xfrm>
            <a:off x="1358622" y="6395561"/>
            <a:ext cx="793790" cy="30480"/>
          </a:xfrm>
          <a:prstGeom prst="roundRect">
            <a:avLst>
              <a:gd name="adj" fmla="val 312558"/>
            </a:avLst>
          </a:prstGeom>
          <a:solidFill>
            <a:srgbClr val="48367C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6" name="Shape 14"/>
          <p:cNvSpPr/>
          <p:nvPr/>
        </p:nvSpPr>
        <p:spPr>
          <a:xfrm>
            <a:off x="878800" y="6155650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2F1D63"/>
          </a:solidFill>
          <a:ln w="7620">
            <a:solidFill>
              <a:srgbClr val="48367C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7" name="Text 15"/>
          <p:cNvSpPr/>
          <p:nvPr/>
        </p:nvSpPr>
        <p:spPr>
          <a:xfrm>
            <a:off x="1036439" y="6232088"/>
            <a:ext cx="195024" cy="3573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00"/>
              </a:lnSpc>
              <a:buNone/>
            </a:pPr>
            <a:r>
              <a:rPr lang="en-US" sz="2800" b="1" kern="0" spc="-56" dirty="0">
                <a:solidFill>
                  <a:srgbClr val="E0D6DE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3</a:t>
            </a:r>
            <a:endParaRPr lang="en-US" sz="2800" dirty="0"/>
          </a:p>
        </p:txBody>
      </p:sp>
      <p:sp>
        <p:nvSpPr>
          <p:cNvPr id="18" name="Text 16"/>
          <p:cNvSpPr/>
          <p:nvPr/>
        </p:nvSpPr>
        <p:spPr>
          <a:xfrm>
            <a:off x="2381488" y="6127313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00" b="1" kern="0" spc="-47" dirty="0">
                <a:solidFill>
                  <a:srgbClr val="E0D6DE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Animation</a:t>
            </a:r>
            <a:endParaRPr lang="en-US" sz="2300" dirty="0"/>
          </a:p>
        </p:txBody>
      </p:sp>
      <p:sp>
        <p:nvSpPr>
          <p:cNvPr id="19" name="Text 17"/>
          <p:cNvSpPr/>
          <p:nvPr/>
        </p:nvSpPr>
        <p:spPr>
          <a:xfrm>
            <a:off x="2381488" y="6726198"/>
            <a:ext cx="465701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Smooth and fluid.</a:t>
            </a:r>
            <a:endParaRPr lang="en-US" sz="1750" dirty="0"/>
          </a:p>
        </p:txBody>
      </p:sp>
      <p:sp>
        <p:nvSpPr>
          <p:cNvPr id="21" name="Text 18"/>
          <p:cNvSpPr/>
          <p:nvPr/>
        </p:nvSpPr>
        <p:spPr>
          <a:xfrm>
            <a:off x="7599521" y="6780014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9D07E9E-B1B2-4C0F-A92E-EED25154A152}"/>
              </a:ext>
            </a:extLst>
          </p:cNvPr>
          <p:cNvSpPr/>
          <p:nvPr/>
        </p:nvSpPr>
        <p:spPr>
          <a:xfrm>
            <a:off x="12715103" y="7693700"/>
            <a:ext cx="1816443" cy="437046"/>
          </a:xfrm>
          <a:prstGeom prst="rect">
            <a:avLst/>
          </a:prstGeom>
          <a:solidFill>
            <a:srgbClr val="0A0525"/>
          </a:solidFill>
          <a:ln>
            <a:solidFill>
              <a:srgbClr val="0A052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 descr="A black screen with white dots&#10;&#10;Description automatically generated">
            <a:extLst>
              <a:ext uri="{FF2B5EF4-FFF2-40B4-BE49-F238E27FC236}">
                <a16:creationId xmlns:a16="http://schemas.microsoft.com/office/drawing/2014/main" id="{DB719119-3E82-4BBE-FEAE-7D6B3856DB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37196" y="2301668"/>
            <a:ext cx="5594350" cy="582907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793790" y="2709982"/>
            <a:ext cx="7556421" cy="148851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850"/>
              </a:lnSpc>
              <a:buNone/>
            </a:pPr>
            <a:r>
              <a:rPr lang="en-US" sz="4650" b="1" kern="0" spc="-94" dirty="0">
                <a:solidFill>
                  <a:srgbClr val="FF8AAF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Scoring System: 10 Points per Asterisk</a:t>
            </a:r>
            <a:endParaRPr lang="en-US" sz="4650" dirty="0"/>
          </a:p>
        </p:txBody>
      </p:sp>
      <p:sp>
        <p:nvSpPr>
          <p:cNvPr id="5" name="Text 1"/>
          <p:cNvSpPr/>
          <p:nvPr/>
        </p:nvSpPr>
        <p:spPr>
          <a:xfrm>
            <a:off x="793790" y="4538663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 player earns 10 points for each consumed asterisk.</a:t>
            </a:r>
            <a:endParaRPr lang="en-US" sz="1750" dirty="0"/>
          </a:p>
        </p:txBody>
      </p:sp>
      <p:sp>
        <p:nvSpPr>
          <p:cNvPr id="6" name="Text 2"/>
          <p:cNvSpPr/>
          <p:nvPr/>
        </p:nvSpPr>
        <p:spPr>
          <a:xfrm>
            <a:off x="793790" y="5156716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 score board is updating each time the snake consumes an asterisk</a:t>
            </a:r>
            <a:endParaRPr lang="en-US" sz="1750" dirty="0"/>
          </a:p>
        </p:txBody>
      </p:sp>
      <p:pic>
        <p:nvPicPr>
          <p:cNvPr id="8" name="Picture 7" descr="A screen shot of a computer&#10;&#10;Description automatically generated">
            <a:extLst>
              <a:ext uri="{FF2B5EF4-FFF2-40B4-BE49-F238E27FC236}">
                <a16:creationId xmlns:a16="http://schemas.microsoft.com/office/drawing/2014/main" id="{A73CFC08-FF87-2F5A-DFF0-17BC0C6D21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65090" y="2709982"/>
            <a:ext cx="4642338" cy="26822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18160" y="407075"/>
            <a:ext cx="3886200" cy="4857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800"/>
              </a:lnSpc>
              <a:buNone/>
            </a:pPr>
            <a:r>
              <a:rPr lang="en-US" sz="3050" b="1" kern="0" spc="-61" dirty="0">
                <a:solidFill>
                  <a:srgbClr val="FF8AAF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Logic of the world</a:t>
            </a:r>
            <a:endParaRPr lang="en-US" sz="3050" dirty="0"/>
          </a:p>
        </p:txBody>
      </p:sp>
      <p:sp>
        <p:nvSpPr>
          <p:cNvPr id="3" name="Shape 1"/>
          <p:cNvSpPr/>
          <p:nvPr/>
        </p:nvSpPr>
        <p:spPr>
          <a:xfrm>
            <a:off x="518160" y="1281351"/>
            <a:ext cx="6616422" cy="5429250"/>
          </a:xfrm>
          <a:prstGeom prst="roundRect">
            <a:avLst>
              <a:gd name="adj" fmla="val 1145"/>
            </a:avLst>
          </a:prstGeom>
          <a:solidFill>
            <a:srgbClr val="1C113B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4" name="Shape 2"/>
          <p:cNvSpPr/>
          <p:nvPr/>
        </p:nvSpPr>
        <p:spPr>
          <a:xfrm>
            <a:off x="510778" y="1281351"/>
            <a:ext cx="6631186" cy="5429250"/>
          </a:xfrm>
          <a:prstGeom prst="roundRect">
            <a:avLst>
              <a:gd name="adj" fmla="val 409"/>
            </a:avLst>
          </a:prstGeom>
          <a:solidFill>
            <a:srgbClr val="1C113B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5" name="Text 3"/>
          <p:cNvSpPr/>
          <p:nvPr/>
        </p:nvSpPr>
        <p:spPr>
          <a:xfrm>
            <a:off x="658773" y="1392317"/>
            <a:ext cx="6335197" cy="520731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1850"/>
              </a:lnSpc>
              <a:buNone/>
            </a:pPr>
            <a:r>
              <a:rPr lang="en-US" sz="1150" kern="0" spc="-23" dirty="0">
                <a:solidFill>
                  <a:srgbClr val="E0D6DE"/>
                </a:solidFill>
                <a:highlight>
                  <a:srgbClr val="1C113B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void logic() {</a:t>
            </a:r>
            <a:endParaRPr lang="en-US" sz="1150" dirty="0"/>
          </a:p>
          <a:p>
            <a:pPr marL="0" indent="0">
              <a:lnSpc>
                <a:spcPts val="1850"/>
              </a:lnSpc>
              <a:buNone/>
            </a:pPr>
            <a:r>
              <a:rPr lang="en-US" sz="1150" kern="0" spc="-23" dirty="0">
                <a:solidFill>
                  <a:srgbClr val="E0D6DE"/>
                </a:solidFill>
                <a:highlight>
                  <a:srgbClr val="1C113B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int prevX = snktailX[0];</a:t>
            </a:r>
            <a:endParaRPr lang="en-US" sz="1150" dirty="0"/>
          </a:p>
          <a:p>
            <a:pPr marL="0" indent="0">
              <a:lnSpc>
                <a:spcPts val="1850"/>
              </a:lnSpc>
              <a:buNone/>
            </a:pPr>
            <a:r>
              <a:rPr lang="en-US" sz="1150" kern="0" spc="-23" dirty="0">
                <a:solidFill>
                  <a:srgbClr val="E0D6DE"/>
                </a:solidFill>
                <a:highlight>
                  <a:srgbClr val="1C113B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int prevY = snktailY[0];</a:t>
            </a:r>
            <a:endParaRPr lang="en-US" sz="1150" dirty="0"/>
          </a:p>
          <a:p>
            <a:pPr marL="0" indent="0">
              <a:lnSpc>
                <a:spcPts val="1850"/>
              </a:lnSpc>
              <a:buNone/>
            </a:pPr>
            <a:r>
              <a:rPr lang="en-US" sz="1150" kern="0" spc="-23" dirty="0">
                <a:solidFill>
                  <a:srgbClr val="E0D6DE"/>
                </a:solidFill>
                <a:highlight>
                  <a:srgbClr val="1C113B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int prev2X, prev2Y;</a:t>
            </a:r>
            <a:endParaRPr lang="en-US" sz="1150" dirty="0"/>
          </a:p>
          <a:p>
            <a:pPr marL="0" indent="0">
              <a:lnSpc>
                <a:spcPts val="1850"/>
              </a:lnSpc>
              <a:buNone/>
            </a:pPr>
            <a:r>
              <a:rPr lang="en-US" sz="1150" kern="0" spc="-23" dirty="0">
                <a:solidFill>
                  <a:srgbClr val="E0D6DE"/>
                </a:solidFill>
                <a:highlight>
                  <a:srgbClr val="1C113B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snktailX[0] = x;</a:t>
            </a:r>
            <a:endParaRPr lang="en-US" sz="1150" dirty="0"/>
          </a:p>
          <a:p>
            <a:pPr marL="0" indent="0">
              <a:lnSpc>
                <a:spcPts val="1850"/>
              </a:lnSpc>
              <a:buNone/>
            </a:pPr>
            <a:r>
              <a:rPr lang="en-US" sz="1150" kern="0" spc="-23" dirty="0">
                <a:solidFill>
                  <a:srgbClr val="E0D6DE"/>
                </a:solidFill>
                <a:highlight>
                  <a:srgbClr val="1C113B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snktailY[0] = y;</a:t>
            </a:r>
            <a:endParaRPr lang="en-US" sz="1150" dirty="0"/>
          </a:p>
          <a:p>
            <a:pPr marL="0" indent="0">
              <a:lnSpc>
                <a:spcPts val="1850"/>
              </a:lnSpc>
              <a:buNone/>
            </a:pPr>
            <a:r>
              <a:rPr lang="en-US" sz="1150" kern="0" spc="-23" dirty="0">
                <a:solidFill>
                  <a:srgbClr val="E0D6DE"/>
                </a:solidFill>
                <a:highlight>
                  <a:srgbClr val="1C113B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for (int i = 1; i &lt; snktaillen; i++) {</a:t>
            </a:r>
            <a:endParaRPr lang="en-US" sz="1150" dirty="0"/>
          </a:p>
          <a:p>
            <a:pPr marL="0" indent="0">
              <a:lnSpc>
                <a:spcPts val="1850"/>
              </a:lnSpc>
              <a:buNone/>
            </a:pPr>
            <a:r>
              <a:rPr lang="en-US" sz="1150" kern="0" spc="-23" dirty="0">
                <a:solidFill>
                  <a:srgbClr val="E0D6DE"/>
                </a:solidFill>
                <a:highlight>
                  <a:srgbClr val="1C113B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    prev2X = snktailX[i];</a:t>
            </a:r>
            <a:endParaRPr lang="en-US" sz="1150" dirty="0"/>
          </a:p>
          <a:p>
            <a:pPr marL="0" indent="0">
              <a:lnSpc>
                <a:spcPts val="1850"/>
              </a:lnSpc>
              <a:buNone/>
            </a:pPr>
            <a:r>
              <a:rPr lang="en-US" sz="1150" kern="0" spc="-23" dirty="0">
                <a:solidFill>
                  <a:srgbClr val="E0D6DE"/>
                </a:solidFill>
                <a:highlight>
                  <a:srgbClr val="1C113B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    prev2Y = snktailY[i];</a:t>
            </a:r>
            <a:endParaRPr lang="en-US" sz="1150" dirty="0"/>
          </a:p>
          <a:p>
            <a:pPr marL="0" indent="0">
              <a:lnSpc>
                <a:spcPts val="1850"/>
              </a:lnSpc>
              <a:buNone/>
            </a:pPr>
            <a:r>
              <a:rPr lang="en-US" sz="1150" kern="0" spc="-23" dirty="0">
                <a:solidFill>
                  <a:srgbClr val="E0D6DE"/>
                </a:solidFill>
                <a:highlight>
                  <a:srgbClr val="1C113B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    snktailX[i] = prevX;</a:t>
            </a:r>
            <a:endParaRPr lang="en-US" sz="1150" dirty="0"/>
          </a:p>
          <a:p>
            <a:pPr marL="0" indent="0">
              <a:lnSpc>
                <a:spcPts val="1850"/>
              </a:lnSpc>
              <a:buNone/>
            </a:pPr>
            <a:r>
              <a:rPr lang="en-US" sz="1150" kern="0" spc="-23" dirty="0">
                <a:solidFill>
                  <a:srgbClr val="E0D6DE"/>
                </a:solidFill>
                <a:highlight>
                  <a:srgbClr val="1C113B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    snktailY[i] = prevY;</a:t>
            </a:r>
            <a:endParaRPr lang="en-US" sz="1150" dirty="0"/>
          </a:p>
          <a:p>
            <a:pPr marL="0" indent="0">
              <a:lnSpc>
                <a:spcPts val="1850"/>
              </a:lnSpc>
              <a:buNone/>
            </a:pPr>
            <a:r>
              <a:rPr lang="en-US" sz="1150" kern="0" spc="-23" dirty="0">
                <a:solidFill>
                  <a:srgbClr val="E0D6DE"/>
                </a:solidFill>
                <a:highlight>
                  <a:srgbClr val="1C113B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    prevX = prev2X;</a:t>
            </a:r>
            <a:endParaRPr lang="en-US" sz="1150" dirty="0"/>
          </a:p>
          <a:p>
            <a:pPr marL="0" indent="0">
              <a:lnSpc>
                <a:spcPts val="1850"/>
              </a:lnSpc>
              <a:buNone/>
            </a:pPr>
            <a:r>
              <a:rPr lang="en-US" sz="1150" kern="0" spc="-23" dirty="0">
                <a:solidFill>
                  <a:srgbClr val="E0D6DE"/>
                </a:solidFill>
                <a:highlight>
                  <a:srgbClr val="1C113B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    prevY = prev2Y;</a:t>
            </a:r>
            <a:endParaRPr lang="en-US" sz="1150" dirty="0"/>
          </a:p>
          <a:p>
            <a:pPr marL="0" indent="0">
              <a:lnSpc>
                <a:spcPts val="1850"/>
              </a:lnSpc>
              <a:buNone/>
            </a:pPr>
            <a:r>
              <a:rPr lang="en-US" sz="1150" kern="0" spc="-23" dirty="0">
                <a:solidFill>
                  <a:srgbClr val="E0D6DE"/>
                </a:solidFill>
                <a:highlight>
                  <a:srgbClr val="1C113B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}</a:t>
            </a:r>
            <a:endParaRPr lang="en-US" sz="1150" dirty="0"/>
          </a:p>
          <a:p>
            <a:pPr marL="0" indent="0">
              <a:lnSpc>
                <a:spcPts val="1850"/>
              </a:lnSpc>
              <a:buNone/>
            </a:pPr>
            <a:r>
              <a:rPr lang="en-US" sz="1150" kern="0" spc="-23" dirty="0">
                <a:solidFill>
                  <a:srgbClr val="E0D6DE"/>
                </a:solidFill>
                <a:highlight>
                  <a:srgbClr val="1C113B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switch (key) {</a:t>
            </a:r>
            <a:endParaRPr lang="en-US" sz="1150" dirty="0"/>
          </a:p>
          <a:p>
            <a:pPr marL="0" indent="0">
              <a:lnSpc>
                <a:spcPts val="1850"/>
              </a:lnSpc>
              <a:buNone/>
            </a:pPr>
            <a:r>
              <a:rPr lang="en-US" sz="1150" kern="0" spc="-23" dirty="0">
                <a:solidFill>
                  <a:srgbClr val="E0D6DE"/>
                </a:solidFill>
                <a:highlight>
                  <a:srgbClr val="1C113B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case 1:</a:t>
            </a:r>
            <a:endParaRPr lang="en-US" sz="1150" dirty="0"/>
          </a:p>
          <a:p>
            <a:pPr marL="0" indent="0">
              <a:lnSpc>
                <a:spcPts val="1850"/>
              </a:lnSpc>
              <a:buNone/>
            </a:pPr>
            <a:r>
              <a:rPr lang="en-US" sz="1150" kern="0" spc="-23" dirty="0">
                <a:solidFill>
                  <a:srgbClr val="E0D6DE"/>
                </a:solidFill>
                <a:highlight>
                  <a:srgbClr val="1C113B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    x--;</a:t>
            </a:r>
            <a:endParaRPr lang="en-US" sz="1150" dirty="0"/>
          </a:p>
          <a:p>
            <a:pPr marL="0" indent="0">
              <a:lnSpc>
                <a:spcPts val="1850"/>
              </a:lnSpc>
              <a:buNone/>
            </a:pPr>
            <a:r>
              <a:rPr lang="en-US" sz="1150" kern="0" spc="-23" dirty="0">
                <a:solidFill>
                  <a:srgbClr val="E0D6DE"/>
                </a:solidFill>
                <a:highlight>
                  <a:srgbClr val="1C113B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    break;</a:t>
            </a:r>
            <a:endParaRPr lang="en-US" sz="1150" dirty="0"/>
          </a:p>
          <a:p>
            <a:pPr marL="0" indent="0">
              <a:lnSpc>
                <a:spcPts val="1850"/>
              </a:lnSpc>
              <a:buNone/>
            </a:pPr>
            <a:r>
              <a:rPr lang="en-US" sz="1150" kern="0" spc="-23" dirty="0">
                <a:solidFill>
                  <a:srgbClr val="E0D6DE"/>
                </a:solidFill>
                <a:highlight>
                  <a:srgbClr val="1C113B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case 2:</a:t>
            </a:r>
            <a:endParaRPr lang="en-US" sz="1150" dirty="0"/>
          </a:p>
          <a:p>
            <a:pPr marL="0" indent="0">
              <a:lnSpc>
                <a:spcPts val="1850"/>
              </a:lnSpc>
              <a:buNone/>
            </a:pPr>
            <a:r>
              <a:rPr lang="en-US" sz="1150" kern="0" spc="-23" dirty="0">
                <a:solidFill>
                  <a:srgbClr val="E0D6DE"/>
                </a:solidFill>
                <a:highlight>
                  <a:srgbClr val="1C113B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    x++;</a:t>
            </a:r>
            <a:endParaRPr lang="en-US" sz="1150" dirty="0"/>
          </a:p>
          <a:p>
            <a:pPr marL="0" indent="0">
              <a:lnSpc>
                <a:spcPts val="1850"/>
              </a:lnSpc>
              <a:buNone/>
            </a:pPr>
            <a:r>
              <a:rPr lang="en-US" sz="1150" kern="0" spc="-23" dirty="0">
                <a:solidFill>
                  <a:srgbClr val="E0D6DE"/>
                </a:solidFill>
                <a:highlight>
                  <a:srgbClr val="1C113B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    break;</a:t>
            </a:r>
            <a:endParaRPr lang="en-US" sz="1150" dirty="0"/>
          </a:p>
          <a:p>
            <a:pPr marL="0" indent="0">
              <a:lnSpc>
                <a:spcPts val="1850"/>
              </a:lnSpc>
              <a:buNone/>
            </a:pPr>
            <a:r>
              <a:rPr lang="en-US" sz="1150" kern="0" spc="-23" dirty="0">
                <a:solidFill>
                  <a:srgbClr val="E0D6DE"/>
                </a:solidFill>
                <a:highlight>
                  <a:srgbClr val="1C113B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</a:t>
            </a:r>
            <a:endParaRPr lang="en-US" sz="1150" dirty="0"/>
          </a:p>
        </p:txBody>
      </p:sp>
      <p:sp>
        <p:nvSpPr>
          <p:cNvPr id="6" name="Shape 4"/>
          <p:cNvSpPr/>
          <p:nvPr/>
        </p:nvSpPr>
        <p:spPr>
          <a:xfrm>
            <a:off x="7503438" y="1281351"/>
            <a:ext cx="6616422" cy="6376035"/>
          </a:xfrm>
          <a:prstGeom prst="roundRect">
            <a:avLst>
              <a:gd name="adj" fmla="val 975"/>
            </a:avLst>
          </a:prstGeom>
          <a:solidFill>
            <a:srgbClr val="1C113B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7" name="Shape 5"/>
          <p:cNvSpPr/>
          <p:nvPr/>
        </p:nvSpPr>
        <p:spPr>
          <a:xfrm>
            <a:off x="7496056" y="1281351"/>
            <a:ext cx="6631186" cy="6376035"/>
          </a:xfrm>
          <a:prstGeom prst="roundRect">
            <a:avLst>
              <a:gd name="adj" fmla="val 348"/>
            </a:avLst>
          </a:prstGeom>
          <a:solidFill>
            <a:srgbClr val="1C113B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8" name="Text 6"/>
          <p:cNvSpPr/>
          <p:nvPr/>
        </p:nvSpPr>
        <p:spPr>
          <a:xfrm>
            <a:off x="7644051" y="1392317"/>
            <a:ext cx="6335197" cy="615410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1850"/>
              </a:lnSpc>
              <a:buNone/>
            </a:pPr>
            <a:r>
              <a:rPr lang="en-US" sz="1150" kern="0" spc="-23" dirty="0">
                <a:solidFill>
                  <a:srgbClr val="E0D6DE"/>
                </a:solidFill>
                <a:highlight>
                  <a:srgbClr val="1C113B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case 3:</a:t>
            </a:r>
            <a:endParaRPr lang="en-US" sz="1150" dirty="0"/>
          </a:p>
          <a:p>
            <a:pPr marL="0" indent="0">
              <a:lnSpc>
                <a:spcPts val="1850"/>
              </a:lnSpc>
              <a:buNone/>
            </a:pPr>
            <a:r>
              <a:rPr lang="en-US" sz="1150" kern="0" spc="-23" dirty="0">
                <a:solidFill>
                  <a:srgbClr val="E0D6DE"/>
                </a:solidFill>
                <a:highlight>
                  <a:srgbClr val="1C113B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    y--;</a:t>
            </a:r>
            <a:endParaRPr lang="en-US" sz="1150" dirty="0"/>
          </a:p>
          <a:p>
            <a:pPr marL="0" indent="0">
              <a:lnSpc>
                <a:spcPts val="1850"/>
              </a:lnSpc>
              <a:buNone/>
            </a:pPr>
            <a:r>
              <a:rPr lang="en-US" sz="1150" kern="0" spc="-23" dirty="0">
                <a:solidFill>
                  <a:srgbClr val="E0D6DE"/>
                </a:solidFill>
                <a:highlight>
                  <a:srgbClr val="1C113B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    break;</a:t>
            </a:r>
            <a:endParaRPr lang="en-US" sz="1150" dirty="0"/>
          </a:p>
          <a:p>
            <a:pPr marL="0" indent="0">
              <a:lnSpc>
                <a:spcPts val="1850"/>
              </a:lnSpc>
              <a:buNone/>
            </a:pPr>
            <a:r>
              <a:rPr lang="en-US" sz="1150" kern="0" spc="-23" dirty="0">
                <a:solidFill>
                  <a:srgbClr val="E0D6DE"/>
                </a:solidFill>
                <a:highlight>
                  <a:srgbClr val="1C113B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case 4:</a:t>
            </a:r>
            <a:endParaRPr lang="en-US" sz="1150" dirty="0"/>
          </a:p>
          <a:p>
            <a:pPr marL="0" indent="0">
              <a:lnSpc>
                <a:spcPts val="1850"/>
              </a:lnSpc>
              <a:buNone/>
            </a:pPr>
            <a:r>
              <a:rPr lang="en-US" sz="1150" kern="0" spc="-23" dirty="0">
                <a:solidFill>
                  <a:srgbClr val="E0D6DE"/>
                </a:solidFill>
                <a:highlight>
                  <a:srgbClr val="1C113B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    y++;</a:t>
            </a:r>
            <a:endParaRPr lang="en-US" sz="1150" dirty="0"/>
          </a:p>
          <a:p>
            <a:pPr marL="0" indent="0">
              <a:lnSpc>
                <a:spcPts val="1850"/>
              </a:lnSpc>
              <a:buNone/>
            </a:pPr>
            <a:r>
              <a:rPr lang="en-US" sz="1150" kern="0" spc="-23" dirty="0">
                <a:solidFill>
                  <a:srgbClr val="E0D6DE"/>
                </a:solidFill>
                <a:highlight>
                  <a:srgbClr val="1C113B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    break;</a:t>
            </a:r>
            <a:endParaRPr lang="en-US" sz="1150" dirty="0"/>
          </a:p>
          <a:p>
            <a:pPr marL="0" indent="0">
              <a:lnSpc>
                <a:spcPts val="1850"/>
              </a:lnSpc>
              <a:buNone/>
            </a:pPr>
            <a:r>
              <a:rPr lang="en-US" sz="1150" kern="0" spc="-23" dirty="0">
                <a:solidFill>
                  <a:srgbClr val="E0D6DE"/>
                </a:solidFill>
                <a:highlight>
                  <a:srgbClr val="1C113B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default:</a:t>
            </a:r>
            <a:endParaRPr lang="en-US" sz="1150" dirty="0"/>
          </a:p>
          <a:p>
            <a:pPr marL="0" indent="0">
              <a:lnSpc>
                <a:spcPts val="1850"/>
              </a:lnSpc>
              <a:buNone/>
            </a:pPr>
            <a:r>
              <a:rPr lang="en-US" sz="1150" kern="0" spc="-23" dirty="0">
                <a:solidFill>
                  <a:srgbClr val="E0D6DE"/>
                </a:solidFill>
                <a:highlight>
                  <a:srgbClr val="1C113B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    break;</a:t>
            </a:r>
            <a:endParaRPr lang="en-US" sz="1150" dirty="0"/>
          </a:p>
          <a:p>
            <a:pPr marL="0" indent="0">
              <a:lnSpc>
                <a:spcPts val="1850"/>
              </a:lnSpc>
              <a:buNone/>
            </a:pPr>
            <a:r>
              <a:rPr lang="en-US" sz="1150" kern="0" spc="-23" dirty="0">
                <a:solidFill>
                  <a:srgbClr val="E0D6DE"/>
                </a:solidFill>
                <a:highlight>
                  <a:srgbClr val="1C113B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}</a:t>
            </a:r>
            <a:endParaRPr lang="en-US" sz="1150" dirty="0"/>
          </a:p>
          <a:p>
            <a:pPr marL="0" indent="0">
              <a:lnSpc>
                <a:spcPts val="1850"/>
              </a:lnSpc>
              <a:buNone/>
            </a:pPr>
            <a:r>
              <a:rPr lang="en-US" sz="1150" kern="0" spc="-23" dirty="0">
                <a:solidFill>
                  <a:srgbClr val="E0D6DE"/>
                </a:solidFill>
                <a:highlight>
                  <a:srgbClr val="1C113B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if (x &lt; 0 || x &gt;= WIDTH || y &lt; 0 || y &gt;= HEIGHT)</a:t>
            </a:r>
            <a:endParaRPr lang="en-US" sz="1150" dirty="0"/>
          </a:p>
          <a:p>
            <a:pPr marL="0" indent="0">
              <a:lnSpc>
                <a:spcPts val="1850"/>
              </a:lnSpc>
              <a:buNone/>
            </a:pPr>
            <a:r>
              <a:rPr lang="en-US" sz="1150" kern="0" spc="-23" dirty="0">
                <a:solidFill>
                  <a:srgbClr val="E0D6DE"/>
                </a:solidFill>
                <a:highlight>
                  <a:srgbClr val="1C113B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    gameover = 1;</a:t>
            </a:r>
            <a:endParaRPr lang="en-US" sz="1150" dirty="0"/>
          </a:p>
          <a:p>
            <a:pPr marL="0" indent="0">
              <a:lnSpc>
                <a:spcPts val="1850"/>
              </a:lnSpc>
              <a:buNone/>
            </a:pPr>
            <a:r>
              <a:rPr lang="en-US" sz="1150" kern="0" spc="-23" dirty="0">
                <a:solidFill>
                  <a:srgbClr val="E0D6DE"/>
                </a:solidFill>
                <a:highlight>
                  <a:srgbClr val="1C113B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for (int i = 0; i &lt; snktaillen; i++) {</a:t>
            </a:r>
            <a:endParaRPr lang="en-US" sz="1150" dirty="0"/>
          </a:p>
          <a:p>
            <a:pPr marL="0" indent="0">
              <a:lnSpc>
                <a:spcPts val="1850"/>
              </a:lnSpc>
              <a:buNone/>
            </a:pPr>
            <a:r>
              <a:rPr lang="en-US" sz="1150" kern="0" spc="-23" dirty="0">
                <a:solidFill>
                  <a:srgbClr val="E0D6DE"/>
                </a:solidFill>
                <a:highlight>
                  <a:srgbClr val="1C113B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    if (snktailX[i] == x &amp;&amp; snktailY[i] == y)</a:t>
            </a:r>
            <a:endParaRPr lang="en-US" sz="1150" dirty="0"/>
          </a:p>
          <a:p>
            <a:pPr marL="0" indent="0">
              <a:lnSpc>
                <a:spcPts val="1850"/>
              </a:lnSpc>
              <a:buNone/>
            </a:pPr>
            <a:r>
              <a:rPr lang="en-US" sz="1150" kern="0" spc="-23" dirty="0">
                <a:solidFill>
                  <a:srgbClr val="E0D6DE"/>
                </a:solidFill>
                <a:highlight>
                  <a:srgbClr val="1C113B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        gameover = 1;</a:t>
            </a:r>
            <a:endParaRPr lang="en-US" sz="1150" dirty="0"/>
          </a:p>
          <a:p>
            <a:pPr marL="0" indent="0">
              <a:lnSpc>
                <a:spcPts val="1850"/>
              </a:lnSpc>
              <a:buNone/>
            </a:pPr>
            <a:r>
              <a:rPr lang="en-US" sz="1150" kern="0" spc="-23" dirty="0">
                <a:solidFill>
                  <a:srgbClr val="E0D6DE"/>
                </a:solidFill>
                <a:highlight>
                  <a:srgbClr val="1C113B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}</a:t>
            </a:r>
            <a:endParaRPr lang="en-US" sz="1150" dirty="0"/>
          </a:p>
          <a:p>
            <a:pPr marL="0" indent="0">
              <a:lnSpc>
                <a:spcPts val="1850"/>
              </a:lnSpc>
              <a:buNone/>
            </a:pPr>
            <a:r>
              <a:rPr lang="en-US" sz="1150" kern="0" spc="-23" dirty="0">
                <a:solidFill>
                  <a:srgbClr val="E0D6DE"/>
                </a:solidFill>
                <a:highlight>
                  <a:srgbClr val="1C113B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if (x == frtx &amp;&amp; y == frty) {</a:t>
            </a:r>
            <a:endParaRPr lang="en-US" sz="1150" dirty="0"/>
          </a:p>
          <a:p>
            <a:pPr marL="0" indent="0">
              <a:lnSpc>
                <a:spcPts val="1850"/>
              </a:lnSpc>
              <a:buNone/>
            </a:pPr>
            <a:r>
              <a:rPr lang="en-US" sz="1150" kern="0" spc="-23" dirty="0">
                <a:solidFill>
                  <a:srgbClr val="E0D6DE"/>
                </a:solidFill>
                <a:highlight>
                  <a:srgbClr val="1C113B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    frtx = rand() % WIDTH;</a:t>
            </a:r>
            <a:endParaRPr lang="en-US" sz="1150" dirty="0"/>
          </a:p>
          <a:p>
            <a:pPr marL="0" indent="0">
              <a:lnSpc>
                <a:spcPts val="1850"/>
              </a:lnSpc>
              <a:buNone/>
            </a:pPr>
            <a:r>
              <a:rPr lang="en-US" sz="1150" kern="0" spc="-23" dirty="0">
                <a:solidFill>
                  <a:srgbClr val="E0D6DE"/>
                </a:solidFill>
                <a:highlight>
                  <a:srgbClr val="1C113B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    frty = rand() % HEIGHT;</a:t>
            </a:r>
            <a:endParaRPr lang="en-US" sz="1150" dirty="0"/>
          </a:p>
          <a:p>
            <a:pPr marL="0" indent="0">
              <a:lnSpc>
                <a:spcPts val="1850"/>
              </a:lnSpc>
              <a:buNone/>
            </a:pPr>
            <a:r>
              <a:rPr lang="en-US" sz="1150" kern="0" spc="-23" dirty="0">
                <a:solidFill>
                  <a:srgbClr val="E0D6DE"/>
                </a:solidFill>
                <a:highlight>
                  <a:srgbClr val="1C113B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    while (frtx == 0)</a:t>
            </a:r>
            <a:endParaRPr lang="en-US" sz="1150" dirty="0"/>
          </a:p>
          <a:p>
            <a:pPr marL="0" indent="0">
              <a:lnSpc>
                <a:spcPts val="1850"/>
              </a:lnSpc>
              <a:buNone/>
            </a:pPr>
            <a:r>
              <a:rPr lang="en-US" sz="1150" kern="0" spc="-23" dirty="0">
                <a:solidFill>
                  <a:srgbClr val="E0D6DE"/>
                </a:solidFill>
                <a:highlight>
                  <a:srgbClr val="1C113B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        frtx = rand() % WIDTH;</a:t>
            </a:r>
            <a:endParaRPr lang="en-US" sz="1150" dirty="0"/>
          </a:p>
          <a:p>
            <a:pPr marL="0" indent="0">
              <a:lnSpc>
                <a:spcPts val="1850"/>
              </a:lnSpc>
              <a:buNone/>
            </a:pPr>
            <a:r>
              <a:rPr lang="en-US" sz="1150" kern="0" spc="-23" dirty="0">
                <a:solidFill>
                  <a:srgbClr val="E0D6DE"/>
                </a:solidFill>
                <a:highlight>
                  <a:srgbClr val="1C113B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    while (frty == 0)</a:t>
            </a:r>
            <a:endParaRPr lang="en-US" sz="1150" dirty="0"/>
          </a:p>
          <a:p>
            <a:pPr marL="0" indent="0">
              <a:lnSpc>
                <a:spcPts val="1850"/>
              </a:lnSpc>
              <a:buNone/>
            </a:pPr>
            <a:r>
              <a:rPr lang="en-US" sz="1150" kern="0" spc="-23" dirty="0">
                <a:solidFill>
                  <a:srgbClr val="E0D6DE"/>
                </a:solidFill>
                <a:highlight>
                  <a:srgbClr val="1C113B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        frty = rand() % HEIGHT;</a:t>
            </a:r>
            <a:endParaRPr lang="en-US" sz="1150" dirty="0"/>
          </a:p>
          <a:p>
            <a:pPr marL="0" indent="0">
              <a:lnSpc>
                <a:spcPts val="1850"/>
              </a:lnSpc>
              <a:buNone/>
            </a:pPr>
            <a:r>
              <a:rPr lang="en-US" sz="1150" kern="0" spc="-23" dirty="0">
                <a:solidFill>
                  <a:srgbClr val="E0D6DE"/>
                </a:solidFill>
                <a:highlight>
                  <a:srgbClr val="1C113B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    score += 10;</a:t>
            </a:r>
            <a:endParaRPr lang="en-US" sz="1150" dirty="0"/>
          </a:p>
          <a:p>
            <a:pPr marL="0" indent="0">
              <a:lnSpc>
                <a:spcPts val="1850"/>
              </a:lnSpc>
              <a:buNone/>
            </a:pPr>
            <a:r>
              <a:rPr lang="en-US" sz="1150" kern="0" spc="-23" dirty="0">
                <a:solidFill>
                  <a:srgbClr val="E0D6DE"/>
                </a:solidFill>
                <a:highlight>
                  <a:srgbClr val="1C113B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     snktaillen++;</a:t>
            </a:r>
            <a:endParaRPr lang="en-US" sz="1150" dirty="0"/>
          </a:p>
          <a:p>
            <a:pPr marL="0" indent="0">
              <a:lnSpc>
                <a:spcPts val="1850"/>
              </a:lnSpc>
              <a:buNone/>
            </a:pPr>
            <a:r>
              <a:rPr lang="en-US" sz="1150" kern="0" spc="-23" dirty="0">
                <a:solidFill>
                  <a:srgbClr val="E0D6DE"/>
                </a:solidFill>
                <a:highlight>
                  <a:srgbClr val="1C113B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}</a:t>
            </a:r>
            <a:endParaRPr lang="en-US" sz="1150" dirty="0"/>
          </a:p>
          <a:p>
            <a:pPr marL="0" indent="0">
              <a:lnSpc>
                <a:spcPts val="1850"/>
              </a:lnSpc>
              <a:buNone/>
            </a:pPr>
            <a:r>
              <a:rPr lang="en-US" sz="1150" kern="0" spc="-23" dirty="0">
                <a:solidFill>
                  <a:srgbClr val="E0D6DE"/>
                </a:solidFill>
                <a:highlight>
                  <a:srgbClr val="1C113B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}</a:t>
            </a:r>
            <a:endParaRPr lang="en-US" sz="115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A65398F-EC35-D131-6D37-CA33A5C558C1}"/>
              </a:ext>
            </a:extLst>
          </p:cNvPr>
          <p:cNvSpPr/>
          <p:nvPr/>
        </p:nvSpPr>
        <p:spPr>
          <a:xfrm>
            <a:off x="12715103" y="7693700"/>
            <a:ext cx="1816443" cy="437046"/>
          </a:xfrm>
          <a:prstGeom prst="rect">
            <a:avLst/>
          </a:prstGeom>
          <a:solidFill>
            <a:srgbClr val="0A0525"/>
          </a:solidFill>
          <a:ln>
            <a:solidFill>
              <a:srgbClr val="0A052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1" animBg="1"/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793790" y="1279684"/>
            <a:ext cx="7556421" cy="223277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850"/>
              </a:lnSpc>
              <a:buNone/>
            </a:pPr>
            <a:r>
              <a:rPr lang="en-US" sz="4650" b="1" kern="0" spc="-94" dirty="0">
                <a:solidFill>
                  <a:srgbClr val="FF8AAF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Dramatic Conclusion: Facing the Perils of the Snake's Journey</a:t>
            </a:r>
            <a:endParaRPr lang="en-US" sz="4650" dirty="0"/>
          </a:p>
        </p:txBody>
      </p:sp>
      <p:sp>
        <p:nvSpPr>
          <p:cNvPr id="5" name="Text 1"/>
          <p:cNvSpPr/>
          <p:nvPr/>
        </p:nvSpPr>
        <p:spPr>
          <a:xfrm>
            <a:off x="793790" y="3852624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 snake's journey ends if it encounters any of the following obstacles.</a:t>
            </a:r>
            <a:endParaRPr lang="en-US" sz="1750" dirty="0"/>
          </a:p>
        </p:txBody>
      </p:sp>
      <p:sp>
        <p:nvSpPr>
          <p:cNvPr id="6" name="Shape 2"/>
          <p:cNvSpPr/>
          <p:nvPr/>
        </p:nvSpPr>
        <p:spPr>
          <a:xfrm>
            <a:off x="793790" y="4725829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2F1D63"/>
          </a:solidFill>
          <a:ln w="7620">
            <a:solidFill>
              <a:srgbClr val="48367C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7" name="Text 3"/>
          <p:cNvSpPr/>
          <p:nvPr/>
        </p:nvSpPr>
        <p:spPr>
          <a:xfrm>
            <a:off x="976074" y="4802267"/>
            <a:ext cx="145733" cy="3573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00"/>
              </a:lnSpc>
              <a:buNone/>
            </a:pPr>
            <a:r>
              <a:rPr lang="en-US" sz="2800" b="1" kern="0" spc="-56" dirty="0">
                <a:solidFill>
                  <a:srgbClr val="E0D6DE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1</a:t>
            </a:r>
            <a:endParaRPr lang="en-US" sz="2800" dirty="0"/>
          </a:p>
        </p:txBody>
      </p:sp>
      <p:sp>
        <p:nvSpPr>
          <p:cNvPr id="8" name="Text 4"/>
          <p:cNvSpPr/>
          <p:nvPr/>
        </p:nvSpPr>
        <p:spPr>
          <a:xfrm>
            <a:off x="1530906" y="4725829"/>
            <a:ext cx="2927747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900"/>
              </a:lnSpc>
              <a:buNone/>
            </a:pPr>
            <a:r>
              <a:rPr lang="en-US" sz="2300" b="1" kern="0" spc="-47" dirty="0">
                <a:solidFill>
                  <a:srgbClr val="E0D6DE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Walls</a:t>
            </a:r>
            <a:endParaRPr lang="en-US" sz="2300" dirty="0"/>
          </a:p>
        </p:txBody>
      </p:sp>
      <p:sp>
        <p:nvSpPr>
          <p:cNvPr id="9" name="Text 5"/>
          <p:cNvSpPr/>
          <p:nvPr/>
        </p:nvSpPr>
        <p:spPr>
          <a:xfrm>
            <a:off x="1530906" y="5233988"/>
            <a:ext cx="292774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Impassable barriers.</a:t>
            </a:r>
            <a:endParaRPr lang="en-US" sz="1750" dirty="0"/>
          </a:p>
        </p:txBody>
      </p:sp>
      <p:sp>
        <p:nvSpPr>
          <p:cNvPr id="10" name="Shape 6"/>
          <p:cNvSpPr/>
          <p:nvPr/>
        </p:nvSpPr>
        <p:spPr>
          <a:xfrm>
            <a:off x="4685467" y="4725829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2F1D63"/>
          </a:solidFill>
          <a:ln w="7620">
            <a:solidFill>
              <a:srgbClr val="48367C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1" name="Text 7"/>
          <p:cNvSpPr/>
          <p:nvPr/>
        </p:nvSpPr>
        <p:spPr>
          <a:xfrm>
            <a:off x="4842867" y="4802267"/>
            <a:ext cx="195382" cy="3573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00"/>
              </a:lnSpc>
              <a:buNone/>
            </a:pPr>
            <a:r>
              <a:rPr lang="en-US" sz="2800" b="1" kern="0" spc="-56" dirty="0">
                <a:solidFill>
                  <a:srgbClr val="E0D6DE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2</a:t>
            </a:r>
            <a:endParaRPr lang="en-US" sz="2800" dirty="0"/>
          </a:p>
        </p:txBody>
      </p:sp>
      <p:sp>
        <p:nvSpPr>
          <p:cNvPr id="12" name="Text 8"/>
          <p:cNvSpPr/>
          <p:nvPr/>
        </p:nvSpPr>
        <p:spPr>
          <a:xfrm>
            <a:off x="5422583" y="4725829"/>
            <a:ext cx="2927747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900"/>
              </a:lnSpc>
              <a:buNone/>
            </a:pPr>
            <a:r>
              <a:rPr lang="en-US" sz="2300" b="1" kern="0" spc="-47" dirty="0">
                <a:solidFill>
                  <a:srgbClr val="E0D6DE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Edges</a:t>
            </a:r>
            <a:endParaRPr lang="en-US" sz="2300" dirty="0"/>
          </a:p>
        </p:txBody>
      </p:sp>
      <p:sp>
        <p:nvSpPr>
          <p:cNvPr id="13" name="Text 9"/>
          <p:cNvSpPr/>
          <p:nvPr/>
        </p:nvSpPr>
        <p:spPr>
          <a:xfrm>
            <a:off x="5422583" y="5233988"/>
            <a:ext cx="292774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Outer limits of the grid.</a:t>
            </a:r>
            <a:endParaRPr lang="en-US" sz="1750" dirty="0"/>
          </a:p>
        </p:txBody>
      </p:sp>
      <p:sp>
        <p:nvSpPr>
          <p:cNvPr id="14" name="Shape 10"/>
          <p:cNvSpPr/>
          <p:nvPr/>
        </p:nvSpPr>
        <p:spPr>
          <a:xfrm>
            <a:off x="793790" y="6078855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2F1D63"/>
          </a:solidFill>
          <a:ln w="7620">
            <a:solidFill>
              <a:srgbClr val="48367C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5" name="Text 11"/>
          <p:cNvSpPr/>
          <p:nvPr/>
        </p:nvSpPr>
        <p:spPr>
          <a:xfrm>
            <a:off x="951428" y="6155293"/>
            <a:ext cx="195024" cy="3573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00"/>
              </a:lnSpc>
              <a:buNone/>
            </a:pPr>
            <a:r>
              <a:rPr lang="en-US" sz="2800" b="1" kern="0" spc="-56" dirty="0">
                <a:solidFill>
                  <a:srgbClr val="E0D6DE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3</a:t>
            </a:r>
            <a:endParaRPr lang="en-US" sz="2800" dirty="0"/>
          </a:p>
        </p:txBody>
      </p:sp>
      <p:sp>
        <p:nvSpPr>
          <p:cNvPr id="16" name="Text 12"/>
          <p:cNvSpPr/>
          <p:nvPr/>
        </p:nvSpPr>
        <p:spPr>
          <a:xfrm>
            <a:off x="1530906" y="6078855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900"/>
              </a:lnSpc>
              <a:buNone/>
            </a:pPr>
            <a:r>
              <a:rPr lang="en-US" sz="2300" b="1" kern="0" spc="-47" dirty="0">
                <a:solidFill>
                  <a:srgbClr val="E0D6DE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Self-Collision</a:t>
            </a:r>
            <a:endParaRPr lang="en-US" sz="2300" dirty="0"/>
          </a:p>
        </p:txBody>
      </p:sp>
      <p:sp>
        <p:nvSpPr>
          <p:cNvPr id="17" name="Text 13"/>
          <p:cNvSpPr/>
          <p:nvPr/>
        </p:nvSpPr>
        <p:spPr>
          <a:xfrm>
            <a:off x="1530906" y="6587014"/>
            <a:ext cx="681930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 snake cannot intersect itself.</a:t>
            </a:r>
            <a:endParaRPr lang="en-US" sz="1750" dirty="0"/>
          </a:p>
        </p:txBody>
      </p:sp>
      <p:pic>
        <p:nvPicPr>
          <p:cNvPr id="21" name="Picture 20" descr="A black screen with white dots&#10;&#10;Description automatically generated">
            <a:extLst>
              <a:ext uri="{FF2B5EF4-FFF2-40B4-BE49-F238E27FC236}">
                <a16:creationId xmlns:a16="http://schemas.microsoft.com/office/drawing/2014/main" id="{F20B47E0-FF2D-671A-7750-A3ECEE478B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46304" y="2964715"/>
            <a:ext cx="1881791" cy="20162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0"/>
          <p:cNvSpPr/>
          <p:nvPr/>
        </p:nvSpPr>
        <p:spPr>
          <a:xfrm>
            <a:off x="793790" y="2837498"/>
            <a:ext cx="7556421" cy="148851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850"/>
              </a:lnSpc>
              <a:buNone/>
            </a:pPr>
            <a:r>
              <a:rPr lang="en-US" sz="4650" b="1" kern="0" spc="-94" dirty="0">
                <a:solidFill>
                  <a:srgbClr val="FF8AAF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Embarking on the snakes epic voyage</a:t>
            </a:r>
            <a:endParaRPr lang="en-US" sz="4650" dirty="0"/>
          </a:p>
        </p:txBody>
      </p:sp>
      <p:sp>
        <p:nvSpPr>
          <p:cNvPr id="5" name="Text 1"/>
          <p:cNvSpPr/>
          <p:nvPr/>
        </p:nvSpPr>
        <p:spPr>
          <a:xfrm>
            <a:off x="793790" y="4666178"/>
            <a:ext cx="75564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 game's world is a 2D grid. The snake starts in the center, ready to explore. Its journey begins as it slithers through this digital landscape.</a:t>
            </a:r>
            <a:endParaRPr lang="en-US" sz="175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9BC8D5F-A557-658E-F6C2-F791EEB88497}"/>
              </a:ext>
            </a:extLst>
          </p:cNvPr>
          <p:cNvSpPr/>
          <p:nvPr/>
        </p:nvSpPr>
        <p:spPr>
          <a:xfrm>
            <a:off x="12715103" y="7693700"/>
            <a:ext cx="1816443" cy="437046"/>
          </a:xfrm>
          <a:prstGeom prst="rect">
            <a:avLst/>
          </a:prstGeom>
          <a:solidFill>
            <a:srgbClr val="0A0525"/>
          </a:solidFill>
          <a:ln>
            <a:solidFill>
              <a:srgbClr val="0A052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A black rectangular object with white lines&#10;&#10;Description automatically generated">
            <a:extLst>
              <a:ext uri="{FF2B5EF4-FFF2-40B4-BE49-F238E27FC236}">
                <a16:creationId xmlns:a16="http://schemas.microsoft.com/office/drawing/2014/main" id="{A150194B-C4C6-7DEE-4CBC-9471926429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5056" y="1433383"/>
            <a:ext cx="6091711" cy="556054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986909"/>
            <a:ext cx="5954197" cy="7442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850"/>
              </a:lnSpc>
              <a:buNone/>
            </a:pPr>
            <a:r>
              <a:rPr lang="en-US" sz="4650" b="1" kern="0" spc="-94" dirty="0">
                <a:solidFill>
                  <a:srgbClr val="FF8AAF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Making of the start</a:t>
            </a:r>
            <a:endParaRPr lang="en-US" sz="4650" dirty="0"/>
          </a:p>
        </p:txBody>
      </p:sp>
      <p:sp>
        <p:nvSpPr>
          <p:cNvPr id="3" name="Shape 1"/>
          <p:cNvSpPr/>
          <p:nvPr/>
        </p:nvSpPr>
        <p:spPr>
          <a:xfrm>
            <a:off x="793790" y="2184797"/>
            <a:ext cx="13042821" cy="5057775"/>
          </a:xfrm>
          <a:prstGeom prst="roundRect">
            <a:avLst>
              <a:gd name="adj" fmla="val 1884"/>
            </a:avLst>
          </a:prstGeom>
          <a:solidFill>
            <a:srgbClr val="1C113B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4" name="Shape 2"/>
          <p:cNvSpPr/>
          <p:nvPr/>
        </p:nvSpPr>
        <p:spPr>
          <a:xfrm>
            <a:off x="808077" y="2184797"/>
            <a:ext cx="13065443" cy="5057775"/>
          </a:xfrm>
          <a:prstGeom prst="roundRect">
            <a:avLst>
              <a:gd name="adj" fmla="val 673"/>
            </a:avLst>
          </a:prstGeom>
          <a:solidFill>
            <a:srgbClr val="1C113B"/>
          </a:solidFill>
          <a:ln/>
        </p:spPr>
        <p:txBody>
          <a:bodyPr/>
          <a:lstStyle/>
          <a:p>
            <a:pPr lvl="1"/>
            <a:endParaRPr lang="en-US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175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175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conio.h</a:t>
            </a:r>
            <a:r>
              <a:rPr lang="en-US" sz="175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lvl="1"/>
            <a:r>
              <a:rPr lang="en-US" sz="175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175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ctype.h</a:t>
            </a:r>
            <a:r>
              <a:rPr lang="en-US" sz="175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lvl="1"/>
            <a:r>
              <a:rPr lang="en-US" sz="175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175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US" sz="175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lvl="1"/>
            <a:r>
              <a:rPr lang="en-US" sz="175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175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stdlib.h</a:t>
            </a:r>
            <a:r>
              <a:rPr lang="en-US" sz="175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lvl="1"/>
            <a:r>
              <a:rPr lang="en-US" sz="175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175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windows.h</a:t>
            </a:r>
            <a:r>
              <a:rPr lang="en-US" sz="175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lvl="1"/>
            <a:r>
              <a:rPr lang="en-US" sz="175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 HEIGHT 20</a:t>
            </a:r>
          </a:p>
          <a:p>
            <a:pPr lvl="1"/>
            <a:r>
              <a:rPr lang="en-US" sz="175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 WIDTH 40</a:t>
            </a:r>
          </a:p>
          <a:p>
            <a:pPr lvl="1"/>
            <a:endParaRPr lang="en-US" sz="175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endParaRPr lang="en-US" sz="175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endParaRPr lang="en-US" sz="175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175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175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snktailX</a:t>
            </a:r>
            <a:r>
              <a:rPr lang="en-US" sz="175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[100], </a:t>
            </a:r>
            <a:r>
              <a:rPr lang="en-US" sz="175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snktailY</a:t>
            </a:r>
            <a:r>
              <a:rPr lang="en-US" sz="175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[100];</a:t>
            </a:r>
          </a:p>
          <a:p>
            <a:pPr lvl="1"/>
            <a:r>
              <a:rPr lang="en-US" sz="175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175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snktaillen</a:t>
            </a:r>
            <a:r>
              <a:rPr lang="en-US" sz="175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lvl="1"/>
            <a:r>
              <a:rPr lang="en-US" sz="175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175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gameover</a:t>
            </a:r>
            <a:r>
              <a:rPr lang="en-US" sz="175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key, score;</a:t>
            </a:r>
          </a:p>
          <a:p>
            <a:pPr lvl="1"/>
            <a:r>
              <a:rPr lang="en-US" sz="175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x, y, </a:t>
            </a:r>
            <a:r>
              <a:rPr lang="en-US" sz="175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frtx</a:t>
            </a:r>
            <a:r>
              <a:rPr lang="en-US" sz="175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75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frty</a:t>
            </a:r>
            <a:r>
              <a:rPr lang="en-US" sz="175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  <p:sp>
        <p:nvSpPr>
          <p:cNvPr id="5" name="Text 3"/>
          <p:cNvSpPr/>
          <p:nvPr/>
        </p:nvSpPr>
        <p:spPr>
          <a:xfrm>
            <a:off x="4247147" y="2354818"/>
            <a:ext cx="9396663" cy="471773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lvl="8">
              <a:lnSpc>
                <a:spcPts val="2850"/>
              </a:lnSpc>
            </a:pPr>
            <a:r>
              <a:rPr lang="en-US" sz="1750" kern="0" spc="-36" dirty="0">
                <a:solidFill>
                  <a:srgbClr val="E0D6DE"/>
                </a:solidFill>
                <a:highlight>
                  <a:srgbClr val="1C113B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void setup() {</a:t>
            </a:r>
            <a:endParaRPr lang="en-US" sz="1750" dirty="0"/>
          </a:p>
          <a:p>
            <a:pPr lvl="8">
              <a:lnSpc>
                <a:spcPts val="2850"/>
              </a:lnSpc>
            </a:pPr>
            <a:r>
              <a:rPr lang="en-US" sz="1750" kern="0" spc="-36" dirty="0">
                <a:solidFill>
                  <a:srgbClr val="E0D6DE"/>
                </a:solidFill>
                <a:highlight>
                  <a:srgbClr val="1C113B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gameover = 0;</a:t>
            </a:r>
            <a:endParaRPr lang="en-US" sz="1750" dirty="0"/>
          </a:p>
          <a:p>
            <a:pPr lvl="8">
              <a:lnSpc>
                <a:spcPts val="2850"/>
              </a:lnSpc>
            </a:pPr>
            <a:r>
              <a:rPr lang="en-US" sz="1750" kern="0" spc="-36" dirty="0">
                <a:solidFill>
                  <a:srgbClr val="E0D6DE"/>
                </a:solidFill>
                <a:highlight>
                  <a:srgbClr val="1C113B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x = WIDTH / 2;</a:t>
            </a:r>
            <a:endParaRPr lang="en-US" sz="1750" dirty="0"/>
          </a:p>
          <a:p>
            <a:pPr lvl="8">
              <a:lnSpc>
                <a:spcPts val="2850"/>
              </a:lnSpc>
            </a:pPr>
            <a:r>
              <a:rPr lang="en-US" sz="1750" kern="0" spc="-36" dirty="0">
                <a:solidFill>
                  <a:srgbClr val="E0D6DE"/>
                </a:solidFill>
                <a:highlight>
                  <a:srgbClr val="1C113B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y = HEIGHT / 2;</a:t>
            </a:r>
            <a:endParaRPr lang="en-US" sz="1750" dirty="0"/>
          </a:p>
          <a:p>
            <a:pPr lvl="8">
              <a:lnSpc>
                <a:spcPts val="2850"/>
              </a:lnSpc>
            </a:pPr>
            <a:r>
              <a:rPr lang="en-US" sz="1750" kern="0" spc="-36" dirty="0">
                <a:solidFill>
                  <a:srgbClr val="E0D6DE"/>
                </a:solidFill>
                <a:highlight>
                  <a:srgbClr val="1C113B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frtx = rand() % WIDTH;</a:t>
            </a:r>
            <a:endParaRPr lang="en-US" sz="1750" dirty="0"/>
          </a:p>
          <a:p>
            <a:pPr lvl="8">
              <a:lnSpc>
                <a:spcPts val="2850"/>
              </a:lnSpc>
            </a:pPr>
            <a:r>
              <a:rPr lang="en-US" sz="1750" kern="0" spc="-36" dirty="0">
                <a:solidFill>
                  <a:srgbClr val="E0D6DE"/>
                </a:solidFill>
                <a:highlight>
                  <a:srgbClr val="1C113B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frty = rand() % HEIGHT;</a:t>
            </a:r>
            <a:endParaRPr lang="en-US" sz="1750" dirty="0"/>
          </a:p>
          <a:p>
            <a:pPr lvl="8">
              <a:lnSpc>
                <a:spcPts val="2850"/>
              </a:lnSpc>
            </a:pPr>
            <a:r>
              <a:rPr lang="en-US" sz="1750" kern="0" spc="-36" dirty="0">
                <a:solidFill>
                  <a:srgbClr val="E0D6DE"/>
                </a:solidFill>
                <a:highlight>
                  <a:srgbClr val="1C113B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while (frtx == 0)</a:t>
            </a:r>
            <a:endParaRPr lang="en-US" sz="1750" dirty="0"/>
          </a:p>
          <a:p>
            <a:pPr lvl="8">
              <a:lnSpc>
                <a:spcPts val="2850"/>
              </a:lnSpc>
            </a:pPr>
            <a:r>
              <a:rPr lang="en-US" sz="1750" kern="0" spc="-36" dirty="0">
                <a:solidFill>
                  <a:srgbClr val="E0D6DE"/>
                </a:solidFill>
                <a:highlight>
                  <a:srgbClr val="1C113B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    frtx = rand() % WIDTH;</a:t>
            </a:r>
            <a:endParaRPr lang="en-US" sz="1750" dirty="0"/>
          </a:p>
          <a:p>
            <a:pPr lvl="8">
              <a:lnSpc>
                <a:spcPts val="2850"/>
              </a:lnSpc>
            </a:pPr>
            <a:r>
              <a:rPr lang="en-US" sz="1750" kern="0" spc="-36" dirty="0">
                <a:solidFill>
                  <a:srgbClr val="E0D6DE"/>
                </a:solidFill>
                <a:highlight>
                  <a:srgbClr val="1C113B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while (frty == 0)</a:t>
            </a:r>
            <a:endParaRPr lang="en-US" sz="1750" dirty="0"/>
          </a:p>
          <a:p>
            <a:pPr lvl="8">
              <a:lnSpc>
                <a:spcPts val="2850"/>
              </a:lnSpc>
            </a:pPr>
            <a:r>
              <a:rPr lang="en-US" sz="1750" kern="0" spc="-36" dirty="0">
                <a:solidFill>
                  <a:srgbClr val="E0D6DE"/>
                </a:solidFill>
                <a:highlight>
                  <a:srgbClr val="1C113B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    frty = rand() % HEIGHT;</a:t>
            </a:r>
            <a:endParaRPr lang="en-US" sz="1750" dirty="0"/>
          </a:p>
          <a:p>
            <a:pPr lvl="8">
              <a:lnSpc>
                <a:spcPts val="2850"/>
              </a:lnSpc>
            </a:pPr>
            <a:r>
              <a:rPr lang="en-US" sz="1750" kern="0" spc="-36" dirty="0">
                <a:solidFill>
                  <a:srgbClr val="E0D6DE"/>
                </a:solidFill>
                <a:highlight>
                  <a:srgbClr val="1C113B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score = 0;</a:t>
            </a:r>
            <a:endParaRPr lang="en-US" sz="1750" dirty="0"/>
          </a:p>
          <a:p>
            <a:pPr lvl="8">
              <a:lnSpc>
                <a:spcPts val="2850"/>
              </a:lnSpc>
            </a:pPr>
            <a:r>
              <a:rPr lang="en-US" sz="1750" kern="0" spc="-36" dirty="0">
                <a:solidFill>
                  <a:srgbClr val="E0D6DE"/>
                </a:solidFill>
                <a:highlight>
                  <a:srgbClr val="1C113B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}</a:t>
            </a:r>
            <a:endParaRPr lang="en-US" sz="17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65640CA-9830-E706-3C79-D3056CE2B5C4}"/>
              </a:ext>
            </a:extLst>
          </p:cNvPr>
          <p:cNvSpPr/>
          <p:nvPr/>
        </p:nvSpPr>
        <p:spPr>
          <a:xfrm>
            <a:off x="12715103" y="7693700"/>
            <a:ext cx="1816443" cy="437046"/>
          </a:xfrm>
          <a:prstGeom prst="rect">
            <a:avLst/>
          </a:prstGeom>
          <a:solidFill>
            <a:srgbClr val="0A0525"/>
          </a:solidFill>
          <a:ln>
            <a:solidFill>
              <a:srgbClr val="0A052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81157" y="535900"/>
            <a:ext cx="5492948" cy="63853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000"/>
              </a:lnSpc>
              <a:buNone/>
            </a:pPr>
            <a:r>
              <a:rPr lang="en-US" sz="4000" b="1" kern="0" spc="-80" dirty="0">
                <a:solidFill>
                  <a:srgbClr val="FF8AAF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Navigating the 2D World</a:t>
            </a:r>
            <a:endParaRPr lang="en-US" sz="400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5197" y="1466255"/>
            <a:ext cx="3859887" cy="3796308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681157" y="5481399"/>
            <a:ext cx="13268087" cy="3114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450"/>
              </a:lnSpc>
              <a:buNone/>
            </a:pPr>
            <a:r>
              <a:rPr lang="en-US" sz="1500" kern="0" spc="-31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 game's landscape is a 40x20 grid, each cell representing a potential movement for the snake.</a:t>
            </a:r>
            <a:endParaRPr lang="en-US" sz="1500" dirty="0"/>
          </a:p>
        </p:txBody>
      </p:sp>
      <p:sp>
        <p:nvSpPr>
          <p:cNvPr id="5" name="Shape 2"/>
          <p:cNvSpPr/>
          <p:nvPr/>
        </p:nvSpPr>
        <p:spPr>
          <a:xfrm>
            <a:off x="681157" y="6011704"/>
            <a:ext cx="6536769" cy="1151692"/>
          </a:xfrm>
          <a:prstGeom prst="roundRect">
            <a:avLst>
              <a:gd name="adj" fmla="val 7097"/>
            </a:avLst>
          </a:prstGeom>
          <a:solidFill>
            <a:srgbClr val="2F1D63"/>
          </a:solidFill>
          <a:ln w="7620">
            <a:solidFill>
              <a:srgbClr val="48367C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6" name="Text 3"/>
          <p:cNvSpPr/>
          <p:nvPr/>
        </p:nvSpPr>
        <p:spPr>
          <a:xfrm>
            <a:off x="883325" y="6213872"/>
            <a:ext cx="2554367" cy="3192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500"/>
              </a:lnSpc>
              <a:buNone/>
            </a:pPr>
            <a:r>
              <a:rPr lang="en-US" sz="2000" b="1" kern="0" spc="-40" dirty="0">
                <a:solidFill>
                  <a:srgbClr val="E0D6DE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Horizontally</a:t>
            </a:r>
            <a:endParaRPr lang="en-US" sz="2000" dirty="0"/>
          </a:p>
        </p:txBody>
      </p:sp>
      <p:sp>
        <p:nvSpPr>
          <p:cNvPr id="7" name="Text 4"/>
          <p:cNvSpPr/>
          <p:nvPr/>
        </p:nvSpPr>
        <p:spPr>
          <a:xfrm>
            <a:off x="883325" y="6649760"/>
            <a:ext cx="6132433" cy="3114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450"/>
              </a:lnSpc>
              <a:buNone/>
            </a:pPr>
            <a:r>
              <a:rPr lang="en-US" sz="1500" kern="0" spc="-31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Move left or right.</a:t>
            </a:r>
            <a:endParaRPr lang="en-US" sz="1500" dirty="0"/>
          </a:p>
        </p:txBody>
      </p:sp>
      <p:sp>
        <p:nvSpPr>
          <p:cNvPr id="8" name="Shape 5"/>
          <p:cNvSpPr/>
          <p:nvPr/>
        </p:nvSpPr>
        <p:spPr>
          <a:xfrm>
            <a:off x="7412474" y="6011704"/>
            <a:ext cx="6536769" cy="1151692"/>
          </a:xfrm>
          <a:prstGeom prst="roundRect">
            <a:avLst>
              <a:gd name="adj" fmla="val 7097"/>
            </a:avLst>
          </a:prstGeom>
          <a:solidFill>
            <a:srgbClr val="2F1D63"/>
          </a:solidFill>
          <a:ln w="7620">
            <a:solidFill>
              <a:srgbClr val="48367C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9" name="Text 6"/>
          <p:cNvSpPr/>
          <p:nvPr/>
        </p:nvSpPr>
        <p:spPr>
          <a:xfrm>
            <a:off x="7614642" y="6213872"/>
            <a:ext cx="2554367" cy="3192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500"/>
              </a:lnSpc>
              <a:buNone/>
            </a:pPr>
            <a:r>
              <a:rPr lang="en-US" sz="2000" b="1" kern="0" spc="-40" dirty="0">
                <a:solidFill>
                  <a:srgbClr val="E0D6DE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Vertically</a:t>
            </a:r>
            <a:endParaRPr lang="en-US" sz="2000" dirty="0"/>
          </a:p>
        </p:txBody>
      </p:sp>
      <p:sp>
        <p:nvSpPr>
          <p:cNvPr id="10" name="Text 7"/>
          <p:cNvSpPr/>
          <p:nvPr/>
        </p:nvSpPr>
        <p:spPr>
          <a:xfrm>
            <a:off x="7614642" y="6649760"/>
            <a:ext cx="6132433" cy="3114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450"/>
              </a:lnSpc>
              <a:buNone/>
            </a:pPr>
            <a:r>
              <a:rPr lang="en-US" sz="1500" kern="0" spc="-31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Move up or down.</a:t>
            </a:r>
            <a:endParaRPr lang="en-US" sz="1500" dirty="0"/>
          </a:p>
        </p:txBody>
      </p:sp>
      <p:sp>
        <p:nvSpPr>
          <p:cNvPr id="11" name="Text 8"/>
          <p:cNvSpPr/>
          <p:nvPr/>
        </p:nvSpPr>
        <p:spPr>
          <a:xfrm>
            <a:off x="681157" y="7382232"/>
            <a:ext cx="13268087" cy="3114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450"/>
              </a:lnSpc>
              <a:buNone/>
            </a:pPr>
            <a:endParaRPr lang="en-US" sz="1500" dirty="0"/>
          </a:p>
        </p:txBody>
      </p:sp>
      <p:pic>
        <p:nvPicPr>
          <p:cNvPr id="13" name="Picture 12" descr="A black rectangular object with white lines&#10;&#10;Description automatically generated">
            <a:extLst>
              <a:ext uri="{FF2B5EF4-FFF2-40B4-BE49-F238E27FC236}">
                <a16:creationId xmlns:a16="http://schemas.microsoft.com/office/drawing/2014/main" id="{6C7593AB-6033-531A-617B-65FED5472D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5197" y="1449586"/>
            <a:ext cx="3837484" cy="4015145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AC4F393-C7D7-3186-3DF4-F12B8B5A6C17}"/>
              </a:ext>
            </a:extLst>
          </p:cNvPr>
          <p:cNvSpPr/>
          <p:nvPr/>
        </p:nvSpPr>
        <p:spPr>
          <a:xfrm>
            <a:off x="12715103" y="7693700"/>
            <a:ext cx="1816443" cy="437046"/>
          </a:xfrm>
          <a:prstGeom prst="rect">
            <a:avLst/>
          </a:prstGeom>
          <a:solidFill>
            <a:srgbClr val="0A0525"/>
          </a:solidFill>
          <a:ln>
            <a:solidFill>
              <a:srgbClr val="0A052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48057" y="538632"/>
            <a:ext cx="6801445" cy="60745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4750"/>
              </a:lnSpc>
              <a:buNone/>
            </a:pPr>
            <a:r>
              <a:rPr lang="en-US" sz="3800" b="1" kern="0" spc="-77" dirty="0">
                <a:solidFill>
                  <a:srgbClr val="FF8AAF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Making of  the snakes 2-D world</a:t>
            </a:r>
            <a:endParaRPr lang="en-US" sz="3800" dirty="0"/>
          </a:p>
        </p:txBody>
      </p:sp>
      <p:sp>
        <p:nvSpPr>
          <p:cNvPr id="3" name="Shape 1"/>
          <p:cNvSpPr/>
          <p:nvPr/>
        </p:nvSpPr>
        <p:spPr>
          <a:xfrm>
            <a:off x="648057" y="1604367"/>
            <a:ext cx="6441281" cy="5609749"/>
          </a:xfrm>
          <a:prstGeom prst="roundRect">
            <a:avLst>
              <a:gd name="adj" fmla="val 1386"/>
            </a:avLst>
          </a:prstGeom>
          <a:solidFill>
            <a:srgbClr val="1C113B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4" name="Shape 2"/>
          <p:cNvSpPr/>
          <p:nvPr/>
        </p:nvSpPr>
        <p:spPr>
          <a:xfrm>
            <a:off x="638889" y="1604367"/>
            <a:ext cx="6459617" cy="5609749"/>
          </a:xfrm>
          <a:prstGeom prst="roundRect">
            <a:avLst>
              <a:gd name="adj" fmla="val 495"/>
            </a:avLst>
          </a:prstGeom>
          <a:solidFill>
            <a:srgbClr val="1C113B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5" name="Text 3"/>
          <p:cNvSpPr/>
          <p:nvPr/>
        </p:nvSpPr>
        <p:spPr>
          <a:xfrm>
            <a:off x="824032" y="1770810"/>
            <a:ext cx="6089333" cy="533209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300"/>
              </a:lnSpc>
              <a:buNone/>
            </a:pPr>
            <a:r>
              <a:rPr lang="en-US" sz="1450" kern="0" spc="-29" dirty="0">
                <a:solidFill>
                  <a:srgbClr val="E0D6DE"/>
                </a:solidFill>
                <a:highlight>
                  <a:srgbClr val="1C113B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void draw() {
    system("cls");
    for (int i = 0; i &lt; WIDTH + 2; i++)
        printf("-");
    printf("\n");
    for (int i = 0; i &lt; HEIGHT; i++) {
        for (int j = 0; j &lt;= WIDTH; j++) {
            if (j == 0 || j == WIDTH)
                printf("|");
            if (i == y &amp;&amp; j == x)
                printf("O");
            else if (i == frty &amp;&amp; j == frtx)
                printf("*");
            else {
                int prtail = 0;
                for (int k = 0; k &lt; snktaillen; k++) {
                    if (snktailX[k] == j
</a:t>
            </a:r>
            <a:endParaRPr lang="en-US" sz="1450" dirty="0"/>
          </a:p>
        </p:txBody>
      </p:sp>
      <p:sp>
        <p:nvSpPr>
          <p:cNvPr id="6" name="Shape 4"/>
          <p:cNvSpPr/>
          <p:nvPr/>
        </p:nvSpPr>
        <p:spPr>
          <a:xfrm>
            <a:off x="7548682" y="1604367"/>
            <a:ext cx="6441281" cy="5905976"/>
          </a:xfrm>
          <a:prstGeom prst="roundRect">
            <a:avLst>
              <a:gd name="adj" fmla="val 1317"/>
            </a:avLst>
          </a:prstGeom>
          <a:solidFill>
            <a:srgbClr val="1C113B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7" name="Shape 5"/>
          <p:cNvSpPr/>
          <p:nvPr/>
        </p:nvSpPr>
        <p:spPr>
          <a:xfrm>
            <a:off x="7539514" y="1604367"/>
            <a:ext cx="6459617" cy="5905976"/>
          </a:xfrm>
          <a:prstGeom prst="roundRect">
            <a:avLst>
              <a:gd name="adj" fmla="val 470"/>
            </a:avLst>
          </a:prstGeom>
          <a:solidFill>
            <a:srgbClr val="1C113B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8" name="Text 6"/>
          <p:cNvSpPr/>
          <p:nvPr/>
        </p:nvSpPr>
        <p:spPr>
          <a:xfrm>
            <a:off x="7724656" y="1770810"/>
            <a:ext cx="6089333" cy="562832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300"/>
              </a:lnSpc>
              <a:buNone/>
            </a:pPr>
            <a:r>
              <a:rPr lang="en-US" sz="1450" kern="0" spc="-29" dirty="0">
                <a:solidFill>
                  <a:srgbClr val="E0D6DE"/>
                </a:solidFill>
                <a:highlight>
                  <a:srgbClr val="1C113B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                    &amp;&amp; snktailY[k] == i) {</a:t>
            </a:r>
            <a:endParaRPr lang="en-US" sz="1450" dirty="0"/>
          </a:p>
          <a:p>
            <a:pPr marL="0" indent="0">
              <a:lnSpc>
                <a:spcPts val="2300"/>
              </a:lnSpc>
              <a:buNone/>
            </a:pPr>
            <a:r>
              <a:rPr lang="en-US" sz="1450" kern="0" spc="-29" dirty="0">
                <a:solidFill>
                  <a:srgbClr val="E0D6DE"/>
                </a:solidFill>
                <a:highlight>
                  <a:srgbClr val="1C113B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                    printf("o");</a:t>
            </a:r>
            <a:endParaRPr lang="en-US" sz="1450" dirty="0"/>
          </a:p>
          <a:p>
            <a:pPr marL="0" indent="0">
              <a:lnSpc>
                <a:spcPts val="2300"/>
              </a:lnSpc>
              <a:buNone/>
            </a:pPr>
            <a:r>
              <a:rPr lang="en-US" sz="1450" kern="0" spc="-29" dirty="0">
                <a:solidFill>
                  <a:srgbClr val="E0D6DE"/>
                </a:solidFill>
                <a:highlight>
                  <a:srgbClr val="1C113B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                    prtail = 1;</a:t>
            </a:r>
            <a:endParaRPr lang="en-US" sz="1450" dirty="0"/>
          </a:p>
          <a:p>
            <a:pPr marL="0" indent="0">
              <a:lnSpc>
                <a:spcPts val="2300"/>
              </a:lnSpc>
              <a:buNone/>
            </a:pPr>
            <a:r>
              <a:rPr lang="en-US" sz="1450" kern="0" spc="-29" dirty="0">
                <a:solidFill>
                  <a:srgbClr val="E0D6DE"/>
                </a:solidFill>
                <a:highlight>
                  <a:srgbClr val="1C113B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                }</a:t>
            </a:r>
            <a:endParaRPr lang="en-US" sz="1450" dirty="0"/>
          </a:p>
          <a:p>
            <a:pPr marL="0" indent="0">
              <a:lnSpc>
                <a:spcPts val="2300"/>
              </a:lnSpc>
              <a:buNone/>
            </a:pPr>
            <a:r>
              <a:rPr lang="en-US" sz="1450" kern="0" spc="-29" dirty="0">
                <a:solidFill>
                  <a:srgbClr val="E0D6DE"/>
                </a:solidFill>
                <a:highlight>
                  <a:srgbClr val="1C113B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            }</a:t>
            </a:r>
            <a:endParaRPr lang="en-US" sz="1450" dirty="0"/>
          </a:p>
          <a:p>
            <a:pPr marL="0" indent="0">
              <a:lnSpc>
                <a:spcPts val="2300"/>
              </a:lnSpc>
              <a:buNone/>
            </a:pPr>
            <a:r>
              <a:rPr lang="en-US" sz="1450" kern="0" spc="-29" dirty="0">
                <a:solidFill>
                  <a:srgbClr val="E0D6DE"/>
                </a:solidFill>
                <a:highlight>
                  <a:srgbClr val="1C113B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            if (!prtail)</a:t>
            </a:r>
            <a:endParaRPr lang="en-US" sz="1450" dirty="0"/>
          </a:p>
          <a:p>
            <a:pPr marL="0" indent="0">
              <a:lnSpc>
                <a:spcPts val="2300"/>
              </a:lnSpc>
              <a:buNone/>
            </a:pPr>
            <a:r>
              <a:rPr lang="en-US" sz="1450" kern="0" spc="-29" dirty="0">
                <a:solidFill>
                  <a:srgbClr val="E0D6DE"/>
                </a:solidFill>
                <a:highlight>
                  <a:srgbClr val="1C113B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                printf(" ");</a:t>
            </a:r>
            <a:endParaRPr lang="en-US" sz="1450" dirty="0"/>
          </a:p>
          <a:p>
            <a:pPr marL="0" indent="0">
              <a:lnSpc>
                <a:spcPts val="2300"/>
              </a:lnSpc>
              <a:buNone/>
            </a:pPr>
            <a:r>
              <a:rPr lang="en-US" sz="1450" kern="0" spc="-29" dirty="0">
                <a:solidFill>
                  <a:srgbClr val="E0D6DE"/>
                </a:solidFill>
                <a:highlight>
                  <a:srgbClr val="1C113B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        }</a:t>
            </a:r>
            <a:endParaRPr lang="en-US" sz="1450" dirty="0"/>
          </a:p>
          <a:p>
            <a:pPr marL="0" indent="0">
              <a:lnSpc>
                <a:spcPts val="2300"/>
              </a:lnSpc>
              <a:buNone/>
            </a:pPr>
            <a:r>
              <a:rPr lang="en-US" sz="1450" kern="0" spc="-29" dirty="0">
                <a:solidFill>
                  <a:srgbClr val="E0D6DE"/>
                </a:solidFill>
                <a:highlight>
                  <a:srgbClr val="1C113B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    }</a:t>
            </a:r>
            <a:endParaRPr lang="en-US" sz="1450" dirty="0"/>
          </a:p>
          <a:p>
            <a:pPr marL="0" indent="0">
              <a:lnSpc>
                <a:spcPts val="2300"/>
              </a:lnSpc>
              <a:buNone/>
            </a:pPr>
            <a:r>
              <a:rPr lang="en-US" sz="1450" kern="0" spc="-29" dirty="0">
                <a:solidFill>
                  <a:srgbClr val="E0D6DE"/>
                </a:solidFill>
                <a:highlight>
                  <a:srgbClr val="1C113B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  printf("\n");</a:t>
            </a:r>
            <a:endParaRPr lang="en-US" sz="1450" dirty="0"/>
          </a:p>
          <a:p>
            <a:pPr marL="0" indent="0">
              <a:lnSpc>
                <a:spcPts val="2300"/>
              </a:lnSpc>
              <a:buNone/>
            </a:pPr>
            <a:r>
              <a:rPr lang="en-US" sz="1450" kern="0" spc="-29" dirty="0">
                <a:solidFill>
                  <a:srgbClr val="E0D6DE"/>
                </a:solidFill>
                <a:highlight>
                  <a:srgbClr val="1C113B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}</a:t>
            </a:r>
            <a:endParaRPr lang="en-US" sz="1450" dirty="0"/>
          </a:p>
          <a:p>
            <a:pPr marL="0" indent="0">
              <a:lnSpc>
                <a:spcPts val="2300"/>
              </a:lnSpc>
              <a:buNone/>
            </a:pPr>
            <a:r>
              <a:rPr lang="en-US" sz="1450" kern="0" spc="-29" dirty="0">
                <a:solidFill>
                  <a:srgbClr val="E0D6DE"/>
                </a:solidFill>
                <a:highlight>
                  <a:srgbClr val="1C113B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for (int i = 0; i &lt; WIDTH + 2; i++)</a:t>
            </a:r>
            <a:endParaRPr lang="en-US" sz="1450" dirty="0"/>
          </a:p>
          <a:p>
            <a:pPr marL="0" indent="0">
              <a:lnSpc>
                <a:spcPts val="2300"/>
              </a:lnSpc>
              <a:buNone/>
            </a:pPr>
            <a:r>
              <a:rPr lang="en-US" sz="1450" kern="0" spc="-29" dirty="0">
                <a:solidFill>
                  <a:srgbClr val="E0D6DE"/>
                </a:solidFill>
                <a:highlight>
                  <a:srgbClr val="1C113B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    printf("-");</a:t>
            </a:r>
            <a:endParaRPr lang="en-US" sz="1450" dirty="0"/>
          </a:p>
          <a:p>
            <a:pPr marL="0" indent="0">
              <a:lnSpc>
                <a:spcPts val="2300"/>
              </a:lnSpc>
              <a:buNone/>
            </a:pPr>
            <a:r>
              <a:rPr lang="en-US" sz="1450" kern="0" spc="-29" dirty="0">
                <a:solidFill>
                  <a:srgbClr val="E0D6DE"/>
                </a:solidFill>
                <a:highlight>
                  <a:srgbClr val="1C113B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 printf("\n");</a:t>
            </a:r>
            <a:endParaRPr lang="en-US" sz="1450" dirty="0"/>
          </a:p>
          <a:p>
            <a:pPr marL="0" indent="0">
              <a:lnSpc>
                <a:spcPts val="2300"/>
              </a:lnSpc>
              <a:buNone/>
            </a:pPr>
            <a:r>
              <a:rPr lang="en-US" sz="1450" kern="0" spc="-29" dirty="0">
                <a:solidFill>
                  <a:srgbClr val="E0D6DE"/>
                </a:solidFill>
                <a:highlight>
                  <a:srgbClr val="1C113B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printf("score = %d", score);</a:t>
            </a:r>
            <a:endParaRPr lang="en-US" sz="1450" dirty="0"/>
          </a:p>
          <a:p>
            <a:pPr marL="0" indent="0">
              <a:lnSpc>
                <a:spcPts val="2300"/>
              </a:lnSpc>
              <a:buNone/>
            </a:pPr>
            <a:r>
              <a:rPr lang="en-US" sz="1450" kern="0" spc="-29" dirty="0">
                <a:solidFill>
                  <a:srgbClr val="E0D6DE"/>
                </a:solidFill>
                <a:highlight>
                  <a:srgbClr val="1C113B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printf("\n");</a:t>
            </a:r>
            <a:endParaRPr lang="en-US" sz="1450" dirty="0"/>
          </a:p>
          <a:p>
            <a:pPr marL="0" indent="0">
              <a:lnSpc>
                <a:spcPts val="2300"/>
              </a:lnSpc>
              <a:buNone/>
            </a:pPr>
            <a:r>
              <a:rPr lang="en-US" sz="1450" kern="0" spc="-29" dirty="0">
                <a:solidFill>
                  <a:srgbClr val="E0D6DE"/>
                </a:solidFill>
                <a:highlight>
                  <a:srgbClr val="1C113B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printf("Press W, A, S, D for movement.\n");</a:t>
            </a:r>
            <a:endParaRPr lang="en-US" sz="1450" dirty="0"/>
          </a:p>
          <a:p>
            <a:pPr marL="0" indent="0">
              <a:lnSpc>
                <a:spcPts val="2300"/>
              </a:lnSpc>
              <a:buNone/>
            </a:pPr>
            <a:r>
              <a:rPr lang="en-US" sz="1450" kern="0" spc="-29" dirty="0">
                <a:solidFill>
                  <a:srgbClr val="E0D6DE"/>
                </a:solidFill>
                <a:highlight>
                  <a:srgbClr val="1C113B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printf("Press X to quit the game.");</a:t>
            </a:r>
            <a:endParaRPr lang="en-US" sz="1450" dirty="0"/>
          </a:p>
          <a:p>
            <a:pPr marL="0" indent="0">
              <a:lnSpc>
                <a:spcPts val="2300"/>
              </a:lnSpc>
              <a:buNone/>
            </a:pPr>
            <a:r>
              <a:rPr lang="en-US" sz="1450" kern="0" spc="-29" dirty="0">
                <a:solidFill>
                  <a:srgbClr val="E0D6DE"/>
                </a:solidFill>
                <a:highlight>
                  <a:srgbClr val="1C113B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}</a:t>
            </a:r>
            <a:endParaRPr lang="en-US" sz="145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F2443BB-D32D-A3A2-D7C3-01D7A3363041}"/>
              </a:ext>
            </a:extLst>
          </p:cNvPr>
          <p:cNvSpPr/>
          <p:nvPr/>
        </p:nvSpPr>
        <p:spPr>
          <a:xfrm>
            <a:off x="12715103" y="7693700"/>
            <a:ext cx="1816443" cy="437046"/>
          </a:xfrm>
          <a:prstGeom prst="rect">
            <a:avLst/>
          </a:prstGeom>
          <a:solidFill>
            <a:srgbClr val="0A0525"/>
          </a:solidFill>
          <a:ln>
            <a:solidFill>
              <a:srgbClr val="0A052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4" grpId="1" animBg="1"/>
      <p:bldP spid="5" grpId="1" animBg="1"/>
      <p:bldP spid="7" grpId="0" animBg="1"/>
      <p:bldP spid="7" grpId="1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27115" y="571262"/>
            <a:ext cx="10048756" cy="68163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350"/>
              </a:lnSpc>
              <a:buNone/>
            </a:pPr>
            <a:r>
              <a:rPr lang="en-US" sz="4250" b="1" kern="0" spc="-86" dirty="0">
                <a:solidFill>
                  <a:srgbClr val="FF8AAF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The Serpent's Movements: WASD Controls</a:t>
            </a:r>
            <a:endParaRPr lang="en-US" sz="4250" dirty="0"/>
          </a:p>
        </p:txBody>
      </p:sp>
      <p:sp>
        <p:nvSpPr>
          <p:cNvPr id="3" name="Text 1"/>
          <p:cNvSpPr/>
          <p:nvPr/>
        </p:nvSpPr>
        <p:spPr>
          <a:xfrm>
            <a:off x="727115" y="1564481"/>
            <a:ext cx="13176171" cy="66484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600"/>
              </a:lnSpc>
              <a:buNone/>
            </a:pPr>
            <a:r>
              <a:rPr lang="en-US" sz="1600" kern="0" spc="-33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Control the snake's direction on the 40x20 grid using the WASD keys. Each key press updates the snake's head coordinates (x, y), resulting in a movement of one cell.</a:t>
            </a:r>
            <a:endParaRPr lang="en-US" sz="1600" dirty="0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115" y="4845487"/>
            <a:ext cx="3293983" cy="830937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934760" y="5988010"/>
            <a:ext cx="2726650" cy="34075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100" b="1" kern="0" spc="-43" dirty="0">
                <a:solidFill>
                  <a:srgbClr val="E0D6DE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W</a:t>
            </a:r>
            <a:endParaRPr lang="en-US" sz="2100" dirty="0"/>
          </a:p>
        </p:txBody>
      </p:sp>
      <p:sp>
        <p:nvSpPr>
          <p:cNvPr id="7" name="Text 3"/>
          <p:cNvSpPr/>
          <p:nvPr/>
        </p:nvSpPr>
        <p:spPr>
          <a:xfrm>
            <a:off x="934760" y="6453307"/>
            <a:ext cx="2878693" cy="99726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600" kern="0" spc="-33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Moves the snake's head one cell upward, decreasing the y-coordinate by 1.</a:t>
            </a:r>
            <a:endParaRPr lang="en-US" sz="1600" dirty="0"/>
          </a:p>
        </p:txBody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1098" y="4845487"/>
            <a:ext cx="3294102" cy="830937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4228743" y="5988010"/>
            <a:ext cx="2726650" cy="34075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100" b="1" kern="0" spc="-43" dirty="0">
                <a:solidFill>
                  <a:srgbClr val="E0D6DE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A</a:t>
            </a:r>
            <a:endParaRPr lang="en-US" sz="2100" dirty="0"/>
          </a:p>
        </p:txBody>
      </p:sp>
      <p:sp>
        <p:nvSpPr>
          <p:cNvPr id="10" name="Text 5"/>
          <p:cNvSpPr/>
          <p:nvPr/>
        </p:nvSpPr>
        <p:spPr>
          <a:xfrm>
            <a:off x="4228743" y="6453307"/>
            <a:ext cx="2878812" cy="99726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600" kern="0" spc="-33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Moves the snake's head one cell to the left, decreasing the x-coordinate by 1.</a:t>
            </a:r>
            <a:endParaRPr lang="en-US" sz="1600" dirty="0"/>
          </a:p>
        </p:txBody>
      </p:sp>
      <p:pic>
        <p:nvPicPr>
          <p:cNvPr id="11" name="Image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15200" y="4845487"/>
            <a:ext cx="3293983" cy="830937"/>
          </a:xfrm>
          <a:prstGeom prst="rect">
            <a:avLst/>
          </a:prstGeom>
        </p:spPr>
      </p:pic>
      <p:sp>
        <p:nvSpPr>
          <p:cNvPr id="12" name="Text 6"/>
          <p:cNvSpPr/>
          <p:nvPr/>
        </p:nvSpPr>
        <p:spPr>
          <a:xfrm>
            <a:off x="7522845" y="5988010"/>
            <a:ext cx="2726650" cy="34075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100" b="1" kern="0" spc="-43" dirty="0">
                <a:solidFill>
                  <a:srgbClr val="E0D6DE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S</a:t>
            </a:r>
            <a:endParaRPr lang="en-US" sz="2100" dirty="0"/>
          </a:p>
        </p:txBody>
      </p:sp>
      <p:sp>
        <p:nvSpPr>
          <p:cNvPr id="13" name="Text 7"/>
          <p:cNvSpPr/>
          <p:nvPr/>
        </p:nvSpPr>
        <p:spPr>
          <a:xfrm>
            <a:off x="7522845" y="6453307"/>
            <a:ext cx="2878693" cy="99726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600" kern="0" spc="-33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Moves the snake's head one cell downward, increasing the y-coordinate by 1.</a:t>
            </a:r>
            <a:endParaRPr lang="en-US" sz="1600" dirty="0"/>
          </a:p>
        </p:txBody>
      </p:sp>
      <p:pic>
        <p:nvPicPr>
          <p:cNvPr id="14" name="Image 4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09183" y="4845487"/>
            <a:ext cx="3294102" cy="830937"/>
          </a:xfrm>
          <a:prstGeom prst="rect">
            <a:avLst/>
          </a:prstGeom>
        </p:spPr>
      </p:pic>
      <p:sp>
        <p:nvSpPr>
          <p:cNvPr id="15" name="Text 8"/>
          <p:cNvSpPr/>
          <p:nvPr/>
        </p:nvSpPr>
        <p:spPr>
          <a:xfrm>
            <a:off x="10816828" y="5988010"/>
            <a:ext cx="2726650" cy="34075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100" b="1" kern="0" spc="-43" dirty="0">
                <a:solidFill>
                  <a:srgbClr val="E0D6DE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D</a:t>
            </a:r>
            <a:endParaRPr lang="en-US" sz="2100" dirty="0"/>
          </a:p>
        </p:txBody>
      </p:sp>
      <p:sp>
        <p:nvSpPr>
          <p:cNvPr id="16" name="Text 9"/>
          <p:cNvSpPr/>
          <p:nvPr/>
        </p:nvSpPr>
        <p:spPr>
          <a:xfrm>
            <a:off x="10816828" y="6453307"/>
            <a:ext cx="2878812" cy="99726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600" kern="0" spc="-33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Moves the snake's head one cell to the right, increasing the x-coordinate by 1.</a:t>
            </a:r>
            <a:endParaRPr lang="en-US" sz="1600" dirty="0"/>
          </a:p>
        </p:txBody>
      </p:sp>
      <p:pic>
        <p:nvPicPr>
          <p:cNvPr id="18" name="Picture 17" descr="A black rectangular object with white lines&#10;&#10;Description automatically generated">
            <a:extLst>
              <a:ext uri="{FF2B5EF4-FFF2-40B4-BE49-F238E27FC236}">
                <a16:creationId xmlns:a16="http://schemas.microsoft.com/office/drawing/2014/main" id="{5C1EB234-2B10-D946-A1A4-9EF1EC11F2A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51245" y="2229326"/>
            <a:ext cx="2222734" cy="2325638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16EC9480-557E-8B91-FB69-7C76D26E309D}"/>
              </a:ext>
            </a:extLst>
          </p:cNvPr>
          <p:cNvSpPr/>
          <p:nvPr/>
        </p:nvSpPr>
        <p:spPr>
          <a:xfrm>
            <a:off x="12715103" y="7693700"/>
            <a:ext cx="1816443" cy="437046"/>
          </a:xfrm>
          <a:prstGeom prst="rect">
            <a:avLst/>
          </a:prstGeom>
          <a:solidFill>
            <a:srgbClr val="0A0525"/>
          </a:solidFill>
          <a:ln>
            <a:solidFill>
              <a:srgbClr val="0A052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6" grpId="0" animBg="1"/>
      <p:bldP spid="7" grpId="0" animBg="1"/>
      <p:bldP spid="9" grpId="0" animBg="1"/>
      <p:bldP spid="10" grpId="0" animBg="1"/>
      <p:bldP spid="12" grpId="0" animBg="1"/>
      <p:bldP spid="13" grpId="0" animBg="1"/>
      <p:bldP spid="15" grpId="0" animBg="1"/>
      <p:bldP spid="1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57927" y="438626"/>
            <a:ext cx="3925848" cy="4185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250"/>
              </a:lnSpc>
              <a:buNone/>
            </a:pPr>
            <a:r>
              <a:rPr lang="en-US" sz="2600" b="1" kern="0" spc="-53" dirty="0">
                <a:solidFill>
                  <a:srgbClr val="FF8AAF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How the movement works?</a:t>
            </a:r>
            <a:endParaRPr lang="en-US" sz="2600" dirty="0"/>
          </a:p>
        </p:txBody>
      </p:sp>
      <p:sp>
        <p:nvSpPr>
          <p:cNvPr id="3" name="Shape 1"/>
          <p:cNvSpPr/>
          <p:nvPr/>
        </p:nvSpPr>
        <p:spPr>
          <a:xfrm>
            <a:off x="557928" y="1175980"/>
            <a:ext cx="13522404" cy="6614874"/>
          </a:xfrm>
          <a:prstGeom prst="roundRect">
            <a:avLst>
              <a:gd name="adj" fmla="val 1012"/>
            </a:avLst>
          </a:prstGeom>
          <a:solidFill>
            <a:srgbClr val="1C113B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4" name="Shape 2"/>
          <p:cNvSpPr/>
          <p:nvPr/>
        </p:nvSpPr>
        <p:spPr>
          <a:xfrm>
            <a:off x="629781" y="1175980"/>
            <a:ext cx="5934953" cy="6614874"/>
          </a:xfrm>
          <a:prstGeom prst="roundRect">
            <a:avLst>
              <a:gd name="adj" fmla="val 362"/>
            </a:avLst>
          </a:prstGeom>
          <a:solidFill>
            <a:srgbClr val="1C113B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5" name="Text 3"/>
          <p:cNvSpPr/>
          <p:nvPr/>
        </p:nvSpPr>
        <p:spPr>
          <a:xfrm>
            <a:off x="709494" y="1295519"/>
            <a:ext cx="5775528" cy="637579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000"/>
              </a:lnSpc>
              <a:buNone/>
            </a:pPr>
            <a:r>
              <a:rPr lang="en-US" sz="1250" kern="0" spc="-25" dirty="0">
                <a:solidFill>
                  <a:srgbClr val="E0D6DE"/>
                </a:solidFill>
                <a:highlight>
                  <a:srgbClr val="1C113B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void input() {</a:t>
            </a:r>
            <a:endParaRPr lang="en-US" sz="1250" dirty="0"/>
          </a:p>
          <a:p>
            <a:pPr marL="0" indent="0">
              <a:lnSpc>
                <a:spcPts val="2000"/>
              </a:lnSpc>
              <a:buNone/>
            </a:pPr>
            <a:r>
              <a:rPr lang="en-US" sz="1250" kern="0" spc="-25" dirty="0">
                <a:solidFill>
                  <a:srgbClr val="E0D6DE"/>
                </a:solidFill>
                <a:highlight>
                  <a:srgbClr val="1C113B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if (kbhit()) {</a:t>
            </a:r>
            <a:endParaRPr lang="en-US" sz="1250" dirty="0"/>
          </a:p>
          <a:p>
            <a:pPr marL="0" indent="0">
              <a:lnSpc>
                <a:spcPts val="2000"/>
              </a:lnSpc>
              <a:buNone/>
            </a:pPr>
            <a:r>
              <a:rPr lang="en-US" sz="1250" kern="0" spc="-25" dirty="0">
                <a:solidFill>
                  <a:srgbClr val="E0D6DE"/>
                </a:solidFill>
                <a:highlight>
                  <a:srgbClr val="1C113B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    switch (tolower(getch())) {</a:t>
            </a:r>
            <a:endParaRPr lang="en-US" sz="1250" dirty="0"/>
          </a:p>
          <a:p>
            <a:pPr marL="0" indent="0">
              <a:lnSpc>
                <a:spcPts val="2000"/>
              </a:lnSpc>
              <a:buNone/>
            </a:pPr>
            <a:r>
              <a:rPr lang="en-US" sz="1250" kern="0" spc="-25" dirty="0">
                <a:solidFill>
                  <a:srgbClr val="E0D6DE"/>
                </a:solidFill>
                <a:highlight>
                  <a:srgbClr val="1C113B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    case 'a':</a:t>
            </a:r>
            <a:endParaRPr lang="en-US" sz="1250" dirty="0"/>
          </a:p>
          <a:p>
            <a:pPr marL="0" indent="0">
              <a:lnSpc>
                <a:spcPts val="2000"/>
              </a:lnSpc>
              <a:buNone/>
            </a:pPr>
            <a:r>
              <a:rPr lang="en-US" sz="1250" kern="0" spc="-25" dirty="0">
                <a:solidFill>
                  <a:srgbClr val="E0D6DE"/>
                </a:solidFill>
                <a:highlight>
                  <a:srgbClr val="1C113B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        if(key!=2)</a:t>
            </a:r>
            <a:endParaRPr lang="en-US" sz="1250" dirty="0"/>
          </a:p>
          <a:p>
            <a:pPr marL="0" indent="0">
              <a:lnSpc>
                <a:spcPts val="2000"/>
              </a:lnSpc>
              <a:buNone/>
            </a:pPr>
            <a:r>
              <a:rPr lang="en-US" sz="1250" kern="0" spc="-25" dirty="0">
                <a:solidFill>
                  <a:srgbClr val="E0D6DE"/>
                </a:solidFill>
                <a:highlight>
                  <a:srgbClr val="1C113B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        key = 1;</a:t>
            </a:r>
            <a:endParaRPr lang="en-US" sz="1250" dirty="0"/>
          </a:p>
          <a:p>
            <a:pPr marL="0" indent="0">
              <a:lnSpc>
                <a:spcPts val="2000"/>
              </a:lnSpc>
              <a:buNone/>
            </a:pPr>
            <a:r>
              <a:rPr lang="en-US" sz="1250" kern="0" spc="-25" dirty="0">
                <a:solidFill>
                  <a:srgbClr val="E0D6DE"/>
                </a:solidFill>
                <a:highlight>
                  <a:srgbClr val="1C113B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        break;</a:t>
            </a:r>
            <a:endParaRPr lang="en-US" sz="1250" dirty="0"/>
          </a:p>
          <a:p>
            <a:pPr marL="0" indent="0">
              <a:lnSpc>
                <a:spcPts val="2000"/>
              </a:lnSpc>
              <a:buNone/>
            </a:pPr>
            <a:r>
              <a:rPr lang="en-US" sz="1250" kern="0" spc="-25" dirty="0">
                <a:solidFill>
                  <a:srgbClr val="E0D6DE"/>
                </a:solidFill>
                <a:highlight>
                  <a:srgbClr val="1C113B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    case 'd':</a:t>
            </a:r>
            <a:endParaRPr lang="en-US" sz="1250" dirty="0"/>
          </a:p>
          <a:p>
            <a:pPr marL="0" indent="0">
              <a:lnSpc>
                <a:spcPts val="2000"/>
              </a:lnSpc>
              <a:buNone/>
            </a:pPr>
            <a:r>
              <a:rPr lang="en-US" sz="1250" kern="0" spc="-25" dirty="0">
                <a:solidFill>
                  <a:srgbClr val="E0D6DE"/>
                </a:solidFill>
                <a:highlight>
                  <a:srgbClr val="1C113B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        if(key!=1)</a:t>
            </a:r>
            <a:endParaRPr lang="en-US" sz="1250" dirty="0"/>
          </a:p>
          <a:p>
            <a:pPr marL="0" indent="0">
              <a:lnSpc>
                <a:spcPts val="2000"/>
              </a:lnSpc>
              <a:buNone/>
            </a:pPr>
            <a:r>
              <a:rPr lang="en-US" sz="1250" kern="0" spc="-25" dirty="0">
                <a:solidFill>
                  <a:srgbClr val="E0D6DE"/>
                </a:solidFill>
                <a:highlight>
                  <a:srgbClr val="1C113B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        key = 2;</a:t>
            </a:r>
            <a:endParaRPr lang="en-US" sz="1250" dirty="0"/>
          </a:p>
          <a:p>
            <a:pPr marL="0" indent="0">
              <a:lnSpc>
                <a:spcPts val="2000"/>
              </a:lnSpc>
              <a:buNone/>
            </a:pPr>
            <a:r>
              <a:rPr lang="en-US" sz="1250" kern="0" spc="-25" dirty="0">
                <a:solidFill>
                  <a:srgbClr val="E0D6DE"/>
                </a:solidFill>
                <a:highlight>
                  <a:srgbClr val="1C113B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        break;</a:t>
            </a:r>
            <a:endParaRPr lang="en-US" sz="1250" dirty="0"/>
          </a:p>
          <a:p>
            <a:pPr marL="0" indent="0">
              <a:lnSpc>
                <a:spcPts val="2000"/>
              </a:lnSpc>
              <a:buNone/>
            </a:pPr>
            <a:r>
              <a:rPr lang="en-US" sz="1250" kern="0" spc="-25" dirty="0">
                <a:solidFill>
                  <a:srgbClr val="E0D6DE"/>
                </a:solidFill>
                <a:highlight>
                  <a:srgbClr val="1C113B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    case 'w':</a:t>
            </a:r>
            <a:endParaRPr lang="en-US" sz="1250" dirty="0"/>
          </a:p>
          <a:p>
            <a:pPr marL="0" indent="0">
              <a:lnSpc>
                <a:spcPts val="2000"/>
              </a:lnSpc>
              <a:buNone/>
            </a:pPr>
            <a:r>
              <a:rPr lang="en-US" sz="1250" kern="0" spc="-25" dirty="0">
                <a:solidFill>
                  <a:srgbClr val="E0D6DE"/>
                </a:solidFill>
                <a:highlight>
                  <a:srgbClr val="1C113B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        if(key!=4)</a:t>
            </a:r>
            <a:endParaRPr lang="en-US" sz="1250" dirty="0"/>
          </a:p>
          <a:p>
            <a:pPr marL="0" indent="0">
              <a:lnSpc>
                <a:spcPts val="2000"/>
              </a:lnSpc>
              <a:buNone/>
            </a:pPr>
            <a:r>
              <a:rPr lang="en-US" sz="1250" kern="0" spc="-25" dirty="0">
                <a:solidFill>
                  <a:srgbClr val="E0D6DE"/>
                </a:solidFill>
                <a:highlight>
                  <a:srgbClr val="1C113B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        key = 3;</a:t>
            </a:r>
            <a:endParaRPr lang="en-US" sz="1250" dirty="0"/>
          </a:p>
          <a:p>
            <a:pPr marL="0" indent="0">
              <a:lnSpc>
                <a:spcPts val="2000"/>
              </a:lnSpc>
              <a:buNone/>
            </a:pPr>
            <a:r>
              <a:rPr lang="en-US" sz="1250" kern="0" spc="-25" dirty="0">
                <a:solidFill>
                  <a:srgbClr val="E0D6DE"/>
                </a:solidFill>
                <a:highlight>
                  <a:srgbClr val="1C113B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        break;</a:t>
            </a:r>
            <a:endParaRPr lang="en-US" sz="1250" dirty="0"/>
          </a:p>
          <a:p>
            <a:pPr marL="0" indent="0">
              <a:lnSpc>
                <a:spcPts val="2000"/>
              </a:lnSpc>
              <a:buNone/>
            </a:pPr>
            <a:r>
              <a:rPr lang="en-US" sz="1250" kern="0" spc="-25" dirty="0">
                <a:solidFill>
                  <a:srgbClr val="E0D6DE"/>
                </a:solidFill>
                <a:highlight>
                  <a:srgbClr val="1C113B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    case 's':</a:t>
            </a:r>
            <a:endParaRPr lang="en-US" sz="1250" dirty="0"/>
          </a:p>
          <a:p>
            <a:pPr marL="0" indent="0">
              <a:lnSpc>
                <a:spcPts val="2000"/>
              </a:lnSpc>
              <a:buNone/>
            </a:pPr>
            <a:r>
              <a:rPr lang="en-US" sz="1250" kern="0" spc="-25" dirty="0">
                <a:solidFill>
                  <a:srgbClr val="E0D6DE"/>
                </a:solidFill>
                <a:highlight>
                  <a:srgbClr val="1C113B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        if(key!=3)</a:t>
            </a:r>
            <a:endParaRPr lang="en-US" sz="1250" dirty="0"/>
          </a:p>
          <a:p>
            <a:pPr marL="0" indent="0">
              <a:lnSpc>
                <a:spcPts val="2000"/>
              </a:lnSpc>
              <a:buNone/>
            </a:pPr>
            <a:r>
              <a:rPr lang="en-US" sz="1250" kern="0" spc="-25" dirty="0">
                <a:solidFill>
                  <a:srgbClr val="E0D6DE"/>
                </a:solidFill>
                <a:highlight>
                  <a:srgbClr val="1C113B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        key = 4;</a:t>
            </a:r>
            <a:endParaRPr lang="en-US" sz="1250" dirty="0"/>
          </a:p>
          <a:p>
            <a:pPr marL="0" indent="0">
              <a:lnSpc>
                <a:spcPts val="2000"/>
              </a:lnSpc>
              <a:buNone/>
            </a:pPr>
            <a:r>
              <a:rPr lang="en-US" sz="1250" kern="0" spc="-25" dirty="0">
                <a:solidFill>
                  <a:srgbClr val="E0D6DE"/>
                </a:solidFill>
                <a:highlight>
                  <a:srgbClr val="1C113B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        break;</a:t>
            </a:r>
            <a:endParaRPr lang="en-US" sz="1250" dirty="0"/>
          </a:p>
          <a:p>
            <a:pPr marL="0" indent="0">
              <a:lnSpc>
                <a:spcPts val="2000"/>
              </a:lnSpc>
              <a:buNone/>
            </a:pPr>
            <a:r>
              <a:rPr lang="en-US" sz="1250" kern="0" spc="-25" dirty="0">
                <a:solidFill>
                  <a:srgbClr val="E0D6DE"/>
                </a:solidFill>
                <a:highlight>
                  <a:srgbClr val="1C113B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    case 'x':</a:t>
            </a:r>
            <a:endParaRPr lang="en-US" sz="1250" dirty="0"/>
          </a:p>
          <a:p>
            <a:pPr marL="0" indent="0">
              <a:lnSpc>
                <a:spcPts val="2000"/>
              </a:lnSpc>
              <a:buNone/>
            </a:pPr>
            <a:r>
              <a:rPr lang="en-US" sz="1250" kern="0" spc="-25" dirty="0">
                <a:solidFill>
                  <a:srgbClr val="E0D6DE"/>
                </a:solidFill>
                <a:highlight>
                  <a:srgbClr val="1C113B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        gameover = 1;</a:t>
            </a:r>
            <a:endParaRPr lang="en-US" sz="1250" dirty="0"/>
          </a:p>
          <a:p>
            <a:pPr marL="0" indent="0">
              <a:lnSpc>
                <a:spcPts val="2000"/>
              </a:lnSpc>
              <a:buNone/>
            </a:pPr>
            <a:r>
              <a:rPr lang="en-US" sz="1250" kern="0" spc="-25" dirty="0">
                <a:solidFill>
                  <a:srgbClr val="E0D6DE"/>
                </a:solidFill>
                <a:highlight>
                  <a:srgbClr val="1C113B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        break;</a:t>
            </a:r>
            <a:endParaRPr lang="en-US" sz="1250" dirty="0"/>
          </a:p>
          <a:p>
            <a:pPr marL="0" indent="0">
              <a:lnSpc>
                <a:spcPts val="2000"/>
              </a:lnSpc>
              <a:buNone/>
            </a:pPr>
            <a:r>
              <a:rPr lang="en-US" sz="1250" kern="0" spc="-25" dirty="0">
                <a:solidFill>
                  <a:srgbClr val="E0D6DE"/>
                </a:solidFill>
                <a:highlight>
                  <a:srgbClr val="1C113B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    }</a:t>
            </a:r>
            <a:endParaRPr lang="en-US" sz="1250" dirty="0"/>
          </a:p>
          <a:p>
            <a:pPr marL="0" indent="0">
              <a:lnSpc>
                <a:spcPts val="2000"/>
              </a:lnSpc>
              <a:buNone/>
            </a:pPr>
            <a:r>
              <a:rPr lang="en-US" sz="1250" kern="0" spc="-25" dirty="0">
                <a:solidFill>
                  <a:srgbClr val="E0D6DE"/>
                </a:solidFill>
                <a:highlight>
                  <a:srgbClr val="1C113B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}</a:t>
            </a:r>
            <a:endParaRPr lang="en-US" sz="1250" dirty="0"/>
          </a:p>
          <a:p>
            <a:pPr marL="0" indent="0">
              <a:lnSpc>
                <a:spcPts val="2000"/>
              </a:lnSpc>
              <a:buNone/>
            </a:pPr>
            <a:r>
              <a:rPr lang="en-US" sz="1250" kern="0" spc="-25" dirty="0">
                <a:solidFill>
                  <a:srgbClr val="E0D6DE"/>
                </a:solidFill>
                <a:highlight>
                  <a:srgbClr val="1C113B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}</a:t>
            </a:r>
            <a:endParaRPr lang="en-US" sz="12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D61DAFC-3DDF-5CDD-B7C2-A52CF7904078}"/>
              </a:ext>
            </a:extLst>
          </p:cNvPr>
          <p:cNvSpPr/>
          <p:nvPr/>
        </p:nvSpPr>
        <p:spPr>
          <a:xfrm>
            <a:off x="12715103" y="7790854"/>
            <a:ext cx="1816443" cy="339892"/>
          </a:xfrm>
          <a:prstGeom prst="rect">
            <a:avLst/>
          </a:prstGeom>
          <a:solidFill>
            <a:srgbClr val="0A0525"/>
          </a:solidFill>
          <a:ln>
            <a:solidFill>
              <a:srgbClr val="0A052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0"/>
          <p:cNvSpPr/>
          <p:nvPr/>
        </p:nvSpPr>
        <p:spPr>
          <a:xfrm>
            <a:off x="742950" y="1102400"/>
            <a:ext cx="7658100" cy="139303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450"/>
              </a:lnSpc>
              <a:buNone/>
            </a:pPr>
            <a:r>
              <a:rPr lang="en-US" sz="4350" b="1" kern="0" spc="-88" dirty="0">
                <a:solidFill>
                  <a:srgbClr val="FF8AAF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Boundary Constraints: Walls, Edges, and Self-Collision</a:t>
            </a:r>
            <a:endParaRPr lang="en-US" sz="4350" dirty="0"/>
          </a:p>
        </p:txBody>
      </p:sp>
      <p:sp>
        <p:nvSpPr>
          <p:cNvPr id="5" name="Text 1"/>
          <p:cNvSpPr/>
          <p:nvPr/>
        </p:nvSpPr>
        <p:spPr>
          <a:xfrm>
            <a:off x="742950" y="2813804"/>
            <a:ext cx="7658100" cy="33956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650"/>
              </a:lnSpc>
              <a:buNone/>
            </a:pPr>
            <a:r>
              <a:rPr lang="en-US" sz="1650" kern="0" spc="-33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 snake cannot pass through the walls or boundaries of the game world.</a:t>
            </a:r>
            <a:endParaRPr lang="en-US" sz="1650" dirty="0"/>
          </a:p>
        </p:txBody>
      </p:sp>
      <p:sp>
        <p:nvSpPr>
          <p:cNvPr id="6" name="Text 2"/>
          <p:cNvSpPr/>
          <p:nvPr/>
        </p:nvSpPr>
        <p:spPr>
          <a:xfrm>
            <a:off x="742950" y="3471743"/>
            <a:ext cx="2786182" cy="3482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2150" b="1" kern="0" spc="-44" dirty="0">
                <a:solidFill>
                  <a:srgbClr val="FF8AAF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Walls</a:t>
            </a:r>
            <a:endParaRPr lang="en-US" sz="2150" dirty="0"/>
          </a:p>
        </p:txBody>
      </p:sp>
      <p:sp>
        <p:nvSpPr>
          <p:cNvPr id="7" name="Text 3"/>
          <p:cNvSpPr/>
          <p:nvPr/>
        </p:nvSpPr>
        <p:spPr>
          <a:xfrm>
            <a:off x="742950" y="4138374"/>
            <a:ext cx="7658100" cy="33956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650"/>
              </a:lnSpc>
              <a:buNone/>
            </a:pPr>
            <a:r>
              <a:rPr lang="en-US" sz="1650" kern="0" spc="-33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Impassable barriers.</a:t>
            </a:r>
            <a:endParaRPr lang="en-US" sz="1650" dirty="0"/>
          </a:p>
        </p:txBody>
      </p:sp>
      <p:sp>
        <p:nvSpPr>
          <p:cNvPr id="8" name="Text 4"/>
          <p:cNvSpPr/>
          <p:nvPr/>
        </p:nvSpPr>
        <p:spPr>
          <a:xfrm>
            <a:off x="742950" y="4796314"/>
            <a:ext cx="2786182" cy="3482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2150" b="1" kern="0" spc="-44" dirty="0">
                <a:solidFill>
                  <a:srgbClr val="FF8AAF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Self-Collision</a:t>
            </a:r>
            <a:endParaRPr lang="en-US" sz="2150" dirty="0"/>
          </a:p>
        </p:txBody>
      </p:sp>
      <p:sp>
        <p:nvSpPr>
          <p:cNvPr id="9" name="Text 5"/>
          <p:cNvSpPr/>
          <p:nvPr/>
        </p:nvSpPr>
        <p:spPr>
          <a:xfrm>
            <a:off x="742950" y="5462945"/>
            <a:ext cx="7658100" cy="33956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650"/>
              </a:lnSpc>
              <a:buNone/>
            </a:pPr>
            <a:r>
              <a:rPr lang="en-US" sz="1650" kern="0" spc="-33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 snake cannot intersect itself.</a:t>
            </a:r>
            <a:endParaRPr lang="en-US" sz="1650" dirty="0"/>
          </a:p>
        </p:txBody>
      </p:sp>
      <p:sp>
        <p:nvSpPr>
          <p:cNvPr id="10" name="Text 6"/>
          <p:cNvSpPr/>
          <p:nvPr/>
        </p:nvSpPr>
        <p:spPr>
          <a:xfrm>
            <a:off x="742950" y="6120884"/>
            <a:ext cx="2786182" cy="3482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2150" b="1" kern="0" spc="-44" dirty="0">
                <a:solidFill>
                  <a:srgbClr val="FF8AAF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Edges</a:t>
            </a:r>
            <a:endParaRPr lang="en-US" sz="2150" dirty="0"/>
          </a:p>
        </p:txBody>
      </p:sp>
      <p:sp>
        <p:nvSpPr>
          <p:cNvPr id="11" name="Text 7"/>
          <p:cNvSpPr/>
          <p:nvPr/>
        </p:nvSpPr>
        <p:spPr>
          <a:xfrm>
            <a:off x="742950" y="6787515"/>
            <a:ext cx="7658100" cy="33956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650"/>
              </a:lnSpc>
              <a:buNone/>
            </a:pPr>
            <a:r>
              <a:rPr lang="en-US" sz="1650" kern="0" spc="-33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Outer limits of the grid.</a:t>
            </a:r>
            <a:endParaRPr lang="en-US" sz="1650" dirty="0"/>
          </a:p>
        </p:txBody>
      </p:sp>
      <p:pic>
        <p:nvPicPr>
          <p:cNvPr id="13" name="Picture 12" descr="A black screen with white dots&#10;&#10;Description automatically generated">
            <a:extLst>
              <a:ext uri="{FF2B5EF4-FFF2-40B4-BE49-F238E27FC236}">
                <a16:creationId xmlns:a16="http://schemas.microsoft.com/office/drawing/2014/main" id="{14CF5AA4-0D48-9DB7-441E-2673367640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0388" y="32336"/>
            <a:ext cx="6100011" cy="819726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029414"/>
            <a:ext cx="12060436" cy="7442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850"/>
              </a:lnSpc>
              <a:buNone/>
            </a:pPr>
            <a:r>
              <a:rPr lang="en-US" sz="4650" b="1" kern="0" spc="-94" dirty="0">
                <a:solidFill>
                  <a:srgbClr val="FF8AAF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Feeding Frenzy: Collecting Asterisks for Points</a:t>
            </a:r>
            <a:endParaRPr lang="en-US" sz="4650" dirty="0"/>
          </a:p>
        </p:txBody>
      </p:sp>
      <p:sp>
        <p:nvSpPr>
          <p:cNvPr id="4" name="Text 1"/>
          <p:cNvSpPr/>
          <p:nvPr/>
        </p:nvSpPr>
        <p:spPr>
          <a:xfrm>
            <a:off x="793790" y="5455920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 snake grows by consuming asterisks scattered throughout the game.</a:t>
            </a:r>
            <a:endParaRPr lang="en-US" sz="1750" dirty="0"/>
          </a:p>
        </p:txBody>
      </p:sp>
      <p:sp>
        <p:nvSpPr>
          <p:cNvPr id="5" name="Shape 2"/>
          <p:cNvSpPr/>
          <p:nvPr/>
        </p:nvSpPr>
        <p:spPr>
          <a:xfrm>
            <a:off x="793790" y="6329124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2F1D63"/>
          </a:solidFill>
          <a:ln w="7620">
            <a:solidFill>
              <a:srgbClr val="48367C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6" name="Text 3"/>
          <p:cNvSpPr/>
          <p:nvPr/>
        </p:nvSpPr>
        <p:spPr>
          <a:xfrm>
            <a:off x="976074" y="6405563"/>
            <a:ext cx="145733" cy="3573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00"/>
              </a:lnSpc>
              <a:buNone/>
            </a:pPr>
            <a:r>
              <a:rPr lang="en-US" sz="2800" b="1" kern="0" spc="-56" dirty="0">
                <a:solidFill>
                  <a:srgbClr val="E0D6DE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1</a:t>
            </a:r>
            <a:endParaRPr lang="en-US" sz="2800" dirty="0"/>
          </a:p>
        </p:txBody>
      </p:sp>
      <p:sp>
        <p:nvSpPr>
          <p:cNvPr id="7" name="Text 4"/>
          <p:cNvSpPr/>
          <p:nvPr/>
        </p:nvSpPr>
        <p:spPr>
          <a:xfrm>
            <a:off x="1530906" y="6329124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900"/>
              </a:lnSpc>
              <a:buNone/>
            </a:pPr>
            <a:r>
              <a:rPr lang="en-US" sz="2300" b="1" kern="0" spc="-47" dirty="0">
                <a:solidFill>
                  <a:srgbClr val="E0D6DE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Asterisks</a:t>
            </a:r>
            <a:endParaRPr lang="en-US" sz="2300" dirty="0"/>
          </a:p>
        </p:txBody>
      </p:sp>
      <p:sp>
        <p:nvSpPr>
          <p:cNvPr id="8" name="Text 5"/>
          <p:cNvSpPr/>
          <p:nvPr/>
        </p:nvSpPr>
        <p:spPr>
          <a:xfrm>
            <a:off x="1530906" y="6837283"/>
            <a:ext cx="567094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Food source for the snake.</a:t>
            </a:r>
            <a:endParaRPr lang="en-US" sz="1750" dirty="0"/>
          </a:p>
        </p:txBody>
      </p:sp>
      <p:sp>
        <p:nvSpPr>
          <p:cNvPr id="9" name="Shape 6"/>
          <p:cNvSpPr/>
          <p:nvPr/>
        </p:nvSpPr>
        <p:spPr>
          <a:xfrm>
            <a:off x="7428667" y="6329124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2F1D63"/>
          </a:solidFill>
          <a:ln w="7620">
            <a:solidFill>
              <a:srgbClr val="48367C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0" name="Text 7"/>
          <p:cNvSpPr/>
          <p:nvPr/>
        </p:nvSpPr>
        <p:spPr>
          <a:xfrm>
            <a:off x="7586067" y="6405563"/>
            <a:ext cx="195382" cy="3573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00"/>
              </a:lnSpc>
              <a:buNone/>
            </a:pPr>
            <a:r>
              <a:rPr lang="en-US" sz="2800" b="1" kern="0" spc="-56" dirty="0">
                <a:solidFill>
                  <a:srgbClr val="E0D6DE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2</a:t>
            </a:r>
            <a:endParaRPr lang="en-US" sz="2800" dirty="0"/>
          </a:p>
        </p:txBody>
      </p:sp>
      <p:sp>
        <p:nvSpPr>
          <p:cNvPr id="11" name="Text 8"/>
          <p:cNvSpPr/>
          <p:nvPr/>
        </p:nvSpPr>
        <p:spPr>
          <a:xfrm>
            <a:off x="8165783" y="6329124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900"/>
              </a:lnSpc>
              <a:buNone/>
            </a:pPr>
            <a:r>
              <a:rPr lang="en-US" sz="2300" b="1" kern="0" spc="-47" dirty="0">
                <a:solidFill>
                  <a:srgbClr val="E0D6DE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Growth</a:t>
            </a:r>
            <a:endParaRPr lang="en-US" sz="2300" dirty="0"/>
          </a:p>
        </p:txBody>
      </p:sp>
      <p:sp>
        <p:nvSpPr>
          <p:cNvPr id="12" name="Text 9"/>
          <p:cNvSpPr/>
          <p:nvPr/>
        </p:nvSpPr>
        <p:spPr>
          <a:xfrm>
            <a:off x="8165783" y="6837283"/>
            <a:ext cx="567094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Lengthens the snake with each consumption.</a:t>
            </a:r>
            <a:endParaRPr lang="en-US" sz="1750" dirty="0"/>
          </a:p>
        </p:txBody>
      </p:sp>
      <p:pic>
        <p:nvPicPr>
          <p:cNvPr id="14" name="Picture 13" descr="A screen shot of a computer&#10;&#10;Description automatically generated">
            <a:extLst>
              <a:ext uri="{FF2B5EF4-FFF2-40B4-BE49-F238E27FC236}">
                <a16:creationId xmlns:a16="http://schemas.microsoft.com/office/drawing/2014/main" id="{5E90765D-FE54-E350-0E4E-124D22D7E0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9718" y="2076899"/>
            <a:ext cx="5290963" cy="3069035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9663E5F2-01D1-CA69-880A-5D89B94BACD2}"/>
              </a:ext>
            </a:extLst>
          </p:cNvPr>
          <p:cNvSpPr/>
          <p:nvPr/>
        </p:nvSpPr>
        <p:spPr>
          <a:xfrm>
            <a:off x="12715103" y="7693700"/>
            <a:ext cx="1816443" cy="437046"/>
          </a:xfrm>
          <a:prstGeom prst="rect">
            <a:avLst/>
          </a:prstGeom>
          <a:solidFill>
            <a:srgbClr val="0A0525"/>
          </a:solidFill>
          <a:ln>
            <a:solidFill>
              <a:srgbClr val="0A052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1306</Words>
  <Application>Microsoft Macintosh PowerPoint</Application>
  <PresentationFormat>Custom</PresentationFormat>
  <Paragraphs>216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Consolas</vt:lpstr>
      <vt:lpstr>Arial</vt:lpstr>
      <vt:lpstr>Inter</vt:lpstr>
      <vt:lpstr>Petrona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UG-Kabir, Fahmid</cp:lastModifiedBy>
  <cp:revision>7</cp:revision>
  <dcterms:created xsi:type="dcterms:W3CDTF">2024-11-25T15:35:02Z</dcterms:created>
  <dcterms:modified xsi:type="dcterms:W3CDTF">2024-11-25T18:44:40Z</dcterms:modified>
</cp:coreProperties>
</file>