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4630400" cy="8229600"/>
  <p:notesSz cx="8229600" cy="14630400"/>
  <p:embeddedFontLs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Inter" panose="02000503000000020004" pitchFamily="2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D8B3B1-F144-CA40-9A8D-DCB4F52D925A}" v="6" dt="2024-11-25T16:42:02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80"/>
    <p:restoredTop sz="94610"/>
  </p:normalViewPr>
  <p:slideViewPr>
    <p:cSldViewPr snapToGrid="0" snapToObjects="1">
      <p:cViewPr varScale="1">
        <p:scale>
          <a:sx n="98" d="100"/>
          <a:sy n="98" d="100"/>
        </p:scale>
        <p:origin x="3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8454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gif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gif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gif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6.gif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31502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493" y="209907"/>
            <a:ext cx="2553414" cy="273046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88050" y="3994071"/>
            <a:ext cx="12574548" cy="7608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950"/>
              </a:lnSpc>
              <a:buNone/>
            </a:pPr>
            <a:r>
              <a:rPr lang="en-US" sz="4750" b="1" kern="0" spc="-96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The Snake Game: A Tale of Survival and Growth</a:t>
            </a:r>
            <a:endParaRPr lang="en-US" sz="4750" dirty="0"/>
          </a:p>
        </p:txBody>
      </p:sp>
      <p:sp>
        <p:nvSpPr>
          <p:cNvPr id="5" name="Text 1"/>
          <p:cNvSpPr/>
          <p:nvPr/>
        </p:nvSpPr>
        <p:spPr>
          <a:xfrm>
            <a:off x="588050" y="5006816"/>
            <a:ext cx="13454301" cy="2687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300" kern="0" spc="-2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Embark on a thrilling journey with a digital serpent, navigating a world filled with challenges and rewards.</a:t>
            </a:r>
            <a:endParaRPr lang="en-US" sz="1300" dirty="0"/>
          </a:p>
        </p:txBody>
      </p:sp>
      <p:sp>
        <p:nvSpPr>
          <p:cNvPr id="6" name="Text 2"/>
          <p:cNvSpPr/>
          <p:nvPr/>
        </p:nvSpPr>
        <p:spPr>
          <a:xfrm>
            <a:off x="588050" y="5527477"/>
            <a:ext cx="2205157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b="1" kern="0" spc="-35" dirty="0">
                <a:solidFill>
                  <a:srgbClr val="D8AFF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Rashad Rafid Alamgir</a:t>
            </a:r>
            <a:endParaRPr lang="en-US" sz="1700" dirty="0"/>
          </a:p>
        </p:txBody>
      </p:sp>
      <p:sp>
        <p:nvSpPr>
          <p:cNvPr id="7" name="Text 3"/>
          <p:cNvSpPr/>
          <p:nvPr/>
        </p:nvSpPr>
        <p:spPr>
          <a:xfrm>
            <a:off x="588050" y="6055043"/>
            <a:ext cx="2205157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b="1" kern="0" spc="-35" dirty="0">
                <a:solidFill>
                  <a:srgbClr val="D8AFF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Rafi Saad</a:t>
            </a:r>
            <a:endParaRPr lang="en-US" sz="1700" dirty="0"/>
          </a:p>
        </p:txBody>
      </p:sp>
      <p:sp>
        <p:nvSpPr>
          <p:cNvPr id="8" name="Text 4"/>
          <p:cNvSpPr/>
          <p:nvPr/>
        </p:nvSpPr>
        <p:spPr>
          <a:xfrm>
            <a:off x="588050" y="6582608"/>
            <a:ext cx="2205157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b="1" kern="0" spc="-35" dirty="0">
                <a:solidFill>
                  <a:srgbClr val="D8AFF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Riyad Ahammed Desh</a:t>
            </a:r>
            <a:endParaRPr lang="en-US" sz="1700" dirty="0"/>
          </a:p>
        </p:txBody>
      </p:sp>
      <p:sp>
        <p:nvSpPr>
          <p:cNvPr id="9" name="Text 5"/>
          <p:cNvSpPr/>
          <p:nvPr/>
        </p:nvSpPr>
        <p:spPr>
          <a:xfrm>
            <a:off x="588050" y="7110174"/>
            <a:ext cx="2205157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b="1" kern="0" spc="-35" dirty="0">
                <a:solidFill>
                  <a:srgbClr val="D8AFF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Yasir Obayed</a:t>
            </a:r>
            <a:endParaRPr lang="en-US" sz="17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5B7232-A46B-F879-41AA-5A21045A8887}"/>
              </a:ext>
            </a:extLst>
          </p:cNvPr>
          <p:cNvSpPr/>
          <p:nvPr/>
        </p:nvSpPr>
        <p:spPr>
          <a:xfrm>
            <a:off x="12715103" y="7693700"/>
            <a:ext cx="1816443" cy="437046"/>
          </a:xfrm>
          <a:prstGeom prst="rect">
            <a:avLst/>
          </a:prstGeom>
          <a:solidFill>
            <a:srgbClr val="0A0525"/>
          </a:solidFill>
          <a:ln>
            <a:solidFill>
              <a:srgbClr val="0A0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29414"/>
            <a:ext cx="12060436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kern="0" spc="-94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Feeding Frenzy: Collecting Asterisks for Points</a:t>
            </a:r>
            <a:endParaRPr lang="en-US" sz="46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159" y="2113836"/>
            <a:ext cx="2936081" cy="308693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545592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snake grows by consuming asterisks scattered throughout the game.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632912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976074" y="6405563"/>
            <a:ext cx="145733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kern="0" spc="-56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</a:t>
            </a:r>
            <a:endParaRPr lang="en-US" sz="2800" dirty="0"/>
          </a:p>
        </p:txBody>
      </p:sp>
      <p:sp>
        <p:nvSpPr>
          <p:cNvPr id="7" name="Text 4"/>
          <p:cNvSpPr/>
          <p:nvPr/>
        </p:nvSpPr>
        <p:spPr>
          <a:xfrm>
            <a:off x="1530906" y="632912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kern="0" spc="-47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Asterisks</a:t>
            </a:r>
            <a:endParaRPr lang="en-US" sz="2300" dirty="0"/>
          </a:p>
        </p:txBody>
      </p:sp>
      <p:sp>
        <p:nvSpPr>
          <p:cNvPr id="8" name="Text 5"/>
          <p:cNvSpPr/>
          <p:nvPr/>
        </p:nvSpPr>
        <p:spPr>
          <a:xfrm>
            <a:off x="1530906" y="6837283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Food source for the snake.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8667" y="632912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7586067" y="6405563"/>
            <a:ext cx="195382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kern="0" spc="-56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</a:t>
            </a:r>
            <a:endParaRPr lang="en-US" sz="2800" dirty="0"/>
          </a:p>
        </p:txBody>
      </p:sp>
      <p:sp>
        <p:nvSpPr>
          <p:cNvPr id="11" name="Text 8"/>
          <p:cNvSpPr/>
          <p:nvPr/>
        </p:nvSpPr>
        <p:spPr>
          <a:xfrm>
            <a:off x="8165783" y="632912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kern="0" spc="-47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Growth</a:t>
            </a:r>
            <a:endParaRPr lang="en-US" sz="2300" dirty="0"/>
          </a:p>
        </p:txBody>
      </p:sp>
      <p:sp>
        <p:nvSpPr>
          <p:cNvPr id="12" name="Text 9"/>
          <p:cNvSpPr/>
          <p:nvPr/>
        </p:nvSpPr>
        <p:spPr>
          <a:xfrm>
            <a:off x="8165783" y="6837283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Lengthens the snake with each consumption.</a:t>
            </a:r>
            <a:endParaRPr lang="en-US" sz="1750" dirty="0"/>
          </a:p>
        </p:txBody>
      </p:sp>
      <p:pic>
        <p:nvPicPr>
          <p:cNvPr id="14" name="Picture 13" descr="A screen shot of a computer&#10;&#10;Description automatically generated">
            <a:extLst>
              <a:ext uri="{FF2B5EF4-FFF2-40B4-BE49-F238E27FC236}">
                <a16:creationId xmlns:a16="http://schemas.microsoft.com/office/drawing/2014/main" id="{5E90765D-FE54-E350-0E4E-124D22D7E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585" y="2113836"/>
            <a:ext cx="5290963" cy="306903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663E5F2-01D1-CA69-880A-5D89B94BACD2}"/>
              </a:ext>
            </a:extLst>
          </p:cNvPr>
          <p:cNvSpPr/>
          <p:nvPr/>
        </p:nvSpPr>
        <p:spPr>
          <a:xfrm>
            <a:off x="12715103" y="7693700"/>
            <a:ext cx="1816443" cy="437046"/>
          </a:xfrm>
          <a:prstGeom prst="rect">
            <a:avLst/>
          </a:prstGeom>
          <a:solidFill>
            <a:srgbClr val="0A0525"/>
          </a:solidFill>
          <a:ln>
            <a:solidFill>
              <a:srgbClr val="0A0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2058948"/>
            <a:ext cx="75564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kern="0" spc="-94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Random Asterisk Spawns: Keeping the Game Dynamic</a:t>
            </a:r>
            <a:endParaRPr lang="en-US" sz="4650" dirty="0"/>
          </a:p>
        </p:txBody>
      </p:sp>
      <p:sp>
        <p:nvSpPr>
          <p:cNvPr id="5" name="Text 1"/>
          <p:cNvSpPr/>
          <p:nvPr/>
        </p:nvSpPr>
        <p:spPr>
          <a:xfrm>
            <a:off x="793790" y="388762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Asterisks spawn randomly at different locations throughout the game.</a:t>
            </a:r>
            <a:endParaRPr lang="en-US" sz="175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505682"/>
            <a:ext cx="566976" cy="566976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793790" y="529947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kern="0" spc="-47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Random</a:t>
            </a:r>
            <a:endParaRPr lang="en-US" sz="2300" dirty="0"/>
          </a:p>
        </p:txBody>
      </p:sp>
      <p:sp>
        <p:nvSpPr>
          <p:cNvPr id="8" name="Text 3"/>
          <p:cNvSpPr/>
          <p:nvPr/>
        </p:nvSpPr>
        <p:spPr>
          <a:xfrm>
            <a:off x="793790" y="5807631"/>
            <a:ext cx="36080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Unpredictable placement.</a:t>
            </a:r>
            <a:endParaRPr lang="en-US" sz="17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2021" y="4505682"/>
            <a:ext cx="566976" cy="566976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4742021" y="529947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kern="0" spc="-47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Timing</a:t>
            </a:r>
            <a:endParaRPr lang="en-US" sz="2300" dirty="0"/>
          </a:p>
        </p:txBody>
      </p:sp>
      <p:sp>
        <p:nvSpPr>
          <p:cNvPr id="11" name="Text 5"/>
          <p:cNvSpPr/>
          <p:nvPr/>
        </p:nvSpPr>
        <p:spPr>
          <a:xfrm>
            <a:off x="4742021" y="5807631"/>
            <a:ext cx="3608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Spawns at varying intervals.</a:t>
            </a:r>
            <a:endParaRPr lang="en-US" sz="1750" dirty="0"/>
          </a:p>
        </p:txBody>
      </p:sp>
      <p:pic>
        <p:nvPicPr>
          <p:cNvPr id="13" name="Picture 12" descr="A black square with white dots&#10;&#10;Description automatically generated">
            <a:extLst>
              <a:ext uri="{FF2B5EF4-FFF2-40B4-BE49-F238E27FC236}">
                <a16:creationId xmlns:a16="http://schemas.microsoft.com/office/drawing/2014/main" id="{C297DAD1-4624-07B6-6636-CEDD52AC13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3084" y="1835973"/>
            <a:ext cx="3948231" cy="41033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0430" y="3249930"/>
            <a:ext cx="1653540" cy="172974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1679853"/>
            <a:ext cx="7556421" cy="22327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kern="0" spc="-94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The snake's growth mechanics (adding 'o' segments)</a:t>
            </a:r>
            <a:endParaRPr lang="en-US" sz="4650" dirty="0"/>
          </a:p>
        </p:txBody>
      </p:sp>
      <p:sp>
        <p:nvSpPr>
          <p:cNvPr id="5" name="Text 1"/>
          <p:cNvSpPr/>
          <p:nvPr/>
        </p:nvSpPr>
        <p:spPr>
          <a:xfrm>
            <a:off x="793790" y="4252793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Every time the snake consumes an asterisk, it gains an additional segment.</a:t>
            </a:r>
            <a:endParaRPr lang="en-US" sz="1750" dirty="0"/>
          </a:p>
        </p:txBody>
      </p:sp>
      <p:sp>
        <p:nvSpPr>
          <p:cNvPr id="6" name="Shape 2"/>
          <p:cNvSpPr/>
          <p:nvPr/>
        </p:nvSpPr>
        <p:spPr>
          <a:xfrm>
            <a:off x="793790" y="5233749"/>
            <a:ext cx="7556421" cy="1315879"/>
          </a:xfrm>
          <a:prstGeom prst="roundRect">
            <a:avLst>
              <a:gd name="adj" fmla="val 7240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Shape 3"/>
          <p:cNvSpPr/>
          <p:nvPr/>
        </p:nvSpPr>
        <p:spPr>
          <a:xfrm>
            <a:off x="801410" y="5241369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4"/>
          <p:cNvSpPr/>
          <p:nvPr/>
        </p:nvSpPr>
        <p:spPr>
          <a:xfrm>
            <a:off x="1028224" y="538507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Consumption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4802624" y="538507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Segment Growth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801410" y="5891689"/>
            <a:ext cx="75411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7"/>
          <p:cNvSpPr/>
          <p:nvPr/>
        </p:nvSpPr>
        <p:spPr>
          <a:xfrm>
            <a:off x="1028224" y="6035397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Asterisk</a:t>
            </a:r>
            <a:endParaRPr lang="en-US" sz="1750" dirty="0"/>
          </a:p>
        </p:txBody>
      </p:sp>
      <p:sp>
        <p:nvSpPr>
          <p:cNvPr id="12" name="Text 8"/>
          <p:cNvSpPr/>
          <p:nvPr/>
        </p:nvSpPr>
        <p:spPr>
          <a:xfrm>
            <a:off x="4802624" y="6035397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'o' segment</a:t>
            </a:r>
            <a:endParaRPr lang="en-US" sz="1750" dirty="0"/>
          </a:p>
        </p:txBody>
      </p:sp>
      <p:pic>
        <p:nvPicPr>
          <p:cNvPr id="14" name="Picture 13" descr="A black screen with white dots&#10;&#10;Description automatically generated">
            <a:extLst>
              <a:ext uri="{FF2B5EF4-FFF2-40B4-BE49-F238E27FC236}">
                <a16:creationId xmlns:a16="http://schemas.microsoft.com/office/drawing/2014/main" id="{19721832-6125-C983-DD17-0E0A30346C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0230" y="2723394"/>
            <a:ext cx="2452645" cy="25555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58416"/>
            <a:ext cx="12847439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kern="0" spc="-94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Game Pace: 40ms Updates for Smooth Animation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174283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game updates every 40 milliseconds to ensure smooth and fluid animation.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1118711" y="2616041"/>
            <a:ext cx="30480" cy="4699873"/>
          </a:xfrm>
          <a:prstGeom prst="roundRect">
            <a:avLst>
              <a:gd name="adj" fmla="val 312558"/>
            </a:avLst>
          </a:prstGeom>
          <a:solidFill>
            <a:srgbClr val="48367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3"/>
          <p:cNvSpPr/>
          <p:nvPr/>
        </p:nvSpPr>
        <p:spPr>
          <a:xfrm>
            <a:off x="1358622" y="3111103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48367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4"/>
          <p:cNvSpPr/>
          <p:nvPr/>
        </p:nvSpPr>
        <p:spPr>
          <a:xfrm>
            <a:off x="878800" y="287119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1061085" y="2947630"/>
            <a:ext cx="145733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kern="0" spc="-56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</a:t>
            </a:r>
            <a:endParaRPr lang="en-US" sz="2800" dirty="0"/>
          </a:p>
        </p:txBody>
      </p:sp>
      <p:sp>
        <p:nvSpPr>
          <p:cNvPr id="8" name="Text 6"/>
          <p:cNvSpPr/>
          <p:nvPr/>
        </p:nvSpPr>
        <p:spPr>
          <a:xfrm>
            <a:off x="2381488" y="284285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kern="0" spc="-47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Update</a:t>
            </a:r>
            <a:endParaRPr lang="en-US" sz="2300" dirty="0"/>
          </a:p>
        </p:txBody>
      </p:sp>
      <p:sp>
        <p:nvSpPr>
          <p:cNvPr id="9" name="Text 7"/>
          <p:cNvSpPr/>
          <p:nvPr/>
        </p:nvSpPr>
        <p:spPr>
          <a:xfrm>
            <a:off x="2381488" y="3441740"/>
            <a:ext cx="465701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Every 40ms.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1358622" y="4753332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48367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Shape 9"/>
          <p:cNvSpPr/>
          <p:nvPr/>
        </p:nvSpPr>
        <p:spPr>
          <a:xfrm>
            <a:off x="878800" y="451342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10"/>
          <p:cNvSpPr/>
          <p:nvPr/>
        </p:nvSpPr>
        <p:spPr>
          <a:xfrm>
            <a:off x="1036201" y="4589859"/>
            <a:ext cx="195382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kern="0" spc="-56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</a:t>
            </a:r>
            <a:endParaRPr lang="en-US" sz="2800" dirty="0"/>
          </a:p>
        </p:txBody>
      </p:sp>
      <p:sp>
        <p:nvSpPr>
          <p:cNvPr id="13" name="Text 11"/>
          <p:cNvSpPr/>
          <p:nvPr/>
        </p:nvSpPr>
        <p:spPr>
          <a:xfrm>
            <a:off x="2381488" y="448508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kern="0" spc="-47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Movement</a:t>
            </a:r>
            <a:endParaRPr lang="en-US" sz="2300" dirty="0"/>
          </a:p>
        </p:txBody>
      </p:sp>
      <p:sp>
        <p:nvSpPr>
          <p:cNvPr id="14" name="Text 12"/>
          <p:cNvSpPr/>
          <p:nvPr/>
        </p:nvSpPr>
        <p:spPr>
          <a:xfrm>
            <a:off x="2381488" y="5083969"/>
            <a:ext cx="465701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One cell at a time.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1358622" y="6395561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48367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Shape 14"/>
          <p:cNvSpPr/>
          <p:nvPr/>
        </p:nvSpPr>
        <p:spPr>
          <a:xfrm>
            <a:off x="878800" y="615565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 15"/>
          <p:cNvSpPr/>
          <p:nvPr/>
        </p:nvSpPr>
        <p:spPr>
          <a:xfrm>
            <a:off x="1036439" y="6232088"/>
            <a:ext cx="195024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kern="0" spc="-56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3</a:t>
            </a:r>
            <a:endParaRPr lang="en-US" sz="2800" dirty="0"/>
          </a:p>
        </p:txBody>
      </p:sp>
      <p:sp>
        <p:nvSpPr>
          <p:cNvPr id="18" name="Text 16"/>
          <p:cNvSpPr/>
          <p:nvPr/>
        </p:nvSpPr>
        <p:spPr>
          <a:xfrm>
            <a:off x="2381488" y="612731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kern="0" spc="-47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Animation</a:t>
            </a:r>
            <a:endParaRPr lang="en-US" sz="2300" dirty="0"/>
          </a:p>
        </p:txBody>
      </p:sp>
      <p:sp>
        <p:nvSpPr>
          <p:cNvPr id="19" name="Text 17"/>
          <p:cNvSpPr/>
          <p:nvPr/>
        </p:nvSpPr>
        <p:spPr>
          <a:xfrm>
            <a:off x="2381488" y="6726198"/>
            <a:ext cx="465701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Smooth and fluid.</a:t>
            </a:r>
            <a:endParaRPr lang="en-US" sz="1750" dirty="0"/>
          </a:p>
        </p:txBody>
      </p:sp>
      <p:sp>
        <p:nvSpPr>
          <p:cNvPr id="21" name="Text 18"/>
          <p:cNvSpPr/>
          <p:nvPr/>
        </p:nvSpPr>
        <p:spPr>
          <a:xfrm>
            <a:off x="7599521" y="678001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27" name="Picture 26" descr="A screen shot of a black background&#10;&#10;Description automatically generated">
            <a:extLst>
              <a:ext uri="{FF2B5EF4-FFF2-40B4-BE49-F238E27FC236}">
                <a16:creationId xmlns:a16="http://schemas.microsoft.com/office/drawing/2014/main" id="{205DAFAA-3E73-85D7-9160-C7ED8FA50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372" y="2616041"/>
            <a:ext cx="7661005" cy="5540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0720" y="2773680"/>
            <a:ext cx="4632960" cy="268224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2709982"/>
            <a:ext cx="75564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kern="0" spc="-94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Scoring System: 10 Points per Asterisk</a:t>
            </a:r>
            <a:endParaRPr lang="en-US" sz="4650" dirty="0"/>
          </a:p>
        </p:txBody>
      </p:sp>
      <p:sp>
        <p:nvSpPr>
          <p:cNvPr id="5" name="Text 1"/>
          <p:cNvSpPr/>
          <p:nvPr/>
        </p:nvSpPr>
        <p:spPr>
          <a:xfrm>
            <a:off x="793790" y="453866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player earns 10 points for each consumed asterisk.</a:t>
            </a: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793790" y="515671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score board is updating each time the snake consumes an asterisk</a:t>
            </a:r>
            <a:endParaRPr lang="en-US" sz="1750" dirty="0"/>
          </a:p>
        </p:txBody>
      </p:sp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A73CFC08-FF87-2F5A-DFF0-17BC0C6D21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1342" y="2837379"/>
            <a:ext cx="4642338" cy="2682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8160" y="407075"/>
            <a:ext cx="3886200" cy="485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800"/>
              </a:lnSpc>
              <a:buNone/>
            </a:pPr>
            <a:r>
              <a:rPr lang="en-US" sz="3050" b="1" kern="0" spc="-6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Logic of the world</a:t>
            </a:r>
            <a:endParaRPr lang="en-US" sz="3050" dirty="0"/>
          </a:p>
        </p:txBody>
      </p:sp>
      <p:sp>
        <p:nvSpPr>
          <p:cNvPr id="3" name="Shape 1"/>
          <p:cNvSpPr/>
          <p:nvPr/>
        </p:nvSpPr>
        <p:spPr>
          <a:xfrm>
            <a:off x="518160" y="1281351"/>
            <a:ext cx="6616422" cy="5429250"/>
          </a:xfrm>
          <a:prstGeom prst="roundRect">
            <a:avLst>
              <a:gd name="adj" fmla="val 1145"/>
            </a:avLst>
          </a:prstGeom>
          <a:solidFill>
            <a:srgbClr val="1C113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Shape 2"/>
          <p:cNvSpPr/>
          <p:nvPr/>
        </p:nvSpPr>
        <p:spPr>
          <a:xfrm>
            <a:off x="510778" y="1281351"/>
            <a:ext cx="6631186" cy="5429250"/>
          </a:xfrm>
          <a:prstGeom prst="roundRect">
            <a:avLst>
              <a:gd name="adj" fmla="val 409"/>
            </a:avLst>
          </a:prstGeom>
          <a:solidFill>
            <a:srgbClr val="1C113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3"/>
          <p:cNvSpPr/>
          <p:nvPr/>
        </p:nvSpPr>
        <p:spPr>
          <a:xfrm>
            <a:off x="658773" y="1392317"/>
            <a:ext cx="6335197" cy="5207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void logic() {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int prevX = snktailX[0];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int prevY = snktailY[0];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int prev2X, prev2Y;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snktailX[0] = x;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snktailY[0] = y;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for (int i = 1; i &lt; snktaillen; i++) {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prev2X = snktailX[i];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prev2Y = snktailY[i];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snktailX[i] = prevX;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snktailY[i] = prevY;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prevX = prev2X;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prevY = prev2Y;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}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switch (key) {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case 1: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x--;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break;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case 2: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x++;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break;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</a:t>
            </a:r>
            <a:endParaRPr lang="en-US" sz="1150" dirty="0"/>
          </a:p>
        </p:txBody>
      </p:sp>
      <p:sp>
        <p:nvSpPr>
          <p:cNvPr id="6" name="Shape 4"/>
          <p:cNvSpPr/>
          <p:nvPr/>
        </p:nvSpPr>
        <p:spPr>
          <a:xfrm>
            <a:off x="7503438" y="1281351"/>
            <a:ext cx="6616422" cy="6376035"/>
          </a:xfrm>
          <a:prstGeom prst="roundRect">
            <a:avLst>
              <a:gd name="adj" fmla="val 975"/>
            </a:avLst>
          </a:prstGeom>
          <a:solidFill>
            <a:srgbClr val="1C113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5"/>
          <p:cNvSpPr/>
          <p:nvPr/>
        </p:nvSpPr>
        <p:spPr>
          <a:xfrm>
            <a:off x="7496056" y="1281351"/>
            <a:ext cx="6631186" cy="6376035"/>
          </a:xfrm>
          <a:prstGeom prst="roundRect">
            <a:avLst>
              <a:gd name="adj" fmla="val 348"/>
            </a:avLst>
          </a:prstGeom>
          <a:solidFill>
            <a:srgbClr val="1C113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7644051" y="1392317"/>
            <a:ext cx="6335197" cy="61541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case 3: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y--;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break;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case 4: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y++;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break;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default: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break;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}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if (x &lt; 0 || x &gt;= WIDTH || y &lt; 0 || y &gt;= HEIGHT)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gameover = 1;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for (int i = 0; i &lt; snktaillen; i++) {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if (snktailX[i] == x &amp;&amp; snktailY[i] == y)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gameover = 1;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}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if (x == frtx &amp;&amp; y == frty) {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frtx = rand() % WIDTH;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frty = rand() % HEIGHT;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while (frtx == 0)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frtx = rand() % WIDTH;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while (frty == 0)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frty = rand() % HEIGHT;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score += 10;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snktaillen++;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}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1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65398F-EC35-D131-6D37-CA33A5C558C1}"/>
              </a:ext>
            </a:extLst>
          </p:cNvPr>
          <p:cNvSpPr/>
          <p:nvPr/>
        </p:nvSpPr>
        <p:spPr>
          <a:xfrm>
            <a:off x="12715103" y="7693700"/>
            <a:ext cx="1816443" cy="437046"/>
          </a:xfrm>
          <a:prstGeom prst="rect">
            <a:avLst/>
          </a:prstGeom>
          <a:solidFill>
            <a:srgbClr val="0A0525"/>
          </a:solidFill>
          <a:ln>
            <a:solidFill>
              <a:srgbClr val="0A0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7120" y="3429000"/>
            <a:ext cx="1280160" cy="13716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1279684"/>
            <a:ext cx="7556421" cy="22327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kern="0" spc="-94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Dramatic Conclusion: Facing the Perils of the Snake's Journey</a:t>
            </a:r>
            <a:endParaRPr lang="en-US" sz="4650" dirty="0"/>
          </a:p>
        </p:txBody>
      </p:sp>
      <p:sp>
        <p:nvSpPr>
          <p:cNvPr id="5" name="Text 1"/>
          <p:cNvSpPr/>
          <p:nvPr/>
        </p:nvSpPr>
        <p:spPr>
          <a:xfrm>
            <a:off x="793790" y="3852624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snake's journey ends if it encounters any of the following obstacles.</a:t>
            </a:r>
            <a:endParaRPr lang="en-US" sz="1750" dirty="0"/>
          </a:p>
        </p:txBody>
      </p:sp>
      <p:sp>
        <p:nvSpPr>
          <p:cNvPr id="6" name="Shape 2"/>
          <p:cNvSpPr/>
          <p:nvPr/>
        </p:nvSpPr>
        <p:spPr>
          <a:xfrm>
            <a:off x="793790" y="472582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3"/>
          <p:cNvSpPr/>
          <p:nvPr/>
        </p:nvSpPr>
        <p:spPr>
          <a:xfrm>
            <a:off x="976074" y="4802267"/>
            <a:ext cx="145733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kern="0" spc="-56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</a:t>
            </a:r>
            <a:endParaRPr lang="en-US" sz="2800" dirty="0"/>
          </a:p>
        </p:txBody>
      </p:sp>
      <p:sp>
        <p:nvSpPr>
          <p:cNvPr id="8" name="Text 4"/>
          <p:cNvSpPr/>
          <p:nvPr/>
        </p:nvSpPr>
        <p:spPr>
          <a:xfrm>
            <a:off x="1530906" y="4725829"/>
            <a:ext cx="2927747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kern="0" spc="-47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Walls</a:t>
            </a:r>
            <a:endParaRPr lang="en-US" sz="2300" dirty="0"/>
          </a:p>
        </p:txBody>
      </p:sp>
      <p:sp>
        <p:nvSpPr>
          <p:cNvPr id="9" name="Text 5"/>
          <p:cNvSpPr/>
          <p:nvPr/>
        </p:nvSpPr>
        <p:spPr>
          <a:xfrm>
            <a:off x="1530906" y="5233988"/>
            <a:ext cx="29277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Impassable barriers.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4685467" y="472582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7"/>
          <p:cNvSpPr/>
          <p:nvPr/>
        </p:nvSpPr>
        <p:spPr>
          <a:xfrm>
            <a:off x="4842867" y="4802267"/>
            <a:ext cx="195382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kern="0" spc="-56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</a:t>
            </a:r>
            <a:endParaRPr lang="en-US" sz="2800" dirty="0"/>
          </a:p>
        </p:txBody>
      </p:sp>
      <p:sp>
        <p:nvSpPr>
          <p:cNvPr id="12" name="Text 8"/>
          <p:cNvSpPr/>
          <p:nvPr/>
        </p:nvSpPr>
        <p:spPr>
          <a:xfrm>
            <a:off x="5422583" y="4725829"/>
            <a:ext cx="2927747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kern="0" spc="-47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Edges</a:t>
            </a:r>
            <a:endParaRPr lang="en-US" sz="2300" dirty="0"/>
          </a:p>
        </p:txBody>
      </p:sp>
      <p:sp>
        <p:nvSpPr>
          <p:cNvPr id="13" name="Text 9"/>
          <p:cNvSpPr/>
          <p:nvPr/>
        </p:nvSpPr>
        <p:spPr>
          <a:xfrm>
            <a:off x="5422583" y="5233988"/>
            <a:ext cx="29277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Outer limits of the grid.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793790" y="607885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11"/>
          <p:cNvSpPr/>
          <p:nvPr/>
        </p:nvSpPr>
        <p:spPr>
          <a:xfrm>
            <a:off x="951428" y="6155293"/>
            <a:ext cx="195024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kern="0" spc="-56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3</a:t>
            </a:r>
            <a:endParaRPr lang="en-US" sz="2800" dirty="0"/>
          </a:p>
        </p:txBody>
      </p:sp>
      <p:sp>
        <p:nvSpPr>
          <p:cNvPr id="16" name="Text 12"/>
          <p:cNvSpPr/>
          <p:nvPr/>
        </p:nvSpPr>
        <p:spPr>
          <a:xfrm>
            <a:off x="1530906" y="607885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kern="0" spc="-47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Self-Collision</a:t>
            </a:r>
            <a:endParaRPr lang="en-US" sz="2300" dirty="0"/>
          </a:p>
        </p:txBody>
      </p:sp>
      <p:sp>
        <p:nvSpPr>
          <p:cNvPr id="17" name="Text 13"/>
          <p:cNvSpPr/>
          <p:nvPr/>
        </p:nvSpPr>
        <p:spPr>
          <a:xfrm>
            <a:off x="1530906" y="658701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snake cannot intersect itself.</a:t>
            </a:r>
            <a:endParaRPr lang="en-US" sz="1750" dirty="0"/>
          </a:p>
        </p:txBody>
      </p:sp>
      <p:pic>
        <p:nvPicPr>
          <p:cNvPr id="21" name="Picture 20" descr="A black screen with white dots&#10;&#10;Description automatically generated">
            <a:extLst>
              <a:ext uri="{FF2B5EF4-FFF2-40B4-BE49-F238E27FC236}">
                <a16:creationId xmlns:a16="http://schemas.microsoft.com/office/drawing/2014/main" id="{F20B47E0-FF2D-671A-7750-A3ECEE478B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1619" y="2964715"/>
            <a:ext cx="1881791" cy="2016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793790" y="2837498"/>
            <a:ext cx="75564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kern="0" spc="-94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Embarking on the snakes epic voyage</a:t>
            </a:r>
            <a:endParaRPr lang="en-US" sz="4650" dirty="0"/>
          </a:p>
        </p:txBody>
      </p:sp>
      <p:sp>
        <p:nvSpPr>
          <p:cNvPr id="5" name="Text 1"/>
          <p:cNvSpPr/>
          <p:nvPr/>
        </p:nvSpPr>
        <p:spPr>
          <a:xfrm>
            <a:off x="793790" y="466617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game's world is a 2D grid. The snake starts in the center, ready to explore. Its journey begins as it slithers through this digital landscape.</a:t>
            </a:r>
            <a:endParaRPr lang="en-US" sz="17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BC8D5F-A557-658E-F6C2-F791EEB88497}"/>
              </a:ext>
            </a:extLst>
          </p:cNvPr>
          <p:cNvSpPr/>
          <p:nvPr/>
        </p:nvSpPr>
        <p:spPr>
          <a:xfrm>
            <a:off x="12715103" y="7693700"/>
            <a:ext cx="1816443" cy="437046"/>
          </a:xfrm>
          <a:prstGeom prst="rect">
            <a:avLst/>
          </a:prstGeom>
          <a:solidFill>
            <a:srgbClr val="0A0525"/>
          </a:solidFill>
          <a:ln>
            <a:solidFill>
              <a:srgbClr val="0A0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A150194B-C4C6-7DEE-4CBC-947192642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056" y="1433383"/>
            <a:ext cx="6091711" cy="55605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49F876-943F-24E5-CF8F-89DF07CD0EEE}"/>
              </a:ext>
            </a:extLst>
          </p:cNvPr>
          <p:cNvSpPr txBox="1"/>
          <p:nvPr/>
        </p:nvSpPr>
        <p:spPr>
          <a:xfrm>
            <a:off x="204280" y="29183"/>
            <a:ext cx="9922213" cy="1573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kern="0" spc="-94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Functions and the header files  that were  used in this project:</a:t>
            </a:r>
            <a:endParaRPr lang="en-US" sz="46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CA74D0-66CE-0454-B6EE-113C8F4E4ED7}"/>
              </a:ext>
            </a:extLst>
          </p:cNvPr>
          <p:cNvSpPr txBox="1"/>
          <p:nvPr/>
        </p:nvSpPr>
        <p:spPr>
          <a:xfrm>
            <a:off x="204280" y="1645338"/>
            <a:ext cx="7349246" cy="3407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850"/>
              </a:lnSpc>
              <a:buNone/>
            </a:pPr>
            <a:r>
              <a:rPr lang="en-US" sz="2000" b="1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</a:rPr>
              <a:t>Header Files: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80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</a:rPr>
              <a:t>1.  </a:t>
            </a:r>
            <a:r>
              <a:rPr lang="en-US" sz="1800" kern="0" spc="-36" dirty="0" err="1">
                <a:solidFill>
                  <a:srgbClr val="E0D6DE"/>
                </a:solidFill>
                <a:latin typeface="Inter" pitchFamily="34" charset="0"/>
                <a:ea typeface="Inter" pitchFamily="34" charset="-122"/>
              </a:rPr>
              <a:t>conio.h</a:t>
            </a:r>
            <a:endParaRPr lang="en-US" sz="1800" kern="0" spc="-36" dirty="0">
              <a:solidFill>
                <a:srgbClr val="E0D6DE"/>
              </a:solidFill>
              <a:latin typeface="Inter" pitchFamily="34" charset="0"/>
              <a:ea typeface="Inter" pitchFamily="34" charset="-122"/>
            </a:endParaRPr>
          </a:p>
          <a:p>
            <a:pPr marL="0" indent="0">
              <a:lnSpc>
                <a:spcPts val="2850"/>
              </a:lnSpc>
              <a:buNone/>
            </a:pPr>
            <a:r>
              <a:rPr lang="en-US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</a:rPr>
              <a:t>2.  </a:t>
            </a:r>
            <a:r>
              <a:rPr lang="en-US" kern="0" spc="-36" dirty="0" err="1">
                <a:solidFill>
                  <a:srgbClr val="E0D6DE"/>
                </a:solidFill>
                <a:latin typeface="Inter" pitchFamily="34" charset="0"/>
                <a:ea typeface="Inter" pitchFamily="34" charset="-122"/>
              </a:rPr>
              <a:t>ctype.h</a:t>
            </a:r>
            <a:endParaRPr lang="en-US" kern="0" spc="-36" dirty="0">
              <a:solidFill>
                <a:srgbClr val="E0D6DE"/>
              </a:solidFill>
              <a:latin typeface="Inter" pitchFamily="34" charset="0"/>
              <a:ea typeface="Inter" pitchFamily="34" charset="-122"/>
            </a:endParaRPr>
          </a:p>
          <a:p>
            <a:pPr marL="0" indent="0">
              <a:lnSpc>
                <a:spcPts val="2850"/>
              </a:lnSpc>
              <a:buNone/>
            </a:pPr>
            <a:r>
              <a:rPr lang="en-US" sz="180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</a:rPr>
              <a:t>3.  </a:t>
            </a:r>
            <a:r>
              <a:rPr lang="en-US" sz="1800" kern="0" spc="-36" dirty="0" err="1">
                <a:solidFill>
                  <a:srgbClr val="E0D6DE"/>
                </a:solidFill>
                <a:latin typeface="Inter" pitchFamily="34" charset="0"/>
                <a:ea typeface="Inter" pitchFamily="34" charset="-122"/>
              </a:rPr>
              <a:t>stdio.h</a:t>
            </a:r>
            <a:endParaRPr lang="en-US" sz="1800" kern="0" spc="-36" dirty="0">
              <a:solidFill>
                <a:srgbClr val="E0D6DE"/>
              </a:solidFill>
              <a:latin typeface="Inter" pitchFamily="34" charset="0"/>
              <a:ea typeface="Inter" pitchFamily="34" charset="-122"/>
            </a:endParaRPr>
          </a:p>
          <a:p>
            <a:pPr marL="0" indent="0">
              <a:lnSpc>
                <a:spcPts val="2850"/>
              </a:lnSpc>
              <a:buNone/>
            </a:pPr>
            <a:r>
              <a:rPr lang="en-US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</a:rPr>
              <a:t>4.  </a:t>
            </a:r>
            <a:r>
              <a:rPr lang="en-US" kern="0" spc="-36" dirty="0" err="1">
                <a:solidFill>
                  <a:srgbClr val="E0D6DE"/>
                </a:solidFill>
                <a:latin typeface="Inter" pitchFamily="34" charset="0"/>
                <a:ea typeface="Inter" pitchFamily="34" charset="-122"/>
              </a:rPr>
              <a:t>stdlib.h</a:t>
            </a:r>
            <a:endParaRPr lang="en-US" kern="0" spc="-36" dirty="0">
              <a:solidFill>
                <a:srgbClr val="E0D6DE"/>
              </a:solidFill>
              <a:latin typeface="Inter" pitchFamily="34" charset="0"/>
              <a:ea typeface="Inter" pitchFamily="34" charset="-122"/>
            </a:endParaRPr>
          </a:p>
          <a:p>
            <a:pPr marL="0" indent="0">
              <a:lnSpc>
                <a:spcPts val="2850"/>
              </a:lnSpc>
              <a:buNone/>
            </a:pPr>
            <a:r>
              <a:rPr lang="en-US" sz="180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</a:rPr>
              <a:t>5.  </a:t>
            </a:r>
            <a:r>
              <a:rPr lang="en-US" kern="0" spc="-36" dirty="0" err="1">
                <a:solidFill>
                  <a:srgbClr val="E0D6DE"/>
                </a:solidFill>
                <a:latin typeface="Inter" pitchFamily="34" charset="0"/>
                <a:ea typeface="Inter" pitchFamily="34" charset="-122"/>
              </a:rPr>
              <a:t>w</a:t>
            </a:r>
            <a:r>
              <a:rPr lang="en-US" sz="1800" kern="0" spc="-36" dirty="0" err="1">
                <a:solidFill>
                  <a:srgbClr val="E0D6DE"/>
                </a:solidFill>
                <a:latin typeface="Inter" pitchFamily="34" charset="0"/>
                <a:ea typeface="Inter" pitchFamily="34" charset="-122"/>
              </a:rPr>
              <a:t>indows.h</a:t>
            </a:r>
            <a:endParaRPr lang="en-US" sz="1800" kern="0" spc="-36" dirty="0">
              <a:solidFill>
                <a:srgbClr val="E0D6DE"/>
              </a:solidFill>
              <a:latin typeface="Inter" pitchFamily="34" charset="0"/>
              <a:ea typeface="Inter" pitchFamily="34" charset="-122"/>
            </a:endParaRPr>
          </a:p>
          <a:p>
            <a:pPr marL="0" indent="0">
              <a:lnSpc>
                <a:spcPts val="2850"/>
              </a:lnSpc>
              <a:buNone/>
            </a:pPr>
            <a:endParaRPr lang="en-US" kern="0" spc="-36" dirty="0">
              <a:solidFill>
                <a:srgbClr val="E0D6DE"/>
              </a:solidFill>
              <a:latin typeface="Inter" pitchFamily="34" charset="0"/>
              <a:ea typeface="Inter" pitchFamily="34" charset="-122"/>
            </a:endParaRPr>
          </a:p>
          <a:p>
            <a:pPr marL="0" indent="0">
              <a:lnSpc>
                <a:spcPts val="2850"/>
              </a:lnSpc>
              <a:buNone/>
            </a:pPr>
            <a:endParaRPr lang="en-US" sz="1800" kern="0" spc="-36" dirty="0">
              <a:solidFill>
                <a:srgbClr val="E0D6DE"/>
              </a:solidFill>
              <a:latin typeface="Inter" pitchFamily="34" charset="0"/>
              <a:ea typeface="Inter" pitchFamily="34" charset="-122"/>
            </a:endParaRPr>
          </a:p>
          <a:p>
            <a:pPr marL="0" indent="0">
              <a:lnSpc>
                <a:spcPts val="2850"/>
              </a:lnSpc>
              <a:buNone/>
            </a:pP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B5B185-2D50-2765-0143-674924EB6949}"/>
              </a:ext>
            </a:extLst>
          </p:cNvPr>
          <p:cNvSpPr txBox="1"/>
          <p:nvPr/>
        </p:nvSpPr>
        <p:spPr>
          <a:xfrm>
            <a:off x="204280" y="4983416"/>
            <a:ext cx="7349246" cy="1919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850"/>
              </a:lnSpc>
              <a:buNone/>
            </a:pPr>
            <a:r>
              <a:rPr lang="en-US" sz="200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</a:rPr>
              <a:t>User defined functions:</a:t>
            </a:r>
          </a:p>
          <a:p>
            <a:pPr marL="342900" indent="-342900">
              <a:lnSpc>
                <a:spcPts val="2850"/>
              </a:lnSpc>
              <a:buAutoNum type="arabicPeriod"/>
            </a:pPr>
            <a:r>
              <a:rPr lang="en-US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</a:rPr>
              <a:t>Setup</a:t>
            </a:r>
          </a:p>
          <a:p>
            <a:pPr marL="342900" indent="-342900">
              <a:lnSpc>
                <a:spcPts val="2850"/>
              </a:lnSpc>
              <a:buAutoNum type="arabicPeriod"/>
            </a:pPr>
            <a:r>
              <a:rPr lang="en-US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</a:rPr>
              <a:t>Draw</a:t>
            </a:r>
          </a:p>
          <a:p>
            <a:pPr marL="342900" indent="-342900">
              <a:lnSpc>
                <a:spcPts val="2850"/>
              </a:lnSpc>
              <a:buAutoNum type="arabicPeriod"/>
            </a:pPr>
            <a:r>
              <a:rPr lang="en-US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</a:rPr>
              <a:t>Input</a:t>
            </a:r>
          </a:p>
          <a:p>
            <a:pPr marL="342900" indent="-342900">
              <a:lnSpc>
                <a:spcPts val="2850"/>
              </a:lnSpc>
              <a:buAutoNum type="arabicPeriod"/>
            </a:pPr>
            <a:r>
              <a:rPr lang="en-US" sz="180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</a:rPr>
              <a:t>Logic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6776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86909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kern="0" spc="-94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Making of the start</a:t>
            </a:r>
            <a:endParaRPr lang="en-US" sz="4650" dirty="0"/>
          </a:p>
        </p:txBody>
      </p:sp>
      <p:sp>
        <p:nvSpPr>
          <p:cNvPr id="3" name="Shape 1"/>
          <p:cNvSpPr/>
          <p:nvPr/>
        </p:nvSpPr>
        <p:spPr>
          <a:xfrm>
            <a:off x="793790" y="2184797"/>
            <a:ext cx="13042821" cy="5057775"/>
          </a:xfrm>
          <a:prstGeom prst="roundRect">
            <a:avLst>
              <a:gd name="adj" fmla="val 1884"/>
            </a:avLst>
          </a:prstGeom>
          <a:solidFill>
            <a:srgbClr val="1C113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Shape 2"/>
          <p:cNvSpPr/>
          <p:nvPr/>
        </p:nvSpPr>
        <p:spPr>
          <a:xfrm>
            <a:off x="782479" y="2184797"/>
            <a:ext cx="13065443" cy="5057775"/>
          </a:xfrm>
          <a:prstGeom prst="roundRect">
            <a:avLst>
              <a:gd name="adj" fmla="val 673"/>
            </a:avLst>
          </a:prstGeom>
          <a:solidFill>
            <a:srgbClr val="1C113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3"/>
          <p:cNvSpPr/>
          <p:nvPr/>
        </p:nvSpPr>
        <p:spPr>
          <a:xfrm>
            <a:off x="1009293" y="2354818"/>
            <a:ext cx="12611814" cy="47177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void setup() {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gameover = 0;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x = WIDTH / 2;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y = HEIGHT / 2;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frtx = rand() % WIDTH;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frty = rand() % HEIGHT;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while (frtx == 0)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frtx = rand() % WIDTH;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while (frty == 0)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frty = rand() % HEIGHT;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score = 0;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7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5640CA-9830-E706-3C79-D3056CE2B5C4}"/>
              </a:ext>
            </a:extLst>
          </p:cNvPr>
          <p:cNvSpPr/>
          <p:nvPr/>
        </p:nvSpPr>
        <p:spPr>
          <a:xfrm>
            <a:off x="12715103" y="7693700"/>
            <a:ext cx="1816443" cy="437046"/>
          </a:xfrm>
          <a:prstGeom prst="rect">
            <a:avLst/>
          </a:prstGeom>
          <a:solidFill>
            <a:srgbClr val="0A0525"/>
          </a:solidFill>
          <a:ln>
            <a:solidFill>
              <a:srgbClr val="0A0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1157" y="535900"/>
            <a:ext cx="5492948" cy="638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b="1" kern="0" spc="-80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Navigating the 2D World</a:t>
            </a:r>
            <a:endParaRPr lang="en-US" sz="40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197" y="1466255"/>
            <a:ext cx="3859887" cy="37963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81157" y="5481399"/>
            <a:ext cx="13268087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kern="0" spc="-31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game's landscape is a 40x20 grid, each cell representing a potential movement for the snake.</a:t>
            </a:r>
            <a:endParaRPr lang="en-US" sz="1500" dirty="0"/>
          </a:p>
        </p:txBody>
      </p:sp>
      <p:sp>
        <p:nvSpPr>
          <p:cNvPr id="5" name="Shape 2"/>
          <p:cNvSpPr/>
          <p:nvPr/>
        </p:nvSpPr>
        <p:spPr>
          <a:xfrm>
            <a:off x="681157" y="6011704"/>
            <a:ext cx="6536769" cy="1151692"/>
          </a:xfrm>
          <a:prstGeom prst="roundRect">
            <a:avLst>
              <a:gd name="adj" fmla="val 7097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883325" y="6213872"/>
            <a:ext cx="2554367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kern="0" spc="-40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Horizontally</a:t>
            </a:r>
            <a:endParaRPr lang="en-US" sz="2000" dirty="0"/>
          </a:p>
        </p:txBody>
      </p:sp>
      <p:sp>
        <p:nvSpPr>
          <p:cNvPr id="7" name="Text 4"/>
          <p:cNvSpPr/>
          <p:nvPr/>
        </p:nvSpPr>
        <p:spPr>
          <a:xfrm>
            <a:off x="883325" y="6649760"/>
            <a:ext cx="6132433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kern="0" spc="-31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Move left or right.</a:t>
            </a:r>
            <a:endParaRPr lang="en-US" sz="1500" dirty="0"/>
          </a:p>
        </p:txBody>
      </p:sp>
      <p:sp>
        <p:nvSpPr>
          <p:cNvPr id="8" name="Shape 5"/>
          <p:cNvSpPr/>
          <p:nvPr/>
        </p:nvSpPr>
        <p:spPr>
          <a:xfrm>
            <a:off x="7412474" y="6011704"/>
            <a:ext cx="6536769" cy="1151692"/>
          </a:xfrm>
          <a:prstGeom prst="roundRect">
            <a:avLst>
              <a:gd name="adj" fmla="val 7097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7614642" y="6213872"/>
            <a:ext cx="2554367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kern="0" spc="-40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Vertically</a:t>
            </a:r>
            <a:endParaRPr lang="en-US" sz="2000" dirty="0"/>
          </a:p>
        </p:txBody>
      </p:sp>
      <p:sp>
        <p:nvSpPr>
          <p:cNvPr id="10" name="Text 7"/>
          <p:cNvSpPr/>
          <p:nvPr/>
        </p:nvSpPr>
        <p:spPr>
          <a:xfrm>
            <a:off x="7614642" y="6649760"/>
            <a:ext cx="6132433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kern="0" spc="-31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Move up or down.</a:t>
            </a:r>
            <a:endParaRPr lang="en-US" sz="1500" dirty="0"/>
          </a:p>
        </p:txBody>
      </p:sp>
      <p:sp>
        <p:nvSpPr>
          <p:cNvPr id="11" name="Text 8"/>
          <p:cNvSpPr/>
          <p:nvPr/>
        </p:nvSpPr>
        <p:spPr>
          <a:xfrm>
            <a:off x="681157" y="7382232"/>
            <a:ext cx="13268087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endParaRPr lang="en-US" sz="1500" dirty="0"/>
          </a:p>
        </p:txBody>
      </p:sp>
      <p:pic>
        <p:nvPicPr>
          <p:cNvPr id="13" name="Picture 12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6C7593AB-6033-531A-617B-65FED5472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197" y="1449586"/>
            <a:ext cx="3837484" cy="401514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C4F393-C7D7-3186-3DF4-F12B8B5A6C17}"/>
              </a:ext>
            </a:extLst>
          </p:cNvPr>
          <p:cNvSpPr/>
          <p:nvPr/>
        </p:nvSpPr>
        <p:spPr>
          <a:xfrm>
            <a:off x="12715103" y="7693700"/>
            <a:ext cx="1816443" cy="437046"/>
          </a:xfrm>
          <a:prstGeom prst="rect">
            <a:avLst/>
          </a:prstGeom>
          <a:solidFill>
            <a:srgbClr val="0A0525"/>
          </a:solidFill>
          <a:ln>
            <a:solidFill>
              <a:srgbClr val="0A0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8057" y="538632"/>
            <a:ext cx="6801445" cy="6074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en-US" sz="3800" b="1" kern="0" spc="-77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Making of  the snakes 2-D world</a:t>
            </a:r>
            <a:endParaRPr lang="en-US" sz="3800" dirty="0"/>
          </a:p>
        </p:txBody>
      </p:sp>
      <p:sp>
        <p:nvSpPr>
          <p:cNvPr id="3" name="Shape 1"/>
          <p:cNvSpPr/>
          <p:nvPr/>
        </p:nvSpPr>
        <p:spPr>
          <a:xfrm>
            <a:off x="648057" y="1604367"/>
            <a:ext cx="6441281" cy="5609749"/>
          </a:xfrm>
          <a:prstGeom prst="roundRect">
            <a:avLst>
              <a:gd name="adj" fmla="val 1386"/>
            </a:avLst>
          </a:prstGeom>
          <a:solidFill>
            <a:srgbClr val="1C113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Shape 2"/>
          <p:cNvSpPr/>
          <p:nvPr/>
        </p:nvSpPr>
        <p:spPr>
          <a:xfrm>
            <a:off x="638889" y="1604367"/>
            <a:ext cx="6459617" cy="5609749"/>
          </a:xfrm>
          <a:prstGeom prst="roundRect">
            <a:avLst>
              <a:gd name="adj" fmla="val 495"/>
            </a:avLst>
          </a:prstGeom>
          <a:solidFill>
            <a:srgbClr val="1C113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3"/>
          <p:cNvSpPr/>
          <p:nvPr/>
        </p:nvSpPr>
        <p:spPr>
          <a:xfrm>
            <a:off x="824032" y="1770810"/>
            <a:ext cx="6089333" cy="53320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50" kern="0" spc="-29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void draw() {
    system("cls");
    for (int i = 0; i &lt; WIDTH + 2; i++)
        printf("-");
    printf("\n");
    for (int i = 0; i &lt; HEIGHT; i++) {
        for (int j = 0; j &lt;= WIDTH; j++) {
            if (j == 0 || j == WIDTH)
                printf("|");
            if (i == y &amp;&amp; j == x)
                printf("O");
            else if (i == frty &amp;&amp; j == frtx)
                printf("*");
            else {
                int prtail = 0;
                for (int k = 0; k &lt; snktaillen; k++) {
                    if (snktailX[k] == j
</a:t>
            </a:r>
            <a:endParaRPr lang="en-US" sz="1450" dirty="0"/>
          </a:p>
        </p:txBody>
      </p:sp>
      <p:sp>
        <p:nvSpPr>
          <p:cNvPr id="6" name="Shape 4"/>
          <p:cNvSpPr/>
          <p:nvPr/>
        </p:nvSpPr>
        <p:spPr>
          <a:xfrm>
            <a:off x="7548682" y="1604367"/>
            <a:ext cx="6441281" cy="5905976"/>
          </a:xfrm>
          <a:prstGeom prst="roundRect">
            <a:avLst>
              <a:gd name="adj" fmla="val 1317"/>
            </a:avLst>
          </a:prstGeom>
          <a:solidFill>
            <a:srgbClr val="1C113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5"/>
          <p:cNvSpPr/>
          <p:nvPr/>
        </p:nvSpPr>
        <p:spPr>
          <a:xfrm>
            <a:off x="7539514" y="1604367"/>
            <a:ext cx="6459617" cy="5905976"/>
          </a:xfrm>
          <a:prstGeom prst="roundRect">
            <a:avLst>
              <a:gd name="adj" fmla="val 470"/>
            </a:avLst>
          </a:prstGeom>
          <a:solidFill>
            <a:srgbClr val="1C113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7724656" y="1770810"/>
            <a:ext cx="6089333" cy="5628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50" kern="0" spc="-29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            &amp;&amp; snktailY[k] == i) {</a:t>
            </a:r>
            <a:endParaRPr lang="en-US" sz="1450" dirty="0"/>
          </a:p>
          <a:p>
            <a:pPr marL="0" indent="0">
              <a:lnSpc>
                <a:spcPts val="2300"/>
              </a:lnSpc>
              <a:buNone/>
            </a:pPr>
            <a:r>
              <a:rPr lang="en-US" sz="1450" kern="0" spc="-29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            printf("o");</a:t>
            </a:r>
            <a:endParaRPr lang="en-US" sz="1450" dirty="0"/>
          </a:p>
          <a:p>
            <a:pPr marL="0" indent="0">
              <a:lnSpc>
                <a:spcPts val="2300"/>
              </a:lnSpc>
              <a:buNone/>
            </a:pPr>
            <a:r>
              <a:rPr lang="en-US" sz="1450" kern="0" spc="-29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            prtail = 1;</a:t>
            </a:r>
            <a:endParaRPr lang="en-US" sz="1450" dirty="0"/>
          </a:p>
          <a:p>
            <a:pPr marL="0" indent="0">
              <a:lnSpc>
                <a:spcPts val="2300"/>
              </a:lnSpc>
              <a:buNone/>
            </a:pPr>
            <a:r>
              <a:rPr lang="en-US" sz="1450" kern="0" spc="-29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        }</a:t>
            </a:r>
            <a:endParaRPr lang="en-US" sz="1450" dirty="0"/>
          </a:p>
          <a:p>
            <a:pPr marL="0" indent="0">
              <a:lnSpc>
                <a:spcPts val="2300"/>
              </a:lnSpc>
              <a:buNone/>
            </a:pPr>
            <a:r>
              <a:rPr lang="en-US" sz="1450" kern="0" spc="-29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    }</a:t>
            </a:r>
            <a:endParaRPr lang="en-US" sz="1450" dirty="0"/>
          </a:p>
          <a:p>
            <a:pPr marL="0" indent="0">
              <a:lnSpc>
                <a:spcPts val="2300"/>
              </a:lnSpc>
              <a:buNone/>
            </a:pPr>
            <a:r>
              <a:rPr lang="en-US" sz="1450" kern="0" spc="-29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    if (!prtail)</a:t>
            </a:r>
            <a:endParaRPr lang="en-US" sz="1450" dirty="0"/>
          </a:p>
          <a:p>
            <a:pPr marL="0" indent="0">
              <a:lnSpc>
                <a:spcPts val="2300"/>
              </a:lnSpc>
              <a:buNone/>
            </a:pPr>
            <a:r>
              <a:rPr lang="en-US" sz="1450" kern="0" spc="-29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        printf(" ");</a:t>
            </a:r>
            <a:endParaRPr lang="en-US" sz="1450" dirty="0"/>
          </a:p>
          <a:p>
            <a:pPr marL="0" indent="0">
              <a:lnSpc>
                <a:spcPts val="2300"/>
              </a:lnSpc>
              <a:buNone/>
            </a:pPr>
            <a:r>
              <a:rPr lang="en-US" sz="1450" kern="0" spc="-29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}</a:t>
            </a:r>
            <a:endParaRPr lang="en-US" sz="1450" dirty="0"/>
          </a:p>
          <a:p>
            <a:pPr marL="0" indent="0">
              <a:lnSpc>
                <a:spcPts val="2300"/>
              </a:lnSpc>
              <a:buNone/>
            </a:pPr>
            <a:r>
              <a:rPr lang="en-US" sz="1450" kern="0" spc="-29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}</a:t>
            </a:r>
            <a:endParaRPr lang="en-US" sz="1450" dirty="0"/>
          </a:p>
          <a:p>
            <a:pPr marL="0" indent="0">
              <a:lnSpc>
                <a:spcPts val="2300"/>
              </a:lnSpc>
              <a:buNone/>
            </a:pPr>
            <a:r>
              <a:rPr lang="en-US" sz="1450" kern="0" spc="-29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printf("\n");</a:t>
            </a:r>
            <a:endParaRPr lang="en-US" sz="1450" dirty="0"/>
          </a:p>
          <a:p>
            <a:pPr marL="0" indent="0">
              <a:lnSpc>
                <a:spcPts val="2300"/>
              </a:lnSpc>
              <a:buNone/>
            </a:pPr>
            <a:r>
              <a:rPr lang="en-US" sz="1450" kern="0" spc="-29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}</a:t>
            </a:r>
            <a:endParaRPr lang="en-US" sz="1450" dirty="0"/>
          </a:p>
          <a:p>
            <a:pPr marL="0" indent="0">
              <a:lnSpc>
                <a:spcPts val="2300"/>
              </a:lnSpc>
              <a:buNone/>
            </a:pPr>
            <a:r>
              <a:rPr lang="en-US" sz="1450" kern="0" spc="-29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for (int i = 0; i &lt; WIDTH + 2; i++)</a:t>
            </a:r>
            <a:endParaRPr lang="en-US" sz="1450" dirty="0"/>
          </a:p>
          <a:p>
            <a:pPr marL="0" indent="0">
              <a:lnSpc>
                <a:spcPts val="2300"/>
              </a:lnSpc>
              <a:buNone/>
            </a:pPr>
            <a:r>
              <a:rPr lang="en-US" sz="1450" kern="0" spc="-29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printf("-");</a:t>
            </a:r>
            <a:endParaRPr lang="en-US" sz="1450" dirty="0"/>
          </a:p>
          <a:p>
            <a:pPr marL="0" indent="0">
              <a:lnSpc>
                <a:spcPts val="2300"/>
              </a:lnSpc>
              <a:buNone/>
            </a:pPr>
            <a:r>
              <a:rPr lang="en-US" sz="1450" kern="0" spc="-29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printf("\n");</a:t>
            </a:r>
            <a:endParaRPr lang="en-US" sz="1450" dirty="0"/>
          </a:p>
          <a:p>
            <a:pPr marL="0" indent="0">
              <a:lnSpc>
                <a:spcPts val="2300"/>
              </a:lnSpc>
              <a:buNone/>
            </a:pPr>
            <a:r>
              <a:rPr lang="en-US" sz="1450" kern="0" spc="-29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printf("score = %d", score);</a:t>
            </a:r>
            <a:endParaRPr lang="en-US" sz="1450" dirty="0"/>
          </a:p>
          <a:p>
            <a:pPr marL="0" indent="0">
              <a:lnSpc>
                <a:spcPts val="2300"/>
              </a:lnSpc>
              <a:buNone/>
            </a:pPr>
            <a:r>
              <a:rPr lang="en-US" sz="1450" kern="0" spc="-29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printf("\n");</a:t>
            </a:r>
            <a:endParaRPr lang="en-US" sz="1450" dirty="0"/>
          </a:p>
          <a:p>
            <a:pPr marL="0" indent="0">
              <a:lnSpc>
                <a:spcPts val="2300"/>
              </a:lnSpc>
              <a:buNone/>
            </a:pPr>
            <a:r>
              <a:rPr lang="en-US" sz="1450" kern="0" spc="-29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printf("Press W, A, S, D for movement.\n");</a:t>
            </a:r>
            <a:endParaRPr lang="en-US" sz="1450" dirty="0"/>
          </a:p>
          <a:p>
            <a:pPr marL="0" indent="0">
              <a:lnSpc>
                <a:spcPts val="2300"/>
              </a:lnSpc>
              <a:buNone/>
            </a:pPr>
            <a:r>
              <a:rPr lang="en-US" sz="1450" kern="0" spc="-29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printf("Press X to quit the game.");</a:t>
            </a:r>
            <a:endParaRPr lang="en-US" sz="1450" dirty="0"/>
          </a:p>
          <a:p>
            <a:pPr marL="0" indent="0">
              <a:lnSpc>
                <a:spcPts val="2300"/>
              </a:lnSpc>
              <a:buNone/>
            </a:pPr>
            <a:r>
              <a:rPr lang="en-US" sz="1450" kern="0" spc="-29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4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2443BB-D32D-A3A2-D7C3-01D7A3363041}"/>
              </a:ext>
            </a:extLst>
          </p:cNvPr>
          <p:cNvSpPr/>
          <p:nvPr/>
        </p:nvSpPr>
        <p:spPr>
          <a:xfrm>
            <a:off x="12715103" y="7693700"/>
            <a:ext cx="1816443" cy="437046"/>
          </a:xfrm>
          <a:prstGeom prst="rect">
            <a:avLst/>
          </a:prstGeom>
          <a:solidFill>
            <a:srgbClr val="0A0525"/>
          </a:solidFill>
          <a:ln>
            <a:solidFill>
              <a:srgbClr val="0A0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7115" y="571262"/>
            <a:ext cx="10048756" cy="6816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50"/>
              </a:lnSpc>
              <a:buNone/>
            </a:pPr>
            <a:r>
              <a:rPr lang="en-US" sz="4250" b="1" kern="0" spc="-86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The Serpent's Movements: WASD Controls</a:t>
            </a:r>
            <a:endParaRPr lang="en-US" sz="4250" dirty="0"/>
          </a:p>
        </p:txBody>
      </p:sp>
      <p:sp>
        <p:nvSpPr>
          <p:cNvPr id="3" name="Text 1"/>
          <p:cNvSpPr/>
          <p:nvPr/>
        </p:nvSpPr>
        <p:spPr>
          <a:xfrm>
            <a:off x="727115" y="1564481"/>
            <a:ext cx="13176171" cy="6648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Control the snake's direction on the 40x20 grid using the WASD keys. Each key press updates the snake's head coordinates (x, y), resulting in a movement of one cell.</a:t>
            </a:r>
            <a:endParaRPr lang="en-US" sz="16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15" y="4845487"/>
            <a:ext cx="3293983" cy="83093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934760" y="5988010"/>
            <a:ext cx="2726650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kern="0" spc="-43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W</a:t>
            </a:r>
            <a:endParaRPr lang="en-US" sz="2100" dirty="0"/>
          </a:p>
        </p:txBody>
      </p:sp>
      <p:sp>
        <p:nvSpPr>
          <p:cNvPr id="7" name="Text 3"/>
          <p:cNvSpPr/>
          <p:nvPr/>
        </p:nvSpPr>
        <p:spPr>
          <a:xfrm>
            <a:off x="934760" y="6453307"/>
            <a:ext cx="2878693" cy="997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Moves the snake's head one cell upward, decreasing the y-coordinate by 1.</a:t>
            </a:r>
            <a:endParaRPr lang="en-US" sz="16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098" y="4845487"/>
            <a:ext cx="3294102" cy="83093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228743" y="5988010"/>
            <a:ext cx="2726650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kern="0" spc="-43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</a:t>
            </a:r>
            <a:endParaRPr lang="en-US" sz="2100" dirty="0"/>
          </a:p>
        </p:txBody>
      </p:sp>
      <p:sp>
        <p:nvSpPr>
          <p:cNvPr id="10" name="Text 5"/>
          <p:cNvSpPr/>
          <p:nvPr/>
        </p:nvSpPr>
        <p:spPr>
          <a:xfrm>
            <a:off x="4228743" y="6453307"/>
            <a:ext cx="2878812" cy="997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Moves the snake's head one cell to the left, decreasing the x-coordinate by 1.</a:t>
            </a:r>
            <a:endParaRPr lang="en-US" sz="160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4845487"/>
            <a:ext cx="3293983" cy="83093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522845" y="5988010"/>
            <a:ext cx="2726650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kern="0" spc="-43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</a:t>
            </a:r>
            <a:endParaRPr lang="en-US" sz="2100" dirty="0"/>
          </a:p>
        </p:txBody>
      </p:sp>
      <p:sp>
        <p:nvSpPr>
          <p:cNvPr id="13" name="Text 7"/>
          <p:cNvSpPr/>
          <p:nvPr/>
        </p:nvSpPr>
        <p:spPr>
          <a:xfrm>
            <a:off x="7522845" y="6453307"/>
            <a:ext cx="2878693" cy="997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Moves the snake's head one cell downward, increasing the y-coordinate by 1.</a:t>
            </a:r>
            <a:endParaRPr lang="en-US" sz="160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9183" y="4845487"/>
            <a:ext cx="3294102" cy="830937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816828" y="5988010"/>
            <a:ext cx="2726650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kern="0" spc="-43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</a:t>
            </a:r>
            <a:endParaRPr lang="en-US" sz="2100" dirty="0"/>
          </a:p>
        </p:txBody>
      </p:sp>
      <p:sp>
        <p:nvSpPr>
          <p:cNvPr id="16" name="Text 9"/>
          <p:cNvSpPr/>
          <p:nvPr/>
        </p:nvSpPr>
        <p:spPr>
          <a:xfrm>
            <a:off x="10816828" y="6453307"/>
            <a:ext cx="2878812" cy="997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Moves the snake's head one cell to the right, increasing the x-coordinate by 1.</a:t>
            </a:r>
            <a:endParaRPr lang="en-US" sz="1600" dirty="0"/>
          </a:p>
        </p:txBody>
      </p:sp>
      <p:pic>
        <p:nvPicPr>
          <p:cNvPr id="18" name="Picture 17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5C1EB234-2B10-D946-A1A4-9EF1EC11F2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1245" y="2229326"/>
            <a:ext cx="2222734" cy="23256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6EC9480-557E-8B91-FB69-7C76D26E309D}"/>
              </a:ext>
            </a:extLst>
          </p:cNvPr>
          <p:cNvSpPr/>
          <p:nvPr/>
        </p:nvSpPr>
        <p:spPr>
          <a:xfrm>
            <a:off x="12715103" y="7693700"/>
            <a:ext cx="1816443" cy="437046"/>
          </a:xfrm>
          <a:prstGeom prst="rect">
            <a:avLst/>
          </a:prstGeom>
          <a:solidFill>
            <a:srgbClr val="0A0525"/>
          </a:solidFill>
          <a:ln>
            <a:solidFill>
              <a:srgbClr val="0A0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57927" y="438626"/>
            <a:ext cx="3925848" cy="4185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250"/>
              </a:lnSpc>
              <a:buNone/>
            </a:pPr>
            <a:r>
              <a:rPr lang="en-US" sz="2600" b="1" kern="0" spc="-53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How the movement works?</a:t>
            </a:r>
            <a:endParaRPr lang="en-US" sz="2600" dirty="0"/>
          </a:p>
        </p:txBody>
      </p:sp>
      <p:sp>
        <p:nvSpPr>
          <p:cNvPr id="3" name="Shape 1"/>
          <p:cNvSpPr/>
          <p:nvPr/>
        </p:nvSpPr>
        <p:spPr>
          <a:xfrm>
            <a:off x="557927" y="1175980"/>
            <a:ext cx="13514546" cy="6614874"/>
          </a:xfrm>
          <a:prstGeom prst="roundRect">
            <a:avLst>
              <a:gd name="adj" fmla="val 1012"/>
            </a:avLst>
          </a:prstGeom>
          <a:solidFill>
            <a:srgbClr val="1C113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Shape 2"/>
          <p:cNvSpPr/>
          <p:nvPr/>
        </p:nvSpPr>
        <p:spPr>
          <a:xfrm>
            <a:off x="550069" y="1175980"/>
            <a:ext cx="13530263" cy="6614874"/>
          </a:xfrm>
          <a:prstGeom prst="roundRect">
            <a:avLst>
              <a:gd name="adj" fmla="val 362"/>
            </a:avLst>
          </a:prstGeom>
          <a:solidFill>
            <a:srgbClr val="1C113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3"/>
          <p:cNvSpPr/>
          <p:nvPr/>
        </p:nvSpPr>
        <p:spPr>
          <a:xfrm>
            <a:off x="709493" y="1295519"/>
            <a:ext cx="13211413" cy="63757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250" kern="0" spc="-25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void input() {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kern="0" spc="-25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if (kbhit()) {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kern="0" spc="-25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switch (tolower(getch())) {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kern="0" spc="-25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case 'a':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kern="0" spc="-25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if(key!=2)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kern="0" spc="-25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key = 1;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kern="0" spc="-25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break;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kern="0" spc="-25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case 'd':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kern="0" spc="-25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if(key!=1)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kern="0" spc="-25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key = 2;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kern="0" spc="-25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break;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kern="0" spc="-25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case 'w':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kern="0" spc="-25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if(key!=4)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kern="0" spc="-25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key = 3;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kern="0" spc="-25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break;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kern="0" spc="-25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case 's':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kern="0" spc="-25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if(key!=3)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kern="0" spc="-25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key = 4;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kern="0" spc="-25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break;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kern="0" spc="-25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case 'x':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kern="0" spc="-25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gameover = 1;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kern="0" spc="-25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break;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kern="0" spc="-25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}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kern="0" spc="-25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}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kern="0" spc="-25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2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61DAFC-3DDF-5CDD-B7C2-A52CF7904078}"/>
              </a:ext>
            </a:extLst>
          </p:cNvPr>
          <p:cNvSpPr/>
          <p:nvPr/>
        </p:nvSpPr>
        <p:spPr>
          <a:xfrm>
            <a:off x="12715103" y="7790854"/>
            <a:ext cx="1816443" cy="339892"/>
          </a:xfrm>
          <a:prstGeom prst="rect">
            <a:avLst/>
          </a:prstGeom>
          <a:solidFill>
            <a:srgbClr val="0A0525"/>
          </a:solidFill>
          <a:ln>
            <a:solidFill>
              <a:srgbClr val="0A0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742950" y="1102400"/>
            <a:ext cx="7658100" cy="13930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350" b="1" kern="0" spc="-88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Boundary Constraints: Walls, Edges, and Self-Collision</a:t>
            </a:r>
            <a:endParaRPr lang="en-US" sz="4350" dirty="0"/>
          </a:p>
        </p:txBody>
      </p:sp>
      <p:sp>
        <p:nvSpPr>
          <p:cNvPr id="5" name="Text 1"/>
          <p:cNvSpPr/>
          <p:nvPr/>
        </p:nvSpPr>
        <p:spPr>
          <a:xfrm>
            <a:off x="742950" y="2813804"/>
            <a:ext cx="7658100" cy="339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3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snake cannot pass through the walls or boundaries of the game world.</a:t>
            </a:r>
            <a:endParaRPr lang="en-US" sz="1650" dirty="0"/>
          </a:p>
        </p:txBody>
      </p:sp>
      <p:sp>
        <p:nvSpPr>
          <p:cNvPr id="6" name="Text 2"/>
          <p:cNvSpPr/>
          <p:nvPr/>
        </p:nvSpPr>
        <p:spPr>
          <a:xfrm>
            <a:off x="742950" y="3471743"/>
            <a:ext cx="2786182" cy="3482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kern="0" spc="-44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Walls</a:t>
            </a:r>
            <a:endParaRPr lang="en-US" sz="2150" dirty="0"/>
          </a:p>
        </p:txBody>
      </p:sp>
      <p:sp>
        <p:nvSpPr>
          <p:cNvPr id="7" name="Text 3"/>
          <p:cNvSpPr/>
          <p:nvPr/>
        </p:nvSpPr>
        <p:spPr>
          <a:xfrm>
            <a:off x="742950" y="4138374"/>
            <a:ext cx="7658100" cy="339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3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Impassable barriers.</a:t>
            </a:r>
            <a:endParaRPr lang="en-US" sz="1650" dirty="0"/>
          </a:p>
        </p:txBody>
      </p:sp>
      <p:sp>
        <p:nvSpPr>
          <p:cNvPr id="8" name="Text 4"/>
          <p:cNvSpPr/>
          <p:nvPr/>
        </p:nvSpPr>
        <p:spPr>
          <a:xfrm>
            <a:off x="742950" y="4796314"/>
            <a:ext cx="2786182" cy="3482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kern="0" spc="-44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Self-Collision</a:t>
            </a:r>
            <a:endParaRPr lang="en-US" sz="2150" dirty="0"/>
          </a:p>
        </p:txBody>
      </p:sp>
      <p:sp>
        <p:nvSpPr>
          <p:cNvPr id="9" name="Text 5"/>
          <p:cNvSpPr/>
          <p:nvPr/>
        </p:nvSpPr>
        <p:spPr>
          <a:xfrm>
            <a:off x="742950" y="5462945"/>
            <a:ext cx="7658100" cy="339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3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snake cannot intersect itself.</a:t>
            </a:r>
            <a:endParaRPr lang="en-US" sz="1650" dirty="0"/>
          </a:p>
        </p:txBody>
      </p:sp>
      <p:sp>
        <p:nvSpPr>
          <p:cNvPr id="10" name="Text 6"/>
          <p:cNvSpPr/>
          <p:nvPr/>
        </p:nvSpPr>
        <p:spPr>
          <a:xfrm>
            <a:off x="742950" y="6120884"/>
            <a:ext cx="2786182" cy="3482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kern="0" spc="-44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Edges</a:t>
            </a:r>
            <a:endParaRPr lang="en-US" sz="2150" dirty="0"/>
          </a:p>
        </p:txBody>
      </p:sp>
      <p:sp>
        <p:nvSpPr>
          <p:cNvPr id="11" name="Text 7"/>
          <p:cNvSpPr/>
          <p:nvPr/>
        </p:nvSpPr>
        <p:spPr>
          <a:xfrm>
            <a:off x="742950" y="6787515"/>
            <a:ext cx="7658100" cy="339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3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Outer limits of the grid.</a:t>
            </a:r>
            <a:endParaRPr lang="en-US" sz="1650" dirty="0"/>
          </a:p>
        </p:txBody>
      </p:sp>
      <p:pic>
        <p:nvPicPr>
          <p:cNvPr id="13" name="Picture 12" descr="A black screen with white dots&#10;&#10;Description automatically generated">
            <a:extLst>
              <a:ext uri="{FF2B5EF4-FFF2-40B4-BE49-F238E27FC236}">
                <a16:creationId xmlns:a16="http://schemas.microsoft.com/office/drawing/2014/main" id="{14CF5AA4-0D48-9DB7-441E-267336764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388" y="32336"/>
            <a:ext cx="6100011" cy="81972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1283</Words>
  <Application>Microsoft Office PowerPoint</Application>
  <PresentationFormat>Custom</PresentationFormat>
  <Paragraphs>215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Petrona Bold</vt:lpstr>
      <vt:lpstr>Consolas</vt:lpstr>
      <vt:lpstr>Arial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Fake G</cp:lastModifiedBy>
  <cp:revision>6</cp:revision>
  <dcterms:created xsi:type="dcterms:W3CDTF">2024-11-25T15:35:02Z</dcterms:created>
  <dcterms:modified xsi:type="dcterms:W3CDTF">2024-11-25T17:58:06Z</dcterms:modified>
</cp:coreProperties>
</file>