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609676"/>
            <a:ext cx="434022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64396"/>
            <a:ext cx="7901305" cy="3264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0610" y="6433304"/>
            <a:ext cx="2717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qat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CE1D2A-C4B8-5140-8D2B-7371E9909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77108"/>
          </a:xfrm>
        </p:spPr>
        <p:txBody>
          <a:bodyPr/>
          <a:lstStyle/>
          <a:p>
            <a:r>
              <a:rPr lang="en-US" u="none" dirty="0"/>
              <a:t>Introduction to Microprocessor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F8797F-BB93-C788-B006-66A0856B9DE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04654" y="4343400"/>
            <a:ext cx="4724400" cy="10668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Md. Shafqat </a:t>
            </a:r>
            <a:r>
              <a:rPr lang="en-US" sz="1600" spc="-5" dirty="0" err="1">
                <a:solidFill>
                  <a:srgbClr val="585858"/>
                </a:solidFill>
                <a:latin typeface="Arial"/>
                <a:cs typeface="Arial"/>
              </a:rPr>
              <a:t>Talukder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 Rakin</a:t>
            </a:r>
            <a:endParaRPr lang="en-US"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Lecturer, Department of CSE,  </a:t>
            </a:r>
          </a:p>
          <a:p>
            <a:pPr marL="12700" marR="5080">
              <a:lnSpc>
                <a:spcPct val="100000"/>
              </a:lnSpc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United International</a:t>
            </a:r>
            <a:r>
              <a:rPr lang="en-US" sz="16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University</a:t>
            </a:r>
          </a:p>
          <a:p>
            <a:pPr marL="12700" marR="5080">
              <a:lnSpc>
                <a:spcPct val="100000"/>
              </a:lnSpc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Email id : 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shafqat@cse.uiu.ac.bd</a:t>
            </a:r>
            <a:endParaRPr lang="en-US" sz="1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7C7C251-28BA-B1C1-2698-414C51F280A9}"/>
              </a:ext>
            </a:extLst>
          </p:cNvPr>
          <p:cNvSpPr txBox="1"/>
          <p:nvPr/>
        </p:nvSpPr>
        <p:spPr>
          <a:xfrm>
            <a:off x="5257800" y="4686042"/>
            <a:ext cx="30480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Courtesy:</a:t>
            </a:r>
            <a:r>
              <a:rPr lang="en-US"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585858"/>
                </a:solidFill>
                <a:latin typeface="Arial"/>
                <a:cs typeface="Arial"/>
              </a:rPr>
              <a:t>Nasif</a:t>
            </a:r>
            <a:r>
              <a:rPr lang="en-US" sz="2400" spc="-5" dirty="0">
                <a:solidFill>
                  <a:srgbClr val="585858"/>
                </a:solidFill>
                <a:latin typeface="Arial"/>
                <a:cs typeface="Arial"/>
              </a:rPr>
              <a:t> M. Sir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73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18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Input </a:t>
            </a:r>
            <a:r>
              <a:rPr spc="370" dirty="0"/>
              <a:t>/</a:t>
            </a:r>
            <a:r>
              <a:rPr spc="-555" dirty="0"/>
              <a:t> </a:t>
            </a:r>
            <a:r>
              <a:rPr spc="-13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39342"/>
            <a:ext cx="729932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They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35" dirty="0">
                <a:latin typeface="Carlito"/>
                <a:cs typeface="Carlito"/>
              </a:rPr>
              <a:t>take </a:t>
            </a:r>
            <a:r>
              <a:rPr sz="2800" spc="-20" dirty="0">
                <a:latin typeface="Carlito"/>
                <a:cs typeface="Carlito"/>
              </a:rPr>
              <a:t>data from </a:t>
            </a:r>
            <a:r>
              <a:rPr sz="2800" spc="-10" dirty="0">
                <a:latin typeface="Carlito"/>
                <a:cs typeface="Carlito"/>
              </a:rPr>
              <a:t>outside world or  send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outside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world</a:t>
            </a:r>
            <a:endParaRPr sz="2800">
              <a:latin typeface="Carlito"/>
              <a:cs typeface="Carlito"/>
            </a:endParaRPr>
          </a:p>
          <a:p>
            <a:pPr marL="241300" marR="268605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I/O </a:t>
            </a:r>
            <a:r>
              <a:rPr sz="2800" spc="-10" dirty="0">
                <a:latin typeface="Carlito"/>
                <a:cs typeface="Carlito"/>
              </a:rPr>
              <a:t>devices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connected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5" dirty="0">
                <a:latin typeface="Carlito"/>
                <a:cs typeface="Carlito"/>
              </a:rPr>
              <a:t>microprocessor  through </a:t>
            </a:r>
            <a:r>
              <a:rPr sz="2800" spc="-5" dirty="0">
                <a:latin typeface="Carlito"/>
                <a:cs typeface="Carlito"/>
              </a:rPr>
              <a:t>I/O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ports</a:t>
            </a:r>
            <a:endParaRPr sz="2800">
              <a:latin typeface="Carlito"/>
              <a:cs typeface="Carlito"/>
            </a:endParaRPr>
          </a:p>
          <a:p>
            <a:pPr marL="241300" marR="584835" indent="-228600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Example: </a:t>
            </a:r>
            <a:r>
              <a:rPr sz="2800" spc="-15" dirty="0">
                <a:latin typeface="Carlito"/>
                <a:cs typeface="Carlito"/>
              </a:rPr>
              <a:t>Keyboards, </a:t>
            </a:r>
            <a:r>
              <a:rPr sz="2800" spc="-10" dirty="0">
                <a:latin typeface="Carlito"/>
                <a:cs typeface="Carlito"/>
              </a:rPr>
              <a:t>video </a:t>
            </a:r>
            <a:r>
              <a:rPr sz="2800" spc="-15" dirty="0">
                <a:latin typeface="Carlito"/>
                <a:cs typeface="Carlito"/>
              </a:rPr>
              <a:t>display </a:t>
            </a:r>
            <a:r>
              <a:rPr sz="2800" spc="-10" dirty="0">
                <a:latin typeface="Carlito"/>
                <a:cs typeface="Carlito"/>
              </a:rPr>
              <a:t>terminals,  </a:t>
            </a:r>
            <a:r>
              <a:rPr sz="2800" spc="-20" dirty="0">
                <a:latin typeface="Carlito"/>
                <a:cs typeface="Carlito"/>
              </a:rPr>
              <a:t>printers,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modems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" y="0"/>
            <a:ext cx="9116568" cy="647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20040"/>
            <a:ext cx="9143999" cy="6001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924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</a:t>
            </a:r>
            <a:r>
              <a:rPr spc="-305" dirty="0"/>
              <a:t>e</a:t>
            </a:r>
            <a:r>
              <a:rPr spc="-250" dirty="0"/>
              <a:t>m</a:t>
            </a:r>
            <a:r>
              <a:rPr spc="-195" dirty="0"/>
              <a:t>o</a:t>
            </a:r>
            <a:r>
              <a:rPr spc="-10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05813"/>
            <a:ext cx="7304405" cy="26670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621665" marR="5080" indent="-609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stores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binary codes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sequences </a:t>
            </a:r>
            <a:r>
              <a:rPr sz="2800" spc="-10" dirty="0">
                <a:latin typeface="Carlito"/>
                <a:cs typeface="Carlito"/>
              </a:rPr>
              <a:t>of  instructions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621665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stores </a:t>
            </a:r>
            <a:r>
              <a:rPr sz="2800" spc="-10" dirty="0">
                <a:latin typeface="Carlito"/>
                <a:cs typeface="Carlito"/>
              </a:rPr>
              <a:t>binary coded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621665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00" spc="-10" dirty="0">
                <a:latin typeface="Carlito"/>
                <a:cs typeface="Carlito"/>
              </a:rPr>
              <a:t>Example: ROM, </a:t>
            </a:r>
            <a:r>
              <a:rPr sz="2800" spc="-5" dirty="0">
                <a:latin typeface="Carlito"/>
                <a:cs typeface="Carlito"/>
              </a:rPr>
              <a:t>RAM, magnetic / </a:t>
            </a:r>
            <a:r>
              <a:rPr sz="2800" spc="-10" dirty="0">
                <a:latin typeface="Carlito"/>
                <a:cs typeface="Carlito"/>
              </a:rPr>
              <a:t>optical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disks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966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Memory</a:t>
            </a:r>
            <a:r>
              <a:rPr spc="-390" dirty="0"/>
              <a:t> </a:t>
            </a:r>
            <a:r>
              <a:rPr spc="-245" dirty="0"/>
              <a:t>Organization: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275" y="1249044"/>
            <a:ext cx="5297805" cy="18872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621665" algn="l"/>
                <a:tab pos="622935" algn="l"/>
              </a:tabLst>
            </a:pPr>
            <a:r>
              <a:rPr sz="3600" spc="-10" dirty="0">
                <a:latin typeface="Carlito"/>
                <a:cs typeface="Carlito"/>
              </a:rPr>
              <a:t>Processor</a:t>
            </a:r>
            <a:r>
              <a:rPr sz="3600" spc="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memory</a:t>
            </a:r>
            <a:endParaRPr sz="36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621665" algn="l"/>
                <a:tab pos="622935" algn="l"/>
              </a:tabLst>
            </a:pPr>
            <a:r>
              <a:rPr sz="3600" dirty="0">
                <a:latin typeface="Carlito"/>
                <a:cs typeface="Carlito"/>
              </a:rPr>
              <a:t>Primary </a:t>
            </a:r>
            <a:r>
              <a:rPr sz="3600" spc="-5" dirty="0">
                <a:latin typeface="Carlito"/>
                <a:cs typeface="Carlito"/>
              </a:rPr>
              <a:t>or </a:t>
            </a:r>
            <a:r>
              <a:rPr sz="3600" dirty="0">
                <a:latin typeface="Carlito"/>
                <a:cs typeface="Carlito"/>
              </a:rPr>
              <a:t>main</a:t>
            </a:r>
            <a:r>
              <a:rPr sz="3600" spc="-7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memory</a:t>
            </a:r>
            <a:endParaRPr sz="36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621665" algn="l"/>
                <a:tab pos="622935" algn="l"/>
              </a:tabLst>
            </a:pPr>
            <a:r>
              <a:rPr sz="3600" spc="-5" dirty="0">
                <a:latin typeface="Carlito"/>
                <a:cs typeface="Carlito"/>
              </a:rPr>
              <a:t>Secondary</a:t>
            </a:r>
            <a:r>
              <a:rPr sz="3600" spc="-4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memory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2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Processor</a:t>
            </a:r>
            <a:r>
              <a:rPr spc="-385" dirty="0"/>
              <a:t> </a:t>
            </a:r>
            <a:r>
              <a:rPr spc="-155" dirty="0"/>
              <a:t>Memory: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39342"/>
            <a:ext cx="7510145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35" dirty="0">
                <a:latin typeface="Carlito"/>
                <a:cs typeface="Carlito"/>
              </a:rPr>
              <a:t>refers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microprocessor </a:t>
            </a:r>
            <a:r>
              <a:rPr sz="2800" spc="-25" dirty="0">
                <a:latin typeface="Carlito"/>
                <a:cs typeface="Carlito"/>
              </a:rPr>
              <a:t>registers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hold </a:t>
            </a:r>
            <a:r>
              <a:rPr sz="2800" spc="-15" dirty="0">
                <a:latin typeface="Carlito"/>
                <a:cs typeface="Carlito"/>
              </a:rPr>
              <a:t>temporary </a:t>
            </a:r>
            <a:r>
              <a:rPr sz="2800" spc="-10" dirty="0">
                <a:latin typeface="Carlito"/>
                <a:cs typeface="Carlito"/>
              </a:rPr>
              <a:t>results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computation  </a:t>
            </a:r>
            <a:r>
              <a:rPr sz="2800" spc="-5" dirty="0">
                <a:latin typeface="Carlito"/>
                <a:cs typeface="Carlito"/>
              </a:rPr>
              <a:t>is in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progress</a:t>
            </a:r>
            <a:endParaRPr sz="2800">
              <a:latin typeface="Carlito"/>
              <a:cs typeface="Carlito"/>
            </a:endParaRPr>
          </a:p>
          <a:p>
            <a:pPr marL="241300" marR="122555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speed disparity between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25" dirty="0">
                <a:latin typeface="Carlito"/>
                <a:cs typeface="Carlito"/>
              </a:rPr>
              <a:t>registers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microprocessor </a:t>
            </a:r>
            <a:r>
              <a:rPr sz="2800" spc="-10" dirty="0">
                <a:latin typeface="Carlito"/>
                <a:cs typeface="Carlito"/>
              </a:rPr>
              <a:t>because they </a:t>
            </a:r>
            <a:r>
              <a:rPr sz="2800" spc="-20" dirty="0">
                <a:latin typeface="Carlito"/>
                <a:cs typeface="Carlito"/>
              </a:rPr>
              <a:t>are fabricated </a:t>
            </a:r>
            <a:r>
              <a:rPr sz="2800" spc="-10" dirty="0">
                <a:latin typeface="Carlito"/>
                <a:cs typeface="Carlito"/>
              </a:rPr>
              <a:t>using  </a:t>
            </a:r>
            <a:r>
              <a:rPr sz="2800" spc="-5" dirty="0">
                <a:latin typeface="Carlito"/>
                <a:cs typeface="Carlito"/>
              </a:rPr>
              <a:t>the same </a:t>
            </a:r>
            <a:r>
              <a:rPr sz="2800" spc="-10" dirty="0">
                <a:latin typeface="Carlito"/>
                <a:cs typeface="Carlito"/>
              </a:rPr>
              <a:t>technology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Costly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752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Primary</a:t>
            </a:r>
            <a:r>
              <a:rPr spc="-415" dirty="0"/>
              <a:t> </a:t>
            </a:r>
            <a:r>
              <a:rPr spc="-16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263142"/>
            <a:ext cx="7434580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7907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25" dirty="0">
                <a:latin typeface="Carlito"/>
                <a:cs typeface="Carlito"/>
              </a:rPr>
              <a:t>storage </a:t>
            </a:r>
            <a:r>
              <a:rPr sz="2800" spc="-15" dirty="0">
                <a:latin typeface="Carlito"/>
                <a:cs typeface="Carlito"/>
              </a:rPr>
              <a:t>area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which all </a:t>
            </a:r>
            <a:r>
              <a:rPr sz="2800" spc="-20" dirty="0">
                <a:latin typeface="Carlito"/>
                <a:cs typeface="Carlito"/>
              </a:rPr>
              <a:t>programs are  </a:t>
            </a:r>
            <a:r>
              <a:rPr sz="2800" spc="-25" dirty="0">
                <a:latin typeface="Carlito"/>
                <a:cs typeface="Carlito"/>
              </a:rPr>
              <a:t>executed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microprocessor </a:t>
            </a:r>
            <a:r>
              <a:rPr sz="2800" spc="-10" dirty="0">
                <a:latin typeface="Carlito"/>
                <a:cs typeface="Carlito"/>
              </a:rPr>
              <a:t>can directly </a:t>
            </a: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spc="-10" dirty="0">
                <a:latin typeface="Carlito"/>
                <a:cs typeface="Carlito"/>
              </a:rPr>
              <a:t>only </a:t>
            </a:r>
            <a:r>
              <a:rPr sz="2800" spc="-5" dirty="0">
                <a:latin typeface="Carlito"/>
                <a:cs typeface="Carlito"/>
              </a:rPr>
              <a:t>those  </a:t>
            </a:r>
            <a:r>
              <a:rPr sz="2800" spc="-10" dirty="0">
                <a:latin typeface="Carlito"/>
                <a:cs typeface="Carlito"/>
              </a:rPr>
              <a:t>items that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25" dirty="0">
                <a:latin typeface="Carlito"/>
                <a:cs typeface="Carlito"/>
              </a:rPr>
              <a:t>stored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primary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memory</a:t>
            </a:r>
            <a:endParaRPr sz="2800">
              <a:latin typeface="Carlito"/>
              <a:cs typeface="Carlito"/>
            </a:endParaRPr>
          </a:p>
          <a:p>
            <a:pPr marL="241300" marR="825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20" dirty="0">
                <a:latin typeface="Carlito"/>
                <a:cs typeface="Carlito"/>
              </a:rPr>
              <a:t>programs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5" dirty="0">
                <a:latin typeface="Carlito"/>
                <a:cs typeface="Carlito"/>
              </a:rPr>
              <a:t>be within the primary  memory </a:t>
            </a:r>
            <a:r>
              <a:rPr sz="2800" spc="-10" dirty="0">
                <a:latin typeface="Carlito"/>
                <a:cs typeface="Carlito"/>
              </a:rPr>
              <a:t>prior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execution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Example: ROM,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RAM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Secondary</a:t>
            </a:r>
            <a:r>
              <a:rPr spc="-420" dirty="0"/>
              <a:t> </a:t>
            </a:r>
            <a:r>
              <a:rPr spc="-160" dirty="0"/>
              <a:t>Memory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935" algn="l"/>
              </a:tabLst>
            </a:pPr>
            <a:r>
              <a:rPr spc="-5" dirty="0"/>
              <a:t>It </a:t>
            </a:r>
            <a:r>
              <a:rPr spc="-20" dirty="0"/>
              <a:t>stores </a:t>
            </a:r>
            <a:r>
              <a:rPr spc="-25" dirty="0"/>
              <a:t>program </a:t>
            </a:r>
            <a:r>
              <a:rPr spc="-5" dirty="0"/>
              <a:t>and </a:t>
            </a:r>
            <a:r>
              <a:rPr spc="-20" dirty="0"/>
              <a:t>data </a:t>
            </a:r>
            <a:r>
              <a:rPr spc="-5" dirty="0"/>
              <a:t>in </a:t>
            </a:r>
            <a:r>
              <a:rPr spc="-25" dirty="0"/>
              <a:t>excess </a:t>
            </a:r>
            <a:r>
              <a:rPr spc="-5" dirty="0"/>
              <a:t>of main</a:t>
            </a:r>
            <a:r>
              <a:rPr spc="175" dirty="0"/>
              <a:t> </a:t>
            </a:r>
            <a:r>
              <a:rPr spc="-5" dirty="0"/>
              <a:t>memory</a:t>
            </a:r>
          </a:p>
          <a:p>
            <a:pPr marL="241300" marR="436245" indent="-229235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spc="-15" dirty="0"/>
              <a:t>Microprocessor </a:t>
            </a:r>
            <a:r>
              <a:rPr spc="-10" dirty="0"/>
              <a:t>can </a:t>
            </a:r>
            <a:r>
              <a:rPr spc="-5" dirty="0"/>
              <a:t>not </a:t>
            </a:r>
            <a:r>
              <a:rPr spc="-10" dirty="0"/>
              <a:t>directly </a:t>
            </a:r>
            <a:r>
              <a:rPr spc="-25" dirty="0"/>
              <a:t>execute </a:t>
            </a:r>
            <a:r>
              <a:rPr spc="-20" dirty="0"/>
              <a:t>programs  </a:t>
            </a:r>
            <a:r>
              <a:rPr spc="-5" dirty="0"/>
              <a:t>which </a:t>
            </a:r>
            <a:r>
              <a:rPr spc="-20" dirty="0"/>
              <a:t>are </a:t>
            </a:r>
            <a:r>
              <a:rPr spc="-25" dirty="0"/>
              <a:t>stored </a:t>
            </a:r>
            <a:r>
              <a:rPr spc="-5" dirty="0"/>
              <a:t>in </a:t>
            </a:r>
            <a:r>
              <a:rPr spc="-10" dirty="0"/>
              <a:t>secondary</a:t>
            </a:r>
            <a:r>
              <a:rPr spc="105" dirty="0"/>
              <a:t> </a:t>
            </a:r>
            <a:r>
              <a:rPr spc="-5" dirty="0"/>
              <a:t>memory</a:t>
            </a:r>
          </a:p>
          <a:p>
            <a:pPr marL="241300" marR="949960" indent="-229235">
              <a:lnSpc>
                <a:spcPct val="80000"/>
              </a:lnSpc>
              <a:spcBef>
                <a:spcPts val="1030"/>
              </a:spcBef>
              <a:buFont typeface="Arial"/>
              <a:buChar char="•"/>
              <a:tabLst>
                <a:tab pos="241935" algn="l"/>
              </a:tabLst>
            </a:pPr>
            <a:r>
              <a:rPr spc="-5" dirty="0"/>
              <a:t>In </a:t>
            </a:r>
            <a:r>
              <a:rPr spc="-15" dirty="0"/>
              <a:t>order to </a:t>
            </a:r>
            <a:r>
              <a:rPr spc="-25" dirty="0"/>
              <a:t>execute </a:t>
            </a:r>
            <a:r>
              <a:rPr spc="-5" dirty="0"/>
              <a:t>these </a:t>
            </a:r>
            <a:r>
              <a:rPr spc="-20" dirty="0"/>
              <a:t>programs, </a:t>
            </a:r>
            <a:r>
              <a:rPr spc="-5" dirty="0"/>
              <a:t>the  </a:t>
            </a:r>
            <a:r>
              <a:rPr spc="-15" dirty="0"/>
              <a:t>microprocessor must </a:t>
            </a:r>
            <a:r>
              <a:rPr spc="-25" dirty="0"/>
              <a:t>transfer </a:t>
            </a:r>
            <a:r>
              <a:rPr spc="-5" dirty="0"/>
              <a:t>them </a:t>
            </a:r>
            <a:r>
              <a:rPr spc="-20" dirty="0"/>
              <a:t>to </a:t>
            </a:r>
            <a:r>
              <a:rPr spc="-5" dirty="0"/>
              <a:t>its main  memory </a:t>
            </a:r>
            <a:r>
              <a:rPr spc="-10" dirty="0"/>
              <a:t>by </a:t>
            </a:r>
            <a:r>
              <a:rPr spc="-5" dirty="0"/>
              <a:t>a </a:t>
            </a:r>
            <a:r>
              <a:rPr spc="-30" dirty="0"/>
              <a:t>system </a:t>
            </a:r>
            <a:r>
              <a:rPr spc="-25" dirty="0"/>
              <a:t>program </a:t>
            </a:r>
            <a:r>
              <a:rPr spc="-10" dirty="0"/>
              <a:t>called </a:t>
            </a:r>
            <a:r>
              <a:rPr spc="-20" dirty="0"/>
              <a:t>operating  </a:t>
            </a:r>
            <a:r>
              <a:rPr spc="-30" dirty="0"/>
              <a:t>system</a:t>
            </a: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spc="-10" dirty="0"/>
              <a:t>Example: Floppy disk, </a:t>
            </a:r>
            <a:r>
              <a:rPr spc="-15" dirty="0"/>
              <a:t>Hard </a:t>
            </a:r>
            <a:r>
              <a:rPr spc="-10" dirty="0"/>
              <a:t>disk</a:t>
            </a:r>
            <a:r>
              <a:rPr spc="110" dirty="0"/>
              <a:t> </a:t>
            </a:r>
            <a:r>
              <a:rPr spc="-15" dirty="0"/>
              <a:t>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19100"/>
            <a:ext cx="6172200" cy="4896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89375" y="5438038"/>
            <a:ext cx="145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Figure: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8710" y="6446004"/>
            <a:ext cx="195580" cy="1860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888888"/>
                </a:solidFill>
                <a:latin typeface="Verdana"/>
                <a:cs typeface="Verdana"/>
              </a:rPr>
              <a:t>18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56" y="71627"/>
            <a:ext cx="8695944" cy="652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23228" y="4985080"/>
            <a:ext cx="1434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Figure: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RAM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9731" y="957287"/>
            <a:ext cx="3572510" cy="481330"/>
          </a:xfrm>
          <a:custGeom>
            <a:avLst/>
            <a:gdLst/>
            <a:ahLst/>
            <a:cxnLst/>
            <a:rect l="l" t="t" r="r" b="b"/>
            <a:pathLst>
              <a:path w="3572509" h="481330">
                <a:moveTo>
                  <a:pt x="3572294" y="0"/>
                </a:moveTo>
                <a:lnTo>
                  <a:pt x="0" y="0"/>
                </a:lnTo>
                <a:lnTo>
                  <a:pt x="0" y="480999"/>
                </a:lnTo>
                <a:lnTo>
                  <a:pt x="3572294" y="480999"/>
                </a:lnTo>
                <a:lnTo>
                  <a:pt x="3572294" y="0"/>
                </a:lnTo>
                <a:close/>
              </a:path>
            </a:pathLst>
          </a:custGeom>
          <a:solidFill>
            <a:srgbClr val="0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767841"/>
            <a:ext cx="6544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none" spc="-5" dirty="0">
                <a:latin typeface="Carlito"/>
                <a:cs typeface="Carlito"/>
              </a:rPr>
              <a:t>Overview </a:t>
            </a:r>
            <a:r>
              <a:rPr b="1" u="none" dirty="0">
                <a:latin typeface="Carlito"/>
                <a:cs typeface="Carlito"/>
              </a:rPr>
              <a:t>of</a:t>
            </a:r>
            <a:r>
              <a:rPr b="1" u="none" spc="-70" dirty="0">
                <a:latin typeface="Carlito"/>
                <a:cs typeface="Carlito"/>
              </a:rPr>
              <a:t> </a:t>
            </a:r>
            <a:r>
              <a:rPr b="1" u="none" spc="-15" dirty="0">
                <a:latin typeface="Carlito"/>
                <a:cs typeface="Carlito"/>
              </a:rPr>
              <a:t>microcomputer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8146" y="6418797"/>
            <a:ext cx="17399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371041"/>
            <a:ext cx="5537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latin typeface="Carlito"/>
                <a:cs typeface="Carlito"/>
              </a:rPr>
              <a:t>structure </a:t>
            </a:r>
            <a:r>
              <a:rPr sz="4400" b="1" spc="-5" dirty="0">
                <a:latin typeface="Carlito"/>
                <a:cs typeface="Carlito"/>
              </a:rPr>
              <a:t>and</a:t>
            </a:r>
            <a:r>
              <a:rPr sz="4400" b="1" dirty="0">
                <a:latin typeface="Carlito"/>
                <a:cs typeface="Carlito"/>
              </a:rPr>
              <a:t> </a:t>
            </a:r>
            <a:r>
              <a:rPr sz="4400" b="1" spc="-20" dirty="0">
                <a:latin typeface="Carlito"/>
                <a:cs typeface="Carlito"/>
              </a:rPr>
              <a:t>operation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6010" y="6434124"/>
            <a:ext cx="2209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Verdana"/>
                <a:cs typeface="Verdana"/>
              </a:rPr>
              <a:t>19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11" y="28955"/>
            <a:ext cx="9009888" cy="437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23228" y="4159377"/>
            <a:ext cx="2255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Figure: Floppy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Disk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8710" y="6446004"/>
            <a:ext cx="195580" cy="1860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888888"/>
                </a:solidFill>
                <a:latin typeface="Verdana"/>
                <a:cs typeface="Verdana"/>
              </a:rPr>
              <a:t>20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658" y="321426"/>
            <a:ext cx="8498799" cy="6381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28028" y="5366715"/>
            <a:ext cx="204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Figure: Hard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Disk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98196"/>
            <a:ext cx="849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585" dirty="0"/>
              <a:t>BUS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186942"/>
            <a:ext cx="8195309" cy="57151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900" marR="276225" indent="-457200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Carlito"/>
                <a:cs typeface="Carlito"/>
              </a:rPr>
              <a:t>The bus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5" dirty="0">
                <a:latin typeface="Carlito"/>
                <a:cs typeface="Carlito"/>
              </a:rPr>
              <a:t>electrical </a:t>
            </a:r>
            <a:r>
              <a:rPr sz="2800" spc="-10" dirty="0">
                <a:latin typeface="Carlito"/>
                <a:cs typeface="Carlito"/>
              </a:rPr>
              <a:t>path that connects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CPU,  </a:t>
            </a:r>
            <a:r>
              <a:rPr sz="2800" spc="-35" dirty="0">
                <a:latin typeface="Carlito"/>
                <a:cs typeface="Carlito"/>
              </a:rPr>
              <a:t>memory, </a:t>
            </a:r>
            <a:r>
              <a:rPr sz="2800" spc="-5" dirty="0">
                <a:latin typeface="Carlito"/>
                <a:cs typeface="Carlito"/>
              </a:rPr>
              <a:t>and the other </a:t>
            </a:r>
            <a:r>
              <a:rPr sz="2800" spc="-20" dirty="0">
                <a:latin typeface="Carlito"/>
                <a:cs typeface="Carlito"/>
              </a:rPr>
              <a:t>hardware </a:t>
            </a:r>
            <a:r>
              <a:rPr sz="2800" spc="-10" dirty="0">
                <a:latin typeface="Carlito"/>
                <a:cs typeface="Carlito"/>
              </a:rPr>
              <a:t>devices </a:t>
            </a:r>
            <a:r>
              <a:rPr sz="2800" spc="-5" dirty="0">
                <a:latin typeface="Carlito"/>
                <a:cs typeface="Carlito"/>
              </a:rPr>
              <a:t>on the  </a:t>
            </a:r>
            <a:r>
              <a:rPr sz="2800" spc="-10" dirty="0">
                <a:latin typeface="Carlito"/>
                <a:cs typeface="Carlito"/>
              </a:rPr>
              <a:t>motherboard. </a:t>
            </a:r>
            <a:endParaRPr lang="en-US" sz="2800" spc="-10" dirty="0">
              <a:latin typeface="Carlito"/>
              <a:cs typeface="Carlito"/>
            </a:endParaRPr>
          </a:p>
          <a:p>
            <a:pPr marL="469900" marR="276225" indent="-457200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Carlito"/>
                <a:cs typeface="Carlito"/>
              </a:rPr>
              <a:t>The bus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20" dirty="0">
                <a:latin typeface="Carlito"/>
                <a:cs typeface="Carlito"/>
              </a:rPr>
              <a:t>group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parallel </a:t>
            </a:r>
            <a:r>
              <a:rPr sz="2800" spc="-10" dirty="0">
                <a:latin typeface="Carlito"/>
                <a:cs typeface="Carlito"/>
              </a:rPr>
              <a:t>wires. </a:t>
            </a:r>
            <a:endParaRPr lang="en-US" sz="2800" spc="-10" dirty="0">
              <a:latin typeface="Carlito"/>
              <a:cs typeface="Carlito"/>
            </a:endParaRPr>
          </a:p>
          <a:p>
            <a:pPr marL="469900" marR="276225" indent="-457200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Carlito"/>
                <a:cs typeface="Carlito"/>
              </a:rPr>
              <a:t>The  number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wires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bus </a:t>
            </a:r>
            <a:r>
              <a:rPr sz="2800" spc="-20" dirty="0">
                <a:latin typeface="Carlito"/>
                <a:cs typeface="Carlito"/>
              </a:rPr>
              <a:t>affects </a:t>
            </a:r>
            <a:r>
              <a:rPr sz="2800" spc="-10" dirty="0">
                <a:latin typeface="Carlito"/>
                <a:cs typeface="Carlito"/>
              </a:rPr>
              <a:t>the speed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which 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5" dirty="0">
                <a:latin typeface="Carlito"/>
                <a:cs typeface="Carlito"/>
              </a:rPr>
              <a:t>travel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20" dirty="0">
                <a:latin typeface="Carlito"/>
                <a:cs typeface="Carlito"/>
              </a:rPr>
              <a:t>hardware </a:t>
            </a:r>
            <a:r>
              <a:rPr sz="2800" spc="-10" dirty="0">
                <a:latin typeface="Carlito"/>
                <a:cs typeface="Carlito"/>
              </a:rPr>
              <a:t>components, </a:t>
            </a:r>
            <a:r>
              <a:rPr sz="2800" spc="-15" dirty="0">
                <a:latin typeface="Carlito"/>
                <a:cs typeface="Carlito"/>
              </a:rPr>
              <a:t>just </a:t>
            </a:r>
            <a:r>
              <a:rPr sz="2800" spc="-5" dirty="0">
                <a:latin typeface="Carlito"/>
                <a:cs typeface="Carlito"/>
              </a:rPr>
              <a:t>as  the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lanes on a </a:t>
            </a:r>
            <a:r>
              <a:rPr sz="2800" spc="-20" dirty="0">
                <a:latin typeface="Carlito"/>
                <a:cs typeface="Carlito"/>
              </a:rPr>
              <a:t>highway affects </a:t>
            </a: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long it  </a:t>
            </a:r>
            <a:r>
              <a:rPr sz="2800" spc="-30" dirty="0">
                <a:latin typeface="Carlito"/>
                <a:cs typeface="Carlito"/>
              </a:rPr>
              <a:t>takes </a:t>
            </a:r>
            <a:r>
              <a:rPr sz="2800" spc="-10" dirty="0">
                <a:latin typeface="Carlito"/>
                <a:cs typeface="Carlito"/>
              </a:rPr>
              <a:t>people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reach </a:t>
            </a:r>
            <a:r>
              <a:rPr sz="2800" spc="-5" dirty="0">
                <a:latin typeface="Carlito"/>
                <a:cs typeface="Carlito"/>
              </a:rPr>
              <a:t>their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destinations.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010"/>
              </a:spcBef>
            </a:pPr>
            <a:r>
              <a:rPr sz="2800" spc="-5" dirty="0">
                <a:latin typeface="Carlito"/>
                <a:cs typeface="Carlito"/>
              </a:rPr>
              <a:t>Because each </a:t>
            </a:r>
            <a:r>
              <a:rPr sz="2800" spc="-15" dirty="0">
                <a:latin typeface="Carlito"/>
                <a:cs typeface="Carlito"/>
              </a:rPr>
              <a:t>wire can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5" dirty="0">
                <a:latin typeface="Carlito"/>
                <a:cs typeface="Carlito"/>
              </a:rPr>
              <a:t>1 </a:t>
            </a:r>
            <a:r>
              <a:rPr sz="2800" spc="-10" dirty="0">
                <a:latin typeface="Carlito"/>
                <a:cs typeface="Carlito"/>
              </a:rPr>
              <a:t>bit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a time, an  </a:t>
            </a:r>
            <a:r>
              <a:rPr sz="2800" spc="-15" dirty="0">
                <a:solidFill>
                  <a:srgbClr val="C00000"/>
                </a:solidFill>
                <a:latin typeface="Carlito"/>
                <a:cs typeface="Carlito"/>
              </a:rPr>
              <a:t>8-wire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bus can </a:t>
            </a:r>
            <a:r>
              <a:rPr sz="2800" spc="-15" dirty="0">
                <a:solidFill>
                  <a:srgbClr val="C00000"/>
                </a:solidFill>
                <a:latin typeface="Carlito"/>
                <a:cs typeface="Carlito"/>
              </a:rPr>
              <a:t>move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8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bits </a:t>
            </a:r>
            <a:r>
              <a:rPr sz="2800" spc="-15" dirty="0">
                <a:solidFill>
                  <a:srgbClr val="C00000"/>
                </a:solidFill>
                <a:latin typeface="Carlito"/>
                <a:cs typeface="Carlito"/>
              </a:rPr>
              <a:t>at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a time, which is a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full byte.  </a:t>
            </a:r>
            <a:r>
              <a:rPr sz="2800" spc="-5" dirty="0">
                <a:solidFill>
                  <a:srgbClr val="0066FF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0066FF"/>
                </a:solidFill>
                <a:latin typeface="Carlito"/>
                <a:cs typeface="Carlito"/>
              </a:rPr>
              <a:t>16-bit bus can </a:t>
            </a:r>
            <a:r>
              <a:rPr sz="2800" spc="-25" dirty="0">
                <a:solidFill>
                  <a:srgbClr val="0066FF"/>
                </a:solidFill>
                <a:latin typeface="Carlito"/>
                <a:cs typeface="Carlito"/>
              </a:rPr>
              <a:t>transfer </a:t>
            </a:r>
            <a:r>
              <a:rPr sz="2800" spc="-5" dirty="0">
                <a:solidFill>
                  <a:srgbClr val="0066FF"/>
                </a:solidFill>
                <a:latin typeface="Carlito"/>
                <a:cs typeface="Carlito"/>
              </a:rPr>
              <a:t>2 </a:t>
            </a:r>
            <a:r>
              <a:rPr sz="2800" spc="-10" dirty="0">
                <a:solidFill>
                  <a:srgbClr val="0066FF"/>
                </a:solidFill>
                <a:latin typeface="Carlito"/>
                <a:cs typeface="Carlito"/>
              </a:rPr>
              <a:t>bytes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and a </a:t>
            </a:r>
            <a:r>
              <a:rPr sz="2800" spc="-10" dirty="0">
                <a:solidFill>
                  <a:srgbClr val="EC7C30"/>
                </a:solidFill>
                <a:latin typeface="Carlito"/>
                <a:cs typeface="Carlito"/>
              </a:rPr>
              <a:t>32-bit bus can  </a:t>
            </a:r>
            <a:r>
              <a:rPr sz="2800" spc="-25" dirty="0">
                <a:solidFill>
                  <a:srgbClr val="EC7C30"/>
                </a:solidFill>
                <a:latin typeface="Carlito"/>
                <a:cs typeface="Carlito"/>
              </a:rPr>
              <a:t>transfer </a:t>
            </a:r>
            <a:r>
              <a:rPr sz="2800" spc="-5" dirty="0">
                <a:solidFill>
                  <a:srgbClr val="EC7C30"/>
                </a:solidFill>
                <a:latin typeface="Carlito"/>
                <a:cs typeface="Carlito"/>
              </a:rPr>
              <a:t>4 </a:t>
            </a:r>
            <a:r>
              <a:rPr sz="2800" spc="-10" dirty="0">
                <a:solidFill>
                  <a:srgbClr val="EC7C30"/>
                </a:solidFill>
                <a:latin typeface="Carlito"/>
                <a:cs typeface="Carlito"/>
              </a:rPr>
              <a:t>bytes </a:t>
            </a:r>
            <a:r>
              <a:rPr sz="2800" spc="-15" dirty="0">
                <a:solidFill>
                  <a:srgbClr val="EC7C30"/>
                </a:solidFill>
                <a:latin typeface="Carlito"/>
                <a:cs typeface="Carlito"/>
              </a:rPr>
              <a:t>at </a:t>
            </a:r>
            <a:r>
              <a:rPr sz="2800" spc="-5" dirty="0">
                <a:solidFill>
                  <a:srgbClr val="EC7C30"/>
                </a:solidFill>
                <a:latin typeface="Carlito"/>
                <a:cs typeface="Carlito"/>
              </a:rPr>
              <a:t>a time</a:t>
            </a:r>
            <a:r>
              <a:rPr sz="2800" spc="-5" dirty="0">
                <a:latin typeface="Carlito"/>
                <a:cs typeface="Carlito"/>
              </a:rPr>
              <a:t>. </a:t>
            </a:r>
            <a:r>
              <a:rPr sz="2800" spc="-15" dirty="0">
                <a:latin typeface="Carlito"/>
                <a:cs typeface="Carlito"/>
              </a:rPr>
              <a:t>Newer </a:t>
            </a:r>
            <a:r>
              <a:rPr sz="2800" spc="-5" dirty="0">
                <a:latin typeface="Carlito"/>
                <a:cs typeface="Carlito"/>
              </a:rPr>
              <a:t>model </a:t>
            </a:r>
            <a:r>
              <a:rPr sz="2800" spc="-20" dirty="0">
                <a:latin typeface="Carlito"/>
                <a:cs typeface="Carlito"/>
              </a:rPr>
              <a:t>computers </a:t>
            </a:r>
            <a:r>
              <a:rPr sz="2800" spc="-25" dirty="0">
                <a:latin typeface="Carlito"/>
                <a:cs typeface="Carlito"/>
              </a:rPr>
              <a:t>have  </a:t>
            </a:r>
            <a:r>
              <a:rPr sz="2800" spc="-5" dirty="0">
                <a:solidFill>
                  <a:srgbClr val="0066FF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0066FF"/>
                </a:solidFill>
                <a:latin typeface="Carlito"/>
                <a:cs typeface="Carlito"/>
              </a:rPr>
              <a:t>64-bit bus, </a:t>
            </a:r>
            <a:r>
              <a:rPr sz="2800" spc="-5" dirty="0">
                <a:solidFill>
                  <a:srgbClr val="0066FF"/>
                </a:solidFill>
                <a:latin typeface="Carlito"/>
                <a:cs typeface="Carlito"/>
              </a:rPr>
              <a:t>which </a:t>
            </a:r>
            <a:r>
              <a:rPr sz="2800" spc="-30" dirty="0">
                <a:solidFill>
                  <a:srgbClr val="0066FF"/>
                </a:solidFill>
                <a:latin typeface="Carlito"/>
                <a:cs typeface="Carlito"/>
              </a:rPr>
              <a:t>transfers </a:t>
            </a:r>
            <a:r>
              <a:rPr sz="2800" spc="-5" dirty="0">
                <a:solidFill>
                  <a:srgbClr val="0066FF"/>
                </a:solidFill>
                <a:latin typeface="Carlito"/>
                <a:cs typeface="Carlito"/>
              </a:rPr>
              <a:t>8 </a:t>
            </a:r>
            <a:r>
              <a:rPr sz="2800" spc="-10" dirty="0">
                <a:solidFill>
                  <a:srgbClr val="0066FF"/>
                </a:solidFill>
                <a:latin typeface="Carlito"/>
                <a:cs typeface="Carlito"/>
              </a:rPr>
              <a:t>bytes </a:t>
            </a:r>
            <a:r>
              <a:rPr sz="2800" spc="-15" dirty="0">
                <a:solidFill>
                  <a:srgbClr val="0066FF"/>
                </a:solidFill>
                <a:latin typeface="Carlito"/>
                <a:cs typeface="Carlito"/>
              </a:rPr>
              <a:t>at </a:t>
            </a:r>
            <a:r>
              <a:rPr sz="2800" spc="-5" dirty="0">
                <a:solidFill>
                  <a:srgbClr val="0066FF"/>
                </a:solidFill>
                <a:latin typeface="Carlito"/>
                <a:cs typeface="Carlito"/>
              </a:rPr>
              <a:t>a</a:t>
            </a:r>
            <a:r>
              <a:rPr sz="2800" spc="210" dirty="0">
                <a:solidFill>
                  <a:srgbClr val="0066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Carlito"/>
                <a:cs typeface="Carlito"/>
              </a:rPr>
              <a:t>time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228600"/>
            <a:ext cx="4953000" cy="548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39" y="58726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With a </a:t>
            </a:r>
            <a:r>
              <a:rPr sz="1800" spc="-5" dirty="0">
                <a:latin typeface="Verdana"/>
                <a:cs typeface="Verdana"/>
              </a:rPr>
              <a:t>wider bus,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computer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10" dirty="0">
                <a:latin typeface="Verdana"/>
                <a:cs typeface="Verdana"/>
              </a:rPr>
              <a:t>move </a:t>
            </a:r>
            <a:r>
              <a:rPr sz="1800" dirty="0">
                <a:latin typeface="Verdana"/>
                <a:cs typeface="Verdana"/>
              </a:rPr>
              <a:t>more </a:t>
            </a:r>
            <a:r>
              <a:rPr sz="1800" spc="-5" dirty="0">
                <a:latin typeface="Verdana"/>
                <a:cs typeface="Verdana"/>
              </a:rPr>
              <a:t>data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same  amount of time </a:t>
            </a:r>
            <a:r>
              <a:rPr sz="1800" spc="-5" dirty="0">
                <a:latin typeface="Verdana"/>
                <a:cs typeface="Verdana"/>
              </a:rPr>
              <a:t>(or the </a:t>
            </a:r>
            <a:r>
              <a:rPr sz="1800" dirty="0">
                <a:latin typeface="Verdana"/>
                <a:cs typeface="Verdana"/>
              </a:rPr>
              <a:t>same amount of </a:t>
            </a:r>
            <a:r>
              <a:rPr sz="1800" spc="-5" dirty="0">
                <a:latin typeface="Verdana"/>
                <a:cs typeface="Verdana"/>
              </a:rPr>
              <a:t>data </a:t>
            </a:r>
            <a:r>
              <a:rPr sz="1800" dirty="0">
                <a:latin typeface="Verdana"/>
                <a:cs typeface="Verdana"/>
              </a:rPr>
              <a:t>in less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time).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5209" y="2775330"/>
            <a:ext cx="84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latin typeface="Verdana"/>
                <a:cs typeface="Verdana"/>
              </a:rPr>
              <a:t>F</a:t>
            </a:r>
            <a:r>
              <a:rPr sz="1800" u="none" spc="5" dirty="0">
                <a:latin typeface="Verdana"/>
                <a:cs typeface="Verdana"/>
              </a:rPr>
              <a:t>i</a:t>
            </a:r>
            <a:r>
              <a:rPr sz="1800" u="none" spc="-10" dirty="0">
                <a:latin typeface="Verdana"/>
                <a:cs typeface="Verdana"/>
              </a:rPr>
              <a:t>g</a:t>
            </a:r>
            <a:r>
              <a:rPr sz="1800" u="none" dirty="0">
                <a:latin typeface="Verdana"/>
                <a:cs typeface="Verdana"/>
              </a:rPr>
              <a:t>ure:  BUS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1700" y="1690116"/>
            <a:ext cx="4800600" cy="360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11" y="2542866"/>
            <a:ext cx="7467600" cy="180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03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Address</a:t>
            </a:r>
            <a:r>
              <a:rPr spc="-395" dirty="0"/>
              <a:t> </a:t>
            </a:r>
            <a:r>
              <a:rPr spc="-434" dirty="0"/>
              <a:t>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91742"/>
            <a:ext cx="8054340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4351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address bus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wires.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consists </a:t>
            </a:r>
            <a:r>
              <a:rPr sz="2800" spc="-5" dirty="0">
                <a:latin typeface="Carlito"/>
                <a:cs typeface="Carlito"/>
              </a:rPr>
              <a:t>of 16, 20,  24, 32 or 36 </a:t>
            </a:r>
            <a:r>
              <a:rPr sz="2800" spc="-15" dirty="0">
                <a:latin typeface="Carlito"/>
                <a:cs typeface="Carlito"/>
              </a:rPr>
              <a:t>parallel </a:t>
            </a:r>
            <a:r>
              <a:rPr sz="2800" spc="-10" dirty="0">
                <a:latin typeface="Carlito"/>
                <a:cs typeface="Carlito"/>
              </a:rPr>
              <a:t>unidirectional </a:t>
            </a:r>
            <a:r>
              <a:rPr sz="2800" spc="-5" dirty="0">
                <a:latin typeface="Carlito"/>
                <a:cs typeface="Carlito"/>
              </a:rPr>
              <a:t>signal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lines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On these </a:t>
            </a:r>
            <a:r>
              <a:rPr sz="2800" spc="-10" dirty="0">
                <a:latin typeface="Carlito"/>
                <a:cs typeface="Carlito"/>
              </a:rPr>
              <a:t>lines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CPU sends out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of the  memory </a:t>
            </a:r>
            <a:r>
              <a:rPr sz="2800" spc="-10" dirty="0">
                <a:latin typeface="Carlito"/>
                <a:cs typeface="Carlito"/>
              </a:rPr>
              <a:t>location </a:t>
            </a:r>
            <a:r>
              <a:rPr sz="2800" spc="-5" dirty="0">
                <a:latin typeface="Carlito"/>
                <a:cs typeface="Carlito"/>
              </a:rPr>
              <a:t>or I/O </a:t>
            </a:r>
            <a:r>
              <a:rPr sz="2800" spc="-10" dirty="0">
                <a:latin typeface="Carlito"/>
                <a:cs typeface="Carlito"/>
              </a:rPr>
              <a:t>port that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written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or  </a:t>
            </a:r>
            <a:r>
              <a:rPr sz="2800" spc="-15" dirty="0">
                <a:latin typeface="Carlito"/>
                <a:cs typeface="Carlito"/>
              </a:rPr>
              <a:t>read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from</a:t>
            </a:r>
            <a:endParaRPr sz="2800">
              <a:latin typeface="Carlito"/>
              <a:cs typeface="Carlito"/>
            </a:endParaRPr>
          </a:p>
          <a:p>
            <a:pPr marL="241300" marR="28194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number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locations 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CPU can address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10" dirty="0">
                <a:latin typeface="Carlito"/>
                <a:cs typeface="Carlito"/>
              </a:rPr>
              <a:t>determined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address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965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Data</a:t>
            </a:r>
            <a:r>
              <a:rPr spc="-385" dirty="0"/>
              <a:t> </a:t>
            </a:r>
            <a:r>
              <a:rPr spc="-434" dirty="0"/>
              <a:t>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21053"/>
            <a:ext cx="7579995" cy="36639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marR="799465" indent="-228600">
              <a:lnSpc>
                <a:spcPct val="90000"/>
              </a:lnSpc>
              <a:spcBef>
                <a:spcPts val="53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latin typeface="Carlito"/>
                <a:cs typeface="Carlito"/>
              </a:rPr>
              <a:t>The </a:t>
            </a: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dirty="0">
                <a:latin typeface="Carlito"/>
                <a:cs typeface="Carlito"/>
              </a:rPr>
              <a:t>bus is a </a:t>
            </a:r>
            <a:r>
              <a:rPr sz="3600" spc="-15" dirty="0">
                <a:latin typeface="Carlito"/>
                <a:cs typeface="Carlito"/>
              </a:rPr>
              <a:t>set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spc="-10" dirty="0">
                <a:latin typeface="Carlito"/>
                <a:cs typeface="Carlito"/>
              </a:rPr>
              <a:t>wires which  </a:t>
            </a:r>
            <a:r>
              <a:rPr sz="3600" spc="-15" dirty="0">
                <a:latin typeface="Carlito"/>
                <a:cs typeface="Carlito"/>
              </a:rPr>
              <a:t>consists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dirty="0">
                <a:latin typeface="Carlito"/>
                <a:cs typeface="Carlito"/>
              </a:rPr>
              <a:t>8, 16, 32 </a:t>
            </a:r>
            <a:r>
              <a:rPr sz="3600" spc="-10" dirty="0">
                <a:latin typeface="Carlito"/>
                <a:cs typeface="Carlito"/>
              </a:rPr>
              <a:t>parallel  </a:t>
            </a:r>
            <a:r>
              <a:rPr sz="3600" spc="-5" dirty="0">
                <a:latin typeface="Carlito"/>
                <a:cs typeface="Carlito"/>
              </a:rPr>
              <a:t>bidirectional signal</a:t>
            </a:r>
            <a:r>
              <a:rPr sz="3600" spc="-4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lines</a:t>
            </a:r>
            <a:endParaRPr sz="36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latin typeface="Carlito"/>
                <a:cs typeface="Carlito"/>
              </a:rPr>
              <a:t>Many </a:t>
            </a:r>
            <a:r>
              <a:rPr sz="3600" spc="-5" dirty="0">
                <a:latin typeface="Carlito"/>
                <a:cs typeface="Carlito"/>
              </a:rPr>
              <a:t>devices </a:t>
            </a:r>
            <a:r>
              <a:rPr sz="3600" dirty="0">
                <a:latin typeface="Carlito"/>
                <a:cs typeface="Carlito"/>
              </a:rPr>
              <a:t>in </a:t>
            </a:r>
            <a:r>
              <a:rPr sz="3600" spc="-10" dirty="0">
                <a:latin typeface="Carlito"/>
                <a:cs typeface="Carlito"/>
              </a:rPr>
              <a:t>the </a:t>
            </a:r>
            <a:r>
              <a:rPr sz="3600" spc="-35" dirty="0">
                <a:latin typeface="Carlito"/>
                <a:cs typeface="Carlito"/>
              </a:rPr>
              <a:t>system </a:t>
            </a:r>
            <a:r>
              <a:rPr sz="3600" dirty="0">
                <a:latin typeface="Carlito"/>
                <a:cs typeface="Carlito"/>
              </a:rPr>
              <a:t>will </a:t>
            </a:r>
            <a:r>
              <a:rPr sz="3600" spc="-30" dirty="0">
                <a:latin typeface="Carlito"/>
                <a:cs typeface="Carlito"/>
              </a:rPr>
              <a:t>have  </a:t>
            </a:r>
            <a:r>
              <a:rPr sz="3600" dirty="0">
                <a:latin typeface="Carlito"/>
                <a:cs typeface="Carlito"/>
              </a:rPr>
              <a:t>their </a:t>
            </a:r>
            <a:r>
              <a:rPr sz="3600" spc="-5" dirty="0">
                <a:latin typeface="Carlito"/>
                <a:cs typeface="Carlito"/>
              </a:rPr>
              <a:t>output </a:t>
            </a:r>
            <a:r>
              <a:rPr sz="3600" spc="-10" dirty="0">
                <a:latin typeface="Carlito"/>
                <a:cs typeface="Carlito"/>
              </a:rPr>
              <a:t>connected </a:t>
            </a:r>
            <a:r>
              <a:rPr sz="3600" spc="-25" dirty="0">
                <a:latin typeface="Carlito"/>
                <a:cs typeface="Carlito"/>
              </a:rPr>
              <a:t>to data </a:t>
            </a:r>
            <a:r>
              <a:rPr sz="3600" spc="-5" dirty="0">
                <a:latin typeface="Carlito"/>
                <a:cs typeface="Carlito"/>
              </a:rPr>
              <a:t>bus,</a:t>
            </a:r>
            <a:r>
              <a:rPr sz="3600" spc="-10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but  only one device </a:t>
            </a:r>
            <a:r>
              <a:rPr sz="3600" spc="-20" dirty="0">
                <a:latin typeface="Carlito"/>
                <a:cs typeface="Carlito"/>
              </a:rPr>
              <a:t>at </a:t>
            </a:r>
            <a:r>
              <a:rPr sz="3600" dirty="0">
                <a:latin typeface="Carlito"/>
                <a:cs typeface="Carlito"/>
              </a:rPr>
              <a:t>a time will </a:t>
            </a:r>
            <a:r>
              <a:rPr sz="3600" spc="-25" dirty="0">
                <a:latin typeface="Carlito"/>
                <a:cs typeface="Carlito"/>
              </a:rPr>
              <a:t>have </a:t>
            </a:r>
            <a:r>
              <a:rPr sz="3600" dirty="0">
                <a:latin typeface="Carlito"/>
                <a:cs typeface="Carlito"/>
              </a:rPr>
              <a:t>its  </a:t>
            </a:r>
            <a:r>
              <a:rPr sz="3600" spc="-5" dirty="0">
                <a:latin typeface="Carlito"/>
                <a:cs typeface="Carlito"/>
              </a:rPr>
              <a:t>output</a:t>
            </a:r>
            <a:r>
              <a:rPr sz="3600" spc="-3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enabled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571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Control</a:t>
            </a:r>
            <a:r>
              <a:rPr spc="-385" dirty="0"/>
              <a:t> </a:t>
            </a:r>
            <a:r>
              <a:rPr spc="-434" dirty="0"/>
              <a:t>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39342"/>
            <a:ext cx="8418195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bus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wires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consists </a:t>
            </a:r>
            <a:r>
              <a:rPr sz="2800" spc="-5" dirty="0">
                <a:latin typeface="Carlito"/>
                <a:cs typeface="Carlito"/>
              </a:rPr>
              <a:t>of 4 </a:t>
            </a:r>
            <a:r>
              <a:rPr sz="2800" spc="-1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10  </a:t>
            </a:r>
            <a:r>
              <a:rPr sz="2800" spc="-15" dirty="0">
                <a:latin typeface="Carlito"/>
                <a:cs typeface="Carlito"/>
              </a:rPr>
              <a:t>parallel </a:t>
            </a:r>
            <a:r>
              <a:rPr sz="2800" spc="-5" dirty="0">
                <a:latin typeface="Carlito"/>
                <a:cs typeface="Carlito"/>
              </a:rPr>
              <a:t>signal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lines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CPU sends out signals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bus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enable  the </a:t>
            </a:r>
            <a:r>
              <a:rPr sz="2800" spc="-10" dirty="0">
                <a:latin typeface="Carlito"/>
                <a:cs typeface="Carlito"/>
              </a:rPr>
              <a:t>outputs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addressed </a:t>
            </a:r>
            <a:r>
              <a:rPr sz="2800" spc="-5" dirty="0">
                <a:latin typeface="Carlito"/>
                <a:cs typeface="Carlito"/>
              </a:rPr>
              <a:t>memory </a:t>
            </a:r>
            <a:r>
              <a:rPr sz="2800" spc="-10" dirty="0">
                <a:latin typeface="Carlito"/>
                <a:cs typeface="Carlito"/>
              </a:rPr>
              <a:t>devices </a:t>
            </a:r>
            <a:r>
              <a:rPr sz="2800" spc="-5" dirty="0">
                <a:latin typeface="Carlito"/>
                <a:cs typeface="Carlito"/>
              </a:rPr>
              <a:t>or I/O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devices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Example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5" dirty="0">
                <a:latin typeface="Carlito"/>
                <a:cs typeface="Carlito"/>
              </a:rPr>
              <a:t>signals: Memory </a:t>
            </a:r>
            <a:r>
              <a:rPr sz="2800" spc="-10" dirty="0">
                <a:latin typeface="Carlito"/>
                <a:cs typeface="Carlito"/>
              </a:rPr>
              <a:t>read, </a:t>
            </a:r>
            <a:r>
              <a:rPr sz="2800" spc="-5" dirty="0">
                <a:latin typeface="Carlito"/>
                <a:cs typeface="Carlito"/>
              </a:rPr>
              <a:t>Memory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write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919972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67639"/>
            <a:ext cx="8641080" cy="65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88146" y="6418797"/>
            <a:ext cx="17399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5" y="1013460"/>
            <a:ext cx="8933688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914400"/>
            <a:ext cx="8964168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888491"/>
            <a:ext cx="8991600" cy="4850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200"/>
            <a:ext cx="9026651" cy="479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88146" y="6433304"/>
            <a:ext cx="173355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12495"/>
            <a:ext cx="6113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60" dirty="0"/>
              <a:t>What </a:t>
            </a:r>
            <a:r>
              <a:rPr u="none" spc="-215" dirty="0"/>
              <a:t>are we </a:t>
            </a:r>
            <a:r>
              <a:rPr u="none" spc="-225" dirty="0"/>
              <a:t>going </a:t>
            </a:r>
            <a:r>
              <a:rPr u="none" spc="15" dirty="0"/>
              <a:t>to</a:t>
            </a:r>
            <a:r>
              <a:rPr u="none" spc="-385" dirty="0"/>
              <a:t> </a:t>
            </a:r>
            <a:r>
              <a:rPr u="none" spc="-155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682705"/>
            <a:ext cx="4852035" cy="38709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Microprocessor </a:t>
            </a:r>
            <a:r>
              <a:rPr sz="2800" b="1" spc="-5" dirty="0">
                <a:latin typeface="Carlito"/>
                <a:cs typeface="Carlito"/>
              </a:rPr>
              <a:t>and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Interfacing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Microcomputer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8086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microprocessor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Interfacing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rlito"/>
                <a:cs typeface="Carlito"/>
              </a:rPr>
              <a:t>Microcontroller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" dirty="0">
                <a:latin typeface="Carlito"/>
                <a:cs typeface="Carlito"/>
              </a:rPr>
              <a:t>ATMEGA32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Serial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Protocols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442" y="4679569"/>
            <a:ext cx="1954530" cy="210185"/>
          </a:xfrm>
          <a:custGeom>
            <a:avLst/>
            <a:gdLst/>
            <a:ahLst/>
            <a:cxnLst/>
            <a:rect l="l" t="t" r="r" b="b"/>
            <a:pathLst>
              <a:path w="1954530" h="210185">
                <a:moveTo>
                  <a:pt x="1954047" y="0"/>
                </a:moveTo>
                <a:lnTo>
                  <a:pt x="0" y="0"/>
                </a:lnTo>
                <a:lnTo>
                  <a:pt x="0" y="209702"/>
                </a:lnTo>
                <a:lnTo>
                  <a:pt x="1954047" y="209702"/>
                </a:lnTo>
                <a:lnTo>
                  <a:pt x="1954047" y="0"/>
                </a:lnTo>
                <a:close/>
              </a:path>
            </a:pathLst>
          </a:custGeom>
          <a:solidFill>
            <a:srgbClr val="0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174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Major </a:t>
            </a:r>
            <a:r>
              <a:rPr spc="-305" dirty="0"/>
              <a:t>Parts </a:t>
            </a:r>
            <a:r>
              <a:rPr spc="-245" dirty="0"/>
              <a:t>Of </a:t>
            </a:r>
            <a:r>
              <a:rPr spc="-375" dirty="0"/>
              <a:t>a</a:t>
            </a:r>
            <a:r>
              <a:rPr spc="-580" dirty="0"/>
              <a:t> </a:t>
            </a:r>
            <a:r>
              <a:rPr spc="-160" dirty="0"/>
              <a:t>Microcomputer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8146" y="6433304"/>
            <a:ext cx="173355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Verdana"/>
                <a:cs typeface="Verdana"/>
              </a:rPr>
              <a:t>5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707918"/>
            <a:ext cx="3992245" cy="32531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00" spc="-10" dirty="0">
                <a:latin typeface="Carlito"/>
                <a:cs typeface="Carlito"/>
              </a:rPr>
              <a:t>CPU</a:t>
            </a:r>
            <a:endParaRPr sz="2800">
              <a:latin typeface="Carlito"/>
              <a:cs typeface="Carlito"/>
            </a:endParaRPr>
          </a:p>
          <a:p>
            <a:pPr marL="621665" indent="-609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00" spc="-5" dirty="0">
                <a:latin typeface="Carlito"/>
                <a:cs typeface="Carlito"/>
              </a:rPr>
              <a:t>Memory</a:t>
            </a:r>
            <a:endParaRPr sz="2800">
              <a:latin typeface="Carlito"/>
              <a:cs typeface="Carlito"/>
            </a:endParaRPr>
          </a:p>
          <a:p>
            <a:pPr marL="621665" indent="-609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00" spc="-5" dirty="0">
                <a:latin typeface="Carlito"/>
                <a:cs typeface="Carlito"/>
              </a:rPr>
              <a:t>Input / </a:t>
            </a:r>
            <a:r>
              <a:rPr sz="2800" spc="-10" dirty="0">
                <a:latin typeface="Carlito"/>
                <a:cs typeface="Carlito"/>
              </a:rPr>
              <a:t>Output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circuitry</a:t>
            </a:r>
            <a:endParaRPr sz="2800">
              <a:latin typeface="Carlito"/>
              <a:cs typeface="Carlito"/>
            </a:endParaRPr>
          </a:p>
          <a:p>
            <a:pPr marL="621665" indent="-609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00" spc="-5" dirty="0">
                <a:latin typeface="Carlito"/>
                <a:cs typeface="Carlito"/>
              </a:rPr>
              <a:t>Buses:</a:t>
            </a:r>
            <a:endParaRPr sz="2800">
              <a:latin typeface="Carlito"/>
              <a:cs typeface="Carlito"/>
            </a:endParaRPr>
          </a:p>
          <a:p>
            <a:pPr marL="1002665" lvl="1" indent="-5334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002665" algn="l"/>
                <a:tab pos="1003300" algn="l"/>
              </a:tabLst>
            </a:pPr>
            <a:r>
              <a:rPr sz="2400" spc="-5" dirty="0">
                <a:latin typeface="Carlito"/>
                <a:cs typeface="Carlito"/>
              </a:rPr>
              <a:t>Address bus</a:t>
            </a:r>
            <a:endParaRPr sz="2400">
              <a:latin typeface="Carlito"/>
              <a:cs typeface="Carlito"/>
            </a:endParaRPr>
          </a:p>
          <a:p>
            <a:pPr marL="1002665" lvl="1" indent="-5334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002665" algn="l"/>
                <a:tab pos="1003300" algn="l"/>
              </a:tabLst>
            </a:pP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bus</a:t>
            </a:r>
            <a:endParaRPr sz="2400">
              <a:latin typeface="Carlito"/>
              <a:cs typeface="Carlito"/>
            </a:endParaRPr>
          </a:p>
          <a:p>
            <a:pPr marL="1002665" lvl="1" indent="-5334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002665" algn="l"/>
                <a:tab pos="1003300" algn="l"/>
              </a:tabLst>
            </a:pPr>
            <a:r>
              <a:rPr sz="2400" spc="-15" dirty="0">
                <a:latin typeface="Carlito"/>
                <a:cs typeface="Carlito"/>
              </a:rPr>
              <a:t>Control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859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20" dirty="0"/>
              <a:t>Micro-computer</a:t>
            </a:r>
            <a:r>
              <a:rPr u="none" spc="-305" dirty="0"/>
              <a:t> </a:t>
            </a:r>
            <a:r>
              <a:rPr u="none" spc="-17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379219"/>
            <a:ext cx="7467600" cy="5205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8146" y="6418797"/>
            <a:ext cx="17399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809" y="733357"/>
            <a:ext cx="7763834" cy="507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88146" y="6418797"/>
            <a:ext cx="17399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76197"/>
            <a:ext cx="8458200" cy="6684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88146" y="6418797"/>
            <a:ext cx="17399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497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Central </a:t>
            </a:r>
            <a:r>
              <a:rPr spc="-340" dirty="0"/>
              <a:t>Processing </a:t>
            </a:r>
            <a:r>
              <a:rPr spc="-110" dirty="0"/>
              <a:t>Unit</a:t>
            </a:r>
            <a:r>
              <a:rPr spc="-375" dirty="0"/>
              <a:t> </a:t>
            </a:r>
            <a:r>
              <a:rPr spc="-470" dirty="0"/>
              <a:t>(CPU)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29207"/>
            <a:ext cx="8439150" cy="20713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controls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operation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computer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CPU </a:t>
            </a:r>
            <a:r>
              <a:rPr sz="2800" spc="-20" dirty="0">
                <a:latin typeface="Carlito"/>
                <a:cs typeface="Carlito"/>
              </a:rPr>
              <a:t>fetches </a:t>
            </a:r>
            <a:r>
              <a:rPr sz="2800" spc="-10" dirty="0">
                <a:latin typeface="Carlito"/>
                <a:cs typeface="Carlito"/>
              </a:rPr>
              <a:t>binary-coded instructions </a:t>
            </a:r>
            <a:r>
              <a:rPr sz="2800" spc="-20" dirty="0">
                <a:latin typeface="Carlito"/>
                <a:cs typeface="Carlito"/>
              </a:rPr>
              <a:t>from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memory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Decodes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instructions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series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simple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actions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Carries out </a:t>
            </a:r>
            <a:r>
              <a:rPr sz="2800" spc="-5" dirty="0">
                <a:latin typeface="Carlito"/>
                <a:cs typeface="Carlito"/>
              </a:rPr>
              <a:t>these actions in a </a:t>
            </a:r>
            <a:r>
              <a:rPr sz="2800" spc="-10" dirty="0">
                <a:latin typeface="Carlito"/>
                <a:cs typeface="Carlito"/>
              </a:rPr>
              <a:t>sequence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steps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719</Words>
  <Application>Microsoft Office PowerPoint</Application>
  <PresentationFormat>On-screen Show (4:3)</PresentationFormat>
  <Paragraphs>113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Carlito</vt:lpstr>
      <vt:lpstr>Tahoma</vt:lpstr>
      <vt:lpstr>Verdana</vt:lpstr>
      <vt:lpstr>Office Theme</vt:lpstr>
      <vt:lpstr>Introduction to Microprocessor</vt:lpstr>
      <vt:lpstr>Overview of microcomputer</vt:lpstr>
      <vt:lpstr>PowerPoint Presentation</vt:lpstr>
      <vt:lpstr>What are we going to learn</vt:lpstr>
      <vt:lpstr>Major Parts Of a Microcomputer</vt:lpstr>
      <vt:lpstr>Micro-computer overview</vt:lpstr>
      <vt:lpstr>PowerPoint Presentation</vt:lpstr>
      <vt:lpstr>PowerPoint Presentation</vt:lpstr>
      <vt:lpstr>Central Processing Unit (CPU)</vt:lpstr>
      <vt:lpstr>Input / Output</vt:lpstr>
      <vt:lpstr>PowerPoint Presentation</vt:lpstr>
      <vt:lpstr>PowerPoint Presentation</vt:lpstr>
      <vt:lpstr>Memory</vt:lpstr>
      <vt:lpstr>Memory Organization:</vt:lpstr>
      <vt:lpstr>Processor Memory:</vt:lpstr>
      <vt:lpstr>Primary Memory</vt:lpstr>
      <vt:lpstr>Secondary Memory</vt:lpstr>
      <vt:lpstr>PowerPoint Presentation</vt:lpstr>
      <vt:lpstr>PowerPoint Presentation</vt:lpstr>
      <vt:lpstr>PowerPoint Presentation</vt:lpstr>
      <vt:lpstr>PowerPoint Presentation</vt:lpstr>
      <vt:lpstr>BUS</vt:lpstr>
      <vt:lpstr>Figure:  BUS</vt:lpstr>
      <vt:lpstr>PowerPoint Presentation</vt:lpstr>
      <vt:lpstr>PowerPoint Presentation</vt:lpstr>
      <vt:lpstr>Address Bus</vt:lpstr>
      <vt:lpstr>Data Bus</vt:lpstr>
      <vt:lpstr>Control Bus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rajib</dc:creator>
  <cp:lastModifiedBy>Shafqat Rakin</cp:lastModifiedBy>
  <cp:revision>4</cp:revision>
  <dcterms:created xsi:type="dcterms:W3CDTF">2023-09-22T16:32:47Z</dcterms:created>
  <dcterms:modified xsi:type="dcterms:W3CDTF">2024-01-18T15:46:39Z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2023-09-22T00:00:00Z</vt:filetime>
  </property>
</Properties>
</file>