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1"/>
  </p:notesMasterIdLst>
  <p:sldIdLst>
    <p:sldId id="322" r:id="rId3"/>
    <p:sldId id="258" r:id="rId4"/>
    <p:sldId id="259" r:id="rId5"/>
    <p:sldId id="301" r:id="rId6"/>
    <p:sldId id="304" r:id="rId7"/>
    <p:sldId id="305" r:id="rId8"/>
    <p:sldId id="306" r:id="rId9"/>
    <p:sldId id="307" r:id="rId10"/>
    <p:sldId id="265" r:id="rId11"/>
    <p:sldId id="266" r:id="rId12"/>
    <p:sldId id="262" r:id="rId13"/>
    <p:sldId id="308" r:id="rId14"/>
    <p:sldId id="281" r:id="rId15"/>
    <p:sldId id="261" r:id="rId16"/>
    <p:sldId id="279" r:id="rId17"/>
    <p:sldId id="280" r:id="rId18"/>
    <p:sldId id="309" r:id="rId19"/>
    <p:sldId id="282" r:id="rId20"/>
    <p:sldId id="260" r:id="rId21"/>
    <p:sldId id="263" r:id="rId22"/>
    <p:sldId id="302" r:id="rId23"/>
    <p:sldId id="290" r:id="rId24"/>
    <p:sldId id="291" r:id="rId25"/>
    <p:sldId id="299" r:id="rId26"/>
    <p:sldId id="300" r:id="rId27"/>
    <p:sldId id="264" r:id="rId28"/>
    <p:sldId id="271" r:id="rId29"/>
    <p:sldId id="292" r:id="rId30"/>
    <p:sldId id="295" r:id="rId31"/>
    <p:sldId id="297" r:id="rId32"/>
    <p:sldId id="296" r:id="rId33"/>
    <p:sldId id="270" r:id="rId34"/>
    <p:sldId id="285" r:id="rId35"/>
    <p:sldId id="303" r:id="rId36"/>
    <p:sldId id="293" r:id="rId37"/>
    <p:sldId id="268" r:id="rId38"/>
    <p:sldId id="298" r:id="rId39"/>
    <p:sldId id="32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12" autoAdjust="0"/>
  </p:normalViewPr>
  <p:slideViewPr>
    <p:cSldViewPr snapToGrid="0">
      <p:cViewPr varScale="1">
        <p:scale>
          <a:sx n="75" d="100"/>
          <a:sy n="75" d="100"/>
        </p:scale>
        <p:origin x="9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3DE7E-DA78-44CE-9A4C-6A9B19AA1EEB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DBEA6-6ADD-4DCC-AAE4-6765E6FC0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998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Brey book chapter 12 Interrupts ;</a:t>
            </a:r>
          </a:p>
          <a:p>
            <a:r>
              <a:rPr lang="en-GB" dirty="0"/>
              <a:t>6–4 INTRODUCTION TO INTERRUPTS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DBEA6-6ADD-4DCC-AAE4-6765E6FC06E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766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15950" y="877888"/>
            <a:ext cx="5626100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41863" cy="35131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1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DBEA6-6ADD-4DCC-AAE4-6765E6FC06E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32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DBEA6-6ADD-4DCC-AAE4-6765E6FC06E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61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TF: single step execution;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another interrupt event occurs during your servicing of the initial interrupt you don't want to lose that interrupt notification.  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DBEA6-6ADD-4DCC-AAE4-6765E6FC06E9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751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15950" y="877888"/>
            <a:ext cx="5626100" cy="3165475"/>
          </a:xfrm>
        </p:spPr>
      </p:sp>
      <p:sp>
        <p:nvSpPr>
          <p:cNvPr id="23859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60450" y="4349750"/>
            <a:ext cx="4741863" cy="351313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0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1EB3-BB27-489D-B3FA-3EDBDB9C7D9C}" type="datetime1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82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D4E-1450-4354-B3D1-94E47CFCCDF3}" type="datetime1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60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D3C1-C226-44E4-B07D-6C40E9FAFD67}" type="datetime1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390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1" y="255589"/>
            <a:ext cx="10409767" cy="11445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95351" y="1781175"/>
            <a:ext cx="5202767" cy="4476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1318" y="1781175"/>
            <a:ext cx="5202767" cy="4476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49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3391" y="298500"/>
            <a:ext cx="10305220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75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9060">
              <a:spcBef>
                <a:spcPts val="11"/>
              </a:spcBef>
            </a:pPr>
            <a:fld id="{81D60167-4931-47E6-BA6A-407CBD079E47}" type="slidenum">
              <a:rPr lang="en-US" spc="-4" smtClean="0"/>
              <a:pPr marL="99060">
                <a:spcBef>
                  <a:spcPts val="11"/>
                </a:spcBef>
              </a:pPr>
              <a:t>‹#›</a:t>
            </a:fld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101113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5900" y="3209009"/>
            <a:ext cx="15593530" cy="22142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1800" y="5853690"/>
            <a:ext cx="12841730" cy="2639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8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7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66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54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43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32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20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509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85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14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154" y="6638009"/>
            <a:ext cx="15593530" cy="2051661"/>
          </a:xfrm>
        </p:spPr>
        <p:txBody>
          <a:bodyPr anchor="t"/>
          <a:lstStyle>
            <a:lvl1pPr algn="l">
              <a:defRPr sz="602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154" y="4378313"/>
            <a:ext cx="15593530" cy="2259696"/>
          </a:xfrm>
        </p:spPr>
        <p:txBody>
          <a:bodyPr anchor="b"/>
          <a:lstStyle>
            <a:lvl1pPr marL="0" indent="0">
              <a:buNone/>
              <a:defRPr sz="3013">
                <a:solidFill>
                  <a:schemeClr val="tx1">
                    <a:tint val="75000"/>
                  </a:schemeClr>
                </a:solidFill>
              </a:defRPr>
            </a:lvl1pPr>
            <a:lvl2pPr marL="688680" indent="0">
              <a:buNone/>
              <a:defRPr sz="2711">
                <a:solidFill>
                  <a:schemeClr val="tx1">
                    <a:tint val="75000"/>
                  </a:schemeClr>
                </a:solidFill>
              </a:defRPr>
            </a:lvl2pPr>
            <a:lvl3pPr marL="1377361" indent="0">
              <a:buNone/>
              <a:defRPr sz="2410">
                <a:solidFill>
                  <a:schemeClr val="tx1">
                    <a:tint val="75000"/>
                  </a:schemeClr>
                </a:solidFill>
              </a:defRPr>
            </a:lvl3pPr>
            <a:lvl4pPr marL="2066041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4pPr>
            <a:lvl5pPr marL="2754721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5pPr>
            <a:lvl6pPr marL="3443402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6pPr>
            <a:lvl7pPr marL="4132082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7pPr>
            <a:lvl8pPr marL="48207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8pPr>
            <a:lvl9pPr marL="550944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14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7267" y="2410344"/>
            <a:ext cx="8102520" cy="6817350"/>
          </a:xfrm>
        </p:spPr>
        <p:txBody>
          <a:bodyPr/>
          <a:lstStyle>
            <a:lvl1pPr>
              <a:defRPr sz="4218"/>
            </a:lvl1pPr>
            <a:lvl2pPr>
              <a:defRPr sz="3615"/>
            </a:lvl2pPr>
            <a:lvl3pPr>
              <a:defRPr sz="3013"/>
            </a:lvl3pPr>
            <a:lvl4pPr>
              <a:defRPr sz="2711"/>
            </a:lvl4pPr>
            <a:lvl5pPr>
              <a:defRPr sz="2711"/>
            </a:lvl5pPr>
            <a:lvl6pPr>
              <a:defRPr sz="2711"/>
            </a:lvl6pPr>
            <a:lvl7pPr>
              <a:defRPr sz="2711"/>
            </a:lvl7pPr>
            <a:lvl8pPr>
              <a:defRPr sz="2711"/>
            </a:lvl8pPr>
            <a:lvl9pPr>
              <a:defRPr sz="271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5543" y="2410344"/>
            <a:ext cx="8102520" cy="6817350"/>
          </a:xfrm>
        </p:spPr>
        <p:txBody>
          <a:bodyPr/>
          <a:lstStyle>
            <a:lvl1pPr>
              <a:defRPr sz="4218"/>
            </a:lvl1pPr>
            <a:lvl2pPr>
              <a:defRPr sz="3615"/>
            </a:lvl2pPr>
            <a:lvl3pPr>
              <a:defRPr sz="3013"/>
            </a:lvl3pPr>
            <a:lvl4pPr>
              <a:defRPr sz="2711"/>
            </a:lvl4pPr>
            <a:lvl5pPr>
              <a:defRPr sz="2711"/>
            </a:lvl5pPr>
            <a:lvl6pPr>
              <a:defRPr sz="2711"/>
            </a:lvl6pPr>
            <a:lvl7pPr>
              <a:defRPr sz="2711"/>
            </a:lvl7pPr>
            <a:lvl8pPr>
              <a:defRPr sz="2711"/>
            </a:lvl8pPr>
            <a:lvl9pPr>
              <a:defRPr sz="271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768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267" y="2312304"/>
            <a:ext cx="8105706" cy="963658"/>
          </a:xfrm>
        </p:spPr>
        <p:txBody>
          <a:bodyPr anchor="b"/>
          <a:lstStyle>
            <a:lvl1pPr marL="0" indent="0">
              <a:buNone/>
              <a:defRPr sz="3615" b="1"/>
            </a:lvl1pPr>
            <a:lvl2pPr marL="688680" indent="0">
              <a:buNone/>
              <a:defRPr sz="3013" b="1"/>
            </a:lvl2pPr>
            <a:lvl3pPr marL="1377361" indent="0">
              <a:buNone/>
              <a:defRPr sz="2711" b="1"/>
            </a:lvl3pPr>
            <a:lvl4pPr marL="2066041" indent="0">
              <a:buNone/>
              <a:defRPr sz="2410" b="1"/>
            </a:lvl4pPr>
            <a:lvl5pPr marL="2754721" indent="0">
              <a:buNone/>
              <a:defRPr sz="2410" b="1"/>
            </a:lvl5pPr>
            <a:lvl6pPr marL="3443402" indent="0">
              <a:buNone/>
              <a:defRPr sz="2410" b="1"/>
            </a:lvl6pPr>
            <a:lvl7pPr marL="4132082" indent="0">
              <a:buNone/>
              <a:defRPr sz="2410" b="1"/>
            </a:lvl7pPr>
            <a:lvl8pPr marL="4820763" indent="0">
              <a:buNone/>
              <a:defRPr sz="2410" b="1"/>
            </a:lvl8pPr>
            <a:lvl9pPr marL="5509443" indent="0">
              <a:buNone/>
              <a:defRPr sz="241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267" y="3275962"/>
            <a:ext cx="8105706" cy="5951731"/>
          </a:xfrm>
        </p:spPr>
        <p:txBody>
          <a:bodyPr/>
          <a:lstStyle>
            <a:lvl1pPr>
              <a:defRPr sz="3615"/>
            </a:lvl1pPr>
            <a:lvl2pPr>
              <a:defRPr sz="3013"/>
            </a:lvl2pPr>
            <a:lvl3pPr>
              <a:defRPr sz="2711"/>
            </a:lvl3pPr>
            <a:lvl4pPr>
              <a:defRPr sz="2410"/>
            </a:lvl4pPr>
            <a:lvl5pPr>
              <a:defRPr sz="2410"/>
            </a:lvl5pPr>
            <a:lvl6pPr>
              <a:defRPr sz="2410"/>
            </a:lvl6pPr>
            <a:lvl7pPr>
              <a:defRPr sz="2410"/>
            </a:lvl7pPr>
            <a:lvl8pPr>
              <a:defRPr sz="2410"/>
            </a:lvl8pPr>
            <a:lvl9pPr>
              <a:defRPr sz="24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19174" y="2312304"/>
            <a:ext cx="8108890" cy="963658"/>
          </a:xfrm>
        </p:spPr>
        <p:txBody>
          <a:bodyPr anchor="b"/>
          <a:lstStyle>
            <a:lvl1pPr marL="0" indent="0">
              <a:buNone/>
              <a:defRPr sz="3615" b="1"/>
            </a:lvl1pPr>
            <a:lvl2pPr marL="688680" indent="0">
              <a:buNone/>
              <a:defRPr sz="3013" b="1"/>
            </a:lvl2pPr>
            <a:lvl3pPr marL="1377361" indent="0">
              <a:buNone/>
              <a:defRPr sz="2711" b="1"/>
            </a:lvl3pPr>
            <a:lvl4pPr marL="2066041" indent="0">
              <a:buNone/>
              <a:defRPr sz="2410" b="1"/>
            </a:lvl4pPr>
            <a:lvl5pPr marL="2754721" indent="0">
              <a:buNone/>
              <a:defRPr sz="2410" b="1"/>
            </a:lvl5pPr>
            <a:lvl6pPr marL="3443402" indent="0">
              <a:buNone/>
              <a:defRPr sz="2410" b="1"/>
            </a:lvl6pPr>
            <a:lvl7pPr marL="4132082" indent="0">
              <a:buNone/>
              <a:defRPr sz="2410" b="1"/>
            </a:lvl7pPr>
            <a:lvl8pPr marL="4820763" indent="0">
              <a:buNone/>
              <a:defRPr sz="2410" b="1"/>
            </a:lvl8pPr>
            <a:lvl9pPr marL="5509443" indent="0">
              <a:buNone/>
              <a:defRPr sz="241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19174" y="3275962"/>
            <a:ext cx="8108890" cy="5951731"/>
          </a:xfrm>
        </p:spPr>
        <p:txBody>
          <a:bodyPr/>
          <a:lstStyle>
            <a:lvl1pPr>
              <a:defRPr sz="3615"/>
            </a:lvl1pPr>
            <a:lvl2pPr>
              <a:defRPr sz="3013"/>
            </a:lvl2pPr>
            <a:lvl3pPr>
              <a:defRPr sz="2711"/>
            </a:lvl3pPr>
            <a:lvl4pPr>
              <a:defRPr sz="2410"/>
            </a:lvl4pPr>
            <a:lvl5pPr>
              <a:defRPr sz="2410"/>
            </a:lvl5pPr>
            <a:lvl6pPr>
              <a:defRPr sz="2410"/>
            </a:lvl6pPr>
            <a:lvl7pPr>
              <a:defRPr sz="2410"/>
            </a:lvl7pPr>
            <a:lvl8pPr>
              <a:defRPr sz="2410"/>
            </a:lvl8pPr>
            <a:lvl9pPr>
              <a:defRPr sz="24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993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7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75AB-9DC2-480F-8877-E33723B53AD2}" type="datetime1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989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356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67" y="411289"/>
            <a:ext cx="6035487" cy="1750368"/>
          </a:xfrm>
        </p:spPr>
        <p:txBody>
          <a:bodyPr anchor="b"/>
          <a:lstStyle>
            <a:lvl1pPr algn="l">
              <a:defRPr sz="301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2514" y="411289"/>
            <a:ext cx="10255549" cy="8816405"/>
          </a:xfrm>
        </p:spPr>
        <p:txBody>
          <a:bodyPr/>
          <a:lstStyle>
            <a:lvl1pPr>
              <a:defRPr sz="4820"/>
            </a:lvl1pPr>
            <a:lvl2pPr>
              <a:defRPr sz="4218"/>
            </a:lvl2pPr>
            <a:lvl3pPr>
              <a:defRPr sz="3615"/>
            </a:lvl3pPr>
            <a:lvl4pPr>
              <a:defRPr sz="3013"/>
            </a:lvl4pPr>
            <a:lvl5pPr>
              <a:defRPr sz="3013"/>
            </a:lvl5pPr>
            <a:lvl6pPr>
              <a:defRPr sz="3013"/>
            </a:lvl6pPr>
            <a:lvl7pPr>
              <a:defRPr sz="3013"/>
            </a:lvl7pPr>
            <a:lvl8pPr>
              <a:defRPr sz="3013"/>
            </a:lvl8pPr>
            <a:lvl9pPr>
              <a:defRPr sz="3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67" y="2161658"/>
            <a:ext cx="6035487" cy="7066036"/>
          </a:xfrm>
        </p:spPr>
        <p:txBody>
          <a:bodyPr/>
          <a:lstStyle>
            <a:lvl1pPr marL="0" indent="0">
              <a:buNone/>
              <a:defRPr sz="2109"/>
            </a:lvl1pPr>
            <a:lvl2pPr marL="688680" indent="0">
              <a:buNone/>
              <a:defRPr sz="1808"/>
            </a:lvl2pPr>
            <a:lvl3pPr marL="1377361" indent="0">
              <a:buNone/>
              <a:defRPr sz="1506"/>
            </a:lvl3pPr>
            <a:lvl4pPr marL="2066041" indent="0">
              <a:buNone/>
              <a:defRPr sz="1356"/>
            </a:lvl4pPr>
            <a:lvl5pPr marL="2754721" indent="0">
              <a:buNone/>
              <a:defRPr sz="1356"/>
            </a:lvl5pPr>
            <a:lvl6pPr marL="3443402" indent="0">
              <a:buNone/>
              <a:defRPr sz="1356"/>
            </a:lvl6pPr>
            <a:lvl7pPr marL="4132082" indent="0">
              <a:buNone/>
              <a:defRPr sz="1356"/>
            </a:lvl7pPr>
            <a:lvl8pPr marL="4820763" indent="0">
              <a:buNone/>
              <a:defRPr sz="1356"/>
            </a:lvl8pPr>
            <a:lvl9pPr marL="5509443" indent="0">
              <a:buNone/>
              <a:defRPr sz="13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34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813" y="7231029"/>
            <a:ext cx="11007197" cy="853664"/>
          </a:xfrm>
        </p:spPr>
        <p:txBody>
          <a:bodyPr anchor="b"/>
          <a:lstStyle>
            <a:lvl1pPr algn="l">
              <a:defRPr sz="301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95813" y="923008"/>
            <a:ext cx="11007197" cy="6198025"/>
          </a:xfrm>
        </p:spPr>
        <p:txBody>
          <a:bodyPr/>
          <a:lstStyle>
            <a:lvl1pPr marL="0" indent="0">
              <a:buNone/>
              <a:defRPr sz="4820"/>
            </a:lvl1pPr>
            <a:lvl2pPr marL="688680" indent="0">
              <a:buNone/>
              <a:defRPr sz="4218"/>
            </a:lvl2pPr>
            <a:lvl3pPr marL="1377361" indent="0">
              <a:buNone/>
              <a:defRPr sz="3615"/>
            </a:lvl3pPr>
            <a:lvl4pPr marL="2066041" indent="0">
              <a:buNone/>
              <a:defRPr sz="3013"/>
            </a:lvl4pPr>
            <a:lvl5pPr marL="2754721" indent="0">
              <a:buNone/>
              <a:defRPr sz="3013"/>
            </a:lvl5pPr>
            <a:lvl6pPr marL="3443402" indent="0">
              <a:buNone/>
              <a:defRPr sz="3013"/>
            </a:lvl6pPr>
            <a:lvl7pPr marL="4132082" indent="0">
              <a:buNone/>
              <a:defRPr sz="3013"/>
            </a:lvl7pPr>
            <a:lvl8pPr marL="4820763" indent="0">
              <a:buNone/>
              <a:defRPr sz="3013"/>
            </a:lvl8pPr>
            <a:lvl9pPr marL="5509443" indent="0">
              <a:buNone/>
              <a:defRPr sz="301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95813" y="8084693"/>
            <a:ext cx="11007197" cy="1212344"/>
          </a:xfrm>
        </p:spPr>
        <p:txBody>
          <a:bodyPr/>
          <a:lstStyle>
            <a:lvl1pPr marL="0" indent="0">
              <a:buNone/>
              <a:defRPr sz="2109"/>
            </a:lvl1pPr>
            <a:lvl2pPr marL="688680" indent="0">
              <a:buNone/>
              <a:defRPr sz="1808"/>
            </a:lvl2pPr>
            <a:lvl3pPr marL="1377361" indent="0">
              <a:buNone/>
              <a:defRPr sz="1506"/>
            </a:lvl3pPr>
            <a:lvl4pPr marL="2066041" indent="0">
              <a:buNone/>
              <a:defRPr sz="1356"/>
            </a:lvl4pPr>
            <a:lvl5pPr marL="2754721" indent="0">
              <a:buNone/>
              <a:defRPr sz="1356"/>
            </a:lvl5pPr>
            <a:lvl6pPr marL="3443402" indent="0">
              <a:buNone/>
              <a:defRPr sz="1356"/>
            </a:lvl6pPr>
            <a:lvl7pPr marL="4132082" indent="0">
              <a:buNone/>
              <a:defRPr sz="1356"/>
            </a:lvl7pPr>
            <a:lvl8pPr marL="4820763" indent="0">
              <a:buNone/>
              <a:defRPr sz="1356"/>
            </a:lvl8pPr>
            <a:lvl9pPr marL="5509443" indent="0">
              <a:buNone/>
              <a:defRPr sz="13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705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06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00364" y="413681"/>
            <a:ext cx="4127699" cy="88140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7266" y="413681"/>
            <a:ext cx="12077342" cy="88140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8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CDBF-1CFD-4649-A8E1-C6E72A6634A9}" type="datetime1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08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5D56-F08D-4DFE-AB9D-77CCA053B59F}" type="datetime1">
              <a:rPr lang="en-GB" smtClean="0"/>
              <a:t>20/10/2023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80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50B3-23F8-4CFA-830A-5F47DA5B8C80}" type="datetime1">
              <a:rPr lang="en-GB" smtClean="0"/>
              <a:t>20/10/2023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42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294C-E02D-4839-8727-791AD35CD5D3}" type="datetime1">
              <a:rPr lang="en-GB" smtClean="0"/>
              <a:t>20/10/2023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99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83DB-B36D-4808-87D3-2FC9CA7781AF}" type="datetime1">
              <a:rPr lang="en-GB" smtClean="0"/>
              <a:t>20/10/2023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35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1355E-7843-4950-B122-2735D9661789}" type="datetime1">
              <a:rPr lang="en-GB" smtClean="0"/>
              <a:t>20/10/2023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05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75A0-0DE9-4B6C-9B5F-561B9827D3A7}" type="datetime1">
              <a:rPr lang="en-GB" smtClean="0"/>
              <a:t>20/10/2023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53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B61E4-1187-4C94-B7EC-3F36902969D0}" type="datetime1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472A5-7364-4BB2-AB92-EBBEF05EE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85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7267" y="413680"/>
            <a:ext cx="16510796" cy="1721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267" y="2410344"/>
            <a:ext cx="16510796" cy="681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7266" y="9574419"/>
            <a:ext cx="4280577" cy="549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67988" y="9574419"/>
            <a:ext cx="5809354" cy="549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47486" y="9574419"/>
            <a:ext cx="4280577" cy="549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5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688680" rtl="0" eaLnBrk="1" latinLnBrk="0" hangingPunct="1">
        <a:spcBef>
          <a:spcPct val="0"/>
        </a:spcBef>
        <a:buNone/>
        <a:defRPr sz="66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6510" indent="-516510" algn="l" defTabSz="688680" rtl="0" eaLnBrk="1" latinLnBrk="0" hangingPunct="1">
        <a:spcBef>
          <a:spcPct val="20000"/>
        </a:spcBef>
        <a:buFont typeface="Arial"/>
        <a:buChar char="•"/>
        <a:defRPr sz="4820" kern="1200">
          <a:solidFill>
            <a:schemeClr val="tx1"/>
          </a:solidFill>
          <a:latin typeface="+mn-lt"/>
          <a:ea typeface="+mn-ea"/>
          <a:cs typeface="+mn-cs"/>
        </a:defRPr>
      </a:lvl1pPr>
      <a:lvl2pPr marL="1119106" indent="-430425" algn="l" defTabSz="688680" rtl="0" eaLnBrk="1" latinLnBrk="0" hangingPunct="1">
        <a:spcBef>
          <a:spcPct val="20000"/>
        </a:spcBef>
        <a:buFont typeface="Arial"/>
        <a:buChar char="–"/>
        <a:defRPr sz="4218" kern="1200">
          <a:solidFill>
            <a:schemeClr val="tx1"/>
          </a:solidFill>
          <a:latin typeface="+mn-lt"/>
          <a:ea typeface="+mn-ea"/>
          <a:cs typeface="+mn-cs"/>
        </a:defRPr>
      </a:lvl2pPr>
      <a:lvl3pPr marL="1721701" indent="-344340" algn="l" defTabSz="688680" rtl="0" eaLnBrk="1" latinLnBrk="0" hangingPunct="1">
        <a:spcBef>
          <a:spcPct val="20000"/>
        </a:spcBef>
        <a:buFont typeface="Arial"/>
        <a:buChar char="•"/>
        <a:defRPr sz="3615" kern="1200">
          <a:solidFill>
            <a:schemeClr val="tx1"/>
          </a:solidFill>
          <a:latin typeface="+mn-lt"/>
          <a:ea typeface="+mn-ea"/>
          <a:cs typeface="+mn-cs"/>
        </a:defRPr>
      </a:lvl3pPr>
      <a:lvl4pPr marL="2410381" indent="-344340" algn="l" defTabSz="688680" rtl="0" eaLnBrk="1" latinLnBrk="0" hangingPunct="1">
        <a:spcBef>
          <a:spcPct val="20000"/>
        </a:spcBef>
        <a:buFont typeface="Arial"/>
        <a:buChar char="–"/>
        <a:defRPr sz="3013" kern="1200">
          <a:solidFill>
            <a:schemeClr val="tx1"/>
          </a:solidFill>
          <a:latin typeface="+mn-lt"/>
          <a:ea typeface="+mn-ea"/>
          <a:cs typeface="+mn-cs"/>
        </a:defRPr>
      </a:lvl4pPr>
      <a:lvl5pPr marL="3099062" indent="-344340" algn="l" defTabSz="688680" rtl="0" eaLnBrk="1" latinLnBrk="0" hangingPunct="1">
        <a:spcBef>
          <a:spcPct val="20000"/>
        </a:spcBef>
        <a:buFont typeface="Arial"/>
        <a:buChar char="»"/>
        <a:defRPr sz="3013" kern="1200">
          <a:solidFill>
            <a:schemeClr val="tx1"/>
          </a:solidFill>
          <a:latin typeface="+mn-lt"/>
          <a:ea typeface="+mn-ea"/>
          <a:cs typeface="+mn-cs"/>
        </a:defRPr>
      </a:lvl5pPr>
      <a:lvl6pPr marL="3787742" indent="-344340" algn="l" defTabSz="688680" rtl="0" eaLnBrk="1" latinLnBrk="0" hangingPunct="1">
        <a:spcBef>
          <a:spcPct val="20000"/>
        </a:spcBef>
        <a:buFont typeface="Arial"/>
        <a:buChar char="•"/>
        <a:defRPr sz="3013" kern="1200">
          <a:solidFill>
            <a:schemeClr val="tx1"/>
          </a:solidFill>
          <a:latin typeface="+mn-lt"/>
          <a:ea typeface="+mn-ea"/>
          <a:cs typeface="+mn-cs"/>
        </a:defRPr>
      </a:lvl6pPr>
      <a:lvl7pPr marL="4476422" indent="-344340" algn="l" defTabSz="688680" rtl="0" eaLnBrk="1" latinLnBrk="0" hangingPunct="1">
        <a:spcBef>
          <a:spcPct val="20000"/>
        </a:spcBef>
        <a:buFont typeface="Arial"/>
        <a:buChar char="•"/>
        <a:defRPr sz="3013" kern="1200">
          <a:solidFill>
            <a:schemeClr val="tx1"/>
          </a:solidFill>
          <a:latin typeface="+mn-lt"/>
          <a:ea typeface="+mn-ea"/>
          <a:cs typeface="+mn-cs"/>
        </a:defRPr>
      </a:lvl7pPr>
      <a:lvl8pPr marL="5165103" indent="-344340" algn="l" defTabSz="688680" rtl="0" eaLnBrk="1" latinLnBrk="0" hangingPunct="1">
        <a:spcBef>
          <a:spcPct val="20000"/>
        </a:spcBef>
        <a:buFont typeface="Arial"/>
        <a:buChar char="•"/>
        <a:defRPr sz="3013" kern="1200">
          <a:solidFill>
            <a:schemeClr val="tx1"/>
          </a:solidFill>
          <a:latin typeface="+mn-lt"/>
          <a:ea typeface="+mn-ea"/>
          <a:cs typeface="+mn-cs"/>
        </a:defRPr>
      </a:lvl8pPr>
      <a:lvl9pPr marL="5853783" indent="-344340" algn="l" defTabSz="688680" rtl="0" eaLnBrk="1" latinLnBrk="0" hangingPunct="1">
        <a:spcBef>
          <a:spcPct val="20000"/>
        </a:spcBef>
        <a:buFont typeface="Arial"/>
        <a:buChar char="•"/>
        <a:defRPr sz="3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8680" rtl="0" eaLnBrk="1" latinLnBrk="0" hangingPunct="1">
        <a:defRPr sz="2711" kern="1200">
          <a:solidFill>
            <a:schemeClr val="tx1"/>
          </a:solidFill>
          <a:latin typeface="+mn-lt"/>
          <a:ea typeface="+mn-ea"/>
          <a:cs typeface="+mn-cs"/>
        </a:defRPr>
      </a:lvl1pPr>
      <a:lvl2pPr marL="688680" algn="l" defTabSz="688680" rtl="0" eaLnBrk="1" latinLnBrk="0" hangingPunct="1">
        <a:defRPr sz="2711" kern="1200">
          <a:solidFill>
            <a:schemeClr val="tx1"/>
          </a:solidFill>
          <a:latin typeface="+mn-lt"/>
          <a:ea typeface="+mn-ea"/>
          <a:cs typeface="+mn-cs"/>
        </a:defRPr>
      </a:lvl2pPr>
      <a:lvl3pPr marL="1377361" algn="l" defTabSz="688680" rtl="0" eaLnBrk="1" latinLnBrk="0" hangingPunct="1">
        <a:defRPr sz="2711" kern="1200">
          <a:solidFill>
            <a:schemeClr val="tx1"/>
          </a:solidFill>
          <a:latin typeface="+mn-lt"/>
          <a:ea typeface="+mn-ea"/>
          <a:cs typeface="+mn-cs"/>
        </a:defRPr>
      </a:lvl3pPr>
      <a:lvl4pPr marL="2066041" algn="l" defTabSz="688680" rtl="0" eaLnBrk="1" latinLnBrk="0" hangingPunct="1">
        <a:defRPr sz="2711" kern="1200">
          <a:solidFill>
            <a:schemeClr val="tx1"/>
          </a:solidFill>
          <a:latin typeface="+mn-lt"/>
          <a:ea typeface="+mn-ea"/>
          <a:cs typeface="+mn-cs"/>
        </a:defRPr>
      </a:lvl4pPr>
      <a:lvl5pPr marL="2754721" algn="l" defTabSz="688680" rtl="0" eaLnBrk="1" latinLnBrk="0" hangingPunct="1">
        <a:defRPr sz="2711" kern="1200">
          <a:solidFill>
            <a:schemeClr val="tx1"/>
          </a:solidFill>
          <a:latin typeface="+mn-lt"/>
          <a:ea typeface="+mn-ea"/>
          <a:cs typeface="+mn-cs"/>
        </a:defRPr>
      </a:lvl5pPr>
      <a:lvl6pPr marL="3443402" algn="l" defTabSz="688680" rtl="0" eaLnBrk="1" latinLnBrk="0" hangingPunct="1">
        <a:defRPr sz="2711" kern="1200">
          <a:solidFill>
            <a:schemeClr val="tx1"/>
          </a:solidFill>
          <a:latin typeface="+mn-lt"/>
          <a:ea typeface="+mn-ea"/>
          <a:cs typeface="+mn-cs"/>
        </a:defRPr>
      </a:lvl6pPr>
      <a:lvl7pPr marL="4132082" algn="l" defTabSz="688680" rtl="0" eaLnBrk="1" latinLnBrk="0" hangingPunct="1">
        <a:defRPr sz="2711" kern="1200">
          <a:solidFill>
            <a:schemeClr val="tx1"/>
          </a:solidFill>
          <a:latin typeface="+mn-lt"/>
          <a:ea typeface="+mn-ea"/>
          <a:cs typeface="+mn-cs"/>
        </a:defRPr>
      </a:lvl7pPr>
      <a:lvl8pPr marL="4820763" algn="l" defTabSz="688680" rtl="0" eaLnBrk="1" latinLnBrk="0" hangingPunct="1">
        <a:defRPr sz="2711" kern="1200">
          <a:solidFill>
            <a:schemeClr val="tx1"/>
          </a:solidFill>
          <a:latin typeface="+mn-lt"/>
          <a:ea typeface="+mn-ea"/>
          <a:cs typeface="+mn-cs"/>
        </a:defRPr>
      </a:lvl8pPr>
      <a:lvl9pPr marL="5509443" algn="l" defTabSz="688680" rtl="0" eaLnBrk="1" latinLnBrk="0" hangingPunct="1">
        <a:defRPr sz="27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afqat@cse.uiu.ac.b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7F8797F-BB93-C788-B006-66A0856B9DE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254700" y="4386955"/>
            <a:ext cx="3543300" cy="1565557"/>
          </a:xfrm>
        </p:spPr>
        <p:txBody>
          <a:bodyPr/>
          <a:lstStyle/>
          <a:p>
            <a:pPr marL="0" indent="0">
              <a:spcBef>
                <a:spcPts val="71"/>
              </a:spcBef>
              <a:buNone/>
            </a:pPr>
            <a:r>
              <a:rPr lang="en-US" sz="1200" spc="-4" dirty="0">
                <a:latin typeface="Arial"/>
                <a:cs typeface="Arial"/>
              </a:rPr>
              <a:t>Md. Shafqat </a:t>
            </a:r>
            <a:r>
              <a:rPr lang="en-US" sz="1200" spc="-4" dirty="0" err="1">
                <a:latin typeface="Arial"/>
                <a:cs typeface="Arial"/>
              </a:rPr>
              <a:t>Talukder</a:t>
            </a:r>
            <a:r>
              <a:rPr lang="en-US" sz="1200" spc="-4" dirty="0">
                <a:latin typeface="Arial"/>
                <a:cs typeface="Arial"/>
              </a:rPr>
              <a:t> Rakin</a:t>
            </a:r>
            <a:endParaRPr lang="en-US" sz="1200" dirty="0">
              <a:latin typeface="Arial"/>
              <a:cs typeface="Arial"/>
            </a:endParaRPr>
          </a:p>
          <a:p>
            <a:pPr marL="0" marR="3810" indent="0">
              <a:buNone/>
            </a:pPr>
            <a:r>
              <a:rPr lang="en-US" sz="1200" spc="-4" dirty="0">
                <a:latin typeface="Arial"/>
                <a:cs typeface="Arial"/>
              </a:rPr>
              <a:t>Lecturer, Department of CSE,  </a:t>
            </a:r>
          </a:p>
          <a:p>
            <a:pPr marL="0" marR="3810" indent="0">
              <a:buNone/>
            </a:pPr>
            <a:r>
              <a:rPr lang="en-US" sz="1200" spc="-4" dirty="0">
                <a:latin typeface="Arial"/>
                <a:cs typeface="Arial"/>
              </a:rPr>
              <a:t>United International</a:t>
            </a:r>
            <a:r>
              <a:rPr lang="en-US" sz="1200" spc="8" dirty="0">
                <a:latin typeface="Arial"/>
                <a:cs typeface="Arial"/>
              </a:rPr>
              <a:t> </a:t>
            </a:r>
            <a:r>
              <a:rPr lang="en-US" sz="1200" spc="-4" dirty="0">
                <a:latin typeface="Arial"/>
                <a:cs typeface="Arial"/>
              </a:rPr>
              <a:t>University</a:t>
            </a:r>
          </a:p>
          <a:p>
            <a:pPr marL="0" marR="3810" indent="0">
              <a:buNone/>
            </a:pPr>
            <a:r>
              <a:rPr lang="en-US" sz="1200" spc="-4" dirty="0">
                <a:latin typeface="Arial"/>
                <a:cs typeface="Arial"/>
              </a:rPr>
              <a:t>Email id : </a:t>
            </a:r>
            <a:r>
              <a:rPr lang="en-US" sz="1200" spc="-4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shafqat@cse.uiu.ac.bd</a:t>
            </a:r>
            <a:endParaRPr lang="en-US" sz="12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7C7C251-28BA-B1C1-2698-414C51F280A9}"/>
              </a:ext>
            </a:extLst>
          </p:cNvPr>
          <p:cNvSpPr txBox="1"/>
          <p:nvPr/>
        </p:nvSpPr>
        <p:spPr>
          <a:xfrm>
            <a:off x="6837673" y="4743063"/>
            <a:ext cx="2286000" cy="286136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pc="-4" dirty="0">
                <a:solidFill>
                  <a:srgbClr val="585858"/>
                </a:solidFill>
                <a:latin typeface="Arial"/>
                <a:cs typeface="Arial"/>
              </a:rPr>
              <a:t>Courtesy:</a:t>
            </a:r>
            <a:r>
              <a:rPr lang="en-US" spc="-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en-US" spc="-4" dirty="0" err="1">
                <a:solidFill>
                  <a:srgbClr val="585858"/>
                </a:solidFill>
                <a:latin typeface="Arial"/>
                <a:cs typeface="Arial"/>
              </a:rPr>
              <a:t>Nasif</a:t>
            </a:r>
            <a:r>
              <a:rPr lang="en-US" spc="-4" dirty="0">
                <a:solidFill>
                  <a:srgbClr val="585858"/>
                </a:solidFill>
                <a:latin typeface="Arial"/>
                <a:cs typeface="Arial"/>
              </a:rPr>
              <a:t> M. Sir</a:t>
            </a:r>
            <a:r>
              <a:rPr spc="-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1CF76EDE-B57A-13DF-63DA-A9C1C6D6CB45}"/>
              </a:ext>
            </a:extLst>
          </p:cNvPr>
          <p:cNvSpPr txBox="1">
            <a:spLocks/>
          </p:cNvSpPr>
          <p:nvPr/>
        </p:nvSpPr>
        <p:spPr>
          <a:xfrm>
            <a:off x="1290320" y="1451551"/>
            <a:ext cx="9702800" cy="2331216"/>
          </a:xfrm>
          <a:prstGeom prst="rect">
            <a:avLst/>
          </a:prstGeom>
        </p:spPr>
        <p:txBody>
          <a:bodyPr vert="horz" wrap="square" lIns="0" tIns="67628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278130" marR="3810" indent="-269081" algn="ctr">
              <a:lnSpc>
                <a:spcPts val="3645"/>
              </a:lnSpc>
              <a:spcBef>
                <a:spcPts val="533"/>
              </a:spcBef>
            </a:pPr>
            <a:r>
              <a:rPr lang="en-GB" sz="4800" dirty="0">
                <a:solidFill>
                  <a:srgbClr val="C00000"/>
                </a:solidFill>
              </a:rPr>
              <a:t>8086 Interrupt</a:t>
            </a:r>
            <a:br>
              <a:rPr lang="en-GB" sz="4800" dirty="0">
                <a:solidFill>
                  <a:srgbClr val="C00000"/>
                </a:solidFill>
              </a:rPr>
            </a:br>
            <a:r>
              <a:rPr lang="en-GB" sz="3600" dirty="0">
                <a:solidFill>
                  <a:srgbClr val="C00000"/>
                </a:solidFill>
              </a:rPr>
              <a:t>part 1</a:t>
            </a:r>
            <a:br>
              <a:rPr lang="en-GB" sz="3600" dirty="0">
                <a:solidFill>
                  <a:srgbClr val="C00000"/>
                </a:solidFill>
              </a:rPr>
            </a:br>
            <a:br>
              <a:rPr lang="en-GB" sz="3600" dirty="0">
                <a:solidFill>
                  <a:srgbClr val="C00000"/>
                </a:solidFill>
              </a:rPr>
            </a:br>
            <a:r>
              <a:rPr lang="en-US" sz="2400" dirty="0"/>
              <a:t>The Intel Microprocessors 8th Edition by </a:t>
            </a:r>
            <a:r>
              <a:rPr lang="en-GB" sz="2400" dirty="0"/>
              <a:t>Brey </a:t>
            </a:r>
            <a:br>
              <a:rPr lang="en-GB" sz="2400" dirty="0">
                <a:solidFill>
                  <a:srgbClr val="C00000"/>
                </a:solidFill>
              </a:rPr>
            </a:br>
            <a:r>
              <a:rPr lang="en-GB" sz="2400" dirty="0"/>
              <a:t>6–4 INTRODUCTION TO INTERRUPTS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178730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51" y="90948"/>
            <a:ext cx="8910782" cy="66761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968" y="191729"/>
            <a:ext cx="10515600" cy="923772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Types of interrupt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754" y="1115500"/>
            <a:ext cx="11662348" cy="5240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are two types of interrupts</a:t>
            </a:r>
          </a:p>
          <a:p>
            <a:pPr marL="0" indent="0">
              <a:buNone/>
            </a:pPr>
            <a:r>
              <a:rPr lang="en-GB" b="1" dirty="0"/>
              <a:t>1. External interrupts/hardware interrupt</a:t>
            </a:r>
            <a:endParaRPr lang="en-GB" dirty="0"/>
          </a:p>
          <a:p>
            <a:r>
              <a:rPr lang="en-GB" dirty="0"/>
              <a:t> These interrupts are generated by external devices </a:t>
            </a:r>
            <a:r>
              <a:rPr lang="en-GB" dirty="0" err="1"/>
              <a:t>i.e</a:t>
            </a:r>
            <a:r>
              <a:rPr lang="en-GB" dirty="0"/>
              <a:t> out side the processor (using NMI, INTR pins). </a:t>
            </a:r>
            <a:r>
              <a:rPr lang="en-GB" dirty="0" err="1"/>
              <a:t>Eg</a:t>
            </a:r>
            <a:r>
              <a:rPr lang="en-GB" dirty="0"/>
              <a:t>: Keyboard interrupt.</a:t>
            </a:r>
          </a:p>
          <a:p>
            <a:pPr marL="0" indent="0">
              <a:buNone/>
            </a:pPr>
            <a:r>
              <a:rPr lang="en-GB" b="1" dirty="0"/>
              <a:t>2. Internal interrupts/software interrupt</a:t>
            </a:r>
            <a:endParaRPr lang="en-GB" dirty="0"/>
          </a:p>
          <a:p>
            <a:r>
              <a:rPr lang="en-GB" dirty="0"/>
              <a:t>It is generated internally by the process circuit or by the execution of an interrupt instruction. </a:t>
            </a:r>
            <a:r>
              <a:rPr lang="en-GB" dirty="0" err="1"/>
              <a:t>Eg</a:t>
            </a:r>
            <a:r>
              <a:rPr lang="en-GB" dirty="0"/>
              <a:t>: INT instruction, overflow interrupt, divide by zero interrupt. At the end of each instruction cycle, the 8086 checks to see if any interrupts have been requested.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251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.jpg">
            <a:extLst>
              <a:ext uri="{FF2B5EF4-FFF2-40B4-BE49-F238E27FC236}">
                <a16:creationId xmlns:a16="http://schemas.microsoft.com/office/drawing/2014/main" id="{FF031A81-2C63-97E0-D6D9-C943C11DF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880" y="371739"/>
            <a:ext cx="8152695" cy="611452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83614-382D-C2F9-99F9-4E235356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15472A5-7364-4BB2-AB92-EBBEF05EE0C0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72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326329" cy="779668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Interrupt pins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4180"/>
            <a:ext cx="8689258" cy="527149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068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Hardware Interrupt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92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 8086,  interrupts pins are : 1. NMI 2. INTR 3. INTA</a:t>
            </a:r>
          </a:p>
          <a:p>
            <a:r>
              <a:rPr lang="en-GB" b="1" dirty="0"/>
              <a:t>NMI</a:t>
            </a:r>
            <a:r>
              <a:rPr lang="en-GB" dirty="0"/>
              <a:t> :-- Non </a:t>
            </a:r>
            <a:r>
              <a:rPr lang="en-GB" dirty="0" err="1"/>
              <a:t>Maskable</a:t>
            </a:r>
            <a:r>
              <a:rPr lang="en-GB" dirty="0"/>
              <a:t> Interrupt input pin which means that any interrupt request at NMI input cannot to masked or disabled by any means.</a:t>
            </a:r>
          </a:p>
          <a:p>
            <a:r>
              <a:rPr lang="en-GB" b="1" dirty="0"/>
              <a:t>INTR</a:t>
            </a:r>
            <a:r>
              <a:rPr lang="en-GB" dirty="0"/>
              <a:t>:-- It can be masked using the Interrupt Flag (IF).</a:t>
            </a:r>
          </a:p>
          <a:p>
            <a:r>
              <a:rPr lang="en-GB" altLang="en-US" b="1" dirty="0"/>
              <a:t>INTA</a:t>
            </a:r>
            <a:r>
              <a:rPr lang="en-GB" altLang="en-US" dirty="0"/>
              <a:t>:--Interrupt Acknowledgement :  It becomes active after the current instruction has completed execution.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738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6" y="281898"/>
            <a:ext cx="8401050" cy="629420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44" y="215880"/>
            <a:ext cx="8577282" cy="642623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209" y="173062"/>
            <a:ext cx="8691582" cy="6511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19" y="160582"/>
            <a:ext cx="8720156" cy="653328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ISR –Interrupt service 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840"/>
            <a:ext cx="10515600" cy="4351338"/>
          </a:xfrm>
        </p:spPr>
        <p:txBody>
          <a:bodyPr/>
          <a:lstStyle/>
          <a:p>
            <a:r>
              <a:rPr lang="en-GB" dirty="0"/>
              <a:t>While the CPU is executing a program, an interrupt breaks the normal sequence of execution of instructions, diverts its execution to some other program called </a:t>
            </a:r>
            <a:r>
              <a:rPr lang="en-GB" dirty="0">
                <a:solidFill>
                  <a:srgbClr val="0000FF"/>
                </a:solidFill>
              </a:rPr>
              <a:t>“Interrupt Service Routine (ISR)” or Interrupt Service Procedure (ISP).</a:t>
            </a:r>
          </a:p>
          <a:p>
            <a:endParaRPr lang="en-GB" dirty="0"/>
          </a:p>
          <a:p>
            <a:r>
              <a:rPr lang="en-GB" dirty="0"/>
              <a:t>After executing ISR, the control is transferred back again to the main program which was being executed at the time of interruption.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52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xfrm>
            <a:off x="494923" y="0"/>
            <a:ext cx="7972425" cy="703263"/>
          </a:xfrm>
          <a:ln/>
        </p:spPr>
        <p:txBody>
          <a:bodyPr vert="horz" lIns="90000" tIns="46800" rIns="90000" bIns="46800" rtlCol="0" anchor="ctr">
            <a:normAutofit/>
          </a:bodyPr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4000" dirty="0">
                <a:solidFill>
                  <a:srgbClr val="C00000"/>
                </a:solidFill>
              </a:rPr>
              <a:t>What is Interrupt?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3658" y="703263"/>
            <a:ext cx="11968414" cy="6402075"/>
          </a:xfrm>
          <a:ln/>
        </p:spPr>
        <p:txBody>
          <a:bodyPr vert="horz" lIns="90000" tIns="46800" rIns="90000" bIns="46800" rtlCol="0">
            <a:normAutofit fontScale="85000" lnSpcReduction="20000"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500" dirty="0"/>
              <a:t>The meaning of ‘interrupts’ is to break the sequence of operation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500" dirty="0"/>
              <a:t>While the CPU is executing a program, an  interrupt breaks the normal sequence of execution of instructions, diverts its execution to some other program called </a:t>
            </a:r>
            <a:r>
              <a:rPr lang="en-US" sz="3500" b="1" dirty="0"/>
              <a:t>Interrupt Service Routine (ISR)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500" dirty="0"/>
              <a:t>After executing ISR , the control is transferred back again to the main program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500" dirty="0"/>
              <a:t>An interrupt is an external event which informs the CPU that a device needs service.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500" dirty="0"/>
              <a:t>In the 8086, there are a total of 256 interrupts (or interrupt types)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500" dirty="0"/>
              <a:t>	– INT  00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500" dirty="0"/>
              <a:t>	– INT  01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500" dirty="0"/>
              <a:t>	– …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500" dirty="0"/>
              <a:t>	– INT  FF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400" dirty="0"/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/>
              <a:t>                                                                                           </a:t>
            </a:r>
            <a:r>
              <a:rPr lang="en-GB" sz="2400" dirty="0">
                <a:hlinkClick r:id="rId3" action="ppaction://hlinksldjump"/>
              </a:rPr>
              <a:t> </a:t>
            </a:r>
            <a:endParaRPr lang="en-GB" sz="2400" dirty="0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2514600" y="6545264"/>
            <a:ext cx="815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chemeClr val="bg1"/>
                </a:solidFill>
              </a:rPr>
              <a:t>                                                                                                        03.05.07                                                                                                            4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7449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305" y="29980"/>
            <a:ext cx="10445357" cy="749508"/>
          </a:xfrm>
        </p:spPr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Interrupt Vector Table (IVT)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012" y="656887"/>
            <a:ext cx="11728168" cy="587882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 The first 1Kbyte of memory of 8086 (00000 H to003FF H) is set aside as a table for storing the starting addresses of </a:t>
            </a:r>
            <a:r>
              <a:rPr lang="en-GB" dirty="0">
                <a:solidFill>
                  <a:srgbClr val="0000FF"/>
                </a:solidFill>
              </a:rPr>
              <a:t>Interrupt Service Routine (ISR)</a:t>
            </a:r>
            <a:r>
              <a:rPr lang="en-GB" dirty="0"/>
              <a:t>.</a:t>
            </a:r>
          </a:p>
          <a:p>
            <a:r>
              <a:rPr lang="en-GB" dirty="0"/>
              <a:t>For every interrupt, there must be a program associated with it. This program is called </a:t>
            </a:r>
            <a:r>
              <a:rPr lang="en-GB" dirty="0">
                <a:solidFill>
                  <a:srgbClr val="0000FF"/>
                </a:solidFill>
              </a:rPr>
              <a:t>ISR</a:t>
            </a:r>
            <a:r>
              <a:rPr lang="en-GB" dirty="0"/>
              <a:t>.</a:t>
            </a:r>
          </a:p>
          <a:p>
            <a:r>
              <a:rPr lang="en-GB" dirty="0"/>
              <a:t> An </a:t>
            </a:r>
            <a:r>
              <a:rPr lang="en-GB" dirty="0">
                <a:solidFill>
                  <a:srgbClr val="0000FF"/>
                </a:solidFill>
              </a:rPr>
              <a:t>interrupt vector </a:t>
            </a:r>
            <a:r>
              <a:rPr lang="en-GB" dirty="0"/>
              <a:t>is a</a:t>
            </a:r>
            <a:r>
              <a:rPr lang="en-GB" dirty="0">
                <a:solidFill>
                  <a:srgbClr val="C00000"/>
                </a:solidFill>
              </a:rPr>
              <a:t> 4-byte </a:t>
            </a:r>
            <a:r>
              <a:rPr lang="en-GB" dirty="0"/>
              <a:t>number.  Each vector contains a value for IP (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2 byte</a:t>
            </a:r>
            <a:r>
              <a:rPr lang="en-GB" dirty="0"/>
              <a:t>) and CS (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2 byte</a:t>
            </a:r>
            <a:r>
              <a:rPr lang="en-GB" dirty="0"/>
              <a:t>) that forms the address of the interrupt service procedure. </a:t>
            </a:r>
            <a:r>
              <a:rPr lang="en-US" dirty="0"/>
              <a:t>An interrupt vector is a pointer to where the ISR is stored in memory. </a:t>
            </a:r>
            <a:endParaRPr lang="en-GB" dirty="0"/>
          </a:p>
          <a:p>
            <a:r>
              <a:rPr lang="en-GB" dirty="0"/>
              <a:t>Since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4-bytes</a:t>
            </a:r>
            <a:r>
              <a:rPr lang="en-GB" dirty="0"/>
              <a:t> are required for storing starting addresses of ISPs, the table can hold </a:t>
            </a:r>
            <a:r>
              <a:rPr lang="en-GB" dirty="0">
                <a:solidFill>
                  <a:srgbClr val="C00000"/>
                </a:solidFill>
              </a:rPr>
              <a:t>256 Interrupt procedures</a:t>
            </a:r>
            <a:r>
              <a:rPr lang="en-GB" dirty="0"/>
              <a:t>.</a:t>
            </a:r>
            <a:endParaRPr lang="en-GB" dirty="0">
              <a:solidFill>
                <a:srgbClr val="0000FF"/>
              </a:solidFill>
            </a:endParaRPr>
          </a:p>
          <a:p>
            <a:r>
              <a:rPr lang="en-GB" dirty="0"/>
              <a:t> Therefore the table is referred as </a:t>
            </a:r>
            <a:r>
              <a:rPr lang="en-GB" dirty="0">
                <a:solidFill>
                  <a:srgbClr val="0000FF"/>
                </a:solidFill>
              </a:rPr>
              <a:t>Interrupt Vector Table</a:t>
            </a:r>
            <a:r>
              <a:rPr lang="en-GB" b="1" dirty="0"/>
              <a:t>. </a:t>
            </a:r>
            <a:r>
              <a:rPr lang="en-US" u="sng" dirty="0"/>
              <a:t>The purpose of the IVT is to hold the vectors that redirect the microprocessor to the right place when an interrupt arrives.</a:t>
            </a:r>
            <a:endParaRPr lang="en-GB" u="sng" dirty="0"/>
          </a:p>
          <a:p>
            <a:r>
              <a:rPr lang="en-GB" dirty="0"/>
              <a:t>In this table, IP value is put in as low word of the vector &amp; CS is put in high vector.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6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682D9-5CCE-0AD6-34A1-65CC1531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ISR vs. IVT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064BB-06FA-3BFF-6DC3-27E09A737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21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FED5E-32A8-3EA0-5041-2CCAE3303A6B}"/>
              </a:ext>
            </a:extLst>
          </p:cNvPr>
          <p:cNvSpPr txBox="1"/>
          <p:nvPr/>
        </p:nvSpPr>
        <p:spPr>
          <a:xfrm>
            <a:off x="752475" y="1953041"/>
            <a:ext cx="1068705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ISR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(Interrupt Service Routine)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Desired function/ program of an interrupt.</a:t>
            </a:r>
          </a:p>
          <a:p>
            <a:endParaRPr lang="en-GB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 vector: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of an interrupt.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IVT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(Interrupt Vector Table)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 vector for 256 interrupts. </a:t>
            </a:r>
            <a:endParaRPr lang="en-GB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573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483" y="278803"/>
            <a:ext cx="7495578" cy="58981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211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096" b="21156"/>
          <a:stretch/>
        </p:blipFill>
        <p:spPr>
          <a:xfrm>
            <a:off x="6981825" y="2280560"/>
            <a:ext cx="4733925" cy="258263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23</a:t>
            </a:fld>
            <a:endParaRPr lang="en-GB"/>
          </a:p>
        </p:txBody>
      </p:sp>
      <p:pic>
        <p:nvPicPr>
          <p:cNvPr id="6" name="Content Placeholder 5" descr="3.png">
            <a:extLst>
              <a:ext uri="{FF2B5EF4-FFF2-40B4-BE49-F238E27FC236}">
                <a16:creationId xmlns:a16="http://schemas.microsoft.com/office/drawing/2014/main" id="{F07A5689-E765-E4A2-208D-0367F8078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9888" y="1575711"/>
            <a:ext cx="6098323" cy="4525963"/>
          </a:xfrm>
        </p:spPr>
      </p:pic>
    </p:spTree>
    <p:extLst>
      <p:ext uri="{BB962C8B-B14F-4D97-AF65-F5344CB8AC3E}">
        <p14:creationId xmlns:p14="http://schemas.microsoft.com/office/powerpoint/2010/main" val="3949749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C277621-125A-42EC-987E-5CE1B8C4E814}" type="datetime1">
              <a:rPr lang="en-US"/>
              <a:pPr>
                <a:defRPr/>
              </a:pPr>
              <a:t>10/20/2023</a:t>
            </a:fld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F4F728C-A166-4B8C-9B22-078810D1BFDC}" type="slidenum">
              <a:rPr lang="en-US" altLang="en-US">
                <a:latin typeface="Garamond" panose="02020404030301010803" pitchFamily="18" charset="0"/>
              </a:rPr>
              <a:pPr eaLnBrk="1" hangingPunct="1"/>
              <a:t>24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t>Interrupt Vector Table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2209800" y="1524000"/>
            <a:ext cx="7772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600"/>
              <a:t>	INT Number                  Physical Address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600"/>
              <a:t>	  INT 00				00000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600"/>
              <a:t>	  INT 01				00004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600"/>
              <a:t>	  INT 02				00008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600"/>
              <a:t>		:				    :	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600"/>
              <a:t>		:				    :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600"/>
              <a:t>      INT FF				003FC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600"/>
              <a:t>	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en-US" sz="2600"/>
          </a:p>
        </p:txBody>
      </p:sp>
      <p:sp>
        <p:nvSpPr>
          <p:cNvPr id="12295" name="Line 6"/>
          <p:cNvSpPr>
            <a:spLocks noChangeShapeType="1"/>
          </p:cNvSpPr>
          <p:nvPr/>
        </p:nvSpPr>
        <p:spPr bwMode="auto">
          <a:xfrm>
            <a:off x="5105400" y="2057400"/>
            <a:ext cx="0" cy="411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7"/>
          <p:cNvSpPr>
            <a:spLocks noChangeShapeType="1"/>
          </p:cNvSpPr>
          <p:nvPr/>
        </p:nvSpPr>
        <p:spPr bwMode="auto">
          <a:xfrm>
            <a:off x="2362200" y="20574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58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ADBBB-4D5C-1FD7-7671-652A4A33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25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4DD4EB-820A-020D-084E-E05FF9DD9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75" y="365125"/>
            <a:ext cx="4695825" cy="5695950"/>
          </a:xfrm>
          <a:prstGeom prst="rect">
            <a:avLst/>
          </a:prstGeom>
        </p:spPr>
      </p:pic>
      <p:pic>
        <p:nvPicPr>
          <p:cNvPr id="8" name="Picture 7" descr="Diagram, table&#10;&#10;Description automatically generated">
            <a:extLst>
              <a:ext uri="{FF2B5EF4-FFF2-40B4-BE49-F238E27FC236}">
                <a16:creationId xmlns:a16="http://schemas.microsoft.com/office/drawing/2014/main" id="{E6A212FD-DE90-BC01-2FA8-34BBF20AC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625434"/>
            <a:ext cx="4867276" cy="517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69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015" y="493418"/>
            <a:ext cx="7987572" cy="586293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579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Interrupt vector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400" dirty="0"/>
              <a:t>0-4 are reserved vectors. </a:t>
            </a:r>
          </a:p>
          <a:p>
            <a:r>
              <a:rPr lang="en-GB" sz="2400" dirty="0"/>
              <a:t>Some of the reserved vectors are for errors that occur during the execution of software, such as the divide error interrupt.</a:t>
            </a:r>
          </a:p>
          <a:p>
            <a:r>
              <a:rPr lang="en-GB" sz="2400" dirty="0"/>
              <a:t>Intel reserves the 5-31 interrupt vectors for the other microprocessor products. The remaining interrupt vectors (32–255) are available for the user. </a:t>
            </a:r>
          </a:p>
          <a:p>
            <a:r>
              <a:rPr lang="en-GB" sz="2400" b="1" dirty="0"/>
              <a:t>The lower the vector number, the higher the priority.</a:t>
            </a:r>
          </a:p>
          <a:p>
            <a:r>
              <a:rPr lang="en-GB" sz="2400" dirty="0"/>
              <a:t> Interrupt goes to the memory location that is four times the value of the interrupt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15472A5-7364-4BB2-AB92-EBBEF05EE0C0}" type="slidenum">
              <a:rPr lang="en-GB" smtClean="0"/>
              <a:pPr>
                <a:spcAft>
                  <a:spcPts val="600"/>
                </a:spcAft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643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483" y="513018"/>
            <a:ext cx="10931013" cy="5843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# </a:t>
            </a:r>
            <a:r>
              <a:rPr lang="en-US" sz="3200" dirty="0"/>
              <a:t>Calculate the memory address/location for the interrupt </a:t>
            </a:r>
            <a:r>
              <a:rPr lang="en-GB" sz="3200" dirty="0"/>
              <a:t>INT CH in the interrupt vector table.</a:t>
            </a:r>
          </a:p>
          <a:p>
            <a:endParaRPr lang="en-GB" sz="3200" dirty="0"/>
          </a:p>
          <a:p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205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8" y="395031"/>
            <a:ext cx="11196483" cy="5961319"/>
          </a:xfrm>
        </p:spPr>
        <p:txBody>
          <a:bodyPr>
            <a:normAutofit/>
          </a:bodyPr>
          <a:lstStyle/>
          <a:p>
            <a:r>
              <a:rPr lang="en-US" sz="3200" dirty="0"/>
              <a:t>Microprocessor get correponding entry on interrupt vector table by multiplying interrupt number with 4h.</a:t>
            </a:r>
          </a:p>
          <a:p>
            <a:pPr marL="0" indent="0">
              <a:buNone/>
            </a:pPr>
            <a:r>
              <a:rPr lang="en-US" sz="3200" dirty="0"/>
              <a:t>   CH * 4H = 30H</a:t>
            </a:r>
          </a:p>
          <a:p>
            <a:r>
              <a:rPr lang="en-US" sz="3200" dirty="0"/>
              <a:t>0030H and 0031H location contains </a:t>
            </a:r>
            <a:r>
              <a:rPr lang="en-US" sz="3200" b="1" dirty="0"/>
              <a:t>IP</a:t>
            </a:r>
            <a:r>
              <a:rPr lang="en-US" sz="3200" dirty="0"/>
              <a:t> in the Interrupt vector table.</a:t>
            </a:r>
          </a:p>
          <a:p>
            <a:r>
              <a:rPr lang="en-US" sz="3200" dirty="0"/>
              <a:t>0032H and 0033H location contains </a:t>
            </a:r>
            <a:r>
              <a:rPr lang="en-US" sz="3200" b="1" dirty="0"/>
              <a:t>CS</a:t>
            </a:r>
            <a:r>
              <a:rPr lang="en-US" sz="3200" dirty="0"/>
              <a:t> in the Interrupt vector table.</a:t>
            </a:r>
          </a:p>
          <a:p>
            <a:endParaRPr lang="en-GB" sz="3200" dirty="0"/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05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151"/>
            <a:ext cx="10252587" cy="947481"/>
          </a:xfrm>
        </p:spPr>
        <p:txBody>
          <a:bodyPr>
            <a:normAutofit/>
          </a:bodyPr>
          <a:lstStyle/>
          <a:p>
            <a:r>
              <a:rPr lang="en-GB" sz="4000" i="0" dirty="0">
                <a:solidFill>
                  <a:srgbClr val="C00000"/>
                </a:solidFill>
              </a:rPr>
              <a:t>Why need Interrupt?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434715" y="1233487"/>
            <a:ext cx="11542426" cy="4987431"/>
          </a:xfrm>
          <a:ln/>
        </p:spPr>
        <p:txBody>
          <a:bodyPr lIns="90000" tIns="46800" rIns="90000" bIns="46800">
            <a:norm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dirty="0"/>
              <a:t>The interrupt is used to get the processor’s attention. 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dirty="0"/>
              <a:t>In personal computer, interrupts are used to keep accurate time, read the keyboard.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878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483" y="513018"/>
            <a:ext cx="10931013" cy="5843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# </a:t>
            </a:r>
            <a:r>
              <a:rPr lang="en-US" sz="3200" dirty="0"/>
              <a:t>Calculate the memory address/location for the interrupt </a:t>
            </a:r>
            <a:r>
              <a:rPr lang="en-GB" sz="3200" dirty="0"/>
              <a:t>INT 5H in the interrupt vector table.</a:t>
            </a:r>
          </a:p>
          <a:p>
            <a:pPr marL="0" indent="0">
              <a:buNone/>
            </a:pPr>
            <a:endParaRPr lang="en-GB" sz="3200" dirty="0"/>
          </a:p>
          <a:p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311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8" y="395031"/>
            <a:ext cx="11196483" cy="5961319"/>
          </a:xfrm>
        </p:spPr>
        <p:txBody>
          <a:bodyPr>
            <a:normAutofit/>
          </a:bodyPr>
          <a:lstStyle/>
          <a:p>
            <a:r>
              <a:rPr lang="en-US" sz="3200"/>
              <a:t>Microprocessor </a:t>
            </a:r>
            <a:r>
              <a:rPr lang="en-US" sz="3200" dirty="0"/>
              <a:t>get correponding entry on interrupt vector table by multiplying interrupt number with 4h.</a:t>
            </a:r>
          </a:p>
          <a:p>
            <a:r>
              <a:rPr lang="en-US" sz="3200" dirty="0"/>
              <a:t>5H * 4H = 14H</a:t>
            </a:r>
          </a:p>
          <a:p>
            <a:r>
              <a:rPr lang="en-US" sz="3200" dirty="0"/>
              <a:t>0014H and 0015H location contains IP in the Interrupt vector table.</a:t>
            </a:r>
          </a:p>
          <a:p>
            <a:r>
              <a:rPr lang="en-US" sz="3200" dirty="0"/>
              <a:t>0016H and 0017H location contains CS in the Interrupt vector table.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20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49" y="0"/>
            <a:ext cx="10409767" cy="1144587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The operation of real mode interrupt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"/>
          </p:nvPr>
        </p:nvSpPr>
        <p:spPr>
          <a:xfrm>
            <a:off x="319549" y="1047111"/>
            <a:ext cx="11375308" cy="5164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Whenever a software interrupt instruction executes, the following sequence of events occurs: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/>
                </a:solidFill>
              </a:rPr>
              <a:t>1</a:t>
            </a:r>
            <a:r>
              <a:rPr lang="en-GB" dirty="0"/>
              <a:t>. The contents of the </a:t>
            </a:r>
            <a:r>
              <a:rPr lang="en-GB" dirty="0">
                <a:solidFill>
                  <a:srgbClr val="0000FF"/>
                </a:solidFill>
              </a:rPr>
              <a:t>flag register </a:t>
            </a:r>
            <a:r>
              <a:rPr lang="en-GB" dirty="0"/>
              <a:t>are pushed onto the stack.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/>
                </a:solidFill>
              </a:rPr>
              <a:t>2</a:t>
            </a:r>
            <a:r>
              <a:rPr lang="en-GB" dirty="0"/>
              <a:t>. Both the </a:t>
            </a:r>
            <a:r>
              <a:rPr lang="en-GB" dirty="0">
                <a:solidFill>
                  <a:srgbClr val="C00000"/>
                </a:solidFill>
              </a:rPr>
              <a:t>interrupt (IF) </a:t>
            </a:r>
            <a:r>
              <a:rPr lang="en-GB" dirty="0"/>
              <a:t>and </a:t>
            </a:r>
            <a:r>
              <a:rPr lang="en-GB" dirty="0">
                <a:solidFill>
                  <a:srgbClr val="C00000"/>
                </a:solidFill>
              </a:rPr>
              <a:t>trap (TF) </a:t>
            </a:r>
            <a:r>
              <a:rPr lang="en-GB" dirty="0"/>
              <a:t>flags are set to </a:t>
            </a:r>
            <a:r>
              <a:rPr lang="en-GB" dirty="0">
                <a:solidFill>
                  <a:srgbClr val="0000FF"/>
                </a:solidFill>
              </a:rPr>
              <a:t>0</a:t>
            </a:r>
            <a:r>
              <a:rPr lang="en-GB" dirty="0"/>
              <a:t> . This disables the </a:t>
            </a:r>
            <a:r>
              <a:rPr lang="en-GB" dirty="0">
                <a:solidFill>
                  <a:srgbClr val="0000FF"/>
                </a:solidFill>
              </a:rPr>
              <a:t>INTR</a:t>
            </a:r>
            <a:r>
              <a:rPr lang="en-GB" dirty="0"/>
              <a:t> pin and the trap or single-step feature.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/>
                </a:solidFill>
              </a:rPr>
              <a:t>3</a:t>
            </a:r>
            <a:r>
              <a:rPr lang="en-GB" dirty="0"/>
              <a:t>. The contents of the current </a:t>
            </a:r>
            <a:r>
              <a:rPr lang="en-GB" dirty="0">
                <a:solidFill>
                  <a:srgbClr val="0000FF"/>
                </a:solidFill>
              </a:rPr>
              <a:t>code segment register (CS)</a:t>
            </a:r>
            <a:r>
              <a:rPr lang="en-GB" dirty="0"/>
              <a:t> are pushed onto the stack.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/>
                </a:solidFill>
              </a:rPr>
              <a:t>4</a:t>
            </a:r>
            <a:r>
              <a:rPr lang="en-GB" dirty="0"/>
              <a:t>. The contents of the current </a:t>
            </a:r>
            <a:r>
              <a:rPr lang="en-GB" dirty="0">
                <a:solidFill>
                  <a:srgbClr val="0000FF"/>
                </a:solidFill>
              </a:rPr>
              <a:t>instruction pointer (IP) </a:t>
            </a:r>
            <a:r>
              <a:rPr lang="en-GB" dirty="0"/>
              <a:t>are pushed onto the stack.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/>
                </a:solidFill>
              </a:rPr>
              <a:t>5</a:t>
            </a:r>
            <a:r>
              <a:rPr lang="en-GB" dirty="0"/>
              <a:t>. The interrupt vector contents are fetched, and then placed into both IP and CS so that, the next instruction executes </a:t>
            </a:r>
            <a:r>
              <a:rPr lang="en-GB" dirty="0">
                <a:solidFill>
                  <a:srgbClr val="0000FF"/>
                </a:solidFill>
              </a:rPr>
              <a:t>at the interrupt service procedure </a:t>
            </a:r>
            <a:r>
              <a:rPr lang="en-GB" dirty="0"/>
              <a:t>addressed by the interrupt vector.</a:t>
            </a:r>
          </a:p>
        </p:txBody>
      </p:sp>
      <p:sp>
        <p:nvSpPr>
          <p:cNvPr id="3" name="Rectangle 2"/>
          <p:cNvSpPr/>
          <p:nvPr/>
        </p:nvSpPr>
        <p:spPr>
          <a:xfrm>
            <a:off x="319549" y="6211669"/>
            <a:ext cx="10985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 If another interrupt event occurs during your servicing of the initial interrupt you don't want to lose that interrupt notification.  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190651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Response to an Interrupt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52600" y="1752600"/>
            <a:ext cx="44958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/>
              <a:t>i.    PUSH FLAGS</a:t>
            </a:r>
          </a:p>
          <a:p>
            <a:pPr>
              <a:buNone/>
            </a:pPr>
            <a:r>
              <a:rPr lang="en-US" sz="2000"/>
              <a:t>ii.   Disables the 8086 INTR interrupt input by clearing the interrupt (IF) in the flag register</a:t>
            </a:r>
          </a:p>
          <a:p>
            <a:pPr>
              <a:buNone/>
            </a:pPr>
            <a:r>
              <a:rPr lang="en-US" sz="2000"/>
              <a:t>iii. It resets the trap flag (TF) in the flag register</a:t>
            </a:r>
          </a:p>
          <a:p>
            <a:pPr>
              <a:buNone/>
            </a:pPr>
            <a:r>
              <a:rPr lang="en-US" sz="2000"/>
              <a:t>iv. PUSH CS</a:t>
            </a:r>
          </a:p>
          <a:p>
            <a:pPr>
              <a:buNone/>
            </a:pPr>
            <a:r>
              <a:rPr lang="en-US" sz="2000"/>
              <a:t>v. PUSH IP</a:t>
            </a:r>
          </a:p>
          <a:p>
            <a:pPr>
              <a:buNone/>
            </a:pPr>
            <a:r>
              <a:rPr lang="en-US" sz="2000"/>
              <a:t>vi. It does an indirect far jump to the start of the procedure written to respond to the interrupt</a:t>
            </a:r>
            <a:endParaRPr lang="en-US" sz="2000" dirty="0"/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0" y="1295400"/>
            <a:ext cx="4429744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84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5F0AC-9CDA-4082-389E-D6DA41B6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34</a:t>
            </a:fld>
            <a:endParaRPr lang="en-GB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3FB45E1-BB46-D37E-CF2F-811892CC4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562" y="149509"/>
            <a:ext cx="8753475" cy="657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84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464" y="468365"/>
            <a:ext cx="2553929" cy="628900"/>
          </a:xfrm>
        </p:spPr>
        <p:txBody>
          <a:bodyPr>
            <a:normAutofit fontScale="90000"/>
          </a:bodyPr>
          <a:lstStyle/>
          <a:p>
            <a:r>
              <a:rPr lang="en-GB" dirty="0"/>
              <a:t>Stack PUSH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35</a:t>
            </a:fld>
            <a:endParaRPr lang="en-GB"/>
          </a:p>
        </p:txBody>
      </p:sp>
      <p:sp>
        <p:nvSpPr>
          <p:cNvPr id="5" name="AutoShape 5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3706761" y="3752057"/>
            <a:ext cx="3962400" cy="609600"/>
          </a:xfrm>
          <a:prstGeom prst="actionButtonHome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" name="AutoShape 5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3706761" y="3066257"/>
            <a:ext cx="3962400" cy="685800"/>
          </a:xfrm>
          <a:prstGeom prst="actionButtonHome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utoShape 5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3706761" y="4361657"/>
            <a:ext cx="3962400" cy="609600"/>
          </a:xfrm>
          <a:prstGeom prst="actionButtonHome">
            <a:avLst/>
          </a:prstGeom>
          <a:solidFill>
            <a:srgbClr val="FF74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Text Box 62"/>
          <p:cNvSpPr txBox="1">
            <a:spLocks noChangeArrowheads="1"/>
          </p:cNvSpPr>
          <p:nvPr/>
        </p:nvSpPr>
        <p:spPr bwMode="auto">
          <a:xfrm>
            <a:off x="3821061" y="4486813"/>
            <a:ext cx="373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</a:pPr>
            <a:r>
              <a:rPr lang="en-GB" sz="2000" dirty="0">
                <a:solidFill>
                  <a:schemeClr val="tx1"/>
                </a:solidFill>
              </a:rPr>
              <a:t>Push the flags register (FR)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Text Box 63"/>
          <p:cNvSpPr txBox="1">
            <a:spLocks noChangeArrowheads="1"/>
          </p:cNvSpPr>
          <p:nvPr/>
        </p:nvSpPr>
        <p:spPr bwMode="auto">
          <a:xfrm>
            <a:off x="3744861" y="3230026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</a:pPr>
            <a:r>
              <a:rPr lang="en-GB" sz="2000" dirty="0">
                <a:solidFill>
                  <a:schemeClr val="tx1"/>
                </a:solidFill>
              </a:rPr>
              <a:t>Push the instruction pointer (IP)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Text Box 64"/>
          <p:cNvSpPr txBox="1">
            <a:spLocks noChangeArrowheads="1"/>
          </p:cNvSpPr>
          <p:nvPr/>
        </p:nvSpPr>
        <p:spPr bwMode="auto">
          <a:xfrm>
            <a:off x="3849329" y="3828923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</a:pPr>
            <a:r>
              <a:rPr lang="en-GB" sz="2000" dirty="0">
                <a:solidFill>
                  <a:schemeClr val="tx1"/>
                </a:solidFill>
              </a:rPr>
              <a:t>Push the code segment (CS)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AutoShape 6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3706761" y="2380457"/>
            <a:ext cx="3962400" cy="685800"/>
          </a:xfrm>
          <a:prstGeom prst="actionButtonHom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" name="AutoShape 69"/>
          <p:cNvSpPr>
            <a:spLocks noChangeArrowheads="1"/>
          </p:cNvSpPr>
          <p:nvPr/>
        </p:nvSpPr>
        <p:spPr bwMode="auto">
          <a:xfrm>
            <a:off x="7801896" y="4381848"/>
            <a:ext cx="1066800" cy="533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AutoShape 69"/>
          <p:cNvSpPr>
            <a:spLocks noChangeArrowheads="1"/>
          </p:cNvSpPr>
          <p:nvPr/>
        </p:nvSpPr>
        <p:spPr bwMode="auto">
          <a:xfrm>
            <a:off x="7801896" y="3828257"/>
            <a:ext cx="1066800" cy="533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AutoShape 69"/>
          <p:cNvSpPr>
            <a:spLocks noChangeArrowheads="1"/>
          </p:cNvSpPr>
          <p:nvPr/>
        </p:nvSpPr>
        <p:spPr bwMode="auto">
          <a:xfrm>
            <a:off x="7767483" y="3203985"/>
            <a:ext cx="1066800" cy="533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AutoShape 69"/>
          <p:cNvSpPr>
            <a:spLocks noChangeArrowheads="1"/>
          </p:cNvSpPr>
          <p:nvPr/>
        </p:nvSpPr>
        <p:spPr bwMode="auto">
          <a:xfrm>
            <a:off x="7801896" y="2435127"/>
            <a:ext cx="1066800" cy="533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3711677" y="1542257"/>
            <a:ext cx="0" cy="3429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7691284" y="1542257"/>
            <a:ext cx="0" cy="3429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25961" y="5081654"/>
            <a:ext cx="1607574" cy="499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43146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2667000" y="3810000"/>
            <a:ext cx="3962400" cy="609600"/>
          </a:xfrm>
          <a:prstGeom prst="actionButtonHome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7578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2667000" y="3124200"/>
            <a:ext cx="3962400" cy="685800"/>
          </a:xfrm>
          <a:prstGeom prst="actionButtonHome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7579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2667000" y="4419600"/>
            <a:ext cx="3962400" cy="609600"/>
          </a:xfrm>
          <a:prstGeom prst="actionButtonHome">
            <a:avLst/>
          </a:prstGeom>
          <a:solidFill>
            <a:srgbClr val="FF74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2819400" y="4520482"/>
            <a:ext cx="3352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dirty="0"/>
              <a:t>Pop the flags register (FR)</a:t>
            </a:r>
            <a:endParaRPr lang="en-US" sz="2000" dirty="0"/>
          </a:p>
        </p:txBody>
      </p:sp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2781300" y="3283487"/>
            <a:ext cx="373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dirty="0"/>
              <a:t>Pop the instruction pointer (IP)</a:t>
            </a:r>
            <a:endParaRPr lang="en-US" sz="2000" dirty="0"/>
          </a:p>
        </p:txBody>
      </p:sp>
      <p:sp>
        <p:nvSpPr>
          <p:cNvPr id="237582" name="Text Box 14"/>
          <p:cNvSpPr txBox="1">
            <a:spLocks noChangeArrowheads="1"/>
          </p:cNvSpPr>
          <p:nvPr/>
        </p:nvSpPr>
        <p:spPr bwMode="auto">
          <a:xfrm>
            <a:off x="2667000" y="4006058"/>
            <a:ext cx="365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dirty="0"/>
              <a:t>Pop the code segment (CS)</a:t>
            </a:r>
            <a:endParaRPr lang="en-US" sz="2000" dirty="0"/>
          </a:p>
        </p:txBody>
      </p:sp>
      <p:sp>
        <p:nvSpPr>
          <p:cNvPr id="237585" name="AutoShape 1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2667000" y="2438400"/>
            <a:ext cx="3962400" cy="685800"/>
          </a:xfrm>
          <a:prstGeom prst="actionButtonHom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7586" name="AutoShape 18"/>
          <p:cNvSpPr>
            <a:spLocks noChangeArrowheads="1"/>
          </p:cNvSpPr>
          <p:nvPr/>
        </p:nvSpPr>
        <p:spPr bwMode="auto">
          <a:xfrm>
            <a:off x="6857999" y="2434034"/>
            <a:ext cx="1066800" cy="533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SP</a:t>
            </a:r>
          </a:p>
        </p:txBody>
      </p:sp>
      <p:sp>
        <p:nvSpPr>
          <p:cNvPr id="237589" name="Line 21"/>
          <p:cNvSpPr>
            <a:spLocks noChangeShapeType="1"/>
          </p:cNvSpPr>
          <p:nvPr/>
        </p:nvSpPr>
        <p:spPr bwMode="auto">
          <a:xfrm>
            <a:off x="2667000" y="1600200"/>
            <a:ext cx="0" cy="3429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7590" name="Line 22"/>
          <p:cNvSpPr>
            <a:spLocks noChangeShapeType="1"/>
          </p:cNvSpPr>
          <p:nvPr/>
        </p:nvSpPr>
        <p:spPr bwMode="auto">
          <a:xfrm>
            <a:off x="6651523" y="1600200"/>
            <a:ext cx="0" cy="3429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7591" name="Text Box 23"/>
          <p:cNvSpPr txBox="1">
            <a:spLocks noChangeArrowheads="1"/>
          </p:cNvSpPr>
          <p:nvPr/>
        </p:nvSpPr>
        <p:spPr bwMode="auto">
          <a:xfrm>
            <a:off x="2514600" y="6545264"/>
            <a:ext cx="815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chemeClr val="bg1"/>
                </a:solidFill>
              </a:rPr>
              <a:t>                                                                                                        03.05.07                                                                                                            7</a:t>
            </a:r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6857999" y="3184272"/>
            <a:ext cx="1066800" cy="533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SP</a:t>
            </a:r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6857999" y="3915658"/>
            <a:ext cx="1066800" cy="533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SP</a:t>
            </a: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6857999" y="4598068"/>
            <a:ext cx="1066800" cy="533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SP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4159045" y="5273281"/>
            <a:ext cx="1607574" cy="499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Stack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3371235" y="441868"/>
            <a:ext cx="2553929" cy="628900"/>
          </a:xfrm>
        </p:spPr>
        <p:txBody>
          <a:bodyPr>
            <a:normAutofit fontScale="90000"/>
          </a:bodyPr>
          <a:lstStyle/>
          <a:p>
            <a:r>
              <a:rPr lang="en-GB" dirty="0"/>
              <a:t>Stack POP</a:t>
            </a:r>
          </a:p>
        </p:txBody>
      </p:sp>
    </p:spTree>
    <p:extLst>
      <p:ext uri="{BB962C8B-B14F-4D97-AF65-F5344CB8AC3E}">
        <p14:creationId xmlns:p14="http://schemas.microsoft.com/office/powerpoint/2010/main" val="42232737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80" grpId="0"/>
      <p:bldP spid="237581" grpId="0"/>
      <p:bldP spid="237582" grpId="0"/>
      <p:bldP spid="237586" grpId="0" animBg="1"/>
      <p:bldP spid="16" grpId="0" animBg="1"/>
      <p:bldP spid="16" grpId="1" animBg="1"/>
      <p:bldP spid="18" grpId="0" animBg="1"/>
      <p:bldP spid="18" grpId="1" animBg="1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Interrupt Service Procedure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1400176"/>
            <a:ext cx="8793843" cy="371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57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1A8C678-8D23-8EB4-BAB2-2BAD38CC6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9377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B7E1F-C16F-886A-7F7F-C69C6DBE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8AB05D-B451-85B3-0ABF-8B65951C1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133350"/>
            <a:ext cx="878205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9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06" y="138072"/>
            <a:ext cx="8784988" cy="65818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539" y="293814"/>
            <a:ext cx="8730297" cy="65408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037" y="199103"/>
            <a:ext cx="8622068" cy="64597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361" y="176981"/>
            <a:ext cx="8398970" cy="62926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51" y="117987"/>
            <a:ext cx="8582698" cy="64302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1294</Words>
  <Application>Microsoft Office PowerPoint</Application>
  <PresentationFormat>Widescreen</PresentationFormat>
  <Paragraphs>143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Garamond</vt:lpstr>
      <vt:lpstr>Times New Roman</vt:lpstr>
      <vt:lpstr>Wingdings</vt:lpstr>
      <vt:lpstr>Office Theme</vt:lpstr>
      <vt:lpstr>1_Office Theme</vt:lpstr>
      <vt:lpstr>PowerPoint Presentation</vt:lpstr>
      <vt:lpstr>What is Interrupt?</vt:lpstr>
      <vt:lpstr>Why need Interrupt?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interrupt</vt:lpstr>
      <vt:lpstr>PowerPoint Presentation</vt:lpstr>
      <vt:lpstr>Interrupt pins</vt:lpstr>
      <vt:lpstr>Hardware Interrupt</vt:lpstr>
      <vt:lpstr>PowerPoint Presentation</vt:lpstr>
      <vt:lpstr>PowerPoint Presentation</vt:lpstr>
      <vt:lpstr>PowerPoint Presentation</vt:lpstr>
      <vt:lpstr>PowerPoint Presentation</vt:lpstr>
      <vt:lpstr>ISR –Interrupt service routine</vt:lpstr>
      <vt:lpstr>Interrupt Vector Table (IVT)</vt:lpstr>
      <vt:lpstr>ISR vs. IVT</vt:lpstr>
      <vt:lpstr>PowerPoint Presentation</vt:lpstr>
      <vt:lpstr>PowerPoint Presentation</vt:lpstr>
      <vt:lpstr>Interrupt Vector Table</vt:lpstr>
      <vt:lpstr>PowerPoint Presentation</vt:lpstr>
      <vt:lpstr>PowerPoint Presentation</vt:lpstr>
      <vt:lpstr>Interrupt vector</vt:lpstr>
      <vt:lpstr>PowerPoint Presentation</vt:lpstr>
      <vt:lpstr>PowerPoint Presentation</vt:lpstr>
      <vt:lpstr>PowerPoint Presentation</vt:lpstr>
      <vt:lpstr>PowerPoint Presentation</vt:lpstr>
      <vt:lpstr>The operation of real mode interrupt </vt:lpstr>
      <vt:lpstr>Response to an Interrupt</vt:lpstr>
      <vt:lpstr>PowerPoint Presentation</vt:lpstr>
      <vt:lpstr>Stack PUSH</vt:lpstr>
      <vt:lpstr>Stack POP</vt:lpstr>
      <vt:lpstr>An Interrupt Service Procedure</vt:lpstr>
      <vt:lpstr>Thank You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Interrupt</dc:title>
  <dc:creator>Nasif M.</dc:creator>
  <cp:lastModifiedBy>Shafqat Rakin</cp:lastModifiedBy>
  <cp:revision>250</cp:revision>
  <dcterms:created xsi:type="dcterms:W3CDTF">2016-03-12T20:48:13Z</dcterms:created>
  <dcterms:modified xsi:type="dcterms:W3CDTF">2023-10-20T15:12:13Z</dcterms:modified>
</cp:coreProperties>
</file>