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2" r:id="rId2"/>
    <p:sldId id="260" r:id="rId3"/>
    <p:sldId id="330" r:id="rId4"/>
    <p:sldId id="331" r:id="rId5"/>
    <p:sldId id="332" r:id="rId6"/>
    <p:sldId id="333" r:id="rId7"/>
    <p:sldId id="261" r:id="rId8"/>
    <p:sldId id="262" r:id="rId9"/>
    <p:sldId id="257" r:id="rId10"/>
    <p:sldId id="258" r:id="rId11"/>
    <p:sldId id="335" r:id="rId12"/>
    <p:sldId id="336" r:id="rId13"/>
    <p:sldId id="337" r:id="rId14"/>
    <p:sldId id="334" r:id="rId15"/>
    <p:sldId id="323" r:id="rId16"/>
    <p:sldId id="325" r:id="rId17"/>
    <p:sldId id="326" r:id="rId18"/>
    <p:sldId id="327" r:id="rId19"/>
    <p:sldId id="328" r:id="rId20"/>
    <p:sldId id="329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2B7A-FC81-421F-AC50-005F4E6B45BD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7C92-29FD-4D2C-95D8-1B38014E5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F7C92-29FD-4D2C-95D8-1B38014E50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4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8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9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1" y="298500"/>
            <a:ext cx="1030522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9060">
              <a:spcBef>
                <a:spcPts val="11"/>
              </a:spcBef>
            </a:pPr>
            <a:fld id="{81D60167-4931-47E6-BA6A-407CBD079E47}" type="slidenum">
              <a:rPr lang="en-US" spc="-4" smtClean="0"/>
              <a:pPr marL="99060">
                <a:spcBef>
                  <a:spcPts val="11"/>
                </a:spcBef>
              </a:pPr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55215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8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7697-3DC4-42C7-B72A-5AF3F106B4BB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9F86-504F-426A-A402-782AE325A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7F8797F-BB93-C788-B006-66A0856B9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54700" y="4386955"/>
            <a:ext cx="3543300" cy="1565557"/>
          </a:xfrm>
        </p:spPr>
        <p:txBody>
          <a:bodyPr/>
          <a:lstStyle/>
          <a:p>
            <a:pPr marL="0" indent="0">
              <a:spcBef>
                <a:spcPts val="71"/>
              </a:spcBef>
              <a:buNone/>
            </a:pPr>
            <a:r>
              <a:rPr lang="en-US" sz="1200" spc="-4" dirty="0">
                <a:latin typeface="Arial"/>
                <a:cs typeface="Arial"/>
              </a:rPr>
              <a:t>Md. Shafqat </a:t>
            </a:r>
            <a:r>
              <a:rPr lang="en-US" sz="1200" spc="-4" dirty="0" err="1">
                <a:latin typeface="Arial"/>
                <a:cs typeface="Arial"/>
              </a:rPr>
              <a:t>Talukder</a:t>
            </a:r>
            <a:r>
              <a:rPr lang="en-US" sz="1200" spc="-4" dirty="0">
                <a:latin typeface="Arial"/>
                <a:cs typeface="Arial"/>
              </a:rPr>
              <a:t> Rakin</a:t>
            </a:r>
            <a:endParaRPr lang="en-US" sz="1200" dirty="0">
              <a:latin typeface="Arial"/>
              <a:cs typeface="Arial"/>
            </a:endParaRPr>
          </a:p>
          <a:p>
            <a:pPr marL="0" marR="3810" indent="0">
              <a:buNone/>
            </a:pPr>
            <a:r>
              <a:rPr lang="en-US" sz="1200" spc="-4" dirty="0">
                <a:latin typeface="Arial"/>
                <a:cs typeface="Arial"/>
              </a:rPr>
              <a:t>Lecturer, Department of CSE,  </a:t>
            </a:r>
          </a:p>
          <a:p>
            <a:pPr marL="0" marR="3810" indent="0">
              <a:buNone/>
            </a:pPr>
            <a:r>
              <a:rPr lang="en-US" sz="1200" spc="-4" dirty="0">
                <a:latin typeface="Arial"/>
                <a:cs typeface="Arial"/>
              </a:rPr>
              <a:t>United International</a:t>
            </a:r>
            <a:r>
              <a:rPr lang="en-US" sz="1200" spc="8" dirty="0">
                <a:latin typeface="Arial"/>
                <a:cs typeface="Arial"/>
              </a:rPr>
              <a:t> </a:t>
            </a:r>
            <a:r>
              <a:rPr lang="en-US" sz="1200" spc="-4" dirty="0">
                <a:latin typeface="Arial"/>
                <a:cs typeface="Arial"/>
              </a:rPr>
              <a:t>University</a:t>
            </a:r>
          </a:p>
          <a:p>
            <a:pPr marL="0" marR="3810" indent="0">
              <a:buNone/>
            </a:pPr>
            <a:r>
              <a:rPr lang="en-US" sz="1200" spc="-4" dirty="0">
                <a:latin typeface="Arial"/>
                <a:cs typeface="Arial"/>
              </a:rPr>
              <a:t>Email id : </a:t>
            </a:r>
            <a:r>
              <a:rPr lang="en-US" sz="1200" spc="-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shafqat@cse.uiu.ac.bd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C7C251-28BA-B1C1-2698-414C51F280A9}"/>
              </a:ext>
            </a:extLst>
          </p:cNvPr>
          <p:cNvSpPr txBox="1"/>
          <p:nvPr/>
        </p:nvSpPr>
        <p:spPr>
          <a:xfrm>
            <a:off x="6837673" y="4743063"/>
            <a:ext cx="2286000" cy="28613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>
                <a:solidFill>
                  <a:srgbClr val="585858"/>
                </a:solidFill>
                <a:latin typeface="Arial"/>
                <a:cs typeface="Arial"/>
              </a:rPr>
              <a:t>Courtesy:</a:t>
            </a:r>
            <a:r>
              <a:rPr lang="en-US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pc="-4" dirty="0" err="1">
                <a:solidFill>
                  <a:srgbClr val="585858"/>
                </a:solidFill>
                <a:latin typeface="Arial"/>
                <a:cs typeface="Arial"/>
              </a:rPr>
              <a:t>Nasif</a:t>
            </a:r>
            <a:r>
              <a:rPr lang="en-US" spc="-4" dirty="0">
                <a:solidFill>
                  <a:srgbClr val="585858"/>
                </a:solidFill>
                <a:latin typeface="Arial"/>
                <a:cs typeface="Arial"/>
              </a:rPr>
              <a:t> M. Sir</a:t>
            </a:r>
            <a:r>
              <a:rPr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CF76EDE-B57A-13DF-63DA-A9C1C6D6CB45}"/>
              </a:ext>
            </a:extLst>
          </p:cNvPr>
          <p:cNvSpPr txBox="1">
            <a:spLocks/>
          </p:cNvSpPr>
          <p:nvPr/>
        </p:nvSpPr>
        <p:spPr>
          <a:xfrm>
            <a:off x="131975" y="1828802"/>
            <a:ext cx="11840065" cy="529953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278130" marR="3810" indent="-269081" algn="ctr">
              <a:lnSpc>
                <a:spcPts val="3645"/>
              </a:lnSpc>
              <a:spcBef>
                <a:spcPts val="533"/>
              </a:spcBef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8086 and Memory Interfacing Part 2</a:t>
            </a:r>
            <a:endParaRPr lang="en-US" sz="3300" kern="0" dirty="0"/>
          </a:p>
        </p:txBody>
      </p:sp>
    </p:spTree>
    <p:extLst>
      <p:ext uri="{BB962C8B-B14F-4D97-AF65-F5344CB8AC3E}">
        <p14:creationId xmlns:p14="http://schemas.microsoft.com/office/powerpoint/2010/main" val="117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0AC19-91D6-95DB-CD09-2D356958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29" y="0"/>
            <a:ext cx="3977985" cy="35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8CCB8-41FF-A15D-99DD-0EF3EBA6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57" y="657259"/>
            <a:ext cx="746825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6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0AC19-91D6-95DB-CD09-2D356958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29" y="0"/>
            <a:ext cx="3977985" cy="35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A440F0-B34E-33DC-50FC-8DC56D93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01" y="0"/>
            <a:ext cx="1074513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8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0AC19-91D6-95DB-CD09-2D356958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61" y="0"/>
            <a:ext cx="3977985" cy="35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A440F0-B34E-33DC-50FC-8DC56D93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21" y="0"/>
            <a:ext cx="1074513" cy="5524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B04A9-B445-7C7B-755C-1E5B9556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62" y="0"/>
            <a:ext cx="1981372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0AC19-91D6-95DB-CD09-2D356958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61" y="0"/>
            <a:ext cx="3977985" cy="35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A440F0-B34E-33DC-50FC-8DC56D93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21" y="0"/>
            <a:ext cx="1074513" cy="5524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B04A9-B445-7C7B-755C-1E5B9556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62" y="0"/>
            <a:ext cx="1981372" cy="548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D52BEC-4D2D-6395-4586-821BB387B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387" y="3811"/>
            <a:ext cx="320829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1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81" y="0"/>
            <a:ext cx="4880516" cy="6749511"/>
          </a:xfrm>
        </p:spPr>
      </p:pic>
    </p:spTree>
    <p:extLst>
      <p:ext uri="{BB962C8B-B14F-4D97-AF65-F5344CB8AC3E}">
        <p14:creationId xmlns:p14="http://schemas.microsoft.com/office/powerpoint/2010/main" val="116007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95018"/>
              </p:ext>
            </p:extLst>
          </p:nvPr>
        </p:nvGraphicFramePr>
        <p:xfrm>
          <a:off x="1123336" y="623154"/>
          <a:ext cx="976421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9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  <a:p>
                      <a:r>
                        <a:rPr lang="en-GB" dirty="0"/>
                        <a:t>A15-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A14-A13-</a:t>
                      </a:r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A12-A11-A10</a:t>
                      </a:r>
                      <a:r>
                        <a:rPr lang="en-GB" dirty="0"/>
                        <a:t>-A9-A8-A7-A6-A5-A4-A3-A2-A1-A0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RAM CHIP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r>
                        <a:rPr lang="en-GB" dirty="0"/>
                        <a:t>0    0      0       </a:t>
                      </a:r>
                      <a:r>
                        <a:rPr lang="en-GB" baseline="0" dirty="0"/>
                        <a:t>0</a:t>
                      </a:r>
                      <a:r>
                        <a:rPr lang="en-GB" dirty="0"/>
                        <a:t>       0       0     0    0    0    0    0    0    0    0    0     0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0000 H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03FF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26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0       0</a:t>
                      </a:r>
                      <a:r>
                        <a:rPr lang="en-GB" dirty="0"/>
                        <a:t>      0       0      1    1    1    1    1    1    1    1    1     1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r>
                        <a:rPr lang="en-GB" dirty="0"/>
                        <a:t>0     0      0       0      0       1      0    0    0    0    0    0    0    0    0     0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0400 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07FF H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698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0       0</a:t>
                      </a:r>
                      <a:r>
                        <a:rPr lang="en-GB" dirty="0"/>
                        <a:t>      0       1      1    1    1    1    1    1    1    1    1     1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r>
                        <a:rPr lang="en-GB" dirty="0"/>
                        <a:t>0     0      0       0      1       0      0    0    0    0    0    0    0    0    0     0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0800 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0BFF H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698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0       0</a:t>
                      </a:r>
                      <a:r>
                        <a:rPr lang="en-GB" dirty="0"/>
                        <a:t>      1       0      1    1    1    1    1    1    1    1    1     1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r>
                        <a:rPr lang="en-GB" dirty="0"/>
                        <a:t>0     0      0       0      1       1      0    0    0    0    0    0    0    0    0     0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0C00 H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0FFF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13123"/>
                  </a:ext>
                </a:extLst>
              </a:tr>
              <a:tr h="413626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0       0</a:t>
                      </a:r>
                      <a:r>
                        <a:rPr lang="en-GB" dirty="0"/>
                        <a:t>      1       1      1    1    1    1    1    1    1    1    1     1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1611"/>
                  </a:ext>
                </a:extLst>
              </a:tr>
              <a:tr h="413626">
                <a:tc>
                  <a:txBody>
                    <a:bodyPr/>
                    <a:lstStyle/>
                    <a:p>
                      <a:r>
                        <a:rPr lang="en-GB" dirty="0"/>
                        <a:t>0     0      0       1      0       0      0    0    0    0    0    0    0    0    0     0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1000 H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13FF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49379"/>
                  </a:ext>
                </a:extLst>
              </a:tr>
              <a:tr h="413626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0       1</a:t>
                      </a:r>
                      <a:r>
                        <a:rPr lang="en-GB" dirty="0"/>
                        <a:t>      0       0      1    1    1    1    1    1    1    1    1     1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3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8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3E22C-6962-4740-4EB3-183484C4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1954402"/>
            <a:ext cx="797121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DE793-5F7D-EE3D-679D-17CB7DED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1112319"/>
            <a:ext cx="8634208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4BE26-F848-3F82-A5E4-47244A0C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601735"/>
            <a:ext cx="5730737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3C326-B9A2-C9E0-90AC-38EB1E4C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1588610"/>
            <a:ext cx="5730737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45911" y="1238771"/>
            <a:ext cx="11150220" cy="44386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Draw the diagram of 8-bit microprocessor with 16 bit address bus interfaced with 9KB RAM </a:t>
            </a:r>
            <a:r>
              <a:rPr lang="en-GB" sz="4000" dirty="0">
                <a:solidFill>
                  <a:srgbClr val="FF0000"/>
                </a:solidFill>
              </a:rPr>
              <a:t>using linear decoding method</a:t>
            </a:r>
            <a:r>
              <a:rPr lang="en-GB" sz="4000" dirty="0"/>
              <a:t>. Each RAM chip has 12 bit address bus and 8 bit data bus. Also provide the corresponding address map for each RAM chip.</a:t>
            </a:r>
          </a:p>
        </p:txBody>
      </p:sp>
    </p:spTree>
    <p:extLst>
      <p:ext uri="{BB962C8B-B14F-4D97-AF65-F5344CB8AC3E}">
        <p14:creationId xmlns:p14="http://schemas.microsoft.com/office/powerpoint/2010/main" val="262323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BDA43-4122-6DF0-6446-0E1F699A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76" y="1363801"/>
            <a:ext cx="400084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87FA-8341-383A-F269-5BD4B81B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244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C5DF18-0A63-152E-3D58-A110B2D4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279085"/>
            <a:ext cx="7818798" cy="6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B82EEF-130B-0E26-60A3-766E13E1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57" y="1707419"/>
            <a:ext cx="1280271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3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C5DF18-0A63-152E-3D58-A110B2D4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279085"/>
            <a:ext cx="7818798" cy="624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1721A-42A6-12EE-F994-92B1FCA0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76" y="202593"/>
            <a:ext cx="2110923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C5DF18-0A63-152E-3D58-A110B2D4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279085"/>
            <a:ext cx="7818798" cy="624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D70C0-6F83-A66D-2E56-822EC049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7" y="591532"/>
            <a:ext cx="382557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C5DF18-0A63-152E-3D58-A110B2D4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279085"/>
            <a:ext cx="7818798" cy="624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D70C0-6F83-A66D-2E56-822EC049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7" y="591532"/>
            <a:ext cx="3825572" cy="51210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48555D-333C-16E8-1DA7-1BFAD193F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108" y="591532"/>
            <a:ext cx="3825572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21" y="92122"/>
            <a:ext cx="9651477" cy="66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90404"/>
              </p:ext>
            </p:extLst>
          </p:nvPr>
        </p:nvGraphicFramePr>
        <p:xfrm>
          <a:off x="1132763" y="887101"/>
          <a:ext cx="9764216" cy="456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167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  <a:p>
                      <a:r>
                        <a:rPr lang="en-GB" dirty="0"/>
                        <a:t>A15-</a:t>
                      </a:r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A14-A13-A12</a:t>
                      </a:r>
                      <a:r>
                        <a:rPr lang="en-GB" dirty="0"/>
                        <a:t>-A11-A10-A9-A8-A7-A6-A5-A4-A3-A2-A1-A0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RAM CHIP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27">
                <a:tc>
                  <a:txBody>
                    <a:bodyPr/>
                    <a:lstStyle/>
                    <a:p>
                      <a:r>
                        <a:rPr lang="en-GB" dirty="0"/>
                        <a:t>0    0      0       </a:t>
                      </a:r>
                      <a:r>
                        <a:rPr lang="en-GB" baseline="0" dirty="0"/>
                        <a:t>1</a:t>
                      </a:r>
                      <a:r>
                        <a:rPr lang="en-GB" dirty="0"/>
                        <a:t>       0       0     0    0    0    0    0    0    0    0    0     0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1000 H</a:t>
                      </a:r>
                    </a:p>
                    <a:p>
                      <a:r>
                        <a:rPr lang="en-GB" dirty="0"/>
                        <a:t>1FFF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27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0       1</a:t>
                      </a:r>
                      <a:r>
                        <a:rPr lang="en-GB" dirty="0"/>
                        <a:t>      1       1      1    1    1    1    1    1    1    1    1     1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527">
                <a:tc>
                  <a:txBody>
                    <a:bodyPr/>
                    <a:lstStyle/>
                    <a:p>
                      <a:r>
                        <a:rPr lang="en-GB" dirty="0"/>
                        <a:t>0     0      1       0      0       0      0    0    0    0    0    0    0    0    0     0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2000 H</a:t>
                      </a:r>
                      <a:br>
                        <a:rPr lang="en-GB" dirty="0"/>
                      </a:br>
                      <a:r>
                        <a:rPr lang="en-GB" dirty="0"/>
                        <a:t>2FFF H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87">
                <a:tc>
                  <a:txBody>
                    <a:bodyPr/>
                    <a:lstStyle/>
                    <a:p>
                      <a:r>
                        <a:rPr lang="en-GB" dirty="0"/>
                        <a:t>0     0</a:t>
                      </a:r>
                      <a:r>
                        <a:rPr lang="en-GB" baseline="0" dirty="0"/>
                        <a:t>      1       0</a:t>
                      </a:r>
                      <a:r>
                        <a:rPr lang="en-GB" dirty="0"/>
                        <a:t>      1       1      1    1    1    1    1    1    1    1    1     1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527">
                <a:tc>
                  <a:txBody>
                    <a:bodyPr/>
                    <a:lstStyle/>
                    <a:p>
                      <a:r>
                        <a:rPr lang="en-GB" dirty="0"/>
                        <a:t>0     1      0       0      0       0      0    0    0    0    0    0    0    0    0     0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4000 H</a:t>
                      </a:r>
                    </a:p>
                    <a:p>
                      <a:r>
                        <a:rPr lang="en-GB" dirty="0"/>
                        <a:t>4FFF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527">
                <a:tc>
                  <a:txBody>
                    <a:bodyPr/>
                    <a:lstStyle/>
                    <a:p>
                      <a:r>
                        <a:rPr lang="en-GB" dirty="0"/>
                        <a:t>0     1</a:t>
                      </a:r>
                      <a:r>
                        <a:rPr lang="en-GB" baseline="0" dirty="0"/>
                        <a:t>      0       0</a:t>
                      </a:r>
                      <a:r>
                        <a:rPr lang="en-GB" dirty="0"/>
                        <a:t>      1       1      1    1    1    1    1    1    1    1    1     1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0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Draw the diagram of 8-bit microprocessor with 16 bit address bus interfaced with 7KB RAM </a:t>
            </a:r>
            <a:r>
              <a:rPr lang="en-GB" sz="4000" dirty="0">
                <a:solidFill>
                  <a:srgbClr val="FF0000"/>
                </a:solidFill>
              </a:rPr>
              <a:t>using the full decoding technique</a:t>
            </a:r>
            <a:r>
              <a:rPr lang="en-GB" sz="4000" dirty="0"/>
              <a:t>. Each RAM chip has 10 bit address bus and 8 bit data bus. Also provide the corresponding address map for each RAM chip.</a:t>
            </a:r>
          </a:p>
        </p:txBody>
      </p:sp>
    </p:spTree>
    <p:extLst>
      <p:ext uri="{BB962C8B-B14F-4D97-AF65-F5344CB8AC3E}">
        <p14:creationId xmlns:p14="http://schemas.microsoft.com/office/powerpoint/2010/main" val="9888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429</Words>
  <Application>Microsoft Office PowerPoint</Application>
  <PresentationFormat>Widescreen</PresentationFormat>
  <Paragraphs>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Nasif M.</dc:creator>
  <cp:lastModifiedBy>Shafqat Rakin</cp:lastModifiedBy>
  <cp:revision>38</cp:revision>
  <dcterms:created xsi:type="dcterms:W3CDTF">2017-02-25T15:05:50Z</dcterms:created>
  <dcterms:modified xsi:type="dcterms:W3CDTF">2023-10-31T19:00:55Z</dcterms:modified>
</cp:coreProperties>
</file>