
<file path=[Content_Types].xml><?xml version="1.0" encoding="utf-8"?>
<Types xmlns="http://schemas.openxmlformats.org/package/2006/content-types">
  <Default Extension="bin" ContentType="application/vnd.openxmlformats-officedocument.oleObject"/>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316" r:id="rId2"/>
    <p:sldId id="256" r:id="rId3"/>
    <p:sldId id="289" r:id="rId4"/>
    <p:sldId id="292" r:id="rId5"/>
    <p:sldId id="278" r:id="rId6"/>
    <p:sldId id="283" r:id="rId7"/>
    <p:sldId id="284" r:id="rId8"/>
    <p:sldId id="286" r:id="rId9"/>
    <p:sldId id="258" r:id="rId10"/>
    <p:sldId id="259" r:id="rId11"/>
    <p:sldId id="260" r:id="rId12"/>
    <p:sldId id="261" r:id="rId13"/>
    <p:sldId id="285" r:id="rId14"/>
    <p:sldId id="264" r:id="rId15"/>
    <p:sldId id="282" r:id="rId16"/>
    <p:sldId id="263" r:id="rId17"/>
    <p:sldId id="262" r:id="rId18"/>
    <p:sldId id="265" r:id="rId19"/>
    <p:sldId id="266" r:id="rId20"/>
    <p:sldId id="291" r:id="rId21"/>
    <p:sldId id="290" r:id="rId22"/>
    <p:sldId id="287" r:id="rId23"/>
    <p:sldId id="288" r:id="rId24"/>
    <p:sldId id="268" r:id="rId25"/>
    <p:sldId id="269" r:id="rId26"/>
    <p:sldId id="270" r:id="rId27"/>
    <p:sldId id="275" r:id="rId28"/>
    <p:sldId id="281" r:id="rId29"/>
    <p:sldId id="280" r:id="rId30"/>
    <p:sldId id="276" r:id="rId31"/>
    <p:sldId id="317" r:id="rId3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1" autoAdjust="0"/>
    <p:restoredTop sz="94686"/>
  </p:normalViewPr>
  <p:slideViewPr>
    <p:cSldViewPr>
      <p:cViewPr varScale="1">
        <p:scale>
          <a:sx n="81" d="100"/>
          <a:sy n="81" d="100"/>
        </p:scale>
        <p:origin x="1464"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12700">
              <a:lnSpc>
                <a:spcPts val="1105"/>
              </a:lnSpc>
            </a:pPr>
            <a:r>
              <a:rPr lang="en-US" spc="-10"/>
              <a:t>www.eazynotes.com</a:t>
            </a:r>
            <a:endParaRPr lang="en-US" spc="-10" dirty="0"/>
          </a:p>
        </p:txBody>
      </p:sp>
      <p:sp>
        <p:nvSpPr>
          <p:cNvPr id="5" name="Footer Placeholder 4"/>
          <p:cNvSpPr>
            <a:spLocks noGrp="1"/>
          </p:cNvSpPr>
          <p:nvPr>
            <p:ph type="ftr" sz="quarter" idx="11"/>
          </p:nvPr>
        </p:nvSpPr>
        <p:spPr/>
        <p:txBody>
          <a:bodyPr/>
          <a:lstStyle/>
          <a:p>
            <a:pPr marL="12700">
              <a:lnSpc>
                <a:spcPts val="1105"/>
              </a:lnSpc>
            </a:pPr>
            <a:r>
              <a:rPr lang="en-US" spc="-5"/>
              <a:t>6 Oct.</a:t>
            </a:r>
            <a:r>
              <a:rPr lang="en-US" spc="-110"/>
              <a:t> </a:t>
            </a:r>
            <a:r>
              <a:rPr lang="en-US" spc="-5"/>
              <a:t>2010</a:t>
            </a:r>
            <a:endParaRPr lang="en-US" spc="-5" dirty="0"/>
          </a:p>
        </p:txBody>
      </p:sp>
      <p:sp>
        <p:nvSpPr>
          <p:cNvPr id="6" name="Slide Number Placeholder 5"/>
          <p:cNvSpPr>
            <a:spLocks noGrp="1"/>
          </p:cNvSpPr>
          <p:nvPr>
            <p:ph type="sldNum" sz="quarter" idx="12"/>
          </p:nvPr>
        </p:nvSpPr>
        <p:spPr/>
        <p:txBody>
          <a:bodyPr/>
          <a:lstStyle/>
          <a:p>
            <a:pPr marL="25400">
              <a:lnSpc>
                <a:spcPts val="1105"/>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553936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marL="12700">
              <a:lnSpc>
                <a:spcPts val="1105"/>
              </a:lnSpc>
            </a:pPr>
            <a:r>
              <a:rPr lang="en-US" spc="-10"/>
              <a:t>www.eazynotes.com</a:t>
            </a:r>
            <a:endParaRPr lang="en-US" spc="-10" dirty="0"/>
          </a:p>
        </p:txBody>
      </p:sp>
      <p:sp>
        <p:nvSpPr>
          <p:cNvPr id="4" name="Footer Placeholder 3"/>
          <p:cNvSpPr>
            <a:spLocks noGrp="1"/>
          </p:cNvSpPr>
          <p:nvPr>
            <p:ph type="ftr" sz="quarter" idx="11"/>
          </p:nvPr>
        </p:nvSpPr>
        <p:spPr/>
        <p:txBody>
          <a:bodyPr/>
          <a:lstStyle/>
          <a:p>
            <a:pPr marL="12700">
              <a:lnSpc>
                <a:spcPts val="1105"/>
              </a:lnSpc>
            </a:pPr>
            <a:r>
              <a:rPr lang="en-US" spc="-5"/>
              <a:t>6 Oct.</a:t>
            </a:r>
            <a:r>
              <a:rPr lang="en-US" spc="-110"/>
              <a:t> </a:t>
            </a:r>
            <a:r>
              <a:rPr lang="en-US" spc="-5"/>
              <a:t>2010</a:t>
            </a:r>
            <a:endParaRPr lang="en-US" spc="-5" dirty="0"/>
          </a:p>
        </p:txBody>
      </p:sp>
      <p:sp>
        <p:nvSpPr>
          <p:cNvPr id="5" name="Slide Number Placeholder 4"/>
          <p:cNvSpPr>
            <a:spLocks noGrp="1"/>
          </p:cNvSpPr>
          <p:nvPr>
            <p:ph type="sldNum" sz="quarter" idx="12"/>
          </p:nvPr>
        </p:nvSpPr>
        <p:spPr/>
        <p:txBody>
          <a:bodyPr/>
          <a:lstStyle/>
          <a:p>
            <a:pPr marL="25400">
              <a:lnSpc>
                <a:spcPts val="1105"/>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38162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12700">
              <a:lnSpc>
                <a:spcPts val="1105"/>
              </a:lnSpc>
            </a:pPr>
            <a:r>
              <a:rPr lang="en-US" spc="-10"/>
              <a:t>www.eazynotes.com</a:t>
            </a:r>
            <a:endParaRPr lang="en-US" spc="-10" dirty="0"/>
          </a:p>
        </p:txBody>
      </p:sp>
      <p:sp>
        <p:nvSpPr>
          <p:cNvPr id="5" name="Footer Placeholder 4"/>
          <p:cNvSpPr>
            <a:spLocks noGrp="1"/>
          </p:cNvSpPr>
          <p:nvPr>
            <p:ph type="ftr" sz="quarter" idx="11"/>
          </p:nvPr>
        </p:nvSpPr>
        <p:spPr/>
        <p:txBody>
          <a:bodyPr/>
          <a:lstStyle/>
          <a:p>
            <a:pPr marL="12700">
              <a:lnSpc>
                <a:spcPts val="1105"/>
              </a:lnSpc>
            </a:pPr>
            <a:r>
              <a:rPr lang="en-US" spc="-5"/>
              <a:t>6 Oct.</a:t>
            </a:r>
            <a:r>
              <a:rPr lang="en-US" spc="-110"/>
              <a:t> </a:t>
            </a:r>
            <a:r>
              <a:rPr lang="en-US" spc="-5"/>
              <a:t>2010</a:t>
            </a:r>
            <a:endParaRPr lang="en-US" spc="-5" dirty="0"/>
          </a:p>
        </p:txBody>
      </p:sp>
      <p:sp>
        <p:nvSpPr>
          <p:cNvPr id="6" name="Slide Number Placeholder 5"/>
          <p:cNvSpPr>
            <a:spLocks noGrp="1"/>
          </p:cNvSpPr>
          <p:nvPr>
            <p:ph type="sldNum" sz="quarter" idx="12"/>
          </p:nvPr>
        </p:nvSpPr>
        <p:spPr/>
        <p:txBody>
          <a:bodyPr/>
          <a:lstStyle/>
          <a:p>
            <a:pPr marL="25400">
              <a:lnSpc>
                <a:spcPts val="1105"/>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07340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12700">
              <a:lnSpc>
                <a:spcPts val="1105"/>
              </a:lnSpc>
            </a:pPr>
            <a:r>
              <a:rPr lang="en-US" spc="-10"/>
              <a:t>www.eazynotes.com</a:t>
            </a:r>
            <a:endParaRPr lang="en-US" spc="-10" dirty="0"/>
          </a:p>
        </p:txBody>
      </p:sp>
      <p:sp>
        <p:nvSpPr>
          <p:cNvPr id="5" name="Footer Placeholder 4"/>
          <p:cNvSpPr>
            <a:spLocks noGrp="1"/>
          </p:cNvSpPr>
          <p:nvPr>
            <p:ph type="ftr" sz="quarter" idx="11"/>
          </p:nvPr>
        </p:nvSpPr>
        <p:spPr/>
        <p:txBody>
          <a:bodyPr/>
          <a:lstStyle/>
          <a:p>
            <a:pPr marL="12700">
              <a:lnSpc>
                <a:spcPts val="1105"/>
              </a:lnSpc>
            </a:pPr>
            <a:r>
              <a:rPr lang="en-US" spc="-5"/>
              <a:t>6 Oct.</a:t>
            </a:r>
            <a:r>
              <a:rPr lang="en-US" spc="-110"/>
              <a:t> </a:t>
            </a:r>
            <a:r>
              <a:rPr lang="en-US" spc="-5"/>
              <a:t>2010</a:t>
            </a:r>
            <a:endParaRPr lang="en-US" spc="-5" dirty="0"/>
          </a:p>
        </p:txBody>
      </p:sp>
      <p:sp>
        <p:nvSpPr>
          <p:cNvPr id="6" name="Slide Number Placeholder 5"/>
          <p:cNvSpPr>
            <a:spLocks noGrp="1"/>
          </p:cNvSpPr>
          <p:nvPr>
            <p:ph type="sldNum" sz="quarter" idx="12"/>
          </p:nvPr>
        </p:nvSpPr>
        <p:spPr/>
        <p:txBody>
          <a:bodyPr/>
          <a:lstStyle/>
          <a:p>
            <a:pPr marL="25400">
              <a:lnSpc>
                <a:spcPts val="1105"/>
              </a:lnSpc>
            </a:pPr>
            <a:fld id="{81D60167-4931-47E6-BA6A-407CBD079E47}" type="slidenum">
              <a:rPr lang="en-US" spc="-5" smtClean="0"/>
              <a:t>‹#›</a:t>
            </a:fld>
            <a:endParaRPr lang="en-US" spc="-5"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9330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12700">
              <a:lnSpc>
                <a:spcPts val="1105"/>
              </a:lnSpc>
            </a:pPr>
            <a:r>
              <a:rPr lang="en-US" spc="-10"/>
              <a:t>www.eazynotes.com</a:t>
            </a:r>
            <a:endParaRPr lang="en-US" spc="-10" dirty="0"/>
          </a:p>
        </p:txBody>
      </p:sp>
      <p:sp>
        <p:nvSpPr>
          <p:cNvPr id="5" name="Footer Placeholder 4"/>
          <p:cNvSpPr>
            <a:spLocks noGrp="1"/>
          </p:cNvSpPr>
          <p:nvPr>
            <p:ph type="ftr" sz="quarter" idx="11"/>
          </p:nvPr>
        </p:nvSpPr>
        <p:spPr/>
        <p:txBody>
          <a:bodyPr/>
          <a:lstStyle/>
          <a:p>
            <a:pPr marL="12700">
              <a:lnSpc>
                <a:spcPts val="1105"/>
              </a:lnSpc>
            </a:pPr>
            <a:r>
              <a:rPr lang="en-US" spc="-5"/>
              <a:t>6 Oct.</a:t>
            </a:r>
            <a:r>
              <a:rPr lang="en-US" spc="-110"/>
              <a:t> </a:t>
            </a:r>
            <a:r>
              <a:rPr lang="en-US" spc="-5"/>
              <a:t>2010</a:t>
            </a:r>
            <a:endParaRPr lang="en-US" spc="-5" dirty="0"/>
          </a:p>
        </p:txBody>
      </p:sp>
      <p:sp>
        <p:nvSpPr>
          <p:cNvPr id="6" name="Slide Number Placeholder 5"/>
          <p:cNvSpPr>
            <a:spLocks noGrp="1"/>
          </p:cNvSpPr>
          <p:nvPr>
            <p:ph type="sldNum" sz="quarter" idx="12"/>
          </p:nvPr>
        </p:nvSpPr>
        <p:spPr/>
        <p:txBody>
          <a:bodyPr/>
          <a:lstStyle/>
          <a:p>
            <a:pPr marL="25400">
              <a:lnSpc>
                <a:spcPts val="1105"/>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882531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12700">
              <a:lnSpc>
                <a:spcPts val="1105"/>
              </a:lnSpc>
            </a:pPr>
            <a:r>
              <a:rPr lang="en-US" spc="-10"/>
              <a:t>www.eazynotes.com</a:t>
            </a:r>
            <a:endParaRPr lang="en-US" spc="-10" dirty="0"/>
          </a:p>
        </p:txBody>
      </p:sp>
      <p:sp>
        <p:nvSpPr>
          <p:cNvPr id="5" name="Footer Placeholder 4"/>
          <p:cNvSpPr>
            <a:spLocks noGrp="1"/>
          </p:cNvSpPr>
          <p:nvPr>
            <p:ph type="ftr" sz="quarter" idx="11"/>
          </p:nvPr>
        </p:nvSpPr>
        <p:spPr/>
        <p:txBody>
          <a:bodyPr/>
          <a:lstStyle/>
          <a:p>
            <a:pPr marL="12700">
              <a:lnSpc>
                <a:spcPts val="1105"/>
              </a:lnSpc>
            </a:pPr>
            <a:r>
              <a:rPr lang="en-US" spc="-5"/>
              <a:t>6 Oct.</a:t>
            </a:r>
            <a:r>
              <a:rPr lang="en-US" spc="-110"/>
              <a:t> </a:t>
            </a:r>
            <a:r>
              <a:rPr lang="en-US" spc="-5"/>
              <a:t>2010</a:t>
            </a:r>
            <a:endParaRPr lang="en-US" spc="-5" dirty="0"/>
          </a:p>
        </p:txBody>
      </p:sp>
      <p:sp>
        <p:nvSpPr>
          <p:cNvPr id="6" name="Slide Number Placeholder 5"/>
          <p:cNvSpPr>
            <a:spLocks noGrp="1"/>
          </p:cNvSpPr>
          <p:nvPr>
            <p:ph type="sldNum" sz="quarter" idx="12"/>
          </p:nvPr>
        </p:nvSpPr>
        <p:spPr/>
        <p:txBody>
          <a:bodyPr/>
          <a:lstStyle/>
          <a:p>
            <a:pPr marL="25400">
              <a:lnSpc>
                <a:spcPts val="1105"/>
              </a:lnSpc>
            </a:pPr>
            <a:fld id="{81D60167-4931-47E6-BA6A-407CBD079E47}" type="slidenum">
              <a:rPr lang="en-US" spc="-5" smtClean="0"/>
              <a:t>‹#›</a:t>
            </a:fld>
            <a:endParaRPr lang="en-US" spc="-5"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27739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12700">
              <a:lnSpc>
                <a:spcPts val="1105"/>
              </a:lnSpc>
            </a:pPr>
            <a:r>
              <a:rPr lang="en-US" spc="-10"/>
              <a:t>www.eazynotes.com</a:t>
            </a:r>
            <a:endParaRPr lang="en-US" spc="-10" dirty="0"/>
          </a:p>
        </p:txBody>
      </p:sp>
      <p:sp>
        <p:nvSpPr>
          <p:cNvPr id="5" name="Footer Placeholder 4"/>
          <p:cNvSpPr>
            <a:spLocks noGrp="1"/>
          </p:cNvSpPr>
          <p:nvPr>
            <p:ph type="ftr" sz="quarter" idx="11"/>
          </p:nvPr>
        </p:nvSpPr>
        <p:spPr/>
        <p:txBody>
          <a:bodyPr/>
          <a:lstStyle/>
          <a:p>
            <a:pPr marL="12700">
              <a:lnSpc>
                <a:spcPts val="1105"/>
              </a:lnSpc>
            </a:pPr>
            <a:r>
              <a:rPr lang="en-US" spc="-5"/>
              <a:t>6 Oct.</a:t>
            </a:r>
            <a:r>
              <a:rPr lang="en-US" spc="-110"/>
              <a:t> </a:t>
            </a:r>
            <a:r>
              <a:rPr lang="en-US" spc="-5"/>
              <a:t>2010</a:t>
            </a:r>
            <a:endParaRPr lang="en-US" spc="-5" dirty="0"/>
          </a:p>
        </p:txBody>
      </p:sp>
      <p:sp>
        <p:nvSpPr>
          <p:cNvPr id="6" name="Slide Number Placeholder 5"/>
          <p:cNvSpPr>
            <a:spLocks noGrp="1"/>
          </p:cNvSpPr>
          <p:nvPr>
            <p:ph type="sldNum" sz="quarter" idx="12"/>
          </p:nvPr>
        </p:nvSpPr>
        <p:spPr/>
        <p:txBody>
          <a:bodyPr/>
          <a:lstStyle/>
          <a:p>
            <a:pPr marL="25400">
              <a:lnSpc>
                <a:spcPts val="1105"/>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947321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ts val="1105"/>
              </a:lnSpc>
            </a:pPr>
            <a:r>
              <a:rPr lang="en-US" spc="-10"/>
              <a:t>www.eazynotes.com</a:t>
            </a:r>
            <a:endParaRPr lang="en-US" spc="-10" dirty="0"/>
          </a:p>
        </p:txBody>
      </p:sp>
      <p:sp>
        <p:nvSpPr>
          <p:cNvPr id="5" name="Footer Placeholder 4"/>
          <p:cNvSpPr>
            <a:spLocks noGrp="1"/>
          </p:cNvSpPr>
          <p:nvPr>
            <p:ph type="ftr" sz="quarter" idx="11"/>
          </p:nvPr>
        </p:nvSpPr>
        <p:spPr/>
        <p:txBody>
          <a:bodyPr/>
          <a:lstStyle/>
          <a:p>
            <a:pPr marL="12700">
              <a:lnSpc>
                <a:spcPts val="1105"/>
              </a:lnSpc>
            </a:pPr>
            <a:r>
              <a:rPr lang="en-US" spc="-5"/>
              <a:t>6 Oct.</a:t>
            </a:r>
            <a:r>
              <a:rPr lang="en-US" spc="-110"/>
              <a:t> </a:t>
            </a:r>
            <a:r>
              <a:rPr lang="en-US" spc="-5"/>
              <a:t>2010</a:t>
            </a:r>
            <a:endParaRPr lang="en-US" spc="-5" dirty="0"/>
          </a:p>
        </p:txBody>
      </p:sp>
      <p:sp>
        <p:nvSpPr>
          <p:cNvPr id="6" name="Slide Number Placeholder 5"/>
          <p:cNvSpPr>
            <a:spLocks noGrp="1"/>
          </p:cNvSpPr>
          <p:nvPr>
            <p:ph type="sldNum" sz="quarter" idx="12"/>
          </p:nvPr>
        </p:nvSpPr>
        <p:spPr/>
        <p:txBody>
          <a:bodyPr/>
          <a:lstStyle/>
          <a:p>
            <a:pPr marL="25400">
              <a:lnSpc>
                <a:spcPts val="1105"/>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179412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ts val="1105"/>
              </a:lnSpc>
            </a:pPr>
            <a:r>
              <a:rPr lang="en-US" spc="-10"/>
              <a:t>www.eazynotes.com</a:t>
            </a:r>
            <a:endParaRPr lang="en-US" spc="-10" dirty="0"/>
          </a:p>
        </p:txBody>
      </p:sp>
      <p:sp>
        <p:nvSpPr>
          <p:cNvPr id="5" name="Footer Placeholder 4"/>
          <p:cNvSpPr>
            <a:spLocks noGrp="1"/>
          </p:cNvSpPr>
          <p:nvPr>
            <p:ph type="ftr" sz="quarter" idx="11"/>
          </p:nvPr>
        </p:nvSpPr>
        <p:spPr/>
        <p:txBody>
          <a:bodyPr/>
          <a:lstStyle/>
          <a:p>
            <a:pPr marL="12700">
              <a:lnSpc>
                <a:spcPts val="1105"/>
              </a:lnSpc>
            </a:pPr>
            <a:r>
              <a:rPr lang="en-US" spc="-5"/>
              <a:t>6 Oct.</a:t>
            </a:r>
            <a:r>
              <a:rPr lang="en-US" spc="-110"/>
              <a:t> </a:t>
            </a:r>
            <a:r>
              <a:rPr lang="en-US" spc="-5"/>
              <a:t>2010</a:t>
            </a:r>
            <a:endParaRPr lang="en-US" spc="-5" dirty="0"/>
          </a:p>
        </p:txBody>
      </p:sp>
      <p:sp>
        <p:nvSpPr>
          <p:cNvPr id="6" name="Slide Number Placeholder 5"/>
          <p:cNvSpPr>
            <a:spLocks noGrp="1"/>
          </p:cNvSpPr>
          <p:nvPr>
            <p:ph type="sldNum" sz="quarter" idx="12"/>
          </p:nvPr>
        </p:nvSpPr>
        <p:spPr/>
        <p:txBody>
          <a:bodyPr/>
          <a:lstStyle/>
          <a:p>
            <a:pPr marL="25400">
              <a:lnSpc>
                <a:spcPts val="1105"/>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5251566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07543" y="356978"/>
            <a:ext cx="7728915" cy="49244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32016"/>
            <a:ext cx="640080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6" name="Holder 6"/>
          <p:cNvSpPr>
            <a:spLocks noGrp="1"/>
          </p:cNvSpPr>
          <p:nvPr>
            <p:ph type="sldNum" sz="quarter" idx="7"/>
          </p:nvPr>
        </p:nvSpPr>
        <p:spPr/>
        <p:txBody>
          <a:bodyPr lIns="0" tIns="0" rIns="0" bIns="0"/>
          <a:lstStyle>
            <a:lvl1pPr>
              <a:defRPr sz="675" b="0" i="0">
                <a:solidFill>
                  <a:srgbClr val="888888"/>
                </a:solidFill>
                <a:latin typeface="Arial"/>
                <a:cs typeface="Arial"/>
              </a:defRPr>
            </a:lvl1pPr>
          </a:lstStyle>
          <a:p>
            <a:pPr marL="99060">
              <a:spcBef>
                <a:spcPts val="11"/>
              </a:spcBef>
            </a:pPr>
            <a:fld id="{81D60167-4931-47E6-BA6A-407CBD079E47}" type="slidenum">
              <a:rPr lang="en-US" spc="-4" smtClean="0"/>
              <a:pPr marL="99060">
                <a:spcBef>
                  <a:spcPts val="11"/>
                </a:spcBef>
              </a:pPr>
              <a:t>‹#›</a:t>
            </a:fld>
            <a:endParaRPr lang="en-US" spc="-4" dirty="0"/>
          </a:p>
        </p:txBody>
      </p:sp>
    </p:spTree>
    <p:extLst>
      <p:ext uri="{BB962C8B-B14F-4D97-AF65-F5344CB8AC3E}">
        <p14:creationId xmlns:p14="http://schemas.microsoft.com/office/powerpoint/2010/main" val="136357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ts val="1105"/>
              </a:lnSpc>
            </a:pPr>
            <a:r>
              <a:rPr lang="en-US" spc="-10"/>
              <a:t>www.eazynotes.com</a:t>
            </a:r>
            <a:endParaRPr lang="en-US" spc="-10" dirty="0"/>
          </a:p>
        </p:txBody>
      </p:sp>
      <p:sp>
        <p:nvSpPr>
          <p:cNvPr id="5" name="Footer Placeholder 4"/>
          <p:cNvSpPr>
            <a:spLocks noGrp="1"/>
          </p:cNvSpPr>
          <p:nvPr>
            <p:ph type="ftr" sz="quarter" idx="11"/>
          </p:nvPr>
        </p:nvSpPr>
        <p:spPr/>
        <p:txBody>
          <a:bodyPr/>
          <a:lstStyle/>
          <a:p>
            <a:pPr marL="12700">
              <a:lnSpc>
                <a:spcPts val="1105"/>
              </a:lnSpc>
            </a:pPr>
            <a:r>
              <a:rPr lang="en-US" spc="-5"/>
              <a:t>6 Oct.</a:t>
            </a:r>
            <a:r>
              <a:rPr lang="en-US" spc="-110"/>
              <a:t> </a:t>
            </a:r>
            <a:r>
              <a:rPr lang="en-US" spc="-5"/>
              <a:t>2010</a:t>
            </a:r>
            <a:endParaRPr lang="en-US" spc="-5" dirty="0"/>
          </a:p>
        </p:txBody>
      </p:sp>
      <p:sp>
        <p:nvSpPr>
          <p:cNvPr id="6" name="Slide Number Placeholder 5"/>
          <p:cNvSpPr>
            <a:spLocks noGrp="1"/>
          </p:cNvSpPr>
          <p:nvPr>
            <p:ph type="sldNum" sz="quarter" idx="12"/>
          </p:nvPr>
        </p:nvSpPr>
        <p:spPr/>
        <p:txBody>
          <a:bodyPr/>
          <a:lstStyle/>
          <a:p>
            <a:pPr marL="25400">
              <a:lnSpc>
                <a:spcPts val="1105"/>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18977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12700">
              <a:lnSpc>
                <a:spcPts val="1105"/>
              </a:lnSpc>
            </a:pPr>
            <a:r>
              <a:rPr lang="en-US" spc="-10"/>
              <a:t>www.eazynotes.com</a:t>
            </a:r>
            <a:endParaRPr lang="en-US" spc="-10" dirty="0"/>
          </a:p>
        </p:txBody>
      </p:sp>
      <p:sp>
        <p:nvSpPr>
          <p:cNvPr id="5" name="Footer Placeholder 4"/>
          <p:cNvSpPr>
            <a:spLocks noGrp="1"/>
          </p:cNvSpPr>
          <p:nvPr>
            <p:ph type="ftr" sz="quarter" idx="11"/>
          </p:nvPr>
        </p:nvSpPr>
        <p:spPr/>
        <p:txBody>
          <a:bodyPr/>
          <a:lstStyle/>
          <a:p>
            <a:pPr marL="12700">
              <a:lnSpc>
                <a:spcPts val="1105"/>
              </a:lnSpc>
            </a:pPr>
            <a:r>
              <a:rPr lang="en-US" spc="-5"/>
              <a:t>6 Oct.</a:t>
            </a:r>
            <a:r>
              <a:rPr lang="en-US" spc="-110"/>
              <a:t> </a:t>
            </a:r>
            <a:r>
              <a:rPr lang="en-US" spc="-5"/>
              <a:t>2010</a:t>
            </a:r>
            <a:endParaRPr lang="en-US" spc="-5" dirty="0"/>
          </a:p>
        </p:txBody>
      </p:sp>
      <p:sp>
        <p:nvSpPr>
          <p:cNvPr id="6" name="Slide Number Placeholder 5"/>
          <p:cNvSpPr>
            <a:spLocks noGrp="1"/>
          </p:cNvSpPr>
          <p:nvPr>
            <p:ph type="sldNum" sz="quarter" idx="12"/>
          </p:nvPr>
        </p:nvSpPr>
        <p:spPr/>
        <p:txBody>
          <a:bodyPr/>
          <a:lstStyle/>
          <a:p>
            <a:pPr marL="25400">
              <a:lnSpc>
                <a:spcPts val="1105"/>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15820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12700">
              <a:lnSpc>
                <a:spcPts val="1105"/>
              </a:lnSpc>
            </a:pPr>
            <a:r>
              <a:rPr lang="en-US" spc="-10"/>
              <a:t>www.eazynotes.com</a:t>
            </a:r>
            <a:endParaRPr lang="en-US" spc="-10" dirty="0"/>
          </a:p>
        </p:txBody>
      </p:sp>
      <p:sp>
        <p:nvSpPr>
          <p:cNvPr id="6" name="Footer Placeholder 5"/>
          <p:cNvSpPr>
            <a:spLocks noGrp="1"/>
          </p:cNvSpPr>
          <p:nvPr>
            <p:ph type="ftr" sz="quarter" idx="11"/>
          </p:nvPr>
        </p:nvSpPr>
        <p:spPr/>
        <p:txBody>
          <a:bodyPr/>
          <a:lstStyle/>
          <a:p>
            <a:pPr marL="12700">
              <a:lnSpc>
                <a:spcPts val="1105"/>
              </a:lnSpc>
            </a:pPr>
            <a:r>
              <a:rPr lang="en-US" spc="-5"/>
              <a:t>6 Oct.</a:t>
            </a:r>
            <a:r>
              <a:rPr lang="en-US" spc="-110"/>
              <a:t> </a:t>
            </a:r>
            <a:r>
              <a:rPr lang="en-US" spc="-5"/>
              <a:t>2010</a:t>
            </a:r>
            <a:endParaRPr lang="en-US" spc="-5" dirty="0"/>
          </a:p>
        </p:txBody>
      </p:sp>
      <p:sp>
        <p:nvSpPr>
          <p:cNvPr id="7" name="Slide Number Placeholder 6"/>
          <p:cNvSpPr>
            <a:spLocks noGrp="1"/>
          </p:cNvSpPr>
          <p:nvPr>
            <p:ph type="sldNum" sz="quarter" idx="12"/>
          </p:nvPr>
        </p:nvSpPr>
        <p:spPr/>
        <p:txBody>
          <a:bodyPr/>
          <a:lstStyle/>
          <a:p>
            <a:pPr marL="25400">
              <a:lnSpc>
                <a:spcPts val="1105"/>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95429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12700">
              <a:lnSpc>
                <a:spcPts val="1105"/>
              </a:lnSpc>
            </a:pPr>
            <a:r>
              <a:rPr lang="en-US" spc="-10"/>
              <a:t>www.eazynotes.com</a:t>
            </a:r>
            <a:endParaRPr lang="en-US" spc="-10" dirty="0"/>
          </a:p>
        </p:txBody>
      </p:sp>
      <p:sp>
        <p:nvSpPr>
          <p:cNvPr id="8" name="Footer Placeholder 7"/>
          <p:cNvSpPr>
            <a:spLocks noGrp="1"/>
          </p:cNvSpPr>
          <p:nvPr>
            <p:ph type="ftr" sz="quarter" idx="11"/>
          </p:nvPr>
        </p:nvSpPr>
        <p:spPr/>
        <p:txBody>
          <a:bodyPr/>
          <a:lstStyle/>
          <a:p>
            <a:pPr marL="12700">
              <a:lnSpc>
                <a:spcPts val="1105"/>
              </a:lnSpc>
            </a:pPr>
            <a:r>
              <a:rPr lang="en-US" spc="-5"/>
              <a:t>6 Oct.</a:t>
            </a:r>
            <a:r>
              <a:rPr lang="en-US" spc="-110"/>
              <a:t> </a:t>
            </a:r>
            <a:r>
              <a:rPr lang="en-US" spc="-5"/>
              <a:t>2010</a:t>
            </a:r>
            <a:endParaRPr lang="en-US" spc="-5" dirty="0"/>
          </a:p>
        </p:txBody>
      </p:sp>
      <p:sp>
        <p:nvSpPr>
          <p:cNvPr id="9" name="Slide Number Placeholder 8"/>
          <p:cNvSpPr>
            <a:spLocks noGrp="1"/>
          </p:cNvSpPr>
          <p:nvPr>
            <p:ph type="sldNum" sz="quarter" idx="12"/>
          </p:nvPr>
        </p:nvSpPr>
        <p:spPr/>
        <p:txBody>
          <a:bodyPr/>
          <a:lstStyle/>
          <a:p>
            <a:pPr marL="25400">
              <a:lnSpc>
                <a:spcPts val="1105"/>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926131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12700">
              <a:lnSpc>
                <a:spcPts val="1105"/>
              </a:lnSpc>
            </a:pPr>
            <a:r>
              <a:rPr lang="en-US" spc="-10"/>
              <a:t>www.eazynotes.com</a:t>
            </a:r>
            <a:endParaRPr lang="en-US" spc="-10" dirty="0"/>
          </a:p>
        </p:txBody>
      </p:sp>
      <p:sp>
        <p:nvSpPr>
          <p:cNvPr id="4" name="Footer Placeholder 3"/>
          <p:cNvSpPr>
            <a:spLocks noGrp="1"/>
          </p:cNvSpPr>
          <p:nvPr>
            <p:ph type="ftr" sz="quarter" idx="11"/>
          </p:nvPr>
        </p:nvSpPr>
        <p:spPr/>
        <p:txBody>
          <a:bodyPr/>
          <a:lstStyle/>
          <a:p>
            <a:pPr marL="12700">
              <a:lnSpc>
                <a:spcPts val="1105"/>
              </a:lnSpc>
            </a:pPr>
            <a:r>
              <a:rPr lang="en-US" spc="-5"/>
              <a:t>6 Oct.</a:t>
            </a:r>
            <a:r>
              <a:rPr lang="en-US" spc="-110"/>
              <a:t> </a:t>
            </a:r>
            <a:r>
              <a:rPr lang="en-US" spc="-5"/>
              <a:t>2010</a:t>
            </a:r>
            <a:endParaRPr lang="en-US" spc="-5" dirty="0"/>
          </a:p>
        </p:txBody>
      </p:sp>
      <p:sp>
        <p:nvSpPr>
          <p:cNvPr id="5" name="Slide Number Placeholder 4"/>
          <p:cNvSpPr>
            <a:spLocks noGrp="1"/>
          </p:cNvSpPr>
          <p:nvPr>
            <p:ph type="sldNum" sz="quarter" idx="12"/>
          </p:nvPr>
        </p:nvSpPr>
        <p:spPr/>
        <p:txBody>
          <a:bodyPr/>
          <a:lstStyle/>
          <a:p>
            <a:pPr marL="25400">
              <a:lnSpc>
                <a:spcPts val="1105"/>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7167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12700">
              <a:lnSpc>
                <a:spcPts val="1105"/>
              </a:lnSpc>
            </a:pPr>
            <a:r>
              <a:rPr lang="en-US" spc="-10"/>
              <a:t>www.eazynotes.com</a:t>
            </a:r>
            <a:endParaRPr lang="en-US" spc="-10" dirty="0"/>
          </a:p>
        </p:txBody>
      </p:sp>
      <p:sp>
        <p:nvSpPr>
          <p:cNvPr id="3" name="Footer Placeholder 2"/>
          <p:cNvSpPr>
            <a:spLocks noGrp="1"/>
          </p:cNvSpPr>
          <p:nvPr>
            <p:ph type="ftr" sz="quarter" idx="11"/>
          </p:nvPr>
        </p:nvSpPr>
        <p:spPr/>
        <p:txBody>
          <a:bodyPr/>
          <a:lstStyle/>
          <a:p>
            <a:pPr marL="12700">
              <a:lnSpc>
                <a:spcPts val="1105"/>
              </a:lnSpc>
            </a:pPr>
            <a:r>
              <a:rPr lang="en-US" spc="-5"/>
              <a:t>6 Oct.</a:t>
            </a:r>
            <a:r>
              <a:rPr lang="en-US" spc="-110"/>
              <a:t> </a:t>
            </a:r>
            <a:r>
              <a:rPr lang="en-US" spc="-5"/>
              <a:t>2010</a:t>
            </a:r>
            <a:endParaRPr lang="en-US" spc="-5" dirty="0"/>
          </a:p>
        </p:txBody>
      </p:sp>
      <p:sp>
        <p:nvSpPr>
          <p:cNvPr id="4" name="Slide Number Placeholder 3"/>
          <p:cNvSpPr>
            <a:spLocks noGrp="1"/>
          </p:cNvSpPr>
          <p:nvPr>
            <p:ph type="sldNum" sz="quarter" idx="12"/>
          </p:nvPr>
        </p:nvSpPr>
        <p:spPr/>
        <p:txBody>
          <a:bodyPr/>
          <a:lstStyle/>
          <a:p>
            <a:pPr marL="25400">
              <a:lnSpc>
                <a:spcPts val="1105"/>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364964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12700">
              <a:lnSpc>
                <a:spcPts val="1105"/>
              </a:lnSpc>
            </a:pPr>
            <a:r>
              <a:rPr lang="en-US" spc="-10"/>
              <a:t>www.eazynotes.com</a:t>
            </a:r>
            <a:endParaRPr lang="en-US" spc="-10" dirty="0"/>
          </a:p>
        </p:txBody>
      </p:sp>
      <p:sp>
        <p:nvSpPr>
          <p:cNvPr id="6" name="Footer Placeholder 5"/>
          <p:cNvSpPr>
            <a:spLocks noGrp="1"/>
          </p:cNvSpPr>
          <p:nvPr>
            <p:ph type="ftr" sz="quarter" idx="11"/>
          </p:nvPr>
        </p:nvSpPr>
        <p:spPr/>
        <p:txBody>
          <a:bodyPr/>
          <a:lstStyle/>
          <a:p>
            <a:pPr marL="12700">
              <a:lnSpc>
                <a:spcPts val="1105"/>
              </a:lnSpc>
            </a:pPr>
            <a:r>
              <a:rPr lang="en-US" spc="-5"/>
              <a:t>6 Oct.</a:t>
            </a:r>
            <a:r>
              <a:rPr lang="en-US" spc="-110"/>
              <a:t> </a:t>
            </a:r>
            <a:r>
              <a:rPr lang="en-US" spc="-5"/>
              <a:t>2010</a:t>
            </a:r>
            <a:endParaRPr lang="en-US" spc="-5" dirty="0"/>
          </a:p>
        </p:txBody>
      </p:sp>
      <p:sp>
        <p:nvSpPr>
          <p:cNvPr id="7" name="Slide Number Placeholder 6"/>
          <p:cNvSpPr>
            <a:spLocks noGrp="1"/>
          </p:cNvSpPr>
          <p:nvPr>
            <p:ph type="sldNum" sz="quarter" idx="12"/>
          </p:nvPr>
        </p:nvSpPr>
        <p:spPr/>
        <p:txBody>
          <a:bodyPr/>
          <a:lstStyle/>
          <a:p>
            <a:pPr marL="25400">
              <a:lnSpc>
                <a:spcPts val="1105"/>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67357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12700">
              <a:lnSpc>
                <a:spcPts val="1105"/>
              </a:lnSpc>
            </a:pPr>
            <a:r>
              <a:rPr lang="en-US" spc="-10"/>
              <a:t>www.eazynotes.com</a:t>
            </a:r>
            <a:endParaRPr lang="en-US" spc="-10" dirty="0"/>
          </a:p>
        </p:txBody>
      </p:sp>
      <p:sp>
        <p:nvSpPr>
          <p:cNvPr id="6" name="Footer Placeholder 5"/>
          <p:cNvSpPr>
            <a:spLocks noGrp="1"/>
          </p:cNvSpPr>
          <p:nvPr>
            <p:ph type="ftr" sz="quarter" idx="11"/>
          </p:nvPr>
        </p:nvSpPr>
        <p:spPr>
          <a:xfrm>
            <a:off x="533400" y="6172200"/>
            <a:ext cx="5811724" cy="365125"/>
          </a:xfrm>
        </p:spPr>
        <p:txBody>
          <a:bodyPr/>
          <a:lstStyle/>
          <a:p>
            <a:pPr marL="12700">
              <a:lnSpc>
                <a:spcPts val="1105"/>
              </a:lnSpc>
            </a:pPr>
            <a:r>
              <a:rPr lang="en-US" spc="-5"/>
              <a:t>6 Oct.</a:t>
            </a:r>
            <a:r>
              <a:rPr lang="en-US" spc="-110"/>
              <a:t> </a:t>
            </a:r>
            <a:r>
              <a:rPr lang="en-US" spc="-5"/>
              <a:t>2010</a:t>
            </a:r>
            <a:endParaRPr lang="en-US" spc="-5" dirty="0"/>
          </a:p>
        </p:txBody>
      </p:sp>
      <p:sp>
        <p:nvSpPr>
          <p:cNvPr id="7" name="Slide Number Placeholder 6"/>
          <p:cNvSpPr>
            <a:spLocks noGrp="1"/>
          </p:cNvSpPr>
          <p:nvPr>
            <p:ph type="sldNum" sz="quarter" idx="12"/>
          </p:nvPr>
        </p:nvSpPr>
        <p:spPr/>
        <p:txBody>
          <a:bodyPr/>
          <a:lstStyle/>
          <a:p>
            <a:pPr marL="25400">
              <a:lnSpc>
                <a:spcPts val="1105"/>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3791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marL="12700">
              <a:lnSpc>
                <a:spcPts val="1105"/>
              </a:lnSpc>
            </a:pPr>
            <a:r>
              <a:rPr lang="en-US" spc="-10"/>
              <a:t>www.eazynotes.com</a:t>
            </a:r>
            <a:endParaRPr lang="en-US" spc="-10"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marL="12700">
              <a:lnSpc>
                <a:spcPts val="1105"/>
              </a:lnSpc>
            </a:pPr>
            <a:r>
              <a:rPr lang="en-US" spc="-5"/>
              <a:t>6 Oct.</a:t>
            </a:r>
            <a:r>
              <a:rPr lang="en-US" spc="-110"/>
              <a:t> </a:t>
            </a:r>
            <a:r>
              <a:rPr lang="en-US" spc="-5"/>
              <a:t>2010</a:t>
            </a:r>
            <a:endParaRPr lang="en-US" spc="-5"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pPr marL="25400">
              <a:lnSpc>
                <a:spcPts val="1105"/>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339008576"/>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hafqat@cse.uiu.ac.bd" TargetMode="Externa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7F8797F-BB93-C788-B006-66A0856B9DE8}"/>
              </a:ext>
            </a:extLst>
          </p:cNvPr>
          <p:cNvSpPr>
            <a:spLocks noGrp="1"/>
          </p:cNvSpPr>
          <p:nvPr>
            <p:ph type="subTitle" idx="4"/>
          </p:nvPr>
        </p:nvSpPr>
        <p:spPr>
          <a:xfrm>
            <a:off x="685800" y="4777628"/>
            <a:ext cx="3543300" cy="1526572"/>
          </a:xfrm>
        </p:spPr>
        <p:txBody>
          <a:bodyPr/>
          <a:lstStyle/>
          <a:p>
            <a:pPr marL="0" indent="0">
              <a:spcBef>
                <a:spcPts val="71"/>
              </a:spcBef>
              <a:buNone/>
            </a:pPr>
            <a:r>
              <a:rPr lang="en-US" sz="1200" spc="-4" dirty="0">
                <a:solidFill>
                  <a:schemeClr val="tx1"/>
                </a:solidFill>
                <a:latin typeface="Arial"/>
                <a:cs typeface="Arial"/>
              </a:rPr>
              <a:t>Md. Shafqat </a:t>
            </a:r>
            <a:r>
              <a:rPr lang="en-US" sz="1200" spc="-4" dirty="0" err="1">
                <a:solidFill>
                  <a:schemeClr val="tx1"/>
                </a:solidFill>
                <a:latin typeface="Arial"/>
                <a:cs typeface="Arial"/>
              </a:rPr>
              <a:t>Talukder</a:t>
            </a:r>
            <a:r>
              <a:rPr lang="en-US" sz="1200" spc="-4" dirty="0">
                <a:solidFill>
                  <a:schemeClr val="tx1"/>
                </a:solidFill>
                <a:latin typeface="Arial"/>
                <a:cs typeface="Arial"/>
              </a:rPr>
              <a:t> Rakin</a:t>
            </a:r>
            <a:endParaRPr lang="en-US" sz="1200" dirty="0">
              <a:solidFill>
                <a:schemeClr val="tx1"/>
              </a:solidFill>
              <a:latin typeface="Arial"/>
              <a:cs typeface="Arial"/>
            </a:endParaRPr>
          </a:p>
          <a:p>
            <a:pPr marL="0" marR="3810" indent="0">
              <a:buNone/>
            </a:pPr>
            <a:r>
              <a:rPr lang="en-US" sz="1200" spc="-4" dirty="0">
                <a:solidFill>
                  <a:schemeClr val="tx1"/>
                </a:solidFill>
                <a:latin typeface="Arial"/>
                <a:cs typeface="Arial"/>
              </a:rPr>
              <a:t>Lecturer, Department of CSE,  </a:t>
            </a:r>
          </a:p>
          <a:p>
            <a:pPr marL="0" marR="3810" indent="0">
              <a:buNone/>
            </a:pPr>
            <a:r>
              <a:rPr lang="en-US" sz="1200" spc="-4" dirty="0">
                <a:solidFill>
                  <a:schemeClr val="tx1"/>
                </a:solidFill>
                <a:latin typeface="Arial"/>
                <a:cs typeface="Arial"/>
              </a:rPr>
              <a:t>United International</a:t>
            </a:r>
            <a:r>
              <a:rPr lang="en-US" sz="1200" spc="8" dirty="0">
                <a:solidFill>
                  <a:schemeClr val="tx1"/>
                </a:solidFill>
                <a:latin typeface="Arial"/>
                <a:cs typeface="Arial"/>
              </a:rPr>
              <a:t> </a:t>
            </a:r>
            <a:r>
              <a:rPr lang="en-US" sz="1200" spc="-4" dirty="0">
                <a:solidFill>
                  <a:schemeClr val="tx1"/>
                </a:solidFill>
                <a:latin typeface="Arial"/>
                <a:cs typeface="Arial"/>
              </a:rPr>
              <a:t>University</a:t>
            </a:r>
          </a:p>
          <a:p>
            <a:pPr marL="0" marR="3810" indent="0">
              <a:buNone/>
            </a:pPr>
            <a:r>
              <a:rPr lang="en-US" sz="1200" spc="-4" dirty="0">
                <a:solidFill>
                  <a:schemeClr val="tx1"/>
                </a:solidFill>
                <a:latin typeface="Arial"/>
                <a:cs typeface="Arial"/>
              </a:rPr>
              <a:t>Email id : </a:t>
            </a:r>
            <a:r>
              <a:rPr lang="en-US" sz="1200" spc="-4" dirty="0">
                <a:solidFill>
                  <a:schemeClr val="tx1"/>
                </a:solidFill>
                <a:latin typeface="Arial"/>
                <a:cs typeface="Arial"/>
                <a:hlinkClick r:id="rId2">
                  <a:extLst>
                    <a:ext uri="{A12FA001-AC4F-418D-AE19-62706E023703}">
                      <ahyp:hlinkClr xmlns:ahyp="http://schemas.microsoft.com/office/drawing/2018/hyperlinkcolor" val="tx"/>
                    </a:ext>
                  </a:extLst>
                </a:hlinkClick>
              </a:rPr>
              <a:t>shafqat@cse.uiu.ac.bd</a:t>
            </a:r>
            <a:endParaRPr lang="en-US" sz="1200" dirty="0">
              <a:solidFill>
                <a:schemeClr val="tx1"/>
              </a:solidFill>
              <a:latin typeface="Arial"/>
              <a:cs typeface="Arial"/>
            </a:endParaRPr>
          </a:p>
          <a:p>
            <a:endParaRPr lang="en-US" dirty="0"/>
          </a:p>
        </p:txBody>
      </p:sp>
      <p:sp>
        <p:nvSpPr>
          <p:cNvPr id="7" name="object 5">
            <a:extLst>
              <a:ext uri="{FF2B5EF4-FFF2-40B4-BE49-F238E27FC236}">
                <a16:creationId xmlns:a16="http://schemas.microsoft.com/office/drawing/2014/main" id="{67C7C251-28BA-B1C1-2698-414C51F280A9}"/>
              </a:ext>
            </a:extLst>
          </p:cNvPr>
          <p:cNvSpPr txBox="1"/>
          <p:nvPr/>
        </p:nvSpPr>
        <p:spPr>
          <a:xfrm>
            <a:off x="4724400" y="5029200"/>
            <a:ext cx="3449327" cy="378469"/>
          </a:xfrm>
          <a:prstGeom prst="rect">
            <a:avLst/>
          </a:prstGeom>
        </p:spPr>
        <p:txBody>
          <a:bodyPr vert="horz" wrap="square" lIns="0" tIns="9049" rIns="0" bIns="0" rtlCol="0">
            <a:spAutoFit/>
          </a:bodyPr>
          <a:lstStyle/>
          <a:p>
            <a:pPr marL="9525">
              <a:spcBef>
                <a:spcPts val="71"/>
              </a:spcBef>
            </a:pPr>
            <a:r>
              <a:rPr sz="2400" spc="-4" dirty="0">
                <a:latin typeface="Arial"/>
                <a:cs typeface="Arial"/>
              </a:rPr>
              <a:t>Courtesy:</a:t>
            </a:r>
            <a:r>
              <a:rPr lang="en-US" sz="2400" spc="-4" dirty="0">
                <a:latin typeface="Arial"/>
                <a:cs typeface="Arial"/>
              </a:rPr>
              <a:t> </a:t>
            </a:r>
            <a:r>
              <a:rPr lang="en-US" sz="2400" spc="-4" dirty="0" err="1">
                <a:latin typeface="Arial"/>
                <a:cs typeface="Arial"/>
              </a:rPr>
              <a:t>Nasif</a:t>
            </a:r>
            <a:r>
              <a:rPr lang="en-US" sz="2400" spc="-4" dirty="0">
                <a:latin typeface="Arial"/>
                <a:cs typeface="Arial"/>
              </a:rPr>
              <a:t> M. Sir</a:t>
            </a:r>
            <a:r>
              <a:rPr sz="2400" spc="-4" dirty="0">
                <a:latin typeface="Arial"/>
                <a:cs typeface="Arial"/>
              </a:rPr>
              <a:t> </a:t>
            </a:r>
            <a:endParaRPr sz="2400" dirty="0">
              <a:latin typeface="Arial"/>
              <a:cs typeface="Arial"/>
            </a:endParaRPr>
          </a:p>
        </p:txBody>
      </p:sp>
      <p:sp>
        <p:nvSpPr>
          <p:cNvPr id="6" name="object 2">
            <a:extLst>
              <a:ext uri="{FF2B5EF4-FFF2-40B4-BE49-F238E27FC236}">
                <a16:creationId xmlns:a16="http://schemas.microsoft.com/office/drawing/2014/main" id="{1CF76EDE-B57A-13DF-63DA-A9C1C6D6CB45}"/>
              </a:ext>
            </a:extLst>
          </p:cNvPr>
          <p:cNvSpPr txBox="1">
            <a:spLocks/>
          </p:cNvSpPr>
          <p:nvPr/>
        </p:nvSpPr>
        <p:spPr>
          <a:xfrm>
            <a:off x="464270" y="1139188"/>
            <a:ext cx="8215460" cy="622286"/>
          </a:xfrm>
          <a:prstGeom prst="rect">
            <a:avLst/>
          </a:prstGeom>
        </p:spPr>
        <p:txBody>
          <a:bodyPr vert="horz" wrap="square" lIns="0" tIns="67628" rIns="0" bIns="0" rtlCol="0">
            <a:spAutoFit/>
          </a:bodyPr>
          <a:lstStyle>
            <a:lvl1pPr>
              <a:defRPr sz="4400" b="0" i="0">
                <a:solidFill>
                  <a:schemeClr val="tx1"/>
                </a:solidFill>
                <a:latin typeface="Arial"/>
                <a:ea typeface="+mj-ea"/>
                <a:cs typeface="Arial"/>
              </a:defRPr>
            </a:lvl1pPr>
          </a:lstStyle>
          <a:p>
            <a:pPr marL="0" indent="0">
              <a:buNone/>
            </a:pPr>
            <a:r>
              <a:rPr lang="en-US" sz="3600" dirty="0">
                <a:solidFill>
                  <a:schemeClr val="bg1"/>
                </a:solidFill>
              </a:rPr>
              <a:t>8086 Memory Segmentation</a:t>
            </a:r>
          </a:p>
        </p:txBody>
      </p:sp>
      <p:sp>
        <p:nvSpPr>
          <p:cNvPr id="2" name="Rectangle 1">
            <a:extLst>
              <a:ext uri="{FF2B5EF4-FFF2-40B4-BE49-F238E27FC236}">
                <a16:creationId xmlns:a16="http://schemas.microsoft.com/office/drawing/2014/main" id="{CCA50429-933E-4DC6-673E-DD0FD4B44EC9}"/>
              </a:ext>
            </a:extLst>
          </p:cNvPr>
          <p:cNvSpPr/>
          <p:nvPr/>
        </p:nvSpPr>
        <p:spPr>
          <a:xfrm>
            <a:off x="2133600" y="2371980"/>
            <a:ext cx="5474417" cy="2046714"/>
          </a:xfrm>
          <a:prstGeom prst="rect">
            <a:avLst/>
          </a:prstGeom>
        </p:spPr>
        <p:txBody>
          <a:bodyPr wrap="square">
            <a:spAutoFit/>
          </a:bodyPr>
          <a:lstStyle/>
          <a:p>
            <a:r>
              <a:rPr lang="en-US" sz="1600" b="1" dirty="0">
                <a:solidFill>
                  <a:schemeClr val="bg1"/>
                </a:solidFill>
              </a:rPr>
              <a:t>The Intel Microprocessors 8th Edition </a:t>
            </a:r>
          </a:p>
          <a:p>
            <a:r>
              <a:rPr lang="en-US" sz="1600" b="1" dirty="0">
                <a:solidFill>
                  <a:schemeClr val="bg1"/>
                </a:solidFill>
              </a:rPr>
              <a:t>by Brey </a:t>
            </a:r>
          </a:p>
          <a:p>
            <a:r>
              <a:rPr lang="en-US" sz="1600" b="1" dirty="0">
                <a:solidFill>
                  <a:schemeClr val="bg1"/>
                </a:solidFill>
              </a:rPr>
              <a:t>&gt;2–2 REAL MODE MEMORY ADDRESSING</a:t>
            </a:r>
          </a:p>
          <a:p>
            <a:r>
              <a:rPr lang="en-US" sz="1600" b="1" dirty="0">
                <a:solidFill>
                  <a:schemeClr val="bg1"/>
                </a:solidFill>
              </a:rPr>
              <a:t>Segments and offset</a:t>
            </a:r>
          </a:p>
          <a:p>
            <a:endParaRPr lang="en-US" sz="1600" b="1" dirty="0">
              <a:solidFill>
                <a:schemeClr val="bg1"/>
              </a:solidFill>
            </a:endParaRPr>
          </a:p>
          <a:p>
            <a:r>
              <a:rPr lang="en-US" sz="1600" b="1" dirty="0">
                <a:solidFill>
                  <a:schemeClr val="bg1"/>
                </a:solidFill>
                <a:latin typeface="Times New Roman" panose="02020603050405020304" pitchFamily="18" charset="0"/>
                <a:cs typeface="Times New Roman" panose="02020603050405020304" pitchFamily="18" charset="0"/>
              </a:rPr>
              <a:t>Assembly language programming </a:t>
            </a:r>
            <a:r>
              <a:rPr lang="en-US" sz="1600" b="1" dirty="0" err="1">
                <a:solidFill>
                  <a:schemeClr val="bg1"/>
                </a:solidFill>
                <a:latin typeface="Times New Roman" panose="02020603050405020304" pitchFamily="18" charset="0"/>
                <a:cs typeface="Times New Roman" panose="02020603050405020304" pitchFamily="18" charset="0"/>
              </a:rPr>
              <a:t>Ytha</a:t>
            </a:r>
            <a:r>
              <a:rPr lang="en-US" sz="1600" b="1" dirty="0">
                <a:solidFill>
                  <a:schemeClr val="bg1"/>
                </a:solidFill>
                <a:latin typeface="Times New Roman" panose="02020603050405020304" pitchFamily="18" charset="0"/>
                <a:cs typeface="Times New Roman" panose="02020603050405020304" pitchFamily="18" charset="0"/>
              </a:rPr>
              <a:t> Yu</a:t>
            </a:r>
          </a:p>
          <a:p>
            <a:r>
              <a:rPr lang="en-US" sz="1600" b="1" dirty="0">
                <a:solidFill>
                  <a:schemeClr val="bg1"/>
                </a:solidFill>
                <a:latin typeface="Times New Roman" panose="02020603050405020304" pitchFamily="18" charset="0"/>
                <a:cs typeface="Times New Roman" panose="02020603050405020304" pitchFamily="18" charset="0"/>
              </a:rPr>
              <a:t>&gt; Chapter 3 section 3.2</a:t>
            </a:r>
          </a:p>
          <a:p>
            <a:endParaRPr lang="en-US" sz="1500" dirty="0"/>
          </a:p>
        </p:txBody>
      </p:sp>
    </p:spTree>
    <p:extLst>
      <p:ext uri="{BB962C8B-B14F-4D97-AF65-F5344CB8AC3E}">
        <p14:creationId xmlns:p14="http://schemas.microsoft.com/office/powerpoint/2010/main" val="1178730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269557"/>
            <a:ext cx="5105400" cy="492443"/>
          </a:xfrm>
          <a:prstGeom prst="rect">
            <a:avLst/>
          </a:prstGeom>
        </p:spPr>
        <p:txBody>
          <a:bodyPr vert="horz" wrap="square" lIns="0" tIns="0" rIns="0" bIns="0" rtlCol="0">
            <a:spAutoFit/>
          </a:bodyPr>
          <a:lstStyle/>
          <a:p>
            <a:pPr marL="1192530">
              <a:lnSpc>
                <a:spcPct val="100000"/>
              </a:lnSpc>
            </a:pPr>
            <a:r>
              <a:rPr spc="-5" dirty="0">
                <a:solidFill>
                  <a:schemeClr val="bg1"/>
                </a:solidFill>
              </a:rPr>
              <a:t>Segment</a:t>
            </a:r>
            <a:r>
              <a:rPr spc="-20" dirty="0">
                <a:solidFill>
                  <a:schemeClr val="bg1"/>
                </a:solidFill>
              </a:rPr>
              <a:t> </a:t>
            </a:r>
            <a:r>
              <a:rPr spc="-5" dirty="0">
                <a:solidFill>
                  <a:schemeClr val="bg1"/>
                </a:solidFill>
              </a:rPr>
              <a:t>Registers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105"/>
              </a:lnSpc>
            </a:pPr>
            <a:r>
              <a:rPr spc="-5" dirty="0"/>
              <a:t>5</a:t>
            </a:r>
          </a:p>
        </p:txBody>
      </p:sp>
      <p:sp>
        <p:nvSpPr>
          <p:cNvPr id="3" name="object 3"/>
          <p:cNvSpPr txBox="1"/>
          <p:nvPr/>
        </p:nvSpPr>
        <p:spPr>
          <a:xfrm>
            <a:off x="304800" y="1066800"/>
            <a:ext cx="8610600" cy="3446585"/>
          </a:xfrm>
          <a:prstGeom prst="rect">
            <a:avLst/>
          </a:prstGeom>
        </p:spPr>
        <p:txBody>
          <a:bodyPr vert="horz" wrap="square" lIns="0" tIns="0" rIns="0" bIns="0" rtlCol="0">
            <a:spAutoFit/>
          </a:bodyPr>
          <a:lstStyle/>
          <a:p>
            <a:pPr marL="396875" marR="5080" indent="-384175">
              <a:lnSpc>
                <a:spcPct val="80000"/>
              </a:lnSpc>
              <a:buClr>
                <a:srgbClr val="6D9FAF"/>
              </a:buClr>
              <a:buSzPct val="80357"/>
              <a:buFont typeface="Wingdings"/>
              <a:buChar char=""/>
              <a:tabLst>
                <a:tab pos="396875" algn="l"/>
                <a:tab pos="397510" algn="l"/>
              </a:tabLst>
            </a:pPr>
            <a:r>
              <a:rPr lang="en-US" sz="2800" spc="-5" dirty="0">
                <a:solidFill>
                  <a:schemeClr val="bg1"/>
                </a:solidFill>
                <a:latin typeface="Arial"/>
                <a:cs typeface="Arial"/>
              </a:rPr>
              <a:t>- </a:t>
            </a:r>
            <a:r>
              <a:rPr sz="2800" spc="-5" dirty="0">
                <a:solidFill>
                  <a:schemeClr val="bg1"/>
                </a:solidFill>
                <a:latin typeface="Arial"/>
                <a:cs typeface="Arial"/>
              </a:rPr>
              <a:t>Each of these </a:t>
            </a:r>
            <a:r>
              <a:rPr sz="2800" dirty="0">
                <a:solidFill>
                  <a:schemeClr val="bg1"/>
                </a:solidFill>
                <a:latin typeface="Arial"/>
                <a:cs typeface="Arial"/>
              </a:rPr>
              <a:t>segments </a:t>
            </a:r>
            <a:r>
              <a:rPr sz="2800" spc="-5" dirty="0">
                <a:solidFill>
                  <a:schemeClr val="bg1"/>
                </a:solidFill>
                <a:latin typeface="Arial"/>
                <a:cs typeface="Arial"/>
              </a:rPr>
              <a:t>are </a:t>
            </a:r>
            <a:r>
              <a:rPr sz="2800" dirty="0">
                <a:solidFill>
                  <a:schemeClr val="bg1"/>
                </a:solidFill>
                <a:latin typeface="Arial"/>
                <a:cs typeface="Arial"/>
              </a:rPr>
              <a:t>addressed </a:t>
            </a:r>
            <a:r>
              <a:rPr sz="2800" spc="-5" dirty="0">
                <a:solidFill>
                  <a:schemeClr val="bg1"/>
                </a:solidFill>
                <a:latin typeface="Arial"/>
                <a:cs typeface="Arial"/>
              </a:rPr>
              <a:t>by an address stored in </a:t>
            </a:r>
            <a:r>
              <a:rPr sz="2800" dirty="0">
                <a:solidFill>
                  <a:schemeClr val="bg1"/>
                </a:solidFill>
                <a:latin typeface="Arial"/>
                <a:cs typeface="Arial"/>
              </a:rPr>
              <a:t>corresponding  </a:t>
            </a:r>
            <a:r>
              <a:rPr sz="2800" spc="-5" dirty="0">
                <a:solidFill>
                  <a:schemeClr val="bg1"/>
                </a:solidFill>
                <a:latin typeface="Arial"/>
                <a:cs typeface="Arial"/>
              </a:rPr>
              <a:t>segment</a:t>
            </a:r>
            <a:r>
              <a:rPr sz="2800" spc="-50" dirty="0">
                <a:solidFill>
                  <a:schemeClr val="bg1"/>
                </a:solidFill>
                <a:latin typeface="Arial"/>
                <a:cs typeface="Arial"/>
              </a:rPr>
              <a:t> </a:t>
            </a:r>
            <a:r>
              <a:rPr sz="2800" spc="-20" dirty="0">
                <a:solidFill>
                  <a:schemeClr val="bg1"/>
                </a:solidFill>
                <a:latin typeface="Arial"/>
                <a:cs typeface="Arial"/>
              </a:rPr>
              <a:t>register.</a:t>
            </a:r>
            <a:endParaRPr sz="2800" dirty="0">
              <a:solidFill>
                <a:schemeClr val="bg1"/>
              </a:solidFill>
              <a:latin typeface="Arial"/>
              <a:cs typeface="Arial"/>
            </a:endParaRPr>
          </a:p>
          <a:p>
            <a:pPr marL="396875" indent="-384175">
              <a:lnSpc>
                <a:spcPct val="100000"/>
              </a:lnSpc>
              <a:spcBef>
                <a:spcPts val="1125"/>
              </a:spcBef>
              <a:buClr>
                <a:srgbClr val="6D9FAF"/>
              </a:buClr>
              <a:buSzPct val="80357"/>
              <a:buFont typeface="Wingdings"/>
              <a:buChar char=""/>
              <a:tabLst>
                <a:tab pos="396875" algn="l"/>
                <a:tab pos="397510" algn="l"/>
              </a:tabLst>
            </a:pPr>
            <a:r>
              <a:rPr lang="en-US" sz="2800" spc="-5" dirty="0">
                <a:solidFill>
                  <a:schemeClr val="bg1"/>
                </a:solidFill>
                <a:latin typeface="Arial"/>
                <a:cs typeface="Arial"/>
              </a:rPr>
              <a:t>- </a:t>
            </a:r>
            <a:r>
              <a:rPr sz="2800" spc="-5" dirty="0">
                <a:solidFill>
                  <a:schemeClr val="bg1"/>
                </a:solidFill>
                <a:latin typeface="Arial"/>
                <a:cs typeface="Arial"/>
              </a:rPr>
              <a:t>These </a:t>
            </a:r>
            <a:r>
              <a:rPr sz="2800" dirty="0">
                <a:solidFill>
                  <a:schemeClr val="bg1"/>
                </a:solidFill>
                <a:latin typeface="Arial"/>
                <a:cs typeface="Arial"/>
              </a:rPr>
              <a:t>registers </a:t>
            </a:r>
            <a:r>
              <a:rPr sz="2800" spc="-5" dirty="0">
                <a:solidFill>
                  <a:schemeClr val="bg1"/>
                </a:solidFill>
                <a:latin typeface="Arial"/>
                <a:cs typeface="Arial"/>
              </a:rPr>
              <a:t>are </a:t>
            </a:r>
            <a:r>
              <a:rPr sz="2800" dirty="0">
                <a:solidFill>
                  <a:schemeClr val="bg1"/>
                </a:solidFill>
                <a:latin typeface="Arial"/>
                <a:cs typeface="Arial"/>
              </a:rPr>
              <a:t>16-bit </a:t>
            </a:r>
            <a:r>
              <a:rPr sz="2800" spc="-5" dirty="0">
                <a:solidFill>
                  <a:schemeClr val="bg1"/>
                </a:solidFill>
                <a:latin typeface="Arial"/>
                <a:cs typeface="Arial"/>
              </a:rPr>
              <a:t>in</a:t>
            </a:r>
            <a:r>
              <a:rPr sz="2800" dirty="0">
                <a:solidFill>
                  <a:schemeClr val="bg1"/>
                </a:solidFill>
                <a:latin typeface="Arial"/>
                <a:cs typeface="Arial"/>
              </a:rPr>
              <a:t> size.</a:t>
            </a:r>
          </a:p>
          <a:p>
            <a:pPr marL="396875" marR="559435" indent="-384175">
              <a:lnSpc>
                <a:spcPct val="80000"/>
              </a:lnSpc>
              <a:spcBef>
                <a:spcPts val="1800"/>
              </a:spcBef>
              <a:buClr>
                <a:srgbClr val="6D9FAF"/>
              </a:buClr>
              <a:buSzPct val="80357"/>
              <a:buFont typeface="Wingdings"/>
              <a:buChar char=""/>
              <a:tabLst>
                <a:tab pos="396875" algn="l"/>
                <a:tab pos="397510" algn="l"/>
              </a:tabLst>
            </a:pPr>
            <a:r>
              <a:rPr lang="en-US" sz="2800" spc="-5" dirty="0">
                <a:solidFill>
                  <a:schemeClr val="bg1"/>
                </a:solidFill>
                <a:latin typeface="Arial"/>
                <a:cs typeface="Arial"/>
              </a:rPr>
              <a:t>- </a:t>
            </a:r>
            <a:r>
              <a:rPr sz="2800" spc="-5" dirty="0">
                <a:solidFill>
                  <a:schemeClr val="bg1"/>
                </a:solidFill>
                <a:latin typeface="Arial"/>
                <a:cs typeface="Arial"/>
              </a:rPr>
              <a:t>Each </a:t>
            </a:r>
            <a:r>
              <a:rPr sz="2800" dirty="0">
                <a:solidFill>
                  <a:schemeClr val="bg1"/>
                </a:solidFill>
                <a:latin typeface="Arial"/>
                <a:cs typeface="Arial"/>
              </a:rPr>
              <a:t>register stores </a:t>
            </a:r>
            <a:r>
              <a:rPr sz="2800" spc="-5" dirty="0">
                <a:solidFill>
                  <a:schemeClr val="bg1"/>
                </a:solidFill>
                <a:latin typeface="Arial"/>
                <a:cs typeface="Arial"/>
              </a:rPr>
              <a:t>the base </a:t>
            </a:r>
            <a:r>
              <a:rPr sz="2800" dirty="0">
                <a:solidFill>
                  <a:schemeClr val="bg1"/>
                </a:solidFill>
                <a:latin typeface="Arial"/>
                <a:cs typeface="Arial"/>
              </a:rPr>
              <a:t>address  (starting </a:t>
            </a:r>
            <a:r>
              <a:rPr sz="2800" spc="-5" dirty="0">
                <a:solidFill>
                  <a:schemeClr val="bg1"/>
                </a:solidFill>
                <a:latin typeface="Arial"/>
                <a:cs typeface="Arial"/>
              </a:rPr>
              <a:t>address) of the corresponding  </a:t>
            </a:r>
            <a:r>
              <a:rPr sz="2800" dirty="0">
                <a:solidFill>
                  <a:schemeClr val="bg1"/>
                </a:solidFill>
                <a:latin typeface="Arial"/>
                <a:cs typeface="Arial"/>
              </a:rPr>
              <a:t>segment.</a:t>
            </a:r>
          </a:p>
          <a:p>
            <a:pPr marL="396875" marR="125095" indent="-384175">
              <a:lnSpc>
                <a:spcPct val="80000"/>
              </a:lnSpc>
              <a:spcBef>
                <a:spcPts val="1800"/>
              </a:spcBef>
              <a:buClr>
                <a:srgbClr val="6D9FAF"/>
              </a:buClr>
              <a:buSzPct val="80357"/>
              <a:buFont typeface="Wingdings"/>
              <a:buChar char=""/>
              <a:tabLst>
                <a:tab pos="396875" algn="l"/>
                <a:tab pos="397510" algn="l"/>
              </a:tabLst>
            </a:pPr>
            <a:r>
              <a:rPr lang="en-US" sz="2800" spc="-5" dirty="0">
                <a:solidFill>
                  <a:schemeClr val="bg1"/>
                </a:solidFill>
                <a:latin typeface="Arial"/>
                <a:cs typeface="Arial"/>
              </a:rPr>
              <a:t>- </a:t>
            </a:r>
            <a:r>
              <a:rPr sz="2800" spc="-5" dirty="0">
                <a:solidFill>
                  <a:schemeClr val="bg1"/>
                </a:solidFill>
                <a:latin typeface="Arial"/>
                <a:cs typeface="Arial"/>
              </a:rPr>
              <a:t>Because the segment </a:t>
            </a:r>
            <a:r>
              <a:rPr sz="2800" dirty="0">
                <a:solidFill>
                  <a:schemeClr val="bg1"/>
                </a:solidFill>
                <a:latin typeface="Arial"/>
                <a:cs typeface="Arial"/>
              </a:rPr>
              <a:t>registers cannot store </a:t>
            </a:r>
            <a:r>
              <a:rPr sz="2800" spc="-5" dirty="0">
                <a:solidFill>
                  <a:schemeClr val="bg1"/>
                </a:solidFill>
                <a:latin typeface="Arial"/>
                <a:cs typeface="Arial"/>
              </a:rPr>
              <a:t>20 </a:t>
            </a:r>
            <a:r>
              <a:rPr sz="2800" dirty="0">
                <a:solidFill>
                  <a:schemeClr val="bg1"/>
                </a:solidFill>
                <a:latin typeface="Arial"/>
                <a:cs typeface="Arial"/>
              </a:rPr>
              <a:t>bits, </a:t>
            </a:r>
            <a:r>
              <a:rPr sz="2800" spc="-5" dirty="0">
                <a:solidFill>
                  <a:schemeClr val="bg1"/>
                </a:solidFill>
                <a:latin typeface="Arial"/>
                <a:cs typeface="Arial"/>
              </a:rPr>
              <a:t>they only </a:t>
            </a:r>
            <a:r>
              <a:rPr sz="2800" dirty="0">
                <a:solidFill>
                  <a:schemeClr val="bg1"/>
                </a:solidFill>
                <a:latin typeface="Arial"/>
                <a:cs typeface="Arial"/>
              </a:rPr>
              <a:t>store </a:t>
            </a:r>
            <a:r>
              <a:rPr sz="2800" spc="-5" dirty="0">
                <a:solidFill>
                  <a:schemeClr val="bg1"/>
                </a:solidFill>
                <a:latin typeface="Arial"/>
                <a:cs typeface="Arial"/>
              </a:rPr>
              <a:t>the </a:t>
            </a:r>
            <a:r>
              <a:rPr sz="2800" dirty="0">
                <a:solidFill>
                  <a:schemeClr val="bg1"/>
                </a:solidFill>
                <a:latin typeface="Arial"/>
                <a:cs typeface="Arial"/>
              </a:rPr>
              <a:t>upper </a:t>
            </a:r>
            <a:r>
              <a:rPr sz="2800" spc="-5" dirty="0">
                <a:solidFill>
                  <a:schemeClr val="bg1"/>
                </a:solidFill>
                <a:latin typeface="Arial"/>
                <a:cs typeface="Arial"/>
              </a:rPr>
              <a:t>16  </a:t>
            </a:r>
            <a:r>
              <a:rPr sz="2800" dirty="0">
                <a:solidFill>
                  <a:schemeClr val="bg1"/>
                </a:solidFill>
                <a:latin typeface="Arial"/>
                <a:cs typeface="Arial"/>
              </a:rPr>
              <a:t>bits.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105"/>
              </a:lnSpc>
            </a:pPr>
            <a:r>
              <a:rPr spc="-5" dirty="0"/>
              <a:t>6</a:t>
            </a:r>
          </a:p>
        </p:txBody>
      </p:sp>
      <p:sp>
        <p:nvSpPr>
          <p:cNvPr id="3" name="object 3"/>
          <p:cNvSpPr/>
          <p:nvPr/>
        </p:nvSpPr>
        <p:spPr>
          <a:xfrm>
            <a:off x="1600200" y="571503"/>
            <a:ext cx="5143500" cy="50069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24662" y="308607"/>
            <a:ext cx="5399938" cy="492443"/>
          </a:xfrm>
          <a:prstGeom prst="rect">
            <a:avLst/>
          </a:prstGeom>
        </p:spPr>
        <p:txBody>
          <a:bodyPr vert="horz" wrap="square" lIns="0" tIns="0" rIns="0" bIns="0" rtlCol="0">
            <a:spAutoFit/>
          </a:bodyPr>
          <a:lstStyle/>
          <a:p>
            <a:pPr marL="1192530">
              <a:lnSpc>
                <a:spcPct val="100000"/>
              </a:lnSpc>
            </a:pPr>
            <a:r>
              <a:rPr spc="-5" dirty="0">
                <a:solidFill>
                  <a:schemeClr val="bg1"/>
                </a:solidFill>
              </a:rPr>
              <a:t>Segment</a:t>
            </a:r>
            <a:r>
              <a:rPr spc="-20" dirty="0">
                <a:solidFill>
                  <a:schemeClr val="bg1"/>
                </a:solidFill>
              </a:rPr>
              <a:t> </a:t>
            </a:r>
            <a:r>
              <a:rPr spc="-5" dirty="0">
                <a:solidFill>
                  <a:schemeClr val="bg1"/>
                </a:solidFill>
              </a:rPr>
              <a:t>Registers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105"/>
              </a:lnSpc>
            </a:pPr>
            <a:r>
              <a:rPr spc="-5" dirty="0"/>
              <a:t>7</a:t>
            </a:r>
          </a:p>
        </p:txBody>
      </p:sp>
      <p:sp>
        <p:nvSpPr>
          <p:cNvPr id="3" name="object 3"/>
          <p:cNvSpPr txBox="1"/>
          <p:nvPr/>
        </p:nvSpPr>
        <p:spPr>
          <a:xfrm>
            <a:off x="304800" y="933460"/>
            <a:ext cx="8534400" cy="5923673"/>
          </a:xfrm>
          <a:prstGeom prst="rect">
            <a:avLst/>
          </a:prstGeom>
        </p:spPr>
        <p:txBody>
          <a:bodyPr vert="horz" wrap="square" lIns="0" tIns="0" rIns="0" bIns="0" rtlCol="0">
            <a:spAutoFit/>
          </a:bodyPr>
          <a:lstStyle/>
          <a:p>
            <a:pPr marL="396875" indent="-384175">
              <a:lnSpc>
                <a:spcPts val="2485"/>
              </a:lnSpc>
              <a:buClr>
                <a:srgbClr val="6D9FAF"/>
              </a:buClr>
              <a:buSzPct val="78260"/>
              <a:buFont typeface="Wingdings"/>
              <a:buChar char=""/>
              <a:tabLst>
                <a:tab pos="396875" algn="l"/>
                <a:tab pos="397510" algn="l"/>
              </a:tabLst>
            </a:pPr>
            <a:r>
              <a:rPr lang="en-GB" sz="2800" dirty="0">
                <a:solidFill>
                  <a:srgbClr val="FF0000"/>
                </a:solidFill>
                <a:latin typeface="Arial"/>
                <a:cs typeface="Arial"/>
              </a:rPr>
              <a:t>Q: </a:t>
            </a:r>
            <a:r>
              <a:rPr sz="2800" dirty="0">
                <a:solidFill>
                  <a:srgbClr val="FF0000"/>
                </a:solidFill>
                <a:latin typeface="Arial"/>
                <a:cs typeface="Arial"/>
              </a:rPr>
              <a:t>How is a 20-bit address obtained if there are only</a:t>
            </a:r>
            <a:r>
              <a:rPr sz="2800" spc="-270" dirty="0">
                <a:solidFill>
                  <a:srgbClr val="FF0000"/>
                </a:solidFill>
                <a:latin typeface="Arial"/>
                <a:cs typeface="Arial"/>
              </a:rPr>
              <a:t> </a:t>
            </a:r>
            <a:r>
              <a:rPr sz="2800" spc="5" dirty="0">
                <a:solidFill>
                  <a:srgbClr val="FF0000"/>
                </a:solidFill>
                <a:latin typeface="Arial"/>
                <a:cs typeface="Arial"/>
              </a:rPr>
              <a:t>16-</a:t>
            </a:r>
            <a:r>
              <a:rPr sz="2800" dirty="0">
                <a:solidFill>
                  <a:srgbClr val="FF0000"/>
                </a:solidFill>
                <a:latin typeface="Arial"/>
                <a:cs typeface="Arial"/>
              </a:rPr>
              <a:t>bit</a:t>
            </a:r>
            <a:r>
              <a:rPr sz="2800" spc="-110" dirty="0">
                <a:solidFill>
                  <a:srgbClr val="FF0000"/>
                </a:solidFill>
                <a:latin typeface="Arial"/>
                <a:cs typeface="Arial"/>
              </a:rPr>
              <a:t> </a:t>
            </a:r>
            <a:r>
              <a:rPr sz="2800" dirty="0">
                <a:solidFill>
                  <a:srgbClr val="FF0000"/>
                </a:solidFill>
                <a:latin typeface="Arial"/>
                <a:cs typeface="Arial"/>
              </a:rPr>
              <a:t>registers?</a:t>
            </a:r>
            <a:endParaRPr lang="en-US" sz="2800" dirty="0">
              <a:solidFill>
                <a:schemeClr val="bg1"/>
              </a:solidFill>
              <a:latin typeface="Arial"/>
              <a:cs typeface="Arial"/>
            </a:endParaRPr>
          </a:p>
          <a:p>
            <a:pPr marL="469900" indent="-457200">
              <a:lnSpc>
                <a:spcPts val="2485"/>
              </a:lnSpc>
              <a:spcBef>
                <a:spcPts val="1245"/>
              </a:spcBef>
              <a:buClr>
                <a:schemeClr val="bg1"/>
              </a:buClr>
              <a:buSzPct val="78260"/>
              <a:buFont typeface="Wingdings" pitchFamily="2" charset="2"/>
              <a:buChar char="q"/>
              <a:tabLst>
                <a:tab pos="396875" algn="l"/>
                <a:tab pos="397510" algn="l"/>
              </a:tabLst>
            </a:pPr>
            <a:r>
              <a:rPr sz="2800" dirty="0">
                <a:solidFill>
                  <a:schemeClr val="bg1"/>
                </a:solidFill>
                <a:latin typeface="Arial"/>
                <a:cs typeface="Arial"/>
              </a:rPr>
              <a:t>The 20-bit address is called </a:t>
            </a:r>
            <a:r>
              <a:rPr sz="2800" b="1" spc="-5" dirty="0">
                <a:solidFill>
                  <a:schemeClr val="bg1"/>
                </a:solidFill>
                <a:latin typeface="Arial"/>
                <a:cs typeface="Arial"/>
              </a:rPr>
              <a:t>Physical</a:t>
            </a:r>
            <a:r>
              <a:rPr lang="en-GB" sz="2800" dirty="0">
                <a:solidFill>
                  <a:schemeClr val="bg1"/>
                </a:solidFill>
                <a:latin typeface="Arial"/>
                <a:cs typeface="Arial"/>
              </a:rPr>
              <a:t> </a:t>
            </a:r>
            <a:r>
              <a:rPr sz="2800" b="1" dirty="0">
                <a:solidFill>
                  <a:schemeClr val="bg1"/>
                </a:solidFill>
                <a:latin typeface="Arial"/>
                <a:cs typeface="Arial"/>
              </a:rPr>
              <a:t>Address</a:t>
            </a:r>
            <a:r>
              <a:rPr sz="2800" dirty="0">
                <a:solidFill>
                  <a:schemeClr val="bg1"/>
                </a:solidFill>
                <a:latin typeface="Arial"/>
                <a:cs typeface="Arial"/>
              </a:rPr>
              <a:t>.</a:t>
            </a:r>
          </a:p>
          <a:p>
            <a:pPr marL="12700">
              <a:lnSpc>
                <a:spcPct val="100000"/>
              </a:lnSpc>
              <a:spcBef>
                <a:spcPts val="1245"/>
              </a:spcBef>
              <a:buClr>
                <a:schemeClr val="tx1"/>
              </a:buClr>
              <a:buSzPct val="78260"/>
              <a:tabLst>
                <a:tab pos="396875" algn="l"/>
                <a:tab pos="397510" algn="l"/>
              </a:tabLst>
            </a:pPr>
            <a:r>
              <a:rPr lang="en-GB" sz="2800" dirty="0">
                <a:solidFill>
                  <a:schemeClr val="bg1"/>
                </a:solidFill>
                <a:latin typeface="Arial"/>
                <a:cs typeface="Arial"/>
              </a:rPr>
              <a:t>     </a:t>
            </a:r>
            <a:r>
              <a:rPr lang="en-US" sz="2800" dirty="0">
                <a:solidFill>
                  <a:schemeClr val="bg1"/>
                </a:solidFill>
                <a:latin typeface="Arial"/>
                <a:cs typeface="Arial"/>
              </a:rPr>
              <a:t>The 16-bit address is called </a:t>
            </a:r>
            <a:r>
              <a:rPr sz="2800" b="1" spc="-5" dirty="0">
                <a:solidFill>
                  <a:schemeClr val="bg1"/>
                </a:solidFill>
                <a:latin typeface="Arial"/>
                <a:cs typeface="Arial"/>
              </a:rPr>
              <a:t>Logical</a:t>
            </a:r>
            <a:r>
              <a:rPr sz="2800" b="1" spc="-215" dirty="0">
                <a:solidFill>
                  <a:schemeClr val="bg1"/>
                </a:solidFill>
                <a:latin typeface="Arial"/>
                <a:cs typeface="Arial"/>
              </a:rPr>
              <a:t> </a:t>
            </a:r>
            <a:r>
              <a:rPr sz="2800" b="1" dirty="0">
                <a:solidFill>
                  <a:schemeClr val="bg1"/>
                </a:solidFill>
                <a:latin typeface="Arial"/>
                <a:cs typeface="Arial"/>
              </a:rPr>
              <a:t>Address</a:t>
            </a:r>
            <a:r>
              <a:rPr sz="2800" dirty="0">
                <a:solidFill>
                  <a:schemeClr val="bg1"/>
                </a:solidFill>
                <a:latin typeface="Arial"/>
                <a:cs typeface="Arial"/>
              </a:rPr>
              <a:t>.</a:t>
            </a:r>
          </a:p>
          <a:p>
            <a:pPr marL="469900" indent="-457200">
              <a:lnSpc>
                <a:spcPct val="100000"/>
              </a:lnSpc>
              <a:spcBef>
                <a:spcPts val="1245"/>
              </a:spcBef>
              <a:buClr>
                <a:schemeClr val="bg1"/>
              </a:buClr>
              <a:buSzPct val="78260"/>
              <a:buFont typeface="Wingdings" panose="05000000000000000000" pitchFamily="2" charset="2"/>
              <a:buChar char="q"/>
              <a:tabLst>
                <a:tab pos="396875" algn="l"/>
                <a:tab pos="397510" algn="l"/>
              </a:tabLst>
            </a:pPr>
            <a:r>
              <a:rPr sz="2800" dirty="0">
                <a:solidFill>
                  <a:schemeClr val="bg1"/>
                </a:solidFill>
                <a:latin typeface="Arial"/>
                <a:cs typeface="Arial"/>
              </a:rPr>
              <a:t>Logical address is in the form</a:t>
            </a:r>
            <a:r>
              <a:rPr sz="2800" spc="-185" dirty="0">
                <a:solidFill>
                  <a:schemeClr val="bg1"/>
                </a:solidFill>
                <a:latin typeface="Arial"/>
                <a:cs typeface="Arial"/>
              </a:rPr>
              <a:t> </a:t>
            </a:r>
            <a:r>
              <a:rPr sz="2800" dirty="0">
                <a:solidFill>
                  <a:schemeClr val="bg1"/>
                </a:solidFill>
                <a:latin typeface="Arial"/>
                <a:cs typeface="Arial"/>
              </a:rPr>
              <a:t>of:</a:t>
            </a:r>
          </a:p>
          <a:p>
            <a:pPr marL="2518410">
              <a:lnSpc>
                <a:spcPct val="100000"/>
              </a:lnSpc>
              <a:spcBef>
                <a:spcPts val="1335"/>
              </a:spcBef>
              <a:buClr>
                <a:schemeClr val="bg1"/>
              </a:buClr>
            </a:pPr>
            <a:r>
              <a:rPr sz="2800" b="1" dirty="0">
                <a:solidFill>
                  <a:schemeClr val="bg1"/>
                </a:solidFill>
                <a:latin typeface="Arial"/>
                <a:cs typeface="Arial"/>
              </a:rPr>
              <a:t>Base Address :</a:t>
            </a:r>
            <a:r>
              <a:rPr sz="2800" b="1" spc="-200" dirty="0">
                <a:solidFill>
                  <a:schemeClr val="bg1"/>
                </a:solidFill>
                <a:latin typeface="Arial"/>
                <a:cs typeface="Arial"/>
              </a:rPr>
              <a:t> </a:t>
            </a:r>
            <a:r>
              <a:rPr sz="2800" b="1" dirty="0">
                <a:solidFill>
                  <a:schemeClr val="bg1"/>
                </a:solidFill>
                <a:latin typeface="Arial"/>
                <a:cs typeface="Arial"/>
              </a:rPr>
              <a:t>Offset</a:t>
            </a:r>
            <a:endParaRPr sz="2800" dirty="0">
              <a:solidFill>
                <a:schemeClr val="bg1"/>
              </a:solidFill>
              <a:latin typeface="Arial"/>
              <a:cs typeface="Arial"/>
            </a:endParaRPr>
          </a:p>
          <a:p>
            <a:pPr marL="469900" indent="-457200">
              <a:lnSpc>
                <a:spcPts val="2485"/>
              </a:lnSpc>
              <a:spcBef>
                <a:spcPts val="1235"/>
              </a:spcBef>
              <a:buClr>
                <a:schemeClr val="bg1"/>
              </a:buClr>
              <a:buSzPct val="78260"/>
              <a:buFont typeface="Wingdings" panose="05000000000000000000" pitchFamily="2" charset="2"/>
              <a:buChar char="q"/>
              <a:tabLst>
                <a:tab pos="396875" algn="l"/>
                <a:tab pos="397510" algn="l"/>
              </a:tabLst>
            </a:pPr>
            <a:r>
              <a:rPr sz="2800" spc="-10" dirty="0">
                <a:solidFill>
                  <a:schemeClr val="bg1"/>
                </a:solidFill>
                <a:latin typeface="Arial"/>
                <a:cs typeface="Arial"/>
              </a:rPr>
              <a:t>Offset </a:t>
            </a:r>
            <a:r>
              <a:rPr sz="2800" dirty="0">
                <a:solidFill>
                  <a:schemeClr val="bg1"/>
                </a:solidFill>
                <a:latin typeface="Arial"/>
                <a:cs typeface="Arial"/>
              </a:rPr>
              <a:t>is the </a:t>
            </a:r>
            <a:r>
              <a:rPr sz="2800" spc="-5" dirty="0">
                <a:solidFill>
                  <a:schemeClr val="bg1"/>
                </a:solidFill>
                <a:latin typeface="Arial"/>
                <a:cs typeface="Arial"/>
              </a:rPr>
              <a:t>displacement </a:t>
            </a:r>
            <a:r>
              <a:rPr sz="2800" dirty="0">
                <a:solidFill>
                  <a:schemeClr val="bg1"/>
                </a:solidFill>
                <a:latin typeface="Arial"/>
                <a:cs typeface="Arial"/>
              </a:rPr>
              <a:t>of the memory</a:t>
            </a:r>
            <a:r>
              <a:rPr sz="2800" spc="-140" dirty="0">
                <a:solidFill>
                  <a:schemeClr val="bg1"/>
                </a:solidFill>
                <a:latin typeface="Arial"/>
                <a:cs typeface="Arial"/>
              </a:rPr>
              <a:t> </a:t>
            </a:r>
            <a:r>
              <a:rPr sz="2800" dirty="0">
                <a:solidFill>
                  <a:schemeClr val="bg1"/>
                </a:solidFill>
                <a:latin typeface="Arial"/>
                <a:cs typeface="Arial"/>
              </a:rPr>
              <a:t>location</a:t>
            </a:r>
          </a:p>
          <a:p>
            <a:pPr marL="396875">
              <a:lnSpc>
                <a:spcPts val="2485"/>
              </a:lnSpc>
              <a:buClr>
                <a:schemeClr val="bg1"/>
              </a:buClr>
            </a:pPr>
            <a:r>
              <a:rPr sz="2800" dirty="0">
                <a:solidFill>
                  <a:schemeClr val="bg1"/>
                </a:solidFill>
                <a:latin typeface="Arial"/>
                <a:cs typeface="Arial"/>
              </a:rPr>
              <a:t>from the starting location of the</a:t>
            </a:r>
            <a:r>
              <a:rPr sz="2800" spc="-185" dirty="0">
                <a:solidFill>
                  <a:schemeClr val="bg1"/>
                </a:solidFill>
                <a:latin typeface="Arial"/>
                <a:cs typeface="Arial"/>
              </a:rPr>
              <a:t> </a:t>
            </a:r>
            <a:r>
              <a:rPr sz="2800" dirty="0">
                <a:solidFill>
                  <a:schemeClr val="bg1"/>
                </a:solidFill>
                <a:latin typeface="Arial"/>
                <a:cs typeface="Arial"/>
              </a:rPr>
              <a:t>segment.</a:t>
            </a:r>
            <a:endParaRPr lang="en-US" sz="2800" dirty="0">
              <a:solidFill>
                <a:schemeClr val="bg1"/>
              </a:solidFill>
              <a:latin typeface="Arial"/>
              <a:cs typeface="Arial"/>
            </a:endParaRPr>
          </a:p>
          <a:p>
            <a:pPr marL="396875">
              <a:lnSpc>
                <a:spcPts val="2485"/>
              </a:lnSpc>
              <a:buClr>
                <a:schemeClr val="tx1"/>
              </a:buClr>
            </a:pPr>
            <a:endParaRPr lang="en-US" sz="2800" dirty="0">
              <a:solidFill>
                <a:schemeClr val="bg1"/>
              </a:solidFill>
              <a:latin typeface="Arial"/>
              <a:cs typeface="Arial"/>
            </a:endParaRPr>
          </a:p>
          <a:p>
            <a:pPr marL="396875">
              <a:lnSpc>
                <a:spcPts val="2485"/>
              </a:lnSpc>
              <a:buClr>
                <a:schemeClr val="tx1"/>
              </a:buClr>
            </a:pPr>
            <a:r>
              <a:rPr lang="en-US" sz="2800" dirty="0">
                <a:solidFill>
                  <a:schemeClr val="bg1"/>
                </a:solidFill>
              </a:rPr>
              <a:t>Thus a memory location may be specified by providing the 16-bit segment base address, and a 16-bit offset, written in the form </a:t>
            </a:r>
          </a:p>
          <a:p>
            <a:pPr marL="396875">
              <a:lnSpc>
                <a:spcPts val="2485"/>
              </a:lnSpc>
              <a:buClr>
                <a:schemeClr val="tx1"/>
              </a:buClr>
            </a:pPr>
            <a:r>
              <a:rPr lang="en-US" sz="2800" b="1" dirty="0">
                <a:solidFill>
                  <a:srgbClr val="FFC000"/>
                </a:solidFill>
              </a:rPr>
              <a:t>segment : offset</a:t>
            </a:r>
            <a:r>
              <a:rPr lang="en-US" sz="2800" dirty="0">
                <a:solidFill>
                  <a:srgbClr val="FFC000"/>
                </a:solidFill>
              </a:rPr>
              <a:t>; </a:t>
            </a:r>
            <a:r>
              <a:rPr lang="en-US" sz="2800" dirty="0">
                <a:solidFill>
                  <a:schemeClr val="bg1"/>
                </a:solidFill>
              </a:rPr>
              <a:t>this is known as a</a:t>
            </a:r>
            <a:r>
              <a:rPr lang="en-US" sz="2800" dirty="0"/>
              <a:t> </a:t>
            </a:r>
            <a:r>
              <a:rPr lang="en-US" sz="2800" u="sng" dirty="0">
                <a:solidFill>
                  <a:schemeClr val="accent6"/>
                </a:solidFill>
              </a:rPr>
              <a:t>logical address</a:t>
            </a:r>
            <a:r>
              <a:rPr lang="en-US" sz="2800" dirty="0">
                <a:solidFill>
                  <a:schemeClr val="accent6"/>
                </a:solidFill>
              </a:rPr>
              <a:t> </a:t>
            </a:r>
            <a:r>
              <a:rPr lang="en-US" sz="2800" dirty="0">
                <a:solidFill>
                  <a:schemeClr val="bg1"/>
                </a:solidFill>
              </a:rPr>
              <a:t>for the memory location. </a:t>
            </a:r>
          </a:p>
          <a:p>
            <a:pPr marL="396875">
              <a:lnSpc>
                <a:spcPts val="2485"/>
              </a:lnSpc>
              <a:buClr>
                <a:schemeClr val="tx1"/>
              </a:buClr>
            </a:pPr>
            <a:endParaRPr sz="2800" dirty="0">
              <a:solidFill>
                <a:schemeClr val="bg1"/>
              </a:solidFill>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685800"/>
            <a:ext cx="8768183" cy="5181600"/>
          </a:xfrm>
          <a:prstGeom prst="rect">
            <a:avLst/>
          </a:prstGeom>
        </p:spPr>
      </p:pic>
    </p:spTree>
    <p:extLst>
      <p:ext uri="{BB962C8B-B14F-4D97-AF65-F5344CB8AC3E}">
        <p14:creationId xmlns:p14="http://schemas.microsoft.com/office/powerpoint/2010/main" val="349357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239724" y="269557"/>
            <a:ext cx="5846876" cy="492443"/>
          </a:xfrm>
          <a:prstGeom prst="rect">
            <a:avLst/>
          </a:prstGeom>
        </p:spPr>
        <p:txBody>
          <a:bodyPr vert="horz" wrap="square" lIns="0" tIns="0" rIns="0" bIns="0" rtlCol="0">
            <a:spAutoFit/>
          </a:bodyPr>
          <a:lstStyle/>
          <a:p>
            <a:pPr marL="1403985">
              <a:lnSpc>
                <a:spcPct val="100000"/>
              </a:lnSpc>
            </a:pPr>
            <a:r>
              <a:rPr lang="en-GB" spc="-5" dirty="0">
                <a:solidFill>
                  <a:schemeClr val="bg1"/>
                </a:solidFill>
              </a:rPr>
              <a:t>Segment</a:t>
            </a:r>
            <a:r>
              <a:rPr lang="en-GB" spc="-20" dirty="0">
                <a:solidFill>
                  <a:schemeClr val="bg1"/>
                </a:solidFill>
              </a:rPr>
              <a:t> </a:t>
            </a:r>
            <a:r>
              <a:rPr lang="en-GB" spc="-5" dirty="0">
                <a:solidFill>
                  <a:schemeClr val="bg1"/>
                </a:solidFill>
              </a:rPr>
              <a:t>Registers</a:t>
            </a:r>
            <a:endParaRPr spc="-5" dirty="0">
              <a:solidFill>
                <a:schemeClr val="bg1"/>
              </a:solidFill>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105"/>
              </a:lnSpc>
            </a:pPr>
            <a:r>
              <a:rPr spc="-5" dirty="0"/>
              <a:t>10</a:t>
            </a:r>
          </a:p>
        </p:txBody>
      </p:sp>
      <p:sp>
        <p:nvSpPr>
          <p:cNvPr id="3" name="object 3"/>
          <p:cNvSpPr txBox="1"/>
          <p:nvPr/>
        </p:nvSpPr>
        <p:spPr>
          <a:xfrm>
            <a:off x="457200" y="990600"/>
            <a:ext cx="8435169" cy="4062651"/>
          </a:xfrm>
          <a:prstGeom prst="rect">
            <a:avLst/>
          </a:prstGeom>
        </p:spPr>
        <p:txBody>
          <a:bodyPr vert="horz" wrap="square" lIns="0" tIns="0" rIns="0" bIns="0" rtlCol="0">
            <a:spAutoFit/>
          </a:bodyPr>
          <a:lstStyle/>
          <a:p>
            <a:pPr hangingPunct="0"/>
            <a:r>
              <a:rPr lang="en-US" sz="2400" dirty="0">
                <a:solidFill>
                  <a:schemeClr val="bg1"/>
                </a:solidFill>
                <a:latin typeface="Arial" panose="020B0604020202020204" pitchFamily="34" charset="0"/>
                <a:cs typeface="Arial" panose="020B0604020202020204" pitchFamily="34" charset="0"/>
              </a:rPr>
              <a:t>For example, the logical address</a:t>
            </a:r>
            <a:r>
              <a:rPr lang="en-US" sz="2400" b="1" dirty="0">
                <a:solidFill>
                  <a:schemeClr val="bg1"/>
                </a:solidFill>
                <a:latin typeface="Arial" panose="020B0604020202020204" pitchFamily="34" charset="0"/>
                <a:cs typeface="Arial" panose="020B0604020202020204" pitchFamily="34" charset="0"/>
              </a:rPr>
              <a:t> A4FBH : 4872H </a:t>
            </a:r>
            <a:r>
              <a:rPr lang="en-US" sz="2400" dirty="0">
                <a:solidFill>
                  <a:schemeClr val="bg1"/>
                </a:solidFill>
                <a:latin typeface="Arial" panose="020B0604020202020204" pitchFamily="34" charset="0"/>
                <a:cs typeface="Arial" panose="020B0604020202020204" pitchFamily="34" charset="0"/>
              </a:rPr>
              <a:t>means offset 4872H within segment A4FBH, that is, the segment starting at physical address A4FB0H. </a:t>
            </a:r>
          </a:p>
          <a:p>
            <a:pPr hangingPunct="0"/>
            <a:r>
              <a:rPr lang="en-US" sz="2400" dirty="0">
                <a:solidFill>
                  <a:schemeClr val="bg1"/>
                </a:solidFill>
                <a:latin typeface="Arial" panose="020B0604020202020204" pitchFamily="34" charset="0"/>
                <a:cs typeface="Arial" panose="020B0604020202020204" pitchFamily="34" charset="0"/>
              </a:rPr>
              <a:t>To obtain the corresponding 20-bit physical (i.e., absolute) address, the 8086 microprocessor first shifts the segment base address 4 bits to the left (this is equivalent to multiplying by 10H), and then adds the offset. Thus the physical address for A4FB:4872h is:</a:t>
            </a:r>
          </a:p>
          <a:p>
            <a:pPr hangingPunct="0"/>
            <a:r>
              <a:rPr lang="en-US" sz="2400" dirty="0">
                <a:solidFill>
                  <a:schemeClr val="bg1"/>
                </a:solidFill>
                <a:latin typeface="Arial" panose="020B0604020202020204" pitchFamily="34" charset="0"/>
                <a:cs typeface="Arial" panose="020B0604020202020204" pitchFamily="34" charset="0"/>
              </a:rPr>
              <a:t>			A4FB0h</a:t>
            </a:r>
          </a:p>
          <a:p>
            <a:pPr hangingPunct="0"/>
            <a:r>
              <a:rPr lang="en-US" sz="2400" dirty="0">
                <a:solidFill>
                  <a:schemeClr val="bg1"/>
                </a:solidFill>
                <a:latin typeface="Arial" panose="020B0604020202020204" pitchFamily="34" charset="0"/>
                <a:cs typeface="Arial" panose="020B0604020202020204" pitchFamily="34" charset="0"/>
              </a:rPr>
              <a:t>		       +  </a:t>
            </a:r>
            <a:r>
              <a:rPr lang="en-US" sz="2400" u="sng" dirty="0">
                <a:solidFill>
                  <a:schemeClr val="bg1"/>
                </a:solidFill>
                <a:latin typeface="Arial" panose="020B0604020202020204" pitchFamily="34" charset="0"/>
                <a:cs typeface="Arial" panose="020B0604020202020204" pitchFamily="34" charset="0"/>
              </a:rPr>
              <a:t>    4872h</a:t>
            </a:r>
            <a:endParaRPr lang="en-US" sz="2400" dirty="0">
              <a:solidFill>
                <a:schemeClr val="bg1"/>
              </a:solidFill>
              <a:latin typeface="Arial" panose="020B0604020202020204" pitchFamily="34" charset="0"/>
              <a:cs typeface="Arial" panose="020B0604020202020204" pitchFamily="34" charset="0"/>
            </a:endParaRPr>
          </a:p>
          <a:p>
            <a:pPr hangingPunct="0"/>
            <a:r>
              <a:rPr lang="en-US" sz="2400" dirty="0">
                <a:solidFill>
                  <a:schemeClr val="bg1"/>
                </a:solidFill>
                <a:latin typeface="Arial" panose="020B0604020202020204" pitchFamily="34" charset="0"/>
                <a:cs typeface="Arial" panose="020B0604020202020204" pitchFamily="34" charset="0"/>
              </a:rPr>
              <a:t>			</a:t>
            </a:r>
            <a:r>
              <a:rPr lang="en-US" sz="2400" u="sng" dirty="0">
                <a:solidFill>
                  <a:schemeClr val="bg1"/>
                </a:solidFill>
                <a:latin typeface="Arial" panose="020B0604020202020204" pitchFamily="34" charset="0"/>
                <a:cs typeface="Arial" panose="020B0604020202020204" pitchFamily="34" charset="0"/>
              </a:rPr>
              <a:t>A9822h </a:t>
            </a:r>
            <a:r>
              <a:rPr lang="en-US" sz="2400" dirty="0">
                <a:solidFill>
                  <a:schemeClr val="bg1"/>
                </a:solidFill>
                <a:latin typeface="Arial" panose="020B0604020202020204" pitchFamily="34" charset="0"/>
                <a:cs typeface="Arial" panose="020B0604020202020204" pitchFamily="34" charset="0"/>
              </a:rPr>
              <a:t>       (20-bit physical address)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105"/>
              </a:lnSpc>
            </a:pPr>
            <a:r>
              <a:rPr spc="-5" dirty="0"/>
              <a:t>10</a:t>
            </a:r>
          </a:p>
        </p:txBody>
      </p:sp>
      <p:graphicFrame>
        <p:nvGraphicFramePr>
          <p:cNvPr id="5" name="Object 5"/>
          <p:cNvGraphicFramePr>
            <a:graphicFrameLocks noGrp="1" noChangeAspect="1"/>
          </p:cNvGraphicFramePr>
          <p:nvPr>
            <p:ph sz="half" idx="4294967295"/>
            <p:extLst>
              <p:ext uri="{D42A27DB-BD31-4B8C-83A1-F6EECF244321}">
                <p14:modId xmlns:p14="http://schemas.microsoft.com/office/powerpoint/2010/main" val="2168744946"/>
              </p:ext>
            </p:extLst>
          </p:nvPr>
        </p:nvGraphicFramePr>
        <p:xfrm>
          <a:off x="381000" y="1722438"/>
          <a:ext cx="5491163" cy="2514600"/>
        </p:xfrm>
        <a:graphic>
          <a:graphicData uri="http://schemas.openxmlformats.org/presentationml/2006/ole">
            <mc:AlternateContent xmlns:mc="http://schemas.openxmlformats.org/markup-compatibility/2006">
              <mc:Choice xmlns:v="urn:schemas-microsoft-com:vml" Requires="v">
                <p:oleObj name="צילום של Photo Editor" r:id="rId2" imgW="3095238" imgH="1419048" progId="MSPhotoEd.3">
                  <p:embed/>
                </p:oleObj>
              </mc:Choice>
              <mc:Fallback>
                <p:oleObj name="צילום של Photo Editor" r:id="rId2" imgW="3095238" imgH="1419048" progId="MSPhotoEd.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22438"/>
                        <a:ext cx="549116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AutoShape 7"/>
          <p:cNvSpPr>
            <a:spLocks noChangeArrowheads="1"/>
          </p:cNvSpPr>
          <p:nvPr/>
        </p:nvSpPr>
        <p:spPr bwMode="auto">
          <a:xfrm>
            <a:off x="6019800" y="788469"/>
            <a:ext cx="2789237" cy="1676400"/>
          </a:xfrm>
          <a:prstGeom prst="wedgeRoundRectCallout">
            <a:avLst>
              <a:gd name="adj1" fmla="val -64287"/>
              <a:gd name="adj2" fmla="val 95764"/>
              <a:gd name="adj3" fmla="val 16667"/>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400" b="1" dirty="0">
                <a:solidFill>
                  <a:srgbClr val="000099"/>
                </a:solidFill>
                <a:latin typeface="Times New Roman" panose="02020603050405020304" pitchFamily="18" charset="0"/>
              </a:rPr>
              <a:t>Left shift 3 bit </a:t>
            </a:r>
          </a:p>
          <a:p>
            <a:r>
              <a:rPr lang="en-US" sz="2400" i="1" dirty="0">
                <a:solidFill>
                  <a:srgbClr val="000099"/>
                </a:solidFill>
                <a:latin typeface="Times New Roman" panose="02020603050405020304" pitchFamily="18" charset="0"/>
              </a:rPr>
              <a:t>Bits positions vacated by shift are filled with zeros</a:t>
            </a:r>
            <a:r>
              <a:rPr lang="en-US" sz="2400" i="1" dirty="0">
                <a:latin typeface="Times New Roman" panose="02020603050405020304" pitchFamily="18" charset="0"/>
              </a:rPr>
              <a:t> </a:t>
            </a:r>
          </a:p>
        </p:txBody>
      </p:sp>
    </p:spTree>
    <p:extLst>
      <p:ext uri="{BB962C8B-B14F-4D97-AF65-F5344CB8AC3E}">
        <p14:creationId xmlns:p14="http://schemas.microsoft.com/office/powerpoint/2010/main" val="1221538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674170" y="609600"/>
            <a:ext cx="6554867" cy="492443"/>
          </a:xfrm>
          <a:prstGeom prst="rect">
            <a:avLst/>
          </a:prstGeom>
        </p:spPr>
        <p:txBody>
          <a:bodyPr vert="horz" wrap="square" lIns="0" tIns="0" rIns="0" bIns="0" rtlCol="0">
            <a:spAutoFit/>
          </a:bodyPr>
          <a:lstStyle/>
          <a:p>
            <a:pPr marL="1403985">
              <a:lnSpc>
                <a:spcPct val="100000"/>
              </a:lnSpc>
            </a:pPr>
            <a:r>
              <a:rPr spc="-5" dirty="0">
                <a:solidFill>
                  <a:schemeClr val="bg1"/>
                </a:solidFill>
              </a:rPr>
              <a:t>Example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105"/>
              </a:lnSpc>
            </a:pPr>
            <a:r>
              <a:rPr spc="-5" dirty="0"/>
              <a:t>9</a:t>
            </a:r>
          </a:p>
        </p:txBody>
      </p:sp>
      <p:sp>
        <p:nvSpPr>
          <p:cNvPr id="3" name="object 3"/>
          <p:cNvSpPr txBox="1"/>
          <p:nvPr/>
        </p:nvSpPr>
        <p:spPr>
          <a:xfrm>
            <a:off x="572516" y="1635886"/>
            <a:ext cx="8495284" cy="3046988"/>
          </a:xfrm>
          <a:prstGeom prst="rect">
            <a:avLst/>
          </a:prstGeom>
        </p:spPr>
        <p:txBody>
          <a:bodyPr vert="horz" wrap="square" lIns="0" tIns="0" rIns="0" bIns="0" rtlCol="0">
            <a:spAutoFit/>
          </a:bodyPr>
          <a:lstStyle/>
          <a:p>
            <a:pPr marL="12700">
              <a:lnSpc>
                <a:spcPct val="100000"/>
              </a:lnSpc>
              <a:buClr>
                <a:srgbClr val="6D9FAF"/>
              </a:buClr>
              <a:buSzPct val="80000"/>
              <a:tabLst>
                <a:tab pos="397510" algn="l"/>
              </a:tabLst>
            </a:pPr>
            <a:r>
              <a:rPr sz="2800" dirty="0">
                <a:solidFill>
                  <a:schemeClr val="bg1"/>
                </a:solidFill>
                <a:latin typeface="Arial"/>
                <a:cs typeface="Arial"/>
              </a:rPr>
              <a:t>If the data at any </a:t>
            </a:r>
            <a:r>
              <a:rPr sz="2800" spc="-5" dirty="0">
                <a:solidFill>
                  <a:schemeClr val="bg1"/>
                </a:solidFill>
                <a:latin typeface="Arial"/>
                <a:cs typeface="Arial"/>
              </a:rPr>
              <a:t>location </a:t>
            </a:r>
            <a:r>
              <a:rPr sz="2800" dirty="0">
                <a:solidFill>
                  <a:schemeClr val="bg1"/>
                </a:solidFill>
                <a:latin typeface="Arial"/>
                <a:cs typeface="Arial"/>
              </a:rPr>
              <a:t>has a</a:t>
            </a:r>
            <a:r>
              <a:rPr sz="2800" spc="-120" dirty="0">
                <a:solidFill>
                  <a:schemeClr val="bg1"/>
                </a:solidFill>
                <a:latin typeface="Arial"/>
                <a:cs typeface="Arial"/>
              </a:rPr>
              <a:t> </a:t>
            </a:r>
            <a:r>
              <a:rPr sz="2800" dirty="0">
                <a:solidFill>
                  <a:schemeClr val="bg1"/>
                </a:solidFill>
                <a:latin typeface="Arial"/>
                <a:cs typeface="Arial"/>
              </a:rPr>
              <a:t>logical</a:t>
            </a:r>
          </a:p>
          <a:p>
            <a:pPr marL="396875">
              <a:lnSpc>
                <a:spcPct val="100000"/>
              </a:lnSpc>
            </a:pPr>
            <a:r>
              <a:rPr sz="2800" spc="-5" dirty="0">
                <a:solidFill>
                  <a:schemeClr val="bg1"/>
                </a:solidFill>
                <a:latin typeface="Arial"/>
                <a:cs typeface="Arial"/>
              </a:rPr>
              <a:t>address specified</a:t>
            </a:r>
            <a:r>
              <a:rPr sz="2800" spc="-80" dirty="0">
                <a:solidFill>
                  <a:schemeClr val="bg1"/>
                </a:solidFill>
                <a:latin typeface="Arial"/>
                <a:cs typeface="Arial"/>
              </a:rPr>
              <a:t> </a:t>
            </a:r>
            <a:r>
              <a:rPr sz="2800" dirty="0">
                <a:solidFill>
                  <a:schemeClr val="bg1"/>
                </a:solidFill>
                <a:latin typeface="Arial"/>
                <a:cs typeface="Arial"/>
              </a:rPr>
              <a:t>as:</a:t>
            </a:r>
            <a:r>
              <a:rPr lang="en-US" sz="2800" dirty="0">
                <a:solidFill>
                  <a:schemeClr val="bg1"/>
                </a:solidFill>
                <a:latin typeface="Arial"/>
                <a:cs typeface="Arial"/>
              </a:rPr>
              <a:t>  CS: IP</a:t>
            </a:r>
            <a:endParaRPr sz="2800" dirty="0">
              <a:solidFill>
                <a:schemeClr val="bg1"/>
              </a:solidFill>
              <a:latin typeface="Arial"/>
              <a:cs typeface="Arial"/>
            </a:endParaRPr>
          </a:p>
          <a:p>
            <a:pPr marL="2582545">
              <a:lnSpc>
                <a:spcPct val="100000"/>
              </a:lnSpc>
              <a:spcBef>
                <a:spcPts val="1814"/>
              </a:spcBef>
            </a:pPr>
            <a:r>
              <a:rPr sz="2800" dirty="0">
                <a:solidFill>
                  <a:schemeClr val="bg1"/>
                </a:solidFill>
                <a:latin typeface="Arial"/>
                <a:cs typeface="Arial"/>
              </a:rPr>
              <a:t>2222 H : 0016</a:t>
            </a:r>
            <a:r>
              <a:rPr sz="2800" spc="-90" dirty="0">
                <a:solidFill>
                  <a:schemeClr val="bg1"/>
                </a:solidFill>
                <a:latin typeface="Arial"/>
                <a:cs typeface="Arial"/>
              </a:rPr>
              <a:t> </a:t>
            </a:r>
            <a:r>
              <a:rPr sz="2800" dirty="0">
                <a:solidFill>
                  <a:schemeClr val="bg1"/>
                </a:solidFill>
                <a:latin typeface="Arial"/>
                <a:cs typeface="Arial"/>
              </a:rPr>
              <a:t>H</a:t>
            </a:r>
          </a:p>
          <a:p>
            <a:pPr marL="12700">
              <a:lnSpc>
                <a:spcPct val="100000"/>
              </a:lnSpc>
              <a:spcBef>
                <a:spcPts val="1785"/>
              </a:spcBef>
              <a:buClr>
                <a:srgbClr val="6D9FAF"/>
              </a:buClr>
              <a:buSzPct val="80000"/>
              <a:tabLst>
                <a:tab pos="397510" algn="l"/>
              </a:tabLst>
            </a:pPr>
            <a:r>
              <a:rPr sz="2800" dirty="0">
                <a:solidFill>
                  <a:schemeClr val="bg1"/>
                </a:solidFill>
                <a:latin typeface="Arial"/>
                <a:cs typeface="Arial"/>
              </a:rPr>
              <a:t>Then, </a:t>
            </a:r>
            <a:r>
              <a:rPr sz="2800" spc="-5" dirty="0">
                <a:solidFill>
                  <a:schemeClr val="bg1"/>
                </a:solidFill>
                <a:latin typeface="Arial"/>
                <a:cs typeface="Arial"/>
              </a:rPr>
              <a:t>2222 H is </a:t>
            </a:r>
            <a:r>
              <a:rPr sz="2800" dirty="0">
                <a:solidFill>
                  <a:schemeClr val="bg1"/>
                </a:solidFill>
                <a:latin typeface="Arial"/>
                <a:cs typeface="Arial"/>
              </a:rPr>
              <a:t>the </a:t>
            </a:r>
            <a:r>
              <a:rPr sz="2800" spc="-5" dirty="0">
                <a:solidFill>
                  <a:schemeClr val="bg1"/>
                </a:solidFill>
                <a:latin typeface="Arial"/>
                <a:cs typeface="Arial"/>
              </a:rPr>
              <a:t>value </a:t>
            </a:r>
            <a:r>
              <a:rPr sz="2800" dirty="0">
                <a:solidFill>
                  <a:schemeClr val="bg1"/>
                </a:solidFill>
                <a:latin typeface="Arial"/>
                <a:cs typeface="Arial"/>
              </a:rPr>
              <a:t>of</a:t>
            </a:r>
            <a:r>
              <a:rPr sz="2800" spc="-75" dirty="0">
                <a:solidFill>
                  <a:schemeClr val="bg1"/>
                </a:solidFill>
                <a:latin typeface="Arial"/>
                <a:cs typeface="Arial"/>
              </a:rPr>
              <a:t> </a:t>
            </a:r>
            <a:r>
              <a:rPr lang="en-GB" sz="2800" spc="-75" dirty="0">
                <a:solidFill>
                  <a:schemeClr val="bg1"/>
                </a:solidFill>
                <a:latin typeface="Arial"/>
                <a:cs typeface="Arial"/>
              </a:rPr>
              <a:t>Base address</a:t>
            </a:r>
            <a:r>
              <a:rPr sz="2800" dirty="0">
                <a:solidFill>
                  <a:schemeClr val="bg1"/>
                </a:solidFill>
                <a:latin typeface="Arial"/>
                <a:cs typeface="Arial"/>
              </a:rPr>
              <a:t>.</a:t>
            </a:r>
            <a:r>
              <a:rPr lang="en-GB" sz="2800" dirty="0">
                <a:solidFill>
                  <a:schemeClr val="bg1"/>
                </a:solidFill>
                <a:latin typeface="Arial"/>
                <a:cs typeface="Arial"/>
              </a:rPr>
              <a:t> The </a:t>
            </a:r>
            <a:r>
              <a:rPr lang="en-GB" sz="2800" spc="-5" dirty="0">
                <a:solidFill>
                  <a:schemeClr val="bg1"/>
                </a:solidFill>
                <a:latin typeface="Arial"/>
                <a:cs typeface="Arial"/>
              </a:rPr>
              <a:t>number 0016 H is </a:t>
            </a:r>
            <a:r>
              <a:rPr lang="en-GB" sz="2800" dirty="0">
                <a:solidFill>
                  <a:schemeClr val="bg1"/>
                </a:solidFill>
                <a:latin typeface="Arial"/>
                <a:cs typeface="Arial"/>
              </a:rPr>
              <a:t>the</a:t>
            </a:r>
            <a:r>
              <a:rPr lang="en-GB" sz="2800" spc="-90" dirty="0">
                <a:solidFill>
                  <a:schemeClr val="bg1"/>
                </a:solidFill>
                <a:latin typeface="Arial"/>
                <a:cs typeface="Arial"/>
              </a:rPr>
              <a:t> </a:t>
            </a:r>
            <a:r>
              <a:rPr lang="en-GB" sz="2800" spc="-10" dirty="0">
                <a:solidFill>
                  <a:schemeClr val="bg1"/>
                </a:solidFill>
                <a:latin typeface="Arial"/>
                <a:cs typeface="Arial"/>
              </a:rPr>
              <a:t>offset . Calculate the physical address?</a:t>
            </a:r>
            <a:endParaRPr sz="2800" dirty="0">
              <a:solidFill>
                <a:schemeClr val="bg1"/>
              </a:solidFill>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71129" y="518157"/>
            <a:ext cx="4876800" cy="492443"/>
          </a:xfrm>
          <a:prstGeom prst="rect">
            <a:avLst/>
          </a:prstGeom>
        </p:spPr>
        <p:txBody>
          <a:bodyPr vert="horz" wrap="square" lIns="0" tIns="0" rIns="0" bIns="0" rtlCol="0">
            <a:spAutoFit/>
          </a:bodyPr>
          <a:lstStyle/>
          <a:p>
            <a:pPr marL="2541270">
              <a:lnSpc>
                <a:spcPct val="100000"/>
              </a:lnSpc>
            </a:pPr>
            <a:r>
              <a:rPr spc="-5" dirty="0">
                <a:solidFill>
                  <a:schemeClr val="bg1"/>
                </a:solidFill>
              </a:rPr>
              <a:t>Example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105"/>
              </a:lnSpc>
            </a:pPr>
            <a:r>
              <a:rPr spc="-5" dirty="0"/>
              <a:t>8</a:t>
            </a:r>
          </a:p>
        </p:txBody>
      </p:sp>
      <p:sp>
        <p:nvSpPr>
          <p:cNvPr id="3" name="object 3"/>
          <p:cNvSpPr txBox="1"/>
          <p:nvPr/>
        </p:nvSpPr>
        <p:spPr>
          <a:xfrm>
            <a:off x="381000" y="1219200"/>
            <a:ext cx="8763000" cy="2185214"/>
          </a:xfrm>
          <a:prstGeom prst="rect">
            <a:avLst/>
          </a:prstGeom>
        </p:spPr>
        <p:txBody>
          <a:bodyPr vert="horz" wrap="square" lIns="0" tIns="0" rIns="0" bIns="0" rtlCol="0">
            <a:spAutoFit/>
          </a:bodyPr>
          <a:lstStyle/>
          <a:p>
            <a:pPr marL="469900" indent="-457200">
              <a:lnSpc>
                <a:spcPct val="100000"/>
              </a:lnSpc>
              <a:buClr>
                <a:schemeClr val="bg1"/>
              </a:buClr>
              <a:buSzPct val="80000"/>
              <a:buFont typeface="Wingdings" panose="05000000000000000000" pitchFamily="2" charset="2"/>
              <a:buChar char="q"/>
              <a:tabLst>
                <a:tab pos="397510" algn="l"/>
              </a:tabLst>
            </a:pPr>
            <a:r>
              <a:rPr sz="2800" dirty="0">
                <a:solidFill>
                  <a:schemeClr val="bg1"/>
                </a:solidFill>
                <a:latin typeface="Arial"/>
                <a:cs typeface="Arial"/>
              </a:rPr>
              <a:t>The value of </a:t>
            </a:r>
            <a:r>
              <a:rPr lang="en-US" sz="2800" dirty="0">
                <a:solidFill>
                  <a:schemeClr val="bg1"/>
                </a:solidFill>
                <a:latin typeface="Arial"/>
                <a:cs typeface="Arial"/>
              </a:rPr>
              <a:t>Code</a:t>
            </a:r>
            <a:r>
              <a:rPr sz="2800" dirty="0">
                <a:solidFill>
                  <a:schemeClr val="bg1"/>
                </a:solidFill>
                <a:latin typeface="Arial"/>
                <a:cs typeface="Arial"/>
              </a:rPr>
              <a:t> Segment</a:t>
            </a:r>
            <a:r>
              <a:rPr sz="2800" spc="-160" dirty="0">
                <a:solidFill>
                  <a:schemeClr val="bg1"/>
                </a:solidFill>
                <a:latin typeface="Arial"/>
                <a:cs typeface="Arial"/>
              </a:rPr>
              <a:t> </a:t>
            </a:r>
            <a:r>
              <a:rPr sz="2800" dirty="0">
                <a:solidFill>
                  <a:schemeClr val="bg1"/>
                </a:solidFill>
                <a:latin typeface="Arial"/>
                <a:cs typeface="Arial"/>
              </a:rPr>
              <a:t>Register</a:t>
            </a:r>
            <a:r>
              <a:rPr lang="en-GB" sz="2800" dirty="0">
                <a:solidFill>
                  <a:schemeClr val="bg1"/>
                </a:solidFill>
                <a:latin typeface="Arial"/>
                <a:cs typeface="Arial"/>
              </a:rPr>
              <a:t> </a:t>
            </a:r>
            <a:r>
              <a:rPr sz="2800" spc="-5" dirty="0">
                <a:solidFill>
                  <a:schemeClr val="bg1"/>
                </a:solidFill>
                <a:latin typeface="Arial"/>
                <a:cs typeface="Arial"/>
              </a:rPr>
              <a:t>(</a:t>
            </a:r>
            <a:r>
              <a:rPr lang="en-US" sz="2800" spc="-5" dirty="0">
                <a:solidFill>
                  <a:schemeClr val="bg1"/>
                </a:solidFill>
                <a:latin typeface="Arial"/>
                <a:cs typeface="Arial"/>
              </a:rPr>
              <a:t>C</a:t>
            </a:r>
            <a:r>
              <a:rPr sz="2800" spc="-5" dirty="0">
                <a:solidFill>
                  <a:schemeClr val="bg1"/>
                </a:solidFill>
                <a:latin typeface="Arial"/>
                <a:cs typeface="Arial"/>
              </a:rPr>
              <a:t>S) is 2222</a:t>
            </a:r>
            <a:r>
              <a:rPr sz="2800" spc="-80" dirty="0">
                <a:solidFill>
                  <a:schemeClr val="bg1"/>
                </a:solidFill>
                <a:latin typeface="Arial"/>
                <a:cs typeface="Arial"/>
              </a:rPr>
              <a:t> </a:t>
            </a:r>
            <a:r>
              <a:rPr sz="2800" dirty="0">
                <a:solidFill>
                  <a:schemeClr val="bg1"/>
                </a:solidFill>
                <a:latin typeface="Arial"/>
                <a:cs typeface="Arial"/>
              </a:rPr>
              <a:t>H</a:t>
            </a:r>
          </a:p>
          <a:p>
            <a:pPr marL="469900" marR="5080" indent="-457200">
              <a:lnSpc>
                <a:spcPct val="100000"/>
              </a:lnSpc>
              <a:spcBef>
                <a:spcPts val="1800"/>
              </a:spcBef>
              <a:buClr>
                <a:schemeClr val="bg1"/>
              </a:buClr>
              <a:buSzPct val="80000"/>
              <a:buFont typeface="Wingdings" panose="05000000000000000000" pitchFamily="2" charset="2"/>
              <a:buChar char="q"/>
              <a:tabLst>
                <a:tab pos="397510" algn="l"/>
              </a:tabLst>
            </a:pPr>
            <a:r>
              <a:rPr sz="2800" spc="-170" dirty="0">
                <a:solidFill>
                  <a:schemeClr val="bg1"/>
                </a:solidFill>
                <a:latin typeface="Arial"/>
                <a:cs typeface="Arial"/>
              </a:rPr>
              <a:t> </a:t>
            </a:r>
            <a:r>
              <a:rPr lang="en-US" sz="2800" spc="-5" dirty="0">
                <a:solidFill>
                  <a:schemeClr val="bg1"/>
                </a:solidFill>
                <a:latin typeface="Arial"/>
                <a:cs typeface="Arial"/>
              </a:rPr>
              <a:t>C</a:t>
            </a:r>
            <a:r>
              <a:rPr sz="2800" spc="-5" dirty="0">
                <a:solidFill>
                  <a:schemeClr val="bg1"/>
                </a:solidFill>
                <a:latin typeface="Arial"/>
                <a:cs typeface="Arial"/>
              </a:rPr>
              <a:t>onvert </a:t>
            </a:r>
            <a:r>
              <a:rPr sz="2800" dirty="0">
                <a:solidFill>
                  <a:schemeClr val="bg1"/>
                </a:solidFill>
                <a:latin typeface="Arial"/>
                <a:cs typeface="Arial"/>
              </a:rPr>
              <a:t>this </a:t>
            </a:r>
            <a:r>
              <a:rPr sz="2800" spc="-5" dirty="0">
                <a:solidFill>
                  <a:schemeClr val="bg1"/>
                </a:solidFill>
                <a:latin typeface="Arial"/>
                <a:cs typeface="Arial"/>
              </a:rPr>
              <a:t>16-bit address into 20-bit, </a:t>
            </a:r>
            <a:endParaRPr lang="en-US" sz="2800" spc="-5" dirty="0">
              <a:solidFill>
                <a:schemeClr val="bg1"/>
              </a:solidFill>
              <a:latin typeface="Arial"/>
              <a:cs typeface="Arial"/>
            </a:endParaRPr>
          </a:p>
          <a:p>
            <a:pPr marL="469900" marR="5080" indent="-457200">
              <a:lnSpc>
                <a:spcPct val="100000"/>
              </a:lnSpc>
              <a:spcBef>
                <a:spcPts val="1800"/>
              </a:spcBef>
              <a:buClr>
                <a:schemeClr val="bg1"/>
              </a:buClr>
              <a:buSzPct val="80000"/>
              <a:buFont typeface="Wingdings" panose="05000000000000000000" pitchFamily="2" charset="2"/>
              <a:buChar char="q"/>
              <a:tabLst>
                <a:tab pos="397510" algn="l"/>
              </a:tabLst>
            </a:pPr>
            <a:r>
              <a:rPr lang="en-US" sz="2800" dirty="0">
                <a:solidFill>
                  <a:schemeClr val="bg1"/>
                </a:solidFill>
                <a:latin typeface="Arial"/>
                <a:cs typeface="Arial"/>
              </a:rPr>
              <a:t>T</a:t>
            </a:r>
            <a:r>
              <a:rPr sz="2800" dirty="0">
                <a:solidFill>
                  <a:schemeClr val="bg1"/>
                </a:solidFill>
                <a:latin typeface="Arial"/>
                <a:cs typeface="Arial"/>
              </a:rPr>
              <a:t>he </a:t>
            </a:r>
            <a:r>
              <a:rPr sz="2800" spc="-5" dirty="0">
                <a:solidFill>
                  <a:schemeClr val="bg1"/>
                </a:solidFill>
                <a:latin typeface="Arial"/>
                <a:cs typeface="Arial"/>
              </a:rPr>
              <a:t>starting address</a:t>
            </a:r>
            <a:r>
              <a:rPr sz="2800" spc="-25" dirty="0">
                <a:solidFill>
                  <a:schemeClr val="bg1"/>
                </a:solidFill>
                <a:latin typeface="Arial"/>
                <a:cs typeface="Arial"/>
              </a:rPr>
              <a:t> </a:t>
            </a:r>
            <a:r>
              <a:rPr sz="2800" dirty="0">
                <a:solidFill>
                  <a:schemeClr val="bg1"/>
                </a:solidFill>
                <a:latin typeface="Arial"/>
                <a:cs typeface="Arial"/>
              </a:rPr>
              <a:t>of</a:t>
            </a:r>
            <a:r>
              <a:rPr lang="en-GB" sz="2800" dirty="0">
                <a:solidFill>
                  <a:schemeClr val="bg1"/>
                </a:solidFill>
                <a:latin typeface="Arial"/>
                <a:cs typeface="Arial"/>
              </a:rPr>
              <a:t> </a:t>
            </a:r>
            <a:r>
              <a:rPr sz="2800" spc="-5" dirty="0">
                <a:solidFill>
                  <a:schemeClr val="bg1"/>
                </a:solidFill>
                <a:latin typeface="Arial"/>
                <a:cs typeface="Arial"/>
              </a:rPr>
              <a:t>the </a:t>
            </a:r>
            <a:r>
              <a:rPr lang="en-US" sz="2800" spc="-5" dirty="0">
                <a:solidFill>
                  <a:schemeClr val="bg1"/>
                </a:solidFill>
                <a:latin typeface="Arial"/>
                <a:cs typeface="Arial"/>
              </a:rPr>
              <a:t>Code</a:t>
            </a:r>
            <a:r>
              <a:rPr sz="2800" spc="-5" dirty="0">
                <a:solidFill>
                  <a:schemeClr val="bg1"/>
                </a:solidFill>
                <a:latin typeface="Arial"/>
                <a:cs typeface="Arial"/>
              </a:rPr>
              <a:t> Segment becomes</a:t>
            </a:r>
            <a:r>
              <a:rPr sz="2800" dirty="0">
                <a:solidFill>
                  <a:schemeClr val="bg1"/>
                </a:solidFill>
                <a:latin typeface="Arial"/>
                <a:cs typeface="Arial"/>
              </a:rPr>
              <a:t> </a:t>
            </a:r>
            <a:r>
              <a:rPr sz="2800" spc="-5" dirty="0">
                <a:solidFill>
                  <a:schemeClr val="bg1"/>
                </a:solidFill>
                <a:latin typeface="Arial"/>
                <a:cs typeface="Arial"/>
              </a:rPr>
              <a:t>22220H</a:t>
            </a:r>
            <a:endParaRPr sz="2800" dirty="0">
              <a:solidFill>
                <a:schemeClr val="bg1"/>
              </a:solidFill>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523326"/>
            <a:ext cx="6554867" cy="492443"/>
          </a:xfrm>
          <a:prstGeom prst="rect">
            <a:avLst/>
          </a:prstGeom>
        </p:spPr>
        <p:txBody>
          <a:bodyPr vert="horz" wrap="square" lIns="0" tIns="0" rIns="0" bIns="0" rtlCol="0">
            <a:spAutoFit/>
          </a:bodyPr>
          <a:lstStyle/>
          <a:p>
            <a:pPr marL="1403985">
              <a:lnSpc>
                <a:spcPct val="100000"/>
              </a:lnSpc>
            </a:pPr>
            <a:r>
              <a:rPr spc="-5" dirty="0">
                <a:solidFill>
                  <a:schemeClr val="bg1"/>
                </a:solidFill>
              </a:rPr>
              <a:t>Example</a:t>
            </a:r>
            <a:r>
              <a:rPr spc="-25" dirty="0">
                <a:solidFill>
                  <a:schemeClr val="bg1"/>
                </a:solidFill>
              </a:rPr>
              <a:t> </a:t>
            </a:r>
            <a:r>
              <a:rPr spc="-5" dirty="0">
                <a:solidFill>
                  <a:schemeClr val="bg1"/>
                </a:solidFill>
              </a:rPr>
              <a:t>(Contd.)</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105"/>
              </a:lnSpc>
            </a:pPr>
            <a:r>
              <a:rPr spc="-5" dirty="0"/>
              <a:t>11</a:t>
            </a:r>
          </a:p>
        </p:txBody>
      </p:sp>
      <p:sp>
        <p:nvSpPr>
          <p:cNvPr id="3" name="object 3"/>
          <p:cNvSpPr txBox="1"/>
          <p:nvPr/>
        </p:nvSpPr>
        <p:spPr>
          <a:xfrm>
            <a:off x="572516" y="1635886"/>
            <a:ext cx="2167255" cy="457200"/>
          </a:xfrm>
          <a:prstGeom prst="rect">
            <a:avLst/>
          </a:prstGeom>
        </p:spPr>
        <p:txBody>
          <a:bodyPr vert="horz" wrap="square" lIns="0" tIns="0" rIns="0" bIns="0" rtlCol="0">
            <a:spAutoFit/>
          </a:bodyPr>
          <a:lstStyle/>
          <a:p>
            <a:pPr marL="396875" indent="-384175">
              <a:lnSpc>
                <a:spcPct val="100000"/>
              </a:lnSpc>
              <a:buClr>
                <a:srgbClr val="6D9FAF"/>
              </a:buClr>
              <a:buSzPct val="80000"/>
              <a:buFont typeface="Wingdings"/>
              <a:buChar char=""/>
              <a:tabLst>
                <a:tab pos="397510" algn="l"/>
              </a:tabLst>
            </a:pPr>
            <a:r>
              <a:rPr sz="3000" spc="-5" dirty="0">
                <a:solidFill>
                  <a:schemeClr val="bg1"/>
                </a:solidFill>
                <a:latin typeface="Arial"/>
                <a:cs typeface="Arial"/>
              </a:rPr>
              <a:t>Therefore:</a:t>
            </a:r>
            <a:endParaRPr sz="3000" dirty="0">
              <a:solidFill>
                <a:schemeClr val="bg1"/>
              </a:solidFill>
              <a:latin typeface="Arial"/>
              <a:cs typeface="Arial"/>
            </a:endParaRPr>
          </a:p>
        </p:txBody>
      </p:sp>
      <p:sp>
        <p:nvSpPr>
          <p:cNvPr id="4" name="object 4"/>
          <p:cNvSpPr txBox="1"/>
          <p:nvPr/>
        </p:nvSpPr>
        <p:spPr>
          <a:xfrm>
            <a:off x="1143000" y="3893619"/>
            <a:ext cx="2667000" cy="923330"/>
          </a:xfrm>
          <a:prstGeom prst="rect">
            <a:avLst/>
          </a:prstGeom>
        </p:spPr>
        <p:txBody>
          <a:bodyPr vert="horz" wrap="square" lIns="0" tIns="0" rIns="0" bIns="0" rtlCol="0">
            <a:spAutoFit/>
          </a:bodyPr>
          <a:lstStyle/>
          <a:p>
            <a:pPr marL="396875" indent="-384175">
              <a:lnSpc>
                <a:spcPct val="100000"/>
              </a:lnSpc>
              <a:buClr>
                <a:srgbClr val="6D9FAF"/>
              </a:buClr>
              <a:buSzPct val="80000"/>
              <a:buFont typeface="Wingdings"/>
              <a:buChar char=""/>
              <a:tabLst>
                <a:tab pos="397510" algn="l"/>
              </a:tabLst>
            </a:pPr>
            <a:r>
              <a:rPr lang="en-GB" sz="3000" dirty="0">
                <a:solidFill>
                  <a:schemeClr val="bg1"/>
                </a:solidFill>
                <a:latin typeface="Arial"/>
                <a:cs typeface="Arial"/>
              </a:rPr>
              <a:t>Physical address</a:t>
            </a:r>
            <a:r>
              <a:rPr sz="3000" spc="-280" dirty="0">
                <a:solidFill>
                  <a:schemeClr val="bg1"/>
                </a:solidFill>
                <a:latin typeface="Arial"/>
                <a:cs typeface="Arial"/>
              </a:rPr>
              <a:t> </a:t>
            </a:r>
            <a:r>
              <a:rPr sz="3000" dirty="0">
                <a:solidFill>
                  <a:schemeClr val="bg1"/>
                </a:solidFill>
                <a:latin typeface="Arial"/>
                <a:cs typeface="Arial"/>
              </a:rPr>
              <a:t>=</a:t>
            </a:r>
          </a:p>
        </p:txBody>
      </p:sp>
      <p:sp>
        <p:nvSpPr>
          <p:cNvPr id="5" name="object 5"/>
          <p:cNvSpPr txBox="1"/>
          <p:nvPr/>
        </p:nvSpPr>
        <p:spPr>
          <a:xfrm>
            <a:off x="3256786" y="2286000"/>
            <a:ext cx="2305814" cy="2539157"/>
          </a:xfrm>
          <a:prstGeom prst="rect">
            <a:avLst/>
          </a:prstGeom>
        </p:spPr>
        <p:txBody>
          <a:bodyPr vert="horz" wrap="square" lIns="0" tIns="0" rIns="0" bIns="0" rtlCol="0">
            <a:spAutoFit/>
          </a:bodyPr>
          <a:lstStyle/>
          <a:p>
            <a:pPr marR="27940" algn="ctr">
              <a:lnSpc>
                <a:spcPct val="100000"/>
              </a:lnSpc>
            </a:pPr>
            <a:r>
              <a:rPr sz="3000" spc="-5" dirty="0">
                <a:solidFill>
                  <a:schemeClr val="bg1"/>
                </a:solidFill>
                <a:latin typeface="Arial"/>
                <a:cs typeface="Arial"/>
              </a:rPr>
              <a:t>2222</a:t>
            </a:r>
            <a:r>
              <a:rPr lang="en-GB" sz="3000" spc="-5" dirty="0">
                <a:solidFill>
                  <a:schemeClr val="bg1"/>
                </a:solidFill>
                <a:latin typeface="Arial"/>
                <a:cs typeface="Arial"/>
              </a:rPr>
              <a:t> * 10</a:t>
            </a:r>
            <a:r>
              <a:rPr sz="3000" spc="-90" dirty="0">
                <a:solidFill>
                  <a:schemeClr val="bg1"/>
                </a:solidFill>
                <a:latin typeface="Arial"/>
                <a:cs typeface="Arial"/>
              </a:rPr>
              <a:t> </a:t>
            </a:r>
            <a:r>
              <a:rPr sz="3000" spc="-5" dirty="0">
                <a:solidFill>
                  <a:schemeClr val="bg1"/>
                </a:solidFill>
                <a:latin typeface="Arial"/>
                <a:cs typeface="Arial"/>
              </a:rPr>
              <a:t>H</a:t>
            </a:r>
            <a:endParaRPr sz="3000" dirty="0">
              <a:solidFill>
                <a:schemeClr val="bg1"/>
              </a:solidFill>
              <a:latin typeface="Arial"/>
              <a:cs typeface="Arial"/>
            </a:endParaRPr>
          </a:p>
          <a:p>
            <a:pPr marR="127000" algn="ctr">
              <a:lnSpc>
                <a:spcPct val="100000"/>
              </a:lnSpc>
              <a:spcBef>
                <a:spcPts val="1800"/>
              </a:spcBef>
            </a:pPr>
            <a:r>
              <a:rPr sz="3000" dirty="0">
                <a:solidFill>
                  <a:schemeClr val="bg1"/>
                </a:solidFill>
                <a:latin typeface="Arial"/>
                <a:cs typeface="Arial"/>
              </a:rPr>
              <a:t>+ </a:t>
            </a:r>
            <a:r>
              <a:rPr sz="3000" spc="-5" dirty="0">
                <a:solidFill>
                  <a:schemeClr val="bg1"/>
                </a:solidFill>
                <a:latin typeface="Arial"/>
                <a:cs typeface="Arial"/>
              </a:rPr>
              <a:t>0016</a:t>
            </a:r>
            <a:r>
              <a:rPr sz="3000" spc="-110" dirty="0">
                <a:solidFill>
                  <a:schemeClr val="bg1"/>
                </a:solidFill>
                <a:latin typeface="Arial"/>
                <a:cs typeface="Arial"/>
              </a:rPr>
              <a:t> </a:t>
            </a:r>
            <a:r>
              <a:rPr sz="3000" dirty="0">
                <a:solidFill>
                  <a:schemeClr val="bg1"/>
                </a:solidFill>
                <a:latin typeface="Arial"/>
                <a:cs typeface="Arial"/>
              </a:rPr>
              <a:t>H</a:t>
            </a:r>
          </a:p>
          <a:p>
            <a:pPr marL="182880">
              <a:lnSpc>
                <a:spcPct val="100000"/>
              </a:lnSpc>
              <a:spcBef>
                <a:spcPts val="1800"/>
              </a:spcBef>
            </a:pPr>
            <a:r>
              <a:rPr sz="3000" spc="-5" dirty="0">
                <a:solidFill>
                  <a:schemeClr val="bg1"/>
                </a:solidFill>
                <a:latin typeface="Arial"/>
                <a:cs typeface="Arial"/>
              </a:rPr>
              <a:t>------------</a:t>
            </a:r>
            <a:endParaRPr sz="3000" dirty="0">
              <a:solidFill>
                <a:schemeClr val="bg1"/>
              </a:solidFill>
              <a:latin typeface="Arial"/>
              <a:cs typeface="Arial"/>
            </a:endParaRPr>
          </a:p>
          <a:p>
            <a:pPr marL="87630" algn="ctr">
              <a:lnSpc>
                <a:spcPct val="100000"/>
              </a:lnSpc>
              <a:spcBef>
                <a:spcPts val="1800"/>
              </a:spcBef>
            </a:pPr>
            <a:r>
              <a:rPr sz="3000" dirty="0">
                <a:solidFill>
                  <a:schemeClr val="bg1"/>
                </a:solidFill>
                <a:latin typeface="Arial"/>
                <a:cs typeface="Arial"/>
              </a:rPr>
              <a:t>22236</a:t>
            </a:r>
            <a:r>
              <a:rPr sz="3000" spc="-145" dirty="0">
                <a:solidFill>
                  <a:schemeClr val="bg1"/>
                </a:solidFill>
                <a:latin typeface="Arial"/>
                <a:cs typeface="Arial"/>
              </a:rPr>
              <a:t> </a:t>
            </a:r>
            <a:r>
              <a:rPr sz="3000" dirty="0">
                <a:solidFill>
                  <a:schemeClr val="bg1"/>
                </a:solidFill>
                <a:latin typeface="Arial"/>
                <a:cs typeface="Arial"/>
              </a:rPr>
              <a:t>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011579"/>
            <a:ext cx="6554867" cy="492443"/>
          </a:xfrm>
          <a:prstGeom prst="rect">
            <a:avLst/>
          </a:prstGeom>
        </p:spPr>
        <p:txBody>
          <a:bodyPr vert="horz" wrap="square" lIns="0" tIns="0" rIns="0" bIns="0" rtlCol="0">
            <a:spAutoFit/>
          </a:bodyPr>
          <a:lstStyle/>
          <a:p>
            <a:pPr marL="1403985">
              <a:lnSpc>
                <a:spcPct val="100000"/>
              </a:lnSpc>
            </a:pPr>
            <a:r>
              <a:rPr spc="-5" dirty="0">
                <a:solidFill>
                  <a:schemeClr val="bg1"/>
                </a:solidFill>
              </a:rPr>
              <a:t>Example</a:t>
            </a:r>
            <a:r>
              <a:rPr spc="-25" dirty="0">
                <a:solidFill>
                  <a:schemeClr val="bg1"/>
                </a:solidFill>
              </a:rPr>
              <a:t> </a:t>
            </a:r>
            <a:r>
              <a:rPr spc="-5" dirty="0">
                <a:solidFill>
                  <a:schemeClr val="bg1"/>
                </a:solidFill>
              </a:rPr>
              <a:t>(Contd.)</a:t>
            </a:r>
          </a:p>
        </p:txBody>
      </p:sp>
      <p:sp>
        <p:nvSpPr>
          <p:cNvPr id="14" name="object 14"/>
          <p:cNvSpPr txBox="1">
            <a:spLocks noGrp="1"/>
          </p:cNvSpPr>
          <p:nvPr>
            <p:ph type="sldNum" sz="quarter" idx="12"/>
          </p:nvPr>
        </p:nvSpPr>
        <p:spPr>
          <a:xfrm>
            <a:off x="7774426" y="6062968"/>
            <a:ext cx="856907" cy="185435"/>
          </a:xfrm>
          <a:prstGeom prst="rect">
            <a:avLst/>
          </a:prstGeom>
        </p:spPr>
        <p:txBody>
          <a:bodyPr vert="horz" wrap="square" lIns="0" tIns="0" rIns="0" bIns="0" rtlCol="0">
            <a:spAutoFit/>
          </a:bodyPr>
          <a:lstStyle/>
          <a:p>
            <a:pPr marL="25400">
              <a:lnSpc>
                <a:spcPts val="1105"/>
              </a:lnSpc>
            </a:pPr>
            <a:r>
              <a:rPr spc="-5" dirty="0">
                <a:solidFill>
                  <a:schemeClr val="bg1"/>
                </a:solidFill>
              </a:rPr>
              <a:t>12</a:t>
            </a:r>
          </a:p>
        </p:txBody>
      </p:sp>
      <p:sp>
        <p:nvSpPr>
          <p:cNvPr id="3" name="object 3"/>
          <p:cNvSpPr txBox="1"/>
          <p:nvPr/>
        </p:nvSpPr>
        <p:spPr>
          <a:xfrm>
            <a:off x="500037" y="1988045"/>
            <a:ext cx="1214755" cy="310983"/>
          </a:xfrm>
          <a:prstGeom prst="rect">
            <a:avLst/>
          </a:prstGeom>
          <a:solidFill>
            <a:srgbClr val="3A3A3A"/>
          </a:solidFill>
          <a:ln w="12700">
            <a:solidFill>
              <a:srgbClr val="FFFFFF"/>
            </a:solidFill>
          </a:ln>
        </p:spPr>
        <p:txBody>
          <a:bodyPr vert="horz" wrap="square" lIns="0" tIns="33655" rIns="0" bIns="0" rtlCol="0">
            <a:spAutoFit/>
          </a:bodyPr>
          <a:lstStyle/>
          <a:p>
            <a:pPr marL="233045">
              <a:lnSpc>
                <a:spcPct val="100000"/>
              </a:lnSpc>
              <a:spcBef>
                <a:spcPts val="265"/>
              </a:spcBef>
            </a:pPr>
            <a:r>
              <a:rPr sz="1800" spc="-5" dirty="0">
                <a:latin typeface="Arial"/>
                <a:cs typeface="Arial"/>
              </a:rPr>
              <a:t>2222</a:t>
            </a:r>
            <a:r>
              <a:rPr sz="1800" spc="-90" dirty="0">
                <a:latin typeface="Arial"/>
                <a:cs typeface="Arial"/>
              </a:rPr>
              <a:t> </a:t>
            </a:r>
            <a:r>
              <a:rPr sz="1800" spc="-5" dirty="0">
                <a:latin typeface="Arial"/>
                <a:cs typeface="Arial"/>
              </a:rPr>
              <a:t>H</a:t>
            </a:r>
            <a:endParaRPr sz="1800">
              <a:latin typeface="Arial"/>
              <a:cs typeface="Arial"/>
            </a:endParaRPr>
          </a:p>
        </p:txBody>
      </p:sp>
      <p:sp>
        <p:nvSpPr>
          <p:cNvPr id="4" name="object 4"/>
          <p:cNvSpPr txBox="1"/>
          <p:nvPr/>
        </p:nvSpPr>
        <p:spPr>
          <a:xfrm>
            <a:off x="515823" y="2397505"/>
            <a:ext cx="1254125" cy="285115"/>
          </a:xfrm>
          <a:prstGeom prst="rect">
            <a:avLst/>
          </a:prstGeom>
        </p:spPr>
        <p:txBody>
          <a:bodyPr vert="horz" wrap="square" lIns="0" tIns="0" rIns="0" bIns="0" rtlCol="0">
            <a:spAutoFit/>
          </a:bodyPr>
          <a:lstStyle/>
          <a:p>
            <a:pPr marL="12700">
              <a:lnSpc>
                <a:spcPct val="100000"/>
              </a:lnSpc>
            </a:pPr>
            <a:r>
              <a:rPr lang="en-US" sz="1800" spc="-5" dirty="0">
                <a:solidFill>
                  <a:schemeClr val="bg1"/>
                </a:solidFill>
                <a:latin typeface="Arial"/>
                <a:cs typeface="Arial"/>
              </a:rPr>
              <a:t>CS </a:t>
            </a:r>
            <a:r>
              <a:rPr sz="1800" spc="-5" dirty="0">
                <a:solidFill>
                  <a:schemeClr val="bg1"/>
                </a:solidFill>
                <a:latin typeface="Arial"/>
                <a:cs typeface="Arial"/>
              </a:rPr>
              <a:t>Register</a:t>
            </a:r>
            <a:endParaRPr sz="1800" dirty="0">
              <a:solidFill>
                <a:schemeClr val="bg1"/>
              </a:solidFill>
              <a:latin typeface="Arial"/>
              <a:cs typeface="Arial"/>
            </a:endParaRPr>
          </a:p>
        </p:txBody>
      </p:sp>
      <p:sp>
        <p:nvSpPr>
          <p:cNvPr id="5" name="object 5"/>
          <p:cNvSpPr/>
          <p:nvPr/>
        </p:nvSpPr>
        <p:spPr>
          <a:xfrm>
            <a:off x="1714373" y="2093214"/>
            <a:ext cx="1500505" cy="103505"/>
          </a:xfrm>
          <a:custGeom>
            <a:avLst/>
            <a:gdLst/>
            <a:ahLst/>
            <a:cxnLst/>
            <a:rect l="l" t="t" r="r" b="b"/>
            <a:pathLst>
              <a:path w="1500505" h="103505">
                <a:moveTo>
                  <a:pt x="1489437" y="43814"/>
                </a:moveTo>
                <a:lnTo>
                  <a:pt x="1487677" y="43814"/>
                </a:lnTo>
                <a:lnTo>
                  <a:pt x="1487932" y="56514"/>
                </a:lnTo>
                <a:lnTo>
                  <a:pt x="1464261" y="56981"/>
                </a:lnTo>
                <a:lnTo>
                  <a:pt x="1406144" y="92456"/>
                </a:lnTo>
                <a:lnTo>
                  <a:pt x="1405127" y="96393"/>
                </a:lnTo>
                <a:lnTo>
                  <a:pt x="1407033" y="99440"/>
                </a:lnTo>
                <a:lnTo>
                  <a:pt x="1408810" y="102362"/>
                </a:lnTo>
                <a:lnTo>
                  <a:pt x="1412747" y="103377"/>
                </a:lnTo>
                <a:lnTo>
                  <a:pt x="1415795" y="101473"/>
                </a:lnTo>
                <a:lnTo>
                  <a:pt x="1500377" y="49911"/>
                </a:lnTo>
                <a:lnTo>
                  <a:pt x="1489437" y="43814"/>
                </a:lnTo>
                <a:close/>
              </a:path>
              <a:path w="1500505" h="103505">
                <a:moveTo>
                  <a:pt x="1464087" y="44280"/>
                </a:moveTo>
                <a:lnTo>
                  <a:pt x="0" y="73151"/>
                </a:lnTo>
                <a:lnTo>
                  <a:pt x="253" y="85851"/>
                </a:lnTo>
                <a:lnTo>
                  <a:pt x="1464261" y="56981"/>
                </a:lnTo>
                <a:lnTo>
                  <a:pt x="1475044" y="50399"/>
                </a:lnTo>
                <a:lnTo>
                  <a:pt x="1464087" y="44280"/>
                </a:lnTo>
                <a:close/>
              </a:path>
              <a:path w="1500505" h="103505">
                <a:moveTo>
                  <a:pt x="1475044" y="50399"/>
                </a:moveTo>
                <a:lnTo>
                  <a:pt x="1464261" y="56981"/>
                </a:lnTo>
                <a:lnTo>
                  <a:pt x="1487932" y="56514"/>
                </a:lnTo>
                <a:lnTo>
                  <a:pt x="1487916" y="55752"/>
                </a:lnTo>
                <a:lnTo>
                  <a:pt x="1484629" y="55752"/>
                </a:lnTo>
                <a:lnTo>
                  <a:pt x="1475044" y="50399"/>
                </a:lnTo>
                <a:close/>
              </a:path>
              <a:path w="1500505" h="103505">
                <a:moveTo>
                  <a:pt x="1484376" y="44703"/>
                </a:moveTo>
                <a:lnTo>
                  <a:pt x="1475044" y="50399"/>
                </a:lnTo>
                <a:lnTo>
                  <a:pt x="1484629" y="55752"/>
                </a:lnTo>
                <a:lnTo>
                  <a:pt x="1484376" y="44703"/>
                </a:lnTo>
                <a:close/>
              </a:path>
              <a:path w="1500505" h="103505">
                <a:moveTo>
                  <a:pt x="1487695" y="44703"/>
                </a:moveTo>
                <a:lnTo>
                  <a:pt x="1484376" y="44703"/>
                </a:lnTo>
                <a:lnTo>
                  <a:pt x="1484629" y="55752"/>
                </a:lnTo>
                <a:lnTo>
                  <a:pt x="1487916" y="55752"/>
                </a:lnTo>
                <a:lnTo>
                  <a:pt x="1487695" y="44703"/>
                </a:lnTo>
                <a:close/>
              </a:path>
              <a:path w="1500505" h="103505">
                <a:moveTo>
                  <a:pt x="1487677" y="43814"/>
                </a:moveTo>
                <a:lnTo>
                  <a:pt x="1464087" y="44280"/>
                </a:lnTo>
                <a:lnTo>
                  <a:pt x="1475044" y="50399"/>
                </a:lnTo>
                <a:lnTo>
                  <a:pt x="1484376" y="44703"/>
                </a:lnTo>
                <a:lnTo>
                  <a:pt x="1487695" y="44703"/>
                </a:lnTo>
                <a:lnTo>
                  <a:pt x="1487677" y="43814"/>
                </a:lnTo>
                <a:close/>
              </a:path>
              <a:path w="1500505" h="103505">
                <a:moveTo>
                  <a:pt x="1410715" y="0"/>
                </a:moveTo>
                <a:lnTo>
                  <a:pt x="1406778" y="1015"/>
                </a:lnTo>
                <a:lnTo>
                  <a:pt x="1405127" y="4063"/>
                </a:lnTo>
                <a:lnTo>
                  <a:pt x="1403477" y="7238"/>
                </a:lnTo>
                <a:lnTo>
                  <a:pt x="1404493" y="11049"/>
                </a:lnTo>
                <a:lnTo>
                  <a:pt x="1407540" y="12700"/>
                </a:lnTo>
                <a:lnTo>
                  <a:pt x="1464087" y="44280"/>
                </a:lnTo>
                <a:lnTo>
                  <a:pt x="1487677" y="43814"/>
                </a:lnTo>
                <a:lnTo>
                  <a:pt x="1489437" y="43814"/>
                </a:lnTo>
                <a:lnTo>
                  <a:pt x="1413764" y="1650"/>
                </a:lnTo>
                <a:lnTo>
                  <a:pt x="1410715" y="0"/>
                </a:lnTo>
                <a:close/>
              </a:path>
            </a:pathLst>
          </a:custGeom>
          <a:solidFill>
            <a:srgbClr val="FFFFFF"/>
          </a:solidFill>
        </p:spPr>
        <p:txBody>
          <a:bodyPr wrap="square" lIns="0" tIns="0" rIns="0" bIns="0" rtlCol="0"/>
          <a:lstStyle/>
          <a:p>
            <a:endParaRPr>
              <a:solidFill>
                <a:schemeClr val="bg1"/>
              </a:solidFill>
            </a:endParaRPr>
          </a:p>
        </p:txBody>
      </p:sp>
      <p:sp>
        <p:nvSpPr>
          <p:cNvPr id="6" name="object 6"/>
          <p:cNvSpPr txBox="1"/>
          <p:nvPr/>
        </p:nvSpPr>
        <p:spPr>
          <a:xfrm>
            <a:off x="5509005" y="2028190"/>
            <a:ext cx="887730" cy="285115"/>
          </a:xfrm>
          <a:prstGeom prst="rect">
            <a:avLst/>
          </a:prstGeom>
        </p:spPr>
        <p:txBody>
          <a:bodyPr vert="horz" wrap="square" lIns="0" tIns="0" rIns="0" bIns="0" rtlCol="0">
            <a:spAutoFit/>
          </a:bodyPr>
          <a:lstStyle/>
          <a:p>
            <a:pPr marL="12700">
              <a:lnSpc>
                <a:spcPct val="100000"/>
              </a:lnSpc>
            </a:pPr>
            <a:r>
              <a:rPr sz="1800" spc="-5" dirty="0">
                <a:solidFill>
                  <a:schemeClr val="bg1"/>
                </a:solidFill>
                <a:latin typeface="Arial"/>
                <a:cs typeface="Arial"/>
              </a:rPr>
              <a:t>22220</a:t>
            </a:r>
            <a:r>
              <a:rPr sz="1800" spc="-95" dirty="0">
                <a:solidFill>
                  <a:schemeClr val="bg1"/>
                </a:solidFill>
                <a:latin typeface="Arial"/>
                <a:cs typeface="Arial"/>
              </a:rPr>
              <a:t> </a:t>
            </a:r>
            <a:r>
              <a:rPr sz="1800" spc="-5" dirty="0">
                <a:solidFill>
                  <a:schemeClr val="bg1"/>
                </a:solidFill>
                <a:latin typeface="Arial"/>
                <a:cs typeface="Arial"/>
              </a:rPr>
              <a:t>H</a:t>
            </a:r>
            <a:endParaRPr sz="1800">
              <a:solidFill>
                <a:schemeClr val="bg1"/>
              </a:solidFill>
              <a:latin typeface="Arial"/>
              <a:cs typeface="Arial"/>
            </a:endParaRPr>
          </a:p>
        </p:txBody>
      </p:sp>
      <p:sp>
        <p:nvSpPr>
          <p:cNvPr id="8" name="object 8"/>
          <p:cNvSpPr/>
          <p:nvPr/>
        </p:nvSpPr>
        <p:spPr>
          <a:xfrm>
            <a:off x="2302510" y="2143125"/>
            <a:ext cx="103505" cy="1202690"/>
          </a:xfrm>
          <a:custGeom>
            <a:avLst/>
            <a:gdLst/>
            <a:ahLst/>
            <a:cxnLst/>
            <a:rect l="l" t="t" r="r" b="b"/>
            <a:pathLst>
              <a:path w="103505" h="1202689">
                <a:moveTo>
                  <a:pt x="54029" y="25119"/>
                </a:moveTo>
                <a:lnTo>
                  <a:pt x="47272" y="35763"/>
                </a:lnTo>
                <a:lnTo>
                  <a:pt x="4444" y="1202054"/>
                </a:lnTo>
                <a:lnTo>
                  <a:pt x="17144" y="1202563"/>
                </a:lnTo>
                <a:lnTo>
                  <a:pt x="59972" y="36260"/>
                </a:lnTo>
                <a:lnTo>
                  <a:pt x="54029" y="25119"/>
                </a:lnTo>
                <a:close/>
              </a:path>
              <a:path w="103505" h="1202689">
                <a:moveTo>
                  <a:pt x="61471" y="12319"/>
                </a:moveTo>
                <a:lnTo>
                  <a:pt x="48132" y="12319"/>
                </a:lnTo>
                <a:lnTo>
                  <a:pt x="60832" y="12826"/>
                </a:lnTo>
                <a:lnTo>
                  <a:pt x="59972" y="36260"/>
                </a:lnTo>
                <a:lnTo>
                  <a:pt x="90974" y="94361"/>
                </a:lnTo>
                <a:lnTo>
                  <a:pt x="92075" y="96392"/>
                </a:lnTo>
                <a:lnTo>
                  <a:pt x="96012" y="97536"/>
                </a:lnTo>
                <a:lnTo>
                  <a:pt x="102107" y="94234"/>
                </a:lnTo>
                <a:lnTo>
                  <a:pt x="103377" y="90424"/>
                </a:lnTo>
                <a:lnTo>
                  <a:pt x="101726" y="87375"/>
                </a:lnTo>
                <a:lnTo>
                  <a:pt x="61471" y="12319"/>
                </a:lnTo>
                <a:close/>
              </a:path>
              <a:path w="103505" h="1202689">
                <a:moveTo>
                  <a:pt x="54863" y="0"/>
                </a:moveTo>
                <a:lnTo>
                  <a:pt x="1904" y="83692"/>
                </a:lnTo>
                <a:lnTo>
                  <a:pt x="0" y="86613"/>
                </a:lnTo>
                <a:lnTo>
                  <a:pt x="888" y="90550"/>
                </a:lnTo>
                <a:lnTo>
                  <a:pt x="3809" y="92455"/>
                </a:lnTo>
                <a:lnTo>
                  <a:pt x="6857" y="94361"/>
                </a:lnTo>
                <a:lnTo>
                  <a:pt x="10667" y="93472"/>
                </a:lnTo>
                <a:lnTo>
                  <a:pt x="12572" y="90424"/>
                </a:lnTo>
                <a:lnTo>
                  <a:pt x="47272" y="35763"/>
                </a:lnTo>
                <a:lnTo>
                  <a:pt x="48132" y="12319"/>
                </a:lnTo>
                <a:lnTo>
                  <a:pt x="61471" y="12319"/>
                </a:lnTo>
                <a:lnTo>
                  <a:pt x="54863" y="0"/>
                </a:lnTo>
                <a:close/>
              </a:path>
              <a:path w="103505" h="1202689">
                <a:moveTo>
                  <a:pt x="60735" y="15494"/>
                </a:moveTo>
                <a:lnTo>
                  <a:pt x="48894" y="15494"/>
                </a:lnTo>
                <a:lnTo>
                  <a:pt x="59816" y="16001"/>
                </a:lnTo>
                <a:lnTo>
                  <a:pt x="54029" y="25119"/>
                </a:lnTo>
                <a:lnTo>
                  <a:pt x="59972" y="36260"/>
                </a:lnTo>
                <a:lnTo>
                  <a:pt x="60735" y="15494"/>
                </a:lnTo>
                <a:close/>
              </a:path>
              <a:path w="103505" h="1202689">
                <a:moveTo>
                  <a:pt x="48132" y="12319"/>
                </a:moveTo>
                <a:lnTo>
                  <a:pt x="47272" y="35763"/>
                </a:lnTo>
                <a:lnTo>
                  <a:pt x="54029" y="25119"/>
                </a:lnTo>
                <a:lnTo>
                  <a:pt x="48894" y="15494"/>
                </a:lnTo>
                <a:lnTo>
                  <a:pt x="60735" y="15494"/>
                </a:lnTo>
                <a:lnTo>
                  <a:pt x="60832" y="12826"/>
                </a:lnTo>
                <a:lnTo>
                  <a:pt x="48132" y="12319"/>
                </a:lnTo>
                <a:close/>
              </a:path>
              <a:path w="103505" h="1202689">
                <a:moveTo>
                  <a:pt x="48894" y="15494"/>
                </a:moveTo>
                <a:lnTo>
                  <a:pt x="54029" y="25119"/>
                </a:lnTo>
                <a:lnTo>
                  <a:pt x="59816" y="16001"/>
                </a:lnTo>
                <a:lnTo>
                  <a:pt x="48894" y="15494"/>
                </a:lnTo>
                <a:close/>
              </a:path>
            </a:pathLst>
          </a:custGeom>
          <a:solidFill>
            <a:srgbClr val="FFFFFF"/>
          </a:solidFill>
        </p:spPr>
        <p:txBody>
          <a:bodyPr wrap="square" lIns="0" tIns="0" rIns="0" bIns="0" rtlCol="0"/>
          <a:lstStyle/>
          <a:p>
            <a:endParaRPr>
              <a:solidFill>
                <a:schemeClr val="bg1"/>
              </a:solidFill>
            </a:endParaRPr>
          </a:p>
        </p:txBody>
      </p:sp>
      <p:sp>
        <p:nvSpPr>
          <p:cNvPr id="9" name="object 9"/>
          <p:cNvSpPr/>
          <p:nvPr/>
        </p:nvSpPr>
        <p:spPr>
          <a:xfrm>
            <a:off x="2237104" y="3714496"/>
            <a:ext cx="103505" cy="857885"/>
          </a:xfrm>
          <a:custGeom>
            <a:avLst/>
            <a:gdLst/>
            <a:ahLst/>
            <a:cxnLst/>
            <a:rect l="l" t="t" r="r" b="b"/>
            <a:pathLst>
              <a:path w="103505" h="857885">
                <a:moveTo>
                  <a:pt x="7365" y="760094"/>
                </a:moveTo>
                <a:lnTo>
                  <a:pt x="4318" y="761745"/>
                </a:lnTo>
                <a:lnTo>
                  <a:pt x="1143" y="763396"/>
                </a:lnTo>
                <a:lnTo>
                  <a:pt x="0" y="767333"/>
                </a:lnTo>
                <a:lnTo>
                  <a:pt x="48894" y="857503"/>
                </a:lnTo>
                <a:lnTo>
                  <a:pt x="56610" y="845184"/>
                </a:lnTo>
                <a:lnTo>
                  <a:pt x="55625" y="845184"/>
                </a:lnTo>
                <a:lnTo>
                  <a:pt x="42925" y="844803"/>
                </a:lnTo>
                <a:lnTo>
                  <a:pt x="43677" y="821232"/>
                </a:lnTo>
                <a:lnTo>
                  <a:pt x="11175" y="761237"/>
                </a:lnTo>
                <a:lnTo>
                  <a:pt x="7365" y="760094"/>
                </a:lnTo>
                <a:close/>
              </a:path>
              <a:path w="103505" h="857885">
                <a:moveTo>
                  <a:pt x="43677" y="821232"/>
                </a:moveTo>
                <a:lnTo>
                  <a:pt x="42925" y="844803"/>
                </a:lnTo>
                <a:lnTo>
                  <a:pt x="55625" y="845184"/>
                </a:lnTo>
                <a:lnTo>
                  <a:pt x="55731" y="841882"/>
                </a:lnTo>
                <a:lnTo>
                  <a:pt x="54863" y="841882"/>
                </a:lnTo>
                <a:lnTo>
                  <a:pt x="43942" y="841628"/>
                </a:lnTo>
                <a:lnTo>
                  <a:pt x="49725" y="832397"/>
                </a:lnTo>
                <a:lnTo>
                  <a:pt x="43677" y="821232"/>
                </a:lnTo>
                <a:close/>
              </a:path>
              <a:path w="103505" h="857885">
                <a:moveTo>
                  <a:pt x="96519" y="763015"/>
                </a:moveTo>
                <a:lnTo>
                  <a:pt x="92582" y="763904"/>
                </a:lnTo>
                <a:lnTo>
                  <a:pt x="90805" y="766826"/>
                </a:lnTo>
                <a:lnTo>
                  <a:pt x="56371" y="821788"/>
                </a:lnTo>
                <a:lnTo>
                  <a:pt x="55625" y="845184"/>
                </a:lnTo>
                <a:lnTo>
                  <a:pt x="56610" y="845184"/>
                </a:lnTo>
                <a:lnTo>
                  <a:pt x="101472" y="773556"/>
                </a:lnTo>
                <a:lnTo>
                  <a:pt x="103377" y="770635"/>
                </a:lnTo>
                <a:lnTo>
                  <a:pt x="102488" y="766698"/>
                </a:lnTo>
                <a:lnTo>
                  <a:pt x="99568" y="764793"/>
                </a:lnTo>
                <a:lnTo>
                  <a:pt x="96519" y="763015"/>
                </a:lnTo>
                <a:close/>
              </a:path>
              <a:path w="103505" h="857885">
                <a:moveTo>
                  <a:pt x="49725" y="832397"/>
                </a:moveTo>
                <a:lnTo>
                  <a:pt x="43942" y="841628"/>
                </a:lnTo>
                <a:lnTo>
                  <a:pt x="54863" y="841882"/>
                </a:lnTo>
                <a:lnTo>
                  <a:pt x="49725" y="832397"/>
                </a:lnTo>
                <a:close/>
              </a:path>
              <a:path w="103505" h="857885">
                <a:moveTo>
                  <a:pt x="56371" y="821788"/>
                </a:moveTo>
                <a:lnTo>
                  <a:pt x="49725" y="832397"/>
                </a:lnTo>
                <a:lnTo>
                  <a:pt x="54863" y="841882"/>
                </a:lnTo>
                <a:lnTo>
                  <a:pt x="55731" y="841882"/>
                </a:lnTo>
                <a:lnTo>
                  <a:pt x="56371" y="821788"/>
                </a:lnTo>
                <a:close/>
              </a:path>
              <a:path w="103505" h="857885">
                <a:moveTo>
                  <a:pt x="69850" y="0"/>
                </a:moveTo>
                <a:lnTo>
                  <a:pt x="43677" y="821232"/>
                </a:lnTo>
                <a:lnTo>
                  <a:pt x="49725" y="832397"/>
                </a:lnTo>
                <a:lnTo>
                  <a:pt x="56371" y="821788"/>
                </a:lnTo>
                <a:lnTo>
                  <a:pt x="82550" y="507"/>
                </a:lnTo>
                <a:lnTo>
                  <a:pt x="69850" y="0"/>
                </a:lnTo>
                <a:close/>
              </a:path>
            </a:pathLst>
          </a:custGeom>
          <a:solidFill>
            <a:srgbClr val="FFFFFF"/>
          </a:solidFill>
        </p:spPr>
        <p:txBody>
          <a:bodyPr wrap="square" lIns="0" tIns="0" rIns="0" bIns="0" rtlCol="0"/>
          <a:lstStyle/>
          <a:p>
            <a:endParaRPr>
              <a:solidFill>
                <a:schemeClr val="bg1"/>
              </a:solidFill>
            </a:endParaRPr>
          </a:p>
        </p:txBody>
      </p:sp>
      <p:graphicFrame>
        <p:nvGraphicFramePr>
          <p:cNvPr id="10" name="object 10"/>
          <p:cNvGraphicFramePr>
            <a:graphicFrameLocks noGrp="1"/>
          </p:cNvGraphicFramePr>
          <p:nvPr>
            <p:extLst>
              <p:ext uri="{D42A27DB-BD31-4B8C-83A1-F6EECF244321}">
                <p14:modId xmlns:p14="http://schemas.microsoft.com/office/powerpoint/2010/main" val="2361625928"/>
              </p:ext>
            </p:extLst>
          </p:nvPr>
        </p:nvGraphicFramePr>
        <p:xfrm>
          <a:off x="1874265" y="1931292"/>
          <a:ext cx="3649726" cy="2966717"/>
        </p:xfrm>
        <a:graphic>
          <a:graphicData uri="http://schemas.openxmlformats.org/drawingml/2006/table">
            <a:tbl>
              <a:tblPr firstRow="1" bandRow="1">
                <a:tableStyleId>{2D5ABB26-0587-4C30-8999-92F81FD0307C}</a:tableStyleId>
              </a:tblPr>
              <a:tblGrid>
                <a:gridCol w="1435100">
                  <a:extLst>
                    <a:ext uri="{9D8B030D-6E8A-4147-A177-3AD203B41FA5}">
                      <a16:colId xmlns:a16="http://schemas.microsoft.com/office/drawing/2014/main" val="20000"/>
                    </a:ext>
                  </a:extLst>
                </a:gridCol>
                <a:gridCol w="2214626">
                  <a:extLst>
                    <a:ext uri="{9D8B030D-6E8A-4147-A177-3AD203B41FA5}">
                      <a16:colId xmlns:a16="http://schemas.microsoft.com/office/drawing/2014/main" val="20001"/>
                    </a:ext>
                  </a:extLst>
                </a:gridCol>
              </a:tblGrid>
              <a:tr h="370840">
                <a:tc rowSpan="4">
                  <a:txBody>
                    <a:bodyPr/>
                    <a:lstStyle/>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spcBef>
                          <a:spcPts val="55"/>
                        </a:spcBef>
                      </a:pPr>
                      <a:endParaRPr sz="2500" dirty="0">
                        <a:latin typeface="Times New Roman"/>
                        <a:cs typeface="Times New Roman"/>
                      </a:endParaRPr>
                    </a:p>
                    <a:p>
                      <a:pPr marL="25400">
                        <a:lnSpc>
                          <a:spcPct val="100000"/>
                        </a:lnSpc>
                      </a:pPr>
                      <a:r>
                        <a:rPr lang="en-GB" sz="1800" dirty="0">
                          <a:solidFill>
                            <a:srgbClr val="FFFFFF"/>
                          </a:solidFill>
                          <a:latin typeface="Arial"/>
                          <a:cs typeface="Arial"/>
                        </a:rPr>
                        <a:t>off</a:t>
                      </a:r>
                      <a:r>
                        <a:rPr sz="1800" dirty="0">
                          <a:solidFill>
                            <a:srgbClr val="FFFFFF"/>
                          </a:solidFill>
                          <a:latin typeface="Arial"/>
                          <a:cs typeface="Arial"/>
                        </a:rPr>
                        <a:t>set = </a:t>
                      </a:r>
                      <a:r>
                        <a:rPr sz="1800" spc="-10" dirty="0">
                          <a:solidFill>
                            <a:srgbClr val="FFFFFF"/>
                          </a:solidFill>
                          <a:latin typeface="Arial"/>
                          <a:cs typeface="Arial"/>
                        </a:rPr>
                        <a:t>0016</a:t>
                      </a:r>
                      <a:r>
                        <a:rPr sz="1800" spc="-105" dirty="0">
                          <a:solidFill>
                            <a:srgbClr val="FFFFFF"/>
                          </a:solidFill>
                          <a:latin typeface="Arial"/>
                          <a:cs typeface="Arial"/>
                        </a:rPr>
                        <a:t> </a:t>
                      </a:r>
                      <a:r>
                        <a:rPr sz="1800" dirty="0">
                          <a:solidFill>
                            <a:srgbClr val="FFFFFF"/>
                          </a:solidFill>
                          <a:latin typeface="Arial"/>
                          <a:cs typeface="Arial"/>
                        </a:rPr>
                        <a:t>H</a:t>
                      </a:r>
                      <a:endParaRPr sz="1800" dirty="0">
                        <a:latin typeface="Arial"/>
                        <a:cs typeface="Arial"/>
                      </a:endParaRPr>
                    </a:p>
                  </a:txBody>
                  <a:tcPr marL="0" marR="0" marT="0" marB="0">
                    <a:lnR w="12700">
                      <a:solidFill>
                        <a:srgbClr val="FFFFFF"/>
                      </a:solidFill>
                      <a:prstDash val="solid"/>
                    </a:lnR>
                    <a:lnB w="14224">
                      <a:solidFill>
                        <a:srgbClr val="FFFFFF"/>
                      </a:solidFill>
                      <a:prstDash val="solid"/>
                    </a:lnB>
                    <a:solidFill>
                      <a:srgbClr val="3A3A3A"/>
                    </a:solidFill>
                  </a:tcPr>
                </a:tc>
                <a:tc>
                  <a:txBody>
                    <a:bodyPr/>
                    <a:lstStyle/>
                    <a:p>
                      <a:pPr marL="1270" algn="ctr">
                        <a:lnSpc>
                          <a:spcPct val="100000"/>
                        </a:lnSpc>
                        <a:spcBef>
                          <a:spcPts val="265"/>
                        </a:spcBef>
                      </a:pPr>
                      <a:r>
                        <a:rPr sz="1800" dirty="0">
                          <a:solidFill>
                            <a:srgbClr val="FFFFFF"/>
                          </a:solidFill>
                          <a:latin typeface="Arial"/>
                          <a:cs typeface="Arial"/>
                        </a:rPr>
                        <a:t>BYTE </a:t>
                      </a:r>
                      <a:r>
                        <a:rPr sz="1800" spc="-5" dirty="0">
                          <a:solidFill>
                            <a:srgbClr val="FFFFFF"/>
                          </a:solidFill>
                          <a:latin typeface="Arial"/>
                          <a:cs typeface="Arial"/>
                        </a:rPr>
                        <a:t>–</a:t>
                      </a:r>
                      <a:r>
                        <a:rPr sz="1800" spc="-120" dirty="0">
                          <a:solidFill>
                            <a:srgbClr val="FFFFFF"/>
                          </a:solidFill>
                          <a:latin typeface="Arial"/>
                          <a:cs typeface="Arial"/>
                        </a:rPr>
                        <a:t> </a:t>
                      </a:r>
                      <a:r>
                        <a:rPr sz="1800" spc="-5" dirty="0">
                          <a:solidFill>
                            <a:srgbClr val="FFFFFF"/>
                          </a:solidFill>
                          <a:latin typeface="Arial"/>
                          <a:cs typeface="Arial"/>
                        </a:rPr>
                        <a:t>0</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3A3A3A"/>
                    </a:solidFill>
                  </a:tcPr>
                </a:tc>
                <a:extLst>
                  <a:ext uri="{0D108BD9-81ED-4DB2-BD59-A6C34878D82A}">
                    <a16:rowId xmlns:a16="http://schemas.microsoft.com/office/drawing/2014/main" val="10000"/>
                  </a:ext>
                </a:extLst>
              </a:tr>
              <a:tr h="370839">
                <a:tc vMerge="1">
                  <a:txBody>
                    <a:bodyPr/>
                    <a:lstStyle/>
                    <a:p>
                      <a:endParaRPr/>
                    </a:p>
                  </a:txBody>
                  <a:tcPr marL="0" marR="0" marT="0" marB="0">
                    <a:lnR w="12700">
                      <a:solidFill>
                        <a:srgbClr val="FFFFFF"/>
                      </a:solidFill>
                      <a:prstDash val="solid"/>
                    </a:lnR>
                    <a:lnB w="14224">
                      <a:solidFill>
                        <a:srgbClr val="FFFFFF"/>
                      </a:solidFill>
                      <a:prstDash val="solid"/>
                    </a:lnB>
                    <a:solidFill>
                      <a:srgbClr val="3A3A3A"/>
                    </a:solidFill>
                  </a:tcPr>
                </a:tc>
                <a:tc>
                  <a:txBody>
                    <a:bodyPr/>
                    <a:lstStyle/>
                    <a:p>
                      <a:pPr marL="1270" algn="ctr">
                        <a:lnSpc>
                          <a:spcPct val="100000"/>
                        </a:lnSpc>
                        <a:spcBef>
                          <a:spcPts val="265"/>
                        </a:spcBef>
                      </a:pPr>
                      <a:r>
                        <a:rPr sz="1800" dirty="0">
                          <a:solidFill>
                            <a:srgbClr val="FFFFFF"/>
                          </a:solidFill>
                          <a:latin typeface="Arial"/>
                          <a:cs typeface="Arial"/>
                        </a:rPr>
                        <a:t>BYTE </a:t>
                      </a:r>
                      <a:r>
                        <a:rPr sz="1800" spc="-5" dirty="0">
                          <a:solidFill>
                            <a:srgbClr val="FFFFFF"/>
                          </a:solidFill>
                          <a:latin typeface="Arial"/>
                          <a:cs typeface="Arial"/>
                        </a:rPr>
                        <a:t>–</a:t>
                      </a:r>
                      <a:r>
                        <a:rPr sz="1800" spc="-120" dirty="0">
                          <a:solidFill>
                            <a:srgbClr val="FFFFFF"/>
                          </a:solidFill>
                          <a:latin typeface="Arial"/>
                          <a:cs typeface="Arial"/>
                        </a:rPr>
                        <a:t> </a:t>
                      </a:r>
                      <a:r>
                        <a:rPr sz="1800" spc="-5" dirty="0">
                          <a:solidFill>
                            <a:srgbClr val="FFFFFF"/>
                          </a:solidFill>
                          <a:latin typeface="Arial"/>
                          <a:cs typeface="Arial"/>
                        </a:rPr>
                        <a:t>1</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3A3A3A"/>
                    </a:solidFill>
                  </a:tcPr>
                </a:tc>
                <a:extLst>
                  <a:ext uri="{0D108BD9-81ED-4DB2-BD59-A6C34878D82A}">
                    <a16:rowId xmlns:a16="http://schemas.microsoft.com/office/drawing/2014/main" val="10001"/>
                  </a:ext>
                </a:extLst>
              </a:tr>
              <a:tr h="370839">
                <a:tc vMerge="1">
                  <a:txBody>
                    <a:bodyPr/>
                    <a:lstStyle/>
                    <a:p>
                      <a:endParaRPr/>
                    </a:p>
                  </a:txBody>
                  <a:tcPr marL="0" marR="0" marT="0" marB="0">
                    <a:lnR w="12700">
                      <a:solidFill>
                        <a:srgbClr val="FFFFFF"/>
                      </a:solidFill>
                      <a:prstDash val="solid"/>
                    </a:lnR>
                    <a:lnB w="14224">
                      <a:solidFill>
                        <a:srgbClr val="FFFFFF"/>
                      </a:solidFill>
                      <a:prstDash val="solid"/>
                    </a:lnB>
                    <a:solidFill>
                      <a:srgbClr val="3A3A3A"/>
                    </a:solidFill>
                  </a:tcPr>
                </a:tc>
                <a:tc>
                  <a:txBody>
                    <a:bodyPr/>
                    <a:lstStyle/>
                    <a:p>
                      <a:pPr marL="1270" algn="ctr">
                        <a:lnSpc>
                          <a:spcPct val="100000"/>
                        </a:lnSpc>
                        <a:spcBef>
                          <a:spcPts val="265"/>
                        </a:spcBef>
                      </a:pPr>
                      <a:r>
                        <a:rPr sz="1800" dirty="0">
                          <a:solidFill>
                            <a:srgbClr val="FFFFFF"/>
                          </a:solidFill>
                          <a:latin typeface="Arial"/>
                          <a:cs typeface="Arial"/>
                        </a:rPr>
                        <a:t>BYTE </a:t>
                      </a:r>
                      <a:r>
                        <a:rPr sz="1800" spc="-5" dirty="0">
                          <a:solidFill>
                            <a:srgbClr val="FFFFFF"/>
                          </a:solidFill>
                          <a:latin typeface="Arial"/>
                          <a:cs typeface="Arial"/>
                        </a:rPr>
                        <a:t>–</a:t>
                      </a:r>
                      <a:r>
                        <a:rPr sz="1800" spc="-120" dirty="0">
                          <a:solidFill>
                            <a:srgbClr val="FFFFFF"/>
                          </a:solidFill>
                          <a:latin typeface="Arial"/>
                          <a:cs typeface="Arial"/>
                        </a:rPr>
                        <a:t> </a:t>
                      </a:r>
                      <a:r>
                        <a:rPr sz="1800" spc="-5" dirty="0">
                          <a:solidFill>
                            <a:srgbClr val="FFFFFF"/>
                          </a:solidFill>
                          <a:latin typeface="Arial"/>
                          <a:cs typeface="Arial"/>
                        </a:rPr>
                        <a:t>2</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3A3A3A"/>
                    </a:solidFill>
                  </a:tcPr>
                </a:tc>
                <a:extLst>
                  <a:ext uri="{0D108BD9-81ED-4DB2-BD59-A6C34878D82A}">
                    <a16:rowId xmlns:a16="http://schemas.microsoft.com/office/drawing/2014/main" val="10002"/>
                  </a:ext>
                </a:extLst>
              </a:tr>
              <a:tr h="1490154">
                <a:tc vMerge="1">
                  <a:txBody>
                    <a:bodyPr/>
                    <a:lstStyle/>
                    <a:p>
                      <a:endParaRPr/>
                    </a:p>
                  </a:txBody>
                  <a:tcPr marL="0" marR="0" marT="0" marB="0">
                    <a:lnR w="12700">
                      <a:solidFill>
                        <a:srgbClr val="FFFFFF"/>
                      </a:solidFill>
                      <a:prstDash val="solid"/>
                    </a:lnR>
                    <a:lnB w="14224">
                      <a:solidFill>
                        <a:srgbClr val="FFFFFF"/>
                      </a:solidFill>
                      <a:prstDash val="solid"/>
                    </a:lnB>
                    <a:solidFill>
                      <a:srgbClr val="3A3A3A"/>
                    </a:solidFill>
                  </a:tcPr>
                </a:tc>
                <a:tc>
                  <a:txBody>
                    <a:bodyPr/>
                    <a:lstStyle/>
                    <a:p>
                      <a:pPr marL="635" algn="ctr">
                        <a:lnSpc>
                          <a:spcPct val="100000"/>
                        </a:lnSpc>
                        <a:spcBef>
                          <a:spcPts val="265"/>
                        </a:spcBef>
                      </a:pPr>
                      <a:r>
                        <a:rPr sz="1800" dirty="0">
                          <a:solidFill>
                            <a:srgbClr val="FFFFFF"/>
                          </a:solidFill>
                          <a:latin typeface="Arial"/>
                          <a:cs typeface="Arial"/>
                        </a:rPr>
                        <a:t>-</a:t>
                      </a:r>
                      <a:endParaRPr sz="1800" dirty="0">
                        <a:latin typeface="Arial"/>
                        <a:cs typeface="Arial"/>
                      </a:endParaRPr>
                    </a:p>
                    <a:p>
                      <a:pPr marL="635" algn="ctr">
                        <a:lnSpc>
                          <a:spcPct val="100000"/>
                        </a:lnSpc>
                      </a:pPr>
                      <a:r>
                        <a:rPr sz="1800" dirty="0">
                          <a:solidFill>
                            <a:srgbClr val="FFFFFF"/>
                          </a:solidFill>
                          <a:latin typeface="Arial"/>
                          <a:cs typeface="Arial"/>
                        </a:rPr>
                        <a:t>-</a:t>
                      </a:r>
                      <a:endParaRPr sz="1800" dirty="0">
                        <a:latin typeface="Arial"/>
                        <a:cs typeface="Arial"/>
                      </a:endParaRPr>
                    </a:p>
                    <a:p>
                      <a:pPr marL="635" algn="ctr">
                        <a:lnSpc>
                          <a:spcPct val="100000"/>
                        </a:lnSpc>
                      </a:pPr>
                      <a:r>
                        <a:rPr sz="1800" dirty="0">
                          <a:solidFill>
                            <a:srgbClr val="FFFFFF"/>
                          </a:solidFill>
                          <a:latin typeface="Arial"/>
                          <a:cs typeface="Arial"/>
                        </a:rPr>
                        <a:t>-</a:t>
                      </a:r>
                      <a:endParaRPr sz="1800" dirty="0">
                        <a:latin typeface="Arial"/>
                        <a:cs typeface="Arial"/>
                      </a:endParaRPr>
                    </a:p>
                    <a:p>
                      <a:pPr marL="635" algn="ctr">
                        <a:lnSpc>
                          <a:spcPct val="100000"/>
                        </a:lnSpc>
                      </a:pPr>
                      <a:r>
                        <a:rPr sz="1800" dirty="0">
                          <a:solidFill>
                            <a:srgbClr val="FFFFFF"/>
                          </a:solidFill>
                          <a:latin typeface="Arial"/>
                          <a:cs typeface="Arial"/>
                        </a:rPr>
                        <a:t>-</a:t>
                      </a:r>
                      <a:endParaRPr sz="1800" dirty="0">
                        <a:latin typeface="Arial"/>
                        <a:cs typeface="Arial"/>
                      </a:endParaRPr>
                    </a:p>
                    <a:p>
                      <a:pPr marL="635" algn="ctr">
                        <a:lnSpc>
                          <a:spcPct val="100000"/>
                        </a:lnSpc>
                      </a:pPr>
                      <a:r>
                        <a:rPr sz="1800" dirty="0">
                          <a:solidFill>
                            <a:srgbClr val="FFFFFF"/>
                          </a:solidFill>
                          <a:latin typeface="Arial"/>
                          <a:cs typeface="Arial"/>
                        </a:rPr>
                        <a:t>-</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3A3A3A"/>
                    </a:solidFill>
                  </a:tcPr>
                </a:tc>
                <a:extLst>
                  <a:ext uri="{0D108BD9-81ED-4DB2-BD59-A6C34878D82A}">
                    <a16:rowId xmlns:a16="http://schemas.microsoft.com/office/drawing/2014/main" val="10003"/>
                  </a:ext>
                </a:extLst>
              </a:tr>
              <a:tr h="364045">
                <a:tc>
                  <a:txBody>
                    <a:bodyPr/>
                    <a:lstStyle/>
                    <a:p>
                      <a:endParaRPr sz="1800">
                        <a:latin typeface="Arial"/>
                        <a:cs typeface="Arial"/>
                      </a:endParaRPr>
                    </a:p>
                  </a:txBody>
                  <a:tcPr marL="0" marR="0" marT="0" marB="0">
                    <a:lnR w="12700">
                      <a:solidFill>
                        <a:srgbClr val="FFFFFF"/>
                      </a:solidFill>
                      <a:prstDash val="solid"/>
                    </a:lnR>
                    <a:lnT w="14224">
                      <a:solidFill>
                        <a:srgbClr val="FFFFFF"/>
                      </a:solidFill>
                      <a:prstDash val="solid"/>
                    </a:lnT>
                    <a:solidFill>
                      <a:srgbClr val="3A3A3A"/>
                    </a:solidFill>
                  </a:tcPr>
                </a:tc>
                <a:tc>
                  <a:txBody>
                    <a:bodyPr/>
                    <a:lstStyle/>
                    <a:p>
                      <a:pPr marL="5080" algn="ctr">
                        <a:lnSpc>
                          <a:spcPct val="100000"/>
                        </a:lnSpc>
                        <a:spcBef>
                          <a:spcPts val="215"/>
                        </a:spcBef>
                      </a:pPr>
                      <a:r>
                        <a:rPr sz="1800" spc="-5" dirty="0">
                          <a:solidFill>
                            <a:srgbClr val="FFFFFF"/>
                          </a:solidFill>
                          <a:latin typeface="Arial"/>
                          <a:cs typeface="Arial"/>
                        </a:rPr>
                        <a:t>Addressed</a:t>
                      </a:r>
                      <a:r>
                        <a:rPr sz="1800" spc="-45" dirty="0">
                          <a:solidFill>
                            <a:srgbClr val="FFFFFF"/>
                          </a:solidFill>
                          <a:latin typeface="Arial"/>
                          <a:cs typeface="Arial"/>
                        </a:rPr>
                        <a:t> </a:t>
                      </a:r>
                      <a:r>
                        <a:rPr sz="1800" spc="-10" dirty="0">
                          <a:solidFill>
                            <a:srgbClr val="FFFFFF"/>
                          </a:solidFill>
                          <a:latin typeface="Arial"/>
                          <a:cs typeface="Arial"/>
                        </a:rPr>
                        <a:t>Byte</a:t>
                      </a:r>
                      <a:endParaRPr sz="18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3A3A3A"/>
                    </a:solidFill>
                  </a:tcPr>
                </a:tc>
                <a:extLst>
                  <a:ext uri="{0D108BD9-81ED-4DB2-BD59-A6C34878D82A}">
                    <a16:rowId xmlns:a16="http://schemas.microsoft.com/office/drawing/2014/main" val="10004"/>
                  </a:ext>
                </a:extLst>
              </a:tr>
            </a:tbl>
          </a:graphicData>
        </a:graphic>
      </p:graphicFrame>
      <p:sp>
        <p:nvSpPr>
          <p:cNvPr id="11" name="object 11"/>
          <p:cNvSpPr txBox="1"/>
          <p:nvPr/>
        </p:nvSpPr>
        <p:spPr>
          <a:xfrm>
            <a:off x="5523991" y="4612894"/>
            <a:ext cx="887730" cy="285115"/>
          </a:xfrm>
          <a:prstGeom prst="rect">
            <a:avLst/>
          </a:prstGeom>
        </p:spPr>
        <p:txBody>
          <a:bodyPr vert="horz" wrap="square" lIns="0" tIns="0" rIns="0" bIns="0" rtlCol="0">
            <a:spAutoFit/>
          </a:bodyPr>
          <a:lstStyle/>
          <a:p>
            <a:pPr marL="12700">
              <a:lnSpc>
                <a:spcPct val="100000"/>
              </a:lnSpc>
            </a:pPr>
            <a:r>
              <a:rPr sz="1800" spc="-5" dirty="0">
                <a:solidFill>
                  <a:schemeClr val="bg1"/>
                </a:solidFill>
                <a:latin typeface="Arial"/>
                <a:cs typeface="Arial"/>
              </a:rPr>
              <a:t>22236</a:t>
            </a:r>
            <a:r>
              <a:rPr sz="1800" spc="-95" dirty="0">
                <a:solidFill>
                  <a:schemeClr val="bg1"/>
                </a:solidFill>
                <a:latin typeface="Arial"/>
                <a:cs typeface="Arial"/>
              </a:rPr>
              <a:t> </a:t>
            </a:r>
            <a:r>
              <a:rPr sz="1800" spc="-5" dirty="0">
                <a:solidFill>
                  <a:schemeClr val="bg1"/>
                </a:solidFill>
                <a:latin typeface="Arial"/>
                <a:cs typeface="Arial"/>
              </a:rPr>
              <a:t>H</a:t>
            </a:r>
            <a:endParaRPr sz="1800">
              <a:solidFill>
                <a:schemeClr val="bg1"/>
              </a:solidFill>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93425"/>
            <a:ext cx="6554867" cy="492443"/>
          </a:xfrm>
          <a:prstGeom prst="rect">
            <a:avLst/>
          </a:prstGeom>
        </p:spPr>
        <p:txBody>
          <a:bodyPr vert="horz" wrap="square" lIns="0" tIns="0" rIns="0" bIns="0" rtlCol="0">
            <a:spAutoFit/>
          </a:bodyPr>
          <a:lstStyle/>
          <a:p>
            <a:pPr marL="737870">
              <a:lnSpc>
                <a:spcPct val="100000"/>
              </a:lnSpc>
            </a:pPr>
            <a:r>
              <a:rPr spc="-5" dirty="0">
                <a:solidFill>
                  <a:schemeClr val="bg1"/>
                </a:solidFill>
              </a:rPr>
              <a:t>Memory</a:t>
            </a:r>
            <a:r>
              <a:rPr spc="-15" dirty="0">
                <a:solidFill>
                  <a:schemeClr val="bg1"/>
                </a:solidFill>
              </a:rPr>
              <a:t> </a:t>
            </a:r>
            <a:r>
              <a:rPr spc="-5" dirty="0">
                <a:solidFill>
                  <a:schemeClr val="bg1"/>
                </a:solidFill>
              </a:rPr>
              <a:t>Segmentation</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105"/>
              </a:lnSpc>
            </a:pPr>
            <a:r>
              <a:rPr spc="-5" dirty="0"/>
              <a:t>2</a:t>
            </a:r>
          </a:p>
        </p:txBody>
      </p:sp>
      <p:sp>
        <p:nvSpPr>
          <p:cNvPr id="3" name="object 3"/>
          <p:cNvSpPr txBox="1"/>
          <p:nvPr/>
        </p:nvSpPr>
        <p:spPr>
          <a:xfrm>
            <a:off x="572516" y="1635886"/>
            <a:ext cx="8190484" cy="2923877"/>
          </a:xfrm>
          <a:prstGeom prst="rect">
            <a:avLst/>
          </a:prstGeom>
        </p:spPr>
        <p:txBody>
          <a:bodyPr vert="horz" wrap="square" lIns="0" tIns="0" rIns="0" bIns="0" rtlCol="0">
            <a:spAutoFit/>
          </a:bodyPr>
          <a:lstStyle/>
          <a:p>
            <a:pPr marL="394970" indent="-382270">
              <a:lnSpc>
                <a:spcPct val="100000"/>
              </a:lnSpc>
              <a:buClr>
                <a:srgbClr val="6D9FAF"/>
              </a:buClr>
              <a:buSzPct val="80000"/>
              <a:buFont typeface="Wingdings"/>
              <a:buChar char=""/>
              <a:tabLst>
                <a:tab pos="395605" algn="l"/>
              </a:tabLst>
            </a:pPr>
            <a:r>
              <a:rPr lang="en-US" sz="3200" dirty="0">
                <a:solidFill>
                  <a:schemeClr val="bg1"/>
                </a:solidFill>
                <a:latin typeface="Arial"/>
                <a:cs typeface="Arial"/>
              </a:rPr>
              <a:t>- </a:t>
            </a:r>
            <a:r>
              <a:rPr sz="3200" dirty="0">
                <a:solidFill>
                  <a:schemeClr val="bg1"/>
                </a:solidFill>
                <a:latin typeface="Arial"/>
                <a:cs typeface="Arial"/>
              </a:rPr>
              <a:t>The </a:t>
            </a:r>
            <a:r>
              <a:rPr sz="3200" spc="-5" dirty="0">
                <a:solidFill>
                  <a:schemeClr val="bg1"/>
                </a:solidFill>
                <a:latin typeface="Arial"/>
                <a:cs typeface="Arial"/>
              </a:rPr>
              <a:t>total memory </a:t>
            </a:r>
            <a:r>
              <a:rPr sz="3200" dirty="0">
                <a:solidFill>
                  <a:schemeClr val="bg1"/>
                </a:solidFill>
                <a:latin typeface="Arial"/>
                <a:cs typeface="Arial"/>
              </a:rPr>
              <a:t>size is divided</a:t>
            </a:r>
            <a:r>
              <a:rPr sz="3200" spc="-114" dirty="0">
                <a:solidFill>
                  <a:schemeClr val="bg1"/>
                </a:solidFill>
                <a:latin typeface="Arial"/>
                <a:cs typeface="Arial"/>
              </a:rPr>
              <a:t> </a:t>
            </a:r>
            <a:r>
              <a:rPr sz="3200" dirty="0">
                <a:solidFill>
                  <a:schemeClr val="bg1"/>
                </a:solidFill>
                <a:latin typeface="Arial"/>
                <a:cs typeface="Arial"/>
              </a:rPr>
              <a:t>into</a:t>
            </a:r>
          </a:p>
          <a:p>
            <a:pPr marL="394970">
              <a:lnSpc>
                <a:spcPct val="100000"/>
              </a:lnSpc>
            </a:pPr>
            <a:r>
              <a:rPr sz="3200" spc="-5" dirty="0">
                <a:solidFill>
                  <a:schemeClr val="bg1"/>
                </a:solidFill>
                <a:latin typeface="Arial"/>
                <a:cs typeface="Arial"/>
              </a:rPr>
              <a:t>segments </a:t>
            </a:r>
            <a:r>
              <a:rPr sz="3200" dirty="0">
                <a:solidFill>
                  <a:schemeClr val="bg1"/>
                </a:solidFill>
                <a:latin typeface="Arial"/>
                <a:cs typeface="Arial"/>
              </a:rPr>
              <a:t>of </a:t>
            </a:r>
            <a:r>
              <a:rPr sz="3200" spc="-5" dirty="0">
                <a:solidFill>
                  <a:schemeClr val="bg1"/>
                </a:solidFill>
                <a:latin typeface="Arial"/>
                <a:cs typeface="Arial"/>
              </a:rPr>
              <a:t>various</a:t>
            </a:r>
            <a:r>
              <a:rPr sz="3200" spc="-65" dirty="0">
                <a:solidFill>
                  <a:schemeClr val="bg1"/>
                </a:solidFill>
                <a:latin typeface="Arial"/>
                <a:cs typeface="Arial"/>
              </a:rPr>
              <a:t> </a:t>
            </a:r>
            <a:r>
              <a:rPr sz="3200" dirty="0">
                <a:solidFill>
                  <a:schemeClr val="bg1"/>
                </a:solidFill>
                <a:latin typeface="Arial"/>
                <a:cs typeface="Arial"/>
              </a:rPr>
              <a:t>sizes.</a:t>
            </a:r>
          </a:p>
          <a:p>
            <a:pPr marL="394970" indent="-382270">
              <a:lnSpc>
                <a:spcPct val="100000"/>
              </a:lnSpc>
              <a:spcBef>
                <a:spcPts val="1800"/>
              </a:spcBef>
              <a:buClr>
                <a:srgbClr val="6D9FAF"/>
              </a:buClr>
              <a:buSzPct val="80000"/>
              <a:buFont typeface="Wingdings"/>
              <a:buChar char=""/>
              <a:tabLst>
                <a:tab pos="395605" algn="l"/>
              </a:tabLst>
            </a:pPr>
            <a:r>
              <a:rPr lang="en-US" sz="3200" dirty="0">
                <a:solidFill>
                  <a:schemeClr val="bg1"/>
                </a:solidFill>
                <a:latin typeface="Arial"/>
                <a:cs typeface="Arial"/>
              </a:rPr>
              <a:t>- </a:t>
            </a:r>
            <a:r>
              <a:rPr sz="3200" dirty="0">
                <a:solidFill>
                  <a:schemeClr val="bg1"/>
                </a:solidFill>
                <a:latin typeface="Arial"/>
                <a:cs typeface="Arial"/>
              </a:rPr>
              <a:t>A </a:t>
            </a:r>
            <a:r>
              <a:rPr sz="3200" spc="-5" dirty="0">
                <a:solidFill>
                  <a:schemeClr val="bg1"/>
                </a:solidFill>
                <a:latin typeface="Arial"/>
                <a:cs typeface="Arial"/>
              </a:rPr>
              <a:t>segment is </a:t>
            </a:r>
            <a:r>
              <a:rPr sz="3200" dirty="0">
                <a:solidFill>
                  <a:schemeClr val="bg1"/>
                </a:solidFill>
                <a:latin typeface="Arial"/>
                <a:cs typeface="Arial"/>
              </a:rPr>
              <a:t>just </a:t>
            </a:r>
            <a:r>
              <a:rPr sz="3200" spc="-5" dirty="0">
                <a:solidFill>
                  <a:schemeClr val="bg1"/>
                </a:solidFill>
                <a:latin typeface="Arial"/>
                <a:cs typeface="Arial"/>
              </a:rPr>
              <a:t>an area in</a:t>
            </a:r>
            <a:r>
              <a:rPr sz="3200" spc="-215" dirty="0">
                <a:solidFill>
                  <a:schemeClr val="bg1"/>
                </a:solidFill>
                <a:latin typeface="Arial"/>
                <a:cs typeface="Arial"/>
              </a:rPr>
              <a:t> </a:t>
            </a:r>
            <a:r>
              <a:rPr sz="3200" spc="-35" dirty="0">
                <a:solidFill>
                  <a:schemeClr val="bg1"/>
                </a:solidFill>
                <a:latin typeface="Arial"/>
                <a:cs typeface="Arial"/>
              </a:rPr>
              <a:t>memory.</a:t>
            </a:r>
            <a:endParaRPr sz="3200" dirty="0">
              <a:solidFill>
                <a:schemeClr val="bg1"/>
              </a:solidFill>
              <a:latin typeface="Arial"/>
              <a:cs typeface="Arial"/>
            </a:endParaRPr>
          </a:p>
          <a:p>
            <a:pPr marL="394970" marR="147320" indent="-382270">
              <a:lnSpc>
                <a:spcPct val="100000"/>
              </a:lnSpc>
              <a:spcBef>
                <a:spcPts val="1800"/>
              </a:spcBef>
              <a:buClr>
                <a:srgbClr val="6D9FAF"/>
              </a:buClr>
              <a:buSzPct val="80000"/>
              <a:buFont typeface="Wingdings"/>
              <a:buChar char=""/>
              <a:tabLst>
                <a:tab pos="395605" algn="l"/>
              </a:tabLst>
            </a:pPr>
            <a:r>
              <a:rPr lang="en-US" sz="3200" dirty="0">
                <a:solidFill>
                  <a:schemeClr val="bg1"/>
                </a:solidFill>
                <a:latin typeface="Arial"/>
                <a:cs typeface="Arial"/>
              </a:rPr>
              <a:t>- </a:t>
            </a:r>
            <a:r>
              <a:rPr sz="3200" dirty="0">
                <a:solidFill>
                  <a:schemeClr val="bg1"/>
                </a:solidFill>
                <a:latin typeface="Arial"/>
                <a:cs typeface="Arial"/>
              </a:rPr>
              <a:t>The </a:t>
            </a:r>
            <a:r>
              <a:rPr sz="3200" spc="-5" dirty="0">
                <a:solidFill>
                  <a:schemeClr val="bg1"/>
                </a:solidFill>
                <a:latin typeface="Arial"/>
                <a:cs typeface="Arial"/>
              </a:rPr>
              <a:t>process </a:t>
            </a:r>
            <a:r>
              <a:rPr sz="3200" dirty="0">
                <a:solidFill>
                  <a:schemeClr val="bg1"/>
                </a:solidFill>
                <a:latin typeface="Arial"/>
                <a:cs typeface="Arial"/>
              </a:rPr>
              <a:t>of dividing memory</a:t>
            </a:r>
            <a:r>
              <a:rPr sz="3200" spc="-140" dirty="0">
                <a:solidFill>
                  <a:schemeClr val="bg1"/>
                </a:solidFill>
                <a:latin typeface="Arial"/>
                <a:cs typeface="Arial"/>
              </a:rPr>
              <a:t> </a:t>
            </a:r>
            <a:r>
              <a:rPr sz="3200" dirty="0">
                <a:solidFill>
                  <a:schemeClr val="bg1"/>
                </a:solidFill>
                <a:latin typeface="Arial"/>
                <a:cs typeface="Arial"/>
              </a:rPr>
              <a:t>this </a:t>
            </a:r>
            <a:r>
              <a:rPr sz="3200" spc="-5" dirty="0">
                <a:solidFill>
                  <a:schemeClr val="bg1"/>
                </a:solidFill>
                <a:latin typeface="Arial"/>
                <a:cs typeface="Arial"/>
              </a:rPr>
              <a:t>way is </a:t>
            </a:r>
            <a:r>
              <a:rPr sz="3200" dirty="0">
                <a:solidFill>
                  <a:schemeClr val="bg1"/>
                </a:solidFill>
                <a:latin typeface="Arial"/>
                <a:cs typeface="Arial"/>
              </a:rPr>
              <a:t>called</a:t>
            </a:r>
            <a:r>
              <a:rPr sz="3200" spc="-120" dirty="0">
                <a:solidFill>
                  <a:schemeClr val="bg1"/>
                </a:solidFill>
                <a:latin typeface="Arial"/>
                <a:cs typeface="Arial"/>
              </a:rPr>
              <a:t> </a:t>
            </a:r>
            <a:r>
              <a:rPr sz="3200" b="1" dirty="0">
                <a:solidFill>
                  <a:schemeClr val="bg1"/>
                </a:solidFill>
                <a:latin typeface="Arial"/>
                <a:cs typeface="Arial"/>
              </a:rPr>
              <a:t>Segmentation</a:t>
            </a:r>
            <a:r>
              <a:rPr sz="3200" dirty="0">
                <a:solidFill>
                  <a:schemeClr val="bg1"/>
                </a:solidFill>
                <a:latin typeface="Arial"/>
                <a:cs typeface="Aria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9" name="TextBox 8"/>
          <p:cNvSpPr txBox="1"/>
          <p:nvPr/>
        </p:nvSpPr>
        <p:spPr>
          <a:xfrm>
            <a:off x="0" y="6019800"/>
            <a:ext cx="9144000" cy="369332"/>
          </a:xfrm>
          <a:prstGeom prst="rect">
            <a:avLst/>
          </a:prstGeom>
          <a:noFill/>
        </p:spPr>
        <p:txBody>
          <a:bodyPr wrap="square" rtlCol="1">
            <a:spAutoFit/>
          </a:bodyPr>
          <a:lstStyle/>
          <a:p>
            <a:pPr algn="ctr"/>
            <a:r>
              <a:rPr lang="en-US" dirty="0">
                <a:solidFill>
                  <a:schemeClr val="bg1"/>
                </a:solidFill>
                <a:latin typeface="Calibri" pitchFamily="34" charset="0"/>
              </a:rPr>
              <a:t>Figure : The 8086 memory-addressing, using a segment address plus an offset.</a:t>
            </a:r>
            <a:endParaRPr lang="ar-SA" dirty="0">
              <a:solidFill>
                <a:schemeClr val="bg1"/>
              </a:solidFill>
              <a:latin typeface="Calibri"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2490788" y="876300"/>
            <a:ext cx="4162425" cy="5105400"/>
          </a:xfrm>
          <a:prstGeom prst="rect">
            <a:avLst/>
          </a:prstGeom>
          <a:noFill/>
          <a:ln w="9525">
            <a:noFill/>
            <a:miter lim="800000"/>
            <a:headEnd/>
            <a:tailEnd/>
          </a:ln>
        </p:spPr>
      </p:pic>
    </p:spTree>
    <p:extLst>
      <p:ext uri="{BB962C8B-B14F-4D97-AF65-F5344CB8AC3E}">
        <p14:creationId xmlns:p14="http://schemas.microsoft.com/office/powerpoint/2010/main" val="1684252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solidFill>
                  <a:prstClr val="black">
                    <a:tint val="75000"/>
                  </a:prstClr>
                </a:solidFill>
              </a:rPr>
              <a:pPr/>
              <a:t>21</a:t>
            </a:fld>
            <a:endParaRPr lang="en-US" dirty="0">
              <a:solidFill>
                <a:prstClr val="black">
                  <a:tint val="75000"/>
                </a:prstClr>
              </a:solidFill>
            </a:endParaRPr>
          </a:p>
        </p:txBody>
      </p:sp>
      <p:sp>
        <p:nvSpPr>
          <p:cNvPr id="3" name="Title 4"/>
          <p:cNvSpPr txBox="1">
            <a:spLocks/>
          </p:cNvSpPr>
          <p:nvPr/>
        </p:nvSpPr>
        <p:spPr>
          <a:xfrm>
            <a:off x="-17060" y="-11373"/>
            <a:ext cx="9161060" cy="773373"/>
          </a:xfrm>
          <a:prstGeom prst="rect">
            <a:avLst/>
          </a:prstGeom>
          <a:solidFill>
            <a:srgbClr val="002060"/>
          </a:solidFill>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prstClr val="white"/>
                </a:solidFill>
                <a:latin typeface="Times New Roman" pitchFamily="18" charset="0"/>
                <a:cs typeface="Times New Roman" pitchFamily="18" charset="0"/>
              </a:rPr>
              <a:t>Segment: Offset Address (Logical Address)</a:t>
            </a:r>
          </a:p>
        </p:txBody>
      </p:sp>
      <p:sp>
        <p:nvSpPr>
          <p:cNvPr id="4" name="Content Placeholder 5"/>
          <p:cNvSpPr txBox="1">
            <a:spLocks/>
          </p:cNvSpPr>
          <p:nvPr/>
        </p:nvSpPr>
        <p:spPr>
          <a:xfrm>
            <a:off x="228600" y="990600"/>
            <a:ext cx="4648200" cy="4937125"/>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Clr>
                <a:schemeClr val="bg1"/>
              </a:buClr>
            </a:pPr>
            <a:r>
              <a:rPr lang="en-US" dirty="0">
                <a:solidFill>
                  <a:prstClr val="black"/>
                </a:solidFill>
                <a:latin typeface="Times New Roman" pitchFamily="18" charset="0"/>
                <a:cs typeface="Times New Roman" pitchFamily="18" charset="0"/>
              </a:rPr>
              <a:t>To obtain a 20 bit physical address, </a:t>
            </a:r>
          </a:p>
          <a:p>
            <a:pPr lvl="1" algn="just">
              <a:buClr>
                <a:schemeClr val="bg1"/>
              </a:buClr>
              <a:buFont typeface="Arial" pitchFamily="34" charset="0"/>
              <a:buChar char="•"/>
            </a:pPr>
            <a:r>
              <a:rPr lang="en-US" sz="2000" b="1" dirty="0">
                <a:solidFill>
                  <a:prstClr val="black"/>
                </a:solidFill>
                <a:latin typeface="Times New Roman" pitchFamily="18" charset="0"/>
                <a:cs typeface="Times New Roman" pitchFamily="18" charset="0"/>
              </a:rPr>
              <a:t>- </a:t>
            </a:r>
            <a:r>
              <a:rPr lang="en-US" sz="2000" dirty="0">
                <a:solidFill>
                  <a:prstClr val="black"/>
                </a:solidFill>
                <a:latin typeface="Times New Roman" pitchFamily="18" charset="0"/>
                <a:cs typeface="Times New Roman" pitchFamily="18" charset="0"/>
              </a:rPr>
              <a:t>Shift the segment address 4 bit to the left ( i.e. multiply by 10h)</a:t>
            </a:r>
          </a:p>
          <a:p>
            <a:pPr lvl="1" algn="just">
              <a:buClr>
                <a:schemeClr val="bg1"/>
              </a:buClr>
              <a:buFont typeface="Arial" pitchFamily="34" charset="0"/>
              <a:buChar char="•"/>
            </a:pPr>
            <a:r>
              <a:rPr lang="en-US" sz="2000" dirty="0">
                <a:solidFill>
                  <a:prstClr val="black"/>
                </a:solidFill>
                <a:latin typeface="Times New Roman" pitchFamily="18" charset="0"/>
                <a:cs typeface="Times New Roman" pitchFamily="18" charset="0"/>
              </a:rPr>
              <a:t>- Add the offset</a:t>
            </a:r>
          </a:p>
          <a:p>
            <a:pPr marL="457200" lvl="1" indent="0" algn="just">
              <a:buClr>
                <a:srgbClr val="EEECE1">
                  <a:lumMod val="40000"/>
                  <a:lumOff val="60000"/>
                </a:srgbClr>
              </a:buClr>
              <a:buNone/>
            </a:pPr>
            <a:r>
              <a:rPr lang="en-US" sz="2000" dirty="0">
                <a:solidFill>
                  <a:prstClr val="black"/>
                </a:solidFill>
                <a:latin typeface="Times New Roman" pitchFamily="18" charset="0"/>
                <a:cs typeface="Times New Roman" pitchFamily="18" charset="0"/>
              </a:rPr>
              <a:t>Example: </a:t>
            </a:r>
          </a:p>
          <a:p>
            <a:pPr marL="457200" lvl="1" indent="0" algn="just">
              <a:buClr>
                <a:srgbClr val="EEECE1">
                  <a:lumMod val="40000"/>
                  <a:lumOff val="60000"/>
                </a:srgbClr>
              </a:buClr>
              <a:buNone/>
            </a:pPr>
            <a:r>
              <a:rPr lang="en-US" sz="2000" b="1" dirty="0">
                <a:solidFill>
                  <a:srgbClr val="C00000"/>
                </a:solidFill>
                <a:latin typeface="Times New Roman" pitchFamily="18" charset="0"/>
                <a:cs typeface="Times New Roman" pitchFamily="18" charset="0"/>
              </a:rPr>
              <a:t>Segment : offset = A4FB:4872h</a:t>
            </a:r>
          </a:p>
          <a:p>
            <a:pPr marL="457200" lvl="1" indent="0" algn="just">
              <a:buClr>
                <a:srgbClr val="EEECE1">
                  <a:lumMod val="40000"/>
                  <a:lumOff val="60000"/>
                </a:srgbClr>
              </a:buClr>
              <a:buNone/>
            </a:pPr>
            <a:r>
              <a:rPr lang="en-US" sz="2000" dirty="0">
                <a:solidFill>
                  <a:prstClr val="black"/>
                </a:solidFill>
                <a:latin typeface="Times New Roman" pitchFamily="18" charset="0"/>
                <a:cs typeface="Times New Roman" pitchFamily="18" charset="0"/>
              </a:rPr>
              <a:t>Physical address </a:t>
            </a:r>
          </a:p>
          <a:p>
            <a:pPr marL="457200" lvl="1" indent="0" algn="just">
              <a:buClr>
                <a:srgbClr val="EEECE1">
                  <a:lumMod val="40000"/>
                  <a:lumOff val="60000"/>
                </a:srgbClr>
              </a:buClr>
              <a:buNone/>
            </a:pPr>
            <a:r>
              <a:rPr lang="en-US" sz="2000" dirty="0">
                <a:solidFill>
                  <a:prstClr val="black"/>
                </a:solidFill>
                <a:latin typeface="Times New Roman" pitchFamily="18" charset="0"/>
                <a:cs typeface="Times New Roman" pitchFamily="18" charset="0"/>
              </a:rPr>
              <a:t>= segment number  * 10h + offset</a:t>
            </a:r>
          </a:p>
          <a:p>
            <a:pPr marL="457200" lvl="1" indent="0" algn="just">
              <a:buClr>
                <a:srgbClr val="EEECE1">
                  <a:lumMod val="40000"/>
                  <a:lumOff val="60000"/>
                </a:srgbClr>
              </a:buClr>
              <a:buNone/>
            </a:pPr>
            <a:r>
              <a:rPr lang="en-US" sz="2000" dirty="0">
                <a:solidFill>
                  <a:prstClr val="black"/>
                </a:solidFill>
                <a:latin typeface="Times New Roman" pitchFamily="18" charset="0"/>
                <a:cs typeface="Times New Roman" pitchFamily="18" charset="0"/>
              </a:rPr>
              <a:t>= A4FBh * 10h + 4872h =  A9822h</a:t>
            </a:r>
          </a:p>
          <a:p>
            <a:pPr marL="457200" lvl="1" indent="0" algn="just">
              <a:buClr>
                <a:srgbClr val="EEECE1">
                  <a:lumMod val="40000"/>
                  <a:lumOff val="60000"/>
                </a:srgbClr>
              </a:buClr>
              <a:buNone/>
            </a:pPr>
            <a:endParaRPr lang="en-US" dirty="0">
              <a:solidFill>
                <a:prstClr val="black"/>
              </a:solidFill>
              <a:latin typeface="Times New Roman" pitchFamily="18" charset="0"/>
              <a:cs typeface="Times New Roman" pitchFamily="18" charset="0"/>
            </a:endParaRPr>
          </a:p>
          <a:p>
            <a:pPr marL="457200" lvl="1" indent="0" algn="just">
              <a:buClr>
                <a:srgbClr val="EEECE1">
                  <a:lumMod val="40000"/>
                  <a:lumOff val="60000"/>
                </a:srgbClr>
              </a:buClr>
              <a:buNone/>
            </a:pPr>
            <a:r>
              <a:rPr lang="en-US" b="1" dirty="0">
                <a:solidFill>
                  <a:prstClr val="black"/>
                </a:solidFill>
                <a:latin typeface="Times New Roman" pitchFamily="18" charset="0"/>
                <a:cs typeface="Times New Roman" pitchFamily="18" charset="0"/>
              </a:rPr>
              <a:t>Segments may overlap, so the </a:t>
            </a:r>
            <a:br>
              <a:rPr lang="en-US" b="1" dirty="0">
                <a:solidFill>
                  <a:prstClr val="black"/>
                </a:solidFill>
                <a:latin typeface="Times New Roman" pitchFamily="18" charset="0"/>
                <a:cs typeface="Times New Roman" pitchFamily="18" charset="0"/>
              </a:rPr>
            </a:br>
            <a:r>
              <a:rPr lang="en-US" b="1" dirty="0">
                <a:solidFill>
                  <a:prstClr val="black"/>
                </a:solidFill>
                <a:latin typeface="Times New Roman" pitchFamily="18" charset="0"/>
                <a:cs typeface="Times New Roman" pitchFamily="18" charset="0"/>
              </a:rPr>
              <a:t>segment : offset form of an address is not unique.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3976" y="762000"/>
            <a:ext cx="3711339" cy="5562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70328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5" name="TextBox 4"/>
          <p:cNvSpPr txBox="1"/>
          <p:nvPr/>
        </p:nvSpPr>
        <p:spPr>
          <a:xfrm>
            <a:off x="381000" y="685800"/>
            <a:ext cx="8458200" cy="553997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The 8086 has a </a:t>
            </a:r>
            <a:r>
              <a:rPr lang="en-US" sz="2400" dirty="0">
                <a:solidFill>
                  <a:srgbClr val="C00000"/>
                </a:solidFill>
              </a:rPr>
              <a:t>set of rules</a:t>
            </a:r>
            <a:r>
              <a:rPr lang="en-US" sz="2400" dirty="0">
                <a:solidFill>
                  <a:schemeClr val="bg1"/>
                </a:solidFill>
              </a:rPr>
              <a:t> that apply to segments whenever memory is addressed. These rules, define the segment register and offset register combination. For example, the </a:t>
            </a:r>
            <a:r>
              <a:rPr lang="en-US" sz="2400" b="1" dirty="0">
                <a:solidFill>
                  <a:schemeClr val="bg1"/>
                </a:solidFill>
              </a:rPr>
              <a:t>code</a:t>
            </a:r>
            <a:r>
              <a:rPr lang="en-US" sz="2400" dirty="0">
                <a:solidFill>
                  <a:schemeClr val="bg1"/>
                </a:solidFill>
              </a:rPr>
              <a:t> </a:t>
            </a:r>
            <a:r>
              <a:rPr lang="en-US" sz="2400" b="1" dirty="0">
                <a:solidFill>
                  <a:schemeClr val="bg1"/>
                </a:solidFill>
              </a:rPr>
              <a:t>segment</a:t>
            </a:r>
            <a:r>
              <a:rPr lang="en-US" sz="2400" dirty="0">
                <a:solidFill>
                  <a:schemeClr val="bg1"/>
                </a:solidFill>
              </a:rPr>
              <a:t> </a:t>
            </a:r>
            <a:r>
              <a:rPr lang="en-US" sz="2400" b="1" dirty="0">
                <a:solidFill>
                  <a:schemeClr val="bg1"/>
                </a:solidFill>
              </a:rPr>
              <a:t>register</a:t>
            </a:r>
            <a:r>
              <a:rPr lang="en-US" sz="2400" dirty="0">
                <a:solidFill>
                  <a:schemeClr val="bg1"/>
                </a:solidFill>
              </a:rPr>
              <a:t> (</a:t>
            </a:r>
            <a:r>
              <a:rPr lang="en-US" sz="2400" b="1" dirty="0">
                <a:solidFill>
                  <a:schemeClr val="bg1"/>
                </a:solidFill>
              </a:rPr>
              <a:t>CS</a:t>
            </a:r>
            <a:r>
              <a:rPr lang="en-US" sz="2400" dirty="0">
                <a:solidFill>
                  <a:schemeClr val="bg1"/>
                </a:solidFill>
              </a:rPr>
              <a:t>) is always used with the </a:t>
            </a:r>
            <a:r>
              <a:rPr lang="en-US" sz="2400" b="1" dirty="0">
                <a:solidFill>
                  <a:schemeClr val="bg1"/>
                </a:solidFill>
              </a:rPr>
              <a:t>instruction</a:t>
            </a:r>
            <a:r>
              <a:rPr lang="en-US" sz="2400" dirty="0">
                <a:solidFill>
                  <a:schemeClr val="bg1"/>
                </a:solidFill>
              </a:rPr>
              <a:t> </a:t>
            </a:r>
            <a:r>
              <a:rPr lang="en-US" sz="2400" b="1" dirty="0">
                <a:solidFill>
                  <a:schemeClr val="bg1"/>
                </a:solidFill>
              </a:rPr>
              <a:t>pointer</a:t>
            </a:r>
            <a:r>
              <a:rPr lang="en-US" sz="2400" dirty="0">
                <a:solidFill>
                  <a:schemeClr val="bg1"/>
                </a:solidFill>
              </a:rPr>
              <a:t> (</a:t>
            </a:r>
            <a:r>
              <a:rPr lang="en-US" sz="2400" b="1" dirty="0">
                <a:solidFill>
                  <a:schemeClr val="bg1"/>
                </a:solidFill>
              </a:rPr>
              <a:t>IP</a:t>
            </a:r>
            <a:r>
              <a:rPr lang="en-US" sz="2400" dirty="0">
                <a:solidFill>
                  <a:schemeClr val="bg1"/>
                </a:solidFill>
              </a:rPr>
              <a:t>) to address the next instruction in a program. </a:t>
            </a:r>
          </a:p>
          <a:p>
            <a:pPr marL="342900" indent="-342900">
              <a:buFont typeface="Arial" panose="020B0604020202020204" pitchFamily="34" charset="0"/>
              <a:buChar char="•"/>
            </a:pPr>
            <a:r>
              <a:rPr lang="en-US" sz="2400" dirty="0">
                <a:solidFill>
                  <a:schemeClr val="bg1"/>
                </a:solidFill>
              </a:rPr>
              <a:t>The </a:t>
            </a:r>
            <a:r>
              <a:rPr lang="en-US" sz="2400" b="1" dirty="0">
                <a:solidFill>
                  <a:schemeClr val="bg1"/>
                </a:solidFill>
              </a:rPr>
              <a:t>code segment register </a:t>
            </a:r>
            <a:r>
              <a:rPr lang="en-US" sz="2400" dirty="0">
                <a:solidFill>
                  <a:schemeClr val="bg1"/>
                </a:solidFill>
              </a:rPr>
              <a:t>defines the </a:t>
            </a:r>
            <a:r>
              <a:rPr lang="en-US" sz="2400" b="1" dirty="0">
                <a:solidFill>
                  <a:schemeClr val="bg1"/>
                </a:solidFill>
              </a:rPr>
              <a:t>start</a:t>
            </a:r>
            <a:r>
              <a:rPr lang="en-US" sz="2400" dirty="0">
                <a:solidFill>
                  <a:schemeClr val="bg1"/>
                </a:solidFill>
              </a:rPr>
              <a:t> of the </a:t>
            </a:r>
            <a:r>
              <a:rPr lang="en-US" sz="2400" b="1" dirty="0">
                <a:solidFill>
                  <a:schemeClr val="bg1"/>
                </a:solidFill>
              </a:rPr>
              <a:t>code</a:t>
            </a:r>
            <a:r>
              <a:rPr lang="en-US" sz="2400" dirty="0">
                <a:solidFill>
                  <a:schemeClr val="bg1"/>
                </a:solidFill>
              </a:rPr>
              <a:t> </a:t>
            </a:r>
            <a:r>
              <a:rPr lang="en-US" sz="2400" b="1" dirty="0">
                <a:solidFill>
                  <a:schemeClr val="bg1"/>
                </a:solidFill>
              </a:rPr>
              <a:t>segment</a:t>
            </a:r>
            <a:r>
              <a:rPr lang="en-US" sz="2400" dirty="0">
                <a:solidFill>
                  <a:schemeClr val="bg1"/>
                </a:solidFill>
              </a:rPr>
              <a:t> and the </a:t>
            </a:r>
            <a:r>
              <a:rPr lang="en-US" sz="2400" b="1" dirty="0">
                <a:solidFill>
                  <a:schemeClr val="bg1"/>
                </a:solidFill>
              </a:rPr>
              <a:t>instruction</a:t>
            </a:r>
            <a:r>
              <a:rPr lang="en-US" sz="2400" dirty="0">
                <a:solidFill>
                  <a:schemeClr val="bg1"/>
                </a:solidFill>
              </a:rPr>
              <a:t> </a:t>
            </a:r>
            <a:r>
              <a:rPr lang="en-US" sz="2400" b="1" dirty="0">
                <a:solidFill>
                  <a:schemeClr val="bg1"/>
                </a:solidFill>
              </a:rPr>
              <a:t>pointer</a:t>
            </a:r>
            <a:r>
              <a:rPr lang="en-US" sz="2400" dirty="0">
                <a:solidFill>
                  <a:schemeClr val="bg1"/>
                </a:solidFill>
              </a:rPr>
              <a:t> locates the </a:t>
            </a:r>
            <a:r>
              <a:rPr lang="en-US" sz="2400" b="1" dirty="0">
                <a:solidFill>
                  <a:schemeClr val="bg1"/>
                </a:solidFill>
              </a:rPr>
              <a:t>next</a:t>
            </a:r>
            <a:r>
              <a:rPr lang="en-US" sz="2400" dirty="0">
                <a:solidFill>
                  <a:schemeClr val="bg1"/>
                </a:solidFill>
              </a:rPr>
              <a:t> </a:t>
            </a:r>
            <a:r>
              <a:rPr lang="en-US" sz="2400" b="1" dirty="0">
                <a:solidFill>
                  <a:schemeClr val="bg1"/>
                </a:solidFill>
              </a:rPr>
              <a:t>instruction</a:t>
            </a:r>
            <a:r>
              <a:rPr lang="en-US" sz="2400" dirty="0">
                <a:solidFill>
                  <a:schemeClr val="bg1"/>
                </a:solidFill>
              </a:rPr>
              <a:t> within the code segment. </a:t>
            </a:r>
          </a:p>
          <a:p>
            <a:pPr marL="342900" indent="-342900">
              <a:buFont typeface="Arial" panose="020B0604020202020204" pitchFamily="34" charset="0"/>
              <a:buChar char="•"/>
            </a:pPr>
            <a:r>
              <a:rPr lang="en-US" sz="2400" dirty="0">
                <a:solidFill>
                  <a:schemeClr val="bg1"/>
                </a:solidFill>
              </a:rPr>
              <a:t>This combination (</a:t>
            </a:r>
            <a:r>
              <a:rPr lang="en-US" sz="2400" b="1" dirty="0">
                <a:solidFill>
                  <a:schemeClr val="bg1"/>
                </a:solidFill>
              </a:rPr>
              <a:t>CS:IP</a:t>
            </a:r>
            <a:r>
              <a:rPr lang="en-US" sz="2400" dirty="0">
                <a:solidFill>
                  <a:schemeClr val="bg1"/>
                </a:solidFill>
              </a:rPr>
              <a:t>) locates the next instruction executed by the CPU. </a:t>
            </a:r>
          </a:p>
          <a:p>
            <a:pPr marL="342900" indent="-342900">
              <a:buFont typeface="Arial" panose="020B0604020202020204" pitchFamily="34" charset="0"/>
              <a:buChar char="•"/>
            </a:pPr>
            <a:r>
              <a:rPr lang="en-US" sz="2400" dirty="0">
                <a:solidFill>
                  <a:schemeClr val="bg1"/>
                </a:solidFill>
              </a:rPr>
              <a:t>For example, if </a:t>
            </a:r>
            <a:r>
              <a:rPr lang="en-US" sz="2400" b="1" dirty="0">
                <a:solidFill>
                  <a:schemeClr val="bg1"/>
                </a:solidFill>
              </a:rPr>
              <a:t>CS</a:t>
            </a:r>
            <a:r>
              <a:rPr lang="en-US" sz="2400" dirty="0">
                <a:solidFill>
                  <a:schemeClr val="bg1"/>
                </a:solidFill>
              </a:rPr>
              <a:t>=</a:t>
            </a:r>
            <a:r>
              <a:rPr lang="en-US" sz="2400" b="1" dirty="0">
                <a:solidFill>
                  <a:schemeClr val="bg1"/>
                </a:solidFill>
              </a:rPr>
              <a:t>1400H</a:t>
            </a:r>
            <a:r>
              <a:rPr lang="en-US" sz="2400" dirty="0">
                <a:solidFill>
                  <a:schemeClr val="bg1"/>
                </a:solidFill>
              </a:rPr>
              <a:t> and </a:t>
            </a:r>
            <a:r>
              <a:rPr lang="en-US" sz="2400" b="1" dirty="0">
                <a:solidFill>
                  <a:schemeClr val="bg1"/>
                </a:solidFill>
              </a:rPr>
              <a:t>IP</a:t>
            </a:r>
            <a:r>
              <a:rPr lang="en-US" sz="2400" dirty="0">
                <a:solidFill>
                  <a:schemeClr val="bg1"/>
                </a:solidFill>
              </a:rPr>
              <a:t>=</a:t>
            </a:r>
            <a:r>
              <a:rPr lang="en-US" sz="2400" b="1" dirty="0">
                <a:solidFill>
                  <a:schemeClr val="bg1"/>
                </a:solidFill>
              </a:rPr>
              <a:t>1200H</a:t>
            </a:r>
            <a:r>
              <a:rPr lang="en-US" sz="2400" dirty="0">
                <a:solidFill>
                  <a:schemeClr val="bg1"/>
                </a:solidFill>
              </a:rPr>
              <a:t> , the microprocessor fetches its next instruction from memory location or </a:t>
            </a:r>
            <a:r>
              <a:rPr lang="en-US" sz="2400" b="1" dirty="0">
                <a:solidFill>
                  <a:schemeClr val="bg1"/>
                </a:solidFill>
              </a:rPr>
              <a:t>15200H</a:t>
            </a:r>
            <a:r>
              <a:rPr lang="en-US" sz="2400" dirty="0">
                <a:solidFill>
                  <a:schemeClr val="bg1"/>
                </a:solidFill>
              </a:rPr>
              <a:t>.</a:t>
            </a:r>
          </a:p>
          <a:p>
            <a:endParaRPr lang="en-US" dirty="0"/>
          </a:p>
        </p:txBody>
      </p:sp>
      <p:sp>
        <p:nvSpPr>
          <p:cNvPr id="6" name="TextBox 5"/>
          <p:cNvSpPr txBox="1"/>
          <p:nvPr/>
        </p:nvSpPr>
        <p:spPr>
          <a:xfrm>
            <a:off x="762000" y="152400"/>
            <a:ext cx="6934200" cy="800219"/>
          </a:xfrm>
          <a:prstGeom prst="rect">
            <a:avLst/>
          </a:prstGeom>
          <a:noFill/>
        </p:spPr>
        <p:txBody>
          <a:bodyPr wrap="square" rtlCol="0">
            <a:spAutoFit/>
          </a:bodyPr>
          <a:lstStyle/>
          <a:p>
            <a:r>
              <a:rPr lang="en-US" sz="2800" b="1" dirty="0">
                <a:solidFill>
                  <a:schemeClr val="bg1"/>
                </a:solidFill>
              </a:rPr>
              <a:t>Default Segment and Offset Registers</a:t>
            </a:r>
            <a:endParaRPr lang="en-US" sz="2800" dirty="0">
              <a:solidFill>
                <a:schemeClr val="bg1"/>
              </a:solidFill>
            </a:endParaRPr>
          </a:p>
          <a:p>
            <a:endParaRPr lang="en-US" dirty="0"/>
          </a:p>
        </p:txBody>
      </p:sp>
    </p:spTree>
    <p:extLst>
      <p:ext uri="{BB962C8B-B14F-4D97-AF65-F5344CB8AC3E}">
        <p14:creationId xmlns:p14="http://schemas.microsoft.com/office/powerpoint/2010/main" val="1141693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5" name="TextBox 4"/>
          <p:cNvSpPr txBox="1"/>
          <p:nvPr/>
        </p:nvSpPr>
        <p:spPr>
          <a:xfrm>
            <a:off x="381000" y="1031225"/>
            <a:ext cx="8458200" cy="4801314"/>
          </a:xfrm>
          <a:prstGeom prst="rect">
            <a:avLst/>
          </a:prstGeom>
          <a:noFill/>
        </p:spPr>
        <p:txBody>
          <a:bodyPr wrap="square" rtlCol="0">
            <a:spAutoFit/>
          </a:bodyPr>
          <a:lstStyle/>
          <a:p>
            <a:pPr marL="800100" lvl="1" indent="-342900">
              <a:buFont typeface="Arial" panose="020B0604020202020204" pitchFamily="34" charset="0"/>
              <a:buChar char="•"/>
            </a:pPr>
            <a:r>
              <a:rPr lang="en-US" sz="2400" dirty="0">
                <a:solidFill>
                  <a:schemeClr val="bg1"/>
                </a:solidFill>
              </a:rPr>
              <a:t>Another default combinations is the stack. </a:t>
            </a:r>
          </a:p>
          <a:p>
            <a:pPr lvl="1"/>
            <a:r>
              <a:rPr lang="en-US" sz="2400" dirty="0">
                <a:solidFill>
                  <a:schemeClr val="bg1"/>
                </a:solidFill>
              </a:rPr>
              <a:t>Stack data are referenced through the </a:t>
            </a:r>
            <a:r>
              <a:rPr lang="en-US" sz="2400" b="1" dirty="0">
                <a:solidFill>
                  <a:schemeClr val="bg1"/>
                </a:solidFill>
              </a:rPr>
              <a:t>stack</a:t>
            </a:r>
            <a:r>
              <a:rPr lang="en-US" sz="2400" dirty="0">
                <a:solidFill>
                  <a:schemeClr val="bg1"/>
                </a:solidFill>
              </a:rPr>
              <a:t> </a:t>
            </a:r>
            <a:r>
              <a:rPr lang="en-US" sz="2400" b="1" dirty="0">
                <a:solidFill>
                  <a:schemeClr val="bg1"/>
                </a:solidFill>
              </a:rPr>
              <a:t>segment register</a:t>
            </a:r>
            <a:r>
              <a:rPr lang="en-US" sz="2400" dirty="0">
                <a:solidFill>
                  <a:schemeClr val="bg1"/>
                </a:solidFill>
              </a:rPr>
              <a:t> (</a:t>
            </a:r>
            <a:r>
              <a:rPr lang="en-US" sz="2400" b="1" dirty="0">
                <a:solidFill>
                  <a:schemeClr val="bg1"/>
                </a:solidFill>
              </a:rPr>
              <a:t>SS</a:t>
            </a:r>
            <a:r>
              <a:rPr lang="en-US" sz="2400" dirty="0">
                <a:solidFill>
                  <a:schemeClr val="bg1"/>
                </a:solidFill>
              </a:rPr>
              <a:t>) at the memory location addressed by either the </a:t>
            </a:r>
            <a:r>
              <a:rPr lang="en-US" sz="2400" b="1" dirty="0">
                <a:solidFill>
                  <a:schemeClr val="bg1"/>
                </a:solidFill>
              </a:rPr>
              <a:t>stack</a:t>
            </a:r>
            <a:r>
              <a:rPr lang="en-US" sz="2400" dirty="0">
                <a:solidFill>
                  <a:schemeClr val="bg1"/>
                </a:solidFill>
              </a:rPr>
              <a:t> </a:t>
            </a:r>
            <a:r>
              <a:rPr lang="en-US" sz="2400" b="1" dirty="0">
                <a:solidFill>
                  <a:schemeClr val="bg1"/>
                </a:solidFill>
              </a:rPr>
              <a:t>pointer</a:t>
            </a:r>
            <a:r>
              <a:rPr lang="en-US" sz="2400" dirty="0">
                <a:solidFill>
                  <a:schemeClr val="bg1"/>
                </a:solidFill>
              </a:rPr>
              <a:t> (</a:t>
            </a:r>
            <a:r>
              <a:rPr lang="en-US" sz="2400" b="1" dirty="0">
                <a:solidFill>
                  <a:schemeClr val="bg1"/>
                </a:solidFill>
              </a:rPr>
              <a:t>SP</a:t>
            </a:r>
            <a:r>
              <a:rPr lang="en-US" sz="2400" dirty="0">
                <a:solidFill>
                  <a:schemeClr val="bg1"/>
                </a:solidFill>
              </a:rPr>
              <a:t>) or the pointer (</a:t>
            </a:r>
            <a:r>
              <a:rPr lang="en-US" sz="2400" b="1" dirty="0">
                <a:solidFill>
                  <a:schemeClr val="bg1"/>
                </a:solidFill>
              </a:rPr>
              <a:t>BP</a:t>
            </a:r>
            <a:r>
              <a:rPr lang="en-US" sz="2400" dirty="0">
                <a:solidFill>
                  <a:schemeClr val="bg1"/>
                </a:solidFill>
              </a:rPr>
              <a:t>). </a:t>
            </a:r>
          </a:p>
          <a:p>
            <a:pPr marL="800100" lvl="1" indent="-342900">
              <a:buFont typeface="Arial" panose="020B0604020202020204" pitchFamily="34" charset="0"/>
              <a:buChar char="•"/>
            </a:pPr>
            <a:endParaRPr lang="en-US" sz="2400" dirty="0">
              <a:solidFill>
                <a:schemeClr val="bg1"/>
              </a:solidFill>
            </a:endParaRPr>
          </a:p>
          <a:p>
            <a:pPr marL="800100" lvl="1" indent="-342900">
              <a:buFont typeface="Arial" panose="020B0604020202020204" pitchFamily="34" charset="0"/>
              <a:buChar char="•"/>
            </a:pPr>
            <a:r>
              <a:rPr lang="en-US" sz="2400" dirty="0">
                <a:solidFill>
                  <a:schemeClr val="bg1"/>
                </a:solidFill>
              </a:rPr>
              <a:t>These combinations are referred to as </a:t>
            </a:r>
            <a:r>
              <a:rPr lang="en-US" sz="2400" b="1" dirty="0">
                <a:solidFill>
                  <a:schemeClr val="bg1"/>
                </a:solidFill>
              </a:rPr>
              <a:t>SS:SP</a:t>
            </a:r>
            <a:r>
              <a:rPr lang="en-US" sz="2400" dirty="0">
                <a:solidFill>
                  <a:schemeClr val="bg1"/>
                </a:solidFill>
              </a:rPr>
              <a:t> or </a:t>
            </a:r>
            <a:r>
              <a:rPr lang="en-US" sz="2400" b="1" dirty="0">
                <a:solidFill>
                  <a:schemeClr val="bg1"/>
                </a:solidFill>
              </a:rPr>
              <a:t>SS:BP</a:t>
            </a:r>
            <a:r>
              <a:rPr lang="en-US" sz="2400" dirty="0">
                <a:solidFill>
                  <a:schemeClr val="bg1"/>
                </a:solidFill>
              </a:rPr>
              <a:t>. For example, </a:t>
            </a:r>
            <a:r>
              <a:rPr lang="en-US" sz="2400" b="1" dirty="0">
                <a:solidFill>
                  <a:schemeClr val="bg1"/>
                </a:solidFill>
              </a:rPr>
              <a:t>SS</a:t>
            </a:r>
            <a:r>
              <a:rPr lang="en-US" sz="2400" dirty="0">
                <a:solidFill>
                  <a:schemeClr val="bg1"/>
                </a:solidFill>
              </a:rPr>
              <a:t>=</a:t>
            </a:r>
            <a:r>
              <a:rPr lang="en-US" sz="2400" b="1" dirty="0">
                <a:solidFill>
                  <a:schemeClr val="bg1"/>
                </a:solidFill>
              </a:rPr>
              <a:t>2000H</a:t>
            </a:r>
            <a:r>
              <a:rPr lang="en-US" sz="2400" dirty="0">
                <a:solidFill>
                  <a:schemeClr val="bg1"/>
                </a:solidFill>
              </a:rPr>
              <a:t> and </a:t>
            </a:r>
            <a:r>
              <a:rPr lang="en-US" sz="2400" b="1" dirty="0">
                <a:solidFill>
                  <a:schemeClr val="bg1"/>
                </a:solidFill>
              </a:rPr>
              <a:t>BP</a:t>
            </a:r>
            <a:r>
              <a:rPr lang="en-US" sz="2400" dirty="0">
                <a:solidFill>
                  <a:schemeClr val="bg1"/>
                </a:solidFill>
              </a:rPr>
              <a:t>=</a:t>
            </a:r>
            <a:r>
              <a:rPr lang="en-US" sz="2400" b="1" dirty="0">
                <a:solidFill>
                  <a:schemeClr val="bg1"/>
                </a:solidFill>
              </a:rPr>
              <a:t>3000H</a:t>
            </a:r>
            <a:r>
              <a:rPr lang="en-US" sz="2400" dirty="0">
                <a:solidFill>
                  <a:schemeClr val="bg1"/>
                </a:solidFill>
              </a:rPr>
              <a:t> , the CPU addresses memory location </a:t>
            </a:r>
            <a:r>
              <a:rPr lang="en-US" sz="2400" b="1" dirty="0">
                <a:solidFill>
                  <a:schemeClr val="bg1"/>
                </a:solidFill>
              </a:rPr>
              <a:t>23000H</a:t>
            </a:r>
            <a:r>
              <a:rPr lang="en-US" sz="2400" dirty="0">
                <a:solidFill>
                  <a:schemeClr val="bg1"/>
                </a:solidFill>
              </a:rPr>
              <a:t> for the stack segment memory location.  Other defaults of segment and offset combinations are shown in the following table.</a:t>
            </a:r>
          </a:p>
          <a:p>
            <a:endParaRPr lang="en-US" dirty="0"/>
          </a:p>
        </p:txBody>
      </p:sp>
      <p:sp>
        <p:nvSpPr>
          <p:cNvPr id="6" name="TextBox 5"/>
          <p:cNvSpPr txBox="1"/>
          <p:nvPr/>
        </p:nvSpPr>
        <p:spPr>
          <a:xfrm>
            <a:off x="762000" y="228600"/>
            <a:ext cx="6934200" cy="800219"/>
          </a:xfrm>
          <a:prstGeom prst="rect">
            <a:avLst/>
          </a:prstGeom>
          <a:noFill/>
        </p:spPr>
        <p:txBody>
          <a:bodyPr wrap="square" rtlCol="0">
            <a:spAutoFit/>
          </a:bodyPr>
          <a:lstStyle/>
          <a:p>
            <a:r>
              <a:rPr lang="en-US" sz="2800" b="1" dirty="0">
                <a:solidFill>
                  <a:schemeClr val="bg1"/>
                </a:solidFill>
              </a:rPr>
              <a:t>Default Segment and Offset Registers</a:t>
            </a:r>
            <a:endParaRPr lang="en-US" sz="2800" dirty="0">
              <a:solidFill>
                <a:schemeClr val="bg1"/>
              </a:solidFill>
            </a:endParaRPr>
          </a:p>
          <a:p>
            <a:endParaRPr lang="en-US" dirty="0"/>
          </a:p>
        </p:txBody>
      </p:sp>
    </p:spTree>
    <p:extLst>
      <p:ext uri="{BB962C8B-B14F-4D97-AF65-F5344CB8AC3E}">
        <p14:creationId xmlns:p14="http://schemas.microsoft.com/office/powerpoint/2010/main" val="4097354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86751" y="533400"/>
            <a:ext cx="6554867" cy="492443"/>
          </a:xfrm>
          <a:prstGeom prst="rect">
            <a:avLst/>
          </a:prstGeom>
        </p:spPr>
        <p:txBody>
          <a:bodyPr vert="horz" wrap="square" lIns="0" tIns="0" rIns="0" bIns="0" rtlCol="0">
            <a:spAutoFit/>
          </a:bodyPr>
          <a:lstStyle/>
          <a:p>
            <a:pPr marL="12700">
              <a:lnSpc>
                <a:spcPct val="100000"/>
              </a:lnSpc>
            </a:pPr>
            <a:r>
              <a:rPr spc="-5" dirty="0">
                <a:solidFill>
                  <a:schemeClr val="bg1"/>
                </a:solidFill>
              </a:rPr>
              <a:t>Where to Look for the</a:t>
            </a:r>
            <a:r>
              <a:rPr spc="50" dirty="0">
                <a:solidFill>
                  <a:schemeClr val="bg1"/>
                </a:solidFill>
              </a:rPr>
              <a:t> </a:t>
            </a:r>
            <a:r>
              <a:rPr spc="-20" dirty="0">
                <a:solidFill>
                  <a:schemeClr val="bg1"/>
                </a:solidFill>
              </a:rPr>
              <a:t>Offset</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105"/>
              </a:lnSpc>
            </a:pPr>
            <a:r>
              <a:rPr spc="-5" dirty="0"/>
              <a:t>14</a:t>
            </a:r>
          </a:p>
        </p:txBody>
      </p:sp>
      <p:graphicFrame>
        <p:nvGraphicFramePr>
          <p:cNvPr id="3" name="object 3"/>
          <p:cNvGraphicFramePr>
            <a:graphicFrameLocks noGrp="1"/>
          </p:cNvGraphicFramePr>
          <p:nvPr>
            <p:extLst>
              <p:ext uri="{D42A27DB-BD31-4B8C-83A1-F6EECF244321}">
                <p14:modId xmlns:p14="http://schemas.microsoft.com/office/powerpoint/2010/main" val="3560241505"/>
              </p:ext>
            </p:extLst>
          </p:nvPr>
        </p:nvGraphicFramePr>
        <p:xfrm>
          <a:off x="450850" y="2299335"/>
          <a:ext cx="7467600" cy="2306317"/>
        </p:xfrm>
        <a:graphic>
          <a:graphicData uri="http://schemas.openxmlformats.org/drawingml/2006/table">
            <a:tbl>
              <a:tblPr firstRow="1" bandRow="1">
                <a:tableStyleId>{5A111915-BE36-4E01-A7E5-04B1672EAD32}</a:tableStyleId>
              </a:tblPr>
              <a:tblGrid>
                <a:gridCol w="1614424">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567176">
                  <a:extLst>
                    <a:ext uri="{9D8B030D-6E8A-4147-A177-3AD203B41FA5}">
                      <a16:colId xmlns:a16="http://schemas.microsoft.com/office/drawing/2014/main" val="20002"/>
                    </a:ext>
                  </a:extLst>
                </a:gridCol>
              </a:tblGrid>
              <a:tr h="370839">
                <a:tc>
                  <a:txBody>
                    <a:bodyPr/>
                    <a:lstStyle/>
                    <a:p>
                      <a:pPr algn="ctr">
                        <a:lnSpc>
                          <a:spcPct val="100000"/>
                        </a:lnSpc>
                        <a:spcBef>
                          <a:spcPts val="265"/>
                        </a:spcBef>
                      </a:pPr>
                      <a:r>
                        <a:rPr sz="1800" spc="-5" dirty="0">
                          <a:solidFill>
                            <a:schemeClr val="bg1"/>
                          </a:solidFill>
                        </a:rPr>
                        <a:t>Segment</a:t>
                      </a:r>
                      <a:endParaRPr sz="1800" dirty="0">
                        <a:solidFill>
                          <a:schemeClr val="bg1"/>
                        </a:solidFill>
                        <a:latin typeface="Arial"/>
                        <a:cs typeface="Arial"/>
                      </a:endParaRPr>
                    </a:p>
                  </a:txBody>
                  <a:tcPr marL="0" marR="0" marT="0" marB="0">
                    <a:solidFill>
                      <a:schemeClr val="tx2">
                        <a:lumMod val="60000"/>
                        <a:lumOff val="40000"/>
                      </a:schemeClr>
                    </a:solidFill>
                  </a:tcPr>
                </a:tc>
                <a:tc>
                  <a:txBody>
                    <a:bodyPr/>
                    <a:lstStyle/>
                    <a:p>
                      <a:pPr marL="254635">
                        <a:lnSpc>
                          <a:spcPct val="100000"/>
                        </a:lnSpc>
                        <a:spcBef>
                          <a:spcPts val="265"/>
                        </a:spcBef>
                      </a:pPr>
                      <a:r>
                        <a:rPr sz="1800" spc="-5" dirty="0">
                          <a:solidFill>
                            <a:schemeClr val="bg1"/>
                          </a:solidFill>
                        </a:rPr>
                        <a:t>Offset</a:t>
                      </a:r>
                      <a:r>
                        <a:rPr sz="1800" spc="-70" dirty="0">
                          <a:solidFill>
                            <a:schemeClr val="bg1"/>
                          </a:solidFill>
                        </a:rPr>
                        <a:t> </a:t>
                      </a:r>
                      <a:r>
                        <a:rPr sz="1800" spc="-5" dirty="0">
                          <a:solidFill>
                            <a:schemeClr val="bg1"/>
                          </a:solidFill>
                        </a:rPr>
                        <a:t>Registers</a:t>
                      </a:r>
                      <a:endParaRPr sz="1800">
                        <a:solidFill>
                          <a:schemeClr val="bg1"/>
                        </a:solidFill>
                        <a:latin typeface="Arial"/>
                        <a:cs typeface="Arial"/>
                      </a:endParaRPr>
                    </a:p>
                  </a:txBody>
                  <a:tcPr marL="0" marR="0" marT="0" marB="0">
                    <a:solidFill>
                      <a:schemeClr val="tx2">
                        <a:lumMod val="60000"/>
                        <a:lumOff val="40000"/>
                      </a:schemeClr>
                    </a:solidFill>
                  </a:tcPr>
                </a:tc>
                <a:tc>
                  <a:txBody>
                    <a:bodyPr/>
                    <a:lstStyle/>
                    <a:p>
                      <a:pPr algn="ctr">
                        <a:lnSpc>
                          <a:spcPct val="100000"/>
                        </a:lnSpc>
                        <a:spcBef>
                          <a:spcPts val="265"/>
                        </a:spcBef>
                      </a:pPr>
                      <a:r>
                        <a:rPr sz="1800" dirty="0">
                          <a:solidFill>
                            <a:schemeClr val="bg1"/>
                          </a:solidFill>
                        </a:rPr>
                        <a:t>Function</a:t>
                      </a:r>
                      <a:endParaRPr sz="1800">
                        <a:solidFill>
                          <a:schemeClr val="bg1"/>
                        </a:solidFill>
                        <a:latin typeface="Arial"/>
                        <a:cs typeface="Arial"/>
                      </a:endParaRPr>
                    </a:p>
                  </a:txBody>
                  <a:tcPr marL="0" marR="0" marT="0" marB="0">
                    <a:solidFill>
                      <a:schemeClr val="tx2">
                        <a:lumMod val="60000"/>
                        <a:lumOff val="40000"/>
                      </a:schemeClr>
                    </a:solidFill>
                  </a:tcPr>
                </a:tc>
                <a:extLst>
                  <a:ext uri="{0D108BD9-81ED-4DB2-BD59-A6C34878D82A}">
                    <a16:rowId xmlns:a16="http://schemas.microsoft.com/office/drawing/2014/main" val="10000"/>
                  </a:ext>
                </a:extLst>
              </a:tr>
              <a:tr h="370839">
                <a:tc>
                  <a:txBody>
                    <a:bodyPr/>
                    <a:lstStyle/>
                    <a:p>
                      <a:pPr algn="ctr">
                        <a:lnSpc>
                          <a:spcPct val="100000"/>
                        </a:lnSpc>
                        <a:spcBef>
                          <a:spcPts val="170"/>
                        </a:spcBef>
                      </a:pPr>
                      <a:r>
                        <a:rPr sz="1800" spc="-10" dirty="0">
                          <a:solidFill>
                            <a:schemeClr val="bg1"/>
                          </a:solidFill>
                        </a:rPr>
                        <a:t>CS</a:t>
                      </a:r>
                      <a:endParaRPr sz="1800">
                        <a:solidFill>
                          <a:schemeClr val="bg1"/>
                        </a:solidFill>
                        <a:latin typeface="Arial"/>
                        <a:cs typeface="Arial"/>
                      </a:endParaRPr>
                    </a:p>
                  </a:txBody>
                  <a:tcPr marL="0" marR="0" marT="0" marB="0">
                    <a:solidFill>
                      <a:schemeClr val="tx2">
                        <a:lumMod val="60000"/>
                        <a:lumOff val="40000"/>
                      </a:schemeClr>
                    </a:solidFill>
                  </a:tcPr>
                </a:tc>
                <a:tc>
                  <a:txBody>
                    <a:bodyPr/>
                    <a:lstStyle/>
                    <a:p>
                      <a:pPr marL="85090">
                        <a:lnSpc>
                          <a:spcPct val="100000"/>
                        </a:lnSpc>
                        <a:spcBef>
                          <a:spcPts val="170"/>
                        </a:spcBef>
                      </a:pPr>
                      <a:r>
                        <a:rPr sz="1800" dirty="0">
                          <a:solidFill>
                            <a:schemeClr val="bg1"/>
                          </a:solidFill>
                        </a:rPr>
                        <a:t>IP</a:t>
                      </a:r>
                      <a:endParaRPr sz="1800" dirty="0">
                        <a:solidFill>
                          <a:schemeClr val="bg1"/>
                        </a:solidFill>
                        <a:latin typeface="Arial"/>
                        <a:cs typeface="Arial"/>
                      </a:endParaRPr>
                    </a:p>
                  </a:txBody>
                  <a:tcPr marL="0" marR="0" marT="0" marB="0">
                    <a:solidFill>
                      <a:schemeClr val="tx2">
                        <a:lumMod val="60000"/>
                        <a:lumOff val="40000"/>
                      </a:schemeClr>
                    </a:solidFill>
                  </a:tcPr>
                </a:tc>
                <a:tc>
                  <a:txBody>
                    <a:bodyPr/>
                    <a:lstStyle/>
                    <a:p>
                      <a:pPr marL="85725">
                        <a:lnSpc>
                          <a:spcPct val="100000"/>
                        </a:lnSpc>
                        <a:spcBef>
                          <a:spcPts val="170"/>
                        </a:spcBef>
                      </a:pPr>
                      <a:r>
                        <a:rPr sz="1800" spc="-5" dirty="0">
                          <a:solidFill>
                            <a:schemeClr val="bg1"/>
                          </a:solidFill>
                        </a:rPr>
                        <a:t>Address of </a:t>
                      </a:r>
                      <a:r>
                        <a:rPr sz="1800" dirty="0">
                          <a:solidFill>
                            <a:schemeClr val="bg1"/>
                          </a:solidFill>
                        </a:rPr>
                        <a:t>the </a:t>
                      </a:r>
                      <a:r>
                        <a:rPr sz="1800" spc="-10" dirty="0">
                          <a:solidFill>
                            <a:schemeClr val="bg1"/>
                          </a:solidFill>
                        </a:rPr>
                        <a:t>next</a:t>
                      </a:r>
                      <a:r>
                        <a:rPr sz="1800" spc="-25" dirty="0">
                          <a:solidFill>
                            <a:schemeClr val="bg1"/>
                          </a:solidFill>
                        </a:rPr>
                        <a:t> </a:t>
                      </a:r>
                      <a:r>
                        <a:rPr sz="1800" spc="-5" dirty="0">
                          <a:solidFill>
                            <a:schemeClr val="bg1"/>
                          </a:solidFill>
                        </a:rPr>
                        <a:t>instruction</a:t>
                      </a:r>
                      <a:endParaRPr sz="1800">
                        <a:solidFill>
                          <a:schemeClr val="bg1"/>
                        </a:solidFill>
                        <a:latin typeface="Arial"/>
                        <a:cs typeface="Arial"/>
                      </a:endParaRPr>
                    </a:p>
                  </a:txBody>
                  <a:tcPr marL="0" marR="0" marT="0" marB="0">
                    <a:solidFill>
                      <a:schemeClr val="tx2">
                        <a:lumMod val="60000"/>
                        <a:lumOff val="40000"/>
                      </a:schemeClr>
                    </a:solidFill>
                  </a:tcPr>
                </a:tc>
                <a:extLst>
                  <a:ext uri="{0D108BD9-81ED-4DB2-BD59-A6C34878D82A}">
                    <a16:rowId xmlns:a16="http://schemas.microsoft.com/office/drawing/2014/main" val="10001"/>
                  </a:ext>
                </a:extLst>
              </a:tr>
              <a:tr h="370839">
                <a:tc>
                  <a:txBody>
                    <a:bodyPr/>
                    <a:lstStyle/>
                    <a:p>
                      <a:pPr algn="ctr">
                        <a:lnSpc>
                          <a:spcPct val="100000"/>
                        </a:lnSpc>
                        <a:spcBef>
                          <a:spcPts val="270"/>
                        </a:spcBef>
                      </a:pPr>
                      <a:r>
                        <a:rPr sz="1800" spc="-10" dirty="0">
                          <a:solidFill>
                            <a:schemeClr val="bg1"/>
                          </a:solidFill>
                        </a:rPr>
                        <a:t>DS</a:t>
                      </a:r>
                      <a:endParaRPr sz="1800">
                        <a:solidFill>
                          <a:schemeClr val="bg1"/>
                        </a:solidFill>
                        <a:latin typeface="Arial"/>
                        <a:cs typeface="Arial"/>
                      </a:endParaRPr>
                    </a:p>
                  </a:txBody>
                  <a:tcPr marL="0" marR="0" marT="0" marB="0">
                    <a:solidFill>
                      <a:schemeClr val="tx2">
                        <a:lumMod val="60000"/>
                        <a:lumOff val="40000"/>
                      </a:schemeClr>
                    </a:solidFill>
                  </a:tcPr>
                </a:tc>
                <a:tc>
                  <a:txBody>
                    <a:bodyPr/>
                    <a:lstStyle/>
                    <a:p>
                      <a:pPr marL="85090">
                        <a:lnSpc>
                          <a:spcPct val="100000"/>
                        </a:lnSpc>
                        <a:spcBef>
                          <a:spcPts val="270"/>
                        </a:spcBef>
                      </a:pPr>
                      <a:r>
                        <a:rPr sz="1800" spc="-10" dirty="0">
                          <a:solidFill>
                            <a:schemeClr val="bg1"/>
                          </a:solidFill>
                        </a:rPr>
                        <a:t>BX, </a:t>
                      </a:r>
                      <a:r>
                        <a:rPr sz="1800" dirty="0">
                          <a:solidFill>
                            <a:schemeClr val="bg1"/>
                          </a:solidFill>
                        </a:rPr>
                        <a:t>DI,</a:t>
                      </a:r>
                      <a:r>
                        <a:rPr sz="1800" spc="-75" dirty="0">
                          <a:solidFill>
                            <a:schemeClr val="bg1"/>
                          </a:solidFill>
                        </a:rPr>
                        <a:t> </a:t>
                      </a:r>
                      <a:r>
                        <a:rPr sz="1800" dirty="0">
                          <a:solidFill>
                            <a:schemeClr val="bg1"/>
                          </a:solidFill>
                        </a:rPr>
                        <a:t>SI</a:t>
                      </a:r>
                      <a:endParaRPr sz="1800" dirty="0">
                        <a:solidFill>
                          <a:schemeClr val="bg1"/>
                        </a:solidFill>
                        <a:latin typeface="Arial"/>
                        <a:cs typeface="Arial"/>
                      </a:endParaRPr>
                    </a:p>
                  </a:txBody>
                  <a:tcPr marL="0" marR="0" marT="0" marB="0">
                    <a:solidFill>
                      <a:schemeClr val="tx2">
                        <a:lumMod val="60000"/>
                        <a:lumOff val="40000"/>
                      </a:schemeClr>
                    </a:solidFill>
                  </a:tcPr>
                </a:tc>
                <a:tc>
                  <a:txBody>
                    <a:bodyPr/>
                    <a:lstStyle/>
                    <a:p>
                      <a:pPr marL="85725">
                        <a:lnSpc>
                          <a:spcPct val="100000"/>
                        </a:lnSpc>
                        <a:spcBef>
                          <a:spcPts val="270"/>
                        </a:spcBef>
                      </a:pPr>
                      <a:r>
                        <a:rPr sz="1800" spc="-5" dirty="0">
                          <a:solidFill>
                            <a:schemeClr val="bg1"/>
                          </a:solidFill>
                        </a:rPr>
                        <a:t>Address of</a:t>
                      </a:r>
                      <a:r>
                        <a:rPr sz="1800" spc="-85" dirty="0">
                          <a:solidFill>
                            <a:schemeClr val="bg1"/>
                          </a:solidFill>
                        </a:rPr>
                        <a:t> </a:t>
                      </a:r>
                      <a:r>
                        <a:rPr sz="1800" spc="-5" dirty="0">
                          <a:solidFill>
                            <a:schemeClr val="bg1"/>
                          </a:solidFill>
                        </a:rPr>
                        <a:t>data</a:t>
                      </a:r>
                      <a:endParaRPr sz="1800">
                        <a:solidFill>
                          <a:schemeClr val="bg1"/>
                        </a:solidFill>
                        <a:latin typeface="Arial"/>
                        <a:cs typeface="Arial"/>
                      </a:endParaRPr>
                    </a:p>
                  </a:txBody>
                  <a:tcPr marL="0" marR="0" marT="0" marB="0">
                    <a:solidFill>
                      <a:schemeClr val="tx2">
                        <a:lumMod val="60000"/>
                        <a:lumOff val="40000"/>
                      </a:schemeClr>
                    </a:solidFill>
                  </a:tcPr>
                </a:tc>
                <a:extLst>
                  <a:ext uri="{0D108BD9-81ED-4DB2-BD59-A6C34878D82A}">
                    <a16:rowId xmlns:a16="http://schemas.microsoft.com/office/drawing/2014/main" val="10002"/>
                  </a:ext>
                </a:extLst>
              </a:tr>
              <a:tr h="370840">
                <a:tc>
                  <a:txBody>
                    <a:bodyPr/>
                    <a:lstStyle/>
                    <a:p>
                      <a:pPr algn="ctr">
                        <a:lnSpc>
                          <a:spcPct val="100000"/>
                        </a:lnSpc>
                        <a:spcBef>
                          <a:spcPts val="265"/>
                        </a:spcBef>
                      </a:pPr>
                      <a:r>
                        <a:rPr sz="1800" spc="-5" dirty="0">
                          <a:solidFill>
                            <a:schemeClr val="bg1"/>
                          </a:solidFill>
                        </a:rPr>
                        <a:t>SS</a:t>
                      </a:r>
                      <a:endParaRPr sz="1800">
                        <a:solidFill>
                          <a:schemeClr val="bg1"/>
                        </a:solidFill>
                        <a:latin typeface="Arial"/>
                        <a:cs typeface="Arial"/>
                      </a:endParaRPr>
                    </a:p>
                  </a:txBody>
                  <a:tcPr marL="0" marR="0" marT="0" marB="0">
                    <a:solidFill>
                      <a:schemeClr val="tx2">
                        <a:lumMod val="60000"/>
                        <a:lumOff val="40000"/>
                      </a:schemeClr>
                    </a:solidFill>
                  </a:tcPr>
                </a:tc>
                <a:tc>
                  <a:txBody>
                    <a:bodyPr/>
                    <a:lstStyle/>
                    <a:p>
                      <a:pPr marL="85090">
                        <a:lnSpc>
                          <a:spcPct val="100000"/>
                        </a:lnSpc>
                        <a:spcBef>
                          <a:spcPts val="265"/>
                        </a:spcBef>
                      </a:pPr>
                      <a:r>
                        <a:rPr sz="1800" spc="-80" dirty="0">
                          <a:solidFill>
                            <a:schemeClr val="bg1"/>
                          </a:solidFill>
                        </a:rPr>
                        <a:t>SP,</a:t>
                      </a:r>
                      <a:r>
                        <a:rPr sz="1800" spc="-110" dirty="0">
                          <a:solidFill>
                            <a:schemeClr val="bg1"/>
                          </a:solidFill>
                        </a:rPr>
                        <a:t> </a:t>
                      </a:r>
                      <a:r>
                        <a:rPr sz="1800" dirty="0">
                          <a:solidFill>
                            <a:schemeClr val="bg1"/>
                          </a:solidFill>
                        </a:rPr>
                        <a:t>BP</a:t>
                      </a:r>
                      <a:endParaRPr sz="1800" dirty="0">
                        <a:solidFill>
                          <a:schemeClr val="bg1"/>
                        </a:solidFill>
                        <a:latin typeface="Arial"/>
                        <a:cs typeface="Arial"/>
                      </a:endParaRPr>
                    </a:p>
                  </a:txBody>
                  <a:tcPr marL="0" marR="0" marT="0" marB="0">
                    <a:solidFill>
                      <a:schemeClr val="tx2">
                        <a:lumMod val="60000"/>
                        <a:lumOff val="40000"/>
                      </a:schemeClr>
                    </a:solidFill>
                  </a:tcPr>
                </a:tc>
                <a:tc>
                  <a:txBody>
                    <a:bodyPr/>
                    <a:lstStyle/>
                    <a:p>
                      <a:pPr marL="85725">
                        <a:lnSpc>
                          <a:spcPct val="100000"/>
                        </a:lnSpc>
                        <a:spcBef>
                          <a:spcPts val="265"/>
                        </a:spcBef>
                      </a:pPr>
                      <a:r>
                        <a:rPr sz="1800" spc="-5" dirty="0">
                          <a:solidFill>
                            <a:schemeClr val="bg1"/>
                          </a:solidFill>
                        </a:rPr>
                        <a:t>Address in </a:t>
                      </a:r>
                      <a:r>
                        <a:rPr sz="1800" dirty="0">
                          <a:solidFill>
                            <a:schemeClr val="bg1"/>
                          </a:solidFill>
                        </a:rPr>
                        <a:t>the</a:t>
                      </a:r>
                      <a:r>
                        <a:rPr sz="1800" spc="-75" dirty="0">
                          <a:solidFill>
                            <a:schemeClr val="bg1"/>
                          </a:solidFill>
                        </a:rPr>
                        <a:t> </a:t>
                      </a:r>
                      <a:r>
                        <a:rPr sz="1800" dirty="0">
                          <a:solidFill>
                            <a:schemeClr val="bg1"/>
                          </a:solidFill>
                        </a:rPr>
                        <a:t>stack</a:t>
                      </a:r>
                      <a:endParaRPr sz="1800">
                        <a:solidFill>
                          <a:schemeClr val="bg1"/>
                        </a:solidFill>
                        <a:latin typeface="Arial"/>
                        <a:cs typeface="Arial"/>
                      </a:endParaRPr>
                    </a:p>
                  </a:txBody>
                  <a:tcPr marL="0" marR="0" marT="0" marB="0">
                    <a:solidFill>
                      <a:schemeClr val="tx2">
                        <a:lumMod val="60000"/>
                        <a:lumOff val="40000"/>
                      </a:schemeClr>
                    </a:solidFill>
                  </a:tcPr>
                </a:tc>
                <a:extLst>
                  <a:ext uri="{0D108BD9-81ED-4DB2-BD59-A6C34878D82A}">
                    <a16:rowId xmlns:a16="http://schemas.microsoft.com/office/drawing/2014/main" val="10003"/>
                  </a:ext>
                </a:extLst>
              </a:tr>
              <a:tr h="640080">
                <a:tc>
                  <a:txBody>
                    <a:bodyPr/>
                    <a:lstStyle/>
                    <a:p>
                      <a:pPr algn="ctr">
                        <a:lnSpc>
                          <a:spcPct val="100000"/>
                        </a:lnSpc>
                        <a:spcBef>
                          <a:spcPts val="265"/>
                        </a:spcBef>
                      </a:pPr>
                      <a:r>
                        <a:rPr sz="1800" spc="-5" dirty="0">
                          <a:solidFill>
                            <a:schemeClr val="bg1"/>
                          </a:solidFill>
                        </a:rPr>
                        <a:t>ES</a:t>
                      </a:r>
                      <a:endParaRPr sz="1800">
                        <a:solidFill>
                          <a:schemeClr val="bg1"/>
                        </a:solidFill>
                        <a:latin typeface="Arial"/>
                        <a:cs typeface="Arial"/>
                      </a:endParaRPr>
                    </a:p>
                  </a:txBody>
                  <a:tcPr marL="0" marR="0" marT="0" marB="0">
                    <a:solidFill>
                      <a:schemeClr val="tx2">
                        <a:lumMod val="60000"/>
                        <a:lumOff val="40000"/>
                      </a:schemeClr>
                    </a:solidFill>
                  </a:tcPr>
                </a:tc>
                <a:tc>
                  <a:txBody>
                    <a:bodyPr/>
                    <a:lstStyle/>
                    <a:p>
                      <a:pPr marL="85090">
                        <a:lnSpc>
                          <a:spcPct val="100000"/>
                        </a:lnSpc>
                        <a:spcBef>
                          <a:spcPts val="265"/>
                        </a:spcBef>
                      </a:pPr>
                      <a:r>
                        <a:rPr sz="1800" spc="-5" dirty="0">
                          <a:solidFill>
                            <a:schemeClr val="bg1"/>
                          </a:solidFill>
                        </a:rPr>
                        <a:t>BX, </a:t>
                      </a:r>
                      <a:r>
                        <a:rPr sz="1800" dirty="0">
                          <a:solidFill>
                            <a:schemeClr val="bg1"/>
                          </a:solidFill>
                        </a:rPr>
                        <a:t>DI,</a:t>
                      </a:r>
                      <a:r>
                        <a:rPr sz="1800" spc="-95" dirty="0">
                          <a:solidFill>
                            <a:schemeClr val="bg1"/>
                          </a:solidFill>
                        </a:rPr>
                        <a:t> </a:t>
                      </a:r>
                      <a:r>
                        <a:rPr sz="1800" dirty="0">
                          <a:solidFill>
                            <a:schemeClr val="bg1"/>
                          </a:solidFill>
                        </a:rPr>
                        <a:t>SI</a:t>
                      </a:r>
                      <a:endParaRPr sz="1800">
                        <a:solidFill>
                          <a:schemeClr val="bg1"/>
                        </a:solidFill>
                        <a:latin typeface="Arial"/>
                        <a:cs typeface="Arial"/>
                      </a:endParaRPr>
                    </a:p>
                  </a:txBody>
                  <a:tcPr marL="0" marR="0" marT="0" marB="0">
                    <a:solidFill>
                      <a:schemeClr val="tx2">
                        <a:lumMod val="60000"/>
                        <a:lumOff val="40000"/>
                      </a:schemeClr>
                    </a:solidFill>
                  </a:tcPr>
                </a:tc>
                <a:tc>
                  <a:txBody>
                    <a:bodyPr/>
                    <a:lstStyle/>
                    <a:p>
                      <a:pPr marL="85725" marR="694055">
                        <a:lnSpc>
                          <a:spcPct val="100000"/>
                        </a:lnSpc>
                        <a:spcBef>
                          <a:spcPts val="265"/>
                        </a:spcBef>
                      </a:pPr>
                      <a:r>
                        <a:rPr sz="1800" spc="-5" dirty="0">
                          <a:solidFill>
                            <a:schemeClr val="bg1"/>
                          </a:solidFill>
                        </a:rPr>
                        <a:t>Address </a:t>
                      </a:r>
                      <a:r>
                        <a:rPr sz="1800" dirty="0">
                          <a:solidFill>
                            <a:schemeClr val="bg1"/>
                          </a:solidFill>
                        </a:rPr>
                        <a:t>of </a:t>
                      </a:r>
                      <a:r>
                        <a:rPr sz="1800" spc="-5" dirty="0">
                          <a:solidFill>
                            <a:schemeClr val="bg1"/>
                          </a:solidFill>
                        </a:rPr>
                        <a:t>destination</a:t>
                      </a:r>
                      <a:r>
                        <a:rPr sz="1800" spc="-30" dirty="0">
                          <a:solidFill>
                            <a:schemeClr val="bg1"/>
                          </a:solidFill>
                        </a:rPr>
                        <a:t> </a:t>
                      </a:r>
                      <a:r>
                        <a:rPr sz="1800" spc="-5" dirty="0">
                          <a:solidFill>
                            <a:schemeClr val="bg1"/>
                          </a:solidFill>
                        </a:rPr>
                        <a:t>data  </a:t>
                      </a:r>
                      <a:r>
                        <a:rPr sz="1800" dirty="0">
                          <a:solidFill>
                            <a:schemeClr val="bg1"/>
                          </a:solidFill>
                        </a:rPr>
                        <a:t>(for </a:t>
                      </a:r>
                      <a:r>
                        <a:rPr sz="1800" spc="-5" dirty="0">
                          <a:solidFill>
                            <a:schemeClr val="bg1"/>
                          </a:solidFill>
                        </a:rPr>
                        <a:t>string</a:t>
                      </a:r>
                      <a:r>
                        <a:rPr sz="1800" spc="-70" dirty="0">
                          <a:solidFill>
                            <a:schemeClr val="bg1"/>
                          </a:solidFill>
                        </a:rPr>
                        <a:t> </a:t>
                      </a:r>
                      <a:r>
                        <a:rPr sz="1800" spc="-5" dirty="0">
                          <a:solidFill>
                            <a:schemeClr val="bg1"/>
                          </a:solidFill>
                        </a:rPr>
                        <a:t>operations)</a:t>
                      </a:r>
                      <a:endParaRPr sz="1800" dirty="0">
                        <a:solidFill>
                          <a:schemeClr val="bg1"/>
                        </a:solidFill>
                        <a:latin typeface="Arial"/>
                        <a:cs typeface="Arial"/>
                      </a:endParaRPr>
                    </a:p>
                  </a:txBody>
                  <a:tcPr marL="0" marR="0" marT="0" marB="0">
                    <a:solidFill>
                      <a:schemeClr val="tx2">
                        <a:lumMod val="60000"/>
                        <a:lumOff val="4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61562" y="376551"/>
            <a:ext cx="6554867" cy="492443"/>
          </a:xfrm>
          <a:prstGeom prst="rect">
            <a:avLst/>
          </a:prstGeom>
        </p:spPr>
        <p:txBody>
          <a:bodyPr vert="horz" wrap="square" lIns="0" tIns="0" rIns="0" bIns="0" rtlCol="0">
            <a:spAutoFit/>
          </a:bodyPr>
          <a:lstStyle/>
          <a:p>
            <a:pPr marL="2507615">
              <a:lnSpc>
                <a:spcPct val="100000"/>
              </a:lnSpc>
            </a:pPr>
            <a:r>
              <a:rPr spc="-5" dirty="0">
                <a:solidFill>
                  <a:schemeClr val="bg1"/>
                </a:solidFill>
              </a:rPr>
              <a:t>Question</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105"/>
              </a:lnSpc>
            </a:pPr>
            <a:r>
              <a:rPr spc="-5" dirty="0"/>
              <a:t>15</a:t>
            </a:r>
          </a:p>
        </p:txBody>
      </p:sp>
      <p:sp>
        <p:nvSpPr>
          <p:cNvPr id="3" name="object 3"/>
          <p:cNvSpPr txBox="1"/>
          <p:nvPr/>
        </p:nvSpPr>
        <p:spPr>
          <a:xfrm>
            <a:off x="751326" y="990600"/>
            <a:ext cx="7023100" cy="3973829"/>
          </a:xfrm>
          <a:prstGeom prst="rect">
            <a:avLst/>
          </a:prstGeom>
        </p:spPr>
        <p:txBody>
          <a:bodyPr vert="horz" wrap="square" lIns="0" tIns="0" rIns="0" bIns="0" rtlCol="0">
            <a:spAutoFit/>
          </a:bodyPr>
          <a:lstStyle/>
          <a:p>
            <a:pPr marL="396875" indent="-384175">
              <a:lnSpc>
                <a:spcPct val="100000"/>
              </a:lnSpc>
              <a:buClr>
                <a:srgbClr val="6D9FAF"/>
              </a:buClr>
              <a:buSzPct val="78260"/>
              <a:buFont typeface="Wingdings"/>
              <a:buChar char=""/>
              <a:tabLst>
                <a:tab pos="396875" algn="l"/>
                <a:tab pos="397510" algn="l"/>
              </a:tabLst>
            </a:pPr>
            <a:r>
              <a:rPr sz="2300" dirty="0">
                <a:solidFill>
                  <a:schemeClr val="bg1"/>
                </a:solidFill>
                <a:latin typeface="Arial"/>
                <a:cs typeface="Arial"/>
              </a:rPr>
              <a:t>The contents of the following </a:t>
            </a:r>
            <a:r>
              <a:rPr sz="2300" spc="-5" dirty="0">
                <a:solidFill>
                  <a:schemeClr val="bg1"/>
                </a:solidFill>
                <a:latin typeface="Arial"/>
                <a:cs typeface="Arial"/>
              </a:rPr>
              <a:t>registers</a:t>
            </a:r>
            <a:r>
              <a:rPr sz="2300" spc="-180" dirty="0">
                <a:solidFill>
                  <a:schemeClr val="bg1"/>
                </a:solidFill>
                <a:latin typeface="Arial"/>
                <a:cs typeface="Arial"/>
              </a:rPr>
              <a:t> </a:t>
            </a:r>
            <a:r>
              <a:rPr sz="2300" dirty="0">
                <a:solidFill>
                  <a:schemeClr val="bg1"/>
                </a:solidFill>
                <a:latin typeface="Arial"/>
                <a:cs typeface="Arial"/>
              </a:rPr>
              <a:t>are:</a:t>
            </a:r>
          </a:p>
          <a:p>
            <a:pPr marL="316230">
              <a:lnSpc>
                <a:spcPct val="100000"/>
              </a:lnSpc>
              <a:spcBef>
                <a:spcPts val="1335"/>
              </a:spcBef>
              <a:tabLst>
                <a:tab pos="699770" algn="l"/>
              </a:tabLst>
            </a:pPr>
            <a:r>
              <a:rPr sz="1800" spc="1040" dirty="0">
                <a:solidFill>
                  <a:schemeClr val="bg1"/>
                </a:solidFill>
                <a:latin typeface="Wingdings"/>
                <a:cs typeface="Wingdings"/>
              </a:rPr>
              <a:t></a:t>
            </a:r>
            <a:r>
              <a:rPr sz="1800" spc="1040" dirty="0">
                <a:solidFill>
                  <a:schemeClr val="bg1"/>
                </a:solidFill>
                <a:latin typeface="Times New Roman"/>
                <a:cs typeface="Times New Roman"/>
              </a:rPr>
              <a:t>	</a:t>
            </a:r>
            <a:r>
              <a:rPr sz="2000" dirty="0">
                <a:solidFill>
                  <a:schemeClr val="bg1"/>
                </a:solidFill>
                <a:latin typeface="Arial"/>
                <a:cs typeface="Arial"/>
              </a:rPr>
              <a:t>CS = </a:t>
            </a:r>
            <a:r>
              <a:rPr sz="2000" spc="-110" dirty="0">
                <a:solidFill>
                  <a:schemeClr val="bg1"/>
                </a:solidFill>
                <a:latin typeface="Arial"/>
                <a:cs typeface="Arial"/>
              </a:rPr>
              <a:t>1111</a:t>
            </a:r>
            <a:r>
              <a:rPr sz="2000" spc="-150" dirty="0">
                <a:solidFill>
                  <a:schemeClr val="bg1"/>
                </a:solidFill>
                <a:latin typeface="Arial"/>
                <a:cs typeface="Arial"/>
              </a:rPr>
              <a:t> </a:t>
            </a:r>
            <a:r>
              <a:rPr sz="2000" dirty="0">
                <a:solidFill>
                  <a:schemeClr val="bg1"/>
                </a:solidFill>
                <a:latin typeface="Arial"/>
                <a:cs typeface="Arial"/>
              </a:rPr>
              <a:t>H</a:t>
            </a:r>
          </a:p>
          <a:p>
            <a:pPr marL="316230">
              <a:lnSpc>
                <a:spcPct val="100000"/>
              </a:lnSpc>
              <a:spcBef>
                <a:spcPts val="1320"/>
              </a:spcBef>
              <a:tabLst>
                <a:tab pos="699770" algn="l"/>
              </a:tabLst>
            </a:pPr>
            <a:r>
              <a:rPr sz="1800" spc="1040" dirty="0">
                <a:solidFill>
                  <a:schemeClr val="bg1"/>
                </a:solidFill>
                <a:latin typeface="Wingdings"/>
                <a:cs typeface="Wingdings"/>
              </a:rPr>
              <a:t></a:t>
            </a:r>
            <a:r>
              <a:rPr sz="1800" spc="1040" dirty="0">
                <a:solidFill>
                  <a:schemeClr val="bg1"/>
                </a:solidFill>
                <a:latin typeface="Times New Roman"/>
                <a:cs typeface="Times New Roman"/>
              </a:rPr>
              <a:t>	</a:t>
            </a:r>
            <a:r>
              <a:rPr sz="2000" dirty="0">
                <a:solidFill>
                  <a:schemeClr val="bg1"/>
                </a:solidFill>
                <a:latin typeface="Arial"/>
                <a:cs typeface="Arial"/>
              </a:rPr>
              <a:t>DS = 3333</a:t>
            </a:r>
            <a:r>
              <a:rPr sz="2000" spc="-140" dirty="0">
                <a:solidFill>
                  <a:schemeClr val="bg1"/>
                </a:solidFill>
                <a:latin typeface="Arial"/>
                <a:cs typeface="Arial"/>
              </a:rPr>
              <a:t> </a:t>
            </a:r>
            <a:r>
              <a:rPr sz="2000" dirty="0">
                <a:solidFill>
                  <a:schemeClr val="bg1"/>
                </a:solidFill>
                <a:latin typeface="Arial"/>
                <a:cs typeface="Arial"/>
              </a:rPr>
              <a:t>H</a:t>
            </a:r>
          </a:p>
          <a:p>
            <a:pPr marL="316230">
              <a:lnSpc>
                <a:spcPct val="100000"/>
              </a:lnSpc>
              <a:spcBef>
                <a:spcPts val="1320"/>
              </a:spcBef>
              <a:tabLst>
                <a:tab pos="699770" algn="l"/>
              </a:tabLst>
            </a:pPr>
            <a:r>
              <a:rPr sz="1800" spc="1040" dirty="0">
                <a:solidFill>
                  <a:schemeClr val="bg1"/>
                </a:solidFill>
                <a:latin typeface="Wingdings"/>
                <a:cs typeface="Wingdings"/>
              </a:rPr>
              <a:t></a:t>
            </a:r>
            <a:r>
              <a:rPr sz="1800" spc="1040" dirty="0">
                <a:solidFill>
                  <a:schemeClr val="bg1"/>
                </a:solidFill>
                <a:latin typeface="Times New Roman"/>
                <a:cs typeface="Times New Roman"/>
              </a:rPr>
              <a:t>	</a:t>
            </a:r>
            <a:r>
              <a:rPr sz="2000" spc="-5" dirty="0">
                <a:solidFill>
                  <a:schemeClr val="bg1"/>
                </a:solidFill>
                <a:latin typeface="Arial"/>
                <a:cs typeface="Arial"/>
              </a:rPr>
              <a:t>SS </a:t>
            </a:r>
            <a:r>
              <a:rPr sz="2000" dirty="0">
                <a:solidFill>
                  <a:schemeClr val="bg1"/>
                </a:solidFill>
                <a:latin typeface="Arial"/>
                <a:cs typeface="Arial"/>
              </a:rPr>
              <a:t>= 2526</a:t>
            </a:r>
            <a:r>
              <a:rPr sz="2000" spc="-120" dirty="0">
                <a:solidFill>
                  <a:schemeClr val="bg1"/>
                </a:solidFill>
                <a:latin typeface="Arial"/>
                <a:cs typeface="Arial"/>
              </a:rPr>
              <a:t> </a:t>
            </a:r>
            <a:r>
              <a:rPr sz="2000" dirty="0">
                <a:solidFill>
                  <a:schemeClr val="bg1"/>
                </a:solidFill>
                <a:latin typeface="Arial"/>
                <a:cs typeface="Arial"/>
              </a:rPr>
              <a:t>H</a:t>
            </a:r>
          </a:p>
          <a:p>
            <a:pPr marL="316230">
              <a:lnSpc>
                <a:spcPct val="100000"/>
              </a:lnSpc>
              <a:spcBef>
                <a:spcPts val="1320"/>
              </a:spcBef>
              <a:tabLst>
                <a:tab pos="699770" algn="l"/>
              </a:tabLst>
            </a:pPr>
            <a:r>
              <a:rPr sz="1800" spc="1040" dirty="0">
                <a:solidFill>
                  <a:schemeClr val="bg1"/>
                </a:solidFill>
                <a:latin typeface="Wingdings"/>
                <a:cs typeface="Wingdings"/>
              </a:rPr>
              <a:t></a:t>
            </a:r>
            <a:r>
              <a:rPr sz="1800" spc="1040" dirty="0">
                <a:solidFill>
                  <a:schemeClr val="bg1"/>
                </a:solidFill>
                <a:latin typeface="Times New Roman"/>
                <a:cs typeface="Times New Roman"/>
              </a:rPr>
              <a:t>	</a:t>
            </a:r>
            <a:r>
              <a:rPr sz="2000" dirty="0">
                <a:solidFill>
                  <a:schemeClr val="bg1"/>
                </a:solidFill>
                <a:latin typeface="Arial"/>
                <a:cs typeface="Arial"/>
              </a:rPr>
              <a:t>IP = 1232</a:t>
            </a:r>
            <a:r>
              <a:rPr sz="2000" spc="-190" dirty="0">
                <a:solidFill>
                  <a:schemeClr val="bg1"/>
                </a:solidFill>
                <a:latin typeface="Arial"/>
                <a:cs typeface="Arial"/>
              </a:rPr>
              <a:t> </a:t>
            </a:r>
            <a:r>
              <a:rPr sz="2000" dirty="0">
                <a:solidFill>
                  <a:schemeClr val="bg1"/>
                </a:solidFill>
                <a:latin typeface="Arial"/>
                <a:cs typeface="Arial"/>
              </a:rPr>
              <a:t>H</a:t>
            </a:r>
          </a:p>
          <a:p>
            <a:pPr marL="316230">
              <a:lnSpc>
                <a:spcPct val="100000"/>
              </a:lnSpc>
              <a:spcBef>
                <a:spcPts val="1320"/>
              </a:spcBef>
              <a:tabLst>
                <a:tab pos="699770" algn="l"/>
              </a:tabLst>
            </a:pPr>
            <a:r>
              <a:rPr sz="1800" spc="1040" dirty="0">
                <a:solidFill>
                  <a:schemeClr val="bg1"/>
                </a:solidFill>
                <a:latin typeface="Wingdings"/>
                <a:cs typeface="Wingdings"/>
              </a:rPr>
              <a:t></a:t>
            </a:r>
            <a:r>
              <a:rPr sz="1800" spc="1040" dirty="0">
                <a:solidFill>
                  <a:schemeClr val="bg1"/>
                </a:solidFill>
                <a:latin typeface="Times New Roman"/>
                <a:cs typeface="Times New Roman"/>
              </a:rPr>
              <a:t>	</a:t>
            </a:r>
            <a:r>
              <a:rPr sz="2000" dirty="0">
                <a:solidFill>
                  <a:schemeClr val="bg1"/>
                </a:solidFill>
                <a:latin typeface="Arial"/>
                <a:cs typeface="Arial"/>
              </a:rPr>
              <a:t>SP = </a:t>
            </a:r>
            <a:r>
              <a:rPr sz="2000" spc="-35" dirty="0">
                <a:solidFill>
                  <a:schemeClr val="bg1"/>
                </a:solidFill>
                <a:latin typeface="Arial"/>
                <a:cs typeface="Arial"/>
              </a:rPr>
              <a:t>1100</a:t>
            </a:r>
            <a:r>
              <a:rPr sz="2000" spc="-180" dirty="0">
                <a:solidFill>
                  <a:schemeClr val="bg1"/>
                </a:solidFill>
                <a:latin typeface="Arial"/>
                <a:cs typeface="Arial"/>
              </a:rPr>
              <a:t> </a:t>
            </a:r>
            <a:r>
              <a:rPr sz="2000" dirty="0">
                <a:solidFill>
                  <a:schemeClr val="bg1"/>
                </a:solidFill>
                <a:latin typeface="Arial"/>
                <a:cs typeface="Arial"/>
              </a:rPr>
              <a:t>H</a:t>
            </a:r>
          </a:p>
          <a:p>
            <a:pPr marL="316230">
              <a:lnSpc>
                <a:spcPct val="100000"/>
              </a:lnSpc>
              <a:spcBef>
                <a:spcPts val="1320"/>
              </a:spcBef>
              <a:tabLst>
                <a:tab pos="699770" algn="l"/>
              </a:tabLst>
            </a:pPr>
            <a:r>
              <a:rPr sz="1800" spc="1040" dirty="0">
                <a:solidFill>
                  <a:schemeClr val="bg1"/>
                </a:solidFill>
                <a:latin typeface="Wingdings"/>
                <a:cs typeface="Wingdings"/>
              </a:rPr>
              <a:t></a:t>
            </a:r>
            <a:r>
              <a:rPr sz="1800" spc="1040" dirty="0">
                <a:solidFill>
                  <a:schemeClr val="bg1"/>
                </a:solidFill>
                <a:latin typeface="Times New Roman"/>
                <a:cs typeface="Times New Roman"/>
              </a:rPr>
              <a:t>	</a:t>
            </a:r>
            <a:r>
              <a:rPr sz="2000" dirty="0">
                <a:solidFill>
                  <a:schemeClr val="bg1"/>
                </a:solidFill>
                <a:latin typeface="Arial"/>
                <a:cs typeface="Arial"/>
              </a:rPr>
              <a:t>DI = 0020</a:t>
            </a:r>
            <a:r>
              <a:rPr sz="2000" spc="-145" dirty="0">
                <a:solidFill>
                  <a:schemeClr val="bg1"/>
                </a:solidFill>
                <a:latin typeface="Arial"/>
                <a:cs typeface="Arial"/>
              </a:rPr>
              <a:t> </a:t>
            </a:r>
            <a:r>
              <a:rPr sz="2000" dirty="0">
                <a:solidFill>
                  <a:schemeClr val="bg1"/>
                </a:solidFill>
                <a:latin typeface="Arial"/>
                <a:cs typeface="Arial"/>
              </a:rPr>
              <a:t>H</a:t>
            </a:r>
          </a:p>
          <a:p>
            <a:pPr marL="396875" marR="5080" indent="-384175">
              <a:lnSpc>
                <a:spcPts val="2210"/>
              </a:lnSpc>
              <a:spcBef>
                <a:spcPts val="1764"/>
              </a:spcBef>
              <a:buClr>
                <a:srgbClr val="6D9FAF"/>
              </a:buClr>
              <a:buSzPct val="78260"/>
              <a:buFont typeface="Wingdings"/>
              <a:buChar char=""/>
              <a:tabLst>
                <a:tab pos="396875" algn="l"/>
                <a:tab pos="397510" algn="l"/>
              </a:tabLst>
            </a:pPr>
            <a:r>
              <a:rPr sz="2300" dirty="0">
                <a:solidFill>
                  <a:schemeClr val="bg1"/>
                </a:solidFill>
                <a:latin typeface="Arial"/>
                <a:cs typeface="Arial"/>
              </a:rPr>
              <a:t>Calculate the corresponding physical addresses</a:t>
            </a:r>
            <a:r>
              <a:rPr sz="2300" spc="-235" dirty="0">
                <a:solidFill>
                  <a:schemeClr val="bg1"/>
                </a:solidFill>
                <a:latin typeface="Arial"/>
                <a:cs typeface="Arial"/>
              </a:rPr>
              <a:t> </a:t>
            </a:r>
            <a:r>
              <a:rPr sz="2300" dirty="0">
                <a:solidFill>
                  <a:schemeClr val="bg1"/>
                </a:solidFill>
                <a:latin typeface="Arial"/>
                <a:cs typeface="Arial"/>
              </a:rPr>
              <a:t>for  the address bytes in CS, DS and</a:t>
            </a:r>
            <a:r>
              <a:rPr sz="2300" spc="-190" dirty="0">
                <a:solidFill>
                  <a:schemeClr val="bg1"/>
                </a:solidFill>
                <a:latin typeface="Arial"/>
                <a:cs typeface="Arial"/>
              </a:rPr>
              <a:t> </a:t>
            </a:r>
            <a:r>
              <a:rPr sz="2300" dirty="0">
                <a:solidFill>
                  <a:schemeClr val="bg1"/>
                </a:solidFill>
                <a:latin typeface="Arial"/>
                <a:cs typeface="Arial"/>
              </a:rPr>
              <a:t>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81000"/>
            <a:ext cx="4572000" cy="492443"/>
          </a:xfrm>
          <a:prstGeom prst="rect">
            <a:avLst/>
          </a:prstGeom>
        </p:spPr>
        <p:txBody>
          <a:bodyPr vert="horz" wrap="square" lIns="0" tIns="0" rIns="0" bIns="0" rtlCol="0">
            <a:spAutoFit/>
          </a:bodyPr>
          <a:lstStyle/>
          <a:p>
            <a:pPr marL="2621915">
              <a:lnSpc>
                <a:spcPct val="100000"/>
              </a:lnSpc>
            </a:pPr>
            <a:r>
              <a:rPr spc="-5" dirty="0">
                <a:solidFill>
                  <a:schemeClr val="bg1"/>
                </a:solidFill>
              </a:rPr>
              <a:t>Solution</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105"/>
              </a:lnSpc>
            </a:pPr>
            <a:r>
              <a:rPr spc="-5" dirty="0"/>
              <a:t>16</a:t>
            </a:r>
          </a:p>
        </p:txBody>
      </p:sp>
      <p:sp>
        <p:nvSpPr>
          <p:cNvPr id="3" name="object 3"/>
          <p:cNvSpPr txBox="1"/>
          <p:nvPr/>
        </p:nvSpPr>
        <p:spPr>
          <a:xfrm>
            <a:off x="316418" y="762000"/>
            <a:ext cx="7989382" cy="5868273"/>
          </a:xfrm>
          <a:prstGeom prst="rect">
            <a:avLst/>
          </a:prstGeom>
        </p:spPr>
        <p:txBody>
          <a:bodyPr vert="horz" wrap="square" lIns="0" tIns="0" rIns="0" bIns="0" rtlCol="0">
            <a:spAutoFit/>
          </a:bodyPr>
          <a:lstStyle/>
          <a:p>
            <a:pPr marL="12700">
              <a:lnSpc>
                <a:spcPct val="100000"/>
              </a:lnSpc>
            </a:pPr>
            <a:r>
              <a:rPr sz="2400" b="1" dirty="0">
                <a:solidFill>
                  <a:schemeClr val="bg1"/>
                </a:solidFill>
                <a:latin typeface="Arial"/>
                <a:cs typeface="Arial"/>
              </a:rPr>
              <a:t>1. CS = </a:t>
            </a:r>
            <a:r>
              <a:rPr sz="2400" b="1" spc="-75" dirty="0">
                <a:solidFill>
                  <a:schemeClr val="bg1"/>
                </a:solidFill>
                <a:latin typeface="Arial"/>
                <a:cs typeface="Arial"/>
              </a:rPr>
              <a:t>1111</a:t>
            </a:r>
            <a:r>
              <a:rPr sz="2400" b="1" spc="-95" dirty="0">
                <a:solidFill>
                  <a:schemeClr val="bg1"/>
                </a:solidFill>
                <a:latin typeface="Arial"/>
                <a:cs typeface="Arial"/>
              </a:rPr>
              <a:t> </a:t>
            </a:r>
            <a:r>
              <a:rPr sz="2400" b="1" dirty="0">
                <a:solidFill>
                  <a:schemeClr val="bg1"/>
                </a:solidFill>
                <a:latin typeface="Arial"/>
                <a:cs typeface="Arial"/>
              </a:rPr>
              <a:t>H</a:t>
            </a:r>
            <a:endParaRPr sz="2400" dirty="0">
              <a:solidFill>
                <a:schemeClr val="bg1"/>
              </a:solidFill>
              <a:latin typeface="Arial"/>
              <a:cs typeface="Arial"/>
            </a:endParaRPr>
          </a:p>
          <a:p>
            <a:pPr marL="396875" indent="-384175">
              <a:lnSpc>
                <a:spcPct val="100000"/>
              </a:lnSpc>
              <a:spcBef>
                <a:spcPts val="1395"/>
              </a:spcBef>
              <a:buClr>
                <a:srgbClr val="6D9FAF"/>
              </a:buClr>
              <a:buSzPct val="79411"/>
              <a:buFont typeface="Wingdings"/>
              <a:buChar char=""/>
              <a:tabLst>
                <a:tab pos="396875" algn="l"/>
                <a:tab pos="397510" algn="l"/>
              </a:tabLst>
            </a:pPr>
            <a:r>
              <a:rPr sz="2400" spc="5" dirty="0">
                <a:solidFill>
                  <a:schemeClr val="bg1"/>
                </a:solidFill>
                <a:latin typeface="Arial"/>
                <a:cs typeface="Arial"/>
              </a:rPr>
              <a:t>The </a:t>
            </a:r>
            <a:r>
              <a:rPr sz="2400" dirty="0">
                <a:solidFill>
                  <a:schemeClr val="bg1"/>
                </a:solidFill>
                <a:latin typeface="Arial"/>
                <a:cs typeface="Arial"/>
              </a:rPr>
              <a:t>base address of </a:t>
            </a:r>
            <a:r>
              <a:rPr sz="2400" spc="-5" dirty="0">
                <a:solidFill>
                  <a:schemeClr val="bg1"/>
                </a:solidFill>
                <a:latin typeface="Arial"/>
                <a:cs typeface="Arial"/>
              </a:rPr>
              <a:t>the </a:t>
            </a:r>
            <a:r>
              <a:rPr sz="2400" dirty="0">
                <a:solidFill>
                  <a:schemeClr val="bg1"/>
                </a:solidFill>
                <a:latin typeface="Arial"/>
                <a:cs typeface="Arial"/>
              </a:rPr>
              <a:t>code segment is </a:t>
            </a:r>
            <a:r>
              <a:rPr sz="2400" spc="-70" dirty="0">
                <a:solidFill>
                  <a:schemeClr val="bg1"/>
                </a:solidFill>
                <a:latin typeface="Arial"/>
                <a:cs typeface="Arial"/>
              </a:rPr>
              <a:t>11110</a:t>
            </a:r>
            <a:r>
              <a:rPr sz="2400" spc="-50" dirty="0">
                <a:solidFill>
                  <a:schemeClr val="bg1"/>
                </a:solidFill>
                <a:latin typeface="Arial"/>
                <a:cs typeface="Arial"/>
              </a:rPr>
              <a:t> </a:t>
            </a:r>
            <a:r>
              <a:rPr sz="2400" dirty="0">
                <a:solidFill>
                  <a:schemeClr val="bg1"/>
                </a:solidFill>
                <a:latin typeface="Arial"/>
                <a:cs typeface="Arial"/>
              </a:rPr>
              <a:t>H.</a:t>
            </a:r>
          </a:p>
          <a:p>
            <a:pPr marL="396875" indent="-384175">
              <a:lnSpc>
                <a:spcPct val="100000"/>
              </a:lnSpc>
              <a:spcBef>
                <a:spcPts val="1390"/>
              </a:spcBef>
              <a:buClr>
                <a:srgbClr val="6D9FAF"/>
              </a:buClr>
              <a:buSzPct val="79411"/>
              <a:buFont typeface="Wingdings"/>
              <a:buChar char=""/>
              <a:tabLst>
                <a:tab pos="396875" algn="l"/>
                <a:tab pos="397510" algn="l"/>
              </a:tabLst>
            </a:pPr>
            <a:r>
              <a:rPr lang="en-GB" sz="2400" spc="-5" dirty="0">
                <a:solidFill>
                  <a:schemeClr val="bg1"/>
                </a:solidFill>
                <a:latin typeface="Arial"/>
                <a:cs typeface="Arial"/>
              </a:rPr>
              <a:t>Physical</a:t>
            </a:r>
            <a:r>
              <a:rPr sz="2400" spc="-5" dirty="0">
                <a:solidFill>
                  <a:schemeClr val="bg1"/>
                </a:solidFill>
                <a:latin typeface="Arial"/>
                <a:cs typeface="Arial"/>
              </a:rPr>
              <a:t> </a:t>
            </a:r>
            <a:r>
              <a:rPr sz="2400" dirty="0">
                <a:solidFill>
                  <a:schemeClr val="bg1"/>
                </a:solidFill>
                <a:latin typeface="Arial"/>
                <a:cs typeface="Arial"/>
              </a:rPr>
              <a:t>address of memory is given by </a:t>
            </a:r>
            <a:r>
              <a:rPr sz="2400" spc="-60" dirty="0">
                <a:solidFill>
                  <a:schemeClr val="bg1"/>
                </a:solidFill>
                <a:latin typeface="Arial"/>
                <a:cs typeface="Arial"/>
              </a:rPr>
              <a:t>11110H </a:t>
            </a:r>
            <a:r>
              <a:rPr sz="2400" dirty="0">
                <a:solidFill>
                  <a:schemeClr val="bg1"/>
                </a:solidFill>
                <a:latin typeface="Arial"/>
                <a:cs typeface="Arial"/>
              </a:rPr>
              <a:t>+ 1232H =</a:t>
            </a:r>
            <a:r>
              <a:rPr sz="2400" spc="20" dirty="0">
                <a:solidFill>
                  <a:schemeClr val="bg1"/>
                </a:solidFill>
                <a:latin typeface="Arial"/>
                <a:cs typeface="Arial"/>
              </a:rPr>
              <a:t> </a:t>
            </a:r>
            <a:r>
              <a:rPr sz="2400" dirty="0">
                <a:solidFill>
                  <a:schemeClr val="bg1"/>
                </a:solidFill>
                <a:latin typeface="Arial"/>
                <a:cs typeface="Arial"/>
              </a:rPr>
              <a:t>12342H.</a:t>
            </a:r>
          </a:p>
          <a:p>
            <a:pPr marL="12700">
              <a:lnSpc>
                <a:spcPct val="100000"/>
              </a:lnSpc>
              <a:spcBef>
                <a:spcPts val="1390"/>
              </a:spcBef>
            </a:pPr>
            <a:r>
              <a:rPr sz="2400" b="1" dirty="0">
                <a:solidFill>
                  <a:schemeClr val="bg1"/>
                </a:solidFill>
                <a:latin typeface="Arial"/>
                <a:cs typeface="Arial"/>
              </a:rPr>
              <a:t>2. DS = 3333</a:t>
            </a:r>
            <a:r>
              <a:rPr sz="2400" b="1" spc="-90" dirty="0">
                <a:solidFill>
                  <a:schemeClr val="bg1"/>
                </a:solidFill>
                <a:latin typeface="Arial"/>
                <a:cs typeface="Arial"/>
              </a:rPr>
              <a:t> </a:t>
            </a:r>
            <a:r>
              <a:rPr sz="2400" b="1" dirty="0">
                <a:solidFill>
                  <a:schemeClr val="bg1"/>
                </a:solidFill>
                <a:latin typeface="Arial"/>
                <a:cs typeface="Arial"/>
              </a:rPr>
              <a:t>H</a:t>
            </a:r>
            <a:endParaRPr sz="2400" dirty="0">
              <a:solidFill>
                <a:schemeClr val="bg1"/>
              </a:solidFill>
              <a:latin typeface="Arial"/>
              <a:cs typeface="Arial"/>
            </a:endParaRPr>
          </a:p>
          <a:p>
            <a:pPr marL="396875" indent="-384175">
              <a:lnSpc>
                <a:spcPct val="100000"/>
              </a:lnSpc>
              <a:spcBef>
                <a:spcPts val="1390"/>
              </a:spcBef>
              <a:buClr>
                <a:srgbClr val="6D9FAF"/>
              </a:buClr>
              <a:buSzPct val="79411"/>
              <a:buFont typeface="Wingdings"/>
              <a:buChar char=""/>
              <a:tabLst>
                <a:tab pos="396875" algn="l"/>
                <a:tab pos="397510" algn="l"/>
              </a:tabLst>
            </a:pPr>
            <a:r>
              <a:rPr sz="2400" spc="5" dirty="0">
                <a:solidFill>
                  <a:schemeClr val="bg1"/>
                </a:solidFill>
                <a:latin typeface="Arial"/>
                <a:cs typeface="Arial"/>
              </a:rPr>
              <a:t>The </a:t>
            </a:r>
            <a:r>
              <a:rPr sz="2400" dirty="0">
                <a:solidFill>
                  <a:schemeClr val="bg1"/>
                </a:solidFill>
                <a:latin typeface="Arial"/>
                <a:cs typeface="Arial"/>
              </a:rPr>
              <a:t>base address of </a:t>
            </a:r>
            <a:r>
              <a:rPr sz="2400" spc="-5" dirty="0">
                <a:solidFill>
                  <a:schemeClr val="bg1"/>
                </a:solidFill>
                <a:latin typeface="Arial"/>
                <a:cs typeface="Arial"/>
              </a:rPr>
              <a:t>the </a:t>
            </a:r>
            <a:r>
              <a:rPr sz="2400" dirty="0">
                <a:solidFill>
                  <a:schemeClr val="bg1"/>
                </a:solidFill>
                <a:latin typeface="Arial"/>
                <a:cs typeface="Arial"/>
              </a:rPr>
              <a:t>data segment is 33330</a:t>
            </a:r>
            <a:r>
              <a:rPr sz="2400" spc="-15" dirty="0">
                <a:solidFill>
                  <a:schemeClr val="bg1"/>
                </a:solidFill>
                <a:latin typeface="Arial"/>
                <a:cs typeface="Arial"/>
              </a:rPr>
              <a:t> </a:t>
            </a:r>
            <a:r>
              <a:rPr sz="2400" spc="5" dirty="0">
                <a:solidFill>
                  <a:schemeClr val="bg1"/>
                </a:solidFill>
                <a:latin typeface="Arial"/>
                <a:cs typeface="Arial"/>
              </a:rPr>
              <a:t>H.</a:t>
            </a:r>
            <a:endParaRPr sz="2400" dirty="0">
              <a:solidFill>
                <a:schemeClr val="bg1"/>
              </a:solidFill>
              <a:latin typeface="Arial"/>
              <a:cs typeface="Arial"/>
            </a:endParaRPr>
          </a:p>
          <a:p>
            <a:pPr marL="396875" indent="-384175">
              <a:lnSpc>
                <a:spcPct val="100000"/>
              </a:lnSpc>
              <a:spcBef>
                <a:spcPts val="1390"/>
              </a:spcBef>
              <a:buClr>
                <a:srgbClr val="6D9FAF"/>
              </a:buClr>
              <a:buSzPct val="79411"/>
              <a:buFont typeface="Wingdings"/>
              <a:buChar char=""/>
              <a:tabLst>
                <a:tab pos="396875" algn="l"/>
                <a:tab pos="397510" algn="l"/>
              </a:tabLst>
            </a:pPr>
            <a:r>
              <a:rPr lang="en-GB" sz="2400" spc="-5" dirty="0">
                <a:solidFill>
                  <a:schemeClr val="bg1"/>
                </a:solidFill>
                <a:latin typeface="Arial"/>
                <a:cs typeface="Arial"/>
              </a:rPr>
              <a:t>Physical</a:t>
            </a:r>
            <a:r>
              <a:rPr sz="2400" spc="-5" dirty="0">
                <a:solidFill>
                  <a:schemeClr val="bg1"/>
                </a:solidFill>
                <a:latin typeface="Arial"/>
                <a:cs typeface="Arial"/>
              </a:rPr>
              <a:t> </a:t>
            </a:r>
            <a:r>
              <a:rPr sz="2400" dirty="0">
                <a:solidFill>
                  <a:schemeClr val="bg1"/>
                </a:solidFill>
                <a:latin typeface="Arial"/>
                <a:cs typeface="Arial"/>
              </a:rPr>
              <a:t>address of memory is given by 33330H + 0020H =</a:t>
            </a:r>
            <a:r>
              <a:rPr sz="2400" spc="-10" dirty="0">
                <a:solidFill>
                  <a:schemeClr val="bg1"/>
                </a:solidFill>
                <a:latin typeface="Arial"/>
                <a:cs typeface="Arial"/>
              </a:rPr>
              <a:t> </a:t>
            </a:r>
            <a:r>
              <a:rPr sz="2400" dirty="0">
                <a:solidFill>
                  <a:schemeClr val="bg1"/>
                </a:solidFill>
                <a:latin typeface="Arial"/>
                <a:cs typeface="Arial"/>
              </a:rPr>
              <a:t>33350H.</a:t>
            </a:r>
          </a:p>
          <a:p>
            <a:pPr marL="12700">
              <a:lnSpc>
                <a:spcPct val="100000"/>
              </a:lnSpc>
              <a:spcBef>
                <a:spcPts val="1390"/>
              </a:spcBef>
            </a:pPr>
            <a:r>
              <a:rPr sz="2400" b="1" dirty="0">
                <a:solidFill>
                  <a:schemeClr val="bg1"/>
                </a:solidFill>
                <a:latin typeface="Arial"/>
                <a:cs typeface="Arial"/>
              </a:rPr>
              <a:t>3. SS = 2526</a:t>
            </a:r>
            <a:r>
              <a:rPr sz="2400" b="1" spc="-75" dirty="0">
                <a:solidFill>
                  <a:schemeClr val="bg1"/>
                </a:solidFill>
                <a:latin typeface="Arial"/>
                <a:cs typeface="Arial"/>
              </a:rPr>
              <a:t> </a:t>
            </a:r>
            <a:r>
              <a:rPr sz="2400" b="1" dirty="0">
                <a:solidFill>
                  <a:schemeClr val="bg1"/>
                </a:solidFill>
                <a:latin typeface="Arial"/>
                <a:cs typeface="Arial"/>
              </a:rPr>
              <a:t>H</a:t>
            </a:r>
            <a:endParaRPr sz="2400" dirty="0">
              <a:solidFill>
                <a:schemeClr val="bg1"/>
              </a:solidFill>
              <a:latin typeface="Arial"/>
              <a:cs typeface="Arial"/>
            </a:endParaRPr>
          </a:p>
          <a:p>
            <a:pPr marL="396875" indent="-384175">
              <a:lnSpc>
                <a:spcPct val="100000"/>
              </a:lnSpc>
              <a:spcBef>
                <a:spcPts val="1395"/>
              </a:spcBef>
              <a:buClr>
                <a:srgbClr val="6D9FAF"/>
              </a:buClr>
              <a:buSzPct val="79411"/>
              <a:buFont typeface="Wingdings"/>
              <a:buChar char=""/>
              <a:tabLst>
                <a:tab pos="396875" algn="l"/>
                <a:tab pos="397510" algn="l"/>
              </a:tabLst>
            </a:pPr>
            <a:r>
              <a:rPr sz="2400" spc="5" dirty="0">
                <a:solidFill>
                  <a:schemeClr val="bg1"/>
                </a:solidFill>
                <a:latin typeface="Arial"/>
                <a:cs typeface="Arial"/>
              </a:rPr>
              <a:t>The </a:t>
            </a:r>
            <a:r>
              <a:rPr sz="2400" dirty="0">
                <a:solidFill>
                  <a:schemeClr val="bg1"/>
                </a:solidFill>
                <a:latin typeface="Arial"/>
                <a:cs typeface="Arial"/>
              </a:rPr>
              <a:t>base address of </a:t>
            </a:r>
            <a:r>
              <a:rPr sz="2400" spc="-5" dirty="0">
                <a:solidFill>
                  <a:schemeClr val="bg1"/>
                </a:solidFill>
                <a:latin typeface="Arial"/>
                <a:cs typeface="Arial"/>
              </a:rPr>
              <a:t>the stack </a:t>
            </a:r>
            <a:r>
              <a:rPr sz="2400" dirty="0">
                <a:solidFill>
                  <a:schemeClr val="bg1"/>
                </a:solidFill>
                <a:latin typeface="Arial"/>
                <a:cs typeface="Arial"/>
              </a:rPr>
              <a:t>segment is 25260 </a:t>
            </a:r>
            <a:r>
              <a:rPr sz="2400" spc="5" dirty="0">
                <a:solidFill>
                  <a:schemeClr val="bg1"/>
                </a:solidFill>
                <a:latin typeface="Arial"/>
                <a:cs typeface="Arial"/>
              </a:rPr>
              <a:t>H.</a:t>
            </a:r>
            <a:endParaRPr sz="2400" dirty="0">
              <a:solidFill>
                <a:schemeClr val="bg1"/>
              </a:solidFill>
              <a:latin typeface="Arial"/>
              <a:cs typeface="Arial"/>
            </a:endParaRPr>
          </a:p>
          <a:p>
            <a:pPr marL="396875" indent="-384175">
              <a:lnSpc>
                <a:spcPct val="100000"/>
              </a:lnSpc>
              <a:spcBef>
                <a:spcPts val="1390"/>
              </a:spcBef>
              <a:buClr>
                <a:srgbClr val="6D9FAF"/>
              </a:buClr>
              <a:buSzPct val="79411"/>
              <a:buFont typeface="Wingdings"/>
              <a:buChar char=""/>
              <a:tabLst>
                <a:tab pos="396875" algn="l"/>
                <a:tab pos="397510" algn="l"/>
              </a:tabLst>
            </a:pPr>
            <a:r>
              <a:rPr lang="en-GB" sz="2400" spc="-5" dirty="0">
                <a:solidFill>
                  <a:schemeClr val="bg1"/>
                </a:solidFill>
                <a:latin typeface="Arial"/>
                <a:cs typeface="Arial"/>
              </a:rPr>
              <a:t>Physical</a:t>
            </a:r>
            <a:r>
              <a:rPr sz="2400" spc="-5" dirty="0">
                <a:solidFill>
                  <a:schemeClr val="bg1"/>
                </a:solidFill>
                <a:latin typeface="Arial"/>
                <a:cs typeface="Arial"/>
              </a:rPr>
              <a:t> </a:t>
            </a:r>
            <a:r>
              <a:rPr sz="2400" dirty="0">
                <a:solidFill>
                  <a:schemeClr val="bg1"/>
                </a:solidFill>
                <a:latin typeface="Arial"/>
                <a:cs typeface="Arial"/>
              </a:rPr>
              <a:t>address of memory is given by 25260H + </a:t>
            </a:r>
            <a:r>
              <a:rPr sz="2400" spc="-25" dirty="0">
                <a:solidFill>
                  <a:schemeClr val="bg1"/>
                </a:solidFill>
                <a:latin typeface="Arial"/>
                <a:cs typeface="Arial"/>
              </a:rPr>
              <a:t>1100H </a:t>
            </a:r>
            <a:r>
              <a:rPr sz="2400" dirty="0">
                <a:solidFill>
                  <a:schemeClr val="bg1"/>
                </a:solidFill>
                <a:latin typeface="Arial"/>
                <a:cs typeface="Arial"/>
              </a:rPr>
              <a:t>=</a:t>
            </a:r>
            <a:r>
              <a:rPr sz="2400" spc="15" dirty="0">
                <a:solidFill>
                  <a:schemeClr val="bg1"/>
                </a:solidFill>
                <a:latin typeface="Arial"/>
                <a:cs typeface="Arial"/>
              </a:rPr>
              <a:t> </a:t>
            </a:r>
            <a:r>
              <a:rPr sz="2400" dirty="0">
                <a:solidFill>
                  <a:schemeClr val="bg1"/>
                </a:solidFill>
                <a:latin typeface="Arial"/>
                <a:cs typeface="Arial"/>
              </a:rPr>
              <a:t>263</a:t>
            </a:r>
            <a:r>
              <a:rPr lang="en-GB" sz="2400" dirty="0">
                <a:solidFill>
                  <a:schemeClr val="bg1"/>
                </a:solidFill>
                <a:latin typeface="Arial"/>
                <a:cs typeface="Arial"/>
              </a:rPr>
              <a:t>6</a:t>
            </a:r>
            <a:r>
              <a:rPr sz="2400" dirty="0">
                <a:solidFill>
                  <a:schemeClr val="bg1"/>
                </a:solidFill>
                <a:latin typeface="Arial"/>
                <a:cs typeface="Arial"/>
              </a:rPr>
              <a:t>0H</a:t>
            </a:r>
            <a:r>
              <a:rPr sz="1700" dirty="0">
                <a:solidFill>
                  <a:srgbClr val="FFFFFF"/>
                </a:solidFill>
                <a:latin typeface="Arial"/>
                <a:cs typeface="Arial"/>
              </a:rPr>
              <a:t>.</a:t>
            </a:r>
            <a:endParaRPr sz="17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solidFill>
                  <a:prstClr val="black">
                    <a:tint val="75000"/>
                  </a:prstClr>
                </a:solidFill>
              </a:rPr>
              <a:pPr/>
              <a:t>27</a:t>
            </a:fld>
            <a:endParaRPr lang="en-US" dirty="0">
              <a:solidFill>
                <a:prstClr val="black">
                  <a:tint val="75000"/>
                </a:prstClr>
              </a:solidFill>
            </a:endParaRPr>
          </a:p>
        </p:txBody>
      </p:sp>
      <p:sp>
        <p:nvSpPr>
          <p:cNvPr id="4" name="Content Placeholder 5"/>
          <p:cNvSpPr txBox="1">
            <a:spLocks/>
          </p:cNvSpPr>
          <p:nvPr/>
        </p:nvSpPr>
        <p:spPr>
          <a:xfrm>
            <a:off x="228600" y="152400"/>
            <a:ext cx="8534400" cy="655320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Clr>
                <a:schemeClr val="bg1"/>
              </a:buClr>
            </a:pPr>
            <a:r>
              <a:rPr lang="en-US" sz="2400" dirty="0">
                <a:solidFill>
                  <a:schemeClr val="bg1"/>
                </a:solidFill>
                <a:latin typeface="Arial" panose="020B0604020202020204" pitchFamily="34" charset="0"/>
                <a:cs typeface="Arial" panose="020B0604020202020204" pitchFamily="34" charset="0"/>
              </a:rPr>
              <a:t>Because segments may overlap, the segment : offset form of an address is not unique for a particular memory location as is the case for the physical address of that memory location. </a:t>
            </a:r>
          </a:p>
          <a:p>
            <a:pPr algn="just">
              <a:buClr>
                <a:schemeClr val="bg1"/>
              </a:buClr>
            </a:pPr>
            <a:r>
              <a:rPr lang="en-US" sz="3200" b="1" dirty="0">
                <a:solidFill>
                  <a:prstClr val="black"/>
                </a:solidFill>
                <a:latin typeface="Times New Roman" pitchFamily="18" charset="0"/>
                <a:cs typeface="Times New Roman" pitchFamily="18" charset="0"/>
              </a:rPr>
              <a:t>Example 3.1 </a:t>
            </a:r>
            <a:r>
              <a:rPr lang="en-US" sz="3200" dirty="0">
                <a:solidFill>
                  <a:prstClr val="black"/>
                </a:solidFill>
                <a:latin typeface="Times New Roman" pitchFamily="18" charset="0"/>
                <a:cs typeface="Times New Roman" pitchFamily="18" charset="0"/>
              </a:rPr>
              <a:t>For the memory location whose physical address is specified by 1256Ah, give the address in </a:t>
            </a:r>
            <a:r>
              <a:rPr lang="en-US" sz="3200" b="1" dirty="0">
                <a:solidFill>
                  <a:schemeClr val="accent6"/>
                </a:solidFill>
                <a:latin typeface="Times New Roman" pitchFamily="18" charset="0"/>
                <a:cs typeface="Times New Roman" pitchFamily="18" charset="0"/>
              </a:rPr>
              <a:t>segment : offset </a:t>
            </a:r>
            <a:r>
              <a:rPr lang="en-US" sz="3200" dirty="0">
                <a:solidFill>
                  <a:prstClr val="black"/>
                </a:solidFill>
                <a:latin typeface="Times New Roman" pitchFamily="18" charset="0"/>
                <a:cs typeface="Times New Roman" pitchFamily="18" charset="0"/>
              </a:rPr>
              <a:t>for segments 1256h and 1240h</a:t>
            </a:r>
          </a:p>
          <a:p>
            <a:pPr marL="457200" lvl="1" indent="0" algn="just">
              <a:buClr>
                <a:srgbClr val="EEECE1">
                  <a:lumMod val="40000"/>
                  <a:lumOff val="60000"/>
                </a:srgbClr>
              </a:buClr>
              <a:buNone/>
            </a:pPr>
            <a:endParaRPr lang="en-US" dirty="0">
              <a:solidFill>
                <a:prstClr val="black"/>
              </a:solidFill>
              <a:latin typeface="Times New Roman" pitchFamily="18" charset="0"/>
              <a:cs typeface="Times New Roman" pitchFamily="18" charset="0"/>
            </a:endParaRPr>
          </a:p>
          <a:p>
            <a:pPr algn="just">
              <a:buClr>
                <a:srgbClr val="EEECE1">
                  <a:lumMod val="40000"/>
                  <a:lumOff val="60000"/>
                </a:srgbClr>
              </a:buClr>
            </a:pPr>
            <a:endParaRPr lang="en-US" sz="22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060868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solidFill>
                  <a:prstClr val="black">
                    <a:tint val="75000"/>
                  </a:prstClr>
                </a:solidFill>
              </a:rPr>
              <a:pPr/>
              <a:t>28</a:t>
            </a:fld>
            <a:endParaRPr lang="en-US" dirty="0">
              <a:solidFill>
                <a:prstClr val="black">
                  <a:tint val="75000"/>
                </a:prstClr>
              </a:solidFill>
            </a:endParaRPr>
          </a:p>
        </p:txBody>
      </p:sp>
      <p:sp>
        <p:nvSpPr>
          <p:cNvPr id="4" name="Content Placeholder 5"/>
          <p:cNvSpPr txBox="1">
            <a:spLocks/>
          </p:cNvSpPr>
          <p:nvPr/>
        </p:nvSpPr>
        <p:spPr>
          <a:xfrm>
            <a:off x="228600" y="152400"/>
            <a:ext cx="8534400" cy="655320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Clr>
                <a:schemeClr val="bg1"/>
              </a:buClr>
            </a:pPr>
            <a:r>
              <a:rPr lang="en-US" sz="2200" b="1" dirty="0">
                <a:solidFill>
                  <a:prstClr val="black"/>
                </a:solidFill>
                <a:latin typeface="Times New Roman" pitchFamily="18" charset="0"/>
                <a:cs typeface="Times New Roman" pitchFamily="18" charset="0"/>
              </a:rPr>
              <a:t>Example 3.1 </a:t>
            </a:r>
            <a:r>
              <a:rPr lang="en-US" sz="2200" dirty="0">
                <a:solidFill>
                  <a:prstClr val="black"/>
                </a:solidFill>
                <a:latin typeface="Times New Roman" pitchFamily="18" charset="0"/>
                <a:cs typeface="Times New Roman" pitchFamily="18" charset="0"/>
              </a:rPr>
              <a:t>For the memory location whose physical address is specified by 1256Ah, give the address in segment : offset for segments 1256h and 1240h</a:t>
            </a:r>
          </a:p>
          <a:p>
            <a:pPr algn="just">
              <a:buClr>
                <a:schemeClr val="bg1"/>
              </a:buClr>
            </a:pPr>
            <a:r>
              <a:rPr lang="en-US" sz="2200" b="1" dirty="0">
                <a:solidFill>
                  <a:prstClr val="black"/>
                </a:solidFill>
                <a:latin typeface="Times New Roman" pitchFamily="18" charset="0"/>
                <a:cs typeface="Times New Roman" pitchFamily="18" charset="0"/>
              </a:rPr>
              <a:t>Solution</a:t>
            </a:r>
            <a:r>
              <a:rPr lang="en-US" sz="2200" dirty="0">
                <a:solidFill>
                  <a:prstClr val="black"/>
                </a:solidFill>
                <a:latin typeface="Times New Roman" pitchFamily="18" charset="0"/>
                <a:cs typeface="Times New Roman" pitchFamily="18" charset="0"/>
              </a:rPr>
              <a:t>: </a:t>
            </a:r>
          </a:p>
          <a:p>
            <a:pPr marL="457200" lvl="1" indent="0" algn="just">
              <a:buClr>
                <a:srgbClr val="EEECE1">
                  <a:lumMod val="40000"/>
                  <a:lumOff val="60000"/>
                </a:srgbClr>
              </a:buClr>
              <a:buNone/>
            </a:pPr>
            <a:r>
              <a:rPr lang="en-US" sz="2400" dirty="0">
                <a:solidFill>
                  <a:prstClr val="black"/>
                </a:solidFill>
                <a:latin typeface="Times New Roman" pitchFamily="18" charset="0"/>
                <a:cs typeface="Times New Roman" pitchFamily="18" charset="0"/>
              </a:rPr>
              <a:t>Physical address  =  segment number  * 10h + offset</a:t>
            </a:r>
          </a:p>
          <a:p>
            <a:pPr marL="457200" lvl="1" indent="0" algn="just">
              <a:buClr>
                <a:srgbClr val="EEECE1">
                  <a:lumMod val="40000"/>
                  <a:lumOff val="60000"/>
                </a:srgbClr>
              </a:buClr>
              <a:buNone/>
            </a:pPr>
            <a:r>
              <a:rPr lang="en-US" sz="2400" dirty="0">
                <a:solidFill>
                  <a:prstClr val="black"/>
                </a:solidFill>
                <a:latin typeface="Times New Roman" pitchFamily="18" charset="0"/>
                <a:cs typeface="Times New Roman" pitchFamily="18" charset="0"/>
              </a:rPr>
              <a:t>=&gt; 1256AH =  1256h * 10H + offset</a:t>
            </a:r>
          </a:p>
          <a:p>
            <a:pPr marL="457200" lvl="1" indent="0" algn="just">
              <a:buClr>
                <a:srgbClr val="EEECE1">
                  <a:lumMod val="40000"/>
                  <a:lumOff val="60000"/>
                </a:srgbClr>
              </a:buClr>
              <a:buNone/>
            </a:pPr>
            <a:r>
              <a:rPr lang="en-US" sz="2400" dirty="0">
                <a:solidFill>
                  <a:prstClr val="black"/>
                </a:solidFill>
                <a:latin typeface="Times New Roman" pitchFamily="18" charset="0"/>
                <a:cs typeface="Times New Roman" pitchFamily="18" charset="0"/>
              </a:rPr>
              <a:t>=&gt; Offset = 1256AH – 12560H  = AH</a:t>
            </a:r>
          </a:p>
          <a:p>
            <a:pPr marL="457200" lvl="1" indent="0" algn="just">
              <a:buClr>
                <a:srgbClr val="EEECE1">
                  <a:lumMod val="40000"/>
                  <a:lumOff val="60000"/>
                </a:srgbClr>
              </a:buClr>
              <a:buNone/>
            </a:pPr>
            <a:r>
              <a:rPr lang="en-US" sz="2400" dirty="0">
                <a:solidFill>
                  <a:prstClr val="black"/>
                </a:solidFill>
                <a:latin typeface="Times New Roman" pitchFamily="18" charset="0"/>
                <a:cs typeface="Times New Roman" pitchFamily="18" charset="0"/>
              </a:rPr>
              <a:t>So, </a:t>
            </a:r>
            <a:r>
              <a:rPr lang="en-US" sz="2400" b="1" dirty="0">
                <a:solidFill>
                  <a:prstClr val="black"/>
                </a:solidFill>
                <a:latin typeface="Times New Roman" pitchFamily="18" charset="0"/>
                <a:cs typeface="Times New Roman" pitchFamily="18" charset="0"/>
              </a:rPr>
              <a:t>1256AH = 1256 H : </a:t>
            </a:r>
            <a:r>
              <a:rPr lang="en-US" sz="2400" b="1" dirty="0">
                <a:solidFill>
                  <a:schemeClr val="accent6"/>
                </a:solidFill>
                <a:latin typeface="Times New Roman" pitchFamily="18" charset="0"/>
                <a:cs typeface="Times New Roman" pitchFamily="18" charset="0"/>
              </a:rPr>
              <a:t>000AH</a:t>
            </a:r>
          </a:p>
          <a:p>
            <a:pPr marL="457200" lvl="1" indent="0" algn="just">
              <a:buClr>
                <a:srgbClr val="EEECE1">
                  <a:lumMod val="40000"/>
                  <a:lumOff val="60000"/>
                </a:srgbClr>
              </a:buClr>
              <a:buNone/>
            </a:pPr>
            <a:r>
              <a:rPr lang="en-US" sz="2400" dirty="0">
                <a:solidFill>
                  <a:prstClr val="black"/>
                </a:solidFill>
                <a:latin typeface="Times New Roman" pitchFamily="18" charset="0"/>
                <a:cs typeface="Times New Roman" pitchFamily="18" charset="0"/>
              </a:rPr>
              <a:t>Physical address  =  segment number  * 10h + offset</a:t>
            </a:r>
          </a:p>
          <a:p>
            <a:pPr marL="457200" lvl="1" indent="0" algn="just">
              <a:buClr>
                <a:srgbClr val="EEECE1">
                  <a:lumMod val="40000"/>
                  <a:lumOff val="60000"/>
                </a:srgbClr>
              </a:buClr>
              <a:buNone/>
            </a:pPr>
            <a:r>
              <a:rPr lang="en-US" sz="2400" dirty="0">
                <a:solidFill>
                  <a:prstClr val="black"/>
                </a:solidFill>
                <a:latin typeface="Times New Roman" pitchFamily="18" charset="0"/>
                <a:cs typeface="Times New Roman" pitchFamily="18" charset="0"/>
              </a:rPr>
              <a:t>=&gt; 1256AH =  1240H * 10H + offset</a:t>
            </a:r>
          </a:p>
          <a:p>
            <a:pPr marL="457200" lvl="1" indent="0" algn="just">
              <a:buClr>
                <a:srgbClr val="EEECE1">
                  <a:lumMod val="40000"/>
                  <a:lumOff val="60000"/>
                </a:srgbClr>
              </a:buClr>
              <a:buNone/>
            </a:pPr>
            <a:r>
              <a:rPr lang="en-US" sz="2400" dirty="0">
                <a:solidFill>
                  <a:prstClr val="black"/>
                </a:solidFill>
                <a:latin typeface="Times New Roman" pitchFamily="18" charset="0"/>
                <a:cs typeface="Times New Roman" pitchFamily="18" charset="0"/>
              </a:rPr>
              <a:t>=&gt; Offset = 1256AH – 12400H  = 16AH</a:t>
            </a:r>
          </a:p>
          <a:p>
            <a:pPr marL="457200" lvl="1" indent="0" algn="just">
              <a:buClr>
                <a:srgbClr val="EEECE1">
                  <a:lumMod val="40000"/>
                  <a:lumOff val="60000"/>
                </a:srgbClr>
              </a:buClr>
              <a:buNone/>
            </a:pPr>
            <a:r>
              <a:rPr lang="en-US" sz="2400" dirty="0">
                <a:solidFill>
                  <a:prstClr val="black"/>
                </a:solidFill>
                <a:latin typeface="Times New Roman" pitchFamily="18" charset="0"/>
                <a:cs typeface="Times New Roman" pitchFamily="18" charset="0"/>
              </a:rPr>
              <a:t>So, </a:t>
            </a:r>
            <a:r>
              <a:rPr lang="en-US" sz="2400" b="1" dirty="0">
                <a:solidFill>
                  <a:prstClr val="black"/>
                </a:solidFill>
                <a:latin typeface="Times New Roman" pitchFamily="18" charset="0"/>
                <a:cs typeface="Times New Roman" pitchFamily="18" charset="0"/>
              </a:rPr>
              <a:t>1256AH </a:t>
            </a:r>
            <a:r>
              <a:rPr lang="en-US" sz="2400" b="1">
                <a:solidFill>
                  <a:prstClr val="black"/>
                </a:solidFill>
                <a:latin typeface="Times New Roman" pitchFamily="18" charset="0"/>
                <a:cs typeface="Times New Roman" pitchFamily="18" charset="0"/>
              </a:rPr>
              <a:t>= 1240 H </a:t>
            </a:r>
            <a:r>
              <a:rPr lang="en-US" sz="2400" b="1" dirty="0">
                <a:solidFill>
                  <a:prstClr val="black"/>
                </a:solidFill>
                <a:latin typeface="Times New Roman" pitchFamily="18" charset="0"/>
                <a:cs typeface="Times New Roman" pitchFamily="18" charset="0"/>
              </a:rPr>
              <a:t>: </a:t>
            </a:r>
            <a:r>
              <a:rPr lang="en-US" sz="2400" b="1" dirty="0">
                <a:solidFill>
                  <a:schemeClr val="accent6"/>
                </a:solidFill>
                <a:latin typeface="Times New Roman" pitchFamily="18" charset="0"/>
                <a:cs typeface="Times New Roman" pitchFamily="18" charset="0"/>
              </a:rPr>
              <a:t>016AH</a:t>
            </a:r>
          </a:p>
          <a:p>
            <a:pPr marL="457200" lvl="1" indent="0" algn="just">
              <a:buClr>
                <a:srgbClr val="EEECE1">
                  <a:lumMod val="40000"/>
                  <a:lumOff val="60000"/>
                </a:srgbClr>
              </a:buClr>
              <a:buNone/>
            </a:pPr>
            <a:endParaRPr lang="en-US" dirty="0">
              <a:solidFill>
                <a:prstClr val="black"/>
              </a:solidFill>
              <a:latin typeface="Times New Roman" pitchFamily="18" charset="0"/>
              <a:cs typeface="Times New Roman" pitchFamily="18" charset="0"/>
            </a:endParaRPr>
          </a:p>
          <a:p>
            <a:pPr algn="just">
              <a:buClr>
                <a:srgbClr val="EEECE1">
                  <a:lumMod val="40000"/>
                  <a:lumOff val="60000"/>
                </a:srgbClr>
              </a:buClr>
            </a:pPr>
            <a:endParaRPr lang="en-US" sz="22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465398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solidFill>
                  <a:prstClr val="black">
                    <a:tint val="75000"/>
                  </a:prstClr>
                </a:solidFill>
              </a:rPr>
              <a:pPr/>
              <a:t>29</a:t>
            </a:fld>
            <a:endParaRPr lang="en-US" dirty="0">
              <a:solidFill>
                <a:prstClr val="black">
                  <a:tint val="75000"/>
                </a:prstClr>
              </a:solidFill>
            </a:endParaRPr>
          </a:p>
        </p:txBody>
      </p:sp>
      <p:sp>
        <p:nvSpPr>
          <p:cNvPr id="3" name="Title 4"/>
          <p:cNvSpPr txBox="1">
            <a:spLocks/>
          </p:cNvSpPr>
          <p:nvPr/>
        </p:nvSpPr>
        <p:spPr>
          <a:xfrm>
            <a:off x="-17060" y="-11373"/>
            <a:ext cx="9161060" cy="773373"/>
          </a:xfrm>
          <a:prstGeom prst="rect">
            <a:avLst/>
          </a:prstGeom>
          <a:solidFill>
            <a:srgbClr val="002060"/>
          </a:solidFill>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prstClr val="white"/>
                </a:solidFill>
                <a:latin typeface="Times New Roman" pitchFamily="18" charset="0"/>
                <a:cs typeface="Times New Roman" pitchFamily="18" charset="0"/>
              </a:rPr>
              <a:t>Segment: Offset Address (Logical Address)</a:t>
            </a:r>
          </a:p>
        </p:txBody>
      </p:sp>
      <p:sp>
        <p:nvSpPr>
          <p:cNvPr id="4" name="Content Placeholder 5"/>
          <p:cNvSpPr txBox="1">
            <a:spLocks/>
          </p:cNvSpPr>
          <p:nvPr/>
        </p:nvSpPr>
        <p:spPr>
          <a:xfrm>
            <a:off x="228600" y="990600"/>
            <a:ext cx="8534400" cy="4937125"/>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Clr>
                <a:schemeClr val="bg1"/>
              </a:buClr>
            </a:pPr>
            <a:r>
              <a:rPr lang="en-US" sz="3600" b="1" dirty="0">
                <a:solidFill>
                  <a:prstClr val="black"/>
                </a:solidFill>
                <a:latin typeface="Times New Roman" pitchFamily="18" charset="0"/>
                <a:cs typeface="Times New Roman" pitchFamily="18" charset="0"/>
              </a:rPr>
              <a:t>Example 3.2 </a:t>
            </a:r>
            <a:r>
              <a:rPr lang="en-US" sz="3600" dirty="0">
                <a:solidFill>
                  <a:prstClr val="black"/>
                </a:solidFill>
                <a:latin typeface="Times New Roman" pitchFamily="18" charset="0"/>
                <a:cs typeface="Times New Roman" pitchFamily="18" charset="0"/>
              </a:rPr>
              <a:t>A memory location has physical address 805D2h. In what segment does it have offset BFD2h?</a:t>
            </a:r>
          </a:p>
          <a:p>
            <a:pPr marL="457200" lvl="1" indent="0" algn="just">
              <a:buClr>
                <a:srgbClr val="EEECE1">
                  <a:lumMod val="40000"/>
                  <a:lumOff val="60000"/>
                </a:srgbClr>
              </a:buClr>
              <a:buFont typeface="Wingdings 3" charset="2"/>
              <a:buNone/>
            </a:pPr>
            <a:endParaRPr lang="en-US" dirty="0">
              <a:solidFill>
                <a:prstClr val="black"/>
              </a:solidFill>
              <a:latin typeface="Times New Roman" pitchFamily="18" charset="0"/>
              <a:cs typeface="Times New Roman" pitchFamily="18" charset="0"/>
            </a:endParaRPr>
          </a:p>
          <a:p>
            <a:pPr marL="457200" lvl="1" indent="0" algn="just">
              <a:buClr>
                <a:srgbClr val="EEECE1">
                  <a:lumMod val="40000"/>
                  <a:lumOff val="60000"/>
                </a:srgbClr>
              </a:buClr>
              <a:buFont typeface="Wingdings 3" charset="2"/>
              <a:buNone/>
            </a:pPr>
            <a:endParaRPr lang="en-US" dirty="0">
              <a:solidFill>
                <a:prstClr val="black"/>
              </a:solidFill>
              <a:latin typeface="Times New Roman" pitchFamily="18" charset="0"/>
              <a:cs typeface="Times New Roman" pitchFamily="18" charset="0"/>
            </a:endParaRPr>
          </a:p>
          <a:p>
            <a:pPr algn="just">
              <a:buClr>
                <a:srgbClr val="EEECE1">
                  <a:lumMod val="40000"/>
                  <a:lumOff val="60000"/>
                </a:srgbClr>
              </a:buClr>
            </a:pPr>
            <a:endParaRPr lang="en-US" sz="22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056466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952750" y="228600"/>
            <a:ext cx="3219450" cy="6018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2667000" y="6248400"/>
            <a:ext cx="3810000" cy="369332"/>
          </a:xfrm>
          <a:prstGeom prst="rect">
            <a:avLst/>
          </a:prstGeom>
          <a:noFill/>
        </p:spPr>
        <p:txBody>
          <a:bodyPr wrap="square" rtlCol="1">
            <a:spAutoFit/>
          </a:bodyPr>
          <a:lstStyle/>
          <a:p>
            <a:pPr algn="ctr"/>
            <a:r>
              <a:rPr lang="en-US" dirty="0">
                <a:solidFill>
                  <a:schemeClr val="bg1"/>
                </a:solidFill>
                <a:latin typeface="Calibri" pitchFamily="34" charset="0"/>
              </a:rPr>
              <a:t>Figure : The 8086 memory segments.</a:t>
            </a:r>
            <a:endParaRPr lang="ar-SA" dirty="0">
              <a:solidFill>
                <a:schemeClr val="bg1"/>
              </a:solidFill>
              <a:latin typeface="Calibri" pitchFamily="34" charset="0"/>
            </a:endParaRPr>
          </a:p>
        </p:txBody>
      </p:sp>
    </p:spTree>
    <p:extLst>
      <p:ext uri="{BB962C8B-B14F-4D97-AF65-F5344CB8AC3E}">
        <p14:creationId xmlns:p14="http://schemas.microsoft.com/office/powerpoint/2010/main" val="2961286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solidFill>
                  <a:prstClr val="black">
                    <a:tint val="75000"/>
                  </a:prstClr>
                </a:solidFill>
              </a:rPr>
              <a:pPr/>
              <a:t>30</a:t>
            </a:fld>
            <a:endParaRPr lang="en-US" dirty="0">
              <a:solidFill>
                <a:prstClr val="black">
                  <a:tint val="75000"/>
                </a:prstClr>
              </a:solidFill>
            </a:endParaRPr>
          </a:p>
        </p:txBody>
      </p:sp>
      <p:sp>
        <p:nvSpPr>
          <p:cNvPr id="3" name="Title 4"/>
          <p:cNvSpPr txBox="1">
            <a:spLocks/>
          </p:cNvSpPr>
          <p:nvPr/>
        </p:nvSpPr>
        <p:spPr>
          <a:xfrm>
            <a:off x="-17060" y="-11373"/>
            <a:ext cx="9161060" cy="773373"/>
          </a:xfrm>
          <a:prstGeom prst="rect">
            <a:avLst/>
          </a:prstGeom>
          <a:solidFill>
            <a:srgbClr val="002060"/>
          </a:solidFill>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prstClr val="white"/>
                </a:solidFill>
                <a:latin typeface="Times New Roman" pitchFamily="18" charset="0"/>
                <a:cs typeface="Times New Roman" pitchFamily="18" charset="0"/>
              </a:rPr>
              <a:t>Segment: Offset Address (Logical Address)</a:t>
            </a:r>
          </a:p>
        </p:txBody>
      </p:sp>
      <p:sp>
        <p:nvSpPr>
          <p:cNvPr id="4" name="Content Placeholder 5"/>
          <p:cNvSpPr txBox="1">
            <a:spLocks/>
          </p:cNvSpPr>
          <p:nvPr/>
        </p:nvSpPr>
        <p:spPr>
          <a:xfrm>
            <a:off x="228600" y="990600"/>
            <a:ext cx="8534400" cy="4937125"/>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Clr>
                <a:schemeClr val="bg1"/>
              </a:buClr>
            </a:pPr>
            <a:r>
              <a:rPr lang="en-US" sz="2200" b="1" dirty="0">
                <a:solidFill>
                  <a:prstClr val="black"/>
                </a:solidFill>
                <a:latin typeface="Times New Roman" pitchFamily="18" charset="0"/>
                <a:cs typeface="Times New Roman" pitchFamily="18" charset="0"/>
              </a:rPr>
              <a:t>Example 3.2 </a:t>
            </a:r>
            <a:r>
              <a:rPr lang="en-US" sz="2200" dirty="0">
                <a:solidFill>
                  <a:prstClr val="black"/>
                </a:solidFill>
                <a:latin typeface="Times New Roman" pitchFamily="18" charset="0"/>
                <a:cs typeface="Times New Roman" pitchFamily="18" charset="0"/>
              </a:rPr>
              <a:t>A memory location has physical address 805D2h. In what segment does it have offset BFD2h?</a:t>
            </a:r>
          </a:p>
          <a:p>
            <a:pPr algn="just">
              <a:buClr>
                <a:schemeClr val="bg1"/>
              </a:buClr>
            </a:pPr>
            <a:r>
              <a:rPr lang="en-US" sz="2200" b="1" dirty="0">
                <a:solidFill>
                  <a:prstClr val="black"/>
                </a:solidFill>
                <a:latin typeface="Times New Roman" pitchFamily="18" charset="0"/>
                <a:cs typeface="Times New Roman" pitchFamily="18" charset="0"/>
              </a:rPr>
              <a:t>Solution</a:t>
            </a:r>
            <a:r>
              <a:rPr lang="en-US" sz="2200" dirty="0">
                <a:solidFill>
                  <a:prstClr val="black"/>
                </a:solidFill>
                <a:latin typeface="Times New Roman" pitchFamily="18" charset="0"/>
                <a:cs typeface="Times New Roman" pitchFamily="18" charset="0"/>
              </a:rPr>
              <a:t>: </a:t>
            </a:r>
          </a:p>
          <a:p>
            <a:pPr marL="457200" lvl="1" indent="0" algn="just">
              <a:buClr>
                <a:schemeClr val="bg1"/>
              </a:buClr>
              <a:buFont typeface="Wingdings 3" charset="2"/>
              <a:buNone/>
            </a:pPr>
            <a:r>
              <a:rPr lang="en-US" sz="2400" dirty="0">
                <a:solidFill>
                  <a:prstClr val="black"/>
                </a:solidFill>
                <a:latin typeface="Times New Roman" pitchFamily="18" charset="0"/>
                <a:cs typeface="Times New Roman" pitchFamily="18" charset="0"/>
              </a:rPr>
              <a:t>Physical address  =  segment number  * 10h + offset</a:t>
            </a:r>
          </a:p>
          <a:p>
            <a:pPr marL="457200" lvl="1" indent="0" algn="just">
              <a:buClr>
                <a:schemeClr val="bg1"/>
              </a:buClr>
              <a:buFont typeface="Wingdings 3" charset="2"/>
              <a:buNone/>
            </a:pPr>
            <a:r>
              <a:rPr lang="en-US" sz="2400" dirty="0">
                <a:solidFill>
                  <a:prstClr val="black"/>
                </a:solidFill>
                <a:latin typeface="Times New Roman" pitchFamily="18" charset="0"/>
                <a:cs typeface="Times New Roman" pitchFamily="18" charset="0"/>
              </a:rPr>
              <a:t>=&gt; 805D2h =  segment number * 10h + BFD2h</a:t>
            </a:r>
          </a:p>
          <a:p>
            <a:pPr lvl="1" algn="just">
              <a:buClr>
                <a:schemeClr val="bg1"/>
              </a:buClr>
              <a:buFont typeface="Symbol" panose="05050102010706020507" pitchFamily="18" charset="2"/>
              <a:buChar char="Þ"/>
            </a:pPr>
            <a:r>
              <a:rPr lang="en-US" sz="2400" dirty="0">
                <a:solidFill>
                  <a:prstClr val="black"/>
                </a:solidFill>
                <a:latin typeface="Times New Roman" pitchFamily="18" charset="0"/>
                <a:cs typeface="Times New Roman" pitchFamily="18" charset="0"/>
              </a:rPr>
              <a:t>Segment number  = (805D2h – BFD2h)/10h  = 74600h/10h = 7460h</a:t>
            </a:r>
          </a:p>
          <a:p>
            <a:pPr marL="457200" lvl="1" indent="0" algn="just">
              <a:buClr>
                <a:schemeClr val="bg1"/>
              </a:buClr>
              <a:buFont typeface="Wingdings 3" charset="2"/>
              <a:buNone/>
            </a:pPr>
            <a:r>
              <a:rPr lang="en-US" sz="2400" dirty="0">
                <a:solidFill>
                  <a:prstClr val="black"/>
                </a:solidFill>
                <a:latin typeface="Times New Roman" pitchFamily="18" charset="0"/>
                <a:cs typeface="Times New Roman" pitchFamily="18" charset="0"/>
              </a:rPr>
              <a:t>So, </a:t>
            </a:r>
            <a:r>
              <a:rPr lang="en-US" sz="2400" b="1" dirty="0">
                <a:solidFill>
                  <a:prstClr val="black"/>
                </a:solidFill>
                <a:latin typeface="Times New Roman" pitchFamily="18" charset="0"/>
                <a:cs typeface="Times New Roman" pitchFamily="18" charset="0"/>
              </a:rPr>
              <a:t>805D2h = </a:t>
            </a:r>
            <a:r>
              <a:rPr lang="en-US" sz="2400" b="1" dirty="0">
                <a:solidFill>
                  <a:schemeClr val="accent6"/>
                </a:solidFill>
                <a:latin typeface="Times New Roman" pitchFamily="18" charset="0"/>
                <a:cs typeface="Times New Roman" pitchFamily="18" charset="0"/>
              </a:rPr>
              <a:t>7460 h</a:t>
            </a:r>
            <a:r>
              <a:rPr lang="en-US" sz="2400" b="1" dirty="0">
                <a:solidFill>
                  <a:prstClr val="black"/>
                </a:solidFill>
                <a:latin typeface="Times New Roman" pitchFamily="18" charset="0"/>
                <a:cs typeface="Times New Roman" pitchFamily="18" charset="0"/>
              </a:rPr>
              <a:t> : BFD2h</a:t>
            </a:r>
          </a:p>
          <a:p>
            <a:pPr marL="457200" lvl="1" indent="0" algn="just">
              <a:buClr>
                <a:srgbClr val="EEECE1">
                  <a:lumMod val="40000"/>
                  <a:lumOff val="60000"/>
                </a:srgbClr>
              </a:buClr>
              <a:buFont typeface="Wingdings 3" charset="2"/>
              <a:buNone/>
            </a:pPr>
            <a:endParaRPr lang="en-US" dirty="0">
              <a:solidFill>
                <a:prstClr val="black"/>
              </a:solidFill>
              <a:latin typeface="Times New Roman" pitchFamily="18" charset="0"/>
              <a:cs typeface="Times New Roman" pitchFamily="18" charset="0"/>
            </a:endParaRPr>
          </a:p>
          <a:p>
            <a:pPr marL="457200" lvl="1" indent="0" algn="just">
              <a:buClr>
                <a:srgbClr val="EEECE1">
                  <a:lumMod val="40000"/>
                  <a:lumOff val="60000"/>
                </a:srgbClr>
              </a:buClr>
              <a:buFont typeface="Wingdings 3" charset="2"/>
              <a:buNone/>
            </a:pPr>
            <a:endParaRPr lang="en-US" dirty="0">
              <a:solidFill>
                <a:prstClr val="black"/>
              </a:solidFill>
              <a:latin typeface="Times New Roman" pitchFamily="18" charset="0"/>
              <a:cs typeface="Times New Roman" pitchFamily="18" charset="0"/>
            </a:endParaRPr>
          </a:p>
          <a:p>
            <a:pPr algn="just">
              <a:buClr>
                <a:srgbClr val="EEECE1">
                  <a:lumMod val="40000"/>
                  <a:lumOff val="60000"/>
                </a:srgbClr>
              </a:buClr>
            </a:pPr>
            <a:endParaRPr lang="en-US" sz="22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754743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BA2A-86CE-9CA0-9110-60B01483CCB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61297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2838450" y="152400"/>
            <a:ext cx="4019550" cy="6059623"/>
          </a:xfrm>
          <a:prstGeom prst="rect">
            <a:avLst/>
          </a:prstGeom>
          <a:noFill/>
          <a:ln w="9525">
            <a:noFill/>
            <a:miter lim="800000"/>
            <a:headEnd/>
            <a:tailEnd/>
          </a:ln>
        </p:spPr>
      </p:pic>
      <p:sp>
        <p:nvSpPr>
          <p:cNvPr id="9" name="TextBox 8"/>
          <p:cNvSpPr txBox="1"/>
          <p:nvPr/>
        </p:nvSpPr>
        <p:spPr>
          <a:xfrm>
            <a:off x="1981200" y="6248400"/>
            <a:ext cx="5486400" cy="369332"/>
          </a:xfrm>
          <a:prstGeom prst="rect">
            <a:avLst/>
          </a:prstGeom>
          <a:noFill/>
        </p:spPr>
        <p:txBody>
          <a:bodyPr wrap="square" rtlCol="1">
            <a:spAutoFit/>
          </a:bodyPr>
          <a:lstStyle/>
          <a:p>
            <a:pPr algn="ctr"/>
            <a:r>
              <a:rPr lang="en-US" dirty="0">
                <a:solidFill>
                  <a:schemeClr val="bg1"/>
                </a:solidFill>
                <a:latin typeface="Calibri" pitchFamily="34" charset="0"/>
              </a:rPr>
              <a:t>Figure : Overlapping of the 8086 memory segments.</a:t>
            </a:r>
            <a:endParaRPr lang="ar-SA" dirty="0">
              <a:solidFill>
                <a:schemeClr val="bg1"/>
              </a:solidFill>
              <a:latin typeface="Calibri" pitchFamily="34" charset="0"/>
            </a:endParaRPr>
          </a:p>
        </p:txBody>
      </p:sp>
    </p:spTree>
    <p:extLst>
      <p:ext uri="{BB962C8B-B14F-4D97-AF65-F5344CB8AC3E}">
        <p14:creationId xmlns:p14="http://schemas.microsoft.com/office/powerpoint/2010/main" val="2927965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06" y="0"/>
            <a:ext cx="9174105" cy="838200"/>
          </a:xfrm>
          <a:solidFill>
            <a:srgbClr val="002060"/>
          </a:solidFill>
        </p:spPr>
        <p:txBody>
          <a:bodyPr>
            <a:normAutofit/>
          </a:bodyPr>
          <a:lstStyle/>
          <a:p>
            <a:pPr algn="l"/>
            <a:r>
              <a:rPr lang="en-US" sz="3200" dirty="0">
                <a:latin typeface="Times New Roman" pitchFamily="18" charset="0"/>
                <a:cs typeface="Times New Roman" pitchFamily="18" charset="0"/>
              </a:rPr>
              <a:t>Segmentation and offset</a:t>
            </a:r>
          </a:p>
        </p:txBody>
      </p:sp>
      <p:sp>
        <p:nvSpPr>
          <p:cNvPr id="3" name="Slide Number Placeholder 2"/>
          <p:cNvSpPr>
            <a:spLocks noGrp="1"/>
          </p:cNvSpPr>
          <p:nvPr>
            <p:ph type="sldNum" sz="quarter" idx="12"/>
          </p:nvPr>
        </p:nvSpPr>
        <p:spPr/>
        <p:txBody>
          <a:bodyPr/>
          <a:lstStyle/>
          <a:p>
            <a:fld id="{D57F1E4F-1CFF-5643-939E-02111984F565}" type="slidenum">
              <a:rPr lang="en-US" smtClean="0"/>
              <a:t>5</a:t>
            </a:fld>
            <a:endParaRPr lang="en-US" dirty="0"/>
          </a:p>
        </p:txBody>
      </p:sp>
      <p:sp>
        <p:nvSpPr>
          <p:cNvPr id="4" name="Content Placeholder 2"/>
          <p:cNvSpPr txBox="1">
            <a:spLocks/>
          </p:cNvSpPr>
          <p:nvPr/>
        </p:nvSpPr>
        <p:spPr>
          <a:xfrm>
            <a:off x="152400" y="990600"/>
            <a:ext cx="8839200" cy="6781800"/>
          </a:xfrm>
          <a:prstGeom prst="rect">
            <a:avLst/>
          </a:prstGeom>
        </p:spPr>
        <p:txBody>
          <a:bodyPr>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ClrTx/>
            </a:pPr>
            <a:r>
              <a:rPr lang="en-US" sz="2400" dirty="0">
                <a:solidFill>
                  <a:schemeClr val="bg1"/>
                </a:solidFill>
              </a:rPr>
              <a:t>Book chapter: </a:t>
            </a:r>
            <a:r>
              <a:rPr lang="en-US" sz="2400" dirty="0" err="1">
                <a:solidFill>
                  <a:srgbClr val="C00000"/>
                </a:solidFill>
              </a:rPr>
              <a:t>Ytha</a:t>
            </a:r>
            <a:r>
              <a:rPr lang="en-US" sz="2400" dirty="0">
                <a:solidFill>
                  <a:srgbClr val="C00000"/>
                </a:solidFill>
              </a:rPr>
              <a:t> </a:t>
            </a:r>
            <a:r>
              <a:rPr lang="en-US" sz="2400" dirty="0" err="1">
                <a:solidFill>
                  <a:srgbClr val="C00000"/>
                </a:solidFill>
              </a:rPr>
              <a:t>yu</a:t>
            </a:r>
            <a:r>
              <a:rPr lang="en-US" sz="2400" dirty="0">
                <a:solidFill>
                  <a:srgbClr val="C00000"/>
                </a:solidFill>
              </a:rPr>
              <a:t> 3.2.3 </a:t>
            </a:r>
            <a:r>
              <a:rPr lang="en-US" sz="2400" i="1" dirty="0">
                <a:solidFill>
                  <a:srgbClr val="C00000"/>
                </a:solidFill>
              </a:rPr>
              <a:t>Segment Registers</a:t>
            </a:r>
          </a:p>
          <a:p>
            <a:pPr>
              <a:buClrTx/>
            </a:pPr>
            <a:r>
              <a:rPr lang="en-US" sz="3000" dirty="0">
                <a:solidFill>
                  <a:schemeClr val="bg1"/>
                </a:solidFill>
              </a:rPr>
              <a:t>Memory Segment</a:t>
            </a:r>
          </a:p>
          <a:p>
            <a:pPr marL="0" indent="0">
              <a:buClrTx/>
              <a:buNone/>
            </a:pPr>
            <a:r>
              <a:rPr lang="en-US" sz="3000" dirty="0">
                <a:solidFill>
                  <a:schemeClr val="bg1"/>
                </a:solidFill>
              </a:rPr>
              <a:t>A memory segment is a block of 64 KB memory blocks. Each segment is identified by a segment number, starting with 0000H. A segment number is 16 bits, so the highest segment number is FFFFH.</a:t>
            </a:r>
          </a:p>
          <a:p>
            <a:pPr marL="0" indent="0">
              <a:buClrTx/>
              <a:buNone/>
            </a:pPr>
            <a:r>
              <a:rPr lang="en-US" sz="3000" dirty="0">
                <a:solidFill>
                  <a:schemeClr val="bg1"/>
                </a:solidFill>
              </a:rPr>
              <a:t>Within a segment, a memory location is specified by an offset. This is the number of bytes from the beginning of the segment. The first byte in a segment has offset 0. The last offset in a segment is FFFFH.</a:t>
            </a:r>
          </a:p>
          <a:p>
            <a:pPr>
              <a:buClrTx/>
            </a:pPr>
            <a:endParaRPr lang="en-US" sz="3000" dirty="0">
              <a:solidFill>
                <a:schemeClr val="bg1"/>
              </a:solidFill>
            </a:endParaRPr>
          </a:p>
          <a:p>
            <a:pPr>
              <a:buClrTx/>
            </a:pPr>
            <a:r>
              <a:rPr lang="en-US" sz="3000" dirty="0">
                <a:solidFill>
                  <a:schemeClr val="bg1"/>
                </a:solidFill>
              </a:rPr>
              <a:t>Segment: Offset Address</a:t>
            </a:r>
          </a:p>
          <a:p>
            <a:pPr marL="0" indent="0">
              <a:buClrTx/>
              <a:buNone/>
            </a:pPr>
            <a:r>
              <a:rPr lang="en-US" sz="3000" dirty="0">
                <a:solidFill>
                  <a:schemeClr val="bg1"/>
                </a:solidFill>
              </a:rPr>
              <a:t>A memory location may be specified by providing a segment number and an offset, written in the form segment: offset; this is known as a logical address. For example, A4FB:4872h means offset 4872H within </a:t>
            </a:r>
            <a:r>
              <a:rPr lang="en-US" sz="3000">
                <a:solidFill>
                  <a:schemeClr val="bg1"/>
                </a:solidFill>
              </a:rPr>
              <a:t>segment A4FBH</a:t>
            </a:r>
            <a:r>
              <a:rPr lang="en-US" sz="3000" dirty="0">
                <a:solidFill>
                  <a:schemeClr val="bg1"/>
                </a:solidFill>
              </a:rPr>
              <a:t>.</a:t>
            </a:r>
          </a:p>
          <a:p>
            <a:pPr marL="0" indent="0">
              <a:buClrTx/>
              <a:buNone/>
            </a:pPr>
            <a:br>
              <a:rPr lang="en-US" sz="2400" dirty="0"/>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1839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3" name="TextBox 2"/>
          <p:cNvSpPr txBox="1"/>
          <p:nvPr/>
        </p:nvSpPr>
        <p:spPr>
          <a:xfrm>
            <a:off x="327846" y="1066800"/>
            <a:ext cx="8458200" cy="433965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Segmentation is used to increase the execution speed of</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computer system so that processor can able to fetch and execute the data from memory easily and quickly.</a:t>
            </a:r>
          </a:p>
          <a:p>
            <a:pPr marL="342900" indent="-342900">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The size of address bus of 8086 is 20 and is able to</a:t>
            </a:r>
          </a:p>
          <a:p>
            <a:r>
              <a:rPr lang="en-US" sz="2400" dirty="0">
                <a:solidFill>
                  <a:schemeClr val="bg1"/>
                </a:solidFill>
                <a:latin typeface="Arial" panose="020B0604020202020204" pitchFamily="34" charset="0"/>
                <a:cs typeface="Arial" panose="020B0604020202020204" pitchFamily="34" charset="0"/>
              </a:rPr>
              <a:t> address 1 Mbytes of physical memory.</a:t>
            </a:r>
          </a:p>
          <a:p>
            <a:endParaRPr lang="en-US" sz="24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The compete 1 Mbytes memory can be divided into 16 segments, each of 64 Kbytes size.</a:t>
            </a:r>
          </a:p>
          <a:p>
            <a:pPr marL="342900" indent="-342900">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br>
              <a:rPr lang="en-US" dirty="0"/>
            </a:br>
            <a:endParaRPr lang="en-US" dirty="0"/>
          </a:p>
        </p:txBody>
      </p:sp>
      <p:sp>
        <p:nvSpPr>
          <p:cNvPr id="6" name="Title 1"/>
          <p:cNvSpPr>
            <a:spLocks noGrp="1"/>
          </p:cNvSpPr>
          <p:nvPr>
            <p:ph type="title"/>
          </p:nvPr>
        </p:nvSpPr>
        <p:spPr>
          <a:xfrm>
            <a:off x="-30106" y="0"/>
            <a:ext cx="9174105" cy="838200"/>
          </a:xfrm>
          <a:solidFill>
            <a:srgbClr val="002060"/>
          </a:solidFill>
        </p:spPr>
        <p:txBody>
          <a:bodyPr>
            <a:normAutofit/>
          </a:bodyPr>
          <a:lstStyle/>
          <a:p>
            <a:pPr algn="l"/>
            <a:r>
              <a:rPr lang="en-US" sz="3200" dirty="0">
                <a:latin typeface="Times New Roman" pitchFamily="18" charset="0"/>
                <a:cs typeface="Times New Roman" pitchFamily="18" charset="0"/>
              </a:rPr>
              <a:t>Segmentation and offset</a:t>
            </a:r>
          </a:p>
        </p:txBody>
      </p:sp>
    </p:spTree>
    <p:extLst>
      <p:ext uri="{BB962C8B-B14F-4D97-AF65-F5344CB8AC3E}">
        <p14:creationId xmlns:p14="http://schemas.microsoft.com/office/powerpoint/2010/main" val="1513826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3" name="TextBox 2"/>
          <p:cNvSpPr txBox="1"/>
          <p:nvPr/>
        </p:nvSpPr>
        <p:spPr>
          <a:xfrm>
            <a:off x="381000" y="457200"/>
            <a:ext cx="8458200" cy="5078313"/>
          </a:xfrm>
          <a:prstGeom prst="rect">
            <a:avLst/>
          </a:prstGeom>
          <a:noFill/>
        </p:spPr>
        <p:txBody>
          <a:bodyPr wrap="square" rtlCol="0">
            <a:spAutoFit/>
          </a:bodyPr>
          <a:lstStyle/>
          <a:p>
            <a:pPr lvl="1"/>
            <a:r>
              <a:rPr lang="en-US" sz="2400" u="sng" dirty="0">
                <a:solidFill>
                  <a:schemeClr val="bg1"/>
                </a:solidFill>
                <a:latin typeface="Arial" panose="020B0604020202020204" pitchFamily="34" charset="0"/>
                <a:cs typeface="Arial" panose="020B0604020202020204" pitchFamily="34" charset="0"/>
              </a:rPr>
              <a:t>Once the beginning address is known, the </a:t>
            </a:r>
            <a:r>
              <a:rPr lang="en-US" sz="2400" b="1" u="sng" dirty="0">
                <a:solidFill>
                  <a:schemeClr val="bg1"/>
                </a:solidFill>
                <a:latin typeface="Arial" panose="020B0604020202020204" pitchFamily="34" charset="0"/>
                <a:cs typeface="Arial" panose="020B0604020202020204" pitchFamily="34" charset="0"/>
              </a:rPr>
              <a:t>ending</a:t>
            </a:r>
            <a:r>
              <a:rPr lang="en-US" sz="2400" u="sng" dirty="0">
                <a:solidFill>
                  <a:schemeClr val="bg1"/>
                </a:solidFill>
                <a:latin typeface="Arial" panose="020B0604020202020204" pitchFamily="34" charset="0"/>
                <a:cs typeface="Arial" panose="020B0604020202020204" pitchFamily="34" charset="0"/>
              </a:rPr>
              <a:t> </a:t>
            </a:r>
            <a:r>
              <a:rPr lang="en-US" sz="2400" b="1" u="sng" dirty="0">
                <a:solidFill>
                  <a:schemeClr val="bg1"/>
                </a:solidFill>
                <a:latin typeface="Arial" panose="020B0604020202020204" pitchFamily="34" charset="0"/>
                <a:cs typeface="Arial" panose="020B0604020202020204" pitchFamily="34" charset="0"/>
              </a:rPr>
              <a:t>address</a:t>
            </a:r>
            <a:r>
              <a:rPr lang="en-US" sz="2400" u="sng" dirty="0">
                <a:solidFill>
                  <a:schemeClr val="bg1"/>
                </a:solidFill>
                <a:latin typeface="Arial" panose="020B0604020202020204" pitchFamily="34" charset="0"/>
                <a:cs typeface="Arial" panose="020B0604020202020204" pitchFamily="34" charset="0"/>
              </a:rPr>
              <a:t> is found by adding </a:t>
            </a:r>
            <a:r>
              <a:rPr lang="en-US" sz="2400" b="1" u="sng" dirty="0">
                <a:solidFill>
                  <a:schemeClr val="bg1"/>
                </a:solidFill>
                <a:latin typeface="Arial" panose="020B0604020202020204" pitchFamily="34" charset="0"/>
                <a:cs typeface="Arial" panose="020B0604020202020204" pitchFamily="34" charset="0"/>
              </a:rPr>
              <a:t>FFFFH</a:t>
            </a:r>
            <a:r>
              <a:rPr lang="en-US" sz="2400" u="sng" dirty="0">
                <a:solidFill>
                  <a:schemeClr val="bg1"/>
                </a:solidFill>
                <a:latin typeface="Arial" panose="020B0604020202020204" pitchFamily="34" charset="0"/>
                <a:cs typeface="Arial" panose="020B0604020202020204" pitchFamily="34" charset="0"/>
              </a:rPr>
              <a:t> (</a:t>
            </a:r>
            <a:r>
              <a:rPr lang="en-US" sz="2400" b="1" u="sng" dirty="0">
                <a:solidFill>
                  <a:schemeClr val="bg1"/>
                </a:solidFill>
                <a:latin typeface="Arial" panose="020B0604020202020204" pitchFamily="34" charset="0"/>
                <a:cs typeface="Arial" panose="020B0604020202020204" pitchFamily="34" charset="0"/>
              </a:rPr>
              <a:t>64K</a:t>
            </a:r>
            <a:r>
              <a:rPr lang="en-US" sz="2400" u="sng" dirty="0">
                <a:solidFill>
                  <a:schemeClr val="bg1"/>
                </a:solidFill>
                <a:latin typeface="Arial" panose="020B0604020202020204" pitchFamily="34" charset="0"/>
                <a:cs typeface="Arial" panose="020B0604020202020204" pitchFamily="34" charset="0"/>
              </a:rPr>
              <a:t>). </a:t>
            </a:r>
          </a:p>
          <a:p>
            <a:pPr lvl="1"/>
            <a:r>
              <a:rPr lang="en-US" sz="2400" dirty="0">
                <a:solidFill>
                  <a:schemeClr val="bg1"/>
                </a:solidFill>
                <a:latin typeface="Arial" panose="020B0604020202020204" pitchFamily="34" charset="0"/>
                <a:cs typeface="Arial" panose="020B0604020202020204" pitchFamily="34" charset="0"/>
              </a:rPr>
              <a:t>For example, if a segment register contains </a:t>
            </a:r>
            <a:r>
              <a:rPr lang="en-US" sz="2400" b="1" dirty="0">
                <a:solidFill>
                  <a:schemeClr val="bg1"/>
                </a:solidFill>
                <a:latin typeface="Arial" panose="020B0604020202020204" pitchFamily="34" charset="0"/>
                <a:cs typeface="Arial" panose="020B0604020202020204" pitchFamily="34" charset="0"/>
              </a:rPr>
              <a:t>3000H</a:t>
            </a:r>
            <a:r>
              <a:rPr lang="en-US" sz="2400" dirty="0">
                <a:solidFill>
                  <a:schemeClr val="bg1"/>
                </a:solidFill>
                <a:latin typeface="Arial" panose="020B0604020202020204" pitchFamily="34" charset="0"/>
                <a:cs typeface="Arial" panose="020B0604020202020204" pitchFamily="34" charset="0"/>
              </a:rPr>
              <a:t>, the first address of the segment is </a:t>
            </a:r>
            <a:r>
              <a:rPr lang="en-US" sz="2400" b="1" dirty="0">
                <a:solidFill>
                  <a:schemeClr val="bg1"/>
                </a:solidFill>
                <a:latin typeface="Arial" panose="020B0604020202020204" pitchFamily="34" charset="0"/>
                <a:cs typeface="Arial" panose="020B0604020202020204" pitchFamily="34" charset="0"/>
              </a:rPr>
              <a:t>30000H</a:t>
            </a:r>
            <a:r>
              <a:rPr lang="en-US" sz="2400" dirty="0">
                <a:solidFill>
                  <a:schemeClr val="bg1"/>
                </a:solidFill>
                <a:latin typeface="Arial" panose="020B0604020202020204" pitchFamily="34" charset="0"/>
                <a:cs typeface="Arial" panose="020B0604020202020204" pitchFamily="34" charset="0"/>
              </a:rPr>
              <a:t>, and the last address is </a:t>
            </a:r>
            <a:r>
              <a:rPr lang="en-US" sz="2400" b="1" dirty="0">
                <a:solidFill>
                  <a:schemeClr val="bg1"/>
                </a:solidFill>
                <a:latin typeface="Arial" panose="020B0604020202020204" pitchFamily="34" charset="0"/>
                <a:cs typeface="Arial" panose="020B0604020202020204" pitchFamily="34" charset="0"/>
              </a:rPr>
              <a:t>3FFFFH</a:t>
            </a:r>
            <a:r>
              <a:rPr lang="en-US" sz="2400" dirty="0">
                <a:solidFill>
                  <a:schemeClr val="bg1"/>
                </a:solidFill>
                <a:latin typeface="Arial" panose="020B0604020202020204" pitchFamily="34" charset="0"/>
                <a:cs typeface="Arial" panose="020B0604020202020204" pitchFamily="34" charset="0"/>
              </a:rPr>
              <a:t>. </a:t>
            </a:r>
          </a:p>
          <a:p>
            <a:pPr lvl="1"/>
            <a:r>
              <a:rPr lang="en-US" sz="2400" dirty="0">
                <a:solidFill>
                  <a:schemeClr val="bg1"/>
                </a:solidFill>
                <a:latin typeface="Arial" panose="020B0604020202020204" pitchFamily="34" charset="0"/>
                <a:cs typeface="Arial" panose="020B0604020202020204" pitchFamily="34" charset="0"/>
              </a:rPr>
              <a:t>The following table shows several examples of segment register contents and the starting and ending addresses of the memory segments selected by each segment address.</a:t>
            </a:r>
          </a:p>
          <a:p>
            <a:pPr marL="342900" indent="-342900">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br>
              <a:rPr lang="en-US" dirty="0"/>
            </a:b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590800" y="3733800"/>
            <a:ext cx="5690937" cy="2514600"/>
          </a:xfrm>
          <a:prstGeom prst="rect">
            <a:avLst/>
          </a:prstGeom>
          <a:noFill/>
          <a:ln w="9525">
            <a:noFill/>
            <a:miter lim="800000"/>
            <a:headEnd/>
            <a:tailEnd/>
          </a:ln>
        </p:spPr>
      </p:pic>
    </p:spTree>
    <p:extLst>
      <p:ext uri="{BB962C8B-B14F-4D97-AF65-F5344CB8AC3E}">
        <p14:creationId xmlns:p14="http://schemas.microsoft.com/office/powerpoint/2010/main" val="258601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3" name="TextBox 2"/>
          <p:cNvSpPr txBox="1"/>
          <p:nvPr/>
        </p:nvSpPr>
        <p:spPr>
          <a:xfrm>
            <a:off x="381000" y="457200"/>
            <a:ext cx="8458200" cy="212365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A segment starts at a particular address and its maximum size can go up to 64 Kbytes. But if another segment starts along this 64Kbytes location of the first segment, the two segments are said to be</a:t>
            </a:r>
            <a:r>
              <a:rPr lang="en-US" sz="2400" dirty="0">
                <a:solidFill>
                  <a:schemeClr val="accent2">
                    <a:lumMod val="60000"/>
                    <a:lumOff val="40000"/>
                  </a:schemeClr>
                </a:solidFill>
                <a:latin typeface="Arial" panose="020B0604020202020204" pitchFamily="34" charset="0"/>
                <a:cs typeface="Arial" panose="020B0604020202020204" pitchFamily="34" charset="0"/>
              </a:rPr>
              <a:t> overlapping segment</a:t>
            </a:r>
            <a:r>
              <a:rPr lang="en-US" sz="2400" dirty="0">
                <a:solidFill>
                  <a:schemeClr val="bg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br>
              <a:rPr lang="en-US" dirty="0"/>
            </a:br>
            <a:endParaRPr lang="en-US" dirty="0"/>
          </a:p>
        </p:txBody>
      </p:sp>
    </p:spTree>
    <p:extLst>
      <p:ext uri="{BB962C8B-B14F-4D97-AF65-F5344CB8AC3E}">
        <p14:creationId xmlns:p14="http://schemas.microsoft.com/office/powerpoint/2010/main" val="3566216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tx1"/>
            </a:gs>
          </a:gsLst>
          <a:lin ang="612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69815" y="411635"/>
            <a:ext cx="5875309" cy="492443"/>
          </a:xfrm>
          <a:prstGeom prst="rect">
            <a:avLst/>
          </a:prstGeom>
        </p:spPr>
        <p:txBody>
          <a:bodyPr vert="horz" wrap="square" lIns="0" tIns="0" rIns="0" bIns="0" rtlCol="0">
            <a:spAutoFit/>
          </a:bodyPr>
          <a:lstStyle/>
          <a:p>
            <a:pPr marL="737870">
              <a:lnSpc>
                <a:spcPct val="100000"/>
              </a:lnSpc>
            </a:pPr>
            <a:r>
              <a:rPr spc="-5" dirty="0">
                <a:solidFill>
                  <a:schemeClr val="bg1"/>
                </a:solidFill>
              </a:rPr>
              <a:t>Memory</a:t>
            </a:r>
            <a:r>
              <a:rPr spc="-15" dirty="0">
                <a:solidFill>
                  <a:schemeClr val="bg1"/>
                </a:solidFill>
              </a:rPr>
              <a:t> </a:t>
            </a:r>
            <a:r>
              <a:rPr spc="-5" dirty="0">
                <a:solidFill>
                  <a:schemeClr val="bg1"/>
                </a:solidFill>
              </a:rPr>
              <a:t>Segmentation</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105"/>
              </a:lnSpc>
            </a:pPr>
            <a:r>
              <a:rPr spc="-5" dirty="0"/>
              <a:t>6 Oct.</a:t>
            </a:r>
            <a:r>
              <a:rPr spc="-110" dirty="0"/>
              <a:t> </a:t>
            </a:r>
            <a:r>
              <a:rPr spc="-5" dirty="0"/>
              <a:t>2010</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105"/>
              </a:lnSpc>
            </a:pPr>
            <a:r>
              <a:rPr spc="-5" dirty="0"/>
              <a:t>4</a:t>
            </a:r>
          </a:p>
        </p:txBody>
      </p:sp>
      <p:sp>
        <p:nvSpPr>
          <p:cNvPr id="3" name="object 3"/>
          <p:cNvSpPr txBox="1"/>
          <p:nvPr/>
        </p:nvSpPr>
        <p:spPr>
          <a:xfrm>
            <a:off x="811077" y="1066799"/>
            <a:ext cx="7723323" cy="4170372"/>
          </a:xfrm>
          <a:prstGeom prst="rect">
            <a:avLst/>
          </a:prstGeom>
        </p:spPr>
        <p:txBody>
          <a:bodyPr vert="horz" wrap="square" lIns="0" tIns="0" rIns="0" bIns="0" rtlCol="0">
            <a:spAutoFit/>
          </a:bodyPr>
          <a:lstStyle/>
          <a:p>
            <a:pPr marL="394970" indent="-382270">
              <a:lnSpc>
                <a:spcPct val="100000"/>
              </a:lnSpc>
              <a:buClr>
                <a:srgbClr val="6D9FAF"/>
              </a:buClr>
              <a:buSzPct val="80000"/>
              <a:buFont typeface="Wingdings"/>
              <a:buChar char=""/>
              <a:tabLst>
                <a:tab pos="395605" algn="l"/>
              </a:tabLst>
            </a:pPr>
            <a:r>
              <a:rPr sz="2800" dirty="0">
                <a:solidFill>
                  <a:schemeClr val="bg1"/>
                </a:solidFill>
                <a:latin typeface="Arial"/>
                <a:cs typeface="Arial"/>
              </a:rPr>
              <a:t>In 8086, </a:t>
            </a:r>
            <a:r>
              <a:rPr sz="2800" spc="-5" dirty="0">
                <a:solidFill>
                  <a:schemeClr val="bg1"/>
                </a:solidFill>
                <a:latin typeface="Arial"/>
                <a:cs typeface="Arial"/>
              </a:rPr>
              <a:t>memory </a:t>
            </a:r>
            <a:r>
              <a:rPr sz="2800" dirty="0">
                <a:solidFill>
                  <a:schemeClr val="bg1"/>
                </a:solidFill>
                <a:latin typeface="Arial"/>
                <a:cs typeface="Arial"/>
              </a:rPr>
              <a:t>has </a:t>
            </a:r>
            <a:r>
              <a:rPr sz="2800" spc="-5" dirty="0">
                <a:solidFill>
                  <a:schemeClr val="bg1"/>
                </a:solidFill>
                <a:latin typeface="Arial"/>
                <a:cs typeface="Arial"/>
              </a:rPr>
              <a:t>four </a:t>
            </a:r>
            <a:r>
              <a:rPr sz="2800" spc="-10" dirty="0">
                <a:solidFill>
                  <a:schemeClr val="bg1"/>
                </a:solidFill>
                <a:latin typeface="Arial"/>
                <a:cs typeface="Arial"/>
              </a:rPr>
              <a:t>different</a:t>
            </a:r>
            <a:r>
              <a:rPr sz="2800" spc="-55" dirty="0">
                <a:solidFill>
                  <a:schemeClr val="bg1"/>
                </a:solidFill>
                <a:latin typeface="Arial"/>
                <a:cs typeface="Arial"/>
              </a:rPr>
              <a:t> </a:t>
            </a:r>
            <a:r>
              <a:rPr sz="2800" spc="-5" dirty="0">
                <a:solidFill>
                  <a:schemeClr val="bg1"/>
                </a:solidFill>
                <a:latin typeface="Arial"/>
                <a:cs typeface="Arial"/>
              </a:rPr>
              <a:t>types</a:t>
            </a:r>
            <a:endParaRPr sz="2800" dirty="0">
              <a:solidFill>
                <a:schemeClr val="bg1"/>
              </a:solidFill>
              <a:latin typeface="Arial"/>
              <a:cs typeface="Arial"/>
            </a:endParaRPr>
          </a:p>
          <a:p>
            <a:pPr marL="394970">
              <a:lnSpc>
                <a:spcPct val="100000"/>
              </a:lnSpc>
            </a:pPr>
            <a:r>
              <a:rPr sz="2800" dirty="0">
                <a:solidFill>
                  <a:schemeClr val="bg1"/>
                </a:solidFill>
                <a:latin typeface="Arial"/>
                <a:cs typeface="Arial"/>
              </a:rPr>
              <a:t>of</a:t>
            </a:r>
            <a:r>
              <a:rPr sz="2800" spc="-114" dirty="0">
                <a:solidFill>
                  <a:schemeClr val="bg1"/>
                </a:solidFill>
                <a:latin typeface="Arial"/>
                <a:cs typeface="Arial"/>
              </a:rPr>
              <a:t> </a:t>
            </a:r>
            <a:r>
              <a:rPr sz="2800" dirty="0">
                <a:solidFill>
                  <a:schemeClr val="bg1"/>
                </a:solidFill>
                <a:latin typeface="Arial"/>
                <a:cs typeface="Arial"/>
              </a:rPr>
              <a:t>segments.</a:t>
            </a:r>
          </a:p>
          <a:p>
            <a:pPr marL="394970" indent="-382270">
              <a:lnSpc>
                <a:spcPct val="100000"/>
              </a:lnSpc>
              <a:spcBef>
                <a:spcPts val="1800"/>
              </a:spcBef>
              <a:buClr>
                <a:srgbClr val="6D9FAF"/>
              </a:buClr>
              <a:buSzPct val="80000"/>
              <a:buFont typeface="Wingdings"/>
              <a:buChar char=""/>
              <a:tabLst>
                <a:tab pos="395605" algn="l"/>
              </a:tabLst>
            </a:pPr>
            <a:r>
              <a:rPr sz="2800" spc="-5" dirty="0">
                <a:solidFill>
                  <a:schemeClr val="bg1"/>
                </a:solidFill>
                <a:latin typeface="Arial"/>
                <a:cs typeface="Arial"/>
              </a:rPr>
              <a:t>These</a:t>
            </a:r>
            <a:r>
              <a:rPr sz="2800" spc="-95" dirty="0">
                <a:solidFill>
                  <a:schemeClr val="bg1"/>
                </a:solidFill>
                <a:latin typeface="Arial"/>
                <a:cs typeface="Arial"/>
              </a:rPr>
              <a:t> </a:t>
            </a:r>
            <a:r>
              <a:rPr sz="2800" dirty="0">
                <a:solidFill>
                  <a:schemeClr val="bg1"/>
                </a:solidFill>
                <a:latin typeface="Arial"/>
                <a:cs typeface="Arial"/>
              </a:rPr>
              <a:t>are:</a:t>
            </a:r>
          </a:p>
          <a:p>
            <a:pPr marL="425450" lvl="1">
              <a:lnSpc>
                <a:spcPct val="100000"/>
              </a:lnSpc>
              <a:spcBef>
                <a:spcPts val="1814"/>
              </a:spcBef>
              <a:buClr>
                <a:srgbClr val="6D9FAF"/>
              </a:buClr>
              <a:buSzPct val="90384"/>
              <a:tabLst>
                <a:tab pos="699135" algn="l"/>
              </a:tabLst>
            </a:pPr>
            <a:r>
              <a:rPr lang="en-US" sz="2800" dirty="0">
                <a:solidFill>
                  <a:schemeClr val="bg1"/>
                </a:solidFill>
                <a:latin typeface="Arial"/>
                <a:cs typeface="Arial"/>
              </a:rPr>
              <a:t>-</a:t>
            </a:r>
            <a:r>
              <a:rPr sz="2800" dirty="0">
                <a:solidFill>
                  <a:schemeClr val="bg1"/>
                </a:solidFill>
                <a:latin typeface="Arial"/>
                <a:cs typeface="Arial"/>
              </a:rPr>
              <a:t>Code</a:t>
            </a:r>
            <a:r>
              <a:rPr sz="2800" spc="-90" dirty="0">
                <a:solidFill>
                  <a:schemeClr val="bg1"/>
                </a:solidFill>
                <a:latin typeface="Arial"/>
                <a:cs typeface="Arial"/>
              </a:rPr>
              <a:t> </a:t>
            </a:r>
            <a:r>
              <a:rPr sz="2800" dirty="0">
                <a:solidFill>
                  <a:schemeClr val="bg1"/>
                </a:solidFill>
                <a:latin typeface="Arial"/>
                <a:cs typeface="Arial"/>
              </a:rPr>
              <a:t>Segment</a:t>
            </a:r>
          </a:p>
          <a:p>
            <a:pPr marL="425450" lvl="1">
              <a:lnSpc>
                <a:spcPct val="100000"/>
              </a:lnSpc>
              <a:spcBef>
                <a:spcPts val="1800"/>
              </a:spcBef>
              <a:buClr>
                <a:srgbClr val="6D9FAF"/>
              </a:buClr>
              <a:buSzPct val="90384"/>
              <a:tabLst>
                <a:tab pos="699135" algn="l"/>
              </a:tabLst>
            </a:pPr>
            <a:r>
              <a:rPr lang="en-US" sz="2800" dirty="0">
                <a:solidFill>
                  <a:schemeClr val="bg1"/>
                </a:solidFill>
                <a:latin typeface="Arial"/>
                <a:cs typeface="Arial"/>
              </a:rPr>
              <a:t>-</a:t>
            </a:r>
            <a:r>
              <a:rPr sz="2800" dirty="0">
                <a:solidFill>
                  <a:schemeClr val="bg1"/>
                </a:solidFill>
                <a:latin typeface="Arial"/>
                <a:cs typeface="Arial"/>
              </a:rPr>
              <a:t>Data</a:t>
            </a:r>
            <a:r>
              <a:rPr sz="2800" spc="-80" dirty="0">
                <a:solidFill>
                  <a:schemeClr val="bg1"/>
                </a:solidFill>
                <a:latin typeface="Arial"/>
                <a:cs typeface="Arial"/>
              </a:rPr>
              <a:t> </a:t>
            </a:r>
            <a:r>
              <a:rPr sz="2800" dirty="0">
                <a:solidFill>
                  <a:schemeClr val="bg1"/>
                </a:solidFill>
                <a:latin typeface="Arial"/>
                <a:cs typeface="Arial"/>
              </a:rPr>
              <a:t>Segment</a:t>
            </a:r>
          </a:p>
          <a:p>
            <a:pPr marL="425450" lvl="1">
              <a:lnSpc>
                <a:spcPct val="100000"/>
              </a:lnSpc>
              <a:spcBef>
                <a:spcPts val="1800"/>
              </a:spcBef>
              <a:buClr>
                <a:srgbClr val="6D9FAF"/>
              </a:buClr>
              <a:buSzPct val="88461"/>
              <a:tabLst>
                <a:tab pos="699135" algn="l"/>
              </a:tabLst>
            </a:pPr>
            <a:r>
              <a:rPr lang="en-US" sz="2800" dirty="0">
                <a:solidFill>
                  <a:schemeClr val="bg1"/>
                </a:solidFill>
                <a:latin typeface="Arial"/>
                <a:cs typeface="Arial"/>
              </a:rPr>
              <a:t>-</a:t>
            </a:r>
            <a:r>
              <a:rPr sz="2800" dirty="0">
                <a:solidFill>
                  <a:schemeClr val="bg1"/>
                </a:solidFill>
                <a:latin typeface="Arial"/>
                <a:cs typeface="Arial"/>
              </a:rPr>
              <a:t>Stack</a:t>
            </a:r>
            <a:r>
              <a:rPr sz="2800" spc="-85" dirty="0">
                <a:solidFill>
                  <a:schemeClr val="bg1"/>
                </a:solidFill>
                <a:latin typeface="Arial"/>
                <a:cs typeface="Arial"/>
              </a:rPr>
              <a:t> </a:t>
            </a:r>
            <a:r>
              <a:rPr sz="2800" dirty="0">
                <a:solidFill>
                  <a:schemeClr val="bg1"/>
                </a:solidFill>
                <a:latin typeface="Arial"/>
                <a:cs typeface="Arial"/>
              </a:rPr>
              <a:t>Segment</a:t>
            </a:r>
          </a:p>
          <a:p>
            <a:pPr marL="425450" lvl="1">
              <a:lnSpc>
                <a:spcPct val="100000"/>
              </a:lnSpc>
              <a:spcBef>
                <a:spcPts val="1800"/>
              </a:spcBef>
              <a:buClr>
                <a:srgbClr val="6D9FAF"/>
              </a:buClr>
              <a:buSzPct val="88461"/>
              <a:tabLst>
                <a:tab pos="699135" algn="l"/>
              </a:tabLst>
            </a:pPr>
            <a:r>
              <a:rPr lang="en-US" sz="2800" dirty="0">
                <a:solidFill>
                  <a:schemeClr val="bg1"/>
                </a:solidFill>
                <a:latin typeface="Arial"/>
                <a:cs typeface="Arial"/>
              </a:rPr>
              <a:t>-</a:t>
            </a:r>
            <a:r>
              <a:rPr sz="2800" dirty="0">
                <a:solidFill>
                  <a:schemeClr val="bg1"/>
                </a:solidFill>
                <a:latin typeface="Arial"/>
                <a:cs typeface="Arial"/>
              </a:rPr>
              <a:t>Extra</a:t>
            </a:r>
            <a:r>
              <a:rPr sz="2800" spc="-85" dirty="0">
                <a:solidFill>
                  <a:schemeClr val="bg1"/>
                </a:solidFill>
                <a:latin typeface="Arial"/>
                <a:cs typeface="Arial"/>
              </a:rPr>
              <a:t> </a:t>
            </a:r>
            <a:r>
              <a:rPr sz="2800" dirty="0">
                <a:solidFill>
                  <a:schemeClr val="bg1"/>
                </a:solidFill>
                <a:latin typeface="Arial"/>
                <a:cs typeface="Arial"/>
              </a:rPr>
              <a:t>Segment</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294</TotalTime>
  <Words>1680</Words>
  <Application>Microsoft Office PowerPoint</Application>
  <PresentationFormat>On-screen Show (4:3)</PresentationFormat>
  <Paragraphs>217</Paragraphs>
  <Slides>31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Arial</vt:lpstr>
      <vt:lpstr>Calibri</vt:lpstr>
      <vt:lpstr>Century Gothic</vt:lpstr>
      <vt:lpstr>Symbol</vt:lpstr>
      <vt:lpstr>Times New Roman</vt:lpstr>
      <vt:lpstr>Wingdings</vt:lpstr>
      <vt:lpstr>Wingdings 3</vt:lpstr>
      <vt:lpstr>Slice</vt:lpstr>
      <vt:lpstr>צילום של Photo Editor</vt:lpstr>
      <vt:lpstr>PowerPoint Presentation</vt:lpstr>
      <vt:lpstr>Memory Segmentation</vt:lpstr>
      <vt:lpstr>PowerPoint Presentation</vt:lpstr>
      <vt:lpstr>PowerPoint Presentation</vt:lpstr>
      <vt:lpstr>Segmentation and offset</vt:lpstr>
      <vt:lpstr>Segmentation and offset</vt:lpstr>
      <vt:lpstr>PowerPoint Presentation</vt:lpstr>
      <vt:lpstr>PowerPoint Presentation</vt:lpstr>
      <vt:lpstr>Memory Segmentation</vt:lpstr>
      <vt:lpstr>Segment Registers</vt:lpstr>
      <vt:lpstr>PowerPoint Presentation</vt:lpstr>
      <vt:lpstr>Segment Registers</vt:lpstr>
      <vt:lpstr>PowerPoint Presentation</vt:lpstr>
      <vt:lpstr>Segment Registers</vt:lpstr>
      <vt:lpstr>PowerPoint Presentation</vt:lpstr>
      <vt:lpstr>Example</vt:lpstr>
      <vt:lpstr>Example</vt:lpstr>
      <vt:lpstr>Example (Contd.)</vt:lpstr>
      <vt:lpstr>Example (Contd.)</vt:lpstr>
      <vt:lpstr>PowerPoint Presentation</vt:lpstr>
      <vt:lpstr>PowerPoint Presentation</vt:lpstr>
      <vt:lpstr>PowerPoint Presentation</vt:lpstr>
      <vt:lpstr>PowerPoint Presentation</vt:lpstr>
      <vt:lpstr>Where to Look for the Offset</vt:lpstr>
      <vt:lpstr>Question</vt:lpstr>
      <vt:lpstr>Solution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Segmentation of Intel 8086</dc:title>
  <dc:creator>Gursharan Singh Tatla</dc:creator>
  <cp:lastModifiedBy>Shafqat Rakin</cp:lastModifiedBy>
  <cp:revision>113</cp:revision>
  <dcterms:created xsi:type="dcterms:W3CDTF">2016-02-25T11:27:22Z</dcterms:created>
  <dcterms:modified xsi:type="dcterms:W3CDTF">2023-10-08T17:39:47Z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2010-10-06T00:00:00Z</vt:filetime>
  </property>
  <property fmtid="{D5CDD505-2E9C-101B-9397-08002B2CF9AE}" pid="3" name="Creator">
    <vt:lpwstr>Microsoft® Office PowerPoint® 2007</vt:lpwstr>
  </property>
  <property fmtid="{D5CDD505-2E9C-101B-9397-08002B2CF9AE}" pid="4" name="LastSaved">
    <vt:filetime>2016-02-25T00:00:00Z</vt:filetime>
  </property>
</Properties>
</file>