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16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5" r:id="rId13"/>
    <p:sldId id="262" r:id="rId14"/>
    <p:sldId id="264" r:id="rId15"/>
    <p:sldId id="263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7442-D4E2-4E6E-A6F5-7D35B72047C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5A55-A951-43B1-B1D6-DECB14B7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96BBF3-63F2-4DF4-8E02-EF15AEC0B78E}" type="slidenum">
              <a:rPr lang="en-US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9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825F5-A7EC-4B61-9B11-242D238C762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3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E3CF-B02C-452F-A076-6F7B2CE6103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6765-8AF9-4665-81BF-290FB1BAF12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9462-7531-4201-81B9-387CA82D632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7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0A3B-ED7A-41D7-9B70-0DA9115E503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8CFE9-C5F5-46F7-BEF6-B43B85640B4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9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0614-6F4A-4C2C-8EDF-260CD992ED9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F552-C15D-4D1B-ACF6-3447062A40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9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8BF45-46B9-4B04-A146-4D1CA7A5DA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5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FAEF-D2D9-447A-8024-EF2DF44CB2A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4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AB4ED-B3DA-4B17-948D-9598D20CFF7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374675"/>
            <a:ext cx="1030522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spcBef>
                <a:spcPts val="15"/>
              </a:spcBef>
            </a:pPr>
            <a:fld id="{81D60167-4931-47E6-BA6A-407CBD079E47}" type="slidenum">
              <a:rPr lang="en-US" spc="-5" smtClean="0"/>
              <a:pPr marL="132080">
                <a:spcBef>
                  <a:spcPts val="15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438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B3A7-5399-48BA-87D5-349D9BC57E5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4C1D5A-1ECF-4CEF-B4B5-F4BE8AC46C6E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84316" y="4503657"/>
            <a:ext cx="4724400" cy="168610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Md. Shafqat </a:t>
            </a:r>
            <a:r>
              <a:rPr lang="en-US" sz="1600" spc="-5" dirty="0" err="1">
                <a:solidFill>
                  <a:srgbClr val="585858"/>
                </a:solidFill>
                <a:latin typeface="Arial"/>
                <a:cs typeface="Arial"/>
              </a:rPr>
              <a:t>Talukder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 Rakin</a:t>
            </a:r>
            <a:endParaRPr lang="en-US" sz="1600" dirty="0"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Lecturer, Department of CSE,  </a:t>
            </a: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United International</a:t>
            </a:r>
            <a:r>
              <a:rPr lang="en-US" sz="16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University</a:t>
            </a: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Email id :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shafqat@cse.uiu.ac.bd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6913775" y="4965193"/>
            <a:ext cx="3048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F76EDE-B57A-13DF-63DA-A9C1C6D6CB45}"/>
              </a:ext>
            </a:extLst>
          </p:cNvPr>
          <p:cNvSpPr txBox="1">
            <a:spLocks/>
          </p:cNvSpPr>
          <p:nvPr/>
        </p:nvSpPr>
        <p:spPr>
          <a:xfrm>
            <a:off x="603315" y="1295401"/>
            <a:ext cx="10953947" cy="71942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70840" marR="5080" indent="-358775" algn="ctr">
              <a:lnSpc>
                <a:spcPts val="4860"/>
              </a:lnSpc>
              <a:spcBef>
                <a:spcPts val="710"/>
              </a:spcBef>
            </a:pPr>
            <a:r>
              <a:rPr lang="en-US" altLang="en-US" dirty="0"/>
              <a:t>Introduction to 8086 Microprocessor (part 1)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3E13B-B39D-8810-BEB7-F0E63E5D4141}"/>
              </a:ext>
            </a:extLst>
          </p:cNvPr>
          <p:cNvSpPr/>
          <p:nvPr/>
        </p:nvSpPr>
        <p:spPr>
          <a:xfrm>
            <a:off x="2790417" y="2171957"/>
            <a:ext cx="66111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Microprocessors and microcomputer-based system design</a:t>
            </a:r>
            <a:endParaRPr lang="en-US" sz="2000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r>
              <a:rPr lang="en-US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Mohamad</a:t>
            </a:r>
            <a:r>
              <a:rPr lang="en-US" sz="20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US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Rafiquzzaman</a:t>
            </a:r>
            <a:endParaRPr lang="en-US" sz="2000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&gt;Chapter 3 section 3.1, 3.2, 3.3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Chapter 3 section 3.2</a:t>
            </a:r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7" y="31407"/>
            <a:ext cx="10746211" cy="68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43" y="239998"/>
            <a:ext cx="11270381" cy="1325563"/>
          </a:xfrm>
        </p:spPr>
        <p:txBody>
          <a:bodyPr/>
          <a:lstStyle/>
          <a:p>
            <a:r>
              <a:rPr lang="en-US" sz="4400" dirty="0"/>
              <a:t>Intel 8086 known as 16 bit microprocessor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FE9-C5F5-46F7-BEF6-B43B85640B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443" y="1255122"/>
            <a:ext cx="111645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The bit size of a processor is normally defined by it ALU width, which equates to its main working register width. (e.g.: AX, BX, CX, DX). </a:t>
            </a:r>
          </a:p>
          <a:p>
            <a:endParaRPr lang="en-US" sz="2800" dirty="0"/>
          </a:p>
          <a:p>
            <a:r>
              <a:rPr lang="en-US" sz="2800" dirty="0"/>
              <a:t>8086 processor is capable to process the 16 bit data together. It means a data with 16 bit can be processed and can be send to processor in single oscillation. </a:t>
            </a:r>
          </a:p>
        </p:txBody>
      </p:sp>
    </p:spTree>
    <p:extLst>
      <p:ext uri="{BB962C8B-B14F-4D97-AF65-F5344CB8AC3E}">
        <p14:creationId xmlns:p14="http://schemas.microsoft.com/office/powerpoint/2010/main" val="8053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74889"/>
            <a:ext cx="10515600" cy="1325563"/>
          </a:xfrm>
        </p:spPr>
        <p:txBody>
          <a:bodyPr/>
          <a:lstStyle/>
          <a:p>
            <a:r>
              <a:rPr lang="en-GB" dirty="0"/>
              <a:t>Memory capacity/size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5266393" y="1803020"/>
            <a:ext cx="30708" cy="31116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9059" y="1790395"/>
            <a:ext cx="253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20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2726" y="1817203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8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9997" y="2319663"/>
            <a:ext cx="2599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4th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7417622" y="1817203"/>
            <a:ext cx="30708" cy="31116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0978" y="2443239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bus 16 bit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297102" y="1817203"/>
            <a:ext cx="215122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6395" y="4914709"/>
            <a:ext cx="221569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7301" y="4914709"/>
            <a:ext cx="15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3110" y="2319642"/>
            <a:ext cx="33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00000000000000000000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3110" y="2804188"/>
            <a:ext cx="33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00000000000000000001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8464" y="3322340"/>
            <a:ext cx="33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00000000000000000010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3109" y="3934892"/>
            <a:ext cx="33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00000000000000000011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3818" y="4437861"/>
            <a:ext cx="33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00000000000000000100</a:t>
            </a:r>
          </a:p>
        </p:txBody>
      </p:sp>
    </p:spTree>
    <p:extLst>
      <p:ext uri="{BB962C8B-B14F-4D97-AF65-F5344CB8AC3E}">
        <p14:creationId xmlns:p14="http://schemas.microsoft.com/office/powerpoint/2010/main" val="4797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13" y="135549"/>
            <a:ext cx="10515600" cy="799531"/>
          </a:xfrm>
        </p:spPr>
        <p:txBody>
          <a:bodyPr/>
          <a:lstStyle/>
          <a:p>
            <a:r>
              <a:rPr lang="en-US" dirty="0"/>
              <a:t>8086 capacity/size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13" y="1424539"/>
            <a:ext cx="11261557" cy="4752424"/>
          </a:xfrm>
        </p:spPr>
        <p:txBody>
          <a:bodyPr/>
          <a:lstStyle/>
          <a:p>
            <a:r>
              <a:rPr lang="en-US" sz="2800" dirty="0"/>
              <a:t>Memory addressing capacity depends upon number of address lines in CPU</a:t>
            </a:r>
          </a:p>
          <a:p>
            <a:r>
              <a:rPr lang="en-US" sz="2800" dirty="0">
                <a:solidFill>
                  <a:srgbClr val="0000FF"/>
                </a:solidFill>
              </a:rPr>
              <a:t>Set</a:t>
            </a:r>
            <a:r>
              <a:rPr lang="en-US" sz="2800" dirty="0"/>
              <a:t> of all possible addresses that can be generated by CPU is called </a:t>
            </a:r>
            <a:r>
              <a:rPr lang="en-US" sz="2800" dirty="0">
                <a:solidFill>
                  <a:srgbClr val="0000FF"/>
                </a:solidFill>
              </a:rPr>
              <a:t>address space</a:t>
            </a:r>
            <a:r>
              <a:rPr lang="en-US" sz="2800" dirty="0"/>
              <a:t>. CPU can directly address all the addresses of it’s </a:t>
            </a:r>
            <a:r>
              <a:rPr lang="en-US" sz="2800" dirty="0">
                <a:solidFill>
                  <a:srgbClr val="0000FF"/>
                </a:solidFill>
              </a:rPr>
              <a:t>address space.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: 8086 </a:t>
            </a:r>
            <a:r>
              <a:rPr lang="en-US" sz="2800" dirty="0" err="1"/>
              <a:t>intel</a:t>
            </a:r>
            <a:r>
              <a:rPr lang="en-US" sz="2800" dirty="0"/>
              <a:t> microprocessor has 20 address lines and can address </a:t>
            </a:r>
            <a:r>
              <a:rPr lang="en-US" sz="2800" u="sng" dirty="0"/>
              <a:t>1MB</a:t>
            </a:r>
            <a:r>
              <a:rPr lang="en-US" sz="2800" dirty="0"/>
              <a:t> of memory directly using 20 bit address bus. </a:t>
            </a:r>
          </a:p>
          <a:p>
            <a:r>
              <a:rPr lang="en-US" sz="2800" dirty="0"/>
              <a:t>Thus 1MB is the address space of INTEL 8086 microprocessor. This is also it’s memory size or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15" y="51282"/>
            <a:ext cx="10515600" cy="905409"/>
          </a:xfrm>
        </p:spPr>
        <p:txBody>
          <a:bodyPr/>
          <a:lstStyle/>
          <a:p>
            <a:r>
              <a:rPr lang="en-US" dirty="0"/>
              <a:t>8086 capacity/size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94" y="1134343"/>
            <a:ext cx="10515600" cy="4351338"/>
          </a:xfrm>
        </p:spPr>
        <p:txBody>
          <a:bodyPr/>
          <a:lstStyle/>
          <a:p>
            <a:r>
              <a:rPr lang="en-US" altLang="en-US" sz="3600" dirty="0"/>
              <a:t>2</a:t>
            </a:r>
            <a:r>
              <a:rPr lang="en-US" altLang="en-US" sz="3600" baseline="30000" dirty="0"/>
              <a:t>20 = 1048576 no. of memory locations</a:t>
            </a:r>
          </a:p>
          <a:p>
            <a:r>
              <a:rPr lang="en-US" altLang="en-US" sz="3600" baseline="30000" dirty="0"/>
              <a:t>Each memory location has 8 bit data size</a:t>
            </a:r>
          </a:p>
          <a:p>
            <a:r>
              <a:rPr lang="en-US" altLang="en-US" sz="3600" baseline="30000" dirty="0"/>
              <a:t>Total memory size: 1048576 * 8 bit=8388608 bit = 1048576 byte = 1024 Kbyte = 1Mbyte</a:t>
            </a:r>
          </a:p>
          <a:p>
            <a:endParaRPr lang="en-US" altLang="en-US" sz="36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3" y="134121"/>
            <a:ext cx="11324122" cy="703278"/>
          </a:xfrm>
        </p:spPr>
        <p:txBody>
          <a:bodyPr/>
          <a:lstStyle/>
          <a:p>
            <a:r>
              <a:rPr lang="en-US" sz="2800" dirty="0"/>
              <a:t>Difference between micro-processor 8085 and 8086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3" y="723170"/>
            <a:ext cx="10024035" cy="61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2" y="604621"/>
            <a:ext cx="8329474" cy="6020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706" y="1930184"/>
            <a:ext cx="2733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Intel 8085 internal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95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7" y="365126"/>
            <a:ext cx="11059925" cy="4822891"/>
          </a:xfrm>
        </p:spPr>
      </p:pic>
      <p:sp>
        <p:nvSpPr>
          <p:cNvPr id="5" name="TextBox 4"/>
          <p:cNvSpPr txBox="1"/>
          <p:nvPr/>
        </p:nvSpPr>
        <p:spPr>
          <a:xfrm>
            <a:off x="1424940" y="5188017"/>
            <a:ext cx="934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Micro-processor interfacing with memory device (ROM/RAM) and I/0 device (keyboard/printer)</a:t>
            </a:r>
          </a:p>
        </p:txBody>
      </p:sp>
    </p:spTree>
    <p:extLst>
      <p:ext uri="{BB962C8B-B14F-4D97-AF65-F5344CB8AC3E}">
        <p14:creationId xmlns:p14="http://schemas.microsoft.com/office/powerpoint/2010/main" val="44490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9" y="541141"/>
            <a:ext cx="8180046" cy="6180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8294" y="739244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33CC"/>
                </a:solidFill>
              </a:rPr>
              <a:t>inside micro-processor</a:t>
            </a:r>
          </a:p>
        </p:txBody>
      </p:sp>
    </p:spTree>
    <p:extLst>
      <p:ext uri="{BB962C8B-B14F-4D97-AF65-F5344CB8AC3E}">
        <p14:creationId xmlns:p14="http://schemas.microsoft.com/office/powerpoint/2010/main" val="31479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   Microprocessors Family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111117" y="1024289"/>
            <a:ext cx="10689456" cy="5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8085 : 8-bit micro-processor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u="sng" dirty="0">
                <a:solidFill>
                  <a:prstClr val="black"/>
                </a:solidFill>
                <a:latin typeface="Tahoma" panose="020B0604030504040204" pitchFamily="34" charset="0"/>
              </a:rPr>
              <a:t>8086 Family: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8086:   First 16-bit processor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80186: 16-bit 8086 with peripheral devices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80286: Advanced version of 8086 used for multitasking.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80386: 32-bit processor architecture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80486: 32-bit processor architecture with floating point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           processor(80387) integrated into the chip.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endParaRPr lang="en-US" altLang="en-US" sz="2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u="sng" dirty="0">
                <a:solidFill>
                  <a:prstClr val="black"/>
                </a:solidFill>
                <a:latin typeface="Tahoma" panose="020B0604030504040204" pitchFamily="34" charset="0"/>
              </a:rPr>
              <a:t>8088 Family: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8088: Same as 8086 but 8-bit databus.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Tahoma" panose="020B0604030504040204" pitchFamily="34" charset="0"/>
              </a:rPr>
              <a:t>80188: 8088 with peripheral devices.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FE9-C5F5-46F7-BEF6-B43B85640B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702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C:\Users\X200MA\Desktop\Intel-Celebrates-the-40th-Anniversary-of-the-Microprocesso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10" y="138113"/>
            <a:ext cx="89820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FE9-C5F5-46F7-BEF6-B43B85640B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>
          <a:xfrm>
            <a:off x="578318" y="79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8086 Pin Diagram</a:t>
            </a: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605" y="1219200"/>
            <a:ext cx="3163888" cy="5029200"/>
          </a:xfrm>
          <a:noFill/>
        </p:spPr>
      </p:pic>
      <p:pic>
        <p:nvPicPr>
          <p:cNvPr id="7172" name="Picture 4" descr="8086_chipset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77612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   8086 Internal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FE9-C5F5-46F7-BEF6-B43B85640B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5" y="624950"/>
            <a:ext cx="8754080" cy="61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58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939421" y="76201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8086 Features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939420" y="838201"/>
            <a:ext cx="10238095" cy="536129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Operating Clock rates are 5, 8, 10 MHz.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16-bit Arithmetic Logic Unit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16-bit data bus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20-bit address bus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79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7" y="93412"/>
            <a:ext cx="11382168" cy="67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448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Liberation Serif</vt:lpstr>
      <vt:lpstr>Tahoma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   Microprocessors Family</vt:lpstr>
      <vt:lpstr>PowerPoint Presentation</vt:lpstr>
      <vt:lpstr>8086 Pin Diagram</vt:lpstr>
      <vt:lpstr>   8086 Internal Architecture</vt:lpstr>
      <vt:lpstr>8086 Features</vt:lpstr>
      <vt:lpstr>PowerPoint Presentation</vt:lpstr>
      <vt:lpstr>PowerPoint Presentation</vt:lpstr>
      <vt:lpstr>Intel 8086 known as 16 bit microprocessor </vt:lpstr>
      <vt:lpstr>Memory capacity/size</vt:lpstr>
      <vt:lpstr>8086 capacity/size</vt:lpstr>
      <vt:lpstr>8086 capacity/size</vt:lpstr>
      <vt:lpstr>Difference between micro-processor 8085 and 8086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8086 Microprocessor</dc:title>
  <dc:creator>Microsoft</dc:creator>
  <cp:lastModifiedBy>Shafqat Rakin</cp:lastModifiedBy>
  <cp:revision>66</cp:revision>
  <dcterms:created xsi:type="dcterms:W3CDTF">2016-06-06T19:34:12Z</dcterms:created>
  <dcterms:modified xsi:type="dcterms:W3CDTF">2023-09-29T18:47:40Z</dcterms:modified>
</cp:coreProperties>
</file>