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316" r:id="rId3"/>
    <p:sldId id="275" r:id="rId4"/>
    <p:sldId id="280" r:id="rId5"/>
    <p:sldId id="276" r:id="rId6"/>
    <p:sldId id="278" r:id="rId7"/>
    <p:sldId id="277" r:id="rId8"/>
    <p:sldId id="279" r:id="rId9"/>
    <p:sldId id="317" r:id="rId10"/>
    <p:sldId id="318" r:id="rId11"/>
    <p:sldId id="319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2" autoAdjust="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D7442-D4E2-4E6E-A6F5-7D35B72047C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15A55-A951-43B1-B1D6-DECB14B7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5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15A55-A951-43B1-B1D6-DECB14B704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825F5-A7EC-4B61-9B11-242D238C762A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3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8FAEF-D2D9-447A-8024-EF2DF44CB2AA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4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AB4ED-B3DA-4B17-948D-9598D20CFF7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374675"/>
            <a:ext cx="10305220" cy="457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2080">
              <a:spcBef>
                <a:spcPts val="15"/>
              </a:spcBef>
            </a:pPr>
            <a:fld id="{81D60167-4931-47E6-BA6A-407CBD079E47}" type="slidenum">
              <a:rPr lang="en-US" spc="-5" smtClean="0"/>
              <a:pPr marL="132080">
                <a:spcBef>
                  <a:spcPts val="15"/>
                </a:spcBef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223219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EB179-EEE2-46D1-A6E6-57E392485BD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84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13EA2-1CF4-43A6-83D3-601EA8C22997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5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1B8BF-E06E-4CBB-A457-73358EC510B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2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27A0-8121-4166-A524-455DC407B48A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35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F5E50-D1A6-426E-B4B2-BA57D2C4888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57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F2591-AAEC-40DB-A641-A081D694BFB9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024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19926-1E47-46A8-95B6-C6068EB1C0C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5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2E3CF-B02C-452F-A076-6F7B2CE6103A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37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62945-A68A-431B-BF5F-4BE83DF3EA3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38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BDB95-7AC9-4B5D-B41A-2279E6E1A1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4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E24C7-3A1A-4E65-995C-C23528559AA9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101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F0BBC-4776-4AB3-8CCA-45E54B7CFC0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E6765-8AF9-4665-81BF-290FB1BAF12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1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B9462-7531-4201-81B9-387CA82D6325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7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80A3B-ED7A-41D7-9B70-0DA9115E5035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7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8CFE9-C5F5-46F7-BEF6-B43B85640B4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9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D0614-6F4A-4C2C-8EDF-260CD992ED9D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2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F552-C15D-4D1B-ACF6-3447062A400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2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8BF45-46B9-4B04-A146-4D1CA7A5DA3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0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F4C1D5A-1ECF-4CEF-B4B5-F4BE8AC46C6E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1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C0F294E-F0AD-4CBA-BC98-6063DFE0CE58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29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fqat@cse.uiu.ac.bd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7F8797F-BB93-C788-B006-66A0856B9DE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74267" y="4706272"/>
            <a:ext cx="4724400" cy="168610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Md. Shafqat </a:t>
            </a:r>
            <a:r>
              <a:rPr lang="en-US" sz="1600" spc="-5" dirty="0" err="1">
                <a:solidFill>
                  <a:srgbClr val="585858"/>
                </a:solidFill>
                <a:latin typeface="Arial"/>
                <a:cs typeface="Arial"/>
              </a:rPr>
              <a:t>Talukder</a:t>
            </a: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 Rakin</a:t>
            </a:r>
            <a:endParaRPr lang="en-US" sz="1600" dirty="0">
              <a:latin typeface="Arial"/>
              <a:cs typeface="Arial"/>
            </a:endParaRPr>
          </a:p>
          <a:p>
            <a:pPr marL="0" marR="5080" indent="0">
              <a:lnSpc>
                <a:spcPct val="100000"/>
              </a:lnSpc>
              <a:buNone/>
            </a:pP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Lecturer, Department of CSE,  </a:t>
            </a:r>
          </a:p>
          <a:p>
            <a:pPr marL="0" marR="5080" indent="0">
              <a:lnSpc>
                <a:spcPct val="100000"/>
              </a:lnSpc>
              <a:buNone/>
            </a:pP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United International</a:t>
            </a:r>
            <a:r>
              <a:rPr lang="en-US" sz="16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University</a:t>
            </a:r>
          </a:p>
          <a:p>
            <a:pPr marL="0" marR="5080" indent="0">
              <a:lnSpc>
                <a:spcPct val="100000"/>
              </a:lnSpc>
              <a:buNone/>
            </a:pP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Email id : </a:t>
            </a: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  <a:hlinkClick r:id="rId2"/>
              </a:rPr>
              <a:t>shafqat@cse.uiu.ac.bd</a:t>
            </a:r>
            <a:endParaRPr lang="en-US" sz="1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7C7C251-28BA-B1C1-2698-414C51F280A9}"/>
              </a:ext>
            </a:extLst>
          </p:cNvPr>
          <p:cNvSpPr txBox="1"/>
          <p:nvPr/>
        </p:nvSpPr>
        <p:spPr>
          <a:xfrm>
            <a:off x="7084897" y="5181084"/>
            <a:ext cx="30480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Courtesy:</a:t>
            </a:r>
            <a:r>
              <a:rPr lang="en-US"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585858"/>
                </a:solidFill>
                <a:latin typeface="Arial"/>
                <a:cs typeface="Arial"/>
              </a:rPr>
              <a:t>Nasif</a:t>
            </a:r>
            <a:r>
              <a:rPr lang="en-US" sz="2400" spc="-5" dirty="0">
                <a:solidFill>
                  <a:srgbClr val="585858"/>
                </a:solidFill>
                <a:latin typeface="Arial"/>
                <a:cs typeface="Arial"/>
              </a:rPr>
              <a:t> M. Sir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CF76EDE-B57A-13DF-63DA-A9C1C6D6CB45}"/>
              </a:ext>
            </a:extLst>
          </p:cNvPr>
          <p:cNvSpPr txBox="1">
            <a:spLocks/>
          </p:cNvSpPr>
          <p:nvPr/>
        </p:nvSpPr>
        <p:spPr>
          <a:xfrm>
            <a:off x="603315" y="1295401"/>
            <a:ext cx="10953947" cy="719428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370840" marR="5080" indent="-358775" algn="ctr">
              <a:lnSpc>
                <a:spcPts val="4860"/>
              </a:lnSpc>
              <a:spcBef>
                <a:spcPts val="710"/>
              </a:spcBef>
            </a:pPr>
            <a:r>
              <a:rPr lang="en-US" altLang="en-US" dirty="0"/>
              <a:t>Flag Register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50429-933E-4DC6-673E-DD0FD4B44EC9}"/>
              </a:ext>
            </a:extLst>
          </p:cNvPr>
          <p:cNvSpPr/>
          <p:nvPr/>
        </p:nvSpPr>
        <p:spPr>
          <a:xfrm>
            <a:off x="2833674" y="2151727"/>
            <a:ext cx="72992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  <a:cs typeface="FreeSans"/>
              </a:rPr>
              <a:t>Microprocessors and microcomputer-based system design</a:t>
            </a:r>
            <a:endParaRPr lang="en-US" sz="2000" dirty="0">
              <a:solidFill>
                <a:srgbClr val="00000A"/>
              </a:solidFill>
              <a:latin typeface="Liberation Serif"/>
              <a:ea typeface="Droid Sans Fallback"/>
              <a:cs typeface="FreeSans"/>
            </a:endParaRPr>
          </a:p>
          <a:p>
            <a:r>
              <a:rPr lang="en-US" sz="2000" dirty="0" err="1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  <a:cs typeface="FreeSans"/>
              </a:rPr>
              <a:t>Mohamad</a:t>
            </a:r>
            <a:r>
              <a:rPr lang="en-US" sz="2000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en-US" sz="2000" dirty="0" err="1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  <a:cs typeface="FreeSans"/>
              </a:rPr>
              <a:t>Rafiquzzaman</a:t>
            </a:r>
            <a:endParaRPr lang="en-US" sz="2000" dirty="0">
              <a:solidFill>
                <a:srgbClr val="00000A"/>
              </a:solidFill>
              <a:latin typeface="Liberation Serif"/>
              <a:ea typeface="Droid Sans Fallback"/>
              <a:cs typeface="FreeSans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&gt;Chapter 3 section 3.1, 3.2, 3.3</a:t>
            </a:r>
            <a:b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of. the 8086 Microprocessors Chapter 3 section 3.2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FLAGS Register Chapter 5 section 5.1, 5.2, 5.3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873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FDF1-FD4E-D281-A151-FC0B8B13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84D0-328E-2BDA-3F82-D26A4B8F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6F850-69A2-96CB-9917-BC47DE0F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713EA2-1CF4-43A6-83D3-601EA8C2299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82011-08D8-4DD9-9AAE-3162CD56B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05" y="1027907"/>
            <a:ext cx="6805989" cy="44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5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D252B-3B8E-3895-409D-7FC80CF9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66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A9CDF-D5B6-F162-86C5-2CD1213F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713EA2-1CF4-43A6-83D3-601EA8C2299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010" y="476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         Flag Register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10820980" y="3281045"/>
            <a:ext cx="14411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Carry flag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9525580" y="3564284"/>
            <a:ext cx="14747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Parity flag</a:t>
            </a: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7786188" y="4195353"/>
            <a:ext cx="191879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Auxiliary flag</a:t>
            </a:r>
          </a:p>
        </p:txBody>
      </p:sp>
      <p:sp>
        <p:nvSpPr>
          <p:cNvPr id="31751" name="Line 9"/>
          <p:cNvSpPr>
            <a:spLocks noChangeShapeType="1"/>
          </p:cNvSpPr>
          <p:nvPr/>
        </p:nvSpPr>
        <p:spPr bwMode="auto">
          <a:xfrm flipV="1">
            <a:off x="11282990" y="2761431"/>
            <a:ext cx="0" cy="3794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 flipV="1">
            <a:off x="9982200" y="2629694"/>
            <a:ext cx="0" cy="9890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11"/>
          <p:cNvSpPr>
            <a:spLocks noChangeShapeType="1"/>
          </p:cNvSpPr>
          <p:nvPr/>
        </p:nvSpPr>
        <p:spPr bwMode="auto">
          <a:xfrm flipV="1">
            <a:off x="8610600" y="2596741"/>
            <a:ext cx="0" cy="15986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6765926" y="4765676"/>
            <a:ext cx="76623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Zero</a:t>
            </a:r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 flipV="1">
            <a:off x="7313724" y="2596741"/>
            <a:ext cx="0" cy="22082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4"/>
          <p:cNvSpPr>
            <a:spLocks noChangeArrowheads="1"/>
          </p:cNvSpPr>
          <p:nvPr/>
        </p:nvSpPr>
        <p:spPr bwMode="auto">
          <a:xfrm>
            <a:off x="1806174" y="3003058"/>
            <a:ext cx="13657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Overflow</a:t>
            </a:r>
          </a:p>
        </p:txBody>
      </p:sp>
      <p:sp>
        <p:nvSpPr>
          <p:cNvPr id="31757" name="Rectangle 15"/>
          <p:cNvSpPr>
            <a:spLocks noChangeArrowheads="1"/>
          </p:cNvSpPr>
          <p:nvPr/>
        </p:nvSpPr>
        <p:spPr bwMode="auto">
          <a:xfrm>
            <a:off x="3704624" y="3859570"/>
            <a:ext cx="134652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Direction</a:t>
            </a:r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 flipV="1">
            <a:off x="3352801" y="2704953"/>
            <a:ext cx="0" cy="7604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7"/>
          <p:cNvSpPr>
            <a:spLocks noChangeShapeType="1"/>
          </p:cNvSpPr>
          <p:nvPr/>
        </p:nvSpPr>
        <p:spPr bwMode="auto">
          <a:xfrm flipV="1">
            <a:off x="4104371" y="2669382"/>
            <a:ext cx="0" cy="12176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18"/>
          <p:cNvSpPr>
            <a:spLocks noChangeArrowheads="1"/>
          </p:cNvSpPr>
          <p:nvPr/>
        </p:nvSpPr>
        <p:spPr bwMode="auto">
          <a:xfrm>
            <a:off x="3565509" y="4320294"/>
            <a:ext cx="214000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Interrupt enable</a:t>
            </a:r>
          </a:p>
        </p:txBody>
      </p:sp>
      <p:sp>
        <p:nvSpPr>
          <p:cNvPr id="31761" name="Line 19"/>
          <p:cNvSpPr>
            <a:spLocks noChangeShapeType="1"/>
          </p:cNvSpPr>
          <p:nvPr/>
        </p:nvSpPr>
        <p:spPr bwMode="auto">
          <a:xfrm flipV="1">
            <a:off x="5051146" y="2721682"/>
            <a:ext cx="0" cy="15986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20"/>
          <p:cNvSpPr>
            <a:spLocks noChangeArrowheads="1"/>
          </p:cNvSpPr>
          <p:nvPr/>
        </p:nvSpPr>
        <p:spPr bwMode="auto">
          <a:xfrm>
            <a:off x="5268479" y="4970489"/>
            <a:ext cx="755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Trap</a:t>
            </a:r>
          </a:p>
        </p:txBody>
      </p:sp>
      <p:sp>
        <p:nvSpPr>
          <p:cNvPr id="31763" name="Line 21"/>
          <p:cNvSpPr>
            <a:spLocks noChangeShapeType="1"/>
          </p:cNvSpPr>
          <p:nvPr/>
        </p:nvSpPr>
        <p:spPr bwMode="auto">
          <a:xfrm flipV="1">
            <a:off x="5646179" y="2744788"/>
            <a:ext cx="0" cy="22844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2"/>
          <p:cNvSpPr>
            <a:spLocks noChangeArrowheads="1"/>
          </p:cNvSpPr>
          <p:nvPr/>
        </p:nvSpPr>
        <p:spPr bwMode="auto">
          <a:xfrm>
            <a:off x="6023879" y="5354138"/>
            <a:ext cx="75020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Sign</a:t>
            </a:r>
          </a:p>
        </p:txBody>
      </p:sp>
      <p:sp>
        <p:nvSpPr>
          <p:cNvPr id="31765" name="Line 23"/>
          <p:cNvSpPr>
            <a:spLocks noChangeShapeType="1"/>
          </p:cNvSpPr>
          <p:nvPr/>
        </p:nvSpPr>
        <p:spPr bwMode="auto">
          <a:xfrm flipV="1">
            <a:off x="6248400" y="2744788"/>
            <a:ext cx="0" cy="25892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Rectangle 24"/>
          <p:cNvSpPr>
            <a:spLocks noChangeArrowheads="1"/>
          </p:cNvSpPr>
          <p:nvPr/>
        </p:nvSpPr>
        <p:spPr bwMode="auto">
          <a:xfrm>
            <a:off x="1736725" y="5603876"/>
            <a:ext cx="2293898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6 are status flags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3 are control flag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3462E-1FA8-4107-B4E6-36C1D34407F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784600" y="1290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section 5.1 The FLAG register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Section 5.2 Overflow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Section 5.3 How Instructions affect the Flags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5" y="1710378"/>
            <a:ext cx="114014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832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5F2591-AAEC-40DB-A641-A081D694BFB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993" y="365126"/>
            <a:ext cx="10515601" cy="9314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         Flag Register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8159" y="1296539"/>
            <a:ext cx="10401868" cy="483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Tahoma" panose="020B0604030504040204" pitchFamily="34" charset="0"/>
              </a:rPr>
              <a:t>Status flag: The status flags reflect the result of an instruction executed by the processor.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800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Tahoma" panose="020B0604030504040204" pitchFamily="34" charset="0"/>
              </a:rPr>
              <a:t>Control flag: The control flags enable or disable certain operations of the processor. </a:t>
            </a:r>
          </a:p>
        </p:txBody>
      </p:sp>
    </p:spTree>
    <p:extLst>
      <p:ext uri="{BB962C8B-B14F-4D97-AF65-F5344CB8AC3E}">
        <p14:creationId xmlns:p14="http://schemas.microsoft.com/office/powerpoint/2010/main" val="81178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518615" y="291817"/>
            <a:ext cx="10352964" cy="781286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Flag Register Description (1)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518615" y="1146413"/>
            <a:ext cx="11286698" cy="506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chemeClr val="accent5"/>
                </a:solidFill>
                <a:latin typeface="Tahoma" panose="020B0604030504040204" pitchFamily="34" charset="0"/>
              </a:rPr>
              <a:t>SF</a:t>
            </a:r>
            <a:r>
              <a:rPr lang="en-US" altLang="en-US" sz="2800" dirty="0">
                <a:latin typeface="Tahoma" panose="020B0604030504040204" pitchFamily="34" charset="0"/>
              </a:rPr>
              <a:t> (sign) set to 1 when result is negative. When result is</a:t>
            </a:r>
          </a:p>
          <a:p>
            <a:pPr marL="0" indent="0">
              <a:spcBef>
                <a:spcPct val="20000"/>
              </a:spcBef>
            </a:pPr>
            <a:r>
              <a:rPr lang="en-US" altLang="en-US" sz="2800" dirty="0">
                <a:latin typeface="Tahoma" panose="020B0604030504040204" pitchFamily="34" charset="0"/>
              </a:rPr>
              <a:t>positive it is set to 0. This flag take the value of the most significant bit.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chemeClr val="accent5"/>
                </a:solidFill>
                <a:latin typeface="Tahoma" panose="020B0604030504040204" pitchFamily="34" charset="0"/>
              </a:rPr>
              <a:t>ZF</a:t>
            </a:r>
            <a:r>
              <a:rPr lang="en-US" altLang="en-US" sz="2800" dirty="0">
                <a:latin typeface="Tahoma" panose="020B0604030504040204" pitchFamily="34" charset="0"/>
              </a:rPr>
              <a:t> (zero) Indicates when the result of arithmetic or a comparison is zero. set to 1 when result is zero. For non zero result this flag is set to 0.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chemeClr val="accent5"/>
                </a:solidFill>
                <a:latin typeface="Tahoma" panose="020B0604030504040204" pitchFamily="34" charset="0"/>
              </a:rPr>
              <a:t>CF</a:t>
            </a:r>
            <a:r>
              <a:rPr lang="en-US" altLang="en-US" sz="2800" b="1" dirty="0">
                <a:latin typeface="Tahoma" panose="020B0604030504040204" pitchFamily="34" charset="0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</a:rPr>
              <a:t>(Carry) Set 1, if </a:t>
            </a:r>
            <a:r>
              <a:rPr lang="en-US" altLang="en-US" sz="2800" u="sng" dirty="0">
                <a:latin typeface="Tahoma" panose="020B0604030504040204" pitchFamily="34" charset="0"/>
              </a:rPr>
              <a:t>carry out of MSB</a:t>
            </a:r>
            <a:r>
              <a:rPr lang="en-US" altLang="en-US" sz="2800" dirty="0">
                <a:latin typeface="Tahoma" panose="020B0604030504040204" pitchFamily="34" charset="0"/>
              </a:rPr>
              <a:t>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chemeClr val="accent5"/>
                </a:solidFill>
                <a:latin typeface="Tahoma" panose="020B0604030504040204" pitchFamily="34" charset="0"/>
              </a:rPr>
              <a:t>AF</a:t>
            </a:r>
            <a:r>
              <a:rPr lang="en-US" altLang="en-US" sz="2800" dirty="0">
                <a:latin typeface="Tahoma" panose="020B0604030504040204" pitchFamily="34" charset="0"/>
              </a:rPr>
              <a:t> (auxiliary carry) Set 1, if carry out of bit 3 into bit 4.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chemeClr val="accent5"/>
                </a:solidFill>
                <a:latin typeface="Tahoma" panose="020B0604030504040204" pitchFamily="34" charset="0"/>
              </a:rPr>
              <a:t>PF</a:t>
            </a:r>
            <a:r>
              <a:rPr lang="en-US" altLang="en-US" sz="2800" dirty="0">
                <a:solidFill>
                  <a:schemeClr val="accent5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</a:rPr>
              <a:t>(parity) Set 1, if the number of 1 bits is even </a:t>
            </a:r>
            <a:r>
              <a:rPr lang="en-GB" sz="2800" dirty="0"/>
              <a:t>in the </a:t>
            </a:r>
            <a:r>
              <a:rPr lang="en-GB" sz="2800" dirty="0">
                <a:solidFill>
                  <a:srgbClr val="C00000"/>
                </a:solidFill>
              </a:rPr>
              <a:t>low-order byte of the result</a:t>
            </a:r>
            <a:r>
              <a:rPr lang="en-US" altLang="en-US" sz="2800" dirty="0">
                <a:latin typeface="Tahoma" panose="020B0604030504040204" pitchFamily="34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8AAEC-DE14-49BD-8B5A-8FC4E5863C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8878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5F2591-AAEC-40DB-A641-A081D694BFB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352964" cy="781286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Flag Register Description (2)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261264"/>
            <a:ext cx="10515600" cy="379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chemeClr val="accent5"/>
                </a:solidFill>
                <a:latin typeface="Tahoma" panose="020B0604030504040204" pitchFamily="34" charset="0"/>
              </a:rPr>
              <a:t>OF</a:t>
            </a:r>
            <a:r>
              <a:rPr lang="en-US" altLang="en-US" sz="2800" b="1" dirty="0">
                <a:latin typeface="Tahoma" panose="020B0604030504040204" pitchFamily="34" charset="0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</a:rPr>
              <a:t>(overflow) set 1, if there is an arithmetic overflow for signed integer.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chemeClr val="accent5"/>
                </a:solidFill>
                <a:latin typeface="Tahoma" panose="020B0604030504040204" pitchFamily="34" charset="0"/>
              </a:rPr>
              <a:t>DF</a:t>
            </a:r>
            <a:r>
              <a:rPr lang="en-US" altLang="en-US" sz="2800" b="1" dirty="0">
                <a:latin typeface="Tahoma" panose="020B0604030504040204" pitchFamily="34" charset="0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</a:rPr>
              <a:t>(direction) Indicates left or right for moving or comparing string data.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chemeClr val="accent5"/>
                </a:solidFill>
                <a:latin typeface="Tahoma" panose="020B0604030504040204" pitchFamily="34" charset="0"/>
              </a:rPr>
              <a:t>IF</a:t>
            </a:r>
            <a:r>
              <a:rPr lang="en-US" altLang="en-US" sz="2800" dirty="0">
                <a:latin typeface="Tahoma" panose="020B0604030504040204" pitchFamily="34" charset="0"/>
              </a:rPr>
              <a:t> (interrupt) Indicates whether external interrupts are being processed or ignored.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chemeClr val="accent5"/>
                </a:solidFill>
                <a:latin typeface="Tahoma" panose="020B0604030504040204" pitchFamily="34" charset="0"/>
              </a:rPr>
              <a:t>TF</a:t>
            </a:r>
            <a:r>
              <a:rPr lang="en-US" altLang="en-US" sz="2800" dirty="0">
                <a:solidFill>
                  <a:schemeClr val="accent5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</a:rPr>
              <a:t>(trap) 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Permits operation of the processor in single step mode. </a:t>
            </a:r>
            <a:r>
              <a:rPr lang="en-GB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(1) for step by step debugging.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1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object 2"/>
          <p:cNvSpPr>
            <a:spLocks noGrp="1"/>
          </p:cNvSpPr>
          <p:nvPr>
            <p:ph idx="1"/>
          </p:nvPr>
        </p:nvSpPr>
        <p:spPr>
          <a:xfrm>
            <a:off x="218364" y="1431108"/>
            <a:ext cx="11341289" cy="25319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174750" eaLnBrk="1" hangingPunct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next figure shows the bit definitions for the 16-bit flag register.</a:t>
            </a:r>
          </a:p>
          <a:p>
            <a:pPr marL="1174750" eaLnBrk="1" hangingPunct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Six of the flags are </a:t>
            </a:r>
            <a:r>
              <a:rPr lang="en-US" sz="2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indicators reflecting properties of the result of the last  arithmetic or logical instruction</a:t>
            </a:r>
          </a:p>
          <a:p>
            <a:pPr marL="1174750" eaLnBrk="1" hangingPunct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8086 flag word. DF, IF, and TF can be set or reset to </a:t>
            </a:r>
            <a:r>
              <a:rPr lang="en-US" sz="2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operation of  the processor</a:t>
            </a:r>
          </a:p>
        </p:txBody>
      </p:sp>
      <p:sp>
        <p:nvSpPr>
          <p:cNvPr id="17" name="object 17"/>
          <p:cNvSpPr>
            <a:spLocks noGrp="1"/>
          </p:cNvSpPr>
          <p:nvPr>
            <p:ph type="sldNum" sz="quarter" idx="12"/>
          </p:nvPr>
        </p:nvSpPr>
        <p:spPr>
          <a:xfrm>
            <a:off x="9431338" y="6368120"/>
            <a:ext cx="698500" cy="192360"/>
          </a:xfrm>
        </p:spPr>
        <p:txBody>
          <a:bodyPr vert="horz" lIns="0" tIns="0" rIns="0" bIns="0" rtlCol="0" anchor="ctr">
            <a:spAutoFit/>
          </a:bodyPr>
          <a:lstStyle/>
          <a:p>
            <a:pPr marL="12700">
              <a:lnSpc>
                <a:spcPts val="1525"/>
              </a:lnSpc>
              <a:defRPr/>
            </a:pPr>
            <a:r>
              <a:rPr spc="-10" dirty="0"/>
              <a:t>Page:</a:t>
            </a:r>
            <a:r>
              <a:rPr spc="-125" dirty="0"/>
              <a:t> </a:t>
            </a:r>
            <a:fld id="{51557E8A-D86E-4D52-9A44-E795CCF46580}" type="slidenum">
              <a:rPr dirty="0"/>
              <a:pPr marL="12700">
                <a:lnSpc>
                  <a:spcPts val="1525"/>
                </a:lnSpc>
                <a:defRPr/>
              </a:pPr>
              <a:t>6</a:t>
            </a:fld>
            <a:endParaRPr dirty="0"/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1206689" y="378775"/>
            <a:ext cx="10352964" cy="78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Flag Register </a:t>
            </a:r>
          </a:p>
        </p:txBody>
      </p:sp>
    </p:spTree>
    <p:extLst>
      <p:ext uri="{BB962C8B-B14F-4D97-AF65-F5344CB8AC3E}">
        <p14:creationId xmlns:p14="http://schemas.microsoft.com/office/powerpoint/2010/main" val="161362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823"/>
            <a:ext cx="10515600" cy="831851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Flag Register </a:t>
            </a:r>
            <a:br>
              <a:rPr lang="en-US" altLang="en-US" dirty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713EA2-1CF4-43A6-83D3-601EA8C2299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383459" y="995168"/>
            <a:ext cx="11695470" cy="55437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9" name="object 3"/>
          <p:cNvSpPr>
            <a:spLocks noChangeArrowheads="1"/>
          </p:cNvSpPr>
          <p:nvPr/>
        </p:nvSpPr>
        <p:spPr bwMode="auto">
          <a:xfrm>
            <a:off x="4268070" y="977731"/>
            <a:ext cx="5219700" cy="7699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30" name="object 4"/>
          <p:cNvSpPr txBox="1"/>
          <p:nvPr/>
        </p:nvSpPr>
        <p:spPr>
          <a:xfrm>
            <a:off x="2574319" y="1768870"/>
            <a:ext cx="9229740" cy="5175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z="2800" spc="-5" dirty="0">
                <a:latin typeface="Courier New"/>
                <a:cs typeface="Courier New"/>
              </a:rPr>
              <a:t>7FH </a:t>
            </a:r>
            <a:r>
              <a:rPr sz="2800" dirty="0">
                <a:latin typeface="Courier New"/>
                <a:cs typeface="Courier New"/>
              </a:rPr>
              <a:t>+ 1 =</a:t>
            </a:r>
            <a:r>
              <a:rPr sz="2800" spc="-114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80H</a:t>
            </a:r>
            <a:endParaRPr sz="2800" dirty="0">
              <a:latin typeface="Courier New"/>
              <a:cs typeface="Courier New"/>
            </a:endParaRPr>
          </a:p>
          <a:p>
            <a:pPr marL="12700">
              <a:spcBef>
                <a:spcPts val="994"/>
              </a:spcBef>
              <a:defRPr/>
            </a:pPr>
            <a:r>
              <a:rPr sz="2800" spc="-5" dirty="0">
                <a:solidFill>
                  <a:srgbClr val="0070C0"/>
                </a:solidFill>
                <a:latin typeface="Courier New"/>
                <a:cs typeface="Courier New"/>
              </a:rPr>
              <a:t>there is </a:t>
            </a:r>
            <a:r>
              <a:rPr sz="2800" spc="-10" dirty="0">
                <a:solidFill>
                  <a:srgbClr val="0070C0"/>
                </a:solidFill>
                <a:latin typeface="Courier New"/>
                <a:cs typeface="Courier New"/>
              </a:rPr>
              <a:t>no </a:t>
            </a:r>
            <a:r>
              <a:rPr sz="2800" spc="-5" dirty="0">
                <a:solidFill>
                  <a:srgbClr val="0070C0"/>
                </a:solidFill>
                <a:latin typeface="Courier New"/>
                <a:cs typeface="Courier New"/>
              </a:rPr>
              <a:t>carry out of bit</a:t>
            </a:r>
            <a:r>
              <a:rPr sz="2800" spc="-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070C0"/>
                </a:solidFill>
                <a:latin typeface="Courier New"/>
                <a:cs typeface="Courier New"/>
              </a:rPr>
              <a:t>7</a:t>
            </a:r>
            <a:endParaRPr lang="en-US" sz="2800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2700">
              <a:spcBef>
                <a:spcPts val="994"/>
              </a:spcBef>
              <a:defRPr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odd number of ones  </a:t>
            </a:r>
          </a:p>
          <a:p>
            <a:pPr marL="12700">
              <a:spcBef>
                <a:spcPts val="994"/>
              </a:spcBef>
              <a:defRPr/>
            </a:pPr>
            <a:r>
              <a:rPr lang="en-US" sz="2800" dirty="0">
                <a:solidFill>
                  <a:schemeClr val="accent2"/>
                </a:solidFill>
                <a:latin typeface="Courier New"/>
                <a:cs typeface="Courier New"/>
              </a:rPr>
              <a:t>There is carry out of bit 3 into bit 4</a:t>
            </a:r>
          </a:p>
          <a:p>
            <a:pPr marL="12700">
              <a:spcBef>
                <a:spcPts val="994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Courier New"/>
                <a:cs typeface="Courier New"/>
              </a:rPr>
              <a:t>Result non-zero.</a:t>
            </a:r>
            <a:endParaRPr lang="en-US" sz="28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spcBef>
                <a:spcPts val="994"/>
              </a:spcBef>
              <a:defRPr/>
            </a:pPr>
            <a:r>
              <a:rPr lang="en-US" sz="2800" dirty="0" err="1">
                <a:solidFill>
                  <a:srgbClr val="7030A0"/>
                </a:solidFill>
                <a:latin typeface="Courier New"/>
                <a:cs typeface="Courier New"/>
              </a:rPr>
              <a:t>Msb</a:t>
            </a:r>
            <a:r>
              <a:rPr lang="en-US" sz="2800" dirty="0">
                <a:solidFill>
                  <a:srgbClr val="7030A0"/>
                </a:solidFill>
                <a:latin typeface="Courier New"/>
                <a:cs typeface="Courier New"/>
              </a:rPr>
              <a:t> value is one (negative)</a:t>
            </a:r>
          </a:p>
          <a:p>
            <a:pPr marL="12700">
              <a:spcBef>
                <a:spcPts val="994"/>
              </a:spcBef>
              <a:defRPr/>
            </a:pPr>
            <a:r>
              <a:rPr lang="en-US" sz="2400" dirty="0">
                <a:latin typeface="Courier New"/>
                <a:cs typeface="Courier New"/>
              </a:rPr>
              <a:t>The range of the signed integer is [0 to +127 &amp; -1 to -128] (for 8-bit). Here the result is negative number but both inputs are positive number. Therefore, there is overflow.</a:t>
            </a:r>
            <a:endParaRPr lang="en-US" sz="2800" dirty="0">
              <a:latin typeface="Courier New"/>
              <a:cs typeface="Courier New"/>
            </a:endParaRPr>
          </a:p>
          <a:p>
            <a:pPr marL="12700">
              <a:spcBef>
                <a:spcPts val="994"/>
              </a:spcBef>
              <a:defRPr/>
            </a:pPr>
            <a:endParaRPr sz="1400" dirty="0">
              <a:latin typeface="Courier New"/>
              <a:cs typeface="Courier New"/>
            </a:endParaRPr>
          </a:p>
        </p:txBody>
      </p:sp>
      <p:sp>
        <p:nvSpPr>
          <p:cNvPr id="37" name="object 11"/>
          <p:cNvSpPr txBox="1">
            <a:spLocks noChangeArrowheads="1"/>
          </p:cNvSpPr>
          <p:nvPr/>
        </p:nvSpPr>
        <p:spPr bwMode="auto">
          <a:xfrm>
            <a:off x="1039819" y="1632021"/>
            <a:ext cx="1119033" cy="38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9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AL=80H 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CF=0</a:t>
            </a:r>
          </a:p>
          <a:p>
            <a:pPr algn="just">
              <a:lnSpc>
                <a:spcPct val="159000"/>
              </a:lnSpc>
              <a:spcBef>
                <a:spcPts val="13"/>
              </a:spcBef>
            </a:pP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PF=0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AF=l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ZF=0</a:t>
            </a:r>
          </a:p>
          <a:p>
            <a:pPr algn="just">
              <a:spcBef>
                <a:spcPts val="1000"/>
              </a:spcBef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SF=1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OF=1</a:t>
            </a:r>
          </a:p>
        </p:txBody>
      </p:sp>
      <p:sp>
        <p:nvSpPr>
          <p:cNvPr id="38" name="object 12"/>
          <p:cNvSpPr txBox="1"/>
          <p:nvPr/>
        </p:nvSpPr>
        <p:spPr>
          <a:xfrm>
            <a:off x="2997290" y="977731"/>
            <a:ext cx="9223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2000" b="1" dirty="0">
                <a:solidFill>
                  <a:srgbClr val="DAA60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DAA60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DAA600"/>
                </a:solidFill>
                <a:latin typeface="Calibri"/>
                <a:cs typeface="Calibri"/>
              </a:rPr>
              <a:t>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2953" y="443273"/>
            <a:ext cx="5238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For more example read section 5.3</a:t>
            </a:r>
          </a:p>
        </p:txBody>
      </p:sp>
    </p:spTree>
    <p:extLst>
      <p:ext uri="{BB962C8B-B14F-4D97-AF65-F5344CB8AC3E}">
        <p14:creationId xmlns:p14="http://schemas.microsoft.com/office/powerpoint/2010/main" val="305111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B273-58B2-30FB-0340-CD30A155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75E4-F012-7358-11F6-1C740D87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DAA05-B421-07BE-9505-78B98CBD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713EA2-1CF4-43A6-83D3-601EA8C2299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4F6F9-41AB-A01A-9358-1BC774E7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58" y="773200"/>
            <a:ext cx="8809483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9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B273-58B2-30FB-0340-CD30A155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75E4-F012-7358-11F6-1C740D87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DAA05-B421-07BE-9505-78B98CBD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713EA2-1CF4-43A6-83D3-601EA8C2299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D8EF3-6D1D-A301-B185-A278503B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00" y="681037"/>
            <a:ext cx="6270999" cy="53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42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542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Liberation Serif</vt:lpstr>
      <vt:lpstr>Tahoma</vt:lpstr>
      <vt:lpstr>Times New Roman</vt:lpstr>
      <vt:lpstr>Wingdings</vt:lpstr>
      <vt:lpstr>1_Office Theme</vt:lpstr>
      <vt:lpstr>2_Office Theme</vt:lpstr>
      <vt:lpstr>PowerPoint Presentation</vt:lpstr>
      <vt:lpstr>         Flag Register</vt:lpstr>
      <vt:lpstr>         Flag Register</vt:lpstr>
      <vt:lpstr>Flag Register Description (1)</vt:lpstr>
      <vt:lpstr>Flag Register Description (2)</vt:lpstr>
      <vt:lpstr>PowerPoint Presentation</vt:lpstr>
      <vt:lpstr>Flag Register  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8086 Microprocessor</dc:title>
  <dc:creator>Microsoft</dc:creator>
  <cp:lastModifiedBy>Shafqat Rakin</cp:lastModifiedBy>
  <cp:revision>136</cp:revision>
  <dcterms:created xsi:type="dcterms:W3CDTF">2016-06-06T19:34:12Z</dcterms:created>
  <dcterms:modified xsi:type="dcterms:W3CDTF">2024-06-06T03:25:09Z</dcterms:modified>
</cp:coreProperties>
</file>