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9" r:id="rId5"/>
    <p:sldId id="258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anmoychak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8167"/>
            <a:ext cx="3625552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A5FEEFB5-7420-07F0-E686-B3A4D7C1C741}"/>
              </a:ext>
            </a:extLst>
          </p:cNvPr>
          <p:cNvSpPr txBox="1">
            <a:spLocks/>
          </p:cNvSpPr>
          <p:nvPr/>
        </p:nvSpPr>
        <p:spPr>
          <a:xfrm>
            <a:off x="2270943" y="991261"/>
            <a:ext cx="4316022" cy="1837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9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Graph-to-Text Generation Using Language Models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9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9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AIL821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50D6A95-D26A-9FBC-DF53-70D3087B77DA}"/>
              </a:ext>
            </a:extLst>
          </p:cNvPr>
          <p:cNvSpPr txBox="1">
            <a:spLocks/>
          </p:cNvSpPr>
          <p:nvPr/>
        </p:nvSpPr>
        <p:spPr>
          <a:xfrm>
            <a:off x="1752485" y="2979335"/>
            <a:ext cx="5638799" cy="34541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2"/>
              </a:solidFill>
            </a:endParaRPr>
          </a:p>
          <a:p>
            <a:pPr marL="0" indent="0" algn="ctr" defTabSz="914400">
              <a:lnSpc>
                <a:spcPct val="90000"/>
              </a:lnSpc>
              <a:buNone/>
            </a:pPr>
            <a:r>
              <a:rPr lang="en-US" sz="2900" dirty="0">
                <a:solidFill>
                  <a:schemeClr val="tx2"/>
                </a:solidFill>
              </a:rPr>
              <a:t>Guided by: </a:t>
            </a:r>
          </a:p>
          <a:p>
            <a:pPr marL="0" indent="0" algn="ctr" defTabSz="914400">
              <a:lnSpc>
                <a:spcPct val="90000"/>
              </a:lnSpc>
              <a:buNone/>
            </a:pPr>
            <a:r>
              <a:rPr lang="en-US" sz="2900" dirty="0">
                <a:solidFill>
                  <a:schemeClr val="tx2"/>
                </a:solidFill>
                <a:hlinkClick r:id="rId2"/>
              </a:rPr>
              <a:t>Prof. Tanmoy Chakraborty</a:t>
            </a:r>
            <a:endParaRPr lang="en-US" sz="2900" dirty="0">
              <a:solidFill>
                <a:schemeClr val="tx2"/>
              </a:solidFill>
            </a:endParaRPr>
          </a:p>
          <a:p>
            <a:pPr marL="0" indent="0" algn="ctr" defTabSz="914400">
              <a:lnSpc>
                <a:spcPct val="90000"/>
              </a:lnSpc>
              <a:buNone/>
            </a:pPr>
            <a:r>
              <a:rPr lang="en-US" sz="2900" dirty="0">
                <a:solidFill>
                  <a:schemeClr val="tx2"/>
                </a:solidFill>
              </a:rPr>
              <a:t>Associate Professor, Dept. of Electrical Engineering </a:t>
            </a:r>
          </a:p>
          <a:p>
            <a:pPr marL="0" indent="0" algn="ctr" defTabSz="914400">
              <a:lnSpc>
                <a:spcPct val="90000"/>
              </a:lnSpc>
              <a:buNone/>
            </a:pPr>
            <a:r>
              <a:rPr lang="en-US" sz="2900" dirty="0">
                <a:solidFill>
                  <a:schemeClr val="tx2"/>
                </a:solidFill>
              </a:rPr>
              <a:t>Associate Faculty Member, Yardi School of Artificial Intelligence</a:t>
            </a:r>
          </a:p>
          <a:p>
            <a:pPr marL="0" indent="0" algn="ctr" defTabSz="914400">
              <a:lnSpc>
                <a:spcPct val="90000"/>
              </a:lnSpc>
              <a:buNone/>
            </a:pPr>
            <a:r>
              <a:rPr lang="en-US" sz="2900" dirty="0">
                <a:solidFill>
                  <a:schemeClr val="tx2"/>
                </a:solidFill>
              </a:rPr>
              <a:t>IIT Delhi</a:t>
            </a:r>
          </a:p>
          <a:p>
            <a:pPr marL="0" indent="0" algn="ctr" defTabSz="914400">
              <a:lnSpc>
                <a:spcPct val="90000"/>
              </a:lnSpc>
              <a:buNone/>
            </a:pPr>
            <a:endParaRPr lang="en-US" sz="2900" dirty="0">
              <a:solidFill>
                <a:schemeClr val="tx2"/>
              </a:solidFill>
            </a:endParaRPr>
          </a:p>
          <a:p>
            <a:pPr marL="0" indent="0" algn="ctr" defTabSz="914400">
              <a:lnSpc>
                <a:spcPct val="90000"/>
              </a:lnSpc>
              <a:buNone/>
            </a:pPr>
            <a:endParaRPr lang="en-US" sz="2900" dirty="0">
              <a:solidFill>
                <a:schemeClr val="tx2"/>
              </a:solidFill>
            </a:endParaRPr>
          </a:p>
          <a:p>
            <a:pPr marL="0" indent="0" algn="ctr" defTabSz="914400">
              <a:lnSpc>
                <a:spcPct val="90000"/>
              </a:lnSpc>
              <a:buNone/>
            </a:pPr>
            <a:r>
              <a:rPr lang="en-US" sz="2900" dirty="0">
                <a:solidFill>
                  <a:schemeClr val="tx2"/>
                </a:solidFill>
              </a:rPr>
              <a:t>Presented by:</a:t>
            </a:r>
          </a:p>
          <a:p>
            <a:pPr marL="0" indent="0" algn="ctr" defTabSz="914400">
              <a:lnSpc>
                <a:spcPct val="90000"/>
              </a:lnSpc>
              <a:buNone/>
            </a:pPr>
            <a:r>
              <a:rPr lang="en-US" sz="2900" dirty="0">
                <a:solidFill>
                  <a:schemeClr val="tx2"/>
                </a:solidFill>
              </a:rPr>
              <a:t>Rishu Raj Singh and Sonu Yadav</a:t>
            </a:r>
          </a:p>
          <a:p>
            <a:pPr marL="0" indent="0" algn="ctr" defTabSz="914400">
              <a:lnSpc>
                <a:spcPct val="90000"/>
              </a:lnSpc>
              <a:buNone/>
            </a:pPr>
            <a:r>
              <a:rPr lang="en-US" sz="2900" dirty="0">
                <a:solidFill>
                  <a:schemeClr val="tx2"/>
                </a:solidFill>
              </a:rPr>
              <a:t>Yardi School of AI</a:t>
            </a:r>
          </a:p>
          <a:p>
            <a:pPr marL="0" indent="0" algn="ctr" defTabSz="914400">
              <a:lnSpc>
                <a:spcPct val="90000"/>
              </a:lnSpc>
              <a:buNone/>
            </a:pPr>
            <a:r>
              <a:rPr lang="en-US" sz="2900" dirty="0">
                <a:solidFill>
                  <a:schemeClr val="tx2"/>
                </a:solidFill>
              </a:rPr>
              <a:t>IIT Delhi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A red and white logo&#10;&#10;Description automatically generated">
            <a:extLst>
              <a:ext uri="{FF2B5EF4-FFF2-40B4-BE49-F238E27FC236}">
                <a16:creationId xmlns:a16="http://schemas.microsoft.com/office/drawing/2014/main" id="{FE753599-C691-DA27-A904-5D22A6A01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4" y="102995"/>
            <a:ext cx="1093862" cy="10295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594707"/>
            <a:ext cx="7375161" cy="1325563"/>
          </a:xfrm>
        </p:spPr>
        <p:txBody>
          <a:bodyPr anchor="b">
            <a:normAutofit/>
          </a:bodyPr>
          <a:lstStyle/>
          <a:p>
            <a:r>
              <a:rPr lang="en-IN" sz="3100">
                <a:solidFill>
                  <a:schemeClr val="tx2"/>
                </a:solidFill>
              </a:rPr>
              <a:t>Strengths and Limitations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3329677"/>
            <a:ext cx="7375161" cy="245726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Strengths:</a:t>
            </a:r>
          </a:p>
          <a:p>
            <a:r>
              <a:rPr lang="en-US" sz="1600">
                <a:solidFill>
                  <a:schemeClr val="tx2"/>
                </a:solidFill>
              </a:rPr>
              <a:t>- Effective use of structured inputs and prefix-tuning.</a:t>
            </a:r>
          </a:p>
          <a:p>
            <a:r>
              <a:rPr lang="en-US" sz="1600">
                <a:solidFill>
                  <a:schemeClr val="tx2"/>
                </a:solidFill>
              </a:rPr>
              <a:t>- Improved fluency in text generation.</a:t>
            </a:r>
          </a:p>
          <a:p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Limitations:</a:t>
            </a:r>
          </a:p>
          <a:p>
            <a:r>
              <a:rPr lang="en-US" sz="1600">
                <a:solidFill>
                  <a:schemeClr val="tx2"/>
                </a:solidFill>
              </a:rPr>
              <a:t>- Lower performance on unseen graph structures.</a:t>
            </a:r>
          </a:p>
          <a:p>
            <a:r>
              <a:rPr lang="en-US" sz="1600">
                <a:solidFill>
                  <a:schemeClr val="tx2"/>
                </a:solidFill>
              </a:rPr>
              <a:t>- Struggles with complex graphs.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5454AF65-850A-EEAF-5A53-A23929AD2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4" y="102995"/>
            <a:ext cx="1093862" cy="10295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594707"/>
            <a:ext cx="7375161" cy="1325563"/>
          </a:xfrm>
        </p:spPr>
        <p:txBody>
          <a:bodyPr anchor="b">
            <a:normAutofit/>
          </a:bodyPr>
          <a:lstStyle/>
          <a:p>
            <a:r>
              <a:rPr lang="en-IN" sz="3100" dirty="0">
                <a:solidFill>
                  <a:schemeClr val="tx2"/>
                </a:solidFill>
              </a:rPr>
              <a:t>Further Work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3329677"/>
            <a:ext cx="7375161" cy="2457269"/>
          </a:xfrm>
        </p:spPr>
        <p:txBody>
          <a:bodyPr>
            <a:normAutofit/>
          </a:bodyPr>
          <a:lstStyle/>
          <a:p>
            <a:r>
              <a:rPr lang="en-IN" sz="1600">
                <a:solidFill>
                  <a:schemeClr val="tx2"/>
                </a:solidFill>
              </a:rPr>
              <a:t>1. Enrich node representations with pre-trained embeddings.</a:t>
            </a:r>
          </a:p>
          <a:p>
            <a:r>
              <a:rPr lang="en-IN" sz="1600">
                <a:solidFill>
                  <a:schemeClr val="tx2"/>
                </a:solidFill>
              </a:rPr>
              <a:t>2. Incorporate advanced GNN architectures like Graph Attention Networks.</a:t>
            </a:r>
          </a:p>
          <a:p>
            <a:r>
              <a:rPr lang="en-IN" sz="1600">
                <a:solidFill>
                  <a:schemeClr val="tx2"/>
                </a:solidFill>
              </a:rPr>
              <a:t>3. Train on larger and diverse datasets to improve generalization.</a:t>
            </a:r>
          </a:p>
          <a:p>
            <a:r>
              <a:rPr lang="en-IN" sz="1600">
                <a:solidFill>
                  <a:schemeClr val="tx2"/>
                </a:solidFill>
              </a:rPr>
              <a:t>4. Optimize training strategies for scalability.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31E1E0A-131E-F8A9-DA7E-503B3B966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4" y="102995"/>
            <a:ext cx="1093862" cy="10295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BFEE99-BC3C-F2A2-B106-5F1A6164A2F8}"/>
              </a:ext>
            </a:extLst>
          </p:cNvPr>
          <p:cNvSpPr txBox="1">
            <a:spLocks/>
          </p:cNvSpPr>
          <p:nvPr/>
        </p:nvSpPr>
        <p:spPr>
          <a:xfrm>
            <a:off x="884419" y="1594707"/>
            <a:ext cx="737516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073255-86CE-535A-1FA2-8F89D3212E43}"/>
              </a:ext>
            </a:extLst>
          </p:cNvPr>
          <p:cNvSpPr txBox="1">
            <a:spLocks/>
          </p:cNvSpPr>
          <p:nvPr/>
        </p:nvSpPr>
        <p:spPr>
          <a:xfrm>
            <a:off x="884419" y="3329677"/>
            <a:ext cx="7375161" cy="2457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Purpose of the Model: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Integrating Graph Neural Networks (GNNs) with GPT-2 for text generation from graph data.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red and white logo&#10;&#10;Description automatically generated">
            <a:extLst>
              <a:ext uri="{FF2B5EF4-FFF2-40B4-BE49-F238E27FC236}">
                <a16:creationId xmlns:a16="http://schemas.microsoft.com/office/drawing/2014/main" id="{356360C1-CFBB-6A6D-E1EF-1EFE2CCF8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4" y="102995"/>
            <a:ext cx="1093862" cy="10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8EB46-21AC-D0E3-E0DC-4D00588772EE}"/>
              </a:ext>
            </a:extLst>
          </p:cNvPr>
          <p:cNvSpPr txBox="1">
            <a:spLocks/>
          </p:cNvSpPr>
          <p:nvPr/>
        </p:nvSpPr>
        <p:spPr>
          <a:xfrm>
            <a:off x="884419" y="1280679"/>
            <a:ext cx="737516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Architecture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440CC-D487-ACD3-8EC0-6A1F96FBDB2B}"/>
              </a:ext>
            </a:extLst>
          </p:cNvPr>
          <p:cNvSpPr txBox="1">
            <a:spLocks/>
          </p:cNvSpPr>
          <p:nvPr/>
        </p:nvSpPr>
        <p:spPr>
          <a:xfrm>
            <a:off x="884419" y="2890979"/>
            <a:ext cx="7375161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Graph Embedding Model: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- Two-layer GCN for node embedding and graph-level feature extraction.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Text Generation Model: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- GPT-2 integrated with graph embeddings for generating descriptive text.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34DC7935-AADC-E80A-678A-1EA744724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4" y="102995"/>
            <a:ext cx="1093862" cy="10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3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46B37-A59D-F690-9B6B-0C904E7048D3}"/>
              </a:ext>
            </a:extLst>
          </p:cNvPr>
          <p:cNvSpPr txBox="1">
            <a:spLocks/>
          </p:cNvSpPr>
          <p:nvPr/>
        </p:nvSpPr>
        <p:spPr>
          <a:xfrm>
            <a:off x="884419" y="1594707"/>
            <a:ext cx="737516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Processing and Training Setup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C5AD-E2F5-80F5-07F9-E9162FA9CD1A}"/>
              </a:ext>
            </a:extLst>
          </p:cNvPr>
          <p:cNvSpPr txBox="1">
            <a:spLocks/>
          </p:cNvSpPr>
          <p:nvPr/>
        </p:nvSpPr>
        <p:spPr>
          <a:xfrm>
            <a:off x="884419" y="3329677"/>
            <a:ext cx="7375161" cy="2457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Parsing: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- Parsing graph data into </a:t>
            </a:r>
            <a:r>
              <a:rPr lang="en-US" sz="1600" dirty="0" err="1">
                <a:solidFill>
                  <a:schemeClr val="tx2"/>
                </a:solidFill>
              </a:rPr>
              <a:t>edge_index</a:t>
            </a:r>
            <a:r>
              <a:rPr lang="en-US" sz="1600" dirty="0">
                <a:solidFill>
                  <a:schemeClr val="tx2"/>
                </a:solidFill>
              </a:rPr>
              <a:t>, node features.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- Tokenizing text data using GPT-2's tokenizer.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Training Details: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- Learning Rates: </a:t>
            </a:r>
            <a:r>
              <a:rPr lang="en-US" sz="1600" dirty="0" err="1">
                <a:solidFill>
                  <a:schemeClr val="tx2"/>
                </a:solidFill>
              </a:rPr>
              <a:t>lr_gnn</a:t>
            </a:r>
            <a:r>
              <a:rPr lang="en-US" sz="1600" dirty="0">
                <a:solidFill>
                  <a:schemeClr val="tx2"/>
                </a:solidFill>
              </a:rPr>
              <a:t>=1e-3, </a:t>
            </a:r>
            <a:r>
              <a:rPr lang="en-US" sz="1600" dirty="0" err="1">
                <a:solidFill>
                  <a:schemeClr val="tx2"/>
                </a:solidFill>
              </a:rPr>
              <a:t>lr_lm</a:t>
            </a:r>
            <a:r>
              <a:rPr lang="en-US" sz="1600" dirty="0">
                <a:solidFill>
                  <a:schemeClr val="tx2"/>
                </a:solidFill>
              </a:rPr>
              <a:t>=1e-4.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- Epochs: 50, Batch Size: 16.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Evaluation Metrics: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- BLEU, ROUGE.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19E391CB-80AA-D81E-900F-1B54904BB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4" y="102995"/>
            <a:ext cx="1093862" cy="10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9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2333B-FDE5-2674-45ED-7D3A456B4EC0}"/>
              </a:ext>
            </a:extLst>
          </p:cNvPr>
          <p:cNvSpPr txBox="1">
            <a:spLocks/>
          </p:cNvSpPr>
          <p:nvPr/>
        </p:nvSpPr>
        <p:spPr>
          <a:xfrm>
            <a:off x="884419" y="1594707"/>
            <a:ext cx="737516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Challenges and Solutions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54B1A-41E2-E86F-D172-B907AD923CE2}"/>
              </a:ext>
            </a:extLst>
          </p:cNvPr>
          <p:cNvSpPr txBox="1">
            <a:spLocks/>
          </p:cNvSpPr>
          <p:nvPr/>
        </p:nvSpPr>
        <p:spPr>
          <a:xfrm>
            <a:off x="884419" y="3329677"/>
            <a:ext cx="7375161" cy="2457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Graph Data Challenges: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- Handling variable graph sizes and adjusting feature dimensions.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Model Training Challenges: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- Balancing learning rates for GNN and GPT-2.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Regularization Techniques: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- Dropout and gradient clipping.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F0C0F4A9-A2A0-7C0F-D470-B36FE32DE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4" y="102995"/>
            <a:ext cx="1093862" cy="10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57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AEC1E-295B-F95A-0B80-A5672800DB0E}"/>
              </a:ext>
            </a:extLst>
          </p:cNvPr>
          <p:cNvSpPr txBox="1">
            <a:spLocks/>
          </p:cNvSpPr>
          <p:nvPr/>
        </p:nvSpPr>
        <p:spPr>
          <a:xfrm>
            <a:off x="883923" y="933808"/>
            <a:ext cx="737516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9BB-6EE0-433D-6F26-94A76F60DCB2}"/>
              </a:ext>
            </a:extLst>
          </p:cNvPr>
          <p:cNvSpPr txBox="1">
            <a:spLocks/>
          </p:cNvSpPr>
          <p:nvPr/>
        </p:nvSpPr>
        <p:spPr>
          <a:xfrm>
            <a:off x="883922" y="2811574"/>
            <a:ext cx="7375161" cy="3071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Model Performance: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- BLEU score is 37.16 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- ROUGE scores is 64.26.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highlight>
                  <a:srgbClr val="C0C0C0"/>
                </a:highlight>
              </a:rPr>
              <a:t>Input: </a:t>
            </a:r>
            <a:r>
              <a:rPr lang="en-US" sz="2000" dirty="0">
                <a:solidFill>
                  <a:schemeClr val="tx2"/>
                </a:solidFill>
              </a:rPr>
              <a:t>&lt;H&gt; Alan Bean &lt;R&gt; nationality &lt;T&gt; United States &lt;H&gt; Alan Bean &lt;R&gt; occupation &lt;T&gt; Test pilot &lt;H&gt; Alan Bean &lt;R&gt; birth Date &lt;T&gt; 1932-03-15 &lt;H&gt; Alan Bean &lt;R&gt; birth Place &lt;T&gt; Wheeler Texas &lt;H&gt; Alan Bean &lt;R&gt; time In Space &lt;T&gt; 100305.0minutes &lt;H&gt; Alan Bean &lt;R&gt; status &lt;T&gt; Retired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highlight>
                  <a:srgbClr val="C0C0C0"/>
                </a:highlight>
              </a:rPr>
              <a:t>Prediction</a:t>
            </a:r>
            <a:r>
              <a:rPr lang="en-US" sz="2000" dirty="0">
                <a:solidFill>
                  <a:schemeClr val="tx2"/>
                </a:solidFill>
              </a:rPr>
              <a:t>: Bean was a American born in March 15, 1932 in Wheeler, Texas. He was a test pilot and a </a:t>
            </a:r>
            <a:r>
              <a:rPr lang="en-US" sz="2000" dirty="0" err="1">
                <a:solidFill>
                  <a:schemeClr val="tx2"/>
                </a:solidFill>
              </a:rPr>
              <a:t>a</a:t>
            </a:r>
            <a:r>
              <a:rPr lang="en-US" sz="2000" dirty="0">
                <a:solidFill>
                  <a:schemeClr val="tx2"/>
                </a:solidFill>
              </a:rPr>
              <a:t> total of 100305 minutes in space. He is now retired.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highlight>
                  <a:srgbClr val="C0C0C0"/>
                </a:highlight>
              </a:rPr>
              <a:t>Target</a:t>
            </a:r>
            <a:r>
              <a:rPr lang="en-US" sz="2000" dirty="0">
                <a:solidFill>
                  <a:schemeClr val="tx2"/>
                </a:solidFill>
              </a:rPr>
              <a:t>: Alan Bean is an American born on March 15, 1932 in Wheeler, Texas. He was a test pilot and spent a total of 100305 minutes in space. He is now retired.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3925EC63-327E-354A-B532-D9B8BE4F8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4" y="102995"/>
            <a:ext cx="1093862" cy="10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5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6435E-C240-E965-718A-D2B739894291}"/>
              </a:ext>
            </a:extLst>
          </p:cNvPr>
          <p:cNvSpPr txBox="1">
            <a:spLocks/>
          </p:cNvSpPr>
          <p:nvPr/>
        </p:nvSpPr>
        <p:spPr>
          <a:xfrm>
            <a:off x="884419" y="1594707"/>
            <a:ext cx="737516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2812-70B1-4199-1181-025A023CB810}"/>
              </a:ext>
            </a:extLst>
          </p:cNvPr>
          <p:cNvSpPr txBox="1">
            <a:spLocks/>
          </p:cNvSpPr>
          <p:nvPr/>
        </p:nvSpPr>
        <p:spPr>
          <a:xfrm>
            <a:off x="884419" y="3329677"/>
            <a:ext cx="7375161" cy="2457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Integrating GNNs with GPT-2 for text generation from graph data.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 got better result compare to task1, which not using GNN embedding for text generation.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549B19C1-5AAC-FAAA-4632-B8BE212BF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4" y="102995"/>
            <a:ext cx="1093862" cy="10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21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1" y="3985"/>
            <a:ext cx="7329573" cy="6858000"/>
            <a:chOff x="1303402" y="3985"/>
            <a:chExt cx="9772765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819ECA-79EF-FF03-BE44-7E6937B1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96" y="1764407"/>
            <a:ext cx="4320635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4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QnA</a:t>
            </a:r>
            <a:endParaRPr lang="en-US" sz="45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5760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35429-EAAB-7A7E-17EC-EF59136ADF89}"/>
              </a:ext>
            </a:extLst>
          </p:cNvPr>
          <p:cNvSpPr txBox="1">
            <a:spLocks/>
          </p:cNvSpPr>
          <p:nvPr/>
        </p:nvSpPr>
        <p:spPr>
          <a:xfrm>
            <a:off x="884419" y="1280679"/>
            <a:ext cx="737516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Tasks and Presenters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4B06-A879-24EA-6CDF-38A2A851DECE}"/>
              </a:ext>
            </a:extLst>
          </p:cNvPr>
          <p:cNvSpPr txBox="1">
            <a:spLocks/>
          </p:cNvSpPr>
          <p:nvPr/>
        </p:nvSpPr>
        <p:spPr>
          <a:xfrm>
            <a:off x="884419" y="2890979"/>
            <a:ext cx="7375161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Task 1: Enhancing GPT-2 (124M) for Graph-to-Text Generation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- Presented by Rishu Raj Singh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Task 2: Integrating GNNs with GPT-2 for Text Generation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- Presented by Sonu Yadav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5074AD29-B940-01EC-78AA-BC06F3A93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4" y="102995"/>
            <a:ext cx="1093862" cy="10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8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P</a:t>
            </a:r>
            <a:r>
              <a:rPr lang="en-IN" sz="3100" dirty="0" err="1">
                <a:solidFill>
                  <a:schemeClr val="tx2"/>
                </a:solidFill>
              </a:rPr>
              <a:t>roblem</a:t>
            </a:r>
            <a:r>
              <a:rPr lang="en-IN" sz="3100" dirty="0">
                <a:solidFill>
                  <a:schemeClr val="tx2"/>
                </a:solidFill>
              </a:rPr>
              <a:t> Statement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Investigating the effectiveness of task-specific adaptation techniques, originally designed to enhance graph-to-text generation in BART and T5 models, when applied to GPT-2 (124M).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The goal was to evaluate whether these techniques improve GPT-2's performance and to determine if it can outperform similar-sized encoder-decoder models like BART and T5.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15EA3E8C-FAD0-0E5E-5B2C-3E94EFFCC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4" y="102995"/>
            <a:ext cx="1093862" cy="10295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755073"/>
            <a:ext cx="7375161" cy="1066802"/>
          </a:xfrm>
        </p:spPr>
        <p:txBody>
          <a:bodyPr anchor="b">
            <a:normAutofit/>
          </a:bodyPr>
          <a:lstStyle/>
          <a:p>
            <a:r>
              <a:rPr lang="en-IN" sz="3100">
                <a:solidFill>
                  <a:schemeClr val="tx2"/>
                </a:solidFill>
              </a:rPr>
              <a:t>Dataset Description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00351" y="0"/>
            <a:ext cx="3243649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3049325"/>
            <a:ext cx="7375161" cy="2945574"/>
          </a:xfrm>
        </p:spPr>
        <p:txBody>
          <a:bodyPr anchor="ctr">
            <a:norm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WebNLG</a:t>
            </a:r>
            <a:r>
              <a:rPr lang="en-US" sz="1600" dirty="0">
                <a:solidFill>
                  <a:schemeClr val="tx2"/>
                </a:solidFill>
              </a:rPr>
              <a:t> Dataset:</a:t>
            </a:r>
          </a:p>
          <a:p>
            <a:r>
              <a:rPr lang="en-US" sz="1600" dirty="0">
                <a:solidFill>
                  <a:schemeClr val="tx2"/>
                </a:solidFill>
              </a:rPr>
              <a:t>Contains RDF triples paired with human-written text.</a:t>
            </a:r>
          </a:p>
          <a:p>
            <a:r>
              <a:rPr lang="en-US" sz="1600" dirty="0">
                <a:solidFill>
                  <a:schemeClr val="tx2"/>
                </a:solidFill>
              </a:rPr>
              <a:t>Example:</a:t>
            </a:r>
          </a:p>
          <a:p>
            <a:r>
              <a:rPr lang="en-US" sz="1600" dirty="0">
                <a:solidFill>
                  <a:schemeClr val="tx2"/>
                </a:solidFill>
              </a:rPr>
              <a:t>&lt;H&gt;Eiffel Tower &lt;R&gt;Located &lt;T&gt;Paris</a:t>
            </a:r>
          </a:p>
          <a:p>
            <a:r>
              <a:rPr lang="en-US" sz="1600" dirty="0">
                <a:solidFill>
                  <a:schemeClr val="tx2"/>
                </a:solidFill>
              </a:rPr>
              <a:t>Output: 'The Eiffel Tower is located in Paris.'</a:t>
            </a:r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460E1569-0BD4-D0F9-1B00-712F191B5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4" y="102995"/>
            <a:ext cx="1093862" cy="1029517"/>
          </a:xfrm>
          <a:prstGeom prst="rect">
            <a:avLst/>
          </a:prstGeom>
        </p:spPr>
      </p:pic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D6EF2979-50E4-D50B-3D35-AC783F8A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352" y="3513476"/>
            <a:ext cx="2850660" cy="1765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594707"/>
            <a:ext cx="7375161" cy="1325563"/>
          </a:xfrm>
        </p:spPr>
        <p:txBody>
          <a:bodyPr anchor="b">
            <a:normAutofit/>
          </a:bodyPr>
          <a:lstStyle/>
          <a:p>
            <a:r>
              <a:rPr lang="en-IN" sz="3100">
                <a:solidFill>
                  <a:schemeClr val="tx2"/>
                </a:solidFill>
              </a:rPr>
              <a:t>Methodology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3329677"/>
            <a:ext cx="7375161" cy="2457269"/>
          </a:xfrm>
        </p:spPr>
        <p:txBody>
          <a:bodyPr>
            <a:normAutofit fontScale="92500" lnSpcReduction="20000"/>
          </a:bodyPr>
          <a:lstStyle/>
          <a:p>
            <a:r>
              <a:rPr lang="en-IN" sz="1600" dirty="0">
                <a:solidFill>
                  <a:schemeClr val="tx2"/>
                </a:solidFill>
              </a:rPr>
              <a:t>Prefix-Tuning: Encode graph structure into GPT-2.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{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inp.strip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tgt.strip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&lt;|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endoftext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|&gt;</a:t>
            </a:r>
          </a:p>
          <a:p>
            <a:pPr marL="0" indent="0">
              <a:buNone/>
            </a:pPr>
            <a:endParaRPr lang="en-IN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Concatenation-Based Approach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&lt;|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startoftext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|&gt; {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inp.strip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()} &lt;|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endoftext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|&gt; {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tgt.strip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()}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>
              <a:solidFill>
                <a:schemeClr val="tx2"/>
              </a:solidFill>
            </a:endParaRPr>
          </a:p>
          <a:p>
            <a:r>
              <a:rPr lang="en-IN" sz="1600" dirty="0">
                <a:solidFill>
                  <a:schemeClr val="tx2"/>
                </a:solidFill>
              </a:rPr>
              <a:t>Structured Inputs: Linearized RDF triples using special tokens (&lt;H&gt;, &lt;R&gt;, &lt;T&gt;).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050" dirty="0">
                <a:solidFill>
                  <a:srgbClr val="6A9955"/>
                </a:solidFill>
                <a:latin typeface="Consolas" panose="020B0609020204030204" pitchFamily="49" charset="0"/>
              </a:rPr>
              <a:t>		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inp.replace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("&lt;H&gt;", ""), replace("&lt;R&gt;", ""), replace("&lt;T&gt;", "")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sz="1600" dirty="0">
              <a:solidFill>
                <a:schemeClr val="tx2"/>
              </a:solidFill>
            </a:endParaRPr>
          </a:p>
          <a:p>
            <a:r>
              <a:rPr lang="en-IN" sz="1600" dirty="0">
                <a:solidFill>
                  <a:schemeClr val="tx2"/>
                </a:solidFill>
              </a:rPr>
              <a:t>Data Augmentation: Generated more graph-text pairs.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0B53CC8D-55BE-6056-24DB-9F9A0B1C5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4" y="102995"/>
            <a:ext cx="1093862" cy="10295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594707"/>
            <a:ext cx="7375161" cy="1325563"/>
          </a:xfrm>
        </p:spPr>
        <p:txBody>
          <a:bodyPr anchor="b">
            <a:normAutofit/>
          </a:bodyPr>
          <a:lstStyle/>
          <a:p>
            <a:r>
              <a:rPr lang="en-IN" sz="3100">
                <a:solidFill>
                  <a:schemeClr val="tx2"/>
                </a:solidFill>
              </a:rPr>
              <a:t>Training Setup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3329677"/>
            <a:ext cx="7375161" cy="245726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2"/>
                </a:solidFill>
              </a:rPr>
              <a:t>Preprocessing: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2"/>
                </a:solidFill>
              </a:rPr>
              <a:t>- Tokenized RDF triples with special tokens.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2"/>
                </a:solidFill>
              </a:rPr>
              <a:t>- Standardized graph-text pairs.</a:t>
            </a:r>
          </a:p>
          <a:p>
            <a:pPr>
              <a:lnSpc>
                <a:spcPct val="90000"/>
              </a:lnSpc>
            </a:pPr>
            <a:endParaRPr lang="en-IN" sz="16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2"/>
                </a:solidFill>
              </a:rPr>
              <a:t>Training Details: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2"/>
                </a:solidFill>
              </a:rPr>
              <a:t>- Learning Rate: 3 × 10^-5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2"/>
                </a:solidFill>
              </a:rPr>
              <a:t>- Epochs: 65 (early stopping at 15).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2"/>
                </a:solidFill>
              </a:rPr>
              <a:t>- Batch Size: 4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2"/>
                </a:solidFill>
              </a:rPr>
              <a:t>- Optimizer: </a:t>
            </a:r>
            <a:r>
              <a:rPr lang="en-IN" sz="1600" dirty="0" err="1">
                <a:solidFill>
                  <a:schemeClr val="tx2"/>
                </a:solidFill>
              </a:rPr>
              <a:t>AdamW</a:t>
            </a:r>
            <a:endParaRPr lang="en-IN" sz="16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2"/>
                </a:solidFill>
              </a:rPr>
              <a:t>- Validation Metrics: BLEU, METEOR, CHRF</a:t>
            </a:r>
            <a:r>
              <a:rPr lang="en-IN" sz="14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E1D85270-B80C-0387-7899-28656225E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4" y="102995"/>
            <a:ext cx="1093862" cy="10295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594707"/>
            <a:ext cx="7375161" cy="1325563"/>
          </a:xfrm>
        </p:spPr>
        <p:txBody>
          <a:bodyPr anchor="b">
            <a:normAutofit/>
          </a:bodyPr>
          <a:lstStyle/>
          <a:p>
            <a:r>
              <a:rPr lang="en-IN" sz="3100">
                <a:solidFill>
                  <a:schemeClr val="tx2"/>
                </a:solidFill>
              </a:rPr>
              <a:t>Evaluation Metrics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3329677"/>
            <a:ext cx="7375161" cy="245726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BLEU: Measures fluency and correctness.</a:t>
            </a:r>
          </a:p>
          <a:p>
            <a:r>
              <a:rPr lang="en-US" sz="1600" dirty="0">
                <a:solidFill>
                  <a:schemeClr val="tx2"/>
                </a:solidFill>
              </a:rPr>
              <a:t>METEOR: Evaluates semantic similarity.</a:t>
            </a:r>
          </a:p>
          <a:p>
            <a:r>
              <a:rPr lang="en-US" sz="1600" dirty="0">
                <a:solidFill>
                  <a:schemeClr val="tx2"/>
                </a:solidFill>
              </a:rPr>
              <a:t>CHRF++: Scores fluency and grammatical accuracy.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Scores:</a:t>
            </a:r>
          </a:p>
          <a:p>
            <a:r>
              <a:rPr lang="en-US" sz="1600" dirty="0">
                <a:solidFill>
                  <a:schemeClr val="tx2"/>
                </a:solidFill>
              </a:rPr>
              <a:t>BLEU (All): 18.18</a:t>
            </a:r>
          </a:p>
          <a:p>
            <a:r>
              <a:rPr lang="en-US" sz="1600" dirty="0">
                <a:solidFill>
                  <a:schemeClr val="tx2"/>
                </a:solidFill>
              </a:rPr>
              <a:t>METEOR (All): 18.32</a:t>
            </a:r>
          </a:p>
          <a:p>
            <a:r>
              <a:rPr lang="en-US" sz="1600" dirty="0">
                <a:solidFill>
                  <a:schemeClr val="tx2"/>
                </a:solidFill>
              </a:rPr>
              <a:t>CHRF++ (All): 41.72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6B4F2A96-233C-0457-F6A3-E9CE5E5E6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4" y="102995"/>
            <a:ext cx="1093862" cy="10295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B037D-263D-BAB4-763F-2718120ACB7C}"/>
              </a:ext>
            </a:extLst>
          </p:cNvPr>
          <p:cNvSpPr txBox="1"/>
          <p:nvPr/>
        </p:nvSpPr>
        <p:spPr>
          <a:xfrm>
            <a:off x="628650" y="184805"/>
            <a:ext cx="78867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5CF22-4528-C667-7303-F93AA9CB3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83" y="1845426"/>
            <a:ext cx="7841943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4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594707"/>
            <a:ext cx="7375161" cy="1325563"/>
          </a:xfrm>
        </p:spPr>
        <p:txBody>
          <a:bodyPr anchor="b">
            <a:normAutofit/>
          </a:bodyPr>
          <a:lstStyle/>
          <a:p>
            <a:r>
              <a:rPr lang="en-IN" sz="3100">
                <a:solidFill>
                  <a:schemeClr val="tx2"/>
                </a:solidFill>
              </a:rPr>
              <a:t>Results and Observations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3329677"/>
            <a:ext cx="7375161" cy="30514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>
              <a:solidFill>
                <a:schemeClr val="tx2"/>
              </a:solidFill>
            </a:endParaRPr>
          </a:p>
          <a:p>
            <a:r>
              <a:rPr lang="en-IN" sz="1600" dirty="0">
                <a:solidFill>
                  <a:schemeClr val="tx2"/>
                </a:solidFill>
              </a:rPr>
              <a:t>Qualitative Results:</a:t>
            </a:r>
          </a:p>
          <a:p>
            <a:endParaRPr lang="en-IN" sz="1600" dirty="0">
              <a:solidFill>
                <a:schemeClr val="tx2"/>
              </a:solidFill>
            </a:endParaRPr>
          </a:p>
          <a:p>
            <a:r>
              <a:rPr lang="en-IN" sz="1600" dirty="0">
                <a:solidFill>
                  <a:schemeClr val="tx2"/>
                </a:solidFill>
              </a:rPr>
              <a:t>Input: </a:t>
            </a:r>
            <a:r>
              <a:rPr lang="en-US" sz="1600" dirty="0">
                <a:solidFill>
                  <a:schemeClr val="tx2"/>
                </a:solidFill>
              </a:rPr>
              <a:t>&lt;H&gt; Abilene Regional Airport &lt;R&gt; city Served &lt;T&gt; Abilene Texas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r>
              <a:rPr lang="en-IN" sz="1600" dirty="0">
                <a:solidFill>
                  <a:schemeClr val="tx2"/>
                </a:solidFill>
              </a:rPr>
              <a:t>Output: “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Thebreene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Abilene,, Abilene Regional Texas is served by the Abilene regional airport. A Ab"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6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7D0F39A3-C4FB-0AB3-CF33-1FD33B51B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4" y="102995"/>
            <a:ext cx="1093862" cy="10295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856</Words>
  <Application>Microsoft Office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Problem Statement</vt:lpstr>
      <vt:lpstr>Dataset Description</vt:lpstr>
      <vt:lpstr>Methodology</vt:lpstr>
      <vt:lpstr>Training Setup</vt:lpstr>
      <vt:lpstr>Evaluation Metrics</vt:lpstr>
      <vt:lpstr>PowerPoint Presentation</vt:lpstr>
      <vt:lpstr>Results and Observations</vt:lpstr>
      <vt:lpstr>Strengths and Limitations</vt:lpstr>
      <vt:lpstr>Further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QnA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Rishu Raj Singh</cp:lastModifiedBy>
  <cp:revision>27</cp:revision>
  <dcterms:created xsi:type="dcterms:W3CDTF">2013-01-27T09:14:16Z</dcterms:created>
  <dcterms:modified xsi:type="dcterms:W3CDTF">2024-11-25T10:30:56Z</dcterms:modified>
  <cp:category/>
</cp:coreProperties>
</file>