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43DFC-CDE4-41B6-8BB2-4D9B3714E2EB}" type="datetimeFigureOut">
              <a:rPr lang="en-IN" smtClean="0"/>
              <a:t>19-02-2023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086A1-00B0-4273-BA52-0F2689967B35}" type="slidenum">
              <a:rPr lang="en-IN" smtClean="0"/>
              <a:t>‹#›</a:t>
            </a:fld>
            <a:endParaRPr lang="en-IN" dirty="0"/>
          </a:p>
        </p:txBody>
      </p:sp>
    </p:spTree>
    <p:extLst>
      <p:ext uri="{BB962C8B-B14F-4D97-AF65-F5344CB8AC3E}">
        <p14:creationId xmlns:p14="http://schemas.microsoft.com/office/powerpoint/2010/main" val="3960701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373239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73822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4623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17295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352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145297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1342168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335768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17826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110209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10593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55302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411198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314513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69477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7DB69-234B-41DD-BA66-DD2E4A754F8D}" type="datetimeFigureOut">
              <a:rPr lang="en-IN" smtClean="0"/>
              <a:t>19-02-2023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B0F69F-A07E-4801-BEB0-E0DF92E8ED4F}" type="slidenum">
              <a:rPr lang="en-IN" smtClean="0"/>
              <a:t>‹#›</a:t>
            </a:fld>
            <a:endParaRPr lang="en-IN" dirty="0"/>
          </a:p>
        </p:txBody>
      </p:sp>
    </p:spTree>
    <p:extLst>
      <p:ext uri="{BB962C8B-B14F-4D97-AF65-F5344CB8AC3E}">
        <p14:creationId xmlns:p14="http://schemas.microsoft.com/office/powerpoint/2010/main" val="289656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57DB69-234B-41DD-BA66-DD2E4A754F8D}" type="datetimeFigureOut">
              <a:rPr lang="en-IN" smtClean="0"/>
              <a:t>19-02-2023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B0F69F-A07E-4801-BEB0-E0DF92E8ED4F}" type="slidenum">
              <a:rPr lang="en-IN" smtClean="0"/>
              <a:t>‹#›</a:t>
            </a:fld>
            <a:endParaRPr lang="en-IN" dirty="0"/>
          </a:p>
        </p:txBody>
      </p:sp>
    </p:spTree>
    <p:extLst>
      <p:ext uri="{BB962C8B-B14F-4D97-AF65-F5344CB8AC3E}">
        <p14:creationId xmlns:p14="http://schemas.microsoft.com/office/powerpoint/2010/main" val="25091130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092E-71EA-3572-36CF-2E9A6EAAF98D}"/>
              </a:ext>
            </a:extLst>
          </p:cNvPr>
          <p:cNvSpPr>
            <a:spLocks noGrp="1"/>
          </p:cNvSpPr>
          <p:nvPr>
            <p:ph type="ctrTitle"/>
          </p:nvPr>
        </p:nvSpPr>
        <p:spPr>
          <a:xfrm>
            <a:off x="1802902" y="423334"/>
            <a:ext cx="7766936" cy="1646302"/>
          </a:xfrm>
        </p:spPr>
        <p:txBody>
          <a:bodyPr/>
          <a:lstStyle/>
          <a:p>
            <a:r>
              <a:rPr lang="en-IN" b="1" i="1" u="sng" dirty="0"/>
              <a:t>Classification</a:t>
            </a:r>
            <a:br>
              <a:rPr lang="en-IN" b="1" i="1" u="sng" dirty="0"/>
            </a:br>
            <a:r>
              <a:rPr lang="en-US" sz="3600" b="1" i="1" u="sng" dirty="0">
                <a:solidFill>
                  <a:schemeClr val="tx1"/>
                </a:solidFill>
              </a:rPr>
              <a:t>MOBILE PRICE RANGE PREDICTION</a:t>
            </a:r>
            <a:endParaRPr lang="en-IN" sz="3600" b="1" i="1" u="sng" dirty="0">
              <a:solidFill>
                <a:schemeClr val="tx1"/>
              </a:solidFill>
            </a:endParaRPr>
          </a:p>
        </p:txBody>
      </p:sp>
      <p:sp>
        <p:nvSpPr>
          <p:cNvPr id="3" name="Subtitle 2">
            <a:extLst>
              <a:ext uri="{FF2B5EF4-FFF2-40B4-BE49-F238E27FC236}">
                <a16:creationId xmlns:a16="http://schemas.microsoft.com/office/drawing/2014/main" id="{DD49A55B-5F1F-1F8F-F094-4BF77E6FB9E6}"/>
              </a:ext>
            </a:extLst>
          </p:cNvPr>
          <p:cNvSpPr>
            <a:spLocks noGrp="1"/>
          </p:cNvSpPr>
          <p:nvPr>
            <p:ph type="subTitle" idx="1"/>
          </p:nvPr>
        </p:nvSpPr>
        <p:spPr>
          <a:xfrm>
            <a:off x="1507067" y="3729922"/>
            <a:ext cx="7766936" cy="2617090"/>
          </a:xfrm>
        </p:spPr>
        <p:txBody>
          <a:bodyPr>
            <a:normAutofit/>
          </a:bodyPr>
          <a:lstStyle/>
          <a:p>
            <a:pPr algn="l"/>
            <a:r>
              <a:rPr lang="en-IN" sz="2400" dirty="0"/>
              <a:t>INDIVIDUAL PROJECT :-</a:t>
            </a:r>
          </a:p>
          <a:p>
            <a:pPr algn="l"/>
            <a:endParaRPr lang="en-IN" dirty="0"/>
          </a:p>
          <a:p>
            <a:pPr algn="l"/>
            <a:r>
              <a:rPr lang="en-IN" dirty="0"/>
              <a:t>Name :</a:t>
            </a:r>
          </a:p>
          <a:p>
            <a:pPr algn="l"/>
            <a:r>
              <a:rPr lang="en-IN" dirty="0"/>
              <a:t>        Rohit Bodkhe</a:t>
            </a:r>
          </a:p>
          <a:p>
            <a:pPr algn="l"/>
            <a:r>
              <a:rPr lang="en-IN" dirty="0"/>
              <a:t>E-mail :</a:t>
            </a:r>
          </a:p>
          <a:p>
            <a:pPr algn="l"/>
            <a:r>
              <a:rPr lang="en-IN" dirty="0"/>
              <a:t>        rohitbodkhe6441@gmail.com</a:t>
            </a:r>
          </a:p>
          <a:p>
            <a:pPr algn="l"/>
            <a:endParaRPr lang="en-IN" dirty="0"/>
          </a:p>
        </p:txBody>
      </p:sp>
      <p:sp>
        <p:nvSpPr>
          <p:cNvPr id="4" name="TextBox 3">
            <a:extLst>
              <a:ext uri="{FF2B5EF4-FFF2-40B4-BE49-F238E27FC236}">
                <a16:creationId xmlns:a16="http://schemas.microsoft.com/office/drawing/2014/main" id="{6EC2C766-837F-ABC9-5B9F-5823600CD31B}"/>
              </a:ext>
            </a:extLst>
          </p:cNvPr>
          <p:cNvSpPr txBox="1"/>
          <p:nvPr/>
        </p:nvSpPr>
        <p:spPr>
          <a:xfrm>
            <a:off x="7533839" y="2069636"/>
            <a:ext cx="5477435" cy="369332"/>
          </a:xfrm>
          <a:prstGeom prst="rect">
            <a:avLst/>
          </a:prstGeom>
          <a:noFill/>
        </p:spPr>
        <p:txBody>
          <a:bodyPr wrap="square" rtlCol="0">
            <a:spAutoFit/>
          </a:bodyPr>
          <a:lstStyle/>
          <a:p>
            <a:r>
              <a:rPr lang="en-IN" b="1" i="1" u="sng" dirty="0">
                <a:solidFill>
                  <a:srgbClr val="FF0000"/>
                </a:solidFill>
              </a:rPr>
              <a:t>Capstone Project</a:t>
            </a:r>
          </a:p>
        </p:txBody>
      </p:sp>
    </p:spTree>
    <p:extLst>
      <p:ext uri="{BB962C8B-B14F-4D97-AF65-F5344CB8AC3E}">
        <p14:creationId xmlns:p14="http://schemas.microsoft.com/office/powerpoint/2010/main" val="301312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6ABA-96D6-2F5C-CFB6-D5499FEF4A2D}"/>
              </a:ext>
            </a:extLst>
          </p:cNvPr>
          <p:cNvSpPr>
            <a:spLocks noGrp="1"/>
          </p:cNvSpPr>
          <p:nvPr>
            <p:ph type="title"/>
          </p:nvPr>
        </p:nvSpPr>
        <p:spPr>
          <a:xfrm>
            <a:off x="542864" y="411504"/>
            <a:ext cx="8596668" cy="1320800"/>
          </a:xfrm>
        </p:spPr>
        <p:txBody>
          <a:bodyPr>
            <a:normAutofit/>
          </a:bodyPr>
          <a:lstStyle/>
          <a:p>
            <a:r>
              <a:rPr lang="en-IN" sz="4000" b="1" i="1" u="sng" dirty="0"/>
              <a:t>Price Range </a:t>
            </a:r>
            <a:r>
              <a:rPr lang="en-IN" sz="4000" b="1" i="1" u="sng" dirty="0" err="1"/>
              <a:t>w.r.t.</a:t>
            </a:r>
            <a:r>
              <a:rPr lang="en-IN" sz="4000" b="1" i="1" u="sng" dirty="0"/>
              <a:t> RAM</a:t>
            </a:r>
          </a:p>
        </p:txBody>
      </p:sp>
      <p:pic>
        <p:nvPicPr>
          <p:cNvPr id="5" name="Content Placeholder 4">
            <a:extLst>
              <a:ext uri="{FF2B5EF4-FFF2-40B4-BE49-F238E27FC236}">
                <a16:creationId xmlns:a16="http://schemas.microsoft.com/office/drawing/2014/main" id="{6DD65872-5FAB-522C-5C74-41919754F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247" y="1488281"/>
            <a:ext cx="5864929" cy="4011545"/>
          </a:xfrm>
        </p:spPr>
      </p:pic>
      <p:sp>
        <p:nvSpPr>
          <p:cNvPr id="6" name="TextBox 5">
            <a:extLst>
              <a:ext uri="{FF2B5EF4-FFF2-40B4-BE49-F238E27FC236}">
                <a16:creationId xmlns:a16="http://schemas.microsoft.com/office/drawing/2014/main" id="{1E93C6FD-383D-0B30-D62E-0A2105805713}"/>
              </a:ext>
            </a:extLst>
          </p:cNvPr>
          <p:cNvSpPr txBox="1"/>
          <p:nvPr/>
        </p:nvSpPr>
        <p:spPr>
          <a:xfrm>
            <a:off x="744070" y="5800165"/>
            <a:ext cx="7617791"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RAM has continuous increase with the price range while moving from </a:t>
            </a:r>
          </a:p>
          <a:p>
            <a:pPr>
              <a:buClr>
                <a:schemeClr val="accent1"/>
              </a:buClr>
            </a:pP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Low cost to Very High cost.</a:t>
            </a:r>
            <a:endParaRPr lang="en-IN" dirty="0"/>
          </a:p>
        </p:txBody>
      </p:sp>
    </p:spTree>
    <p:extLst>
      <p:ext uri="{BB962C8B-B14F-4D97-AF65-F5344CB8AC3E}">
        <p14:creationId xmlns:p14="http://schemas.microsoft.com/office/powerpoint/2010/main" val="318018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0B4C-F8D3-85A4-B86E-DA573DDEB598}"/>
              </a:ext>
            </a:extLst>
          </p:cNvPr>
          <p:cNvSpPr>
            <a:spLocks noGrp="1"/>
          </p:cNvSpPr>
          <p:nvPr>
            <p:ph type="title"/>
          </p:nvPr>
        </p:nvSpPr>
        <p:spPr>
          <a:xfrm>
            <a:off x="444252" y="376518"/>
            <a:ext cx="8596668" cy="1320800"/>
          </a:xfrm>
        </p:spPr>
        <p:txBody>
          <a:bodyPr>
            <a:normAutofit/>
          </a:bodyPr>
          <a:lstStyle/>
          <a:p>
            <a:r>
              <a:rPr lang="en-IN" sz="4000" b="1" i="1" u="sng" dirty="0"/>
              <a:t>Price Range </a:t>
            </a:r>
            <a:r>
              <a:rPr lang="en-IN" sz="4000" b="1" i="1" u="sng" dirty="0" err="1"/>
              <a:t>w.r.t.</a:t>
            </a:r>
            <a:r>
              <a:rPr lang="en-IN" sz="4000" b="1" i="1" u="sng" dirty="0"/>
              <a:t> Front Camera</a:t>
            </a:r>
            <a:endParaRPr lang="en-IN" sz="4000" dirty="0"/>
          </a:p>
        </p:txBody>
      </p:sp>
      <p:pic>
        <p:nvPicPr>
          <p:cNvPr id="5" name="Content Placeholder 4">
            <a:extLst>
              <a:ext uri="{FF2B5EF4-FFF2-40B4-BE49-F238E27FC236}">
                <a16:creationId xmlns:a16="http://schemas.microsoft.com/office/drawing/2014/main" id="{C68FFB75-E54D-6366-01AC-D7EC94AEB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75" y="1568918"/>
            <a:ext cx="5972353" cy="3881437"/>
          </a:xfrm>
        </p:spPr>
      </p:pic>
      <p:sp>
        <p:nvSpPr>
          <p:cNvPr id="6" name="TextBox 5">
            <a:extLst>
              <a:ext uri="{FF2B5EF4-FFF2-40B4-BE49-F238E27FC236}">
                <a16:creationId xmlns:a16="http://schemas.microsoft.com/office/drawing/2014/main" id="{8828FCFD-5104-480D-BA5D-46901DAD86C7}"/>
              </a:ext>
            </a:extLst>
          </p:cNvPr>
          <p:cNvSpPr txBox="1"/>
          <p:nvPr/>
        </p:nvSpPr>
        <p:spPr>
          <a:xfrm>
            <a:off x="660100" y="5835151"/>
            <a:ext cx="8380820"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This features distribution is almost similar along all the price ranges variable, </a:t>
            </a:r>
          </a:p>
          <a:p>
            <a:pPr>
              <a:buClr>
                <a:schemeClr val="accent1"/>
              </a:buClr>
            </a:pP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it may not be helpful in making predictions.</a:t>
            </a:r>
            <a:endParaRPr lang="en-IN" dirty="0"/>
          </a:p>
        </p:txBody>
      </p:sp>
    </p:spTree>
    <p:extLst>
      <p:ext uri="{BB962C8B-B14F-4D97-AF65-F5344CB8AC3E}">
        <p14:creationId xmlns:p14="http://schemas.microsoft.com/office/powerpoint/2010/main" val="28219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873B-DEB1-866F-9E46-463FC268EEE0}"/>
              </a:ext>
            </a:extLst>
          </p:cNvPr>
          <p:cNvSpPr>
            <a:spLocks noGrp="1"/>
          </p:cNvSpPr>
          <p:nvPr>
            <p:ph type="title"/>
          </p:nvPr>
        </p:nvSpPr>
        <p:spPr>
          <a:xfrm>
            <a:off x="480111" y="385483"/>
            <a:ext cx="8596668" cy="1320800"/>
          </a:xfrm>
        </p:spPr>
        <p:txBody>
          <a:bodyPr>
            <a:normAutofit/>
          </a:bodyPr>
          <a:lstStyle/>
          <a:p>
            <a:r>
              <a:rPr lang="en-IN" sz="4000" b="1" i="1" u="sng" dirty="0"/>
              <a:t>Price Range </a:t>
            </a:r>
            <a:r>
              <a:rPr lang="en-IN" sz="4000" b="1" i="1" u="sng" dirty="0" err="1"/>
              <a:t>w.r.t.</a:t>
            </a:r>
            <a:r>
              <a:rPr lang="en-IN" sz="4000" b="1" i="1" u="sng" dirty="0"/>
              <a:t> Primary Camera</a:t>
            </a:r>
            <a:endParaRPr lang="en-IN" sz="4000" dirty="0"/>
          </a:p>
        </p:txBody>
      </p:sp>
      <p:sp>
        <p:nvSpPr>
          <p:cNvPr id="6" name="TextBox 5">
            <a:extLst>
              <a:ext uri="{FF2B5EF4-FFF2-40B4-BE49-F238E27FC236}">
                <a16:creationId xmlns:a16="http://schemas.microsoft.com/office/drawing/2014/main" id="{48357C7F-6411-6062-C01D-944C0DFD6473}"/>
              </a:ext>
            </a:extLst>
          </p:cNvPr>
          <p:cNvSpPr txBox="1"/>
          <p:nvPr/>
        </p:nvSpPr>
        <p:spPr>
          <a:xfrm>
            <a:off x="551829" y="5468469"/>
            <a:ext cx="7330853"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Primary camera megapixels are showing a little variation along the </a:t>
            </a:r>
          </a:p>
          <a:p>
            <a:pPr>
              <a:buClr>
                <a:schemeClr val="accent1"/>
              </a:buClr>
            </a:pP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target categories, which is a good sign for prediction.</a:t>
            </a:r>
            <a:endParaRPr lang="en-IN" dirty="0"/>
          </a:p>
        </p:txBody>
      </p:sp>
      <p:pic>
        <p:nvPicPr>
          <p:cNvPr id="12" name="Content Placeholder 11">
            <a:extLst>
              <a:ext uri="{FF2B5EF4-FFF2-40B4-BE49-F238E27FC236}">
                <a16:creationId xmlns:a16="http://schemas.microsoft.com/office/drawing/2014/main" id="{DD352D20-C7C4-7DD2-FD6D-353A9D582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75" y="1440229"/>
            <a:ext cx="9473610" cy="3355888"/>
          </a:xfrm>
        </p:spPr>
      </p:pic>
    </p:spTree>
    <p:extLst>
      <p:ext uri="{BB962C8B-B14F-4D97-AF65-F5344CB8AC3E}">
        <p14:creationId xmlns:p14="http://schemas.microsoft.com/office/powerpoint/2010/main" val="78148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0621-E114-C5F5-CF1D-CC723641A72B}"/>
              </a:ext>
            </a:extLst>
          </p:cNvPr>
          <p:cNvSpPr>
            <a:spLocks noGrp="1"/>
          </p:cNvSpPr>
          <p:nvPr>
            <p:ph type="title"/>
          </p:nvPr>
        </p:nvSpPr>
        <p:spPr/>
        <p:txBody>
          <a:bodyPr>
            <a:normAutofit/>
          </a:bodyPr>
          <a:lstStyle/>
          <a:p>
            <a:r>
              <a:rPr lang="en-IN" sz="4000" b="1" i="1" u="sng" dirty="0"/>
              <a:t>Price Range </a:t>
            </a:r>
            <a:r>
              <a:rPr lang="en-IN" sz="4000" b="1" i="1" u="sng" dirty="0" err="1"/>
              <a:t>w.r.t.</a:t>
            </a:r>
            <a:r>
              <a:rPr lang="en-IN" sz="4000" b="1" i="1" u="sng" dirty="0"/>
              <a:t> Screen Size</a:t>
            </a:r>
            <a:endParaRPr lang="en-IN" sz="4000" b="1" dirty="0"/>
          </a:p>
        </p:txBody>
      </p:sp>
      <p:pic>
        <p:nvPicPr>
          <p:cNvPr id="5" name="Content Placeholder 4">
            <a:extLst>
              <a:ext uri="{FF2B5EF4-FFF2-40B4-BE49-F238E27FC236}">
                <a16:creationId xmlns:a16="http://schemas.microsoft.com/office/drawing/2014/main" id="{9EAF3BAE-40E4-2680-FFE7-E9919D0B6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51" y="1607708"/>
            <a:ext cx="9751847" cy="3481258"/>
          </a:xfrm>
        </p:spPr>
      </p:pic>
      <p:sp>
        <p:nvSpPr>
          <p:cNvPr id="6" name="TextBox 5">
            <a:extLst>
              <a:ext uri="{FF2B5EF4-FFF2-40B4-BE49-F238E27FC236}">
                <a16:creationId xmlns:a16="http://schemas.microsoft.com/office/drawing/2014/main" id="{9D9C53CF-7E11-53E3-80B7-2BD2465BF7FA}"/>
              </a:ext>
            </a:extLst>
          </p:cNvPr>
          <p:cNvSpPr txBox="1"/>
          <p:nvPr/>
        </p:nvSpPr>
        <p:spPr>
          <a:xfrm>
            <a:off x="677334" y="5602069"/>
            <a:ext cx="6612708"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Screen Size shows little variation along the target variables. </a:t>
            </a:r>
          </a:p>
          <a:p>
            <a:pPr>
              <a:buClr>
                <a:schemeClr val="accent1"/>
              </a:buClr>
            </a:pP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This can be helpful in predicting the target categories.</a:t>
            </a:r>
            <a:endParaRPr lang="en-IN" dirty="0"/>
          </a:p>
        </p:txBody>
      </p:sp>
    </p:spTree>
    <p:extLst>
      <p:ext uri="{BB962C8B-B14F-4D97-AF65-F5344CB8AC3E}">
        <p14:creationId xmlns:p14="http://schemas.microsoft.com/office/powerpoint/2010/main" val="217459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9E3-158C-CBA1-910E-E5C652F3BDDF}"/>
              </a:ext>
            </a:extLst>
          </p:cNvPr>
          <p:cNvSpPr>
            <a:spLocks noGrp="1"/>
          </p:cNvSpPr>
          <p:nvPr>
            <p:ph type="title"/>
          </p:nvPr>
        </p:nvSpPr>
        <p:spPr>
          <a:xfrm>
            <a:off x="139452" y="143435"/>
            <a:ext cx="8596668" cy="1320800"/>
          </a:xfrm>
        </p:spPr>
        <p:txBody>
          <a:bodyPr>
            <a:normAutofit/>
          </a:bodyPr>
          <a:lstStyle/>
          <a:p>
            <a:r>
              <a:rPr lang="en-IN" sz="4000" b="1" i="1" u="sng" dirty="0"/>
              <a:t>Distribution by 3G and 4G</a:t>
            </a:r>
          </a:p>
        </p:txBody>
      </p:sp>
      <p:pic>
        <p:nvPicPr>
          <p:cNvPr id="5" name="Content Placeholder 4">
            <a:extLst>
              <a:ext uri="{FF2B5EF4-FFF2-40B4-BE49-F238E27FC236}">
                <a16:creationId xmlns:a16="http://schemas.microsoft.com/office/drawing/2014/main" id="{F9924177-3EE9-6A3D-379F-3D8A0C671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52" y="882517"/>
            <a:ext cx="6272975" cy="2931366"/>
          </a:xfrm>
        </p:spPr>
      </p:pic>
      <p:sp>
        <p:nvSpPr>
          <p:cNvPr id="8" name="TextBox 7">
            <a:extLst>
              <a:ext uri="{FF2B5EF4-FFF2-40B4-BE49-F238E27FC236}">
                <a16:creationId xmlns:a16="http://schemas.microsoft.com/office/drawing/2014/main" id="{D06B6AAD-8870-EF0D-6ACF-53A996DC35BB}"/>
              </a:ext>
            </a:extLst>
          </p:cNvPr>
          <p:cNvSpPr txBox="1"/>
          <p:nvPr/>
        </p:nvSpPr>
        <p:spPr>
          <a:xfrm>
            <a:off x="6750424" y="1299882"/>
            <a:ext cx="4114799"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sz="2000" dirty="0"/>
              <a:t>It can be clearly seen that most of the phones do not 4G  but much more phones as compared to the 3G phones which are more in numbers</a:t>
            </a:r>
          </a:p>
          <a:p>
            <a:pPr marL="285750" indent="-285750">
              <a:buClr>
                <a:schemeClr val="accent1"/>
              </a:buClr>
              <a:buFont typeface="Wingdings" panose="05000000000000000000" pitchFamily="2" charset="2"/>
              <a:buChar char="Ø"/>
            </a:pPr>
            <a:endParaRPr lang="en-IN" sz="2000" dirty="0"/>
          </a:p>
          <a:p>
            <a:pPr marL="285750" indent="-285750">
              <a:buClr>
                <a:schemeClr val="accent1"/>
              </a:buClr>
              <a:buFont typeface="Wingdings" panose="05000000000000000000" pitchFamily="2" charset="2"/>
              <a:buChar char="Ø"/>
            </a:pPr>
            <a:r>
              <a:rPr lang="en-IN" sz="2000" dirty="0" err="1"/>
              <a:t>Approx</a:t>
            </a:r>
            <a:r>
              <a:rPr lang="en-IN" sz="2000" dirty="0"/>
              <a:t> 76 percent in 3G phones category support it.</a:t>
            </a:r>
          </a:p>
          <a:p>
            <a:pPr marL="285750" indent="-285750">
              <a:buClr>
                <a:schemeClr val="accent1"/>
              </a:buClr>
              <a:buFont typeface="Wingdings" panose="05000000000000000000" pitchFamily="2" charset="2"/>
              <a:buChar char="Ø"/>
            </a:pPr>
            <a:endParaRPr lang="en-IN" sz="2000" dirty="0"/>
          </a:p>
          <a:p>
            <a:pPr marL="285750" indent="-285750">
              <a:buClr>
                <a:schemeClr val="accent1"/>
              </a:buClr>
              <a:buFont typeface="Wingdings" panose="05000000000000000000" pitchFamily="2" charset="2"/>
              <a:buChar char="Ø"/>
            </a:pPr>
            <a:r>
              <a:rPr lang="en-IN" sz="2000" dirty="0" err="1"/>
              <a:t>Approx</a:t>
            </a:r>
            <a:r>
              <a:rPr lang="en-IN" sz="2000" dirty="0"/>
              <a:t> 52 percent in 4G phones category support it</a:t>
            </a:r>
          </a:p>
        </p:txBody>
      </p:sp>
      <p:pic>
        <p:nvPicPr>
          <p:cNvPr id="10" name="Picture 9">
            <a:extLst>
              <a:ext uri="{FF2B5EF4-FFF2-40B4-BE49-F238E27FC236}">
                <a16:creationId xmlns:a16="http://schemas.microsoft.com/office/drawing/2014/main" id="{901AAAC0-2B3D-6D75-70D5-7162D120E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52" y="3855375"/>
            <a:ext cx="6413748" cy="3002625"/>
          </a:xfrm>
          <a:prstGeom prst="rect">
            <a:avLst/>
          </a:prstGeom>
        </p:spPr>
      </p:pic>
    </p:spTree>
    <p:extLst>
      <p:ext uri="{BB962C8B-B14F-4D97-AF65-F5344CB8AC3E}">
        <p14:creationId xmlns:p14="http://schemas.microsoft.com/office/powerpoint/2010/main" val="173019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C841-03A6-DA0B-33E2-9D044E1967A9}"/>
              </a:ext>
            </a:extLst>
          </p:cNvPr>
          <p:cNvSpPr>
            <a:spLocks noGrp="1"/>
          </p:cNvSpPr>
          <p:nvPr>
            <p:ph type="title"/>
          </p:nvPr>
        </p:nvSpPr>
        <p:spPr>
          <a:xfrm>
            <a:off x="318745" y="265934"/>
            <a:ext cx="8596668" cy="1320800"/>
          </a:xfrm>
        </p:spPr>
        <p:txBody>
          <a:bodyPr>
            <a:normAutofit/>
          </a:bodyPr>
          <a:lstStyle/>
          <a:p>
            <a:r>
              <a:rPr lang="en-IN" sz="4000" b="1" i="1" u="sng" dirty="0"/>
              <a:t>Collinearity</a:t>
            </a:r>
          </a:p>
        </p:txBody>
      </p:sp>
      <p:pic>
        <p:nvPicPr>
          <p:cNvPr id="5" name="Content Placeholder 4">
            <a:extLst>
              <a:ext uri="{FF2B5EF4-FFF2-40B4-BE49-F238E27FC236}">
                <a16:creationId xmlns:a16="http://schemas.microsoft.com/office/drawing/2014/main" id="{F967EB52-C8AD-0157-FFC4-A06C7ABC0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48851"/>
            <a:ext cx="12078933" cy="5746396"/>
          </a:xfrm>
        </p:spPr>
      </p:pic>
    </p:spTree>
    <p:extLst>
      <p:ext uri="{BB962C8B-B14F-4D97-AF65-F5344CB8AC3E}">
        <p14:creationId xmlns:p14="http://schemas.microsoft.com/office/powerpoint/2010/main" val="189638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F0B-F9C4-1650-F164-5A872A8558CD}"/>
              </a:ext>
            </a:extLst>
          </p:cNvPr>
          <p:cNvSpPr>
            <a:spLocks noGrp="1"/>
          </p:cNvSpPr>
          <p:nvPr>
            <p:ph type="title"/>
          </p:nvPr>
        </p:nvSpPr>
        <p:spPr/>
        <p:txBody>
          <a:bodyPr>
            <a:normAutofit/>
          </a:bodyPr>
          <a:lstStyle/>
          <a:p>
            <a:r>
              <a:rPr lang="en-IN" sz="4000" b="1" i="1" u="sng" dirty="0"/>
              <a:t>Collinearity</a:t>
            </a:r>
          </a:p>
        </p:txBody>
      </p:sp>
      <p:sp>
        <p:nvSpPr>
          <p:cNvPr id="3" name="Content Placeholder 2">
            <a:extLst>
              <a:ext uri="{FF2B5EF4-FFF2-40B4-BE49-F238E27FC236}">
                <a16:creationId xmlns:a16="http://schemas.microsoft.com/office/drawing/2014/main" id="{19EAAC9F-B509-E925-E21C-C08AF13D9DF1}"/>
              </a:ext>
            </a:extLst>
          </p:cNvPr>
          <p:cNvSpPr>
            <a:spLocks noGrp="1"/>
          </p:cNvSpPr>
          <p:nvPr>
            <p:ph idx="1"/>
          </p:nvPr>
        </p:nvSpPr>
        <p:spPr>
          <a:xfrm>
            <a:off x="426322" y="1676495"/>
            <a:ext cx="8596668" cy="3880773"/>
          </a:xfrm>
        </p:spPr>
        <p:txBody>
          <a:bodyPr>
            <a:noAutofit/>
          </a:bodyPr>
          <a:lstStyle/>
          <a:p>
            <a:pPr algn="l">
              <a:buFont typeface="Wingdings" panose="05000000000000000000" pitchFamily="2" charset="2"/>
              <a:buChar char="Ø"/>
            </a:pPr>
            <a:r>
              <a:rPr lang="en-US" sz="2000" b="0" i="0" dirty="0">
                <a:solidFill>
                  <a:srgbClr val="212121"/>
                </a:solidFill>
                <a:effectLst/>
                <a:latin typeface="Roboto" panose="02000000000000000000" pitchFamily="2" charset="0"/>
              </a:rPr>
              <a:t>There is some collinearity in feature pairs ('pc', 'fc') and ('</a:t>
            </a:r>
            <a:r>
              <a:rPr lang="en-US" sz="2000" b="0" i="0" dirty="0" err="1">
                <a:solidFill>
                  <a:srgbClr val="212121"/>
                </a:solidFill>
                <a:effectLst/>
                <a:latin typeface="Roboto" panose="02000000000000000000" pitchFamily="2" charset="0"/>
              </a:rPr>
              <a:t>px_width</a:t>
            </a:r>
            <a:r>
              <a:rPr lang="en-US" sz="2000" b="0" i="0" dirty="0">
                <a:solidFill>
                  <a:srgbClr val="212121"/>
                </a:solidFill>
                <a:effectLst/>
                <a:latin typeface="Roboto" panose="02000000000000000000" pitchFamily="2" charset="0"/>
              </a:rPr>
              <a:t>', '</a:t>
            </a:r>
            <a:r>
              <a:rPr lang="en-US" sz="2000" b="0" i="0" dirty="0" err="1">
                <a:solidFill>
                  <a:srgbClr val="212121"/>
                </a:solidFill>
                <a:effectLst/>
                <a:latin typeface="Roboto" panose="02000000000000000000" pitchFamily="2" charset="0"/>
              </a:rPr>
              <a:t>px_height</a:t>
            </a:r>
            <a:r>
              <a:rPr lang="en-US" sz="2000" b="0" i="0" dirty="0">
                <a:solidFill>
                  <a:srgbClr val="212121"/>
                </a:solidFill>
                <a:effectLst/>
                <a:latin typeface="Roboto" panose="02000000000000000000" pitchFamily="2" charset="0"/>
              </a:rPr>
              <a:t>'). Both correlations are justified since there are good chances that if front camera of a phone is good, the back camera would also be good.</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RAM and </a:t>
            </a:r>
            <a:r>
              <a:rPr lang="en-US" sz="2000" b="0" i="0" dirty="0" err="1">
                <a:solidFill>
                  <a:srgbClr val="212121"/>
                </a:solidFill>
                <a:effectLst/>
                <a:latin typeface="Roboto" panose="02000000000000000000" pitchFamily="2" charset="0"/>
              </a:rPr>
              <a:t>price_range</a:t>
            </a:r>
            <a:r>
              <a:rPr lang="en-US" sz="2000" b="0" i="0" dirty="0">
                <a:solidFill>
                  <a:srgbClr val="212121"/>
                </a:solidFill>
                <a:effectLst/>
                <a:latin typeface="Roboto" panose="02000000000000000000" pitchFamily="2" charset="0"/>
              </a:rPr>
              <a:t> shows high correlation which is a good sign, it signifies that RAM will play major deciding factor in estimating the price range.</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Also, if </a:t>
            </a:r>
            <a:r>
              <a:rPr lang="en-US" sz="2000" b="0" i="0" dirty="0" err="1">
                <a:solidFill>
                  <a:srgbClr val="212121"/>
                </a:solidFill>
                <a:effectLst/>
                <a:latin typeface="Roboto" panose="02000000000000000000" pitchFamily="2" charset="0"/>
              </a:rPr>
              <a:t>px_height</a:t>
            </a:r>
            <a:r>
              <a:rPr lang="en-US" sz="2000" b="0" i="0" dirty="0">
                <a:solidFill>
                  <a:srgbClr val="212121"/>
                </a:solidFill>
                <a:effectLst/>
                <a:latin typeface="Roboto" panose="02000000000000000000" pitchFamily="2" charset="0"/>
              </a:rPr>
              <a:t> increases, pixel width also increases, that means the overall pixels in the screen. We can replace these two features with one feature. Front Camera megapixels and Primary camera megapixels are different entities despite of showing </a:t>
            </a:r>
            <a:r>
              <a:rPr lang="en-US" sz="2000" b="0" i="0" dirty="0" err="1">
                <a:solidFill>
                  <a:srgbClr val="212121"/>
                </a:solidFill>
                <a:effectLst/>
                <a:latin typeface="Roboto" panose="02000000000000000000" pitchFamily="2" charset="0"/>
              </a:rPr>
              <a:t>colinearity</a:t>
            </a:r>
            <a:r>
              <a:rPr lang="en-US" sz="2000" b="0" i="0" dirty="0">
                <a:solidFill>
                  <a:srgbClr val="212121"/>
                </a:solidFill>
                <a:effectLst/>
                <a:latin typeface="Roboto" panose="02000000000000000000" pitchFamily="2" charset="0"/>
              </a:rPr>
              <a:t>. So we'll be keeping them as they are.</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61723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E94-927B-0982-6948-8CF6FB9DAC1E}"/>
              </a:ext>
            </a:extLst>
          </p:cNvPr>
          <p:cNvSpPr>
            <a:spLocks noGrp="1"/>
          </p:cNvSpPr>
          <p:nvPr>
            <p:ph type="title"/>
          </p:nvPr>
        </p:nvSpPr>
        <p:spPr>
          <a:xfrm>
            <a:off x="282888" y="248024"/>
            <a:ext cx="8596668" cy="1320800"/>
          </a:xfrm>
        </p:spPr>
        <p:txBody>
          <a:bodyPr>
            <a:normAutofit/>
          </a:bodyPr>
          <a:lstStyle/>
          <a:p>
            <a:r>
              <a:rPr lang="en-IN" sz="4000" b="1" i="1" u="sng" dirty="0"/>
              <a:t>Checking Outliers</a:t>
            </a:r>
          </a:p>
        </p:txBody>
      </p:sp>
      <p:pic>
        <p:nvPicPr>
          <p:cNvPr id="5" name="Content Placeholder 4">
            <a:extLst>
              <a:ext uri="{FF2B5EF4-FFF2-40B4-BE49-F238E27FC236}">
                <a16:creationId xmlns:a16="http://schemas.microsoft.com/office/drawing/2014/main" id="{D283BF38-3E8F-9407-6A6D-D0D880113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9837"/>
            <a:ext cx="11465621" cy="4149339"/>
          </a:xfrm>
        </p:spPr>
      </p:pic>
      <p:sp>
        <p:nvSpPr>
          <p:cNvPr id="6" name="TextBox 5">
            <a:extLst>
              <a:ext uri="{FF2B5EF4-FFF2-40B4-BE49-F238E27FC236}">
                <a16:creationId xmlns:a16="http://schemas.microsoft.com/office/drawing/2014/main" id="{74D9DF79-CEDD-5F17-41B1-6B2AFAFF3FB4}"/>
              </a:ext>
            </a:extLst>
          </p:cNvPr>
          <p:cNvSpPr txBox="1"/>
          <p:nvPr/>
        </p:nvSpPr>
        <p:spPr>
          <a:xfrm>
            <a:off x="282888" y="5898777"/>
            <a:ext cx="9770623"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Since there are not much outliers, we have directl</a:t>
            </a:r>
            <a:r>
              <a:rPr lang="en-US" dirty="0">
                <a:solidFill>
                  <a:srgbClr val="212121"/>
                </a:solidFill>
                <a:latin typeface="Roboto" panose="02000000000000000000" pitchFamily="2" charset="0"/>
              </a:rPr>
              <a:t>y moved </a:t>
            </a:r>
            <a:r>
              <a:rPr lang="en-US" b="0" i="0" dirty="0">
                <a:solidFill>
                  <a:srgbClr val="212121"/>
                </a:solidFill>
                <a:effectLst/>
                <a:latin typeface="Roboto" panose="02000000000000000000" pitchFamily="2" charset="0"/>
              </a:rPr>
              <a:t>on to test and train of the Dataset</a:t>
            </a:r>
            <a:endParaRPr lang="en-IN" dirty="0"/>
          </a:p>
        </p:txBody>
      </p:sp>
    </p:spTree>
    <p:extLst>
      <p:ext uri="{BB962C8B-B14F-4D97-AF65-F5344CB8AC3E}">
        <p14:creationId xmlns:p14="http://schemas.microsoft.com/office/powerpoint/2010/main" val="275431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A772-6D0D-138F-F1B7-02D94AE3B0AF}"/>
              </a:ext>
            </a:extLst>
          </p:cNvPr>
          <p:cNvSpPr>
            <a:spLocks noGrp="1"/>
          </p:cNvSpPr>
          <p:nvPr>
            <p:ph type="title"/>
          </p:nvPr>
        </p:nvSpPr>
        <p:spPr>
          <a:xfrm>
            <a:off x="426323" y="242047"/>
            <a:ext cx="8596668" cy="1320800"/>
          </a:xfrm>
        </p:spPr>
        <p:txBody>
          <a:bodyPr>
            <a:normAutofit/>
          </a:bodyPr>
          <a:lstStyle/>
          <a:p>
            <a:r>
              <a:rPr lang="en-IN" sz="4000" b="1" i="1" u="sng" dirty="0"/>
              <a:t>Feature Scoring</a:t>
            </a:r>
          </a:p>
        </p:txBody>
      </p:sp>
      <p:pic>
        <p:nvPicPr>
          <p:cNvPr id="5" name="Content Placeholder 4">
            <a:extLst>
              <a:ext uri="{FF2B5EF4-FFF2-40B4-BE49-F238E27FC236}">
                <a16:creationId xmlns:a16="http://schemas.microsoft.com/office/drawing/2014/main" id="{E8D0F3A7-3B5B-8904-1DCE-DFDF8E127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65" y="977247"/>
            <a:ext cx="9229564" cy="4672588"/>
          </a:xfrm>
        </p:spPr>
      </p:pic>
      <p:sp>
        <p:nvSpPr>
          <p:cNvPr id="6" name="TextBox 5">
            <a:extLst>
              <a:ext uri="{FF2B5EF4-FFF2-40B4-BE49-F238E27FC236}">
                <a16:creationId xmlns:a16="http://schemas.microsoft.com/office/drawing/2014/main" id="{01D8EC4B-C9EC-FE73-A1FD-41644FA68ED9}"/>
              </a:ext>
            </a:extLst>
          </p:cNvPr>
          <p:cNvSpPr txBox="1"/>
          <p:nvPr/>
        </p:nvSpPr>
        <p:spPr>
          <a:xfrm>
            <a:off x="797859" y="5764212"/>
            <a:ext cx="7575177"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IN" dirty="0"/>
              <a:t>This graph clearly shows that the RAM holds more importance with a very large extinct when compared to the other features of the Mobile by achieving the score of </a:t>
            </a:r>
            <a:r>
              <a:rPr lang="en-IN" dirty="0" err="1"/>
              <a:t>approx</a:t>
            </a:r>
            <a:r>
              <a:rPr lang="en-IN" dirty="0"/>
              <a:t> 0.5</a:t>
            </a:r>
          </a:p>
        </p:txBody>
      </p:sp>
    </p:spTree>
    <p:extLst>
      <p:ext uri="{BB962C8B-B14F-4D97-AF65-F5344CB8AC3E}">
        <p14:creationId xmlns:p14="http://schemas.microsoft.com/office/powerpoint/2010/main" val="278029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6BED-B15E-518F-C532-C83C28A4E29B}"/>
              </a:ext>
            </a:extLst>
          </p:cNvPr>
          <p:cNvSpPr>
            <a:spLocks noGrp="1"/>
          </p:cNvSpPr>
          <p:nvPr>
            <p:ph type="title"/>
          </p:nvPr>
        </p:nvSpPr>
        <p:spPr>
          <a:xfrm>
            <a:off x="587687" y="430306"/>
            <a:ext cx="8596668" cy="1320800"/>
          </a:xfrm>
        </p:spPr>
        <p:txBody>
          <a:bodyPr>
            <a:normAutofit/>
          </a:bodyPr>
          <a:lstStyle/>
          <a:p>
            <a:r>
              <a:rPr lang="en-IN" sz="4000" b="1" i="1" u="sng" dirty="0"/>
              <a:t>Accuracy Score</a:t>
            </a:r>
          </a:p>
        </p:txBody>
      </p:sp>
      <p:sp>
        <p:nvSpPr>
          <p:cNvPr id="3" name="Content Placeholder 2">
            <a:extLst>
              <a:ext uri="{FF2B5EF4-FFF2-40B4-BE49-F238E27FC236}">
                <a16:creationId xmlns:a16="http://schemas.microsoft.com/office/drawing/2014/main" id="{7AFB3398-1C1A-EF4C-D748-0EE4F64518B3}"/>
              </a:ext>
            </a:extLst>
          </p:cNvPr>
          <p:cNvSpPr>
            <a:spLocks noGrp="1"/>
          </p:cNvSpPr>
          <p:nvPr>
            <p:ph idx="1"/>
          </p:nvPr>
        </p:nvSpPr>
        <p:spPr>
          <a:xfrm>
            <a:off x="524934" y="1452377"/>
            <a:ext cx="8596668" cy="5333905"/>
          </a:xfrm>
        </p:spPr>
        <p:txBody>
          <a:bodyPr>
            <a:normAutofit/>
          </a:bodyPr>
          <a:lstStyle/>
          <a:p>
            <a:pPr>
              <a:buFont typeface="Wingdings" panose="05000000000000000000" pitchFamily="2" charset="2"/>
              <a:buChar char="Ø"/>
            </a:pPr>
            <a:r>
              <a:rPr lang="en-US" b="0" i="0" dirty="0">
                <a:solidFill>
                  <a:srgbClr val="202124"/>
                </a:solidFill>
                <a:effectLst/>
                <a:latin typeface="Roboto" panose="02000000000000000000" pitchFamily="2" charset="0"/>
              </a:rPr>
              <a:t>Accuracy is one metric for evaluating classification models. Informally, </a:t>
            </a:r>
            <a:r>
              <a:rPr lang="en-US" i="0" dirty="0">
                <a:solidFill>
                  <a:srgbClr val="202124"/>
                </a:solidFill>
                <a:effectLst/>
                <a:latin typeface="Roboto" panose="02000000000000000000" pitchFamily="2" charset="0"/>
              </a:rPr>
              <a:t>accuracy</a:t>
            </a:r>
            <a:r>
              <a:rPr lang="en-US" b="0" i="0" dirty="0">
                <a:solidFill>
                  <a:srgbClr val="202124"/>
                </a:solidFill>
                <a:effectLst/>
                <a:latin typeface="Roboto" panose="02000000000000000000" pitchFamily="2" charset="0"/>
              </a:rPr>
              <a:t> is the fraction of predictions our model got right.</a:t>
            </a:r>
          </a:p>
          <a:p>
            <a:pPr>
              <a:buFont typeface="Wingdings" panose="05000000000000000000" pitchFamily="2" charset="2"/>
              <a:buChar char="Ø"/>
            </a:pPr>
            <a:r>
              <a:rPr lang="en-US" b="0" i="0" dirty="0">
                <a:solidFill>
                  <a:srgbClr val="202124"/>
                </a:solidFill>
                <a:effectLst/>
                <a:latin typeface="Roboto" panose="02000000000000000000" pitchFamily="2" charset="0"/>
              </a:rPr>
              <a:t>Accuracy comes out to 0.91, or 91% (91 correct predictions out of 100 total examples). That means our tumor classifier is doing a great job of identifying malignancies</a:t>
            </a:r>
            <a:r>
              <a:rPr lang="en-US" dirty="0">
                <a:solidFill>
                  <a:srgbClr val="202124"/>
                </a:solidFill>
                <a:latin typeface="Roboto" panose="02000000000000000000" pitchFamily="2" charset="0"/>
              </a:rPr>
              <a:t>.</a:t>
            </a:r>
          </a:p>
          <a:p>
            <a:pPr>
              <a:buFont typeface="Wingdings" panose="05000000000000000000" pitchFamily="2" charset="2"/>
              <a:buChar char="Ø"/>
            </a:pPr>
            <a:endParaRPr lang="en-US" dirty="0">
              <a:solidFill>
                <a:srgbClr val="202124"/>
              </a:solidFill>
              <a:latin typeface="Roboto" panose="02000000000000000000" pitchFamily="2" charset="0"/>
            </a:endParaRPr>
          </a:p>
          <a:p>
            <a:pPr>
              <a:buFont typeface="Wingdings" panose="05000000000000000000" pitchFamily="2" charset="2"/>
              <a:buChar char="Ø"/>
            </a:pPr>
            <a:r>
              <a:rPr lang="en-US" sz="2000" dirty="0">
                <a:solidFill>
                  <a:srgbClr val="202124"/>
                </a:solidFill>
                <a:latin typeface="Roboto" panose="02000000000000000000" pitchFamily="2" charset="0"/>
              </a:rPr>
              <a:t>Our accuracy score for the </a:t>
            </a:r>
            <a:r>
              <a:rPr lang="en-US" sz="2000" dirty="0" err="1">
                <a:solidFill>
                  <a:srgbClr val="202124"/>
                </a:solidFill>
                <a:latin typeface="Roboto" panose="02000000000000000000" pitchFamily="2" charset="0"/>
              </a:rPr>
              <a:t>x_test</a:t>
            </a:r>
            <a:r>
              <a:rPr lang="en-US" sz="2000" dirty="0">
                <a:solidFill>
                  <a:srgbClr val="202124"/>
                </a:solidFill>
                <a:latin typeface="Roboto" panose="02000000000000000000" pitchFamily="2" charset="0"/>
              </a:rPr>
              <a:t> dataset (Testing Dataset) is</a:t>
            </a:r>
          </a:p>
          <a:p>
            <a:pPr marL="0" indent="0">
              <a:buNone/>
            </a:pPr>
            <a:r>
              <a:rPr lang="en-US" sz="2000" dirty="0">
                <a:solidFill>
                  <a:srgbClr val="202124"/>
                </a:solidFill>
                <a:latin typeface="Roboto" panose="02000000000000000000" pitchFamily="2" charset="0"/>
              </a:rPr>
              <a:t>              </a:t>
            </a:r>
            <a:r>
              <a:rPr lang="en-US" sz="2000" b="1" dirty="0">
                <a:solidFill>
                  <a:srgbClr val="202124"/>
                </a:solidFill>
                <a:latin typeface="Roboto" panose="02000000000000000000" pitchFamily="2" charset="0"/>
              </a:rPr>
              <a:t>= 0.8825 </a:t>
            </a:r>
            <a:r>
              <a:rPr lang="en-US" sz="2000" dirty="0">
                <a:solidFill>
                  <a:srgbClr val="202124"/>
                </a:solidFill>
                <a:latin typeface="Roboto" panose="02000000000000000000" pitchFamily="2" charset="0"/>
              </a:rPr>
              <a:t>or </a:t>
            </a:r>
            <a:r>
              <a:rPr lang="en-US" sz="2000" b="1" dirty="0">
                <a:solidFill>
                  <a:srgbClr val="202124"/>
                </a:solidFill>
                <a:latin typeface="Roboto" panose="02000000000000000000" pitchFamily="2" charset="0"/>
              </a:rPr>
              <a:t>88.25% </a:t>
            </a:r>
          </a:p>
          <a:p>
            <a:pPr>
              <a:buFont typeface="Wingdings" panose="05000000000000000000" pitchFamily="2" charset="2"/>
              <a:buChar char="Ø"/>
            </a:pPr>
            <a:endParaRPr lang="en-US" sz="2000" b="1" dirty="0">
              <a:solidFill>
                <a:srgbClr val="202124"/>
              </a:solidFill>
              <a:latin typeface="Roboto" panose="02000000000000000000" pitchFamily="2" charset="0"/>
            </a:endParaRPr>
          </a:p>
          <a:p>
            <a:pPr>
              <a:buFont typeface="Wingdings" panose="05000000000000000000" pitchFamily="2" charset="2"/>
              <a:buChar char="Ø"/>
            </a:pPr>
            <a:r>
              <a:rPr lang="en-US" sz="2000" dirty="0">
                <a:solidFill>
                  <a:srgbClr val="202124"/>
                </a:solidFill>
                <a:latin typeface="Roboto" panose="02000000000000000000" pitchFamily="2" charset="0"/>
              </a:rPr>
              <a:t>Our Accuracy Score for the </a:t>
            </a:r>
            <a:r>
              <a:rPr lang="en-US" sz="2000" dirty="0" err="1">
                <a:solidFill>
                  <a:srgbClr val="202124"/>
                </a:solidFill>
                <a:latin typeface="Roboto" panose="02000000000000000000" pitchFamily="2" charset="0"/>
              </a:rPr>
              <a:t>x_train</a:t>
            </a:r>
            <a:r>
              <a:rPr lang="en-US" sz="2000" dirty="0">
                <a:solidFill>
                  <a:srgbClr val="202124"/>
                </a:solidFill>
                <a:latin typeface="Roboto" panose="02000000000000000000" pitchFamily="2" charset="0"/>
              </a:rPr>
              <a:t> dataset (Training Dataset) is </a:t>
            </a:r>
          </a:p>
          <a:p>
            <a:pPr marL="0" indent="0">
              <a:buNone/>
            </a:pPr>
            <a:r>
              <a:rPr lang="en-US" sz="2000" dirty="0">
                <a:solidFill>
                  <a:srgbClr val="202124"/>
                </a:solidFill>
                <a:latin typeface="Roboto" panose="02000000000000000000" pitchFamily="2" charset="0"/>
              </a:rPr>
              <a:t>              </a:t>
            </a:r>
            <a:r>
              <a:rPr lang="en-US" sz="2000" b="1" dirty="0">
                <a:solidFill>
                  <a:srgbClr val="202124"/>
                </a:solidFill>
                <a:latin typeface="Roboto" panose="02000000000000000000" pitchFamily="2" charset="0"/>
              </a:rPr>
              <a:t>= 0.955 or 95.5%</a:t>
            </a:r>
          </a:p>
          <a:p>
            <a:pPr marL="0" indent="0">
              <a:buNone/>
            </a:pPr>
            <a:endParaRPr lang="en-US" sz="2000" b="1" dirty="0">
              <a:solidFill>
                <a:srgbClr val="202124"/>
              </a:solidFill>
              <a:latin typeface="Roboto" panose="02000000000000000000" pitchFamily="2" charset="0"/>
            </a:endParaRPr>
          </a:p>
          <a:p>
            <a:pPr>
              <a:buFont typeface="Wingdings" panose="05000000000000000000" pitchFamily="2" charset="2"/>
              <a:buChar char="Ø"/>
            </a:pPr>
            <a:r>
              <a:rPr lang="en-US" sz="2000" dirty="0">
                <a:solidFill>
                  <a:srgbClr val="202124"/>
                </a:solidFill>
                <a:latin typeface="Roboto" panose="02000000000000000000" pitchFamily="2" charset="0"/>
              </a:rPr>
              <a:t>Thus, this score concludes that is very well trained and tested and have an overall good Accuracy Score</a:t>
            </a:r>
          </a:p>
          <a:p>
            <a:pPr>
              <a:buFont typeface="Wingdings" panose="05000000000000000000" pitchFamily="2" charset="2"/>
              <a:buChar char="Ø"/>
            </a:pPr>
            <a:endParaRPr lang="en-US" sz="2000" b="1" dirty="0">
              <a:solidFill>
                <a:srgbClr val="202124"/>
              </a:solidFill>
              <a:latin typeface="Roboto" panose="02000000000000000000" pitchFamily="2" charset="0"/>
            </a:endParaRPr>
          </a:p>
          <a:p>
            <a:pPr>
              <a:buFont typeface="Wingdings" panose="05000000000000000000" pitchFamily="2" charset="2"/>
              <a:buChar char="Ø"/>
            </a:pPr>
            <a:endParaRPr lang="en-US" sz="2000" b="1" dirty="0">
              <a:solidFill>
                <a:srgbClr val="202124"/>
              </a:solidFill>
              <a:latin typeface="Roboto" panose="02000000000000000000" pitchFamily="2" charset="0"/>
            </a:endParaRPr>
          </a:p>
          <a:p>
            <a:pPr>
              <a:buFont typeface="Wingdings" panose="05000000000000000000" pitchFamily="2" charset="2"/>
              <a:buChar char="Ø"/>
            </a:pPr>
            <a:endParaRPr lang="en-US" b="1" dirty="0">
              <a:solidFill>
                <a:srgbClr val="202124"/>
              </a:solidFill>
              <a:latin typeface="Roboto" panose="02000000000000000000" pitchFamily="2" charset="0"/>
            </a:endParaRPr>
          </a:p>
          <a:p>
            <a:pPr>
              <a:buFont typeface="Wingdings" panose="05000000000000000000" pitchFamily="2" charset="2"/>
              <a:buChar char="Ø"/>
            </a:pPr>
            <a:endParaRPr lang="en-US" b="1" dirty="0">
              <a:solidFill>
                <a:srgbClr val="202124"/>
              </a:solidFill>
              <a:latin typeface="Roboto" panose="02000000000000000000" pitchFamily="2" charset="0"/>
            </a:endParaRP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356983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C960E6-C4E4-64C0-3889-3873610CB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90" y="233035"/>
            <a:ext cx="5149616" cy="3761133"/>
          </a:xfrm>
        </p:spPr>
      </p:pic>
      <p:pic>
        <p:nvPicPr>
          <p:cNvPr id="7" name="Picture 6">
            <a:extLst>
              <a:ext uri="{FF2B5EF4-FFF2-40B4-BE49-F238E27FC236}">
                <a16:creationId xmlns:a16="http://schemas.microsoft.com/office/drawing/2014/main" id="{AC01D607-0A1E-A553-CF95-2CE7FE729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106" y="3429000"/>
            <a:ext cx="6203576" cy="3345066"/>
          </a:xfrm>
          <a:prstGeom prst="rect">
            <a:avLst/>
          </a:prstGeom>
        </p:spPr>
      </p:pic>
    </p:spTree>
    <p:extLst>
      <p:ext uri="{BB962C8B-B14F-4D97-AF65-F5344CB8AC3E}">
        <p14:creationId xmlns:p14="http://schemas.microsoft.com/office/powerpoint/2010/main" val="3522527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28E7-6E0A-0E60-17D0-B001F0BE295C}"/>
              </a:ext>
            </a:extLst>
          </p:cNvPr>
          <p:cNvSpPr>
            <a:spLocks noGrp="1"/>
          </p:cNvSpPr>
          <p:nvPr>
            <p:ph type="title"/>
          </p:nvPr>
        </p:nvSpPr>
        <p:spPr/>
        <p:txBody>
          <a:bodyPr>
            <a:normAutofit/>
          </a:bodyPr>
          <a:lstStyle/>
          <a:p>
            <a:r>
              <a:rPr lang="en-IN" sz="4000" b="1" i="1" u="sng" dirty="0"/>
              <a:t>Conclusion</a:t>
            </a:r>
          </a:p>
        </p:txBody>
      </p:sp>
      <p:sp>
        <p:nvSpPr>
          <p:cNvPr id="3" name="Content Placeholder 2">
            <a:extLst>
              <a:ext uri="{FF2B5EF4-FFF2-40B4-BE49-F238E27FC236}">
                <a16:creationId xmlns:a16="http://schemas.microsoft.com/office/drawing/2014/main" id="{82283A33-2430-7A02-369E-A80479E5E80F}"/>
              </a:ext>
            </a:extLst>
          </p:cNvPr>
          <p:cNvSpPr>
            <a:spLocks noGrp="1"/>
          </p:cNvSpPr>
          <p:nvPr>
            <p:ph idx="1"/>
          </p:nvPr>
        </p:nvSpPr>
        <p:spPr>
          <a:xfrm>
            <a:off x="426323" y="1670423"/>
            <a:ext cx="8596668" cy="4676588"/>
          </a:xfrm>
        </p:spPr>
        <p:txBody>
          <a:bodyPr>
            <a:noAutofit/>
          </a:bodyPr>
          <a:lstStyle/>
          <a:p>
            <a:pPr algn="l">
              <a:buFont typeface="Wingdings" panose="05000000000000000000" pitchFamily="2" charset="2"/>
              <a:buChar char="Ø"/>
            </a:pPr>
            <a:r>
              <a:rPr lang="en-US" sz="2000" b="0" i="0" dirty="0">
                <a:solidFill>
                  <a:srgbClr val="212121"/>
                </a:solidFill>
                <a:effectLst/>
                <a:latin typeface="Roboto" panose="02000000000000000000" pitchFamily="2" charset="0"/>
              </a:rPr>
              <a:t>From EDA we can see that here are mobile phones in 4 price ranges. The number of elements is almost similar.</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Half the devices have Bluetooth, and half don’t</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There is a gradual increase in battery as the price range increases</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Ram has continuous increase with price range while moving from Low cost to Very high cost</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Costly phones are lighter</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RAM, battery power, pixels played more significant role in deciding the price range of mobile phone.</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Form all the above experiments we can conclude that logistic regression and, </a:t>
            </a:r>
            <a:r>
              <a:rPr lang="en-US" sz="2000" b="0" i="0" dirty="0" err="1">
                <a:solidFill>
                  <a:srgbClr val="212121"/>
                </a:solidFill>
                <a:effectLst/>
                <a:latin typeface="Roboto" panose="02000000000000000000" pitchFamily="2" charset="0"/>
              </a:rPr>
              <a:t>XGboosting</a:t>
            </a:r>
            <a:r>
              <a:rPr lang="en-US" sz="2000" b="0" i="0" dirty="0">
                <a:solidFill>
                  <a:srgbClr val="212121"/>
                </a:solidFill>
                <a:effectLst/>
                <a:latin typeface="Roboto" panose="02000000000000000000" pitchFamily="2" charset="0"/>
              </a:rPr>
              <a:t> with using hyperparameters we got the best results</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78763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41A3-F9E9-83F5-3570-261557915543}"/>
              </a:ext>
            </a:extLst>
          </p:cNvPr>
          <p:cNvSpPr>
            <a:spLocks noGrp="1"/>
          </p:cNvSpPr>
          <p:nvPr>
            <p:ph type="title"/>
          </p:nvPr>
        </p:nvSpPr>
        <p:spPr>
          <a:xfrm>
            <a:off x="489075" y="573742"/>
            <a:ext cx="8596668" cy="1320800"/>
          </a:xfrm>
        </p:spPr>
        <p:txBody>
          <a:bodyPr>
            <a:normAutofit/>
          </a:bodyPr>
          <a:lstStyle/>
          <a:p>
            <a:r>
              <a:rPr lang="en-IN" sz="4000" b="1" i="1" u="sng" dirty="0"/>
              <a:t>Description</a:t>
            </a:r>
          </a:p>
        </p:txBody>
      </p:sp>
      <p:sp>
        <p:nvSpPr>
          <p:cNvPr id="3" name="Content Placeholder 2">
            <a:extLst>
              <a:ext uri="{FF2B5EF4-FFF2-40B4-BE49-F238E27FC236}">
                <a16:creationId xmlns:a16="http://schemas.microsoft.com/office/drawing/2014/main" id="{EB796349-D2E3-5F33-DDFE-D11C5A3B3707}"/>
              </a:ext>
            </a:extLst>
          </p:cNvPr>
          <p:cNvSpPr>
            <a:spLocks noGrp="1"/>
          </p:cNvSpPr>
          <p:nvPr>
            <p:ph idx="1"/>
          </p:nvPr>
        </p:nvSpPr>
        <p:spPr>
          <a:xfrm>
            <a:off x="336675" y="2235201"/>
            <a:ext cx="8596668" cy="3880773"/>
          </a:xfrm>
        </p:spPr>
        <p:txBody>
          <a:bodyPr>
            <a:normAutofit/>
          </a:bodyPr>
          <a:lstStyle/>
          <a:p>
            <a:pPr>
              <a:buFont typeface="Wingdings" panose="05000000000000000000" pitchFamily="2" charset="2"/>
              <a:buChar char="Ø"/>
            </a:pPr>
            <a:r>
              <a:rPr lang="en-US" sz="2000" b="0" i="0" dirty="0">
                <a:solidFill>
                  <a:srgbClr val="212121"/>
                </a:solidFill>
                <a:effectLst/>
                <a:latin typeface="Roboto" panose="02000000000000000000" pitchFamily="2" charset="0"/>
              </a:rPr>
              <a:t>In the competitive mobile phone market companies want to understand sales data of mobile phones and factors which drive the prices. The objective is to find out some relation between features of a mobile phone(eg:- RAM, Internal Memory, etc) and its selling price. In this problem, we do not have to predict the actual price but a price range indicating how high the price is.</a:t>
            </a:r>
          </a:p>
          <a:p>
            <a:pPr algn="l">
              <a:buFont typeface="Wingdings" panose="05000000000000000000" pitchFamily="2" charset="2"/>
              <a:buChar char="Ø"/>
            </a:pP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This kind of prediction will help companies estimate price of mobiles to give tough competion to other mobile manufacturer</a:t>
            </a:r>
          </a:p>
          <a:p>
            <a:pPr algn="l">
              <a:buFont typeface="Wingdings" panose="05000000000000000000" pitchFamily="2" charset="2"/>
              <a:buChar char="Ø"/>
            </a:pPr>
            <a:r>
              <a:rPr lang="en-US" sz="20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Also it will be usefull for Consumers to verify that they are paying best price for a mobile.</a:t>
            </a:r>
          </a:p>
          <a:p>
            <a:pPr marL="0" indent="0">
              <a:buNone/>
            </a:pPr>
            <a:endParaRPr lang="en-IN" dirty="0"/>
          </a:p>
        </p:txBody>
      </p:sp>
    </p:spTree>
    <p:extLst>
      <p:ext uri="{BB962C8B-B14F-4D97-AF65-F5344CB8AC3E}">
        <p14:creationId xmlns:p14="http://schemas.microsoft.com/office/powerpoint/2010/main" val="53599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C51A-87C0-93F6-3408-1A086703138B}"/>
              </a:ext>
            </a:extLst>
          </p:cNvPr>
          <p:cNvSpPr>
            <a:spLocks noGrp="1"/>
          </p:cNvSpPr>
          <p:nvPr>
            <p:ph type="title"/>
          </p:nvPr>
        </p:nvSpPr>
        <p:spPr>
          <a:xfrm>
            <a:off x="569757" y="448235"/>
            <a:ext cx="8596668" cy="1320800"/>
          </a:xfrm>
        </p:spPr>
        <p:txBody>
          <a:bodyPr>
            <a:normAutofit/>
          </a:bodyPr>
          <a:lstStyle/>
          <a:p>
            <a:r>
              <a:rPr lang="en-IN" sz="4000" b="1" i="1" u="sng" dirty="0"/>
              <a:t>Data Description</a:t>
            </a:r>
            <a:endParaRPr lang="en-IN" sz="4000" dirty="0"/>
          </a:p>
        </p:txBody>
      </p:sp>
      <p:sp>
        <p:nvSpPr>
          <p:cNvPr id="3" name="Content Placeholder 2">
            <a:extLst>
              <a:ext uri="{FF2B5EF4-FFF2-40B4-BE49-F238E27FC236}">
                <a16:creationId xmlns:a16="http://schemas.microsoft.com/office/drawing/2014/main" id="{A7724E6F-342D-2801-86AB-AD5CE02DC548}"/>
              </a:ext>
            </a:extLst>
          </p:cNvPr>
          <p:cNvSpPr>
            <a:spLocks noGrp="1"/>
          </p:cNvSpPr>
          <p:nvPr>
            <p:ph idx="1"/>
          </p:nvPr>
        </p:nvSpPr>
        <p:spPr>
          <a:xfrm>
            <a:off x="238063" y="1568918"/>
            <a:ext cx="8596668" cy="5136682"/>
          </a:xfrm>
        </p:spPr>
        <p:txBody>
          <a:bodyPr>
            <a:noAutofit/>
          </a:bodyPr>
          <a:lstStyle/>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Battery_power</a:t>
            </a:r>
            <a:r>
              <a:rPr lang="en-US" sz="2000" b="0" i="0" dirty="0">
                <a:solidFill>
                  <a:srgbClr val="212121"/>
                </a:solidFill>
                <a:effectLst/>
                <a:latin typeface="Roboto" panose="02000000000000000000" pitchFamily="2" charset="0"/>
              </a:rPr>
              <a:t> - Total energy a battery can store in one time measured in </a:t>
            </a:r>
            <a:r>
              <a:rPr lang="en-US" sz="2000" b="0" i="0" dirty="0" err="1">
                <a:solidFill>
                  <a:srgbClr val="212121"/>
                </a:solidFill>
                <a:effectLst/>
                <a:latin typeface="Roboto" panose="02000000000000000000" pitchFamily="2" charset="0"/>
              </a:rPr>
              <a:t>mAh</a:t>
            </a:r>
            <a:endParaRPr lang="en-US" sz="2000" b="0" i="0" dirty="0">
              <a:solidFill>
                <a:srgbClr val="212121"/>
              </a:solidFill>
              <a:effectLst/>
              <a:latin typeface="Roboto" panose="02000000000000000000" pitchFamily="2" charset="0"/>
            </a:endParaRP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Blue - Has </a:t>
            </a:r>
            <a:r>
              <a:rPr lang="en-US" sz="2000" b="0" i="0" dirty="0" err="1">
                <a:solidFill>
                  <a:srgbClr val="212121"/>
                </a:solidFill>
                <a:effectLst/>
                <a:latin typeface="Roboto" panose="02000000000000000000" pitchFamily="2" charset="0"/>
              </a:rPr>
              <a:t>bluetooth</a:t>
            </a:r>
            <a:r>
              <a:rPr lang="en-US" sz="2000" b="0" i="0" dirty="0">
                <a:solidFill>
                  <a:srgbClr val="212121"/>
                </a:solidFill>
                <a:effectLst/>
                <a:latin typeface="Roboto" panose="02000000000000000000" pitchFamily="2" charset="0"/>
              </a:rPr>
              <a:t>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Clock_speed</a:t>
            </a:r>
            <a:r>
              <a:rPr lang="en-US" sz="2000" b="0" i="0" dirty="0">
                <a:solidFill>
                  <a:srgbClr val="212121"/>
                </a:solidFill>
                <a:effectLst/>
                <a:latin typeface="Roboto" panose="02000000000000000000" pitchFamily="2" charset="0"/>
              </a:rPr>
              <a:t> - speed at which microprocessor executes instructions</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Dual_sim</a:t>
            </a:r>
            <a:r>
              <a:rPr lang="en-US" sz="2000" b="0" i="0" dirty="0">
                <a:solidFill>
                  <a:srgbClr val="212121"/>
                </a:solidFill>
                <a:effectLst/>
                <a:latin typeface="Roboto" panose="02000000000000000000" pitchFamily="2" charset="0"/>
              </a:rPr>
              <a:t> - Has dual sim support or not</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Fc - Front Camera mega pixels</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Four_g</a:t>
            </a:r>
            <a:r>
              <a:rPr lang="en-US" sz="2000" b="0" i="0" dirty="0">
                <a:solidFill>
                  <a:srgbClr val="212121"/>
                </a:solidFill>
                <a:effectLst/>
                <a:latin typeface="Roboto" panose="02000000000000000000" pitchFamily="2" charset="0"/>
              </a:rPr>
              <a:t> - Has 4G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Int_memory</a:t>
            </a:r>
            <a:r>
              <a:rPr lang="en-US" sz="2000" b="0" i="0" dirty="0">
                <a:solidFill>
                  <a:srgbClr val="212121"/>
                </a:solidFill>
                <a:effectLst/>
                <a:latin typeface="Roboto" panose="02000000000000000000" pitchFamily="2" charset="0"/>
              </a:rPr>
              <a:t> - Internal Memory in Gigabytes</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M_dep</a:t>
            </a:r>
            <a:r>
              <a:rPr lang="en-US" sz="2000" b="0" i="0" dirty="0">
                <a:solidFill>
                  <a:srgbClr val="212121"/>
                </a:solidFill>
                <a:effectLst/>
                <a:latin typeface="Roboto" panose="02000000000000000000" pitchFamily="2" charset="0"/>
              </a:rPr>
              <a:t> - Mobile Depth in cm</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Mobile_wt</a:t>
            </a:r>
            <a:r>
              <a:rPr lang="en-US" sz="2000" b="0" i="0" dirty="0">
                <a:solidFill>
                  <a:srgbClr val="212121"/>
                </a:solidFill>
                <a:effectLst/>
                <a:latin typeface="Roboto" panose="02000000000000000000" pitchFamily="2" charset="0"/>
              </a:rPr>
              <a:t> - Weight of mobile phone</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N_cores</a:t>
            </a:r>
            <a:r>
              <a:rPr lang="en-US" sz="2000" b="0" i="0" dirty="0">
                <a:solidFill>
                  <a:srgbClr val="212121"/>
                </a:solidFill>
                <a:effectLst/>
                <a:latin typeface="Roboto" panose="02000000000000000000" pitchFamily="2" charset="0"/>
              </a:rPr>
              <a:t> - Number of cores of processor</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Pc - Primary Camera mega pixels</a:t>
            </a:r>
            <a:endParaRPr lang="en-IN" sz="2000" dirty="0"/>
          </a:p>
        </p:txBody>
      </p:sp>
    </p:spTree>
    <p:extLst>
      <p:ext uri="{BB962C8B-B14F-4D97-AF65-F5344CB8AC3E}">
        <p14:creationId xmlns:p14="http://schemas.microsoft.com/office/powerpoint/2010/main" val="274730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36CC-954C-64FC-5398-BECA60BF52CC}"/>
              </a:ext>
            </a:extLst>
          </p:cNvPr>
          <p:cNvSpPr>
            <a:spLocks noGrp="1"/>
          </p:cNvSpPr>
          <p:nvPr>
            <p:ph type="title"/>
          </p:nvPr>
        </p:nvSpPr>
        <p:spPr>
          <a:xfrm>
            <a:off x="309781" y="361672"/>
            <a:ext cx="8596668" cy="1320800"/>
          </a:xfrm>
        </p:spPr>
        <p:txBody>
          <a:bodyPr>
            <a:normAutofit/>
          </a:bodyPr>
          <a:lstStyle/>
          <a:p>
            <a:r>
              <a:rPr lang="en-IN" sz="4000" b="1" i="1" u="sng" dirty="0"/>
              <a:t>Data Description</a:t>
            </a:r>
          </a:p>
        </p:txBody>
      </p:sp>
      <p:sp>
        <p:nvSpPr>
          <p:cNvPr id="3" name="Content Placeholder 2">
            <a:extLst>
              <a:ext uri="{FF2B5EF4-FFF2-40B4-BE49-F238E27FC236}">
                <a16:creationId xmlns:a16="http://schemas.microsoft.com/office/drawing/2014/main" id="{9FC81F11-3275-5299-0830-51DA0937D34A}"/>
              </a:ext>
            </a:extLst>
          </p:cNvPr>
          <p:cNvSpPr>
            <a:spLocks noGrp="1"/>
          </p:cNvSpPr>
          <p:nvPr>
            <p:ph idx="1"/>
          </p:nvPr>
        </p:nvSpPr>
        <p:spPr>
          <a:xfrm>
            <a:off x="309781" y="878636"/>
            <a:ext cx="8596668" cy="5880752"/>
          </a:xfrm>
        </p:spPr>
        <p:txBody>
          <a:bodyPr>
            <a:noAutofit/>
          </a:bodyPr>
          <a:lstStyle/>
          <a:p>
            <a:pPr algn="l">
              <a:buFont typeface="Wingdings" panose="05000000000000000000" pitchFamily="2" charset="2"/>
              <a:buChar char="Ø"/>
            </a:pPr>
            <a:endParaRPr lang="en-US" sz="2000" b="0" i="0" dirty="0">
              <a:solidFill>
                <a:srgbClr val="212121"/>
              </a:solidFill>
              <a:effectLst/>
              <a:latin typeface="Roboto" panose="02000000000000000000" pitchFamily="2" charset="0"/>
            </a:endParaRP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Px_height</a:t>
            </a:r>
            <a:r>
              <a:rPr lang="en-US" sz="2000" b="0" i="0" dirty="0">
                <a:solidFill>
                  <a:srgbClr val="212121"/>
                </a:solidFill>
                <a:effectLst/>
                <a:latin typeface="Roboto" panose="02000000000000000000" pitchFamily="2" charset="0"/>
              </a:rPr>
              <a:t> - Pixel Resolution Height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Px_width</a:t>
            </a:r>
            <a:r>
              <a:rPr lang="en-US" sz="2000" b="0" i="0" dirty="0">
                <a:solidFill>
                  <a:srgbClr val="212121"/>
                </a:solidFill>
                <a:effectLst/>
                <a:latin typeface="Roboto" panose="02000000000000000000" pitchFamily="2" charset="0"/>
              </a:rPr>
              <a:t> - Pixel Resolution Width</a:t>
            </a:r>
          </a:p>
          <a:p>
            <a:pPr algn="l">
              <a:buFont typeface="Wingdings" panose="05000000000000000000" pitchFamily="2" charset="2"/>
              <a:buChar char="Ø"/>
            </a:pPr>
            <a:r>
              <a:rPr lang="en-US" sz="2000" b="0" i="0" dirty="0">
                <a:solidFill>
                  <a:srgbClr val="212121"/>
                </a:solidFill>
                <a:effectLst/>
                <a:latin typeface="Roboto" panose="02000000000000000000" pitchFamily="2" charset="0"/>
              </a:rPr>
              <a:t>Ram - Random Access Memory in Mega</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Touch_screen</a:t>
            </a:r>
            <a:r>
              <a:rPr lang="en-US" sz="2000" b="0" i="0" dirty="0">
                <a:solidFill>
                  <a:srgbClr val="212121"/>
                </a:solidFill>
                <a:effectLst/>
                <a:latin typeface="Roboto" panose="02000000000000000000" pitchFamily="2" charset="0"/>
              </a:rPr>
              <a:t> - Has touch screen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 Has </a:t>
            </a: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Sc_h</a:t>
            </a:r>
            <a:r>
              <a:rPr lang="en-US" sz="2000" b="0" i="0" dirty="0">
                <a:solidFill>
                  <a:srgbClr val="212121"/>
                </a:solidFill>
                <a:effectLst/>
                <a:latin typeface="Roboto" panose="02000000000000000000" pitchFamily="2" charset="0"/>
              </a:rPr>
              <a:t> - Screen Height of mobile in cm</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Sc_w</a:t>
            </a:r>
            <a:r>
              <a:rPr lang="en-US" sz="2000" b="0" i="0" dirty="0">
                <a:solidFill>
                  <a:srgbClr val="212121"/>
                </a:solidFill>
                <a:effectLst/>
                <a:latin typeface="Roboto" panose="02000000000000000000" pitchFamily="2" charset="0"/>
              </a:rPr>
              <a:t> - Screen Width of mobile in cm</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Talk_time</a:t>
            </a:r>
            <a:r>
              <a:rPr lang="en-US" sz="2000" b="0" i="0" dirty="0">
                <a:solidFill>
                  <a:srgbClr val="212121"/>
                </a:solidFill>
                <a:effectLst/>
                <a:latin typeface="Roboto" panose="02000000000000000000" pitchFamily="2" charset="0"/>
              </a:rPr>
              <a:t> - longest time that a single battery charge will last when you are</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Three_g</a:t>
            </a:r>
            <a:r>
              <a:rPr lang="en-US" sz="2000" b="0" i="0" dirty="0">
                <a:solidFill>
                  <a:srgbClr val="212121"/>
                </a:solidFill>
                <a:effectLst/>
                <a:latin typeface="Roboto" panose="02000000000000000000" pitchFamily="2" charset="0"/>
              </a:rPr>
              <a:t> - Has 3G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 Has </a:t>
            </a:r>
            <a:r>
              <a:rPr lang="en-US" sz="2000" b="0" i="0" dirty="0" err="1">
                <a:solidFill>
                  <a:srgbClr val="212121"/>
                </a:solidFill>
                <a:effectLst/>
                <a:latin typeface="Roboto" panose="02000000000000000000" pitchFamily="2" charset="0"/>
              </a:rPr>
              <a:t>wifi</a:t>
            </a:r>
            <a:r>
              <a:rPr lang="en-US" sz="2000" b="0" i="0" dirty="0">
                <a:solidFill>
                  <a:srgbClr val="212121"/>
                </a:solidFill>
                <a:effectLst/>
                <a:latin typeface="Roboto" panose="02000000000000000000" pitchFamily="2" charset="0"/>
              </a:rPr>
              <a:t> or not</a:t>
            </a:r>
          </a:p>
          <a:p>
            <a:pPr algn="l">
              <a:buFont typeface="Wingdings" panose="05000000000000000000" pitchFamily="2" charset="2"/>
              <a:buChar char="Ø"/>
            </a:pPr>
            <a:r>
              <a:rPr lang="en-US" sz="2000" b="0" i="0" dirty="0" err="1">
                <a:solidFill>
                  <a:srgbClr val="212121"/>
                </a:solidFill>
                <a:effectLst/>
                <a:latin typeface="Roboto" panose="02000000000000000000" pitchFamily="2" charset="0"/>
              </a:rPr>
              <a:t>Price_range</a:t>
            </a:r>
            <a:r>
              <a:rPr lang="en-US" sz="2000" b="0" i="0" dirty="0">
                <a:solidFill>
                  <a:srgbClr val="212121"/>
                </a:solidFill>
                <a:effectLst/>
                <a:latin typeface="Roboto" panose="02000000000000000000" pitchFamily="2" charset="0"/>
              </a:rPr>
              <a:t> - This is the target variable with value of 0(low cost), 1(medium cost),2(high cost) and 3(very high cost).</a:t>
            </a:r>
          </a:p>
          <a:p>
            <a:endParaRPr lang="en-IN" sz="2000" dirty="0"/>
          </a:p>
        </p:txBody>
      </p:sp>
    </p:spTree>
    <p:extLst>
      <p:ext uri="{BB962C8B-B14F-4D97-AF65-F5344CB8AC3E}">
        <p14:creationId xmlns:p14="http://schemas.microsoft.com/office/powerpoint/2010/main" val="279779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A602-F6BD-9C82-C2CC-4D68A18D758C}"/>
              </a:ext>
            </a:extLst>
          </p:cNvPr>
          <p:cNvSpPr>
            <a:spLocks noGrp="1"/>
          </p:cNvSpPr>
          <p:nvPr>
            <p:ph type="title"/>
          </p:nvPr>
        </p:nvSpPr>
        <p:spPr/>
        <p:txBody>
          <a:bodyPr>
            <a:normAutofit/>
          </a:bodyPr>
          <a:lstStyle/>
          <a:p>
            <a:r>
              <a:rPr lang="en-IN" sz="4000" b="1" i="1" u="sng" dirty="0"/>
              <a:t>About</a:t>
            </a:r>
          </a:p>
        </p:txBody>
      </p:sp>
      <p:sp>
        <p:nvSpPr>
          <p:cNvPr id="3" name="Content Placeholder 2">
            <a:extLst>
              <a:ext uri="{FF2B5EF4-FFF2-40B4-BE49-F238E27FC236}">
                <a16:creationId xmlns:a16="http://schemas.microsoft.com/office/drawing/2014/main" id="{7905D07E-818D-FE41-FD5A-7CCB81696309}"/>
              </a:ext>
            </a:extLst>
          </p:cNvPr>
          <p:cNvSpPr>
            <a:spLocks noGrp="1"/>
          </p:cNvSpPr>
          <p:nvPr>
            <p:ph idx="1"/>
          </p:nvPr>
        </p:nvSpPr>
        <p:spPr>
          <a:xfrm>
            <a:off x="318746" y="1828895"/>
            <a:ext cx="8596668" cy="3880773"/>
          </a:xfrm>
        </p:spPr>
        <p:txBody>
          <a:bodyPr>
            <a:normAutofit/>
          </a:bodyPr>
          <a:lstStyle/>
          <a:p>
            <a:pPr marL="0" indent="0">
              <a:buNone/>
            </a:pPr>
            <a:r>
              <a:rPr lang="en-US" sz="2000" b="0" i="0" dirty="0">
                <a:solidFill>
                  <a:srgbClr val="050505"/>
                </a:solidFill>
                <a:effectLst/>
                <a:latin typeface="Arial" panose="020B0604020202020204" pitchFamily="34" charset="0"/>
              </a:rPr>
              <a:t>I have implemented a Mobile Price Prediction using different Machine Learning Algorithms. This project will classify the price range of the mobile price. The price ranges from 0-3. We’ll discuss the price range in the dataset. It's a classification problem. Now I have trained a mobile price classification using different ML algorithms. This model classifies the range of the mobile based on the different parameters like from camera, touch screen, cores, battery, clock speed, internal memory, battery capacity, etc. After training the model using different algorithms, I compared all the models using the graph.</a:t>
            </a:r>
            <a:endParaRPr lang="en-IN" sz="2000" dirty="0"/>
          </a:p>
        </p:txBody>
      </p:sp>
    </p:spTree>
    <p:extLst>
      <p:ext uri="{BB962C8B-B14F-4D97-AF65-F5344CB8AC3E}">
        <p14:creationId xmlns:p14="http://schemas.microsoft.com/office/powerpoint/2010/main" val="3467277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193E-242B-1396-46C8-A1F864BF967E}"/>
              </a:ext>
            </a:extLst>
          </p:cNvPr>
          <p:cNvSpPr>
            <a:spLocks noGrp="1"/>
          </p:cNvSpPr>
          <p:nvPr>
            <p:ph type="title"/>
          </p:nvPr>
        </p:nvSpPr>
        <p:spPr>
          <a:xfrm>
            <a:off x="533898" y="400502"/>
            <a:ext cx="8596668" cy="1320800"/>
          </a:xfrm>
        </p:spPr>
        <p:txBody>
          <a:bodyPr>
            <a:normAutofit/>
          </a:bodyPr>
          <a:lstStyle/>
          <a:p>
            <a:r>
              <a:rPr lang="en-IN" sz="4000" b="1" i="1" u="sng" dirty="0"/>
              <a:t>Price Range</a:t>
            </a:r>
          </a:p>
        </p:txBody>
      </p:sp>
      <p:pic>
        <p:nvPicPr>
          <p:cNvPr id="5" name="Content Placeholder 4">
            <a:extLst>
              <a:ext uri="{FF2B5EF4-FFF2-40B4-BE49-F238E27FC236}">
                <a16:creationId xmlns:a16="http://schemas.microsoft.com/office/drawing/2014/main" id="{69508F89-F246-C9EC-0015-E223A336DD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166" y="1435828"/>
            <a:ext cx="6329670" cy="4235764"/>
          </a:xfrm>
        </p:spPr>
      </p:pic>
      <p:sp>
        <p:nvSpPr>
          <p:cNvPr id="6" name="TextBox 5">
            <a:extLst>
              <a:ext uri="{FF2B5EF4-FFF2-40B4-BE49-F238E27FC236}">
                <a16:creationId xmlns:a16="http://schemas.microsoft.com/office/drawing/2014/main" id="{D9828506-22E2-303E-2D1D-5395306F8F1A}"/>
              </a:ext>
            </a:extLst>
          </p:cNvPr>
          <p:cNvSpPr txBox="1"/>
          <p:nvPr/>
        </p:nvSpPr>
        <p:spPr>
          <a:xfrm>
            <a:off x="600635" y="6088166"/>
            <a:ext cx="9198352" cy="369332"/>
          </a:xfrm>
          <a:prstGeom prst="rect">
            <a:avLst/>
          </a:prstGeom>
          <a:noFill/>
        </p:spPr>
        <p:txBody>
          <a:bodyPr wrap="none" rtlCol="0">
            <a:spAutoFit/>
          </a:bodyPr>
          <a:lstStyle/>
          <a:p>
            <a:pPr marL="285750" indent="-285750">
              <a:buClr>
                <a:schemeClr val="accent2"/>
              </a:buClr>
              <a:buFont typeface="Wingdings" panose="05000000000000000000" pitchFamily="2" charset="2"/>
              <a:buChar char="Ø"/>
            </a:pPr>
            <a:r>
              <a:rPr lang="en-US" b="0" i="0" dirty="0">
                <a:solidFill>
                  <a:srgbClr val="212121"/>
                </a:solidFill>
                <a:effectLst/>
                <a:latin typeface="Roboto" panose="02000000000000000000" pitchFamily="2" charset="0"/>
              </a:rPr>
              <a:t>There are mobile phones in 4 price ranges. The number of elements is almost similar.</a:t>
            </a:r>
            <a:endParaRPr lang="en-IN" dirty="0"/>
          </a:p>
        </p:txBody>
      </p:sp>
    </p:spTree>
    <p:extLst>
      <p:ext uri="{BB962C8B-B14F-4D97-AF65-F5344CB8AC3E}">
        <p14:creationId xmlns:p14="http://schemas.microsoft.com/office/powerpoint/2010/main" val="76575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5D1B-656B-40D9-2B0A-77D4165B42BE}"/>
              </a:ext>
            </a:extLst>
          </p:cNvPr>
          <p:cNvSpPr>
            <a:spLocks noGrp="1"/>
          </p:cNvSpPr>
          <p:nvPr>
            <p:ph type="title"/>
          </p:nvPr>
        </p:nvSpPr>
        <p:spPr>
          <a:xfrm>
            <a:off x="641475" y="394447"/>
            <a:ext cx="8596668" cy="1320800"/>
          </a:xfrm>
        </p:spPr>
        <p:txBody>
          <a:bodyPr>
            <a:normAutofit/>
          </a:bodyPr>
          <a:lstStyle/>
          <a:p>
            <a:r>
              <a:rPr lang="en-IN" sz="4000" b="1" i="1" u="sng" dirty="0"/>
              <a:t>Battery Power</a:t>
            </a:r>
          </a:p>
        </p:txBody>
      </p:sp>
      <p:pic>
        <p:nvPicPr>
          <p:cNvPr id="5" name="Content Placeholder 4">
            <a:extLst>
              <a:ext uri="{FF2B5EF4-FFF2-40B4-BE49-F238E27FC236}">
                <a16:creationId xmlns:a16="http://schemas.microsoft.com/office/drawing/2014/main" id="{09D7273E-BAB8-B032-CB7A-F2F4941DC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1" y="1559998"/>
            <a:ext cx="5418666" cy="3881437"/>
          </a:xfrm>
        </p:spPr>
      </p:pic>
      <p:sp>
        <p:nvSpPr>
          <p:cNvPr id="7" name="TextBox 6">
            <a:extLst>
              <a:ext uri="{FF2B5EF4-FFF2-40B4-BE49-F238E27FC236}">
                <a16:creationId xmlns:a16="http://schemas.microsoft.com/office/drawing/2014/main" id="{B158A7D6-9F3B-0A46-9FD1-7160A00E867B}"/>
              </a:ext>
            </a:extLst>
          </p:cNvPr>
          <p:cNvSpPr txBox="1"/>
          <p:nvPr/>
        </p:nvSpPr>
        <p:spPr>
          <a:xfrm>
            <a:off x="408392" y="5728446"/>
            <a:ext cx="8077852" cy="646331"/>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This plot shows how the battery </a:t>
            </a:r>
            <a:r>
              <a:rPr lang="en-US" b="0" i="0" dirty="0" err="1">
                <a:solidFill>
                  <a:srgbClr val="212121"/>
                </a:solidFill>
                <a:effectLst/>
                <a:latin typeface="Roboto" panose="02000000000000000000" pitchFamily="2" charset="0"/>
              </a:rPr>
              <a:t>mAh</a:t>
            </a:r>
            <a:r>
              <a:rPr lang="en-US" b="0" i="0" dirty="0">
                <a:solidFill>
                  <a:srgbClr val="212121"/>
                </a:solidFill>
                <a:effectLst/>
                <a:latin typeface="Roboto" panose="02000000000000000000" pitchFamily="2" charset="0"/>
              </a:rPr>
              <a:t> is spread. there is a gradual increase</a:t>
            </a:r>
          </a:p>
          <a:p>
            <a:pPr>
              <a:buClr>
                <a:schemeClr val="accent1"/>
              </a:buClr>
            </a:pPr>
            <a:r>
              <a:rPr lang="en-US" dirty="0">
                <a:solidFill>
                  <a:srgbClr val="212121"/>
                </a:solidFill>
                <a:latin typeface="Roboto" panose="02000000000000000000" pitchFamily="2" charset="0"/>
              </a:rPr>
              <a:t>    </a:t>
            </a:r>
            <a:r>
              <a:rPr lang="en-US" b="0" i="0" dirty="0">
                <a:solidFill>
                  <a:srgbClr val="212121"/>
                </a:solidFill>
                <a:effectLst/>
                <a:latin typeface="Roboto" panose="02000000000000000000" pitchFamily="2" charset="0"/>
              </a:rPr>
              <a:t> as the price range increases.</a:t>
            </a:r>
            <a:endParaRPr lang="en-IN" dirty="0"/>
          </a:p>
        </p:txBody>
      </p:sp>
    </p:spTree>
    <p:extLst>
      <p:ext uri="{BB962C8B-B14F-4D97-AF65-F5344CB8AC3E}">
        <p14:creationId xmlns:p14="http://schemas.microsoft.com/office/powerpoint/2010/main" val="184706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06D6-811A-FFF8-207B-E5163387AF16}"/>
              </a:ext>
            </a:extLst>
          </p:cNvPr>
          <p:cNvSpPr>
            <a:spLocks noGrp="1"/>
          </p:cNvSpPr>
          <p:nvPr>
            <p:ph type="title"/>
          </p:nvPr>
        </p:nvSpPr>
        <p:spPr>
          <a:xfrm>
            <a:off x="569757" y="367553"/>
            <a:ext cx="8596668" cy="1320800"/>
          </a:xfrm>
        </p:spPr>
        <p:txBody>
          <a:bodyPr>
            <a:normAutofit/>
          </a:bodyPr>
          <a:lstStyle/>
          <a:p>
            <a:r>
              <a:rPr lang="en-IN" sz="4000" b="1" i="1" u="sng" dirty="0"/>
              <a:t>Bluetooth Function</a:t>
            </a:r>
          </a:p>
        </p:txBody>
      </p:sp>
      <p:pic>
        <p:nvPicPr>
          <p:cNvPr id="5" name="Content Placeholder 4">
            <a:extLst>
              <a:ext uri="{FF2B5EF4-FFF2-40B4-BE49-F238E27FC236}">
                <a16:creationId xmlns:a16="http://schemas.microsoft.com/office/drawing/2014/main" id="{9245A3D1-D794-1271-1C8A-941393696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56" y="1488281"/>
            <a:ext cx="7425357" cy="3881437"/>
          </a:xfrm>
        </p:spPr>
      </p:pic>
      <p:sp>
        <p:nvSpPr>
          <p:cNvPr id="6" name="TextBox 5">
            <a:extLst>
              <a:ext uri="{FF2B5EF4-FFF2-40B4-BE49-F238E27FC236}">
                <a16:creationId xmlns:a16="http://schemas.microsoft.com/office/drawing/2014/main" id="{0F1A9C02-6597-F0EF-3059-1616B00AFF6E}"/>
              </a:ext>
            </a:extLst>
          </p:cNvPr>
          <p:cNvSpPr txBox="1"/>
          <p:nvPr/>
        </p:nvSpPr>
        <p:spPr>
          <a:xfrm>
            <a:off x="569757" y="5809130"/>
            <a:ext cx="10019089"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Ø"/>
            </a:pPr>
            <a:r>
              <a:rPr lang="en-US" b="0" i="0" dirty="0">
                <a:solidFill>
                  <a:srgbClr val="212121"/>
                </a:solidFill>
                <a:effectLst/>
                <a:latin typeface="Roboto" panose="02000000000000000000" pitchFamily="2" charset="0"/>
              </a:rPr>
              <a:t>Approximately 50 percent of the devices have </a:t>
            </a:r>
            <a:r>
              <a:rPr lang="en-US" b="0" i="0" dirty="0" err="1">
                <a:solidFill>
                  <a:srgbClr val="212121"/>
                </a:solidFill>
                <a:effectLst/>
                <a:latin typeface="Roboto" panose="02000000000000000000" pitchFamily="2" charset="0"/>
              </a:rPr>
              <a:t>bluetooth</a:t>
            </a:r>
            <a:r>
              <a:rPr lang="en-US" b="0" i="0" dirty="0">
                <a:solidFill>
                  <a:srgbClr val="212121"/>
                </a:solidFill>
                <a:effectLst/>
                <a:latin typeface="Roboto" panose="02000000000000000000" pitchFamily="2" charset="0"/>
              </a:rPr>
              <a:t> and half don't have </a:t>
            </a:r>
            <a:r>
              <a:rPr lang="en-US" b="0" i="0" dirty="0" err="1">
                <a:solidFill>
                  <a:srgbClr val="212121"/>
                </a:solidFill>
                <a:effectLst/>
                <a:latin typeface="Roboto" panose="02000000000000000000" pitchFamily="2" charset="0"/>
              </a:rPr>
              <a:t>bluetooth</a:t>
            </a:r>
            <a:r>
              <a:rPr lang="en-US" b="0" i="0" dirty="0">
                <a:solidFill>
                  <a:srgbClr val="212121"/>
                </a:solidFill>
                <a:effectLst/>
                <a:latin typeface="Roboto" panose="02000000000000000000" pitchFamily="2" charset="0"/>
              </a:rPr>
              <a:t> in them</a:t>
            </a:r>
            <a:endParaRPr lang="en-IN" dirty="0"/>
          </a:p>
        </p:txBody>
      </p:sp>
    </p:spTree>
    <p:extLst>
      <p:ext uri="{BB962C8B-B14F-4D97-AF65-F5344CB8AC3E}">
        <p14:creationId xmlns:p14="http://schemas.microsoft.com/office/powerpoint/2010/main" val="20650118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544</TotalTime>
  <Words>1116</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vt:lpstr>
      <vt:lpstr>Trebuchet MS</vt:lpstr>
      <vt:lpstr>Wingdings</vt:lpstr>
      <vt:lpstr>Wingdings 3</vt:lpstr>
      <vt:lpstr>Facet</vt:lpstr>
      <vt:lpstr>Classification MOBILE PRICE RANGE PREDICTION</vt:lpstr>
      <vt:lpstr>PowerPoint Presentation</vt:lpstr>
      <vt:lpstr>Description</vt:lpstr>
      <vt:lpstr>Data Description</vt:lpstr>
      <vt:lpstr>Data Description</vt:lpstr>
      <vt:lpstr>About</vt:lpstr>
      <vt:lpstr>Price Range</vt:lpstr>
      <vt:lpstr>Battery Power</vt:lpstr>
      <vt:lpstr>Bluetooth Function</vt:lpstr>
      <vt:lpstr>Price Range w.r.t. RAM</vt:lpstr>
      <vt:lpstr>Price Range w.r.t. Front Camera</vt:lpstr>
      <vt:lpstr>Price Range w.r.t. Primary Camera</vt:lpstr>
      <vt:lpstr>Price Range w.r.t. Screen Size</vt:lpstr>
      <vt:lpstr>Distribution by 3G and 4G</vt:lpstr>
      <vt:lpstr>Collinearity</vt:lpstr>
      <vt:lpstr>Collinearity</vt:lpstr>
      <vt:lpstr>Checking Outliers</vt:lpstr>
      <vt:lpstr>Feature Scoring</vt:lpstr>
      <vt:lpstr>Accuracy Score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ML</dc:title>
  <dc:creator>Rohit</dc:creator>
  <cp:lastModifiedBy>Rohit</cp:lastModifiedBy>
  <cp:revision>8</cp:revision>
  <dcterms:created xsi:type="dcterms:W3CDTF">2023-02-10T05:36:07Z</dcterms:created>
  <dcterms:modified xsi:type="dcterms:W3CDTF">2023-02-19T19:21:30Z</dcterms:modified>
</cp:coreProperties>
</file>