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9" r:id="rId3"/>
    <p:sldId id="257" r:id="rId4"/>
    <p:sldId id="258" r:id="rId5"/>
    <p:sldId id="260" r:id="rId6"/>
    <p:sldId id="270" r:id="rId7"/>
    <p:sldId id="265"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AD372-7F99-40B4-95A3-AF0D3E572179}" type="datetimeFigureOut">
              <a:rPr lang="en-IN" smtClean="0"/>
              <a:t>02-02-2023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F9CB4-D7D8-4531-99B6-B08A50F2458D}" type="slidenum">
              <a:rPr lang="en-IN" smtClean="0"/>
              <a:t>‹#›</a:t>
            </a:fld>
            <a:endParaRPr lang="en-IN"/>
          </a:p>
        </p:txBody>
      </p:sp>
    </p:spTree>
    <p:extLst>
      <p:ext uri="{BB962C8B-B14F-4D97-AF65-F5344CB8AC3E}">
        <p14:creationId xmlns:p14="http://schemas.microsoft.com/office/powerpoint/2010/main" val="161712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39087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412367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735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35798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58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351679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21690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16229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19132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E472-19F2-45CF-A24F-7DC09D2CBEA4}"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368702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AE472-19F2-45CF-A24F-7DC09D2CBEA4}"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228481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AE472-19F2-45CF-A24F-7DC09D2CBEA4}"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69000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AE472-19F2-45CF-A24F-7DC09D2CBEA4}"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355516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AE472-19F2-45CF-A24F-7DC09D2CBEA4}"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84432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AE472-19F2-45CF-A24F-7DC09D2CBEA4}"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15871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AE472-19F2-45CF-A24F-7DC09D2CBEA4}"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E110D-4432-498A-A626-A60B332B40F4}" type="slidenum">
              <a:rPr lang="en-IN" smtClean="0"/>
              <a:t>‹#›</a:t>
            </a:fld>
            <a:endParaRPr lang="en-IN"/>
          </a:p>
        </p:txBody>
      </p:sp>
    </p:spTree>
    <p:extLst>
      <p:ext uri="{BB962C8B-B14F-4D97-AF65-F5344CB8AC3E}">
        <p14:creationId xmlns:p14="http://schemas.microsoft.com/office/powerpoint/2010/main" val="282179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4AE472-19F2-45CF-A24F-7DC09D2CBEA4}" type="datetimeFigureOut">
              <a:rPr lang="en-IN" smtClean="0"/>
              <a:t>02-02-2023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E110D-4432-498A-A626-A60B332B40F4}" type="slidenum">
              <a:rPr lang="en-IN" smtClean="0"/>
              <a:t>‹#›</a:t>
            </a:fld>
            <a:endParaRPr lang="en-IN"/>
          </a:p>
        </p:txBody>
      </p:sp>
    </p:spTree>
    <p:extLst>
      <p:ext uri="{BB962C8B-B14F-4D97-AF65-F5344CB8AC3E}">
        <p14:creationId xmlns:p14="http://schemas.microsoft.com/office/powerpoint/2010/main" val="31168727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10F0-0AAF-EB9E-4F73-FFF51DE3865C}"/>
              </a:ext>
            </a:extLst>
          </p:cNvPr>
          <p:cNvSpPr>
            <a:spLocks noGrp="1"/>
          </p:cNvSpPr>
          <p:nvPr>
            <p:ph type="ctrTitle"/>
          </p:nvPr>
        </p:nvSpPr>
        <p:spPr>
          <a:xfrm>
            <a:off x="1425388" y="163139"/>
            <a:ext cx="9144000" cy="2387600"/>
          </a:xfrm>
        </p:spPr>
        <p:txBody>
          <a:bodyPr>
            <a:normAutofit fontScale="90000"/>
          </a:bodyPr>
          <a:lstStyle/>
          <a:p>
            <a:r>
              <a:rPr lang="en-IN" b="1" u="sng" dirty="0"/>
              <a:t>EDA Capstone Project</a:t>
            </a:r>
            <a:br>
              <a:rPr lang="en-IN" b="1" u="sng" dirty="0"/>
            </a:br>
            <a:br>
              <a:rPr lang="en-IN" b="1" u="sng" dirty="0"/>
            </a:br>
            <a:r>
              <a:rPr lang="en-IN" sz="4800" b="1" u="sng" dirty="0">
                <a:solidFill>
                  <a:srgbClr val="FF0000"/>
                </a:solidFill>
              </a:rPr>
              <a:t>EDA on </a:t>
            </a:r>
            <a:r>
              <a:rPr lang="en-IN" sz="4800" b="1" u="sng" dirty="0" err="1">
                <a:solidFill>
                  <a:srgbClr val="FF0000"/>
                </a:solidFill>
              </a:rPr>
              <a:t>AIRBnB</a:t>
            </a:r>
            <a:r>
              <a:rPr lang="en-IN" sz="4800" b="1" u="sng" dirty="0">
                <a:solidFill>
                  <a:srgbClr val="FF0000"/>
                </a:solidFill>
              </a:rPr>
              <a:t> NYC</a:t>
            </a:r>
            <a:endParaRPr lang="en-IN" b="1" u="sng" dirty="0">
              <a:solidFill>
                <a:srgbClr val="FF0000"/>
              </a:solidFill>
            </a:endParaRPr>
          </a:p>
        </p:txBody>
      </p:sp>
      <p:sp>
        <p:nvSpPr>
          <p:cNvPr id="3" name="Subtitle 2">
            <a:extLst>
              <a:ext uri="{FF2B5EF4-FFF2-40B4-BE49-F238E27FC236}">
                <a16:creationId xmlns:a16="http://schemas.microsoft.com/office/drawing/2014/main" id="{2D731FA8-4B9D-D014-E0B5-5FE066B78D7C}"/>
              </a:ext>
            </a:extLst>
          </p:cNvPr>
          <p:cNvSpPr>
            <a:spLocks noGrp="1"/>
          </p:cNvSpPr>
          <p:nvPr>
            <p:ph type="subTitle" idx="1"/>
          </p:nvPr>
        </p:nvSpPr>
        <p:spPr>
          <a:xfrm>
            <a:off x="1371600" y="3632200"/>
            <a:ext cx="9448800" cy="2687918"/>
          </a:xfrm>
        </p:spPr>
        <p:txBody>
          <a:bodyPr>
            <a:normAutofit/>
          </a:bodyPr>
          <a:lstStyle/>
          <a:p>
            <a:pPr algn="l"/>
            <a:r>
              <a:rPr lang="en-IN" sz="2400" dirty="0"/>
              <a:t>INDIVIDUAL PROJECT :-</a:t>
            </a:r>
          </a:p>
          <a:p>
            <a:pPr algn="l"/>
            <a:endParaRPr lang="en-IN" dirty="0"/>
          </a:p>
          <a:p>
            <a:pPr algn="l"/>
            <a:r>
              <a:rPr lang="en-IN" dirty="0"/>
              <a:t>Name :</a:t>
            </a:r>
          </a:p>
          <a:p>
            <a:pPr algn="l"/>
            <a:r>
              <a:rPr lang="en-IN" dirty="0"/>
              <a:t>        Rohit Bodkhe</a:t>
            </a:r>
          </a:p>
        </p:txBody>
      </p:sp>
    </p:spTree>
    <p:extLst>
      <p:ext uri="{BB962C8B-B14F-4D97-AF65-F5344CB8AC3E}">
        <p14:creationId xmlns:p14="http://schemas.microsoft.com/office/powerpoint/2010/main" val="123127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40C-06DC-AAA7-4E9D-3CBA283AD8EA}"/>
              </a:ext>
            </a:extLst>
          </p:cNvPr>
          <p:cNvSpPr>
            <a:spLocks noGrp="1"/>
          </p:cNvSpPr>
          <p:nvPr>
            <p:ph type="title"/>
          </p:nvPr>
        </p:nvSpPr>
        <p:spPr/>
        <p:txBody>
          <a:bodyPr/>
          <a:lstStyle/>
          <a:p>
            <a:r>
              <a:rPr lang="en-IN" b="1" i="1" u="sng" dirty="0"/>
              <a:t>Average Approximate </a:t>
            </a:r>
            <a:r>
              <a:rPr lang="en-IN" b="1" i="1" u="sng" dirty="0" err="1"/>
              <a:t>Availiablity</a:t>
            </a:r>
            <a:endParaRPr lang="en-IN" b="1" i="1" u="sng" dirty="0"/>
          </a:p>
        </p:txBody>
      </p:sp>
      <p:pic>
        <p:nvPicPr>
          <p:cNvPr id="3074" name="Picture 2">
            <a:extLst>
              <a:ext uri="{FF2B5EF4-FFF2-40B4-BE49-F238E27FC236}">
                <a16:creationId xmlns:a16="http://schemas.microsoft.com/office/drawing/2014/main" id="{1B5A0767-FB2F-2B93-03DA-15374529FD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63" y="2465388"/>
            <a:ext cx="4039593"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28127B-5ED6-13FE-C9A4-BDF242E486C5}"/>
              </a:ext>
            </a:extLst>
          </p:cNvPr>
          <p:cNvSpPr txBox="1"/>
          <p:nvPr/>
        </p:nvSpPr>
        <p:spPr>
          <a:xfrm>
            <a:off x="4751293" y="2788117"/>
            <a:ext cx="5038165"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dirty="0"/>
              <a:t>Maximum availability of the rooms on an average value is of State Island and Bronx.</a:t>
            </a:r>
          </a:p>
          <a:p>
            <a:pPr marL="285750" indent="-285750">
              <a:buClr>
                <a:schemeClr val="accent1"/>
              </a:buClr>
              <a:buFont typeface="Wingdings" panose="05000000000000000000" pitchFamily="2" charset="2"/>
              <a:buChar char="Ø"/>
            </a:pPr>
            <a:endParaRPr lang="en-IN" dirty="0"/>
          </a:p>
          <a:p>
            <a:pPr marL="285750" indent="-285750">
              <a:buClr>
                <a:schemeClr val="accent1"/>
              </a:buClr>
              <a:buFont typeface="Wingdings" panose="05000000000000000000" pitchFamily="2" charset="2"/>
              <a:buChar char="Ø"/>
            </a:pPr>
            <a:r>
              <a:rPr lang="en-IN" dirty="0"/>
              <a:t>Brooklyn and Manhattan Have the highest number of bookings all over the year and have the least number of </a:t>
            </a:r>
            <a:r>
              <a:rPr lang="en-IN" dirty="0" err="1"/>
              <a:t>availiablity</a:t>
            </a:r>
            <a:r>
              <a:rPr lang="en-IN" dirty="0"/>
              <a:t> of rooms across the year when compared with the neighbourhood group.</a:t>
            </a:r>
          </a:p>
        </p:txBody>
      </p:sp>
    </p:spTree>
    <p:extLst>
      <p:ext uri="{BB962C8B-B14F-4D97-AF65-F5344CB8AC3E}">
        <p14:creationId xmlns:p14="http://schemas.microsoft.com/office/powerpoint/2010/main" val="246612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744B-976A-64E1-33B1-627C42034201}"/>
              </a:ext>
            </a:extLst>
          </p:cNvPr>
          <p:cNvSpPr>
            <a:spLocks noGrp="1"/>
          </p:cNvSpPr>
          <p:nvPr>
            <p:ph type="title"/>
          </p:nvPr>
        </p:nvSpPr>
        <p:spPr/>
        <p:txBody>
          <a:bodyPr/>
          <a:lstStyle/>
          <a:p>
            <a:r>
              <a:rPr lang="en-IN" b="1" i="1" u="sng" dirty="0"/>
              <a:t>Density and Distribution of prices for each Neighbourhood group</a:t>
            </a:r>
          </a:p>
        </p:txBody>
      </p:sp>
      <p:pic>
        <p:nvPicPr>
          <p:cNvPr id="7" name="Content Placeholder 6">
            <a:extLst>
              <a:ext uri="{FF2B5EF4-FFF2-40B4-BE49-F238E27FC236}">
                <a16:creationId xmlns:a16="http://schemas.microsoft.com/office/drawing/2014/main" id="{28538ED9-16BF-3186-BF08-CDE410AB21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6" y="2626756"/>
            <a:ext cx="4734184" cy="3621644"/>
          </a:xfrm>
        </p:spPr>
      </p:pic>
      <p:sp>
        <p:nvSpPr>
          <p:cNvPr id="8" name="TextBox 7">
            <a:extLst>
              <a:ext uri="{FF2B5EF4-FFF2-40B4-BE49-F238E27FC236}">
                <a16:creationId xmlns:a16="http://schemas.microsoft.com/office/drawing/2014/main" id="{8587B946-754D-FB8D-DC2A-9CC272C6A13C}"/>
              </a:ext>
            </a:extLst>
          </p:cNvPr>
          <p:cNvSpPr txBox="1"/>
          <p:nvPr/>
        </p:nvSpPr>
        <p:spPr>
          <a:xfrm>
            <a:off x="4895550" y="2348753"/>
            <a:ext cx="4929768"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Inter"/>
              </a:rPr>
              <a:t>W</a:t>
            </a:r>
            <a:r>
              <a:rPr lang="en-US" b="0" i="0" dirty="0">
                <a:effectLst/>
                <a:latin typeface="Inter"/>
              </a:rPr>
              <a:t>ith a statistical table and a violin plot we can definitely observe a couple of things about distribution of prices for Airbnb in NYC boroughs.</a:t>
            </a:r>
          </a:p>
          <a:p>
            <a:pPr marL="285750" indent="-285750">
              <a:buClr>
                <a:schemeClr val="accent1"/>
              </a:buClr>
              <a:buFont typeface="Wingdings" panose="05000000000000000000" pitchFamily="2" charset="2"/>
              <a:buChar char="Ø"/>
            </a:pPr>
            <a:endParaRPr lang="en-US" dirty="0">
              <a:latin typeface="Inter"/>
            </a:endParaRPr>
          </a:p>
          <a:p>
            <a:pPr marL="285750" indent="-285750">
              <a:buClr>
                <a:schemeClr val="accent1"/>
              </a:buClr>
              <a:buFont typeface="Wingdings" panose="05000000000000000000" pitchFamily="2" charset="2"/>
              <a:buChar char="Ø"/>
            </a:pPr>
            <a:r>
              <a:rPr lang="en-US" b="0" i="0" dirty="0">
                <a:effectLst/>
                <a:latin typeface="Inter"/>
              </a:rPr>
              <a:t>Manhattan has the highest range of prices for the listings with $150 price as average observation, followed by Brooklyn with \$90 per night.</a:t>
            </a:r>
          </a:p>
          <a:p>
            <a:pPr marL="285750" indent="-285750">
              <a:buClr>
                <a:schemeClr val="accent1"/>
              </a:buClr>
              <a:buFont typeface="Wingdings" panose="05000000000000000000" pitchFamily="2" charset="2"/>
              <a:buChar char="Ø"/>
            </a:pPr>
            <a:endParaRPr lang="en-US" dirty="0">
              <a:latin typeface="Inter"/>
            </a:endParaRPr>
          </a:p>
          <a:p>
            <a:pPr marL="285750" indent="-285750">
              <a:buClr>
                <a:schemeClr val="accent1"/>
              </a:buClr>
              <a:buFont typeface="Wingdings" panose="05000000000000000000" pitchFamily="2" charset="2"/>
              <a:buChar char="Ø"/>
            </a:pPr>
            <a:r>
              <a:rPr lang="en-US" b="0" i="0" dirty="0">
                <a:effectLst/>
                <a:latin typeface="Inter"/>
              </a:rPr>
              <a:t>Queens and Staten Island appear to have very similar distributions, Bronx is the cheapest of them all.</a:t>
            </a:r>
            <a:endParaRPr lang="en-IN" dirty="0"/>
          </a:p>
        </p:txBody>
      </p:sp>
    </p:spTree>
    <p:extLst>
      <p:ext uri="{BB962C8B-B14F-4D97-AF65-F5344CB8AC3E}">
        <p14:creationId xmlns:p14="http://schemas.microsoft.com/office/powerpoint/2010/main" val="322920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7203-30E8-1256-36AB-3604AED8D96B}"/>
              </a:ext>
            </a:extLst>
          </p:cNvPr>
          <p:cNvSpPr>
            <a:spLocks noGrp="1"/>
          </p:cNvSpPr>
          <p:nvPr>
            <p:ph type="title"/>
          </p:nvPr>
        </p:nvSpPr>
        <p:spPr/>
        <p:txBody>
          <a:bodyPr/>
          <a:lstStyle/>
          <a:p>
            <a:r>
              <a:rPr lang="en-IN" b="1" i="1" u="sng" dirty="0"/>
              <a:t>Conclusion</a:t>
            </a:r>
          </a:p>
        </p:txBody>
      </p:sp>
      <p:sp>
        <p:nvSpPr>
          <p:cNvPr id="3" name="Content Placeholder 2">
            <a:extLst>
              <a:ext uri="{FF2B5EF4-FFF2-40B4-BE49-F238E27FC236}">
                <a16:creationId xmlns:a16="http://schemas.microsoft.com/office/drawing/2014/main" id="{47DB3F0C-3FFB-E19F-78FF-149E991DAB08}"/>
              </a:ext>
            </a:extLst>
          </p:cNvPr>
          <p:cNvSpPr>
            <a:spLocks noGrp="1"/>
          </p:cNvSpPr>
          <p:nvPr>
            <p:ph idx="1"/>
          </p:nvPr>
        </p:nvSpPr>
        <p:spPr/>
        <p:txBody>
          <a:bodyPr>
            <a:normAutofit lnSpcReduction="10000"/>
          </a:bodyPr>
          <a:lstStyle/>
          <a:p>
            <a:r>
              <a:rPr lang="en-US" b="0" i="0" dirty="0">
                <a:solidFill>
                  <a:srgbClr val="212121"/>
                </a:solidFill>
                <a:effectLst/>
                <a:latin typeface="Roboto" panose="02000000000000000000" pitchFamily="2" charset="0"/>
              </a:rPr>
              <a:t>This Airbnb (‘AIRBNB_2019.CSV') dataset for the 2019 year appeared to be a very rich dataset with a variety of columns that allowed us to do deep data exploration on each significant column presented.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First, we have found hosts that take good advantage of the Airbnb platform and provide the most listings; we found that our top host has 327 listings.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After that, we proceeded with analyzing boroughs and neighborhood listing densities and what areas were more popular than another.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Next, we put good use of our latitude and longitude columns and used to create a geographical heatmap color-coded by the price of listings</a:t>
            </a:r>
            <a:endParaRPr lang="en-IN" dirty="0"/>
          </a:p>
        </p:txBody>
      </p:sp>
    </p:spTree>
    <p:extLst>
      <p:ext uri="{BB962C8B-B14F-4D97-AF65-F5344CB8AC3E}">
        <p14:creationId xmlns:p14="http://schemas.microsoft.com/office/powerpoint/2010/main" val="3489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867D-43BA-4023-32AC-BE0A47D1F2C1}"/>
              </a:ext>
            </a:extLst>
          </p:cNvPr>
          <p:cNvSpPr>
            <a:spLocks noGrp="1"/>
          </p:cNvSpPr>
          <p:nvPr>
            <p:ph type="title"/>
          </p:nvPr>
        </p:nvSpPr>
        <p:spPr/>
        <p:txBody>
          <a:bodyPr/>
          <a:lstStyle/>
          <a:p>
            <a:r>
              <a:rPr lang="en-IN" b="1" i="1" u="sng" dirty="0"/>
              <a:t>Conclusion</a:t>
            </a:r>
          </a:p>
        </p:txBody>
      </p:sp>
      <p:sp>
        <p:nvSpPr>
          <p:cNvPr id="3" name="Content Placeholder 2">
            <a:extLst>
              <a:ext uri="{FF2B5EF4-FFF2-40B4-BE49-F238E27FC236}">
                <a16:creationId xmlns:a16="http://schemas.microsoft.com/office/drawing/2014/main" id="{9B9B6518-804F-83EC-4179-773D5AF945AB}"/>
              </a:ext>
            </a:extLst>
          </p:cNvPr>
          <p:cNvSpPr>
            <a:spLocks noGrp="1"/>
          </p:cNvSpPr>
          <p:nvPr>
            <p:ph idx="1"/>
          </p:nvPr>
        </p:nvSpPr>
        <p:spPr/>
        <p:txBody>
          <a:bodyPr>
            <a:normAutofit lnSpcReduction="10000"/>
          </a:bodyPr>
          <a:lstStyle/>
          <a:p>
            <a:r>
              <a:rPr lang="en-US" b="0" i="0" dirty="0">
                <a:solidFill>
                  <a:srgbClr val="212121"/>
                </a:solidFill>
                <a:effectLst/>
                <a:latin typeface="Roboto" panose="02000000000000000000" pitchFamily="2" charset="0"/>
              </a:rPr>
              <a:t>Further, we came back to the first column with name strings and had to do a bit more coding to parse each title and analyze existing trends on how listings are named as well as what was the count for the most used words by hosts. </a:t>
            </a:r>
          </a:p>
          <a:p>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Lastly, we found the most reviewed listings and analyzed some additional attributes. </a:t>
            </a:r>
          </a:p>
          <a:p>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For our data exploration purposes, it also would be nice to have couple additional features, such as positive and negative numeric (0-5 stars) reviews or 0-5 star average review for each listing; addition of these features would help to determine the best-reviewed hosts for NYC along with '</a:t>
            </a:r>
            <a:r>
              <a:rPr lang="en-US" b="0" i="0" dirty="0" err="1">
                <a:solidFill>
                  <a:srgbClr val="212121"/>
                </a:solidFill>
                <a:effectLst/>
                <a:latin typeface="Roboto" panose="02000000000000000000" pitchFamily="2" charset="0"/>
              </a:rPr>
              <a:t>number_of_review</a:t>
            </a:r>
            <a:r>
              <a:rPr lang="en-US" b="0" i="0" dirty="0">
                <a:solidFill>
                  <a:srgbClr val="212121"/>
                </a:solidFill>
                <a:effectLst/>
                <a:latin typeface="Roboto" panose="02000000000000000000" pitchFamily="2" charset="0"/>
              </a:rPr>
              <a:t>' column that is provided. </a:t>
            </a:r>
          </a:p>
          <a:p>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67653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F051-04B9-525D-FB8F-C7A4768B5531}"/>
              </a:ext>
            </a:extLst>
          </p:cNvPr>
          <p:cNvSpPr>
            <a:spLocks noGrp="1"/>
          </p:cNvSpPr>
          <p:nvPr>
            <p:ph type="title"/>
          </p:nvPr>
        </p:nvSpPr>
        <p:spPr/>
        <p:txBody>
          <a:bodyPr/>
          <a:lstStyle/>
          <a:p>
            <a:r>
              <a:rPr lang="en-IN" b="1" i="1" u="sng" dirty="0"/>
              <a:t>Conclusion</a:t>
            </a:r>
          </a:p>
        </p:txBody>
      </p:sp>
      <p:sp>
        <p:nvSpPr>
          <p:cNvPr id="3" name="Content Placeholder 2">
            <a:extLst>
              <a:ext uri="{FF2B5EF4-FFF2-40B4-BE49-F238E27FC236}">
                <a16:creationId xmlns:a16="http://schemas.microsoft.com/office/drawing/2014/main" id="{AFA9E995-4866-680F-D78B-565F1E91167E}"/>
              </a:ext>
            </a:extLst>
          </p:cNvPr>
          <p:cNvSpPr>
            <a:spLocks noGrp="1"/>
          </p:cNvSpPr>
          <p:nvPr>
            <p:ph idx="1"/>
          </p:nvPr>
        </p:nvSpPr>
        <p:spPr/>
        <p:txBody>
          <a:bodyPr/>
          <a:lstStyle/>
          <a:p>
            <a:r>
              <a:rPr lang="en-US" b="0" i="0" dirty="0">
                <a:solidFill>
                  <a:srgbClr val="212121"/>
                </a:solidFill>
                <a:effectLst/>
                <a:latin typeface="Roboto" panose="02000000000000000000" pitchFamily="2" charset="0"/>
              </a:rPr>
              <a:t>Overall, we discovered a very good number of interesting relationships between features and explained each step of the process. </a:t>
            </a:r>
          </a:p>
          <a:p>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This data analytics is very much mimicked on a higher level on Airbnb Data/Machine Learning team for better business decisions, control over the platform, marketing initiatives, implementation of new features and much more. Therefore, I hope this kernel helps everyone!</a:t>
            </a:r>
            <a:endParaRPr lang="en-IN" dirty="0"/>
          </a:p>
          <a:p>
            <a:endParaRPr lang="en-IN" dirty="0"/>
          </a:p>
        </p:txBody>
      </p:sp>
    </p:spTree>
    <p:extLst>
      <p:ext uri="{BB962C8B-B14F-4D97-AF65-F5344CB8AC3E}">
        <p14:creationId xmlns:p14="http://schemas.microsoft.com/office/powerpoint/2010/main" val="292772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F772A4-2C86-4657-1A60-DB94BC394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2749" y="636447"/>
            <a:ext cx="6547520" cy="3666611"/>
          </a:xfrm>
        </p:spPr>
      </p:pic>
      <p:pic>
        <p:nvPicPr>
          <p:cNvPr id="7" name="Picture 6">
            <a:extLst>
              <a:ext uri="{FF2B5EF4-FFF2-40B4-BE49-F238E27FC236}">
                <a16:creationId xmlns:a16="http://schemas.microsoft.com/office/drawing/2014/main" id="{E6D1F40C-3C9F-AE4B-2064-54BC508DE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88" y="2321859"/>
            <a:ext cx="4372160" cy="4536141"/>
          </a:xfrm>
          <a:prstGeom prst="rect">
            <a:avLst/>
          </a:prstGeom>
        </p:spPr>
      </p:pic>
    </p:spTree>
    <p:extLst>
      <p:ext uri="{BB962C8B-B14F-4D97-AF65-F5344CB8AC3E}">
        <p14:creationId xmlns:p14="http://schemas.microsoft.com/office/powerpoint/2010/main" val="43682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95DC-F7B9-2545-A508-352CF3A5EF6B}"/>
              </a:ext>
            </a:extLst>
          </p:cNvPr>
          <p:cNvSpPr>
            <a:spLocks noGrp="1"/>
          </p:cNvSpPr>
          <p:nvPr>
            <p:ph type="title"/>
          </p:nvPr>
        </p:nvSpPr>
        <p:spPr>
          <a:xfrm>
            <a:off x="685800" y="546847"/>
            <a:ext cx="8596668" cy="1320800"/>
          </a:xfrm>
        </p:spPr>
        <p:txBody>
          <a:bodyPr/>
          <a:lstStyle/>
          <a:p>
            <a:r>
              <a:rPr lang="en-IN" b="1" i="1" u="sng" dirty="0" err="1"/>
              <a:t>AIRBnB</a:t>
            </a:r>
            <a:r>
              <a:rPr lang="en-IN" b="1" i="1" u="sng" dirty="0"/>
              <a:t> business highlights  </a:t>
            </a:r>
          </a:p>
        </p:txBody>
      </p:sp>
      <p:sp>
        <p:nvSpPr>
          <p:cNvPr id="3" name="Content Placeholder 2">
            <a:extLst>
              <a:ext uri="{FF2B5EF4-FFF2-40B4-BE49-F238E27FC236}">
                <a16:creationId xmlns:a16="http://schemas.microsoft.com/office/drawing/2014/main" id="{430A7FAC-E8EB-D1F6-9ABF-9F92AAB6B559}"/>
              </a:ext>
            </a:extLst>
          </p:cNvPr>
          <p:cNvSpPr>
            <a:spLocks noGrp="1"/>
          </p:cNvSpPr>
          <p:nvPr>
            <p:ph idx="1"/>
          </p:nvPr>
        </p:nvSpPr>
        <p:spPr>
          <a:xfrm>
            <a:off x="685800" y="2194560"/>
            <a:ext cx="10820400" cy="3964193"/>
          </a:xfrm>
        </p:spPr>
        <p:txBody>
          <a:bodyPr/>
          <a:lstStyle/>
          <a:p>
            <a:pPr algn="l">
              <a:buFont typeface="Wingdings" panose="05000000000000000000" pitchFamily="2" charset="2"/>
              <a:buChar char="Ø"/>
            </a:pPr>
            <a:r>
              <a:rPr lang="en-US" sz="2400" b="0" i="0" dirty="0">
                <a:solidFill>
                  <a:schemeClr val="tx2">
                    <a:lumMod val="75000"/>
                  </a:schemeClr>
                </a:solidFill>
                <a:effectLst/>
                <a:latin typeface="SourceSansPro"/>
              </a:rPr>
              <a:t>Airbnb is an online marketplace that connects people who want to rent out their homes with people who are looking for accommodations in specific locales.</a:t>
            </a:r>
          </a:p>
          <a:p>
            <a:pPr algn="l">
              <a:buFont typeface="Wingdings" panose="05000000000000000000" pitchFamily="2" charset="2"/>
              <a:buChar char="Ø"/>
            </a:pPr>
            <a:r>
              <a:rPr lang="en-US" sz="2400" b="0" i="0" dirty="0">
                <a:solidFill>
                  <a:schemeClr val="tx2">
                    <a:lumMod val="75000"/>
                  </a:schemeClr>
                </a:solidFill>
                <a:effectLst/>
                <a:latin typeface="SourceSansPro"/>
              </a:rPr>
              <a:t>Airbnb offers people an easy, relatively stress-free way to earn some income from their property.</a:t>
            </a:r>
          </a:p>
          <a:p>
            <a:pPr algn="l">
              <a:buFont typeface="Wingdings" panose="05000000000000000000" pitchFamily="2" charset="2"/>
              <a:buChar char="Ø"/>
            </a:pPr>
            <a:r>
              <a:rPr lang="en-US" sz="2400" b="0" i="0" dirty="0">
                <a:solidFill>
                  <a:schemeClr val="tx2">
                    <a:lumMod val="75000"/>
                  </a:schemeClr>
                </a:solidFill>
                <a:effectLst/>
                <a:latin typeface="SourceSansPro"/>
              </a:rPr>
              <a:t>Guests often find Airbnb is cheaper, has more character, and is homier than hotels.</a:t>
            </a:r>
          </a:p>
          <a:p>
            <a:pPr algn="l">
              <a:buFont typeface="Wingdings" panose="05000000000000000000" pitchFamily="2" charset="2"/>
              <a:buChar char="Ø"/>
            </a:pPr>
            <a:r>
              <a:rPr lang="en-US" sz="2400" b="0" i="0" dirty="0">
                <a:solidFill>
                  <a:schemeClr val="tx2">
                    <a:lumMod val="75000"/>
                  </a:schemeClr>
                </a:solidFill>
                <a:effectLst/>
                <a:latin typeface="SourceSansPro"/>
              </a:rPr>
              <a:t>Airbnb makes the bulk of its revenue by charging a service fee for each booking.</a:t>
            </a:r>
          </a:p>
          <a:p>
            <a:pPr algn="l">
              <a:buFont typeface="Wingdings" panose="05000000000000000000" pitchFamily="2" charset="2"/>
              <a:buChar char="Ø"/>
            </a:pPr>
            <a:r>
              <a:rPr lang="en-US" sz="2400" b="0" i="0" dirty="0">
                <a:solidFill>
                  <a:schemeClr val="tx2">
                    <a:lumMod val="75000"/>
                  </a:schemeClr>
                </a:solidFill>
                <a:effectLst/>
                <a:latin typeface="SourceSansPro"/>
              </a:rPr>
              <a:t>Cons of using this service include not getting what you expected, and, for hosts, renting your place to someone you haven’t had the chance to meet first.</a:t>
            </a:r>
          </a:p>
          <a:p>
            <a:endParaRPr lang="en-IN" b="1" dirty="0">
              <a:solidFill>
                <a:schemeClr val="tx2">
                  <a:lumMod val="75000"/>
                </a:schemeClr>
              </a:solidFill>
            </a:endParaRPr>
          </a:p>
        </p:txBody>
      </p:sp>
    </p:spTree>
    <p:extLst>
      <p:ext uri="{BB962C8B-B14F-4D97-AF65-F5344CB8AC3E}">
        <p14:creationId xmlns:p14="http://schemas.microsoft.com/office/powerpoint/2010/main" val="314077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77AF-2801-0ED3-53C4-BA01310C179B}"/>
              </a:ext>
            </a:extLst>
          </p:cNvPr>
          <p:cNvSpPr>
            <a:spLocks noGrp="1"/>
          </p:cNvSpPr>
          <p:nvPr>
            <p:ph type="title"/>
          </p:nvPr>
        </p:nvSpPr>
        <p:spPr/>
        <p:txBody>
          <a:bodyPr/>
          <a:lstStyle/>
          <a:p>
            <a:r>
              <a:rPr lang="en-IN" b="1" i="1" u="sng" dirty="0"/>
              <a:t>About</a:t>
            </a:r>
          </a:p>
        </p:txBody>
      </p:sp>
      <p:sp>
        <p:nvSpPr>
          <p:cNvPr id="3" name="Content Placeholder 2">
            <a:extLst>
              <a:ext uri="{FF2B5EF4-FFF2-40B4-BE49-F238E27FC236}">
                <a16:creationId xmlns:a16="http://schemas.microsoft.com/office/drawing/2014/main" id="{C752532D-00EC-4B61-AA7E-8A694AD6920F}"/>
              </a:ext>
            </a:extLst>
          </p:cNvPr>
          <p:cNvSpPr>
            <a:spLocks noGrp="1"/>
          </p:cNvSpPr>
          <p:nvPr>
            <p:ph idx="1"/>
          </p:nvPr>
        </p:nvSpPr>
        <p:spPr/>
        <p:txBody>
          <a:bodyPr>
            <a:normAutofit/>
          </a:bodyPr>
          <a:lstStyle/>
          <a:p>
            <a:r>
              <a:rPr lang="en-IN" dirty="0"/>
              <a:t>For this project we have </a:t>
            </a:r>
            <a:r>
              <a:rPr lang="en-IN" dirty="0" err="1"/>
              <a:t>analize</a:t>
            </a:r>
            <a:r>
              <a:rPr lang="en-IN" dirty="0"/>
              <a:t> Airbnb’s New York City (NYC) data of 2019. NYC is not only the most famous city in the world but also one of the top destination </a:t>
            </a:r>
            <a:r>
              <a:rPr lang="en-IN" dirty="0" err="1"/>
              <a:t>ofr</a:t>
            </a:r>
            <a:r>
              <a:rPr lang="en-IN" dirty="0"/>
              <a:t> the visitors for its museums, </a:t>
            </a:r>
            <a:r>
              <a:rPr lang="en-IN" dirty="0" err="1"/>
              <a:t>resturants</a:t>
            </a:r>
            <a:r>
              <a:rPr lang="en-IN" dirty="0"/>
              <a:t>, entertainment, etc.</a:t>
            </a:r>
          </a:p>
          <a:p>
            <a:r>
              <a:rPr lang="en-IN" dirty="0"/>
              <a:t>Our main objective is to find the key points of the influence the listing of properties on that platform. First we will explore and visualize the dataset from Airbnb NYC and will perform the basic EDA (exploratory data analysis) techniques.</a:t>
            </a:r>
          </a:p>
          <a:p>
            <a:r>
              <a:rPr lang="en-IN" dirty="0"/>
              <a:t>Data analysis of thousands of listings provided by Airbnb is crucial factor for the company</a:t>
            </a:r>
          </a:p>
          <a:p>
            <a:r>
              <a:rPr lang="en-IN" dirty="0"/>
              <a:t>We will find out the distribution of Airbnb listings based on their location the  NYC which will include the location, room type, price range and other related factors</a:t>
            </a:r>
          </a:p>
          <a:p>
            <a:pPr marL="0" indent="0">
              <a:buNone/>
            </a:pPr>
            <a:endParaRPr lang="en-IN" dirty="0"/>
          </a:p>
        </p:txBody>
      </p:sp>
    </p:spTree>
    <p:extLst>
      <p:ext uri="{BB962C8B-B14F-4D97-AF65-F5344CB8AC3E}">
        <p14:creationId xmlns:p14="http://schemas.microsoft.com/office/powerpoint/2010/main" val="290187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552D-29C2-8176-86EB-E0EB777A185D}"/>
              </a:ext>
            </a:extLst>
          </p:cNvPr>
          <p:cNvSpPr>
            <a:spLocks noGrp="1"/>
          </p:cNvSpPr>
          <p:nvPr>
            <p:ph type="title"/>
          </p:nvPr>
        </p:nvSpPr>
        <p:spPr>
          <a:xfrm>
            <a:off x="692797" y="92712"/>
            <a:ext cx="8610600" cy="1293028"/>
          </a:xfrm>
        </p:spPr>
        <p:txBody>
          <a:bodyPr/>
          <a:lstStyle/>
          <a:p>
            <a:r>
              <a:rPr lang="en-IN" b="1" i="1" u="sng" dirty="0"/>
              <a:t>Understanding of given data </a:t>
            </a:r>
          </a:p>
        </p:txBody>
      </p:sp>
      <p:pic>
        <p:nvPicPr>
          <p:cNvPr id="9" name="Content Placeholder 8">
            <a:extLst>
              <a:ext uri="{FF2B5EF4-FFF2-40B4-BE49-F238E27FC236}">
                <a16:creationId xmlns:a16="http://schemas.microsoft.com/office/drawing/2014/main" id="{6D399418-0616-39FD-22A3-173C6064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97" y="1385740"/>
            <a:ext cx="10591088" cy="5364573"/>
          </a:xfrm>
        </p:spPr>
      </p:pic>
    </p:spTree>
    <p:extLst>
      <p:ext uri="{BB962C8B-B14F-4D97-AF65-F5344CB8AC3E}">
        <p14:creationId xmlns:p14="http://schemas.microsoft.com/office/powerpoint/2010/main" val="41412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E1E4-0AC7-93CD-58E5-B2D4DFC40EED}"/>
              </a:ext>
            </a:extLst>
          </p:cNvPr>
          <p:cNvSpPr>
            <a:spLocks noGrp="1"/>
          </p:cNvSpPr>
          <p:nvPr>
            <p:ph type="title"/>
          </p:nvPr>
        </p:nvSpPr>
        <p:spPr>
          <a:xfrm>
            <a:off x="205453" y="100553"/>
            <a:ext cx="8596668" cy="1320800"/>
          </a:xfrm>
        </p:spPr>
        <p:txBody>
          <a:bodyPr/>
          <a:lstStyle/>
          <a:p>
            <a:r>
              <a:rPr lang="en-IN" b="1" i="1" u="sng" dirty="0"/>
              <a:t>Correlation</a:t>
            </a:r>
          </a:p>
        </p:txBody>
      </p:sp>
      <p:pic>
        <p:nvPicPr>
          <p:cNvPr id="5" name="Content Placeholder 4">
            <a:extLst>
              <a:ext uri="{FF2B5EF4-FFF2-40B4-BE49-F238E27FC236}">
                <a16:creationId xmlns:a16="http://schemas.microsoft.com/office/drawing/2014/main" id="{409E6305-1694-549B-9D99-A0A7AB92C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5" y="1189629"/>
            <a:ext cx="8802121" cy="5749091"/>
          </a:xfrm>
        </p:spPr>
      </p:pic>
      <p:sp>
        <p:nvSpPr>
          <p:cNvPr id="6" name="TextBox 5">
            <a:extLst>
              <a:ext uri="{FF2B5EF4-FFF2-40B4-BE49-F238E27FC236}">
                <a16:creationId xmlns:a16="http://schemas.microsoft.com/office/drawing/2014/main" id="{AB5BDB33-08B2-7FAE-CB95-A65674A167A3}"/>
              </a:ext>
            </a:extLst>
          </p:cNvPr>
          <p:cNvSpPr txBox="1"/>
          <p:nvPr/>
        </p:nvSpPr>
        <p:spPr>
          <a:xfrm>
            <a:off x="292231" y="820297"/>
            <a:ext cx="9275975"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here is not a strong correlation except </a:t>
            </a:r>
            <a:r>
              <a:rPr lang="en-US" b="0" i="0" dirty="0" err="1">
                <a:solidFill>
                  <a:srgbClr val="212121"/>
                </a:solidFill>
                <a:effectLst/>
                <a:latin typeface="Roboto" panose="02000000000000000000" pitchFamily="2" charset="0"/>
              </a:rPr>
              <a:t>review_per_month</a:t>
            </a:r>
            <a:r>
              <a:rPr lang="en-US" b="0" i="0" dirty="0">
                <a:solidFill>
                  <a:srgbClr val="212121"/>
                </a:solidFill>
                <a:effectLst/>
                <a:latin typeface="Roboto" panose="02000000000000000000" pitchFamily="2" charset="0"/>
              </a:rPr>
              <a:t> and </a:t>
            </a:r>
            <a:r>
              <a:rPr lang="en-US" b="0" i="0" dirty="0" err="1">
                <a:solidFill>
                  <a:srgbClr val="212121"/>
                </a:solidFill>
                <a:effectLst/>
                <a:latin typeface="Roboto" panose="02000000000000000000" pitchFamily="2" charset="0"/>
              </a:rPr>
              <a:t>number_of_review</a:t>
            </a:r>
            <a:r>
              <a:rPr lang="en-US" b="0" i="0" dirty="0">
                <a:solidFill>
                  <a:srgbClr val="212121"/>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11392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DC49-72EA-0992-7298-3409901CFE41}"/>
              </a:ext>
            </a:extLst>
          </p:cNvPr>
          <p:cNvSpPr>
            <a:spLocks noGrp="1"/>
          </p:cNvSpPr>
          <p:nvPr>
            <p:ph type="title"/>
          </p:nvPr>
        </p:nvSpPr>
        <p:spPr/>
        <p:txBody>
          <a:bodyPr/>
          <a:lstStyle/>
          <a:p>
            <a:r>
              <a:rPr lang="en-IN" b="1" i="1" u="sng" dirty="0"/>
              <a:t>Various Neighbourhood Group and its Listing Insights</a:t>
            </a:r>
            <a:endParaRPr lang="en-IN" dirty="0"/>
          </a:p>
        </p:txBody>
      </p:sp>
      <p:sp>
        <p:nvSpPr>
          <p:cNvPr id="3" name="Content Placeholder 2">
            <a:extLst>
              <a:ext uri="{FF2B5EF4-FFF2-40B4-BE49-F238E27FC236}">
                <a16:creationId xmlns:a16="http://schemas.microsoft.com/office/drawing/2014/main" id="{5662E1A5-138E-B8DE-34E7-DC94AB51BECC}"/>
              </a:ext>
            </a:extLst>
          </p:cNvPr>
          <p:cNvSpPr>
            <a:spLocks noGrp="1"/>
          </p:cNvSpPr>
          <p:nvPr>
            <p:ph idx="1"/>
          </p:nvPr>
        </p:nvSpPr>
        <p:spPr>
          <a:xfrm>
            <a:off x="5441576" y="2447365"/>
            <a:ext cx="4616824" cy="4132729"/>
          </a:xfrm>
        </p:spPr>
        <p:txBody>
          <a:bodyPr/>
          <a:lstStyle/>
          <a:p>
            <a:r>
              <a:rPr lang="en-IN" dirty="0"/>
              <a:t>Manhattan has the highest number of listing followed by Brooklyn</a:t>
            </a:r>
          </a:p>
          <a:p>
            <a:endParaRPr lang="en-IN" dirty="0"/>
          </a:p>
          <a:p>
            <a:r>
              <a:rPr lang="en-IN" dirty="0"/>
              <a:t>State Island stands at the lowest number of listing for less than 1%</a:t>
            </a:r>
          </a:p>
        </p:txBody>
      </p:sp>
      <p:pic>
        <p:nvPicPr>
          <p:cNvPr id="4" name="Content Placeholder 4">
            <a:extLst>
              <a:ext uri="{FF2B5EF4-FFF2-40B4-BE49-F238E27FC236}">
                <a16:creationId xmlns:a16="http://schemas.microsoft.com/office/drawing/2014/main" id="{5F8ED643-C4E4-71E7-0C1A-B11895DCB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85" y="2296904"/>
            <a:ext cx="4722829" cy="4579025"/>
          </a:xfrm>
          <a:prstGeom prst="rect">
            <a:avLst/>
          </a:prstGeom>
        </p:spPr>
      </p:pic>
    </p:spTree>
    <p:extLst>
      <p:ext uri="{BB962C8B-B14F-4D97-AF65-F5344CB8AC3E}">
        <p14:creationId xmlns:p14="http://schemas.microsoft.com/office/powerpoint/2010/main" val="178317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EDEE-F2F7-EB17-CF95-F347F13EE7EF}"/>
              </a:ext>
            </a:extLst>
          </p:cNvPr>
          <p:cNvSpPr>
            <a:spLocks noGrp="1"/>
          </p:cNvSpPr>
          <p:nvPr>
            <p:ph type="title"/>
          </p:nvPr>
        </p:nvSpPr>
        <p:spPr/>
        <p:txBody>
          <a:bodyPr/>
          <a:lstStyle/>
          <a:p>
            <a:r>
              <a:rPr lang="en-IN" b="1" i="1" u="sng" dirty="0"/>
              <a:t>Neighbourhood </a:t>
            </a:r>
            <a:r>
              <a:rPr lang="en-IN" b="1" i="1" u="sng" dirty="0" err="1"/>
              <a:t>Indepth</a:t>
            </a:r>
            <a:br>
              <a:rPr lang="en-IN" dirty="0"/>
            </a:br>
            <a:endParaRPr lang="en-IN" dirty="0"/>
          </a:p>
        </p:txBody>
      </p:sp>
      <p:pic>
        <p:nvPicPr>
          <p:cNvPr id="1026" name="Picture 2">
            <a:extLst>
              <a:ext uri="{FF2B5EF4-FFF2-40B4-BE49-F238E27FC236}">
                <a16:creationId xmlns:a16="http://schemas.microsoft.com/office/drawing/2014/main" id="{745D4AB5-173F-1C78-A308-C764B77B5D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306607"/>
            <a:ext cx="10597710" cy="4345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F6CD4E-990C-BF71-7FE7-0650E91BE5B4}"/>
              </a:ext>
            </a:extLst>
          </p:cNvPr>
          <p:cNvSpPr txBox="1"/>
          <p:nvPr/>
        </p:nvSpPr>
        <p:spPr>
          <a:xfrm flipH="1">
            <a:off x="449130" y="1745734"/>
            <a:ext cx="9134140"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dirty="0"/>
              <a:t>Total count of all the Neighbourhood Cities.</a:t>
            </a:r>
          </a:p>
        </p:txBody>
      </p:sp>
    </p:spTree>
    <p:extLst>
      <p:ext uri="{BB962C8B-B14F-4D97-AF65-F5344CB8AC3E}">
        <p14:creationId xmlns:p14="http://schemas.microsoft.com/office/powerpoint/2010/main" val="158349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0A75-3108-A694-F2A6-98E1B8056A4A}"/>
              </a:ext>
            </a:extLst>
          </p:cNvPr>
          <p:cNvSpPr>
            <a:spLocks noGrp="1"/>
          </p:cNvSpPr>
          <p:nvPr>
            <p:ph type="title"/>
          </p:nvPr>
        </p:nvSpPr>
        <p:spPr/>
        <p:txBody>
          <a:bodyPr/>
          <a:lstStyle/>
          <a:p>
            <a:r>
              <a:rPr lang="en-IN" b="1" i="1" u="sng" dirty="0"/>
              <a:t>Online Food Delivering Status</a:t>
            </a:r>
          </a:p>
        </p:txBody>
      </p:sp>
      <p:pic>
        <p:nvPicPr>
          <p:cNvPr id="2050" name="Picture 2">
            <a:extLst>
              <a:ext uri="{FF2B5EF4-FFF2-40B4-BE49-F238E27FC236}">
                <a16:creationId xmlns:a16="http://schemas.microsoft.com/office/drawing/2014/main" id="{432A70D3-6242-4058-4006-8821F8F67C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366963"/>
            <a:ext cx="4003333"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DCC3A-3DDE-A36D-C997-DA73C1F81A46}"/>
              </a:ext>
            </a:extLst>
          </p:cNvPr>
          <p:cNvSpPr txBox="1"/>
          <p:nvPr/>
        </p:nvSpPr>
        <p:spPr>
          <a:xfrm>
            <a:off x="4993341" y="2581835"/>
            <a:ext cx="4805083" cy="3416320"/>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dirty="0"/>
              <a:t>Entire home or apartment rooms type have the highest number of Restaurants delivering the food online to the property.</a:t>
            </a:r>
          </a:p>
          <a:p>
            <a:pPr marL="285750" indent="-285750">
              <a:buClr>
                <a:schemeClr val="accent1"/>
              </a:buClr>
              <a:buFont typeface="Wingdings" panose="05000000000000000000" pitchFamily="2" charset="2"/>
              <a:buChar char="Ø"/>
            </a:pPr>
            <a:endParaRPr lang="en-IN" dirty="0"/>
          </a:p>
          <a:p>
            <a:pPr marL="285750" indent="-285750">
              <a:buClr>
                <a:schemeClr val="accent1"/>
              </a:buClr>
              <a:buFont typeface="Wingdings" panose="05000000000000000000" pitchFamily="2" charset="2"/>
              <a:buChar char="Ø"/>
            </a:pPr>
            <a:r>
              <a:rPr lang="en-IN" dirty="0"/>
              <a:t>Its is then followed by the private rooms where online food is being delivered.</a:t>
            </a:r>
          </a:p>
          <a:p>
            <a:pPr marL="285750" indent="-285750">
              <a:buClr>
                <a:schemeClr val="accent1"/>
              </a:buClr>
              <a:buFont typeface="Wingdings" panose="05000000000000000000" pitchFamily="2" charset="2"/>
              <a:buChar char="Ø"/>
            </a:pPr>
            <a:endParaRPr lang="en-IN" dirty="0"/>
          </a:p>
          <a:p>
            <a:pPr marL="285750" indent="-285750">
              <a:buClr>
                <a:schemeClr val="accent1"/>
              </a:buClr>
              <a:buFont typeface="Wingdings" panose="05000000000000000000" pitchFamily="2" charset="2"/>
              <a:buChar char="Ø"/>
            </a:pPr>
            <a:r>
              <a:rPr lang="en-IN" dirty="0"/>
              <a:t>Shared rooms have the negligible number of </a:t>
            </a:r>
            <a:r>
              <a:rPr lang="en-IN" dirty="0" err="1"/>
              <a:t>resturants</a:t>
            </a:r>
            <a:r>
              <a:rPr lang="en-IN" dirty="0"/>
              <a:t> as compared to the other two in the status of online food delivering.</a:t>
            </a:r>
          </a:p>
        </p:txBody>
      </p:sp>
    </p:spTree>
    <p:extLst>
      <p:ext uri="{BB962C8B-B14F-4D97-AF65-F5344CB8AC3E}">
        <p14:creationId xmlns:p14="http://schemas.microsoft.com/office/powerpoint/2010/main" val="232410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408</TotalTime>
  <Words>837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Inter</vt:lpstr>
      <vt:lpstr>Roboto</vt:lpstr>
      <vt:lpstr>SourceSansPro</vt:lpstr>
      <vt:lpstr>Trebuchet MS</vt:lpstr>
      <vt:lpstr>Wingdings</vt:lpstr>
      <vt:lpstr>Wingdings 3</vt:lpstr>
      <vt:lpstr>Facet</vt:lpstr>
      <vt:lpstr>EDA Capstone Project  EDA on AIRBnB NYC</vt:lpstr>
      <vt:lpstr>PowerPoint Presentation</vt:lpstr>
      <vt:lpstr>AIRBnB business highlights  </vt:lpstr>
      <vt:lpstr>About</vt:lpstr>
      <vt:lpstr>Understanding of given data </vt:lpstr>
      <vt:lpstr>Correlation</vt:lpstr>
      <vt:lpstr>Various Neighbourhood Group and its Listing Insights</vt:lpstr>
      <vt:lpstr>Neighbourhood Indepth </vt:lpstr>
      <vt:lpstr>Online Food Delivering Status</vt:lpstr>
      <vt:lpstr>Average Approximate Availiablity</vt:lpstr>
      <vt:lpstr>Density and Distribution of prices for each Neighbourhood group</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  EDA on AIRBnB NYC</dc:title>
  <dc:creator>Rohit</dc:creator>
  <cp:lastModifiedBy>Rohit</cp:lastModifiedBy>
  <cp:revision>14</cp:revision>
  <dcterms:created xsi:type="dcterms:W3CDTF">2023-01-23T05:13:27Z</dcterms:created>
  <dcterms:modified xsi:type="dcterms:W3CDTF">2023-02-02T05:54:52Z</dcterms:modified>
</cp:coreProperties>
</file>