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8" r:id="rId2"/>
    <p:sldMasterId id="2147483670" r:id="rId3"/>
    <p:sldMasterId id="2147483672" r:id="rId4"/>
  </p:sldMasterIdLst>
  <p:notesMasterIdLst>
    <p:notesMasterId r:id="rId30"/>
  </p:notesMasterIdLst>
  <p:sldIdLst>
    <p:sldId id="256" r:id="rId5"/>
    <p:sldId id="266" r:id="rId6"/>
    <p:sldId id="267" r:id="rId7"/>
    <p:sldId id="268" r:id="rId8"/>
    <p:sldId id="269" r:id="rId9"/>
    <p:sldId id="272" r:id="rId10"/>
    <p:sldId id="273" r:id="rId11"/>
    <p:sldId id="274" r:id="rId12"/>
    <p:sldId id="275" r:id="rId13"/>
    <p:sldId id="276" r:id="rId14"/>
    <p:sldId id="277" r:id="rId15"/>
    <p:sldId id="278" r:id="rId16"/>
    <p:sldId id="279" r:id="rId17"/>
    <p:sldId id="285" r:id="rId18"/>
    <p:sldId id="287" r:id="rId19"/>
    <p:sldId id="280" r:id="rId20"/>
    <p:sldId id="281" r:id="rId21"/>
    <p:sldId id="282" r:id="rId22"/>
    <p:sldId id="283" r:id="rId23"/>
    <p:sldId id="284" r:id="rId24"/>
    <p:sldId id="286" r:id="rId25"/>
    <p:sldId id="288" r:id="rId26"/>
    <p:sldId id="289" r:id="rId27"/>
    <p:sldId id="290" r:id="rId28"/>
    <p:sldId id="291"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832" y="-112"/>
      </p:cViewPr>
      <p:guideLst>
        <p:guide orient="horz" pos="2160"/>
        <p:guide pos="2880"/>
      </p:guideLst>
    </p:cSldViewPr>
  </p:slideViewPr>
  <p:notesTextViewPr>
    <p:cViewPr>
      <p:scale>
        <a:sx n="100" d="100"/>
        <a:sy n="100" d="100"/>
      </p:scale>
      <p:origin x="0" y="0"/>
    </p:cViewPr>
  </p:notesTextViewPr>
  <p:sorterViewPr>
    <p:cViewPr>
      <p:scale>
        <a:sx n="163" d="100"/>
        <a:sy n="163" d="100"/>
      </p:scale>
      <p:origin x="0" y="373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636790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a:buSzPct val="25000"/>
            </a:pPr>
            <a:fld id="{00000000-1234-1234-1234-123412341234}" type="slidenum">
              <a:rPr lang="en-US">
                <a:solidFill>
                  <a:prstClr val="black"/>
                </a:solidFill>
                <a:latin typeface="Calibri"/>
                <a:ea typeface="Calibri"/>
                <a:cs typeface="Calibri"/>
                <a:sym typeface="Calibri"/>
              </a:rPr>
              <a:pPr>
                <a:buSzPct val="25000"/>
              </a:pPr>
              <a:t>23</a:t>
            </a:fld>
            <a:endParaRPr lang="en-US">
              <a:solidFill>
                <a:prstClr val="black"/>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43" name="Shape 4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49" name="Shape 4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274289" y="2130425"/>
            <a:ext cx="5352240" cy="1470024"/>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Narrow"/>
              <a:buNone/>
              <a:defRPr sz="3000" b="0" i="0" u="none" strike="noStrike" cap="none">
                <a:solidFill>
                  <a:schemeClr val="dk1"/>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subTitle" idx="1"/>
          </p:nvPr>
        </p:nvSpPr>
        <p:spPr>
          <a:xfrm>
            <a:off x="274289" y="3613923"/>
            <a:ext cx="5352240" cy="633180"/>
          </a:xfrm>
          <a:prstGeom prst="rect">
            <a:avLst/>
          </a:prstGeom>
          <a:noFill/>
          <a:ln>
            <a:noFill/>
          </a:ln>
        </p:spPr>
        <p:txBody>
          <a:bodyPr lIns="91425" tIns="91425" rIns="91425" bIns="91425" anchor="ctr" anchorCtr="0"/>
          <a:lstStyle>
            <a:lvl1pPr marL="0" marR="0" lvl="0" indent="0" algn="l" rtl="0">
              <a:spcBef>
                <a:spcPts val="360"/>
              </a:spcBef>
              <a:buClr>
                <a:srgbClr val="7F7F7F"/>
              </a:buClr>
              <a:buFont typeface="Arial"/>
              <a:buNone/>
              <a:defRPr sz="1800" b="0" i="0" u="none" strike="noStrike" cap="none">
                <a:solidFill>
                  <a:srgbClr val="7F7F7F"/>
                </a:solidFill>
                <a:latin typeface="Arial Narrow"/>
                <a:ea typeface="Arial Narrow"/>
                <a:cs typeface="Arial Narrow"/>
                <a:sym typeface="Arial Narrow"/>
              </a:defRPr>
            </a:lvl1pPr>
            <a:lvl2pPr marL="457200" marR="0" lvl="1" indent="0" algn="ctr" rtl="0">
              <a:spcBef>
                <a:spcPts val="560"/>
              </a:spcBef>
              <a:buClr>
                <a:srgbClr val="888888"/>
              </a:buClr>
              <a:buFont typeface="Arial"/>
              <a:buNone/>
              <a:defRPr sz="2800" b="0" i="0" u="none" strike="noStrike" cap="none">
                <a:solidFill>
                  <a:srgbClr val="888888"/>
                </a:solidFill>
                <a:latin typeface="Arial"/>
                <a:ea typeface="Arial"/>
                <a:cs typeface="Arial"/>
                <a:sym typeface="Arial"/>
              </a:defRPr>
            </a:lvl2pPr>
            <a:lvl3pPr marL="914400" marR="0" lvl="2" indent="0" algn="ctr" rtl="0">
              <a:spcBef>
                <a:spcPts val="480"/>
              </a:spcBef>
              <a:buClr>
                <a:srgbClr val="888888"/>
              </a:buClr>
              <a:buFont typeface="Arial"/>
              <a:buNone/>
              <a:defRPr sz="2400" b="0" i="0" u="none" strike="noStrike" cap="none">
                <a:solidFill>
                  <a:srgbClr val="888888"/>
                </a:solidFill>
                <a:latin typeface="Arial"/>
                <a:ea typeface="Arial"/>
                <a:cs typeface="Arial"/>
                <a:sym typeface="Arial"/>
              </a:defRPr>
            </a:lvl3pPr>
            <a:lvl4pPr marL="1371600" marR="0" lvl="3"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4pPr>
            <a:lvl5pPr marL="1828800" marR="0" lvl="4"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5pPr>
            <a:lvl6pPr marL="2286000" marR="0" lvl="5"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274289" y="2130425"/>
            <a:ext cx="5352240" cy="1470024"/>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Narrow"/>
              <a:buNone/>
              <a:defRPr sz="3000" b="0" i="0" u="none" strike="noStrike" cap="none">
                <a:solidFill>
                  <a:schemeClr val="lt1"/>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7" name="Shape 57"/>
          <p:cNvSpPr txBox="1">
            <a:spLocks noGrp="1"/>
          </p:cNvSpPr>
          <p:nvPr>
            <p:ph type="subTitle" idx="1"/>
          </p:nvPr>
        </p:nvSpPr>
        <p:spPr>
          <a:xfrm>
            <a:off x="274289" y="3613923"/>
            <a:ext cx="5352240" cy="633180"/>
          </a:xfrm>
          <a:prstGeom prst="rect">
            <a:avLst/>
          </a:prstGeom>
          <a:noFill/>
          <a:ln>
            <a:noFill/>
          </a:ln>
        </p:spPr>
        <p:txBody>
          <a:bodyPr lIns="91425" tIns="91425" rIns="91425" bIns="91425" anchor="ctr" anchorCtr="0"/>
          <a:lstStyle>
            <a:lvl1pPr marL="0" marR="0" lvl="0" indent="0" algn="l" rtl="0">
              <a:spcBef>
                <a:spcPts val="360"/>
              </a:spcBef>
              <a:buClr>
                <a:schemeClr val="lt1"/>
              </a:buClr>
              <a:buFont typeface="Arial"/>
              <a:buNone/>
              <a:defRPr sz="1800" b="0" i="0" u="none" strike="noStrike" cap="none">
                <a:solidFill>
                  <a:schemeClr val="lt1"/>
                </a:solidFill>
                <a:latin typeface="Arial Narrow"/>
                <a:ea typeface="Arial Narrow"/>
                <a:cs typeface="Arial Narrow"/>
                <a:sym typeface="Arial Narrow"/>
              </a:defRPr>
            </a:lvl1pPr>
            <a:lvl2pPr marL="457200" marR="0" lvl="1" indent="0" algn="ctr" rtl="0">
              <a:spcBef>
                <a:spcPts val="560"/>
              </a:spcBef>
              <a:buClr>
                <a:srgbClr val="888888"/>
              </a:buClr>
              <a:buFont typeface="Arial"/>
              <a:buNone/>
              <a:defRPr sz="2800" b="0" i="0" u="none" strike="noStrike" cap="none">
                <a:solidFill>
                  <a:srgbClr val="888888"/>
                </a:solidFill>
                <a:latin typeface="Arial"/>
                <a:ea typeface="Arial"/>
                <a:cs typeface="Arial"/>
                <a:sym typeface="Arial"/>
              </a:defRPr>
            </a:lvl2pPr>
            <a:lvl3pPr marL="914400" marR="0" lvl="2" indent="0" algn="ctr" rtl="0">
              <a:spcBef>
                <a:spcPts val="480"/>
              </a:spcBef>
              <a:buClr>
                <a:srgbClr val="888888"/>
              </a:buClr>
              <a:buFont typeface="Arial"/>
              <a:buNone/>
              <a:defRPr sz="2400" b="0" i="0" u="none" strike="noStrike" cap="none">
                <a:solidFill>
                  <a:srgbClr val="888888"/>
                </a:solidFill>
                <a:latin typeface="Arial"/>
                <a:ea typeface="Arial"/>
                <a:cs typeface="Arial"/>
                <a:sym typeface="Arial"/>
              </a:defRPr>
            </a:lvl3pPr>
            <a:lvl4pPr marL="1371600" marR="0" lvl="3"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4pPr>
            <a:lvl5pPr marL="1828800" marR="0" lvl="4"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5pPr>
            <a:lvl6pPr marL="2286000" marR="0" lvl="5"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Break 2">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283493" y="2362514"/>
            <a:ext cx="5494158" cy="1470024"/>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Narrow"/>
              <a:buNone/>
              <a:defRPr sz="2800" b="0" i="0" u="none" strike="noStrike" cap="none">
                <a:solidFill>
                  <a:schemeClr val="dk1"/>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extLst>
      <p:ext uri="{BB962C8B-B14F-4D97-AF65-F5344CB8AC3E}">
        <p14:creationId xmlns:p14="http://schemas.microsoft.com/office/powerpoint/2010/main" val="73687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line header">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358775" y="1600200"/>
            <a:ext cx="8229600" cy="4525963"/>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Noto Sans Symbols"/>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Shape 23"/>
          <p:cNvSpPr txBox="1"/>
          <p:nvPr/>
        </p:nvSpPr>
        <p:spPr>
          <a:xfrm>
            <a:off x="7596606" y="6376719"/>
            <a:ext cx="1212190"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7F7F7F"/>
                </a:solidFill>
                <a:latin typeface="Arial Narrow"/>
                <a:ea typeface="Arial Narrow"/>
                <a:cs typeface="Arial Narrow"/>
                <a:sym typeface="Arial Narrow"/>
              </a:rPr>
              <a:pPr algn="r">
                <a:buSzPct val="25000"/>
              </a:pPr>
              <a:t>‹#›</a:t>
            </a:fld>
            <a:endParaRPr lang="en-US" sz="2400">
              <a:solidFill>
                <a:srgbClr val="7F7F7F"/>
              </a:solidFill>
              <a:latin typeface="Arial Narrow"/>
              <a:ea typeface="Arial Narrow"/>
              <a:cs typeface="Arial Narrow"/>
              <a:sym typeface="Arial Narrow"/>
            </a:endParaRPr>
          </a:p>
        </p:txBody>
      </p:sp>
      <p:sp>
        <p:nvSpPr>
          <p:cNvPr id="24" name="Shape 24"/>
          <p:cNvSpPr txBox="1">
            <a:spLocks noGrp="1"/>
          </p:cNvSpPr>
          <p:nvPr>
            <p:ph type="body" idx="2"/>
          </p:nvPr>
        </p:nvSpPr>
        <p:spPr>
          <a:xfrm>
            <a:off x="278052" y="217548"/>
            <a:ext cx="5223117" cy="774053"/>
          </a:xfrm>
          <a:prstGeom prst="rect">
            <a:avLst/>
          </a:prstGeom>
          <a:noFill/>
          <a:ln>
            <a:noFill/>
          </a:ln>
        </p:spPr>
        <p:txBody>
          <a:bodyPr lIns="91425" tIns="91425" rIns="91425" bIns="91425" anchor="t" anchorCtr="0"/>
          <a:lstStyle>
            <a:lvl1pPr marL="0" marR="0" lvl="0" indent="0" algn="l" rtl="0">
              <a:lnSpc>
                <a:spcPct val="90000"/>
              </a:lnSpc>
              <a:spcBef>
                <a:spcPts val="480"/>
              </a:spcBef>
              <a:buClr>
                <a:schemeClr val="dk1"/>
              </a:buClr>
              <a:buFont typeface="Arial"/>
              <a:buNone/>
              <a:defRPr sz="2400" b="0" i="0" u="none" strike="noStrike" cap="none">
                <a:solidFill>
                  <a:schemeClr val="dk1"/>
                </a:solidFill>
                <a:latin typeface="Arial Narrow"/>
                <a:ea typeface="Arial Narrow"/>
                <a:cs typeface="Arial Narrow"/>
                <a:sym typeface="Arial Narrow"/>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730714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spTree>
      <p:nvGrpSpPr>
        <p:cNvPr id="1" name="Shape 25"/>
        <p:cNvGrpSpPr/>
        <p:nvPr/>
      </p:nvGrpSpPr>
      <p:grpSpPr>
        <a:xfrm>
          <a:off x="0" y="0"/>
          <a:ext cx="0" cy="0"/>
          <a:chOff x="0" y="0"/>
          <a:chExt cx="0" cy="0"/>
        </a:xfrm>
      </p:grpSpPr>
      <p:sp>
        <p:nvSpPr>
          <p:cNvPr id="26" name="Shape 26"/>
          <p:cNvSpPr txBox="1"/>
          <p:nvPr/>
        </p:nvSpPr>
        <p:spPr>
          <a:xfrm>
            <a:off x="7596606" y="6376719"/>
            <a:ext cx="1212190"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7F7F7F"/>
                </a:solidFill>
                <a:latin typeface="Arial Narrow"/>
                <a:ea typeface="Arial Narrow"/>
                <a:cs typeface="Arial Narrow"/>
                <a:sym typeface="Arial Narrow"/>
              </a:rPr>
              <a:pPr algn="r">
                <a:buSzPct val="25000"/>
              </a:pPr>
              <a:t>‹#›</a:t>
            </a:fld>
            <a:endParaRPr lang="en-US" sz="2400">
              <a:solidFill>
                <a:srgbClr val="7F7F7F"/>
              </a:solidFill>
              <a:latin typeface="Arial Narrow"/>
              <a:ea typeface="Arial Narrow"/>
              <a:cs typeface="Arial Narrow"/>
              <a:sym typeface="Arial Narrow"/>
            </a:endParaRPr>
          </a:p>
        </p:txBody>
      </p:sp>
      <p:sp>
        <p:nvSpPr>
          <p:cNvPr id="27" name="Shape 27"/>
          <p:cNvSpPr txBox="1">
            <a:spLocks noGrp="1"/>
          </p:cNvSpPr>
          <p:nvPr>
            <p:ph type="body" idx="1"/>
          </p:nvPr>
        </p:nvSpPr>
        <p:spPr>
          <a:xfrm>
            <a:off x="278052" y="217548"/>
            <a:ext cx="5223117" cy="774053"/>
          </a:xfrm>
          <a:prstGeom prst="rect">
            <a:avLst/>
          </a:prstGeom>
          <a:noFill/>
          <a:ln>
            <a:noFill/>
          </a:ln>
        </p:spPr>
        <p:txBody>
          <a:bodyPr lIns="91425" tIns="91425" rIns="91425" bIns="91425" anchor="t" anchorCtr="0"/>
          <a:lstStyle>
            <a:lvl1pPr marL="0" marR="0" lvl="0" indent="0" algn="l" rtl="0">
              <a:lnSpc>
                <a:spcPct val="90000"/>
              </a:lnSpc>
              <a:spcBef>
                <a:spcPts val="480"/>
              </a:spcBef>
              <a:buClr>
                <a:schemeClr val="dk1"/>
              </a:buClr>
              <a:buFont typeface="Arial"/>
              <a:buNone/>
              <a:defRPr sz="2400" b="0" i="0" u="none" strike="noStrike" cap="none">
                <a:solidFill>
                  <a:schemeClr val="dk1"/>
                </a:solidFill>
                <a:latin typeface="Arial Narrow"/>
                <a:ea typeface="Arial Narrow"/>
                <a:cs typeface="Arial Narrow"/>
                <a:sym typeface="Arial Narrow"/>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9444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wo column text">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381000" y="1600200"/>
            <a:ext cx="4038599" cy="4525963"/>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572000" y="1600200"/>
            <a:ext cx="4038599" cy="4525963"/>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Noto Sans Symbols"/>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p:nvPr/>
        </p:nvSpPr>
        <p:spPr>
          <a:xfrm>
            <a:off x="7596606" y="6376719"/>
            <a:ext cx="1212190"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7F7F7F"/>
                </a:solidFill>
                <a:latin typeface="Arial Narrow"/>
                <a:ea typeface="Arial Narrow"/>
                <a:cs typeface="Arial Narrow"/>
                <a:sym typeface="Arial Narrow"/>
              </a:rPr>
              <a:pPr algn="r">
                <a:buSzPct val="25000"/>
              </a:pPr>
              <a:t>‹#›</a:t>
            </a:fld>
            <a:endParaRPr lang="en-US" sz="2400">
              <a:solidFill>
                <a:srgbClr val="7F7F7F"/>
              </a:solidFill>
              <a:latin typeface="Arial Narrow"/>
              <a:ea typeface="Arial Narrow"/>
              <a:cs typeface="Arial Narrow"/>
              <a:sym typeface="Arial Narrow"/>
            </a:endParaRPr>
          </a:p>
        </p:txBody>
      </p:sp>
      <p:sp>
        <p:nvSpPr>
          <p:cNvPr id="32" name="Shape 32"/>
          <p:cNvSpPr txBox="1">
            <a:spLocks noGrp="1"/>
          </p:cNvSpPr>
          <p:nvPr>
            <p:ph type="body" idx="3"/>
          </p:nvPr>
        </p:nvSpPr>
        <p:spPr>
          <a:xfrm>
            <a:off x="278052" y="217548"/>
            <a:ext cx="5223117" cy="774053"/>
          </a:xfrm>
          <a:prstGeom prst="rect">
            <a:avLst/>
          </a:prstGeom>
          <a:noFill/>
          <a:ln>
            <a:noFill/>
          </a:ln>
        </p:spPr>
        <p:txBody>
          <a:bodyPr lIns="91425" tIns="91425" rIns="91425" bIns="91425" anchor="t" anchorCtr="0"/>
          <a:lstStyle>
            <a:lvl1pPr marL="0" marR="0" lvl="0" indent="0" algn="l" rtl="0">
              <a:lnSpc>
                <a:spcPct val="90000"/>
              </a:lnSpc>
              <a:spcBef>
                <a:spcPts val="480"/>
              </a:spcBef>
              <a:buClr>
                <a:schemeClr val="dk1"/>
              </a:buClr>
              <a:buFont typeface="Arial"/>
              <a:buNone/>
              <a:defRPr sz="2400" b="0" i="0" u="none" strike="noStrike" cap="none">
                <a:solidFill>
                  <a:schemeClr val="dk1"/>
                </a:solidFill>
                <a:latin typeface="Arial Narrow"/>
                <a:ea typeface="Arial Narrow"/>
                <a:cs typeface="Arial Narrow"/>
                <a:sym typeface="Arial Narrow"/>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9374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ext &amp; image">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371353" y="1315158"/>
            <a:ext cx="3812093" cy="5006471"/>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Noto Sans Symbols"/>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5" name="Shape 35"/>
          <p:cNvSpPr txBox="1"/>
          <p:nvPr/>
        </p:nvSpPr>
        <p:spPr>
          <a:xfrm>
            <a:off x="7596606" y="6376719"/>
            <a:ext cx="1212190"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7F7F7F"/>
                </a:solidFill>
                <a:latin typeface="Arial Narrow"/>
                <a:ea typeface="Arial Narrow"/>
                <a:cs typeface="Arial Narrow"/>
                <a:sym typeface="Arial Narrow"/>
              </a:rPr>
              <a:pPr algn="r">
                <a:buSzPct val="25000"/>
              </a:pPr>
              <a:t>‹#›</a:t>
            </a:fld>
            <a:endParaRPr lang="en-US" sz="2400">
              <a:solidFill>
                <a:srgbClr val="7F7F7F"/>
              </a:solidFill>
              <a:latin typeface="Arial Narrow"/>
              <a:ea typeface="Arial Narrow"/>
              <a:cs typeface="Arial Narrow"/>
              <a:sym typeface="Arial Narrow"/>
            </a:endParaRPr>
          </a:p>
        </p:txBody>
      </p:sp>
      <p:sp>
        <p:nvSpPr>
          <p:cNvPr id="36" name="Shape 36"/>
          <p:cNvSpPr>
            <a:spLocks noGrp="1"/>
          </p:cNvSpPr>
          <p:nvPr>
            <p:ph type="pic" idx="2"/>
          </p:nvPr>
        </p:nvSpPr>
        <p:spPr>
          <a:xfrm>
            <a:off x="4563735" y="1315158"/>
            <a:ext cx="4148524" cy="5006471"/>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3"/>
          </p:nvPr>
        </p:nvSpPr>
        <p:spPr>
          <a:xfrm>
            <a:off x="278052" y="217548"/>
            <a:ext cx="5223117" cy="774053"/>
          </a:xfrm>
          <a:prstGeom prst="rect">
            <a:avLst/>
          </a:prstGeom>
          <a:noFill/>
          <a:ln>
            <a:noFill/>
          </a:ln>
        </p:spPr>
        <p:txBody>
          <a:bodyPr lIns="91425" tIns="91425" rIns="91425" bIns="91425" anchor="t" anchorCtr="0"/>
          <a:lstStyle>
            <a:lvl1pPr marL="0" marR="0" lvl="0" indent="0" algn="l" rtl="0">
              <a:lnSpc>
                <a:spcPct val="90000"/>
              </a:lnSpc>
              <a:spcBef>
                <a:spcPts val="480"/>
              </a:spcBef>
              <a:buClr>
                <a:schemeClr val="dk1"/>
              </a:buClr>
              <a:buFont typeface="Arial"/>
              <a:buNone/>
              <a:defRPr sz="2400" b="0" i="0" u="none" strike="noStrike" cap="none">
                <a:solidFill>
                  <a:schemeClr val="dk1"/>
                </a:solidFill>
                <a:latin typeface="Arial Narrow"/>
                <a:ea typeface="Arial Narrow"/>
                <a:cs typeface="Arial Narrow"/>
                <a:sym typeface="Arial Narrow"/>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2427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Text &amp; diagram">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387843" y="1315158"/>
            <a:ext cx="2484665" cy="5006471"/>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Noto Sans Symbols"/>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Shape 40"/>
          <p:cNvSpPr txBox="1"/>
          <p:nvPr/>
        </p:nvSpPr>
        <p:spPr>
          <a:xfrm>
            <a:off x="7596606" y="6376719"/>
            <a:ext cx="1212190"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7F7F7F"/>
                </a:solidFill>
                <a:latin typeface="Arial Narrow"/>
                <a:ea typeface="Arial Narrow"/>
                <a:cs typeface="Arial Narrow"/>
                <a:sym typeface="Arial Narrow"/>
              </a:rPr>
              <a:pPr algn="r">
                <a:buSzPct val="25000"/>
              </a:pPr>
              <a:t>‹#›</a:t>
            </a:fld>
            <a:endParaRPr lang="en-US" sz="2400">
              <a:solidFill>
                <a:srgbClr val="7F7F7F"/>
              </a:solidFill>
              <a:latin typeface="Arial Narrow"/>
              <a:ea typeface="Arial Narrow"/>
              <a:cs typeface="Arial Narrow"/>
              <a:sym typeface="Arial Narrow"/>
            </a:endParaRPr>
          </a:p>
        </p:txBody>
      </p:sp>
      <p:sp>
        <p:nvSpPr>
          <p:cNvPr id="41" name="Shape 41"/>
          <p:cNvSpPr>
            <a:spLocks noGrp="1"/>
          </p:cNvSpPr>
          <p:nvPr>
            <p:ph type="pic" idx="2"/>
          </p:nvPr>
        </p:nvSpPr>
        <p:spPr>
          <a:xfrm>
            <a:off x="3216922" y="1315158"/>
            <a:ext cx="5511827" cy="5006471"/>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3"/>
          </p:nvPr>
        </p:nvSpPr>
        <p:spPr>
          <a:xfrm>
            <a:off x="278052" y="217548"/>
            <a:ext cx="5223117" cy="774053"/>
          </a:xfrm>
          <a:prstGeom prst="rect">
            <a:avLst/>
          </a:prstGeom>
          <a:noFill/>
          <a:ln>
            <a:noFill/>
          </a:ln>
        </p:spPr>
        <p:txBody>
          <a:bodyPr lIns="91425" tIns="91425" rIns="91425" bIns="91425" anchor="t" anchorCtr="0"/>
          <a:lstStyle>
            <a:lvl1pPr marL="0" marR="0" lvl="0" indent="0" algn="l" rtl="0">
              <a:lnSpc>
                <a:spcPct val="90000"/>
              </a:lnSpc>
              <a:spcBef>
                <a:spcPts val="480"/>
              </a:spcBef>
              <a:buClr>
                <a:schemeClr val="dk1"/>
              </a:buClr>
              <a:buFont typeface="Arial"/>
              <a:buNone/>
              <a:defRPr sz="2400" b="0" i="0" u="none" strike="noStrike" cap="none">
                <a:solidFill>
                  <a:schemeClr val="dk1"/>
                </a:solidFill>
                <a:latin typeface="Arial Narrow"/>
                <a:ea typeface="Arial Narrow"/>
                <a:cs typeface="Arial Narrow"/>
                <a:sym typeface="Arial Narrow"/>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2681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Shape 43"/>
        <p:cNvGrpSpPr/>
        <p:nvPr/>
      </p:nvGrpSpPr>
      <p:grpSpPr>
        <a:xfrm>
          <a:off x="0" y="0"/>
          <a:ext cx="0" cy="0"/>
          <a:chOff x="0" y="0"/>
          <a:chExt cx="0" cy="0"/>
        </a:xfrm>
      </p:grpSpPr>
      <p:sp>
        <p:nvSpPr>
          <p:cNvPr id="44" name="Shape 44"/>
          <p:cNvSpPr txBox="1"/>
          <p:nvPr/>
        </p:nvSpPr>
        <p:spPr>
          <a:xfrm>
            <a:off x="7596606" y="6376719"/>
            <a:ext cx="1212190"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a:solidFill>
                  <a:srgbClr val="7F7F7F"/>
                </a:solidFill>
                <a:latin typeface="Arial Narrow"/>
                <a:ea typeface="Arial Narrow"/>
                <a:cs typeface="Arial Narrow"/>
                <a:sym typeface="Arial Narrow"/>
              </a:rPr>
              <a:pPr algn="r">
                <a:buSzPct val="25000"/>
              </a:pPr>
              <a:t>‹#›</a:t>
            </a:fld>
            <a:endParaRPr lang="en-US" sz="2400">
              <a:solidFill>
                <a:srgbClr val="7F7F7F"/>
              </a:solidFill>
              <a:latin typeface="Arial Narrow"/>
              <a:ea typeface="Arial Narrow"/>
              <a:cs typeface="Arial Narrow"/>
              <a:sym typeface="Arial Narrow"/>
            </a:endParaRPr>
          </a:p>
        </p:txBody>
      </p:sp>
      <p:sp>
        <p:nvSpPr>
          <p:cNvPr id="45" name="Shape 45"/>
          <p:cNvSpPr>
            <a:spLocks noGrp="1"/>
          </p:cNvSpPr>
          <p:nvPr>
            <p:ph type="pic" idx="2"/>
          </p:nvPr>
        </p:nvSpPr>
        <p:spPr>
          <a:xfrm>
            <a:off x="509445" y="1315158"/>
            <a:ext cx="8288661" cy="5006471"/>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8052" y="217548"/>
            <a:ext cx="5223117" cy="774053"/>
          </a:xfrm>
          <a:prstGeom prst="rect">
            <a:avLst/>
          </a:prstGeom>
          <a:noFill/>
          <a:ln>
            <a:noFill/>
          </a:ln>
        </p:spPr>
        <p:txBody>
          <a:bodyPr lIns="91425" tIns="91425" rIns="91425" bIns="91425" anchor="t" anchorCtr="0"/>
          <a:lstStyle>
            <a:lvl1pPr marL="0" marR="0" lvl="0" indent="0" algn="l" rtl="0">
              <a:lnSpc>
                <a:spcPct val="90000"/>
              </a:lnSpc>
              <a:spcBef>
                <a:spcPts val="480"/>
              </a:spcBef>
              <a:buClr>
                <a:schemeClr val="dk1"/>
              </a:buClr>
              <a:buFont typeface="Arial"/>
              <a:buNone/>
              <a:defRPr sz="2400" b="0" i="0" u="none" strike="noStrike" cap="none">
                <a:solidFill>
                  <a:schemeClr val="dk1"/>
                </a:solidFill>
                <a:latin typeface="Arial Narrow"/>
                <a:ea typeface="Arial Narrow"/>
                <a:cs typeface="Arial Narrow"/>
                <a:sym typeface="Arial Narrow"/>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99088381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theme" Target="../theme/theme4.xml"/><Relationship Id="rId8" Type="http://schemas.openxmlformats.org/officeDocument/2006/relationships/image" Target="../media/image4.jpg"/><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a:t>
            </a:fld>
            <a:endParaRPr lang="en-US" sz="1200" b="0" i="0" u="none" strike="noStrike" cap="none">
              <a:solidFill>
                <a:srgbClr val="888888"/>
              </a:solidFill>
              <a:latin typeface="Arial"/>
              <a:ea typeface="Arial"/>
              <a:cs typeface="Arial"/>
              <a:sym typeface="Arial"/>
            </a:endParaRPr>
          </a:p>
        </p:txBody>
      </p:sp>
      <p:pic>
        <p:nvPicPr>
          <p:cNvPr id="11" name="Shape 11" descr="PPT templates-1-standard-FINAL.jpg"/>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40000">
              <a:srgbClr val="FDFDFD"/>
            </a:gs>
            <a:gs pos="100000">
              <a:srgbClr val="7A7A7A"/>
            </a:gs>
          </a:gsLst>
          <a:path path="circle">
            <a:fillToRect l="50000" t="50000" r="50000" b="50000"/>
          </a:path>
          <a:tileRect/>
        </a:gradFill>
        <a:effectLst/>
      </p:bgPr>
    </p:bg>
    <p:spTree>
      <p:nvGrpSpPr>
        <p:cNvPr id="1" name="Shape 53"/>
        <p:cNvGrpSpPr/>
        <p:nvPr/>
      </p:nvGrpSpPr>
      <p:grpSpPr>
        <a:xfrm>
          <a:off x="0" y="0"/>
          <a:ext cx="0" cy="0"/>
          <a:chOff x="0" y="0"/>
          <a:chExt cx="0" cy="0"/>
        </a:xfrm>
      </p:grpSpPr>
      <p:pic>
        <p:nvPicPr>
          <p:cNvPr id="54" name="Shape 54" descr="PPT templates-1-standard-FINAL-2.jpg"/>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pic>
        <p:nvPicPr>
          <p:cNvPr id="48" name="Shape 48" descr="PPT templates-1-standard-covers-3-6.jpg"/>
          <p:cNvPicPr preferRelativeResize="0"/>
          <p:nvPr/>
        </p:nvPicPr>
        <p:blipFill rotWithShape="1">
          <a:blip r:embed="rId3">
            <a:alphaModFix/>
          </a:blip>
          <a:srcRect/>
          <a:stretch/>
        </p:blipFill>
        <p:spPr>
          <a:xfrm>
            <a:off x="0" y="0"/>
            <a:ext cx="9144000" cy="6858000"/>
          </a:xfrm>
          <a:prstGeom prst="rect">
            <a:avLst/>
          </a:prstGeom>
          <a:noFill/>
          <a:ln>
            <a:noFill/>
          </a:ln>
        </p:spPr>
      </p:pic>
    </p:spTree>
    <p:extLst>
      <p:ext uri="{BB962C8B-B14F-4D97-AF65-F5344CB8AC3E}">
        <p14:creationId xmlns:p14="http://schemas.microsoft.com/office/powerpoint/2010/main" val="532795184"/>
      </p:ext>
    </p:extLst>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pic>
        <p:nvPicPr>
          <p:cNvPr id="20" name="Shape 20" descr="PPT-templates-1-standard-6.jpg"/>
          <p:cNvPicPr preferRelativeResize="0"/>
          <p:nvPr/>
        </p:nvPicPr>
        <p:blipFill rotWithShape="1">
          <a:blip r:embed="rId8">
            <a:alphaModFix/>
          </a:blip>
          <a:srcRect/>
          <a:stretch/>
        </p:blipFill>
        <p:spPr>
          <a:xfrm>
            <a:off x="0" y="0"/>
            <a:ext cx="9144000" cy="6858000"/>
          </a:xfrm>
          <a:prstGeom prst="rect">
            <a:avLst/>
          </a:prstGeom>
          <a:noFill/>
          <a:ln>
            <a:noFill/>
          </a:ln>
        </p:spPr>
      </p:pic>
    </p:spTree>
    <p:extLst>
      <p:ext uri="{BB962C8B-B14F-4D97-AF65-F5344CB8AC3E}">
        <p14:creationId xmlns:p14="http://schemas.microsoft.com/office/powerpoint/2010/main" val="338345992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leafletjs.com" TargetMode="External"/><Relationship Id="rId4" Type="http://schemas.openxmlformats.org/officeDocument/2006/relationships/hyperlink" Target="https://www.openstreetmap.org" TargetMode="External"/><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d3js.org" TargetMode="External"/><Relationship Id="rId4" Type="http://schemas.openxmlformats.org/officeDocument/2006/relationships/hyperlink" Target="https://github.com/d3/d3/wiki/Gallery" TargetMode="External"/><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usmigrationflowmapper.com" TargetMode="External"/><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d3js.org" TargetMode="External"/><Relationship Id="rId4"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hyperlink" Target="https://www.w3.org/TR/SVG/" TargetMode="External"/><Relationship Id="rId4" Type="http://schemas.openxmlformats.org/officeDocument/2006/relationships/hyperlink" Target="http://www.jeromecukier.net/wp-content/uploads/2012/10/d3-cheat-sheet.pdf" TargetMode="External"/><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vega.github.io/vega/vega-schema.jso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vega/vega/wiki/Runtime" TargetMode="External"/><Relationship Id="rId4"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vega.github.io/vega-editor/index.html?spec=treemap" TargetMode="External"/><Relationship Id="rId4"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plot.ly/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274289" y="2130425"/>
            <a:ext cx="5352240" cy="1470024"/>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Narrow"/>
              <a:buNone/>
            </a:pPr>
            <a:r>
              <a:rPr lang="en-US" sz="3000" b="0" i="0" u="none" strike="noStrike" cap="none" smtClean="0">
                <a:solidFill>
                  <a:schemeClr val="dk1"/>
                </a:solidFill>
                <a:latin typeface="Arial Narrow"/>
                <a:ea typeface="Arial Narrow"/>
                <a:cs typeface="Arial Narrow"/>
                <a:sym typeface="Arial Narrow"/>
              </a:rPr>
              <a:t>FIT3179 </a:t>
            </a:r>
            <a:r>
              <a:rPr lang="en-US" sz="3000" b="0" i="0" u="none" strike="noStrike" cap="none" dirty="0">
                <a:solidFill>
                  <a:schemeClr val="dk1"/>
                </a:solidFill>
                <a:latin typeface="Arial Narrow"/>
                <a:ea typeface="Arial Narrow"/>
                <a:cs typeface="Arial Narrow"/>
                <a:sym typeface="Arial Narrow"/>
              </a:rPr>
              <a:t>Data </a:t>
            </a:r>
            <a:r>
              <a:rPr lang="en-US" sz="3000" b="0" i="0" u="none" strike="noStrike" cap="none" dirty="0" err="1">
                <a:solidFill>
                  <a:schemeClr val="dk1"/>
                </a:solidFill>
                <a:latin typeface="Arial Narrow"/>
                <a:ea typeface="Arial Narrow"/>
                <a:cs typeface="Arial Narrow"/>
                <a:sym typeface="Arial Narrow"/>
              </a:rPr>
              <a:t>Visualisation</a:t>
            </a:r>
            <a:endParaRPr lang="en-US" sz="3000" b="0" i="0" u="none" strike="noStrike" cap="none" dirty="0">
              <a:solidFill>
                <a:schemeClr val="dk1"/>
              </a:solidFill>
              <a:latin typeface="Arial Narrow"/>
              <a:ea typeface="Arial Narrow"/>
              <a:cs typeface="Arial Narrow"/>
              <a:sym typeface="Arial Narrow"/>
            </a:endParaRPr>
          </a:p>
        </p:txBody>
      </p:sp>
      <p:sp>
        <p:nvSpPr>
          <p:cNvPr id="88" name="Shape 88"/>
          <p:cNvSpPr txBox="1">
            <a:spLocks noGrp="1"/>
          </p:cNvSpPr>
          <p:nvPr>
            <p:ph type="subTitle" idx="1"/>
          </p:nvPr>
        </p:nvSpPr>
        <p:spPr>
          <a:xfrm>
            <a:off x="274289" y="3613923"/>
            <a:ext cx="5352240" cy="633180"/>
          </a:xfrm>
          <a:prstGeom prst="rect">
            <a:avLst/>
          </a:prstGeom>
          <a:noFill/>
          <a:ln>
            <a:noFill/>
          </a:ln>
        </p:spPr>
        <p:txBody>
          <a:bodyPr lIns="91425" tIns="45700" rIns="91425" bIns="45700" anchor="ctr" anchorCtr="0">
            <a:noAutofit/>
          </a:bodyPr>
          <a:lstStyle/>
          <a:p>
            <a:pPr marL="0" marR="0" lvl="0" indent="0" algn="l" rtl="0">
              <a:spcBef>
                <a:spcPts val="0"/>
              </a:spcBef>
              <a:buClr>
                <a:srgbClr val="7F7F7F"/>
              </a:buClr>
              <a:buSzPct val="25000"/>
              <a:buFont typeface="Arial"/>
              <a:buNone/>
            </a:pPr>
            <a:r>
              <a:rPr lang="en-US" sz="1800" b="0" i="0" u="none" strike="noStrike" cap="none" dirty="0">
                <a:solidFill>
                  <a:srgbClr val="7F7F7F"/>
                </a:solidFill>
                <a:latin typeface="Arial Narrow"/>
                <a:ea typeface="Arial Narrow"/>
                <a:cs typeface="Arial Narrow"/>
                <a:sym typeface="Arial Narrow"/>
              </a:rPr>
              <a:t>Week </a:t>
            </a:r>
            <a:r>
              <a:rPr lang="en-US" sz="1800" b="0" i="0" u="none" strike="noStrike" cap="none" dirty="0" smtClean="0">
                <a:solidFill>
                  <a:srgbClr val="7F7F7F"/>
                </a:solidFill>
                <a:latin typeface="Arial Narrow"/>
                <a:ea typeface="Arial Narrow"/>
                <a:cs typeface="Arial Narrow"/>
                <a:sym typeface="Arial Narrow"/>
              </a:rPr>
              <a:t>07: </a:t>
            </a:r>
            <a:r>
              <a:rPr lang="en-US" sz="1800" b="0" i="0" u="none" strike="noStrike" cap="none" dirty="0" err="1" smtClean="0">
                <a:solidFill>
                  <a:srgbClr val="7F7F7F"/>
                </a:solidFill>
                <a:latin typeface="Arial Narrow"/>
                <a:ea typeface="Arial Narrow"/>
                <a:cs typeface="Arial Narrow"/>
                <a:sym typeface="Arial Narrow"/>
              </a:rPr>
              <a:t>Visualisation</a:t>
            </a:r>
            <a:r>
              <a:rPr lang="en-US" sz="1800" b="0" i="0" u="none" strike="noStrike" cap="none" dirty="0" smtClean="0">
                <a:solidFill>
                  <a:srgbClr val="7F7F7F"/>
                </a:solidFill>
                <a:latin typeface="Arial Narrow"/>
                <a:ea typeface="Arial Narrow"/>
                <a:cs typeface="Arial Narrow"/>
                <a:sym typeface="Arial Narrow"/>
              </a:rPr>
              <a:t> tools</a:t>
            </a:r>
          </a:p>
        </p:txBody>
      </p:sp>
      <p:sp>
        <p:nvSpPr>
          <p:cNvPr id="89" name="Shape 89"/>
          <p:cNvSpPr txBox="1"/>
          <p:nvPr/>
        </p:nvSpPr>
        <p:spPr>
          <a:xfrm>
            <a:off x="4092576" y="324838"/>
            <a:ext cx="1538350" cy="854079"/>
          </a:xfrm>
          <a:prstGeom prst="rect">
            <a:avLst/>
          </a:prstGeom>
          <a:noFill/>
          <a:ln>
            <a:noFill/>
          </a:ln>
        </p:spPr>
        <p:txBody>
          <a:bodyPr lIns="0" tIns="0" rIns="91425" bIns="0" anchor="t" anchorCtr="0">
            <a:noAutofit/>
          </a:bodyPr>
          <a:lstStyle/>
          <a:p>
            <a:pPr marL="0" marR="0" lvl="0" indent="0" algn="l" rtl="0">
              <a:spcBef>
                <a:spcPts val="0"/>
              </a:spcBef>
              <a:buSzPct val="25000"/>
              <a:buNone/>
            </a:pPr>
            <a:r>
              <a:rPr lang="en-US" sz="1850" b="0" i="0" u="none" strike="noStrike" cap="none">
                <a:solidFill>
                  <a:srgbClr val="006DAE"/>
                </a:solidFill>
                <a:latin typeface="Arial Narrow"/>
                <a:ea typeface="Arial Narrow"/>
                <a:cs typeface="Arial Narrow"/>
                <a:sym typeface="Arial Narrow"/>
              </a:rPr>
              <a:t>MONASH</a:t>
            </a:r>
            <a:r>
              <a:rPr lang="en-US" sz="1850" b="0" i="0" u="none" strike="noStrike" cap="none" baseline="30000">
                <a:solidFill>
                  <a:schemeClr val="dk1"/>
                </a:solidFill>
                <a:latin typeface="Arial Narrow"/>
                <a:ea typeface="Arial Narrow"/>
                <a:cs typeface="Arial Narrow"/>
                <a:sym typeface="Arial Narrow"/>
              </a:rPr>
              <a:t/>
            </a:r>
            <a:br>
              <a:rPr lang="en-US" sz="1850" b="0" i="0" u="none" strike="noStrike" cap="none" baseline="30000">
                <a:solidFill>
                  <a:schemeClr val="dk1"/>
                </a:solidFill>
                <a:latin typeface="Arial Narrow"/>
                <a:ea typeface="Arial Narrow"/>
                <a:cs typeface="Arial Narrow"/>
                <a:sym typeface="Arial Narrow"/>
              </a:rPr>
            </a:br>
            <a:r>
              <a:rPr lang="en-US" sz="1850" b="0" i="0" u="none" strike="noStrike" cap="none">
                <a:solidFill>
                  <a:srgbClr val="000000"/>
                </a:solidFill>
                <a:latin typeface="Arial Narrow"/>
                <a:ea typeface="Arial Narrow"/>
                <a:cs typeface="Arial Narrow"/>
                <a:sym typeface="Arial Narrow"/>
              </a:rPr>
              <a:t>INFORMATION</a:t>
            </a:r>
          </a:p>
          <a:p>
            <a:pPr marL="0" marR="0" lvl="0" indent="0" algn="l" rtl="0">
              <a:spcBef>
                <a:spcPts val="0"/>
              </a:spcBef>
              <a:buSzPct val="25000"/>
              <a:buNone/>
            </a:pPr>
            <a:r>
              <a:rPr lang="en-US" sz="1850">
                <a:solidFill>
                  <a:srgbClr val="000000"/>
                </a:solidFill>
                <a:latin typeface="Arial Narrow"/>
                <a:ea typeface="Arial Narrow"/>
                <a:cs typeface="Arial Narrow"/>
                <a:sym typeface="Arial Narrow"/>
              </a:rPr>
              <a:t>TECHNOLOGY</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dirty="0">
                <a:solidFill>
                  <a:schemeClr val="dk1"/>
                </a:solidFill>
                <a:latin typeface="Arial Narrow"/>
                <a:ea typeface="Arial Narrow"/>
                <a:cs typeface="Arial Narrow"/>
                <a:sym typeface="Arial Narrow"/>
              </a:rPr>
              <a:t>Google </a:t>
            </a:r>
            <a:r>
              <a:rPr lang="en-US" sz="2400" b="0" i="0" u="none" strike="noStrike" cap="none" dirty="0" smtClean="0">
                <a:solidFill>
                  <a:schemeClr val="dk1"/>
                </a:solidFill>
                <a:latin typeface="Arial Narrow"/>
                <a:ea typeface="Arial Narrow"/>
                <a:cs typeface="Arial Narrow"/>
                <a:sym typeface="Arial Narrow"/>
              </a:rPr>
              <a:t>Charts</a:t>
            </a:r>
            <a:endParaRPr lang="en-US" sz="2400" b="0" i="0" u="none" strike="noStrike" cap="none" dirty="0">
              <a:solidFill>
                <a:schemeClr val="dk1"/>
              </a:solidFill>
              <a:latin typeface="Arial Narrow"/>
              <a:ea typeface="Arial Narrow"/>
              <a:cs typeface="Arial Narrow"/>
              <a:sym typeface="Arial Narrow"/>
            </a:endParaRPr>
          </a:p>
        </p:txBody>
      </p:sp>
      <p:pic>
        <p:nvPicPr>
          <p:cNvPr id="4" name="Picture 3" descr="Screen Shot 2018-09-06 at 12.13.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966" y="3180852"/>
            <a:ext cx="5269135" cy="3677147"/>
          </a:xfrm>
          <a:prstGeom prst="rect">
            <a:avLst/>
          </a:prstGeom>
        </p:spPr>
      </p:pic>
      <p:pic>
        <p:nvPicPr>
          <p:cNvPr id="122" name="Shape 122"/>
          <p:cNvPicPr preferRelativeResize="0">
            <a:picLocks/>
          </p:cNvPicPr>
          <p:nvPr/>
        </p:nvPicPr>
        <p:blipFill rotWithShape="1">
          <a:blip r:embed="rId4">
            <a:alphaModFix/>
          </a:blip>
          <a:srcRect/>
          <a:stretch/>
        </p:blipFill>
        <p:spPr>
          <a:xfrm>
            <a:off x="594515" y="1468995"/>
            <a:ext cx="4906654" cy="2825934"/>
          </a:xfrm>
          <a:prstGeom prst="rect">
            <a:avLst/>
          </a:prstGeom>
          <a:noFill/>
          <a:ln>
            <a:noFill/>
          </a:ln>
        </p:spPr>
      </p:pic>
    </p:spTree>
    <p:extLst>
      <p:ext uri="{BB962C8B-B14F-4D97-AF65-F5344CB8AC3E}">
        <p14:creationId xmlns:p14="http://schemas.microsoft.com/office/powerpoint/2010/main" val="140580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dirty="0">
                <a:solidFill>
                  <a:schemeClr val="dk1"/>
                </a:solidFill>
                <a:latin typeface="Arial"/>
                <a:ea typeface="Arial"/>
                <a:cs typeface="Arial"/>
                <a:sym typeface="Arial"/>
              </a:rPr>
              <a:t>Similar to programming with </a:t>
            </a:r>
            <a:r>
              <a:rPr lang="en-US" sz="2400" b="0" i="1" u="none" strike="noStrike" cap="none" dirty="0" smtClean="0">
                <a:solidFill>
                  <a:schemeClr val="dk1"/>
                </a:solidFill>
                <a:latin typeface="Arial"/>
                <a:ea typeface="Arial"/>
                <a:cs typeface="Arial"/>
                <a:sym typeface="Arial"/>
              </a:rPr>
              <a:t>JavaScript</a:t>
            </a:r>
            <a:r>
              <a:rPr lang="en-US" sz="2400" b="0" i="0" u="none" strike="noStrike" cap="none" dirty="0" smtClean="0">
                <a:solidFill>
                  <a:schemeClr val="dk1"/>
                </a:solidFill>
                <a:latin typeface="Arial"/>
                <a:ea typeface="Arial"/>
                <a:cs typeface="Arial"/>
                <a:sym typeface="Arial"/>
              </a:rPr>
              <a:t> and Google </a:t>
            </a:r>
            <a:r>
              <a:rPr lang="en-US" sz="2400" b="0" i="0" u="none" strike="noStrike" cap="none" dirty="0">
                <a:solidFill>
                  <a:schemeClr val="dk1"/>
                </a:solidFill>
                <a:latin typeface="Arial"/>
                <a:ea typeface="Arial"/>
                <a:cs typeface="Arial"/>
                <a:sym typeface="Arial"/>
              </a:rPr>
              <a:t>charts, </a:t>
            </a:r>
            <a:r>
              <a:rPr lang="en-US" sz="2400" b="0" i="1" u="none" strike="noStrike" cap="none" dirty="0" smtClean="0">
                <a:solidFill>
                  <a:schemeClr val="dk1"/>
                </a:solidFill>
                <a:latin typeface="Arial"/>
                <a:ea typeface="Arial"/>
                <a:cs typeface="Arial"/>
                <a:sym typeface="Arial"/>
              </a:rPr>
              <a:t>Leaflet</a:t>
            </a:r>
            <a:r>
              <a:rPr lang="en-US" sz="2400" b="0" i="0" u="none" strike="noStrike" cap="none" dirty="0" smtClean="0">
                <a:solidFill>
                  <a:schemeClr val="dk1"/>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is a </a:t>
            </a:r>
            <a:r>
              <a:rPr lang="en-US" sz="2400" b="0" i="0" u="none" strike="noStrike" cap="none" dirty="0" smtClean="0">
                <a:solidFill>
                  <a:schemeClr val="dk1"/>
                </a:solidFill>
                <a:latin typeface="Arial"/>
                <a:ea typeface="Arial"/>
                <a:cs typeface="Arial"/>
                <a:sym typeface="Arial"/>
              </a:rPr>
              <a:t>JavaScript </a:t>
            </a:r>
            <a:r>
              <a:rPr lang="en-US" sz="2400" b="0" i="0" u="none" strike="noStrike" cap="none" dirty="0">
                <a:solidFill>
                  <a:schemeClr val="dk1"/>
                </a:solidFill>
                <a:latin typeface="Arial"/>
                <a:ea typeface="Arial"/>
                <a:cs typeface="Arial"/>
                <a:sym typeface="Arial"/>
              </a:rPr>
              <a:t>library we can use to program html pages to show </a:t>
            </a:r>
            <a:r>
              <a:rPr lang="en-US" sz="2400" b="0" i="0" u="none" strike="noStrike" cap="none" dirty="0" err="1">
                <a:solidFill>
                  <a:schemeClr val="dk1"/>
                </a:solidFill>
                <a:latin typeface="Arial"/>
                <a:ea typeface="Arial"/>
                <a:cs typeface="Arial"/>
                <a:sym typeface="Arial"/>
              </a:rPr>
              <a:t>visualisations</a:t>
            </a:r>
            <a:endParaRPr lang="en-US" sz="2400" b="0" i="0" u="none" strike="noStrike" cap="none" dirty="0">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endParaRPr sz="2400" b="0" i="0" u="none" strike="noStrike" cap="none" dirty="0">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Is only used for </a:t>
            </a:r>
            <a:r>
              <a:rPr lang="en-US" sz="2400" b="1" i="0" u="none" strike="noStrike" cap="none" dirty="0">
                <a:solidFill>
                  <a:schemeClr val="dk1"/>
                </a:solidFill>
                <a:latin typeface="Arial"/>
                <a:ea typeface="Arial"/>
                <a:cs typeface="Arial"/>
                <a:sym typeface="Arial"/>
              </a:rPr>
              <a:t>maps</a:t>
            </a: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Is a fairly common library to use (smaller and more flexible </a:t>
            </a:r>
            <a:r>
              <a:rPr lang="en-US" sz="2400" b="0" i="0" u="none" strike="noStrike" cap="none" dirty="0" smtClean="0">
                <a:solidFill>
                  <a:schemeClr val="dk1"/>
                </a:solidFill>
                <a:latin typeface="Arial"/>
                <a:ea typeface="Arial"/>
                <a:cs typeface="Arial"/>
                <a:sym typeface="Arial"/>
              </a:rPr>
              <a:t>than </a:t>
            </a:r>
            <a:r>
              <a:rPr lang="en-US" sz="2400" b="0" i="0" u="none" strike="noStrike" cap="none" dirty="0">
                <a:solidFill>
                  <a:schemeClr val="dk1"/>
                </a:solidFill>
                <a:latin typeface="Arial"/>
                <a:ea typeface="Arial"/>
                <a:cs typeface="Arial"/>
                <a:sym typeface="Arial"/>
              </a:rPr>
              <a:t>the </a:t>
            </a:r>
            <a:r>
              <a:rPr lang="en-US" sz="2400" b="0" i="0" u="none" strike="noStrike" cap="none" dirty="0" smtClean="0">
                <a:solidFill>
                  <a:schemeClr val="dk1"/>
                </a:solidFill>
                <a:latin typeface="Arial"/>
                <a:ea typeface="Arial"/>
                <a:cs typeface="Arial"/>
                <a:sym typeface="Arial"/>
              </a:rPr>
              <a:t>Google </a:t>
            </a:r>
            <a:r>
              <a:rPr lang="en-US" sz="2400" b="0" i="0" u="none" strike="noStrike" cap="none" dirty="0">
                <a:solidFill>
                  <a:schemeClr val="dk1"/>
                </a:solidFill>
                <a:latin typeface="Arial"/>
                <a:ea typeface="Arial"/>
                <a:cs typeface="Arial"/>
                <a:sym typeface="Arial"/>
              </a:rPr>
              <a:t>maps API)</a:t>
            </a:r>
          </a:p>
          <a:p>
            <a:pPr marL="342900" marR="0" lvl="0" indent="-342900" algn="l" rtl="0">
              <a:spcBef>
                <a:spcPts val="480"/>
              </a:spcBef>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Used by </a:t>
            </a:r>
            <a:r>
              <a:rPr lang="en-US" sz="2400" b="0" i="0" u="none" strike="noStrike" cap="none" dirty="0" err="1">
                <a:solidFill>
                  <a:schemeClr val="dk1"/>
                </a:solidFill>
                <a:latin typeface="Arial"/>
                <a:ea typeface="Arial"/>
                <a:cs typeface="Arial"/>
                <a:sym typeface="Arial"/>
              </a:rPr>
              <a:t>FourSquare</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Pinterest</a:t>
            </a:r>
            <a:r>
              <a:rPr lang="en-US" sz="2400" b="0" i="0" u="none" strike="noStrike" cap="none" dirty="0">
                <a:solidFill>
                  <a:schemeClr val="dk1"/>
                </a:solidFill>
                <a:latin typeface="Arial"/>
                <a:ea typeface="Arial"/>
                <a:cs typeface="Arial"/>
                <a:sym typeface="Arial"/>
              </a:rPr>
              <a:t> &amp; </a:t>
            </a:r>
            <a:r>
              <a:rPr lang="en-US" sz="2400" b="0" i="0" u="none" strike="noStrike" cap="none" dirty="0" smtClean="0">
                <a:solidFill>
                  <a:schemeClr val="dk1"/>
                </a:solidFill>
                <a:latin typeface="Arial"/>
                <a:ea typeface="Arial"/>
                <a:cs typeface="Arial"/>
                <a:sym typeface="Arial"/>
              </a:rPr>
              <a:t>Flickr</a:t>
            </a:r>
          </a:p>
          <a:p>
            <a:pPr lvl="0" indent="-342900"/>
            <a:r>
              <a:rPr lang="en-US" dirty="0">
                <a:hlinkClick r:id="rId3"/>
              </a:rPr>
              <a:t>http://</a:t>
            </a:r>
            <a:r>
              <a:rPr lang="en-US" dirty="0" smtClean="0">
                <a:hlinkClick r:id="rId3"/>
              </a:rPr>
              <a:t>leafletjs.com</a:t>
            </a:r>
            <a:endParaRPr lang="en-US" dirty="0" smtClean="0"/>
          </a:p>
          <a:p>
            <a:pPr lvl="0" indent="-342900"/>
            <a:r>
              <a:rPr lang="en-US" sz="2400" b="0" i="0" u="none" strike="noStrike" cap="none" dirty="0" smtClean="0">
                <a:solidFill>
                  <a:schemeClr val="dk1"/>
                </a:solidFill>
                <a:latin typeface="Arial"/>
                <a:ea typeface="Arial"/>
                <a:cs typeface="Arial"/>
                <a:sym typeface="Arial"/>
              </a:rPr>
              <a:t>Side note</a:t>
            </a:r>
            <a:r>
              <a:rPr lang="en-US" dirty="0"/>
              <a:t>: </a:t>
            </a:r>
            <a:r>
              <a:rPr lang="en-US" dirty="0">
                <a:hlinkClick r:id="rId4"/>
              </a:rPr>
              <a:t>https://</a:t>
            </a:r>
            <a:r>
              <a:rPr lang="en-US" dirty="0" smtClean="0">
                <a:hlinkClick r:id="rId4"/>
              </a:rPr>
              <a:t>www.openstreetmap.org</a:t>
            </a:r>
            <a:r>
              <a:rPr lang="en-US" dirty="0" smtClean="0"/>
              <a:t> and </a:t>
            </a:r>
            <a:r>
              <a:rPr lang="en-US" dirty="0" err="1" smtClean="0"/>
              <a:t>iD</a:t>
            </a:r>
            <a:r>
              <a:rPr lang="en-US" dirty="0" smtClean="0"/>
              <a:t> editor</a:t>
            </a:r>
            <a:endParaRPr lang="en-US" sz="2400" b="0" i="0" u="none" strike="noStrike" cap="none" dirty="0">
              <a:solidFill>
                <a:schemeClr val="dk1"/>
              </a:solidFill>
              <a:latin typeface="Arial"/>
              <a:ea typeface="Arial"/>
              <a:cs typeface="Arial"/>
              <a:sym typeface="Arial"/>
            </a:endParaRPr>
          </a:p>
        </p:txBody>
      </p:sp>
      <p:sp>
        <p:nvSpPr>
          <p:cNvPr id="128" name="Shape 128"/>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Leaflet</a:t>
            </a:r>
          </a:p>
        </p:txBody>
      </p:sp>
    </p:spTree>
    <p:extLst>
      <p:ext uri="{BB962C8B-B14F-4D97-AF65-F5344CB8AC3E}">
        <p14:creationId xmlns:p14="http://schemas.microsoft.com/office/powerpoint/2010/main" val="19428281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Leaflet demonstration</a:t>
            </a:r>
          </a:p>
        </p:txBody>
      </p:sp>
      <p:pic>
        <p:nvPicPr>
          <p:cNvPr id="134" name="Shape 134"/>
          <p:cNvPicPr preferRelativeResize="0"/>
          <p:nvPr/>
        </p:nvPicPr>
        <p:blipFill rotWithShape="1">
          <a:blip r:embed="rId3">
            <a:alphaModFix/>
          </a:blip>
          <a:srcRect/>
          <a:stretch/>
        </p:blipFill>
        <p:spPr>
          <a:xfrm>
            <a:off x="1274444" y="1824989"/>
            <a:ext cx="6658359" cy="3461385"/>
          </a:xfrm>
          <a:prstGeom prst="rect">
            <a:avLst/>
          </a:prstGeom>
          <a:noFill/>
          <a:ln>
            <a:noFill/>
          </a:ln>
        </p:spPr>
      </p:pic>
    </p:spTree>
    <p:extLst>
      <p:ext uri="{BB962C8B-B14F-4D97-AF65-F5344CB8AC3E}">
        <p14:creationId xmlns:p14="http://schemas.microsoft.com/office/powerpoint/2010/main" val="36461638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dirty="0">
                <a:solidFill>
                  <a:schemeClr val="dk1"/>
                </a:solidFill>
                <a:latin typeface="Arial"/>
                <a:ea typeface="Arial"/>
                <a:cs typeface="Arial"/>
                <a:sym typeface="Arial"/>
              </a:rPr>
              <a:t>D3.js is </a:t>
            </a:r>
            <a:r>
              <a:rPr lang="en-US" sz="2400" b="0" i="0" u="none" strike="noStrike" cap="none" dirty="0" smtClean="0">
                <a:solidFill>
                  <a:schemeClr val="dk1"/>
                </a:solidFill>
                <a:latin typeface="Arial"/>
                <a:ea typeface="Arial"/>
                <a:cs typeface="Arial"/>
                <a:sym typeface="Arial"/>
              </a:rPr>
              <a:t>a JavaScript </a:t>
            </a:r>
            <a:r>
              <a:rPr lang="en-US" sz="2400" b="0" i="0" u="none" strike="noStrike" cap="none" dirty="0">
                <a:solidFill>
                  <a:schemeClr val="dk1"/>
                </a:solidFill>
                <a:latin typeface="Arial"/>
                <a:ea typeface="Arial"/>
                <a:cs typeface="Arial"/>
                <a:sym typeface="Arial"/>
              </a:rPr>
              <a:t>library.  D3 (Data Driven Documents) is very popular amongst </a:t>
            </a:r>
            <a:r>
              <a:rPr lang="en-US" sz="2400" b="0" i="0" u="none" strike="noStrike" cap="none" dirty="0" err="1">
                <a:solidFill>
                  <a:schemeClr val="dk1"/>
                </a:solidFill>
                <a:latin typeface="Arial"/>
                <a:ea typeface="Arial"/>
                <a:cs typeface="Arial"/>
                <a:sym typeface="Arial"/>
              </a:rPr>
              <a:t>visualisation</a:t>
            </a:r>
            <a:r>
              <a:rPr lang="en-US" sz="2400" b="0" i="0" u="none" strike="noStrike" cap="none" dirty="0">
                <a:solidFill>
                  <a:schemeClr val="dk1"/>
                </a:solidFill>
                <a:latin typeface="Arial"/>
                <a:ea typeface="Arial"/>
                <a:cs typeface="Arial"/>
                <a:sym typeface="Arial"/>
              </a:rPr>
              <a:t> experts because it is flexible and allows huge control over the final result</a:t>
            </a:r>
            <a:r>
              <a:rPr lang="en-US" sz="2400" b="0" i="0" u="none" strike="noStrike" cap="none" dirty="0" smtClean="0">
                <a:solidFill>
                  <a:schemeClr val="dk1"/>
                </a:solidFill>
                <a:latin typeface="Arial"/>
                <a:ea typeface="Arial"/>
                <a:cs typeface="Arial"/>
                <a:sym typeface="Arial"/>
              </a:rPr>
              <a:t>.</a:t>
            </a:r>
            <a:endParaRPr sz="2400" b="0" i="0" u="none" strike="noStrike" cap="none" dirty="0">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smtClean="0">
                <a:solidFill>
                  <a:schemeClr val="dk1"/>
                </a:solidFill>
                <a:latin typeface="Arial"/>
                <a:ea typeface="Arial"/>
                <a:cs typeface="Arial"/>
                <a:sym typeface="Arial"/>
              </a:rPr>
              <a:t>Low level, not simple, but very powerful</a:t>
            </a:r>
            <a:endParaRPr lang="en-US" sz="2400" b="0" i="0" u="none" strike="noStrike" cap="none" dirty="0">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Can bind data to the Document Object Model (DOM) and apply transforms to the document based on the data</a:t>
            </a:r>
          </a:p>
          <a:p>
            <a:pPr marL="742950" marR="0" lvl="1" indent="-285750" algn="l" rtl="0">
              <a:spcBef>
                <a:spcPts val="400"/>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Translation: Allows us to generate or change HTML web pages based on a dataset</a:t>
            </a: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Uses CSS, SVG and </a:t>
            </a:r>
            <a:r>
              <a:rPr lang="en-US" sz="2400" b="0" i="0" u="none" strike="noStrike" cap="none" dirty="0" err="1">
                <a:solidFill>
                  <a:schemeClr val="dk1"/>
                </a:solidFill>
                <a:latin typeface="Arial"/>
                <a:ea typeface="Arial"/>
                <a:cs typeface="Arial"/>
                <a:sym typeface="Arial"/>
              </a:rPr>
              <a:t>Javascript</a:t>
            </a:r>
            <a:r>
              <a:rPr lang="en-US" sz="2400" b="0" i="0" u="none" strike="noStrike" cap="none" dirty="0">
                <a:solidFill>
                  <a:schemeClr val="dk1"/>
                </a:solidFill>
                <a:latin typeface="Arial"/>
                <a:ea typeface="Arial"/>
                <a:cs typeface="Arial"/>
                <a:sym typeface="Arial"/>
              </a:rPr>
              <a:t> to create the </a:t>
            </a:r>
            <a:r>
              <a:rPr lang="en-US" sz="2400" b="0" i="0" u="none" strike="noStrike" cap="none" dirty="0" err="1" smtClean="0">
                <a:solidFill>
                  <a:schemeClr val="dk1"/>
                </a:solidFill>
                <a:latin typeface="Arial"/>
                <a:ea typeface="Arial"/>
                <a:cs typeface="Arial"/>
                <a:sym typeface="Arial"/>
              </a:rPr>
              <a:t>visualisation</a:t>
            </a:r>
            <a:r>
              <a:rPr lang="en-US" dirty="0" smtClean="0"/>
              <a:t>.</a:t>
            </a:r>
          </a:p>
          <a:p>
            <a:pPr lvl="0" indent="-342900"/>
            <a:r>
              <a:rPr lang="en-US" dirty="0">
                <a:hlinkClick r:id="rId3"/>
              </a:rPr>
              <a:t>https://</a:t>
            </a:r>
            <a:r>
              <a:rPr lang="en-US" dirty="0" smtClean="0">
                <a:hlinkClick r:id="rId3"/>
              </a:rPr>
              <a:t>d3js.org</a:t>
            </a:r>
            <a:endParaRPr lang="en-US" dirty="0" smtClean="0"/>
          </a:p>
          <a:p>
            <a:pPr lvl="0" indent="-342900"/>
            <a:r>
              <a:rPr lang="en-US" dirty="0">
                <a:hlinkClick r:id="rId4"/>
              </a:rPr>
              <a:t>https://github.com/d3/d3/wiki/</a:t>
            </a:r>
            <a:r>
              <a:rPr lang="en-US" dirty="0" smtClean="0">
                <a:hlinkClick r:id="rId4"/>
              </a:rPr>
              <a:t>Gallery</a:t>
            </a:r>
            <a:endParaRPr lang="en-US" dirty="0" smtClean="0"/>
          </a:p>
          <a:p>
            <a:pPr lvl="0" indent="-342900"/>
            <a:endParaRPr lang="en-US" sz="2400" b="0" i="0" u="none" strike="noStrike" cap="none" dirty="0">
              <a:solidFill>
                <a:schemeClr val="dk1"/>
              </a:solidFill>
              <a:latin typeface="Arial"/>
              <a:ea typeface="Arial"/>
              <a:cs typeface="Arial"/>
              <a:sym typeface="Arial"/>
            </a:endParaRPr>
          </a:p>
          <a:p>
            <a:pPr marL="742950" marR="0" lvl="1" indent="-285750" algn="l" rtl="0">
              <a:spcBef>
                <a:spcPts val="400"/>
              </a:spcBef>
              <a:buClr>
                <a:schemeClr val="dk1"/>
              </a:buClr>
              <a:buSzPct val="100000"/>
              <a:buFont typeface="Arial"/>
              <a:buNone/>
            </a:pPr>
            <a:endParaRPr sz="2000" b="0" i="0" u="none" strike="noStrike" cap="none" dirty="0">
              <a:solidFill>
                <a:schemeClr val="dk1"/>
              </a:solidFill>
              <a:latin typeface="Calibri"/>
              <a:ea typeface="Calibri"/>
              <a:cs typeface="Calibri"/>
              <a:sym typeface="Calibri"/>
            </a:endParaRPr>
          </a:p>
        </p:txBody>
      </p:sp>
      <p:sp>
        <p:nvSpPr>
          <p:cNvPr id="140" name="Shape 140"/>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D3.js</a:t>
            </a:r>
          </a:p>
        </p:txBody>
      </p:sp>
    </p:spTree>
    <p:extLst>
      <p:ext uri="{BB962C8B-B14F-4D97-AF65-F5344CB8AC3E}">
        <p14:creationId xmlns:p14="http://schemas.microsoft.com/office/powerpoint/2010/main" val="2063067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D3.js Example</a:t>
            </a:r>
          </a:p>
        </p:txBody>
      </p:sp>
      <p:pic>
        <p:nvPicPr>
          <p:cNvPr id="7" name="Picture 6">
            <a:hlinkClick r:id="rId3"/>
          </p:cNvPr>
          <p:cNvPicPr>
            <a:picLocks noChangeAspect="1"/>
          </p:cNvPicPr>
          <p:nvPr/>
        </p:nvPicPr>
        <p:blipFill>
          <a:blip r:embed="rId4"/>
          <a:stretch>
            <a:fillRect/>
          </a:stretch>
        </p:blipFill>
        <p:spPr>
          <a:xfrm>
            <a:off x="0" y="914206"/>
            <a:ext cx="9144000" cy="5746426"/>
          </a:xfrm>
          <a:prstGeom prst="rect">
            <a:avLst/>
          </a:prstGeom>
        </p:spPr>
      </p:pic>
      <p:sp>
        <p:nvSpPr>
          <p:cNvPr id="8" name="TextBox 7"/>
          <p:cNvSpPr txBox="1"/>
          <p:nvPr/>
        </p:nvSpPr>
        <p:spPr>
          <a:xfrm>
            <a:off x="5826652" y="6458143"/>
            <a:ext cx="2616588" cy="246221"/>
          </a:xfrm>
          <a:prstGeom prst="rect">
            <a:avLst/>
          </a:prstGeom>
          <a:noFill/>
        </p:spPr>
        <p:txBody>
          <a:bodyPr wrap="none" rtlCol="0">
            <a:spAutoFit/>
          </a:bodyPr>
          <a:lstStyle/>
          <a:p>
            <a:r>
              <a:rPr lang="en-US" sz="1000" i="1" dirty="0" smtClean="0"/>
              <a:t>Source</a:t>
            </a:r>
            <a:r>
              <a:rPr lang="en-US" sz="1000" i="1" dirty="0"/>
              <a:t>: </a:t>
            </a:r>
            <a:r>
              <a:rPr lang="en-US" sz="1000" i="1" dirty="0">
                <a:hlinkClick r:id="rId3"/>
              </a:rPr>
              <a:t>http://</a:t>
            </a:r>
            <a:r>
              <a:rPr lang="en-US" sz="1000" i="1" dirty="0" smtClean="0">
                <a:hlinkClick r:id="rId3"/>
              </a:rPr>
              <a:t>usmigrationflowmapper.com</a:t>
            </a:r>
            <a:endParaRPr lang="en-US" sz="1000" i="1" dirty="0" smtClean="0"/>
          </a:p>
        </p:txBody>
      </p:sp>
    </p:spTree>
    <p:extLst>
      <p:ext uri="{BB962C8B-B14F-4D97-AF65-F5344CB8AC3E}">
        <p14:creationId xmlns:p14="http://schemas.microsoft.com/office/powerpoint/2010/main" val="26428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D3.js Demonstration</a:t>
            </a:r>
          </a:p>
        </p:txBody>
      </p:sp>
      <p:pic>
        <p:nvPicPr>
          <p:cNvPr id="2" name="Picture 1" descr="Screen Shot 2017-09-03 at 9.43.43 pm.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58081"/>
            <a:ext cx="9144000" cy="2348917"/>
          </a:xfrm>
          <a:prstGeom prst="rect">
            <a:avLst/>
          </a:prstGeom>
        </p:spPr>
      </p:pic>
      <p:sp>
        <p:nvSpPr>
          <p:cNvPr id="3" name="Rectangle 2"/>
          <p:cNvSpPr/>
          <p:nvPr/>
        </p:nvSpPr>
        <p:spPr>
          <a:xfrm>
            <a:off x="3890870" y="3919881"/>
            <a:ext cx="1362259" cy="307777"/>
          </a:xfrm>
          <a:prstGeom prst="rect">
            <a:avLst/>
          </a:prstGeom>
        </p:spPr>
        <p:txBody>
          <a:bodyPr wrap="none">
            <a:spAutoFit/>
          </a:bodyPr>
          <a:lstStyle/>
          <a:p>
            <a:r>
              <a:rPr lang="en-US" dirty="0">
                <a:hlinkClick r:id="rId3"/>
              </a:rPr>
              <a:t>https://d3js.org</a:t>
            </a:r>
            <a:endParaRPr lang="en-US" dirty="0"/>
          </a:p>
        </p:txBody>
      </p:sp>
    </p:spTree>
    <p:extLst>
      <p:ext uri="{BB962C8B-B14F-4D97-AF65-F5344CB8AC3E}">
        <p14:creationId xmlns:p14="http://schemas.microsoft.com/office/powerpoint/2010/main" val="321556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You’re probably familiar with some of those terms.  Just in case you need a refresher, let’s just quickly go over them.</a:t>
            </a: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HTML: </a:t>
            </a:r>
            <a:r>
              <a:rPr lang="en-US" sz="2400" b="1" i="0" u="none" strike="noStrike" cap="none">
                <a:solidFill>
                  <a:schemeClr val="dk1"/>
                </a:solidFill>
                <a:latin typeface="Arial"/>
                <a:ea typeface="Arial"/>
                <a:cs typeface="Arial"/>
                <a:sym typeface="Arial"/>
              </a:rPr>
              <a:t>H</a:t>
            </a:r>
            <a:r>
              <a:rPr lang="en-US" sz="2400" b="0" i="0" u="none" strike="noStrike" cap="none">
                <a:solidFill>
                  <a:schemeClr val="dk1"/>
                </a:solidFill>
                <a:latin typeface="Arial"/>
                <a:ea typeface="Arial"/>
                <a:cs typeface="Arial"/>
                <a:sym typeface="Arial"/>
              </a:rPr>
              <a:t>yper</a:t>
            </a:r>
            <a:r>
              <a:rPr lang="en-US" sz="2400" b="1" i="0" u="none" strike="noStrike" cap="none">
                <a:solidFill>
                  <a:schemeClr val="dk1"/>
                </a:solidFill>
                <a:latin typeface="Arial"/>
                <a:ea typeface="Arial"/>
                <a:cs typeface="Arial"/>
                <a:sym typeface="Arial"/>
              </a:rPr>
              <a:t>T</a:t>
            </a:r>
            <a:r>
              <a:rPr lang="en-US" sz="2400" b="0" i="0" u="none" strike="noStrike" cap="none">
                <a:solidFill>
                  <a:schemeClr val="dk1"/>
                </a:solidFill>
                <a:latin typeface="Arial"/>
                <a:ea typeface="Arial"/>
                <a:cs typeface="Arial"/>
                <a:sym typeface="Arial"/>
              </a:rPr>
              <a:t>ext </a:t>
            </a:r>
            <a:r>
              <a:rPr lang="en-US" sz="2400" b="1" i="0" u="none" strike="noStrike" cap="none">
                <a:solidFill>
                  <a:schemeClr val="dk1"/>
                </a:solidFill>
                <a:latin typeface="Arial"/>
                <a:ea typeface="Arial"/>
                <a:cs typeface="Arial"/>
                <a:sym typeface="Arial"/>
              </a:rPr>
              <a:t>M</a:t>
            </a:r>
            <a:r>
              <a:rPr lang="en-US" sz="2400" b="0" i="0" u="none" strike="noStrike" cap="none">
                <a:solidFill>
                  <a:schemeClr val="dk1"/>
                </a:solidFill>
                <a:latin typeface="Arial"/>
                <a:ea typeface="Arial"/>
                <a:cs typeface="Arial"/>
                <a:sym typeface="Arial"/>
              </a:rPr>
              <a:t>arkup </a:t>
            </a:r>
            <a:r>
              <a:rPr lang="en-US" sz="2400" b="1" i="0" u="none" strike="noStrike" cap="none">
                <a:solidFill>
                  <a:schemeClr val="dk1"/>
                </a:solidFill>
                <a:latin typeface="Arial"/>
                <a:ea typeface="Arial"/>
                <a:cs typeface="Arial"/>
                <a:sym typeface="Arial"/>
              </a:rPr>
              <a:t>L</a:t>
            </a:r>
            <a:r>
              <a:rPr lang="en-US" sz="2400" b="0" i="0" u="none" strike="noStrike" cap="none">
                <a:solidFill>
                  <a:schemeClr val="dk1"/>
                </a:solidFill>
                <a:latin typeface="Arial"/>
                <a:ea typeface="Arial"/>
                <a:cs typeface="Arial"/>
                <a:sym typeface="Arial"/>
              </a:rPr>
              <a:t>anguage</a:t>
            </a:r>
          </a:p>
          <a:p>
            <a:pPr marL="342900" marR="0" lvl="0" indent="-342900" algn="l" rtl="0">
              <a:spcBef>
                <a:spcPts val="480"/>
              </a:spcBef>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The coding behind webpages</a:t>
            </a:r>
          </a:p>
        </p:txBody>
      </p:sp>
      <p:sp>
        <p:nvSpPr>
          <p:cNvPr id="146" name="Shape 146"/>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A quick primer: HTML</a:t>
            </a:r>
          </a:p>
        </p:txBody>
      </p:sp>
      <p:pic>
        <p:nvPicPr>
          <p:cNvPr id="147" name="Shape 147"/>
          <p:cNvPicPr preferRelativeResize="0"/>
          <p:nvPr/>
        </p:nvPicPr>
        <p:blipFill rotWithShape="1">
          <a:blip r:embed="rId3">
            <a:alphaModFix/>
          </a:blip>
          <a:srcRect/>
          <a:stretch/>
        </p:blipFill>
        <p:spPr>
          <a:xfrm>
            <a:off x="5501169" y="3032466"/>
            <a:ext cx="4333787" cy="3382848"/>
          </a:xfrm>
          <a:prstGeom prst="rect">
            <a:avLst/>
          </a:prstGeom>
          <a:noFill/>
          <a:ln>
            <a:noFill/>
          </a:ln>
        </p:spPr>
      </p:pic>
    </p:spTree>
    <p:extLst>
      <p:ext uri="{BB962C8B-B14F-4D97-AF65-F5344CB8AC3E}">
        <p14:creationId xmlns:p14="http://schemas.microsoft.com/office/powerpoint/2010/main" val="11189021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dirty="0">
                <a:solidFill>
                  <a:schemeClr val="dk1"/>
                </a:solidFill>
                <a:latin typeface="Arial"/>
                <a:ea typeface="Arial"/>
                <a:cs typeface="Arial"/>
                <a:sym typeface="Arial"/>
              </a:rPr>
              <a:t>DOM: </a:t>
            </a:r>
            <a:r>
              <a:rPr lang="en-US" sz="2400" b="1" i="0" u="none" strike="noStrike" cap="none" dirty="0">
                <a:solidFill>
                  <a:schemeClr val="dk1"/>
                </a:solidFill>
                <a:latin typeface="Arial"/>
                <a:ea typeface="Arial"/>
                <a:cs typeface="Arial"/>
                <a:sym typeface="Arial"/>
              </a:rPr>
              <a:t>D</a:t>
            </a:r>
            <a:r>
              <a:rPr lang="en-US" sz="2400" b="0" i="0" u="none" strike="noStrike" cap="none" dirty="0">
                <a:solidFill>
                  <a:schemeClr val="dk1"/>
                </a:solidFill>
                <a:latin typeface="Arial"/>
                <a:ea typeface="Arial"/>
                <a:cs typeface="Arial"/>
                <a:sym typeface="Arial"/>
              </a:rPr>
              <a:t>ocument </a:t>
            </a:r>
            <a:r>
              <a:rPr lang="en-US" sz="2400" b="1" i="0" u="none" strike="noStrike" cap="none" dirty="0">
                <a:solidFill>
                  <a:schemeClr val="dk1"/>
                </a:solidFill>
                <a:latin typeface="Arial"/>
                <a:ea typeface="Arial"/>
                <a:cs typeface="Arial"/>
                <a:sym typeface="Arial"/>
              </a:rPr>
              <a:t>O</a:t>
            </a:r>
            <a:r>
              <a:rPr lang="en-US" sz="2400" b="0" i="0" u="none" strike="noStrike" cap="none" dirty="0">
                <a:solidFill>
                  <a:schemeClr val="dk1"/>
                </a:solidFill>
                <a:latin typeface="Arial"/>
                <a:ea typeface="Arial"/>
                <a:cs typeface="Arial"/>
                <a:sym typeface="Arial"/>
              </a:rPr>
              <a:t>bject </a:t>
            </a:r>
            <a:r>
              <a:rPr lang="en-US" sz="2400" b="1" i="0" u="none" strike="noStrike" cap="none" dirty="0">
                <a:solidFill>
                  <a:schemeClr val="dk1"/>
                </a:solidFill>
                <a:latin typeface="Arial"/>
                <a:ea typeface="Arial"/>
                <a:cs typeface="Arial"/>
                <a:sym typeface="Arial"/>
              </a:rPr>
              <a:t>M</a:t>
            </a:r>
            <a:r>
              <a:rPr lang="en-US" sz="2400" b="0" i="0" u="none" strike="noStrike" cap="none" dirty="0">
                <a:solidFill>
                  <a:schemeClr val="dk1"/>
                </a:solidFill>
                <a:latin typeface="Arial"/>
                <a:ea typeface="Arial"/>
                <a:cs typeface="Arial"/>
                <a:sym typeface="Arial"/>
              </a:rPr>
              <a:t>odel</a:t>
            </a:r>
          </a:p>
          <a:p>
            <a:pPr marL="342900" marR="0" lvl="0" indent="-342900" algn="l" rtl="0">
              <a:spcBef>
                <a:spcPts val="480"/>
              </a:spcBef>
              <a:spcAft>
                <a:spcPts val="0"/>
              </a:spcAft>
              <a:buClr>
                <a:schemeClr val="dk1"/>
              </a:buClr>
              <a:buSzPct val="25000"/>
              <a:buFont typeface="Noto Sans Symbols"/>
              <a:buNone/>
            </a:pPr>
            <a:r>
              <a:rPr lang="en-US" sz="2400" b="0" i="0" u="none" strike="noStrike" cap="none" dirty="0">
                <a:solidFill>
                  <a:schemeClr val="dk1"/>
                </a:solidFill>
                <a:latin typeface="Arial"/>
                <a:ea typeface="Arial"/>
                <a:cs typeface="Arial"/>
                <a:sym typeface="Arial"/>
              </a:rPr>
              <a:t>DOM is the </a:t>
            </a:r>
            <a:r>
              <a:rPr lang="en-US" sz="2400" b="0" i="1" u="none" strike="noStrike" cap="none" dirty="0">
                <a:solidFill>
                  <a:schemeClr val="dk1"/>
                </a:solidFill>
                <a:latin typeface="Arial"/>
                <a:ea typeface="Arial"/>
                <a:cs typeface="Arial"/>
                <a:sym typeface="Arial"/>
              </a:rPr>
              <a:t>hierarchical</a:t>
            </a:r>
            <a:r>
              <a:rPr lang="en-US" sz="2400" b="0" i="0" u="none" strike="noStrike" cap="none" dirty="0">
                <a:solidFill>
                  <a:schemeClr val="dk1"/>
                </a:solidFill>
                <a:latin typeface="Arial"/>
                <a:ea typeface="Arial"/>
                <a:cs typeface="Arial"/>
                <a:sym typeface="Arial"/>
              </a:rPr>
              <a:t> structure of HTML. </a:t>
            </a:r>
            <a:r>
              <a:rPr lang="en-US" sz="2400" b="0" i="0" u="none" strike="noStrike" cap="none" dirty="0" smtClean="0">
                <a:solidFill>
                  <a:schemeClr val="dk1"/>
                </a:solidFill>
                <a:latin typeface="Arial"/>
                <a:ea typeface="Arial"/>
                <a:cs typeface="Arial"/>
                <a:sym typeface="Arial"/>
              </a:rPr>
              <a:t>We </a:t>
            </a:r>
            <a:r>
              <a:rPr lang="en-US" sz="2400" b="0" i="0" u="none" strike="noStrike" cap="none" dirty="0">
                <a:solidFill>
                  <a:schemeClr val="dk1"/>
                </a:solidFill>
                <a:latin typeface="Arial"/>
                <a:ea typeface="Arial"/>
                <a:cs typeface="Arial"/>
                <a:sym typeface="Arial"/>
              </a:rPr>
              <a:t>use this to access different parts of the HTML</a:t>
            </a:r>
          </a:p>
          <a:p>
            <a:pPr marL="342900" marR="0" lvl="0" indent="-342900" algn="l" rtl="0">
              <a:spcBef>
                <a:spcPts val="480"/>
              </a:spcBef>
              <a:buClr>
                <a:schemeClr val="dk1"/>
              </a:buClr>
              <a:buSzPct val="25000"/>
              <a:buFont typeface="Noto Sans Symbols"/>
              <a:buNone/>
            </a:pPr>
            <a:endParaRPr sz="2400" b="0" i="0" u="none" strike="noStrike" cap="none" dirty="0">
              <a:solidFill>
                <a:schemeClr val="dk1"/>
              </a:solidFill>
              <a:latin typeface="Arial"/>
              <a:ea typeface="Arial"/>
              <a:cs typeface="Arial"/>
              <a:sym typeface="Arial"/>
            </a:endParaRPr>
          </a:p>
        </p:txBody>
      </p:sp>
      <p:sp>
        <p:nvSpPr>
          <p:cNvPr id="153" name="Shape 153"/>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A quick primer: DOM</a:t>
            </a:r>
          </a:p>
        </p:txBody>
      </p:sp>
      <p:pic>
        <p:nvPicPr>
          <p:cNvPr id="154" name="Shape 154"/>
          <p:cNvPicPr preferRelativeResize="0"/>
          <p:nvPr/>
        </p:nvPicPr>
        <p:blipFill rotWithShape="1">
          <a:blip r:embed="rId3">
            <a:alphaModFix/>
          </a:blip>
          <a:srcRect/>
          <a:stretch/>
        </p:blipFill>
        <p:spPr>
          <a:xfrm>
            <a:off x="1972846" y="3154175"/>
            <a:ext cx="4689210" cy="3660282"/>
          </a:xfrm>
          <a:prstGeom prst="rect">
            <a:avLst/>
          </a:prstGeom>
          <a:noFill/>
          <a:ln>
            <a:noFill/>
          </a:ln>
        </p:spPr>
      </p:pic>
    </p:spTree>
    <p:extLst>
      <p:ext uri="{BB962C8B-B14F-4D97-AF65-F5344CB8AC3E}">
        <p14:creationId xmlns:p14="http://schemas.microsoft.com/office/powerpoint/2010/main" val="63522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CSS: </a:t>
            </a:r>
            <a:r>
              <a:rPr lang="en-US" sz="2400" b="1" i="0" u="none" strike="noStrike" cap="none">
                <a:solidFill>
                  <a:schemeClr val="dk1"/>
                </a:solidFill>
                <a:latin typeface="Arial"/>
                <a:ea typeface="Arial"/>
                <a:cs typeface="Arial"/>
                <a:sym typeface="Arial"/>
              </a:rPr>
              <a:t>C</a:t>
            </a:r>
            <a:r>
              <a:rPr lang="en-US" sz="2400" b="0" i="0" u="none" strike="noStrike" cap="none">
                <a:solidFill>
                  <a:schemeClr val="dk1"/>
                </a:solidFill>
                <a:latin typeface="Arial"/>
                <a:ea typeface="Arial"/>
                <a:cs typeface="Arial"/>
                <a:sym typeface="Arial"/>
              </a:rPr>
              <a:t>ascading </a:t>
            </a:r>
            <a:r>
              <a:rPr lang="en-US" sz="2400" b="1" i="0" u="none" strike="noStrike" cap="none">
                <a:solidFill>
                  <a:schemeClr val="dk1"/>
                </a:solidFill>
                <a:latin typeface="Arial"/>
                <a:ea typeface="Arial"/>
                <a:cs typeface="Arial"/>
                <a:sym typeface="Arial"/>
              </a:rPr>
              <a:t>S</a:t>
            </a:r>
            <a:r>
              <a:rPr lang="en-US" sz="2400" b="0" i="0" u="none" strike="noStrike" cap="none">
                <a:solidFill>
                  <a:schemeClr val="dk1"/>
                </a:solidFill>
                <a:latin typeface="Arial"/>
                <a:ea typeface="Arial"/>
                <a:cs typeface="Arial"/>
                <a:sym typeface="Arial"/>
              </a:rPr>
              <a:t>tyle </a:t>
            </a:r>
            <a:r>
              <a:rPr lang="en-US" sz="2400" b="1" i="0" u="none" strike="noStrike" cap="none">
                <a:solidFill>
                  <a:schemeClr val="dk1"/>
                </a:solidFill>
                <a:latin typeface="Arial"/>
                <a:ea typeface="Arial"/>
                <a:cs typeface="Arial"/>
                <a:sym typeface="Arial"/>
              </a:rPr>
              <a:t>S</a:t>
            </a:r>
            <a:r>
              <a:rPr lang="en-US" sz="2400" b="0" i="0" u="none" strike="noStrike" cap="none">
                <a:solidFill>
                  <a:schemeClr val="dk1"/>
                </a:solidFill>
                <a:latin typeface="Arial"/>
                <a:ea typeface="Arial"/>
                <a:cs typeface="Arial"/>
                <a:sym typeface="Arial"/>
              </a:rPr>
              <a:t>heets</a:t>
            </a:r>
          </a:p>
          <a:p>
            <a:pPr marL="342900" marR="0" lvl="0" indent="-342900" algn="l" rtl="0">
              <a:spcBef>
                <a:spcPts val="480"/>
              </a:spcBef>
              <a:spcAft>
                <a:spcPts val="0"/>
              </a:spcAft>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HTML is the content, whereas CSS defines the style (size, colour, position, etc.) of the HTML elements</a:t>
            </a: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CSS consists of rules made of selectors and properties</a:t>
            </a:r>
          </a:p>
          <a:p>
            <a:pPr marL="342900" marR="0" lvl="0" indent="-342900" algn="l" rtl="0">
              <a:spcBef>
                <a:spcPts val="480"/>
              </a:spcBef>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p:txBody>
      </p:sp>
      <p:sp>
        <p:nvSpPr>
          <p:cNvPr id="160" name="Shape 160"/>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A quick primer: CSS</a:t>
            </a:r>
          </a:p>
        </p:txBody>
      </p:sp>
      <p:pic>
        <p:nvPicPr>
          <p:cNvPr id="161" name="Shape 161"/>
          <p:cNvPicPr preferRelativeResize="0"/>
          <p:nvPr/>
        </p:nvPicPr>
        <p:blipFill rotWithShape="1">
          <a:blip r:embed="rId3">
            <a:alphaModFix/>
          </a:blip>
          <a:srcRect/>
          <a:stretch/>
        </p:blipFill>
        <p:spPr>
          <a:xfrm>
            <a:off x="2056725" y="3863180"/>
            <a:ext cx="4833697" cy="4525963"/>
          </a:xfrm>
          <a:prstGeom prst="rect">
            <a:avLst/>
          </a:prstGeom>
          <a:noFill/>
          <a:ln>
            <a:noFill/>
          </a:ln>
        </p:spPr>
      </p:pic>
    </p:spTree>
    <p:extLst>
      <p:ext uri="{BB962C8B-B14F-4D97-AF65-F5344CB8AC3E}">
        <p14:creationId xmlns:p14="http://schemas.microsoft.com/office/powerpoint/2010/main" val="20787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SVG: </a:t>
            </a:r>
            <a:r>
              <a:rPr lang="en-US" sz="2400" b="1" i="0" u="none" strike="noStrike" cap="none">
                <a:solidFill>
                  <a:schemeClr val="dk1"/>
                </a:solidFill>
                <a:latin typeface="Arial"/>
                <a:ea typeface="Arial"/>
                <a:cs typeface="Arial"/>
                <a:sym typeface="Arial"/>
              </a:rPr>
              <a:t>S</a:t>
            </a:r>
            <a:r>
              <a:rPr lang="en-US" sz="2400" b="0" i="0" u="none" strike="noStrike" cap="none">
                <a:solidFill>
                  <a:schemeClr val="dk1"/>
                </a:solidFill>
                <a:latin typeface="Arial"/>
                <a:ea typeface="Arial"/>
                <a:cs typeface="Arial"/>
                <a:sym typeface="Arial"/>
              </a:rPr>
              <a:t>calable </a:t>
            </a:r>
            <a:r>
              <a:rPr lang="en-US" sz="2400" b="1" i="0" u="none" strike="noStrike" cap="none">
                <a:solidFill>
                  <a:schemeClr val="dk1"/>
                </a:solidFill>
                <a:latin typeface="Arial"/>
                <a:ea typeface="Arial"/>
                <a:cs typeface="Arial"/>
                <a:sym typeface="Arial"/>
              </a:rPr>
              <a:t>V</a:t>
            </a:r>
            <a:r>
              <a:rPr lang="en-US" sz="2400" b="0" i="0" u="none" strike="noStrike" cap="none">
                <a:solidFill>
                  <a:schemeClr val="dk1"/>
                </a:solidFill>
                <a:latin typeface="Arial"/>
                <a:ea typeface="Arial"/>
                <a:cs typeface="Arial"/>
                <a:sym typeface="Arial"/>
              </a:rPr>
              <a:t>ector </a:t>
            </a:r>
            <a:r>
              <a:rPr lang="en-US" sz="2400" b="1" i="0" u="none" strike="noStrike" cap="none">
                <a:solidFill>
                  <a:schemeClr val="dk1"/>
                </a:solidFill>
                <a:latin typeface="Arial"/>
                <a:ea typeface="Arial"/>
                <a:cs typeface="Arial"/>
                <a:sym typeface="Arial"/>
              </a:rPr>
              <a:t>G</a:t>
            </a:r>
            <a:r>
              <a:rPr lang="en-US" sz="2400" b="0" i="0" u="none" strike="noStrike" cap="none">
                <a:solidFill>
                  <a:schemeClr val="dk1"/>
                </a:solidFill>
                <a:latin typeface="Arial"/>
                <a:ea typeface="Arial"/>
                <a:cs typeface="Arial"/>
                <a:sym typeface="Arial"/>
              </a:rPr>
              <a:t>raphics</a:t>
            </a:r>
          </a:p>
          <a:p>
            <a:pPr marL="342900" marR="0" lvl="0" indent="-342900" algn="l" rtl="0">
              <a:spcBef>
                <a:spcPts val="480"/>
              </a:spcBef>
              <a:spcAft>
                <a:spcPts val="0"/>
              </a:spcAft>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SVG is the web vector graphics format.  It is designed to work with both HTML and CSS and can be used to draw graphic primitives (lines, circles, text, ellipses, rect, paths) onto the screen.</a:t>
            </a:r>
          </a:p>
          <a:p>
            <a:pPr marL="342900" marR="0" lvl="0" indent="-342900" algn="l" rtl="0">
              <a:spcBef>
                <a:spcPts val="480"/>
              </a:spcBef>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p:txBody>
      </p:sp>
      <p:sp>
        <p:nvSpPr>
          <p:cNvPr id="167" name="Shape 167"/>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A quick primer: SVG</a:t>
            </a:r>
          </a:p>
        </p:txBody>
      </p:sp>
      <p:pic>
        <p:nvPicPr>
          <p:cNvPr id="168" name="Shape 168"/>
          <p:cNvPicPr preferRelativeResize="0"/>
          <p:nvPr/>
        </p:nvPicPr>
        <p:blipFill rotWithShape="1">
          <a:blip r:embed="rId3">
            <a:alphaModFix/>
          </a:blip>
          <a:srcRect/>
          <a:stretch/>
        </p:blipFill>
        <p:spPr>
          <a:xfrm>
            <a:off x="2376034" y="3618235"/>
            <a:ext cx="4097336" cy="3015021"/>
          </a:xfrm>
          <a:prstGeom prst="rect">
            <a:avLst/>
          </a:prstGeom>
          <a:noFill/>
          <a:ln>
            <a:noFill/>
          </a:ln>
        </p:spPr>
      </p:pic>
    </p:spTree>
    <p:extLst>
      <p:ext uri="{BB962C8B-B14F-4D97-AF65-F5344CB8AC3E}">
        <p14:creationId xmlns:p14="http://schemas.microsoft.com/office/powerpoint/2010/main" val="95242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ctrTitle"/>
          </p:nvPr>
        </p:nvSpPr>
        <p:spPr>
          <a:xfrm>
            <a:off x="283493" y="2362514"/>
            <a:ext cx="5494158" cy="1470024"/>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Narrow"/>
              <a:buNone/>
            </a:pPr>
            <a:r>
              <a:rPr lang="en-US" sz="2800" b="0" i="0" u="none" strike="noStrike" cap="none">
                <a:solidFill>
                  <a:schemeClr val="dk1"/>
                </a:solidFill>
                <a:latin typeface="Arial Narrow"/>
                <a:ea typeface="Arial Narrow"/>
                <a:cs typeface="Arial Narrow"/>
                <a:sym typeface="Arial Narrow"/>
              </a:rPr>
              <a:t>Visualisation tools overview</a:t>
            </a:r>
          </a:p>
        </p:txBody>
      </p:sp>
    </p:spTree>
    <p:extLst>
      <p:ext uri="{BB962C8B-B14F-4D97-AF65-F5344CB8AC3E}">
        <p14:creationId xmlns:p14="http://schemas.microsoft.com/office/powerpoint/2010/main" val="5608142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dirty="0" smtClean="0">
                <a:solidFill>
                  <a:schemeClr val="dk1"/>
                </a:solidFill>
                <a:latin typeface="Arial"/>
                <a:ea typeface="Arial"/>
                <a:cs typeface="Arial"/>
                <a:sym typeface="Arial"/>
              </a:rPr>
              <a:t>JavaScript </a:t>
            </a:r>
            <a:r>
              <a:rPr lang="en-US" sz="2400" b="0" i="0" u="none" strike="noStrike" cap="none" dirty="0">
                <a:solidFill>
                  <a:schemeClr val="dk1"/>
                </a:solidFill>
                <a:latin typeface="Arial"/>
                <a:ea typeface="Arial"/>
                <a:cs typeface="Arial"/>
                <a:sym typeface="Arial"/>
              </a:rPr>
              <a:t>is a </a:t>
            </a:r>
            <a:r>
              <a:rPr lang="en-US" sz="2400" b="0" i="0" u="none" strike="noStrike" cap="none" dirty="0" smtClean="0">
                <a:solidFill>
                  <a:schemeClr val="dk1"/>
                </a:solidFill>
                <a:latin typeface="Arial"/>
                <a:ea typeface="Arial"/>
                <a:cs typeface="Arial"/>
                <a:sym typeface="Arial"/>
              </a:rPr>
              <a:t>scripting </a:t>
            </a:r>
            <a:r>
              <a:rPr lang="en-US" sz="2400" b="0" i="0" u="none" strike="noStrike" cap="none" dirty="0">
                <a:solidFill>
                  <a:schemeClr val="dk1"/>
                </a:solidFill>
                <a:latin typeface="Arial"/>
                <a:ea typeface="Arial"/>
                <a:cs typeface="Arial"/>
                <a:sym typeface="Arial"/>
              </a:rPr>
              <a:t>language that exists inside HTML and can make a web page dynamic </a:t>
            </a:r>
            <a:r>
              <a:rPr lang="en-US" sz="2400" b="0" i="1" u="none" strike="noStrike" cap="none" dirty="0">
                <a:solidFill>
                  <a:schemeClr val="dk1"/>
                </a:solidFill>
                <a:latin typeface="Arial"/>
                <a:ea typeface="Arial"/>
                <a:cs typeface="Arial"/>
                <a:sym typeface="Arial"/>
              </a:rPr>
              <a:t>(</a:t>
            </a:r>
            <a:r>
              <a:rPr lang="en-US" sz="2400" b="0" i="1" u="none" strike="noStrike" cap="none" dirty="0" smtClean="0">
                <a:solidFill>
                  <a:schemeClr val="dk1"/>
                </a:solidFill>
                <a:latin typeface="Arial"/>
                <a:ea typeface="Arial"/>
                <a:cs typeface="Arial"/>
                <a:sym typeface="Arial"/>
              </a:rPr>
              <a:t>i.e., it runs after </a:t>
            </a:r>
            <a:r>
              <a:rPr lang="en-US" sz="2400" b="0" i="1" u="none" strike="noStrike" cap="none" dirty="0">
                <a:solidFill>
                  <a:schemeClr val="dk1"/>
                </a:solidFill>
                <a:latin typeface="Arial"/>
                <a:ea typeface="Arial"/>
                <a:cs typeface="Arial"/>
                <a:sym typeface="Arial"/>
              </a:rPr>
              <a:t>it is downloaded by the client) </a:t>
            </a:r>
            <a:r>
              <a:rPr lang="en-US" sz="2400" b="0" i="0" u="none" strike="noStrike" cap="none" dirty="0">
                <a:solidFill>
                  <a:schemeClr val="dk1"/>
                </a:solidFill>
                <a:latin typeface="Arial"/>
                <a:ea typeface="Arial"/>
                <a:cs typeface="Arial"/>
                <a:sym typeface="Arial"/>
              </a:rPr>
              <a:t>by modifying the DOM </a:t>
            </a:r>
          </a:p>
          <a:p>
            <a:pPr marL="342900" marR="0" lvl="0" indent="-342900" algn="l" rtl="0">
              <a:spcBef>
                <a:spcPts val="480"/>
              </a:spcBef>
              <a:spcAft>
                <a:spcPts val="0"/>
              </a:spcAft>
              <a:buClr>
                <a:schemeClr val="dk1"/>
              </a:buClr>
              <a:buSzPct val="25000"/>
              <a:buFont typeface="Noto Sans Symbols"/>
              <a:buNone/>
            </a:pPr>
            <a:endParaRPr sz="2400" b="0" i="0" u="none" strike="noStrike" cap="none" dirty="0">
              <a:solidFill>
                <a:schemeClr val="dk1"/>
              </a:solidFill>
              <a:latin typeface="Arial"/>
              <a:ea typeface="Arial"/>
              <a:cs typeface="Arial"/>
              <a:sym typeface="Arial"/>
            </a:endParaRPr>
          </a:p>
          <a:p>
            <a:pPr marL="342900" marR="0" lvl="0" indent="-342900" algn="l" rtl="0">
              <a:spcBef>
                <a:spcPts val="480"/>
              </a:spcBef>
              <a:buClr>
                <a:schemeClr val="dk1"/>
              </a:buClr>
              <a:buSzPct val="25000"/>
              <a:buFont typeface="Noto Sans Symbols"/>
              <a:buNone/>
            </a:pPr>
            <a:endParaRPr sz="2400" b="0" i="0" u="none" strike="noStrike" cap="none" dirty="0">
              <a:solidFill>
                <a:schemeClr val="dk1"/>
              </a:solidFill>
              <a:latin typeface="Arial"/>
              <a:ea typeface="Arial"/>
              <a:cs typeface="Arial"/>
              <a:sym typeface="Arial"/>
            </a:endParaRPr>
          </a:p>
        </p:txBody>
      </p:sp>
      <p:sp>
        <p:nvSpPr>
          <p:cNvPr id="174" name="Shape 174"/>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A quick primer: JavaScript</a:t>
            </a:r>
          </a:p>
        </p:txBody>
      </p:sp>
      <p:pic>
        <p:nvPicPr>
          <p:cNvPr id="175" name="Shape 175"/>
          <p:cNvPicPr preferRelativeResize="0"/>
          <p:nvPr/>
        </p:nvPicPr>
        <p:blipFill rotWithShape="1">
          <a:blip r:embed="rId3">
            <a:alphaModFix/>
          </a:blip>
          <a:srcRect/>
          <a:stretch/>
        </p:blipFill>
        <p:spPr>
          <a:xfrm>
            <a:off x="2122913" y="3343275"/>
            <a:ext cx="5391149" cy="3514724"/>
          </a:xfrm>
          <a:prstGeom prst="rect">
            <a:avLst/>
          </a:prstGeom>
          <a:noFill/>
          <a:ln>
            <a:noFill/>
          </a:ln>
        </p:spPr>
      </p:pic>
    </p:spTree>
    <p:extLst>
      <p:ext uri="{BB962C8B-B14F-4D97-AF65-F5344CB8AC3E}">
        <p14:creationId xmlns:p14="http://schemas.microsoft.com/office/powerpoint/2010/main" val="2500559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Since D3 uses SVG as its primary method of drawing to the screen, we’re really only restricted by SVG limitations in our visualisation options</a:t>
            </a: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a:solidFill>
                  <a:schemeClr val="dk1"/>
                </a:solidFill>
                <a:latin typeface="Arial"/>
                <a:ea typeface="Arial"/>
                <a:cs typeface="Arial"/>
                <a:sym typeface="Arial"/>
              </a:rPr>
              <a:t>You can read the huge specs for SVG here</a:t>
            </a:r>
            <a:br>
              <a:rPr lang="en-US" sz="2400" b="0" i="0" u="none" strike="noStrike" cap="none">
                <a:solidFill>
                  <a:schemeClr val="dk1"/>
                </a:solidFill>
                <a:latin typeface="Arial"/>
                <a:ea typeface="Arial"/>
                <a:cs typeface="Arial"/>
                <a:sym typeface="Arial"/>
              </a:rPr>
            </a:br>
            <a:r>
              <a:rPr lang="en-US" sz="2400" b="0" i="0" u="sng" strike="noStrike" cap="none">
                <a:solidFill>
                  <a:schemeClr val="hlink"/>
                </a:solidFill>
                <a:latin typeface="Arial"/>
                <a:ea typeface="Arial"/>
                <a:cs typeface="Arial"/>
                <a:sym typeface="Arial"/>
                <a:hlinkClick r:id="rId3"/>
              </a:rPr>
              <a:t>https://www.w3.org/TR/SVG/</a:t>
            </a: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a:solidFill>
                  <a:schemeClr val="dk1"/>
                </a:solidFill>
                <a:latin typeface="Arial"/>
                <a:ea typeface="Arial"/>
                <a:cs typeface="Arial"/>
                <a:sym typeface="Arial"/>
              </a:rPr>
              <a:t>Also a nice cheatsheet at</a:t>
            </a:r>
            <a:br>
              <a:rPr lang="en-US" sz="2400" b="0" i="0" u="none" strike="noStrike" cap="none">
                <a:solidFill>
                  <a:schemeClr val="dk1"/>
                </a:solidFill>
                <a:latin typeface="Arial"/>
                <a:ea typeface="Arial"/>
                <a:cs typeface="Arial"/>
                <a:sym typeface="Arial"/>
              </a:rPr>
            </a:br>
            <a:r>
              <a:rPr lang="en-US" sz="1800" b="0" i="0" u="sng" strike="noStrike" cap="none">
                <a:solidFill>
                  <a:schemeClr val="hlink"/>
                </a:solidFill>
                <a:latin typeface="Arial"/>
                <a:ea typeface="Arial"/>
                <a:cs typeface="Arial"/>
                <a:sym typeface="Arial"/>
                <a:hlinkClick r:id="rId4"/>
              </a:rPr>
              <a:t>http://www.jeromecukier.net/wp-content/uploads/2012/10/d3-cheat-sheet.pdf</a:t>
            </a:r>
          </a:p>
          <a:p>
            <a:pPr marL="342900" marR="0" lvl="0" indent="-342900" algn="l" rtl="0">
              <a:spcBef>
                <a:spcPts val="480"/>
              </a:spcBef>
              <a:spcAft>
                <a:spcPts val="0"/>
              </a:spcAft>
              <a:buClr>
                <a:schemeClr val="dk1"/>
              </a:buClr>
              <a:buSzPct val="100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p:txBody>
      </p:sp>
      <p:sp>
        <p:nvSpPr>
          <p:cNvPr id="188" name="Shape 188"/>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D3.js and SVG</a:t>
            </a:r>
          </a:p>
        </p:txBody>
      </p:sp>
    </p:spTree>
    <p:extLst>
      <p:ext uri="{BB962C8B-B14F-4D97-AF65-F5344CB8AC3E}">
        <p14:creationId xmlns:p14="http://schemas.microsoft.com/office/powerpoint/2010/main" val="593757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Vega is a visualisation grammar, with declarative terms for creating visualisations</a:t>
            </a: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a:solidFill>
                  <a:schemeClr val="dk1"/>
                </a:solidFill>
                <a:latin typeface="Arial"/>
                <a:ea typeface="Arial"/>
                <a:cs typeface="Arial"/>
                <a:sym typeface="Arial"/>
              </a:rPr>
              <a:t>A framework to use D3.js to create the visualisation</a:t>
            </a: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a:solidFill>
                  <a:schemeClr val="dk1"/>
                </a:solidFill>
                <a:latin typeface="Arial"/>
                <a:ea typeface="Arial"/>
                <a:cs typeface="Arial"/>
                <a:sym typeface="Arial"/>
              </a:rPr>
              <a:t>Uses a JSON file to create visualisations</a:t>
            </a:r>
          </a:p>
          <a:p>
            <a:pPr marL="742950" marR="0" lvl="1" indent="-285750" algn="l" rtl="0">
              <a:spcBef>
                <a:spcPts val="40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You create and share visualisations with the JSON file</a:t>
            </a:r>
          </a:p>
          <a:p>
            <a:pPr marL="742950" marR="0" lvl="1" indent="-285750" algn="l" rtl="0">
              <a:spcBef>
                <a:spcPts val="40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Specific schema </a:t>
            </a:r>
            <a:r>
              <a:rPr lang="en-US" sz="2000" b="0" i="0" u="sng" strike="noStrike" cap="none">
                <a:solidFill>
                  <a:schemeClr val="hlink"/>
                </a:solidFill>
                <a:latin typeface="Calibri"/>
                <a:ea typeface="Calibri"/>
                <a:cs typeface="Calibri"/>
                <a:sym typeface="Calibri"/>
                <a:hlinkClick r:id="rId3"/>
              </a:rPr>
              <a:t>https://vega.github.io/vega/vega-schema.json</a:t>
            </a:r>
          </a:p>
          <a:p>
            <a:pPr marL="342900" marR="0" lvl="0" indent="-342900" algn="l" rtl="0">
              <a:spcBef>
                <a:spcPts val="480"/>
              </a:spcBef>
              <a:buClr>
                <a:schemeClr val="dk1"/>
              </a:buClr>
              <a:buSzPct val="100000"/>
              <a:buFont typeface="Noto Sans Symbols"/>
              <a:buChar char="▪"/>
            </a:pPr>
            <a:r>
              <a:rPr lang="en-US" sz="2400" b="0" i="0" u="none" strike="noStrike" cap="none">
                <a:solidFill>
                  <a:schemeClr val="dk1"/>
                </a:solidFill>
                <a:latin typeface="Arial"/>
                <a:ea typeface="Arial"/>
                <a:cs typeface="Arial"/>
                <a:sym typeface="Arial"/>
              </a:rPr>
              <a:t>Lacks some of the flexibility and power of D3 but is easier to use</a:t>
            </a:r>
          </a:p>
        </p:txBody>
      </p:sp>
      <p:sp>
        <p:nvSpPr>
          <p:cNvPr id="200" name="Shape 200"/>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Vega</a:t>
            </a:r>
          </a:p>
        </p:txBody>
      </p:sp>
    </p:spTree>
    <p:extLst>
      <p:ext uri="{BB962C8B-B14F-4D97-AF65-F5344CB8AC3E}">
        <p14:creationId xmlns:p14="http://schemas.microsoft.com/office/powerpoint/2010/main" val="330249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The official Vega HTML embedding document shows how much it relies on a D3 backend</a:t>
            </a: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a:p>
            <a:pPr marL="342900" marR="0" lvl="0" indent="-342900" algn="ctr" rtl="0">
              <a:spcBef>
                <a:spcPts val="240"/>
              </a:spcBef>
              <a:spcAft>
                <a:spcPts val="0"/>
              </a:spcAft>
              <a:buClr>
                <a:schemeClr val="dk1"/>
              </a:buClr>
              <a:buSzPct val="25000"/>
              <a:buFont typeface="Noto Sans Symbols"/>
              <a:buNone/>
            </a:pPr>
            <a:r>
              <a:rPr lang="en-US" sz="1200" b="0" i="0" u="sng" strike="noStrike" cap="none">
                <a:solidFill>
                  <a:schemeClr val="hlink"/>
                </a:solidFill>
                <a:latin typeface="Arial"/>
                <a:ea typeface="Arial"/>
                <a:cs typeface="Arial"/>
                <a:sym typeface="Arial"/>
                <a:hlinkClick r:id="rId3"/>
              </a:rPr>
              <a:t>https://github.com/vega/vega/wiki/Runtime</a:t>
            </a:r>
          </a:p>
          <a:p>
            <a:pPr marL="342900" marR="0" lvl="0" indent="-342900" algn="l" rtl="0">
              <a:spcBef>
                <a:spcPts val="480"/>
              </a:spcBef>
              <a:buClr>
                <a:schemeClr val="dk1"/>
              </a:buClr>
              <a:buSzPct val="25000"/>
              <a:buFont typeface="Noto Sans Symbols"/>
              <a:buNone/>
            </a:pPr>
            <a:endParaRPr sz="2400" b="0" i="0" u="none" strike="noStrike" cap="none">
              <a:solidFill>
                <a:schemeClr val="dk1"/>
              </a:solidFill>
              <a:latin typeface="Arial"/>
              <a:ea typeface="Arial"/>
              <a:cs typeface="Arial"/>
              <a:sym typeface="Arial"/>
            </a:endParaRPr>
          </a:p>
        </p:txBody>
      </p:sp>
      <p:sp>
        <p:nvSpPr>
          <p:cNvPr id="207" name="Shape 207"/>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Vega embedding into HTML</a:t>
            </a:r>
          </a:p>
        </p:txBody>
      </p:sp>
      <p:pic>
        <p:nvPicPr>
          <p:cNvPr id="208" name="Shape 208"/>
          <p:cNvPicPr preferRelativeResize="0"/>
          <p:nvPr/>
        </p:nvPicPr>
        <p:blipFill rotWithShape="1">
          <a:blip r:embed="rId4">
            <a:alphaModFix/>
          </a:blip>
          <a:srcRect/>
          <a:stretch/>
        </p:blipFill>
        <p:spPr>
          <a:xfrm>
            <a:off x="1479776" y="3148240"/>
            <a:ext cx="6618287" cy="2419350"/>
          </a:xfrm>
          <a:prstGeom prst="rect">
            <a:avLst/>
          </a:prstGeom>
          <a:noFill/>
          <a:ln>
            <a:noFill/>
          </a:ln>
        </p:spPr>
      </p:pic>
    </p:spTree>
    <p:extLst>
      <p:ext uri="{BB962C8B-B14F-4D97-AF65-F5344CB8AC3E}">
        <p14:creationId xmlns:p14="http://schemas.microsoft.com/office/powerpoint/2010/main" val="962979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Vega Example</a:t>
            </a:r>
          </a:p>
        </p:txBody>
      </p:sp>
      <p:sp>
        <p:nvSpPr>
          <p:cNvPr id="214" name="Shape 214"/>
          <p:cNvSpPr txBox="1"/>
          <p:nvPr/>
        </p:nvSpPr>
        <p:spPr>
          <a:xfrm>
            <a:off x="1790700" y="5934075"/>
            <a:ext cx="5846922" cy="646331"/>
          </a:xfrm>
          <a:prstGeom prst="rect">
            <a:avLst/>
          </a:prstGeom>
          <a:noFill/>
          <a:ln>
            <a:noFill/>
          </a:ln>
        </p:spPr>
        <p:txBody>
          <a:bodyPr lIns="91425" tIns="45700" rIns="91425" bIns="45700" anchor="t" anchorCtr="0">
            <a:noAutofit/>
          </a:bodyPr>
          <a:lstStyle/>
          <a:p>
            <a:pPr>
              <a:buSzPct val="25000"/>
            </a:pPr>
            <a:r>
              <a:rPr lang="en-US" sz="1800" u="sng">
                <a:solidFill>
                  <a:srgbClr val="0000FF"/>
                </a:solidFill>
                <a:latin typeface="Calibri"/>
                <a:ea typeface="Calibri"/>
                <a:cs typeface="Calibri"/>
                <a:sym typeface="Calibri"/>
                <a:hlinkClick r:id="rId3"/>
              </a:rPr>
              <a:t>http://vega.github.io/vega-editor/index.html?spec=treemap</a:t>
            </a:r>
          </a:p>
          <a:p>
            <a:endParaRPr sz="1800">
              <a:latin typeface="Calibri"/>
              <a:ea typeface="Calibri"/>
              <a:cs typeface="Calibri"/>
              <a:sym typeface="Calibri"/>
            </a:endParaRPr>
          </a:p>
        </p:txBody>
      </p:sp>
      <p:pic>
        <p:nvPicPr>
          <p:cNvPr id="215" name="Shape 215"/>
          <p:cNvPicPr preferRelativeResize="0"/>
          <p:nvPr/>
        </p:nvPicPr>
        <p:blipFill rotWithShape="1">
          <a:blip r:embed="rId4">
            <a:alphaModFix/>
          </a:blip>
          <a:srcRect/>
          <a:stretch/>
        </p:blipFill>
        <p:spPr>
          <a:xfrm>
            <a:off x="447675" y="1924050"/>
            <a:ext cx="8247063" cy="3009899"/>
          </a:xfrm>
          <a:prstGeom prst="rect">
            <a:avLst/>
          </a:prstGeom>
          <a:noFill/>
          <a:ln>
            <a:noFill/>
          </a:ln>
        </p:spPr>
      </p:pic>
    </p:spTree>
    <p:extLst>
      <p:ext uri="{BB962C8B-B14F-4D97-AF65-F5344CB8AC3E}">
        <p14:creationId xmlns:p14="http://schemas.microsoft.com/office/powerpoint/2010/main" val="2408565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prstGeom prst="rect">
            <a:avLst/>
          </a:prstGeom>
          <a:noFill/>
          <a:ln>
            <a:noFill/>
          </a:ln>
        </p:spPr>
        <p:txBody>
          <a:bodyPr lIns="91425" tIns="45700" rIns="91425" bIns="45700" anchor="t" anchorCtr="0">
            <a:noAutofit/>
          </a:bodyPr>
          <a:lstStyle/>
          <a:p>
            <a:pPr marL="152400" indent="0">
              <a:buNone/>
            </a:pPr>
            <a:r>
              <a:rPr lang="en-US" dirty="0"/>
              <a:t>R Project for Statistical Computing </a:t>
            </a:r>
            <a:endParaRPr lang="en-US" dirty="0" smtClean="0"/>
          </a:p>
          <a:p>
            <a:pPr marL="152400" indent="0">
              <a:buNone/>
            </a:pPr>
            <a:r>
              <a:rPr lang="en-US" dirty="0" smtClean="0"/>
              <a:t>Many packages for creating different types of </a:t>
            </a:r>
            <a:r>
              <a:rPr lang="en-US" dirty="0" err="1" smtClean="0"/>
              <a:t>visualisations</a:t>
            </a:r>
            <a:r>
              <a:rPr lang="en-US" dirty="0" smtClean="0"/>
              <a:t>.</a:t>
            </a:r>
          </a:p>
          <a:p>
            <a:pPr marL="152400" indent="0">
              <a:buNone/>
            </a:pPr>
            <a:r>
              <a:rPr lang="en-US" dirty="0"/>
              <a:t>Example: </a:t>
            </a:r>
            <a:r>
              <a:rPr lang="en-US" dirty="0" err="1" smtClean="0"/>
              <a:t>Plotly</a:t>
            </a:r>
            <a:r>
              <a:rPr lang="en-US" dirty="0" smtClean="0"/>
              <a:t> </a:t>
            </a:r>
            <a:r>
              <a:rPr lang="en-US" dirty="0" smtClean="0">
                <a:hlinkClick r:id="rId3"/>
              </a:rPr>
              <a:t>https</a:t>
            </a:r>
            <a:r>
              <a:rPr lang="en-US" dirty="0">
                <a:hlinkClick r:id="rId3"/>
              </a:rPr>
              <a:t>://</a:t>
            </a:r>
            <a:r>
              <a:rPr lang="en-US" dirty="0" err="1">
                <a:hlinkClick r:id="rId3"/>
              </a:rPr>
              <a:t>plot.ly</a:t>
            </a:r>
            <a:r>
              <a:rPr lang="en-US" dirty="0">
                <a:hlinkClick r:id="rId3"/>
              </a:rPr>
              <a:t>/r/</a:t>
            </a:r>
            <a:endParaRPr lang="en-US" dirty="0"/>
          </a:p>
          <a:p>
            <a:pPr marL="152400" indent="0">
              <a:buNone/>
            </a:pPr>
            <a:endParaRPr lang="en-US" dirty="0"/>
          </a:p>
        </p:txBody>
      </p:sp>
      <p:sp>
        <p:nvSpPr>
          <p:cNvPr id="2" name="Text Placeholder 1"/>
          <p:cNvSpPr>
            <a:spLocks noGrp="1"/>
          </p:cNvSpPr>
          <p:nvPr>
            <p:ph type="body" idx="2"/>
          </p:nvPr>
        </p:nvSpPr>
        <p:spPr/>
        <p:txBody>
          <a:bodyPr/>
          <a:lstStyle/>
          <a:p>
            <a:r>
              <a:rPr lang="en-US" dirty="0" smtClean="0"/>
              <a:t>R</a:t>
            </a:r>
            <a:endParaRPr lang="en-US" dirty="0"/>
          </a:p>
        </p:txBody>
      </p:sp>
    </p:spTree>
    <p:extLst>
      <p:ext uri="{BB962C8B-B14F-4D97-AF65-F5344CB8AC3E}">
        <p14:creationId xmlns:p14="http://schemas.microsoft.com/office/powerpoint/2010/main" val="16674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dirty="0" smtClean="0">
                <a:solidFill>
                  <a:schemeClr val="dk1"/>
                </a:solidFill>
                <a:latin typeface="Arial"/>
                <a:ea typeface="Arial"/>
                <a:cs typeface="Arial"/>
                <a:sym typeface="Arial"/>
              </a:rPr>
              <a:t>In </a:t>
            </a:r>
            <a:r>
              <a:rPr lang="en-US" sz="2400" b="0" i="0" u="none" strike="noStrike" cap="none" dirty="0">
                <a:solidFill>
                  <a:schemeClr val="dk1"/>
                </a:solidFill>
                <a:latin typeface="Arial"/>
                <a:ea typeface="Arial"/>
                <a:cs typeface="Arial"/>
                <a:sym typeface="Arial"/>
              </a:rPr>
              <a:t>this subject we’re mostly designing using </a:t>
            </a:r>
            <a:r>
              <a:rPr lang="en-US" sz="2400" b="0" i="1" u="none" strike="noStrike" cap="none" dirty="0">
                <a:solidFill>
                  <a:schemeClr val="dk1"/>
                </a:solidFill>
                <a:latin typeface="Arial"/>
                <a:ea typeface="Arial"/>
                <a:cs typeface="Arial"/>
                <a:sym typeface="Arial"/>
              </a:rPr>
              <a:t>Tableau</a:t>
            </a:r>
            <a:r>
              <a:rPr lang="en-US" sz="2400" b="0" i="0" u="none" strike="noStrike" cap="none" dirty="0">
                <a:solidFill>
                  <a:schemeClr val="dk1"/>
                </a:solidFill>
                <a:latin typeface="Arial"/>
                <a:ea typeface="Arial"/>
                <a:cs typeface="Arial"/>
                <a:sym typeface="Arial"/>
              </a:rPr>
              <a:t>, but it isn’t the only choice available.</a:t>
            </a:r>
          </a:p>
          <a:p>
            <a:pPr marL="342900" marR="0" lvl="0" indent="-342900" algn="l" rtl="0">
              <a:spcBef>
                <a:spcPts val="480"/>
              </a:spcBef>
              <a:spcAft>
                <a:spcPts val="0"/>
              </a:spcAft>
              <a:buClr>
                <a:schemeClr val="dk1"/>
              </a:buClr>
              <a:buSzPct val="25000"/>
              <a:buFont typeface="Noto Sans Symbols"/>
              <a:buNone/>
            </a:pPr>
            <a:endParaRPr sz="2400" b="0" i="0" u="none" strike="noStrike" cap="none" dirty="0">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r>
              <a:rPr lang="en-US" sz="2400" b="0" i="0" u="none" strike="noStrike" cap="none" dirty="0">
                <a:solidFill>
                  <a:schemeClr val="dk1"/>
                </a:solidFill>
                <a:latin typeface="Arial"/>
                <a:ea typeface="Arial"/>
                <a:cs typeface="Arial"/>
                <a:sym typeface="Arial"/>
              </a:rPr>
              <a:t>Typically as a </a:t>
            </a:r>
            <a:r>
              <a:rPr lang="en-US" sz="2400" b="0" i="0" u="none" strike="noStrike" cap="none" dirty="0" err="1">
                <a:solidFill>
                  <a:schemeClr val="dk1"/>
                </a:solidFill>
                <a:latin typeface="Arial"/>
                <a:ea typeface="Arial"/>
                <a:cs typeface="Arial"/>
                <a:sym typeface="Arial"/>
              </a:rPr>
              <a:t>visualiser</a:t>
            </a:r>
            <a:r>
              <a:rPr lang="en-US" sz="2400" b="0" i="0" u="none" strike="noStrike" cap="none" dirty="0">
                <a:solidFill>
                  <a:schemeClr val="dk1"/>
                </a:solidFill>
                <a:latin typeface="Arial"/>
                <a:ea typeface="Arial"/>
                <a:cs typeface="Arial"/>
                <a:sym typeface="Arial"/>
              </a:rPr>
              <a:t> you want to pick the most appropriate tool for the job.</a:t>
            </a:r>
          </a:p>
          <a:p>
            <a:pPr marL="742950" marR="0" lvl="1" indent="-285750" algn="l" rtl="0">
              <a:spcBef>
                <a:spcPts val="400"/>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Since you know </a:t>
            </a:r>
            <a:r>
              <a:rPr lang="en-US" sz="2000" b="0" i="1" u="none" strike="noStrike" cap="none" dirty="0">
                <a:solidFill>
                  <a:schemeClr val="dk1"/>
                </a:solidFill>
                <a:latin typeface="Calibri"/>
                <a:ea typeface="Calibri"/>
                <a:cs typeface="Calibri"/>
                <a:sym typeface="Calibri"/>
              </a:rPr>
              <a:t>Tableau</a:t>
            </a:r>
            <a:r>
              <a:rPr lang="en-US" sz="2000" b="0" i="0" u="none" strike="noStrike" cap="none" dirty="0">
                <a:solidFill>
                  <a:schemeClr val="dk1"/>
                </a:solidFill>
                <a:latin typeface="Calibri"/>
                <a:ea typeface="Calibri"/>
                <a:cs typeface="Calibri"/>
                <a:sym typeface="Calibri"/>
              </a:rPr>
              <a:t> this it will probably be your first choice</a:t>
            </a:r>
          </a:p>
          <a:p>
            <a:pPr marL="742950" marR="0" lvl="1" indent="-285750" algn="l" rtl="0">
              <a:spcBef>
                <a:spcPts val="400"/>
              </a:spcBef>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If you want to do </a:t>
            </a:r>
            <a:r>
              <a:rPr lang="en-US" sz="2000" b="0" i="0" u="none" strike="noStrike" cap="none" dirty="0" err="1">
                <a:solidFill>
                  <a:schemeClr val="dk1"/>
                </a:solidFill>
                <a:latin typeface="Calibri"/>
                <a:ea typeface="Calibri"/>
                <a:cs typeface="Calibri"/>
                <a:sym typeface="Calibri"/>
              </a:rPr>
              <a:t>visualisation</a:t>
            </a:r>
            <a:r>
              <a:rPr lang="en-US" sz="2000" b="0" i="0" u="none" strike="noStrike" cap="none" dirty="0">
                <a:solidFill>
                  <a:schemeClr val="dk1"/>
                </a:solidFill>
                <a:latin typeface="Calibri"/>
                <a:ea typeface="Calibri"/>
                <a:cs typeface="Calibri"/>
                <a:sym typeface="Calibri"/>
              </a:rPr>
              <a:t> as a career, there are other industry-standard approaches</a:t>
            </a:r>
          </a:p>
        </p:txBody>
      </p:sp>
      <p:sp>
        <p:nvSpPr>
          <p:cNvPr id="440" name="Shape 440"/>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Visualisation tools</a:t>
            </a:r>
          </a:p>
        </p:txBody>
      </p:sp>
    </p:spTree>
    <p:extLst>
      <p:ext uri="{BB962C8B-B14F-4D97-AF65-F5344CB8AC3E}">
        <p14:creationId xmlns:p14="http://schemas.microsoft.com/office/powerpoint/2010/main" val="32251731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dirty="0">
                <a:solidFill>
                  <a:schemeClr val="dk1"/>
                </a:solidFill>
                <a:latin typeface="Arial"/>
                <a:ea typeface="Arial"/>
                <a:cs typeface="Arial"/>
                <a:sym typeface="Arial"/>
              </a:rPr>
              <a:t>In creating a </a:t>
            </a:r>
            <a:r>
              <a:rPr lang="en-US" sz="2400" b="0" i="0" u="none" strike="noStrike" cap="none" dirty="0" err="1">
                <a:solidFill>
                  <a:schemeClr val="dk1"/>
                </a:solidFill>
                <a:latin typeface="Arial"/>
                <a:ea typeface="Arial"/>
                <a:cs typeface="Arial"/>
                <a:sym typeface="Arial"/>
              </a:rPr>
              <a:t>visualisation</a:t>
            </a:r>
            <a:r>
              <a:rPr lang="en-US" sz="2400" b="0" i="0" u="none" strike="noStrike" cap="none" dirty="0">
                <a:solidFill>
                  <a:schemeClr val="dk1"/>
                </a:solidFill>
                <a:latin typeface="Arial"/>
                <a:ea typeface="Arial"/>
                <a:cs typeface="Arial"/>
                <a:sym typeface="Arial"/>
              </a:rPr>
              <a:t>, the available tools can be roughly grouped into three main categories</a:t>
            </a: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Data collection, checking and reformatting</a:t>
            </a: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Data analysis and design of the basic </a:t>
            </a:r>
            <a:r>
              <a:rPr lang="en-US" sz="2400" b="0" i="0" u="none" strike="noStrike" cap="none" dirty="0" err="1">
                <a:solidFill>
                  <a:schemeClr val="dk1"/>
                </a:solidFill>
                <a:latin typeface="Arial"/>
                <a:ea typeface="Arial"/>
                <a:cs typeface="Arial"/>
                <a:sym typeface="Arial"/>
              </a:rPr>
              <a:t>visualisation</a:t>
            </a:r>
            <a:endParaRPr lang="en-US" sz="2400" b="0" i="0" u="none" strike="noStrike" cap="none" dirty="0">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Final tweaking of the design</a:t>
            </a:r>
          </a:p>
          <a:p>
            <a:pPr marL="342900" marR="0" lvl="0" indent="-342900" algn="l" rtl="0">
              <a:spcBef>
                <a:spcPts val="480"/>
              </a:spcBef>
              <a:spcAft>
                <a:spcPts val="0"/>
              </a:spcAft>
              <a:buClr>
                <a:schemeClr val="dk1"/>
              </a:buClr>
              <a:buSzPct val="100000"/>
              <a:buFont typeface="Noto Sans Symbols"/>
              <a:buNone/>
            </a:pPr>
            <a:endParaRPr sz="2400" b="0" i="0" u="none" strike="noStrike" cap="none" dirty="0">
              <a:solidFill>
                <a:schemeClr val="dk1"/>
              </a:solidFill>
              <a:latin typeface="Arial"/>
              <a:ea typeface="Arial"/>
              <a:cs typeface="Arial"/>
              <a:sym typeface="Arial"/>
            </a:endParaRPr>
          </a:p>
          <a:p>
            <a:pPr marL="342900" marR="0" lvl="0" indent="-342900" algn="l" rtl="0">
              <a:spcBef>
                <a:spcPts val="480"/>
              </a:spcBef>
              <a:buClr>
                <a:schemeClr val="dk1"/>
              </a:buClr>
              <a:buSzPct val="25000"/>
              <a:buFont typeface="Noto Sans Symbols"/>
              <a:buNone/>
            </a:pPr>
            <a:r>
              <a:rPr lang="en-US" sz="2400" b="0" i="0" u="none" strike="noStrike" cap="none" dirty="0" smtClean="0">
                <a:solidFill>
                  <a:schemeClr val="dk1"/>
                </a:solidFill>
                <a:latin typeface="Arial"/>
                <a:ea typeface="Arial"/>
                <a:cs typeface="Arial"/>
                <a:sym typeface="Arial"/>
              </a:rPr>
              <a:t>Each </a:t>
            </a:r>
            <a:r>
              <a:rPr lang="en-US" sz="2400" b="0" i="0" u="none" strike="noStrike" cap="none" dirty="0">
                <a:solidFill>
                  <a:schemeClr val="dk1"/>
                </a:solidFill>
                <a:latin typeface="Arial"/>
                <a:ea typeface="Arial"/>
                <a:cs typeface="Arial"/>
                <a:sym typeface="Arial"/>
              </a:rPr>
              <a:t>of these stages have different tools. </a:t>
            </a:r>
            <a:r>
              <a:rPr lang="en-US" sz="2400" b="0" i="0" u="none" strike="noStrike" cap="none" dirty="0" smtClean="0">
                <a:solidFill>
                  <a:schemeClr val="dk1"/>
                </a:solidFill>
                <a:latin typeface="Arial"/>
                <a:ea typeface="Arial"/>
                <a:cs typeface="Arial"/>
                <a:sym typeface="Arial"/>
              </a:rPr>
              <a:t>Additionally</a:t>
            </a:r>
            <a:r>
              <a:rPr lang="en-US" sz="2400" b="0" i="0" u="none" strike="noStrike" cap="none" dirty="0">
                <a:solidFill>
                  <a:schemeClr val="dk1"/>
                </a:solidFill>
                <a:latin typeface="Arial"/>
                <a:ea typeface="Arial"/>
                <a:cs typeface="Arial"/>
                <a:sym typeface="Arial"/>
              </a:rPr>
              <a:t>, different types of </a:t>
            </a:r>
            <a:r>
              <a:rPr lang="en-US" sz="2400" b="0" i="0" u="none" strike="noStrike" cap="none" dirty="0" err="1">
                <a:solidFill>
                  <a:schemeClr val="dk1"/>
                </a:solidFill>
                <a:latin typeface="Arial"/>
                <a:ea typeface="Arial"/>
                <a:cs typeface="Arial"/>
                <a:sym typeface="Arial"/>
              </a:rPr>
              <a:t>visualisations</a:t>
            </a:r>
            <a:r>
              <a:rPr lang="en-US" sz="2400" b="0" i="0" u="none" strike="noStrike" cap="none" dirty="0">
                <a:solidFill>
                  <a:schemeClr val="dk1"/>
                </a:solidFill>
                <a:latin typeface="Arial"/>
                <a:ea typeface="Arial"/>
                <a:cs typeface="Arial"/>
                <a:sym typeface="Arial"/>
              </a:rPr>
              <a:t> have different tools that are best for the job.</a:t>
            </a:r>
          </a:p>
        </p:txBody>
      </p:sp>
      <p:sp>
        <p:nvSpPr>
          <p:cNvPr id="446" name="Shape 446"/>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Visualisation tools for every step</a:t>
            </a:r>
          </a:p>
        </p:txBody>
      </p:sp>
    </p:spTree>
    <p:extLst>
      <p:ext uri="{BB962C8B-B14F-4D97-AF65-F5344CB8AC3E}">
        <p14:creationId xmlns:p14="http://schemas.microsoft.com/office/powerpoint/2010/main" val="25179682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aphicFrame>
        <p:nvGraphicFramePr>
          <p:cNvPr id="451" name="Shape 451"/>
          <p:cNvGraphicFramePr/>
          <p:nvPr>
            <p:extLst>
              <p:ext uri="{D42A27DB-BD31-4B8C-83A1-F6EECF244321}">
                <p14:modId xmlns:p14="http://schemas.microsoft.com/office/powerpoint/2010/main" val="1646108928"/>
              </p:ext>
            </p:extLst>
          </p:nvPr>
        </p:nvGraphicFramePr>
        <p:xfrm>
          <a:off x="358775" y="1600200"/>
          <a:ext cx="8229600" cy="4404419"/>
        </p:xfrm>
        <a:graphic>
          <a:graphicData uri="http://schemas.openxmlformats.org/drawingml/2006/table">
            <a:tbl>
              <a:tblPr firstRow="1" bandRow="1">
                <a:noFill/>
              </a:tblPr>
              <a:tblGrid>
                <a:gridCol w="2743200"/>
                <a:gridCol w="2743200"/>
                <a:gridCol w="2743200"/>
              </a:tblGrid>
              <a:tr h="370850">
                <a:tc>
                  <a:txBody>
                    <a:bodyPr/>
                    <a:lstStyle/>
                    <a:p>
                      <a:pPr marL="0" marR="0" lvl="0" indent="0" algn="l" rtl="0">
                        <a:spcBef>
                          <a:spcPts val="0"/>
                        </a:spcBef>
                        <a:buSzPct val="25000"/>
                        <a:buNone/>
                      </a:pPr>
                      <a:r>
                        <a:rPr lang="en-US" sz="1800" u="none" strike="noStrike" cap="none"/>
                        <a:t>Stage</a:t>
                      </a:r>
                    </a:p>
                  </a:txBody>
                  <a:tcPr marL="91450" marR="91450" marT="45725" marB="45725"/>
                </a:tc>
                <a:tc>
                  <a:txBody>
                    <a:bodyPr/>
                    <a:lstStyle/>
                    <a:p>
                      <a:pPr marL="0" marR="0" lvl="0" indent="0" algn="l" rtl="0">
                        <a:spcBef>
                          <a:spcPts val="0"/>
                        </a:spcBef>
                        <a:buSzPct val="25000"/>
                        <a:buNone/>
                      </a:pPr>
                      <a:r>
                        <a:rPr lang="en-US" sz="1800"/>
                        <a:t>Free Tools</a:t>
                      </a:r>
                    </a:p>
                  </a:txBody>
                  <a:tcPr marL="91450" marR="91450" marT="45725" marB="45725"/>
                </a:tc>
                <a:tc>
                  <a:txBody>
                    <a:bodyPr/>
                    <a:lstStyle/>
                    <a:p>
                      <a:pPr marL="0" marR="0" lvl="0" indent="0" algn="l" rtl="0">
                        <a:spcBef>
                          <a:spcPts val="0"/>
                        </a:spcBef>
                        <a:buSzPct val="25000"/>
                        <a:buNone/>
                      </a:pPr>
                      <a:r>
                        <a:rPr lang="en-US" sz="1800"/>
                        <a:t>Paid Tools</a:t>
                      </a:r>
                    </a:p>
                  </a:txBody>
                  <a:tcPr marL="91450" marR="91450" marT="45725" marB="45725"/>
                </a:tc>
              </a:tr>
              <a:tr h="370850">
                <a:tc>
                  <a:txBody>
                    <a:bodyPr/>
                    <a:lstStyle/>
                    <a:p>
                      <a:pPr marL="0" marR="0" lvl="0" indent="0" algn="l" rtl="0">
                        <a:spcBef>
                          <a:spcPts val="0"/>
                        </a:spcBef>
                        <a:buSzPct val="25000"/>
                        <a:buNone/>
                      </a:pPr>
                      <a:r>
                        <a:rPr lang="en-US" sz="1800"/>
                        <a:t>Data Preparation</a:t>
                      </a:r>
                    </a:p>
                  </a:txBody>
                  <a:tcPr marL="91450" marR="91450" marT="45725" marB="45725"/>
                </a:tc>
                <a:tc>
                  <a:txBody>
                    <a:bodyPr/>
                    <a:lstStyle/>
                    <a:p>
                      <a:pPr marL="0" marR="0" lvl="0" indent="0" algn="l" rtl="0">
                        <a:spcBef>
                          <a:spcPts val="0"/>
                        </a:spcBef>
                        <a:buSzPct val="25000"/>
                        <a:buNone/>
                      </a:pPr>
                      <a:r>
                        <a:rPr lang="en-US" sz="1800"/>
                        <a:t>Python, PHP, Mr Data Converter, Mr People</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tr>
              <a:tr h="370850">
                <a:tc>
                  <a:txBody>
                    <a:bodyPr/>
                    <a:lstStyle/>
                    <a:p>
                      <a:pPr marL="0" marR="0" lvl="0" indent="0" algn="l" rtl="0">
                        <a:spcBef>
                          <a:spcPts val="0"/>
                        </a:spcBef>
                        <a:buSzPct val="25000"/>
                        <a:buNone/>
                      </a:pPr>
                      <a:r>
                        <a:rPr lang="en-US" sz="1800"/>
                        <a:t>Analysis &amp; Visualisation </a:t>
                      </a:r>
                    </a:p>
                  </a:txBody>
                  <a:tcPr marL="91450" marR="91450" marT="45725" marB="45725"/>
                </a:tc>
                <a:tc>
                  <a:txBody>
                    <a:bodyPr/>
                    <a:lstStyle/>
                    <a:p>
                      <a:pPr marL="0" marR="0" lvl="0" indent="0" algn="l" rtl="0">
                        <a:spcBef>
                          <a:spcPts val="0"/>
                        </a:spcBef>
                        <a:buSzPct val="25000"/>
                        <a:buNone/>
                      </a:pPr>
                      <a:r>
                        <a:rPr lang="en-US" sz="1800"/>
                        <a:t>Tableau Public, IBM Many Eyes, Raw, Dygraphs, Wolfram Alpha, jqPlot </a:t>
                      </a:r>
                    </a:p>
                  </a:txBody>
                  <a:tcPr marL="91450" marR="91450" marT="45725" marB="45725"/>
                </a:tc>
                <a:tc>
                  <a:txBody>
                    <a:bodyPr/>
                    <a:lstStyle/>
                    <a:p>
                      <a:pPr marL="0" marR="0" lvl="0" indent="0" algn="l" rtl="0">
                        <a:spcBef>
                          <a:spcPts val="0"/>
                        </a:spcBef>
                        <a:buSzPct val="25000"/>
                        <a:buNone/>
                      </a:pPr>
                      <a:r>
                        <a:rPr lang="en-US" sz="1800"/>
                        <a:t>Excel, Tableau, Spotfire, Qlikview, MS BI Stack</a:t>
                      </a:r>
                    </a:p>
                  </a:txBody>
                  <a:tcPr marL="91450" marR="91450" marT="45725" marB="45725"/>
                </a:tc>
              </a:tr>
              <a:tr h="370850">
                <a:tc>
                  <a:txBody>
                    <a:bodyPr/>
                    <a:lstStyle/>
                    <a:p>
                      <a:pPr marL="0" marR="0" lvl="0" indent="0" algn="l" rtl="0">
                        <a:spcBef>
                          <a:spcPts val="0"/>
                        </a:spcBef>
                        <a:buSzPct val="25000"/>
                        <a:buNone/>
                      </a:pPr>
                      <a:r>
                        <a:rPr lang="en-US" sz="1800"/>
                        <a:t>Interactive Visualisation Programming</a:t>
                      </a:r>
                    </a:p>
                  </a:txBody>
                  <a:tcPr marL="91450" marR="91450" marT="45725" marB="45725"/>
                </a:tc>
                <a:tc>
                  <a:txBody>
                    <a:bodyPr/>
                    <a:lstStyle/>
                    <a:p>
                      <a:pPr marL="0" marR="0" lvl="0" indent="0" algn="l" rtl="0">
                        <a:spcBef>
                          <a:spcPts val="0"/>
                        </a:spcBef>
                        <a:buSzPct val="25000"/>
                        <a:buNone/>
                      </a:pPr>
                      <a:r>
                        <a:rPr lang="en-US" sz="1800" dirty="0"/>
                        <a:t>D3.js, </a:t>
                      </a:r>
                      <a:r>
                        <a:rPr lang="en-US" sz="1800" dirty="0" err="1"/>
                        <a:t>ProtoVis</a:t>
                      </a:r>
                      <a:r>
                        <a:rPr lang="en-US" sz="1800" dirty="0"/>
                        <a:t>, R &amp; Shiny, Google Charts</a:t>
                      </a:r>
                      <a:r>
                        <a:rPr lang="en-US" sz="1800" dirty="0" smtClean="0"/>
                        <a:t>, Leaflet, </a:t>
                      </a:r>
                      <a:r>
                        <a:rPr lang="en-US" sz="1800" dirty="0"/>
                        <a:t>Vega, </a:t>
                      </a:r>
                      <a:r>
                        <a:rPr lang="en-US" sz="1800" dirty="0" err="1"/>
                        <a:t>Chart.js</a:t>
                      </a:r>
                      <a:r>
                        <a:rPr lang="en-US" sz="1800" dirty="0"/>
                        <a:t>, </a:t>
                      </a:r>
                      <a:r>
                        <a:rPr lang="en-US" sz="1800" dirty="0" err="1"/>
                        <a:t>Zinggraph</a:t>
                      </a:r>
                      <a:r>
                        <a:rPr lang="en-US" sz="1800" dirty="0"/>
                        <a:t>, </a:t>
                      </a:r>
                      <a:r>
                        <a:rPr lang="en-US" sz="1800" dirty="0" err="1"/>
                        <a:t>InstantAtlas</a:t>
                      </a:r>
                      <a:r>
                        <a:rPr lang="en-US" sz="1800" dirty="0"/>
                        <a:t>, Timeline</a:t>
                      </a:r>
                    </a:p>
                  </a:txBody>
                  <a:tcPr marL="91450" marR="91450" marT="45725" marB="45725"/>
                </a:tc>
                <a:tc>
                  <a:txBody>
                    <a:bodyPr/>
                    <a:lstStyle/>
                    <a:p>
                      <a:pPr marL="0" marR="0" lvl="0" indent="0" algn="l" rtl="0">
                        <a:spcBef>
                          <a:spcPts val="0"/>
                        </a:spcBef>
                        <a:buSzPct val="25000"/>
                        <a:buNone/>
                      </a:pPr>
                      <a:endParaRPr lang="en-US" sz="1800" dirty="0"/>
                    </a:p>
                  </a:txBody>
                  <a:tcPr marL="91450" marR="91450" marT="45725" marB="45725"/>
                </a:tc>
              </a:tr>
              <a:tr h="370850">
                <a:tc>
                  <a:txBody>
                    <a:bodyPr/>
                    <a:lstStyle/>
                    <a:p>
                      <a:pPr marL="0" marR="0" lvl="0" indent="0" algn="l" rtl="0">
                        <a:spcBef>
                          <a:spcPts val="0"/>
                        </a:spcBef>
                        <a:buSzPct val="25000"/>
                        <a:buNone/>
                      </a:pPr>
                      <a:r>
                        <a:rPr lang="en-US" sz="1800"/>
                        <a:t>Final Presentation</a:t>
                      </a:r>
                    </a:p>
                  </a:txBody>
                  <a:tcPr marL="91450" marR="91450" marT="45725" marB="45725"/>
                </a:tc>
                <a:tc>
                  <a:txBody>
                    <a:bodyPr/>
                    <a:lstStyle/>
                    <a:p>
                      <a:pPr marL="0" marR="0" lvl="0" indent="0" algn="l" rtl="0">
                        <a:spcBef>
                          <a:spcPts val="0"/>
                        </a:spcBef>
                        <a:buSzPct val="25000"/>
                        <a:buNone/>
                      </a:pPr>
                      <a:r>
                        <a:rPr lang="en-US" sz="1800"/>
                        <a:t>Inkscape</a:t>
                      </a:r>
                    </a:p>
                  </a:txBody>
                  <a:tcPr marL="91450" marR="91450" marT="45725" marB="45725"/>
                </a:tc>
                <a:tc>
                  <a:txBody>
                    <a:bodyPr/>
                    <a:lstStyle/>
                    <a:p>
                      <a:pPr marL="0" marR="0" lvl="0" indent="0" algn="l" rtl="0">
                        <a:spcBef>
                          <a:spcPts val="0"/>
                        </a:spcBef>
                        <a:buSzPct val="25000"/>
                        <a:buNone/>
                      </a:pPr>
                      <a:r>
                        <a:rPr lang="en-US" sz="1800"/>
                        <a:t>Illustrator, Powerpoint</a:t>
                      </a:r>
                    </a:p>
                  </a:txBody>
                  <a:tcPr marL="91450" marR="91450" marT="45725" marB="45725"/>
                </a:tc>
              </a:tr>
              <a:tr h="370850">
                <a:tc>
                  <a:txBody>
                    <a:bodyPr/>
                    <a:lstStyle/>
                    <a:p>
                      <a:pPr marL="0" marR="0" lvl="0" indent="0" algn="l" rtl="0">
                        <a:spcBef>
                          <a:spcPts val="0"/>
                        </a:spcBef>
                        <a:buSzPct val="25000"/>
                        <a:buNone/>
                      </a:pPr>
                      <a:r>
                        <a:rPr lang="en-US" sz="1800" dirty="0" smtClean="0"/>
                        <a:t>GIS, web maps</a:t>
                      </a:r>
                      <a:endParaRPr lang="en-US" sz="1800" dirty="0"/>
                    </a:p>
                  </a:txBody>
                  <a:tcPr marL="91450" marR="91450" marT="45725" marB="45725"/>
                </a:tc>
                <a:tc>
                  <a:txBody>
                    <a:bodyPr/>
                    <a:lstStyle/>
                    <a:p>
                      <a:pPr marL="0" marR="0" lvl="0" indent="0" algn="l" rtl="0">
                        <a:spcBef>
                          <a:spcPts val="0"/>
                        </a:spcBef>
                        <a:buSzPct val="25000"/>
                        <a:buNone/>
                      </a:pPr>
                      <a:r>
                        <a:rPr lang="en-US" sz="1800" dirty="0" smtClean="0"/>
                        <a:t>QGIS,</a:t>
                      </a:r>
                      <a:r>
                        <a:rPr lang="en-US" sz="1800" baseline="0" dirty="0" smtClean="0"/>
                        <a:t> Leaflet</a:t>
                      </a:r>
                      <a:endParaRPr lang="en-US" sz="1800" dirty="0"/>
                    </a:p>
                  </a:txBody>
                  <a:tcPr marL="91450" marR="91450" marT="45725" marB="45725"/>
                </a:tc>
                <a:tc>
                  <a:txBody>
                    <a:bodyPr/>
                    <a:lstStyle/>
                    <a:p>
                      <a:pPr marL="0" marR="0" lvl="0" indent="0" algn="l" rtl="0">
                        <a:spcBef>
                          <a:spcPts val="0"/>
                        </a:spcBef>
                        <a:buSzPct val="25000"/>
                        <a:buNone/>
                      </a:pPr>
                      <a:r>
                        <a:rPr lang="en-US" sz="1800" dirty="0"/>
                        <a:t>ArcGIS</a:t>
                      </a:r>
                    </a:p>
                  </a:txBody>
                  <a:tcPr marL="91450" marR="91450" marT="45725" marB="45725"/>
                </a:tc>
              </a:tr>
            </a:tbl>
          </a:graphicData>
        </a:graphic>
      </p:graphicFrame>
      <p:sp>
        <p:nvSpPr>
          <p:cNvPr id="452" name="Shape 452"/>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Main Tools</a:t>
            </a:r>
          </a:p>
        </p:txBody>
      </p:sp>
      <p:sp>
        <p:nvSpPr>
          <p:cNvPr id="453" name="Shape 453"/>
          <p:cNvSpPr txBox="1"/>
          <p:nvPr/>
        </p:nvSpPr>
        <p:spPr>
          <a:xfrm>
            <a:off x="278052" y="6291384"/>
            <a:ext cx="8229600" cy="307057"/>
          </a:xfrm>
          <a:prstGeom prst="rect">
            <a:avLst/>
          </a:prstGeom>
          <a:noFill/>
          <a:ln>
            <a:noFill/>
          </a:ln>
        </p:spPr>
        <p:txBody>
          <a:bodyPr lIns="91425" tIns="45700" rIns="91425" bIns="45700" anchor="t" anchorCtr="0">
            <a:noAutofit/>
          </a:bodyPr>
          <a:lstStyle/>
          <a:p>
            <a:pPr marL="342900" indent="-342900">
              <a:buSzPct val="25000"/>
            </a:pPr>
            <a:r>
              <a:rPr lang="en-US" sz="1200" dirty="0"/>
              <a:t>This is not an exhaustive list!  There are lots of different programming libraries (mostly </a:t>
            </a:r>
            <a:r>
              <a:rPr lang="en-US" sz="1200" dirty="0" err="1"/>
              <a:t>js</a:t>
            </a:r>
            <a:r>
              <a:rPr lang="en-US" sz="1200" dirty="0"/>
              <a:t> based) and software.  You can find an incomplete list at: https://</a:t>
            </a:r>
            <a:r>
              <a:rPr lang="en-US" sz="1200" dirty="0" err="1"/>
              <a:t>en.wikipedia.org</a:t>
            </a:r>
            <a:r>
              <a:rPr lang="en-US" sz="1200" dirty="0"/>
              <a:t>/wiki/</a:t>
            </a:r>
            <a:r>
              <a:rPr lang="en-US" sz="1200" dirty="0" err="1"/>
              <a:t>Category:Data_visualization_software</a:t>
            </a:r>
            <a:endParaRPr lang="en-US" sz="1200" dirty="0"/>
          </a:p>
        </p:txBody>
      </p:sp>
    </p:spTree>
    <p:extLst>
      <p:ext uri="{BB962C8B-B14F-4D97-AF65-F5344CB8AC3E}">
        <p14:creationId xmlns:p14="http://schemas.microsoft.com/office/powerpoint/2010/main" val="8565014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dirty="0">
                <a:solidFill>
                  <a:schemeClr val="dk1"/>
                </a:solidFill>
                <a:latin typeface="Arial"/>
                <a:ea typeface="Arial"/>
                <a:cs typeface="Arial"/>
                <a:sym typeface="Arial"/>
              </a:rPr>
              <a:t>This week </a:t>
            </a:r>
            <a:r>
              <a:rPr lang="en-US" sz="2400" b="0" i="0" u="none" strike="noStrike" cap="none" dirty="0" smtClean="0">
                <a:solidFill>
                  <a:schemeClr val="dk1"/>
                </a:solidFill>
                <a:latin typeface="Arial"/>
                <a:ea typeface="Arial"/>
                <a:cs typeface="Arial"/>
                <a:sym typeface="Arial"/>
              </a:rPr>
              <a:t>we look at </a:t>
            </a:r>
            <a:r>
              <a:rPr lang="en-US" sz="2400" b="0" i="0" u="none" strike="noStrike" cap="none" dirty="0">
                <a:solidFill>
                  <a:schemeClr val="dk1"/>
                </a:solidFill>
                <a:latin typeface="Arial"/>
                <a:ea typeface="Arial"/>
                <a:cs typeface="Arial"/>
                <a:sym typeface="Arial"/>
              </a:rPr>
              <a:t>alternative </a:t>
            </a:r>
            <a:r>
              <a:rPr lang="en-US" sz="2400" b="0" i="0" u="none" strike="noStrike" cap="none" dirty="0" err="1">
                <a:solidFill>
                  <a:schemeClr val="dk1"/>
                </a:solidFill>
                <a:latin typeface="Arial"/>
                <a:ea typeface="Arial"/>
                <a:cs typeface="Arial"/>
                <a:sym typeface="Arial"/>
              </a:rPr>
              <a:t>visualisation</a:t>
            </a:r>
            <a:r>
              <a:rPr lang="en-US" sz="2400" b="0" i="0" u="none" strike="noStrike" cap="none" dirty="0">
                <a:solidFill>
                  <a:schemeClr val="dk1"/>
                </a:solidFill>
                <a:latin typeface="Arial"/>
                <a:ea typeface="Arial"/>
                <a:cs typeface="Arial"/>
                <a:sym typeface="Arial"/>
              </a:rPr>
              <a:t> tools.</a:t>
            </a:r>
          </a:p>
          <a:p>
            <a:pPr marL="342900" marR="0" lvl="0" indent="-342900" algn="l" rtl="0">
              <a:spcBef>
                <a:spcPts val="480"/>
              </a:spcBef>
              <a:spcAft>
                <a:spcPts val="0"/>
              </a:spcAft>
              <a:buClr>
                <a:schemeClr val="dk1"/>
              </a:buClr>
              <a:buSzPct val="25000"/>
              <a:buFont typeface="Noto Sans Symbols"/>
              <a:buNone/>
            </a:pPr>
            <a:endParaRPr sz="2400" b="0" i="0" u="none" strike="noStrike" cap="none" dirty="0">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25000"/>
              <a:buFont typeface="Noto Sans Symbols"/>
              <a:buNone/>
            </a:pPr>
            <a:r>
              <a:rPr lang="en-US" sz="2400" b="0" i="0" u="none" strike="noStrike" cap="none" dirty="0">
                <a:solidFill>
                  <a:schemeClr val="dk1"/>
                </a:solidFill>
                <a:latin typeface="Arial"/>
                <a:ea typeface="Arial"/>
                <a:cs typeface="Arial"/>
                <a:sym typeface="Arial"/>
              </a:rPr>
              <a:t>We’ll start at the most basic and work our way to the more complicated </a:t>
            </a:r>
            <a:r>
              <a:rPr lang="en-US" sz="2400" b="0" i="0" u="none" strike="noStrike" cap="none" dirty="0" smtClean="0">
                <a:solidFill>
                  <a:schemeClr val="dk1"/>
                </a:solidFill>
                <a:latin typeface="Arial"/>
                <a:ea typeface="Arial"/>
                <a:cs typeface="Arial"/>
                <a:sym typeface="Arial"/>
              </a:rPr>
              <a:t>options.</a:t>
            </a:r>
            <a:endParaRPr lang="en-US" sz="2400" b="0" i="0" u="none" strike="noStrike" cap="none" dirty="0">
              <a:solidFill>
                <a:schemeClr val="dk1"/>
              </a:solidFill>
              <a:latin typeface="Arial"/>
              <a:ea typeface="Arial"/>
              <a:cs typeface="Arial"/>
              <a:sym typeface="Arial"/>
            </a:endParaRPr>
          </a:p>
          <a:p>
            <a:pPr marL="342900" marR="0" lvl="0" indent="-342900" algn="l" rtl="0">
              <a:spcBef>
                <a:spcPts val="240"/>
              </a:spcBef>
              <a:spcAft>
                <a:spcPts val="0"/>
              </a:spcAft>
              <a:buClr>
                <a:schemeClr val="dk1"/>
              </a:buClr>
              <a:buSzPct val="25000"/>
              <a:buFont typeface="Noto Sans Symbols"/>
              <a:buNone/>
            </a:pPr>
            <a:endParaRPr sz="1200" b="0" i="0" u="none" strike="noStrike" cap="none" dirty="0">
              <a:solidFill>
                <a:schemeClr val="dk1"/>
              </a:solidFill>
              <a:latin typeface="Arial"/>
              <a:ea typeface="Arial"/>
              <a:cs typeface="Arial"/>
              <a:sym typeface="Arial"/>
            </a:endParaRPr>
          </a:p>
          <a:p>
            <a:pPr marL="342900" marR="0" lvl="0" indent="-342900" algn="l" rtl="0">
              <a:spcBef>
                <a:spcPts val="480"/>
              </a:spcBef>
              <a:buClr>
                <a:schemeClr val="dk1"/>
              </a:buClr>
              <a:buSzPct val="100000"/>
              <a:buFont typeface="Noto Sans Symbols"/>
              <a:buNone/>
            </a:pPr>
            <a:endParaRPr sz="2400" b="0" i="0" u="none" strike="noStrike" cap="none" dirty="0">
              <a:solidFill>
                <a:schemeClr val="dk1"/>
              </a:solidFill>
              <a:latin typeface="Arial"/>
              <a:ea typeface="Arial"/>
              <a:cs typeface="Arial"/>
              <a:sym typeface="Arial"/>
            </a:endParaRPr>
          </a:p>
        </p:txBody>
      </p:sp>
      <p:sp>
        <p:nvSpPr>
          <p:cNvPr id="98" name="Shape 98"/>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Visualisation tools</a:t>
            </a:r>
          </a:p>
        </p:txBody>
      </p:sp>
    </p:spTree>
    <p:extLst>
      <p:ext uri="{BB962C8B-B14F-4D97-AF65-F5344CB8AC3E}">
        <p14:creationId xmlns:p14="http://schemas.microsoft.com/office/powerpoint/2010/main" val="6245271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dirty="0">
                <a:solidFill>
                  <a:schemeClr val="dk1"/>
                </a:solidFill>
                <a:latin typeface="Arial"/>
                <a:ea typeface="Arial"/>
                <a:cs typeface="Arial"/>
                <a:sym typeface="Arial"/>
              </a:rPr>
              <a:t>We can create </a:t>
            </a:r>
            <a:r>
              <a:rPr lang="en-US" sz="2400" b="0" i="0" u="none" strike="noStrike" cap="none" dirty="0" err="1">
                <a:solidFill>
                  <a:schemeClr val="dk1"/>
                </a:solidFill>
                <a:latin typeface="Arial"/>
                <a:ea typeface="Arial"/>
                <a:cs typeface="Arial"/>
                <a:sym typeface="Arial"/>
              </a:rPr>
              <a:t>visualisations</a:t>
            </a:r>
            <a:r>
              <a:rPr lang="en-US" sz="2400" b="0" i="0" u="none" strike="noStrike" cap="none" dirty="0">
                <a:solidFill>
                  <a:schemeClr val="dk1"/>
                </a:solidFill>
                <a:latin typeface="Arial"/>
                <a:ea typeface="Arial"/>
                <a:cs typeface="Arial"/>
                <a:sym typeface="Arial"/>
              </a:rPr>
              <a:t> directly in Excel.</a:t>
            </a:r>
          </a:p>
          <a:p>
            <a:pPr marL="342900" marR="0" lvl="0" indent="-342900" algn="l" rtl="0">
              <a:spcBef>
                <a:spcPts val="480"/>
              </a:spcBef>
              <a:spcAft>
                <a:spcPts val="0"/>
              </a:spcAft>
              <a:buClr>
                <a:schemeClr val="dk1"/>
              </a:buClr>
              <a:buSzPct val="25000"/>
              <a:buFont typeface="Noto Sans Symbols"/>
              <a:buNone/>
            </a:pPr>
            <a:endParaRPr sz="2400" b="0" i="0" u="none" strike="noStrike" cap="none" dirty="0">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Generally </a:t>
            </a:r>
            <a:r>
              <a:rPr lang="en-US" dirty="0" smtClean="0"/>
              <a:t>simple </a:t>
            </a:r>
            <a:r>
              <a:rPr lang="en-US" sz="2400" b="0" i="0" u="none" strike="noStrike" cap="none" dirty="0" smtClean="0">
                <a:solidFill>
                  <a:schemeClr val="dk1"/>
                </a:solidFill>
                <a:latin typeface="Arial"/>
                <a:ea typeface="Arial"/>
                <a:cs typeface="Arial"/>
                <a:sym typeface="Arial"/>
              </a:rPr>
              <a:t>visualisation </a:t>
            </a:r>
            <a:r>
              <a:rPr lang="en-US" sz="2400" b="0" i="0" u="none" strike="noStrike" cap="none" dirty="0">
                <a:solidFill>
                  <a:schemeClr val="dk1"/>
                </a:solidFill>
                <a:latin typeface="Arial"/>
                <a:ea typeface="Arial"/>
                <a:cs typeface="Arial"/>
                <a:sym typeface="Arial"/>
              </a:rPr>
              <a:t>types</a:t>
            </a: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Not many items/options to choose from</a:t>
            </a:r>
          </a:p>
          <a:p>
            <a:pPr marL="342900" marR="0" lvl="0" indent="-342900" algn="l" rtl="0">
              <a:spcBef>
                <a:spcPts val="480"/>
              </a:spcBef>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Good enough for simple </a:t>
            </a:r>
            <a:r>
              <a:rPr lang="en-US" sz="2400" b="0" i="0" u="none" strike="noStrike" cap="none" dirty="0" err="1">
                <a:solidFill>
                  <a:schemeClr val="dk1"/>
                </a:solidFill>
                <a:latin typeface="Arial"/>
                <a:ea typeface="Arial"/>
                <a:cs typeface="Arial"/>
                <a:sym typeface="Arial"/>
              </a:rPr>
              <a:t>visualisations</a:t>
            </a:r>
            <a:r>
              <a:rPr lang="en-US" sz="2400" b="0" i="0" u="none" strike="noStrike" cap="none" dirty="0">
                <a:solidFill>
                  <a:schemeClr val="dk1"/>
                </a:solidFill>
                <a:latin typeface="Arial"/>
                <a:ea typeface="Arial"/>
                <a:cs typeface="Arial"/>
                <a:sym typeface="Arial"/>
              </a:rPr>
              <a:t> though!</a:t>
            </a:r>
          </a:p>
        </p:txBody>
      </p:sp>
      <p:sp>
        <p:nvSpPr>
          <p:cNvPr id="104" name="Shape 104"/>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Excel</a:t>
            </a:r>
          </a:p>
        </p:txBody>
      </p:sp>
    </p:spTree>
    <p:extLst>
      <p:ext uri="{BB962C8B-B14F-4D97-AF65-F5344CB8AC3E}">
        <p14:creationId xmlns:p14="http://schemas.microsoft.com/office/powerpoint/2010/main" val="15888926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Excel demonstration</a:t>
            </a:r>
          </a:p>
        </p:txBody>
      </p:sp>
      <p:pic>
        <p:nvPicPr>
          <p:cNvPr id="110" name="Shape 110"/>
          <p:cNvPicPr preferRelativeResize="0"/>
          <p:nvPr/>
        </p:nvPicPr>
        <p:blipFill rotWithShape="1">
          <a:blip r:embed="rId3">
            <a:alphaModFix/>
          </a:blip>
          <a:srcRect/>
          <a:stretch/>
        </p:blipFill>
        <p:spPr>
          <a:xfrm>
            <a:off x="278052" y="1172840"/>
            <a:ext cx="3735118" cy="2767878"/>
          </a:xfrm>
          <a:prstGeom prst="rect">
            <a:avLst/>
          </a:prstGeom>
          <a:noFill/>
          <a:ln>
            <a:noFill/>
          </a:ln>
        </p:spPr>
      </p:pic>
      <p:pic>
        <p:nvPicPr>
          <p:cNvPr id="2" name="Picture 1" descr="Screen Shot 2018-09-06 at 12.10.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735" y="2414244"/>
            <a:ext cx="3755232" cy="2662692"/>
          </a:xfrm>
          <a:prstGeom prst="rect">
            <a:avLst/>
          </a:prstGeom>
        </p:spPr>
      </p:pic>
      <p:pic>
        <p:nvPicPr>
          <p:cNvPr id="3" name="Picture 2" descr="excel2016_3d_map-100720889-orig.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1398" y="3604204"/>
            <a:ext cx="5075227" cy="3070725"/>
          </a:xfrm>
          <a:prstGeom prst="rect">
            <a:avLst/>
          </a:prstGeom>
        </p:spPr>
      </p:pic>
    </p:spTree>
    <p:extLst>
      <p:ext uri="{BB962C8B-B14F-4D97-AF65-F5344CB8AC3E}">
        <p14:creationId xmlns:p14="http://schemas.microsoft.com/office/powerpoint/2010/main" val="36221738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58775"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25000"/>
              <a:buFont typeface="Noto Sans Symbols"/>
              <a:buNone/>
            </a:pPr>
            <a:r>
              <a:rPr lang="en-US" sz="2400" b="0" i="0" u="none" strike="noStrike" cap="none" dirty="0">
                <a:solidFill>
                  <a:schemeClr val="dk1"/>
                </a:solidFill>
                <a:latin typeface="Arial"/>
                <a:ea typeface="Arial"/>
                <a:cs typeface="Arial"/>
                <a:sym typeface="Arial"/>
              </a:rPr>
              <a:t>Similar to Excel, we can make </a:t>
            </a:r>
            <a:r>
              <a:rPr lang="en-US" sz="2400" b="0" i="0" u="none" strike="noStrike" cap="none" dirty="0" err="1">
                <a:solidFill>
                  <a:schemeClr val="dk1"/>
                </a:solidFill>
                <a:latin typeface="Arial"/>
                <a:ea typeface="Arial"/>
                <a:cs typeface="Arial"/>
                <a:sym typeface="Arial"/>
              </a:rPr>
              <a:t>visualisation</a:t>
            </a:r>
            <a:r>
              <a:rPr lang="en-US" sz="2400" b="0" i="0" u="none" strike="noStrike" cap="none" dirty="0">
                <a:solidFill>
                  <a:schemeClr val="dk1"/>
                </a:solidFill>
                <a:latin typeface="Arial"/>
                <a:ea typeface="Arial"/>
                <a:cs typeface="Arial"/>
                <a:sym typeface="Arial"/>
              </a:rPr>
              <a:t> charts using data in a Google spreadsheet</a:t>
            </a:r>
          </a:p>
          <a:p>
            <a:pPr marL="342900" marR="0" lvl="0" indent="-342900" algn="l" rtl="0">
              <a:spcBef>
                <a:spcPts val="480"/>
              </a:spcBef>
              <a:spcAft>
                <a:spcPts val="0"/>
              </a:spcAft>
              <a:buClr>
                <a:schemeClr val="dk1"/>
              </a:buClr>
              <a:buSzPct val="25000"/>
              <a:buFont typeface="Noto Sans Symbols"/>
              <a:buNone/>
            </a:pPr>
            <a:endParaRPr sz="2400" b="0" i="0" u="none" strike="noStrike" cap="none" dirty="0">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Generally very </a:t>
            </a:r>
            <a:r>
              <a:rPr lang="en-US" sz="2400" b="0" i="0" u="none" strike="noStrike" cap="none" dirty="0" smtClean="0">
                <a:solidFill>
                  <a:schemeClr val="dk1"/>
                </a:solidFill>
                <a:latin typeface="Arial"/>
                <a:ea typeface="Arial"/>
                <a:cs typeface="Arial"/>
                <a:sym typeface="Arial"/>
              </a:rPr>
              <a:t>simple visualisation </a:t>
            </a:r>
            <a:r>
              <a:rPr lang="en-US" sz="2400" b="0" i="0" u="none" strike="noStrike" cap="none" dirty="0">
                <a:solidFill>
                  <a:schemeClr val="dk1"/>
                </a:solidFill>
                <a:latin typeface="Arial"/>
                <a:ea typeface="Arial"/>
                <a:cs typeface="Arial"/>
                <a:sym typeface="Arial"/>
              </a:rPr>
              <a:t>types as well</a:t>
            </a: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The ‘basic’ chart is almost the same as Excel</a:t>
            </a:r>
          </a:p>
          <a:p>
            <a:pPr marL="342900" marR="0" lvl="0" indent="-342900" algn="l" rtl="0">
              <a:spcBef>
                <a:spcPts val="480"/>
              </a:spcBef>
              <a:spcAft>
                <a:spcPts val="0"/>
              </a:spcAft>
              <a:buClr>
                <a:schemeClr val="dk1"/>
              </a:buClr>
              <a:buSzPct val="100000"/>
              <a:buFont typeface="Noto Sans Symbols"/>
              <a:buChar char="▪"/>
            </a:pPr>
            <a:r>
              <a:rPr lang="en-US" sz="2400" b="0" i="0" u="none" strike="noStrike" cap="none" dirty="0">
                <a:solidFill>
                  <a:schemeClr val="dk1"/>
                </a:solidFill>
                <a:latin typeface="Arial"/>
                <a:ea typeface="Arial"/>
                <a:cs typeface="Arial"/>
                <a:sym typeface="Arial"/>
              </a:rPr>
              <a:t>BUT, we can also use </a:t>
            </a:r>
            <a:r>
              <a:rPr lang="en-US" sz="2400" b="0" i="1" u="none" strike="noStrike" cap="none" dirty="0" smtClean="0">
                <a:solidFill>
                  <a:schemeClr val="dk1"/>
                </a:solidFill>
                <a:latin typeface="Arial"/>
                <a:ea typeface="Arial"/>
                <a:cs typeface="Arial"/>
                <a:sym typeface="Arial"/>
              </a:rPr>
              <a:t>JavaScript</a:t>
            </a:r>
            <a:r>
              <a:rPr lang="en-US" sz="2400" b="0" i="0" u="none" strike="noStrike" cap="none" dirty="0" smtClean="0">
                <a:solidFill>
                  <a:schemeClr val="dk1"/>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and </a:t>
            </a:r>
            <a:r>
              <a:rPr lang="en-US" sz="2400" b="0" i="0" u="none" strike="noStrike" cap="none" dirty="0" smtClean="0">
                <a:solidFill>
                  <a:schemeClr val="dk1"/>
                </a:solidFill>
                <a:latin typeface="Arial"/>
                <a:ea typeface="Arial"/>
                <a:cs typeface="Arial"/>
                <a:sym typeface="Arial"/>
              </a:rPr>
              <a:t>Google </a:t>
            </a:r>
            <a:r>
              <a:rPr lang="en-US" sz="2400" b="0" i="0" u="none" strike="noStrike" cap="none" dirty="0">
                <a:solidFill>
                  <a:schemeClr val="dk1"/>
                </a:solidFill>
                <a:latin typeface="Arial"/>
                <a:ea typeface="Arial"/>
                <a:cs typeface="Arial"/>
                <a:sym typeface="Arial"/>
              </a:rPr>
              <a:t>chart libraries to create more interactive and better versions on separate webpages</a:t>
            </a:r>
          </a:p>
          <a:p>
            <a:pPr marL="742950" marR="0" lvl="1" indent="-285750" algn="l" rtl="0">
              <a:spcBef>
                <a:spcPts val="400"/>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This gives us the benefit of having a </a:t>
            </a:r>
            <a:r>
              <a:rPr lang="en-US" sz="2000" b="0" i="0" u="none" strike="noStrike" cap="none" dirty="0" err="1">
                <a:solidFill>
                  <a:schemeClr val="dk1"/>
                </a:solidFill>
                <a:latin typeface="Calibri"/>
                <a:ea typeface="Calibri"/>
                <a:cs typeface="Calibri"/>
                <a:sym typeface="Calibri"/>
              </a:rPr>
              <a:t>visualisation</a:t>
            </a:r>
            <a:r>
              <a:rPr lang="en-US" sz="2000" b="0" i="0" u="none" strike="noStrike" cap="none" dirty="0">
                <a:solidFill>
                  <a:schemeClr val="dk1"/>
                </a:solidFill>
                <a:latin typeface="Calibri"/>
                <a:ea typeface="Calibri"/>
                <a:cs typeface="Calibri"/>
                <a:sym typeface="Calibri"/>
              </a:rPr>
              <a:t> where the data is driven dynamically by the spreadsheet</a:t>
            </a:r>
          </a:p>
          <a:p>
            <a:pPr marL="742950" marR="0" lvl="1" indent="-285750" algn="l" rtl="0">
              <a:spcBef>
                <a:spcPts val="400"/>
              </a:spcBef>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If we change the spreadsheet, the </a:t>
            </a:r>
            <a:r>
              <a:rPr lang="en-US" sz="2000" b="0" i="0" u="none" strike="noStrike" cap="none" dirty="0" err="1">
                <a:solidFill>
                  <a:schemeClr val="dk1"/>
                </a:solidFill>
                <a:latin typeface="Calibri"/>
                <a:ea typeface="Calibri"/>
                <a:cs typeface="Calibri"/>
                <a:sym typeface="Calibri"/>
              </a:rPr>
              <a:t>visualisation</a:t>
            </a:r>
            <a:r>
              <a:rPr lang="en-US" sz="2000" b="0" i="0" u="none" strike="noStrike" cap="none" dirty="0">
                <a:solidFill>
                  <a:schemeClr val="dk1"/>
                </a:solidFill>
                <a:latin typeface="Calibri"/>
                <a:ea typeface="Calibri"/>
                <a:cs typeface="Calibri"/>
                <a:sym typeface="Calibri"/>
              </a:rPr>
              <a:t> will change (when reloaded)</a:t>
            </a:r>
          </a:p>
        </p:txBody>
      </p:sp>
      <p:sp>
        <p:nvSpPr>
          <p:cNvPr id="116" name="Shape 116"/>
          <p:cNvSpPr txBox="1">
            <a:spLocks noGrp="1"/>
          </p:cNvSpPr>
          <p:nvPr>
            <p:ph type="body" idx="2"/>
          </p:nvPr>
        </p:nvSpPr>
        <p:spPr>
          <a:xfrm>
            <a:off x="278052" y="217548"/>
            <a:ext cx="5223117" cy="7740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400" b="0" i="0" u="none" strike="noStrike" cap="none">
                <a:solidFill>
                  <a:schemeClr val="dk1"/>
                </a:solidFill>
                <a:latin typeface="Arial Narrow"/>
                <a:ea typeface="Arial Narrow"/>
                <a:cs typeface="Arial Narrow"/>
                <a:sym typeface="Arial Narrow"/>
              </a:rPr>
              <a:t>Google Charts</a:t>
            </a:r>
          </a:p>
        </p:txBody>
      </p:sp>
    </p:spTree>
    <p:extLst>
      <p:ext uri="{BB962C8B-B14F-4D97-AF65-F5344CB8AC3E}">
        <p14:creationId xmlns:p14="http://schemas.microsoft.com/office/powerpoint/2010/main" val="9025185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slide_1">
  <a:themeElements>
    <a:clrScheme name="Monash Colour Palette">
      <a:dk1>
        <a:srgbClr val="000000"/>
      </a:dk1>
      <a:lt1>
        <a:srgbClr val="FFFFFF"/>
      </a:lt1>
      <a:dk2>
        <a:srgbClr val="006DAE"/>
      </a:dk2>
      <a:lt2>
        <a:srgbClr val="939597"/>
      </a:lt2>
      <a:accent1>
        <a:srgbClr val="E3E5E5"/>
      </a:accent1>
      <a:accent2>
        <a:srgbClr val="ECECEC"/>
      </a:accent2>
      <a:accent3>
        <a:srgbClr val="FF002B"/>
      </a:accent3>
      <a:accent4>
        <a:srgbClr val="00AC3E"/>
      </a:accent4>
      <a:accent5>
        <a:srgbClr val="009FDA"/>
      </a:accent5>
      <a:accent6>
        <a:srgbClr val="8177E7"/>
      </a:accent6>
      <a:hlink>
        <a:srgbClr val="EE64A4"/>
      </a:hlink>
      <a:folHlink>
        <a:srgbClr val="FC622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slide_2">
  <a:themeElements>
    <a:clrScheme name="Monash Black">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ection break 2">
  <a:themeElements>
    <a:clrScheme name="Monash Colour Palette">
      <a:dk1>
        <a:srgbClr val="000000"/>
      </a:dk1>
      <a:lt1>
        <a:srgbClr val="FFFFFF"/>
      </a:lt1>
      <a:dk2>
        <a:srgbClr val="006DAE"/>
      </a:dk2>
      <a:lt2>
        <a:srgbClr val="939597"/>
      </a:lt2>
      <a:accent1>
        <a:srgbClr val="E3E5E5"/>
      </a:accent1>
      <a:accent2>
        <a:srgbClr val="ECECEC"/>
      </a:accent2>
      <a:accent3>
        <a:srgbClr val="FF002B"/>
      </a:accent3>
      <a:accent4>
        <a:srgbClr val="00AC3E"/>
      </a:accent4>
      <a:accent5>
        <a:srgbClr val="009FDA"/>
      </a:accent5>
      <a:accent6>
        <a:srgbClr val="8177E7"/>
      </a:accent6>
      <a:hlink>
        <a:srgbClr val="EE64A4"/>
      </a:hlink>
      <a:folHlink>
        <a:srgbClr val="FC622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1003</Words>
  <Application>Microsoft Macintosh PowerPoint</Application>
  <PresentationFormat>On-screen Show (4:3)</PresentationFormat>
  <Paragraphs>127</Paragraphs>
  <Slides>25</Slides>
  <Notes>25</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Title slide_1</vt:lpstr>
      <vt:lpstr>Title slide_2</vt:lpstr>
      <vt:lpstr>1_Section break 2</vt:lpstr>
      <vt:lpstr>5_Custom Design</vt:lpstr>
      <vt:lpstr>FIT3179 Data Visualisation</vt:lpstr>
      <vt:lpstr>Visualisation tools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FIT2079 Data Visualisation</dc:title>
  <cp:lastModifiedBy>Bernie Jenny</cp:lastModifiedBy>
  <cp:revision>33</cp:revision>
  <dcterms:modified xsi:type="dcterms:W3CDTF">2018-09-06T11:07:13Z</dcterms:modified>
</cp:coreProperties>
</file>