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4" r:id="rId1"/>
  </p:sldMasterIdLst>
  <p:notesMasterIdLst>
    <p:notesMasterId r:id="rId29"/>
  </p:notesMasterIdLst>
  <p:sldIdLst>
    <p:sldId id="256" r:id="rId2"/>
    <p:sldId id="257" r:id="rId3"/>
    <p:sldId id="258" r:id="rId4"/>
    <p:sldId id="259" r:id="rId5"/>
    <p:sldId id="260" r:id="rId6"/>
    <p:sldId id="276" r:id="rId7"/>
    <p:sldId id="269" r:id="rId8"/>
    <p:sldId id="291" r:id="rId9"/>
    <p:sldId id="292" r:id="rId10"/>
    <p:sldId id="294" r:id="rId11"/>
    <p:sldId id="293" r:id="rId12"/>
    <p:sldId id="288" r:id="rId13"/>
    <p:sldId id="289" r:id="rId14"/>
    <p:sldId id="290" r:id="rId15"/>
    <p:sldId id="271" r:id="rId16"/>
    <p:sldId id="277" r:id="rId17"/>
    <p:sldId id="261" r:id="rId18"/>
    <p:sldId id="279" r:id="rId19"/>
    <p:sldId id="270" r:id="rId20"/>
    <p:sldId id="273" r:id="rId21"/>
    <p:sldId id="295" r:id="rId22"/>
    <p:sldId id="280" r:id="rId23"/>
    <p:sldId id="266" r:id="rId24"/>
    <p:sldId id="284" r:id="rId25"/>
    <p:sldId id="281" r:id="rId26"/>
    <p:sldId id="275" r:id="rId27"/>
    <p:sldId id="263" r:id="rId28"/>
  </p:sldIdLst>
  <p:sldSz cx="13004800" cy="97536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3979" indent="1589"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1131" indent="1589"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68286" indent="1589"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5439" indent="1589"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5767" algn="l" defTabSz="914307" rtl="0" eaLnBrk="1" latinLnBrk="0" hangingPunct="1">
      <a:defRPr kern="1200">
        <a:solidFill>
          <a:schemeClr val="tx1"/>
        </a:solidFill>
        <a:latin typeface="Arial" pitchFamily="34" charset="0"/>
        <a:ea typeface="ヒラギノ角ゴ ProN W3" pitchFamily="-84" charset="-128"/>
        <a:cs typeface="+mn-cs"/>
      </a:defRPr>
    </a:lvl6pPr>
    <a:lvl7pPr marL="2742919" algn="l" defTabSz="914307" rtl="0" eaLnBrk="1" latinLnBrk="0" hangingPunct="1">
      <a:defRPr kern="1200">
        <a:solidFill>
          <a:schemeClr val="tx1"/>
        </a:solidFill>
        <a:latin typeface="Arial" pitchFamily="34" charset="0"/>
        <a:ea typeface="ヒラギノ角ゴ ProN W3" pitchFamily="-84" charset="-128"/>
        <a:cs typeface="+mn-cs"/>
      </a:defRPr>
    </a:lvl7pPr>
    <a:lvl8pPr marL="3200072" algn="l" defTabSz="914307" rtl="0" eaLnBrk="1" latinLnBrk="0" hangingPunct="1">
      <a:defRPr kern="1200">
        <a:solidFill>
          <a:schemeClr val="tx1"/>
        </a:solidFill>
        <a:latin typeface="Arial" pitchFamily="34" charset="0"/>
        <a:ea typeface="ヒラギノ角ゴ ProN W3" pitchFamily="-84" charset="-128"/>
        <a:cs typeface="+mn-cs"/>
      </a:defRPr>
    </a:lvl8pPr>
    <a:lvl9pPr marL="3657226" algn="l" defTabSz="914307" rtl="0" eaLnBrk="1" latinLnBrk="0" hangingPunct="1">
      <a:defRPr kern="1200">
        <a:solidFill>
          <a:schemeClr val="tx1"/>
        </a:solidFill>
        <a:latin typeface="Arial" pitchFamily="34" charset="0"/>
        <a:ea typeface="ヒラギノ角ゴ ProN W3" pitchFamily="-84" charset="-128"/>
        <a:cs typeface="+mn-c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0C0C0"/>
    <a:srgbClr val="4B0096"/>
    <a:srgbClr val="9021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5"/>
    <p:restoredTop sz="94674"/>
  </p:normalViewPr>
  <p:slideViewPr>
    <p:cSldViewPr>
      <p:cViewPr varScale="1">
        <p:scale>
          <a:sx n="87" d="100"/>
          <a:sy n="87" d="100"/>
        </p:scale>
        <p:origin x="416" y="200"/>
      </p:cViewPr>
      <p:guideLst>
        <p:guide orient="horz" pos="3072"/>
        <p:guide pos="4096"/>
      </p:guideLst>
    </p:cSldViewPr>
  </p:slideViewPr>
  <p:notesTextViewPr>
    <p:cViewPr>
      <p:scale>
        <a:sx n="100" d="100"/>
        <a:sy n="100" d="100"/>
      </p:scale>
      <p:origin x="0" y="0"/>
    </p:cViewPr>
  </p:notesTextViewPr>
  <p:sorterViewPr>
    <p:cViewPr>
      <p:scale>
        <a:sx n="66" d="100"/>
        <a:sy n="66" d="100"/>
      </p:scale>
      <p:origin x="0" y="2118"/>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4A913E16-6884-46AB-9F63-3C89891FB23C}" type="slidenum">
              <a:rPr lang="en-AU"/>
              <a:pPr/>
              <a:t>‹#›</a:t>
            </a:fld>
            <a:endParaRPr lang="en-AU"/>
          </a:p>
        </p:txBody>
      </p:sp>
    </p:spTree>
    <p:extLst>
      <p:ext uri="{BB962C8B-B14F-4D97-AF65-F5344CB8AC3E}">
        <p14:creationId xmlns:p14="http://schemas.microsoft.com/office/powerpoint/2010/main" val="1110862339"/>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Helvetica Neue Light" charset="0"/>
        <a:ea typeface="MS PGothic" pitchFamily="34" charset="-128"/>
        <a:cs typeface="ＭＳ Ｐゴシック" charset="-128"/>
      </a:defRPr>
    </a:lvl1pPr>
    <a:lvl2pPr marL="453979"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2pPr>
    <a:lvl3pPr marL="911131"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3pPr>
    <a:lvl4pPr marL="1368286"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4pPr>
    <a:lvl5pPr marL="1825439"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5pPr>
    <a:lvl6pPr marL="2285182" algn="l" defTabSz="457034" rtl="0" eaLnBrk="1" latinLnBrk="0" hangingPunct="1">
      <a:defRPr sz="1100" kern="1200">
        <a:solidFill>
          <a:schemeClr val="tx1"/>
        </a:solidFill>
        <a:latin typeface="+mn-lt"/>
        <a:ea typeface="+mn-ea"/>
        <a:cs typeface="+mn-cs"/>
      </a:defRPr>
    </a:lvl6pPr>
    <a:lvl7pPr marL="2742216" algn="l" defTabSz="457034" rtl="0" eaLnBrk="1" latinLnBrk="0" hangingPunct="1">
      <a:defRPr sz="1100" kern="1200">
        <a:solidFill>
          <a:schemeClr val="tx1"/>
        </a:solidFill>
        <a:latin typeface="+mn-lt"/>
        <a:ea typeface="+mn-ea"/>
        <a:cs typeface="+mn-cs"/>
      </a:defRPr>
    </a:lvl7pPr>
    <a:lvl8pPr marL="3199255" algn="l" defTabSz="457034" rtl="0" eaLnBrk="1" latinLnBrk="0" hangingPunct="1">
      <a:defRPr sz="1100" kern="1200">
        <a:solidFill>
          <a:schemeClr val="tx1"/>
        </a:solidFill>
        <a:latin typeface="+mn-lt"/>
        <a:ea typeface="+mn-ea"/>
        <a:cs typeface="+mn-cs"/>
      </a:defRPr>
    </a:lvl8pPr>
    <a:lvl9pPr marL="3656291" algn="l" defTabSz="45703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1"/>
          <p:cNvSpPr txBox="1">
            <a:spLocks noGrp="1" noChangeArrowheads="1"/>
          </p:cNvSpPr>
          <p:nvPr/>
        </p:nvSpPr>
        <p:spPr bwMode="auto">
          <a:xfrm>
            <a:off x="3887530" y="1"/>
            <a:ext cx="2970470" cy="458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363" tIns="43682" rIns="87363" bIns="43682"/>
          <a:lstStyle>
            <a:lvl1pPr defTabSz="944563" eaLnBrk="0" hangingPunct="0">
              <a:defRPr sz="2400">
                <a:solidFill>
                  <a:schemeClr val="tx1"/>
                </a:solidFill>
                <a:latin typeface="Arial" charset="0"/>
                <a:ea typeface="ＭＳ Ｐゴシック" charset="0"/>
                <a:cs typeface="ＭＳ Ｐゴシック" charset="0"/>
              </a:defRPr>
            </a:lvl1pPr>
            <a:lvl2pPr marL="37931725" indent="-37474525" defTabSz="944563"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lnSpc>
                <a:spcPct val="80000"/>
              </a:lnSpc>
              <a:spcBef>
                <a:spcPct val="20000"/>
              </a:spcBef>
              <a:spcAft>
                <a:spcPct val="0"/>
              </a:spcAft>
              <a:defRPr sz="2400">
                <a:solidFill>
                  <a:schemeClr val="tx1"/>
                </a:solidFill>
                <a:latin typeface="Arial" charset="0"/>
                <a:ea typeface="ＭＳ Ｐゴシック" charset="0"/>
              </a:defRPr>
            </a:lvl6pPr>
            <a:lvl7pPr marL="914400" eaLnBrk="0" fontAlgn="base" hangingPunct="0">
              <a:lnSpc>
                <a:spcPct val="80000"/>
              </a:lnSpc>
              <a:spcBef>
                <a:spcPct val="20000"/>
              </a:spcBef>
              <a:spcAft>
                <a:spcPct val="0"/>
              </a:spcAft>
              <a:defRPr sz="2400">
                <a:solidFill>
                  <a:schemeClr val="tx1"/>
                </a:solidFill>
                <a:latin typeface="Arial" charset="0"/>
                <a:ea typeface="ＭＳ Ｐゴシック" charset="0"/>
              </a:defRPr>
            </a:lvl7pPr>
            <a:lvl8pPr marL="1371600" eaLnBrk="0" fontAlgn="base" hangingPunct="0">
              <a:lnSpc>
                <a:spcPct val="80000"/>
              </a:lnSpc>
              <a:spcBef>
                <a:spcPct val="20000"/>
              </a:spcBef>
              <a:spcAft>
                <a:spcPct val="0"/>
              </a:spcAft>
              <a:defRPr sz="2400">
                <a:solidFill>
                  <a:schemeClr val="tx1"/>
                </a:solidFill>
                <a:latin typeface="Arial" charset="0"/>
                <a:ea typeface="ＭＳ Ｐゴシック" charset="0"/>
              </a:defRPr>
            </a:lvl8pPr>
            <a:lvl9pPr marL="1828800" eaLnBrk="0" fontAlgn="base" hangingPunct="0">
              <a:lnSpc>
                <a:spcPct val="80000"/>
              </a:lnSpc>
              <a:spcBef>
                <a:spcPct val="20000"/>
              </a:spcBef>
              <a:spcAft>
                <a:spcPct val="0"/>
              </a:spcAft>
              <a:defRPr sz="2400">
                <a:solidFill>
                  <a:schemeClr val="tx1"/>
                </a:solidFill>
                <a:latin typeface="Arial" charset="0"/>
                <a:ea typeface="ＭＳ Ｐゴシック" charset="0"/>
              </a:defRPr>
            </a:lvl9pPr>
          </a:lstStyle>
          <a:p>
            <a:pPr algn="r">
              <a:lnSpc>
                <a:spcPct val="100000"/>
              </a:lnSpc>
              <a:spcBef>
                <a:spcPct val="0"/>
              </a:spcBef>
            </a:pPr>
            <a:fld id="{03026DB6-F531-1245-B142-62BDA659B736}" type="datetime1">
              <a:rPr lang="en-AU" sz="1100">
                <a:latin typeface="Times New Roman" charset="0"/>
              </a:rPr>
              <a:pPr algn="r">
                <a:lnSpc>
                  <a:spcPct val="100000"/>
                </a:lnSpc>
                <a:spcBef>
                  <a:spcPct val="0"/>
                </a:spcBef>
              </a:pPr>
              <a:t>25/07/2016</a:t>
            </a:fld>
            <a:endParaRPr lang="en-US" sz="1100">
              <a:latin typeface="Times New Roman" charset="0"/>
            </a:endParaRPr>
          </a:p>
        </p:txBody>
      </p:sp>
      <p:sp>
        <p:nvSpPr>
          <p:cNvPr id="142339" name="Rectangle 13"/>
          <p:cNvSpPr txBox="1">
            <a:spLocks noGrp="1" noChangeArrowheads="1"/>
          </p:cNvSpPr>
          <p:nvPr/>
        </p:nvSpPr>
        <p:spPr bwMode="auto">
          <a:xfrm>
            <a:off x="3887530" y="8685878"/>
            <a:ext cx="2970470" cy="458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363" tIns="43682" rIns="87363" bIns="43682" anchor="b"/>
          <a:lstStyle>
            <a:lvl1pPr defTabSz="944563" eaLnBrk="0" hangingPunct="0">
              <a:defRPr sz="2400">
                <a:solidFill>
                  <a:schemeClr val="tx1"/>
                </a:solidFill>
                <a:latin typeface="Arial" charset="0"/>
                <a:ea typeface="ＭＳ Ｐゴシック" charset="0"/>
                <a:cs typeface="ＭＳ Ｐゴシック" charset="0"/>
              </a:defRPr>
            </a:lvl1pPr>
            <a:lvl2pPr marL="37931725" indent="-37474525" defTabSz="944563"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lnSpc>
                <a:spcPct val="80000"/>
              </a:lnSpc>
              <a:spcBef>
                <a:spcPct val="20000"/>
              </a:spcBef>
              <a:spcAft>
                <a:spcPct val="0"/>
              </a:spcAft>
              <a:defRPr sz="2400">
                <a:solidFill>
                  <a:schemeClr val="tx1"/>
                </a:solidFill>
                <a:latin typeface="Arial" charset="0"/>
                <a:ea typeface="ＭＳ Ｐゴシック" charset="0"/>
              </a:defRPr>
            </a:lvl6pPr>
            <a:lvl7pPr marL="914400" eaLnBrk="0" fontAlgn="base" hangingPunct="0">
              <a:lnSpc>
                <a:spcPct val="80000"/>
              </a:lnSpc>
              <a:spcBef>
                <a:spcPct val="20000"/>
              </a:spcBef>
              <a:spcAft>
                <a:spcPct val="0"/>
              </a:spcAft>
              <a:defRPr sz="2400">
                <a:solidFill>
                  <a:schemeClr val="tx1"/>
                </a:solidFill>
                <a:latin typeface="Arial" charset="0"/>
                <a:ea typeface="ＭＳ Ｐゴシック" charset="0"/>
              </a:defRPr>
            </a:lvl7pPr>
            <a:lvl8pPr marL="1371600" eaLnBrk="0" fontAlgn="base" hangingPunct="0">
              <a:lnSpc>
                <a:spcPct val="80000"/>
              </a:lnSpc>
              <a:spcBef>
                <a:spcPct val="20000"/>
              </a:spcBef>
              <a:spcAft>
                <a:spcPct val="0"/>
              </a:spcAft>
              <a:defRPr sz="2400">
                <a:solidFill>
                  <a:schemeClr val="tx1"/>
                </a:solidFill>
                <a:latin typeface="Arial" charset="0"/>
                <a:ea typeface="ＭＳ Ｐゴシック" charset="0"/>
              </a:defRPr>
            </a:lvl8pPr>
            <a:lvl9pPr marL="1828800" eaLnBrk="0" fontAlgn="base" hangingPunct="0">
              <a:lnSpc>
                <a:spcPct val="80000"/>
              </a:lnSpc>
              <a:spcBef>
                <a:spcPct val="20000"/>
              </a:spcBef>
              <a:spcAft>
                <a:spcPct val="0"/>
              </a:spcAft>
              <a:defRPr sz="2400">
                <a:solidFill>
                  <a:schemeClr val="tx1"/>
                </a:solidFill>
                <a:latin typeface="Arial" charset="0"/>
                <a:ea typeface="ＭＳ Ｐゴシック" charset="0"/>
              </a:defRPr>
            </a:lvl9pPr>
          </a:lstStyle>
          <a:p>
            <a:pPr algn="r">
              <a:lnSpc>
                <a:spcPct val="100000"/>
              </a:lnSpc>
              <a:spcBef>
                <a:spcPct val="0"/>
              </a:spcBef>
            </a:pPr>
            <a:fld id="{816BC2E7-B787-4E4C-93FC-47AB75D93C01}" type="slidenum">
              <a:rPr lang="en-US" sz="1100">
                <a:latin typeface="Times New Roman" charset="0"/>
              </a:rPr>
              <a:pPr algn="r">
                <a:lnSpc>
                  <a:spcPct val="100000"/>
                </a:lnSpc>
                <a:spcBef>
                  <a:spcPct val="0"/>
                </a:spcBef>
              </a:pPr>
              <a:t>2</a:t>
            </a:fld>
            <a:endParaRPr lang="en-US" sz="1100">
              <a:latin typeface="Times New Roman" charset="0"/>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sz="1500"/>
          </a:p>
        </p:txBody>
      </p:sp>
    </p:spTree>
    <p:extLst>
      <p:ext uri="{BB962C8B-B14F-4D97-AF65-F5344CB8AC3E}">
        <p14:creationId xmlns:p14="http://schemas.microsoft.com/office/powerpoint/2010/main" val="50077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long as you do not have to directly access the computer’s </a:t>
            </a:r>
            <a:r>
              <a:rPr lang="en-US" dirty="0" err="1" smtClean="0"/>
              <a:t>hardwarde</a:t>
            </a:r>
            <a:r>
              <a:rPr lang="en-US" dirty="0" smtClean="0"/>
              <a:t>, you should be fine.</a:t>
            </a:r>
            <a:endParaRPr lang="en-US" dirty="0"/>
          </a:p>
        </p:txBody>
      </p:sp>
      <p:sp>
        <p:nvSpPr>
          <p:cNvPr id="4" name="Date Placeholder 3"/>
          <p:cNvSpPr>
            <a:spLocks noGrp="1"/>
          </p:cNvSpPr>
          <p:nvPr>
            <p:ph type="dt" idx="10"/>
          </p:nvPr>
        </p:nvSpPr>
        <p:spPr/>
        <p:txBody>
          <a:bodyPr/>
          <a:lstStyle/>
          <a:p>
            <a:fld id="{C2EB7222-3F04-3649-854D-60CD0BE2B17E}" type="datetime1">
              <a:rPr lang="en-AU" smtClean="0"/>
              <a:pPr/>
              <a:t>25/07/2016</a:t>
            </a:fld>
            <a:endParaRPr lang="en-US"/>
          </a:p>
        </p:txBody>
      </p:sp>
      <p:sp>
        <p:nvSpPr>
          <p:cNvPr id="5" name="Slide Number Placeholder 4"/>
          <p:cNvSpPr>
            <a:spLocks noGrp="1"/>
          </p:cNvSpPr>
          <p:nvPr>
            <p:ph type="sldNum" sz="quarter" idx="11"/>
          </p:nvPr>
        </p:nvSpPr>
        <p:spPr/>
        <p:txBody>
          <a:bodyPr/>
          <a:lstStyle/>
          <a:p>
            <a:fld id="{6C0DC8D8-8DA2-0D4C-A9BB-A6372DD6C7F1}" type="slidenum">
              <a:rPr lang="en-US" smtClean="0"/>
              <a:pPr/>
              <a:t>4</a:t>
            </a:fld>
            <a:endParaRPr lang="en-US"/>
          </a:p>
        </p:txBody>
      </p:sp>
    </p:spTree>
    <p:extLst>
      <p:ext uri="{BB962C8B-B14F-4D97-AF65-F5344CB8AC3E}">
        <p14:creationId xmlns:p14="http://schemas.microsoft.com/office/powerpoint/2010/main" val="285791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25" tIns="65013" rIns="130025" bIns="6501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9"/>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25" tIns="65013" rIns="130025" bIns="65013"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08" indent="0" algn="l">
              <a:buNone/>
              <a:defRPr sz="3700">
                <a:solidFill>
                  <a:schemeClr val="tx2">
                    <a:shade val="30000"/>
                    <a:satMod val="150000"/>
                  </a:schemeClr>
                </a:solidFill>
              </a:defRPr>
            </a:lvl1pPr>
            <a:lvl2pPr marL="650130" indent="0" algn="ctr">
              <a:buNone/>
            </a:lvl2pPr>
            <a:lvl3pPr marL="1300259" indent="0" algn="ctr">
              <a:buNone/>
            </a:lvl3pPr>
            <a:lvl4pPr marL="1950391" indent="0" algn="ctr">
              <a:buNone/>
            </a:lvl4pPr>
            <a:lvl5pPr marL="2600520" indent="0" algn="ctr">
              <a:buNone/>
            </a:lvl5pPr>
            <a:lvl6pPr marL="3250650" indent="0" algn="ctr">
              <a:buNone/>
            </a:lvl6pPr>
            <a:lvl7pPr marL="3900782" indent="0" algn="ctr">
              <a:buNone/>
            </a:lvl7pPr>
            <a:lvl8pPr marL="4550909" indent="0" algn="ctr">
              <a:buNone/>
            </a:lvl8pPr>
            <a:lvl9pPr marL="5201041"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A118F3E5-2778-4CB2-8578-9F4B298485FB}" type="datetime1">
              <a:rPr lang="en-US"/>
              <a:pPr/>
              <a:t>7/25/16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D23A906C-AF10-4598-B5DD-31B8C0CD37F2}" type="slidenum">
              <a:rPr lang="en-US"/>
              <a:pPr/>
              <a:t>‹#›</a:t>
            </a:fld>
            <a:endParaRPr lang="en-US"/>
          </a:p>
        </p:txBody>
      </p:sp>
    </p:spTree>
    <p:extLst>
      <p:ext uri="{BB962C8B-B14F-4D97-AF65-F5344CB8AC3E}">
        <p14:creationId xmlns:p14="http://schemas.microsoft.com/office/powerpoint/2010/main" val="22232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67985150-0157-4FDF-88AA-028D23DEC59F}" type="datetime1">
              <a:rPr lang="en-US"/>
              <a:pPr/>
              <a:t>7/25/16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62629BE0-7E3D-414D-963A-C73ABA952307}" type="slidenum">
              <a:rPr lang="en-US"/>
              <a:pPr/>
              <a:t>‹#›</a:t>
            </a:fld>
            <a:endParaRPr lang="en-US"/>
          </a:p>
        </p:txBody>
      </p:sp>
    </p:spTree>
    <p:extLst>
      <p:ext uri="{BB962C8B-B14F-4D97-AF65-F5344CB8AC3E}">
        <p14:creationId xmlns:p14="http://schemas.microsoft.com/office/powerpoint/2010/main" val="194853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603"/>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4"/>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7FD8C22D-3860-4F65-8858-BC6A862337D5}" type="datetime1">
              <a:rPr lang="en-US"/>
              <a:pPr/>
              <a:t>7/25/16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3138BE8F-6B4D-4BBE-B82C-F49A80064FB4}" type="slidenum">
              <a:rPr lang="en-US"/>
              <a:pPr/>
              <a:t>‹#›</a:t>
            </a:fld>
            <a:endParaRPr lang="en-US"/>
          </a:p>
        </p:txBody>
      </p:sp>
    </p:spTree>
    <p:extLst>
      <p:ext uri="{BB962C8B-B14F-4D97-AF65-F5344CB8AC3E}">
        <p14:creationId xmlns:p14="http://schemas.microsoft.com/office/powerpoint/2010/main" val="270350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567F72CD-0774-4390-9958-A03BCBD7EC36}" type="datetime1">
              <a:rPr lang="en-US"/>
              <a:pPr/>
              <a:t>7/25/16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7DA43073-69F7-430F-A6DF-34CB552E9C4A}" type="slidenum">
              <a:rPr lang="en-US"/>
              <a:pPr/>
              <a:t>‹#›</a:t>
            </a:fld>
            <a:endParaRPr lang="en-US"/>
          </a:p>
        </p:txBody>
      </p:sp>
    </p:spTree>
    <p:extLst>
      <p:ext uri="{BB962C8B-B14F-4D97-AF65-F5344CB8AC3E}">
        <p14:creationId xmlns:p14="http://schemas.microsoft.com/office/powerpoint/2010/main" val="34733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25" tIns="65013" rIns="130025" bIns="65013"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25" tIns="65013" rIns="130025" bIns="65013"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25" tIns="65013" rIns="130025" bIns="6501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40" y="3905250"/>
            <a:ext cx="92075"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25" tIns="65013" rIns="130025" bIns="65013"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5"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CCB4700A-3E70-4BDD-8520-264B92F3B514}" type="datetime1">
              <a:rPr lang="en-US"/>
              <a:pPr/>
              <a:t>7/25/16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0F6ACB7A-77EC-4F82-87F2-93A4151320C5}" type="slidenum">
              <a:rPr lang="en-US"/>
              <a:pPr/>
              <a:t>‹#›</a:t>
            </a:fld>
            <a:endParaRPr lang="en-US"/>
          </a:p>
        </p:txBody>
      </p:sp>
    </p:spTree>
    <p:extLst>
      <p:ext uri="{BB962C8B-B14F-4D97-AF65-F5344CB8AC3E}">
        <p14:creationId xmlns:p14="http://schemas.microsoft.com/office/powerpoint/2010/main" val="125117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4C2F3850-70F9-4313-A8A6-08E0E6A1D4AB}" type="datetime1">
              <a:rPr lang="en-US"/>
              <a:pPr/>
              <a:t>7/25/16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5A1FA8D2-92E1-4357-A979-B3190F0E584D}" type="slidenum">
              <a:rPr lang="en-US"/>
              <a:pPr/>
              <a:t>‹#›</a:t>
            </a:fld>
            <a:endParaRPr lang="en-US"/>
          </a:p>
        </p:txBody>
      </p:sp>
    </p:spTree>
    <p:extLst>
      <p:ext uri="{BB962C8B-B14F-4D97-AF65-F5344CB8AC3E}">
        <p14:creationId xmlns:p14="http://schemas.microsoft.com/office/powerpoint/2010/main" val="178277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19"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19"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12" indent="-39007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12" indent="-39007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93A15160-073E-408C-B9D0-6D4D282ECE64}" type="datetime1">
              <a:rPr lang="en-US"/>
              <a:pPr/>
              <a:t>7/25/16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55920953-242C-4E5A-950D-3D19F056D953}" type="slidenum">
              <a:rPr lang="en-US"/>
              <a:pPr/>
              <a:t>‹#›</a:t>
            </a:fld>
            <a:endParaRPr lang="en-US"/>
          </a:p>
        </p:txBody>
      </p:sp>
    </p:spTree>
    <p:extLst>
      <p:ext uri="{BB962C8B-B14F-4D97-AF65-F5344CB8AC3E}">
        <p14:creationId xmlns:p14="http://schemas.microsoft.com/office/powerpoint/2010/main" val="140686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CF0370C1-3DBB-4921-87B4-E3B5A409B079}" type="datetime1">
              <a:rPr lang="en-US"/>
              <a:pPr/>
              <a:t>7/25/16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11BD311C-D51B-49EB-B630-CEB6C7391FAA}" type="slidenum">
              <a:rPr lang="en-US"/>
              <a:pPr/>
              <a:t>‹#›</a:t>
            </a:fld>
            <a:endParaRPr lang="en-US"/>
          </a:p>
        </p:txBody>
      </p:sp>
    </p:spTree>
    <p:extLst>
      <p:ext uri="{BB962C8B-B14F-4D97-AF65-F5344CB8AC3E}">
        <p14:creationId xmlns:p14="http://schemas.microsoft.com/office/powerpoint/2010/main" val="384340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25" tIns="65013" rIns="130025" bIns="65013"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25" tIns="65013" rIns="130025" bIns="65013"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90DDC8B9-D518-4ACF-AB34-9ABB18807919}" type="datetime1">
              <a:rPr lang="en-US"/>
              <a:pPr/>
              <a:t>7/25/16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84B936AA-3BC4-41AB-BF13-CDF6F2A2505C}" type="slidenum">
              <a:rPr lang="en-US"/>
              <a:pPr/>
              <a:t>‹#›</a:t>
            </a:fld>
            <a:endParaRPr lang="en-US"/>
          </a:p>
        </p:txBody>
      </p:sp>
    </p:spTree>
    <p:extLst>
      <p:ext uri="{BB962C8B-B14F-4D97-AF65-F5344CB8AC3E}">
        <p14:creationId xmlns:p14="http://schemas.microsoft.com/office/powerpoint/2010/main" val="64308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8"/>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1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5"/>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9F90F53D-D440-475C-87B5-7E3E0F919CFA}" type="datetime1">
              <a:rPr lang="en-US"/>
              <a:pPr/>
              <a:t>7/25/16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7184EDCD-B416-4825-956D-F4E0F420A43D}" type="slidenum">
              <a:rPr lang="en-US"/>
              <a:pPr/>
              <a:t>‹#›</a:t>
            </a:fld>
            <a:endParaRPr lang="en-US"/>
          </a:p>
        </p:txBody>
      </p:sp>
    </p:spTree>
    <p:extLst>
      <p:ext uri="{BB962C8B-B14F-4D97-AF65-F5344CB8AC3E}">
        <p14:creationId xmlns:p14="http://schemas.microsoft.com/office/powerpoint/2010/main" val="17539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25" tIns="390078" rIns="130025" bIns="65013">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2"/>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5" y="1357313"/>
            <a:ext cx="976311"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25" tIns="65013" rIns="130025" bIns="65013"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2"/>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25" tIns="65013" rIns="130025" bIns="65013"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8"/>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07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EB0529DC-D6D6-44AB-B6AA-3CC8E0456905}" type="datetime1">
              <a:rPr lang="en-US"/>
              <a:pPr/>
              <a:t>7/25/16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8E89A641-921F-42CE-A329-2BD425157F50}" type="slidenum">
              <a:rPr lang="en-US"/>
              <a:pPr/>
              <a:t>‹#›</a:t>
            </a:fld>
            <a:endParaRPr lang="en-US"/>
          </a:p>
        </p:txBody>
      </p:sp>
    </p:spTree>
    <p:extLst>
      <p:ext uri="{BB962C8B-B14F-4D97-AF65-F5344CB8AC3E}">
        <p14:creationId xmlns:p14="http://schemas.microsoft.com/office/powerpoint/2010/main" val="22913520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2" y="-1160462"/>
            <a:ext cx="2330450" cy="233045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25" tIns="65013" rIns="130025" bIns="65013" anchor="ctr"/>
          <a:lstStyle>
            <a:extLst/>
          </a:lstStyle>
          <a:p>
            <a:pPr algn="ctr">
              <a:defRPr/>
            </a:pPr>
            <a:endParaRPr lang="en-US"/>
          </a:p>
        </p:txBody>
      </p:sp>
      <p:sp>
        <p:nvSpPr>
          <p:cNvPr id="8" name="Oval 7"/>
          <p:cNvSpPr>
            <a:spLocks noChangeArrowheads="1"/>
          </p:cNvSpPr>
          <p:nvPr/>
        </p:nvSpPr>
        <p:spPr bwMode="auto">
          <a:xfrm>
            <a:off x="239716" y="30166"/>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 xmlns:a14="http://schemas.microsoft.com/office/drawing/2010/main">
                <a:solidFill>
                  <a:srgbClr val="FFFFFF"/>
                </a:solidFill>
              </a14:hiddenFill>
            </a:ext>
          </a:extLst>
        </p:spPr>
        <p:txBody>
          <a:bodyPr lIns="130025" tIns="65013" rIns="130025" bIns="65013" anchor="ctr"/>
          <a:lstStyle/>
          <a:p>
            <a:pPr algn="ctr"/>
            <a:endParaRPr lang="en-US">
              <a:solidFill>
                <a:srgbClr val="FFFFFF"/>
              </a:solidFill>
              <a:latin typeface="Gill Sans MT" pitchFamily="34" charset="0"/>
            </a:endParaRPr>
          </a:p>
        </p:txBody>
      </p:sp>
      <p:sp>
        <p:nvSpPr>
          <p:cNvPr id="11" name="Donut 10"/>
          <p:cNvSpPr/>
          <p:nvPr/>
        </p:nvSpPr>
        <p:spPr>
          <a:xfrm rot="2315675">
            <a:off x="260099"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25" tIns="65013" rIns="130025" bIns="6501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25" tIns="65013" rIns="130025" bIns="65013"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8" y="390525"/>
            <a:ext cx="10664825" cy="1625600"/>
          </a:xfrm>
          <a:prstGeom prst="rect">
            <a:avLst/>
          </a:prstGeom>
        </p:spPr>
        <p:txBody>
          <a:bodyPr vert="horz" wrap="square" lIns="130025" tIns="65013" rIns="130025" bIns="65013" numCol="1" anchor="ctr" anchorCtr="0" compatLnSpc="1">
            <a:prstTxWarp prst="textNoShape">
              <a:avLst/>
            </a:prstTxWarp>
            <a:normAutofit/>
          </a:bodyPr>
          <a:lstStyle/>
          <a:p>
            <a:pPr lvl="0"/>
            <a:r>
              <a:rPr lang="en-AU" smtClean="0"/>
              <a:t>Click to edit Master title style</a:t>
            </a:r>
            <a:endParaRPr lang="en-US" smtClean="0"/>
          </a:p>
        </p:txBody>
      </p:sp>
      <p:sp>
        <p:nvSpPr>
          <p:cNvPr id="1033" name="Text Placeholder 8"/>
          <p:cNvSpPr>
            <a:spLocks noGrp="1"/>
          </p:cNvSpPr>
          <p:nvPr>
            <p:ph type="body" idx="1"/>
          </p:nvPr>
        </p:nvSpPr>
        <p:spPr bwMode="auto">
          <a:xfrm>
            <a:off x="2041528" y="2058990"/>
            <a:ext cx="10664825" cy="682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30025" tIns="65013" rIns="130025" bIns="6501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90" y="8967788"/>
            <a:ext cx="3033712" cy="677862"/>
          </a:xfrm>
          <a:prstGeom prst="rect">
            <a:avLst/>
          </a:prstGeom>
        </p:spPr>
        <p:txBody>
          <a:bodyPr vert="horz" wrap="square" lIns="130025" tIns="65013" rIns="130025" bIns="65013" numCol="1" anchor="b" anchorCtr="0" compatLnSpc="1">
            <a:prstTxWarp prst="textNoShape">
              <a:avLst/>
            </a:prstTxWarp>
          </a:bodyPr>
          <a:lstStyle>
            <a:lvl1pPr algn="r">
              <a:defRPr sz="1700">
                <a:solidFill>
                  <a:srgbClr val="B5A788"/>
                </a:solidFill>
              </a:defRPr>
            </a:lvl1pPr>
          </a:lstStyle>
          <a:p>
            <a:fld id="{25CC84DC-11C9-48A1-94E6-2131E8448B2C}" type="datetime1">
              <a:rPr lang="en-US"/>
              <a:pPr/>
              <a:t>7/25/16</a:t>
            </a:fld>
            <a:endParaRPr lang="en-US"/>
          </a:p>
        </p:txBody>
      </p:sp>
      <p:sp>
        <p:nvSpPr>
          <p:cNvPr id="10" name="Footer Placeholder 9"/>
          <p:cNvSpPr>
            <a:spLocks noGrp="1"/>
          </p:cNvSpPr>
          <p:nvPr>
            <p:ph type="ftr" sz="quarter" idx="3"/>
          </p:nvPr>
        </p:nvSpPr>
        <p:spPr>
          <a:xfrm>
            <a:off x="8128002" y="8967788"/>
            <a:ext cx="4117975" cy="677862"/>
          </a:xfrm>
          <a:prstGeom prst="rect">
            <a:avLst/>
          </a:prstGeom>
        </p:spPr>
        <p:txBody>
          <a:bodyPr vert="horz" wrap="square" lIns="130025" tIns="65013" rIns="130025" bIns="65013"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25" tIns="65013" rIns="130025" bIns="65013" numCol="1" anchor="b" anchorCtr="0" compatLnSpc="1">
            <a:prstTxWarp prst="textNoShape">
              <a:avLst/>
            </a:prstTxWarp>
          </a:bodyPr>
          <a:lstStyle>
            <a:lvl1pPr algn="ctr">
              <a:defRPr sz="1700">
                <a:solidFill>
                  <a:srgbClr val="B5A788"/>
                </a:solidFill>
              </a:defRPr>
            </a:lvl1pPr>
          </a:lstStyle>
          <a:p>
            <a:fld id="{A053CC8F-F385-454A-88BB-2D2062803F9F}"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25" tIns="65013" rIns="130025" bIns="65013"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828" r:id="rId1"/>
    <p:sldLayoutId id="2147483820" r:id="rId2"/>
    <p:sldLayoutId id="2147483829" r:id="rId3"/>
    <p:sldLayoutId id="2147483821" r:id="rId4"/>
    <p:sldLayoutId id="2147483822" r:id="rId5"/>
    <p:sldLayoutId id="2147483823" r:id="rId6"/>
    <p:sldLayoutId id="2147483830" r:id="rId7"/>
    <p:sldLayoutId id="2147483824" r:id="rId8"/>
    <p:sldLayoutId id="2147483831" r:id="rId9"/>
    <p:sldLayoutId id="2147483825" r:id="rId10"/>
    <p:sldLayoutId id="2147483826" r:id="rId11"/>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29"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260"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39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518"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p:titleStyle>
    <p:bodyStyle>
      <a:lvl1pPr marL="517473" indent="-40000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7958" indent="-334928"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58758" indent="-322229"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58765" indent="-244449"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4487" indent="-2571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429" indent="-26005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489" indent="-26005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546" indent="-26005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606" indent="-26005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130" algn="l" rtl="0" eaLnBrk="1" latinLnBrk="0" hangingPunct="1">
        <a:defRPr kumimoji="0" kern="1200">
          <a:solidFill>
            <a:schemeClr val="tx1"/>
          </a:solidFill>
          <a:latin typeface="+mn-lt"/>
          <a:ea typeface="+mn-ea"/>
          <a:cs typeface="+mn-cs"/>
        </a:defRPr>
      </a:lvl2pPr>
      <a:lvl3pPr marL="1300259" algn="l" rtl="0" eaLnBrk="1" latinLnBrk="0" hangingPunct="1">
        <a:defRPr kumimoji="0" kern="1200">
          <a:solidFill>
            <a:schemeClr val="tx1"/>
          </a:solidFill>
          <a:latin typeface="+mn-lt"/>
          <a:ea typeface="+mn-ea"/>
          <a:cs typeface="+mn-cs"/>
        </a:defRPr>
      </a:lvl3pPr>
      <a:lvl4pPr marL="1950391" algn="l" rtl="0" eaLnBrk="1" latinLnBrk="0" hangingPunct="1">
        <a:defRPr kumimoji="0" kern="1200">
          <a:solidFill>
            <a:schemeClr val="tx1"/>
          </a:solidFill>
          <a:latin typeface="+mn-lt"/>
          <a:ea typeface="+mn-ea"/>
          <a:cs typeface="+mn-cs"/>
        </a:defRPr>
      </a:lvl4pPr>
      <a:lvl5pPr marL="2600520" algn="l" rtl="0" eaLnBrk="1" latinLnBrk="0" hangingPunct="1">
        <a:defRPr kumimoji="0" kern="1200">
          <a:solidFill>
            <a:schemeClr val="tx1"/>
          </a:solidFill>
          <a:latin typeface="+mn-lt"/>
          <a:ea typeface="+mn-ea"/>
          <a:cs typeface="+mn-cs"/>
        </a:defRPr>
      </a:lvl5pPr>
      <a:lvl6pPr marL="3250650" algn="l" rtl="0" eaLnBrk="1" latinLnBrk="0" hangingPunct="1">
        <a:defRPr kumimoji="0" kern="1200">
          <a:solidFill>
            <a:schemeClr val="tx1"/>
          </a:solidFill>
          <a:latin typeface="+mn-lt"/>
          <a:ea typeface="+mn-ea"/>
          <a:cs typeface="+mn-cs"/>
        </a:defRPr>
      </a:lvl6pPr>
      <a:lvl7pPr marL="3900782" algn="l" rtl="0" eaLnBrk="1" latinLnBrk="0" hangingPunct="1">
        <a:defRPr kumimoji="0" kern="1200">
          <a:solidFill>
            <a:schemeClr val="tx1"/>
          </a:solidFill>
          <a:latin typeface="+mn-lt"/>
          <a:ea typeface="+mn-ea"/>
          <a:cs typeface="+mn-cs"/>
        </a:defRPr>
      </a:lvl7pPr>
      <a:lvl8pPr marL="4550909" algn="l" rtl="0" eaLnBrk="1" latinLnBrk="0" hangingPunct="1">
        <a:defRPr kumimoji="0" kern="1200">
          <a:solidFill>
            <a:schemeClr val="tx1"/>
          </a:solidFill>
          <a:latin typeface="+mn-lt"/>
          <a:ea typeface="+mn-ea"/>
          <a:cs typeface="+mn-cs"/>
        </a:defRPr>
      </a:lvl8pPr>
      <a:lvl9pPr marL="5201041"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python.org/3/library/stdtypes.html#string-method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ctrTitle"/>
          </p:nvPr>
        </p:nvSpPr>
        <p:spPr>
          <a:xfrm>
            <a:off x="2037904" y="6388968"/>
            <a:ext cx="10533888" cy="2093773"/>
          </a:xfrm>
        </p:spPr>
        <p:txBody>
          <a:bodyPr lIns="50780" tIns="50780" rIns="50780" bIns="50780">
            <a:normAutofit fontScale="90000"/>
          </a:bodyPr>
          <a:lstStyle/>
          <a:p>
            <a:pPr algn="ctr" eaLnBrk="1" hangingPunct="1"/>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smtClean="0">
                <a:effectLst>
                  <a:outerShdw blurRad="38100" dist="38100" dir="2700000" algn="tl">
                    <a:srgbClr val="C0C0C0"/>
                  </a:outerShdw>
                </a:effectLst>
              </a:rPr>
              <a:t>Lecture 2</a:t>
            </a: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smtClean="0">
                <a:effectLst>
                  <a:outerShdw blurRad="38100" dist="38100" dir="2700000" algn="tl">
                    <a:srgbClr val="C0C0C0"/>
                  </a:outerShdw>
                </a:effectLst>
              </a:rPr>
              <a:t>Introduction </a:t>
            </a:r>
            <a:r>
              <a:rPr lang="en-US" sz="5500" dirty="0">
                <a:effectLst>
                  <a:outerShdw blurRad="38100" dist="38100" dir="2700000" algn="tl">
                    <a:srgbClr val="C0C0C0"/>
                  </a:outerShdw>
                </a:effectLst>
              </a:rPr>
              <a:t>to </a:t>
            </a:r>
            <a:r>
              <a:rPr lang="en-US" sz="5500" dirty="0" smtClean="0">
                <a:effectLst>
                  <a:outerShdw blurRad="38100" dist="38100" dir="2700000" algn="tl">
                    <a:srgbClr val="C0C0C0"/>
                  </a:outerShdw>
                </a:effectLst>
              </a:rPr>
              <a:t>Python</a:t>
            </a:r>
            <a:endParaRPr lang="en-US" sz="5500" dirty="0">
              <a:effectLst>
                <a:outerShdw blurRad="38100" dist="38100" dir="2700000" algn="tl">
                  <a:srgbClr val="C0C0C0"/>
                </a:outerShdw>
              </a:effectLst>
            </a:endParaRPr>
          </a:p>
        </p:txBody>
      </p:sp>
      <p:sp>
        <p:nvSpPr>
          <p:cNvPr id="15362" name="Rectangle 2"/>
          <p:cNvSpPr>
            <a:spLocks/>
          </p:cNvSpPr>
          <p:nvPr/>
        </p:nvSpPr>
        <p:spPr bwMode="auto">
          <a:xfrm>
            <a:off x="1584326" y="8864601"/>
            <a:ext cx="10299701"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pic>
        <p:nvPicPr>
          <p:cNvPr id="2" name="Picture 1" descr="monty-pyth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312" y="3148608"/>
            <a:ext cx="3208788" cy="3895469"/>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MARS</a:t>
            </a:r>
            <a:endParaRPr lang="en-US" dirty="0"/>
          </a:p>
        </p:txBody>
      </p:sp>
      <p:sp>
        <p:nvSpPr>
          <p:cNvPr id="3" name="Content Placeholder 2"/>
          <p:cNvSpPr>
            <a:spLocks noGrp="1"/>
          </p:cNvSpPr>
          <p:nvPr>
            <p:ph idx="1"/>
          </p:nvPr>
        </p:nvSpPr>
        <p:spPr/>
        <p:txBody>
          <a:bodyPr/>
          <a:lstStyle/>
          <a:p>
            <a:pPr marL="812800" lvl="0" indent="-381000">
              <a:lnSpc>
                <a:spcPct val="142857"/>
              </a:lnSpc>
              <a:spcBef>
                <a:spcPts val="0"/>
              </a:spcBef>
              <a:spcAft>
                <a:spcPts val="800"/>
              </a:spcAft>
              <a:buClr>
                <a:srgbClr val="333333"/>
              </a:buClr>
              <a:buSzPct val="100000"/>
              <a:buAutoNum type="arabicPeriod"/>
            </a:pPr>
            <a:r>
              <a:rPr lang="en-US" sz="3600" dirty="0">
                <a:solidFill>
                  <a:srgbClr val="333333"/>
                </a:solidFill>
                <a:highlight>
                  <a:srgbClr val="FFFFFF"/>
                </a:highlight>
                <a:latin typeface="Arial"/>
                <a:ea typeface="Arial"/>
                <a:cs typeface="Arial"/>
                <a:sym typeface="Arial"/>
              </a:rPr>
              <a:t>Visit http://</a:t>
            </a:r>
            <a:r>
              <a:rPr lang="en-US" sz="3600" dirty="0" err="1">
                <a:solidFill>
                  <a:srgbClr val="333333"/>
                </a:solidFill>
                <a:highlight>
                  <a:srgbClr val="FFFFFF"/>
                </a:highlight>
                <a:latin typeface="Arial"/>
                <a:ea typeface="Arial"/>
                <a:cs typeface="Arial"/>
                <a:sym typeface="Arial"/>
              </a:rPr>
              <a:t>mars.mu</a:t>
            </a:r>
            <a:r>
              <a:rPr lang="en-US" sz="3600" dirty="0">
                <a:solidFill>
                  <a:srgbClr val="333333"/>
                </a:solidFill>
                <a:highlight>
                  <a:srgbClr val="FFFFFF"/>
                </a:highlight>
                <a:latin typeface="Arial"/>
                <a:ea typeface="Arial"/>
                <a:cs typeface="Arial"/>
                <a:sym typeface="Arial"/>
              </a:rPr>
              <a:t> on your internet enabled device</a:t>
            </a:r>
          </a:p>
          <a:p>
            <a:pPr marL="812800" lvl="0" indent="-381000">
              <a:lnSpc>
                <a:spcPct val="142857"/>
              </a:lnSpc>
              <a:spcBef>
                <a:spcPts val="0"/>
              </a:spcBef>
              <a:spcAft>
                <a:spcPts val="800"/>
              </a:spcAft>
              <a:buClr>
                <a:srgbClr val="333333"/>
              </a:buClr>
              <a:buSzPct val="100000"/>
              <a:buAutoNum type="arabicPeriod"/>
            </a:pPr>
            <a:r>
              <a:rPr lang="en-US" sz="3600" dirty="0">
                <a:solidFill>
                  <a:srgbClr val="333333"/>
                </a:solidFill>
                <a:highlight>
                  <a:srgbClr val="FFFFFF"/>
                </a:highlight>
                <a:latin typeface="Arial"/>
                <a:ea typeface="Arial"/>
                <a:cs typeface="Arial"/>
                <a:sym typeface="Arial"/>
              </a:rPr>
              <a:t>Log in using your </a:t>
            </a:r>
            <a:r>
              <a:rPr lang="en-US" sz="3600" dirty="0" err="1">
                <a:solidFill>
                  <a:srgbClr val="333333"/>
                </a:solidFill>
                <a:highlight>
                  <a:srgbClr val="FFFFFF"/>
                </a:highlight>
                <a:latin typeface="Arial"/>
                <a:ea typeface="Arial"/>
                <a:cs typeface="Arial"/>
                <a:sym typeface="Arial"/>
              </a:rPr>
              <a:t>Authcate</a:t>
            </a:r>
            <a:r>
              <a:rPr lang="en-US" sz="3600" dirty="0">
                <a:solidFill>
                  <a:srgbClr val="333333"/>
                </a:solidFill>
                <a:highlight>
                  <a:srgbClr val="FFFFFF"/>
                </a:highlight>
                <a:latin typeface="Arial"/>
                <a:ea typeface="Arial"/>
                <a:cs typeface="Arial"/>
                <a:sym typeface="Arial"/>
              </a:rPr>
              <a:t> details (not required if you’re already logged in to Monash)</a:t>
            </a:r>
          </a:p>
          <a:p>
            <a:pPr marL="812800" lvl="0" indent="-381000">
              <a:lnSpc>
                <a:spcPct val="142857"/>
              </a:lnSpc>
              <a:spcBef>
                <a:spcPts val="0"/>
              </a:spcBef>
              <a:spcAft>
                <a:spcPts val="800"/>
              </a:spcAft>
              <a:buClr>
                <a:srgbClr val="333333"/>
              </a:buClr>
              <a:buSzPct val="100000"/>
              <a:buAutoNum type="arabicPeriod"/>
            </a:pPr>
            <a:r>
              <a:rPr lang="en-US" sz="3600" dirty="0">
                <a:solidFill>
                  <a:srgbClr val="333333"/>
                </a:solidFill>
                <a:highlight>
                  <a:srgbClr val="FFFFFF"/>
                </a:highlight>
                <a:latin typeface="Arial"/>
                <a:ea typeface="Arial"/>
                <a:cs typeface="Arial"/>
                <a:sym typeface="Arial"/>
              </a:rPr>
              <a:t>Touch the + symbol</a:t>
            </a:r>
          </a:p>
          <a:p>
            <a:pPr marL="812800" lvl="0" indent="-381000">
              <a:lnSpc>
                <a:spcPct val="142857"/>
              </a:lnSpc>
              <a:spcBef>
                <a:spcPts val="0"/>
              </a:spcBef>
              <a:spcAft>
                <a:spcPts val="800"/>
              </a:spcAft>
              <a:buClr>
                <a:srgbClr val="333333"/>
              </a:buClr>
              <a:buAutoNum type="arabicPeriod"/>
            </a:pPr>
            <a:r>
              <a:rPr lang="en-US" sz="3600" dirty="0">
                <a:solidFill>
                  <a:srgbClr val="333333"/>
                </a:solidFill>
                <a:highlight>
                  <a:srgbClr val="FFFFFF"/>
                </a:highlight>
                <a:latin typeface="Arial"/>
                <a:ea typeface="Arial"/>
                <a:cs typeface="Arial"/>
                <a:sym typeface="Arial"/>
              </a:rPr>
              <a:t>Enter the code for your unit:  </a:t>
            </a:r>
            <a:r>
              <a:rPr lang="en-US" sz="3600" b="1" dirty="0" smtClean="0">
                <a:solidFill>
                  <a:srgbClr val="FF0000"/>
                </a:solidFill>
              </a:rPr>
              <a:t>ZIETFF</a:t>
            </a:r>
          </a:p>
          <a:p>
            <a:pPr marL="812800" lvl="0" indent="-381000">
              <a:lnSpc>
                <a:spcPct val="142857"/>
              </a:lnSpc>
              <a:spcBef>
                <a:spcPts val="0"/>
              </a:spcBef>
              <a:spcAft>
                <a:spcPts val="800"/>
              </a:spcAft>
              <a:buClr>
                <a:srgbClr val="333333"/>
              </a:buClr>
              <a:buAutoNum type="arabicPeriod"/>
            </a:pPr>
            <a:r>
              <a:rPr lang="en-US" sz="3600" dirty="0" smtClean="0">
                <a:solidFill>
                  <a:srgbClr val="333333"/>
                </a:solidFill>
                <a:highlight>
                  <a:srgbClr val="FFFFFF"/>
                </a:highlight>
                <a:latin typeface="Arial"/>
                <a:ea typeface="Arial"/>
                <a:cs typeface="Arial"/>
                <a:sym typeface="Arial"/>
              </a:rPr>
              <a:t>Answer </a:t>
            </a:r>
            <a:r>
              <a:rPr lang="en-US" sz="3600" dirty="0">
                <a:solidFill>
                  <a:srgbClr val="333333"/>
                </a:solidFill>
                <a:highlight>
                  <a:srgbClr val="FFFFFF"/>
                </a:highlight>
                <a:latin typeface="Arial"/>
                <a:ea typeface="Arial"/>
                <a:cs typeface="Arial"/>
                <a:sym typeface="Arial"/>
              </a:rPr>
              <a:t>questions when they pop up.</a:t>
            </a:r>
          </a:p>
          <a:p>
            <a:pPr marL="0" marR="0" lvl="0" indent="0" defTabSz="91440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12"/>
          </p:nvPr>
        </p:nvSpPr>
        <p:spPr/>
        <p:txBody>
          <a:bodyPr/>
          <a:lstStyle/>
          <a:p>
            <a:fld id="{616BDAB8-770B-4757-85D9-A53B69A7B04F}" type="slidenum">
              <a:rPr lang="en-US" smtClean="0"/>
              <a:pPr/>
              <a:t>10</a:t>
            </a:fld>
            <a:endParaRPr lang="en-US"/>
          </a:p>
        </p:txBody>
      </p:sp>
    </p:spTree>
    <p:extLst>
      <p:ext uri="{BB962C8B-B14F-4D97-AF65-F5344CB8AC3E}">
        <p14:creationId xmlns:p14="http://schemas.microsoft.com/office/powerpoint/2010/main" val="177467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287" y="809662"/>
            <a:ext cx="10663936" cy="1025860"/>
          </a:xfrm>
        </p:spPr>
        <p:txBody>
          <a:bodyPr>
            <a:normAutofit fontScale="90000"/>
          </a:bodyPr>
          <a:lstStyle/>
          <a:p>
            <a:pPr algn="ctr"/>
            <a:r>
              <a:rPr lang="en-US" dirty="0" smtClean="0"/>
              <a:t>Operator Precedence</a:t>
            </a:r>
            <a:r>
              <a:rPr lang="en-US" dirty="0"/>
              <a:t/>
            </a:r>
            <a:br>
              <a:rPr lang="en-US" dirty="0"/>
            </a:br>
            <a:r>
              <a:rPr lang="en-US" dirty="0"/>
              <a:t> </a:t>
            </a:r>
            <a:r>
              <a:rPr lang="en-US" dirty="0" smtClean="0"/>
              <a:t/>
            </a:r>
            <a:br>
              <a:rPr lang="en-US"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1116696"/>
              </p:ext>
            </p:extLst>
          </p:nvPr>
        </p:nvGraphicFramePr>
        <p:xfrm>
          <a:off x="2077287" y="7397080"/>
          <a:ext cx="10401777" cy="1828800"/>
        </p:xfrm>
        <a:graphic>
          <a:graphicData uri="http://schemas.openxmlformats.org/drawingml/2006/table">
            <a:tbl>
              <a:tblPr bandRow="1">
                <a:tableStyleId>{B301B821-A1FF-4177-AEE7-76D212191A09}</a:tableStyleId>
              </a:tblPr>
              <a:tblGrid>
                <a:gridCol w="2264873"/>
                <a:gridCol w="8136904"/>
              </a:tblGrid>
              <a:tr h="0">
                <a:tc>
                  <a:txBody>
                    <a:bodyPr/>
                    <a:lstStyle/>
                    <a:p>
                      <a:r>
                        <a:rPr lang="en-AU" sz="2400" b="1" dirty="0" smtClean="0"/>
                        <a:t>Operation</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c>
                  <a:txBody>
                    <a:bodyPr/>
                    <a:lstStyle/>
                    <a:p>
                      <a:r>
                        <a:rPr lang="en-AU" sz="2400" b="1" dirty="0" smtClean="0"/>
                        <a:t>Description</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r>
              <a:tr h="205172">
                <a:tc>
                  <a:txBody>
                    <a:bodyPr/>
                    <a:lstStyle/>
                    <a:p>
                      <a:r>
                        <a:rPr lang="en-AU" sz="2400" dirty="0" smtClean="0"/>
                        <a:t>+,  -</a:t>
                      </a:r>
                      <a:endParaRPr lang="en-AU" sz="2400" dirty="0"/>
                    </a:p>
                  </a:txBody>
                  <a:tcPr>
                    <a:lnT w="38100" cap="flat" cmpd="sng" algn="ctr">
                      <a:solidFill>
                        <a:schemeClr val="tx1"/>
                      </a:solidFill>
                      <a:prstDash val="solid"/>
                      <a:round/>
                      <a:headEnd type="none" w="med" len="med"/>
                      <a:tailEnd type="none" w="med" len="med"/>
                    </a:lnT>
                  </a:tcPr>
                </a:tc>
                <a:tc>
                  <a:txBody>
                    <a:bodyPr/>
                    <a:lstStyle/>
                    <a:p>
                      <a:r>
                        <a:rPr lang="en-AU" sz="2400" dirty="0" smtClean="0"/>
                        <a:t> </a:t>
                      </a:r>
                      <a:r>
                        <a:rPr lang="en-AU" sz="2400" dirty="0" smtClean="0"/>
                        <a:t>Addition and subtraction</a:t>
                      </a:r>
                      <a:endParaRPr lang="en-AU" sz="2400" dirty="0"/>
                    </a:p>
                  </a:txBody>
                  <a:tcPr>
                    <a:lnT w="38100" cap="flat" cmpd="sng" algn="ctr">
                      <a:solidFill>
                        <a:schemeClr val="tx1"/>
                      </a:solidFill>
                      <a:prstDash val="solid"/>
                      <a:round/>
                      <a:headEnd type="none" w="med" len="med"/>
                      <a:tailEnd type="none" w="med" len="med"/>
                    </a:lnT>
                  </a:tcPr>
                </a:tc>
              </a:tr>
              <a:tr h="205172">
                <a:tc>
                  <a:txBody>
                    <a:bodyPr/>
                    <a:lstStyle/>
                    <a:p>
                      <a:r>
                        <a:rPr lang="en-AU" sz="2400" dirty="0" smtClean="0"/>
                        <a:t>*,  /,  //,  %</a:t>
                      </a:r>
                      <a:endParaRPr lang="en-AU" sz="2400" dirty="0"/>
                    </a:p>
                  </a:txBody>
                  <a:tcPr/>
                </a:tc>
                <a:tc>
                  <a:txBody>
                    <a:bodyPr/>
                    <a:lstStyle/>
                    <a:p>
                      <a:r>
                        <a:rPr lang="en-AU" sz="2400" dirty="0" smtClean="0"/>
                        <a:t> </a:t>
                      </a:r>
                      <a:r>
                        <a:rPr lang="en-AU" sz="2400" dirty="0" smtClean="0"/>
                        <a:t>Multiplication, Division, Integer</a:t>
                      </a:r>
                      <a:r>
                        <a:rPr lang="en-AU" sz="2400" baseline="0" dirty="0" smtClean="0"/>
                        <a:t> Division, Remainder</a:t>
                      </a:r>
                      <a:endParaRPr lang="en-AU" sz="2400" dirty="0"/>
                    </a:p>
                  </a:txBody>
                  <a:tcPr/>
                </a:tc>
              </a:tr>
              <a:tr h="205172">
                <a:tc>
                  <a:txBody>
                    <a:bodyPr/>
                    <a:lstStyle/>
                    <a:p>
                      <a:r>
                        <a:rPr lang="en-AU" sz="2400" dirty="0" smtClean="0"/>
                        <a:t>**</a:t>
                      </a:r>
                      <a:endParaRPr lang="en-AU"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smtClean="0"/>
                        <a:t>Exponentiation</a:t>
                      </a:r>
                      <a:endParaRPr lang="en-AU" sz="2400" dirty="0"/>
                    </a:p>
                  </a:txBody>
                  <a:tcPr/>
                </a:tc>
              </a:tr>
            </a:tbl>
          </a:graphicData>
        </a:graphic>
      </p:graphicFrame>
      <p:sp>
        <p:nvSpPr>
          <p:cNvPr id="19" name="Title 1"/>
          <p:cNvSpPr txBox="1">
            <a:spLocks/>
          </p:cNvSpPr>
          <p:nvPr/>
        </p:nvSpPr>
        <p:spPr>
          <a:xfrm>
            <a:off x="2077287" y="1420416"/>
            <a:ext cx="10663936" cy="4464496"/>
          </a:xfrm>
          <a:prstGeom prst="rect">
            <a:avLst/>
          </a:prstGeom>
        </p:spPr>
        <p:txBody>
          <a:bodyPr vert="horz" wrap="square" lIns="130025" tIns="65013" rIns="130025" bIns="65013" numCol="1" anchor="ctr" anchorCtr="0" compatLnSpc="1">
            <a:prstTxWarp prst="textNoShape">
              <a:avLst/>
            </a:prstTxWarp>
            <a:noAutofit/>
          </a:bodyPr>
          <a:lst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29"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260"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39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518"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a:lstStyle>
          <a:p>
            <a:pPr>
              <a:spcBef>
                <a:spcPts val="0"/>
              </a:spcBef>
              <a:buSzPct val="25000"/>
            </a:pPr>
            <a:r>
              <a:rPr lang="en-US" sz="2800" dirty="0" smtClean="0">
                <a:solidFill>
                  <a:schemeClr val="dk1"/>
                </a:solidFill>
                <a:latin typeface="Calibri"/>
                <a:ea typeface="Calibri"/>
                <a:cs typeface="Calibri"/>
                <a:sym typeface="Calibri"/>
              </a:rPr>
              <a:t>MARS QUESTION:  </a:t>
            </a:r>
          </a:p>
          <a:p>
            <a:pPr>
              <a:spcBef>
                <a:spcPts val="0"/>
              </a:spcBef>
              <a:buSzPct val="25000"/>
            </a:pPr>
            <a:r>
              <a:rPr lang="en-US" sz="2800" dirty="0" smtClean="0">
                <a:solidFill>
                  <a:schemeClr val="dk1"/>
                </a:solidFill>
                <a:latin typeface="Calibri"/>
                <a:ea typeface="Calibri"/>
                <a:cs typeface="Calibri"/>
                <a:sym typeface="Calibri"/>
              </a:rPr>
              <a:t>2**2**3+6 = ????</a:t>
            </a:r>
            <a:endParaRPr lang="en-US" sz="2800" dirty="0">
              <a:solidFill>
                <a:schemeClr val="dk1"/>
              </a:solidFill>
              <a:latin typeface="Calibri"/>
              <a:ea typeface="Calibri"/>
              <a:cs typeface="Calibri"/>
              <a:sym typeface="Calibri"/>
            </a:endParaRPr>
          </a:p>
          <a:p>
            <a:pPr>
              <a:spcBef>
                <a:spcPts val="0"/>
              </a:spcBef>
            </a:pPr>
            <a:endParaRPr lang="en-US" sz="2800" dirty="0">
              <a:solidFill>
                <a:schemeClr val="dk1"/>
              </a:solidFill>
              <a:latin typeface="Calibri"/>
              <a:ea typeface="Calibri"/>
              <a:cs typeface="Calibri"/>
              <a:sym typeface="Calibri"/>
            </a:endParaRPr>
          </a:p>
          <a:p>
            <a:pPr marL="487672" indent="-487672">
              <a:spcBef>
                <a:spcPts val="0"/>
              </a:spcBef>
              <a:buClr>
                <a:schemeClr val="dk1"/>
              </a:buClr>
              <a:buSzPct val="100000"/>
              <a:buFont typeface="Calibri"/>
              <a:buAutoNum type="alphaLcPeriod"/>
            </a:pPr>
            <a:r>
              <a:rPr lang="en-US" sz="2800" dirty="0" smtClean="0">
                <a:solidFill>
                  <a:schemeClr val="dk1"/>
                </a:solidFill>
                <a:latin typeface="Calibri"/>
                <a:ea typeface="Calibri"/>
                <a:cs typeface="Calibri"/>
                <a:sym typeface="Calibri"/>
              </a:rPr>
              <a:t>70</a:t>
            </a:r>
            <a:endParaRPr lang="en-US" sz="2800" dirty="0">
              <a:solidFill>
                <a:schemeClr val="dk1"/>
              </a:solidFill>
              <a:latin typeface="Calibri"/>
              <a:ea typeface="Calibri"/>
              <a:cs typeface="Calibri"/>
              <a:sym typeface="Calibri"/>
            </a:endParaRPr>
          </a:p>
          <a:p>
            <a:pPr marL="487672" indent="-487672">
              <a:spcBef>
                <a:spcPts val="0"/>
              </a:spcBef>
              <a:buClr>
                <a:schemeClr val="dk1"/>
              </a:buClr>
              <a:buSzPct val="100000"/>
              <a:buFont typeface="Calibri"/>
              <a:buAutoNum type="alphaLcPeriod"/>
            </a:pPr>
            <a:r>
              <a:rPr lang="en-US" sz="2800" dirty="0" smtClean="0">
                <a:solidFill>
                  <a:schemeClr val="dk1"/>
                </a:solidFill>
                <a:latin typeface="Calibri"/>
                <a:ea typeface="Calibri"/>
                <a:cs typeface="Calibri"/>
                <a:sym typeface="Calibri"/>
              </a:rPr>
              <a:t>A very very big number (2**2**9)</a:t>
            </a:r>
            <a:endParaRPr lang="en-US" sz="2800" dirty="0">
              <a:solidFill>
                <a:schemeClr val="dk1"/>
              </a:solidFill>
              <a:latin typeface="Calibri"/>
              <a:ea typeface="Calibri"/>
              <a:cs typeface="Calibri"/>
              <a:sym typeface="Calibri"/>
            </a:endParaRPr>
          </a:p>
          <a:p>
            <a:pPr marL="487672" indent="-487672">
              <a:spcBef>
                <a:spcPts val="0"/>
              </a:spcBef>
              <a:buClr>
                <a:schemeClr val="dk1"/>
              </a:buClr>
              <a:buSzPct val="100000"/>
              <a:buFont typeface="Calibri"/>
              <a:buAutoNum type="alphaLcPeriod"/>
            </a:pPr>
            <a:r>
              <a:rPr lang="en-US" sz="2800" dirty="0" smtClean="0">
                <a:solidFill>
                  <a:schemeClr val="dk1"/>
                </a:solidFill>
                <a:latin typeface="Calibri"/>
                <a:ea typeface="Calibri"/>
                <a:cs typeface="Calibri"/>
                <a:sym typeface="Calibri"/>
              </a:rPr>
              <a:t>262</a:t>
            </a:r>
            <a:endParaRPr lang="en-US" sz="2800" dirty="0">
              <a:solidFill>
                <a:schemeClr val="dk1"/>
              </a:solidFill>
              <a:latin typeface="Calibri"/>
              <a:ea typeface="Calibri"/>
              <a:cs typeface="Calibri"/>
              <a:sym typeface="Calibri"/>
            </a:endParaRPr>
          </a:p>
          <a:p>
            <a:pPr marL="487672" indent="-487672">
              <a:spcBef>
                <a:spcPts val="0"/>
              </a:spcBef>
              <a:buClr>
                <a:schemeClr val="dk1"/>
              </a:buClr>
              <a:buSzPct val="100000"/>
              <a:buFont typeface="Calibri"/>
              <a:buAutoNum type="alphaLcPeriod"/>
            </a:pPr>
            <a:r>
              <a:rPr lang="en-US" sz="2800" dirty="0" smtClean="0">
                <a:solidFill>
                  <a:schemeClr val="dk1"/>
                </a:solidFill>
                <a:latin typeface="Calibri"/>
                <a:ea typeface="Calibri"/>
                <a:cs typeface="Calibri"/>
                <a:sym typeface="Calibri"/>
              </a:rPr>
              <a:t>None of the above</a:t>
            </a:r>
            <a:endParaRPr lang="en-U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8564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0192" y="196280"/>
            <a:ext cx="5256584" cy="1625600"/>
          </a:xfrm>
        </p:spPr>
        <p:txBody>
          <a:bodyPr>
            <a:normAutofit fontScale="90000"/>
          </a:bodyPr>
          <a:lstStyle/>
          <a:p>
            <a:r>
              <a:rPr lang="en-AU" dirty="0" smtClean="0"/>
              <a:t>Computing GST</a:t>
            </a:r>
            <a:endParaRPr lang="en-AU" dirty="0"/>
          </a:p>
        </p:txBody>
      </p:sp>
      <p:sp>
        <p:nvSpPr>
          <p:cNvPr id="10" name="Rectangle 9"/>
          <p:cNvSpPr/>
          <p:nvPr/>
        </p:nvSpPr>
        <p:spPr>
          <a:xfrm>
            <a:off x="4414168" y="2436075"/>
            <a:ext cx="6336704" cy="584775"/>
          </a:xfrm>
          <a:prstGeom prst="rect">
            <a:avLst/>
          </a:prstGeom>
        </p:spPr>
        <p:txBody>
          <a:bodyPr wrap="square">
            <a:spAutoFit/>
          </a:bodyPr>
          <a:lstStyle/>
          <a:p>
            <a:r>
              <a:rPr lang="en-US" sz="3200" dirty="0" smtClean="0">
                <a:solidFill>
                  <a:srgbClr val="1C1C1C"/>
                </a:solidFill>
                <a:latin typeface="Helvetica" charset="0"/>
              </a:rPr>
              <a:t>Compute price including GST</a:t>
            </a:r>
            <a:r>
              <a:rPr lang="en-US" sz="3200" dirty="0" smtClean="0">
                <a:solidFill>
                  <a:srgbClr val="1C1C1C"/>
                </a:solidFill>
                <a:latin typeface="Helvetica" charset="0"/>
              </a:rPr>
              <a:t>.</a:t>
            </a:r>
            <a:endParaRPr lang="en-US" sz="3200" dirty="0"/>
          </a:p>
        </p:txBody>
      </p:sp>
      <p:sp>
        <p:nvSpPr>
          <p:cNvPr id="15" name="Rectangle 14"/>
          <p:cNvSpPr/>
          <p:nvPr/>
        </p:nvSpPr>
        <p:spPr>
          <a:xfrm>
            <a:off x="1830264" y="4779313"/>
            <a:ext cx="4672136" cy="584775"/>
          </a:xfrm>
          <a:prstGeom prst="rect">
            <a:avLst/>
          </a:prstGeom>
        </p:spPr>
        <p:txBody>
          <a:bodyPr wrap="square">
            <a:spAutoFit/>
          </a:bodyPr>
          <a:lstStyle/>
          <a:p>
            <a:r>
              <a:rPr lang="en-US" sz="3200" dirty="0" smtClean="0">
                <a:solidFill>
                  <a:srgbClr val="1C1C1C"/>
                </a:solidFill>
                <a:latin typeface="Helvetica" charset="0"/>
              </a:rPr>
              <a:t>Price (excluding GST)</a:t>
            </a:r>
            <a:endParaRPr lang="en-US" sz="3200" dirty="0"/>
          </a:p>
        </p:txBody>
      </p:sp>
      <p:sp>
        <p:nvSpPr>
          <p:cNvPr id="16" name="Rectangle 15"/>
          <p:cNvSpPr/>
          <p:nvPr/>
        </p:nvSpPr>
        <p:spPr>
          <a:xfrm>
            <a:off x="1830264" y="6965032"/>
            <a:ext cx="4528120" cy="584775"/>
          </a:xfrm>
          <a:prstGeom prst="rect">
            <a:avLst/>
          </a:prstGeom>
        </p:spPr>
        <p:txBody>
          <a:bodyPr wrap="square">
            <a:spAutoFit/>
          </a:bodyPr>
          <a:lstStyle/>
          <a:p>
            <a:r>
              <a:rPr lang="en-US" sz="3200" dirty="0" smtClean="0">
                <a:solidFill>
                  <a:srgbClr val="1C1C1C"/>
                </a:solidFill>
                <a:latin typeface="Helvetica" charset="0"/>
              </a:rPr>
              <a:t>Price </a:t>
            </a:r>
            <a:r>
              <a:rPr lang="en-US" sz="3200" smtClean="0">
                <a:solidFill>
                  <a:srgbClr val="1C1C1C"/>
                </a:solidFill>
                <a:latin typeface="Helvetica" charset="0"/>
              </a:rPr>
              <a:t>(including GST)</a:t>
            </a:r>
            <a:endParaRPr lang="en-US" sz="3200" dirty="0"/>
          </a:p>
        </p:txBody>
      </p:sp>
      <p:sp>
        <p:nvSpPr>
          <p:cNvPr id="19" name="Rectangle 18"/>
          <p:cNvSpPr/>
          <p:nvPr/>
        </p:nvSpPr>
        <p:spPr>
          <a:xfrm>
            <a:off x="1830264" y="5851250"/>
            <a:ext cx="4096072" cy="584775"/>
          </a:xfrm>
          <a:prstGeom prst="rect">
            <a:avLst/>
          </a:prstGeom>
        </p:spPr>
        <p:txBody>
          <a:bodyPr wrap="square">
            <a:spAutoFit/>
          </a:bodyPr>
          <a:lstStyle/>
          <a:p>
            <a:r>
              <a:rPr lang="en-US" sz="3200" dirty="0" smtClean="0">
                <a:solidFill>
                  <a:srgbClr val="1C1C1C"/>
                </a:solidFill>
                <a:latin typeface="Helvetica" charset="0"/>
              </a:rPr>
              <a:t>GST</a:t>
            </a:r>
            <a:endParaRPr lang="en-US" sz="3200" dirty="0"/>
          </a:p>
        </p:txBody>
      </p:sp>
      <p:sp>
        <p:nvSpPr>
          <p:cNvPr id="8" name="Rectangle 7"/>
          <p:cNvSpPr/>
          <p:nvPr/>
        </p:nvSpPr>
        <p:spPr>
          <a:xfrm>
            <a:off x="7374880" y="4796081"/>
            <a:ext cx="4672136" cy="584775"/>
          </a:xfrm>
          <a:prstGeom prst="rect">
            <a:avLst/>
          </a:prstGeom>
        </p:spPr>
        <p:txBody>
          <a:bodyPr wrap="square">
            <a:spAutoFit/>
          </a:bodyPr>
          <a:lstStyle/>
          <a:p>
            <a:r>
              <a:rPr lang="en-US" sz="3200" dirty="0" smtClean="0">
                <a:solidFill>
                  <a:srgbClr val="1C1C1C"/>
                </a:solidFill>
                <a:latin typeface="Helvetica" charset="0"/>
              </a:rPr>
              <a:t>$125</a:t>
            </a:r>
            <a:endParaRPr lang="en-US" sz="3200" dirty="0"/>
          </a:p>
        </p:txBody>
      </p:sp>
      <p:sp>
        <p:nvSpPr>
          <p:cNvPr id="9" name="Rectangle 8"/>
          <p:cNvSpPr/>
          <p:nvPr/>
        </p:nvSpPr>
        <p:spPr>
          <a:xfrm>
            <a:off x="7374880" y="6981800"/>
            <a:ext cx="4528120" cy="584775"/>
          </a:xfrm>
          <a:prstGeom prst="rect">
            <a:avLst/>
          </a:prstGeom>
        </p:spPr>
        <p:txBody>
          <a:bodyPr wrap="square">
            <a:spAutoFit/>
          </a:bodyPr>
          <a:lstStyle/>
          <a:p>
            <a:r>
              <a:rPr lang="en-US" sz="3200" dirty="0" smtClean="0">
                <a:solidFill>
                  <a:srgbClr val="1C1C1C"/>
                </a:solidFill>
                <a:latin typeface="Helvetica" charset="0"/>
              </a:rPr>
              <a:t>$125+$12.50=$137.50</a:t>
            </a:r>
            <a:endParaRPr lang="en-US" sz="3200" dirty="0"/>
          </a:p>
        </p:txBody>
      </p:sp>
      <p:sp>
        <p:nvSpPr>
          <p:cNvPr id="11" name="Rectangle 10"/>
          <p:cNvSpPr/>
          <p:nvPr/>
        </p:nvSpPr>
        <p:spPr>
          <a:xfrm>
            <a:off x="7374880" y="5868018"/>
            <a:ext cx="4096072" cy="584775"/>
          </a:xfrm>
          <a:prstGeom prst="rect">
            <a:avLst/>
          </a:prstGeom>
        </p:spPr>
        <p:txBody>
          <a:bodyPr wrap="square">
            <a:spAutoFit/>
          </a:bodyPr>
          <a:lstStyle/>
          <a:p>
            <a:r>
              <a:rPr lang="en-US" sz="3200" dirty="0" smtClean="0">
                <a:solidFill>
                  <a:srgbClr val="1C1C1C"/>
                </a:solidFill>
                <a:latin typeface="Helvetica" charset="0"/>
              </a:rPr>
              <a:t>$125*10/100=$12.50</a:t>
            </a:r>
            <a:endParaRPr lang="en-US" sz="3200" dirty="0"/>
          </a:p>
        </p:txBody>
      </p:sp>
      <p:sp>
        <p:nvSpPr>
          <p:cNvPr id="12" name="Rectangle 11"/>
          <p:cNvSpPr/>
          <p:nvPr/>
        </p:nvSpPr>
        <p:spPr>
          <a:xfrm>
            <a:off x="7374880" y="3931985"/>
            <a:ext cx="2511896" cy="584775"/>
          </a:xfrm>
          <a:prstGeom prst="rect">
            <a:avLst/>
          </a:prstGeom>
        </p:spPr>
        <p:txBody>
          <a:bodyPr wrap="square">
            <a:spAutoFit/>
          </a:bodyPr>
          <a:lstStyle/>
          <a:p>
            <a:r>
              <a:rPr lang="en-US" sz="3200" dirty="0" smtClean="0">
                <a:solidFill>
                  <a:srgbClr val="1C1C1C"/>
                </a:solidFill>
                <a:latin typeface="Helvetica" charset="0"/>
              </a:rPr>
              <a:t>An example:</a:t>
            </a:r>
            <a:endParaRPr lang="en-US" sz="3200" dirty="0"/>
          </a:p>
        </p:txBody>
      </p:sp>
    </p:spTree>
    <p:extLst>
      <p:ext uri="{BB962C8B-B14F-4D97-AF65-F5344CB8AC3E}">
        <p14:creationId xmlns:p14="http://schemas.microsoft.com/office/powerpoint/2010/main" val="2322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136" y="196280"/>
            <a:ext cx="5760640" cy="1625600"/>
          </a:xfrm>
        </p:spPr>
        <p:txBody>
          <a:bodyPr>
            <a:normAutofit/>
          </a:bodyPr>
          <a:lstStyle/>
          <a:p>
            <a:r>
              <a:rPr lang="en-AU" dirty="0" smtClean="0"/>
              <a:t>Computing GST</a:t>
            </a:r>
            <a:endParaRPr lang="en-AU" dirty="0"/>
          </a:p>
        </p:txBody>
      </p:sp>
      <p:sp>
        <p:nvSpPr>
          <p:cNvPr id="10" name="Rectangle 9"/>
          <p:cNvSpPr/>
          <p:nvPr/>
        </p:nvSpPr>
        <p:spPr>
          <a:xfrm>
            <a:off x="4054128" y="1780456"/>
            <a:ext cx="5688632" cy="1077218"/>
          </a:xfrm>
          <a:prstGeom prst="rect">
            <a:avLst/>
          </a:prstGeom>
        </p:spPr>
        <p:txBody>
          <a:bodyPr wrap="square">
            <a:spAutoFit/>
          </a:bodyPr>
          <a:lstStyle/>
          <a:p>
            <a:r>
              <a:rPr lang="en-US" sz="3200" dirty="0">
                <a:solidFill>
                  <a:srgbClr val="1C1C1C"/>
                </a:solidFill>
                <a:latin typeface="Helvetica" charset="0"/>
              </a:rPr>
              <a:t>Compute price including GST.</a:t>
            </a:r>
            <a:endParaRPr lang="en-US" sz="3200" dirty="0"/>
          </a:p>
          <a:p>
            <a:endParaRPr lang="en-US" sz="3200" dirty="0"/>
          </a:p>
        </p:txBody>
      </p:sp>
      <p:sp>
        <p:nvSpPr>
          <p:cNvPr id="15" name="Rectangle 14"/>
          <p:cNvSpPr/>
          <p:nvPr/>
        </p:nvSpPr>
        <p:spPr>
          <a:xfrm>
            <a:off x="1830264" y="4779313"/>
            <a:ext cx="4672136" cy="584775"/>
          </a:xfrm>
          <a:prstGeom prst="rect">
            <a:avLst/>
          </a:prstGeom>
        </p:spPr>
        <p:txBody>
          <a:bodyPr wrap="square">
            <a:spAutoFit/>
          </a:bodyPr>
          <a:lstStyle/>
          <a:p>
            <a:r>
              <a:rPr lang="en-US" sz="3200" dirty="0" smtClean="0">
                <a:solidFill>
                  <a:srgbClr val="1C1C1C"/>
                </a:solidFill>
                <a:latin typeface="Helvetica" charset="0"/>
              </a:rPr>
              <a:t>Price (excluding GST)</a:t>
            </a:r>
            <a:endParaRPr lang="en-US" sz="3200" dirty="0"/>
          </a:p>
        </p:txBody>
      </p:sp>
      <p:sp>
        <p:nvSpPr>
          <p:cNvPr id="16" name="Rectangle 15"/>
          <p:cNvSpPr/>
          <p:nvPr/>
        </p:nvSpPr>
        <p:spPr>
          <a:xfrm>
            <a:off x="1830264" y="6965032"/>
            <a:ext cx="4528120" cy="584775"/>
          </a:xfrm>
          <a:prstGeom prst="rect">
            <a:avLst/>
          </a:prstGeom>
        </p:spPr>
        <p:txBody>
          <a:bodyPr wrap="square">
            <a:spAutoFit/>
          </a:bodyPr>
          <a:lstStyle/>
          <a:p>
            <a:r>
              <a:rPr lang="en-US" sz="3200" dirty="0" smtClean="0">
                <a:solidFill>
                  <a:srgbClr val="1C1C1C"/>
                </a:solidFill>
                <a:latin typeface="Helvetica" charset="0"/>
              </a:rPr>
              <a:t>Price </a:t>
            </a:r>
            <a:r>
              <a:rPr lang="en-US" sz="3200" smtClean="0">
                <a:solidFill>
                  <a:srgbClr val="1C1C1C"/>
                </a:solidFill>
                <a:latin typeface="Helvetica" charset="0"/>
              </a:rPr>
              <a:t>(including GST)</a:t>
            </a:r>
            <a:endParaRPr lang="en-US" sz="3200" dirty="0"/>
          </a:p>
        </p:txBody>
      </p:sp>
      <p:sp>
        <p:nvSpPr>
          <p:cNvPr id="19" name="Rectangle 18"/>
          <p:cNvSpPr/>
          <p:nvPr/>
        </p:nvSpPr>
        <p:spPr>
          <a:xfrm>
            <a:off x="1830264" y="5851250"/>
            <a:ext cx="4096072" cy="584775"/>
          </a:xfrm>
          <a:prstGeom prst="rect">
            <a:avLst/>
          </a:prstGeom>
        </p:spPr>
        <p:txBody>
          <a:bodyPr wrap="square">
            <a:spAutoFit/>
          </a:bodyPr>
          <a:lstStyle/>
          <a:p>
            <a:r>
              <a:rPr lang="en-US" sz="3200" dirty="0" smtClean="0">
                <a:solidFill>
                  <a:srgbClr val="1C1C1C"/>
                </a:solidFill>
                <a:latin typeface="Helvetica" charset="0"/>
              </a:rPr>
              <a:t>GST</a:t>
            </a:r>
            <a:endParaRPr lang="en-US" sz="3200" dirty="0"/>
          </a:p>
        </p:txBody>
      </p:sp>
      <p:sp>
        <p:nvSpPr>
          <p:cNvPr id="8" name="Rectangle 7"/>
          <p:cNvSpPr/>
          <p:nvPr/>
        </p:nvSpPr>
        <p:spPr>
          <a:xfrm>
            <a:off x="7374880" y="5050033"/>
            <a:ext cx="4672136" cy="584775"/>
          </a:xfrm>
          <a:prstGeom prst="rect">
            <a:avLst/>
          </a:prstGeom>
        </p:spPr>
        <p:txBody>
          <a:bodyPr wrap="square">
            <a:spAutoFit/>
          </a:bodyPr>
          <a:lstStyle/>
          <a:p>
            <a:r>
              <a:rPr lang="en-US" sz="3200" dirty="0" smtClean="0">
                <a:solidFill>
                  <a:srgbClr val="1C1C1C"/>
                </a:solidFill>
                <a:latin typeface="Helvetica" charset="0"/>
              </a:rPr>
              <a:t>Price = $125</a:t>
            </a:r>
            <a:endParaRPr lang="en-US" sz="3200" dirty="0"/>
          </a:p>
        </p:txBody>
      </p:sp>
      <p:sp>
        <p:nvSpPr>
          <p:cNvPr id="9" name="Rectangle 8"/>
          <p:cNvSpPr/>
          <p:nvPr/>
        </p:nvSpPr>
        <p:spPr>
          <a:xfrm>
            <a:off x="7374880" y="8404175"/>
            <a:ext cx="4528120" cy="584775"/>
          </a:xfrm>
          <a:prstGeom prst="rect">
            <a:avLst/>
          </a:prstGeom>
        </p:spPr>
        <p:txBody>
          <a:bodyPr wrap="square">
            <a:spAutoFit/>
          </a:bodyPr>
          <a:lstStyle/>
          <a:p>
            <a:r>
              <a:rPr lang="en-US" sz="3200" dirty="0" smtClean="0">
                <a:solidFill>
                  <a:srgbClr val="1C1C1C"/>
                </a:solidFill>
                <a:latin typeface="Helvetica" charset="0"/>
              </a:rPr>
              <a:t>Output: </a:t>
            </a:r>
            <a:r>
              <a:rPr lang="en-US" sz="3200" dirty="0" err="1" smtClean="0">
                <a:solidFill>
                  <a:srgbClr val="1C1C1C"/>
                </a:solidFill>
                <a:latin typeface="Helvetica" charset="0"/>
              </a:rPr>
              <a:t>TotalPrice</a:t>
            </a:r>
            <a:endParaRPr lang="en-US" sz="3200" dirty="0"/>
          </a:p>
        </p:txBody>
      </p:sp>
      <p:sp>
        <p:nvSpPr>
          <p:cNvPr id="11" name="Rectangle 10"/>
          <p:cNvSpPr/>
          <p:nvPr/>
        </p:nvSpPr>
        <p:spPr>
          <a:xfrm>
            <a:off x="7374880" y="6168081"/>
            <a:ext cx="4456112" cy="584775"/>
          </a:xfrm>
          <a:prstGeom prst="rect">
            <a:avLst/>
          </a:prstGeom>
        </p:spPr>
        <p:txBody>
          <a:bodyPr wrap="square">
            <a:spAutoFit/>
          </a:bodyPr>
          <a:lstStyle/>
          <a:p>
            <a:r>
              <a:rPr lang="en-US" sz="3200" dirty="0" smtClean="0">
                <a:solidFill>
                  <a:srgbClr val="1C1C1C"/>
                </a:solidFill>
                <a:latin typeface="Helvetica" charset="0"/>
              </a:rPr>
              <a:t>GST=Price * 10 /100</a:t>
            </a:r>
            <a:endParaRPr lang="en-US" sz="3200" dirty="0"/>
          </a:p>
        </p:txBody>
      </p:sp>
      <p:sp>
        <p:nvSpPr>
          <p:cNvPr id="12" name="Rectangle 11"/>
          <p:cNvSpPr/>
          <p:nvPr/>
        </p:nvSpPr>
        <p:spPr>
          <a:xfrm>
            <a:off x="7374880" y="3931985"/>
            <a:ext cx="2511896" cy="584775"/>
          </a:xfrm>
          <a:prstGeom prst="rect">
            <a:avLst/>
          </a:prstGeom>
        </p:spPr>
        <p:txBody>
          <a:bodyPr wrap="square">
            <a:spAutoFit/>
          </a:bodyPr>
          <a:lstStyle/>
          <a:p>
            <a:r>
              <a:rPr lang="en-US" sz="3200" dirty="0" smtClean="0">
                <a:solidFill>
                  <a:srgbClr val="1C1C1C"/>
                </a:solidFill>
                <a:latin typeface="Helvetica" charset="0"/>
              </a:rPr>
              <a:t>Algorithm:</a:t>
            </a:r>
            <a:endParaRPr lang="en-US" sz="3200" dirty="0"/>
          </a:p>
        </p:txBody>
      </p:sp>
      <p:sp>
        <p:nvSpPr>
          <p:cNvPr id="13" name="Rectangle 12"/>
          <p:cNvSpPr/>
          <p:nvPr/>
        </p:nvSpPr>
        <p:spPr>
          <a:xfrm>
            <a:off x="7374880" y="7286129"/>
            <a:ext cx="4528120" cy="584775"/>
          </a:xfrm>
          <a:prstGeom prst="rect">
            <a:avLst/>
          </a:prstGeom>
        </p:spPr>
        <p:txBody>
          <a:bodyPr wrap="square">
            <a:spAutoFit/>
          </a:bodyPr>
          <a:lstStyle/>
          <a:p>
            <a:r>
              <a:rPr lang="en-US" sz="3200" dirty="0" err="1" smtClean="0">
                <a:solidFill>
                  <a:srgbClr val="1C1C1C"/>
                </a:solidFill>
                <a:latin typeface="Helvetica" charset="0"/>
              </a:rPr>
              <a:t>TotalPrice</a:t>
            </a:r>
            <a:r>
              <a:rPr lang="en-US" sz="3200" dirty="0" smtClean="0">
                <a:solidFill>
                  <a:srgbClr val="1C1C1C"/>
                </a:solidFill>
                <a:latin typeface="Helvetica" charset="0"/>
              </a:rPr>
              <a:t>=</a:t>
            </a:r>
            <a:r>
              <a:rPr lang="en-US" sz="3200" dirty="0" err="1" smtClean="0">
                <a:solidFill>
                  <a:srgbClr val="1C1C1C"/>
                </a:solidFill>
                <a:latin typeface="Helvetica" charset="0"/>
              </a:rPr>
              <a:t>Price+GST</a:t>
            </a:r>
            <a:endParaRPr lang="en-US" sz="3200" dirty="0"/>
          </a:p>
        </p:txBody>
      </p:sp>
    </p:spTree>
    <p:extLst>
      <p:ext uri="{BB962C8B-B14F-4D97-AF65-F5344CB8AC3E}">
        <p14:creationId xmlns:p14="http://schemas.microsoft.com/office/powerpoint/2010/main" val="202962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136" y="196280"/>
            <a:ext cx="5760640" cy="1625600"/>
          </a:xfrm>
        </p:spPr>
        <p:txBody>
          <a:bodyPr>
            <a:normAutofit/>
          </a:bodyPr>
          <a:lstStyle/>
          <a:p>
            <a:r>
              <a:rPr lang="en-AU" dirty="0" smtClean="0"/>
              <a:t>Computing GST</a:t>
            </a:r>
            <a:endParaRPr lang="en-AU" dirty="0"/>
          </a:p>
        </p:txBody>
      </p:sp>
      <p:sp>
        <p:nvSpPr>
          <p:cNvPr id="10" name="Rectangle 9"/>
          <p:cNvSpPr/>
          <p:nvPr/>
        </p:nvSpPr>
        <p:spPr>
          <a:xfrm>
            <a:off x="4054128" y="1780456"/>
            <a:ext cx="5688632" cy="1077218"/>
          </a:xfrm>
          <a:prstGeom prst="rect">
            <a:avLst/>
          </a:prstGeom>
        </p:spPr>
        <p:txBody>
          <a:bodyPr wrap="square">
            <a:spAutoFit/>
          </a:bodyPr>
          <a:lstStyle/>
          <a:p>
            <a:r>
              <a:rPr lang="en-US" sz="3200" dirty="0">
                <a:solidFill>
                  <a:srgbClr val="1C1C1C"/>
                </a:solidFill>
                <a:latin typeface="Helvetica" charset="0"/>
              </a:rPr>
              <a:t>Compute price including GST.</a:t>
            </a:r>
            <a:endParaRPr lang="en-US" sz="3200" dirty="0"/>
          </a:p>
          <a:p>
            <a:endParaRPr lang="en-US" sz="3200" dirty="0"/>
          </a:p>
        </p:txBody>
      </p:sp>
      <p:sp>
        <p:nvSpPr>
          <p:cNvPr id="8" name="Rectangle 7"/>
          <p:cNvSpPr/>
          <p:nvPr/>
        </p:nvSpPr>
        <p:spPr>
          <a:xfrm>
            <a:off x="8094960" y="5050033"/>
            <a:ext cx="4672136" cy="584775"/>
          </a:xfrm>
          <a:prstGeom prst="rect">
            <a:avLst/>
          </a:prstGeom>
        </p:spPr>
        <p:txBody>
          <a:bodyPr wrap="square">
            <a:spAutoFit/>
          </a:bodyPr>
          <a:lstStyle/>
          <a:p>
            <a:r>
              <a:rPr lang="en-US" sz="3200" dirty="0" smtClean="0">
                <a:solidFill>
                  <a:srgbClr val="1C1C1C"/>
                </a:solidFill>
                <a:latin typeface="Helvetica" charset="0"/>
              </a:rPr>
              <a:t>Price = 125</a:t>
            </a:r>
            <a:endParaRPr lang="en-US" sz="3200" dirty="0"/>
          </a:p>
        </p:txBody>
      </p:sp>
      <p:sp>
        <p:nvSpPr>
          <p:cNvPr id="9" name="Rectangle 8"/>
          <p:cNvSpPr/>
          <p:nvPr/>
        </p:nvSpPr>
        <p:spPr>
          <a:xfrm>
            <a:off x="8094960" y="8404175"/>
            <a:ext cx="4528120" cy="584775"/>
          </a:xfrm>
          <a:prstGeom prst="rect">
            <a:avLst/>
          </a:prstGeom>
        </p:spPr>
        <p:txBody>
          <a:bodyPr wrap="square">
            <a:spAutoFit/>
          </a:bodyPr>
          <a:lstStyle/>
          <a:p>
            <a:r>
              <a:rPr lang="en-US" sz="3200" dirty="0" smtClean="0">
                <a:solidFill>
                  <a:srgbClr val="1C1C1C"/>
                </a:solidFill>
                <a:latin typeface="Helvetica" charset="0"/>
              </a:rPr>
              <a:t>Output: </a:t>
            </a:r>
            <a:r>
              <a:rPr lang="en-US" sz="3200" dirty="0" err="1" smtClean="0">
                <a:solidFill>
                  <a:srgbClr val="1C1C1C"/>
                </a:solidFill>
                <a:latin typeface="Helvetica" charset="0"/>
              </a:rPr>
              <a:t>TotalPrice</a:t>
            </a:r>
            <a:endParaRPr lang="en-US" sz="3200" dirty="0"/>
          </a:p>
        </p:txBody>
      </p:sp>
      <p:sp>
        <p:nvSpPr>
          <p:cNvPr id="11" name="Rectangle 10"/>
          <p:cNvSpPr/>
          <p:nvPr/>
        </p:nvSpPr>
        <p:spPr>
          <a:xfrm>
            <a:off x="8094960" y="6168081"/>
            <a:ext cx="4456112" cy="584775"/>
          </a:xfrm>
          <a:prstGeom prst="rect">
            <a:avLst/>
          </a:prstGeom>
        </p:spPr>
        <p:txBody>
          <a:bodyPr wrap="square">
            <a:spAutoFit/>
          </a:bodyPr>
          <a:lstStyle/>
          <a:p>
            <a:r>
              <a:rPr lang="en-US" sz="3200" dirty="0" smtClean="0">
                <a:solidFill>
                  <a:srgbClr val="1C1C1C"/>
                </a:solidFill>
                <a:latin typeface="Helvetica" charset="0"/>
              </a:rPr>
              <a:t>GST=Price * 10 /100</a:t>
            </a:r>
            <a:endParaRPr lang="en-US" sz="3200" dirty="0"/>
          </a:p>
        </p:txBody>
      </p:sp>
      <p:sp>
        <p:nvSpPr>
          <p:cNvPr id="12" name="Rectangle 11"/>
          <p:cNvSpPr/>
          <p:nvPr/>
        </p:nvSpPr>
        <p:spPr>
          <a:xfrm>
            <a:off x="8094960" y="3931985"/>
            <a:ext cx="2511896" cy="584775"/>
          </a:xfrm>
          <a:prstGeom prst="rect">
            <a:avLst/>
          </a:prstGeom>
        </p:spPr>
        <p:txBody>
          <a:bodyPr wrap="square">
            <a:spAutoFit/>
          </a:bodyPr>
          <a:lstStyle/>
          <a:p>
            <a:r>
              <a:rPr lang="en-US" sz="3200" dirty="0" smtClean="0">
                <a:solidFill>
                  <a:srgbClr val="1C1C1C"/>
                </a:solidFill>
                <a:latin typeface="Helvetica" charset="0"/>
              </a:rPr>
              <a:t>Algorithm:</a:t>
            </a:r>
            <a:endParaRPr lang="en-US" sz="3200" dirty="0"/>
          </a:p>
        </p:txBody>
      </p:sp>
      <p:sp>
        <p:nvSpPr>
          <p:cNvPr id="13" name="Rectangle 12"/>
          <p:cNvSpPr/>
          <p:nvPr/>
        </p:nvSpPr>
        <p:spPr>
          <a:xfrm>
            <a:off x="8094960" y="7286129"/>
            <a:ext cx="4528120" cy="584775"/>
          </a:xfrm>
          <a:prstGeom prst="rect">
            <a:avLst/>
          </a:prstGeom>
        </p:spPr>
        <p:txBody>
          <a:bodyPr wrap="square">
            <a:spAutoFit/>
          </a:bodyPr>
          <a:lstStyle/>
          <a:p>
            <a:r>
              <a:rPr lang="en-US" sz="3200" dirty="0" err="1" smtClean="0">
                <a:solidFill>
                  <a:srgbClr val="1C1C1C"/>
                </a:solidFill>
                <a:latin typeface="Helvetica" charset="0"/>
              </a:rPr>
              <a:t>TotalPrice</a:t>
            </a:r>
            <a:r>
              <a:rPr lang="en-US" sz="3200" dirty="0" smtClean="0">
                <a:solidFill>
                  <a:srgbClr val="1C1C1C"/>
                </a:solidFill>
                <a:latin typeface="Helvetica" charset="0"/>
              </a:rPr>
              <a:t>=</a:t>
            </a:r>
            <a:r>
              <a:rPr lang="en-US" sz="3200" dirty="0" err="1" smtClean="0">
                <a:solidFill>
                  <a:srgbClr val="1C1C1C"/>
                </a:solidFill>
                <a:latin typeface="Helvetica" charset="0"/>
              </a:rPr>
              <a:t>Price+GST</a:t>
            </a:r>
            <a:endParaRPr lang="en-US" sz="3200" dirty="0"/>
          </a:p>
        </p:txBody>
      </p:sp>
      <p:sp>
        <p:nvSpPr>
          <p:cNvPr id="14" name="TextBox 13"/>
          <p:cNvSpPr txBox="1"/>
          <p:nvPr/>
        </p:nvSpPr>
        <p:spPr>
          <a:xfrm>
            <a:off x="1677864" y="4944740"/>
            <a:ext cx="5616624" cy="1569660"/>
          </a:xfrm>
          <a:prstGeom prst="rect">
            <a:avLst/>
          </a:prstGeom>
          <a:solidFill>
            <a:schemeClr val="accent3">
              <a:lumMod val="20000"/>
              <a:lumOff val="80000"/>
            </a:schemeClr>
          </a:solidFill>
        </p:spPr>
        <p:txBody>
          <a:bodyPr wrap="square" rtlCol="0">
            <a:spAutoFit/>
          </a:bodyPr>
          <a:lstStyle/>
          <a:p>
            <a:pPr marL="117465" indent="0">
              <a:buNone/>
            </a:pPr>
            <a:r>
              <a:rPr lang="en-US" sz="2400" dirty="0" smtClean="0">
                <a:solidFill>
                  <a:srgbClr val="C00000"/>
                </a:solidFill>
              </a:rPr>
              <a:t>&gt;&gt;&gt;</a:t>
            </a:r>
            <a:r>
              <a:rPr lang="en-US" sz="2400" dirty="0" smtClean="0"/>
              <a:t> </a:t>
            </a:r>
            <a:r>
              <a:rPr lang="en-US" sz="2400" dirty="0" smtClean="0"/>
              <a:t>Price= 125</a:t>
            </a:r>
            <a:endParaRPr lang="en-US" sz="2400" dirty="0" smtClean="0"/>
          </a:p>
          <a:p>
            <a:pPr marL="117465"/>
            <a:r>
              <a:rPr lang="en-US" sz="2400" dirty="0" smtClean="0">
                <a:solidFill>
                  <a:srgbClr val="C00000"/>
                </a:solidFill>
              </a:rPr>
              <a:t>&gt;&gt;&gt;</a:t>
            </a:r>
            <a:r>
              <a:rPr lang="en-US" sz="2400" dirty="0" smtClean="0"/>
              <a:t> </a:t>
            </a:r>
            <a:r>
              <a:rPr lang="en-US" sz="2400" dirty="0" smtClean="0"/>
              <a:t>GST= Price *10/100</a:t>
            </a:r>
            <a:endParaRPr lang="en-US" sz="2400" dirty="0"/>
          </a:p>
          <a:p>
            <a:pPr marL="117465"/>
            <a:r>
              <a:rPr lang="en-US" sz="2400" dirty="0" smtClean="0">
                <a:solidFill>
                  <a:srgbClr val="C00000"/>
                </a:solidFill>
              </a:rPr>
              <a:t>&gt;&gt;&gt;</a:t>
            </a:r>
            <a:r>
              <a:rPr lang="en-US" sz="2400" dirty="0" smtClean="0"/>
              <a:t> </a:t>
            </a:r>
            <a:r>
              <a:rPr lang="en-US" sz="2400" dirty="0" err="1" smtClean="0"/>
              <a:t>TotalPrice</a:t>
            </a:r>
            <a:r>
              <a:rPr lang="en-US" sz="2400" dirty="0" smtClean="0"/>
              <a:t> = Price + GST</a:t>
            </a:r>
            <a:endParaRPr lang="en-US" sz="2400" dirty="0" smtClean="0"/>
          </a:p>
          <a:p>
            <a:pPr marL="117465"/>
            <a:r>
              <a:rPr lang="en-US" sz="2400" dirty="0">
                <a:solidFill>
                  <a:srgbClr val="C00000"/>
                </a:solidFill>
              </a:rPr>
              <a:t>&gt;&gt;&gt;</a:t>
            </a:r>
            <a:r>
              <a:rPr lang="en-US" sz="2400" dirty="0"/>
              <a:t> </a:t>
            </a:r>
            <a:r>
              <a:rPr lang="en-AU" sz="2400" dirty="0" smtClean="0"/>
              <a:t>print(</a:t>
            </a:r>
            <a:r>
              <a:rPr lang="en-AU" sz="2400" dirty="0" err="1" smtClean="0"/>
              <a:t>TotalPrice</a:t>
            </a:r>
            <a:r>
              <a:rPr lang="en-AU" sz="2400" dirty="0" smtClean="0"/>
              <a:t>)</a:t>
            </a:r>
            <a:endParaRPr lang="en-US" sz="2400" b="1" dirty="0">
              <a:solidFill>
                <a:srgbClr val="0070C0"/>
              </a:solidFill>
            </a:endParaRPr>
          </a:p>
        </p:txBody>
      </p:sp>
    </p:spTree>
    <p:extLst>
      <p:ext uri="{BB962C8B-B14F-4D97-AF65-F5344CB8AC3E}">
        <p14:creationId xmlns:p14="http://schemas.microsoft.com/office/powerpoint/2010/main" val="10751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808" y="1420416"/>
            <a:ext cx="11830992" cy="1625600"/>
          </a:xfrm>
        </p:spPr>
        <p:txBody>
          <a:bodyPr>
            <a:normAutofit fontScale="90000"/>
          </a:bodyPr>
          <a:lstStyle/>
          <a:p>
            <a:r>
              <a:rPr lang="en-US" dirty="0" smtClean="0"/>
              <a:t>How can you convert AUD$ into Euros?</a:t>
            </a:r>
            <a:endParaRPr lang="en-US" dirty="0"/>
          </a:p>
        </p:txBody>
      </p:sp>
      <p:pic>
        <p:nvPicPr>
          <p:cNvPr id="1026" name="Picture 2" descr="C:\Users\albrecht\AppData\Local\Microsoft\Windows\Temporary Internet Files\Content.IE5\ISHMR9F2\question[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6837" y="3275806"/>
            <a:ext cx="4394200" cy="4394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57454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9872" y="180388"/>
            <a:ext cx="10663936" cy="1625600"/>
          </a:xfrm>
        </p:spPr>
        <p:txBody>
          <a:bodyPr/>
          <a:lstStyle/>
          <a:p>
            <a:r>
              <a:rPr lang="en-AU" dirty="0" smtClean="0"/>
              <a:t>Currency Convertor</a:t>
            </a:r>
            <a:endParaRPr lang="en-AU" dirty="0"/>
          </a:p>
        </p:txBody>
      </p:sp>
      <p:sp>
        <p:nvSpPr>
          <p:cNvPr id="41" name="TextBox 40"/>
          <p:cNvSpPr txBox="1"/>
          <p:nvPr/>
        </p:nvSpPr>
        <p:spPr>
          <a:xfrm>
            <a:off x="1893888" y="2212504"/>
            <a:ext cx="9793088" cy="1815882"/>
          </a:xfrm>
          <a:prstGeom prst="rect">
            <a:avLst/>
          </a:prstGeom>
          <a:noFill/>
        </p:spPr>
        <p:txBody>
          <a:bodyPr wrap="square" rtlCol="0">
            <a:spAutoFit/>
          </a:bodyPr>
          <a:lstStyle/>
          <a:p>
            <a:r>
              <a:rPr lang="en-AU" sz="2800" dirty="0" smtClean="0"/>
              <a:t>Current value of AUD:   E.g. $1 = 0.69 Euro</a:t>
            </a:r>
          </a:p>
          <a:p>
            <a:r>
              <a:rPr lang="en-AU" sz="2800" dirty="0" smtClean="0"/>
              <a:t>Amount in AUD:   $763.75</a:t>
            </a:r>
          </a:p>
          <a:p>
            <a:r>
              <a:rPr lang="en-AU" sz="2800" dirty="0" smtClean="0"/>
              <a:t>Amount in Euros:</a:t>
            </a:r>
            <a:br>
              <a:rPr lang="en-AU" sz="2800" dirty="0" smtClean="0"/>
            </a:br>
            <a:endParaRPr lang="en-AU" sz="2800" dirty="0" smtClean="0"/>
          </a:p>
        </p:txBody>
      </p:sp>
      <p:sp>
        <p:nvSpPr>
          <p:cNvPr id="42" name="TextBox 41"/>
          <p:cNvSpPr txBox="1"/>
          <p:nvPr/>
        </p:nvSpPr>
        <p:spPr>
          <a:xfrm>
            <a:off x="5998345" y="6139552"/>
            <a:ext cx="6696744" cy="1938992"/>
          </a:xfrm>
          <a:prstGeom prst="rect">
            <a:avLst/>
          </a:prstGeom>
          <a:solidFill>
            <a:schemeClr val="accent3">
              <a:lumMod val="20000"/>
              <a:lumOff val="80000"/>
            </a:schemeClr>
          </a:solidFill>
        </p:spPr>
        <p:txBody>
          <a:bodyPr wrap="square" rtlCol="0">
            <a:spAutoFit/>
          </a:bodyPr>
          <a:lstStyle/>
          <a:p>
            <a:pPr marL="117465" indent="0">
              <a:buNone/>
            </a:pPr>
            <a:r>
              <a:rPr lang="en-US" sz="2400" dirty="0" smtClean="0">
                <a:solidFill>
                  <a:srgbClr val="C00000"/>
                </a:solidFill>
              </a:rPr>
              <a:t>&gt;&gt;&gt;</a:t>
            </a:r>
            <a:r>
              <a:rPr lang="en-US" sz="2400" dirty="0" smtClean="0"/>
              <a:t> </a:t>
            </a:r>
            <a:r>
              <a:rPr lang="en-US" sz="2400" dirty="0" err="1" smtClean="0"/>
              <a:t>dollarValue</a:t>
            </a:r>
            <a:r>
              <a:rPr lang="en-US" sz="2400" dirty="0" smtClean="0"/>
              <a:t>= 0.69</a:t>
            </a:r>
          </a:p>
          <a:p>
            <a:pPr marL="117465"/>
            <a:r>
              <a:rPr lang="en-US" sz="2400" dirty="0" smtClean="0">
                <a:solidFill>
                  <a:srgbClr val="C00000"/>
                </a:solidFill>
              </a:rPr>
              <a:t>&gt;&gt;&gt;</a:t>
            </a:r>
            <a:r>
              <a:rPr lang="en-US" sz="2400" dirty="0" smtClean="0"/>
              <a:t> </a:t>
            </a:r>
            <a:r>
              <a:rPr lang="en-US" sz="2400" dirty="0" err="1" smtClean="0"/>
              <a:t>amountAUD</a:t>
            </a:r>
            <a:r>
              <a:rPr lang="en-US" sz="2400" dirty="0" smtClean="0"/>
              <a:t>= 763.75</a:t>
            </a:r>
            <a:endParaRPr lang="en-US" sz="2400" dirty="0"/>
          </a:p>
          <a:p>
            <a:pPr marL="117465"/>
            <a:r>
              <a:rPr lang="en-US" sz="2400" dirty="0" smtClean="0">
                <a:solidFill>
                  <a:srgbClr val="C00000"/>
                </a:solidFill>
              </a:rPr>
              <a:t>&gt;&gt;&gt;</a:t>
            </a:r>
            <a:r>
              <a:rPr lang="en-US" sz="2400" dirty="0" smtClean="0"/>
              <a:t> </a:t>
            </a:r>
            <a:r>
              <a:rPr lang="en-US" sz="2400" dirty="0" err="1" smtClean="0"/>
              <a:t>amountEuros</a:t>
            </a:r>
            <a:r>
              <a:rPr lang="en-US" sz="2400" dirty="0" smtClean="0"/>
              <a:t>= </a:t>
            </a:r>
            <a:r>
              <a:rPr lang="en-US" sz="2400" dirty="0" err="1" smtClean="0"/>
              <a:t>amountAUD</a:t>
            </a:r>
            <a:r>
              <a:rPr lang="en-US" sz="2400" dirty="0" smtClean="0"/>
              <a:t>* </a:t>
            </a:r>
            <a:r>
              <a:rPr lang="en-US" sz="2400" dirty="0" err="1" smtClean="0"/>
              <a:t>dollarValue</a:t>
            </a:r>
            <a:endParaRPr lang="en-US" sz="2400" dirty="0" smtClean="0"/>
          </a:p>
          <a:p>
            <a:pPr marL="117465"/>
            <a:r>
              <a:rPr lang="en-US" sz="2400" dirty="0">
                <a:solidFill>
                  <a:srgbClr val="C00000"/>
                </a:solidFill>
              </a:rPr>
              <a:t>&gt;&gt;&gt;</a:t>
            </a:r>
            <a:r>
              <a:rPr lang="en-US" sz="2400" dirty="0"/>
              <a:t> </a:t>
            </a:r>
            <a:r>
              <a:rPr lang="en-US" sz="2400" dirty="0" err="1" smtClean="0"/>
              <a:t>amountEuros</a:t>
            </a:r>
            <a:endParaRPr lang="en-US" sz="2400" dirty="0"/>
          </a:p>
          <a:p>
            <a:pPr marL="117465" indent="0">
              <a:buNone/>
            </a:pPr>
            <a:r>
              <a:rPr lang="fi-FI" sz="2400" b="1" dirty="0" smtClean="0">
                <a:solidFill>
                  <a:srgbClr val="0070C0"/>
                </a:solidFill>
              </a:rPr>
              <a:t>526.9875</a:t>
            </a:r>
            <a:endParaRPr lang="en-US" sz="2400" b="1" dirty="0">
              <a:solidFill>
                <a:srgbClr val="0070C0"/>
              </a:solidFill>
            </a:endParaRPr>
          </a:p>
        </p:txBody>
      </p:sp>
    </p:spTree>
    <p:extLst>
      <p:ext uri="{BB962C8B-B14F-4D97-AF65-F5344CB8AC3E}">
        <p14:creationId xmlns:p14="http://schemas.microsoft.com/office/powerpoint/2010/main" val="274230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Variables</a:t>
            </a:r>
            <a:endParaRPr lang="en-US" dirty="0"/>
          </a:p>
        </p:txBody>
      </p:sp>
      <p:sp>
        <p:nvSpPr>
          <p:cNvPr id="11" name="Slide Number Placeholder 10"/>
          <p:cNvSpPr>
            <a:spLocks noGrp="1"/>
          </p:cNvSpPr>
          <p:nvPr>
            <p:ph type="sldNum" sz="quarter" idx="12"/>
          </p:nvPr>
        </p:nvSpPr>
        <p:spPr/>
        <p:txBody>
          <a:bodyPr/>
          <a:lstStyle/>
          <a:p>
            <a:fld id="{716D6A06-40B3-9B45-930E-980B865C820F}" type="slidenum">
              <a:rPr lang="en-AU" smtClean="0"/>
              <a:pPr/>
              <a:t>17</a:t>
            </a:fld>
            <a:endParaRPr lang="en-AU"/>
          </a:p>
        </p:txBody>
      </p:sp>
      <p:sp>
        <p:nvSpPr>
          <p:cNvPr id="7" name="TextBox 6"/>
          <p:cNvSpPr txBox="1"/>
          <p:nvPr/>
        </p:nvSpPr>
        <p:spPr>
          <a:xfrm>
            <a:off x="9022680" y="7849863"/>
            <a:ext cx="3225236" cy="758197"/>
          </a:xfrm>
          <a:prstGeom prst="wedgeRoundRectCallout">
            <a:avLst>
              <a:gd name="adj1" fmla="val -90248"/>
              <a:gd name="adj2" fmla="val -96999"/>
              <a:gd name="adj3" fmla="val 16667"/>
            </a:avLst>
          </a:prstGeom>
          <a:solidFill>
            <a:srgbClr val="E8D1FF"/>
          </a:solidFill>
          <a:scene3d>
            <a:camera prst="orthographicFront"/>
            <a:lightRig rig="threePt" dir="t"/>
          </a:scene3d>
          <a:sp3d>
            <a:bevelT/>
            <a:bevelB/>
          </a:sp3d>
        </p:spPr>
        <p:txBody>
          <a:bodyPr wrap="square" lIns="130025" tIns="65013" rIns="130025" bIns="65013" rtlCol="0">
            <a:spAutoFit/>
          </a:bodyPr>
          <a:lstStyle/>
          <a:p>
            <a:r>
              <a:rPr lang="en-US" dirty="0" smtClean="0"/>
              <a:t>Thanks to research on type inference!</a:t>
            </a:r>
            <a:endParaRPr lang="en-US" dirty="0"/>
          </a:p>
        </p:txBody>
      </p:sp>
      <p:sp>
        <p:nvSpPr>
          <p:cNvPr id="5" name="Content Placeholder 4"/>
          <p:cNvSpPr>
            <a:spLocks noGrp="1"/>
          </p:cNvSpPr>
          <p:nvPr>
            <p:ph sz="half" idx="1"/>
          </p:nvPr>
        </p:nvSpPr>
        <p:spPr>
          <a:xfrm>
            <a:off x="2041754" y="2140496"/>
            <a:ext cx="10348578" cy="6165717"/>
          </a:xfrm>
        </p:spPr>
        <p:txBody>
          <a:bodyPr/>
          <a:lstStyle/>
          <a:p>
            <a:r>
              <a:rPr lang="en-AU" dirty="0" smtClean="0"/>
              <a:t>Variables are names for values</a:t>
            </a:r>
          </a:p>
          <a:p>
            <a:r>
              <a:rPr lang="en-AU" dirty="0" smtClean="0"/>
              <a:t>Can’t start names with digits, and avoid starting them with underscore.</a:t>
            </a:r>
          </a:p>
          <a:p>
            <a:r>
              <a:rPr lang="en-US" dirty="0"/>
              <a:t>Names are </a:t>
            </a:r>
            <a:r>
              <a:rPr lang="en-US" dirty="0">
                <a:solidFill>
                  <a:srgbClr val="0000FF"/>
                </a:solidFill>
              </a:rPr>
              <a:t>case </a:t>
            </a:r>
            <a:r>
              <a:rPr lang="en-US" dirty="0" smtClean="0">
                <a:solidFill>
                  <a:srgbClr val="0000FF"/>
                </a:solidFill>
              </a:rPr>
              <a:t>sensitive</a:t>
            </a:r>
            <a:endParaRPr lang="en-US" dirty="0"/>
          </a:p>
          <a:p>
            <a:pPr lvl="1"/>
            <a:r>
              <a:rPr lang="en-US" dirty="0"/>
              <a:t>So </a:t>
            </a:r>
            <a:r>
              <a:rPr lang="en-US" b="1" dirty="0">
                <a:latin typeface="Courier New"/>
                <a:cs typeface="Courier New"/>
              </a:rPr>
              <a:t>price</a:t>
            </a:r>
            <a:r>
              <a:rPr lang="en-US" dirty="0"/>
              <a:t> and </a:t>
            </a:r>
            <a:r>
              <a:rPr lang="en-US" b="1" dirty="0">
                <a:latin typeface="Courier New"/>
                <a:cs typeface="Courier New"/>
              </a:rPr>
              <a:t>Price</a:t>
            </a:r>
            <a:r>
              <a:rPr lang="en-US" dirty="0"/>
              <a:t> are different variables</a:t>
            </a:r>
          </a:p>
          <a:p>
            <a:pPr lvl="1"/>
            <a:r>
              <a:rPr lang="en-US" dirty="0" smtClean="0"/>
              <a:t>Choose </a:t>
            </a:r>
            <a:r>
              <a:rPr lang="en-US" dirty="0" smtClean="0">
                <a:solidFill>
                  <a:srgbClr val="2F10E1"/>
                </a:solidFill>
              </a:rPr>
              <a:t>meaningful</a:t>
            </a:r>
            <a:r>
              <a:rPr lang="en-US" dirty="0" smtClean="0"/>
              <a:t> names</a:t>
            </a:r>
          </a:p>
          <a:p>
            <a:r>
              <a:rPr lang="en-US" dirty="0" smtClean="0"/>
              <a:t>No </a:t>
            </a:r>
            <a:r>
              <a:rPr lang="en-US" dirty="0"/>
              <a:t>need for the user to declare the </a:t>
            </a:r>
            <a:r>
              <a:rPr lang="en-US" dirty="0">
                <a:solidFill>
                  <a:srgbClr val="0000FF"/>
                </a:solidFill>
              </a:rPr>
              <a:t>type</a:t>
            </a:r>
          </a:p>
          <a:p>
            <a:pPr lvl="1"/>
            <a:r>
              <a:rPr lang="en-US" dirty="0"/>
              <a:t>Python </a:t>
            </a:r>
            <a:r>
              <a:rPr lang="en-US" dirty="0">
                <a:solidFill>
                  <a:srgbClr val="3112E0"/>
                </a:solidFill>
              </a:rPr>
              <a:t>dynamically</a:t>
            </a:r>
            <a:r>
              <a:rPr lang="en-US" dirty="0"/>
              <a:t> computes it</a:t>
            </a:r>
          </a:p>
          <a:p>
            <a:pPr lvl="1"/>
            <a:endParaRPr lang="en-US" dirty="0"/>
          </a:p>
        </p:txBody>
      </p:sp>
    </p:spTree>
    <p:extLst>
      <p:ext uri="{BB962C8B-B14F-4D97-AF65-F5344CB8AC3E}">
        <p14:creationId xmlns:p14="http://schemas.microsoft.com/office/powerpoint/2010/main" val="333792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Keywords</a:t>
            </a:r>
            <a:endParaRPr lang="en-AU" dirty="0"/>
          </a:p>
        </p:txBody>
      </p:sp>
      <p:sp>
        <p:nvSpPr>
          <p:cNvPr id="6" name="Content Placeholder 5"/>
          <p:cNvSpPr>
            <a:spLocks noGrp="1"/>
          </p:cNvSpPr>
          <p:nvPr>
            <p:ph idx="1"/>
          </p:nvPr>
        </p:nvSpPr>
        <p:spPr>
          <a:xfrm>
            <a:off x="2041528" y="2058991"/>
            <a:ext cx="10664825" cy="1593674"/>
          </a:xfrm>
        </p:spPr>
        <p:txBody>
          <a:bodyPr/>
          <a:lstStyle/>
          <a:p>
            <a:r>
              <a:rPr lang="en-AU" dirty="0" smtClean="0"/>
              <a:t>Do not use the following words as variable names</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3941542508"/>
              </p:ext>
            </p:extLst>
          </p:nvPr>
        </p:nvGraphicFramePr>
        <p:xfrm>
          <a:off x="2253928" y="4156720"/>
          <a:ext cx="10225134" cy="4284475"/>
        </p:xfrm>
        <a:graphic>
          <a:graphicData uri="http://schemas.openxmlformats.org/drawingml/2006/table">
            <a:tbl>
              <a:tblPr firstRow="1" bandRow="1">
                <a:tableStyleId>{5940675A-B579-460E-94D1-54222C63F5DA}</a:tableStyleId>
              </a:tblPr>
              <a:tblGrid>
                <a:gridCol w="1704189"/>
                <a:gridCol w="1704189"/>
                <a:gridCol w="1704189"/>
                <a:gridCol w="1704189"/>
                <a:gridCol w="1704189"/>
                <a:gridCol w="1704189"/>
              </a:tblGrid>
              <a:tr h="644832">
                <a:tc>
                  <a:txBody>
                    <a:bodyPr/>
                    <a:lstStyle/>
                    <a:p>
                      <a:r>
                        <a:rPr lang="en-AU" sz="2800" b="1" dirty="0" smtClean="0"/>
                        <a:t>False</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break</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else</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if</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not</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try</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r>
              <a:tr h="723320">
                <a:tc>
                  <a:txBody>
                    <a:bodyPr/>
                    <a:lstStyle/>
                    <a:p>
                      <a:r>
                        <a:rPr lang="en-AU" sz="2800" b="1" dirty="0" smtClean="0"/>
                        <a:t>None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class</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except</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import</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or</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while</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r>
              <a:tr h="720080">
                <a:tc>
                  <a:txBody>
                    <a:bodyPr/>
                    <a:lstStyle/>
                    <a:p>
                      <a:r>
                        <a:rPr lang="en-AU" sz="2800" b="1" dirty="0" smtClean="0"/>
                        <a:t>True</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continue</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finally</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in</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pass</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with</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r>
              <a:tr h="644832">
                <a:tc>
                  <a:txBody>
                    <a:bodyPr/>
                    <a:lstStyle/>
                    <a:p>
                      <a:r>
                        <a:rPr lang="en-AU" sz="2800" b="1" dirty="0" smtClean="0"/>
                        <a:t>and</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err="1" smtClean="0"/>
                        <a:t>def</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for</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is</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raise</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yield</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r>
              <a:tr h="644832">
                <a:tc>
                  <a:txBody>
                    <a:bodyPr/>
                    <a:lstStyle/>
                    <a:p>
                      <a:r>
                        <a:rPr lang="en-AU" sz="2800" b="1" dirty="0" smtClean="0"/>
                        <a:t>as</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del</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from</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lambda</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return</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r>
              <a:tr h="906579">
                <a:tc>
                  <a:txBody>
                    <a:bodyPr/>
                    <a:lstStyle/>
                    <a:p>
                      <a:r>
                        <a:rPr lang="en-AU" sz="2800" b="1" dirty="0" smtClean="0"/>
                        <a:t>assert</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err="1" smtClean="0"/>
                        <a:t>elif</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global</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smtClean="0"/>
                        <a:t>nonlocal</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AU" sz="2800" b="1" dirty="0" err="1" smtClean="0"/>
                        <a:t>str</a:t>
                      </a:r>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AU"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r>
            </a:tbl>
          </a:graphicData>
        </a:graphic>
      </p:graphicFrame>
    </p:spTree>
    <p:extLst>
      <p:ext uri="{BB962C8B-B14F-4D97-AF65-F5344CB8AC3E}">
        <p14:creationId xmlns:p14="http://schemas.microsoft.com/office/powerpoint/2010/main" val="3000279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392" y="124272"/>
            <a:ext cx="10663936" cy="1030272"/>
          </a:xfrm>
        </p:spPr>
        <p:txBody>
          <a:bodyPr>
            <a:normAutofit fontScale="90000"/>
          </a:bodyPr>
          <a:lstStyle/>
          <a:p>
            <a:r>
              <a:rPr lang="en-US" dirty="0"/>
              <a:t>m</a:t>
            </a:r>
            <a:r>
              <a:rPr lang="en-US" dirty="0" smtClean="0"/>
              <a:t>ath module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1619363"/>
              </p:ext>
            </p:extLst>
          </p:nvPr>
        </p:nvGraphicFramePr>
        <p:xfrm>
          <a:off x="1965896" y="1127303"/>
          <a:ext cx="8669868" cy="5486400"/>
        </p:xfrm>
        <a:graphic>
          <a:graphicData uri="http://schemas.openxmlformats.org/drawingml/2006/table">
            <a:tbl>
              <a:tblPr bandRow="1">
                <a:tableStyleId>{B301B821-A1FF-4177-AEE7-76D212191A09}</a:tableStyleId>
              </a:tblPr>
              <a:tblGrid>
                <a:gridCol w="4334934"/>
                <a:gridCol w="4334934"/>
              </a:tblGrid>
              <a:tr h="370840">
                <a:tc>
                  <a:txBody>
                    <a:bodyPr/>
                    <a:lstStyle/>
                    <a:p>
                      <a:r>
                        <a:rPr lang="en-AU" sz="2400" b="1" dirty="0" smtClean="0"/>
                        <a:t>Function or Constant</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c>
                  <a:txBody>
                    <a:bodyPr/>
                    <a:lstStyle/>
                    <a:p>
                      <a:r>
                        <a:rPr lang="en-AU" sz="2400" b="1" dirty="0" smtClean="0"/>
                        <a:t>Description</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r>
              <a:tr h="370840">
                <a:tc>
                  <a:txBody>
                    <a:bodyPr/>
                    <a:lstStyle/>
                    <a:p>
                      <a:r>
                        <a:rPr lang="en-AU" sz="2400" dirty="0" smtClean="0"/>
                        <a:t> </a:t>
                      </a:r>
                      <a:r>
                        <a:rPr lang="en-AU" sz="2400" dirty="0" err="1" smtClean="0"/>
                        <a:t>sqrt</a:t>
                      </a:r>
                      <a:r>
                        <a:rPr lang="en-AU" sz="2400" dirty="0" smtClean="0"/>
                        <a:t>(x)</a:t>
                      </a:r>
                      <a:endParaRPr lang="en-AU" sz="2400" dirty="0"/>
                    </a:p>
                  </a:txBody>
                  <a:tcPr>
                    <a:lnT w="38100" cap="flat" cmpd="sng" algn="ctr">
                      <a:solidFill>
                        <a:schemeClr val="tx1"/>
                      </a:solidFill>
                      <a:prstDash val="solid"/>
                      <a:round/>
                      <a:headEnd type="none" w="med" len="med"/>
                      <a:tailEnd type="none" w="med" len="med"/>
                    </a:lnT>
                  </a:tcPr>
                </a:tc>
                <a:tc>
                  <a:txBody>
                    <a:bodyPr/>
                    <a:lstStyle/>
                    <a:p>
                      <a:r>
                        <a:rPr lang="en-AU" sz="2400" dirty="0" smtClean="0"/>
                        <a:t> square root</a:t>
                      </a:r>
                      <a:endParaRPr lang="en-AU" sz="2400" dirty="0"/>
                    </a:p>
                  </a:txBody>
                  <a:tcPr>
                    <a:lnT w="38100" cap="flat" cmpd="sng" algn="ctr">
                      <a:solidFill>
                        <a:schemeClr val="tx1"/>
                      </a:solidFill>
                      <a:prstDash val="solid"/>
                      <a:round/>
                      <a:headEnd type="none" w="med" len="med"/>
                      <a:tailEnd type="none" w="med" len="med"/>
                    </a:lnT>
                  </a:tcPr>
                </a:tc>
              </a:tr>
              <a:tr h="370840">
                <a:tc>
                  <a:txBody>
                    <a:bodyPr/>
                    <a:lstStyle/>
                    <a:p>
                      <a:r>
                        <a:rPr lang="en-AU" sz="2400" dirty="0" smtClean="0"/>
                        <a:t> ceil(x)</a:t>
                      </a:r>
                      <a:endParaRPr lang="en-AU" sz="2400" dirty="0"/>
                    </a:p>
                  </a:txBody>
                  <a:tcPr/>
                </a:tc>
                <a:tc>
                  <a:txBody>
                    <a:bodyPr/>
                    <a:lstStyle/>
                    <a:p>
                      <a:r>
                        <a:rPr lang="en-AU" sz="2400" dirty="0" smtClean="0"/>
                        <a:t> smallest integer &gt;= x</a:t>
                      </a:r>
                      <a:endParaRPr lang="en-AU" sz="2400" dirty="0"/>
                    </a:p>
                  </a:txBody>
                  <a:tcPr/>
                </a:tc>
              </a:tr>
              <a:tr h="370840">
                <a:tc>
                  <a:txBody>
                    <a:bodyPr/>
                    <a:lstStyle/>
                    <a:p>
                      <a:r>
                        <a:rPr lang="en-AU" sz="2400" dirty="0" smtClean="0"/>
                        <a:t> floor(x)</a:t>
                      </a:r>
                      <a:endParaRPr lang="en-AU" sz="2400" dirty="0"/>
                    </a:p>
                  </a:txBody>
                  <a:tcPr/>
                </a:tc>
                <a:tc>
                  <a:txBody>
                    <a:bodyPr/>
                    <a:lstStyle/>
                    <a:p>
                      <a:r>
                        <a:rPr lang="en-AU" sz="2400" dirty="0" smtClean="0"/>
                        <a:t> largest</a:t>
                      </a:r>
                      <a:r>
                        <a:rPr lang="en-AU" sz="2400" baseline="0" dirty="0" smtClean="0"/>
                        <a:t> integer &lt;= x</a:t>
                      </a:r>
                      <a:endParaRPr lang="en-AU" sz="2400" dirty="0"/>
                    </a:p>
                  </a:txBody>
                  <a:tcPr/>
                </a:tc>
              </a:tr>
              <a:tr h="370840">
                <a:tc>
                  <a:txBody>
                    <a:bodyPr/>
                    <a:lstStyle/>
                    <a:p>
                      <a:r>
                        <a:rPr lang="en-AU" sz="2400" dirty="0" smtClean="0"/>
                        <a:t> factorial(x)</a:t>
                      </a:r>
                      <a:endParaRPr lang="en-AU" sz="2400" dirty="0"/>
                    </a:p>
                  </a:txBody>
                  <a:tcPr/>
                </a:tc>
                <a:tc>
                  <a:txBody>
                    <a:bodyPr/>
                    <a:lstStyle/>
                    <a:p>
                      <a:r>
                        <a:rPr lang="en-AU" sz="2400" dirty="0" smtClean="0"/>
                        <a:t> x!</a:t>
                      </a:r>
                      <a:endParaRPr lang="en-AU" sz="2400" dirty="0"/>
                    </a:p>
                  </a:txBody>
                  <a:tcPr/>
                </a:tc>
              </a:tr>
              <a:tr h="370840">
                <a:tc>
                  <a:txBody>
                    <a:bodyPr/>
                    <a:lstStyle/>
                    <a:p>
                      <a:r>
                        <a:rPr lang="en-AU" sz="2400" dirty="0" smtClean="0"/>
                        <a:t> </a:t>
                      </a:r>
                      <a:r>
                        <a:rPr lang="en-AU" sz="2400" dirty="0" err="1" smtClean="0"/>
                        <a:t>cos</a:t>
                      </a:r>
                      <a:r>
                        <a:rPr lang="en-AU" sz="2400" dirty="0" smtClean="0"/>
                        <a:t>(x)</a:t>
                      </a:r>
                      <a:endParaRPr lang="en-AU" sz="2400" dirty="0"/>
                    </a:p>
                  </a:txBody>
                  <a:tcPr/>
                </a:tc>
                <a:tc>
                  <a:txBody>
                    <a:bodyPr/>
                    <a:lstStyle/>
                    <a:p>
                      <a:r>
                        <a:rPr lang="en-AU" sz="2400" dirty="0" smtClean="0"/>
                        <a:t> cosine</a:t>
                      </a:r>
                      <a:endParaRPr lang="en-AU" sz="2400" dirty="0"/>
                    </a:p>
                  </a:txBody>
                  <a:tcPr/>
                </a:tc>
              </a:tr>
              <a:tr h="370840">
                <a:tc>
                  <a:txBody>
                    <a:bodyPr/>
                    <a:lstStyle/>
                    <a:p>
                      <a:r>
                        <a:rPr lang="en-AU" sz="2400" dirty="0" smtClean="0"/>
                        <a:t> sin(x)</a:t>
                      </a:r>
                      <a:endParaRPr lang="en-AU" sz="2400" dirty="0"/>
                    </a:p>
                  </a:txBody>
                  <a:tcPr/>
                </a:tc>
                <a:tc>
                  <a:txBody>
                    <a:bodyPr/>
                    <a:lstStyle/>
                    <a:p>
                      <a:r>
                        <a:rPr lang="en-AU" sz="2400" dirty="0" smtClean="0"/>
                        <a:t> sine</a:t>
                      </a:r>
                      <a:endParaRPr lang="en-AU" sz="2400" dirty="0"/>
                    </a:p>
                  </a:txBody>
                  <a:tcPr/>
                </a:tc>
              </a:tr>
              <a:tr h="370840">
                <a:tc>
                  <a:txBody>
                    <a:bodyPr/>
                    <a:lstStyle/>
                    <a:p>
                      <a:r>
                        <a:rPr lang="en-AU" sz="2400" dirty="0" smtClean="0"/>
                        <a:t> tan(x)</a:t>
                      </a:r>
                      <a:endParaRPr lang="en-AU" sz="2400" dirty="0"/>
                    </a:p>
                  </a:txBody>
                  <a:tcPr/>
                </a:tc>
                <a:tc>
                  <a:txBody>
                    <a:bodyPr/>
                    <a:lstStyle/>
                    <a:p>
                      <a:r>
                        <a:rPr lang="en-AU" sz="2400" dirty="0" smtClean="0"/>
                        <a:t> tangent</a:t>
                      </a:r>
                      <a:endParaRPr lang="en-AU" sz="2400" dirty="0"/>
                    </a:p>
                  </a:txBody>
                  <a:tcPr/>
                </a:tc>
              </a:tr>
              <a:tr h="370840">
                <a:tc>
                  <a:txBody>
                    <a:bodyPr/>
                    <a:lstStyle/>
                    <a:p>
                      <a:r>
                        <a:rPr lang="en-AU" sz="2400" dirty="0" smtClean="0"/>
                        <a:t> </a:t>
                      </a:r>
                      <a:r>
                        <a:rPr lang="en-AU" sz="2400" dirty="0" err="1" smtClean="0"/>
                        <a:t>exp</a:t>
                      </a:r>
                      <a:r>
                        <a:rPr lang="en-AU" sz="2400" dirty="0" smtClean="0"/>
                        <a:t>(x)</a:t>
                      </a:r>
                      <a:endParaRPr lang="en-AU" sz="2400" dirty="0"/>
                    </a:p>
                  </a:txBody>
                  <a:tcPr/>
                </a:tc>
                <a:tc>
                  <a:txBody>
                    <a:bodyPr/>
                    <a:lstStyle/>
                    <a:p>
                      <a:r>
                        <a:rPr lang="en-AU" sz="2400" dirty="0" smtClean="0"/>
                        <a:t> exponential</a:t>
                      </a:r>
                      <a:endParaRPr lang="en-AU" sz="2400" dirty="0"/>
                    </a:p>
                  </a:txBody>
                  <a:tcPr/>
                </a:tc>
              </a:tr>
              <a:tr h="370840">
                <a:tc>
                  <a:txBody>
                    <a:bodyPr/>
                    <a:lstStyle/>
                    <a:p>
                      <a:r>
                        <a:rPr lang="en-AU" sz="2400" dirty="0" smtClean="0"/>
                        <a:t> log(x)</a:t>
                      </a:r>
                      <a:endParaRPr lang="en-AU" sz="2400" dirty="0"/>
                    </a:p>
                  </a:txBody>
                  <a:tcPr/>
                </a:tc>
                <a:tc>
                  <a:txBody>
                    <a:bodyPr/>
                    <a:lstStyle/>
                    <a:p>
                      <a:r>
                        <a:rPr lang="en-AU" sz="2400" dirty="0" smtClean="0"/>
                        <a:t> logarithm</a:t>
                      </a:r>
                      <a:endParaRPr lang="en-AU" sz="2400" dirty="0"/>
                    </a:p>
                  </a:txBody>
                  <a:tcPr/>
                </a:tc>
              </a:tr>
              <a:tr h="370840">
                <a:tc>
                  <a:txBody>
                    <a:bodyPr/>
                    <a:lstStyle/>
                    <a:p>
                      <a:r>
                        <a:rPr lang="en-AU" sz="2400" dirty="0" smtClean="0"/>
                        <a:t> pi</a:t>
                      </a:r>
                      <a:endParaRPr lang="en-AU" sz="2400" dirty="0"/>
                    </a:p>
                  </a:txBody>
                  <a:tcPr/>
                </a:tc>
                <a:tc>
                  <a:txBody>
                    <a:bodyPr/>
                    <a:lstStyle/>
                    <a:p>
                      <a:r>
                        <a:rPr lang="en-AU" sz="2400" dirty="0" smtClean="0"/>
                        <a:t> 3.141592653589793</a:t>
                      </a:r>
                      <a:endParaRPr lang="en-AU" sz="2400" dirty="0"/>
                    </a:p>
                  </a:txBody>
                  <a:tcPr/>
                </a:tc>
              </a:tr>
              <a:tr h="370840">
                <a:tc>
                  <a:txBody>
                    <a:bodyPr/>
                    <a:lstStyle/>
                    <a:p>
                      <a:r>
                        <a:rPr lang="en-AU" sz="2400" dirty="0" smtClean="0"/>
                        <a:t> e</a:t>
                      </a:r>
                      <a:endParaRPr lang="en-AU" sz="2400" dirty="0"/>
                    </a:p>
                  </a:txBody>
                  <a:tcPr/>
                </a:tc>
                <a:tc>
                  <a:txBody>
                    <a:bodyPr/>
                    <a:lstStyle/>
                    <a:p>
                      <a:r>
                        <a:rPr lang="en-AU" sz="2400" dirty="0" smtClean="0"/>
                        <a:t> 2.718281828459045</a:t>
                      </a:r>
                      <a:endParaRPr lang="en-AU" sz="2400" dirty="0"/>
                    </a:p>
                  </a:txBody>
                  <a:tcPr/>
                </a:tc>
              </a:tr>
            </a:tbl>
          </a:graphicData>
        </a:graphic>
      </p:graphicFrame>
      <p:sp>
        <p:nvSpPr>
          <p:cNvPr id="6" name="TextBox 5"/>
          <p:cNvSpPr txBox="1"/>
          <p:nvPr/>
        </p:nvSpPr>
        <p:spPr>
          <a:xfrm>
            <a:off x="1965896" y="6965032"/>
            <a:ext cx="10441160" cy="1938992"/>
          </a:xfrm>
          <a:prstGeom prst="rect">
            <a:avLst/>
          </a:prstGeom>
          <a:solidFill>
            <a:schemeClr val="accent3">
              <a:lumMod val="20000"/>
              <a:lumOff val="80000"/>
            </a:schemeClr>
          </a:solidFill>
        </p:spPr>
        <p:txBody>
          <a:bodyPr wrap="square" rtlCol="0">
            <a:spAutoFit/>
          </a:bodyPr>
          <a:lstStyle/>
          <a:p>
            <a:pPr marL="117465" indent="0">
              <a:buNone/>
            </a:pPr>
            <a:r>
              <a:rPr lang="en-US" sz="2400" dirty="0" smtClean="0">
                <a:solidFill>
                  <a:srgbClr val="C00000"/>
                </a:solidFill>
              </a:rPr>
              <a:t>&gt;&gt;&gt;</a:t>
            </a:r>
            <a:r>
              <a:rPr lang="en-US" sz="2400" dirty="0" smtClean="0"/>
              <a:t> </a:t>
            </a:r>
            <a:r>
              <a:rPr lang="en-US" sz="2400" b="1" dirty="0" smtClean="0">
                <a:solidFill>
                  <a:schemeClr val="accent5">
                    <a:lumMod val="60000"/>
                    <a:lumOff val="40000"/>
                  </a:schemeClr>
                </a:solidFill>
              </a:rPr>
              <a:t>import</a:t>
            </a:r>
            <a:r>
              <a:rPr lang="en-US" sz="2400" dirty="0" smtClean="0"/>
              <a:t> math</a:t>
            </a:r>
          </a:p>
          <a:p>
            <a:pPr marL="117465"/>
            <a:r>
              <a:rPr lang="en-US" sz="2400" dirty="0" smtClean="0">
                <a:solidFill>
                  <a:srgbClr val="C00000"/>
                </a:solidFill>
              </a:rPr>
              <a:t>&gt;&gt;&gt; </a:t>
            </a:r>
            <a:r>
              <a:rPr lang="en-US" sz="2400" dirty="0" err="1" smtClean="0"/>
              <a:t>math.sqrt</a:t>
            </a:r>
            <a:r>
              <a:rPr lang="en-US" sz="2400" dirty="0" smtClean="0"/>
              <a:t>(2)</a:t>
            </a:r>
          </a:p>
          <a:p>
            <a:pPr marL="117465"/>
            <a:r>
              <a:rPr lang="en-US" sz="2400" b="1" dirty="0" smtClean="0">
                <a:solidFill>
                  <a:srgbClr val="0070C0"/>
                </a:solidFill>
              </a:rPr>
              <a:t>1.4142135623730951</a:t>
            </a:r>
          </a:p>
          <a:p>
            <a:pPr marL="117465"/>
            <a:r>
              <a:rPr lang="en-US" sz="2400" dirty="0" smtClean="0">
                <a:solidFill>
                  <a:srgbClr val="C00000"/>
                </a:solidFill>
              </a:rPr>
              <a:t>&gt;&gt;&gt; </a:t>
            </a:r>
            <a:r>
              <a:rPr lang="en-US" sz="2400" dirty="0" err="1" smtClean="0"/>
              <a:t>math.floor</a:t>
            </a:r>
            <a:r>
              <a:rPr lang="en-US" sz="2400" dirty="0" smtClean="0"/>
              <a:t>(19.7)</a:t>
            </a:r>
          </a:p>
          <a:p>
            <a:pPr marL="117465"/>
            <a:r>
              <a:rPr lang="en-AU" sz="2400" b="1" dirty="0" smtClean="0">
                <a:solidFill>
                  <a:srgbClr val="0070C0"/>
                </a:solidFill>
              </a:rPr>
              <a:t>19</a:t>
            </a:r>
            <a:endParaRPr lang="en-US" sz="2400" b="1" dirty="0" smtClean="0">
              <a:solidFill>
                <a:srgbClr val="0070C0"/>
              </a:solidFill>
            </a:endParaRPr>
          </a:p>
        </p:txBody>
      </p:sp>
      <p:grpSp>
        <p:nvGrpSpPr>
          <p:cNvPr id="5" name="Group 4"/>
          <p:cNvGrpSpPr/>
          <p:nvPr/>
        </p:nvGrpSpPr>
        <p:grpSpPr>
          <a:xfrm>
            <a:off x="453728" y="6100936"/>
            <a:ext cx="2232248" cy="864096"/>
            <a:chOff x="453728" y="6100936"/>
            <a:chExt cx="2232248" cy="864096"/>
          </a:xfrm>
        </p:grpSpPr>
        <p:cxnSp>
          <p:nvCxnSpPr>
            <p:cNvPr id="8" name="Straight Arrow Connector 7"/>
            <p:cNvCxnSpPr/>
            <p:nvPr/>
          </p:nvCxnSpPr>
          <p:spPr>
            <a:xfrm>
              <a:off x="1749872" y="6604992"/>
              <a:ext cx="936104" cy="3600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53728" y="6100936"/>
              <a:ext cx="1512168" cy="830997"/>
            </a:xfrm>
            <a:prstGeom prst="rect">
              <a:avLst/>
            </a:prstGeom>
            <a:noFill/>
          </p:spPr>
          <p:txBody>
            <a:bodyPr wrap="square" rtlCol="0">
              <a:spAutoFit/>
            </a:bodyPr>
            <a:lstStyle/>
            <a:p>
              <a:r>
                <a:rPr lang="en-AU" sz="2400" dirty="0" smtClean="0"/>
                <a:t>Must use import</a:t>
              </a:r>
              <a:endParaRPr lang="en-AU" sz="2400" dirty="0"/>
            </a:p>
          </p:txBody>
        </p:sp>
      </p:grpSp>
      <p:grpSp>
        <p:nvGrpSpPr>
          <p:cNvPr id="7" name="Group 6"/>
          <p:cNvGrpSpPr/>
          <p:nvPr/>
        </p:nvGrpSpPr>
        <p:grpSpPr>
          <a:xfrm>
            <a:off x="3946116" y="8459198"/>
            <a:ext cx="5259100" cy="1191037"/>
            <a:chOff x="3946116" y="8459198"/>
            <a:chExt cx="5259100" cy="1191037"/>
          </a:xfrm>
        </p:grpSpPr>
        <p:cxnSp>
          <p:nvCxnSpPr>
            <p:cNvPr id="11" name="Straight Arrow Connector 10"/>
            <p:cNvCxnSpPr/>
            <p:nvPr/>
          </p:nvCxnSpPr>
          <p:spPr>
            <a:xfrm flipH="1" flipV="1">
              <a:off x="3946116" y="8459198"/>
              <a:ext cx="756084" cy="7200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668712" y="8819238"/>
              <a:ext cx="4536504" cy="830997"/>
            </a:xfrm>
            <a:prstGeom prst="rect">
              <a:avLst/>
            </a:prstGeom>
            <a:noFill/>
          </p:spPr>
          <p:txBody>
            <a:bodyPr wrap="square" rtlCol="0">
              <a:spAutoFit/>
            </a:bodyPr>
            <a:lstStyle/>
            <a:p>
              <a:r>
                <a:rPr lang="en-AU" sz="2400" dirty="0" smtClean="0"/>
                <a:t>Must have math before  function name</a:t>
              </a:r>
              <a:endParaRPr lang="en-AU" sz="2400" dirty="0"/>
            </a:p>
          </p:txBody>
        </p:sp>
      </p:grpSp>
    </p:spTree>
    <p:extLst>
      <p:ext uri="{BB962C8B-B14F-4D97-AF65-F5344CB8AC3E}">
        <p14:creationId xmlns:p14="http://schemas.microsoft.com/office/powerpoint/2010/main" val="345412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86654" y="473111"/>
            <a:ext cx="8602556" cy="1126525"/>
          </a:xfrm>
        </p:spPr>
        <p:txBody>
          <a:bodyPr>
            <a:normAutofit fontScale="90000"/>
          </a:bodyPr>
          <a:lstStyle/>
          <a:p>
            <a:pPr eaLnBrk="1" hangingPunct="1"/>
            <a:r>
              <a:rPr lang="en-AU" dirty="0">
                <a:latin typeface="Arial" charset="0"/>
              </a:rPr>
              <a:t>Objectives of this lecture</a:t>
            </a:r>
          </a:p>
        </p:txBody>
      </p:sp>
      <p:sp>
        <p:nvSpPr>
          <p:cNvPr id="141315" name="Rectangle 3"/>
          <p:cNvSpPr>
            <a:spLocks noGrp="1" noChangeArrowheads="1"/>
          </p:cNvSpPr>
          <p:nvPr>
            <p:ph idx="1"/>
          </p:nvPr>
        </p:nvSpPr>
        <p:spPr>
          <a:xfrm>
            <a:off x="1586654" y="2828576"/>
            <a:ext cx="11418146" cy="2867517"/>
          </a:xfrm>
        </p:spPr>
        <p:txBody>
          <a:bodyPr>
            <a:normAutofit/>
          </a:bodyPr>
          <a:lstStyle/>
          <a:p>
            <a:pPr eaLnBrk="1" hangingPunct="1">
              <a:lnSpc>
                <a:spcPct val="90000"/>
              </a:lnSpc>
            </a:pPr>
            <a:r>
              <a:rPr lang="en-US" dirty="0" smtClean="0"/>
              <a:t>To </a:t>
            </a:r>
            <a:r>
              <a:rPr lang="en-US" dirty="0"/>
              <a:t>learn a little bit about Python.</a:t>
            </a:r>
          </a:p>
          <a:p>
            <a:pPr eaLnBrk="1" hangingPunct="1">
              <a:lnSpc>
                <a:spcPct val="90000"/>
              </a:lnSpc>
            </a:pPr>
            <a:r>
              <a:rPr lang="en-US" dirty="0"/>
              <a:t>To start becoming familiar with Python code.</a:t>
            </a:r>
          </a:p>
          <a:p>
            <a:pPr marL="117024" indent="0">
              <a:lnSpc>
                <a:spcPct val="75000"/>
              </a:lnSpc>
              <a:buNone/>
            </a:pPr>
            <a:endParaRPr lang="en-US" dirty="0">
              <a:latin typeface="Arial" charset="0"/>
            </a:endParaRPr>
          </a:p>
          <a:p>
            <a:pPr marL="1288973" lvl="1" indent="-406332">
              <a:lnSpc>
                <a:spcPct val="90000"/>
              </a:lnSpc>
            </a:pPr>
            <a:endParaRPr lang="en-US" sz="4600"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716D6A06-40B3-9B45-930E-980B865C820F}" type="slidenum">
              <a:rPr lang="en-AU" smtClean="0"/>
              <a:pPr/>
              <a:t>2</a:t>
            </a:fld>
            <a:endParaRPr lang="en-AU"/>
          </a:p>
        </p:txBody>
      </p:sp>
    </p:spTree>
    <p:extLst>
      <p:ext uri="{BB962C8B-B14F-4D97-AF65-F5344CB8AC3E}">
        <p14:creationId xmlns:p14="http://schemas.microsoft.com/office/powerpoint/2010/main" val="2464013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pPr marL="517473" lvl="1" indent="-400008">
              <a:spcBef>
                <a:spcPts val="850"/>
              </a:spcBef>
              <a:buSzPct val="80000"/>
              <a:buFont typeface="Wingdings 2" pitchFamily="18" charset="2"/>
              <a:buChar char=""/>
            </a:pPr>
            <a:r>
              <a:rPr lang="fr-FR" dirty="0" smtClean="0">
                <a:latin typeface="Arial" pitchFamily="34" charset="0"/>
                <a:cs typeface="Arial" pitchFamily="34" charset="0"/>
              </a:rPr>
              <a:t>Python </a:t>
            </a:r>
            <a:r>
              <a:rPr lang="fr-FR" dirty="0" err="1" smtClean="0">
                <a:latin typeface="Arial" pitchFamily="34" charset="0"/>
                <a:cs typeface="Arial" pitchFamily="34" charset="0"/>
              </a:rPr>
              <a:t>allows</a:t>
            </a:r>
            <a:r>
              <a:rPr lang="fr-FR" dirty="0" smtClean="0">
                <a:latin typeface="Arial" pitchFamily="34" charset="0"/>
                <a:cs typeface="Arial" pitchFamily="34" charset="0"/>
              </a:rPr>
              <a:t> to </a:t>
            </a:r>
            <a:r>
              <a:rPr lang="fr-FR" dirty="0" err="1" smtClean="0">
                <a:latin typeface="Arial" pitchFamily="34" charset="0"/>
                <a:cs typeface="Arial" pitchFamily="34" charset="0"/>
              </a:rPr>
              <a:t>you</a:t>
            </a:r>
            <a:r>
              <a:rPr lang="fr-FR" dirty="0" smtClean="0">
                <a:latin typeface="Arial" pitchFamily="34" charset="0"/>
                <a:cs typeface="Arial" pitchFamily="34" charset="0"/>
              </a:rPr>
              <a:t> to </a:t>
            </a:r>
            <a:r>
              <a:rPr lang="fr-FR" dirty="0" err="1" smtClean="0">
                <a:latin typeface="Arial" pitchFamily="34" charset="0"/>
                <a:cs typeface="Arial" pitchFamily="34" charset="0"/>
              </a:rPr>
              <a:t>work</a:t>
            </a:r>
            <a:r>
              <a:rPr lang="fr-FR" dirty="0" smtClean="0">
                <a:latin typeface="Arial" pitchFamily="34" charset="0"/>
                <a:cs typeface="Arial" pitchFamily="34" charset="0"/>
              </a:rPr>
              <a:t> </a:t>
            </a:r>
            <a:r>
              <a:rPr lang="fr-FR" dirty="0" err="1" smtClean="0">
                <a:latin typeface="Arial" pitchFamily="34" charset="0"/>
                <a:cs typeface="Arial" pitchFamily="34" charset="0"/>
              </a:rPr>
              <a:t>with</a:t>
            </a:r>
            <a:r>
              <a:rPr lang="fr-FR" dirty="0" smtClean="0">
                <a:latin typeface="Arial" pitchFamily="34" charset="0"/>
                <a:cs typeface="Arial" pitchFamily="34" charset="0"/>
              </a:rPr>
              <a:t> strings.</a:t>
            </a:r>
          </a:p>
          <a:p>
            <a:pPr marL="517473" lvl="1" indent="-400008">
              <a:spcBef>
                <a:spcPts val="850"/>
              </a:spcBef>
              <a:buSzPct val="80000"/>
              <a:buFont typeface="Wingdings 2" pitchFamily="18" charset="2"/>
              <a:buChar char=""/>
            </a:pPr>
            <a:r>
              <a:rPr lang="fr-FR" dirty="0" smtClean="0">
                <a:latin typeface="Arial" pitchFamily="34" charset="0"/>
                <a:cs typeface="Arial" pitchFamily="34" charset="0"/>
              </a:rPr>
              <a:t>Strings in Python are </a:t>
            </a:r>
            <a:r>
              <a:rPr lang="fr-FR" dirty="0" err="1" smtClean="0">
                <a:latin typeface="Arial" pitchFamily="34" charset="0"/>
                <a:cs typeface="Arial" pitchFamily="34" charset="0"/>
              </a:rPr>
              <a:t>sequences</a:t>
            </a:r>
            <a:r>
              <a:rPr lang="fr-FR" dirty="0" smtClean="0">
                <a:latin typeface="Arial" pitchFamily="34" charset="0"/>
                <a:cs typeface="Arial" pitchFamily="34" charset="0"/>
              </a:rPr>
              <a:t> of </a:t>
            </a:r>
            <a:r>
              <a:rPr lang="fr-FR" dirty="0" err="1" smtClean="0">
                <a:latin typeface="Arial" pitchFamily="34" charset="0"/>
                <a:cs typeface="Arial" pitchFamily="34" charset="0"/>
              </a:rPr>
              <a:t>characters</a:t>
            </a:r>
            <a:r>
              <a:rPr lang="fr-FR" dirty="0" smtClean="0">
                <a:latin typeface="Arial" pitchFamily="34" charset="0"/>
                <a:cs typeface="Arial" pitchFamily="34" charset="0"/>
              </a:rPr>
              <a:t> </a:t>
            </a:r>
            <a:r>
              <a:rPr lang="fr-FR" dirty="0" err="1" smtClean="0">
                <a:latin typeface="Arial" pitchFamily="34" charset="0"/>
                <a:cs typeface="Arial" pitchFamily="34" charset="0"/>
              </a:rPr>
              <a:t>enclosed</a:t>
            </a:r>
            <a:r>
              <a:rPr lang="fr-FR" dirty="0" smtClean="0">
                <a:latin typeface="Arial" pitchFamily="34" charset="0"/>
                <a:cs typeface="Arial" pitchFamily="34" charset="0"/>
              </a:rPr>
              <a:t> by </a:t>
            </a:r>
            <a:r>
              <a:rPr lang="fr-FR" dirty="0" err="1" smtClean="0">
                <a:latin typeface="Arial" pitchFamily="34" charset="0"/>
                <a:cs typeface="Arial" pitchFamily="34" charset="0"/>
              </a:rPr>
              <a:t>quotes</a:t>
            </a:r>
            <a:r>
              <a:rPr lang="fr-FR" dirty="0" smtClean="0">
                <a:latin typeface="Arial" pitchFamily="34" charset="0"/>
                <a:cs typeface="Arial" pitchFamily="34" charset="0"/>
              </a:rPr>
              <a:t>.</a:t>
            </a:r>
          </a:p>
          <a:p>
            <a:pPr marL="517473" lvl="1" indent="-400008">
              <a:spcBef>
                <a:spcPts val="850"/>
              </a:spcBef>
              <a:buSzPct val="80000"/>
              <a:buFont typeface="Wingdings 2" pitchFamily="18" charset="2"/>
              <a:buChar char=""/>
            </a:pPr>
            <a:endParaRPr lang="fr-FR" dirty="0">
              <a:latin typeface="Arial" pitchFamily="34" charset="0"/>
              <a:cs typeface="Arial" pitchFamily="34" charset="0"/>
            </a:endParaRPr>
          </a:p>
          <a:p>
            <a:pPr marL="517473" lvl="1" indent="-400008">
              <a:spcBef>
                <a:spcPts val="850"/>
              </a:spcBef>
              <a:buSzPct val="80000"/>
              <a:buFont typeface="Wingdings 2" pitchFamily="18" charset="2"/>
              <a:buChar char=""/>
            </a:pPr>
            <a:endParaRPr lang="fr-FR" dirty="0" smtClean="0">
              <a:latin typeface="Arial" pitchFamily="34" charset="0"/>
              <a:cs typeface="Arial" pitchFamily="34" charset="0"/>
            </a:endParaRPr>
          </a:p>
          <a:p>
            <a:r>
              <a:rPr lang="en-US" dirty="0" smtClean="0"/>
              <a:t>Some operations work with strings</a:t>
            </a:r>
          </a:p>
          <a:p>
            <a:pPr marL="117465" indent="0">
              <a:buNone/>
            </a:pPr>
            <a:endParaRPr lang="en-US" dirty="0" smtClean="0"/>
          </a:p>
        </p:txBody>
      </p:sp>
      <p:sp>
        <p:nvSpPr>
          <p:cNvPr id="4" name="TextBox 3"/>
          <p:cNvSpPr txBox="1"/>
          <p:nvPr/>
        </p:nvSpPr>
        <p:spPr>
          <a:xfrm>
            <a:off x="2325936" y="4300736"/>
            <a:ext cx="8712968" cy="1200328"/>
          </a:xfrm>
          <a:prstGeom prst="rect">
            <a:avLst/>
          </a:prstGeom>
          <a:solidFill>
            <a:schemeClr val="accent3">
              <a:lumMod val="20000"/>
              <a:lumOff val="80000"/>
            </a:schemeClr>
          </a:solidFill>
        </p:spPr>
        <p:txBody>
          <a:bodyPr wrap="square" rtlCol="0">
            <a:spAutoFit/>
          </a:bodyPr>
          <a:lstStyle/>
          <a:p>
            <a:pPr marL="117465"/>
            <a:r>
              <a:rPr lang="en-US" sz="2400" dirty="0" smtClean="0">
                <a:solidFill>
                  <a:srgbClr val="C00000"/>
                </a:solidFill>
              </a:rPr>
              <a:t>&gt;&gt;&gt; </a:t>
            </a:r>
            <a:r>
              <a:rPr lang="en-US" sz="2400" b="1" dirty="0" smtClean="0">
                <a:latin typeface="Courier New"/>
                <a:cs typeface="Courier New"/>
              </a:rPr>
              <a:t>s</a:t>
            </a:r>
            <a:r>
              <a:rPr lang="en-US" sz="2400" dirty="0" smtClean="0">
                <a:latin typeface="Courier New"/>
                <a:cs typeface="Courier New"/>
              </a:rPr>
              <a:t> = </a:t>
            </a:r>
            <a:r>
              <a:rPr lang="en-US" sz="2400" dirty="0" smtClean="0">
                <a:solidFill>
                  <a:schemeClr val="accent4">
                    <a:lumMod val="75000"/>
                  </a:schemeClr>
                </a:solidFill>
                <a:latin typeface="Times New Roman"/>
                <a:cs typeface="Times New Roman"/>
              </a:rPr>
              <a:t>‘This is a string: enclosed by single quotes’</a:t>
            </a:r>
          </a:p>
          <a:p>
            <a:pPr marL="117465"/>
            <a:r>
              <a:rPr lang="en-US" sz="2400" dirty="0" smtClean="0">
                <a:solidFill>
                  <a:srgbClr val="C00000"/>
                </a:solidFill>
              </a:rPr>
              <a:t>&gt;&gt;&gt; </a:t>
            </a:r>
            <a:r>
              <a:rPr lang="en-US" sz="2400" dirty="0" smtClean="0"/>
              <a:t>t </a:t>
            </a:r>
            <a:r>
              <a:rPr lang="en-US" sz="2400" dirty="0"/>
              <a:t>= </a:t>
            </a:r>
            <a:r>
              <a:rPr lang="en-US" sz="2400" dirty="0" smtClean="0">
                <a:solidFill>
                  <a:schemeClr val="accent4">
                    <a:lumMod val="75000"/>
                  </a:schemeClr>
                </a:solidFill>
              </a:rPr>
              <a:t>“This </a:t>
            </a:r>
            <a:r>
              <a:rPr lang="en-US" sz="2400" dirty="0">
                <a:solidFill>
                  <a:schemeClr val="accent4">
                    <a:lumMod val="75000"/>
                  </a:schemeClr>
                </a:solidFill>
              </a:rPr>
              <a:t>is a </a:t>
            </a:r>
            <a:r>
              <a:rPr lang="en-US" sz="2400" dirty="0" smtClean="0">
                <a:solidFill>
                  <a:schemeClr val="accent4">
                    <a:lumMod val="75000"/>
                  </a:schemeClr>
                </a:solidFill>
              </a:rPr>
              <a:t>another string: double quotes work too”</a:t>
            </a:r>
          </a:p>
          <a:p>
            <a:pPr marL="117465"/>
            <a:r>
              <a:rPr lang="en-US" sz="2400" dirty="0">
                <a:solidFill>
                  <a:srgbClr val="C00000"/>
                </a:solidFill>
              </a:rPr>
              <a:t>&gt;&gt;&gt; </a:t>
            </a:r>
            <a:r>
              <a:rPr lang="en-US" sz="2400" dirty="0" err="1" smtClean="0"/>
              <a:t>ch</a:t>
            </a:r>
            <a:r>
              <a:rPr lang="en-US" sz="2400" dirty="0" smtClean="0"/>
              <a:t> </a:t>
            </a:r>
            <a:r>
              <a:rPr lang="en-US" sz="2400" dirty="0"/>
              <a:t>= </a:t>
            </a:r>
            <a:r>
              <a:rPr lang="en-US" sz="2400" dirty="0" smtClean="0">
                <a:solidFill>
                  <a:schemeClr val="accent4">
                    <a:lumMod val="75000"/>
                  </a:schemeClr>
                </a:solidFill>
              </a:rPr>
              <a:t>‘e</a:t>
            </a:r>
            <a:r>
              <a:rPr lang="en-US" sz="2400" dirty="0" smtClean="0">
                <a:solidFill>
                  <a:schemeClr val="accent4">
                    <a:lumMod val="75000"/>
                  </a:schemeClr>
                </a:solidFill>
                <a:latin typeface="Arial Unicode MS"/>
                <a:cs typeface="Arial Unicode MS"/>
              </a:rPr>
              <a:t>’</a:t>
            </a:r>
            <a:endParaRPr lang="en-US" sz="2400" dirty="0" smtClean="0">
              <a:latin typeface="Arial Unicode MS"/>
              <a:cs typeface="Arial Unicode MS"/>
            </a:endParaRPr>
          </a:p>
        </p:txBody>
      </p:sp>
      <p:sp>
        <p:nvSpPr>
          <p:cNvPr id="5" name="TextBox 4"/>
          <p:cNvSpPr txBox="1"/>
          <p:nvPr/>
        </p:nvSpPr>
        <p:spPr>
          <a:xfrm>
            <a:off x="2399009" y="6677000"/>
            <a:ext cx="8712968" cy="1569660"/>
          </a:xfrm>
          <a:prstGeom prst="rect">
            <a:avLst/>
          </a:prstGeom>
          <a:solidFill>
            <a:schemeClr val="accent3">
              <a:lumMod val="20000"/>
              <a:lumOff val="80000"/>
            </a:schemeClr>
          </a:solidFill>
        </p:spPr>
        <p:txBody>
          <a:bodyPr wrap="square" rtlCol="0">
            <a:spAutoFit/>
          </a:bodyPr>
          <a:lstStyle/>
          <a:p>
            <a:pPr marL="117465"/>
            <a:r>
              <a:rPr lang="en-US" sz="2400" dirty="0" smtClean="0">
                <a:solidFill>
                  <a:srgbClr val="C00000"/>
                </a:solidFill>
              </a:rPr>
              <a:t>&gt;&gt;&gt; </a:t>
            </a:r>
            <a:r>
              <a:rPr lang="en-US" sz="2400" dirty="0" smtClean="0">
                <a:solidFill>
                  <a:schemeClr val="accent4">
                    <a:lumMod val="75000"/>
                  </a:schemeClr>
                </a:solidFill>
              </a:rPr>
              <a:t>‘hello’ </a:t>
            </a:r>
            <a:r>
              <a:rPr lang="en-US" sz="2400" dirty="0" smtClean="0"/>
              <a:t>+</a:t>
            </a:r>
            <a:r>
              <a:rPr lang="en-US" sz="2400" dirty="0" smtClean="0">
                <a:solidFill>
                  <a:schemeClr val="accent4">
                    <a:lumMod val="75000"/>
                  </a:schemeClr>
                </a:solidFill>
              </a:rPr>
              <a:t> ‘world’</a:t>
            </a:r>
          </a:p>
          <a:p>
            <a:pPr marL="117465"/>
            <a:r>
              <a:rPr lang="en-US" sz="2400" b="1" dirty="0" smtClean="0">
                <a:solidFill>
                  <a:srgbClr val="0070C0"/>
                </a:solidFill>
              </a:rPr>
              <a:t>‘</a:t>
            </a:r>
            <a:r>
              <a:rPr lang="en-US" sz="2400" b="1" dirty="0" err="1" smtClean="0">
                <a:solidFill>
                  <a:srgbClr val="0070C0"/>
                </a:solidFill>
              </a:rPr>
              <a:t>helloworld</a:t>
            </a:r>
            <a:r>
              <a:rPr lang="en-US" sz="2400" b="1" dirty="0" smtClean="0">
                <a:solidFill>
                  <a:srgbClr val="0070C0"/>
                </a:solidFill>
              </a:rPr>
              <a:t>’</a:t>
            </a:r>
          </a:p>
          <a:p>
            <a:pPr marL="117465"/>
            <a:r>
              <a:rPr lang="en-US" sz="2400" dirty="0" smtClean="0">
                <a:solidFill>
                  <a:srgbClr val="C00000"/>
                </a:solidFill>
              </a:rPr>
              <a:t>&gt;&gt;&gt; </a:t>
            </a:r>
            <a:r>
              <a:rPr lang="en-US" sz="2400" dirty="0" smtClean="0"/>
              <a:t>3*</a:t>
            </a:r>
            <a:r>
              <a:rPr lang="en-US" sz="2400" dirty="0">
                <a:solidFill>
                  <a:schemeClr val="accent4">
                    <a:lumMod val="75000"/>
                  </a:schemeClr>
                </a:solidFill>
              </a:rPr>
              <a:t> ‘hello’ </a:t>
            </a:r>
            <a:endParaRPr lang="en-US" sz="2400" dirty="0" smtClean="0">
              <a:solidFill>
                <a:schemeClr val="accent4">
                  <a:lumMod val="75000"/>
                </a:schemeClr>
              </a:solidFill>
            </a:endParaRPr>
          </a:p>
          <a:p>
            <a:pPr marL="117465"/>
            <a:r>
              <a:rPr lang="en-US" sz="2400" b="1" dirty="0">
                <a:solidFill>
                  <a:srgbClr val="0070C0"/>
                </a:solidFill>
              </a:rPr>
              <a:t>‘</a:t>
            </a:r>
            <a:r>
              <a:rPr lang="en-US" sz="2400" b="1" dirty="0" err="1" smtClean="0">
                <a:solidFill>
                  <a:srgbClr val="0070C0"/>
                </a:solidFill>
              </a:rPr>
              <a:t>hellohellohello</a:t>
            </a:r>
            <a:r>
              <a:rPr lang="en-US" sz="2400" b="1" dirty="0" smtClean="0">
                <a:solidFill>
                  <a:srgbClr val="0070C0"/>
                </a:solidFill>
              </a:rPr>
              <a:t>’</a:t>
            </a:r>
            <a:endParaRPr lang="en-US" sz="2400" b="1" dirty="0">
              <a:solidFill>
                <a:srgbClr val="0070C0"/>
              </a:solidFill>
            </a:endParaRPr>
          </a:p>
        </p:txBody>
      </p:sp>
    </p:spTree>
    <p:extLst>
      <p:ext uri="{BB962C8B-B14F-4D97-AF65-F5344CB8AC3E}">
        <p14:creationId xmlns:p14="http://schemas.microsoft.com/office/powerpoint/2010/main" val="3346535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a:t>
            </a:r>
            <a:endParaRPr lang="en-US" dirty="0"/>
          </a:p>
        </p:txBody>
      </p:sp>
      <p:sp>
        <p:nvSpPr>
          <p:cNvPr id="3" name="Rectangle 2"/>
          <p:cNvSpPr/>
          <p:nvPr/>
        </p:nvSpPr>
        <p:spPr>
          <a:xfrm>
            <a:off x="1533848" y="1831078"/>
            <a:ext cx="11305256" cy="6001643"/>
          </a:xfrm>
          <a:prstGeom prst="rect">
            <a:avLst/>
          </a:prstGeom>
        </p:spPr>
        <p:txBody>
          <a:bodyPr wrap="square">
            <a:spAutoFit/>
          </a:bodyPr>
          <a:lstStyle/>
          <a:p>
            <a:r>
              <a:rPr lang="en-US" sz="3200" dirty="0">
                <a:hlinkClick r:id="rId2"/>
              </a:rPr>
              <a:t>https://</a:t>
            </a:r>
            <a:r>
              <a:rPr lang="en-US" sz="3200" dirty="0" smtClean="0">
                <a:hlinkClick r:id="rId2"/>
              </a:rPr>
              <a:t>docs.python.org/3/library/stdtypes.html#string-methods</a:t>
            </a:r>
            <a:endParaRPr lang="en-US" sz="3200" dirty="0" smtClean="0"/>
          </a:p>
          <a:p>
            <a:r>
              <a:rPr lang="en-US" sz="3200" dirty="0"/>
              <a:t>4.7.1. String </a:t>
            </a:r>
            <a:r>
              <a:rPr lang="en-US" sz="3200" dirty="0" smtClean="0"/>
              <a:t>Methods</a:t>
            </a:r>
            <a:br>
              <a:rPr lang="en-US" sz="3200" dirty="0" smtClean="0"/>
            </a:br>
            <a:r>
              <a:rPr lang="en-US" sz="3200" dirty="0" smtClean="0"/>
              <a:t/>
            </a:r>
            <a:br>
              <a:rPr lang="en-US" sz="3200" dirty="0" smtClean="0"/>
            </a:br>
            <a:r>
              <a:rPr lang="en-US" sz="3200" dirty="0" err="1"/>
              <a:t>str.</a:t>
            </a:r>
            <a:r>
              <a:rPr lang="en-US" sz="3200" b="1" dirty="0" err="1"/>
              <a:t>capitalize</a:t>
            </a:r>
            <a:r>
              <a:rPr lang="en-US" sz="3200" dirty="0" smtClean="0"/>
              <a:t>()</a:t>
            </a:r>
            <a:endParaRPr lang="en-US" sz="3200" dirty="0"/>
          </a:p>
          <a:p>
            <a:r>
              <a:rPr lang="en-US" sz="3200" dirty="0"/>
              <a:t>Return a copy of the string with its first character capitalized and the rest lowercased</a:t>
            </a:r>
            <a:r>
              <a:rPr lang="en-US" sz="3200" dirty="0" smtClean="0"/>
              <a:t>.</a:t>
            </a:r>
          </a:p>
          <a:p>
            <a:endParaRPr lang="en-US" sz="3200" dirty="0"/>
          </a:p>
          <a:p>
            <a:r>
              <a:rPr lang="en-US" sz="3200" dirty="0" err="1"/>
              <a:t>str.</a:t>
            </a:r>
            <a:r>
              <a:rPr lang="en-US" sz="3200" b="1" dirty="0" err="1"/>
              <a:t>replace</a:t>
            </a:r>
            <a:r>
              <a:rPr lang="en-US" sz="3200" dirty="0"/>
              <a:t>(old, new[, count</a:t>
            </a:r>
            <a:r>
              <a:rPr lang="en-US" sz="3200" dirty="0" smtClean="0"/>
              <a:t>])</a:t>
            </a:r>
            <a:endParaRPr lang="en-US" sz="3200" dirty="0"/>
          </a:p>
          <a:p>
            <a:r>
              <a:rPr lang="en-US" sz="3200" dirty="0"/>
              <a:t>Return a copy of the string with all occurrences of substring old replaced by new. If the optional argument count is given, only the first count occurrences are replaced.</a:t>
            </a:r>
          </a:p>
          <a:p>
            <a:endParaRPr lang="en-US" sz="3200" dirty="0"/>
          </a:p>
        </p:txBody>
      </p:sp>
    </p:spTree>
    <p:extLst>
      <p:ext uri="{BB962C8B-B14F-4D97-AF65-F5344CB8AC3E}">
        <p14:creationId xmlns:p14="http://schemas.microsoft.com/office/powerpoint/2010/main" val="170282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string methods</a:t>
            </a:r>
            <a:endParaRPr lang="en-AU" dirty="0"/>
          </a:p>
        </p:txBody>
      </p:sp>
      <p:sp>
        <p:nvSpPr>
          <p:cNvPr id="3" name="TextBox 2"/>
          <p:cNvSpPr txBox="1"/>
          <p:nvPr/>
        </p:nvSpPr>
        <p:spPr>
          <a:xfrm>
            <a:off x="2109912" y="2500536"/>
            <a:ext cx="8712968" cy="6001643"/>
          </a:xfrm>
          <a:prstGeom prst="rect">
            <a:avLst/>
          </a:prstGeom>
          <a:solidFill>
            <a:schemeClr val="accent3">
              <a:lumMod val="20000"/>
              <a:lumOff val="80000"/>
            </a:schemeClr>
          </a:solidFill>
        </p:spPr>
        <p:txBody>
          <a:bodyPr wrap="square" rtlCol="0">
            <a:spAutoFit/>
          </a:bodyPr>
          <a:lstStyle/>
          <a:p>
            <a:pPr marL="117465"/>
            <a:r>
              <a:rPr lang="en-US" sz="2400" dirty="0" smtClean="0">
                <a:solidFill>
                  <a:srgbClr val="C00000"/>
                </a:solidFill>
              </a:rPr>
              <a:t>&gt;&gt;&gt; </a:t>
            </a:r>
            <a:r>
              <a:rPr lang="en-US" sz="2400" dirty="0" smtClean="0"/>
              <a:t>s = </a:t>
            </a:r>
            <a:r>
              <a:rPr lang="en-US" sz="2400" dirty="0" smtClean="0">
                <a:solidFill>
                  <a:schemeClr val="accent4">
                    <a:lumMod val="75000"/>
                  </a:schemeClr>
                </a:solidFill>
              </a:rPr>
              <a:t>‘hello’</a:t>
            </a:r>
          </a:p>
          <a:p>
            <a:pPr marL="117465"/>
            <a:r>
              <a:rPr lang="en-US" sz="2400" dirty="0" smtClean="0">
                <a:solidFill>
                  <a:srgbClr val="C00000"/>
                </a:solidFill>
              </a:rPr>
              <a:t>&gt;&gt;&gt; </a:t>
            </a:r>
            <a:r>
              <a:rPr lang="en-US" sz="2400" dirty="0" err="1" smtClean="0">
                <a:solidFill>
                  <a:schemeClr val="accent3">
                    <a:lumMod val="75000"/>
                  </a:schemeClr>
                </a:solidFill>
              </a:rPr>
              <a:t>len</a:t>
            </a:r>
            <a:r>
              <a:rPr lang="en-US" sz="2400" dirty="0" smtClean="0"/>
              <a:t>(s)</a:t>
            </a:r>
          </a:p>
          <a:p>
            <a:pPr marL="117465"/>
            <a:r>
              <a:rPr lang="en-US" sz="2400" b="1" dirty="0" smtClean="0">
                <a:solidFill>
                  <a:srgbClr val="0070C0"/>
                </a:solidFill>
              </a:rPr>
              <a:t>5</a:t>
            </a:r>
          </a:p>
          <a:p>
            <a:pPr marL="117465"/>
            <a:r>
              <a:rPr lang="en-US" sz="2400" dirty="0" smtClean="0">
                <a:solidFill>
                  <a:srgbClr val="C00000"/>
                </a:solidFill>
              </a:rPr>
              <a:t>&gt;&gt;&gt; </a:t>
            </a:r>
            <a:r>
              <a:rPr lang="en-US" sz="2400" dirty="0" err="1" smtClean="0"/>
              <a:t>s.upper</a:t>
            </a:r>
            <a:r>
              <a:rPr lang="en-US" sz="2400" dirty="0" smtClean="0"/>
              <a:t>()</a:t>
            </a:r>
          </a:p>
          <a:p>
            <a:pPr marL="117465"/>
            <a:r>
              <a:rPr lang="en-US" sz="2400" b="1" dirty="0" smtClean="0">
                <a:solidFill>
                  <a:srgbClr val="0070C0"/>
                </a:solidFill>
              </a:rPr>
              <a:t>‘HELLO’</a:t>
            </a:r>
          </a:p>
          <a:p>
            <a:pPr marL="117465"/>
            <a:r>
              <a:rPr lang="en-US" sz="2400" dirty="0" smtClean="0">
                <a:solidFill>
                  <a:srgbClr val="C00000"/>
                </a:solidFill>
              </a:rPr>
              <a:t>&gt;&gt;&gt; </a:t>
            </a:r>
            <a:r>
              <a:rPr lang="en-US" sz="2400" dirty="0" smtClean="0"/>
              <a:t>s</a:t>
            </a:r>
          </a:p>
          <a:p>
            <a:pPr marL="117465"/>
            <a:r>
              <a:rPr lang="en-US" sz="2400" b="1" dirty="0" smtClean="0">
                <a:solidFill>
                  <a:srgbClr val="0070C0"/>
                </a:solidFill>
              </a:rPr>
              <a:t>‘hello’</a:t>
            </a:r>
          </a:p>
          <a:p>
            <a:pPr marL="117465"/>
            <a:r>
              <a:rPr lang="en-US" sz="2400" dirty="0">
                <a:solidFill>
                  <a:srgbClr val="C00000"/>
                </a:solidFill>
              </a:rPr>
              <a:t>&gt;&gt;&gt; </a:t>
            </a:r>
            <a:r>
              <a:rPr lang="en-US" sz="2400" dirty="0" err="1" smtClean="0"/>
              <a:t>s.replace</a:t>
            </a:r>
            <a:r>
              <a:rPr lang="en-US" sz="2400" dirty="0" smtClean="0"/>
              <a:t>(</a:t>
            </a:r>
            <a:r>
              <a:rPr lang="en-US" sz="2400" dirty="0" smtClean="0">
                <a:solidFill>
                  <a:schemeClr val="accent4">
                    <a:lumMod val="75000"/>
                  </a:schemeClr>
                </a:solidFill>
              </a:rPr>
              <a:t>‘lo’</a:t>
            </a:r>
            <a:r>
              <a:rPr lang="en-US" sz="2400" dirty="0" smtClean="0"/>
              <a:t>,</a:t>
            </a:r>
            <a:r>
              <a:rPr lang="en-US" sz="2400" dirty="0" smtClean="0">
                <a:solidFill>
                  <a:schemeClr val="accent4">
                    <a:lumMod val="75000"/>
                  </a:schemeClr>
                </a:solidFill>
              </a:rPr>
              <a:t> ‘p’</a:t>
            </a:r>
            <a:r>
              <a:rPr lang="en-US" sz="2400" dirty="0" smtClean="0"/>
              <a:t>)</a:t>
            </a:r>
            <a:endParaRPr lang="en-US" sz="2400" dirty="0"/>
          </a:p>
          <a:p>
            <a:pPr marL="117465"/>
            <a:r>
              <a:rPr lang="en-US" sz="2400" b="1" dirty="0">
                <a:solidFill>
                  <a:srgbClr val="0070C0"/>
                </a:solidFill>
              </a:rPr>
              <a:t>‘</a:t>
            </a:r>
            <a:r>
              <a:rPr lang="en-US" sz="2400" b="1" dirty="0" smtClean="0">
                <a:solidFill>
                  <a:srgbClr val="0070C0"/>
                </a:solidFill>
              </a:rPr>
              <a:t>help’</a:t>
            </a:r>
            <a:endParaRPr lang="en-US" sz="2400" b="1" dirty="0">
              <a:solidFill>
                <a:srgbClr val="0070C0"/>
              </a:solidFill>
            </a:endParaRPr>
          </a:p>
          <a:p>
            <a:pPr marL="117465"/>
            <a:r>
              <a:rPr lang="en-US" sz="2400" dirty="0">
                <a:solidFill>
                  <a:srgbClr val="C00000"/>
                </a:solidFill>
              </a:rPr>
              <a:t>&gt;&gt;&gt; </a:t>
            </a:r>
            <a:r>
              <a:rPr lang="en-US" sz="2400" dirty="0"/>
              <a:t>s</a:t>
            </a:r>
          </a:p>
          <a:p>
            <a:pPr marL="117465"/>
            <a:r>
              <a:rPr lang="en-US" sz="2400" b="1" dirty="0">
                <a:solidFill>
                  <a:srgbClr val="0070C0"/>
                </a:solidFill>
              </a:rPr>
              <a:t>‘hello</a:t>
            </a:r>
            <a:r>
              <a:rPr lang="en-US" sz="2400" b="1" dirty="0" smtClean="0">
                <a:solidFill>
                  <a:srgbClr val="0070C0"/>
                </a:solidFill>
              </a:rPr>
              <a:t>’</a:t>
            </a:r>
          </a:p>
          <a:p>
            <a:pPr marL="117465"/>
            <a:r>
              <a:rPr lang="en-US" sz="2400" dirty="0">
                <a:solidFill>
                  <a:srgbClr val="C00000"/>
                </a:solidFill>
              </a:rPr>
              <a:t>&gt;&gt;&gt; </a:t>
            </a:r>
            <a:r>
              <a:rPr lang="en-US" sz="2400" dirty="0" smtClean="0"/>
              <a:t>t = 3*</a:t>
            </a:r>
            <a:r>
              <a:rPr lang="en-US" sz="2400" dirty="0" err="1" smtClean="0"/>
              <a:t>s.replace</a:t>
            </a:r>
            <a:r>
              <a:rPr lang="en-US" sz="2400" dirty="0" smtClean="0"/>
              <a:t>(</a:t>
            </a:r>
            <a:r>
              <a:rPr lang="en-US" sz="2400" dirty="0">
                <a:solidFill>
                  <a:schemeClr val="accent4">
                    <a:lumMod val="75000"/>
                  </a:schemeClr>
                </a:solidFill>
              </a:rPr>
              <a:t>‘lo’</a:t>
            </a:r>
            <a:r>
              <a:rPr lang="en-US" sz="2400" dirty="0"/>
              <a:t>,</a:t>
            </a:r>
            <a:r>
              <a:rPr lang="en-US" sz="2400" dirty="0">
                <a:solidFill>
                  <a:schemeClr val="accent4">
                    <a:lumMod val="75000"/>
                  </a:schemeClr>
                </a:solidFill>
              </a:rPr>
              <a:t> </a:t>
            </a:r>
            <a:r>
              <a:rPr lang="en-US" sz="2400" dirty="0" smtClean="0">
                <a:solidFill>
                  <a:schemeClr val="accent4">
                    <a:lumMod val="75000"/>
                  </a:schemeClr>
                </a:solidFill>
              </a:rPr>
              <a:t>‘p me now’</a:t>
            </a:r>
            <a:r>
              <a:rPr lang="en-US" sz="2400" dirty="0" smtClean="0"/>
              <a:t>)</a:t>
            </a:r>
            <a:endParaRPr lang="en-US" sz="2400" dirty="0"/>
          </a:p>
          <a:p>
            <a:pPr marL="117465"/>
            <a:r>
              <a:rPr lang="en-US" sz="2400" dirty="0">
                <a:solidFill>
                  <a:srgbClr val="C00000"/>
                </a:solidFill>
              </a:rPr>
              <a:t>&gt;&gt;&gt; </a:t>
            </a:r>
            <a:r>
              <a:rPr lang="en-US" sz="2400" dirty="0" smtClean="0"/>
              <a:t>t</a:t>
            </a:r>
          </a:p>
          <a:p>
            <a:pPr marL="117465"/>
            <a:r>
              <a:rPr lang="en-US" sz="2400" b="1" dirty="0">
                <a:solidFill>
                  <a:srgbClr val="0070C0"/>
                </a:solidFill>
              </a:rPr>
              <a:t>‘</a:t>
            </a:r>
            <a:r>
              <a:rPr lang="en-US" sz="2400" b="1" dirty="0" smtClean="0">
                <a:solidFill>
                  <a:srgbClr val="0070C0"/>
                </a:solidFill>
              </a:rPr>
              <a:t>help me </a:t>
            </a:r>
            <a:r>
              <a:rPr lang="en-US" sz="2400" b="1" dirty="0" err="1" smtClean="0">
                <a:solidFill>
                  <a:srgbClr val="0070C0"/>
                </a:solidFill>
              </a:rPr>
              <a:t>nowhelp</a:t>
            </a:r>
            <a:r>
              <a:rPr lang="en-US" sz="2400" b="1" dirty="0" smtClean="0">
                <a:solidFill>
                  <a:srgbClr val="0070C0"/>
                </a:solidFill>
              </a:rPr>
              <a:t> me </a:t>
            </a:r>
            <a:r>
              <a:rPr lang="en-US" sz="2400" b="1" dirty="0" err="1" smtClean="0">
                <a:solidFill>
                  <a:srgbClr val="0070C0"/>
                </a:solidFill>
              </a:rPr>
              <a:t>nowhelp</a:t>
            </a:r>
            <a:r>
              <a:rPr lang="en-US" sz="2400" b="1" dirty="0" smtClean="0">
                <a:solidFill>
                  <a:srgbClr val="0070C0"/>
                </a:solidFill>
              </a:rPr>
              <a:t> me now’</a:t>
            </a:r>
            <a:endParaRPr lang="en-US" sz="2400" b="1" dirty="0">
              <a:solidFill>
                <a:srgbClr val="0070C0"/>
              </a:solidFill>
            </a:endParaRPr>
          </a:p>
          <a:p>
            <a:pPr marL="117465"/>
            <a:r>
              <a:rPr lang="en-US" sz="2400" dirty="0">
                <a:solidFill>
                  <a:srgbClr val="C00000"/>
                </a:solidFill>
              </a:rPr>
              <a:t>&gt;&gt;&gt; </a:t>
            </a:r>
            <a:r>
              <a:rPr lang="en-US" sz="2400" dirty="0" err="1"/>
              <a:t>t</a:t>
            </a:r>
            <a:r>
              <a:rPr lang="en-US" sz="2400" dirty="0" err="1" smtClean="0"/>
              <a:t>.count</a:t>
            </a:r>
            <a:r>
              <a:rPr lang="en-US" sz="2400" dirty="0" smtClean="0"/>
              <a:t>(</a:t>
            </a:r>
            <a:r>
              <a:rPr lang="en-US" sz="2400" dirty="0" smtClean="0">
                <a:solidFill>
                  <a:schemeClr val="accent4">
                    <a:lumMod val="75000"/>
                  </a:schemeClr>
                </a:solidFill>
              </a:rPr>
              <a:t>‘me’</a:t>
            </a:r>
            <a:r>
              <a:rPr lang="en-US" sz="2400" dirty="0" smtClean="0"/>
              <a:t>)</a:t>
            </a:r>
          </a:p>
          <a:p>
            <a:pPr marL="117465"/>
            <a:r>
              <a:rPr lang="en-US" sz="2400" b="1" dirty="0" smtClean="0">
                <a:solidFill>
                  <a:srgbClr val="0070C0"/>
                </a:solidFill>
              </a:rPr>
              <a:t>3</a:t>
            </a:r>
            <a:endParaRPr lang="en-US" sz="2400" b="1" dirty="0">
              <a:solidFill>
                <a:srgbClr val="0070C0"/>
              </a:solidFill>
            </a:endParaRPr>
          </a:p>
        </p:txBody>
      </p:sp>
      <p:grpSp>
        <p:nvGrpSpPr>
          <p:cNvPr id="12" name="Group 11"/>
          <p:cNvGrpSpPr/>
          <p:nvPr/>
        </p:nvGrpSpPr>
        <p:grpSpPr>
          <a:xfrm>
            <a:off x="3766096" y="3416676"/>
            <a:ext cx="6552728" cy="2828276"/>
            <a:chOff x="3766096" y="3416676"/>
            <a:chExt cx="6552728" cy="2828276"/>
          </a:xfrm>
        </p:grpSpPr>
        <p:cxnSp>
          <p:nvCxnSpPr>
            <p:cNvPr id="5" name="Straight Arrow Connector 4"/>
            <p:cNvCxnSpPr/>
            <p:nvPr/>
          </p:nvCxnSpPr>
          <p:spPr>
            <a:xfrm flipH="1">
              <a:off x="3766096" y="4156720"/>
              <a:ext cx="3888432" cy="4320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3766096" y="4617005"/>
              <a:ext cx="4176464" cy="162794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942560" y="3416676"/>
              <a:ext cx="2376264" cy="1200329"/>
            </a:xfrm>
            <a:prstGeom prst="rect">
              <a:avLst/>
            </a:prstGeom>
            <a:solidFill>
              <a:srgbClr val="FF0000"/>
            </a:solidFill>
          </p:spPr>
          <p:txBody>
            <a:bodyPr wrap="square" rtlCol="0">
              <a:spAutoFit/>
            </a:bodyPr>
            <a:lstStyle/>
            <a:p>
              <a:pPr algn="ctr"/>
              <a:r>
                <a:rPr lang="en-AU" sz="2400" dirty="0" smtClean="0"/>
                <a:t>Note: methods do not change the string</a:t>
              </a:r>
              <a:endParaRPr lang="en-AU" sz="2400" dirty="0"/>
            </a:p>
          </p:txBody>
        </p:sp>
      </p:grpSp>
      <p:sp>
        <p:nvSpPr>
          <p:cNvPr id="11" name="TextBox 10"/>
          <p:cNvSpPr txBox="1"/>
          <p:nvPr/>
        </p:nvSpPr>
        <p:spPr>
          <a:xfrm>
            <a:off x="3262040" y="8765232"/>
            <a:ext cx="6408712" cy="523220"/>
          </a:xfrm>
          <a:prstGeom prst="rect">
            <a:avLst/>
          </a:prstGeom>
          <a:solidFill>
            <a:schemeClr val="accent2"/>
          </a:solidFill>
        </p:spPr>
        <p:txBody>
          <a:bodyPr wrap="square" rtlCol="0">
            <a:spAutoFit/>
          </a:bodyPr>
          <a:lstStyle/>
          <a:p>
            <a:pPr algn="ctr"/>
            <a:r>
              <a:rPr lang="en-AU" sz="2800" dirty="0" smtClean="0"/>
              <a:t>Strings are immutable</a:t>
            </a:r>
            <a:endParaRPr lang="en-AU" sz="2800" dirty="0"/>
          </a:p>
        </p:txBody>
      </p:sp>
    </p:spTree>
    <p:extLst>
      <p:ext uri="{BB962C8B-B14F-4D97-AF65-F5344CB8AC3E}">
        <p14:creationId xmlns:p14="http://schemas.microsoft.com/office/powerpoint/2010/main" val="195190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Input/Output</a:t>
            </a:r>
            <a:endParaRPr lang="en-US" dirty="0"/>
          </a:p>
        </p:txBody>
      </p:sp>
      <p:sp>
        <p:nvSpPr>
          <p:cNvPr id="4" name="TextBox 3"/>
          <p:cNvSpPr txBox="1"/>
          <p:nvPr/>
        </p:nvSpPr>
        <p:spPr>
          <a:xfrm>
            <a:off x="2109912" y="4372744"/>
            <a:ext cx="10369152" cy="1569660"/>
          </a:xfrm>
          <a:prstGeom prst="rect">
            <a:avLst/>
          </a:prstGeom>
          <a:solidFill>
            <a:schemeClr val="accent3">
              <a:lumMod val="20000"/>
              <a:lumOff val="80000"/>
            </a:schemeClr>
          </a:solidFill>
        </p:spPr>
        <p:txBody>
          <a:bodyPr wrap="square" rtlCol="0">
            <a:spAutoFit/>
          </a:bodyPr>
          <a:lstStyle/>
          <a:p>
            <a:pPr marL="117465"/>
            <a:r>
              <a:rPr lang="en-US" sz="2400" dirty="0" smtClean="0">
                <a:solidFill>
                  <a:srgbClr val="C00000"/>
                </a:solidFill>
              </a:rPr>
              <a:t>&gt;&gt;&gt; </a:t>
            </a:r>
            <a:r>
              <a:rPr lang="en-US" sz="2400" dirty="0" err="1" smtClean="0"/>
              <a:t>a_str</a:t>
            </a:r>
            <a:r>
              <a:rPr lang="en-US" sz="2400" dirty="0" smtClean="0"/>
              <a:t> = </a:t>
            </a:r>
            <a:r>
              <a:rPr lang="en-US" sz="2400" dirty="0" smtClean="0">
                <a:solidFill>
                  <a:srgbClr val="C00000"/>
                </a:solidFill>
              </a:rPr>
              <a:t>input</a:t>
            </a:r>
            <a:r>
              <a:rPr lang="en-US" sz="2400" dirty="0" smtClean="0"/>
              <a:t>(</a:t>
            </a:r>
            <a:r>
              <a:rPr lang="en-US" sz="2400" dirty="0" smtClean="0">
                <a:solidFill>
                  <a:schemeClr val="accent4">
                    <a:lumMod val="75000"/>
                  </a:schemeClr>
                </a:solidFill>
              </a:rPr>
              <a:t>“Enter your string: “</a:t>
            </a:r>
            <a:r>
              <a:rPr lang="en-US" sz="2400" dirty="0" smtClean="0"/>
              <a:t>)</a:t>
            </a:r>
          </a:p>
          <a:p>
            <a:pPr marL="117465"/>
            <a:r>
              <a:rPr lang="en-US" sz="2400" b="1" dirty="0" smtClean="0">
                <a:solidFill>
                  <a:srgbClr val="3366FF"/>
                </a:solidFill>
              </a:rPr>
              <a:t>Enter your name: </a:t>
            </a:r>
            <a:r>
              <a:rPr lang="en-US" sz="2400" b="1" dirty="0" smtClean="0"/>
              <a:t>The lazy dog</a:t>
            </a:r>
          </a:p>
          <a:p>
            <a:pPr marL="117465"/>
            <a:r>
              <a:rPr lang="en-US" sz="2400" dirty="0" smtClean="0">
                <a:solidFill>
                  <a:srgbClr val="C00000"/>
                </a:solidFill>
              </a:rPr>
              <a:t>&gt;&gt;&gt; print</a:t>
            </a:r>
            <a:r>
              <a:rPr lang="en-US" sz="2400" dirty="0" smtClean="0"/>
              <a:t>(</a:t>
            </a:r>
            <a:r>
              <a:rPr lang="en-US" sz="2400" dirty="0" smtClean="0">
                <a:solidFill>
                  <a:schemeClr val="accent4">
                    <a:lumMod val="75000"/>
                  </a:schemeClr>
                </a:solidFill>
              </a:rPr>
              <a:t>“Your string with cases swapped is “ + </a:t>
            </a:r>
            <a:r>
              <a:rPr lang="en-US" sz="2400" dirty="0" err="1" smtClean="0"/>
              <a:t>a_str.swapcase</a:t>
            </a:r>
            <a:r>
              <a:rPr lang="en-US" sz="2400" dirty="0" smtClean="0"/>
              <a:t>())</a:t>
            </a:r>
          </a:p>
          <a:p>
            <a:pPr marL="117465"/>
            <a:r>
              <a:rPr lang="en-US" sz="2400" b="1" dirty="0">
                <a:solidFill>
                  <a:srgbClr val="3366FF"/>
                </a:solidFill>
              </a:rPr>
              <a:t>Your string with cases swapped is </a:t>
            </a:r>
            <a:r>
              <a:rPr lang="en-US" sz="2400" b="1" dirty="0" err="1" smtClean="0">
                <a:solidFill>
                  <a:srgbClr val="3366FF"/>
                </a:solidFill>
              </a:rPr>
              <a:t>tHE</a:t>
            </a:r>
            <a:r>
              <a:rPr lang="en-US" sz="2400" b="1" dirty="0" smtClean="0">
                <a:solidFill>
                  <a:srgbClr val="3366FF"/>
                </a:solidFill>
              </a:rPr>
              <a:t> LAZY DOG</a:t>
            </a:r>
            <a:endParaRPr lang="en-US" sz="2400" b="1" dirty="0">
              <a:solidFill>
                <a:srgbClr val="3366FF"/>
              </a:solidFill>
            </a:endParaRPr>
          </a:p>
        </p:txBody>
      </p:sp>
      <p:grpSp>
        <p:nvGrpSpPr>
          <p:cNvPr id="21" name="Group 20"/>
          <p:cNvGrpSpPr/>
          <p:nvPr/>
        </p:nvGrpSpPr>
        <p:grpSpPr>
          <a:xfrm>
            <a:off x="2122373" y="2284512"/>
            <a:ext cx="2363803" cy="2088232"/>
            <a:chOff x="2122373" y="2284512"/>
            <a:chExt cx="2363803" cy="2088232"/>
          </a:xfrm>
        </p:grpSpPr>
        <p:cxnSp>
          <p:nvCxnSpPr>
            <p:cNvPr id="6" name="Straight Arrow Connector 5"/>
            <p:cNvCxnSpPr/>
            <p:nvPr/>
          </p:nvCxnSpPr>
          <p:spPr>
            <a:xfrm>
              <a:off x="3550072" y="3292624"/>
              <a:ext cx="936104" cy="10801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122373" y="2284512"/>
              <a:ext cx="2016224" cy="1384995"/>
            </a:xfrm>
            <a:prstGeom prst="rect">
              <a:avLst/>
            </a:prstGeom>
            <a:noFill/>
          </p:spPr>
          <p:txBody>
            <a:bodyPr wrap="square" rtlCol="0">
              <a:spAutoFit/>
            </a:bodyPr>
            <a:lstStyle/>
            <a:p>
              <a:r>
                <a:rPr lang="en-AU" sz="2800" dirty="0" smtClean="0"/>
                <a:t>Use </a:t>
              </a:r>
              <a:r>
                <a:rPr lang="en-AU" sz="2800" dirty="0" smtClean="0">
                  <a:solidFill>
                    <a:srgbClr val="C00000"/>
                  </a:solidFill>
                </a:rPr>
                <a:t>input</a:t>
              </a:r>
              <a:r>
                <a:rPr lang="en-AU" sz="2800" dirty="0" smtClean="0"/>
                <a:t> to read in a string</a:t>
              </a:r>
              <a:endParaRPr lang="en-AU" sz="2800" dirty="0"/>
            </a:p>
          </p:txBody>
        </p:sp>
      </p:grpSp>
      <p:grpSp>
        <p:nvGrpSpPr>
          <p:cNvPr id="22" name="Group 21"/>
          <p:cNvGrpSpPr/>
          <p:nvPr/>
        </p:nvGrpSpPr>
        <p:grpSpPr>
          <a:xfrm>
            <a:off x="6430392" y="1276400"/>
            <a:ext cx="3960440" cy="3096344"/>
            <a:chOff x="6430392" y="1276400"/>
            <a:chExt cx="3960440" cy="3096344"/>
          </a:xfrm>
        </p:grpSpPr>
        <p:cxnSp>
          <p:nvCxnSpPr>
            <p:cNvPr id="10" name="Straight Arrow Connector 9"/>
            <p:cNvCxnSpPr/>
            <p:nvPr/>
          </p:nvCxnSpPr>
          <p:spPr>
            <a:xfrm flipH="1">
              <a:off x="6430392" y="2500536"/>
              <a:ext cx="1152128" cy="1872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582520" y="1276400"/>
              <a:ext cx="2808312" cy="1384995"/>
            </a:xfrm>
            <a:prstGeom prst="rect">
              <a:avLst/>
            </a:prstGeom>
            <a:noFill/>
          </p:spPr>
          <p:txBody>
            <a:bodyPr wrap="square" rtlCol="0">
              <a:spAutoFit/>
            </a:bodyPr>
            <a:lstStyle/>
            <a:p>
              <a:r>
                <a:rPr lang="en-AU" sz="2800" dirty="0" smtClean="0"/>
                <a:t>Prompt is not required but is recommended</a:t>
              </a:r>
              <a:endParaRPr lang="en-AU" sz="2800" dirty="0"/>
            </a:p>
          </p:txBody>
        </p:sp>
      </p:grpSp>
      <p:grpSp>
        <p:nvGrpSpPr>
          <p:cNvPr id="23" name="Group 22"/>
          <p:cNvGrpSpPr/>
          <p:nvPr/>
        </p:nvGrpSpPr>
        <p:grpSpPr>
          <a:xfrm>
            <a:off x="237704" y="5020816"/>
            <a:ext cx="2016224" cy="1099284"/>
            <a:chOff x="237704" y="5020816"/>
            <a:chExt cx="2016224" cy="1099284"/>
          </a:xfrm>
        </p:grpSpPr>
        <p:cxnSp>
          <p:nvCxnSpPr>
            <p:cNvPr id="13" name="Straight Arrow Connector 12"/>
            <p:cNvCxnSpPr/>
            <p:nvPr/>
          </p:nvCxnSpPr>
          <p:spPr>
            <a:xfrm flipV="1">
              <a:off x="1173808" y="5020816"/>
              <a:ext cx="1080120" cy="576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37704" y="5596880"/>
              <a:ext cx="1476164" cy="523220"/>
            </a:xfrm>
            <a:prstGeom prst="rect">
              <a:avLst/>
            </a:prstGeom>
            <a:noFill/>
          </p:spPr>
          <p:txBody>
            <a:bodyPr wrap="square" rtlCol="0">
              <a:spAutoFit/>
            </a:bodyPr>
            <a:lstStyle/>
            <a:p>
              <a:r>
                <a:rPr lang="en-AU" sz="2800" b="1" dirty="0" smtClean="0">
                  <a:solidFill>
                    <a:srgbClr val="0070C0"/>
                  </a:solidFill>
                </a:rPr>
                <a:t>Prompt</a:t>
              </a:r>
              <a:endParaRPr lang="en-AU" sz="2800" b="1" dirty="0">
                <a:solidFill>
                  <a:srgbClr val="0070C0"/>
                </a:solidFill>
              </a:endParaRPr>
            </a:p>
          </p:txBody>
        </p:sp>
      </p:grpSp>
      <p:grpSp>
        <p:nvGrpSpPr>
          <p:cNvPr id="24" name="Group 23"/>
          <p:cNvGrpSpPr/>
          <p:nvPr/>
        </p:nvGrpSpPr>
        <p:grpSpPr>
          <a:xfrm>
            <a:off x="7006456" y="3292624"/>
            <a:ext cx="5829276" cy="1584176"/>
            <a:chOff x="7006456" y="3292624"/>
            <a:chExt cx="5829276" cy="1584176"/>
          </a:xfrm>
        </p:grpSpPr>
        <p:cxnSp>
          <p:nvCxnSpPr>
            <p:cNvPr id="16" name="Straight Arrow Connector 15"/>
            <p:cNvCxnSpPr/>
            <p:nvPr/>
          </p:nvCxnSpPr>
          <p:spPr>
            <a:xfrm flipH="1">
              <a:off x="7006456" y="3832684"/>
              <a:ext cx="3384376" cy="104411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390832" y="3292624"/>
              <a:ext cx="2444900" cy="523220"/>
            </a:xfrm>
            <a:prstGeom prst="rect">
              <a:avLst/>
            </a:prstGeom>
            <a:noFill/>
          </p:spPr>
          <p:txBody>
            <a:bodyPr wrap="none" rtlCol="0">
              <a:spAutoFit/>
            </a:bodyPr>
            <a:lstStyle/>
            <a:p>
              <a:r>
                <a:rPr lang="en-AU" sz="2800" dirty="0" smtClean="0"/>
                <a:t>String entered</a:t>
              </a:r>
              <a:endParaRPr lang="en-AU" sz="2800" dirty="0"/>
            </a:p>
          </p:txBody>
        </p:sp>
      </p:grpSp>
      <p:grpSp>
        <p:nvGrpSpPr>
          <p:cNvPr id="25" name="Group 24"/>
          <p:cNvGrpSpPr/>
          <p:nvPr/>
        </p:nvGrpSpPr>
        <p:grpSpPr>
          <a:xfrm>
            <a:off x="3334048" y="5596880"/>
            <a:ext cx="4924746" cy="2692243"/>
            <a:chOff x="3334048" y="5596880"/>
            <a:chExt cx="4924746" cy="2692243"/>
          </a:xfrm>
        </p:grpSpPr>
        <p:cxnSp>
          <p:nvCxnSpPr>
            <p:cNvPr id="19" name="Straight Arrow Connector 18"/>
            <p:cNvCxnSpPr/>
            <p:nvPr/>
          </p:nvCxnSpPr>
          <p:spPr>
            <a:xfrm flipH="1" flipV="1">
              <a:off x="3334048" y="5596880"/>
              <a:ext cx="504056" cy="23042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334048" y="7765903"/>
              <a:ext cx="4924746" cy="523220"/>
            </a:xfrm>
            <a:prstGeom prst="rect">
              <a:avLst/>
            </a:prstGeom>
            <a:noFill/>
          </p:spPr>
          <p:txBody>
            <a:bodyPr wrap="none" rtlCol="0">
              <a:spAutoFit/>
            </a:bodyPr>
            <a:lstStyle/>
            <a:p>
              <a:r>
                <a:rPr lang="en-AU" sz="2800" dirty="0" smtClean="0"/>
                <a:t>Use </a:t>
              </a:r>
              <a:r>
                <a:rPr lang="en-AU" sz="2800" dirty="0" smtClean="0">
                  <a:solidFill>
                    <a:srgbClr val="C00000"/>
                  </a:solidFill>
                </a:rPr>
                <a:t>print</a:t>
              </a:r>
              <a:r>
                <a:rPr lang="en-AU" sz="2800" dirty="0" smtClean="0"/>
                <a:t> for producing output</a:t>
              </a:r>
              <a:endParaRPr lang="en-AU" sz="2800" dirty="0"/>
            </a:p>
          </p:txBody>
        </p:sp>
      </p:grpSp>
      <p:grpSp>
        <p:nvGrpSpPr>
          <p:cNvPr id="29" name="Group 28"/>
          <p:cNvGrpSpPr/>
          <p:nvPr/>
        </p:nvGrpSpPr>
        <p:grpSpPr>
          <a:xfrm>
            <a:off x="9598744" y="5596880"/>
            <a:ext cx="2448272" cy="2106235"/>
            <a:chOff x="9598744" y="5596880"/>
            <a:chExt cx="2448272" cy="2106235"/>
          </a:xfrm>
        </p:grpSpPr>
        <p:cxnSp>
          <p:nvCxnSpPr>
            <p:cNvPr id="27" name="Straight Arrow Connector 26"/>
            <p:cNvCxnSpPr/>
            <p:nvPr/>
          </p:nvCxnSpPr>
          <p:spPr>
            <a:xfrm flipV="1">
              <a:off x="10390832" y="5596880"/>
              <a:ext cx="0" cy="11521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9598744" y="6749008"/>
              <a:ext cx="2448272" cy="954107"/>
            </a:xfrm>
            <a:prstGeom prst="rect">
              <a:avLst/>
            </a:prstGeom>
            <a:noFill/>
          </p:spPr>
          <p:txBody>
            <a:bodyPr wrap="square" rtlCol="0">
              <a:spAutoFit/>
            </a:bodyPr>
            <a:lstStyle/>
            <a:p>
              <a:r>
                <a:rPr lang="en-AU" sz="2800" dirty="0" smtClean="0"/>
                <a:t>Another string method</a:t>
              </a:r>
              <a:endParaRPr lang="en-AU" sz="2800" dirty="0"/>
            </a:p>
          </p:txBody>
        </p:sp>
      </p:grpSp>
    </p:spTree>
    <p:extLst>
      <p:ext uri="{BB962C8B-B14F-4D97-AF65-F5344CB8AC3E}">
        <p14:creationId xmlns:p14="http://schemas.microsoft.com/office/powerpoint/2010/main" val="314162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lstStyle/>
          <a:p>
            <a:r>
              <a:rPr lang="en-US" dirty="0" err="1"/>
              <a:t>i</a:t>
            </a:r>
            <a:r>
              <a:rPr lang="en-US" dirty="0" err="1" smtClean="0"/>
              <a:t>nt</a:t>
            </a:r>
            <a:r>
              <a:rPr lang="en-US" dirty="0" smtClean="0"/>
              <a:t>()</a:t>
            </a:r>
          </a:p>
          <a:p>
            <a:pPr marL="573030" lvl="1" indent="0">
              <a:buNone/>
            </a:pPr>
            <a:r>
              <a:rPr lang="en-US" dirty="0" smtClean="0"/>
              <a:t>Can convert a string to a integer</a:t>
            </a:r>
          </a:p>
          <a:p>
            <a:r>
              <a:rPr lang="en-US" dirty="0"/>
              <a:t>f</a:t>
            </a:r>
            <a:r>
              <a:rPr lang="en-US" dirty="0" smtClean="0"/>
              <a:t>loat()</a:t>
            </a:r>
          </a:p>
          <a:p>
            <a:pPr marL="507950" lvl="1" indent="0">
              <a:buNone/>
            </a:pPr>
            <a:r>
              <a:rPr lang="en-US" dirty="0" smtClean="0"/>
              <a:t>Can convert a string to a float</a:t>
            </a:r>
          </a:p>
          <a:p>
            <a:r>
              <a:rPr lang="en-US" dirty="0" err="1"/>
              <a:t>s</a:t>
            </a:r>
            <a:r>
              <a:rPr lang="en-US" dirty="0" err="1" smtClean="0"/>
              <a:t>tr</a:t>
            </a:r>
            <a:r>
              <a:rPr lang="en-US" dirty="0" smtClean="0"/>
              <a:t>()</a:t>
            </a:r>
          </a:p>
          <a:p>
            <a:pPr marL="573030" lvl="1" indent="0">
              <a:buNone/>
            </a:pPr>
            <a:r>
              <a:rPr lang="en-US" dirty="0" smtClean="0"/>
              <a:t>Can convert integers and floats to strings</a:t>
            </a:r>
            <a:endParaRPr lang="en-US" dirty="0"/>
          </a:p>
        </p:txBody>
      </p:sp>
    </p:spTree>
    <p:extLst>
      <p:ext uri="{BB962C8B-B14F-4D97-AF65-F5344CB8AC3E}">
        <p14:creationId xmlns:p14="http://schemas.microsoft.com/office/powerpoint/2010/main" val="3591388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Input/Output</a:t>
            </a:r>
            <a:r>
              <a:rPr lang="en-AU" dirty="0" smtClean="0"/>
              <a:t> Numbers</a:t>
            </a:r>
            <a:endParaRPr lang="en-AU" dirty="0"/>
          </a:p>
        </p:txBody>
      </p:sp>
      <p:sp>
        <p:nvSpPr>
          <p:cNvPr id="4" name="TextBox 3"/>
          <p:cNvSpPr txBox="1"/>
          <p:nvPr/>
        </p:nvSpPr>
        <p:spPr>
          <a:xfrm>
            <a:off x="2109912" y="4372744"/>
            <a:ext cx="10369152" cy="2308324"/>
          </a:xfrm>
          <a:prstGeom prst="rect">
            <a:avLst/>
          </a:prstGeom>
          <a:solidFill>
            <a:schemeClr val="accent3">
              <a:lumMod val="20000"/>
              <a:lumOff val="80000"/>
            </a:schemeClr>
          </a:solidFill>
        </p:spPr>
        <p:txBody>
          <a:bodyPr wrap="square" rtlCol="0">
            <a:spAutoFit/>
          </a:bodyPr>
          <a:lstStyle/>
          <a:p>
            <a:pPr marL="117465"/>
            <a:r>
              <a:rPr lang="en-US" sz="2400" dirty="0" smtClean="0">
                <a:solidFill>
                  <a:srgbClr val="C00000"/>
                </a:solidFill>
              </a:rPr>
              <a:t>&gt;&gt;&gt; </a:t>
            </a:r>
            <a:r>
              <a:rPr lang="en-US" sz="2400" dirty="0" smtClean="0"/>
              <a:t>x = </a:t>
            </a:r>
            <a:r>
              <a:rPr lang="en-US" sz="2400" dirty="0" smtClean="0">
                <a:solidFill>
                  <a:srgbClr val="C00000"/>
                </a:solidFill>
              </a:rPr>
              <a:t>input</a:t>
            </a:r>
            <a:r>
              <a:rPr lang="en-US" sz="2400" dirty="0" smtClean="0"/>
              <a:t>(</a:t>
            </a:r>
            <a:r>
              <a:rPr lang="en-US" sz="2400" dirty="0" smtClean="0">
                <a:solidFill>
                  <a:schemeClr val="accent4">
                    <a:lumMod val="75000"/>
                  </a:schemeClr>
                </a:solidFill>
              </a:rPr>
              <a:t>“Enter a number: “</a:t>
            </a:r>
            <a:r>
              <a:rPr lang="en-US" sz="2400" dirty="0" smtClean="0"/>
              <a:t>)</a:t>
            </a:r>
          </a:p>
          <a:p>
            <a:pPr marL="117465"/>
            <a:r>
              <a:rPr lang="en-US" sz="2400" b="1" dirty="0" smtClean="0">
                <a:solidFill>
                  <a:srgbClr val="0070C0"/>
                </a:solidFill>
              </a:rPr>
              <a:t>Enter your number: </a:t>
            </a:r>
            <a:r>
              <a:rPr lang="en-US" sz="2400" b="1" dirty="0" smtClean="0"/>
              <a:t>3.14</a:t>
            </a:r>
          </a:p>
          <a:p>
            <a:pPr marL="117465"/>
            <a:r>
              <a:rPr lang="en-US" sz="2400" dirty="0" smtClean="0">
                <a:solidFill>
                  <a:srgbClr val="C00000"/>
                </a:solidFill>
              </a:rPr>
              <a:t>&gt;&gt;&gt; </a:t>
            </a:r>
            <a:r>
              <a:rPr lang="en-US" sz="2400" dirty="0" smtClean="0"/>
              <a:t>x = </a:t>
            </a:r>
            <a:r>
              <a:rPr lang="en-US" sz="2400" dirty="0" smtClean="0">
                <a:solidFill>
                  <a:srgbClr val="C00000"/>
                </a:solidFill>
              </a:rPr>
              <a:t>float</a:t>
            </a:r>
            <a:r>
              <a:rPr lang="en-US" sz="2400" dirty="0" smtClean="0"/>
              <a:t>(x)</a:t>
            </a:r>
            <a:endParaRPr lang="en-US" sz="2400" b="1" dirty="0" smtClean="0"/>
          </a:p>
          <a:p>
            <a:pPr marL="117465"/>
            <a:r>
              <a:rPr lang="en-US" sz="2400" dirty="0">
                <a:solidFill>
                  <a:srgbClr val="C00000"/>
                </a:solidFill>
              </a:rPr>
              <a:t>&gt;&gt;&gt; </a:t>
            </a:r>
            <a:r>
              <a:rPr lang="en-US" sz="2400" dirty="0" err="1" smtClean="0"/>
              <a:t>sqr</a:t>
            </a:r>
            <a:r>
              <a:rPr lang="en-US" sz="2400" dirty="0" smtClean="0"/>
              <a:t> = x*x</a:t>
            </a:r>
            <a:endParaRPr lang="en-US" sz="2400" b="1" dirty="0" smtClean="0"/>
          </a:p>
          <a:p>
            <a:pPr marL="117465"/>
            <a:r>
              <a:rPr lang="en-US" sz="2400" dirty="0" smtClean="0">
                <a:solidFill>
                  <a:srgbClr val="C00000"/>
                </a:solidFill>
              </a:rPr>
              <a:t>&gt;&gt;&gt; print</a:t>
            </a:r>
            <a:r>
              <a:rPr lang="en-US" sz="2400" dirty="0" smtClean="0"/>
              <a:t>(</a:t>
            </a:r>
            <a:r>
              <a:rPr lang="en-US" sz="2400" dirty="0" smtClean="0">
                <a:solidFill>
                  <a:schemeClr val="accent4">
                    <a:lumMod val="75000"/>
                  </a:schemeClr>
                </a:solidFill>
              </a:rPr>
              <a:t>“The square of your number is “ </a:t>
            </a:r>
            <a:r>
              <a:rPr lang="en-US" sz="2400" dirty="0" smtClean="0"/>
              <a:t>+ </a:t>
            </a:r>
            <a:r>
              <a:rPr lang="en-US" sz="2400" dirty="0" err="1" smtClean="0">
                <a:solidFill>
                  <a:srgbClr val="C00000"/>
                </a:solidFill>
              </a:rPr>
              <a:t>str</a:t>
            </a:r>
            <a:r>
              <a:rPr lang="en-US" sz="2400" dirty="0" smtClean="0"/>
              <a:t>(</a:t>
            </a:r>
            <a:r>
              <a:rPr lang="en-US" sz="2400" dirty="0" err="1" smtClean="0"/>
              <a:t>sqr</a:t>
            </a:r>
            <a:r>
              <a:rPr lang="en-US" sz="2400" dirty="0" smtClean="0"/>
              <a:t>))</a:t>
            </a:r>
          </a:p>
          <a:p>
            <a:pPr marL="117465"/>
            <a:r>
              <a:rPr lang="en-US" sz="2400" b="1" dirty="0">
                <a:solidFill>
                  <a:srgbClr val="0070C0"/>
                </a:solidFill>
              </a:rPr>
              <a:t>The square of your number </a:t>
            </a:r>
            <a:r>
              <a:rPr lang="en-US" sz="2400" b="1" dirty="0" smtClean="0">
                <a:solidFill>
                  <a:srgbClr val="0070C0"/>
                </a:solidFill>
              </a:rPr>
              <a:t>is 9.8596</a:t>
            </a:r>
          </a:p>
        </p:txBody>
      </p:sp>
      <p:grpSp>
        <p:nvGrpSpPr>
          <p:cNvPr id="13" name="Group 12"/>
          <p:cNvGrpSpPr/>
          <p:nvPr/>
        </p:nvGrpSpPr>
        <p:grpSpPr>
          <a:xfrm>
            <a:off x="5854328" y="2788568"/>
            <a:ext cx="3294696" cy="2088232"/>
            <a:chOff x="5854328" y="2788568"/>
            <a:chExt cx="3294696" cy="2088232"/>
          </a:xfrm>
        </p:grpSpPr>
        <p:cxnSp>
          <p:nvCxnSpPr>
            <p:cNvPr id="6" name="Straight Arrow Connector 5"/>
            <p:cNvCxnSpPr/>
            <p:nvPr/>
          </p:nvCxnSpPr>
          <p:spPr>
            <a:xfrm flipH="1">
              <a:off x="5854328" y="3292624"/>
              <a:ext cx="792088" cy="15841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646416" y="2788568"/>
              <a:ext cx="2502608" cy="523220"/>
            </a:xfrm>
            <a:prstGeom prst="rect">
              <a:avLst/>
            </a:prstGeom>
            <a:noFill/>
          </p:spPr>
          <p:txBody>
            <a:bodyPr wrap="none" rtlCol="0">
              <a:spAutoFit/>
            </a:bodyPr>
            <a:lstStyle/>
            <a:p>
              <a:r>
                <a:rPr lang="en-AU" sz="2800" dirty="0" smtClean="0"/>
                <a:t>This is a string</a:t>
              </a:r>
              <a:endParaRPr lang="en-AU" sz="2800" dirty="0"/>
            </a:p>
          </p:txBody>
        </p:sp>
      </p:grpSp>
      <p:grpSp>
        <p:nvGrpSpPr>
          <p:cNvPr id="14" name="Group 13"/>
          <p:cNvGrpSpPr/>
          <p:nvPr/>
        </p:nvGrpSpPr>
        <p:grpSpPr>
          <a:xfrm>
            <a:off x="4414168" y="5526906"/>
            <a:ext cx="7573283" cy="3496452"/>
            <a:chOff x="4414168" y="5526906"/>
            <a:chExt cx="7573283" cy="3496452"/>
          </a:xfrm>
        </p:grpSpPr>
        <p:cxnSp>
          <p:nvCxnSpPr>
            <p:cNvPr id="11" name="Straight Arrow Connector 10"/>
            <p:cNvCxnSpPr/>
            <p:nvPr/>
          </p:nvCxnSpPr>
          <p:spPr>
            <a:xfrm flipH="1" flipV="1">
              <a:off x="4414168" y="5526906"/>
              <a:ext cx="3096344" cy="251824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327201" y="8069251"/>
              <a:ext cx="4660250" cy="954107"/>
            </a:xfrm>
            <a:prstGeom prst="rect">
              <a:avLst/>
            </a:prstGeom>
            <a:noFill/>
          </p:spPr>
          <p:txBody>
            <a:bodyPr wrap="none" rtlCol="0">
              <a:spAutoFit/>
            </a:bodyPr>
            <a:lstStyle/>
            <a:p>
              <a:r>
                <a:rPr lang="en-AU" sz="2800" dirty="0" smtClean="0"/>
                <a:t>This converts x to a floating </a:t>
              </a:r>
            </a:p>
            <a:p>
              <a:r>
                <a:rPr lang="en-AU" sz="2800" dirty="0" smtClean="0"/>
                <a:t>point number</a:t>
              </a:r>
              <a:endParaRPr lang="en-AU" sz="2800" dirty="0"/>
            </a:p>
          </p:txBody>
        </p:sp>
      </p:grpSp>
      <p:grpSp>
        <p:nvGrpSpPr>
          <p:cNvPr id="18" name="Group 17"/>
          <p:cNvGrpSpPr/>
          <p:nvPr/>
        </p:nvGrpSpPr>
        <p:grpSpPr>
          <a:xfrm>
            <a:off x="8734648" y="2788568"/>
            <a:ext cx="4032448" cy="3168352"/>
            <a:chOff x="8734648" y="2788568"/>
            <a:chExt cx="4032448" cy="3168352"/>
          </a:xfrm>
        </p:grpSpPr>
        <p:cxnSp>
          <p:nvCxnSpPr>
            <p:cNvPr id="16" name="Straight Arrow Connector 15"/>
            <p:cNvCxnSpPr/>
            <p:nvPr/>
          </p:nvCxnSpPr>
          <p:spPr>
            <a:xfrm flipH="1">
              <a:off x="8734648" y="3724672"/>
              <a:ext cx="1512168" cy="22322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102800" y="2788568"/>
              <a:ext cx="2664296" cy="954107"/>
            </a:xfrm>
            <a:prstGeom prst="rect">
              <a:avLst/>
            </a:prstGeom>
            <a:noFill/>
          </p:spPr>
          <p:txBody>
            <a:bodyPr wrap="square" rtlCol="0">
              <a:spAutoFit/>
            </a:bodyPr>
            <a:lstStyle/>
            <a:p>
              <a:r>
                <a:rPr lang="en-AU" sz="2800" dirty="0" smtClean="0"/>
                <a:t>This converts </a:t>
              </a:r>
              <a:r>
                <a:rPr lang="en-AU" sz="2800" dirty="0" err="1" smtClean="0"/>
                <a:t>sqr</a:t>
              </a:r>
              <a:r>
                <a:rPr lang="en-AU" sz="2800" dirty="0" smtClean="0"/>
                <a:t> to a string</a:t>
              </a:r>
              <a:endParaRPr lang="en-AU" sz="2800" dirty="0"/>
            </a:p>
          </p:txBody>
        </p:sp>
      </p:grpSp>
    </p:spTree>
    <p:extLst>
      <p:ext uri="{BB962C8B-B14F-4D97-AF65-F5344CB8AC3E}">
        <p14:creationId xmlns:p14="http://schemas.microsoft.com/office/powerpoint/2010/main" val="5219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endParaRPr lang="en-US" dirty="0"/>
          </a:p>
        </p:txBody>
      </p:sp>
      <p:sp>
        <p:nvSpPr>
          <p:cNvPr id="3" name="Content Placeholder 2"/>
          <p:cNvSpPr>
            <a:spLocks noGrp="1"/>
          </p:cNvSpPr>
          <p:nvPr>
            <p:ph idx="1"/>
          </p:nvPr>
        </p:nvSpPr>
        <p:spPr>
          <a:xfrm>
            <a:off x="1677864" y="2058990"/>
            <a:ext cx="11233248" cy="6827837"/>
          </a:xfrm>
        </p:spPr>
        <p:txBody>
          <a:bodyPr/>
          <a:lstStyle/>
          <a:p>
            <a:r>
              <a:rPr lang="en-US" dirty="0" smtClean="0"/>
              <a:t>Some sites:</a:t>
            </a:r>
          </a:p>
          <a:p>
            <a:pPr lvl="1"/>
            <a:r>
              <a:rPr lang="en-US" dirty="0" smtClean="0"/>
              <a:t>http://www.python.org</a:t>
            </a:r>
          </a:p>
          <a:p>
            <a:pPr lvl="1"/>
            <a:r>
              <a:rPr lang="en-US" dirty="0"/>
              <a:t>http://www.pythontutor.com/</a:t>
            </a:r>
          </a:p>
          <a:p>
            <a:r>
              <a:rPr lang="en-US" dirty="0" smtClean="0"/>
              <a:t>Books</a:t>
            </a:r>
          </a:p>
          <a:p>
            <a:pPr lvl="1"/>
            <a:r>
              <a:rPr lang="en-US" dirty="0" smtClean="0"/>
              <a:t>“Introduction to Computing using Python: An Application Development Focus”, by L. </a:t>
            </a:r>
            <a:r>
              <a:rPr lang="en-US" dirty="0" err="1" smtClean="0"/>
              <a:t>Perkovic</a:t>
            </a:r>
            <a:endParaRPr lang="en-US" dirty="0" smtClean="0"/>
          </a:p>
          <a:p>
            <a:pPr lvl="1"/>
            <a:r>
              <a:rPr lang="en-US" dirty="0"/>
              <a:t>https://wiki.python.org/moin/BeginnersGuide/NonProgrammers</a:t>
            </a:r>
            <a:endParaRPr lang="en-US" dirty="0" smtClean="0"/>
          </a:p>
        </p:txBody>
      </p:sp>
      <p:sp>
        <p:nvSpPr>
          <p:cNvPr id="4" name="TextBox 3"/>
          <p:cNvSpPr txBox="1"/>
          <p:nvPr/>
        </p:nvSpPr>
        <p:spPr>
          <a:xfrm>
            <a:off x="10284576" y="709352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04242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a:xfrm>
            <a:off x="1605856" y="2058990"/>
            <a:ext cx="11100497" cy="6827837"/>
          </a:xfrm>
        </p:spPr>
        <p:txBody>
          <a:bodyPr>
            <a:normAutofit/>
          </a:bodyPr>
          <a:lstStyle/>
          <a:p>
            <a:pPr marL="117027" indent="0">
              <a:buNone/>
            </a:pPr>
            <a:r>
              <a:rPr lang="en-US" dirty="0" smtClean="0"/>
              <a:t>“</a:t>
            </a:r>
            <a:r>
              <a:rPr lang="en-US" i="1" dirty="0" smtClean="0"/>
              <a:t>Introduction </a:t>
            </a:r>
            <a:r>
              <a:rPr lang="en-US" i="1" dirty="0"/>
              <a:t>to Computing using Python: An Application Development Focus</a:t>
            </a:r>
            <a:r>
              <a:rPr lang="en-US" dirty="0"/>
              <a:t>”, by L. </a:t>
            </a:r>
            <a:r>
              <a:rPr lang="en-US" dirty="0" err="1" smtClean="0"/>
              <a:t>Perkovic</a:t>
            </a:r>
            <a:endParaRPr lang="en-US" dirty="0" smtClean="0"/>
          </a:p>
          <a:p>
            <a:pPr marL="507512" lvl="1" indent="0">
              <a:buNone/>
            </a:pPr>
            <a:r>
              <a:rPr lang="en-US" b="1" dirty="0" smtClean="0"/>
              <a:t>Chapter 5</a:t>
            </a:r>
          </a:p>
        </p:txBody>
      </p:sp>
      <p:sp>
        <p:nvSpPr>
          <p:cNvPr id="4" name="Slide Number Placeholder 3"/>
          <p:cNvSpPr>
            <a:spLocks noGrp="1"/>
          </p:cNvSpPr>
          <p:nvPr>
            <p:ph type="sldNum" sz="quarter" idx="12"/>
          </p:nvPr>
        </p:nvSpPr>
        <p:spPr/>
        <p:txBody>
          <a:bodyPr/>
          <a:lstStyle/>
          <a:p>
            <a:fld id="{716D6A06-40B3-9B45-930E-980B865C820F}" type="slidenum">
              <a:rPr lang="en-AU" smtClean="0"/>
              <a:pPr/>
              <a:t>27</a:t>
            </a:fld>
            <a:endParaRPr lang="en-AU"/>
          </a:p>
        </p:txBody>
      </p:sp>
    </p:spTree>
    <p:extLst>
      <p:ext uri="{BB962C8B-B14F-4D97-AF65-F5344CB8AC3E}">
        <p14:creationId xmlns:p14="http://schemas.microsoft.com/office/powerpoint/2010/main" val="3344940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US" dirty="0" smtClean="0">
                <a:effectLst>
                  <a:outerShdw blurRad="38100" dist="38100" dir="2700000" algn="tl">
                    <a:srgbClr val="C0C0C0"/>
                  </a:outerShdw>
                </a:effectLst>
              </a:rPr>
              <a:t>Python</a:t>
            </a:r>
          </a:p>
        </p:txBody>
      </p:sp>
      <p:sp>
        <p:nvSpPr>
          <p:cNvPr id="5" name="Content Placeholder 4"/>
          <p:cNvSpPr>
            <a:spLocks noGrp="1"/>
          </p:cNvSpPr>
          <p:nvPr>
            <p:ph idx="1"/>
          </p:nvPr>
        </p:nvSpPr>
        <p:spPr>
          <a:xfrm>
            <a:off x="1625600" y="2828576"/>
            <a:ext cx="11080750" cy="6058253"/>
          </a:xfrm>
        </p:spPr>
        <p:txBody>
          <a:bodyPr>
            <a:normAutofit/>
          </a:bodyPr>
          <a:lstStyle/>
          <a:p>
            <a:r>
              <a:rPr lang="en-US" dirty="0" smtClean="0"/>
              <a:t>We will use Python to implement the algorithms.</a:t>
            </a:r>
          </a:p>
          <a:p>
            <a:r>
              <a:rPr lang="en-US" dirty="0" smtClean="0"/>
              <a:t>We will use Python to implement the data structures.</a:t>
            </a:r>
          </a:p>
          <a:p>
            <a:r>
              <a:rPr lang="en-US" dirty="0" smtClean="0"/>
              <a:t>Disclaimer</a:t>
            </a:r>
            <a:r>
              <a:rPr lang="en-US" dirty="0"/>
              <a:t>: I am </a:t>
            </a:r>
            <a:r>
              <a:rPr lang="en-US" dirty="0">
                <a:solidFill>
                  <a:srgbClr val="2F10E1"/>
                </a:solidFill>
              </a:rPr>
              <a:t>NOT</a:t>
            </a:r>
            <a:r>
              <a:rPr lang="en-US" dirty="0"/>
              <a:t> a Python </a:t>
            </a:r>
            <a:r>
              <a:rPr lang="en-US" dirty="0">
                <a:solidFill>
                  <a:srgbClr val="2F10E1"/>
                </a:solidFill>
              </a:rPr>
              <a:t>expert</a:t>
            </a:r>
            <a:r>
              <a:rPr lang="en-US" dirty="0"/>
              <a:t>.  </a:t>
            </a:r>
          </a:p>
          <a:p>
            <a:pPr marL="115871" indent="0">
              <a:lnSpc>
                <a:spcPct val="80000"/>
              </a:lnSpc>
              <a:buNone/>
            </a:pPr>
            <a:endParaRPr lang="en-US" sz="2800" dirty="0"/>
          </a:p>
        </p:txBody>
      </p:sp>
      <p:sp>
        <p:nvSpPr>
          <p:cNvPr id="3" name="Slide Number Placeholder 2"/>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835" indent="-28570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824" indent="-228565"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599957" indent="-228565"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084" indent="-228565"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215" indent="-228565"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344" indent="-228565"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475" indent="-228565"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5603" indent="-228565"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C71274FD-AA90-42EF-A4DD-CDDBD975E04D}" type="slidenum">
              <a:rPr lang="en-US" sz="1700">
                <a:solidFill>
                  <a:srgbClr val="B5A788"/>
                </a:solidFill>
              </a:rPr>
              <a:pPr eaLnBrk="1" hangingPunct="1"/>
              <a:t>3</a:t>
            </a:fld>
            <a:endParaRPr lang="en-US" sz="1700">
              <a:solidFill>
                <a:srgbClr val="B5A788"/>
              </a:solidFill>
            </a:endParaRPr>
          </a:p>
        </p:txBody>
      </p:sp>
      <p:pic>
        <p:nvPicPr>
          <p:cNvPr id="7" name="Picture 6" descr="Ministry_of_Silly_Walks_by_chaplin007-1.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80697" y="0"/>
            <a:ext cx="5887932" cy="2943966"/>
          </a:xfrm>
          <a:prstGeom prst="rect">
            <a:avLst/>
          </a:prstGeom>
        </p:spPr>
      </p:pic>
    </p:spTree>
    <p:extLst>
      <p:ext uri="{BB962C8B-B14F-4D97-AF65-F5344CB8AC3E}">
        <p14:creationId xmlns:p14="http://schemas.microsoft.com/office/powerpoint/2010/main" val="1795591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a:xfrm>
            <a:off x="1689065" y="2418927"/>
            <a:ext cx="11162840" cy="6759151"/>
          </a:xfrm>
        </p:spPr>
        <p:txBody>
          <a:bodyPr>
            <a:normAutofit/>
          </a:bodyPr>
          <a:lstStyle/>
          <a:p>
            <a:r>
              <a:rPr lang="en-US" dirty="0" smtClean="0">
                <a:solidFill>
                  <a:srgbClr val="2F10E1"/>
                </a:solidFill>
              </a:rPr>
              <a:t>General </a:t>
            </a:r>
            <a:r>
              <a:rPr lang="en-US" dirty="0" smtClean="0"/>
              <a:t>purpose </a:t>
            </a:r>
          </a:p>
          <a:p>
            <a:r>
              <a:rPr lang="en-US" dirty="0" smtClean="0"/>
              <a:t>Very </a:t>
            </a:r>
            <a:r>
              <a:rPr lang="en-US" dirty="0" smtClean="0">
                <a:solidFill>
                  <a:srgbClr val="3112E0"/>
                </a:solidFill>
              </a:rPr>
              <a:t>popular </a:t>
            </a:r>
            <a:r>
              <a:rPr lang="en-US" dirty="0" smtClean="0"/>
              <a:t>with many </a:t>
            </a:r>
            <a:r>
              <a:rPr lang="en-US" dirty="0" smtClean="0">
                <a:solidFill>
                  <a:srgbClr val="3112E0"/>
                </a:solidFill>
              </a:rPr>
              <a:t>libraries</a:t>
            </a:r>
          </a:p>
          <a:p>
            <a:r>
              <a:rPr lang="en-US" dirty="0" smtClean="0"/>
              <a:t>Very </a:t>
            </a:r>
            <a:r>
              <a:rPr lang="en-US" dirty="0" smtClean="0">
                <a:solidFill>
                  <a:srgbClr val="3112E0"/>
                </a:solidFill>
              </a:rPr>
              <a:t>easy</a:t>
            </a:r>
            <a:r>
              <a:rPr lang="en-US" dirty="0" smtClean="0"/>
              <a:t> to program</a:t>
            </a:r>
          </a:p>
          <a:p>
            <a:r>
              <a:rPr lang="en-US" dirty="0" smtClean="0"/>
              <a:t>Has </a:t>
            </a:r>
            <a:r>
              <a:rPr lang="en-US" dirty="0" smtClean="0">
                <a:solidFill>
                  <a:srgbClr val="3112E0"/>
                </a:solidFill>
              </a:rPr>
              <a:t>depth</a:t>
            </a:r>
            <a:r>
              <a:rPr lang="en-US" dirty="0" smtClean="0"/>
              <a:t> if you need it</a:t>
            </a:r>
          </a:p>
          <a:p>
            <a:pPr lvl="1"/>
            <a:r>
              <a:rPr lang="en-US" dirty="0" smtClean="0"/>
              <a:t>Multi-paradigm: OO, functional, and imperative</a:t>
            </a:r>
          </a:p>
          <a:p>
            <a:pPr lvl="1"/>
            <a:r>
              <a:rPr lang="en-US" dirty="0" smtClean="0"/>
              <a:t>Associated programming concepts: objects, higher order, </a:t>
            </a:r>
            <a:r>
              <a:rPr lang="en-US" dirty="0" err="1" smtClean="0"/>
              <a:t>etc</a:t>
            </a:r>
            <a:endParaRPr lang="en-US" dirty="0" smtClean="0"/>
          </a:p>
          <a:p>
            <a:pPr lvl="1"/>
            <a:endParaRPr lang="en-US" dirty="0"/>
          </a:p>
        </p:txBody>
      </p:sp>
      <p:sp>
        <p:nvSpPr>
          <p:cNvPr id="6" name="Slide Number Placeholder 5"/>
          <p:cNvSpPr>
            <a:spLocks noGrp="1"/>
          </p:cNvSpPr>
          <p:nvPr>
            <p:ph type="sldNum" sz="quarter" idx="12"/>
          </p:nvPr>
        </p:nvSpPr>
        <p:spPr/>
        <p:txBody>
          <a:bodyPr/>
          <a:lstStyle/>
          <a:p>
            <a:fld id="{716D6A06-40B3-9B45-930E-980B865C820F}" type="slidenum">
              <a:rPr lang="en-AU" smtClean="0"/>
              <a:pPr/>
              <a:t>4</a:t>
            </a:fld>
            <a:endParaRPr lang="en-AU"/>
          </a:p>
        </p:txBody>
      </p:sp>
    </p:spTree>
    <p:extLst>
      <p:ext uri="{BB962C8B-B14F-4D97-AF65-F5344CB8AC3E}">
        <p14:creationId xmlns:p14="http://schemas.microsoft.com/office/powerpoint/2010/main" val="296397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version of Python?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Python was created by Guido van </a:t>
            </a:r>
            <a:r>
              <a:rPr lang="en-US" dirty="0" err="1" smtClean="0"/>
              <a:t>Rossum</a:t>
            </a:r>
            <a:r>
              <a:rPr lang="en-US" dirty="0" smtClean="0"/>
              <a:t> in 1990</a:t>
            </a:r>
          </a:p>
          <a:p>
            <a:r>
              <a:rPr lang="en-US" dirty="0" smtClean="0"/>
              <a:t>It is derived from several other languages, e.g. , Algol-68, Modula, C, C++, </a:t>
            </a:r>
            <a:r>
              <a:rPr lang="en-US" dirty="0" err="1" smtClean="0"/>
              <a:t>SmallTalk</a:t>
            </a:r>
            <a:r>
              <a:rPr lang="en-US" dirty="0" smtClean="0"/>
              <a:t>, etc.</a:t>
            </a:r>
          </a:p>
          <a:p>
            <a:r>
              <a:rPr lang="en-US" dirty="0" smtClean="0"/>
              <a:t>Python 3 was released in 2008</a:t>
            </a:r>
          </a:p>
          <a:p>
            <a:pPr lvl="1"/>
            <a:r>
              <a:rPr lang="en-US" dirty="0" smtClean="0"/>
              <a:t>Backward incompatible!</a:t>
            </a:r>
          </a:p>
          <a:p>
            <a:r>
              <a:rPr lang="en-US" dirty="0" smtClean="0"/>
              <a:t>Which one to choose for FIT1045? 2? 3? 2.x? 3.x?</a:t>
            </a:r>
          </a:p>
          <a:p>
            <a:pPr lvl="1"/>
            <a:r>
              <a:rPr lang="en-US" dirty="0" smtClean="0"/>
              <a:t>Pros:</a:t>
            </a:r>
          </a:p>
          <a:p>
            <a:pPr lvl="2"/>
            <a:r>
              <a:rPr lang="en-US" dirty="0" smtClean="0"/>
              <a:t>Python 3 is a better language</a:t>
            </a:r>
          </a:p>
          <a:p>
            <a:pPr lvl="2"/>
            <a:r>
              <a:rPr lang="en-US" dirty="0" smtClean="0"/>
              <a:t>Is the future</a:t>
            </a:r>
          </a:p>
          <a:p>
            <a:pPr lvl="1"/>
            <a:r>
              <a:rPr lang="en-US" dirty="0" smtClean="0"/>
              <a:t>Cons:</a:t>
            </a:r>
          </a:p>
          <a:p>
            <a:pPr lvl="2"/>
            <a:r>
              <a:rPr lang="en-US" dirty="0" smtClean="0"/>
              <a:t>Less libraries</a:t>
            </a:r>
          </a:p>
          <a:p>
            <a:pPr lvl="2"/>
            <a:r>
              <a:rPr lang="en-US" dirty="0" smtClean="0"/>
              <a:t>Not the default in many systems </a:t>
            </a:r>
          </a:p>
          <a:p>
            <a:r>
              <a:rPr lang="en-US" dirty="0" smtClean="0"/>
              <a:t>We go with the future (will be the past once you are working!)</a:t>
            </a:r>
          </a:p>
          <a:p>
            <a:pPr lvl="1"/>
            <a:r>
              <a:rPr lang="en-US" dirty="0"/>
              <a:t>V</a:t>
            </a:r>
            <a:r>
              <a:rPr lang="en-US" dirty="0" smtClean="0"/>
              <a:t>ersion 3.3 or 3.5 are the ones we have chosen</a:t>
            </a:r>
            <a:endParaRPr lang="en-US" dirty="0"/>
          </a:p>
          <a:p>
            <a:pPr lvl="1"/>
            <a:endParaRPr lang="en-US" dirty="0"/>
          </a:p>
        </p:txBody>
      </p:sp>
      <p:sp>
        <p:nvSpPr>
          <p:cNvPr id="7" name="Slide Number Placeholder 6"/>
          <p:cNvSpPr>
            <a:spLocks noGrp="1"/>
          </p:cNvSpPr>
          <p:nvPr>
            <p:ph type="sldNum" sz="quarter" idx="12"/>
          </p:nvPr>
        </p:nvSpPr>
        <p:spPr/>
        <p:txBody>
          <a:bodyPr/>
          <a:lstStyle/>
          <a:p>
            <a:fld id="{716D6A06-40B3-9B45-930E-980B865C820F}" type="slidenum">
              <a:rPr lang="en-AU" smtClean="0"/>
              <a:pPr/>
              <a:t>5</a:t>
            </a:fld>
            <a:endParaRPr lang="en-AU"/>
          </a:p>
        </p:txBody>
      </p:sp>
    </p:spTree>
    <p:extLst>
      <p:ext uri="{BB962C8B-B14F-4D97-AF65-F5344CB8AC3E}">
        <p14:creationId xmlns:p14="http://schemas.microsoft.com/office/powerpoint/2010/main" val="21071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Interactive mode</a:t>
            </a:r>
            <a:endParaRPr lang="en-AU" dirty="0"/>
          </a:p>
        </p:txBody>
      </p:sp>
      <p:sp>
        <p:nvSpPr>
          <p:cNvPr id="3" name="Content Placeholder 2"/>
          <p:cNvSpPr>
            <a:spLocks noGrp="1"/>
          </p:cNvSpPr>
          <p:nvPr>
            <p:ph idx="1"/>
          </p:nvPr>
        </p:nvSpPr>
        <p:spPr>
          <a:xfrm>
            <a:off x="2041528" y="2058990"/>
            <a:ext cx="10725568" cy="7066282"/>
          </a:xfrm>
        </p:spPr>
        <p:txBody>
          <a:bodyPr/>
          <a:lstStyle/>
          <a:p>
            <a:r>
              <a:rPr lang="en-AU" dirty="0" smtClean="0"/>
              <a:t>Python can be run interactively.</a:t>
            </a:r>
          </a:p>
          <a:p>
            <a:endParaRPr lang="en-AU" dirty="0" smtClean="0"/>
          </a:p>
          <a:p>
            <a:endParaRPr lang="en-AU" dirty="0"/>
          </a:p>
          <a:p>
            <a:endParaRPr lang="en-AU" dirty="0" smtClean="0"/>
          </a:p>
          <a:p>
            <a:endParaRPr lang="en-AU" dirty="0"/>
          </a:p>
          <a:p>
            <a:r>
              <a:rPr lang="en-AU" dirty="0" smtClean="0"/>
              <a:t>You can simply type in commands</a:t>
            </a:r>
            <a:endParaRPr lang="en-AU" dirty="0"/>
          </a:p>
        </p:txBody>
      </p:sp>
      <p:sp>
        <p:nvSpPr>
          <p:cNvPr id="4" name="TextBox 3"/>
          <p:cNvSpPr txBox="1"/>
          <p:nvPr/>
        </p:nvSpPr>
        <p:spPr>
          <a:xfrm>
            <a:off x="2253928" y="3485128"/>
            <a:ext cx="9793087" cy="2308324"/>
          </a:xfrm>
          <a:prstGeom prst="rect">
            <a:avLst/>
          </a:prstGeom>
          <a:solidFill>
            <a:schemeClr val="accent3">
              <a:lumMod val="20000"/>
              <a:lumOff val="80000"/>
            </a:schemeClr>
          </a:solidFill>
        </p:spPr>
        <p:txBody>
          <a:bodyPr wrap="square" rtlCol="0">
            <a:spAutoFit/>
          </a:bodyPr>
          <a:lstStyle/>
          <a:p>
            <a:pPr marL="117465" indent="0">
              <a:buNone/>
            </a:pPr>
            <a:r>
              <a:rPr lang="en-US" sz="2400" dirty="0"/>
              <a:t>Python 3.5.1 (v3.5.1:37a07cee5969, Dec  5 2015, 21:12:44) </a:t>
            </a:r>
          </a:p>
          <a:p>
            <a:pPr marL="117465" indent="0">
              <a:buNone/>
            </a:pPr>
            <a:r>
              <a:rPr lang="en-US" sz="2400" dirty="0"/>
              <a:t>[GCC 4.2.1 (Apple Inc. build 5666) (dot 3)] on </a:t>
            </a:r>
            <a:r>
              <a:rPr lang="en-US" sz="2400" dirty="0" err="1"/>
              <a:t>darwin</a:t>
            </a:r>
            <a:endParaRPr lang="en-US" sz="2400" dirty="0"/>
          </a:p>
          <a:p>
            <a:pPr marL="117465" indent="0">
              <a:buNone/>
            </a:pPr>
            <a:r>
              <a:rPr lang="en-US" sz="2400" dirty="0"/>
              <a:t>Type "copyright", "credits" or "license()" for more information.</a:t>
            </a:r>
          </a:p>
          <a:p>
            <a:pPr marL="117465" indent="0">
              <a:buNone/>
            </a:pPr>
            <a:r>
              <a:rPr lang="en-US" sz="2400" dirty="0"/>
              <a:t>&gt;&gt;&gt; WARNING: The version of </a:t>
            </a:r>
            <a:r>
              <a:rPr lang="en-US" sz="2400" dirty="0" err="1"/>
              <a:t>Tcl</a:t>
            </a:r>
            <a:r>
              <a:rPr lang="en-US" sz="2400" dirty="0"/>
              <a:t>/</a:t>
            </a:r>
            <a:r>
              <a:rPr lang="en-US" sz="2400" dirty="0" err="1"/>
              <a:t>Tk</a:t>
            </a:r>
            <a:r>
              <a:rPr lang="en-US" sz="2400" dirty="0"/>
              <a:t> (8.5.9) in use may be unstable.</a:t>
            </a:r>
          </a:p>
          <a:p>
            <a:pPr marL="117465" indent="0">
              <a:buNone/>
            </a:pPr>
            <a:r>
              <a:rPr lang="en-US" sz="2400" dirty="0"/>
              <a:t>Visit http://</a:t>
            </a:r>
            <a:r>
              <a:rPr lang="en-US" sz="2400" dirty="0" err="1"/>
              <a:t>www.python.org</a:t>
            </a:r>
            <a:r>
              <a:rPr lang="en-US" sz="2400" dirty="0"/>
              <a:t>/download/mac/</a:t>
            </a:r>
            <a:r>
              <a:rPr lang="en-US" sz="2400" dirty="0" err="1"/>
              <a:t>tcltk</a:t>
            </a:r>
            <a:r>
              <a:rPr lang="en-US" sz="2400" dirty="0"/>
              <a:t>/ for current information.</a:t>
            </a:r>
          </a:p>
        </p:txBody>
      </p:sp>
      <p:sp>
        <p:nvSpPr>
          <p:cNvPr id="6" name="TextBox 5"/>
          <p:cNvSpPr txBox="1"/>
          <p:nvPr/>
        </p:nvSpPr>
        <p:spPr>
          <a:xfrm>
            <a:off x="2708085" y="7469088"/>
            <a:ext cx="8856984" cy="830997"/>
          </a:xfrm>
          <a:prstGeom prst="rect">
            <a:avLst/>
          </a:prstGeom>
          <a:solidFill>
            <a:schemeClr val="accent3">
              <a:lumMod val="20000"/>
              <a:lumOff val="80000"/>
            </a:schemeClr>
          </a:solidFill>
        </p:spPr>
        <p:txBody>
          <a:bodyPr wrap="square" rtlCol="0">
            <a:spAutoFit/>
          </a:bodyPr>
          <a:lstStyle/>
          <a:p>
            <a:pPr marL="117465" indent="0">
              <a:buNone/>
            </a:pPr>
            <a:r>
              <a:rPr lang="en-US" sz="2400" dirty="0" smtClean="0">
                <a:solidFill>
                  <a:srgbClr val="C00000"/>
                </a:solidFill>
              </a:rPr>
              <a:t>&gt;&gt;&gt;</a:t>
            </a:r>
            <a:r>
              <a:rPr lang="en-US" sz="2400" dirty="0" smtClean="0"/>
              <a:t> 5000*157.5*360/(31.2 - 24)</a:t>
            </a:r>
          </a:p>
          <a:p>
            <a:pPr marL="117465" indent="0">
              <a:buNone/>
            </a:pPr>
            <a:r>
              <a:rPr lang="en-US" sz="2400" b="1" dirty="0" smtClean="0">
                <a:solidFill>
                  <a:srgbClr val="0070C0"/>
                </a:solidFill>
              </a:rPr>
              <a:t>39375000.00000001</a:t>
            </a:r>
            <a:endParaRPr lang="en-US" sz="2400" b="1" dirty="0">
              <a:solidFill>
                <a:srgbClr val="0070C0"/>
              </a:solidFill>
            </a:endParaRPr>
          </a:p>
        </p:txBody>
      </p:sp>
      <p:grpSp>
        <p:nvGrpSpPr>
          <p:cNvPr id="11" name="Group 10"/>
          <p:cNvGrpSpPr/>
          <p:nvPr/>
        </p:nvGrpSpPr>
        <p:grpSpPr>
          <a:xfrm>
            <a:off x="1428105" y="6947238"/>
            <a:ext cx="1977951" cy="875793"/>
            <a:chOff x="1428105" y="6947238"/>
            <a:chExt cx="1977951" cy="875793"/>
          </a:xfrm>
        </p:grpSpPr>
        <p:sp>
          <p:nvSpPr>
            <p:cNvPr id="7" name="Oval 6"/>
            <p:cNvSpPr/>
            <p:nvPr/>
          </p:nvSpPr>
          <p:spPr>
            <a:xfrm>
              <a:off x="2613968" y="7469088"/>
              <a:ext cx="792088" cy="353943"/>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9" name="Straight Connector 8"/>
            <p:cNvCxnSpPr/>
            <p:nvPr/>
          </p:nvCxnSpPr>
          <p:spPr>
            <a:xfrm>
              <a:off x="1893888" y="7325072"/>
              <a:ext cx="720080" cy="32098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28105" y="6947238"/>
              <a:ext cx="1296144" cy="461665"/>
            </a:xfrm>
            <a:prstGeom prst="rect">
              <a:avLst/>
            </a:prstGeom>
            <a:noFill/>
          </p:spPr>
          <p:txBody>
            <a:bodyPr wrap="square" rtlCol="0">
              <a:spAutoFit/>
            </a:bodyPr>
            <a:lstStyle/>
            <a:p>
              <a:r>
                <a:rPr lang="en-AU" sz="2400" dirty="0"/>
                <a:t>P</a:t>
              </a:r>
              <a:r>
                <a:rPr lang="en-AU" sz="2400" dirty="0" smtClean="0"/>
                <a:t>rompt</a:t>
              </a:r>
              <a:endParaRPr lang="en-AU" sz="2400" dirty="0"/>
            </a:p>
          </p:txBody>
        </p:sp>
      </p:grpSp>
      <p:grpSp>
        <p:nvGrpSpPr>
          <p:cNvPr id="15" name="Group 14"/>
          <p:cNvGrpSpPr/>
          <p:nvPr/>
        </p:nvGrpSpPr>
        <p:grpSpPr>
          <a:xfrm>
            <a:off x="7294488" y="7823031"/>
            <a:ext cx="4752527" cy="1561237"/>
            <a:chOff x="7294488" y="7823031"/>
            <a:chExt cx="4752527" cy="1561237"/>
          </a:xfrm>
        </p:grpSpPr>
        <p:cxnSp>
          <p:nvCxnSpPr>
            <p:cNvPr id="13" name="Straight Arrow Connector 12"/>
            <p:cNvCxnSpPr/>
            <p:nvPr/>
          </p:nvCxnSpPr>
          <p:spPr>
            <a:xfrm flipH="1" flipV="1">
              <a:off x="7294488" y="7823031"/>
              <a:ext cx="712320" cy="87019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006808" y="8553271"/>
              <a:ext cx="4040207" cy="830997"/>
            </a:xfrm>
            <a:prstGeom prst="rect">
              <a:avLst/>
            </a:prstGeom>
            <a:noFill/>
          </p:spPr>
          <p:txBody>
            <a:bodyPr wrap="square" rtlCol="0">
              <a:spAutoFit/>
            </a:bodyPr>
            <a:lstStyle/>
            <a:p>
              <a:r>
                <a:rPr lang="en-AU" sz="2400" dirty="0" smtClean="0"/>
                <a:t>No special character required at the end of lines</a:t>
              </a:r>
              <a:endParaRPr lang="en-AU" sz="2400" dirty="0"/>
            </a:p>
          </p:txBody>
        </p:sp>
      </p:grpSp>
      <p:grpSp>
        <p:nvGrpSpPr>
          <p:cNvPr id="19" name="Group 18"/>
          <p:cNvGrpSpPr/>
          <p:nvPr/>
        </p:nvGrpSpPr>
        <p:grpSpPr>
          <a:xfrm>
            <a:off x="1749872" y="8176974"/>
            <a:ext cx="3240360" cy="1193939"/>
            <a:chOff x="1749872" y="8176974"/>
            <a:chExt cx="3240360" cy="1193939"/>
          </a:xfrm>
        </p:grpSpPr>
        <p:cxnSp>
          <p:nvCxnSpPr>
            <p:cNvPr id="17" name="Straight Arrow Connector 16"/>
            <p:cNvCxnSpPr/>
            <p:nvPr/>
          </p:nvCxnSpPr>
          <p:spPr>
            <a:xfrm flipV="1">
              <a:off x="2708085" y="8176974"/>
              <a:ext cx="913995" cy="73227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49872" y="8909248"/>
              <a:ext cx="3240360" cy="461665"/>
            </a:xfrm>
            <a:prstGeom prst="rect">
              <a:avLst/>
            </a:prstGeom>
            <a:noFill/>
          </p:spPr>
          <p:txBody>
            <a:bodyPr wrap="square" rtlCol="0">
              <a:spAutoFit/>
            </a:bodyPr>
            <a:lstStyle/>
            <a:p>
              <a:r>
                <a:rPr lang="en-AU" sz="2400" dirty="0" smtClean="0"/>
                <a:t>Command evaluated</a:t>
              </a:r>
              <a:endParaRPr lang="en-AU" sz="2400" dirty="0"/>
            </a:p>
          </p:txBody>
        </p:sp>
      </p:grpSp>
    </p:spTree>
    <p:extLst>
      <p:ext uri="{BB962C8B-B14F-4D97-AF65-F5344CB8AC3E}">
        <p14:creationId xmlns:p14="http://schemas.microsoft.com/office/powerpoint/2010/main" val="199535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036" y="268288"/>
            <a:ext cx="10663936" cy="742240"/>
          </a:xfrm>
        </p:spPr>
        <p:txBody>
          <a:bodyPr>
            <a:normAutofit fontScale="90000"/>
          </a:bodyPr>
          <a:lstStyle/>
          <a:p>
            <a:r>
              <a:rPr lang="en-US" dirty="0" smtClean="0"/>
              <a:t>Arithmetic operators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90215550"/>
              </p:ext>
            </p:extLst>
          </p:nvPr>
        </p:nvGraphicFramePr>
        <p:xfrm>
          <a:off x="2077287" y="1132384"/>
          <a:ext cx="8669868" cy="4572000"/>
        </p:xfrm>
        <a:graphic>
          <a:graphicData uri="http://schemas.openxmlformats.org/drawingml/2006/table">
            <a:tbl>
              <a:tblPr bandRow="1">
                <a:tableStyleId>{B301B821-A1FF-4177-AEE7-76D212191A09}</a:tableStyleId>
              </a:tblPr>
              <a:tblGrid>
                <a:gridCol w="4334934"/>
                <a:gridCol w="4334934"/>
              </a:tblGrid>
              <a:tr h="370840">
                <a:tc>
                  <a:txBody>
                    <a:bodyPr/>
                    <a:lstStyle/>
                    <a:p>
                      <a:r>
                        <a:rPr lang="en-AU" sz="2400" b="1" dirty="0" smtClean="0"/>
                        <a:t>Operation</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c>
                  <a:txBody>
                    <a:bodyPr/>
                    <a:lstStyle/>
                    <a:p>
                      <a:r>
                        <a:rPr lang="en-AU" sz="2400" b="1" dirty="0" smtClean="0"/>
                        <a:t>Description</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r>
              <a:tr h="370840">
                <a:tc>
                  <a:txBody>
                    <a:bodyPr/>
                    <a:lstStyle/>
                    <a:p>
                      <a:r>
                        <a:rPr lang="en-AU" sz="2400" dirty="0" smtClean="0"/>
                        <a:t> x + y</a:t>
                      </a:r>
                      <a:endParaRPr lang="en-AU" sz="2400" dirty="0"/>
                    </a:p>
                  </a:txBody>
                  <a:tcPr>
                    <a:lnT w="38100" cap="flat" cmpd="sng" algn="ctr">
                      <a:solidFill>
                        <a:schemeClr val="tx1"/>
                      </a:solidFill>
                      <a:prstDash val="solid"/>
                      <a:round/>
                      <a:headEnd type="none" w="med" len="med"/>
                      <a:tailEnd type="none" w="med" len="med"/>
                    </a:lnT>
                  </a:tcPr>
                </a:tc>
                <a:tc>
                  <a:txBody>
                    <a:bodyPr/>
                    <a:lstStyle/>
                    <a:p>
                      <a:r>
                        <a:rPr lang="en-AU" sz="2400" dirty="0" smtClean="0"/>
                        <a:t> Sum</a:t>
                      </a:r>
                      <a:endParaRPr lang="en-AU" sz="2400" dirty="0"/>
                    </a:p>
                  </a:txBody>
                  <a:tcPr>
                    <a:lnT w="38100" cap="flat" cmpd="sng" algn="ctr">
                      <a:solidFill>
                        <a:schemeClr val="tx1"/>
                      </a:solidFill>
                      <a:prstDash val="solid"/>
                      <a:round/>
                      <a:headEnd type="none" w="med" len="med"/>
                      <a:tailEnd type="none" w="med" len="med"/>
                    </a:lnT>
                  </a:tcPr>
                </a:tc>
              </a:tr>
              <a:tr h="370840">
                <a:tc>
                  <a:txBody>
                    <a:bodyPr/>
                    <a:lstStyle/>
                    <a:p>
                      <a:r>
                        <a:rPr lang="en-AU" sz="2400" dirty="0" smtClean="0"/>
                        <a:t> x - y</a:t>
                      </a:r>
                      <a:endParaRPr lang="en-AU" sz="2400" dirty="0"/>
                    </a:p>
                  </a:txBody>
                  <a:tcPr/>
                </a:tc>
                <a:tc>
                  <a:txBody>
                    <a:bodyPr/>
                    <a:lstStyle/>
                    <a:p>
                      <a:r>
                        <a:rPr lang="en-AU" sz="2400" dirty="0" smtClean="0"/>
                        <a:t> Difference</a:t>
                      </a:r>
                      <a:endParaRPr lang="en-AU" sz="2400" dirty="0"/>
                    </a:p>
                  </a:txBody>
                  <a:tcPr/>
                </a:tc>
              </a:tr>
              <a:tr h="370840">
                <a:tc>
                  <a:txBody>
                    <a:bodyPr/>
                    <a:lstStyle/>
                    <a:p>
                      <a:r>
                        <a:rPr lang="en-AU" sz="2400" dirty="0" smtClean="0"/>
                        <a:t> x * y</a:t>
                      </a:r>
                      <a:endParaRPr lang="en-AU" sz="2400" dirty="0"/>
                    </a:p>
                  </a:txBody>
                  <a:tcPr/>
                </a:tc>
                <a:tc>
                  <a:txBody>
                    <a:bodyPr/>
                    <a:lstStyle/>
                    <a:p>
                      <a:r>
                        <a:rPr lang="en-AU" sz="2400" dirty="0" smtClean="0"/>
                        <a:t> Product</a:t>
                      </a:r>
                      <a:endParaRPr lang="en-AU" sz="2400" dirty="0"/>
                    </a:p>
                  </a:txBody>
                  <a:tcPr/>
                </a:tc>
              </a:tr>
              <a:tr h="370840">
                <a:tc>
                  <a:txBody>
                    <a:bodyPr/>
                    <a:lstStyle/>
                    <a:p>
                      <a:r>
                        <a:rPr lang="en-AU" sz="2400" dirty="0" smtClean="0"/>
                        <a:t> x / y</a:t>
                      </a:r>
                      <a:endParaRPr lang="en-AU" sz="2400" dirty="0"/>
                    </a:p>
                  </a:txBody>
                  <a:tcPr/>
                </a:tc>
                <a:tc>
                  <a:txBody>
                    <a:bodyPr/>
                    <a:lstStyle/>
                    <a:p>
                      <a:r>
                        <a:rPr lang="en-AU" sz="2400" dirty="0" smtClean="0"/>
                        <a:t> Division</a:t>
                      </a:r>
                      <a:endParaRPr lang="en-AU" sz="2400" dirty="0"/>
                    </a:p>
                  </a:txBody>
                  <a:tcPr/>
                </a:tc>
              </a:tr>
              <a:tr h="370840">
                <a:tc>
                  <a:txBody>
                    <a:bodyPr/>
                    <a:lstStyle/>
                    <a:p>
                      <a:r>
                        <a:rPr lang="en-AU" sz="2400" dirty="0" smtClean="0"/>
                        <a:t> x // y</a:t>
                      </a:r>
                      <a:endParaRPr lang="en-AU" sz="2400" dirty="0"/>
                    </a:p>
                  </a:txBody>
                  <a:tcPr/>
                </a:tc>
                <a:tc>
                  <a:txBody>
                    <a:bodyPr/>
                    <a:lstStyle/>
                    <a:p>
                      <a:r>
                        <a:rPr lang="en-AU" sz="2400" dirty="0" smtClean="0"/>
                        <a:t> Integer division</a:t>
                      </a:r>
                      <a:endParaRPr lang="en-AU" sz="2400" dirty="0"/>
                    </a:p>
                  </a:txBody>
                  <a:tcPr/>
                </a:tc>
              </a:tr>
              <a:tr h="370840">
                <a:tc>
                  <a:txBody>
                    <a:bodyPr/>
                    <a:lstStyle/>
                    <a:p>
                      <a:r>
                        <a:rPr lang="en-AU" sz="2400" dirty="0" smtClean="0"/>
                        <a:t> x % y</a:t>
                      </a:r>
                      <a:endParaRPr lang="en-AU" sz="2400" dirty="0"/>
                    </a:p>
                  </a:txBody>
                  <a:tcPr/>
                </a:tc>
                <a:tc>
                  <a:txBody>
                    <a:bodyPr/>
                    <a:lstStyle/>
                    <a:p>
                      <a:r>
                        <a:rPr lang="en-AU" sz="2400" dirty="0" smtClean="0"/>
                        <a:t> Remainder</a:t>
                      </a:r>
                      <a:endParaRPr lang="en-AU" sz="2400" dirty="0"/>
                    </a:p>
                  </a:txBody>
                  <a:tcPr/>
                </a:tc>
              </a:tr>
              <a:tr h="370840">
                <a:tc>
                  <a:txBody>
                    <a:bodyPr/>
                    <a:lstStyle/>
                    <a:p>
                      <a:r>
                        <a:rPr lang="en-AU" sz="2400" dirty="0" smtClean="0"/>
                        <a:t> -x</a:t>
                      </a:r>
                      <a:endParaRPr lang="en-AU" sz="2400" dirty="0"/>
                    </a:p>
                  </a:txBody>
                  <a:tcPr/>
                </a:tc>
                <a:tc>
                  <a:txBody>
                    <a:bodyPr/>
                    <a:lstStyle/>
                    <a:p>
                      <a:r>
                        <a:rPr lang="en-AU" sz="2400" dirty="0" smtClean="0"/>
                        <a:t> Negative</a:t>
                      </a:r>
                      <a:endParaRPr lang="en-AU" sz="2400" dirty="0"/>
                    </a:p>
                  </a:txBody>
                  <a:tcPr/>
                </a:tc>
              </a:tr>
              <a:tr h="370840">
                <a:tc>
                  <a:txBody>
                    <a:bodyPr/>
                    <a:lstStyle/>
                    <a:p>
                      <a:r>
                        <a:rPr lang="en-AU" sz="2400" dirty="0" smtClean="0"/>
                        <a:t> abs(x)</a:t>
                      </a:r>
                      <a:endParaRPr lang="en-AU" sz="2400" dirty="0"/>
                    </a:p>
                  </a:txBody>
                  <a:tcPr/>
                </a:tc>
                <a:tc>
                  <a:txBody>
                    <a:bodyPr/>
                    <a:lstStyle/>
                    <a:p>
                      <a:r>
                        <a:rPr lang="en-AU" sz="2400" dirty="0" smtClean="0"/>
                        <a:t> Absolute value</a:t>
                      </a:r>
                      <a:endParaRPr lang="en-AU" sz="2400" dirty="0"/>
                    </a:p>
                  </a:txBody>
                  <a:tcPr/>
                </a:tc>
              </a:tr>
              <a:tr h="370840">
                <a:tc>
                  <a:txBody>
                    <a:bodyPr/>
                    <a:lstStyle/>
                    <a:p>
                      <a:r>
                        <a:rPr lang="en-AU" sz="2400" dirty="0" smtClean="0"/>
                        <a:t> x ** y</a:t>
                      </a:r>
                      <a:endParaRPr lang="en-AU" sz="2400" dirty="0"/>
                    </a:p>
                  </a:txBody>
                  <a:tcPr/>
                </a:tc>
                <a:tc>
                  <a:txBody>
                    <a:bodyPr/>
                    <a:lstStyle/>
                    <a:p>
                      <a:r>
                        <a:rPr lang="en-AU" sz="2400" dirty="0" smtClean="0"/>
                        <a:t> Power</a:t>
                      </a:r>
                      <a:endParaRPr lang="en-AU" sz="2400" dirty="0"/>
                    </a:p>
                  </a:txBody>
                  <a:tcPr/>
                </a:tc>
              </a:tr>
            </a:tbl>
          </a:graphicData>
        </a:graphic>
      </p:graphicFrame>
      <p:sp>
        <p:nvSpPr>
          <p:cNvPr id="8" name="TextBox 7"/>
          <p:cNvSpPr txBox="1"/>
          <p:nvPr/>
        </p:nvSpPr>
        <p:spPr>
          <a:xfrm>
            <a:off x="1965896" y="5884912"/>
            <a:ext cx="10441160" cy="3785652"/>
          </a:xfrm>
          <a:prstGeom prst="rect">
            <a:avLst/>
          </a:prstGeom>
          <a:solidFill>
            <a:schemeClr val="accent3">
              <a:lumMod val="20000"/>
              <a:lumOff val="80000"/>
            </a:schemeClr>
          </a:solidFill>
        </p:spPr>
        <p:txBody>
          <a:bodyPr wrap="square" rtlCol="0">
            <a:spAutoFit/>
          </a:bodyPr>
          <a:lstStyle/>
          <a:p>
            <a:pPr marL="117465" indent="0">
              <a:buNone/>
            </a:pPr>
            <a:r>
              <a:rPr lang="en-US" sz="2400" dirty="0" smtClean="0">
                <a:solidFill>
                  <a:srgbClr val="C00000"/>
                </a:solidFill>
              </a:rPr>
              <a:t>&gt;&gt;&gt;</a:t>
            </a:r>
            <a:r>
              <a:rPr lang="en-US" sz="2400" dirty="0" smtClean="0"/>
              <a:t> 10 // 3</a:t>
            </a:r>
          </a:p>
          <a:p>
            <a:pPr marL="117465" indent="0">
              <a:buNone/>
            </a:pPr>
            <a:r>
              <a:rPr lang="en-US" sz="2400" b="1" dirty="0" smtClean="0">
                <a:solidFill>
                  <a:srgbClr val="0070C0"/>
                </a:solidFill>
              </a:rPr>
              <a:t>3</a:t>
            </a:r>
          </a:p>
          <a:p>
            <a:pPr marL="117465"/>
            <a:r>
              <a:rPr lang="en-US" sz="2400" dirty="0">
                <a:solidFill>
                  <a:srgbClr val="C00000"/>
                </a:solidFill>
              </a:rPr>
              <a:t>&gt;&gt;&gt;</a:t>
            </a:r>
            <a:r>
              <a:rPr lang="en-US" sz="2400" dirty="0"/>
              <a:t> 10 %</a:t>
            </a:r>
            <a:r>
              <a:rPr lang="en-US" sz="2400" dirty="0" smtClean="0"/>
              <a:t> </a:t>
            </a:r>
            <a:r>
              <a:rPr lang="en-US" sz="2400" dirty="0"/>
              <a:t>3</a:t>
            </a:r>
          </a:p>
          <a:p>
            <a:pPr marL="117465" indent="0">
              <a:buNone/>
            </a:pPr>
            <a:r>
              <a:rPr lang="en-US" sz="2400" b="1" dirty="0" smtClean="0">
                <a:solidFill>
                  <a:srgbClr val="0070C0"/>
                </a:solidFill>
              </a:rPr>
              <a:t>1</a:t>
            </a:r>
          </a:p>
          <a:p>
            <a:pPr marL="117465"/>
            <a:r>
              <a:rPr lang="en-US" sz="2400" dirty="0">
                <a:solidFill>
                  <a:srgbClr val="C00000"/>
                </a:solidFill>
              </a:rPr>
              <a:t>&gt;&gt;&gt;</a:t>
            </a:r>
            <a:r>
              <a:rPr lang="en-US" sz="2400" dirty="0"/>
              <a:t> </a:t>
            </a:r>
            <a:r>
              <a:rPr lang="en-US" sz="2400" dirty="0" smtClean="0"/>
              <a:t>10**3</a:t>
            </a:r>
            <a:endParaRPr lang="en-US" sz="2400" dirty="0"/>
          </a:p>
          <a:p>
            <a:pPr marL="117465" indent="0">
              <a:buNone/>
            </a:pPr>
            <a:r>
              <a:rPr lang="en-US" sz="2400" b="1" dirty="0" smtClean="0">
                <a:solidFill>
                  <a:srgbClr val="0070C0"/>
                </a:solidFill>
              </a:rPr>
              <a:t>1000</a:t>
            </a:r>
          </a:p>
          <a:p>
            <a:pPr marL="117465"/>
            <a:r>
              <a:rPr lang="en-US" sz="2400" dirty="0">
                <a:solidFill>
                  <a:srgbClr val="C00000"/>
                </a:solidFill>
              </a:rPr>
              <a:t>&gt;&gt;&gt;</a:t>
            </a:r>
            <a:r>
              <a:rPr lang="en-US" sz="2400" dirty="0"/>
              <a:t> </a:t>
            </a:r>
            <a:r>
              <a:rPr lang="en-US" sz="2400" dirty="0" smtClean="0"/>
              <a:t>3**300</a:t>
            </a:r>
          </a:p>
          <a:p>
            <a:pPr marL="117465"/>
            <a:r>
              <a:rPr lang="en-US" sz="2400" b="1" dirty="0">
                <a:solidFill>
                  <a:srgbClr val="0070C0"/>
                </a:solidFill>
              </a:rPr>
              <a:t>136891479058588375991326027382088315966463695625337436471480190078368997177499076593800206155688941388250484440597994042813512732765695774566001</a:t>
            </a:r>
            <a:endParaRPr lang="en-US" sz="2400" b="1" dirty="0" smtClean="0">
              <a:solidFill>
                <a:srgbClr val="0070C0"/>
              </a:solidFill>
            </a:endParaRPr>
          </a:p>
        </p:txBody>
      </p:sp>
      <p:grpSp>
        <p:nvGrpSpPr>
          <p:cNvPr id="12" name="Group 11"/>
          <p:cNvGrpSpPr/>
          <p:nvPr/>
        </p:nvGrpSpPr>
        <p:grpSpPr>
          <a:xfrm>
            <a:off x="6034349" y="7353311"/>
            <a:ext cx="6160763" cy="1195897"/>
            <a:chOff x="6034349" y="7353311"/>
            <a:chExt cx="6160763" cy="1195897"/>
          </a:xfrm>
        </p:grpSpPr>
        <p:cxnSp>
          <p:nvCxnSpPr>
            <p:cNvPr id="4" name="Straight Arrow Connector 3"/>
            <p:cNvCxnSpPr/>
            <p:nvPr/>
          </p:nvCxnSpPr>
          <p:spPr>
            <a:xfrm flipH="1">
              <a:off x="6034349" y="7777738"/>
              <a:ext cx="396044" cy="77147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430392" y="7353311"/>
              <a:ext cx="5764720" cy="461665"/>
            </a:xfrm>
            <a:prstGeom prst="rect">
              <a:avLst/>
            </a:prstGeom>
            <a:noFill/>
          </p:spPr>
          <p:txBody>
            <a:bodyPr wrap="none" rtlCol="0">
              <a:spAutoFit/>
            </a:bodyPr>
            <a:lstStyle/>
            <a:p>
              <a:r>
                <a:rPr lang="en-AU" sz="2400" dirty="0" smtClean="0"/>
                <a:t>Integers can be as big as memory allows</a:t>
              </a:r>
              <a:endParaRPr lang="en-AU" sz="2400" dirty="0"/>
            </a:p>
          </p:txBody>
        </p:sp>
      </p:grpSp>
    </p:spTree>
    <p:extLst>
      <p:ext uri="{BB962C8B-B14F-4D97-AF65-F5344CB8AC3E}">
        <p14:creationId xmlns:p14="http://schemas.microsoft.com/office/powerpoint/2010/main" val="294716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287" y="322548"/>
            <a:ext cx="10663936" cy="2304256"/>
          </a:xfrm>
        </p:spPr>
        <p:txBody>
          <a:bodyPr>
            <a:normAutofit fontScale="90000"/>
          </a:bodyPr>
          <a:lstStyle/>
          <a:p>
            <a:pPr algn="ctr"/>
            <a:r>
              <a:rPr lang="en-US" dirty="0" smtClean="0"/>
              <a:t>Operator Precedence</a:t>
            </a:r>
            <a:r>
              <a:rPr lang="en-US" dirty="0"/>
              <a:t/>
            </a:r>
            <a:br>
              <a:rPr lang="en-US" dirty="0"/>
            </a:br>
            <a:r>
              <a:rPr lang="en-US" dirty="0"/>
              <a:t> </a:t>
            </a:r>
            <a:r>
              <a:rPr lang="en-US" sz="3100" dirty="0"/>
              <a:t>https://</a:t>
            </a:r>
            <a:r>
              <a:rPr lang="en-US" sz="3100" dirty="0" err="1"/>
              <a:t>docs.python.org</a:t>
            </a:r>
            <a:r>
              <a:rPr lang="en-US" sz="3100" dirty="0"/>
              <a:t>/3/reference/</a:t>
            </a:r>
            <a:r>
              <a:rPr lang="en-US" sz="3100" dirty="0" err="1"/>
              <a:t>expressions.html</a:t>
            </a:r>
            <a:r>
              <a:rPr lang="en-US" sz="3100" dirty="0"/>
              <a:t> </a:t>
            </a:r>
            <a:r>
              <a:rPr lang="en-US" sz="3100" dirty="0" smtClean="0"/>
              <a:t/>
            </a:r>
            <a:br>
              <a:rPr lang="en-US" sz="3100" dirty="0" smtClean="0"/>
            </a:br>
            <a:r>
              <a:rPr lang="en-US" sz="3100" dirty="0" smtClean="0"/>
              <a:t>Section 6.16</a:t>
            </a:r>
            <a:r>
              <a:rPr lang="en-US" dirty="0" smtClean="0"/>
              <a:t/>
            </a:r>
            <a:br>
              <a:rPr lang="en-US"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98734535"/>
              </p:ext>
            </p:extLst>
          </p:nvPr>
        </p:nvGraphicFramePr>
        <p:xfrm>
          <a:off x="2077287" y="4860691"/>
          <a:ext cx="10401777" cy="1828800"/>
        </p:xfrm>
        <a:graphic>
          <a:graphicData uri="http://schemas.openxmlformats.org/drawingml/2006/table">
            <a:tbl>
              <a:tblPr bandRow="1">
                <a:tableStyleId>{B301B821-A1FF-4177-AEE7-76D212191A09}</a:tableStyleId>
              </a:tblPr>
              <a:tblGrid>
                <a:gridCol w="2264873"/>
                <a:gridCol w="8136904"/>
              </a:tblGrid>
              <a:tr h="0">
                <a:tc>
                  <a:txBody>
                    <a:bodyPr/>
                    <a:lstStyle/>
                    <a:p>
                      <a:r>
                        <a:rPr lang="en-AU" sz="2400" b="1" dirty="0" smtClean="0"/>
                        <a:t>Operation</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c>
                  <a:txBody>
                    <a:bodyPr/>
                    <a:lstStyle/>
                    <a:p>
                      <a:r>
                        <a:rPr lang="en-AU" sz="2400" b="1" dirty="0" smtClean="0"/>
                        <a:t>Description</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r>
              <a:tr h="205172">
                <a:tc>
                  <a:txBody>
                    <a:bodyPr/>
                    <a:lstStyle/>
                    <a:p>
                      <a:r>
                        <a:rPr lang="en-AU" sz="2400" dirty="0" smtClean="0"/>
                        <a:t>+,  -</a:t>
                      </a:r>
                      <a:endParaRPr lang="en-AU" sz="2400" dirty="0"/>
                    </a:p>
                  </a:txBody>
                  <a:tcPr>
                    <a:lnT w="38100" cap="flat" cmpd="sng" algn="ctr">
                      <a:solidFill>
                        <a:schemeClr val="tx1"/>
                      </a:solidFill>
                      <a:prstDash val="solid"/>
                      <a:round/>
                      <a:headEnd type="none" w="med" len="med"/>
                      <a:tailEnd type="none" w="med" len="med"/>
                    </a:lnT>
                  </a:tcPr>
                </a:tc>
                <a:tc>
                  <a:txBody>
                    <a:bodyPr/>
                    <a:lstStyle/>
                    <a:p>
                      <a:r>
                        <a:rPr lang="en-AU" sz="2400" dirty="0" smtClean="0"/>
                        <a:t> </a:t>
                      </a:r>
                      <a:r>
                        <a:rPr lang="en-AU" sz="2400" dirty="0" smtClean="0"/>
                        <a:t>Addition and subtraction</a:t>
                      </a:r>
                      <a:endParaRPr lang="en-AU" sz="2400" dirty="0"/>
                    </a:p>
                  </a:txBody>
                  <a:tcPr>
                    <a:lnT w="38100" cap="flat" cmpd="sng" algn="ctr">
                      <a:solidFill>
                        <a:schemeClr val="tx1"/>
                      </a:solidFill>
                      <a:prstDash val="solid"/>
                      <a:round/>
                      <a:headEnd type="none" w="med" len="med"/>
                      <a:tailEnd type="none" w="med" len="med"/>
                    </a:lnT>
                  </a:tcPr>
                </a:tc>
              </a:tr>
              <a:tr h="205172">
                <a:tc>
                  <a:txBody>
                    <a:bodyPr/>
                    <a:lstStyle/>
                    <a:p>
                      <a:r>
                        <a:rPr lang="en-AU" sz="2400" dirty="0" smtClean="0"/>
                        <a:t>*,  /,  //,  %</a:t>
                      </a:r>
                      <a:endParaRPr lang="en-AU" sz="2400" dirty="0"/>
                    </a:p>
                  </a:txBody>
                  <a:tcPr/>
                </a:tc>
                <a:tc>
                  <a:txBody>
                    <a:bodyPr/>
                    <a:lstStyle/>
                    <a:p>
                      <a:r>
                        <a:rPr lang="en-AU" sz="2400" dirty="0" smtClean="0"/>
                        <a:t> </a:t>
                      </a:r>
                      <a:r>
                        <a:rPr lang="en-AU" sz="2400" dirty="0" smtClean="0"/>
                        <a:t>Multiplication, Division, Integer</a:t>
                      </a:r>
                      <a:r>
                        <a:rPr lang="en-AU" sz="2400" baseline="0" dirty="0" smtClean="0"/>
                        <a:t> Division, Remainder</a:t>
                      </a:r>
                      <a:endParaRPr lang="en-AU" sz="2400" dirty="0"/>
                    </a:p>
                  </a:txBody>
                  <a:tcPr/>
                </a:tc>
              </a:tr>
              <a:tr h="205172">
                <a:tc>
                  <a:txBody>
                    <a:bodyPr/>
                    <a:lstStyle/>
                    <a:p>
                      <a:r>
                        <a:rPr lang="en-AU" sz="2400" dirty="0" smtClean="0"/>
                        <a:t>**</a:t>
                      </a:r>
                      <a:endParaRPr lang="en-AU"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smtClean="0"/>
                        <a:t>Exponentiation</a:t>
                      </a:r>
                      <a:endParaRPr lang="en-AU" sz="2400" dirty="0"/>
                    </a:p>
                  </a:txBody>
                  <a:tcPr/>
                </a:tc>
              </a:tr>
            </a:tbl>
          </a:graphicData>
        </a:graphic>
      </p:graphicFrame>
      <p:sp>
        <p:nvSpPr>
          <p:cNvPr id="19" name="Title 1"/>
          <p:cNvSpPr txBox="1">
            <a:spLocks/>
          </p:cNvSpPr>
          <p:nvPr/>
        </p:nvSpPr>
        <p:spPr>
          <a:xfrm>
            <a:off x="2077287" y="2627050"/>
            <a:ext cx="10663936" cy="1264219"/>
          </a:xfrm>
          <a:prstGeom prst="rect">
            <a:avLst/>
          </a:prstGeom>
        </p:spPr>
        <p:txBody>
          <a:bodyPr vert="horz" wrap="square" lIns="130025" tIns="65013" rIns="130025" bIns="65013" numCol="1" anchor="ctr" anchorCtr="0" compatLnSpc="1">
            <a:prstTxWarp prst="textNoShape">
              <a:avLst/>
            </a:prstTxWarp>
            <a:noAutofit/>
          </a:bodyPr>
          <a:lst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29"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260"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39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518"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a:lstStyle>
          <a:p>
            <a:pPr algn="ctr"/>
            <a:r>
              <a:rPr lang="en-US" sz="2800" dirty="0" smtClean="0">
                <a:solidFill>
                  <a:schemeClr val="accent6">
                    <a:lumMod val="75000"/>
                  </a:schemeClr>
                </a:solidFill>
              </a:rPr>
              <a:t>From Lowest to Highest Precedence.</a:t>
            </a:r>
            <a:br>
              <a:rPr lang="en-US" sz="2800" dirty="0" smtClean="0">
                <a:solidFill>
                  <a:schemeClr val="accent6">
                    <a:lumMod val="75000"/>
                  </a:schemeClr>
                </a:solidFill>
              </a:rPr>
            </a:br>
            <a:r>
              <a:rPr lang="en-US" sz="2800" dirty="0" smtClean="0">
                <a:solidFill>
                  <a:schemeClr val="accent6">
                    <a:lumMod val="75000"/>
                  </a:schemeClr>
                </a:solidFill>
              </a:rPr>
              <a:t>Operators in same row– group left to right </a:t>
            </a:r>
          </a:p>
          <a:p>
            <a:pPr algn="ctr"/>
            <a:r>
              <a:rPr lang="en-US" sz="2800" dirty="0" smtClean="0">
                <a:solidFill>
                  <a:schemeClr val="accent6">
                    <a:lumMod val="75000"/>
                  </a:schemeClr>
                </a:solidFill>
              </a:rPr>
              <a:t>(except for ** that groups right to left)</a:t>
            </a:r>
            <a:endParaRPr lang="en-US" sz="2800" dirty="0">
              <a:solidFill>
                <a:schemeClr val="accent6">
                  <a:lumMod val="75000"/>
                </a:schemeClr>
              </a:solidFill>
            </a:endParaRPr>
          </a:p>
        </p:txBody>
      </p:sp>
      <p:sp>
        <p:nvSpPr>
          <p:cNvPr id="20" name="Title 1"/>
          <p:cNvSpPr txBox="1">
            <a:spLocks/>
          </p:cNvSpPr>
          <p:nvPr/>
        </p:nvSpPr>
        <p:spPr>
          <a:xfrm>
            <a:off x="2338309" y="7469088"/>
            <a:ext cx="10663936" cy="1264219"/>
          </a:xfrm>
          <a:prstGeom prst="rect">
            <a:avLst/>
          </a:prstGeom>
        </p:spPr>
        <p:txBody>
          <a:bodyPr vert="horz" wrap="square" lIns="130025" tIns="65013" rIns="130025" bIns="65013" numCol="1" anchor="ctr" anchorCtr="0" compatLnSpc="1">
            <a:prstTxWarp prst="textNoShape">
              <a:avLst/>
            </a:prstTxWarp>
            <a:noAutofit/>
          </a:bodyPr>
          <a:lst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29"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260"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39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518"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a:lstStyle>
          <a:p>
            <a:pPr algn="ctr"/>
            <a:r>
              <a:rPr lang="en-US" sz="2800" dirty="0" smtClean="0">
                <a:solidFill>
                  <a:schemeClr val="accent6">
                    <a:lumMod val="75000"/>
                  </a:schemeClr>
                </a:solidFill>
              </a:rPr>
              <a:t>3+6*4/2 = 3+24/2=3+12=15</a:t>
            </a:r>
          </a:p>
        </p:txBody>
      </p:sp>
    </p:spTree>
    <p:extLst>
      <p:ext uri="{BB962C8B-B14F-4D97-AF65-F5344CB8AC3E}">
        <p14:creationId xmlns:p14="http://schemas.microsoft.com/office/powerpoint/2010/main" val="1056926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287" y="322548"/>
            <a:ext cx="10663936" cy="2304256"/>
          </a:xfrm>
        </p:spPr>
        <p:txBody>
          <a:bodyPr>
            <a:normAutofit fontScale="90000"/>
          </a:bodyPr>
          <a:lstStyle/>
          <a:p>
            <a:pPr algn="ctr"/>
            <a:r>
              <a:rPr lang="en-US" dirty="0" smtClean="0"/>
              <a:t>Operator Precedence</a:t>
            </a:r>
            <a:r>
              <a:rPr lang="en-US" dirty="0"/>
              <a:t/>
            </a:r>
            <a:br>
              <a:rPr lang="en-US" dirty="0"/>
            </a:br>
            <a:r>
              <a:rPr lang="en-US" dirty="0"/>
              <a:t> </a:t>
            </a:r>
            <a:r>
              <a:rPr lang="en-US" sz="3100" dirty="0"/>
              <a:t>https://</a:t>
            </a:r>
            <a:r>
              <a:rPr lang="en-US" sz="3100" dirty="0" err="1"/>
              <a:t>docs.python.org</a:t>
            </a:r>
            <a:r>
              <a:rPr lang="en-US" sz="3100" dirty="0"/>
              <a:t>/3/reference/</a:t>
            </a:r>
            <a:r>
              <a:rPr lang="en-US" sz="3100" dirty="0" err="1"/>
              <a:t>expressions.html</a:t>
            </a:r>
            <a:r>
              <a:rPr lang="en-US" sz="3100" dirty="0"/>
              <a:t> </a:t>
            </a:r>
            <a:r>
              <a:rPr lang="en-US" sz="3100" dirty="0" smtClean="0"/>
              <a:t/>
            </a:r>
            <a:br>
              <a:rPr lang="en-US" sz="3100" dirty="0" smtClean="0"/>
            </a:br>
            <a:r>
              <a:rPr lang="en-US" sz="3100" dirty="0" smtClean="0"/>
              <a:t>Section 6.16</a:t>
            </a:r>
            <a:r>
              <a:rPr lang="en-US" dirty="0" smtClean="0"/>
              <a:t/>
            </a:r>
            <a:br>
              <a:rPr lang="en-US" dirty="0" smtClean="0"/>
            </a:br>
            <a:endParaRPr lang="en-US" dirty="0"/>
          </a:p>
        </p:txBody>
      </p:sp>
      <p:graphicFrame>
        <p:nvGraphicFramePr>
          <p:cNvPr id="6" name="Table 5"/>
          <p:cNvGraphicFramePr>
            <a:graphicFrameLocks noGrp="1"/>
          </p:cNvGraphicFramePr>
          <p:nvPr>
            <p:extLst/>
          </p:nvPr>
        </p:nvGraphicFramePr>
        <p:xfrm>
          <a:off x="2077287" y="4860691"/>
          <a:ext cx="10401777" cy="1828800"/>
        </p:xfrm>
        <a:graphic>
          <a:graphicData uri="http://schemas.openxmlformats.org/drawingml/2006/table">
            <a:tbl>
              <a:tblPr bandRow="1">
                <a:tableStyleId>{B301B821-A1FF-4177-AEE7-76D212191A09}</a:tableStyleId>
              </a:tblPr>
              <a:tblGrid>
                <a:gridCol w="2264873"/>
                <a:gridCol w="8136904"/>
              </a:tblGrid>
              <a:tr h="0">
                <a:tc>
                  <a:txBody>
                    <a:bodyPr/>
                    <a:lstStyle/>
                    <a:p>
                      <a:r>
                        <a:rPr lang="en-AU" sz="2400" b="1" dirty="0" smtClean="0"/>
                        <a:t>Operation</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c>
                  <a:txBody>
                    <a:bodyPr/>
                    <a:lstStyle/>
                    <a:p>
                      <a:r>
                        <a:rPr lang="en-AU" sz="2400" b="1" dirty="0" smtClean="0"/>
                        <a:t>Description</a:t>
                      </a:r>
                      <a:endParaRPr lang="en-AU" sz="2400" b="1" dirty="0">
                        <a:solidFill>
                          <a:schemeClr val="tx1"/>
                        </a:solidFill>
                      </a:endParaRPr>
                    </a:p>
                  </a:txBody>
                  <a:tcPr>
                    <a:lnB w="38100" cap="flat" cmpd="sng" algn="ctr">
                      <a:solidFill>
                        <a:schemeClr val="tx1"/>
                      </a:solidFill>
                      <a:prstDash val="solid"/>
                      <a:round/>
                      <a:headEnd type="none" w="med" len="med"/>
                      <a:tailEnd type="none" w="med" len="med"/>
                    </a:lnB>
                  </a:tcPr>
                </a:tc>
              </a:tr>
              <a:tr h="205172">
                <a:tc>
                  <a:txBody>
                    <a:bodyPr/>
                    <a:lstStyle/>
                    <a:p>
                      <a:r>
                        <a:rPr lang="en-AU" sz="2400" dirty="0" smtClean="0"/>
                        <a:t>+,  -</a:t>
                      </a:r>
                      <a:endParaRPr lang="en-AU" sz="2400" dirty="0"/>
                    </a:p>
                  </a:txBody>
                  <a:tcPr>
                    <a:lnT w="38100" cap="flat" cmpd="sng" algn="ctr">
                      <a:solidFill>
                        <a:schemeClr val="tx1"/>
                      </a:solidFill>
                      <a:prstDash val="solid"/>
                      <a:round/>
                      <a:headEnd type="none" w="med" len="med"/>
                      <a:tailEnd type="none" w="med" len="med"/>
                    </a:lnT>
                  </a:tcPr>
                </a:tc>
                <a:tc>
                  <a:txBody>
                    <a:bodyPr/>
                    <a:lstStyle/>
                    <a:p>
                      <a:r>
                        <a:rPr lang="en-AU" sz="2400" dirty="0" smtClean="0"/>
                        <a:t> </a:t>
                      </a:r>
                      <a:r>
                        <a:rPr lang="en-AU" sz="2400" dirty="0" smtClean="0"/>
                        <a:t>Addition and subtraction</a:t>
                      </a:r>
                      <a:endParaRPr lang="en-AU" sz="2400" dirty="0"/>
                    </a:p>
                  </a:txBody>
                  <a:tcPr>
                    <a:lnT w="38100" cap="flat" cmpd="sng" algn="ctr">
                      <a:solidFill>
                        <a:schemeClr val="tx1"/>
                      </a:solidFill>
                      <a:prstDash val="solid"/>
                      <a:round/>
                      <a:headEnd type="none" w="med" len="med"/>
                      <a:tailEnd type="none" w="med" len="med"/>
                    </a:lnT>
                  </a:tcPr>
                </a:tc>
              </a:tr>
              <a:tr h="205172">
                <a:tc>
                  <a:txBody>
                    <a:bodyPr/>
                    <a:lstStyle/>
                    <a:p>
                      <a:r>
                        <a:rPr lang="en-AU" sz="2400" dirty="0" smtClean="0"/>
                        <a:t>*,  /,  //,  %</a:t>
                      </a:r>
                      <a:endParaRPr lang="en-AU" sz="2400" dirty="0"/>
                    </a:p>
                  </a:txBody>
                  <a:tcPr/>
                </a:tc>
                <a:tc>
                  <a:txBody>
                    <a:bodyPr/>
                    <a:lstStyle/>
                    <a:p>
                      <a:r>
                        <a:rPr lang="en-AU" sz="2400" dirty="0" smtClean="0"/>
                        <a:t> </a:t>
                      </a:r>
                      <a:r>
                        <a:rPr lang="en-AU" sz="2400" dirty="0" smtClean="0"/>
                        <a:t>Multiplication, Division, Integer</a:t>
                      </a:r>
                      <a:r>
                        <a:rPr lang="en-AU" sz="2400" baseline="0" dirty="0" smtClean="0"/>
                        <a:t> Division, Remainder</a:t>
                      </a:r>
                      <a:endParaRPr lang="en-AU" sz="2400" dirty="0"/>
                    </a:p>
                  </a:txBody>
                  <a:tcPr/>
                </a:tc>
              </a:tr>
              <a:tr h="205172">
                <a:tc>
                  <a:txBody>
                    <a:bodyPr/>
                    <a:lstStyle/>
                    <a:p>
                      <a:r>
                        <a:rPr lang="en-AU" sz="2400" dirty="0" smtClean="0"/>
                        <a:t>**</a:t>
                      </a:r>
                      <a:endParaRPr lang="en-AU"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smtClean="0"/>
                        <a:t>Exponentiation</a:t>
                      </a:r>
                      <a:endParaRPr lang="en-AU" sz="2400" dirty="0"/>
                    </a:p>
                  </a:txBody>
                  <a:tcPr/>
                </a:tc>
              </a:tr>
            </a:tbl>
          </a:graphicData>
        </a:graphic>
      </p:graphicFrame>
      <p:sp>
        <p:nvSpPr>
          <p:cNvPr id="19" name="Title 1"/>
          <p:cNvSpPr txBox="1">
            <a:spLocks/>
          </p:cNvSpPr>
          <p:nvPr/>
        </p:nvSpPr>
        <p:spPr>
          <a:xfrm>
            <a:off x="2077287" y="2627050"/>
            <a:ext cx="10663936" cy="1264219"/>
          </a:xfrm>
          <a:prstGeom prst="rect">
            <a:avLst/>
          </a:prstGeom>
        </p:spPr>
        <p:txBody>
          <a:bodyPr vert="horz" wrap="square" lIns="130025" tIns="65013" rIns="130025" bIns="65013" numCol="1" anchor="ctr" anchorCtr="0" compatLnSpc="1">
            <a:prstTxWarp prst="textNoShape">
              <a:avLst/>
            </a:prstTxWarp>
            <a:noAutofit/>
          </a:bodyPr>
          <a:lst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29"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260"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39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518"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a:lstStyle>
          <a:p>
            <a:pPr algn="ctr"/>
            <a:r>
              <a:rPr lang="en-US" sz="2800" dirty="0" smtClean="0">
                <a:solidFill>
                  <a:schemeClr val="accent6">
                    <a:lumMod val="75000"/>
                  </a:schemeClr>
                </a:solidFill>
              </a:rPr>
              <a:t>From Lowest to Highest Precedence.</a:t>
            </a:r>
            <a:br>
              <a:rPr lang="en-US" sz="2800" dirty="0" smtClean="0">
                <a:solidFill>
                  <a:schemeClr val="accent6">
                    <a:lumMod val="75000"/>
                  </a:schemeClr>
                </a:solidFill>
              </a:rPr>
            </a:br>
            <a:r>
              <a:rPr lang="en-US" sz="2800" dirty="0" smtClean="0">
                <a:solidFill>
                  <a:schemeClr val="accent6">
                    <a:lumMod val="75000"/>
                  </a:schemeClr>
                </a:solidFill>
              </a:rPr>
              <a:t>Operators in same row– group left to right </a:t>
            </a:r>
          </a:p>
          <a:p>
            <a:pPr algn="ctr"/>
            <a:r>
              <a:rPr lang="en-US" sz="2800" dirty="0" smtClean="0">
                <a:solidFill>
                  <a:schemeClr val="accent6">
                    <a:lumMod val="75000"/>
                  </a:schemeClr>
                </a:solidFill>
              </a:rPr>
              <a:t>(except for ** that groups right to left)</a:t>
            </a:r>
            <a:endParaRPr lang="en-US" sz="2800" dirty="0">
              <a:solidFill>
                <a:schemeClr val="accent6">
                  <a:lumMod val="75000"/>
                </a:schemeClr>
              </a:solidFill>
            </a:endParaRPr>
          </a:p>
        </p:txBody>
      </p:sp>
      <p:sp>
        <p:nvSpPr>
          <p:cNvPr id="20" name="Title 1"/>
          <p:cNvSpPr txBox="1">
            <a:spLocks/>
          </p:cNvSpPr>
          <p:nvPr/>
        </p:nvSpPr>
        <p:spPr>
          <a:xfrm>
            <a:off x="2338309" y="7469088"/>
            <a:ext cx="10663936" cy="1264219"/>
          </a:xfrm>
          <a:prstGeom prst="rect">
            <a:avLst/>
          </a:prstGeom>
        </p:spPr>
        <p:txBody>
          <a:bodyPr vert="horz" wrap="square" lIns="130025" tIns="65013" rIns="130025" bIns="65013" numCol="1" anchor="ctr" anchorCtr="0" compatLnSpc="1">
            <a:prstTxWarp prst="textNoShape">
              <a:avLst/>
            </a:prstTxWarp>
            <a:noAutofit/>
          </a:bodyPr>
          <a:lst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29"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260"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39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518"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a:lstStyle>
          <a:p>
            <a:pPr algn="ctr"/>
            <a:r>
              <a:rPr lang="en-US" sz="2800" dirty="0" smtClean="0">
                <a:solidFill>
                  <a:schemeClr val="accent6">
                    <a:lumMod val="75000"/>
                  </a:schemeClr>
                </a:solidFill>
              </a:rPr>
              <a:t>(2**2)**3 = 4**3 = 64</a:t>
            </a:r>
          </a:p>
        </p:txBody>
      </p:sp>
    </p:spTree>
    <p:extLst>
      <p:ext uri="{BB962C8B-B14F-4D97-AF65-F5344CB8AC3E}">
        <p14:creationId xmlns:p14="http://schemas.microsoft.com/office/powerpoint/2010/main" val="19100427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3718</TotalTime>
  <Pages>0</Pages>
  <Words>1382</Words>
  <Characters>0</Characters>
  <Application>Microsoft Macintosh PowerPoint</Application>
  <PresentationFormat>Custom</PresentationFormat>
  <Lines>0</Lines>
  <Paragraphs>334</Paragraphs>
  <Slides>27</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Arial Unicode MS</vt:lpstr>
      <vt:lpstr>Calibri</vt:lpstr>
      <vt:lpstr>Courier New</vt:lpstr>
      <vt:lpstr>Gill Sans MT</vt:lpstr>
      <vt:lpstr>Helvetica</vt:lpstr>
      <vt:lpstr>Helvetica Neue Light</vt:lpstr>
      <vt:lpstr>MS PGothic</vt:lpstr>
      <vt:lpstr>ＭＳ Ｐゴシック</vt:lpstr>
      <vt:lpstr>Times New Roman</vt:lpstr>
      <vt:lpstr>Verdana</vt:lpstr>
      <vt:lpstr>Wingdings 2</vt:lpstr>
      <vt:lpstr>ヒラギノ角ゴ ProN W3</vt:lpstr>
      <vt:lpstr>Arial</vt:lpstr>
      <vt:lpstr>Solstice</vt:lpstr>
      <vt:lpstr>FIT1045 Introduction to Algorithms and Programming      Lecture 2 Introduction to Python</vt:lpstr>
      <vt:lpstr>Objectives of this lecture</vt:lpstr>
      <vt:lpstr>Python</vt:lpstr>
      <vt:lpstr>Why Python</vt:lpstr>
      <vt:lpstr>What version of Python? </vt:lpstr>
      <vt:lpstr>Interactive mode</vt:lpstr>
      <vt:lpstr>Arithmetic operators</vt:lpstr>
      <vt:lpstr>Operator Precedence  https://docs.python.org/3/reference/expressions.html  Section 6.16 </vt:lpstr>
      <vt:lpstr>Operator Precedence  https://docs.python.org/3/reference/expressions.html  Section 6.16 </vt:lpstr>
      <vt:lpstr>Using MARS</vt:lpstr>
      <vt:lpstr>Operator Precedence   </vt:lpstr>
      <vt:lpstr>Computing GST</vt:lpstr>
      <vt:lpstr>Computing GST</vt:lpstr>
      <vt:lpstr>Computing GST</vt:lpstr>
      <vt:lpstr>How can you convert AUD$ into Euros?</vt:lpstr>
      <vt:lpstr>Currency Convertor</vt:lpstr>
      <vt:lpstr>Variables</vt:lpstr>
      <vt:lpstr>Keywords</vt:lpstr>
      <vt:lpstr>math module</vt:lpstr>
      <vt:lpstr>Strings</vt:lpstr>
      <vt:lpstr>String Methods</vt:lpstr>
      <vt:lpstr>Some string methods</vt:lpstr>
      <vt:lpstr>Input/Output</vt:lpstr>
      <vt:lpstr>Type Conversion</vt:lpstr>
      <vt:lpstr>Input/Output Numbers</vt:lpstr>
      <vt:lpstr>Help</vt:lpstr>
      <vt:lpstr>Recommended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David Morgan</cp:lastModifiedBy>
  <cp:revision>124</cp:revision>
  <dcterms:created xsi:type="dcterms:W3CDTF">2010-03-07T21:07:13Z</dcterms:created>
  <dcterms:modified xsi:type="dcterms:W3CDTF">2016-07-25T11:53:10Z</dcterms:modified>
</cp:coreProperties>
</file>