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4" r:id="rId1"/>
  </p:sldMasterIdLst>
  <p:notesMasterIdLst>
    <p:notesMasterId r:id="rId30"/>
  </p:notesMasterIdLst>
  <p:handoutMasterIdLst>
    <p:handoutMasterId r:id="rId31"/>
  </p:handoutMasterIdLst>
  <p:sldIdLst>
    <p:sldId id="256" r:id="rId2"/>
    <p:sldId id="257" r:id="rId3"/>
    <p:sldId id="358" r:id="rId4"/>
    <p:sldId id="359" r:id="rId5"/>
    <p:sldId id="360" r:id="rId6"/>
    <p:sldId id="349" r:id="rId7"/>
    <p:sldId id="381" r:id="rId8"/>
    <p:sldId id="385" r:id="rId9"/>
    <p:sldId id="361" r:id="rId10"/>
    <p:sldId id="340" r:id="rId11"/>
    <p:sldId id="341" r:id="rId12"/>
    <p:sldId id="370" r:id="rId13"/>
    <p:sldId id="372" r:id="rId14"/>
    <p:sldId id="373" r:id="rId15"/>
    <p:sldId id="374" r:id="rId16"/>
    <p:sldId id="377" r:id="rId17"/>
    <p:sldId id="375" r:id="rId18"/>
    <p:sldId id="357" r:id="rId19"/>
    <p:sldId id="379" r:id="rId20"/>
    <p:sldId id="386" r:id="rId21"/>
    <p:sldId id="388" r:id="rId22"/>
    <p:sldId id="387" r:id="rId23"/>
    <p:sldId id="382" r:id="rId24"/>
    <p:sldId id="365" r:id="rId25"/>
    <p:sldId id="356" r:id="rId26"/>
    <p:sldId id="378" r:id="rId27"/>
    <p:sldId id="364" r:id="rId28"/>
    <p:sldId id="380" r:id="rId29"/>
  </p:sldIdLst>
  <p:sldSz cx="13004800" cy="9753600"/>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501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DD63A067-CC67-4852-8E18-41C11DFDCBE4}" type="datetime1">
              <a:rPr lang="en-US"/>
              <a:pPr/>
              <a:t>10/3/2016</a:t>
            </a:fld>
            <a:endParaRPr lang="en-US"/>
          </a:p>
        </p:txBody>
      </p:sp>
      <p:sp>
        <p:nvSpPr>
          <p:cNvPr id="501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US"/>
          </a:p>
        </p:txBody>
      </p:sp>
      <p:sp>
        <p:nvSpPr>
          <p:cNvPr id="501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4476D42D-8465-4967-B087-717FF3E83554}" type="slidenum">
              <a:rPr lang="en-US"/>
              <a:pPr/>
              <a:t>‹#›</a:t>
            </a:fld>
            <a:endParaRPr lang="en-US"/>
          </a:p>
        </p:txBody>
      </p:sp>
    </p:spTree>
    <p:extLst>
      <p:ext uri="{BB962C8B-B14F-4D97-AF65-F5344CB8AC3E}">
        <p14:creationId xmlns:p14="http://schemas.microsoft.com/office/powerpoint/2010/main" val="38063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7D456183-6DAC-4748-B295-F25777B0264B}" type="slidenum">
              <a:rPr lang="en-AU"/>
              <a:pPr/>
              <a:t>‹#›</a:t>
            </a:fld>
            <a:endParaRPr lang="en-AU"/>
          </a:p>
        </p:txBody>
      </p:sp>
    </p:spTree>
    <p:extLst>
      <p:ext uri="{BB962C8B-B14F-4D97-AF65-F5344CB8AC3E}">
        <p14:creationId xmlns:p14="http://schemas.microsoft.com/office/powerpoint/2010/main" val="231564918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D7AF52BA-D1A3-4634-B072-0D915B0DAFD7}" type="slidenum">
              <a:rPr lang="en-US" sz="1200">
                <a:solidFill>
                  <a:srgbClr val="000000"/>
                </a:solidFill>
                <a:latin typeface="Helvetica Neue Light" pitchFamily="-84" charset="0"/>
                <a:sym typeface="Helvetica Neue Light" pitchFamily="-84" charset="0"/>
              </a:rPr>
              <a:pPr algn="r" eaLnBrk="1" hangingPunct="1"/>
              <a:t>6</a:t>
            </a:fld>
            <a:endParaRPr lang="en-US" sz="1200">
              <a:solidFill>
                <a:srgbClr val="000000"/>
              </a:solidFill>
              <a:latin typeface="Helvetica Neue Light" pitchFamily="-84" charset="0"/>
              <a:sym typeface="Helvetica Neue Light" pitchFamily="-84"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96522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273AE663-0479-4C6F-BA67-683B94D9A93E}" type="slidenum">
              <a:rPr lang="en-US" sz="1200">
                <a:latin typeface="Helvetica Neue Light" pitchFamily="-84" charset="0"/>
              </a:rPr>
              <a:pPr eaLnBrk="1" hangingPunct="1"/>
              <a:t>10</a:t>
            </a:fld>
            <a:endParaRPr lang="en-US" sz="1200">
              <a:latin typeface="Helvetica Neue Light" pitchFamily="-84" charset="0"/>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37517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EEC02C2E-0F4C-4597-BD49-C1594D64B2A4}" type="slidenum">
              <a:rPr lang="en-AU">
                <a:latin typeface="Helvetica Neue Light" pitchFamily="-84" charset="0"/>
              </a:rPr>
              <a:pPr eaLnBrk="1" hangingPunct="1"/>
              <a:t>18</a:t>
            </a:fld>
            <a:endParaRPr lang="en-AU">
              <a:latin typeface="Helvetica Neue Light" pitchFamily="-84" charset="0"/>
            </a:endParaRPr>
          </a:p>
        </p:txBody>
      </p:sp>
    </p:spTree>
    <p:extLst>
      <p:ext uri="{BB962C8B-B14F-4D97-AF65-F5344CB8AC3E}">
        <p14:creationId xmlns:p14="http://schemas.microsoft.com/office/powerpoint/2010/main" val="251509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731267B9-63A0-429F-8036-B44FB59B1C9B}" type="datetime1">
              <a:rPr lang="en-US"/>
              <a:pPr/>
              <a:t>10/3/2016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47AF5A1F-33AE-4044-A025-2DFCAE9D6D4D}" type="slidenum">
              <a:rPr lang="en-US"/>
              <a:pPr/>
              <a:t>‹#›</a:t>
            </a:fld>
            <a:endParaRPr lang="en-US"/>
          </a:p>
        </p:txBody>
      </p:sp>
    </p:spTree>
    <p:extLst>
      <p:ext uri="{BB962C8B-B14F-4D97-AF65-F5344CB8AC3E}">
        <p14:creationId xmlns:p14="http://schemas.microsoft.com/office/powerpoint/2010/main" val="83822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3AC747BC-5C53-472B-BE6E-7E9E6B4D4B90}" type="datetime1">
              <a:rPr lang="en-US"/>
              <a:pPr/>
              <a:t>10/3/2016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F84734C4-2EED-43BF-AC56-B27BE295163A}" type="slidenum">
              <a:rPr lang="en-US"/>
              <a:pPr/>
              <a:t>‹#›</a:t>
            </a:fld>
            <a:endParaRPr lang="en-US"/>
          </a:p>
        </p:txBody>
      </p:sp>
    </p:spTree>
    <p:extLst>
      <p:ext uri="{BB962C8B-B14F-4D97-AF65-F5344CB8AC3E}">
        <p14:creationId xmlns:p14="http://schemas.microsoft.com/office/powerpoint/2010/main" val="423295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D4B64DC9-5A30-4555-AB16-F4268C4C61DB}" type="datetime1">
              <a:rPr lang="en-US"/>
              <a:pPr/>
              <a:t>10/3/2016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F4B585FC-02DB-4A88-AE58-7388AE52FC3B}" type="slidenum">
              <a:rPr lang="en-US"/>
              <a:pPr/>
              <a:t>‹#›</a:t>
            </a:fld>
            <a:endParaRPr lang="en-US"/>
          </a:p>
        </p:txBody>
      </p:sp>
    </p:spTree>
    <p:extLst>
      <p:ext uri="{BB962C8B-B14F-4D97-AF65-F5344CB8AC3E}">
        <p14:creationId xmlns:p14="http://schemas.microsoft.com/office/powerpoint/2010/main" val="419525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216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Title and Content copy 1">
    <p:spTree>
      <p:nvGrpSpPr>
        <p:cNvPr id="1" name=""/>
        <p:cNvGrpSpPr/>
        <p:nvPr/>
      </p:nvGrpSpPr>
      <p:grpSpPr>
        <a:xfrm>
          <a:off x="0" y="0"/>
          <a:ext cx="0" cy="0"/>
          <a:chOff x="0" y="0"/>
          <a:chExt cx="0" cy="0"/>
        </a:xfrm>
      </p:grpSpPr>
      <p:sp>
        <p:nvSpPr>
          <p:cNvPr id="14" name="Shape 14"/>
          <p:cNvSpPr>
            <a:spLocks noGrp="1"/>
          </p:cNvSpPr>
          <p:nvPr>
            <p:ph type="title"/>
          </p:nvPr>
        </p:nvSpPr>
        <p:spPr>
          <a:xfrm>
            <a:off x="1165225" y="403225"/>
            <a:ext cx="10664825" cy="1625600"/>
          </a:xfrm>
          <a:prstGeom prst="rect">
            <a:avLst/>
          </a:prstGeom>
        </p:spPr>
        <p:txBody>
          <a:bodyPr/>
          <a:lstStyle/>
          <a:p>
            <a:pPr lvl="0">
              <a:defRPr sz="1800">
                <a:uFillTx/>
              </a:defRPr>
            </a:pPr>
            <a:r>
              <a:rPr sz="6200">
                <a:uFill>
                  <a:solidFill/>
                </a:uFill>
              </a:rPr>
              <a:t>Title Text</a:t>
            </a:r>
          </a:p>
        </p:txBody>
      </p:sp>
      <p:sp>
        <p:nvSpPr>
          <p:cNvPr id="15" name="Shape 15"/>
          <p:cNvSpPr>
            <a:spLocks noGrp="1"/>
          </p:cNvSpPr>
          <p:nvPr>
            <p:ph type="body" idx="1"/>
          </p:nvPr>
        </p:nvSpPr>
        <p:spPr>
          <a:xfrm>
            <a:off x="1165225" y="2071687"/>
            <a:ext cx="10664825" cy="7694613"/>
          </a:xfrm>
          <a:prstGeom prst="rect">
            <a:avLst/>
          </a:prstGeom>
        </p:spPr>
        <p:txBody>
          <a:bodyPr/>
          <a:lstStyle>
            <a:lvl1pPr>
              <a:buSzPct val="125000"/>
              <a:buFontTx/>
              <a:buChar char="•"/>
            </a:lvl1pPr>
            <a:lvl2pPr marL="909637" indent="-336550">
              <a:spcBef>
                <a:spcPts val="700"/>
              </a:spcBef>
              <a:buSzPct val="125000"/>
              <a:buFontTx/>
              <a:buChar char="•"/>
              <a:defRPr sz="4000"/>
            </a:lvl2pPr>
            <a:lvl3pPr marL="1260475" indent="-323850">
              <a:buClr>
                <a:srgbClr val="FFC301"/>
              </a:buClr>
              <a:buSzPct val="125000"/>
              <a:buFontTx/>
              <a:buChar char="•"/>
              <a:defRPr sz="3400"/>
            </a:lvl3pPr>
            <a:lvl4pPr marL="1560512" indent="-246062">
              <a:spcBef>
                <a:spcPts val="600"/>
              </a:spcBef>
              <a:buClr>
                <a:srgbClr val="D0423C"/>
              </a:buClr>
              <a:buSzPct val="125000"/>
              <a:buFontTx/>
              <a:buChar char="•"/>
              <a:defRPr sz="2800"/>
            </a:lvl4pPr>
            <a:lvl5pPr marL="1846263" indent="-258763">
              <a:spcBef>
                <a:spcPts val="600"/>
              </a:spcBef>
              <a:buClr>
                <a:srgbClr val="95B542"/>
              </a:buClr>
              <a:buSzPct val="125000"/>
              <a:buFontTx/>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385531116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Title Only">
    <p:spTree>
      <p:nvGrpSpPr>
        <p:cNvPr id="1" name=""/>
        <p:cNvGrpSpPr/>
        <p:nvPr/>
      </p:nvGrpSpPr>
      <p:grpSpPr>
        <a:xfrm>
          <a:off x="0" y="0"/>
          <a:ext cx="0" cy="0"/>
          <a:chOff x="0" y="0"/>
          <a:chExt cx="0" cy="0"/>
        </a:xfrm>
      </p:grpSpPr>
      <p:sp>
        <p:nvSpPr>
          <p:cNvPr id="8" name="Shape 8"/>
          <p:cNvSpPr>
            <a:spLocks noGrp="1"/>
          </p:cNvSpPr>
          <p:nvPr>
            <p:ph type="title"/>
          </p:nvPr>
        </p:nvSpPr>
        <p:spPr>
          <a:xfrm>
            <a:off x="1165454" y="390144"/>
            <a:ext cx="10663936" cy="1625601"/>
          </a:xfrm>
          <a:prstGeom prst="rect">
            <a:avLst/>
          </a:prstGeom>
        </p:spPr>
        <p:txBody>
          <a:bodyPr/>
          <a:lstStyle/>
          <a:p>
            <a:pPr lvl="0">
              <a:defRPr sz="1800">
                <a:uFillTx/>
              </a:defRPr>
            </a:pPr>
            <a:r>
              <a:rPr sz="6200">
                <a:uFill>
                  <a:solidFill/>
                </a:uFill>
              </a:rPr>
              <a:t>Title Text</a:t>
            </a:r>
          </a:p>
        </p:txBody>
      </p:sp>
    </p:spTree>
    <p:extLst>
      <p:ext uri="{BB962C8B-B14F-4D97-AF65-F5344CB8AC3E}">
        <p14:creationId xmlns:p14="http://schemas.microsoft.com/office/powerpoint/2010/main" val="153120723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B46CC0A7-39E4-4701-9F9D-F3A592B54095}" type="datetime1">
              <a:rPr lang="en-US"/>
              <a:pPr/>
              <a:t>10/3/2016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A465D4BE-78A8-4990-B639-1A47E2E80D07}" type="slidenum">
              <a:rPr lang="en-US"/>
              <a:pPr/>
              <a:t>‹#›</a:t>
            </a:fld>
            <a:endParaRPr lang="en-US"/>
          </a:p>
        </p:txBody>
      </p:sp>
    </p:spTree>
    <p:extLst>
      <p:ext uri="{BB962C8B-B14F-4D97-AF65-F5344CB8AC3E}">
        <p14:creationId xmlns:p14="http://schemas.microsoft.com/office/powerpoint/2010/main" val="396768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10E6C3B6-C3D2-4691-BA6C-4597ECEF75DD}" type="datetime1">
              <a:rPr lang="en-US"/>
              <a:pPr/>
              <a:t>10/3/2016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D06D4046-71C9-4270-B286-4DB9EF62E8DF}" type="slidenum">
              <a:rPr lang="en-US"/>
              <a:pPr/>
              <a:t>‹#›</a:t>
            </a:fld>
            <a:endParaRPr lang="en-US"/>
          </a:p>
        </p:txBody>
      </p:sp>
    </p:spTree>
    <p:extLst>
      <p:ext uri="{BB962C8B-B14F-4D97-AF65-F5344CB8AC3E}">
        <p14:creationId xmlns:p14="http://schemas.microsoft.com/office/powerpoint/2010/main" val="214892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9AB07C71-D86B-4A26-8F8E-43DFD03D1968}" type="datetime1">
              <a:rPr lang="en-US"/>
              <a:pPr/>
              <a:t>10/3/2016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3D26D825-B449-4951-90E1-6D133E66D77D}" type="slidenum">
              <a:rPr lang="en-US"/>
              <a:pPr/>
              <a:t>‹#›</a:t>
            </a:fld>
            <a:endParaRPr lang="en-US"/>
          </a:p>
        </p:txBody>
      </p:sp>
    </p:spTree>
    <p:extLst>
      <p:ext uri="{BB962C8B-B14F-4D97-AF65-F5344CB8AC3E}">
        <p14:creationId xmlns:p14="http://schemas.microsoft.com/office/powerpoint/2010/main" val="210452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44472FD7-FC5B-40CB-B4F6-3CA1AE6CA3E1}" type="datetime1">
              <a:rPr lang="en-US"/>
              <a:pPr/>
              <a:t>10/3/2016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4E0A03F2-E58C-46F5-A075-2B89551E1376}" type="slidenum">
              <a:rPr lang="en-US"/>
              <a:pPr/>
              <a:t>‹#›</a:t>
            </a:fld>
            <a:endParaRPr lang="en-US"/>
          </a:p>
        </p:txBody>
      </p:sp>
    </p:spTree>
    <p:extLst>
      <p:ext uri="{BB962C8B-B14F-4D97-AF65-F5344CB8AC3E}">
        <p14:creationId xmlns:p14="http://schemas.microsoft.com/office/powerpoint/2010/main" val="19413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59DBC2D5-7F33-4C6E-AA27-00997C9307BB}" type="datetime1">
              <a:rPr lang="en-US"/>
              <a:pPr/>
              <a:t>10/3/2016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F1AB6721-108D-459A-8FCB-E9C03E364A6B}" type="slidenum">
              <a:rPr lang="en-US"/>
              <a:pPr/>
              <a:t>‹#›</a:t>
            </a:fld>
            <a:endParaRPr lang="en-US"/>
          </a:p>
        </p:txBody>
      </p:sp>
    </p:spTree>
    <p:extLst>
      <p:ext uri="{BB962C8B-B14F-4D97-AF65-F5344CB8AC3E}">
        <p14:creationId xmlns:p14="http://schemas.microsoft.com/office/powerpoint/2010/main" val="143933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F2B9D17C-DD6A-4BE1-A4EE-6CDF6A5A54A1}" type="datetime1">
              <a:rPr lang="en-US"/>
              <a:pPr/>
              <a:t>10/3/2016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24860CFB-5010-40B0-A9E5-20B0FB63DC5E}" type="slidenum">
              <a:rPr lang="en-US"/>
              <a:pPr/>
              <a:t>‹#›</a:t>
            </a:fld>
            <a:endParaRPr lang="en-US"/>
          </a:p>
        </p:txBody>
      </p:sp>
    </p:spTree>
    <p:extLst>
      <p:ext uri="{BB962C8B-B14F-4D97-AF65-F5344CB8AC3E}">
        <p14:creationId xmlns:p14="http://schemas.microsoft.com/office/powerpoint/2010/main" val="406612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23CFEBF4-6718-4039-96A9-F485DCDB66EF}" type="datetime1">
              <a:rPr lang="en-US"/>
              <a:pPr/>
              <a:t>10/3/2016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E4F260C7-8E55-448F-AAA9-6A772B7CF0DF}" type="slidenum">
              <a:rPr lang="en-US"/>
              <a:pPr/>
              <a:t>‹#›</a:t>
            </a:fld>
            <a:endParaRPr lang="en-US"/>
          </a:p>
        </p:txBody>
      </p:sp>
    </p:spTree>
    <p:extLst>
      <p:ext uri="{BB962C8B-B14F-4D97-AF65-F5344CB8AC3E}">
        <p14:creationId xmlns:p14="http://schemas.microsoft.com/office/powerpoint/2010/main" val="85430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FD502F42-93EA-4817-993E-5AA29F98C088}" type="datetime1">
              <a:rPr lang="en-US"/>
              <a:pPr/>
              <a:t>10/3/2016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C7F3D035-A453-446E-9F90-7CA040F3D783}" type="slidenum">
              <a:rPr lang="en-US"/>
              <a:pPr/>
              <a:t>‹#›</a:t>
            </a:fld>
            <a:endParaRPr lang="en-US"/>
          </a:p>
        </p:txBody>
      </p:sp>
    </p:spTree>
    <p:extLst>
      <p:ext uri="{BB962C8B-B14F-4D97-AF65-F5344CB8AC3E}">
        <p14:creationId xmlns:p14="http://schemas.microsoft.com/office/powerpoint/2010/main" val="216584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25609"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9AD5C5DC-503F-4B07-8DA8-9640D5B20EA4}" type="datetime1">
              <a:rPr lang="en-US"/>
              <a:pPr/>
              <a:t>10/3/2016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C59857D9-CEE2-4622-BB2D-E5663F01B38D}"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0" r:id="rId2"/>
    <p:sldLayoutId id="2147483758" r:id="rId3"/>
    <p:sldLayoutId id="2147483751" r:id="rId4"/>
    <p:sldLayoutId id="2147483752" r:id="rId5"/>
    <p:sldLayoutId id="2147483753" r:id="rId6"/>
    <p:sldLayoutId id="2147483759" r:id="rId7"/>
    <p:sldLayoutId id="2147483754" r:id="rId8"/>
    <p:sldLayoutId id="2147483760" r:id="rId9"/>
    <p:sldLayoutId id="2147483755" r:id="rId10"/>
    <p:sldLayoutId id="2147483756" r:id="rId11"/>
    <p:sldLayoutId id="2147483761" r:id="rId12"/>
    <p:sldLayoutId id="2147483762" r:id="rId13"/>
    <p:sldLayoutId id="2147483763" r:id="rId14"/>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893888" y="5452864"/>
            <a:ext cx="10533888" cy="2093773"/>
          </a:xfrm>
        </p:spPr>
        <p:txBody>
          <a:bodyPr lIns="50800" tIns="50800" rIns="50800" bIns="50800">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Lecture 17</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Implementing Backtracking</a:t>
            </a:r>
          </a:p>
        </p:txBody>
      </p:sp>
      <p:sp>
        <p:nvSpPr>
          <p:cNvPr id="3074"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Group 3"/>
          <p:cNvGraphicFramePr>
            <a:graphicFrameLocks noGrp="1"/>
          </p:cNvGraphicFramePr>
          <p:nvPr/>
        </p:nvGraphicFramePr>
        <p:xfrm>
          <a:off x="3606800" y="2133600"/>
          <a:ext cx="5499100" cy="5626104"/>
        </p:xfrm>
        <a:graphic>
          <a:graphicData uri="http://schemas.openxmlformats.org/drawingml/2006/table">
            <a:tbl>
              <a:tblPr/>
              <a:tblGrid>
                <a:gridCol w="687388"/>
                <a:gridCol w="687387"/>
                <a:gridCol w="687388"/>
                <a:gridCol w="687387"/>
                <a:gridCol w="687388"/>
                <a:gridCol w="687387"/>
                <a:gridCol w="687388"/>
                <a:gridCol w="687387"/>
              </a:tblGrid>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1"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1"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1"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1"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1"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1"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r>
                        <a:rPr kumimoji="0" lang="en-AU" sz="3200" b="1" i="0" u="none" strike="noStrike" cap="none" normalizeH="0" baseline="0" dirty="0" smtClean="0">
                          <a:ln>
                            <a:noFill/>
                          </a:ln>
                          <a:solidFill>
                            <a:srgbClr val="FF0000"/>
                          </a:solidFill>
                          <a:effectLst/>
                          <a:latin typeface="Helvetica Neue Light" charset="0"/>
                          <a:ea typeface="ヒラギノ角ゴ ProN W3" charset="-128"/>
                          <a:cs typeface="ヒラギノ角ゴ ProN W3" charset="-128"/>
                          <a:sym typeface="Helvetica Neue Light" charset="0"/>
                        </a:rPr>
                        <a:t>Q</a:t>
                      </a:r>
                      <a:endParaRPr kumimoji="0" lang="en-AU" sz="3200" b="1"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03263">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32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903" name="Group 39"/>
          <p:cNvGraphicFramePr>
            <a:graphicFrameLocks noGrp="1"/>
          </p:cNvGraphicFramePr>
          <p:nvPr>
            <p:extLst>
              <p:ext uri="{D42A27DB-BD31-4B8C-83A1-F6EECF244321}">
                <p14:modId xmlns:p14="http://schemas.microsoft.com/office/powerpoint/2010/main" val="2285261020"/>
              </p:ext>
            </p:extLst>
          </p:nvPr>
        </p:nvGraphicFramePr>
        <p:xfrm>
          <a:off x="2921000" y="2133600"/>
          <a:ext cx="381000" cy="5638800"/>
        </p:xfrm>
        <a:graphic>
          <a:graphicData uri="http://schemas.openxmlformats.org/drawingml/2006/table">
            <a:tbl>
              <a:tblPr/>
              <a:tblGrid>
                <a:gridCol w="381000"/>
              </a:tblGrid>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smtClean="0">
                          <a:ln>
                            <a:noFill/>
                          </a:ln>
                          <a:solidFill>
                            <a:schemeClr val="tx1"/>
                          </a:solidFill>
                          <a:effectLst/>
                          <a:latin typeface="Arial" charset="0"/>
                          <a:ea typeface="ＭＳ Ｐゴシック" charset="0"/>
                          <a:sym typeface="Helvetica Neue Light" charset="0"/>
                        </a:rPr>
                        <a:t>0</a:t>
                      </a:r>
                      <a:endParaRPr kumimoji="0" lang="en-US" sz="3000" b="1"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254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1</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254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2</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3</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4</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5</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6</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Arial" charset="0"/>
                          <a:ea typeface="ＭＳ Ｐゴシック" charset="0"/>
                          <a:sym typeface="Helvetica Neue Light" charset="0"/>
                        </a:rPr>
                        <a:t>7</a:t>
                      </a:r>
                      <a:endParaRPr kumimoji="0" lang="en-US" sz="3000" b="0" i="0" u="none" strike="noStrike" cap="none" normalizeH="0" baseline="0" dirty="0">
                        <a:ln>
                          <a:noFill/>
                        </a:ln>
                        <a:solidFill>
                          <a:schemeClr val="tx1"/>
                        </a:solidFill>
                        <a:effectLst/>
                        <a:latin typeface="Arial" charset="0"/>
                        <a:ea typeface="ＭＳ Ｐゴシック" charset="0"/>
                        <a:sym typeface="Helvetica Neue Light" charset="0"/>
                      </a:endParaRPr>
                    </a:p>
                  </a:txBody>
                  <a:tcPr anchor="ctr" horzOverflow="overflow">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36887" name="Title 6"/>
          <p:cNvSpPr>
            <a:spLocks noGrp="1"/>
          </p:cNvSpPr>
          <p:nvPr>
            <p:ph type="title" idx="4294967295"/>
          </p:nvPr>
        </p:nvSpPr>
        <p:spPr>
          <a:xfrm>
            <a:off x="1533848" y="174625"/>
            <a:ext cx="9194477" cy="1841500"/>
          </a:xfrm>
        </p:spPr>
        <p:txBody>
          <a:bodyPr lIns="50800" tIns="50800" rIns="50800" bIns="50800"/>
          <a:lstStyle/>
          <a:p>
            <a:r>
              <a:rPr lang="en-US" dirty="0" err="1" smtClean="0">
                <a:effectLst>
                  <a:outerShdw blurRad="38100" dist="38100" dir="2700000" algn="tl">
                    <a:srgbClr val="C0C0C0"/>
                  </a:outerShdw>
                </a:effectLst>
              </a:rPr>
              <a:t>getPositions</a:t>
            </a:r>
            <a:r>
              <a:rPr lang="en-US" dirty="0" smtClean="0">
                <a:effectLst>
                  <a:outerShdw blurRad="38100" dist="38100" dir="2700000" algn="tl">
                    <a:srgbClr val="C0C0C0"/>
                  </a:outerShdw>
                </a:effectLst>
              </a:rPr>
              <a:t>([0,2,4,1])</a:t>
            </a:r>
          </a:p>
        </p:txBody>
      </p:sp>
      <p:grpSp>
        <p:nvGrpSpPr>
          <p:cNvPr id="2" name="Group 34"/>
          <p:cNvGrpSpPr>
            <a:grpSpLocks/>
          </p:cNvGrpSpPr>
          <p:nvPr/>
        </p:nvGrpSpPr>
        <p:grpSpPr bwMode="auto">
          <a:xfrm>
            <a:off x="6197600" y="2514600"/>
            <a:ext cx="533400" cy="1371600"/>
            <a:chOff x="6197600" y="2514600"/>
            <a:chExt cx="533400" cy="1371600"/>
          </a:xfrm>
        </p:grpSpPr>
        <p:cxnSp>
          <p:nvCxnSpPr>
            <p:cNvPr id="12322" name="Straight Connector 11"/>
            <p:cNvCxnSpPr>
              <a:cxnSpLocks noChangeShapeType="1"/>
            </p:cNvCxnSpPr>
            <p:nvPr/>
          </p:nvCxnSpPr>
          <p:spPr bwMode="auto">
            <a:xfrm rot="5400000" flipH="1" flipV="1">
              <a:off x="6197600" y="2514600"/>
              <a:ext cx="457200" cy="457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23" name="Straight Connector 14"/>
            <p:cNvCxnSpPr>
              <a:cxnSpLocks noChangeShapeType="1"/>
            </p:cNvCxnSpPr>
            <p:nvPr/>
          </p:nvCxnSpPr>
          <p:spPr bwMode="auto">
            <a:xfrm rot="16200000" flipH="1">
              <a:off x="6197600" y="3352800"/>
              <a:ext cx="533400" cy="533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24" name="Straight Connector 19"/>
            <p:cNvCxnSpPr>
              <a:cxnSpLocks noChangeShapeType="1"/>
            </p:cNvCxnSpPr>
            <p:nvPr/>
          </p:nvCxnSpPr>
          <p:spPr bwMode="auto">
            <a:xfrm>
              <a:off x="6197600" y="3200400"/>
              <a:ext cx="4572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pSp>
      <p:grpSp>
        <p:nvGrpSpPr>
          <p:cNvPr id="3" name="Group 32"/>
          <p:cNvGrpSpPr>
            <a:grpSpLocks/>
          </p:cNvGrpSpPr>
          <p:nvPr/>
        </p:nvGrpSpPr>
        <p:grpSpPr bwMode="auto">
          <a:xfrm>
            <a:off x="4826000" y="3962400"/>
            <a:ext cx="1828800" cy="2057400"/>
            <a:chOff x="4826000" y="3962400"/>
            <a:chExt cx="1828800" cy="2057400"/>
          </a:xfrm>
        </p:grpSpPr>
        <p:cxnSp>
          <p:nvCxnSpPr>
            <p:cNvPr id="12320" name="Straight Connector 21"/>
            <p:cNvCxnSpPr>
              <a:cxnSpLocks noChangeShapeType="1"/>
            </p:cNvCxnSpPr>
            <p:nvPr/>
          </p:nvCxnSpPr>
          <p:spPr bwMode="auto">
            <a:xfrm>
              <a:off x="4902200" y="3962400"/>
              <a:ext cx="17526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21" name="Straight Connector 23"/>
            <p:cNvCxnSpPr>
              <a:cxnSpLocks noChangeShapeType="1"/>
            </p:cNvCxnSpPr>
            <p:nvPr/>
          </p:nvCxnSpPr>
          <p:spPr bwMode="auto">
            <a:xfrm rot="16200000" flipH="1">
              <a:off x="4749800" y="4114800"/>
              <a:ext cx="1981200" cy="1828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pSp>
      <p:grpSp>
        <p:nvGrpSpPr>
          <p:cNvPr id="4" name="Group 33"/>
          <p:cNvGrpSpPr>
            <a:grpSpLocks/>
          </p:cNvGrpSpPr>
          <p:nvPr/>
        </p:nvGrpSpPr>
        <p:grpSpPr bwMode="auto">
          <a:xfrm>
            <a:off x="5511800" y="3962400"/>
            <a:ext cx="1219200" cy="2743200"/>
            <a:chOff x="5511800" y="3962400"/>
            <a:chExt cx="1219200" cy="2743200"/>
          </a:xfrm>
        </p:grpSpPr>
        <p:cxnSp>
          <p:nvCxnSpPr>
            <p:cNvPr id="12317" name="Straight Connector 25"/>
            <p:cNvCxnSpPr>
              <a:cxnSpLocks noChangeShapeType="1"/>
            </p:cNvCxnSpPr>
            <p:nvPr/>
          </p:nvCxnSpPr>
          <p:spPr bwMode="auto">
            <a:xfrm flipV="1">
              <a:off x="5511800" y="3962400"/>
              <a:ext cx="12192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18" name="Straight Connector 27"/>
            <p:cNvCxnSpPr>
              <a:cxnSpLocks noChangeShapeType="1"/>
            </p:cNvCxnSpPr>
            <p:nvPr/>
          </p:nvCxnSpPr>
          <p:spPr bwMode="auto">
            <a:xfrm>
              <a:off x="5511800" y="5334000"/>
              <a:ext cx="114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19" name="Straight Connector 31"/>
            <p:cNvCxnSpPr>
              <a:cxnSpLocks noChangeShapeType="1"/>
            </p:cNvCxnSpPr>
            <p:nvPr/>
          </p:nvCxnSpPr>
          <p:spPr bwMode="auto">
            <a:xfrm rot="16200000" flipH="1">
              <a:off x="5473700" y="5524500"/>
              <a:ext cx="12192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pSp>
      <p:grpSp>
        <p:nvGrpSpPr>
          <p:cNvPr id="5" name="Group 18"/>
          <p:cNvGrpSpPr>
            <a:grpSpLocks/>
          </p:cNvGrpSpPr>
          <p:nvPr/>
        </p:nvGrpSpPr>
        <p:grpSpPr bwMode="auto">
          <a:xfrm>
            <a:off x="4140200" y="2514600"/>
            <a:ext cx="2514600" cy="2819400"/>
            <a:chOff x="4140200" y="2514600"/>
            <a:chExt cx="2514600" cy="2819400"/>
          </a:xfrm>
        </p:grpSpPr>
        <p:cxnSp>
          <p:nvCxnSpPr>
            <p:cNvPr id="12315" name="Straight Connector 9"/>
            <p:cNvCxnSpPr>
              <a:cxnSpLocks noChangeShapeType="1"/>
            </p:cNvCxnSpPr>
            <p:nvPr/>
          </p:nvCxnSpPr>
          <p:spPr bwMode="auto">
            <a:xfrm>
              <a:off x="4140200" y="2514600"/>
              <a:ext cx="24384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12316" name="Straight Connector 17"/>
            <p:cNvCxnSpPr>
              <a:cxnSpLocks noChangeShapeType="1"/>
            </p:cNvCxnSpPr>
            <p:nvPr/>
          </p:nvCxnSpPr>
          <p:spPr bwMode="auto">
            <a:xfrm rot="16200000" flipH="1">
              <a:off x="4102100" y="2781300"/>
              <a:ext cx="2590800" cy="2514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a:xfrm>
            <a:off x="1461840" y="174625"/>
            <a:ext cx="9917360" cy="813743"/>
          </a:xfrm>
        </p:spPr>
        <p:txBody>
          <a:bodyPr lIns="50800" tIns="50800" rIns="50800" bIns="50800">
            <a:normAutofit/>
          </a:bodyPr>
          <a:lstStyle/>
          <a:p>
            <a:r>
              <a:rPr lang="en-US" sz="4400" dirty="0" err="1" smtClean="0">
                <a:effectLst>
                  <a:outerShdw blurRad="38100" dist="38100" dir="2700000" algn="tl">
                    <a:srgbClr val="C0C0C0"/>
                  </a:outerShdw>
                </a:effectLst>
              </a:rPr>
              <a:t>getPosition</a:t>
            </a:r>
            <a:r>
              <a:rPr lang="en-US" sz="4400" dirty="0" smtClean="0">
                <a:effectLst>
                  <a:outerShdw blurRad="38100" dist="38100" dir="2700000" algn="tl">
                    <a:srgbClr val="C0C0C0"/>
                  </a:outerShdw>
                </a:effectLst>
              </a:rPr>
              <a:t> Algorithm</a:t>
            </a:r>
          </a:p>
        </p:txBody>
      </p:sp>
      <p:sp>
        <p:nvSpPr>
          <p:cNvPr id="14338" name="Content Placeholder 3"/>
          <p:cNvSpPr>
            <a:spLocks noGrp="1"/>
          </p:cNvSpPr>
          <p:nvPr>
            <p:ph idx="4294967295"/>
          </p:nvPr>
        </p:nvSpPr>
        <p:spPr>
          <a:xfrm>
            <a:off x="1461840" y="1060376"/>
            <a:ext cx="11542960" cy="7993459"/>
          </a:xfrm>
        </p:spPr>
        <p:txBody>
          <a:bodyPr lIns="50800" tIns="50800" rIns="50800" bIns="50800"/>
          <a:lstStyle/>
          <a:p>
            <a:pPr>
              <a:spcBef>
                <a:spcPct val="0"/>
              </a:spcBef>
              <a:buFont typeface="Wingdings" pitchFamily="2" charset="2"/>
              <a:buNone/>
            </a:pPr>
            <a:r>
              <a:rPr lang="en-US" sz="2800" dirty="0" err="1" smtClean="0"/>
              <a:t>getPosition</a:t>
            </a:r>
            <a:r>
              <a:rPr lang="en-US" sz="2800" dirty="0" smtClean="0"/>
              <a:t>(</a:t>
            </a:r>
            <a:r>
              <a:rPr lang="en-US" sz="2800" dirty="0" err="1" smtClean="0"/>
              <a:t>partialSolution</a:t>
            </a:r>
            <a:r>
              <a:rPr lang="en-US" sz="2800" dirty="0" smtClean="0"/>
              <a:t>)</a:t>
            </a:r>
          </a:p>
          <a:p>
            <a:pPr>
              <a:spcBef>
                <a:spcPct val="0"/>
              </a:spcBef>
              <a:buFont typeface="Wingdings" pitchFamily="2" charset="2"/>
              <a:buNone/>
            </a:pPr>
            <a:r>
              <a:rPr lang="en-US" sz="2800" dirty="0" smtClean="0"/>
              <a:t>{</a:t>
            </a:r>
          </a:p>
          <a:p>
            <a:pPr>
              <a:spcBef>
                <a:spcPct val="0"/>
              </a:spcBef>
              <a:buFont typeface="Wingdings" pitchFamily="2" charset="2"/>
              <a:buNone/>
            </a:pPr>
            <a:r>
              <a:rPr lang="en-US" sz="2800" dirty="0" smtClean="0"/>
              <a:t>    Let </a:t>
            </a:r>
            <a:r>
              <a:rPr lang="en-US" sz="2800" dirty="0" err="1" smtClean="0"/>
              <a:t>possiblePositions</a:t>
            </a:r>
            <a:r>
              <a:rPr lang="en-US" sz="2800" dirty="0" smtClean="0"/>
              <a:t> = [0,1,2,3,4,5,6,7]</a:t>
            </a:r>
          </a:p>
          <a:p>
            <a:pPr>
              <a:spcBef>
                <a:spcPct val="0"/>
              </a:spcBef>
              <a:buNone/>
            </a:pPr>
            <a:r>
              <a:rPr lang="en-US" sz="2800" dirty="0"/>
              <a:t> </a:t>
            </a:r>
            <a:r>
              <a:rPr lang="en-US" sz="2800" dirty="0" smtClean="0"/>
              <a:t>   Let </a:t>
            </a:r>
            <a:r>
              <a:rPr lang="en-US" sz="2800" dirty="0" err="1" smtClean="0"/>
              <a:t>numQueensPlaced</a:t>
            </a:r>
            <a:r>
              <a:rPr lang="en-US" sz="2800" dirty="0" smtClean="0"/>
              <a:t> = </a:t>
            </a:r>
            <a:r>
              <a:rPr lang="en-US" sz="2800" dirty="0"/>
              <a:t>length(</a:t>
            </a:r>
            <a:r>
              <a:rPr lang="en-US" sz="2800" dirty="0" err="1"/>
              <a:t>partialSolution</a:t>
            </a:r>
            <a:r>
              <a:rPr lang="en-US" sz="2800" dirty="0" smtClean="0"/>
              <a:t>)</a:t>
            </a:r>
          </a:p>
          <a:p>
            <a:pPr>
              <a:spcBef>
                <a:spcPct val="0"/>
              </a:spcBef>
              <a:buFont typeface="Wingdings" pitchFamily="2" charset="2"/>
              <a:buNone/>
            </a:pPr>
            <a:r>
              <a:rPr lang="en-US" sz="2800" dirty="0" smtClean="0"/>
              <a:t>    Let </a:t>
            </a:r>
            <a:r>
              <a:rPr lang="en-US" sz="2800" dirty="0" err="1" smtClean="0"/>
              <a:t>nextColumn</a:t>
            </a:r>
            <a:r>
              <a:rPr lang="en-US" sz="2800" dirty="0" smtClean="0"/>
              <a:t> = </a:t>
            </a:r>
            <a:r>
              <a:rPr lang="en-US" sz="2800" dirty="0" err="1" smtClean="0"/>
              <a:t>numQueensPlaced</a:t>
            </a:r>
            <a:r>
              <a:rPr lang="en-US" sz="2800" dirty="0" smtClean="0"/>
              <a:t> </a:t>
            </a:r>
          </a:p>
          <a:p>
            <a:pPr>
              <a:spcBef>
                <a:spcPct val="0"/>
              </a:spcBef>
              <a:buFont typeface="Wingdings" pitchFamily="2" charset="2"/>
              <a:buNone/>
            </a:pPr>
            <a:endParaRPr lang="en-US" sz="2800" dirty="0" smtClean="0"/>
          </a:p>
          <a:p>
            <a:pPr>
              <a:spcBef>
                <a:spcPct val="0"/>
              </a:spcBef>
              <a:buFont typeface="Wingdings" pitchFamily="2" charset="2"/>
              <a:buNone/>
            </a:pPr>
            <a:r>
              <a:rPr lang="en-US" sz="2800" dirty="0"/>
              <a:t> </a:t>
            </a:r>
            <a:r>
              <a:rPr lang="en-US" sz="2800" dirty="0" smtClean="0"/>
              <a:t>   if (</a:t>
            </a:r>
            <a:r>
              <a:rPr lang="en-US" sz="2800" dirty="0" err="1" smtClean="0"/>
              <a:t>nextColumn</a:t>
            </a:r>
            <a:r>
              <a:rPr lang="en-US" sz="2800" dirty="0" smtClean="0"/>
              <a:t> == 8) </a:t>
            </a:r>
          </a:p>
          <a:p>
            <a:pPr>
              <a:spcBef>
                <a:spcPct val="0"/>
              </a:spcBef>
              <a:buFont typeface="Wingdings" pitchFamily="2" charset="2"/>
              <a:buNone/>
            </a:pPr>
            <a:r>
              <a:rPr lang="en-US" sz="2800" dirty="0"/>
              <a:t> </a:t>
            </a:r>
            <a:r>
              <a:rPr lang="en-US" sz="2800" dirty="0" smtClean="0"/>
              <a:t>   {</a:t>
            </a:r>
          </a:p>
          <a:p>
            <a:pPr>
              <a:spcBef>
                <a:spcPct val="0"/>
              </a:spcBef>
              <a:buFont typeface="Wingdings" pitchFamily="2" charset="2"/>
              <a:buNone/>
            </a:pPr>
            <a:r>
              <a:rPr lang="en-US" sz="2800" dirty="0"/>
              <a:t> </a:t>
            </a:r>
            <a:r>
              <a:rPr lang="en-US" sz="2800" dirty="0" smtClean="0"/>
              <a:t>        return []</a:t>
            </a:r>
          </a:p>
          <a:p>
            <a:pPr>
              <a:spcBef>
                <a:spcPct val="0"/>
              </a:spcBef>
              <a:buFont typeface="Wingdings" pitchFamily="2" charset="2"/>
              <a:buNone/>
            </a:pPr>
            <a:r>
              <a:rPr lang="en-US" sz="2800" dirty="0"/>
              <a:t> </a:t>
            </a:r>
            <a:r>
              <a:rPr lang="en-US" sz="2800" dirty="0" smtClean="0"/>
              <a:t>   }</a:t>
            </a:r>
          </a:p>
          <a:p>
            <a:pPr>
              <a:spcBef>
                <a:spcPct val="0"/>
              </a:spcBef>
              <a:buFont typeface="Wingdings" pitchFamily="2" charset="2"/>
              <a:buNone/>
            </a:pPr>
            <a:r>
              <a:rPr lang="en-US" sz="2800" dirty="0"/>
              <a:t> </a:t>
            </a:r>
            <a:r>
              <a:rPr lang="en-US" sz="2800" dirty="0" smtClean="0"/>
              <a:t>       </a:t>
            </a:r>
          </a:p>
          <a:p>
            <a:pPr>
              <a:spcBef>
                <a:spcPct val="0"/>
              </a:spcBef>
              <a:buFont typeface="Wingdings" pitchFamily="2" charset="2"/>
              <a:buNone/>
            </a:pPr>
            <a:r>
              <a:rPr lang="en-US" sz="2800" dirty="0" smtClean="0"/>
              <a:t>    For k = </a:t>
            </a:r>
            <a:r>
              <a:rPr lang="en-US" sz="2800" dirty="0"/>
              <a:t>1</a:t>
            </a:r>
            <a:r>
              <a:rPr lang="en-US" sz="2800" dirty="0" smtClean="0"/>
              <a:t> to </a:t>
            </a:r>
            <a:r>
              <a:rPr lang="en-US" sz="2800" dirty="0" err="1" smtClean="0"/>
              <a:t>numQueensPlaced</a:t>
            </a:r>
            <a:endParaRPr lang="en-US" sz="2800" dirty="0" smtClean="0"/>
          </a:p>
          <a:p>
            <a:pPr>
              <a:spcBef>
                <a:spcPct val="0"/>
              </a:spcBef>
              <a:buFont typeface="Wingdings" pitchFamily="2" charset="2"/>
              <a:buNone/>
            </a:pPr>
            <a:r>
              <a:rPr lang="en-US" sz="2800" dirty="0" smtClean="0"/>
              <a:t>    {</a:t>
            </a:r>
          </a:p>
          <a:p>
            <a:pPr>
              <a:spcBef>
                <a:spcPct val="0"/>
              </a:spcBef>
              <a:buFont typeface="Wingdings" pitchFamily="2" charset="2"/>
              <a:buNone/>
            </a:pPr>
            <a:r>
              <a:rPr lang="en-US" sz="2800" dirty="0" smtClean="0"/>
              <a:t>        If (row attacked in column </a:t>
            </a:r>
            <a:r>
              <a:rPr lang="en-US" sz="2800" dirty="0" err="1" smtClean="0"/>
              <a:t>nextColumn</a:t>
            </a:r>
            <a:r>
              <a:rPr lang="en-US" sz="2800" dirty="0" smtClean="0"/>
              <a:t> by the </a:t>
            </a:r>
            <a:r>
              <a:rPr lang="en-US" sz="2800" dirty="0" err="1" smtClean="0"/>
              <a:t>kth</a:t>
            </a:r>
            <a:r>
              <a:rPr lang="en-US" sz="2800" dirty="0" smtClean="0"/>
              <a:t> queen)</a:t>
            </a:r>
          </a:p>
          <a:p>
            <a:pPr>
              <a:spcBef>
                <a:spcPct val="0"/>
              </a:spcBef>
              <a:buFont typeface="Wingdings" pitchFamily="2" charset="2"/>
              <a:buNone/>
            </a:pPr>
            <a:r>
              <a:rPr lang="en-US" sz="2800" dirty="0" smtClean="0"/>
              <a:t>        { </a:t>
            </a:r>
          </a:p>
          <a:p>
            <a:pPr>
              <a:spcBef>
                <a:spcPct val="0"/>
              </a:spcBef>
              <a:buFont typeface="Wingdings" pitchFamily="2" charset="2"/>
              <a:buNone/>
            </a:pPr>
            <a:r>
              <a:rPr lang="en-US" sz="2800" dirty="0" smtClean="0"/>
              <a:t>               Delete row from </a:t>
            </a:r>
            <a:r>
              <a:rPr lang="en-US" sz="2800" dirty="0" err="1" smtClean="0"/>
              <a:t>possiblePositions</a:t>
            </a:r>
            <a:endParaRPr lang="en-US" sz="2800" dirty="0" smtClean="0"/>
          </a:p>
          <a:p>
            <a:pPr>
              <a:spcBef>
                <a:spcPct val="0"/>
              </a:spcBef>
              <a:buFont typeface="Wingdings" pitchFamily="2" charset="2"/>
              <a:buNone/>
            </a:pPr>
            <a:r>
              <a:rPr lang="en-US" sz="2800" dirty="0" smtClean="0"/>
              <a:t>        }</a:t>
            </a:r>
          </a:p>
          <a:p>
            <a:pPr>
              <a:spcBef>
                <a:spcPct val="0"/>
              </a:spcBef>
              <a:buFont typeface="Wingdings" pitchFamily="2" charset="2"/>
              <a:buNone/>
            </a:pPr>
            <a:r>
              <a:rPr lang="en-US" sz="2800" dirty="0" smtClean="0"/>
              <a:t>    }</a:t>
            </a:r>
          </a:p>
          <a:p>
            <a:pPr>
              <a:spcBef>
                <a:spcPct val="0"/>
              </a:spcBef>
              <a:buFont typeface="Wingdings" pitchFamily="2" charset="2"/>
              <a:buNone/>
            </a:pPr>
            <a:r>
              <a:rPr lang="en-US" sz="2800" dirty="0" smtClean="0"/>
              <a:t>    return </a:t>
            </a:r>
            <a:r>
              <a:rPr lang="en-US" sz="2800" dirty="0" err="1" smtClean="0"/>
              <a:t>possiblePositions</a:t>
            </a:r>
            <a:endParaRPr lang="en-US" sz="2800" dirty="0" smtClean="0"/>
          </a:p>
          <a:p>
            <a:pPr>
              <a:spcBef>
                <a:spcPct val="0"/>
              </a:spcBef>
              <a:buFont typeface="Wingdings" pitchFamily="2" charset="2"/>
              <a:buNone/>
            </a:pPr>
            <a:r>
              <a:rPr lang="en-US" sz="2800" dirty="0" smtClean="0"/>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p:cNvSpPr>
          <p:nvPr>
            <p:ph type="title"/>
          </p:nvPr>
        </p:nvSpPr>
        <p:spPr>
          <a:prstGeom prst="rect">
            <a:avLst/>
          </a:prstGeom>
        </p:spPr>
        <p:txBody>
          <a:bodyPr/>
          <a:lstStyle/>
          <a:p>
            <a:pPr lvl="0">
              <a:defRPr sz="1800">
                <a:uFillTx/>
              </a:defRPr>
            </a:pPr>
            <a:r>
              <a:rPr sz="6200">
                <a:uFill>
                  <a:solidFill/>
                </a:uFill>
              </a:rPr>
              <a:t>Permutations N=3</a:t>
            </a:r>
          </a:p>
        </p:txBody>
      </p:sp>
      <p:grpSp>
        <p:nvGrpSpPr>
          <p:cNvPr id="446" name="Group 446"/>
          <p:cNvGrpSpPr/>
          <p:nvPr/>
        </p:nvGrpSpPr>
        <p:grpSpPr>
          <a:xfrm>
            <a:off x="5372100" y="2425700"/>
            <a:ext cx="1377510" cy="5410200"/>
            <a:chOff x="0" y="0"/>
            <a:chExt cx="1377509" cy="5410200"/>
          </a:xfrm>
        </p:grpSpPr>
        <p:grpSp>
          <p:nvGrpSpPr>
            <p:cNvPr id="425" name="Group 425"/>
            <p:cNvGrpSpPr/>
            <p:nvPr/>
          </p:nvGrpSpPr>
          <p:grpSpPr>
            <a:xfrm>
              <a:off x="0" y="3873500"/>
              <a:ext cx="1263210" cy="609600"/>
              <a:chOff x="0" y="0"/>
              <a:chExt cx="1263209" cy="609600"/>
            </a:xfrm>
          </p:grpSpPr>
          <p:sp>
            <p:nvSpPr>
              <p:cNvPr id="422" name="Shape 422"/>
              <p:cNvSpPr/>
              <p:nvPr/>
            </p:nvSpPr>
            <p:spPr>
              <a:xfrm>
                <a:off x="4572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23" name="Shape 423"/>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24" name="Shape 424"/>
              <p:cNvSpPr/>
              <p:nvPr/>
            </p:nvSpPr>
            <p:spPr>
              <a:xfrm>
                <a:off x="9271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nvGrpSpPr>
            <p:cNvPr id="429" name="Group 429"/>
            <p:cNvGrpSpPr/>
            <p:nvPr/>
          </p:nvGrpSpPr>
          <p:grpSpPr>
            <a:xfrm>
              <a:off x="0" y="4800600"/>
              <a:ext cx="1314010" cy="609600"/>
              <a:chOff x="0" y="0"/>
              <a:chExt cx="1314009" cy="609600"/>
            </a:xfrm>
          </p:grpSpPr>
          <p:sp>
            <p:nvSpPr>
              <p:cNvPr id="426" name="Shape 426"/>
              <p:cNvSpPr/>
              <p:nvPr/>
            </p:nvSpPr>
            <p:spPr>
              <a:xfrm>
                <a:off x="9779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27" name="Shape 427"/>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28" name="Shape 428"/>
              <p:cNvSpPr/>
              <p:nvPr/>
            </p:nvSpPr>
            <p:spPr>
              <a:xfrm>
                <a:off x="4699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nvGrpSpPr>
            <p:cNvPr id="433" name="Group 433"/>
            <p:cNvGrpSpPr/>
            <p:nvPr/>
          </p:nvGrpSpPr>
          <p:grpSpPr>
            <a:xfrm>
              <a:off x="0" y="0"/>
              <a:ext cx="1275910" cy="609600"/>
              <a:chOff x="0" y="0"/>
              <a:chExt cx="1275909" cy="609600"/>
            </a:xfrm>
          </p:grpSpPr>
          <p:sp>
            <p:nvSpPr>
              <p:cNvPr id="430" name="Shape 430"/>
              <p:cNvSpPr/>
              <p:nvPr/>
            </p:nvSpPr>
            <p:spPr>
              <a:xfrm>
                <a:off x="9398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31" name="Shape 431"/>
              <p:cNvSpPr/>
              <p:nvPr/>
            </p:nvSpPr>
            <p:spPr>
              <a:xfrm>
                <a:off x="4699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32" name="Shape 432"/>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nvGrpSpPr>
            <p:cNvPr id="437" name="Group 437"/>
            <p:cNvGrpSpPr/>
            <p:nvPr/>
          </p:nvGrpSpPr>
          <p:grpSpPr>
            <a:xfrm>
              <a:off x="0" y="1016000"/>
              <a:ext cx="1352110" cy="609600"/>
              <a:chOff x="0" y="0"/>
              <a:chExt cx="1352109" cy="609600"/>
            </a:xfrm>
          </p:grpSpPr>
          <p:sp>
            <p:nvSpPr>
              <p:cNvPr id="434" name="Shape 434"/>
              <p:cNvSpPr/>
              <p:nvPr/>
            </p:nvSpPr>
            <p:spPr>
              <a:xfrm>
                <a:off x="5080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35" name="Shape 435"/>
              <p:cNvSpPr/>
              <p:nvPr/>
            </p:nvSpPr>
            <p:spPr>
              <a:xfrm>
                <a:off x="10160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36" name="Shape 436"/>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nvGrpSpPr>
            <p:cNvPr id="441" name="Group 441"/>
            <p:cNvGrpSpPr/>
            <p:nvPr/>
          </p:nvGrpSpPr>
          <p:grpSpPr>
            <a:xfrm>
              <a:off x="0" y="2019300"/>
              <a:ext cx="1352110" cy="609600"/>
              <a:chOff x="0" y="0"/>
              <a:chExt cx="1352109" cy="609600"/>
            </a:xfrm>
          </p:grpSpPr>
          <p:sp>
            <p:nvSpPr>
              <p:cNvPr id="438" name="Shape 438"/>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39" name="Shape 439"/>
              <p:cNvSpPr/>
              <p:nvPr/>
            </p:nvSpPr>
            <p:spPr>
              <a:xfrm>
                <a:off x="10160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40" name="Shape 440"/>
              <p:cNvSpPr/>
              <p:nvPr/>
            </p:nvSpPr>
            <p:spPr>
              <a:xfrm>
                <a:off x="5080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nvGrpSpPr>
            <p:cNvPr id="445" name="Group 445"/>
            <p:cNvGrpSpPr/>
            <p:nvPr/>
          </p:nvGrpSpPr>
          <p:grpSpPr>
            <a:xfrm>
              <a:off x="0" y="2959100"/>
              <a:ext cx="1377510" cy="609600"/>
              <a:chOff x="0" y="0"/>
              <a:chExt cx="1377509" cy="609600"/>
            </a:xfrm>
          </p:grpSpPr>
          <p:sp>
            <p:nvSpPr>
              <p:cNvPr id="442" name="Shape 442"/>
              <p:cNvSpPr/>
              <p:nvPr/>
            </p:nvSpPr>
            <p:spPr>
              <a:xfrm>
                <a:off x="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3</a:t>
                </a:r>
              </a:p>
            </p:txBody>
          </p:sp>
          <p:sp>
            <p:nvSpPr>
              <p:cNvPr id="443" name="Shape 443"/>
              <p:cNvSpPr/>
              <p:nvPr/>
            </p:nvSpPr>
            <p:spPr>
              <a:xfrm>
                <a:off x="5080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2</a:t>
                </a:r>
              </a:p>
            </p:txBody>
          </p:sp>
          <p:sp>
            <p:nvSpPr>
              <p:cNvPr id="444" name="Shape 444"/>
              <p:cNvSpPr/>
              <p:nvPr/>
            </p:nvSpPr>
            <p:spPr>
              <a:xfrm>
                <a:off x="1041400" y="0"/>
                <a:ext cx="336110" cy="609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defTabSz="457200">
                  <a:lnSpc>
                    <a:spcPts val="5900"/>
                  </a:lnSpc>
                  <a:buClrTx/>
                  <a:defRPr sz="3500" b="1">
                    <a:uFillTx/>
                    <a:latin typeface="Helvetica"/>
                    <a:ea typeface="Helvetica"/>
                    <a:cs typeface="Helvetica"/>
                    <a:sym typeface="Helvetica"/>
                  </a:defRPr>
                </a:lvl1pPr>
              </a:lstStyle>
              <a:p>
                <a:pPr lvl="0">
                  <a:defRPr sz="1800" b="0"/>
                </a:pPr>
                <a:r>
                  <a:rPr sz="3500" b="1"/>
                  <a:t>1</a:t>
                </a:r>
              </a:p>
            </p:txBody>
          </p:sp>
        </p:grpSp>
      </p:grpSp>
    </p:spTree>
    <p:extLst>
      <p:ext uri="{BB962C8B-B14F-4D97-AF65-F5344CB8AC3E}">
        <p14:creationId xmlns:p14="http://schemas.microsoft.com/office/powerpoint/2010/main" val="233792242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nvSpPr>
        <p:spPr>
          <a:xfrm>
            <a:off x="749300" y="2247900"/>
            <a:ext cx="885038"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[2, 3 ]</a:t>
            </a:r>
          </a:p>
        </p:txBody>
      </p:sp>
      <p:sp>
        <p:nvSpPr>
          <p:cNvPr id="453" name="Shape 453"/>
          <p:cNvSpPr/>
          <p:nvPr/>
        </p:nvSpPr>
        <p:spPr>
          <a:xfrm>
            <a:off x="5143500" y="2374900"/>
            <a:ext cx="885038"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[1, 3 ]</a:t>
            </a:r>
          </a:p>
        </p:txBody>
      </p:sp>
      <p:sp>
        <p:nvSpPr>
          <p:cNvPr id="454" name="Shape 454"/>
          <p:cNvSpPr/>
          <p:nvPr/>
        </p:nvSpPr>
        <p:spPr>
          <a:xfrm>
            <a:off x="9550400" y="2374900"/>
            <a:ext cx="885038"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[1, 2 ]</a:t>
            </a:r>
          </a:p>
        </p:txBody>
      </p:sp>
      <p:sp>
        <p:nvSpPr>
          <p:cNvPr id="455" name="Shape 455"/>
          <p:cNvSpPr/>
          <p:nvPr/>
        </p:nvSpPr>
        <p:spPr>
          <a:xfrm>
            <a:off x="215900" y="4381500"/>
            <a:ext cx="630835"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[ 3 ]</a:t>
            </a:r>
          </a:p>
        </p:txBody>
      </p:sp>
      <p:sp>
        <p:nvSpPr>
          <p:cNvPr id="456" name="Shape 456"/>
          <p:cNvSpPr/>
          <p:nvPr/>
        </p:nvSpPr>
        <p:spPr>
          <a:xfrm>
            <a:off x="2946400" y="4381500"/>
            <a:ext cx="630835"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[ 2 ]</a:t>
            </a:r>
          </a:p>
        </p:txBody>
      </p:sp>
      <p:sp>
        <p:nvSpPr>
          <p:cNvPr id="457" name="Shape 457"/>
          <p:cNvSpPr/>
          <p:nvPr/>
        </p:nvSpPr>
        <p:spPr>
          <a:xfrm>
            <a:off x="5092700" y="4381500"/>
            <a:ext cx="630835"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[ 3 ]</a:t>
            </a:r>
          </a:p>
        </p:txBody>
      </p:sp>
      <p:sp>
        <p:nvSpPr>
          <p:cNvPr id="458" name="Shape 458"/>
          <p:cNvSpPr/>
          <p:nvPr/>
        </p:nvSpPr>
        <p:spPr>
          <a:xfrm>
            <a:off x="7543800" y="4381500"/>
            <a:ext cx="630835"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[ 1 ]</a:t>
            </a:r>
          </a:p>
        </p:txBody>
      </p:sp>
      <p:sp>
        <p:nvSpPr>
          <p:cNvPr id="459" name="Shape 459"/>
          <p:cNvSpPr/>
          <p:nvPr/>
        </p:nvSpPr>
        <p:spPr>
          <a:xfrm>
            <a:off x="9398000" y="4330700"/>
            <a:ext cx="630835" cy="4445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[ 2 ]</a:t>
            </a:r>
          </a:p>
        </p:txBody>
      </p:sp>
      <p:sp>
        <p:nvSpPr>
          <p:cNvPr id="460" name="Shape 460"/>
          <p:cNvSpPr/>
          <p:nvPr/>
        </p:nvSpPr>
        <p:spPr>
          <a:xfrm>
            <a:off x="11468100" y="4330700"/>
            <a:ext cx="800100" cy="4445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[ 1 ]</a:t>
            </a:r>
          </a:p>
        </p:txBody>
      </p:sp>
      <p:grpSp>
        <p:nvGrpSpPr>
          <p:cNvPr id="463" name="Group 463"/>
          <p:cNvGrpSpPr/>
          <p:nvPr/>
        </p:nvGrpSpPr>
        <p:grpSpPr>
          <a:xfrm>
            <a:off x="1778000" y="1009600"/>
            <a:ext cx="3731965" cy="1479600"/>
            <a:chOff x="0" y="0"/>
            <a:chExt cx="3731964" cy="1479599"/>
          </a:xfrm>
        </p:grpSpPr>
        <p:sp>
          <p:nvSpPr>
            <p:cNvPr id="461" name="Shape 461"/>
            <p:cNvSpPr/>
            <p:nvPr/>
          </p:nvSpPr>
          <p:spPr>
            <a:xfrm>
              <a:off x="0" y="1035099"/>
              <a:ext cx="630784"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[ 1 ]</a:t>
              </a:r>
            </a:p>
          </p:txBody>
        </p:sp>
        <p:sp>
          <p:nvSpPr>
            <p:cNvPr id="462" name="Shape 462"/>
            <p:cNvSpPr/>
            <p:nvPr/>
          </p:nvSpPr>
          <p:spPr>
            <a:xfrm flipH="1">
              <a:off x="674687" y="0"/>
              <a:ext cx="3057278" cy="1239589"/>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66" name="Group 466"/>
          <p:cNvGrpSpPr/>
          <p:nvPr/>
        </p:nvGrpSpPr>
        <p:grpSpPr>
          <a:xfrm>
            <a:off x="5497958" y="1007367"/>
            <a:ext cx="1139926" cy="1494533"/>
            <a:chOff x="0" y="0"/>
            <a:chExt cx="1139924" cy="1494532"/>
          </a:xfrm>
        </p:grpSpPr>
        <p:sp>
          <p:nvSpPr>
            <p:cNvPr id="464" name="Shape 464"/>
            <p:cNvSpPr/>
            <p:nvPr/>
          </p:nvSpPr>
          <p:spPr>
            <a:xfrm>
              <a:off x="509141" y="1050032"/>
              <a:ext cx="630784"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[ 2 ]</a:t>
              </a:r>
            </a:p>
          </p:txBody>
        </p:sp>
        <p:sp>
          <p:nvSpPr>
            <p:cNvPr id="465" name="Shape 465"/>
            <p:cNvSpPr/>
            <p:nvPr/>
          </p:nvSpPr>
          <p:spPr>
            <a:xfrm>
              <a:off x="0" y="0"/>
              <a:ext cx="822623" cy="1088381"/>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69" name="Group 469"/>
          <p:cNvGrpSpPr/>
          <p:nvPr/>
        </p:nvGrpSpPr>
        <p:grpSpPr>
          <a:xfrm>
            <a:off x="5502142" y="1015503"/>
            <a:ext cx="5809342" cy="1473697"/>
            <a:chOff x="0" y="0"/>
            <a:chExt cx="5809340" cy="1473696"/>
          </a:xfrm>
        </p:grpSpPr>
        <p:sp>
          <p:nvSpPr>
            <p:cNvPr id="467" name="Shape 467"/>
            <p:cNvSpPr/>
            <p:nvPr/>
          </p:nvSpPr>
          <p:spPr>
            <a:xfrm>
              <a:off x="5178557" y="1029196"/>
              <a:ext cx="630784"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[ 3 ]</a:t>
              </a:r>
            </a:p>
          </p:txBody>
        </p:sp>
        <p:sp>
          <p:nvSpPr>
            <p:cNvPr id="468" name="Shape 468"/>
            <p:cNvSpPr/>
            <p:nvPr/>
          </p:nvSpPr>
          <p:spPr>
            <a:xfrm>
              <a:off x="0" y="0"/>
              <a:ext cx="5402362" cy="1094185"/>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72" name="Group 472"/>
          <p:cNvGrpSpPr/>
          <p:nvPr/>
        </p:nvGrpSpPr>
        <p:grpSpPr>
          <a:xfrm>
            <a:off x="431800" y="2636308"/>
            <a:ext cx="1553336" cy="1554692"/>
            <a:chOff x="0" y="0"/>
            <a:chExt cx="1553335" cy="1554691"/>
          </a:xfrm>
        </p:grpSpPr>
        <p:sp>
          <p:nvSpPr>
            <p:cNvPr id="470" name="Shape 470"/>
            <p:cNvSpPr/>
            <p:nvPr/>
          </p:nvSpPr>
          <p:spPr>
            <a:xfrm>
              <a:off x="0" y="1110191"/>
              <a:ext cx="969665"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[ 1, 2 ]</a:t>
              </a:r>
            </a:p>
          </p:txBody>
        </p:sp>
        <p:sp>
          <p:nvSpPr>
            <p:cNvPr id="471" name="Shape 471"/>
            <p:cNvSpPr/>
            <p:nvPr/>
          </p:nvSpPr>
          <p:spPr>
            <a:xfrm flipV="1">
              <a:off x="529431" y="0"/>
              <a:ext cx="1023905" cy="1123917"/>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75" name="Group 475"/>
          <p:cNvGrpSpPr/>
          <p:nvPr/>
        </p:nvGrpSpPr>
        <p:grpSpPr>
          <a:xfrm>
            <a:off x="1979315" y="2632935"/>
            <a:ext cx="2076450" cy="1481865"/>
            <a:chOff x="0" y="0"/>
            <a:chExt cx="2076449" cy="1481864"/>
          </a:xfrm>
        </p:grpSpPr>
        <p:sp>
          <p:nvSpPr>
            <p:cNvPr id="473" name="Shape 473"/>
            <p:cNvSpPr/>
            <p:nvPr/>
          </p:nvSpPr>
          <p:spPr>
            <a:xfrm>
              <a:off x="1106784" y="1037364"/>
              <a:ext cx="969666"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[ 1, 3 ]</a:t>
              </a:r>
            </a:p>
          </p:txBody>
        </p:sp>
        <p:sp>
          <p:nvSpPr>
            <p:cNvPr id="474" name="Shape 474"/>
            <p:cNvSpPr/>
            <p:nvPr/>
          </p:nvSpPr>
          <p:spPr>
            <a:xfrm flipH="1" flipV="1">
              <a:off x="0" y="0"/>
              <a:ext cx="1568913" cy="1055952"/>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78" name="Group 478"/>
          <p:cNvGrpSpPr/>
          <p:nvPr/>
        </p:nvGrpSpPr>
        <p:grpSpPr>
          <a:xfrm>
            <a:off x="5067300" y="2540000"/>
            <a:ext cx="1392205" cy="1549400"/>
            <a:chOff x="0" y="0"/>
            <a:chExt cx="1392204" cy="1549400"/>
          </a:xfrm>
        </p:grpSpPr>
        <p:sp>
          <p:nvSpPr>
            <p:cNvPr id="476" name="Shape 476"/>
            <p:cNvSpPr/>
            <p:nvPr/>
          </p:nvSpPr>
          <p:spPr>
            <a:xfrm>
              <a:off x="0" y="1104900"/>
              <a:ext cx="969665"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[ 2, 1 ]</a:t>
              </a:r>
            </a:p>
          </p:txBody>
        </p:sp>
        <p:sp>
          <p:nvSpPr>
            <p:cNvPr id="477" name="Shape 477"/>
            <p:cNvSpPr/>
            <p:nvPr/>
          </p:nvSpPr>
          <p:spPr>
            <a:xfrm flipV="1">
              <a:off x="368300" y="0"/>
              <a:ext cx="1023905" cy="1123917"/>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81" name="Group 481"/>
          <p:cNvGrpSpPr/>
          <p:nvPr/>
        </p:nvGrpSpPr>
        <p:grpSpPr>
          <a:xfrm>
            <a:off x="6451600" y="2527300"/>
            <a:ext cx="2239665" cy="1536700"/>
            <a:chOff x="0" y="0"/>
            <a:chExt cx="2239664" cy="1536700"/>
          </a:xfrm>
        </p:grpSpPr>
        <p:sp>
          <p:nvSpPr>
            <p:cNvPr id="479" name="Shape 479"/>
            <p:cNvSpPr/>
            <p:nvPr/>
          </p:nvSpPr>
          <p:spPr>
            <a:xfrm>
              <a:off x="1270000" y="1092200"/>
              <a:ext cx="969665"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[ 2, 3 ]</a:t>
              </a:r>
            </a:p>
          </p:txBody>
        </p:sp>
        <p:sp>
          <p:nvSpPr>
            <p:cNvPr id="480" name="Shape 480"/>
            <p:cNvSpPr/>
            <p:nvPr/>
          </p:nvSpPr>
          <p:spPr>
            <a:xfrm flipH="1" flipV="1">
              <a:off x="0" y="0"/>
              <a:ext cx="1568913" cy="1055952"/>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84" name="Group 484"/>
          <p:cNvGrpSpPr/>
          <p:nvPr/>
        </p:nvGrpSpPr>
        <p:grpSpPr>
          <a:xfrm>
            <a:off x="9588500" y="2501900"/>
            <a:ext cx="1417605" cy="1536700"/>
            <a:chOff x="0" y="0"/>
            <a:chExt cx="1417604" cy="1536700"/>
          </a:xfrm>
        </p:grpSpPr>
        <p:sp>
          <p:nvSpPr>
            <p:cNvPr id="482" name="Shape 482"/>
            <p:cNvSpPr/>
            <p:nvPr/>
          </p:nvSpPr>
          <p:spPr>
            <a:xfrm>
              <a:off x="0" y="1092200"/>
              <a:ext cx="969665"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[ 3, 1 ]</a:t>
              </a:r>
            </a:p>
          </p:txBody>
        </p:sp>
        <p:sp>
          <p:nvSpPr>
            <p:cNvPr id="483" name="Shape 483"/>
            <p:cNvSpPr/>
            <p:nvPr/>
          </p:nvSpPr>
          <p:spPr>
            <a:xfrm flipV="1">
              <a:off x="393700" y="0"/>
              <a:ext cx="1023905" cy="1123917"/>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87" name="Group 487"/>
          <p:cNvGrpSpPr/>
          <p:nvPr/>
        </p:nvGrpSpPr>
        <p:grpSpPr>
          <a:xfrm>
            <a:off x="10998200" y="2489200"/>
            <a:ext cx="1896765" cy="1549400"/>
            <a:chOff x="0" y="0"/>
            <a:chExt cx="1896764" cy="1549400"/>
          </a:xfrm>
        </p:grpSpPr>
        <p:sp>
          <p:nvSpPr>
            <p:cNvPr id="485" name="Shape 485"/>
            <p:cNvSpPr/>
            <p:nvPr/>
          </p:nvSpPr>
          <p:spPr>
            <a:xfrm>
              <a:off x="927100" y="1104900"/>
              <a:ext cx="969665"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[ 3, 2 ]</a:t>
              </a:r>
            </a:p>
          </p:txBody>
        </p:sp>
        <p:sp>
          <p:nvSpPr>
            <p:cNvPr id="486" name="Shape 486"/>
            <p:cNvSpPr/>
            <p:nvPr/>
          </p:nvSpPr>
          <p:spPr>
            <a:xfrm flipH="1" flipV="1">
              <a:off x="0" y="0"/>
              <a:ext cx="1568913" cy="1055952"/>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90" name="Group 490"/>
          <p:cNvGrpSpPr/>
          <p:nvPr/>
        </p:nvGrpSpPr>
        <p:grpSpPr>
          <a:xfrm>
            <a:off x="444500" y="4342110"/>
            <a:ext cx="1223864" cy="1918990"/>
            <a:chOff x="0" y="0"/>
            <a:chExt cx="1223863" cy="1918989"/>
          </a:xfrm>
        </p:grpSpPr>
        <p:sp>
          <p:nvSpPr>
            <p:cNvPr id="488" name="Shape 488"/>
            <p:cNvSpPr/>
            <p:nvPr/>
          </p:nvSpPr>
          <p:spPr>
            <a:xfrm>
              <a:off x="0" y="1474489"/>
              <a:ext cx="1223864" cy="4445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[ 1, 2 ,3]</a:t>
              </a:r>
            </a:p>
          </p:txBody>
        </p:sp>
        <p:sp>
          <p:nvSpPr>
            <p:cNvPr id="489" name="Shape 489"/>
            <p:cNvSpPr/>
            <p:nvPr/>
          </p:nvSpPr>
          <p:spPr>
            <a:xfrm>
              <a:off x="461466" y="0"/>
              <a:ext cx="8435"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93" name="Group 493"/>
          <p:cNvGrpSpPr/>
          <p:nvPr/>
        </p:nvGrpSpPr>
        <p:grpSpPr>
          <a:xfrm>
            <a:off x="3162300" y="4292600"/>
            <a:ext cx="1223864" cy="2057400"/>
            <a:chOff x="0" y="0"/>
            <a:chExt cx="1223863" cy="2057400"/>
          </a:xfrm>
        </p:grpSpPr>
        <p:sp>
          <p:nvSpPr>
            <p:cNvPr id="491" name="Shape 491"/>
            <p:cNvSpPr/>
            <p:nvPr/>
          </p:nvSpPr>
          <p:spPr>
            <a:xfrm>
              <a:off x="0" y="1612900"/>
              <a:ext cx="1223864"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[ 1, 3 ,2]</a:t>
              </a:r>
            </a:p>
          </p:txBody>
        </p:sp>
        <p:sp>
          <p:nvSpPr>
            <p:cNvPr id="492" name="Shape 492"/>
            <p:cNvSpPr/>
            <p:nvPr/>
          </p:nvSpPr>
          <p:spPr>
            <a:xfrm>
              <a:off x="469900" y="0"/>
              <a:ext cx="8434"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96" name="Group 496"/>
          <p:cNvGrpSpPr/>
          <p:nvPr/>
        </p:nvGrpSpPr>
        <p:grpSpPr>
          <a:xfrm>
            <a:off x="5308600" y="4330700"/>
            <a:ext cx="1223864" cy="2019300"/>
            <a:chOff x="0" y="0"/>
            <a:chExt cx="1223863" cy="2019300"/>
          </a:xfrm>
        </p:grpSpPr>
        <p:sp>
          <p:nvSpPr>
            <p:cNvPr id="494" name="Shape 494"/>
            <p:cNvSpPr/>
            <p:nvPr/>
          </p:nvSpPr>
          <p:spPr>
            <a:xfrm>
              <a:off x="0" y="1574800"/>
              <a:ext cx="1223864"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[ 2, 1 ,3]</a:t>
              </a:r>
            </a:p>
          </p:txBody>
        </p:sp>
        <p:sp>
          <p:nvSpPr>
            <p:cNvPr id="495" name="Shape 495"/>
            <p:cNvSpPr/>
            <p:nvPr/>
          </p:nvSpPr>
          <p:spPr>
            <a:xfrm>
              <a:off x="469900" y="0"/>
              <a:ext cx="8434"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499" name="Group 499"/>
          <p:cNvGrpSpPr/>
          <p:nvPr/>
        </p:nvGrpSpPr>
        <p:grpSpPr>
          <a:xfrm>
            <a:off x="7696200" y="4356100"/>
            <a:ext cx="1223864" cy="1993900"/>
            <a:chOff x="0" y="0"/>
            <a:chExt cx="1223863" cy="1993900"/>
          </a:xfrm>
        </p:grpSpPr>
        <p:sp>
          <p:nvSpPr>
            <p:cNvPr id="497" name="Shape 497"/>
            <p:cNvSpPr/>
            <p:nvPr/>
          </p:nvSpPr>
          <p:spPr>
            <a:xfrm>
              <a:off x="0" y="1549400"/>
              <a:ext cx="1223864"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[ 2, 3 ,1]</a:t>
              </a:r>
            </a:p>
          </p:txBody>
        </p:sp>
        <p:sp>
          <p:nvSpPr>
            <p:cNvPr id="498" name="Shape 498"/>
            <p:cNvSpPr/>
            <p:nvPr/>
          </p:nvSpPr>
          <p:spPr>
            <a:xfrm>
              <a:off x="596900" y="0"/>
              <a:ext cx="8434"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502" name="Group 502"/>
          <p:cNvGrpSpPr/>
          <p:nvPr/>
        </p:nvGrpSpPr>
        <p:grpSpPr>
          <a:xfrm>
            <a:off x="9740900" y="4419600"/>
            <a:ext cx="1223864" cy="1930400"/>
            <a:chOff x="0" y="0"/>
            <a:chExt cx="1223863" cy="1930400"/>
          </a:xfrm>
        </p:grpSpPr>
        <p:sp>
          <p:nvSpPr>
            <p:cNvPr id="500" name="Shape 500"/>
            <p:cNvSpPr/>
            <p:nvPr/>
          </p:nvSpPr>
          <p:spPr>
            <a:xfrm>
              <a:off x="0" y="1485900"/>
              <a:ext cx="1223864"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[ 3, 1 ,2]</a:t>
              </a:r>
            </a:p>
          </p:txBody>
        </p:sp>
        <p:sp>
          <p:nvSpPr>
            <p:cNvPr id="501" name="Shape 501"/>
            <p:cNvSpPr/>
            <p:nvPr/>
          </p:nvSpPr>
          <p:spPr>
            <a:xfrm>
              <a:off x="482600" y="0"/>
              <a:ext cx="8434"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505" name="Group 505"/>
          <p:cNvGrpSpPr/>
          <p:nvPr/>
        </p:nvGrpSpPr>
        <p:grpSpPr>
          <a:xfrm>
            <a:off x="11607800" y="4356100"/>
            <a:ext cx="1308100" cy="1993900"/>
            <a:chOff x="0" y="0"/>
            <a:chExt cx="1308100" cy="1993900"/>
          </a:xfrm>
        </p:grpSpPr>
        <p:sp>
          <p:nvSpPr>
            <p:cNvPr id="503" name="Shape 503"/>
            <p:cNvSpPr/>
            <p:nvPr/>
          </p:nvSpPr>
          <p:spPr>
            <a:xfrm>
              <a:off x="0" y="1549400"/>
              <a:ext cx="1308100"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a:defRPr sz="2400" b="1">
                  <a:solidFill>
                    <a:srgbClr val="0056D6"/>
                  </a:solidFill>
                  <a:uFill>
                    <a:solidFill>
                      <a:srgbClr val="0056D6"/>
                    </a:solidFill>
                  </a:uFill>
                  <a:latin typeface="Helvetica"/>
                  <a:ea typeface="Helvetica"/>
                  <a:cs typeface="Helvetica"/>
                  <a:sym typeface="Helvetica"/>
                </a:defRPr>
              </a:lvl1pPr>
            </a:lstStyle>
            <a:p>
              <a:pPr lvl="0">
                <a:defRPr sz="1800" b="0">
                  <a:solidFill>
                    <a:srgbClr val="000000"/>
                  </a:solidFill>
                  <a:uFillTx/>
                </a:defRPr>
              </a:pPr>
              <a:r>
                <a:rPr sz="2400" b="1">
                  <a:solidFill>
                    <a:srgbClr val="0056D6"/>
                  </a:solidFill>
                  <a:uFill>
                    <a:solidFill>
                      <a:srgbClr val="0056D6"/>
                    </a:solidFill>
                  </a:uFill>
                </a:rPr>
                <a:t>[ 3, 2 ,1]</a:t>
              </a:r>
            </a:p>
          </p:txBody>
        </p:sp>
        <p:sp>
          <p:nvSpPr>
            <p:cNvPr id="504" name="Shape 504"/>
            <p:cNvSpPr/>
            <p:nvPr/>
          </p:nvSpPr>
          <p:spPr>
            <a:xfrm>
              <a:off x="850900" y="0"/>
              <a:ext cx="8434" cy="1426998"/>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508" name="Group 508"/>
          <p:cNvGrpSpPr/>
          <p:nvPr/>
        </p:nvGrpSpPr>
        <p:grpSpPr>
          <a:xfrm>
            <a:off x="3797300" y="635000"/>
            <a:ext cx="8230469" cy="495300"/>
            <a:chOff x="0" y="0"/>
            <a:chExt cx="8230468" cy="495300"/>
          </a:xfrm>
        </p:grpSpPr>
        <p:sp>
          <p:nvSpPr>
            <p:cNvPr id="506" name="Shape 506"/>
            <p:cNvSpPr/>
            <p:nvPr/>
          </p:nvSpPr>
          <p:spPr>
            <a:xfrm>
              <a:off x="0" y="50800"/>
              <a:ext cx="1308710" cy="44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sz="2400">
                  <a:solidFill>
                    <a:srgbClr val="669C35"/>
                  </a:solidFill>
                  <a:uFill>
                    <a:solidFill>
                      <a:srgbClr val="669C35"/>
                    </a:solidFill>
                  </a:uFill>
                  <a:latin typeface="+mn-lt"/>
                  <a:ea typeface="+mn-ea"/>
                  <a:cs typeface="+mn-cs"/>
                  <a:sym typeface="Helvetica Light"/>
                </a:defRPr>
              </a:lvl1pPr>
            </a:lstStyle>
            <a:p>
              <a:pPr lvl="0">
                <a:defRPr sz="1800">
                  <a:solidFill>
                    <a:srgbClr val="000000"/>
                  </a:solidFill>
                  <a:uFillTx/>
                </a:defRPr>
              </a:pPr>
              <a:r>
                <a:rPr sz="2400">
                  <a:solidFill>
                    <a:srgbClr val="669C35"/>
                  </a:solidFill>
                  <a:uFill>
                    <a:solidFill>
                      <a:srgbClr val="669C35"/>
                    </a:solidFill>
                  </a:uFill>
                </a:rPr>
                <a:t>[ 1, 2, 3 ]</a:t>
              </a:r>
            </a:p>
          </p:txBody>
        </p:sp>
        <p:sp>
          <p:nvSpPr>
            <p:cNvPr id="507" name="Shape 507"/>
            <p:cNvSpPr/>
            <p:nvPr/>
          </p:nvSpPr>
          <p:spPr>
            <a:xfrm>
              <a:off x="5981700" y="0"/>
              <a:ext cx="2248769" cy="3354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b="1">
                  <a:solidFill>
                    <a:srgbClr val="669C35"/>
                  </a:solidFill>
                  <a:uFill>
                    <a:solidFill>
                      <a:srgbClr val="669C35"/>
                    </a:solidFill>
                  </a:uFill>
                </a:defRPr>
              </a:lvl1pPr>
            </a:lstStyle>
            <a:p>
              <a:pPr lvl="0">
                <a:defRPr b="0">
                  <a:solidFill>
                    <a:srgbClr val="000000"/>
                  </a:solidFill>
                  <a:uFillTx/>
                </a:defRPr>
              </a:pPr>
              <a:r>
                <a:rPr b="1">
                  <a:solidFill>
                    <a:srgbClr val="669C35"/>
                  </a:solidFill>
                  <a:uFill>
                    <a:solidFill>
                      <a:srgbClr val="669C35"/>
                    </a:solidFill>
                  </a:uFill>
                </a:rPr>
                <a:t>Possible Next Items</a:t>
              </a:r>
            </a:p>
          </p:txBody>
        </p:sp>
      </p:grpSp>
      <p:grpSp>
        <p:nvGrpSpPr>
          <p:cNvPr id="511" name="Group 511"/>
          <p:cNvGrpSpPr/>
          <p:nvPr/>
        </p:nvGrpSpPr>
        <p:grpSpPr>
          <a:xfrm>
            <a:off x="2197100" y="215900"/>
            <a:ext cx="3505064" cy="525922"/>
            <a:chOff x="0" y="0"/>
            <a:chExt cx="3505063" cy="525921"/>
          </a:xfrm>
        </p:grpSpPr>
        <p:sp>
          <p:nvSpPr>
            <p:cNvPr id="509" name="Shape 509"/>
            <p:cNvSpPr/>
            <p:nvPr/>
          </p:nvSpPr>
          <p:spPr>
            <a:xfrm>
              <a:off x="3200400" y="190500"/>
              <a:ext cx="304664" cy="3354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b="1">
                  <a:solidFill>
                    <a:srgbClr val="0056D6"/>
                  </a:solidFill>
                  <a:uFill>
                    <a:solidFill>
                      <a:srgbClr val="0056D6"/>
                    </a:solidFill>
                  </a:uFill>
                </a:defRPr>
              </a:lvl1pPr>
            </a:lstStyle>
            <a:p>
              <a:pPr lvl="0">
                <a:defRPr b="0">
                  <a:solidFill>
                    <a:srgbClr val="000000"/>
                  </a:solidFill>
                  <a:uFillTx/>
                </a:defRPr>
              </a:pPr>
              <a:r>
                <a:rPr b="1">
                  <a:solidFill>
                    <a:srgbClr val="0056D6"/>
                  </a:solidFill>
                  <a:uFill>
                    <a:solidFill>
                      <a:srgbClr val="0056D6"/>
                    </a:solidFill>
                  </a:uFill>
                </a:rPr>
                <a:t>[ ]</a:t>
              </a:r>
            </a:p>
          </p:txBody>
        </p:sp>
        <p:sp>
          <p:nvSpPr>
            <p:cNvPr id="510" name="Shape 510"/>
            <p:cNvSpPr/>
            <p:nvPr/>
          </p:nvSpPr>
          <p:spPr>
            <a:xfrm>
              <a:off x="0" y="0"/>
              <a:ext cx="1765449" cy="3354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8100" tIns="38100" rIns="38100" bIns="38100" numCol="1" anchor="t">
              <a:spAutoFit/>
            </a:bodyPr>
            <a:lstStyle>
              <a:lvl1pPr>
                <a:defRPr b="1">
                  <a:solidFill>
                    <a:srgbClr val="0056D6"/>
                  </a:solidFill>
                  <a:uFill>
                    <a:solidFill>
                      <a:srgbClr val="0056D6"/>
                    </a:solidFill>
                  </a:uFill>
                </a:defRPr>
              </a:lvl1pPr>
            </a:lstStyle>
            <a:p>
              <a:pPr lvl="0">
                <a:defRPr b="0">
                  <a:solidFill>
                    <a:srgbClr val="000000"/>
                  </a:solidFill>
                  <a:uFillTx/>
                </a:defRPr>
              </a:pPr>
              <a:r>
                <a:rPr b="1">
                  <a:solidFill>
                    <a:srgbClr val="0056D6"/>
                  </a:solidFill>
                  <a:uFill>
                    <a:solidFill>
                      <a:srgbClr val="0056D6"/>
                    </a:solidFill>
                  </a:uFill>
                </a:rPr>
                <a:t>Partial Solution</a:t>
              </a:r>
            </a:p>
          </p:txBody>
        </p:sp>
      </p:grpSp>
      <p:sp>
        <p:nvSpPr>
          <p:cNvPr id="512" name="Shape 512"/>
          <p:cNvSpPr/>
          <p:nvPr/>
        </p:nvSpPr>
        <p:spPr>
          <a:xfrm>
            <a:off x="151074" y="-12700"/>
            <a:ext cx="1196468" cy="7620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lgn="ctr">
              <a:buClr>
                <a:srgbClr val="6B3019"/>
              </a:buClr>
              <a:defRPr sz="4500">
                <a:latin typeface="+mn-lt"/>
                <a:ea typeface="+mn-ea"/>
                <a:cs typeface="+mn-cs"/>
                <a:sym typeface="Helvetica Light"/>
              </a:defRPr>
            </a:lvl1pPr>
          </a:lstStyle>
          <a:p>
            <a:pPr lvl="0">
              <a:defRPr sz="1800">
                <a:uFillTx/>
              </a:defRPr>
            </a:pPr>
            <a:r>
              <a:rPr sz="4500">
                <a:uFill>
                  <a:solidFill/>
                </a:uFill>
              </a:rPr>
              <a:t>N=3</a:t>
            </a:r>
          </a:p>
        </p:txBody>
      </p:sp>
    </p:spTree>
    <p:extLst>
      <p:ext uri="{BB962C8B-B14F-4D97-AF65-F5344CB8AC3E}">
        <p14:creationId xmlns:p14="http://schemas.microsoft.com/office/powerpoint/2010/main" val="413374702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4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4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4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4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4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4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4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49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4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4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4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4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p:tmAbs val="0"/>
                                  </p:iterate>
                                  <p:childTnLst>
                                    <p:set>
                                      <p:cBhvr>
                                        <p:cTn id="82" fill="hold"/>
                                        <p:tgtEl>
                                          <p:spTgt spid="48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p:tmAbs val="0"/>
                                  </p:iterate>
                                  <p:childTnLst>
                                    <p:set>
                                      <p:cBhvr>
                                        <p:cTn id="86" fill="hold"/>
                                        <p:tgtEl>
                                          <p:spTgt spid="4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iterate>
                                    <p:tmAbs val="0"/>
                                  </p:iterate>
                                  <p:childTnLst>
                                    <p:set>
                                      <p:cBhvr>
                                        <p:cTn id="90" fill="hold"/>
                                        <p:tgtEl>
                                          <p:spTgt spid="50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iterate>
                                    <p:tmAbs val="0"/>
                                  </p:iterate>
                                  <p:childTnLst>
                                    <p:set>
                                      <p:cBhvr>
                                        <p:cTn id="94" fill="hold"/>
                                        <p:tgtEl>
                                          <p:spTgt spid="48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iterate>
                                    <p:tmAbs val="0"/>
                                  </p:iterate>
                                  <p:childTnLst>
                                    <p:set>
                                      <p:cBhvr>
                                        <p:cTn id="98" fill="hold"/>
                                        <p:tgtEl>
                                          <p:spTgt spid="4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iterate>
                                    <p:tmAbs val="0"/>
                                  </p:iterate>
                                  <p:childTnLst>
                                    <p:set>
                                      <p:cBhvr>
                                        <p:cTn id="102" fill="hold"/>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advAuto="0"/>
      <p:bldP spid="453" grpId="0" animBg="1" advAuto="0"/>
      <p:bldP spid="454" grpId="0" animBg="1" advAuto="0"/>
      <p:bldP spid="455" grpId="0" animBg="1" advAuto="0"/>
      <p:bldP spid="456" grpId="0" animBg="1" advAuto="0"/>
      <p:bldP spid="457" grpId="0" animBg="1" advAuto="0"/>
      <p:bldP spid="458" grpId="0" animBg="1" advAuto="0"/>
      <p:bldP spid="459" grpId="0" animBg="1" advAuto="0"/>
      <p:bldP spid="460" grpId="0" animBg="1" advAuto="0"/>
      <p:bldP spid="463" grpId="0" animBg="1" advAuto="0"/>
      <p:bldP spid="466" grpId="0" animBg="1" advAuto="0"/>
      <p:bldP spid="469" grpId="0" animBg="1" advAuto="0"/>
      <p:bldP spid="472" grpId="0" animBg="1" advAuto="0"/>
      <p:bldP spid="475" grpId="0" animBg="1" advAuto="0"/>
      <p:bldP spid="478" grpId="0" animBg="1" advAuto="0"/>
      <p:bldP spid="481" grpId="0" animBg="1" advAuto="0"/>
      <p:bldP spid="484" grpId="0" animBg="1" advAuto="0"/>
      <p:bldP spid="487" grpId="0" animBg="1" advAuto="0"/>
      <p:bldP spid="490" grpId="0" animBg="1" advAuto="0"/>
      <p:bldP spid="493" grpId="0" animBg="1" advAuto="0"/>
      <p:bldP spid="496" grpId="0" animBg="1" advAuto="0"/>
      <p:bldP spid="499" grpId="0" animBg="1" advAuto="0"/>
      <p:bldP spid="502" grpId="0" animBg="1" advAuto="0"/>
      <p:bldP spid="505" grpId="0" animBg="1" advAuto="0"/>
      <p:bldP spid="50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Generate Permutation Algorithm</a:t>
            </a:r>
          </a:p>
        </p:txBody>
      </p:sp>
      <p:sp>
        <p:nvSpPr>
          <p:cNvPr id="4" name="Content Placeholder 2"/>
          <p:cNvSpPr txBox="1">
            <a:spLocks/>
          </p:cNvSpPr>
          <p:nvPr/>
        </p:nvSpPr>
        <p:spPr>
          <a:xfrm>
            <a:off x="1605856" y="3076600"/>
            <a:ext cx="10873209" cy="5040560"/>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generatePermutations</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N)</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err="1" smtClean="0">
                <a:latin typeface="Arial"/>
                <a:cs typeface="Arial"/>
              </a:rPr>
              <a:t>possibleItems</a:t>
            </a:r>
            <a:r>
              <a:rPr lang="en-US" sz="2800" dirty="0" smtClean="0">
                <a:latin typeface="Arial"/>
                <a:cs typeface="Arial"/>
              </a:rPr>
              <a:t> </a:t>
            </a:r>
            <a:r>
              <a:rPr lang="en-US" sz="2800" dirty="0">
                <a:latin typeface="Arial"/>
                <a:cs typeface="Arial"/>
              </a:rPr>
              <a:t>= </a:t>
            </a:r>
            <a:r>
              <a:rPr lang="en-US" sz="2800" dirty="0" err="1" smtClean="0">
                <a:latin typeface="Arial"/>
                <a:cs typeface="Arial"/>
              </a:rPr>
              <a:t>getItems</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N)</a:t>
            </a:r>
            <a:endParaRPr lang="en-US" sz="2800" dirty="0">
              <a:latin typeface="Arial"/>
              <a:cs typeface="Arial"/>
            </a:endParaRP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 if </a:t>
            </a:r>
            <a:r>
              <a:rPr lang="en-US" sz="2800" dirty="0" err="1" smtClean="0">
                <a:latin typeface="Arial"/>
                <a:cs typeface="Arial"/>
              </a:rPr>
              <a:t>possibleItems</a:t>
            </a:r>
            <a:r>
              <a:rPr lang="en-US" sz="2800" dirty="0" smtClean="0">
                <a:latin typeface="Arial"/>
                <a:cs typeface="Arial"/>
              </a:rPr>
              <a:t> == []:</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if</a:t>
            </a:r>
            <a:r>
              <a:rPr lang="en-US" sz="2800" dirty="0" smtClean="0">
                <a:latin typeface="Arial"/>
                <a:cs typeface="Arial"/>
              </a:rPr>
              <a:t> </a:t>
            </a:r>
            <a:r>
              <a:rPr lang="en-US" sz="2800" dirty="0" err="1" smtClean="0">
                <a:solidFill>
                  <a:srgbClr val="800000"/>
                </a:solidFill>
                <a:latin typeface="Arial"/>
                <a:cs typeface="Arial"/>
              </a:rPr>
              <a:t>len</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 N:</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smtClean="0">
                <a:latin typeface="Arial"/>
                <a:cs typeface="Arial"/>
              </a:rPr>
              <a:t>    </a:t>
            </a:r>
            <a:r>
              <a:rPr lang="en-US" sz="2800" dirty="0" smtClean="0">
                <a:solidFill>
                  <a:srgbClr val="FF6600"/>
                </a:solidFill>
                <a:latin typeface="Arial"/>
                <a:cs typeface="Arial"/>
              </a:rPr>
              <a:t>else</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for</a:t>
            </a:r>
            <a:r>
              <a:rPr lang="en-US" sz="2800" dirty="0" smtClean="0">
                <a:latin typeface="Arial"/>
                <a:cs typeface="Arial"/>
              </a:rPr>
              <a:t> </a:t>
            </a:r>
            <a:r>
              <a:rPr lang="en-US" sz="2800" dirty="0">
                <a:latin typeface="Arial"/>
                <a:cs typeface="Arial"/>
              </a:rPr>
              <a:t>item </a:t>
            </a:r>
            <a:r>
              <a:rPr lang="en-US" sz="2800" dirty="0">
                <a:solidFill>
                  <a:srgbClr val="FF6600"/>
                </a:solidFill>
                <a:latin typeface="Arial"/>
                <a:cs typeface="Arial"/>
              </a:rPr>
              <a:t>in</a:t>
            </a:r>
            <a:r>
              <a:rPr lang="en-US" sz="2800" dirty="0">
                <a:latin typeface="Arial"/>
                <a:cs typeface="Arial"/>
              </a:rPr>
              <a:t> </a:t>
            </a:r>
            <a:r>
              <a:rPr lang="en-US" sz="2800" dirty="0" err="1">
                <a:latin typeface="Arial"/>
                <a:cs typeface="Arial"/>
              </a:rPr>
              <a:t>p</a:t>
            </a:r>
            <a:r>
              <a:rPr lang="en-US" sz="2800" dirty="0" err="1" smtClean="0">
                <a:latin typeface="Arial"/>
                <a:cs typeface="Arial"/>
              </a:rPr>
              <a:t>ossibleItems</a:t>
            </a:r>
            <a:r>
              <a:rPr lang="en-US" sz="2800" dirty="0" smtClean="0">
                <a:latin typeface="Arial"/>
                <a:cs typeface="Arial"/>
              </a:rPr>
              <a:t>:</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partialSolution.append</a:t>
            </a:r>
            <a:r>
              <a:rPr lang="en-US" sz="2800" dirty="0">
                <a:latin typeface="Arial"/>
                <a:cs typeface="Arial"/>
              </a:rPr>
              <a:t>(item</a:t>
            </a:r>
            <a:r>
              <a:rPr lang="en-US" sz="2800" dirty="0" smtClean="0">
                <a:latin typeface="Arial"/>
                <a:cs typeface="Arial"/>
              </a:rPr>
              <a:t>)</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generatePermutations</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N)</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partialSolution.pop</a:t>
            </a:r>
            <a:r>
              <a:rPr lang="en-US" sz="2800" dirty="0">
                <a:latin typeface="Arial"/>
                <a:cs typeface="Arial"/>
              </a:rPr>
              <a:t>()</a:t>
            </a:r>
          </a:p>
        </p:txBody>
      </p:sp>
    </p:spTree>
    <p:extLst>
      <p:ext uri="{BB962C8B-B14F-4D97-AF65-F5344CB8AC3E}">
        <p14:creationId xmlns:p14="http://schemas.microsoft.com/office/powerpoint/2010/main" val="42849415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Shape 1240"/>
          <p:cNvSpPr>
            <a:spLocks noGrp="1"/>
          </p:cNvSpPr>
          <p:nvPr>
            <p:ph type="title"/>
          </p:nvPr>
        </p:nvSpPr>
        <p:spPr>
          <a:xfrm>
            <a:off x="1025525" y="288925"/>
            <a:ext cx="10664825" cy="1625600"/>
          </a:xfrm>
          <a:prstGeom prst="rect">
            <a:avLst/>
          </a:prstGeom>
        </p:spPr>
        <p:txBody>
          <a:bodyPr/>
          <a:lstStyle/>
          <a:p>
            <a:pPr lvl="0">
              <a:defRPr sz="1800">
                <a:uFillTx/>
              </a:defRPr>
            </a:pPr>
            <a:r>
              <a:rPr sz="6200" dirty="0" smtClean="0">
                <a:uFill>
                  <a:solidFill/>
                </a:uFill>
              </a:rPr>
              <a:t>Bit</a:t>
            </a:r>
            <a:r>
              <a:rPr lang="en-AU" sz="6200" dirty="0" smtClean="0">
                <a:uFill>
                  <a:solidFill/>
                </a:uFill>
              </a:rPr>
              <a:t> List</a:t>
            </a:r>
            <a:r>
              <a:rPr sz="6200" dirty="0" smtClean="0">
                <a:uFill>
                  <a:solidFill/>
                </a:uFill>
              </a:rPr>
              <a:t>s</a:t>
            </a:r>
            <a:endParaRPr sz="6200" dirty="0">
              <a:uFill>
                <a:solidFill/>
              </a:uFill>
            </a:endParaRPr>
          </a:p>
        </p:txBody>
      </p:sp>
      <p:sp>
        <p:nvSpPr>
          <p:cNvPr id="1241" name="Shape 1241"/>
          <p:cNvSpPr>
            <a:spLocks noGrp="1"/>
          </p:cNvSpPr>
          <p:nvPr>
            <p:ph type="body" idx="1"/>
          </p:nvPr>
        </p:nvSpPr>
        <p:spPr>
          <a:xfrm>
            <a:off x="5508625" y="2007393"/>
            <a:ext cx="1981200" cy="7696201"/>
          </a:xfrm>
          <a:prstGeom prst="rect">
            <a:avLst/>
          </a:prstGeom>
        </p:spPr>
        <p:txBody>
          <a:bodyPr/>
          <a:lstStyle/>
          <a:p>
            <a:pPr marL="117475" lvl="0" indent="0">
              <a:buNone/>
              <a:defRPr sz="1800">
                <a:uFillTx/>
              </a:defRPr>
            </a:pPr>
            <a:r>
              <a:rPr sz="4600" dirty="0">
                <a:uFill>
                  <a:solidFill/>
                </a:uFill>
                <a:latin typeface="Arial"/>
                <a:ea typeface="Arial"/>
                <a:cs typeface="Arial"/>
                <a:sym typeface="Arial"/>
              </a:rPr>
              <a:t>000</a:t>
            </a:r>
            <a:endParaRPr sz="4600" dirty="0">
              <a:uFill>
                <a:solidFill/>
              </a:uFill>
            </a:endParaRPr>
          </a:p>
          <a:p>
            <a:pPr marL="117475" lvl="0" indent="0">
              <a:buNone/>
              <a:defRPr sz="1800">
                <a:uFillTx/>
              </a:defRPr>
            </a:pPr>
            <a:r>
              <a:rPr sz="4600" dirty="0">
                <a:uFill>
                  <a:solidFill/>
                </a:uFill>
                <a:latin typeface="Arial"/>
                <a:ea typeface="Arial"/>
                <a:cs typeface="Arial"/>
                <a:sym typeface="Arial"/>
              </a:rPr>
              <a:t>001</a:t>
            </a:r>
            <a:endParaRPr sz="4600" dirty="0">
              <a:uFill>
                <a:solidFill/>
              </a:uFill>
            </a:endParaRPr>
          </a:p>
          <a:p>
            <a:pPr marL="117475" lvl="0" indent="0">
              <a:buNone/>
              <a:defRPr sz="1800">
                <a:uFillTx/>
              </a:defRPr>
            </a:pPr>
            <a:r>
              <a:rPr sz="4600" dirty="0">
                <a:uFill>
                  <a:solidFill/>
                </a:uFill>
                <a:latin typeface="Arial"/>
                <a:ea typeface="Arial"/>
                <a:cs typeface="Arial"/>
                <a:sym typeface="Arial"/>
              </a:rPr>
              <a:t>010</a:t>
            </a:r>
            <a:endParaRPr sz="4600" dirty="0">
              <a:uFill>
                <a:solidFill/>
              </a:uFill>
            </a:endParaRPr>
          </a:p>
          <a:p>
            <a:pPr marL="117475" lvl="0" indent="0">
              <a:buNone/>
              <a:defRPr sz="1800">
                <a:uFillTx/>
              </a:defRPr>
            </a:pPr>
            <a:r>
              <a:rPr sz="4600" dirty="0">
                <a:uFill>
                  <a:solidFill/>
                </a:uFill>
                <a:latin typeface="Arial"/>
                <a:ea typeface="Arial"/>
                <a:cs typeface="Arial"/>
                <a:sym typeface="Arial"/>
              </a:rPr>
              <a:t>011</a:t>
            </a:r>
            <a:endParaRPr sz="4600" dirty="0">
              <a:uFill>
                <a:solidFill/>
              </a:uFill>
            </a:endParaRPr>
          </a:p>
          <a:p>
            <a:pPr marL="117475" lvl="0" indent="0">
              <a:buNone/>
              <a:defRPr sz="1800">
                <a:uFillTx/>
              </a:defRPr>
            </a:pPr>
            <a:r>
              <a:rPr sz="4600" dirty="0">
                <a:uFill>
                  <a:solidFill/>
                </a:uFill>
                <a:latin typeface="Arial"/>
                <a:ea typeface="Arial"/>
                <a:cs typeface="Arial"/>
                <a:sym typeface="Arial"/>
              </a:rPr>
              <a:t>100</a:t>
            </a:r>
            <a:endParaRPr sz="4600" dirty="0">
              <a:uFill>
                <a:solidFill/>
              </a:uFill>
            </a:endParaRPr>
          </a:p>
          <a:p>
            <a:pPr marL="117475" lvl="0" indent="0">
              <a:buNone/>
              <a:defRPr sz="1800">
                <a:uFillTx/>
              </a:defRPr>
            </a:pPr>
            <a:r>
              <a:rPr sz="4600" dirty="0">
                <a:uFill>
                  <a:solidFill/>
                </a:uFill>
                <a:latin typeface="Arial"/>
                <a:ea typeface="Arial"/>
                <a:cs typeface="Arial"/>
                <a:sym typeface="Arial"/>
              </a:rPr>
              <a:t>101</a:t>
            </a:r>
            <a:endParaRPr sz="4600" dirty="0">
              <a:uFill>
                <a:solidFill/>
              </a:uFill>
            </a:endParaRPr>
          </a:p>
          <a:p>
            <a:pPr marL="117475" lvl="0" indent="0">
              <a:buNone/>
              <a:defRPr sz="1800">
                <a:uFillTx/>
              </a:defRPr>
            </a:pPr>
            <a:r>
              <a:rPr sz="4600" dirty="0">
                <a:uFill>
                  <a:solidFill/>
                </a:uFill>
                <a:latin typeface="Arial"/>
                <a:ea typeface="Arial"/>
                <a:cs typeface="Arial"/>
                <a:sym typeface="Arial"/>
              </a:rPr>
              <a:t>110</a:t>
            </a:r>
            <a:endParaRPr sz="4600" dirty="0">
              <a:uFill>
                <a:solidFill/>
              </a:uFill>
            </a:endParaRPr>
          </a:p>
          <a:p>
            <a:pPr marL="117475" lvl="0" indent="0">
              <a:buNone/>
              <a:defRPr sz="1800">
                <a:uFillTx/>
              </a:defRPr>
            </a:pPr>
            <a:r>
              <a:rPr sz="4600" dirty="0">
                <a:uFill>
                  <a:solidFill/>
                </a:uFill>
                <a:latin typeface="Arial"/>
                <a:ea typeface="Arial"/>
                <a:cs typeface="Arial"/>
                <a:sym typeface="Arial"/>
              </a:rPr>
              <a:t>111</a:t>
            </a:r>
          </a:p>
        </p:txBody>
      </p:sp>
      <p:grpSp>
        <p:nvGrpSpPr>
          <p:cNvPr id="1244" name="Group 1244"/>
          <p:cNvGrpSpPr/>
          <p:nvPr/>
        </p:nvGrpSpPr>
        <p:grpSpPr>
          <a:xfrm>
            <a:off x="8331200" y="4762500"/>
            <a:ext cx="3759200" cy="3434458"/>
            <a:chOff x="0" y="0"/>
            <a:chExt cx="3759200" cy="3434457"/>
          </a:xfrm>
        </p:grpSpPr>
        <p:sp>
          <p:nvSpPr>
            <p:cNvPr id="1242" name="Shape 1242"/>
            <p:cNvSpPr/>
            <p:nvPr/>
          </p:nvSpPr>
          <p:spPr>
            <a:xfrm>
              <a:off x="63500" y="1981200"/>
              <a:ext cx="3695700" cy="145325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a:defRPr sz="4800" b="1">
                  <a:solidFill>
                    <a:srgbClr val="669C35"/>
                  </a:solidFill>
                  <a:uFill>
                    <a:solidFill>
                      <a:srgbClr val="669C35"/>
                    </a:solidFill>
                  </a:uFill>
                </a:defRPr>
              </a:lvl1pPr>
            </a:lstStyle>
            <a:p>
              <a:pPr lvl="0">
                <a:defRPr sz="1800" b="0">
                  <a:solidFill>
                    <a:srgbClr val="000000"/>
                  </a:solidFill>
                  <a:uFillTx/>
                </a:defRPr>
              </a:pPr>
              <a:r>
                <a:rPr sz="4800" b="1">
                  <a:solidFill>
                    <a:srgbClr val="669C35"/>
                  </a:solidFill>
                  <a:uFill>
                    <a:solidFill>
                      <a:srgbClr val="669C35"/>
                    </a:solidFill>
                  </a:uFill>
                </a:rPr>
                <a:t>Possible Next Items?</a:t>
              </a:r>
            </a:p>
          </p:txBody>
        </p:sp>
        <p:sp>
          <p:nvSpPr>
            <p:cNvPr id="1243" name="Shape 1243"/>
            <p:cNvSpPr/>
            <p:nvPr/>
          </p:nvSpPr>
          <p:spPr>
            <a:xfrm>
              <a:off x="0" y="0"/>
              <a:ext cx="3263900" cy="145325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spAutoFit/>
            </a:bodyPr>
            <a:lstStyle>
              <a:lvl1pPr>
                <a:defRPr sz="4800" b="1">
                  <a:solidFill>
                    <a:srgbClr val="0056D6"/>
                  </a:solidFill>
                  <a:uFill>
                    <a:solidFill>
                      <a:srgbClr val="0056D6"/>
                    </a:solidFill>
                  </a:uFill>
                </a:defRPr>
              </a:lvl1pPr>
            </a:lstStyle>
            <a:p>
              <a:pPr lvl="0">
                <a:defRPr sz="1800" b="0">
                  <a:solidFill>
                    <a:srgbClr val="000000"/>
                  </a:solidFill>
                  <a:uFillTx/>
                </a:defRPr>
              </a:pPr>
              <a:r>
                <a:rPr sz="4800" b="1">
                  <a:solidFill>
                    <a:srgbClr val="0056D6"/>
                  </a:solidFill>
                  <a:uFill>
                    <a:solidFill>
                      <a:srgbClr val="0056D6"/>
                    </a:solidFill>
                  </a:uFill>
                </a:rPr>
                <a:t>Partial Solution?</a:t>
              </a:r>
            </a:p>
          </p:txBody>
        </p:sp>
      </p:grpSp>
    </p:spTree>
    <p:extLst>
      <p:ext uri="{BB962C8B-B14F-4D97-AF65-F5344CB8AC3E}">
        <p14:creationId xmlns:p14="http://schemas.microsoft.com/office/powerpoint/2010/main" val="66499040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392931" y="772344"/>
            <a:ext cx="10664825" cy="1625600"/>
          </a:xfrm>
        </p:spPr>
        <p:txBody>
          <a:bodyPr>
            <a:noAutofit/>
          </a:bodyPr>
          <a:lstStyle/>
          <a:p>
            <a:r>
              <a:rPr lang="en-AU" sz="4400" dirty="0" smtClean="0"/>
              <a:t>When </a:t>
            </a:r>
            <a:r>
              <a:rPr lang="en-AU" sz="4400" dirty="0"/>
              <a:t>generating bit lists of length </a:t>
            </a:r>
            <a:r>
              <a:rPr lang="en-AU" sz="4400" dirty="0" smtClean="0"/>
              <a:t>N, if  </a:t>
            </a:r>
            <a:r>
              <a:rPr lang="en-AU" sz="4400" dirty="0" err="1" smtClean="0"/>
              <a:t>len</a:t>
            </a:r>
            <a:r>
              <a:rPr lang="en-AU" sz="4400" dirty="0" smtClean="0"/>
              <a:t>(</a:t>
            </a:r>
            <a:r>
              <a:rPr lang="en-AU" sz="4400" dirty="0" err="1" smtClean="0"/>
              <a:t>partialSolution</a:t>
            </a:r>
            <a:r>
              <a:rPr lang="en-AU" sz="4400" dirty="0" smtClean="0"/>
              <a:t>) &lt; N, then next possible bits are always 0 and 1.</a:t>
            </a:r>
            <a:endParaRPr lang="en-AU" sz="4400" dirty="0"/>
          </a:p>
        </p:txBody>
      </p:sp>
      <p:sp>
        <p:nvSpPr>
          <p:cNvPr id="3" name="TPAnswers"/>
          <p:cNvSpPr>
            <a:spLocks noGrp="1"/>
          </p:cNvSpPr>
          <p:nvPr>
            <p:ph idx="1"/>
            <p:custDataLst>
              <p:tags r:id="rId2"/>
            </p:custDataLst>
          </p:nvPr>
        </p:nvSpPr>
        <p:spPr>
          <a:xfrm>
            <a:off x="2041525" y="3868689"/>
            <a:ext cx="4100835" cy="2232248"/>
          </a:xfrm>
        </p:spPr>
        <p:txBody>
          <a:bodyPr>
            <a:normAutofit/>
          </a:bodyPr>
          <a:lstStyle/>
          <a:p>
            <a:pPr marL="1031875" indent="-914400">
              <a:spcBef>
                <a:spcPct val="20000"/>
              </a:spcBef>
              <a:spcAft>
                <a:spcPts val="0"/>
              </a:spcAft>
              <a:buFont typeface="Wingdings 2" pitchFamily="18" charset="2"/>
              <a:buAutoNum type="alphaUcPeriod"/>
            </a:pPr>
            <a:r>
              <a:rPr lang="en-AU" dirty="0" smtClean="0"/>
              <a:t>True</a:t>
            </a:r>
          </a:p>
          <a:p>
            <a:pPr marL="1031875" indent="-914400">
              <a:spcBef>
                <a:spcPct val="20000"/>
              </a:spcBef>
              <a:spcAft>
                <a:spcPts val="0"/>
              </a:spcAft>
              <a:buFont typeface="Wingdings 2" pitchFamily="18" charset="2"/>
              <a:buAutoNum type="alphaUcPeriod"/>
            </a:pPr>
            <a:r>
              <a:rPr lang="en-AU" dirty="0" smtClean="0"/>
              <a:t>False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hidden="1"/>
          <p:cNvGrpSpPr/>
          <p:nvPr>
            <p:custDataLst>
              <p:tags r:id="rId3"/>
            </p:custDataLst>
          </p:nvPr>
        </p:nvGrpSpPr>
        <p:grpSpPr>
          <a:xfrm>
            <a:off x="12039600" y="8991600"/>
            <a:ext cx="838200" cy="635000"/>
            <a:chOff x="8318500" y="6032500"/>
            <a:chExt cx="838200" cy="635000"/>
          </a:xfrm>
        </p:grpSpPr>
        <p:sp>
          <p:nvSpPr>
            <p:cNvPr id="6"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hidden="1"/>
            <p:cNvSpPr txBox="1"/>
            <p:nvPr/>
          </p:nvSpPr>
          <p:spPr>
            <a:xfrm>
              <a:off x="8318500" y="6032500"/>
              <a:ext cx="838200" cy="635000"/>
            </a:xfrm>
            <a:prstGeom prst="rect">
              <a:avLst/>
            </a:prstGeom>
            <a:noFill/>
          </p:spPr>
          <p:txBody>
            <a:bodyPr vert="horz" rtlCol="0" anchor="ctr" anchorCtr="1">
              <a:noAutofit/>
            </a:bodyPr>
            <a:lstStyle/>
            <a:p>
              <a:pPr algn="ctr"/>
              <a:r>
                <a:rPr lang="en-AU" sz="2000" b="1" smtClean="0">
                  <a:latin typeface="Tahoma"/>
                </a:rPr>
                <a:t>1</a:t>
              </a:r>
              <a:endParaRPr lang="en-AU" sz="2000" b="1">
                <a:latin typeface="Tahoma"/>
              </a:endParaRPr>
            </a:p>
          </p:txBody>
        </p:sp>
      </p:grpSp>
    </p:spTree>
    <p:custDataLst>
      <p:tags r:id="rId1"/>
    </p:custDataLst>
    <p:extLst>
      <p:ext uri="{BB962C8B-B14F-4D97-AF65-F5344CB8AC3E}">
        <p14:creationId xmlns:p14="http://schemas.microsoft.com/office/powerpoint/2010/main" val="1266572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Generate Bit Lists Algorithm</a:t>
            </a:r>
          </a:p>
        </p:txBody>
      </p:sp>
      <p:sp>
        <p:nvSpPr>
          <p:cNvPr id="4" name="Content Placeholder 2"/>
          <p:cNvSpPr txBox="1">
            <a:spLocks/>
          </p:cNvSpPr>
          <p:nvPr/>
        </p:nvSpPr>
        <p:spPr>
          <a:xfrm>
            <a:off x="1605856" y="3076600"/>
            <a:ext cx="10873209" cy="5040560"/>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generateBitLists</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N)</a:t>
            </a:r>
            <a:r>
              <a:rPr lang="en-US" sz="2800" dirty="0">
                <a:latin typeface="Arial"/>
                <a:cs typeface="Arial"/>
              </a:rPr>
              <a:t>:</a:t>
            </a:r>
          </a:p>
          <a:p>
            <a:pPr>
              <a:spcBef>
                <a:spcPct val="0"/>
              </a:spcBef>
              <a:buFont typeface="Wingdings" pitchFamily="2" charset="2"/>
              <a:buNone/>
            </a:pPr>
            <a:r>
              <a:rPr lang="en-US" sz="2800" dirty="0">
                <a:latin typeface="Arial"/>
                <a:cs typeface="Arial"/>
              </a:rPr>
              <a:t>    </a:t>
            </a: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 if </a:t>
            </a:r>
            <a:r>
              <a:rPr lang="en-US" sz="2800" dirty="0" err="1" smtClean="0">
                <a:solidFill>
                  <a:srgbClr val="800000"/>
                </a:solidFill>
                <a:latin typeface="Arial"/>
                <a:cs typeface="Arial"/>
              </a:rPr>
              <a:t>len</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 N:</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smtClean="0">
                <a:latin typeface="Arial"/>
                <a:cs typeface="Arial"/>
              </a:rPr>
              <a:t>    </a:t>
            </a:r>
            <a:r>
              <a:rPr lang="en-US" sz="2800" dirty="0" smtClean="0">
                <a:solidFill>
                  <a:srgbClr val="FF6600"/>
                </a:solidFill>
                <a:latin typeface="Arial"/>
                <a:cs typeface="Arial"/>
              </a:rPr>
              <a:t>else</a:t>
            </a:r>
            <a:r>
              <a:rPr lang="en-US" sz="2800" dirty="0">
                <a:latin typeface="Arial"/>
                <a:cs typeface="Arial"/>
              </a:rPr>
              <a:t>:</a:t>
            </a:r>
          </a:p>
          <a:p>
            <a:pPr>
              <a:spcBef>
                <a:spcPct val="0"/>
              </a:spcBef>
              <a:buFont typeface="Wingdings" pitchFamily="2" charset="2"/>
              <a:buNone/>
            </a:pPr>
            <a:r>
              <a:rPr lang="en-US" sz="2800" dirty="0" smtClean="0">
                <a:latin typeface="Arial"/>
                <a:cs typeface="Arial"/>
              </a:rPr>
              <a:t>         </a:t>
            </a:r>
            <a:r>
              <a:rPr lang="en-US" sz="2800" dirty="0">
                <a:latin typeface="Arial"/>
                <a:cs typeface="Arial"/>
              </a:rPr>
              <a:t> </a:t>
            </a:r>
            <a:r>
              <a:rPr lang="en-US" sz="2800" dirty="0">
                <a:solidFill>
                  <a:srgbClr val="FF6600"/>
                </a:solidFill>
                <a:latin typeface="Arial"/>
                <a:cs typeface="Arial"/>
              </a:rPr>
              <a:t>for</a:t>
            </a:r>
            <a:r>
              <a:rPr lang="en-US" sz="2800" dirty="0">
                <a:latin typeface="Arial"/>
                <a:cs typeface="Arial"/>
              </a:rPr>
              <a:t> </a:t>
            </a:r>
            <a:r>
              <a:rPr lang="en-US" sz="2800" dirty="0" smtClean="0">
                <a:latin typeface="Arial"/>
                <a:cs typeface="Arial"/>
              </a:rPr>
              <a:t>item </a:t>
            </a:r>
            <a:r>
              <a:rPr lang="en-US" sz="2800" dirty="0">
                <a:solidFill>
                  <a:srgbClr val="FF6600"/>
                </a:solidFill>
                <a:latin typeface="Arial"/>
                <a:cs typeface="Arial"/>
              </a:rPr>
              <a:t>in</a:t>
            </a:r>
            <a:r>
              <a:rPr lang="en-US" sz="2800" dirty="0">
                <a:latin typeface="Arial"/>
                <a:cs typeface="Arial"/>
              </a:rPr>
              <a:t> </a:t>
            </a:r>
            <a:r>
              <a:rPr lang="en-US" sz="2800" dirty="0" smtClean="0">
                <a:latin typeface="Arial"/>
                <a:cs typeface="Arial"/>
              </a:rPr>
              <a:t>[0, 1]:</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err="1">
                <a:latin typeface="Arial"/>
                <a:cs typeface="Arial"/>
              </a:rPr>
              <a:t>partialSolution.append</a:t>
            </a:r>
            <a:r>
              <a:rPr lang="en-US" sz="2800" dirty="0">
                <a:latin typeface="Arial"/>
                <a:cs typeface="Arial"/>
              </a:rPr>
              <a:t>(item)</a:t>
            </a:r>
          </a:p>
          <a:p>
            <a:pPr>
              <a:spcBef>
                <a:spcPct val="0"/>
              </a:spcBef>
              <a:buFont typeface="Wingdings" pitchFamily="2" charset="2"/>
              <a:buNone/>
            </a:pPr>
            <a:r>
              <a:rPr lang="en-US" sz="2800" dirty="0">
                <a:latin typeface="Arial"/>
                <a:cs typeface="Arial"/>
              </a:rPr>
              <a:t>               </a:t>
            </a:r>
            <a:r>
              <a:rPr lang="en-US" sz="2800" dirty="0" err="1" smtClean="0">
                <a:latin typeface="Arial"/>
                <a:cs typeface="Arial"/>
              </a:rPr>
              <a:t>generateBitLists</a:t>
            </a:r>
            <a:r>
              <a:rPr lang="en-US" sz="2800" dirty="0">
                <a:latin typeface="Arial"/>
                <a:cs typeface="Arial"/>
              </a:rPr>
              <a:t>(</a:t>
            </a:r>
            <a:r>
              <a:rPr lang="en-US" sz="2800" dirty="0" err="1">
                <a:latin typeface="Arial"/>
                <a:cs typeface="Arial"/>
              </a:rPr>
              <a:t>partialSolution</a:t>
            </a:r>
            <a:r>
              <a:rPr lang="en-US" sz="2800" dirty="0">
                <a:latin typeface="Arial"/>
                <a:cs typeface="Arial"/>
              </a:rPr>
              <a:t>, N)</a:t>
            </a:r>
          </a:p>
          <a:p>
            <a:pPr>
              <a:spcBef>
                <a:spcPct val="0"/>
              </a:spcBef>
              <a:buFont typeface="Wingdings" pitchFamily="2" charset="2"/>
              <a:buNone/>
            </a:pPr>
            <a:r>
              <a:rPr lang="en-US" sz="2800" dirty="0">
                <a:latin typeface="Arial"/>
                <a:cs typeface="Arial"/>
              </a:rPr>
              <a:t>               </a:t>
            </a:r>
            <a:r>
              <a:rPr lang="en-US" sz="2800" dirty="0" err="1">
                <a:latin typeface="Arial"/>
                <a:cs typeface="Arial"/>
              </a:rPr>
              <a:t>partialSolution.pop</a:t>
            </a:r>
            <a:r>
              <a:rPr lang="en-US" sz="2800" dirty="0">
                <a:latin typeface="Arial"/>
                <a:cs typeface="Arial"/>
              </a:rPr>
              <a:t>()</a:t>
            </a:r>
          </a:p>
          <a:p>
            <a:pPr>
              <a:spcBef>
                <a:spcPct val="0"/>
              </a:spcBef>
              <a:buFont typeface="Wingdings" pitchFamily="2" charset="2"/>
              <a:buNone/>
            </a:pPr>
            <a:endParaRPr lang="en-US" sz="2800" dirty="0">
              <a:latin typeface="Arial"/>
              <a:cs typeface="Arial"/>
            </a:endParaRPr>
          </a:p>
        </p:txBody>
      </p:sp>
    </p:spTree>
    <p:extLst>
      <p:ext uri="{BB962C8B-B14F-4D97-AF65-F5344CB8AC3E}">
        <p14:creationId xmlns:p14="http://schemas.microsoft.com/office/powerpoint/2010/main" val="10699485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041525" y="390525"/>
            <a:ext cx="10664825" cy="1625600"/>
          </a:xfrm>
        </p:spPr>
        <p:txBody>
          <a:bodyPr lIns="50800" tIns="50800" rIns="50800" bIns="50800"/>
          <a:lstStyle/>
          <a:p>
            <a:pPr eaLnBrk="1" hangingPunct="1">
              <a:defRPr/>
            </a:pPr>
            <a:r>
              <a:rPr lang="en-US" smtClean="0">
                <a:effectLst>
                  <a:outerShdw blurRad="38100" dist="38100" dir="2700000" algn="tl">
                    <a:srgbClr val="C0C0C0"/>
                  </a:outerShdw>
                </a:effectLst>
              </a:rPr>
              <a:t>Knapsack</a:t>
            </a:r>
          </a:p>
        </p:txBody>
      </p:sp>
      <p:sp>
        <p:nvSpPr>
          <p:cNvPr id="12291" name="Content Placeholder 2"/>
          <p:cNvSpPr>
            <a:spLocks noGrp="1"/>
          </p:cNvSpPr>
          <p:nvPr>
            <p:ph idx="4294967295"/>
          </p:nvPr>
        </p:nvSpPr>
        <p:spPr>
          <a:xfrm>
            <a:off x="1605856" y="2444750"/>
            <a:ext cx="11161240" cy="6680522"/>
          </a:xfrm>
        </p:spPr>
        <p:txBody>
          <a:bodyPr lIns="50800" tIns="50800" rIns="50800" bIns="50800"/>
          <a:lstStyle/>
          <a:p>
            <a:pPr marL="266700" indent="-266700" algn="ctr" eaLnBrk="1" hangingPunct="1">
              <a:buFont typeface="Wingdings" pitchFamily="2" charset="2"/>
              <a:buNone/>
            </a:pPr>
            <a:r>
              <a:rPr lang="en-US" sz="3200" dirty="0" smtClean="0"/>
              <a:t>Suppose you are in a treasure cave which contains 6 precious items, with the following weights and monetary value. </a:t>
            </a:r>
          </a:p>
          <a:p>
            <a:pPr marL="266700" indent="-266700" eaLnBrk="1" hangingPunct="1"/>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algn="ctr" eaLnBrk="1" hangingPunct="1">
              <a:buFont typeface="Wingdings" pitchFamily="2" charset="2"/>
              <a:buNone/>
            </a:pPr>
            <a:r>
              <a:rPr lang="en-US" sz="3200" dirty="0" smtClean="0"/>
              <a:t>You want to take as much treasure as you can carry. However, you can only carry up to 20kg. Which items do you take? </a:t>
            </a:r>
          </a:p>
        </p:txBody>
      </p:sp>
      <p:graphicFrame>
        <p:nvGraphicFramePr>
          <p:cNvPr id="66564" name="Group 4"/>
          <p:cNvGraphicFramePr>
            <a:graphicFrameLocks noGrp="1"/>
          </p:cNvGraphicFramePr>
          <p:nvPr>
            <p:extLst>
              <p:ext uri="{D42A27DB-BD31-4B8C-83A1-F6EECF244321}">
                <p14:modId xmlns:p14="http://schemas.microsoft.com/office/powerpoint/2010/main" val="1614449739"/>
              </p:ext>
            </p:extLst>
          </p:nvPr>
        </p:nvGraphicFramePr>
        <p:xfrm>
          <a:off x="2541960" y="4156720"/>
          <a:ext cx="9637712" cy="2168525"/>
        </p:xfrm>
        <a:graphic>
          <a:graphicData uri="http://schemas.openxmlformats.org/drawingml/2006/table">
            <a:tbl>
              <a:tblPr/>
              <a:tblGrid>
                <a:gridCol w="1500187"/>
                <a:gridCol w="1368425"/>
                <a:gridCol w="1368425"/>
                <a:gridCol w="1368425"/>
                <a:gridCol w="1277938"/>
                <a:gridCol w="1377950"/>
                <a:gridCol w="1376362"/>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extLst>
      <p:ext uri="{BB962C8B-B14F-4D97-AF65-F5344CB8AC3E}">
        <p14:creationId xmlns:p14="http://schemas.microsoft.com/office/powerpoint/2010/main" val="42789706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extLst>
              <p:ext uri="{D42A27DB-BD31-4B8C-83A1-F6EECF244321}">
                <p14:modId xmlns:p14="http://schemas.microsoft.com/office/powerpoint/2010/main" val="601599267"/>
              </p:ext>
            </p:extLst>
          </p:nvPr>
        </p:nvGraphicFramePr>
        <p:xfrm>
          <a:off x="3118024" y="340296"/>
          <a:ext cx="6963972" cy="1512169"/>
        </p:xfrm>
        <a:graphic>
          <a:graphicData uri="http://schemas.openxmlformats.org/drawingml/2006/table">
            <a:tbl>
              <a:tblPr/>
              <a:tblGrid>
                <a:gridCol w="1083998"/>
                <a:gridCol w="988790"/>
                <a:gridCol w="988790"/>
                <a:gridCol w="988790"/>
                <a:gridCol w="923407"/>
                <a:gridCol w="995672"/>
                <a:gridCol w="994525"/>
              </a:tblGrid>
              <a:tr h="71498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859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39859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
        <p:nvSpPr>
          <p:cNvPr id="5" name="TextBox 4"/>
          <p:cNvSpPr txBox="1"/>
          <p:nvPr/>
        </p:nvSpPr>
        <p:spPr>
          <a:xfrm>
            <a:off x="6042841" y="1996480"/>
            <a:ext cx="377026" cy="369332"/>
          </a:xfrm>
          <a:prstGeom prst="rect">
            <a:avLst/>
          </a:prstGeom>
          <a:noFill/>
        </p:spPr>
        <p:txBody>
          <a:bodyPr wrap="none" rtlCol="0">
            <a:spAutoFit/>
          </a:bodyPr>
          <a:lstStyle/>
          <a:p>
            <a:r>
              <a:rPr lang="en-AU" dirty="0" smtClean="0"/>
              <a:t>[ ]</a:t>
            </a:r>
            <a:endParaRPr lang="en-AU" dirty="0"/>
          </a:p>
        </p:txBody>
      </p:sp>
      <p:sp>
        <p:nvSpPr>
          <p:cNvPr id="6" name="TextBox 5"/>
          <p:cNvSpPr txBox="1"/>
          <p:nvPr/>
        </p:nvSpPr>
        <p:spPr>
          <a:xfrm>
            <a:off x="5594000" y="2644552"/>
            <a:ext cx="1402948" cy="369332"/>
          </a:xfrm>
          <a:prstGeom prst="rect">
            <a:avLst/>
          </a:prstGeom>
          <a:noFill/>
        </p:spPr>
        <p:txBody>
          <a:bodyPr wrap="none" rtlCol="0">
            <a:spAutoFit/>
          </a:bodyPr>
          <a:lstStyle/>
          <a:p>
            <a:r>
              <a:rPr lang="en-AU" dirty="0" smtClean="0">
                <a:solidFill>
                  <a:srgbClr val="FF0000"/>
                </a:solidFill>
              </a:rPr>
              <a:t>[1,2,3,4,5,6]</a:t>
            </a:r>
            <a:endParaRPr lang="en-AU" dirty="0">
              <a:solidFill>
                <a:srgbClr val="FF0000"/>
              </a:solidFill>
            </a:endParaRPr>
          </a:p>
        </p:txBody>
      </p:sp>
      <p:sp>
        <p:nvSpPr>
          <p:cNvPr id="8" name="TextBox 7"/>
          <p:cNvSpPr txBox="1"/>
          <p:nvPr/>
        </p:nvSpPr>
        <p:spPr>
          <a:xfrm>
            <a:off x="465565" y="3648401"/>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0" name="TextBox 9"/>
          <p:cNvSpPr txBox="1"/>
          <p:nvPr/>
        </p:nvSpPr>
        <p:spPr>
          <a:xfrm>
            <a:off x="2230965" y="3579148"/>
            <a:ext cx="1018227" cy="369332"/>
          </a:xfrm>
          <a:prstGeom prst="rect">
            <a:avLst/>
          </a:prstGeom>
          <a:noFill/>
        </p:spPr>
        <p:txBody>
          <a:bodyPr wrap="none" rtlCol="0">
            <a:spAutoFit/>
          </a:bodyPr>
          <a:lstStyle/>
          <a:p>
            <a:r>
              <a:rPr lang="en-AU" dirty="0" smtClean="0">
                <a:solidFill>
                  <a:srgbClr val="FF0000"/>
                </a:solidFill>
              </a:rPr>
              <a:t>[3,4,5,6]</a:t>
            </a:r>
            <a:endParaRPr lang="en-AU" dirty="0">
              <a:solidFill>
                <a:srgbClr val="FF0000"/>
              </a:solidFill>
            </a:endParaRPr>
          </a:p>
        </p:txBody>
      </p:sp>
      <p:sp>
        <p:nvSpPr>
          <p:cNvPr id="12" name="TextBox 11"/>
          <p:cNvSpPr txBox="1"/>
          <p:nvPr/>
        </p:nvSpPr>
        <p:spPr>
          <a:xfrm>
            <a:off x="1544973" y="4777163"/>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14" name="TextBox 13"/>
          <p:cNvSpPr txBox="1"/>
          <p:nvPr/>
        </p:nvSpPr>
        <p:spPr>
          <a:xfrm>
            <a:off x="1533131" y="613437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16" name="TextBox 15"/>
          <p:cNvSpPr txBox="1"/>
          <p:nvPr/>
        </p:nvSpPr>
        <p:spPr>
          <a:xfrm>
            <a:off x="3734129" y="4806288"/>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18" name="TextBox 17"/>
          <p:cNvSpPr txBox="1"/>
          <p:nvPr/>
        </p:nvSpPr>
        <p:spPr>
          <a:xfrm>
            <a:off x="3111113" y="617348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20" name="TextBox 19"/>
          <p:cNvSpPr txBox="1"/>
          <p:nvPr/>
        </p:nvSpPr>
        <p:spPr>
          <a:xfrm>
            <a:off x="3143173" y="7500446"/>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2" name="TextBox 21"/>
          <p:cNvSpPr txBox="1"/>
          <p:nvPr/>
        </p:nvSpPr>
        <p:spPr>
          <a:xfrm>
            <a:off x="4507444" y="6158914"/>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24" name="TextBox 23"/>
          <p:cNvSpPr txBox="1"/>
          <p:nvPr/>
        </p:nvSpPr>
        <p:spPr>
          <a:xfrm>
            <a:off x="10570265" y="3924172"/>
            <a:ext cx="825867" cy="369332"/>
          </a:xfrm>
          <a:prstGeom prst="rect">
            <a:avLst/>
          </a:prstGeom>
          <a:noFill/>
        </p:spPr>
        <p:txBody>
          <a:bodyPr wrap="none" rtlCol="0">
            <a:spAutoFit/>
          </a:bodyPr>
          <a:lstStyle/>
          <a:p>
            <a:r>
              <a:rPr lang="en-AU" dirty="0" smtClean="0">
                <a:solidFill>
                  <a:srgbClr val="FF0000"/>
                </a:solidFill>
              </a:rPr>
              <a:t>[4,5,6]</a:t>
            </a:r>
            <a:endParaRPr lang="en-AU" dirty="0">
              <a:solidFill>
                <a:srgbClr val="FF0000"/>
              </a:solidFill>
            </a:endParaRPr>
          </a:p>
        </p:txBody>
      </p:sp>
      <p:sp>
        <p:nvSpPr>
          <p:cNvPr id="26" name="TextBox 25"/>
          <p:cNvSpPr txBox="1"/>
          <p:nvPr/>
        </p:nvSpPr>
        <p:spPr>
          <a:xfrm>
            <a:off x="9099970" y="4848297"/>
            <a:ext cx="633507" cy="369332"/>
          </a:xfrm>
          <a:prstGeom prst="rect">
            <a:avLst/>
          </a:prstGeom>
          <a:noFill/>
        </p:spPr>
        <p:txBody>
          <a:bodyPr wrap="none" rtlCol="0">
            <a:spAutoFit/>
          </a:bodyPr>
          <a:lstStyle/>
          <a:p>
            <a:r>
              <a:rPr lang="en-AU" dirty="0" smtClean="0">
                <a:solidFill>
                  <a:srgbClr val="FF0000"/>
                </a:solidFill>
              </a:rPr>
              <a:t>[5,6]</a:t>
            </a:r>
            <a:endParaRPr lang="en-AU" dirty="0">
              <a:solidFill>
                <a:srgbClr val="FF0000"/>
              </a:solidFill>
            </a:endParaRPr>
          </a:p>
        </p:txBody>
      </p:sp>
      <p:sp>
        <p:nvSpPr>
          <p:cNvPr id="28" name="TextBox 27"/>
          <p:cNvSpPr txBox="1"/>
          <p:nvPr/>
        </p:nvSpPr>
        <p:spPr>
          <a:xfrm>
            <a:off x="8434610" y="6228674"/>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sp>
        <p:nvSpPr>
          <p:cNvPr id="30" name="TextBox 29"/>
          <p:cNvSpPr txBox="1"/>
          <p:nvPr/>
        </p:nvSpPr>
        <p:spPr>
          <a:xfrm>
            <a:off x="8466670" y="7584722"/>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32" name="TextBox 31"/>
          <p:cNvSpPr txBox="1"/>
          <p:nvPr/>
        </p:nvSpPr>
        <p:spPr>
          <a:xfrm>
            <a:off x="10230647" y="622147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35" name="Group 34"/>
          <p:cNvGrpSpPr/>
          <p:nvPr/>
        </p:nvGrpSpPr>
        <p:grpSpPr>
          <a:xfrm>
            <a:off x="420843" y="2181146"/>
            <a:ext cx="5621998" cy="1357199"/>
            <a:chOff x="420843" y="2181146"/>
            <a:chExt cx="5621998" cy="1357199"/>
          </a:xfrm>
        </p:grpSpPr>
        <p:sp>
          <p:nvSpPr>
            <p:cNvPr id="7" name="TextBox 6"/>
            <p:cNvSpPr txBox="1"/>
            <p:nvPr/>
          </p:nvSpPr>
          <p:spPr>
            <a:xfrm>
              <a:off x="420843" y="3169013"/>
              <a:ext cx="505267" cy="369332"/>
            </a:xfrm>
            <a:prstGeom prst="rect">
              <a:avLst/>
            </a:prstGeom>
            <a:noFill/>
          </p:spPr>
          <p:txBody>
            <a:bodyPr wrap="none" rtlCol="0">
              <a:spAutoFit/>
            </a:bodyPr>
            <a:lstStyle/>
            <a:p>
              <a:r>
                <a:rPr lang="en-AU" dirty="0" smtClean="0"/>
                <a:t>[1 ]</a:t>
              </a:r>
              <a:endParaRPr lang="en-AU" dirty="0"/>
            </a:p>
          </p:txBody>
        </p:sp>
        <p:cxnSp>
          <p:nvCxnSpPr>
            <p:cNvPr id="34" name="Straight Connector 33"/>
            <p:cNvCxnSpPr>
              <a:stCxn id="5" idx="1"/>
              <a:endCxn id="7" idx="3"/>
            </p:cNvCxnSpPr>
            <p:nvPr/>
          </p:nvCxnSpPr>
          <p:spPr>
            <a:xfrm flipH="1">
              <a:off x="926110" y="2181146"/>
              <a:ext cx="5116731" cy="117253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487445" y="2365812"/>
            <a:ext cx="3555396" cy="1213336"/>
            <a:chOff x="2487445" y="2365812"/>
            <a:chExt cx="3555396" cy="1213336"/>
          </a:xfrm>
        </p:grpSpPr>
        <p:sp>
          <p:nvSpPr>
            <p:cNvPr id="9" name="TextBox 8"/>
            <p:cNvSpPr txBox="1"/>
            <p:nvPr/>
          </p:nvSpPr>
          <p:spPr>
            <a:xfrm>
              <a:off x="2487445" y="3209816"/>
              <a:ext cx="505267" cy="369332"/>
            </a:xfrm>
            <a:prstGeom prst="rect">
              <a:avLst/>
            </a:prstGeom>
            <a:noFill/>
          </p:spPr>
          <p:txBody>
            <a:bodyPr wrap="none" rtlCol="0">
              <a:spAutoFit/>
            </a:bodyPr>
            <a:lstStyle/>
            <a:p>
              <a:r>
                <a:rPr lang="en-AU" dirty="0" smtClean="0"/>
                <a:t>[2 ]</a:t>
              </a:r>
              <a:endParaRPr lang="en-AU" dirty="0"/>
            </a:p>
          </p:txBody>
        </p:sp>
        <p:cxnSp>
          <p:nvCxnSpPr>
            <p:cNvPr id="37" name="Straight Connector 36"/>
            <p:cNvCxnSpPr>
              <a:endCxn id="9" idx="3"/>
            </p:cNvCxnSpPr>
            <p:nvPr/>
          </p:nvCxnSpPr>
          <p:spPr>
            <a:xfrm flipH="1">
              <a:off x="2992712" y="2365812"/>
              <a:ext cx="3050129"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6231354" y="2365811"/>
            <a:ext cx="5453572" cy="1684523"/>
            <a:chOff x="6231354" y="2365812"/>
            <a:chExt cx="2901249" cy="1357199"/>
          </a:xfrm>
        </p:grpSpPr>
        <p:sp>
          <p:nvSpPr>
            <p:cNvPr id="23" name="TextBox 22"/>
            <p:cNvSpPr txBox="1"/>
            <p:nvPr/>
          </p:nvSpPr>
          <p:spPr>
            <a:xfrm>
              <a:off x="8627336" y="3353679"/>
              <a:ext cx="505267" cy="369332"/>
            </a:xfrm>
            <a:prstGeom prst="rect">
              <a:avLst/>
            </a:prstGeom>
            <a:noFill/>
          </p:spPr>
          <p:txBody>
            <a:bodyPr wrap="none" rtlCol="0">
              <a:spAutoFit/>
            </a:bodyPr>
            <a:lstStyle/>
            <a:p>
              <a:r>
                <a:rPr lang="en-AU" dirty="0" smtClean="0"/>
                <a:t>[3 ]</a:t>
              </a:r>
              <a:endParaRPr lang="en-AU" dirty="0"/>
            </a:p>
          </p:txBody>
        </p:sp>
        <p:cxnSp>
          <p:nvCxnSpPr>
            <p:cNvPr id="42" name="Straight Connector 41"/>
            <p:cNvCxnSpPr>
              <a:stCxn id="5" idx="2"/>
            </p:cNvCxnSpPr>
            <p:nvPr/>
          </p:nvCxnSpPr>
          <p:spPr>
            <a:xfrm>
              <a:off x="6231354" y="2365812"/>
              <a:ext cx="2395982" cy="10286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1416733" y="3579148"/>
            <a:ext cx="1323346" cy="1063291"/>
            <a:chOff x="1416733" y="3579148"/>
            <a:chExt cx="1323346" cy="1063291"/>
          </a:xfrm>
        </p:grpSpPr>
        <p:sp>
          <p:nvSpPr>
            <p:cNvPr id="11" name="TextBox 10"/>
            <p:cNvSpPr txBox="1"/>
            <p:nvPr/>
          </p:nvSpPr>
          <p:spPr>
            <a:xfrm>
              <a:off x="1416733" y="4273107"/>
              <a:ext cx="697627" cy="369332"/>
            </a:xfrm>
            <a:prstGeom prst="rect">
              <a:avLst/>
            </a:prstGeom>
            <a:noFill/>
          </p:spPr>
          <p:txBody>
            <a:bodyPr wrap="none" rtlCol="0">
              <a:spAutoFit/>
            </a:bodyPr>
            <a:lstStyle/>
            <a:p>
              <a:r>
                <a:rPr lang="en-AU" dirty="0" smtClean="0"/>
                <a:t>[2,3 ]</a:t>
              </a:r>
              <a:endParaRPr lang="en-AU" dirty="0"/>
            </a:p>
          </p:txBody>
        </p:sp>
        <p:cxnSp>
          <p:nvCxnSpPr>
            <p:cNvPr id="45" name="Straight Connector 44"/>
            <p:cNvCxnSpPr>
              <a:stCxn id="10" idx="0"/>
            </p:cNvCxnSpPr>
            <p:nvPr/>
          </p:nvCxnSpPr>
          <p:spPr>
            <a:xfrm flipH="1">
              <a:off x="1910157" y="3579148"/>
              <a:ext cx="829922"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2740079" y="3579148"/>
            <a:ext cx="1659617" cy="1074070"/>
            <a:chOff x="2740079" y="3579148"/>
            <a:chExt cx="1659617" cy="1074070"/>
          </a:xfrm>
        </p:grpSpPr>
        <p:sp>
          <p:nvSpPr>
            <p:cNvPr id="15" name="TextBox 14"/>
            <p:cNvSpPr txBox="1"/>
            <p:nvPr/>
          </p:nvSpPr>
          <p:spPr>
            <a:xfrm>
              <a:off x="3702069" y="4283886"/>
              <a:ext cx="697627" cy="369332"/>
            </a:xfrm>
            <a:prstGeom prst="rect">
              <a:avLst/>
            </a:prstGeom>
            <a:noFill/>
          </p:spPr>
          <p:txBody>
            <a:bodyPr wrap="none" rtlCol="0">
              <a:spAutoFit/>
            </a:bodyPr>
            <a:lstStyle/>
            <a:p>
              <a:r>
                <a:rPr lang="en-AU" dirty="0" smtClean="0"/>
                <a:t>[2,4 ]</a:t>
              </a:r>
              <a:endParaRPr lang="en-AU" dirty="0"/>
            </a:p>
          </p:txBody>
        </p:sp>
        <p:cxnSp>
          <p:nvCxnSpPr>
            <p:cNvPr id="48" name="Straight Connector 47"/>
            <p:cNvCxnSpPr>
              <a:stCxn id="10" idx="0"/>
            </p:cNvCxnSpPr>
            <p:nvPr/>
          </p:nvCxnSpPr>
          <p:spPr>
            <a:xfrm>
              <a:off x="2740079" y="3579148"/>
              <a:ext cx="961990" cy="6302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1320552" y="4642439"/>
            <a:ext cx="889987" cy="1297187"/>
            <a:chOff x="1320552" y="4642439"/>
            <a:chExt cx="889987" cy="1297187"/>
          </a:xfrm>
        </p:grpSpPr>
        <p:sp>
          <p:nvSpPr>
            <p:cNvPr id="13" name="TextBox 12"/>
            <p:cNvSpPr txBox="1"/>
            <p:nvPr/>
          </p:nvSpPr>
          <p:spPr>
            <a:xfrm>
              <a:off x="1320552" y="5570294"/>
              <a:ext cx="889987" cy="369332"/>
            </a:xfrm>
            <a:prstGeom prst="rect">
              <a:avLst/>
            </a:prstGeom>
            <a:noFill/>
          </p:spPr>
          <p:txBody>
            <a:bodyPr wrap="none" rtlCol="0">
              <a:spAutoFit/>
            </a:bodyPr>
            <a:lstStyle/>
            <a:p>
              <a:r>
                <a:rPr lang="en-AU" dirty="0" smtClean="0"/>
                <a:t>[2,3 ,6]</a:t>
              </a:r>
              <a:endParaRPr lang="en-AU" dirty="0"/>
            </a:p>
          </p:txBody>
        </p:sp>
        <p:cxnSp>
          <p:nvCxnSpPr>
            <p:cNvPr id="51" name="Straight Connector 50"/>
            <p:cNvCxnSpPr>
              <a:stCxn id="11" idx="2"/>
            </p:cNvCxnSpPr>
            <p:nvPr/>
          </p:nvCxnSpPr>
          <p:spPr>
            <a:xfrm>
              <a:off x="1765547" y="4642439"/>
              <a:ext cx="0" cy="115163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2854633" y="4653218"/>
            <a:ext cx="1196250" cy="1325517"/>
            <a:chOff x="2854633" y="4653218"/>
            <a:chExt cx="1196250" cy="1325517"/>
          </a:xfrm>
        </p:grpSpPr>
        <p:sp>
          <p:nvSpPr>
            <p:cNvPr id="17" name="TextBox 16"/>
            <p:cNvSpPr txBox="1"/>
            <p:nvPr/>
          </p:nvSpPr>
          <p:spPr>
            <a:xfrm>
              <a:off x="2854633" y="5609403"/>
              <a:ext cx="954107" cy="369332"/>
            </a:xfrm>
            <a:prstGeom prst="rect">
              <a:avLst/>
            </a:prstGeom>
            <a:noFill/>
          </p:spPr>
          <p:txBody>
            <a:bodyPr wrap="none" rtlCol="0">
              <a:spAutoFit/>
            </a:bodyPr>
            <a:lstStyle/>
            <a:p>
              <a:r>
                <a:rPr lang="en-AU" dirty="0" smtClean="0"/>
                <a:t>[2,4, 5 ]</a:t>
              </a:r>
              <a:endParaRPr lang="en-AU" dirty="0"/>
            </a:p>
          </p:txBody>
        </p:sp>
        <p:cxnSp>
          <p:nvCxnSpPr>
            <p:cNvPr id="55" name="Straight Connector 54"/>
            <p:cNvCxnSpPr>
              <a:stCxn id="15" idx="2"/>
              <a:endCxn id="17" idx="0"/>
            </p:cNvCxnSpPr>
            <p:nvPr/>
          </p:nvCxnSpPr>
          <p:spPr>
            <a:xfrm flipH="1">
              <a:off x="3331687" y="4653218"/>
              <a:ext cx="719196" cy="95618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2726392" y="5978735"/>
            <a:ext cx="1210588" cy="1314979"/>
            <a:chOff x="2726392" y="5978735"/>
            <a:chExt cx="1210588" cy="1314979"/>
          </a:xfrm>
        </p:grpSpPr>
        <p:sp>
          <p:nvSpPr>
            <p:cNvPr id="19" name="TextBox 18"/>
            <p:cNvSpPr txBox="1"/>
            <p:nvPr/>
          </p:nvSpPr>
          <p:spPr>
            <a:xfrm>
              <a:off x="2726392" y="6924382"/>
              <a:ext cx="1210588" cy="369332"/>
            </a:xfrm>
            <a:prstGeom prst="rect">
              <a:avLst/>
            </a:prstGeom>
            <a:noFill/>
          </p:spPr>
          <p:txBody>
            <a:bodyPr wrap="none" rtlCol="0">
              <a:spAutoFit/>
            </a:bodyPr>
            <a:lstStyle/>
            <a:p>
              <a:r>
                <a:rPr lang="en-AU" dirty="0" smtClean="0"/>
                <a:t>[2,4, 5, 6 ]</a:t>
              </a:r>
              <a:endParaRPr lang="en-AU" dirty="0"/>
            </a:p>
          </p:txBody>
        </p:sp>
        <p:cxnSp>
          <p:nvCxnSpPr>
            <p:cNvPr id="58" name="Straight Connector 57"/>
            <p:cNvCxnSpPr>
              <a:stCxn id="17" idx="2"/>
              <a:endCxn id="19" idx="0"/>
            </p:cNvCxnSpPr>
            <p:nvPr/>
          </p:nvCxnSpPr>
          <p:spPr>
            <a:xfrm flipH="1">
              <a:off x="3331686" y="5978735"/>
              <a:ext cx="1" cy="94564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4100027" y="4670851"/>
            <a:ext cx="1084364" cy="1357943"/>
            <a:chOff x="4469680" y="4670851"/>
            <a:chExt cx="1084364" cy="1357943"/>
          </a:xfrm>
        </p:grpSpPr>
        <p:sp>
          <p:nvSpPr>
            <p:cNvPr id="21" name="TextBox 20"/>
            <p:cNvSpPr txBox="1"/>
            <p:nvPr/>
          </p:nvSpPr>
          <p:spPr>
            <a:xfrm>
              <a:off x="4599937" y="5659462"/>
              <a:ext cx="954107" cy="369332"/>
            </a:xfrm>
            <a:prstGeom prst="rect">
              <a:avLst/>
            </a:prstGeom>
            <a:noFill/>
          </p:spPr>
          <p:txBody>
            <a:bodyPr wrap="none" rtlCol="0">
              <a:spAutoFit/>
            </a:bodyPr>
            <a:lstStyle/>
            <a:p>
              <a:r>
                <a:rPr lang="en-AU" dirty="0" smtClean="0"/>
                <a:t>[2,4, 6 ]</a:t>
              </a:r>
              <a:endParaRPr lang="en-AU" dirty="0"/>
            </a:p>
          </p:txBody>
        </p:sp>
        <p:cxnSp>
          <p:nvCxnSpPr>
            <p:cNvPr id="61" name="Straight Connector 60"/>
            <p:cNvCxnSpPr/>
            <p:nvPr/>
          </p:nvCxnSpPr>
          <p:spPr>
            <a:xfrm>
              <a:off x="4469680" y="4670851"/>
              <a:ext cx="418797" cy="81996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9067910" y="3807166"/>
            <a:ext cx="1796244" cy="1018842"/>
            <a:chOff x="6964681" y="3723011"/>
            <a:chExt cx="1796244" cy="1018842"/>
          </a:xfrm>
        </p:grpSpPr>
        <p:sp>
          <p:nvSpPr>
            <p:cNvPr id="25" name="TextBox 24"/>
            <p:cNvSpPr txBox="1"/>
            <p:nvPr/>
          </p:nvSpPr>
          <p:spPr>
            <a:xfrm>
              <a:off x="6964681" y="4372521"/>
              <a:ext cx="697627" cy="369332"/>
            </a:xfrm>
            <a:prstGeom prst="rect">
              <a:avLst/>
            </a:prstGeom>
            <a:noFill/>
          </p:spPr>
          <p:txBody>
            <a:bodyPr wrap="none" rtlCol="0">
              <a:spAutoFit/>
            </a:bodyPr>
            <a:lstStyle/>
            <a:p>
              <a:r>
                <a:rPr lang="en-AU" dirty="0" smtClean="0"/>
                <a:t>[3,4 ]</a:t>
              </a:r>
              <a:endParaRPr lang="en-AU" dirty="0"/>
            </a:p>
          </p:txBody>
        </p:sp>
        <p:cxnSp>
          <p:nvCxnSpPr>
            <p:cNvPr id="65" name="Straight Connector 64"/>
            <p:cNvCxnSpPr/>
            <p:nvPr/>
          </p:nvCxnSpPr>
          <p:spPr>
            <a:xfrm flipH="1">
              <a:off x="7662308" y="3723011"/>
              <a:ext cx="1098617" cy="64951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8235301" y="4848295"/>
            <a:ext cx="1181423" cy="1519698"/>
            <a:chOff x="6106961" y="4729978"/>
            <a:chExt cx="3356141" cy="1260412"/>
          </a:xfrm>
        </p:grpSpPr>
        <p:sp>
          <p:nvSpPr>
            <p:cNvPr id="27" name="TextBox 26"/>
            <p:cNvSpPr txBox="1"/>
            <p:nvPr/>
          </p:nvSpPr>
          <p:spPr>
            <a:xfrm>
              <a:off x="6106961" y="5621058"/>
              <a:ext cx="889987" cy="369332"/>
            </a:xfrm>
            <a:prstGeom prst="rect">
              <a:avLst/>
            </a:prstGeom>
            <a:noFill/>
          </p:spPr>
          <p:txBody>
            <a:bodyPr wrap="none" rtlCol="0">
              <a:spAutoFit/>
            </a:bodyPr>
            <a:lstStyle/>
            <a:p>
              <a:r>
                <a:rPr lang="en-AU" dirty="0" smtClean="0"/>
                <a:t>[3,4 ,5]</a:t>
              </a:r>
              <a:endParaRPr lang="en-AU" dirty="0"/>
            </a:p>
          </p:txBody>
        </p:sp>
        <p:cxnSp>
          <p:nvCxnSpPr>
            <p:cNvPr id="68" name="Straight Connector 67"/>
            <p:cNvCxnSpPr>
              <a:stCxn id="26" idx="0"/>
            </p:cNvCxnSpPr>
            <p:nvPr/>
          </p:nvCxnSpPr>
          <p:spPr>
            <a:xfrm flipH="1">
              <a:off x="7299746" y="4729978"/>
              <a:ext cx="2163356" cy="82592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9733477" y="5032963"/>
            <a:ext cx="1142030" cy="1088480"/>
            <a:chOff x="7618895" y="4894715"/>
            <a:chExt cx="1142030" cy="1088480"/>
          </a:xfrm>
        </p:grpSpPr>
        <p:sp>
          <p:nvSpPr>
            <p:cNvPr id="31" name="TextBox 30"/>
            <p:cNvSpPr txBox="1"/>
            <p:nvPr/>
          </p:nvSpPr>
          <p:spPr>
            <a:xfrm>
              <a:off x="7870938" y="5613863"/>
              <a:ext cx="889987" cy="369332"/>
            </a:xfrm>
            <a:prstGeom prst="rect">
              <a:avLst/>
            </a:prstGeom>
            <a:noFill/>
          </p:spPr>
          <p:txBody>
            <a:bodyPr wrap="none" rtlCol="0">
              <a:spAutoFit/>
            </a:bodyPr>
            <a:lstStyle/>
            <a:p>
              <a:r>
                <a:rPr lang="en-AU" dirty="0" smtClean="0"/>
                <a:t>[3,4 ,6]</a:t>
              </a:r>
              <a:endParaRPr lang="en-AU" dirty="0"/>
            </a:p>
          </p:txBody>
        </p:sp>
        <p:cxnSp>
          <p:nvCxnSpPr>
            <p:cNvPr id="71" name="Straight Connector 70"/>
            <p:cNvCxnSpPr>
              <a:stCxn id="26" idx="3"/>
              <a:endCxn id="31" idx="0"/>
            </p:cNvCxnSpPr>
            <p:nvPr/>
          </p:nvCxnSpPr>
          <p:spPr>
            <a:xfrm>
              <a:off x="7618895" y="4894715"/>
              <a:ext cx="697037" cy="71914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8114009" y="6228674"/>
            <a:ext cx="1082348" cy="1181273"/>
            <a:chOff x="6010780" y="6144519"/>
            <a:chExt cx="1082348" cy="1181273"/>
          </a:xfrm>
        </p:grpSpPr>
        <p:sp>
          <p:nvSpPr>
            <p:cNvPr id="29" name="TextBox 28"/>
            <p:cNvSpPr txBox="1"/>
            <p:nvPr/>
          </p:nvSpPr>
          <p:spPr>
            <a:xfrm>
              <a:off x="6010780" y="6956460"/>
              <a:ext cx="1082348" cy="369332"/>
            </a:xfrm>
            <a:prstGeom prst="rect">
              <a:avLst/>
            </a:prstGeom>
            <a:noFill/>
          </p:spPr>
          <p:txBody>
            <a:bodyPr wrap="none" rtlCol="0">
              <a:spAutoFit/>
            </a:bodyPr>
            <a:lstStyle/>
            <a:p>
              <a:r>
                <a:rPr lang="en-AU" dirty="0" smtClean="0"/>
                <a:t>[3,4 ,5,6]</a:t>
              </a:r>
              <a:endParaRPr lang="en-AU" dirty="0"/>
            </a:p>
          </p:txBody>
        </p:sp>
        <p:cxnSp>
          <p:nvCxnSpPr>
            <p:cNvPr id="74" name="Straight Connector 73"/>
            <p:cNvCxnSpPr>
              <a:stCxn id="28" idx="0"/>
              <a:endCxn id="29" idx="0"/>
            </p:cNvCxnSpPr>
            <p:nvPr/>
          </p:nvCxnSpPr>
          <p:spPr>
            <a:xfrm>
              <a:off x="6551954" y="6144519"/>
              <a:ext cx="0" cy="81194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10983198" y="3863770"/>
            <a:ext cx="1440160" cy="1053859"/>
            <a:chOff x="7439809" y="3966179"/>
            <a:chExt cx="2880320" cy="4527330"/>
          </a:xfrm>
        </p:grpSpPr>
        <p:sp>
          <p:nvSpPr>
            <p:cNvPr id="76" name="TextBox 75"/>
            <p:cNvSpPr txBox="1"/>
            <p:nvPr/>
          </p:nvSpPr>
          <p:spPr>
            <a:xfrm>
              <a:off x="7439809" y="7785623"/>
              <a:ext cx="2880320" cy="707886"/>
            </a:xfrm>
            <a:prstGeom prst="rect">
              <a:avLst/>
            </a:prstGeom>
            <a:noFill/>
          </p:spPr>
          <p:txBody>
            <a:bodyPr wrap="square" rtlCol="0">
              <a:spAutoFit/>
            </a:bodyPr>
            <a:lstStyle/>
            <a:p>
              <a:r>
                <a:rPr lang="en-AU" sz="4000" dirty="0" smtClean="0">
                  <a:solidFill>
                    <a:srgbClr val="0070C0"/>
                  </a:solidFill>
                </a:rPr>
                <a:t>Etc..</a:t>
              </a:r>
              <a:endParaRPr lang="en-AU" sz="4000" dirty="0">
                <a:solidFill>
                  <a:srgbClr val="0070C0"/>
                </a:solidFill>
              </a:endParaRPr>
            </a:p>
          </p:txBody>
        </p:sp>
        <p:cxnSp>
          <p:nvCxnSpPr>
            <p:cNvPr id="78" name="Straight Connector 77"/>
            <p:cNvCxnSpPr/>
            <p:nvPr/>
          </p:nvCxnSpPr>
          <p:spPr>
            <a:xfrm>
              <a:off x="7893497" y="3966179"/>
              <a:ext cx="1529932" cy="332774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2740079" y="3579148"/>
            <a:ext cx="3626557" cy="1059245"/>
            <a:chOff x="-74297" y="4919490"/>
            <a:chExt cx="3626557" cy="1059245"/>
          </a:xfrm>
        </p:grpSpPr>
        <p:sp>
          <p:nvSpPr>
            <p:cNvPr id="64" name="TextBox 63"/>
            <p:cNvSpPr txBox="1"/>
            <p:nvPr/>
          </p:nvSpPr>
          <p:spPr>
            <a:xfrm>
              <a:off x="2854633" y="5609403"/>
              <a:ext cx="697627" cy="369332"/>
            </a:xfrm>
            <a:prstGeom prst="rect">
              <a:avLst/>
            </a:prstGeom>
            <a:noFill/>
          </p:spPr>
          <p:txBody>
            <a:bodyPr wrap="none" rtlCol="0">
              <a:spAutoFit/>
            </a:bodyPr>
            <a:lstStyle/>
            <a:p>
              <a:r>
                <a:rPr lang="en-AU" dirty="0" smtClean="0"/>
                <a:t>[2,5 ]</a:t>
              </a:r>
              <a:endParaRPr lang="en-AU" dirty="0"/>
            </a:p>
          </p:txBody>
        </p:sp>
        <p:cxnSp>
          <p:nvCxnSpPr>
            <p:cNvPr id="67" name="Straight Connector 66"/>
            <p:cNvCxnSpPr>
              <a:stCxn id="10" idx="0"/>
              <a:endCxn id="64" idx="0"/>
            </p:cNvCxnSpPr>
            <p:nvPr/>
          </p:nvCxnSpPr>
          <p:spPr>
            <a:xfrm>
              <a:off x="-74297" y="4919490"/>
              <a:ext cx="3277744" cy="689913"/>
            </a:xfrm>
            <a:prstGeom prst="line">
              <a:avLst/>
            </a:prstGeom>
          </p:spPr>
          <p:style>
            <a:lnRef idx="2">
              <a:schemeClr val="accent1"/>
            </a:lnRef>
            <a:fillRef idx="0">
              <a:schemeClr val="accent1"/>
            </a:fillRef>
            <a:effectRef idx="1">
              <a:schemeClr val="accent1"/>
            </a:effectRef>
            <a:fontRef idx="minor">
              <a:schemeClr val="tx1"/>
            </a:fontRef>
          </p:style>
        </p:cxnSp>
      </p:grpSp>
      <p:sp>
        <p:nvSpPr>
          <p:cNvPr id="70" name="TextBox 69"/>
          <p:cNvSpPr txBox="1"/>
          <p:nvPr/>
        </p:nvSpPr>
        <p:spPr>
          <a:xfrm>
            <a:off x="5833663" y="4926455"/>
            <a:ext cx="441146" cy="369332"/>
          </a:xfrm>
          <a:prstGeom prst="rect">
            <a:avLst/>
          </a:prstGeom>
          <a:noFill/>
        </p:spPr>
        <p:txBody>
          <a:bodyPr wrap="none" rtlCol="0">
            <a:spAutoFit/>
          </a:bodyPr>
          <a:lstStyle/>
          <a:p>
            <a:r>
              <a:rPr lang="en-AU" dirty="0" smtClean="0">
                <a:solidFill>
                  <a:srgbClr val="FF0000"/>
                </a:solidFill>
              </a:rPr>
              <a:t>[6]</a:t>
            </a:r>
            <a:endParaRPr lang="en-AU" dirty="0">
              <a:solidFill>
                <a:srgbClr val="FF0000"/>
              </a:solidFill>
            </a:endParaRPr>
          </a:p>
        </p:txBody>
      </p:sp>
      <p:grpSp>
        <p:nvGrpSpPr>
          <p:cNvPr id="73" name="Group 72"/>
          <p:cNvGrpSpPr/>
          <p:nvPr/>
        </p:nvGrpSpPr>
        <p:grpSpPr>
          <a:xfrm>
            <a:off x="5533554" y="4653218"/>
            <a:ext cx="954107" cy="1451158"/>
            <a:chOff x="2726392" y="5842556"/>
            <a:chExt cx="954107" cy="1451158"/>
          </a:xfrm>
        </p:grpSpPr>
        <p:sp>
          <p:nvSpPr>
            <p:cNvPr id="77" name="TextBox 76"/>
            <p:cNvSpPr txBox="1"/>
            <p:nvPr/>
          </p:nvSpPr>
          <p:spPr>
            <a:xfrm>
              <a:off x="2726392" y="6924382"/>
              <a:ext cx="954107" cy="369332"/>
            </a:xfrm>
            <a:prstGeom prst="rect">
              <a:avLst/>
            </a:prstGeom>
            <a:noFill/>
          </p:spPr>
          <p:txBody>
            <a:bodyPr wrap="none" rtlCol="0">
              <a:spAutoFit/>
            </a:bodyPr>
            <a:lstStyle/>
            <a:p>
              <a:r>
                <a:rPr lang="en-AU" dirty="0" smtClean="0"/>
                <a:t>[2,5, 6 ]</a:t>
              </a:r>
              <a:endParaRPr lang="en-AU" dirty="0"/>
            </a:p>
          </p:txBody>
        </p:sp>
        <p:cxnSp>
          <p:nvCxnSpPr>
            <p:cNvPr id="80" name="Straight Connector 79"/>
            <p:cNvCxnSpPr>
              <a:stCxn id="70" idx="0"/>
              <a:endCxn id="77" idx="0"/>
            </p:cNvCxnSpPr>
            <p:nvPr/>
          </p:nvCxnSpPr>
          <p:spPr>
            <a:xfrm>
              <a:off x="3186628" y="5842556"/>
              <a:ext cx="16818" cy="1081826"/>
            </a:xfrm>
            <a:prstGeom prst="line">
              <a:avLst/>
            </a:prstGeom>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5833663" y="6218587"/>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grpSp>
        <p:nvGrpSpPr>
          <p:cNvPr id="82" name="Group 81"/>
          <p:cNvGrpSpPr/>
          <p:nvPr/>
        </p:nvGrpSpPr>
        <p:grpSpPr>
          <a:xfrm>
            <a:off x="2740079" y="3579148"/>
            <a:ext cx="4986505" cy="1072025"/>
            <a:chOff x="-1434245" y="4906710"/>
            <a:chExt cx="4986505" cy="1072025"/>
          </a:xfrm>
        </p:grpSpPr>
        <p:sp>
          <p:nvSpPr>
            <p:cNvPr id="83" name="TextBox 82"/>
            <p:cNvSpPr txBox="1"/>
            <p:nvPr/>
          </p:nvSpPr>
          <p:spPr>
            <a:xfrm>
              <a:off x="2854633" y="5609403"/>
              <a:ext cx="697627" cy="369332"/>
            </a:xfrm>
            <a:prstGeom prst="rect">
              <a:avLst/>
            </a:prstGeom>
            <a:noFill/>
          </p:spPr>
          <p:txBody>
            <a:bodyPr wrap="none" rtlCol="0">
              <a:spAutoFit/>
            </a:bodyPr>
            <a:lstStyle/>
            <a:p>
              <a:r>
                <a:rPr lang="en-AU" dirty="0" smtClean="0"/>
                <a:t>[2,6 ]</a:t>
              </a:r>
              <a:endParaRPr lang="en-AU" dirty="0"/>
            </a:p>
          </p:txBody>
        </p:sp>
        <p:cxnSp>
          <p:nvCxnSpPr>
            <p:cNvPr id="84" name="Straight Connector 83"/>
            <p:cNvCxnSpPr>
              <a:stCxn id="9" idx="2"/>
              <a:endCxn id="83" idx="0"/>
            </p:cNvCxnSpPr>
            <p:nvPr/>
          </p:nvCxnSpPr>
          <p:spPr>
            <a:xfrm>
              <a:off x="-1434245" y="4906710"/>
              <a:ext cx="4637692" cy="702693"/>
            </a:xfrm>
            <a:prstGeom prst="line">
              <a:avLst/>
            </a:prstGeom>
          </p:spPr>
          <p:style>
            <a:lnRef idx="2">
              <a:schemeClr val="accent1"/>
            </a:lnRef>
            <a:fillRef idx="0">
              <a:schemeClr val="accent1"/>
            </a:fillRef>
            <a:effectRef idx="1">
              <a:schemeClr val="accent1"/>
            </a:effectRef>
            <a:fontRef idx="minor">
              <a:schemeClr val="tx1"/>
            </a:fontRef>
          </p:style>
        </p:cxnSp>
      </p:grpSp>
      <p:sp>
        <p:nvSpPr>
          <p:cNvPr id="85" name="TextBox 84"/>
          <p:cNvSpPr txBox="1"/>
          <p:nvPr/>
        </p:nvSpPr>
        <p:spPr>
          <a:xfrm>
            <a:off x="7189258" y="4741789"/>
            <a:ext cx="377026" cy="369332"/>
          </a:xfrm>
          <a:prstGeom prst="rect">
            <a:avLst/>
          </a:prstGeom>
          <a:noFill/>
        </p:spPr>
        <p:txBody>
          <a:bodyPr wrap="none" rtlCol="0">
            <a:spAutoFit/>
          </a:bodyPr>
          <a:lstStyle/>
          <a:p>
            <a:r>
              <a:rPr lang="en-AU" dirty="0" smtClean="0">
                <a:solidFill>
                  <a:srgbClr val="FF0000"/>
                </a:solidFill>
              </a:rPr>
              <a:t>[ ]</a:t>
            </a:r>
            <a:endParaRPr lang="en-AU" dirty="0">
              <a:solidFill>
                <a:srgbClr val="FF0000"/>
              </a:solidFill>
            </a:endParaRPr>
          </a:p>
        </p:txBody>
      </p:sp>
      <p:sp>
        <p:nvSpPr>
          <p:cNvPr id="86" name="TextBox 85"/>
          <p:cNvSpPr txBox="1"/>
          <p:nvPr/>
        </p:nvSpPr>
        <p:spPr>
          <a:xfrm>
            <a:off x="237704" y="4209349"/>
            <a:ext cx="864096" cy="369332"/>
          </a:xfrm>
          <a:prstGeom prst="rect">
            <a:avLst/>
          </a:prstGeom>
          <a:noFill/>
        </p:spPr>
        <p:txBody>
          <a:bodyPr wrap="square" rtlCol="0">
            <a:spAutoFit/>
          </a:bodyPr>
          <a:lstStyle/>
          <a:p>
            <a:r>
              <a:rPr lang="en-AU" dirty="0" smtClean="0"/>
              <a:t>$4000</a:t>
            </a:r>
            <a:endParaRPr lang="en-AU" dirty="0"/>
          </a:p>
        </p:txBody>
      </p:sp>
      <p:sp>
        <p:nvSpPr>
          <p:cNvPr id="87" name="Rectangle 86"/>
          <p:cNvSpPr/>
          <p:nvPr/>
        </p:nvSpPr>
        <p:spPr>
          <a:xfrm>
            <a:off x="1320553" y="6503708"/>
            <a:ext cx="922048" cy="369332"/>
          </a:xfrm>
          <a:prstGeom prst="rect">
            <a:avLst/>
          </a:prstGeom>
        </p:spPr>
        <p:txBody>
          <a:bodyPr wrap="square">
            <a:spAutoFit/>
          </a:bodyPr>
          <a:lstStyle/>
          <a:p>
            <a:r>
              <a:rPr lang="en-AU" dirty="0" smtClean="0"/>
              <a:t>$5500</a:t>
            </a:r>
            <a:endParaRPr lang="en-AU" dirty="0"/>
          </a:p>
        </p:txBody>
      </p:sp>
      <p:sp>
        <p:nvSpPr>
          <p:cNvPr id="88" name="TextBox 87"/>
          <p:cNvSpPr txBox="1"/>
          <p:nvPr/>
        </p:nvSpPr>
        <p:spPr>
          <a:xfrm>
            <a:off x="2944644" y="7954054"/>
            <a:ext cx="864096" cy="369332"/>
          </a:xfrm>
          <a:prstGeom prst="rect">
            <a:avLst/>
          </a:prstGeom>
          <a:noFill/>
        </p:spPr>
        <p:txBody>
          <a:bodyPr wrap="square" rtlCol="0">
            <a:spAutoFit/>
          </a:bodyPr>
          <a:lstStyle/>
          <a:p>
            <a:r>
              <a:rPr lang="en-AU" dirty="0" smtClean="0"/>
              <a:t>$5100</a:t>
            </a:r>
            <a:endParaRPr lang="en-AU" dirty="0"/>
          </a:p>
        </p:txBody>
      </p:sp>
      <p:sp>
        <p:nvSpPr>
          <p:cNvPr id="89" name="TextBox 88"/>
          <p:cNvSpPr txBox="1"/>
          <p:nvPr/>
        </p:nvSpPr>
        <p:spPr>
          <a:xfrm>
            <a:off x="4320295" y="6702011"/>
            <a:ext cx="864096" cy="369332"/>
          </a:xfrm>
          <a:prstGeom prst="rect">
            <a:avLst/>
          </a:prstGeom>
          <a:noFill/>
        </p:spPr>
        <p:txBody>
          <a:bodyPr wrap="square" rtlCol="0">
            <a:spAutoFit/>
          </a:bodyPr>
          <a:lstStyle/>
          <a:p>
            <a:r>
              <a:rPr lang="en-AU" dirty="0" smtClean="0"/>
              <a:t>$4100</a:t>
            </a:r>
            <a:endParaRPr lang="en-AU" dirty="0"/>
          </a:p>
        </p:txBody>
      </p:sp>
      <p:sp>
        <p:nvSpPr>
          <p:cNvPr id="90" name="TextBox 89"/>
          <p:cNvSpPr txBox="1"/>
          <p:nvPr/>
        </p:nvSpPr>
        <p:spPr>
          <a:xfrm>
            <a:off x="5585775" y="6702011"/>
            <a:ext cx="864096" cy="369332"/>
          </a:xfrm>
          <a:prstGeom prst="rect">
            <a:avLst/>
          </a:prstGeom>
          <a:noFill/>
        </p:spPr>
        <p:txBody>
          <a:bodyPr wrap="square" rtlCol="0">
            <a:spAutoFit/>
          </a:bodyPr>
          <a:lstStyle/>
          <a:p>
            <a:r>
              <a:rPr lang="en-AU" dirty="0" smtClean="0"/>
              <a:t>$4700</a:t>
            </a:r>
            <a:endParaRPr lang="en-AU" dirty="0"/>
          </a:p>
        </p:txBody>
      </p:sp>
      <p:sp>
        <p:nvSpPr>
          <p:cNvPr id="91" name="TextBox 90"/>
          <p:cNvSpPr txBox="1"/>
          <p:nvPr/>
        </p:nvSpPr>
        <p:spPr>
          <a:xfrm>
            <a:off x="6979169" y="5248005"/>
            <a:ext cx="864096" cy="369332"/>
          </a:xfrm>
          <a:prstGeom prst="rect">
            <a:avLst/>
          </a:prstGeom>
          <a:noFill/>
        </p:spPr>
        <p:txBody>
          <a:bodyPr wrap="square" rtlCol="0">
            <a:spAutoFit/>
          </a:bodyPr>
          <a:lstStyle/>
          <a:p>
            <a:r>
              <a:rPr lang="en-AU" dirty="0" smtClean="0"/>
              <a:t>$3700</a:t>
            </a:r>
            <a:endParaRPr lang="en-AU" dirty="0"/>
          </a:p>
        </p:txBody>
      </p:sp>
      <p:sp>
        <p:nvSpPr>
          <p:cNvPr id="92" name="TextBox 91"/>
          <p:cNvSpPr txBox="1"/>
          <p:nvPr/>
        </p:nvSpPr>
        <p:spPr>
          <a:xfrm>
            <a:off x="8235301" y="7956804"/>
            <a:ext cx="864096" cy="369332"/>
          </a:xfrm>
          <a:prstGeom prst="rect">
            <a:avLst/>
          </a:prstGeom>
          <a:noFill/>
        </p:spPr>
        <p:txBody>
          <a:bodyPr wrap="square" rtlCol="0">
            <a:spAutoFit/>
          </a:bodyPr>
          <a:lstStyle/>
          <a:p>
            <a:r>
              <a:rPr lang="en-AU" dirty="0" smtClean="0"/>
              <a:t>$3400</a:t>
            </a:r>
            <a:endParaRPr lang="en-AU" dirty="0"/>
          </a:p>
        </p:txBody>
      </p:sp>
      <p:sp>
        <p:nvSpPr>
          <p:cNvPr id="93" name="TextBox 92"/>
          <p:cNvSpPr txBox="1"/>
          <p:nvPr/>
        </p:nvSpPr>
        <p:spPr>
          <a:xfrm>
            <a:off x="10138217" y="6649516"/>
            <a:ext cx="864096" cy="369332"/>
          </a:xfrm>
          <a:prstGeom prst="rect">
            <a:avLst/>
          </a:prstGeom>
          <a:noFill/>
        </p:spPr>
        <p:txBody>
          <a:bodyPr wrap="square" rtlCol="0">
            <a:spAutoFit/>
          </a:bodyPr>
          <a:lstStyle/>
          <a:p>
            <a:r>
              <a:rPr lang="en-AU" dirty="0" smtClean="0"/>
              <a:t>$2400</a:t>
            </a:r>
            <a:endParaRPr lang="en-AU" dirty="0"/>
          </a:p>
        </p:txBody>
      </p:sp>
    </p:spTree>
    <p:extLst>
      <p:ext uri="{BB962C8B-B14F-4D97-AF65-F5344CB8AC3E}">
        <p14:creationId xmlns:p14="http://schemas.microsoft.com/office/powerpoint/2010/main" val="26841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7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9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P spid="24" grpId="0"/>
      <p:bldP spid="26" grpId="0"/>
      <p:bldP spid="28" grpId="0"/>
      <p:bldP spid="30" grpId="0"/>
      <p:bldP spid="32" grpId="0"/>
      <p:bldP spid="70" grpId="0"/>
      <p:bldP spid="81" grpId="0"/>
      <p:bldP spid="85" grpId="0"/>
      <p:bldP spid="86" grpId="0"/>
      <p:bldP spid="87" grpId="0"/>
      <p:bldP spid="88" grpId="0"/>
      <p:bldP spid="89" grpId="0"/>
      <p:bldP spid="90" grpId="0"/>
      <p:bldP spid="91" grpId="0"/>
      <p:bldP spid="92" grpId="0"/>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800" tIns="50800" rIns="50800" bIns="50800"/>
          <a:lstStyle/>
          <a:p>
            <a:r>
              <a:rPr lang="en-US" smtClean="0">
                <a:effectLst>
                  <a:outerShdw blurRad="38100" dist="38100" dir="2700000" algn="tl">
                    <a:srgbClr val="C0C0C0"/>
                  </a:outerShdw>
                </a:effectLst>
              </a:rPr>
              <a:t>Overview</a:t>
            </a:r>
          </a:p>
        </p:txBody>
      </p:sp>
      <p:sp>
        <p:nvSpPr>
          <p:cNvPr id="4098" name="Rectangle 2"/>
          <p:cNvSpPr>
            <a:spLocks noGrp="1" noChangeArrowheads="1"/>
          </p:cNvSpPr>
          <p:nvPr>
            <p:ph idx="1"/>
          </p:nvPr>
        </p:nvSpPr>
        <p:spPr/>
        <p:txBody>
          <a:bodyPr lIns="50800" tIns="50800" rIns="50800" bIns="50800"/>
          <a:lstStyle/>
          <a:p>
            <a:r>
              <a:rPr lang="en-US" dirty="0" smtClean="0"/>
              <a:t>General Approach </a:t>
            </a:r>
          </a:p>
          <a:p>
            <a:r>
              <a:rPr lang="en-US" dirty="0" smtClean="0"/>
              <a:t>8 Queens </a:t>
            </a:r>
          </a:p>
          <a:p>
            <a:r>
              <a:rPr lang="en-US" dirty="0" smtClean="0"/>
              <a:t>Permutations</a:t>
            </a:r>
          </a:p>
          <a:p>
            <a:r>
              <a:rPr lang="en-US" dirty="0" smtClean="0"/>
              <a:t>Subsets</a:t>
            </a:r>
          </a:p>
          <a:p>
            <a:r>
              <a:rPr lang="en-US" dirty="0" smtClean="0"/>
              <a:t>Knapsack</a:t>
            </a:r>
          </a:p>
          <a:p>
            <a:r>
              <a:rPr lang="en-US" dirty="0" smtClean="0"/>
              <a:t>Traveling Salesman Problem</a:t>
            </a:r>
          </a:p>
          <a:p>
            <a:pPr>
              <a:buFont typeface="Wingdings" pitchFamily="2" charset="2"/>
              <a:buNone/>
            </a:pP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r>
              <a:rPr lang="en-US" sz="4400" dirty="0" smtClean="0"/>
              <a:t>What does the following </a:t>
            </a:r>
            <a:r>
              <a:rPr lang="en-US" sz="4400" dirty="0"/>
              <a:t>code </a:t>
            </a:r>
            <a:r>
              <a:rPr lang="en-US" sz="4400" dirty="0" smtClean="0"/>
              <a:t>print?</a:t>
            </a:r>
            <a:endParaRPr lang="en-AU" sz="4400" dirty="0"/>
          </a:p>
        </p:txBody>
      </p:sp>
      <p:sp>
        <p:nvSpPr>
          <p:cNvPr id="3" name="TPAnswers"/>
          <p:cNvSpPr>
            <a:spLocks noGrp="1"/>
          </p:cNvSpPr>
          <p:nvPr>
            <p:ph idx="1"/>
            <p:custDataLst>
              <p:tags r:id="rId2"/>
            </p:custDataLst>
          </p:nvPr>
        </p:nvSpPr>
        <p:spPr>
          <a:xfrm>
            <a:off x="1821880" y="5236840"/>
            <a:ext cx="5976664" cy="3312368"/>
          </a:xfrm>
        </p:spPr>
        <p:txBody>
          <a:bodyPr>
            <a:normAutofit fontScale="92500" lnSpcReduction="20000"/>
          </a:bodyPr>
          <a:lstStyle/>
          <a:p>
            <a:pPr marL="1031875" indent="-914400">
              <a:spcBef>
                <a:spcPct val="20000"/>
              </a:spcBef>
              <a:spcAft>
                <a:spcPts val="0"/>
              </a:spcAft>
              <a:buFont typeface="Wingdings 2" pitchFamily="18" charset="2"/>
              <a:buAutoNum type="alphaUcPeriod"/>
            </a:pPr>
            <a:r>
              <a:rPr lang="en-AU" dirty="0" smtClean="0"/>
              <a:t>[1,2]</a:t>
            </a:r>
          </a:p>
          <a:p>
            <a:pPr marL="1031875" indent="-914400">
              <a:spcBef>
                <a:spcPct val="20000"/>
              </a:spcBef>
              <a:spcAft>
                <a:spcPts val="0"/>
              </a:spcAft>
              <a:buFont typeface="Wingdings 2" pitchFamily="18" charset="2"/>
              <a:buAutoNum type="alphaUcPeriod"/>
            </a:pPr>
            <a:r>
              <a:rPr lang="en-AU" dirty="0" smtClean="0"/>
              <a:t>[2,3]</a:t>
            </a:r>
          </a:p>
          <a:p>
            <a:pPr marL="1031875" indent="-914400">
              <a:spcBef>
                <a:spcPct val="20000"/>
              </a:spcBef>
              <a:spcAft>
                <a:spcPts val="0"/>
              </a:spcAft>
              <a:buFont typeface="Wingdings 2" pitchFamily="18" charset="2"/>
              <a:buAutoNum type="alphaUcPeriod"/>
            </a:pPr>
            <a:r>
              <a:rPr lang="en-AU" dirty="0" smtClean="0"/>
              <a:t>[1,2,2,3]</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Content Placeholder 2"/>
          <p:cNvSpPr txBox="1">
            <a:spLocks/>
          </p:cNvSpPr>
          <p:nvPr/>
        </p:nvSpPr>
        <p:spPr>
          <a:xfrm>
            <a:off x="2325936" y="1941316"/>
            <a:ext cx="6120680" cy="2664296"/>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smtClean="0">
                <a:solidFill>
                  <a:srgbClr val="0000FF"/>
                </a:solidFill>
                <a:latin typeface="Arial"/>
                <a:cs typeface="Arial"/>
              </a:rPr>
              <a:t>update</a:t>
            </a:r>
            <a:r>
              <a:rPr lang="en-US" sz="2400" dirty="0" smtClean="0">
                <a:latin typeface="Arial"/>
                <a:cs typeface="Arial"/>
              </a:rPr>
              <a:t>(old):</a:t>
            </a:r>
          </a:p>
          <a:p>
            <a:pPr>
              <a:spcBef>
                <a:spcPct val="0"/>
              </a:spcBef>
              <a:buFont typeface="Wingdings" pitchFamily="2" charset="2"/>
              <a:buNone/>
            </a:pPr>
            <a:r>
              <a:rPr lang="en-US" sz="2400" dirty="0" smtClean="0">
                <a:latin typeface="Arial"/>
                <a:cs typeface="Arial"/>
              </a:rPr>
              <a:t>	 </a:t>
            </a:r>
            <a:r>
              <a:rPr lang="en-US" sz="2400" dirty="0" err="1" smtClean="0">
                <a:latin typeface="Arial"/>
                <a:cs typeface="Arial"/>
              </a:rPr>
              <a:t>old.append</a:t>
            </a:r>
            <a:r>
              <a:rPr lang="en-US" sz="2400" dirty="0" smtClean="0">
                <a:latin typeface="Arial"/>
                <a:cs typeface="Arial"/>
              </a:rPr>
              <a:t>(2)</a:t>
            </a:r>
          </a:p>
          <a:p>
            <a:pPr>
              <a:spcBef>
                <a:spcPct val="0"/>
              </a:spcBef>
              <a:buFont typeface="Wingdings" pitchFamily="2" charset="2"/>
              <a:buNone/>
            </a:pPr>
            <a:r>
              <a:rPr lang="en-US" sz="2400" dirty="0" smtClean="0">
                <a:latin typeface="Arial"/>
                <a:cs typeface="Arial"/>
              </a:rPr>
              <a:t>      old = [2, 3]</a:t>
            </a:r>
          </a:p>
          <a:p>
            <a:pPr>
              <a:spcBef>
                <a:spcPct val="0"/>
              </a:spcBef>
              <a:buFont typeface="Wingdings" pitchFamily="2" charset="2"/>
              <a:buNone/>
            </a:pPr>
            <a:endParaRPr lang="en-US" sz="2400" dirty="0">
              <a:latin typeface="Arial"/>
              <a:cs typeface="Arial"/>
            </a:endParaRPr>
          </a:p>
          <a:p>
            <a:pPr>
              <a:spcBef>
                <a:spcPct val="0"/>
              </a:spcBef>
              <a:buFont typeface="Wingdings" pitchFamily="2" charset="2"/>
              <a:buNone/>
            </a:pPr>
            <a:r>
              <a:rPr lang="en-US" sz="2400" dirty="0">
                <a:latin typeface="Arial"/>
                <a:cs typeface="Arial"/>
              </a:rPr>
              <a:t>o</a:t>
            </a:r>
            <a:r>
              <a:rPr lang="en-US" sz="2400" dirty="0" smtClean="0">
                <a:latin typeface="Arial"/>
                <a:cs typeface="Arial"/>
              </a:rPr>
              <a:t>ld = [1]</a:t>
            </a:r>
          </a:p>
          <a:p>
            <a:pPr>
              <a:spcBef>
                <a:spcPct val="0"/>
              </a:spcBef>
              <a:buFont typeface="Wingdings" pitchFamily="2" charset="2"/>
              <a:buNone/>
            </a:pPr>
            <a:r>
              <a:rPr lang="en-US" sz="2400" dirty="0">
                <a:latin typeface="Arial"/>
                <a:cs typeface="Arial"/>
              </a:rPr>
              <a:t>u</a:t>
            </a:r>
            <a:r>
              <a:rPr lang="en-US" sz="2400" dirty="0" smtClean="0">
                <a:latin typeface="Arial"/>
                <a:cs typeface="Arial"/>
              </a:rPr>
              <a:t>pdate(old)</a:t>
            </a:r>
          </a:p>
          <a:p>
            <a:pPr>
              <a:spcBef>
                <a:spcPct val="0"/>
              </a:spcBef>
              <a:buFont typeface="Wingdings" pitchFamily="2" charset="2"/>
              <a:buNone/>
            </a:pPr>
            <a:r>
              <a:rPr lang="en-US" sz="2400" dirty="0">
                <a:solidFill>
                  <a:srgbClr val="800000"/>
                </a:solidFill>
                <a:latin typeface="Arial"/>
                <a:cs typeface="Arial"/>
              </a:rPr>
              <a:t>p</a:t>
            </a:r>
            <a:r>
              <a:rPr lang="en-US" sz="2400" dirty="0" smtClean="0">
                <a:solidFill>
                  <a:srgbClr val="800000"/>
                </a:solidFill>
                <a:latin typeface="Arial"/>
                <a:cs typeface="Arial"/>
              </a:rPr>
              <a:t>rint</a:t>
            </a:r>
            <a:r>
              <a:rPr lang="en-US" sz="2400" dirty="0" smtClean="0">
                <a:latin typeface="Arial"/>
                <a:cs typeface="Arial"/>
              </a:rPr>
              <a:t>(old)</a:t>
            </a:r>
            <a:endParaRPr lang="en-US" sz="2400" dirty="0">
              <a:latin typeface="Arial"/>
              <a:cs typeface="Arial"/>
            </a:endParaRPr>
          </a:p>
          <a:p>
            <a:pPr>
              <a:spcBef>
                <a:spcPct val="0"/>
              </a:spcBef>
              <a:buFont typeface="Wingdings" pitchFamily="2" charset="2"/>
              <a:buNone/>
            </a:pPr>
            <a:endParaRPr lang="en-US" sz="2400" dirty="0" smtClean="0">
              <a:latin typeface="Arial"/>
              <a:cs typeface="Arial"/>
            </a:endParaRPr>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9" name="TPCountdown" hidden="1"/>
          <p:cNvGrpSpPr/>
          <p:nvPr>
            <p:custDataLst>
              <p:tags r:id="rId3"/>
            </p:custDataLst>
          </p:nvPr>
        </p:nvGrpSpPr>
        <p:grpSpPr>
          <a:xfrm>
            <a:off x="12039600" y="8991600"/>
            <a:ext cx="838200" cy="635000"/>
            <a:chOff x="8318500" y="6032500"/>
            <a:chExt cx="838200" cy="635000"/>
          </a:xfrm>
        </p:grpSpPr>
        <p:sp>
          <p:nvSpPr>
            <p:cNvPr id="7"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CountdownText" hidden="1"/>
            <p:cNvSpPr txBox="1"/>
            <p:nvPr/>
          </p:nvSpPr>
          <p:spPr>
            <a:xfrm>
              <a:off x="8318500" y="6032500"/>
              <a:ext cx="838200" cy="635000"/>
            </a:xfrm>
            <a:prstGeom prst="rect">
              <a:avLst/>
            </a:prstGeom>
            <a:noFill/>
          </p:spPr>
          <p:txBody>
            <a:bodyPr vert="horz" rtlCol="0" anchor="ctr" anchorCtr="1">
              <a:noAutofit/>
            </a:bodyPr>
            <a:lstStyle/>
            <a:p>
              <a:pPr algn="ctr"/>
              <a:r>
                <a:rPr lang="en-AU" sz="2000" b="1" smtClean="0">
                  <a:latin typeface="Tahoma"/>
                </a:rPr>
                <a:t>1</a:t>
              </a:r>
              <a:endParaRPr lang="en-AU" sz="2000" b="1">
                <a:latin typeface="Tahoma"/>
              </a:endParaRPr>
            </a:p>
          </p:txBody>
        </p:sp>
      </p:grpSp>
    </p:spTree>
    <p:custDataLst>
      <p:tags r:id="rId1"/>
    </p:custDataLst>
    <p:extLst>
      <p:ext uri="{BB962C8B-B14F-4D97-AF65-F5344CB8AC3E}">
        <p14:creationId xmlns:p14="http://schemas.microsoft.com/office/powerpoint/2010/main" val="276304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r>
              <a:rPr lang="en-US" sz="4400" dirty="0" smtClean="0"/>
              <a:t>What does the following </a:t>
            </a:r>
            <a:r>
              <a:rPr lang="en-US" sz="4400" dirty="0"/>
              <a:t>code </a:t>
            </a:r>
            <a:r>
              <a:rPr lang="en-US" sz="4400" dirty="0" smtClean="0"/>
              <a:t>print?</a:t>
            </a:r>
            <a:endParaRPr lang="en-AU" sz="4400" dirty="0"/>
          </a:p>
        </p:txBody>
      </p:sp>
      <p:sp>
        <p:nvSpPr>
          <p:cNvPr id="3" name="TPAnswers"/>
          <p:cNvSpPr>
            <a:spLocks noGrp="1"/>
          </p:cNvSpPr>
          <p:nvPr>
            <p:ph idx="1"/>
            <p:custDataLst>
              <p:tags r:id="rId2"/>
            </p:custDataLst>
          </p:nvPr>
        </p:nvSpPr>
        <p:spPr>
          <a:xfrm>
            <a:off x="1821880" y="5236840"/>
            <a:ext cx="5976664" cy="3312368"/>
          </a:xfrm>
        </p:spPr>
        <p:txBody>
          <a:bodyPr>
            <a:normAutofit fontScale="92500" lnSpcReduction="20000"/>
          </a:bodyPr>
          <a:lstStyle/>
          <a:p>
            <a:pPr marL="1031875" indent="-914400">
              <a:spcBef>
                <a:spcPct val="20000"/>
              </a:spcBef>
              <a:spcAft>
                <a:spcPts val="0"/>
              </a:spcAft>
              <a:buFont typeface="Wingdings 2" pitchFamily="18" charset="2"/>
              <a:buAutoNum type="alphaUcPeriod"/>
            </a:pPr>
            <a:r>
              <a:rPr lang="en-AU" dirty="0" smtClean="0"/>
              <a:t>[1,2]</a:t>
            </a:r>
          </a:p>
          <a:p>
            <a:pPr marL="1031875" indent="-914400">
              <a:spcBef>
                <a:spcPct val="20000"/>
              </a:spcBef>
              <a:spcAft>
                <a:spcPts val="0"/>
              </a:spcAft>
              <a:buFont typeface="Wingdings 2" pitchFamily="18" charset="2"/>
              <a:buAutoNum type="alphaUcPeriod"/>
            </a:pPr>
            <a:r>
              <a:rPr lang="en-AU" dirty="0" smtClean="0"/>
              <a:t>[2,3]</a:t>
            </a:r>
          </a:p>
          <a:p>
            <a:pPr marL="1031875" indent="-914400">
              <a:spcBef>
                <a:spcPct val="20000"/>
              </a:spcBef>
              <a:spcAft>
                <a:spcPts val="0"/>
              </a:spcAft>
              <a:buFont typeface="Wingdings 2" pitchFamily="18" charset="2"/>
              <a:buAutoNum type="alphaUcPeriod"/>
            </a:pPr>
            <a:r>
              <a:rPr lang="en-AU" dirty="0" smtClean="0"/>
              <a:t>[1,2,2,3]</a:t>
            </a:r>
          </a:p>
          <a:p>
            <a:pPr marL="1031875" indent="-914400">
              <a:spcBef>
                <a:spcPct val="20000"/>
              </a:spcBef>
              <a:spcAft>
                <a:spcPts val="0"/>
              </a:spcAft>
              <a:buFont typeface="Wingdings 2" pitchFamily="18" charset="2"/>
              <a:buAutoNum type="alphaUcPeriod"/>
            </a:pPr>
            <a:r>
              <a:rPr lang="en-AU" dirty="0" smtClean="0"/>
              <a:t>[1]</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5" name="Content Placeholder 2"/>
          <p:cNvSpPr txBox="1">
            <a:spLocks/>
          </p:cNvSpPr>
          <p:nvPr/>
        </p:nvSpPr>
        <p:spPr>
          <a:xfrm>
            <a:off x="2325936" y="1941316"/>
            <a:ext cx="6120680" cy="2664296"/>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smtClean="0">
                <a:solidFill>
                  <a:srgbClr val="0000FF"/>
                </a:solidFill>
                <a:latin typeface="Arial"/>
                <a:cs typeface="Arial"/>
              </a:rPr>
              <a:t>update</a:t>
            </a:r>
            <a:r>
              <a:rPr lang="en-US" sz="2400" dirty="0" smtClean="0">
                <a:latin typeface="Arial"/>
                <a:cs typeface="Arial"/>
              </a:rPr>
              <a:t>(old):</a:t>
            </a:r>
          </a:p>
          <a:p>
            <a:pPr>
              <a:spcBef>
                <a:spcPct val="0"/>
              </a:spcBef>
              <a:buFont typeface="Wingdings" pitchFamily="2" charset="2"/>
              <a:buNone/>
            </a:pPr>
            <a:r>
              <a:rPr lang="en-US" sz="2400" dirty="0" smtClean="0">
                <a:latin typeface="Arial"/>
                <a:cs typeface="Arial"/>
              </a:rPr>
              <a:t>	old = [2, 3]</a:t>
            </a:r>
          </a:p>
          <a:p>
            <a:pPr>
              <a:spcBef>
                <a:spcPct val="0"/>
              </a:spcBef>
              <a:buNone/>
            </a:pPr>
            <a:r>
              <a:rPr lang="en-US" sz="2400" dirty="0" smtClean="0">
                <a:latin typeface="Arial"/>
                <a:cs typeface="Arial"/>
              </a:rPr>
              <a:t>     </a:t>
            </a:r>
            <a:r>
              <a:rPr lang="en-US" sz="2400" dirty="0" err="1">
                <a:latin typeface="Arial"/>
                <a:cs typeface="Arial"/>
              </a:rPr>
              <a:t>old.append</a:t>
            </a:r>
            <a:r>
              <a:rPr lang="en-US" sz="2400" dirty="0">
                <a:latin typeface="Arial"/>
                <a:cs typeface="Arial"/>
              </a:rPr>
              <a:t>(2)</a:t>
            </a:r>
          </a:p>
          <a:p>
            <a:pPr>
              <a:spcBef>
                <a:spcPct val="0"/>
              </a:spcBef>
              <a:buFont typeface="Wingdings" pitchFamily="2" charset="2"/>
              <a:buNone/>
            </a:pPr>
            <a:endParaRPr lang="en-US" sz="2400" dirty="0">
              <a:latin typeface="Arial"/>
              <a:cs typeface="Arial"/>
            </a:endParaRPr>
          </a:p>
          <a:p>
            <a:pPr>
              <a:spcBef>
                <a:spcPct val="0"/>
              </a:spcBef>
              <a:buFont typeface="Wingdings" pitchFamily="2" charset="2"/>
              <a:buNone/>
            </a:pPr>
            <a:r>
              <a:rPr lang="en-US" sz="2400" dirty="0">
                <a:latin typeface="Arial"/>
                <a:cs typeface="Arial"/>
              </a:rPr>
              <a:t>o</a:t>
            </a:r>
            <a:r>
              <a:rPr lang="en-US" sz="2400" dirty="0" smtClean="0">
                <a:latin typeface="Arial"/>
                <a:cs typeface="Arial"/>
              </a:rPr>
              <a:t>ld = [1]</a:t>
            </a:r>
          </a:p>
          <a:p>
            <a:pPr>
              <a:spcBef>
                <a:spcPct val="0"/>
              </a:spcBef>
              <a:buFont typeface="Wingdings" pitchFamily="2" charset="2"/>
              <a:buNone/>
            </a:pPr>
            <a:r>
              <a:rPr lang="en-US" sz="2400" dirty="0">
                <a:latin typeface="Arial"/>
                <a:cs typeface="Arial"/>
              </a:rPr>
              <a:t>u</a:t>
            </a:r>
            <a:r>
              <a:rPr lang="en-US" sz="2400" dirty="0" smtClean="0">
                <a:latin typeface="Arial"/>
                <a:cs typeface="Arial"/>
              </a:rPr>
              <a:t>pdate(old)</a:t>
            </a:r>
          </a:p>
          <a:p>
            <a:pPr>
              <a:spcBef>
                <a:spcPct val="0"/>
              </a:spcBef>
              <a:buFont typeface="Wingdings" pitchFamily="2" charset="2"/>
              <a:buNone/>
            </a:pPr>
            <a:r>
              <a:rPr lang="en-US" sz="2400" dirty="0">
                <a:solidFill>
                  <a:srgbClr val="800000"/>
                </a:solidFill>
                <a:latin typeface="Arial"/>
                <a:cs typeface="Arial"/>
              </a:rPr>
              <a:t>p</a:t>
            </a:r>
            <a:r>
              <a:rPr lang="en-US" sz="2400" dirty="0" smtClean="0">
                <a:solidFill>
                  <a:srgbClr val="800000"/>
                </a:solidFill>
                <a:latin typeface="Arial"/>
                <a:cs typeface="Arial"/>
              </a:rPr>
              <a:t>rint</a:t>
            </a:r>
            <a:r>
              <a:rPr lang="en-US" sz="2400" dirty="0" smtClean="0">
                <a:latin typeface="Arial"/>
                <a:cs typeface="Arial"/>
              </a:rPr>
              <a:t>(old)</a:t>
            </a:r>
            <a:endParaRPr lang="en-US" sz="2400" dirty="0">
              <a:latin typeface="Arial"/>
              <a:cs typeface="Arial"/>
            </a:endParaRPr>
          </a:p>
          <a:p>
            <a:pPr>
              <a:spcBef>
                <a:spcPct val="0"/>
              </a:spcBef>
              <a:buFont typeface="Wingdings" pitchFamily="2" charset="2"/>
              <a:buNone/>
            </a:pPr>
            <a:endParaRPr lang="en-US" sz="2400" dirty="0" smtClean="0">
              <a:latin typeface="Arial"/>
              <a:cs typeface="Arial"/>
            </a:endParaRPr>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9" name="TPCountdown" hidden="1"/>
          <p:cNvGrpSpPr/>
          <p:nvPr>
            <p:custDataLst>
              <p:tags r:id="rId3"/>
            </p:custDataLst>
          </p:nvPr>
        </p:nvGrpSpPr>
        <p:grpSpPr>
          <a:xfrm>
            <a:off x="12039600" y="8991600"/>
            <a:ext cx="838200" cy="635000"/>
            <a:chOff x="8318500" y="6032500"/>
            <a:chExt cx="838200" cy="635000"/>
          </a:xfrm>
        </p:grpSpPr>
        <p:sp>
          <p:nvSpPr>
            <p:cNvPr id="7"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CountdownText" hidden="1"/>
            <p:cNvSpPr txBox="1"/>
            <p:nvPr/>
          </p:nvSpPr>
          <p:spPr>
            <a:xfrm>
              <a:off x="8318500" y="6032500"/>
              <a:ext cx="838200" cy="635000"/>
            </a:xfrm>
            <a:prstGeom prst="rect">
              <a:avLst/>
            </a:prstGeom>
            <a:noFill/>
          </p:spPr>
          <p:txBody>
            <a:bodyPr vert="horz" rtlCol="0" anchor="ctr" anchorCtr="1">
              <a:noAutofit/>
            </a:bodyPr>
            <a:lstStyle/>
            <a:p>
              <a:pPr algn="ctr"/>
              <a:r>
                <a:rPr lang="en-AU" sz="2000" b="1" smtClean="0">
                  <a:latin typeface="Tahoma"/>
                </a:rPr>
                <a:t>1</a:t>
              </a:r>
              <a:endParaRPr lang="en-AU" sz="2000" b="1">
                <a:latin typeface="Tahoma"/>
              </a:endParaRPr>
            </a:p>
          </p:txBody>
        </p:sp>
      </p:grpSp>
    </p:spTree>
    <p:custDataLst>
      <p:tags r:id="rId1"/>
    </p:custDataLst>
    <p:extLst>
      <p:ext uri="{BB962C8B-B14F-4D97-AF65-F5344CB8AC3E}">
        <p14:creationId xmlns:p14="http://schemas.microsoft.com/office/powerpoint/2010/main" val="206848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r>
              <a:rPr lang="en-US" sz="4400" dirty="0"/>
              <a:t>The following code prints [2,3</a:t>
            </a:r>
            <a:r>
              <a:rPr lang="en-US" sz="4400" dirty="0" smtClean="0"/>
              <a:t>].</a:t>
            </a:r>
            <a:endParaRPr lang="en-AU" sz="4400" dirty="0"/>
          </a:p>
        </p:txBody>
      </p:sp>
      <p:sp>
        <p:nvSpPr>
          <p:cNvPr id="3" name="TPAnswers"/>
          <p:cNvSpPr>
            <a:spLocks noGrp="1"/>
          </p:cNvSpPr>
          <p:nvPr>
            <p:ph idx="1"/>
            <p:custDataLst>
              <p:tags r:id="rId2"/>
            </p:custDataLst>
          </p:nvPr>
        </p:nvSpPr>
        <p:spPr>
          <a:xfrm>
            <a:off x="1821880" y="5740896"/>
            <a:ext cx="4388867" cy="2241748"/>
          </a:xfrm>
        </p:spPr>
        <p:txBody>
          <a:bodyPr>
            <a:normAutofit/>
          </a:bodyPr>
          <a:lstStyle/>
          <a:p>
            <a:pPr marL="1031875" indent="-914400">
              <a:spcBef>
                <a:spcPct val="20000"/>
              </a:spcBef>
              <a:spcAft>
                <a:spcPts val="0"/>
              </a:spcAft>
              <a:buFont typeface="Wingdings 2" pitchFamily="18" charset="2"/>
              <a:buAutoNum type="alphaUcPeriod"/>
            </a:pPr>
            <a:r>
              <a:rPr lang="en-AU" dirty="0" smtClean="0"/>
              <a:t>True</a:t>
            </a:r>
          </a:p>
          <a:p>
            <a:pPr marL="1031875" indent="-914400">
              <a:spcBef>
                <a:spcPct val="20000"/>
              </a:spcBef>
              <a:spcAft>
                <a:spcPts val="0"/>
              </a:spcAft>
              <a:buFont typeface="Wingdings 2" pitchFamily="18" charset="2"/>
              <a:buAutoNum type="alphaUcPeriod"/>
            </a:pPr>
            <a:r>
              <a:rPr lang="en-AU" dirty="0" smtClean="0"/>
              <a:t>False</a:t>
            </a:r>
            <a:endParaRPr lang="en-AU" dirty="0"/>
          </a:p>
        </p:txBody>
      </p:sp>
      <p:sp>
        <p:nvSpPr>
          <p:cNvPr id="5" name="Content Placeholder 2"/>
          <p:cNvSpPr txBox="1">
            <a:spLocks/>
          </p:cNvSpPr>
          <p:nvPr/>
        </p:nvSpPr>
        <p:spPr>
          <a:xfrm>
            <a:off x="2325936" y="1941316"/>
            <a:ext cx="6120680" cy="3151508"/>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def</a:t>
            </a:r>
            <a:r>
              <a:rPr lang="en-US" sz="2400" dirty="0">
                <a:latin typeface="Arial"/>
                <a:cs typeface="Arial"/>
              </a:rPr>
              <a:t> </a:t>
            </a:r>
            <a:r>
              <a:rPr lang="en-US" sz="2400" dirty="0">
                <a:solidFill>
                  <a:srgbClr val="0000FF"/>
                </a:solidFill>
                <a:latin typeface="Arial"/>
                <a:cs typeface="Arial"/>
              </a:rPr>
              <a:t>update</a:t>
            </a:r>
            <a:r>
              <a:rPr lang="en-US" sz="2400" dirty="0">
                <a:latin typeface="Arial"/>
                <a:cs typeface="Arial"/>
              </a:rPr>
              <a:t>(old):</a:t>
            </a:r>
          </a:p>
          <a:p>
            <a:pPr>
              <a:spcBef>
                <a:spcPct val="0"/>
              </a:spcBef>
              <a:buFont typeface="Wingdings" pitchFamily="2" charset="2"/>
              <a:buNone/>
            </a:pPr>
            <a:r>
              <a:rPr lang="en-US" sz="2400" dirty="0">
                <a:latin typeface="Arial"/>
                <a:cs typeface="Arial"/>
              </a:rPr>
              <a:t>      </a:t>
            </a:r>
            <a:r>
              <a:rPr lang="en-US" sz="2400" dirty="0" err="1">
                <a:latin typeface="Arial"/>
                <a:cs typeface="Arial"/>
              </a:rPr>
              <a:t>old.clear</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a:solidFill>
                  <a:srgbClr val="FF6600"/>
                </a:solidFill>
                <a:latin typeface="Arial"/>
                <a:cs typeface="Arial"/>
              </a:rPr>
              <a:t>for</a:t>
            </a:r>
            <a:r>
              <a:rPr lang="en-US" sz="2400" dirty="0">
                <a:latin typeface="Arial"/>
                <a:cs typeface="Arial"/>
              </a:rPr>
              <a:t> item </a:t>
            </a:r>
            <a:r>
              <a:rPr lang="en-US" sz="2400" dirty="0">
                <a:solidFill>
                  <a:srgbClr val="FF6600"/>
                </a:solidFill>
                <a:latin typeface="Arial"/>
                <a:cs typeface="Arial"/>
              </a:rPr>
              <a:t>in</a:t>
            </a:r>
            <a:r>
              <a:rPr lang="en-US" sz="2400" dirty="0">
                <a:latin typeface="Arial"/>
                <a:cs typeface="Arial"/>
              </a:rPr>
              <a:t> [2, 3]:</a:t>
            </a:r>
          </a:p>
          <a:p>
            <a:pPr>
              <a:spcBef>
                <a:spcPct val="0"/>
              </a:spcBef>
              <a:buFont typeface="Wingdings" pitchFamily="2" charset="2"/>
              <a:buNone/>
            </a:pPr>
            <a:r>
              <a:rPr lang="en-US" sz="2400" dirty="0">
                <a:latin typeface="Arial"/>
                <a:cs typeface="Arial"/>
              </a:rPr>
              <a:t>           </a:t>
            </a:r>
            <a:r>
              <a:rPr lang="en-US" sz="2400" dirty="0" err="1">
                <a:latin typeface="Arial"/>
                <a:cs typeface="Arial"/>
              </a:rPr>
              <a:t>old.append</a:t>
            </a:r>
            <a:r>
              <a:rPr lang="en-US" sz="2400" dirty="0">
                <a:latin typeface="Arial"/>
                <a:cs typeface="Arial"/>
              </a:rPr>
              <a:t>(item)</a:t>
            </a:r>
          </a:p>
          <a:p>
            <a:pPr>
              <a:spcBef>
                <a:spcPct val="0"/>
              </a:spcBef>
              <a:buFont typeface="Wingdings" pitchFamily="2" charset="2"/>
              <a:buNone/>
            </a:pPr>
            <a:endParaRPr lang="en-US" sz="2400" dirty="0">
              <a:latin typeface="Arial"/>
              <a:cs typeface="Arial"/>
            </a:endParaRPr>
          </a:p>
          <a:p>
            <a:pPr>
              <a:spcBef>
                <a:spcPct val="0"/>
              </a:spcBef>
              <a:buFont typeface="Wingdings" pitchFamily="2" charset="2"/>
              <a:buNone/>
            </a:pPr>
            <a:r>
              <a:rPr lang="en-US" sz="2400" dirty="0">
                <a:latin typeface="Arial"/>
                <a:cs typeface="Arial"/>
              </a:rPr>
              <a:t>old = [1]</a:t>
            </a:r>
          </a:p>
          <a:p>
            <a:pPr>
              <a:spcBef>
                <a:spcPct val="0"/>
              </a:spcBef>
              <a:buFont typeface="Wingdings" pitchFamily="2" charset="2"/>
              <a:buNone/>
            </a:pPr>
            <a:r>
              <a:rPr lang="en-US" sz="2400" dirty="0">
                <a:latin typeface="Arial"/>
                <a:cs typeface="Arial"/>
              </a:rPr>
              <a:t>update(old)</a:t>
            </a:r>
          </a:p>
          <a:p>
            <a:pPr>
              <a:spcBef>
                <a:spcPct val="0"/>
              </a:spcBef>
              <a:buFont typeface="Wingdings" pitchFamily="2" charset="2"/>
              <a:buNone/>
            </a:pPr>
            <a:r>
              <a:rPr lang="en-US" sz="2400" dirty="0">
                <a:solidFill>
                  <a:srgbClr val="800000"/>
                </a:solidFill>
                <a:latin typeface="Arial"/>
                <a:cs typeface="Arial"/>
              </a:rPr>
              <a:t>print</a:t>
            </a:r>
            <a:r>
              <a:rPr lang="en-US" sz="2400" dirty="0">
                <a:latin typeface="Arial"/>
                <a:cs typeface="Arial"/>
              </a:rPr>
              <a:t>(old)</a:t>
            </a:r>
          </a:p>
          <a:p>
            <a:pPr>
              <a:spcBef>
                <a:spcPct val="0"/>
              </a:spcBef>
              <a:buFont typeface="Wingdings" pitchFamily="2" charset="2"/>
              <a:buNone/>
            </a:pPr>
            <a:endParaRPr lang="en-US" sz="2400" dirty="0" smtClean="0">
              <a:latin typeface="Arial"/>
              <a:cs typeface="Arial"/>
            </a:endParaRPr>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9" name="TPCountdown" hidden="1"/>
          <p:cNvGrpSpPr/>
          <p:nvPr>
            <p:custDataLst>
              <p:tags r:id="rId3"/>
            </p:custDataLst>
          </p:nvPr>
        </p:nvGrpSpPr>
        <p:grpSpPr>
          <a:xfrm>
            <a:off x="12039600" y="8991600"/>
            <a:ext cx="838200" cy="635000"/>
            <a:chOff x="8318500" y="6032500"/>
            <a:chExt cx="838200" cy="635000"/>
          </a:xfrm>
        </p:grpSpPr>
        <p:sp>
          <p:nvSpPr>
            <p:cNvPr id="7"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CountdownText" hidden="1"/>
            <p:cNvSpPr txBox="1"/>
            <p:nvPr/>
          </p:nvSpPr>
          <p:spPr>
            <a:xfrm>
              <a:off x="8318500" y="6032500"/>
              <a:ext cx="838200" cy="635000"/>
            </a:xfrm>
            <a:prstGeom prst="rect">
              <a:avLst/>
            </a:prstGeom>
            <a:noFill/>
          </p:spPr>
          <p:txBody>
            <a:bodyPr vert="horz" rtlCol="0" anchor="ctr" anchorCtr="1">
              <a:noAutofit/>
            </a:bodyPr>
            <a:lstStyle/>
            <a:p>
              <a:pPr algn="ctr"/>
              <a:r>
                <a:rPr lang="en-AU" sz="2000" b="1" smtClean="0">
                  <a:latin typeface="Tahoma"/>
                </a:rPr>
                <a:t>1</a:t>
              </a:r>
              <a:endParaRPr lang="en-AU" sz="2000" b="1">
                <a:latin typeface="Tahoma"/>
              </a:endParaRPr>
            </a:p>
          </p:txBody>
        </p:sp>
      </p:grpSp>
    </p:spTree>
    <p:custDataLst>
      <p:tags r:id="rId1"/>
    </p:custDataLst>
    <p:extLst>
      <p:ext uri="{BB962C8B-B14F-4D97-AF65-F5344CB8AC3E}">
        <p14:creationId xmlns:p14="http://schemas.microsoft.com/office/powerpoint/2010/main" val="3736717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Knapsack Algorithm</a:t>
            </a:r>
          </a:p>
        </p:txBody>
      </p:sp>
      <p:sp>
        <p:nvSpPr>
          <p:cNvPr id="4" name="Content Placeholder 2"/>
          <p:cNvSpPr txBox="1">
            <a:spLocks/>
          </p:cNvSpPr>
          <p:nvPr/>
        </p:nvSpPr>
        <p:spPr>
          <a:xfrm>
            <a:off x="1461840" y="1924472"/>
            <a:ext cx="11017224" cy="7488832"/>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smtClean="0">
                <a:solidFill>
                  <a:srgbClr val="0000FF"/>
                </a:solidFill>
                <a:latin typeface="Arial"/>
                <a:cs typeface="Arial"/>
              </a:rPr>
              <a:t>knapsack</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weights, values)</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err="1" smtClean="0">
                <a:latin typeface="Arial"/>
                <a:cs typeface="Arial"/>
              </a:rPr>
              <a:t>possibleItems</a:t>
            </a:r>
            <a:r>
              <a:rPr lang="en-US" sz="2400" dirty="0" smtClean="0">
                <a:latin typeface="Arial"/>
                <a:cs typeface="Arial"/>
              </a:rPr>
              <a:t> </a:t>
            </a:r>
            <a:r>
              <a:rPr lang="en-US" sz="2400" dirty="0">
                <a:latin typeface="Arial"/>
                <a:cs typeface="Arial"/>
              </a:rPr>
              <a:t>= </a:t>
            </a:r>
            <a:r>
              <a:rPr lang="en-US" sz="2400" dirty="0" err="1" smtClean="0">
                <a:latin typeface="Arial"/>
                <a:cs typeface="Arial"/>
              </a:rPr>
              <a:t>getItems</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weights)</a:t>
            </a:r>
            <a:endParaRPr lang="en-US" sz="2400" dirty="0">
              <a:latin typeface="Arial"/>
              <a:cs typeface="Arial"/>
            </a:endParaRP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 if </a:t>
            </a:r>
            <a:r>
              <a:rPr lang="en-US" sz="2400" dirty="0" err="1" smtClean="0">
                <a:latin typeface="Arial"/>
                <a:cs typeface="Arial"/>
              </a:rPr>
              <a:t>possibleItems</a:t>
            </a:r>
            <a:r>
              <a:rPr lang="en-US" sz="2400" dirty="0" smtClean="0">
                <a:latin typeface="Arial"/>
                <a:cs typeface="Arial"/>
              </a:rPr>
              <a:t> == []:</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updateSolution</a:t>
            </a:r>
            <a:r>
              <a:rPr lang="en-US" sz="2400" dirty="0" smtClean="0">
                <a:latin typeface="Arial"/>
                <a:cs typeface="Arial"/>
              </a:rPr>
              <a:t>(</a:t>
            </a:r>
            <a:r>
              <a:rPr lang="en-US" sz="2400" dirty="0" err="1">
                <a:latin typeface="Arial"/>
                <a:cs typeface="Arial"/>
              </a:rPr>
              <a:t>partialSolution</a:t>
            </a:r>
            <a:r>
              <a:rPr lang="en-US" sz="2400" dirty="0">
                <a:latin typeface="Arial"/>
                <a:cs typeface="Arial"/>
              </a:rPr>
              <a:t>, </a:t>
            </a:r>
            <a:r>
              <a:rPr lang="en-US" sz="2400" dirty="0" err="1" smtClean="0">
                <a:latin typeface="Arial"/>
                <a:cs typeface="Arial"/>
              </a:rPr>
              <a:t>currentSolution</a:t>
            </a:r>
            <a:r>
              <a:rPr lang="en-US" sz="2400" dirty="0" smtClean="0">
                <a:latin typeface="Arial"/>
                <a:cs typeface="Arial"/>
              </a:rPr>
              <a:t>, values)</a:t>
            </a:r>
          </a:p>
          <a:p>
            <a:pPr>
              <a:spcBef>
                <a:spcPct val="0"/>
              </a:spcBef>
              <a:buFont typeface="Wingdings" pitchFamily="2" charset="2"/>
              <a:buNone/>
            </a:pPr>
            <a:r>
              <a:rPr lang="en-US" sz="2400" dirty="0" smtClean="0">
                <a:solidFill>
                  <a:srgbClr val="FF6600"/>
                </a:solidFill>
                <a:latin typeface="Arial"/>
                <a:cs typeface="Arial"/>
              </a:rPr>
              <a:t>    else</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for</a:t>
            </a:r>
            <a:r>
              <a:rPr lang="en-US" sz="2400" dirty="0" smtClean="0">
                <a:latin typeface="Arial"/>
                <a:cs typeface="Arial"/>
              </a:rPr>
              <a:t> </a:t>
            </a:r>
            <a:r>
              <a:rPr lang="en-US" sz="2400" dirty="0">
                <a:latin typeface="Arial"/>
                <a:cs typeface="Arial"/>
              </a:rPr>
              <a:t>item </a:t>
            </a:r>
            <a:r>
              <a:rPr lang="en-US" sz="2400" dirty="0">
                <a:solidFill>
                  <a:srgbClr val="FF6600"/>
                </a:solidFill>
                <a:latin typeface="Arial"/>
                <a:cs typeface="Arial"/>
              </a:rPr>
              <a:t>in</a:t>
            </a:r>
            <a:r>
              <a:rPr lang="en-US" sz="2400" dirty="0">
                <a:latin typeface="Arial"/>
                <a:cs typeface="Arial"/>
              </a:rPr>
              <a:t> </a:t>
            </a:r>
            <a:r>
              <a:rPr lang="en-US" sz="2400" dirty="0" err="1" smtClean="0">
                <a:latin typeface="Arial"/>
                <a:cs typeface="Arial"/>
              </a:rPr>
              <a:t>possibleItems</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partialSolution.append</a:t>
            </a:r>
            <a:r>
              <a:rPr lang="en-US" sz="2400" dirty="0">
                <a:latin typeface="Arial"/>
                <a:cs typeface="Arial"/>
              </a:rPr>
              <a:t>(item</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smtClean="0">
                <a:latin typeface="Arial"/>
                <a:cs typeface="Arial"/>
              </a:rPr>
              <a:t>		      knapsack(</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weights, values)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partialSolution.pop</a:t>
            </a:r>
            <a:r>
              <a:rPr lang="en-US" sz="2400" dirty="0">
                <a:latin typeface="Arial"/>
                <a:cs typeface="Arial"/>
              </a:rPr>
              <a:t>(</a:t>
            </a:r>
            <a:r>
              <a:rPr lang="en-US" sz="2400" dirty="0" smtClean="0">
                <a:latin typeface="Arial"/>
                <a:cs typeface="Arial"/>
              </a:rPr>
              <a:t>)</a:t>
            </a: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err="1" smtClean="0">
                <a:solidFill>
                  <a:srgbClr val="0000FF"/>
                </a:solidFill>
                <a:latin typeface="Arial"/>
                <a:cs typeface="Arial"/>
              </a:rPr>
              <a:t>updateSolution</a:t>
            </a:r>
            <a:r>
              <a:rPr lang="en-US" sz="2400" dirty="0" smtClean="0">
                <a:latin typeface="Arial"/>
                <a:cs typeface="Arial"/>
              </a:rPr>
              <a:t>(</a:t>
            </a:r>
            <a:r>
              <a:rPr lang="en-US" sz="2400" dirty="0" err="1">
                <a:latin typeface="Arial"/>
                <a:cs typeface="Arial"/>
              </a:rPr>
              <a:t>partialSolution</a:t>
            </a:r>
            <a:r>
              <a:rPr lang="en-US" sz="2400" dirty="0">
                <a:latin typeface="Arial"/>
                <a:cs typeface="Arial"/>
              </a:rPr>
              <a:t>, </a:t>
            </a:r>
            <a:r>
              <a:rPr lang="en-US" sz="2400" dirty="0" err="1" smtClean="0">
                <a:latin typeface="Arial"/>
                <a:cs typeface="Arial"/>
              </a:rPr>
              <a:t>currentSolution</a:t>
            </a:r>
            <a:r>
              <a:rPr lang="en-US" sz="2400" dirty="0" smtClean="0">
                <a:latin typeface="Arial"/>
                <a:cs typeface="Arial"/>
              </a:rPr>
              <a:t>, values):</a:t>
            </a:r>
          </a:p>
          <a:p>
            <a:pPr>
              <a:spcBef>
                <a:spcPct val="0"/>
              </a:spcBef>
              <a:buFont typeface="Wingdings" pitchFamily="2" charset="2"/>
              <a:buNone/>
            </a:pPr>
            <a:r>
              <a:rPr lang="en-US" sz="2400" dirty="0" smtClean="0">
                <a:latin typeface="Arial"/>
                <a:cs typeface="Arial"/>
              </a:rPr>
              <a:t>     </a:t>
            </a:r>
            <a:r>
              <a:rPr lang="en-US" sz="2400" dirty="0" err="1" smtClean="0">
                <a:latin typeface="Arial"/>
                <a:cs typeface="Arial"/>
              </a:rPr>
              <a:t>knapsackValue</a:t>
            </a:r>
            <a:r>
              <a:rPr lang="en-US" sz="2400" dirty="0" smtClean="0">
                <a:latin typeface="Arial"/>
                <a:cs typeface="Arial"/>
              </a:rPr>
              <a:t> </a:t>
            </a:r>
            <a:r>
              <a:rPr lang="en-US" sz="2400" dirty="0">
                <a:latin typeface="Arial"/>
                <a:cs typeface="Arial"/>
              </a:rPr>
              <a:t>= </a:t>
            </a:r>
            <a:r>
              <a:rPr lang="en-US" sz="2400" dirty="0" err="1">
                <a:latin typeface="Arial"/>
                <a:cs typeface="Arial"/>
              </a:rPr>
              <a:t>totalValue</a:t>
            </a:r>
            <a:r>
              <a:rPr lang="en-US" sz="2400" dirty="0">
                <a:latin typeface="Arial"/>
                <a:cs typeface="Arial"/>
              </a:rPr>
              <a:t>(</a:t>
            </a:r>
            <a:r>
              <a:rPr lang="en-US" sz="2400" dirty="0" err="1" smtClean="0">
                <a:latin typeface="Arial"/>
                <a:cs typeface="Arial"/>
              </a:rPr>
              <a:t>partialSolution</a:t>
            </a:r>
            <a:r>
              <a:rPr lang="en-US" sz="2400" dirty="0" smtClean="0">
                <a:latin typeface="Arial"/>
                <a:cs typeface="Arial"/>
              </a:rPr>
              <a:t>, values)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err="1" smtClean="0">
                <a:latin typeface="Arial"/>
                <a:cs typeface="Arial"/>
              </a:rPr>
              <a:t>currentMax</a:t>
            </a:r>
            <a:r>
              <a:rPr lang="en-US" sz="2400" dirty="0" smtClean="0">
                <a:latin typeface="Arial"/>
                <a:cs typeface="Arial"/>
              </a:rPr>
              <a:t> </a:t>
            </a:r>
            <a:r>
              <a:rPr lang="en-US" sz="2400" dirty="0">
                <a:latin typeface="Arial"/>
                <a:cs typeface="Arial"/>
              </a:rPr>
              <a:t>= </a:t>
            </a:r>
            <a:r>
              <a:rPr lang="en-US" sz="2400" dirty="0" err="1">
                <a:latin typeface="Arial"/>
                <a:cs typeface="Arial"/>
              </a:rPr>
              <a:t>totalValue</a:t>
            </a:r>
            <a:r>
              <a:rPr lang="en-US" sz="2400" dirty="0">
                <a:latin typeface="Arial"/>
                <a:cs typeface="Arial"/>
              </a:rPr>
              <a:t>(</a:t>
            </a:r>
            <a:r>
              <a:rPr lang="en-US" sz="2400" dirty="0" err="1" smtClean="0">
                <a:latin typeface="Arial"/>
                <a:cs typeface="Arial"/>
              </a:rPr>
              <a:t>currentSolution</a:t>
            </a:r>
            <a:r>
              <a:rPr lang="en-US" sz="2400" dirty="0" smtClean="0">
                <a:latin typeface="Arial"/>
                <a:cs typeface="Arial"/>
              </a:rPr>
              <a:t>, values) </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solidFill>
                  <a:srgbClr val="FF6600"/>
                </a:solidFill>
                <a:latin typeface="Arial"/>
                <a:cs typeface="Arial"/>
              </a:rPr>
              <a:t>if</a:t>
            </a:r>
            <a:r>
              <a:rPr lang="en-US" sz="2400" dirty="0" smtClean="0">
                <a:latin typeface="Arial"/>
                <a:cs typeface="Arial"/>
              </a:rPr>
              <a:t> </a:t>
            </a:r>
            <a:r>
              <a:rPr lang="en-US" sz="2400" dirty="0" err="1">
                <a:latin typeface="Arial"/>
                <a:cs typeface="Arial"/>
              </a:rPr>
              <a:t>knapsackValue</a:t>
            </a:r>
            <a:r>
              <a:rPr lang="en-US" sz="2400" dirty="0">
                <a:latin typeface="Arial"/>
                <a:cs typeface="Arial"/>
              </a:rPr>
              <a:t> &gt; </a:t>
            </a:r>
            <a:r>
              <a:rPr lang="en-US" sz="2400" dirty="0" err="1">
                <a:latin typeface="Arial"/>
                <a:cs typeface="Arial"/>
              </a:rPr>
              <a:t>currentMax</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err="1" smtClean="0">
                <a:latin typeface="Arial"/>
                <a:cs typeface="Arial"/>
              </a:rPr>
              <a:t>currentSolution.clear</a:t>
            </a:r>
            <a:r>
              <a:rPr lang="en-US" sz="2400" dirty="0" smtClean="0">
                <a:latin typeface="Arial"/>
                <a:cs typeface="Arial"/>
              </a:rPr>
              <a:t>()</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for</a:t>
            </a:r>
            <a:r>
              <a:rPr lang="en-US" sz="2400" dirty="0" smtClean="0">
                <a:latin typeface="Arial"/>
                <a:cs typeface="Arial"/>
              </a:rPr>
              <a:t> item </a:t>
            </a:r>
            <a:r>
              <a:rPr lang="en-US" sz="2400" dirty="0" smtClean="0">
                <a:solidFill>
                  <a:srgbClr val="FF6600"/>
                </a:solidFill>
                <a:latin typeface="Arial"/>
                <a:cs typeface="Arial"/>
              </a:rPr>
              <a:t>in</a:t>
            </a:r>
            <a:r>
              <a:rPr lang="en-US" sz="2400" dirty="0" smtClean="0">
                <a:latin typeface="Arial"/>
                <a:cs typeface="Arial"/>
              </a:rPr>
              <a:t> </a:t>
            </a:r>
            <a:r>
              <a:rPr lang="en-US" sz="2400" dirty="0" err="1" smtClean="0">
                <a:latin typeface="Arial"/>
                <a:cs typeface="Arial"/>
              </a:rPr>
              <a:t>partialSolution</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currentSolution.append</a:t>
            </a:r>
            <a:r>
              <a:rPr lang="en-US" sz="2400" dirty="0" smtClean="0">
                <a:latin typeface="Arial"/>
                <a:cs typeface="Arial"/>
              </a:rPr>
              <a:t>(item)</a:t>
            </a:r>
            <a:endParaRPr lang="en-US" sz="2400" dirty="0">
              <a:latin typeface="Arial"/>
              <a:cs typeface="Arial"/>
            </a:endParaRPr>
          </a:p>
          <a:p>
            <a:pPr>
              <a:spcBef>
                <a:spcPct val="0"/>
              </a:spcBef>
              <a:buFont typeface="Wingdings" pitchFamily="2" charset="2"/>
              <a:buNone/>
            </a:pPr>
            <a:endParaRPr lang="en-US" sz="2400" dirty="0" smtClean="0">
              <a:latin typeface="Arial"/>
              <a:cs typeface="Arial"/>
            </a:endParaRPr>
          </a:p>
        </p:txBody>
      </p:sp>
    </p:spTree>
    <p:extLst>
      <p:ext uri="{BB962C8B-B14F-4D97-AF65-F5344CB8AC3E}">
        <p14:creationId xmlns:p14="http://schemas.microsoft.com/office/powerpoint/2010/main" val="270813441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Knapsack Algorithm</a:t>
            </a:r>
          </a:p>
        </p:txBody>
      </p:sp>
      <p:sp>
        <p:nvSpPr>
          <p:cNvPr id="4" name="Content Placeholder 2"/>
          <p:cNvSpPr txBox="1">
            <a:spLocks/>
          </p:cNvSpPr>
          <p:nvPr/>
        </p:nvSpPr>
        <p:spPr>
          <a:xfrm>
            <a:off x="309712" y="1924472"/>
            <a:ext cx="12025337" cy="6480720"/>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smtClean="0">
                <a:solidFill>
                  <a:srgbClr val="0000FF"/>
                </a:solidFill>
                <a:latin typeface="Arial"/>
                <a:cs typeface="Arial"/>
              </a:rPr>
              <a:t>knapsack</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weights, values)</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err="1" smtClean="0">
                <a:latin typeface="Arial"/>
                <a:cs typeface="Arial"/>
              </a:rPr>
              <a:t>possibleItems</a:t>
            </a:r>
            <a:r>
              <a:rPr lang="en-US" sz="2400" dirty="0" smtClean="0">
                <a:latin typeface="Arial"/>
                <a:cs typeface="Arial"/>
              </a:rPr>
              <a:t> </a:t>
            </a:r>
            <a:r>
              <a:rPr lang="en-US" sz="2400" dirty="0">
                <a:latin typeface="Arial"/>
                <a:cs typeface="Arial"/>
              </a:rPr>
              <a:t>= </a:t>
            </a:r>
            <a:r>
              <a:rPr lang="en-US" sz="2400" dirty="0" err="1" smtClean="0">
                <a:latin typeface="Arial"/>
                <a:cs typeface="Arial"/>
              </a:rPr>
              <a:t>getItems</a:t>
            </a:r>
            <a:r>
              <a:rPr lang="en-US" sz="2400" dirty="0" smtClean="0">
                <a:latin typeface="Arial"/>
                <a:cs typeface="Arial"/>
              </a:rPr>
              <a:t>(</a:t>
            </a:r>
            <a:r>
              <a:rPr lang="en-US" sz="2400" dirty="0" err="1">
                <a:latin typeface="Arial"/>
                <a:cs typeface="Arial"/>
              </a:rPr>
              <a:t>partialSolution</a:t>
            </a:r>
            <a:r>
              <a:rPr lang="en-US" sz="2400" dirty="0">
                <a:latin typeface="Arial"/>
                <a:cs typeface="Arial"/>
              </a:rPr>
              <a:t>)</a:t>
            </a: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 if </a:t>
            </a:r>
            <a:r>
              <a:rPr lang="en-US" sz="2400" dirty="0" err="1" smtClean="0">
                <a:latin typeface="Arial"/>
                <a:cs typeface="Arial"/>
              </a:rPr>
              <a:t>possibleItems</a:t>
            </a:r>
            <a:r>
              <a:rPr lang="en-US" sz="2400" dirty="0" smtClean="0">
                <a:latin typeface="Arial"/>
                <a:cs typeface="Arial"/>
              </a:rPr>
              <a:t> == []:</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knapsackValue</a:t>
            </a:r>
            <a:r>
              <a:rPr lang="en-US" sz="2400" dirty="0" smtClean="0">
                <a:latin typeface="Arial"/>
                <a:cs typeface="Arial"/>
              </a:rPr>
              <a:t> </a:t>
            </a:r>
            <a:r>
              <a:rPr lang="en-US" sz="2400" dirty="0">
                <a:latin typeface="Arial"/>
                <a:cs typeface="Arial"/>
              </a:rPr>
              <a:t>= </a:t>
            </a:r>
            <a:r>
              <a:rPr lang="en-US" sz="2400" dirty="0" err="1">
                <a:latin typeface="Arial"/>
                <a:cs typeface="Arial"/>
              </a:rPr>
              <a:t>totalValue</a:t>
            </a:r>
            <a:r>
              <a:rPr lang="en-US" sz="2400" dirty="0">
                <a:latin typeface="Arial"/>
                <a:cs typeface="Arial"/>
              </a:rPr>
              <a:t>(</a:t>
            </a:r>
            <a:r>
              <a:rPr lang="en-US" sz="2400" dirty="0" err="1" smtClean="0">
                <a:latin typeface="Arial"/>
                <a:cs typeface="Arial"/>
              </a:rPr>
              <a:t>partialSolution</a:t>
            </a:r>
            <a:r>
              <a:rPr lang="en-US" sz="2400" dirty="0" smtClean="0">
                <a:latin typeface="Arial"/>
                <a:cs typeface="Arial"/>
              </a:rPr>
              <a:t>, values)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err="1" smtClean="0">
                <a:latin typeface="Arial"/>
                <a:cs typeface="Arial"/>
              </a:rPr>
              <a:t>currentMax</a:t>
            </a:r>
            <a:r>
              <a:rPr lang="en-US" sz="2400" dirty="0" smtClean="0">
                <a:latin typeface="Arial"/>
                <a:cs typeface="Arial"/>
              </a:rPr>
              <a:t> </a:t>
            </a:r>
            <a:r>
              <a:rPr lang="en-US" sz="2400" dirty="0">
                <a:latin typeface="Arial"/>
                <a:cs typeface="Arial"/>
              </a:rPr>
              <a:t>= </a:t>
            </a:r>
            <a:r>
              <a:rPr lang="en-US" sz="2400" dirty="0" err="1">
                <a:latin typeface="Arial"/>
                <a:cs typeface="Arial"/>
              </a:rPr>
              <a:t>totalValue</a:t>
            </a:r>
            <a:r>
              <a:rPr lang="en-US" sz="2400" dirty="0">
                <a:latin typeface="Arial"/>
                <a:cs typeface="Arial"/>
              </a:rPr>
              <a:t>(</a:t>
            </a:r>
            <a:r>
              <a:rPr lang="en-US" sz="2400" dirty="0" err="1" smtClean="0">
                <a:latin typeface="Arial"/>
                <a:cs typeface="Arial"/>
              </a:rPr>
              <a:t>currentSolution</a:t>
            </a:r>
            <a:r>
              <a:rPr lang="en-US" sz="2400" dirty="0" smtClean="0">
                <a:latin typeface="Arial"/>
                <a:cs typeface="Arial"/>
              </a:rPr>
              <a:t>, values) </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solidFill>
                  <a:srgbClr val="FF6600"/>
                </a:solidFill>
                <a:latin typeface="Arial"/>
                <a:cs typeface="Arial"/>
              </a:rPr>
              <a:t>if</a:t>
            </a:r>
            <a:r>
              <a:rPr lang="en-US" sz="2400" dirty="0" smtClean="0">
                <a:latin typeface="Arial"/>
                <a:cs typeface="Arial"/>
              </a:rPr>
              <a:t> </a:t>
            </a:r>
            <a:r>
              <a:rPr lang="en-US" sz="2400" dirty="0" err="1" smtClean="0">
                <a:latin typeface="Arial"/>
                <a:cs typeface="Arial"/>
              </a:rPr>
              <a:t>knapsackValue</a:t>
            </a:r>
            <a:r>
              <a:rPr lang="en-US" sz="2400" dirty="0" smtClean="0">
                <a:latin typeface="Arial"/>
                <a:cs typeface="Arial"/>
              </a:rPr>
              <a:t> </a:t>
            </a:r>
            <a:r>
              <a:rPr lang="en-US" sz="2400" dirty="0">
                <a:latin typeface="Arial"/>
                <a:cs typeface="Arial"/>
              </a:rPr>
              <a:t>&gt; </a:t>
            </a:r>
            <a:r>
              <a:rPr lang="en-US" sz="2400" dirty="0" err="1" smtClean="0">
                <a:latin typeface="Arial"/>
                <a:cs typeface="Arial"/>
              </a:rPr>
              <a:t>currentMax</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a:t>
            </a:r>
            <a:r>
              <a:rPr lang="en-US" sz="2400" dirty="0">
                <a:latin typeface="Arial"/>
                <a:cs typeface="Arial"/>
              </a:rPr>
              <a:t>= </a:t>
            </a:r>
            <a:r>
              <a:rPr lang="en-US" sz="2400" dirty="0" err="1" smtClean="0">
                <a:latin typeface="Arial"/>
                <a:cs typeface="Arial"/>
              </a:rPr>
              <a:t>partialSolution</a:t>
            </a:r>
            <a:endParaRPr lang="en-US" sz="2400" dirty="0" smtClean="0">
              <a:latin typeface="Arial"/>
              <a:cs typeface="Arial"/>
            </a:endParaRPr>
          </a:p>
          <a:p>
            <a:pPr>
              <a:spcBef>
                <a:spcPct val="0"/>
              </a:spcBef>
              <a:buFont typeface="Wingdings" pitchFamily="2" charset="2"/>
              <a:buNone/>
            </a:pPr>
            <a:r>
              <a:rPr lang="en-US" sz="2400" dirty="0" smtClean="0">
                <a:solidFill>
                  <a:srgbClr val="FF6600"/>
                </a:solidFill>
                <a:latin typeface="Arial"/>
                <a:cs typeface="Arial"/>
              </a:rPr>
              <a:t>    else</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for</a:t>
            </a:r>
            <a:r>
              <a:rPr lang="en-US" sz="2400" dirty="0" smtClean="0">
                <a:latin typeface="Arial"/>
                <a:cs typeface="Arial"/>
              </a:rPr>
              <a:t> </a:t>
            </a:r>
            <a:r>
              <a:rPr lang="en-US" sz="2400" dirty="0">
                <a:latin typeface="Arial"/>
                <a:cs typeface="Arial"/>
              </a:rPr>
              <a:t>item </a:t>
            </a:r>
            <a:r>
              <a:rPr lang="en-US" sz="2400" dirty="0">
                <a:solidFill>
                  <a:srgbClr val="FF6600"/>
                </a:solidFill>
                <a:latin typeface="Arial"/>
                <a:cs typeface="Arial"/>
              </a:rPr>
              <a:t>in</a:t>
            </a:r>
            <a:r>
              <a:rPr lang="en-US" sz="2400" dirty="0">
                <a:latin typeface="Arial"/>
                <a:cs typeface="Arial"/>
              </a:rPr>
              <a:t> </a:t>
            </a:r>
            <a:r>
              <a:rPr lang="en-US" sz="2400" dirty="0" err="1" smtClean="0">
                <a:latin typeface="Arial"/>
                <a:cs typeface="Arial"/>
              </a:rPr>
              <a:t>possibleItems</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partialSolution.append</a:t>
            </a:r>
            <a:r>
              <a:rPr lang="en-US" sz="2400" dirty="0">
                <a:latin typeface="Arial"/>
                <a:cs typeface="Arial"/>
              </a:rPr>
              <a:t>(item</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 knapsack(</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weights, values)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partialSolution.pop</a:t>
            </a:r>
            <a:r>
              <a:rPr lang="en-US" sz="2400" dirty="0">
                <a:latin typeface="Arial"/>
                <a:cs typeface="Arial"/>
              </a:rPr>
              <a:t>(</a:t>
            </a:r>
            <a:r>
              <a:rPr lang="en-US" sz="2400" dirty="0" smtClean="0">
                <a:latin typeface="Arial"/>
                <a:cs typeface="Arial"/>
              </a:rPr>
              <a:t>)</a:t>
            </a: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smtClean="0">
                <a:solidFill>
                  <a:srgbClr val="FF6600"/>
                </a:solidFill>
                <a:latin typeface="Arial"/>
                <a:cs typeface="Arial"/>
              </a:rPr>
              <a:t>    return</a:t>
            </a:r>
            <a:r>
              <a:rPr lang="en-US" sz="2400" dirty="0" smtClean="0">
                <a:latin typeface="Arial"/>
                <a:cs typeface="Arial"/>
              </a:rPr>
              <a:t> </a:t>
            </a:r>
            <a:r>
              <a:rPr lang="en-US" sz="2400" dirty="0" err="1" smtClean="0">
                <a:latin typeface="Arial"/>
                <a:cs typeface="Arial"/>
              </a:rPr>
              <a:t>currentSolution</a:t>
            </a:r>
            <a:endParaRPr lang="en-US" sz="2400" dirty="0">
              <a:latin typeface="Arial"/>
              <a:cs typeface="Arial"/>
            </a:endParaRPr>
          </a:p>
        </p:txBody>
      </p:sp>
    </p:spTree>
    <p:extLst>
      <p:ext uri="{BB962C8B-B14F-4D97-AF65-F5344CB8AC3E}">
        <p14:creationId xmlns:p14="http://schemas.microsoft.com/office/powerpoint/2010/main" val="350022138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1677864" y="340296"/>
            <a:ext cx="10664825" cy="1625600"/>
          </a:xfrm>
        </p:spPr>
        <p:txBody>
          <a:bodyPr lIns="50800" tIns="50800" rIns="50800" bIns="50800"/>
          <a:lstStyle/>
          <a:p>
            <a:pPr eaLnBrk="1" hangingPunct="1"/>
            <a:r>
              <a:rPr lang="en-US" dirty="0" smtClean="0"/>
              <a:t>Traveling Salesman</a:t>
            </a:r>
          </a:p>
        </p:txBody>
      </p:sp>
      <p:sp>
        <p:nvSpPr>
          <p:cNvPr id="54274" name="Content Placeholder 2"/>
          <p:cNvSpPr>
            <a:spLocks noGrp="1"/>
          </p:cNvSpPr>
          <p:nvPr>
            <p:ph idx="4294967295"/>
          </p:nvPr>
        </p:nvSpPr>
        <p:spPr>
          <a:xfrm>
            <a:off x="1605856" y="2133600"/>
            <a:ext cx="10800457" cy="7351713"/>
          </a:xfrm>
        </p:spPr>
        <p:txBody>
          <a:bodyPr lIns="50800" tIns="50800" rIns="50800" bIns="50800"/>
          <a:lstStyle/>
          <a:p>
            <a:pPr marL="266700" indent="-266700" algn="ctr" defTabSz="914400" eaLnBrk="1" hangingPunct="1">
              <a:buFont typeface="Wingdings" pitchFamily="2" charset="2"/>
              <a:buNone/>
            </a:pPr>
            <a:r>
              <a:rPr lang="en-US" sz="3200" dirty="0" smtClean="0"/>
              <a:t>Suppose you are given the following driving distances in </a:t>
            </a:r>
            <a:r>
              <a:rPr lang="en-US" sz="3200" dirty="0" err="1" smtClean="0"/>
              <a:t>kms</a:t>
            </a:r>
            <a:r>
              <a:rPr lang="en-US" sz="3200" dirty="0" smtClean="0"/>
              <a:t> between the following capital cities.</a:t>
            </a:r>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algn="ctr" defTabSz="914400" eaLnBrk="1" hangingPunct="1">
              <a:buFont typeface="Wingdings" pitchFamily="2" charset="2"/>
              <a:buNone/>
            </a:pPr>
            <a:r>
              <a:rPr lang="en-US" sz="3200" dirty="0" smtClean="0"/>
              <a:t>Find the shortest route that enables a salesman to start at Canberra, visit all the other cities, before returning to Canberra.  </a:t>
            </a:r>
          </a:p>
        </p:txBody>
      </p:sp>
      <p:graphicFrame>
        <p:nvGraphicFramePr>
          <p:cNvPr id="5" name="Table 4"/>
          <p:cNvGraphicFramePr>
            <a:graphicFrameLocks noGrp="1"/>
          </p:cNvGraphicFramePr>
          <p:nvPr>
            <p:extLst>
              <p:ext uri="{D42A27DB-BD31-4B8C-83A1-F6EECF244321}">
                <p14:modId xmlns:p14="http://schemas.microsoft.com/office/powerpoint/2010/main" val="1563948820"/>
              </p:ext>
            </p:extLst>
          </p:nvPr>
        </p:nvGraphicFramePr>
        <p:xfrm>
          <a:off x="2109788" y="3581400"/>
          <a:ext cx="8915400" cy="4191000"/>
        </p:xfrm>
        <a:graphic>
          <a:graphicData uri="http://schemas.openxmlformats.org/drawingml/2006/table">
            <a:tbl>
              <a:tblPr/>
              <a:tblGrid>
                <a:gridCol w="1485900"/>
                <a:gridCol w="1485900"/>
                <a:gridCol w="1485900"/>
                <a:gridCol w="1485900"/>
                <a:gridCol w="1485900"/>
                <a:gridCol w="1485900"/>
              </a:tblGrid>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9866921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26136" y="740986"/>
            <a:ext cx="4032448" cy="369332"/>
          </a:xfrm>
          <a:prstGeom prst="rect">
            <a:avLst/>
          </a:prstGeom>
          <a:noFill/>
        </p:spPr>
        <p:txBody>
          <a:bodyPr wrap="square" rtlCol="0">
            <a:spAutoFit/>
          </a:bodyPr>
          <a:lstStyle/>
          <a:p>
            <a:r>
              <a:rPr lang="en-AU" dirty="0" smtClean="0">
                <a:solidFill>
                  <a:srgbClr val="FF0000"/>
                </a:solidFill>
              </a:rPr>
              <a:t>[Adelaide, Brisbane, Darwin, Sydney]</a:t>
            </a:r>
            <a:endParaRPr lang="en-AU" dirty="0">
              <a:solidFill>
                <a:srgbClr val="FF0000"/>
              </a:solidFill>
            </a:endParaRPr>
          </a:p>
        </p:txBody>
      </p:sp>
      <p:sp>
        <p:nvSpPr>
          <p:cNvPr id="7" name="TextBox 6"/>
          <p:cNvSpPr txBox="1"/>
          <p:nvPr/>
        </p:nvSpPr>
        <p:spPr>
          <a:xfrm>
            <a:off x="1862019" y="2572544"/>
            <a:ext cx="3056205" cy="369332"/>
          </a:xfrm>
          <a:prstGeom prst="rect">
            <a:avLst/>
          </a:prstGeom>
          <a:noFill/>
        </p:spPr>
        <p:txBody>
          <a:bodyPr wrap="square" rtlCol="0">
            <a:spAutoFit/>
          </a:bodyPr>
          <a:lstStyle/>
          <a:p>
            <a:r>
              <a:rPr lang="en-AU" dirty="0" smtClean="0">
                <a:solidFill>
                  <a:srgbClr val="FF0000"/>
                </a:solidFill>
              </a:rPr>
              <a:t>[Brisbane, Darwin, Sydney]</a:t>
            </a:r>
            <a:endParaRPr lang="en-AU" dirty="0">
              <a:solidFill>
                <a:srgbClr val="FF0000"/>
              </a:solidFill>
            </a:endParaRPr>
          </a:p>
        </p:txBody>
      </p:sp>
      <p:sp>
        <p:nvSpPr>
          <p:cNvPr id="11" name="TextBox 10"/>
          <p:cNvSpPr txBox="1"/>
          <p:nvPr/>
        </p:nvSpPr>
        <p:spPr>
          <a:xfrm>
            <a:off x="715897" y="5934458"/>
            <a:ext cx="1177991" cy="369332"/>
          </a:xfrm>
          <a:prstGeom prst="rect">
            <a:avLst/>
          </a:prstGeom>
          <a:noFill/>
        </p:spPr>
        <p:txBody>
          <a:bodyPr wrap="square" rtlCol="0">
            <a:spAutoFit/>
          </a:bodyPr>
          <a:lstStyle/>
          <a:p>
            <a:r>
              <a:rPr lang="en-AU" dirty="0" smtClean="0">
                <a:solidFill>
                  <a:srgbClr val="FF0000"/>
                </a:solidFill>
              </a:rPr>
              <a:t>[Sydney]</a:t>
            </a:r>
            <a:endParaRPr lang="en-AU" dirty="0">
              <a:solidFill>
                <a:srgbClr val="FF0000"/>
              </a:solidFill>
            </a:endParaRPr>
          </a:p>
        </p:txBody>
      </p:sp>
      <p:sp>
        <p:nvSpPr>
          <p:cNvPr id="12" name="TextBox 11"/>
          <p:cNvSpPr txBox="1"/>
          <p:nvPr/>
        </p:nvSpPr>
        <p:spPr>
          <a:xfrm>
            <a:off x="369118" y="4156720"/>
            <a:ext cx="1920012" cy="369332"/>
          </a:xfrm>
          <a:prstGeom prst="rect">
            <a:avLst/>
          </a:prstGeom>
          <a:noFill/>
        </p:spPr>
        <p:txBody>
          <a:bodyPr wrap="square" rtlCol="0">
            <a:spAutoFit/>
          </a:bodyPr>
          <a:lstStyle/>
          <a:p>
            <a:r>
              <a:rPr lang="en-AU" dirty="0" smtClean="0">
                <a:solidFill>
                  <a:srgbClr val="FF0000"/>
                </a:solidFill>
              </a:rPr>
              <a:t>[Darwin, Sydney]</a:t>
            </a:r>
            <a:endParaRPr lang="en-AU" dirty="0">
              <a:solidFill>
                <a:srgbClr val="FF0000"/>
              </a:solidFill>
            </a:endParaRPr>
          </a:p>
        </p:txBody>
      </p:sp>
      <p:sp>
        <p:nvSpPr>
          <p:cNvPr id="15" name="TextBox 14"/>
          <p:cNvSpPr txBox="1"/>
          <p:nvPr/>
        </p:nvSpPr>
        <p:spPr>
          <a:xfrm>
            <a:off x="5156633" y="5934458"/>
            <a:ext cx="1177991" cy="369332"/>
          </a:xfrm>
          <a:prstGeom prst="rect">
            <a:avLst/>
          </a:prstGeom>
          <a:noFill/>
        </p:spPr>
        <p:txBody>
          <a:bodyPr wrap="square" rtlCol="0">
            <a:spAutoFit/>
          </a:bodyPr>
          <a:lstStyle/>
          <a:p>
            <a:r>
              <a:rPr lang="en-AU" dirty="0" smtClean="0">
                <a:solidFill>
                  <a:srgbClr val="FF0000"/>
                </a:solidFill>
              </a:rPr>
              <a:t>[Darwin]</a:t>
            </a:r>
            <a:endParaRPr lang="en-AU" dirty="0">
              <a:solidFill>
                <a:srgbClr val="FF0000"/>
              </a:solidFill>
            </a:endParaRPr>
          </a:p>
        </p:txBody>
      </p:sp>
      <p:sp>
        <p:nvSpPr>
          <p:cNvPr id="18" name="TextBox 17"/>
          <p:cNvSpPr txBox="1"/>
          <p:nvPr/>
        </p:nvSpPr>
        <p:spPr>
          <a:xfrm>
            <a:off x="5506042" y="4111636"/>
            <a:ext cx="2652542" cy="369332"/>
          </a:xfrm>
          <a:prstGeom prst="rect">
            <a:avLst/>
          </a:prstGeom>
          <a:noFill/>
        </p:spPr>
        <p:txBody>
          <a:bodyPr wrap="square" rtlCol="0">
            <a:spAutoFit/>
          </a:bodyPr>
          <a:lstStyle/>
          <a:p>
            <a:r>
              <a:rPr lang="en-AU" dirty="0" smtClean="0">
                <a:solidFill>
                  <a:srgbClr val="FF0000"/>
                </a:solidFill>
              </a:rPr>
              <a:t>[Brisbane, Sydney]</a:t>
            </a:r>
            <a:endParaRPr lang="en-AU" dirty="0">
              <a:solidFill>
                <a:srgbClr val="FF0000"/>
              </a:solidFill>
            </a:endParaRPr>
          </a:p>
        </p:txBody>
      </p:sp>
      <p:grpSp>
        <p:nvGrpSpPr>
          <p:cNvPr id="43" name="Group 42"/>
          <p:cNvGrpSpPr/>
          <p:nvPr/>
        </p:nvGrpSpPr>
        <p:grpSpPr>
          <a:xfrm>
            <a:off x="7365123" y="925652"/>
            <a:ext cx="5113941" cy="1323439"/>
            <a:chOff x="7365123" y="925652"/>
            <a:chExt cx="5113941" cy="1323439"/>
          </a:xfrm>
        </p:grpSpPr>
        <p:sp>
          <p:nvSpPr>
            <p:cNvPr id="19" name="TextBox 18"/>
            <p:cNvSpPr txBox="1"/>
            <p:nvPr/>
          </p:nvSpPr>
          <p:spPr>
            <a:xfrm>
              <a:off x="9598744" y="925652"/>
              <a:ext cx="2880320" cy="1323439"/>
            </a:xfrm>
            <a:prstGeom prst="rect">
              <a:avLst/>
            </a:prstGeom>
            <a:noFill/>
          </p:spPr>
          <p:txBody>
            <a:bodyPr wrap="square" rtlCol="0">
              <a:spAutoFit/>
            </a:bodyPr>
            <a:lstStyle/>
            <a:p>
              <a:r>
                <a:rPr lang="en-AU" sz="4000" dirty="0" smtClean="0">
                  <a:solidFill>
                    <a:srgbClr val="FF0000"/>
                  </a:solidFill>
                </a:rPr>
                <a:t>Possible next cities</a:t>
              </a:r>
              <a:endParaRPr lang="en-AU" sz="4000" dirty="0">
                <a:solidFill>
                  <a:srgbClr val="FF0000"/>
                </a:solidFill>
              </a:endParaRPr>
            </a:p>
          </p:txBody>
        </p:sp>
        <p:cxnSp>
          <p:nvCxnSpPr>
            <p:cNvPr id="22" name="Straight Arrow Connector 21"/>
            <p:cNvCxnSpPr>
              <a:stCxn id="19" idx="1"/>
            </p:cNvCxnSpPr>
            <p:nvPr/>
          </p:nvCxnSpPr>
          <p:spPr>
            <a:xfrm flipH="1" flipV="1">
              <a:off x="7365123" y="1110318"/>
              <a:ext cx="2233621" cy="477054"/>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cxnSp>
        <p:nvCxnSpPr>
          <p:cNvPr id="24" name="Straight Arrow Connector 23"/>
          <p:cNvCxnSpPr>
            <a:stCxn id="20" idx="2"/>
          </p:cNvCxnSpPr>
          <p:nvPr/>
        </p:nvCxnSpPr>
        <p:spPr>
          <a:xfrm>
            <a:off x="1956836" y="1631464"/>
            <a:ext cx="332294" cy="36501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665879" y="123359"/>
            <a:ext cx="578368" cy="369332"/>
          </a:xfrm>
          <a:prstGeom prst="rect">
            <a:avLst/>
          </a:prstGeom>
          <a:noFill/>
        </p:spPr>
        <p:txBody>
          <a:bodyPr wrap="square" rtlCol="0">
            <a:spAutoFit/>
          </a:bodyPr>
          <a:lstStyle/>
          <a:p>
            <a:r>
              <a:rPr lang="en-AU" dirty="0" smtClean="0"/>
              <a:t>[ ]</a:t>
            </a:r>
            <a:endParaRPr lang="en-AU" dirty="0"/>
          </a:p>
        </p:txBody>
      </p:sp>
      <p:grpSp>
        <p:nvGrpSpPr>
          <p:cNvPr id="44" name="Group 43"/>
          <p:cNvGrpSpPr/>
          <p:nvPr/>
        </p:nvGrpSpPr>
        <p:grpSpPr>
          <a:xfrm>
            <a:off x="1893888" y="492691"/>
            <a:ext cx="3851741" cy="1873121"/>
            <a:chOff x="1893888" y="492691"/>
            <a:chExt cx="3851741" cy="1873121"/>
          </a:xfrm>
        </p:grpSpPr>
        <p:sp>
          <p:nvSpPr>
            <p:cNvPr id="5" name="TextBox 4"/>
            <p:cNvSpPr txBox="1"/>
            <p:nvPr/>
          </p:nvSpPr>
          <p:spPr>
            <a:xfrm>
              <a:off x="1893888" y="1996480"/>
              <a:ext cx="1296144" cy="369332"/>
            </a:xfrm>
            <a:prstGeom prst="rect">
              <a:avLst/>
            </a:prstGeom>
            <a:noFill/>
          </p:spPr>
          <p:txBody>
            <a:bodyPr wrap="square" rtlCol="0">
              <a:spAutoFit/>
            </a:bodyPr>
            <a:lstStyle/>
            <a:p>
              <a:r>
                <a:rPr lang="en-AU" dirty="0" smtClean="0"/>
                <a:t>[Adelaide]</a:t>
              </a:r>
              <a:endParaRPr lang="en-AU" dirty="0"/>
            </a:p>
          </p:txBody>
        </p:sp>
        <p:cxnSp>
          <p:nvCxnSpPr>
            <p:cNvPr id="27" name="Straight Connector 26"/>
            <p:cNvCxnSpPr/>
            <p:nvPr/>
          </p:nvCxnSpPr>
          <p:spPr>
            <a:xfrm flipH="1">
              <a:off x="3190032" y="492691"/>
              <a:ext cx="2555597" cy="150378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33916" y="2365812"/>
            <a:ext cx="2424068" cy="1512168"/>
            <a:chOff x="333916" y="2365812"/>
            <a:chExt cx="2424068" cy="1512168"/>
          </a:xfrm>
        </p:grpSpPr>
        <p:sp>
          <p:nvSpPr>
            <p:cNvPr id="8" name="TextBox 7"/>
            <p:cNvSpPr txBox="1"/>
            <p:nvPr/>
          </p:nvSpPr>
          <p:spPr>
            <a:xfrm>
              <a:off x="333916" y="3508648"/>
              <a:ext cx="2424068" cy="369332"/>
            </a:xfrm>
            <a:prstGeom prst="rect">
              <a:avLst/>
            </a:prstGeom>
            <a:noFill/>
          </p:spPr>
          <p:txBody>
            <a:bodyPr wrap="square" rtlCol="0">
              <a:spAutoFit/>
            </a:bodyPr>
            <a:lstStyle/>
            <a:p>
              <a:r>
                <a:rPr lang="en-AU" dirty="0" smtClean="0"/>
                <a:t>[Adelaide, Brisbane]</a:t>
              </a:r>
              <a:endParaRPr lang="en-AU" dirty="0"/>
            </a:p>
          </p:txBody>
        </p:sp>
        <p:cxnSp>
          <p:nvCxnSpPr>
            <p:cNvPr id="29" name="Straight Connector 28"/>
            <p:cNvCxnSpPr>
              <a:stCxn id="5" idx="2"/>
              <a:endCxn id="8" idx="0"/>
            </p:cNvCxnSpPr>
            <p:nvPr/>
          </p:nvCxnSpPr>
          <p:spPr>
            <a:xfrm flipH="1">
              <a:off x="1545950" y="2365812"/>
              <a:ext cx="996010" cy="114283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151133" y="3877980"/>
            <a:ext cx="3238987" cy="1656184"/>
            <a:chOff x="151133" y="3877980"/>
            <a:chExt cx="3238987" cy="1656184"/>
          </a:xfrm>
        </p:grpSpPr>
        <p:sp>
          <p:nvSpPr>
            <p:cNvPr id="10" name="TextBox 9"/>
            <p:cNvSpPr txBox="1"/>
            <p:nvPr/>
          </p:nvSpPr>
          <p:spPr>
            <a:xfrm>
              <a:off x="151133" y="5164832"/>
              <a:ext cx="3238987" cy="369332"/>
            </a:xfrm>
            <a:prstGeom prst="rect">
              <a:avLst/>
            </a:prstGeom>
            <a:noFill/>
          </p:spPr>
          <p:txBody>
            <a:bodyPr wrap="square" rtlCol="0">
              <a:spAutoFit/>
            </a:bodyPr>
            <a:lstStyle/>
            <a:p>
              <a:r>
                <a:rPr lang="en-AU" dirty="0" smtClean="0"/>
                <a:t>[Adelaide, Brisbane, Darwin]</a:t>
              </a:r>
              <a:endParaRPr lang="en-AU" dirty="0"/>
            </a:p>
          </p:txBody>
        </p:sp>
        <p:cxnSp>
          <p:nvCxnSpPr>
            <p:cNvPr id="33" name="Straight Connector 32"/>
            <p:cNvCxnSpPr>
              <a:stCxn id="8" idx="2"/>
            </p:cNvCxnSpPr>
            <p:nvPr/>
          </p:nvCxnSpPr>
          <p:spPr>
            <a:xfrm flipH="1">
              <a:off x="1304892" y="3877980"/>
              <a:ext cx="241058"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1770626" y="3877980"/>
            <a:ext cx="5594497" cy="1808584"/>
            <a:chOff x="1770626" y="3877980"/>
            <a:chExt cx="5594497" cy="1808584"/>
          </a:xfrm>
        </p:grpSpPr>
        <p:sp>
          <p:nvSpPr>
            <p:cNvPr id="14" name="TextBox 13"/>
            <p:cNvSpPr txBox="1"/>
            <p:nvPr/>
          </p:nvSpPr>
          <p:spPr>
            <a:xfrm>
              <a:off x="4126136" y="5317232"/>
              <a:ext cx="3238987" cy="369332"/>
            </a:xfrm>
            <a:prstGeom prst="rect">
              <a:avLst/>
            </a:prstGeom>
            <a:noFill/>
          </p:spPr>
          <p:txBody>
            <a:bodyPr wrap="square" rtlCol="0">
              <a:spAutoFit/>
            </a:bodyPr>
            <a:lstStyle/>
            <a:p>
              <a:r>
                <a:rPr lang="en-AU" dirty="0" smtClean="0"/>
                <a:t>[Adelaide, Brisbane, Sydney]</a:t>
              </a:r>
              <a:endParaRPr lang="en-AU" dirty="0"/>
            </a:p>
          </p:txBody>
        </p:sp>
        <p:cxnSp>
          <p:nvCxnSpPr>
            <p:cNvPr id="35" name="Straight Connector 34"/>
            <p:cNvCxnSpPr/>
            <p:nvPr/>
          </p:nvCxnSpPr>
          <p:spPr>
            <a:xfrm>
              <a:off x="1770626" y="3877980"/>
              <a:ext cx="3707042"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151132" y="5534164"/>
            <a:ext cx="4119020" cy="1656184"/>
            <a:chOff x="151132" y="5534164"/>
            <a:chExt cx="4119020" cy="1656184"/>
          </a:xfrm>
        </p:grpSpPr>
        <p:sp>
          <p:nvSpPr>
            <p:cNvPr id="13" name="TextBox 12"/>
            <p:cNvSpPr txBox="1"/>
            <p:nvPr/>
          </p:nvSpPr>
          <p:spPr>
            <a:xfrm>
              <a:off x="151132" y="6821016"/>
              <a:ext cx="4119020" cy="369332"/>
            </a:xfrm>
            <a:prstGeom prst="rect">
              <a:avLst/>
            </a:prstGeom>
            <a:noFill/>
          </p:spPr>
          <p:txBody>
            <a:bodyPr wrap="square" rtlCol="0">
              <a:spAutoFit/>
            </a:bodyPr>
            <a:lstStyle/>
            <a:p>
              <a:r>
                <a:rPr lang="en-AU" dirty="0" smtClean="0"/>
                <a:t>[Adelaide, Brisbane, Darwin, Sydney]</a:t>
              </a:r>
              <a:endParaRPr lang="en-AU" dirty="0"/>
            </a:p>
          </p:txBody>
        </p:sp>
        <p:cxnSp>
          <p:nvCxnSpPr>
            <p:cNvPr id="37" name="Straight Connector 36"/>
            <p:cNvCxnSpPr/>
            <p:nvPr/>
          </p:nvCxnSpPr>
          <p:spPr>
            <a:xfrm>
              <a:off x="1304892" y="5534164"/>
              <a:ext cx="0"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757984" y="2365812"/>
            <a:ext cx="5143752" cy="1479902"/>
            <a:chOff x="2757984" y="2365812"/>
            <a:chExt cx="5143752" cy="1479902"/>
          </a:xfrm>
        </p:grpSpPr>
        <p:sp>
          <p:nvSpPr>
            <p:cNvPr id="17" name="TextBox 16"/>
            <p:cNvSpPr txBox="1"/>
            <p:nvPr/>
          </p:nvSpPr>
          <p:spPr>
            <a:xfrm>
              <a:off x="5477668" y="3476382"/>
              <a:ext cx="2424068" cy="369332"/>
            </a:xfrm>
            <a:prstGeom prst="rect">
              <a:avLst/>
            </a:prstGeom>
            <a:noFill/>
          </p:spPr>
          <p:txBody>
            <a:bodyPr wrap="square" rtlCol="0">
              <a:spAutoFit/>
            </a:bodyPr>
            <a:lstStyle/>
            <a:p>
              <a:r>
                <a:rPr lang="en-AU" dirty="0" smtClean="0"/>
                <a:t>[Adelaide, Darwin]</a:t>
              </a:r>
              <a:endParaRPr lang="en-AU" dirty="0"/>
            </a:p>
          </p:txBody>
        </p:sp>
        <p:cxnSp>
          <p:nvCxnSpPr>
            <p:cNvPr id="31" name="Straight Connector 30"/>
            <p:cNvCxnSpPr/>
            <p:nvPr/>
          </p:nvCxnSpPr>
          <p:spPr>
            <a:xfrm>
              <a:off x="2757984" y="2365812"/>
              <a:ext cx="3486263" cy="111057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4630192" y="5534164"/>
            <a:ext cx="4119020" cy="1663854"/>
            <a:chOff x="4630192" y="5534164"/>
            <a:chExt cx="4119020" cy="1663854"/>
          </a:xfrm>
        </p:grpSpPr>
        <p:sp>
          <p:nvSpPr>
            <p:cNvPr id="16" name="TextBox 15"/>
            <p:cNvSpPr txBox="1"/>
            <p:nvPr/>
          </p:nvSpPr>
          <p:spPr>
            <a:xfrm>
              <a:off x="4630192" y="6828686"/>
              <a:ext cx="4119020" cy="369332"/>
            </a:xfrm>
            <a:prstGeom prst="rect">
              <a:avLst/>
            </a:prstGeom>
            <a:noFill/>
          </p:spPr>
          <p:txBody>
            <a:bodyPr wrap="square" rtlCol="0">
              <a:spAutoFit/>
            </a:bodyPr>
            <a:lstStyle/>
            <a:p>
              <a:r>
                <a:rPr lang="en-AU" dirty="0" smtClean="0"/>
                <a:t>[Adelaide, Brisbane, Sydney, Darwin]</a:t>
              </a:r>
              <a:endParaRPr lang="en-AU" dirty="0"/>
            </a:p>
          </p:txBody>
        </p:sp>
        <p:cxnSp>
          <p:nvCxnSpPr>
            <p:cNvPr id="39" name="Straight Connector 38"/>
            <p:cNvCxnSpPr/>
            <p:nvPr/>
          </p:nvCxnSpPr>
          <p:spPr>
            <a:xfrm>
              <a:off x="5665879" y="5534164"/>
              <a:ext cx="0" cy="128685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516676" y="308025"/>
            <a:ext cx="4989366" cy="1323439"/>
            <a:chOff x="516676" y="308025"/>
            <a:chExt cx="4989366" cy="1323439"/>
          </a:xfrm>
        </p:grpSpPr>
        <p:sp>
          <p:nvSpPr>
            <p:cNvPr id="20" name="TextBox 19"/>
            <p:cNvSpPr txBox="1"/>
            <p:nvPr/>
          </p:nvSpPr>
          <p:spPr>
            <a:xfrm>
              <a:off x="516676" y="308025"/>
              <a:ext cx="2880320" cy="1323439"/>
            </a:xfrm>
            <a:prstGeom prst="rect">
              <a:avLst/>
            </a:prstGeom>
            <a:noFill/>
          </p:spPr>
          <p:txBody>
            <a:bodyPr wrap="square" rtlCol="0">
              <a:spAutoFit/>
            </a:bodyPr>
            <a:lstStyle/>
            <a:p>
              <a:r>
                <a:rPr lang="en-AU" sz="4000" dirty="0" smtClean="0"/>
                <a:t>Partial Solution</a:t>
              </a:r>
              <a:endParaRPr lang="en-AU" sz="4000" dirty="0"/>
            </a:p>
          </p:txBody>
        </p:sp>
        <p:cxnSp>
          <p:nvCxnSpPr>
            <p:cNvPr id="41" name="Straight Arrow Connector 40"/>
            <p:cNvCxnSpPr/>
            <p:nvPr/>
          </p:nvCxnSpPr>
          <p:spPr>
            <a:xfrm flipV="1">
              <a:off x="2289130" y="308025"/>
              <a:ext cx="3216912" cy="43296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grpSp>
      <p:sp>
        <p:nvSpPr>
          <p:cNvPr id="51" name="TextBox 50"/>
          <p:cNvSpPr txBox="1"/>
          <p:nvPr/>
        </p:nvSpPr>
        <p:spPr>
          <a:xfrm>
            <a:off x="7901736" y="3510367"/>
            <a:ext cx="2880320" cy="707886"/>
          </a:xfrm>
          <a:prstGeom prst="rect">
            <a:avLst/>
          </a:prstGeom>
          <a:noFill/>
        </p:spPr>
        <p:txBody>
          <a:bodyPr wrap="square" rtlCol="0">
            <a:spAutoFit/>
          </a:bodyPr>
          <a:lstStyle/>
          <a:p>
            <a:r>
              <a:rPr lang="en-AU" sz="4000" dirty="0" smtClean="0">
                <a:solidFill>
                  <a:srgbClr val="0070C0"/>
                </a:solidFill>
              </a:rPr>
              <a:t>Etc..</a:t>
            </a:r>
            <a:endParaRPr lang="en-AU" sz="4000" dirty="0">
              <a:solidFill>
                <a:srgbClr val="0070C0"/>
              </a:solidFill>
            </a:endParaRPr>
          </a:p>
        </p:txBody>
      </p:sp>
    </p:spTree>
    <p:extLst>
      <p:ext uri="{BB962C8B-B14F-4D97-AF65-F5344CB8AC3E}">
        <p14:creationId xmlns:p14="http://schemas.microsoft.com/office/powerpoint/2010/main" val="7078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12" grpId="0"/>
      <p:bldP spid="15" grpId="0"/>
      <p:bldP spid="18"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TSP Algorithm</a:t>
            </a:r>
          </a:p>
        </p:txBody>
      </p:sp>
      <p:sp>
        <p:nvSpPr>
          <p:cNvPr id="4" name="Content Placeholder 2"/>
          <p:cNvSpPr txBox="1">
            <a:spLocks/>
          </p:cNvSpPr>
          <p:nvPr/>
        </p:nvSpPr>
        <p:spPr>
          <a:xfrm>
            <a:off x="1461840" y="2500536"/>
            <a:ext cx="10873209" cy="5904656"/>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err="1" smtClean="0">
                <a:solidFill>
                  <a:srgbClr val="0000FF"/>
                </a:solidFill>
                <a:latin typeface="Arial"/>
                <a:cs typeface="Arial"/>
              </a:rPr>
              <a:t>tsp</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distances)</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err="1" smtClean="0">
                <a:latin typeface="Arial"/>
                <a:cs typeface="Arial"/>
              </a:rPr>
              <a:t>possibleCities</a:t>
            </a:r>
            <a:r>
              <a:rPr lang="en-US" sz="2400" dirty="0" smtClean="0">
                <a:latin typeface="Arial"/>
                <a:cs typeface="Arial"/>
              </a:rPr>
              <a:t> </a:t>
            </a:r>
            <a:r>
              <a:rPr lang="en-US" sz="2400" dirty="0">
                <a:latin typeface="Arial"/>
                <a:cs typeface="Arial"/>
              </a:rPr>
              <a:t>= </a:t>
            </a:r>
            <a:r>
              <a:rPr lang="en-US" sz="2400" dirty="0" err="1" smtClean="0">
                <a:latin typeface="Arial"/>
                <a:cs typeface="Arial"/>
              </a:rPr>
              <a:t>getCities</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distances)</a:t>
            </a:r>
            <a:endParaRPr lang="en-US" sz="2400" dirty="0">
              <a:latin typeface="Arial"/>
              <a:cs typeface="Arial"/>
            </a:endParaRP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 if </a:t>
            </a:r>
            <a:r>
              <a:rPr lang="en-US" sz="2400" dirty="0" err="1" smtClean="0">
                <a:latin typeface="Arial"/>
                <a:cs typeface="Arial"/>
              </a:rPr>
              <a:t>possibleCities</a:t>
            </a:r>
            <a:r>
              <a:rPr lang="en-US" sz="2400" dirty="0" smtClean="0">
                <a:latin typeface="Arial"/>
                <a:cs typeface="Arial"/>
              </a:rPr>
              <a:t> == []:</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routeLength</a:t>
            </a:r>
            <a:r>
              <a:rPr lang="en-US" sz="2400" dirty="0" smtClean="0">
                <a:latin typeface="Arial"/>
                <a:cs typeface="Arial"/>
              </a:rPr>
              <a:t> </a:t>
            </a:r>
            <a:r>
              <a:rPr lang="en-US" sz="2400" dirty="0">
                <a:latin typeface="Arial"/>
                <a:cs typeface="Arial"/>
              </a:rPr>
              <a:t>= </a:t>
            </a:r>
            <a:r>
              <a:rPr lang="en-US" sz="2400" dirty="0" err="1" smtClean="0">
                <a:latin typeface="Arial"/>
                <a:cs typeface="Arial"/>
              </a:rPr>
              <a:t>totalRoute</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distances)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err="1" smtClean="0">
                <a:latin typeface="Arial"/>
                <a:cs typeface="Arial"/>
              </a:rPr>
              <a:t>currentMin</a:t>
            </a:r>
            <a:r>
              <a:rPr lang="en-US" sz="2400" dirty="0" smtClean="0">
                <a:latin typeface="Arial"/>
                <a:cs typeface="Arial"/>
              </a:rPr>
              <a:t> </a:t>
            </a:r>
            <a:r>
              <a:rPr lang="en-US" sz="2400" dirty="0">
                <a:latin typeface="Arial"/>
                <a:cs typeface="Arial"/>
              </a:rPr>
              <a:t>= </a:t>
            </a:r>
            <a:r>
              <a:rPr lang="en-US" sz="2400" dirty="0" err="1" smtClean="0">
                <a:latin typeface="Arial"/>
                <a:cs typeface="Arial"/>
              </a:rPr>
              <a:t>totalRoute</a:t>
            </a:r>
            <a:r>
              <a:rPr lang="en-US" sz="2400" dirty="0" smtClean="0">
                <a:latin typeface="Arial"/>
                <a:cs typeface="Arial"/>
              </a:rPr>
              <a:t>(</a:t>
            </a:r>
            <a:r>
              <a:rPr lang="en-US" sz="2400" dirty="0" err="1" smtClean="0">
                <a:latin typeface="Arial"/>
                <a:cs typeface="Arial"/>
              </a:rPr>
              <a:t>currentSolution</a:t>
            </a:r>
            <a:r>
              <a:rPr lang="en-US" sz="2400" dirty="0" smtClean="0">
                <a:latin typeface="Arial"/>
                <a:cs typeface="Arial"/>
              </a:rPr>
              <a:t>, distances) </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solidFill>
                  <a:srgbClr val="FF6600"/>
                </a:solidFill>
                <a:latin typeface="Arial"/>
                <a:cs typeface="Arial"/>
              </a:rPr>
              <a:t>if</a:t>
            </a:r>
            <a:r>
              <a:rPr lang="en-US" sz="2400" dirty="0" smtClean="0">
                <a:latin typeface="Arial"/>
                <a:cs typeface="Arial"/>
              </a:rPr>
              <a:t> </a:t>
            </a:r>
            <a:r>
              <a:rPr lang="en-US" sz="2400" dirty="0" err="1" smtClean="0">
                <a:latin typeface="Arial"/>
                <a:cs typeface="Arial"/>
              </a:rPr>
              <a:t>routeLength</a:t>
            </a:r>
            <a:r>
              <a:rPr lang="en-US" sz="2400" dirty="0" smtClean="0">
                <a:latin typeface="Arial"/>
                <a:cs typeface="Arial"/>
              </a:rPr>
              <a:t> &lt; </a:t>
            </a:r>
            <a:r>
              <a:rPr lang="en-US" sz="2400" dirty="0" err="1" smtClean="0">
                <a:latin typeface="Arial"/>
                <a:cs typeface="Arial"/>
              </a:rPr>
              <a:t>currentMin</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a:t>
            </a:r>
            <a:r>
              <a:rPr lang="en-US" sz="2400" dirty="0">
                <a:latin typeface="Arial"/>
                <a:cs typeface="Arial"/>
              </a:rPr>
              <a:t>= </a:t>
            </a:r>
            <a:r>
              <a:rPr lang="en-US" sz="2400" dirty="0" err="1" smtClean="0">
                <a:latin typeface="Arial"/>
                <a:cs typeface="Arial"/>
              </a:rPr>
              <a:t>partialSolution</a:t>
            </a:r>
            <a:endParaRPr lang="en-US" sz="2400" dirty="0" smtClean="0">
              <a:latin typeface="Arial"/>
              <a:cs typeface="Arial"/>
            </a:endParaRPr>
          </a:p>
          <a:p>
            <a:pPr>
              <a:spcBef>
                <a:spcPct val="0"/>
              </a:spcBef>
              <a:buFont typeface="Wingdings" pitchFamily="2" charset="2"/>
              <a:buNone/>
            </a:pPr>
            <a:r>
              <a:rPr lang="en-US" sz="2400" dirty="0" smtClean="0">
                <a:solidFill>
                  <a:srgbClr val="FF6600"/>
                </a:solidFill>
                <a:latin typeface="Arial"/>
                <a:cs typeface="Arial"/>
              </a:rPr>
              <a:t>    else</a:t>
            </a:r>
            <a:r>
              <a:rPr lang="en-US" sz="2400" dirty="0">
                <a:latin typeface="Arial"/>
                <a:cs typeface="Arial"/>
              </a:rPr>
              <a:t>:</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for</a:t>
            </a:r>
            <a:r>
              <a:rPr lang="en-US" sz="2400" dirty="0" smtClean="0">
                <a:latin typeface="Arial"/>
                <a:cs typeface="Arial"/>
              </a:rPr>
              <a:t> city </a:t>
            </a:r>
            <a:r>
              <a:rPr lang="en-US" sz="2400" dirty="0">
                <a:solidFill>
                  <a:srgbClr val="FF6600"/>
                </a:solidFill>
                <a:latin typeface="Arial"/>
                <a:cs typeface="Arial"/>
              </a:rPr>
              <a:t>in</a:t>
            </a:r>
            <a:r>
              <a:rPr lang="en-US" sz="2400" dirty="0">
                <a:latin typeface="Arial"/>
                <a:cs typeface="Arial"/>
              </a:rPr>
              <a:t> </a:t>
            </a:r>
            <a:r>
              <a:rPr lang="en-US" sz="2400" dirty="0" err="1" smtClean="0">
                <a:latin typeface="Arial"/>
                <a:cs typeface="Arial"/>
              </a:rPr>
              <a:t>possibleCities</a:t>
            </a:r>
            <a:r>
              <a:rPr lang="en-US" sz="2400" dirty="0" smtClean="0">
                <a:latin typeface="Arial"/>
                <a:cs typeface="Arial"/>
              </a:rPr>
              <a:t>:</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partialSolution.append</a:t>
            </a:r>
            <a:r>
              <a:rPr lang="en-US" sz="2400" dirty="0" smtClean="0">
                <a:latin typeface="Arial"/>
                <a:cs typeface="Arial"/>
              </a:rPr>
              <a:t>(city)</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 </a:t>
            </a:r>
            <a:r>
              <a:rPr lang="en-US" sz="2400" dirty="0" err="1" smtClean="0">
                <a:latin typeface="Arial"/>
                <a:cs typeface="Arial"/>
              </a:rPr>
              <a:t>tsp</a:t>
            </a:r>
            <a:r>
              <a:rPr lang="en-US" sz="2400" dirty="0" smtClean="0">
                <a:latin typeface="Arial"/>
                <a:cs typeface="Arial"/>
              </a:rPr>
              <a:t>(</a:t>
            </a:r>
            <a:r>
              <a:rPr lang="en-US" sz="2400" dirty="0" err="1" smtClean="0">
                <a:latin typeface="Arial"/>
                <a:cs typeface="Arial"/>
              </a:rPr>
              <a:t>partialSolution</a:t>
            </a:r>
            <a:r>
              <a:rPr lang="en-US" sz="2400" dirty="0" smtClean="0">
                <a:latin typeface="Arial"/>
                <a:cs typeface="Arial"/>
              </a:rPr>
              <a:t>, </a:t>
            </a:r>
            <a:r>
              <a:rPr lang="en-US" sz="2400" dirty="0" err="1" smtClean="0">
                <a:latin typeface="Arial"/>
                <a:cs typeface="Arial"/>
              </a:rPr>
              <a:t>currentSolution</a:t>
            </a:r>
            <a:r>
              <a:rPr lang="en-US" sz="2400" dirty="0" smtClean="0">
                <a:latin typeface="Arial"/>
                <a:cs typeface="Arial"/>
              </a:rPr>
              <a:t>, distances)</a:t>
            </a:r>
            <a:endParaRPr lang="en-US" sz="2400" dirty="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partialSolution.pop</a:t>
            </a:r>
            <a:r>
              <a:rPr lang="en-US" sz="2400" dirty="0">
                <a:latin typeface="Arial"/>
                <a:cs typeface="Arial"/>
              </a:rPr>
              <a:t>(</a:t>
            </a:r>
            <a:r>
              <a:rPr lang="en-US" sz="2400" dirty="0" smtClean="0">
                <a:latin typeface="Arial"/>
                <a:cs typeface="Arial"/>
              </a:rPr>
              <a:t>)</a:t>
            </a: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smtClean="0">
                <a:solidFill>
                  <a:srgbClr val="FF6600"/>
                </a:solidFill>
                <a:latin typeface="Arial"/>
                <a:cs typeface="Arial"/>
              </a:rPr>
              <a:t>    return</a:t>
            </a:r>
            <a:r>
              <a:rPr lang="en-US" sz="2400" dirty="0" smtClean="0">
                <a:latin typeface="Arial"/>
                <a:cs typeface="Arial"/>
              </a:rPr>
              <a:t> </a:t>
            </a:r>
            <a:r>
              <a:rPr lang="en-US" sz="2400" dirty="0" err="1" smtClean="0">
                <a:latin typeface="Arial"/>
                <a:cs typeface="Arial"/>
              </a:rPr>
              <a:t>currentSolution</a:t>
            </a:r>
            <a:endParaRPr lang="en-US" sz="2400" dirty="0">
              <a:latin typeface="Arial"/>
              <a:cs typeface="Arial"/>
            </a:endParaRPr>
          </a:p>
        </p:txBody>
      </p:sp>
    </p:spTree>
    <p:extLst>
      <p:ext uri="{BB962C8B-B14F-4D97-AF65-F5344CB8AC3E}">
        <p14:creationId xmlns:p14="http://schemas.microsoft.com/office/powerpoint/2010/main" val="209213772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3" name="Shape 1663"/>
          <p:cNvSpPr>
            <a:spLocks noGrp="1"/>
          </p:cNvSpPr>
          <p:nvPr>
            <p:ph type="title"/>
          </p:nvPr>
        </p:nvSpPr>
        <p:spPr>
          <a:xfrm>
            <a:off x="1677864" y="340296"/>
            <a:ext cx="10664825" cy="1625600"/>
          </a:xfrm>
          <a:prstGeom prst="rect">
            <a:avLst/>
          </a:prstGeom>
        </p:spPr>
        <p:txBody>
          <a:bodyPr lIns="0" tIns="0" rIns="0" bIns="0"/>
          <a:lstStyle/>
          <a:p>
            <a:pPr lvl="0">
              <a:defRPr sz="1800">
                <a:uFillTx/>
              </a:defRPr>
            </a:pPr>
            <a:r>
              <a:rPr sz="6200" dirty="0">
                <a:uFill>
                  <a:solidFill/>
                </a:uFill>
              </a:rPr>
              <a:t>Before Next Lecture</a:t>
            </a:r>
          </a:p>
        </p:txBody>
      </p:sp>
      <p:sp>
        <p:nvSpPr>
          <p:cNvPr id="1664" name="Shape 1664"/>
          <p:cNvSpPr>
            <a:spLocks noGrp="1"/>
          </p:cNvSpPr>
          <p:nvPr>
            <p:ph type="body" idx="1"/>
          </p:nvPr>
        </p:nvSpPr>
        <p:spPr>
          <a:xfrm>
            <a:off x="1677864" y="2372254"/>
            <a:ext cx="10158536" cy="3138819"/>
          </a:xfrm>
          <a:prstGeom prst="rect">
            <a:avLst/>
          </a:prstGeom>
        </p:spPr>
        <p:txBody>
          <a:bodyPr lIns="0" tIns="0" rIns="0" bIns="0"/>
          <a:lstStyle/>
          <a:p>
            <a:pPr marL="115887" lvl="0" indent="0">
              <a:buSzTx/>
              <a:buNone/>
              <a:defRPr sz="1800">
                <a:uFillTx/>
              </a:defRPr>
            </a:pPr>
            <a:r>
              <a:rPr sz="4600" dirty="0">
                <a:uFill>
                  <a:solidFill/>
                </a:uFill>
              </a:rPr>
              <a:t>Reading:</a:t>
            </a:r>
            <a:br>
              <a:rPr sz="4600" dirty="0">
                <a:uFill>
                  <a:solidFill/>
                </a:uFill>
              </a:rPr>
            </a:br>
            <a:r>
              <a:rPr sz="4600" dirty="0">
                <a:uFill>
                  <a:solidFill/>
                </a:uFill>
              </a:rPr>
              <a:t>The Design &amp; Analysis of Algorithms</a:t>
            </a:r>
          </a:p>
          <a:p>
            <a:pPr lvl="1" indent="-401637">
              <a:spcBef>
                <a:spcPts val="800"/>
              </a:spcBef>
              <a:buChar char="•"/>
              <a:defRPr sz="1800">
                <a:uFillTx/>
              </a:defRPr>
            </a:pPr>
            <a:r>
              <a:rPr sz="4000" dirty="0">
                <a:uFill>
                  <a:solidFill/>
                </a:uFill>
              </a:rPr>
              <a:t>Chapter 12.1 Backtracking </a:t>
            </a:r>
          </a:p>
          <a:p>
            <a:pPr lvl="1" indent="-401637">
              <a:spcBef>
                <a:spcPts val="800"/>
              </a:spcBef>
              <a:buChar char="•"/>
              <a:defRPr sz="1800">
                <a:uFillTx/>
              </a:defRPr>
            </a:pPr>
            <a:r>
              <a:rPr sz="4000" dirty="0">
                <a:uFill>
                  <a:solidFill/>
                </a:uFill>
              </a:rPr>
              <a:t>Chapter 4.1 - 4.2 Sorting Algorithms</a:t>
            </a:r>
          </a:p>
        </p:txBody>
      </p:sp>
      <p:sp>
        <p:nvSpPr>
          <p:cNvPr id="1665" name="Shape 1665"/>
          <p:cNvSpPr/>
          <p:nvPr/>
        </p:nvSpPr>
        <p:spPr>
          <a:xfrm>
            <a:off x="1605856" y="5716587"/>
            <a:ext cx="10230544" cy="2857501"/>
          </a:xfrm>
          <a:prstGeom prst="rect">
            <a:avLst/>
          </a:prstGeom>
          <a:ln>
            <a:round/>
          </a:ln>
          <a:extLst>
            <a:ext uri="{C572A759-6A51-4108-AA02-DFA0A04FC94B}">
              <ma14:wrappingTextBoxFlag xmlns="" xmlns:ma14="http://schemas.microsoft.com/office/mac/drawingml/2011/main" val="1"/>
            </a:ext>
          </a:extLst>
        </p:spPr>
        <p:txBody>
          <a:bodyPr lIns="0" tIns="0" rIns="0" bIns="0"/>
          <a:lstStyle/>
          <a:p>
            <a:pPr marL="115887" lvl="0">
              <a:spcBef>
                <a:spcPts val="800"/>
              </a:spcBef>
              <a:buClr>
                <a:srgbClr val="44A2B6"/>
              </a:buClr>
              <a:buFont typeface="Wingdings 2"/>
              <a:defRPr>
                <a:uFillTx/>
              </a:defRPr>
            </a:pPr>
            <a:r>
              <a:rPr sz="4600" dirty="0">
                <a:uFill>
                  <a:solidFill/>
                </a:uFill>
                <a:latin typeface="+mn-lt"/>
                <a:ea typeface="+mn-ea"/>
                <a:cs typeface="+mn-cs"/>
                <a:sym typeface="Helvetica Light"/>
              </a:rPr>
              <a:t>Watch the following videos:</a:t>
            </a:r>
          </a:p>
          <a:p>
            <a:pPr marL="909637" lvl="1" indent="-401637">
              <a:spcBef>
                <a:spcPts val="800"/>
              </a:spcBef>
              <a:buClr>
                <a:srgbClr val="44A2B6"/>
              </a:buClr>
              <a:buSzPct val="100000"/>
              <a:buFont typeface="Verdana"/>
              <a:buChar char="•"/>
              <a:defRPr>
                <a:uFillTx/>
              </a:defRPr>
            </a:pPr>
            <a:r>
              <a:rPr sz="4000" dirty="0">
                <a:uFill>
                  <a:solidFill/>
                </a:uFill>
                <a:latin typeface="+mn-lt"/>
                <a:ea typeface="+mn-ea"/>
                <a:cs typeface="+mn-cs"/>
                <a:sym typeface="Helvetica Light"/>
              </a:rPr>
              <a:t>Recursion II – Recursive tree search</a:t>
            </a:r>
          </a:p>
          <a:p>
            <a:pPr marL="909637" lvl="1" indent="-401637">
              <a:spcBef>
                <a:spcPts val="800"/>
              </a:spcBef>
              <a:buClr>
                <a:srgbClr val="44A2B6"/>
              </a:buClr>
              <a:buSzPct val="100000"/>
              <a:buFont typeface="Verdana"/>
              <a:buChar char="•"/>
              <a:defRPr>
                <a:uFillTx/>
              </a:defRPr>
            </a:pPr>
            <a:r>
              <a:rPr sz="4000" dirty="0" smtClean="0">
                <a:uFill>
                  <a:solidFill/>
                </a:uFill>
                <a:latin typeface="+mn-lt"/>
                <a:ea typeface="+mn-ea"/>
                <a:cs typeface="+mn-cs"/>
                <a:sym typeface="Helvetica Light"/>
              </a:rPr>
              <a:t>Heaps</a:t>
            </a:r>
            <a:endParaRPr sz="4000" dirty="0">
              <a:uFill>
                <a:solidFill/>
              </a:uFill>
              <a:latin typeface="+mn-lt"/>
              <a:ea typeface="+mn-ea"/>
              <a:cs typeface="+mn-cs"/>
              <a:sym typeface="Helvetica Light"/>
            </a:endParaRPr>
          </a:p>
        </p:txBody>
      </p:sp>
    </p:spTree>
    <p:extLst>
      <p:ext uri="{BB962C8B-B14F-4D97-AF65-F5344CB8AC3E}">
        <p14:creationId xmlns:p14="http://schemas.microsoft.com/office/powerpoint/2010/main" val="360515044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64">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1664">
                                            <p:txEl>
                                              <p:pRg st="0" end="0"/>
                                            </p:txEl>
                                          </p:spTgt>
                                        </p:tgtEl>
                                        <p:attrNameLst>
                                          <p:attrName>style.visibility</p:attrName>
                                        </p:attrNameLst>
                                      </p:cBhvr>
                                      <p:to>
                                        <p:strVal val="visible"/>
                                      </p:to>
                                    </p:set>
                                  </p:childTnLst>
                                </p:cTn>
                              </p:par>
                              <p:par>
                                <p:cTn id="9" presetID="1" presetClass="entr" presetSubtype="0" fill="hold" grpId="0">
                                  <p:stCondLst>
                                    <p:cond delay="0"/>
                                  </p:stCondLst>
                                  <p:iterate>
                                    <p:tmAbs val="0"/>
                                  </p:iterate>
                                  <p:childTnLst>
                                    <p:set>
                                      <p:cBhvr>
                                        <p:cTn id="10" fill="hold"/>
                                        <p:tgtEl>
                                          <p:spTgt spid="1664">
                                            <p:txEl>
                                              <p:pRg st="1" end="1"/>
                                            </p:txEl>
                                          </p:spTgt>
                                        </p:tgtEl>
                                        <p:attrNameLst>
                                          <p:attrName>style.visibility</p:attrName>
                                        </p:attrNameLst>
                                      </p:cBhvr>
                                      <p:to>
                                        <p:strVal val="visible"/>
                                      </p:to>
                                    </p:set>
                                  </p:childTnLst>
                                </p:cTn>
                              </p:par>
                              <p:par>
                                <p:cTn id="11" presetID="1" presetClass="entr" presetSubtype="0" fill="hold" grpId="0">
                                  <p:stCondLst>
                                    <p:cond delay="0"/>
                                  </p:stCondLst>
                                  <p:iterate>
                                    <p:tmAbs val="0"/>
                                  </p:iterate>
                                  <p:childTnLst>
                                    <p:set>
                                      <p:cBhvr>
                                        <p:cTn id="12" fill="hold"/>
                                        <p:tgtEl>
                                          <p:spTgt spid="166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665">
                                            <p:bg/>
                                          </p:spTgt>
                                        </p:tgtEl>
                                        <p:attrNameLst>
                                          <p:attrName>style.visibility</p:attrName>
                                        </p:attrNameLst>
                                      </p:cBhvr>
                                      <p:to>
                                        <p:strVal val="visible"/>
                                      </p:to>
                                    </p:set>
                                  </p:childTnLst>
                                </p:cTn>
                              </p:par>
                              <p:par>
                                <p:cTn id="17" presetID="1" presetClass="entr" presetSubtype="0" fill="hold" grpId="0">
                                  <p:stCondLst>
                                    <p:cond delay="0"/>
                                  </p:stCondLst>
                                  <p:iterate>
                                    <p:tmAbs val="0"/>
                                  </p:iterate>
                                  <p:childTnLst>
                                    <p:set>
                                      <p:cBhvr>
                                        <p:cTn id="18" fill="hold"/>
                                        <p:tgtEl>
                                          <p:spTgt spid="1665">
                                            <p:txEl>
                                              <p:pRg st="0" end="0"/>
                                            </p:txEl>
                                          </p:spTgt>
                                        </p:tgtEl>
                                        <p:attrNameLst>
                                          <p:attrName>style.visibility</p:attrName>
                                        </p:attrNameLst>
                                      </p:cBhvr>
                                      <p:to>
                                        <p:strVal val="visible"/>
                                      </p:to>
                                    </p:set>
                                  </p:childTnLst>
                                </p:cTn>
                              </p:par>
                              <p:par>
                                <p:cTn id="19" presetID="1" presetClass="entr" presetSubtype="0" fill="hold" grpId="0">
                                  <p:stCondLst>
                                    <p:cond delay="0"/>
                                  </p:stCondLst>
                                  <p:iterate>
                                    <p:tmAbs val="0"/>
                                  </p:iterate>
                                  <p:childTnLst>
                                    <p:set>
                                      <p:cBhvr>
                                        <p:cTn id="20" fill="hold"/>
                                        <p:tgtEl>
                                          <p:spTgt spid="1665">
                                            <p:txEl>
                                              <p:pRg st="1" end="1"/>
                                            </p:txEl>
                                          </p:spTgt>
                                        </p:tgtEl>
                                        <p:attrNameLst>
                                          <p:attrName>style.visibility</p:attrName>
                                        </p:attrNameLst>
                                      </p:cBhvr>
                                      <p:to>
                                        <p:strVal val="visible"/>
                                      </p:to>
                                    </p:set>
                                  </p:childTnLst>
                                </p:cTn>
                              </p:par>
                              <p:par>
                                <p:cTn id="21" presetID="1" presetClass="entr" presetSubtype="0" fill="hold" grpId="0">
                                  <p:stCondLst>
                                    <p:cond delay="0"/>
                                  </p:stCondLst>
                                  <p:iterate>
                                    <p:tmAbs val="0"/>
                                  </p:iterate>
                                  <p:childTnLst>
                                    <p:set>
                                      <p:cBhvr>
                                        <p:cTn id="22" fill="hold"/>
                                        <p:tgtEl>
                                          <p:spTgt spid="16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4" grpId="0" build="p" animBg="1" advAuto="0"/>
      <p:bldP spid="1665" grpId="0" build="p"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lIns="50800" tIns="50800" rIns="50800" bIns="50800">
            <a:normAutofit fontScale="90000"/>
          </a:bodyPr>
          <a:lstStyle/>
          <a:p>
            <a:r>
              <a:rPr lang="en-US" dirty="0" smtClean="0">
                <a:effectLst>
                  <a:outerShdw blurRad="38100" dist="38100" dir="2700000" algn="tl">
                    <a:srgbClr val="C0C0C0"/>
                  </a:outerShdw>
                </a:effectLst>
                <a:latin typeface="Arial" pitchFamily="34" charset="0"/>
              </a:rPr>
              <a:t>Backtracking Main Requirements</a:t>
            </a:r>
          </a:p>
        </p:txBody>
      </p:sp>
      <p:sp>
        <p:nvSpPr>
          <p:cNvPr id="43010" name="Content Placeholder 2"/>
          <p:cNvSpPr>
            <a:spLocks noGrp="1"/>
          </p:cNvSpPr>
          <p:nvPr>
            <p:ph idx="1"/>
          </p:nvPr>
        </p:nvSpPr>
        <p:spPr/>
        <p:txBody>
          <a:bodyPr lIns="50800" tIns="50800" rIns="50800" bIns="50800"/>
          <a:lstStyle/>
          <a:p>
            <a:r>
              <a:rPr lang="en-US" dirty="0" smtClean="0">
                <a:latin typeface="Arial" pitchFamily="34" charset="0"/>
              </a:rPr>
              <a:t>Determine a representation of partial solutions.</a:t>
            </a:r>
          </a:p>
          <a:p>
            <a:r>
              <a:rPr lang="en-US" dirty="0" smtClean="0">
                <a:latin typeface="Arial" pitchFamily="34" charset="0"/>
              </a:rPr>
              <a:t>Keep track of partial solution</a:t>
            </a:r>
          </a:p>
          <a:p>
            <a:r>
              <a:rPr lang="en-US" b="1" dirty="0" smtClean="0">
                <a:latin typeface="Arial" pitchFamily="34" charset="0"/>
              </a:rPr>
              <a:t>Find a set of next positions</a:t>
            </a:r>
          </a:p>
          <a:p>
            <a:r>
              <a:rPr lang="en-US" dirty="0" smtClean="0">
                <a:latin typeface="Arial" pitchFamily="34" charset="0"/>
              </a:rPr>
              <a:t>Keep track of possible next positions.</a:t>
            </a:r>
          </a:p>
          <a:p>
            <a:r>
              <a:rPr lang="en-US" b="1" i="1" dirty="0" smtClean="0">
                <a:latin typeface="Arial" pitchFamily="34" charset="0"/>
              </a:rPr>
              <a:t>Be able to undo steps.</a:t>
            </a:r>
          </a:p>
          <a:p>
            <a:r>
              <a:rPr lang="en-US" b="1" dirty="0" smtClean="0">
                <a:latin typeface="Arial" pitchFamily="34" charset="0"/>
              </a:rPr>
              <a:t>Be able to check whether the partial solution is a solution.</a:t>
            </a:r>
          </a:p>
        </p:txBody>
      </p:sp>
    </p:spTree>
    <p:extLst>
      <p:ext uri="{BB962C8B-B14F-4D97-AF65-F5344CB8AC3E}">
        <p14:creationId xmlns:p14="http://schemas.microsoft.com/office/powerpoint/2010/main" val="2762714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1"/>
          <p:cNvGrpSpPr/>
          <p:nvPr/>
        </p:nvGrpSpPr>
        <p:grpSpPr>
          <a:xfrm>
            <a:off x="6744382" y="508000"/>
            <a:ext cx="5435601" cy="3965860"/>
            <a:chOff x="-215900" y="-139700"/>
            <a:chExt cx="5435600" cy="3965859"/>
          </a:xfrm>
        </p:grpSpPr>
        <p:pic>
          <p:nvPicPr>
            <p:cNvPr id="50" name="droppedImage.png"/>
            <p:cNvPicPr/>
            <p:nvPr/>
          </p:nvPicPr>
          <p:blipFill>
            <a:blip r:embed="rId2">
              <a:extLst/>
            </a:blip>
            <a:stretch>
              <a:fillRect/>
            </a:stretch>
          </p:blipFill>
          <p:spPr>
            <a:xfrm>
              <a:off x="0" y="0"/>
              <a:ext cx="5003800" cy="3407060"/>
            </a:xfrm>
            <a:prstGeom prst="rect">
              <a:avLst/>
            </a:prstGeom>
            <a:ln>
              <a:noFill/>
            </a:ln>
            <a:effectLst/>
          </p:spPr>
        </p:pic>
        <p:pic>
          <p:nvPicPr>
            <p:cNvPr id="49" name="Picture 48"/>
            <p:cNvPicPr/>
            <p:nvPr/>
          </p:nvPicPr>
          <p:blipFill>
            <a:blip r:embed="rId3">
              <a:extLst/>
            </a:blip>
            <a:stretch>
              <a:fillRect/>
            </a:stretch>
          </p:blipFill>
          <p:spPr>
            <a:xfrm>
              <a:off x="-215900" y="-139700"/>
              <a:ext cx="5435600" cy="3965860"/>
            </a:xfrm>
            <a:prstGeom prst="rect">
              <a:avLst/>
            </a:prstGeom>
            <a:effectLst/>
          </p:spPr>
        </p:pic>
      </p:grpSp>
      <p:grpSp>
        <p:nvGrpSpPr>
          <p:cNvPr id="54" name="Group 54"/>
          <p:cNvGrpSpPr/>
          <p:nvPr/>
        </p:nvGrpSpPr>
        <p:grpSpPr>
          <a:xfrm>
            <a:off x="342900" y="393700"/>
            <a:ext cx="5092700" cy="4040767"/>
            <a:chOff x="-215900" y="-139700"/>
            <a:chExt cx="5092700" cy="4040766"/>
          </a:xfrm>
        </p:grpSpPr>
        <p:pic>
          <p:nvPicPr>
            <p:cNvPr id="53" name="droppedImage.png"/>
            <p:cNvPicPr/>
            <p:nvPr/>
          </p:nvPicPr>
          <p:blipFill>
            <a:blip r:embed="rId4">
              <a:extLst/>
            </a:blip>
            <a:stretch>
              <a:fillRect/>
            </a:stretch>
          </p:blipFill>
          <p:spPr>
            <a:xfrm>
              <a:off x="0" y="0"/>
              <a:ext cx="4660900" cy="3481967"/>
            </a:xfrm>
            <a:prstGeom prst="rect">
              <a:avLst/>
            </a:prstGeom>
            <a:ln>
              <a:noFill/>
            </a:ln>
            <a:effectLst/>
          </p:spPr>
        </p:pic>
        <p:pic>
          <p:nvPicPr>
            <p:cNvPr id="52" name="Picture 51"/>
            <p:cNvPicPr/>
            <p:nvPr/>
          </p:nvPicPr>
          <p:blipFill>
            <a:blip r:embed="rId5">
              <a:extLst/>
            </a:blip>
            <a:stretch>
              <a:fillRect/>
            </a:stretch>
          </p:blipFill>
          <p:spPr>
            <a:xfrm>
              <a:off x="-215900" y="-139700"/>
              <a:ext cx="5092700" cy="4040767"/>
            </a:xfrm>
            <a:prstGeom prst="rect">
              <a:avLst/>
            </a:prstGeom>
            <a:effectLst/>
          </p:spPr>
        </p:pic>
      </p:grpSp>
      <p:grpSp>
        <p:nvGrpSpPr>
          <p:cNvPr id="57" name="Group 57"/>
          <p:cNvGrpSpPr/>
          <p:nvPr/>
        </p:nvGrpSpPr>
        <p:grpSpPr>
          <a:xfrm>
            <a:off x="3439417" y="4572000"/>
            <a:ext cx="6317893" cy="4800600"/>
            <a:chOff x="-215900" y="-139700"/>
            <a:chExt cx="6317892" cy="4800600"/>
          </a:xfrm>
        </p:grpSpPr>
        <p:pic>
          <p:nvPicPr>
            <p:cNvPr id="56" name="droppedImage.png"/>
            <p:cNvPicPr/>
            <p:nvPr/>
          </p:nvPicPr>
          <p:blipFill>
            <a:blip r:embed="rId6">
              <a:extLst/>
            </a:blip>
            <a:stretch>
              <a:fillRect/>
            </a:stretch>
          </p:blipFill>
          <p:spPr>
            <a:xfrm>
              <a:off x="0" y="0"/>
              <a:ext cx="5886093" cy="4241800"/>
            </a:xfrm>
            <a:prstGeom prst="rect">
              <a:avLst/>
            </a:prstGeom>
            <a:ln>
              <a:noFill/>
            </a:ln>
            <a:effectLst/>
          </p:spPr>
        </p:pic>
        <p:pic>
          <p:nvPicPr>
            <p:cNvPr id="55" name="Picture 54"/>
            <p:cNvPicPr/>
            <p:nvPr/>
          </p:nvPicPr>
          <p:blipFill>
            <a:blip r:embed="rId7">
              <a:extLst/>
            </a:blip>
            <a:stretch>
              <a:fillRect/>
            </a:stretch>
          </p:blipFill>
          <p:spPr>
            <a:xfrm>
              <a:off x="-215900" y="-139700"/>
              <a:ext cx="6317893" cy="4800600"/>
            </a:xfrm>
            <a:prstGeom prst="rect">
              <a:avLst/>
            </a:prstGeom>
            <a:effectLst/>
          </p:spPr>
        </p:pic>
      </p:grpSp>
    </p:spTree>
    <p:extLst>
      <p:ext uri="{BB962C8B-B14F-4D97-AF65-F5344CB8AC3E}">
        <p14:creationId xmlns:p14="http://schemas.microsoft.com/office/powerpoint/2010/main" val="381253373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Backtracking Algorithm</a:t>
            </a:r>
          </a:p>
        </p:txBody>
      </p:sp>
      <p:sp>
        <p:nvSpPr>
          <p:cNvPr id="4" name="Content Placeholder 2"/>
          <p:cNvSpPr txBox="1">
            <a:spLocks/>
          </p:cNvSpPr>
          <p:nvPr/>
        </p:nvSpPr>
        <p:spPr>
          <a:xfrm>
            <a:off x="1605856" y="3076600"/>
            <a:ext cx="10873209" cy="5040560"/>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smtClean="0">
                <a:solidFill>
                  <a:srgbClr val="FF6600"/>
                </a:solidFill>
                <a:latin typeface="Arial"/>
                <a:cs typeface="Arial"/>
              </a:rPr>
              <a:t>def</a:t>
            </a:r>
            <a:r>
              <a:rPr lang="en-US" sz="2800" dirty="0" smtClean="0">
                <a:latin typeface="Arial"/>
                <a:cs typeface="Arial"/>
              </a:rPr>
              <a:t> </a:t>
            </a:r>
            <a:r>
              <a:rPr lang="en-US" sz="2800" dirty="0">
                <a:solidFill>
                  <a:srgbClr val="0000FF"/>
                </a:solidFill>
                <a:latin typeface="Arial"/>
                <a:cs typeface="Arial"/>
              </a:rPr>
              <a:t>backtrack</a:t>
            </a:r>
            <a:r>
              <a:rPr lang="en-US" sz="2800" dirty="0">
                <a:latin typeface="Arial"/>
                <a:cs typeface="Arial"/>
              </a:rPr>
              <a:t>(</a:t>
            </a:r>
            <a:r>
              <a:rPr lang="en-US" sz="2800" dirty="0" err="1" smtClean="0">
                <a:latin typeface="Arial"/>
                <a:cs typeface="Arial"/>
              </a:rPr>
              <a:t>partialSolution</a:t>
            </a:r>
            <a:r>
              <a:rPr lang="en-US" sz="2800" dirty="0" smtClean="0">
                <a:latin typeface="Arial"/>
                <a:cs typeface="Arial"/>
              </a:rPr>
              <a:t>, </a:t>
            </a:r>
            <a:r>
              <a:rPr lang="en-US" sz="2800" dirty="0" err="1" smtClean="0">
                <a:latin typeface="Arial"/>
                <a:cs typeface="Arial"/>
              </a:rPr>
              <a:t>otherParameters</a:t>
            </a:r>
            <a:r>
              <a:rPr lang="en-US" sz="2800" dirty="0" smtClean="0">
                <a:latin typeface="Arial"/>
                <a:cs typeface="Arial"/>
              </a:rPr>
              <a:t>)</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err="1">
                <a:latin typeface="Arial"/>
                <a:cs typeface="Arial"/>
              </a:rPr>
              <a:t>possibleCandidates</a:t>
            </a:r>
            <a:r>
              <a:rPr lang="en-US" sz="2800" dirty="0">
                <a:latin typeface="Arial"/>
                <a:cs typeface="Arial"/>
              </a:rPr>
              <a:t> = </a:t>
            </a:r>
            <a:r>
              <a:rPr lang="en-US" sz="2800" dirty="0" err="1">
                <a:latin typeface="Arial"/>
                <a:cs typeface="Arial"/>
              </a:rPr>
              <a:t>getPossibleCandiates</a:t>
            </a:r>
            <a:r>
              <a:rPr lang="en-US" sz="2800" dirty="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 if </a:t>
            </a:r>
            <a:r>
              <a:rPr lang="en-US" sz="2800" dirty="0" err="1" smtClean="0">
                <a:latin typeface="Arial"/>
                <a:cs typeface="Arial"/>
              </a:rPr>
              <a:t>possibleCandidates</a:t>
            </a:r>
            <a:r>
              <a:rPr lang="en-US" sz="2800" dirty="0" smtClean="0">
                <a:latin typeface="Arial"/>
                <a:cs typeface="Arial"/>
              </a:rPr>
              <a:t> == []:</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a:latin typeface="Arial"/>
                <a:cs typeface="Arial"/>
              </a:rPr>
              <a:t>processSolution</a:t>
            </a:r>
            <a:r>
              <a:rPr lang="en-US" sz="2800" dirty="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smtClean="0">
                <a:latin typeface="Arial"/>
                <a:cs typeface="Arial"/>
              </a:rPr>
              <a:t>    </a:t>
            </a:r>
            <a:r>
              <a:rPr lang="en-US" sz="2800" dirty="0" smtClean="0">
                <a:solidFill>
                  <a:srgbClr val="FF6600"/>
                </a:solidFill>
                <a:latin typeface="Arial"/>
                <a:cs typeface="Arial"/>
              </a:rPr>
              <a:t>else</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a:solidFill>
                  <a:srgbClr val="FF6600"/>
                </a:solidFill>
                <a:latin typeface="Arial"/>
                <a:cs typeface="Arial"/>
              </a:rPr>
              <a:t>for</a:t>
            </a:r>
            <a:r>
              <a:rPr lang="en-US" sz="2800" dirty="0">
                <a:latin typeface="Arial"/>
                <a:cs typeface="Arial"/>
              </a:rPr>
              <a:t> item </a:t>
            </a:r>
            <a:r>
              <a:rPr lang="en-US" sz="2800" dirty="0">
                <a:solidFill>
                  <a:srgbClr val="FF6600"/>
                </a:solidFill>
                <a:latin typeface="Arial"/>
                <a:cs typeface="Arial"/>
              </a:rPr>
              <a:t>in</a:t>
            </a:r>
            <a:r>
              <a:rPr lang="en-US" sz="2800" dirty="0">
                <a:latin typeface="Arial"/>
                <a:cs typeface="Arial"/>
              </a:rPr>
              <a:t> </a:t>
            </a:r>
            <a:r>
              <a:rPr lang="en-US" sz="2800" dirty="0" err="1">
                <a:latin typeface="Arial"/>
                <a:cs typeface="Arial"/>
              </a:rPr>
              <a:t>possibleCandidates</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partialSolution.append</a:t>
            </a:r>
            <a:r>
              <a:rPr lang="en-US" sz="2800" dirty="0">
                <a:latin typeface="Arial"/>
                <a:cs typeface="Arial"/>
              </a:rPr>
              <a:t>(item</a:t>
            </a:r>
            <a:r>
              <a:rPr lang="en-US" sz="2800" dirty="0" smtClean="0">
                <a:latin typeface="Arial"/>
                <a:cs typeface="Arial"/>
              </a:rPr>
              <a:t>)</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backtrack</a:t>
            </a:r>
            <a:r>
              <a:rPr lang="en-US" sz="2800" dirty="0">
                <a:latin typeface="Arial"/>
                <a:cs typeface="Arial"/>
              </a:rPr>
              <a:t>(</a:t>
            </a:r>
            <a:r>
              <a:rPr lang="en-US" sz="2800" dirty="0" err="1" smtClean="0">
                <a:latin typeface="Arial"/>
                <a:cs typeface="Arial"/>
              </a:rPr>
              <a:t>partialSolution</a:t>
            </a:r>
            <a:r>
              <a:rPr lang="en-US" sz="2800" dirty="0" smtClean="0">
                <a:latin typeface="Arial"/>
                <a:cs typeface="Arial"/>
              </a:rPr>
              <a:t>, </a:t>
            </a:r>
            <a:r>
              <a:rPr lang="en-US" sz="2800" dirty="0" err="1" smtClean="0">
                <a:latin typeface="Arial"/>
                <a:cs typeface="Arial"/>
              </a:rPr>
              <a:t>otherParameters</a:t>
            </a:r>
            <a:r>
              <a:rPr lang="en-US" sz="2800" dirty="0" smtClean="0">
                <a:latin typeface="Arial"/>
                <a:cs typeface="Arial"/>
              </a:rPr>
              <a:t>)</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partialSolution.pop</a:t>
            </a:r>
            <a:r>
              <a:rPr lang="en-US" sz="2800" dirty="0">
                <a:latin typeface="Arial"/>
                <a:cs typeface="Arial"/>
              </a:rPr>
              <a:t>()</a:t>
            </a:r>
          </a:p>
        </p:txBody>
      </p:sp>
    </p:spTree>
    <p:extLst>
      <p:ext uri="{BB962C8B-B14F-4D97-AF65-F5344CB8AC3E}">
        <p14:creationId xmlns:p14="http://schemas.microsoft.com/office/powerpoint/2010/main" val="9654435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2041525" y="390525"/>
            <a:ext cx="10664825" cy="1625600"/>
          </a:xfrm>
        </p:spPr>
        <p:txBody>
          <a:bodyPr lIns="50800" tIns="50800" rIns="50800" bIns="50800"/>
          <a:lstStyle/>
          <a:p>
            <a:r>
              <a:rPr lang="en-US" smtClean="0">
                <a:effectLst>
                  <a:outerShdw blurRad="38100" dist="38100" dir="2700000" algn="tl">
                    <a:srgbClr val="C0C0C0"/>
                  </a:outerShdw>
                </a:effectLst>
              </a:rPr>
              <a:t>8 Queens</a:t>
            </a:r>
          </a:p>
        </p:txBody>
      </p:sp>
      <p:sp>
        <p:nvSpPr>
          <p:cNvPr id="54275" name="Rectangle 2"/>
          <p:cNvSpPr>
            <a:spLocks noGrp="1" noChangeArrowheads="1"/>
          </p:cNvSpPr>
          <p:nvPr>
            <p:ph type="body" idx="4294967295"/>
          </p:nvPr>
        </p:nvSpPr>
        <p:spPr>
          <a:xfrm>
            <a:off x="0" y="7181850"/>
            <a:ext cx="11703050" cy="1165225"/>
          </a:xfrm>
        </p:spPr>
        <p:txBody>
          <a:bodyPr lIns="50800" tIns="50800" rIns="50800" bIns="50800">
            <a:normAutofit fontScale="77500" lnSpcReduction="20000"/>
          </a:bodyPr>
          <a:lstStyle/>
          <a:p>
            <a:pPr marL="520184" indent="-403143" algn="ctr" fontAlgn="auto">
              <a:spcBef>
                <a:spcPts val="853"/>
              </a:spcBef>
              <a:spcAft>
                <a:spcPts val="0"/>
              </a:spcAft>
              <a:buFont typeface="Wingdings" charset="0"/>
              <a:buNone/>
              <a:defRPr/>
            </a:pPr>
            <a:r>
              <a:rPr lang="en-US" smtClean="0">
                <a:latin typeface="Times New Roman" charset="0"/>
                <a:ea typeface="+mn-ea"/>
                <a:sym typeface="Geneva" charset="0"/>
              </a:rPr>
              <a:t>Consider a standard chessboard. Can you place 8 queens on the board so that none of them are attacking each other?</a:t>
            </a:r>
          </a:p>
        </p:txBody>
      </p:sp>
      <p:graphicFrame>
        <p:nvGraphicFramePr>
          <p:cNvPr id="54276" name="Group 4"/>
          <p:cNvGraphicFramePr>
            <a:graphicFrameLocks noGrp="1"/>
          </p:cNvGraphicFramePr>
          <p:nvPr/>
        </p:nvGraphicFramePr>
        <p:xfrm>
          <a:off x="5565775" y="628650"/>
          <a:ext cx="5499100" cy="6057904"/>
        </p:xfrm>
        <a:graphic>
          <a:graphicData uri="http://schemas.openxmlformats.org/drawingml/2006/table">
            <a:tbl>
              <a:tblPr/>
              <a:tblGrid>
                <a:gridCol w="687388"/>
                <a:gridCol w="687387"/>
                <a:gridCol w="687388"/>
                <a:gridCol w="687387"/>
                <a:gridCol w="687388"/>
                <a:gridCol w="687387"/>
                <a:gridCol w="687388"/>
                <a:gridCol w="687387"/>
              </a:tblGrid>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7" marB="507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4359" name="Group 87"/>
          <p:cNvGrpSpPr>
            <a:grpSpLocks/>
          </p:cNvGrpSpPr>
          <p:nvPr/>
        </p:nvGrpSpPr>
        <p:grpSpPr bwMode="auto">
          <a:xfrm>
            <a:off x="5781675" y="915988"/>
            <a:ext cx="4989513" cy="5778500"/>
            <a:chOff x="3642" y="577"/>
            <a:chExt cx="3143" cy="3640"/>
          </a:xfrm>
        </p:grpSpPr>
        <p:sp>
          <p:nvSpPr>
            <p:cNvPr id="6231" name="Line 212"/>
            <p:cNvSpPr>
              <a:spLocks noChangeShapeType="1"/>
            </p:cNvSpPr>
            <p:nvPr/>
          </p:nvSpPr>
          <p:spPr bwMode="auto">
            <a:xfrm>
              <a:off x="5003" y="623"/>
              <a:ext cx="31" cy="1334"/>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2" name="Line 213"/>
            <p:cNvSpPr>
              <a:spLocks noChangeShapeType="1"/>
            </p:cNvSpPr>
            <p:nvPr/>
          </p:nvSpPr>
          <p:spPr bwMode="auto">
            <a:xfrm>
              <a:off x="5003" y="2346"/>
              <a:ext cx="8" cy="1871"/>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3" name="Line 214"/>
            <p:cNvSpPr>
              <a:spLocks noChangeShapeType="1"/>
            </p:cNvSpPr>
            <p:nvPr/>
          </p:nvSpPr>
          <p:spPr bwMode="auto">
            <a:xfrm>
              <a:off x="3642" y="2119"/>
              <a:ext cx="1192" cy="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4" name="Line 215"/>
            <p:cNvSpPr>
              <a:spLocks noChangeShapeType="1"/>
            </p:cNvSpPr>
            <p:nvPr/>
          </p:nvSpPr>
          <p:spPr bwMode="auto">
            <a:xfrm rot="10800000">
              <a:off x="5185" y="2119"/>
              <a:ext cx="1600" cy="25"/>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5" name="Line 216"/>
            <p:cNvSpPr>
              <a:spLocks noChangeShapeType="1"/>
            </p:cNvSpPr>
            <p:nvPr/>
          </p:nvSpPr>
          <p:spPr bwMode="auto">
            <a:xfrm flipH="1">
              <a:off x="5185" y="623"/>
              <a:ext cx="1272" cy="132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6" name="Line 217"/>
            <p:cNvSpPr>
              <a:spLocks noChangeShapeType="1"/>
            </p:cNvSpPr>
            <p:nvPr/>
          </p:nvSpPr>
          <p:spPr bwMode="auto">
            <a:xfrm>
              <a:off x="3642" y="577"/>
              <a:ext cx="1225" cy="1361"/>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7" name="Line 218"/>
            <p:cNvSpPr>
              <a:spLocks noChangeShapeType="1"/>
            </p:cNvSpPr>
            <p:nvPr/>
          </p:nvSpPr>
          <p:spPr bwMode="auto">
            <a:xfrm rot="10800000">
              <a:off x="5139" y="2301"/>
              <a:ext cx="1588" cy="1769"/>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238" name="Line 219"/>
            <p:cNvSpPr>
              <a:spLocks noChangeShapeType="1"/>
            </p:cNvSpPr>
            <p:nvPr/>
          </p:nvSpPr>
          <p:spPr bwMode="auto">
            <a:xfrm rot="10800000" flipH="1">
              <a:off x="3688" y="2301"/>
              <a:ext cx="1200" cy="124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54368" name="Text Box 96"/>
            <p:cNvSpPr txBox="1">
              <a:spLocks/>
            </p:cNvSpPr>
            <p:nvPr/>
          </p:nvSpPr>
          <p:spPr bwMode="auto">
            <a:xfrm>
              <a:off x="4822" y="1893"/>
              <a:ext cx="409" cy="461"/>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4200" b="1">
                  <a:solidFill>
                    <a:srgbClr val="000000"/>
                  </a:solidFill>
                  <a:latin typeface="Helvetica Neue Light" charset="0"/>
                  <a:ea typeface="ヒラギノ角ゴ ProN W3" charset="0"/>
                  <a:cs typeface="ヒラギノ角ゴ ProN W3" charset="0"/>
                  <a:sym typeface="Helvetica Neue Light" charset="0"/>
                </a:rPr>
                <a:t>Q</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9169400" y="917575"/>
          <a:ext cx="990600" cy="1174720"/>
        </p:xfrm>
        <a:graphic>
          <a:graphicData uri="http://schemas.openxmlformats.org/drawingml/2006/table">
            <a:tbl>
              <a:tblPr/>
              <a:tblGrid>
                <a:gridCol w="123825"/>
                <a:gridCol w="123825"/>
                <a:gridCol w="123825"/>
                <a:gridCol w="123825"/>
                <a:gridCol w="123825"/>
                <a:gridCol w="123825"/>
                <a:gridCol w="123825"/>
                <a:gridCol w="123825"/>
              </a:tblGrid>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684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60" marR="12460" marT="12460" marB="1246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 name="Group 3"/>
          <p:cNvGraphicFramePr>
            <a:graphicFrameLocks noGrp="1"/>
          </p:cNvGraphicFramePr>
          <p:nvPr/>
        </p:nvGraphicFramePr>
        <p:xfrm>
          <a:off x="7513637" y="2425700"/>
          <a:ext cx="1066800" cy="1285632"/>
        </p:xfrm>
        <a:graphic>
          <a:graphicData uri="http://schemas.openxmlformats.org/drawingml/2006/table">
            <a:tbl>
              <a:tblPr/>
              <a:tblGrid>
                <a:gridCol w="133350"/>
                <a:gridCol w="133350"/>
                <a:gridCol w="133350"/>
                <a:gridCol w="133350"/>
                <a:gridCol w="133350"/>
                <a:gridCol w="133350"/>
                <a:gridCol w="133350"/>
                <a:gridCol w="133350"/>
              </a:tblGrid>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0704">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677" marR="13677" marT="13677" marB="1367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3"/>
          <p:cNvGraphicFramePr>
            <a:graphicFrameLocks noGrp="1"/>
          </p:cNvGraphicFramePr>
          <p:nvPr/>
        </p:nvGraphicFramePr>
        <p:xfrm>
          <a:off x="5664200" y="4267200"/>
          <a:ext cx="1143000" cy="1199216"/>
        </p:xfrm>
        <a:graphic>
          <a:graphicData uri="http://schemas.openxmlformats.org/drawingml/2006/table">
            <a:tbl>
              <a:tblPr/>
              <a:tblGrid>
                <a:gridCol w="142875"/>
                <a:gridCol w="142875"/>
                <a:gridCol w="142875"/>
                <a:gridCol w="142875"/>
                <a:gridCol w="142875"/>
                <a:gridCol w="142875"/>
                <a:gridCol w="142875"/>
                <a:gridCol w="142875"/>
              </a:tblGrid>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9902">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2492" marR="12492" marT="12492" marB="124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3"/>
          <p:cNvGraphicFramePr>
            <a:graphicFrameLocks noGrp="1"/>
          </p:cNvGraphicFramePr>
          <p:nvPr/>
        </p:nvGraphicFramePr>
        <p:xfrm>
          <a:off x="3378200" y="6019800"/>
          <a:ext cx="1361008" cy="1295400"/>
        </p:xfrm>
        <a:graphic>
          <a:graphicData uri="http://schemas.openxmlformats.org/drawingml/2006/table">
            <a:tbl>
              <a:tblPr/>
              <a:tblGrid>
                <a:gridCol w="170126"/>
                <a:gridCol w="170126"/>
                <a:gridCol w="170126"/>
                <a:gridCol w="170126"/>
                <a:gridCol w="170126"/>
                <a:gridCol w="170126"/>
                <a:gridCol w="170126"/>
                <a:gridCol w="170126"/>
              </a:tblGrid>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192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8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3959" marR="13959" marT="13959" marB="1395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3"/>
          <p:cNvGraphicFramePr>
            <a:graphicFrameLocks noGrp="1"/>
          </p:cNvGraphicFramePr>
          <p:nvPr/>
        </p:nvGraphicFramePr>
        <p:xfrm>
          <a:off x="1168400" y="8077200"/>
          <a:ext cx="1160856" cy="1143000"/>
        </p:xfrm>
        <a:graphic>
          <a:graphicData uri="http://schemas.openxmlformats.org/drawingml/2006/table">
            <a:tbl>
              <a:tblPr/>
              <a:tblGrid>
                <a:gridCol w="145107"/>
                <a:gridCol w="145107"/>
                <a:gridCol w="145107"/>
                <a:gridCol w="145107"/>
                <a:gridCol w="145107"/>
                <a:gridCol w="145107"/>
                <a:gridCol w="145107"/>
                <a:gridCol w="145107"/>
              </a:tblGrid>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906" marR="11906" marT="11906" marB="11906"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Group 3"/>
          <p:cNvGraphicFramePr>
            <a:graphicFrameLocks noGrp="1"/>
          </p:cNvGraphicFramePr>
          <p:nvPr/>
        </p:nvGraphicFramePr>
        <p:xfrm>
          <a:off x="5588000" y="8001000"/>
          <a:ext cx="1290920" cy="1219200"/>
        </p:xfrm>
        <a:graphic>
          <a:graphicData uri="http://schemas.openxmlformats.org/drawingml/2006/table">
            <a:tbl>
              <a:tblPr/>
              <a:tblGrid>
                <a:gridCol w="161365"/>
                <a:gridCol w="161365"/>
                <a:gridCol w="161365"/>
                <a:gridCol w="161365"/>
                <a:gridCol w="161365"/>
                <a:gridCol w="161365"/>
                <a:gridCol w="161365"/>
                <a:gridCol w="161365"/>
              </a:tblGrid>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2400">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6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8965" marR="8965" marT="8965" marB="8965"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 name="Group 3"/>
          <p:cNvGraphicFramePr>
            <a:graphicFrameLocks noGrp="1"/>
          </p:cNvGraphicFramePr>
          <p:nvPr/>
        </p:nvGraphicFramePr>
        <p:xfrm>
          <a:off x="7721600" y="6019800"/>
          <a:ext cx="1295400" cy="1357048"/>
        </p:xfrm>
        <a:graphic>
          <a:graphicData uri="http://schemas.openxmlformats.org/drawingml/2006/table">
            <a:tbl>
              <a:tblPr/>
              <a:tblGrid>
                <a:gridCol w="161925"/>
                <a:gridCol w="161925"/>
                <a:gridCol w="161925"/>
                <a:gridCol w="161925"/>
                <a:gridCol w="161925"/>
                <a:gridCol w="161925"/>
                <a:gridCol w="161925"/>
                <a:gridCol w="161925"/>
              </a:tblGrid>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69631">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9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4157" marR="14157" marT="14157" marB="141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44040" name="Straight Connector 11"/>
          <p:cNvCxnSpPr>
            <a:cxnSpLocks noChangeShapeType="1"/>
          </p:cNvCxnSpPr>
          <p:nvPr/>
        </p:nvCxnSpPr>
        <p:spPr bwMode="auto">
          <a:xfrm rot="10800000" flipV="1">
            <a:off x="8302625" y="1997075"/>
            <a:ext cx="76200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1" name="Straight Connector 13"/>
          <p:cNvCxnSpPr>
            <a:cxnSpLocks noChangeShapeType="1"/>
          </p:cNvCxnSpPr>
          <p:nvPr/>
        </p:nvCxnSpPr>
        <p:spPr bwMode="auto">
          <a:xfrm rot="10800000" flipV="1">
            <a:off x="6883400" y="3868738"/>
            <a:ext cx="482600" cy="2460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2" name="Straight Connector 19"/>
          <p:cNvCxnSpPr>
            <a:cxnSpLocks noChangeShapeType="1"/>
          </p:cNvCxnSpPr>
          <p:nvPr/>
        </p:nvCxnSpPr>
        <p:spPr bwMode="auto">
          <a:xfrm rot="10800000" flipV="1">
            <a:off x="4978400" y="5715000"/>
            <a:ext cx="106680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3" name="Straight Connector 21"/>
          <p:cNvCxnSpPr>
            <a:cxnSpLocks noChangeShapeType="1"/>
          </p:cNvCxnSpPr>
          <p:nvPr/>
        </p:nvCxnSpPr>
        <p:spPr bwMode="auto">
          <a:xfrm rot="10800000" flipV="1">
            <a:off x="2387600" y="7620000"/>
            <a:ext cx="152400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4" name="Straight Connector 25"/>
          <p:cNvCxnSpPr>
            <a:cxnSpLocks noChangeShapeType="1"/>
          </p:cNvCxnSpPr>
          <p:nvPr/>
        </p:nvCxnSpPr>
        <p:spPr bwMode="auto">
          <a:xfrm>
            <a:off x="3835400" y="7620000"/>
            <a:ext cx="160020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5" name="Straight Connector 33"/>
          <p:cNvCxnSpPr>
            <a:cxnSpLocks noChangeShapeType="1"/>
          </p:cNvCxnSpPr>
          <p:nvPr/>
        </p:nvCxnSpPr>
        <p:spPr bwMode="auto">
          <a:xfrm>
            <a:off x="6426200" y="5715000"/>
            <a:ext cx="106680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cxnSp>
        <p:nvCxnSpPr>
          <p:cNvPr id="44046" name="Straight Connector 36"/>
          <p:cNvCxnSpPr>
            <a:cxnSpLocks noChangeShapeType="1"/>
          </p:cNvCxnSpPr>
          <p:nvPr/>
        </p:nvCxnSpPr>
        <p:spPr bwMode="auto">
          <a:xfrm rot="10800000" flipV="1">
            <a:off x="9958388" y="484188"/>
            <a:ext cx="685800" cy="228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graphicFrame>
        <p:nvGraphicFramePr>
          <p:cNvPr id="38" name="Group 3"/>
          <p:cNvGraphicFramePr>
            <a:graphicFrameLocks noGrp="1"/>
          </p:cNvGraphicFramePr>
          <p:nvPr/>
        </p:nvGraphicFramePr>
        <p:xfrm>
          <a:off x="10821987" y="73025"/>
          <a:ext cx="1123952" cy="1143000"/>
        </p:xfrm>
        <a:graphic>
          <a:graphicData uri="http://schemas.openxmlformats.org/drawingml/2006/table">
            <a:tbl>
              <a:tblPr/>
              <a:tblGrid>
                <a:gridCol w="140494"/>
                <a:gridCol w="140494"/>
                <a:gridCol w="140494"/>
                <a:gridCol w="140494"/>
                <a:gridCol w="140494"/>
                <a:gridCol w="140494"/>
                <a:gridCol w="140494"/>
                <a:gridCol w="140494"/>
              </a:tblGrid>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FF0000"/>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no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rgbClr val="333399"/>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US"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42875">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914400" rtl="0" eaLnBrk="1" fontAlgn="base" latinLnBrk="0" hangingPunct="1">
                        <a:lnSpc>
                          <a:spcPct val="100000"/>
                        </a:lnSpc>
                        <a:spcBef>
                          <a:spcPct val="0"/>
                        </a:spcBef>
                        <a:spcAft>
                          <a:spcPct val="0"/>
                        </a:spcAft>
                        <a:buClr>
                          <a:srgbClr val="606060"/>
                        </a:buClr>
                        <a:buSzPct val="100000"/>
                        <a:buFont typeface="Helvetica Neue" charset="0"/>
                        <a:buNone/>
                        <a:tabLst/>
                      </a:pPr>
                      <a:endParaRPr kumimoji="0" lang="en-AU" sz="700" b="0" i="0" u="none" strike="noStrike" cap="none" normalizeH="0" baseline="0" dirty="0">
                        <a:ln>
                          <a:noFill/>
                        </a:ln>
                        <a:solidFill>
                          <a:schemeClr val="tx1"/>
                        </a:solidFill>
                        <a:effectLst/>
                        <a:latin typeface="Helvetica Neue Light" charset="0"/>
                        <a:ea typeface="ヒラギノ角ゴ ProN W3" charset="-128"/>
                        <a:cs typeface="ヒラギノ角ゴ ProN W3" charset="-128"/>
                        <a:sym typeface="Helvetica Neue Light" charset="0"/>
                      </a:endParaRPr>
                    </a:p>
                  </a:txBody>
                  <a:tcPr marL="11430" marR="11430" marT="11430" marB="1143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48" name="TextBox 39"/>
          <p:cNvSpPr txBox="1">
            <a:spLocks noChangeArrowheads="1"/>
          </p:cNvSpPr>
          <p:nvPr/>
        </p:nvSpPr>
        <p:spPr bwMode="auto">
          <a:xfrm>
            <a:off x="7654925" y="98901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a:t>
            </a:r>
            <a:endParaRPr lang="en-US" dirty="0">
              <a:solidFill>
                <a:srgbClr val="000000"/>
              </a:solidFill>
              <a:latin typeface="Helvetica Neue Light" pitchFamily="-84" charset="0"/>
              <a:sym typeface="Helvetica Neue Light" pitchFamily="-84" charset="0"/>
            </a:endParaRPr>
          </a:p>
        </p:txBody>
      </p:sp>
      <p:sp>
        <p:nvSpPr>
          <p:cNvPr id="44049" name="TextBox 40"/>
          <p:cNvSpPr txBox="1">
            <a:spLocks noChangeArrowheads="1"/>
          </p:cNvSpPr>
          <p:nvPr/>
        </p:nvSpPr>
        <p:spPr bwMode="auto">
          <a:xfrm>
            <a:off x="6215063" y="27892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a:t>
            </a:r>
            <a:endParaRPr lang="en-US" dirty="0">
              <a:solidFill>
                <a:srgbClr val="000000"/>
              </a:solidFill>
              <a:latin typeface="Helvetica Neue Light" pitchFamily="-84" charset="0"/>
              <a:sym typeface="Helvetica Neue Light" pitchFamily="-84" charset="0"/>
            </a:endParaRPr>
          </a:p>
        </p:txBody>
      </p:sp>
      <p:sp>
        <p:nvSpPr>
          <p:cNvPr id="44050" name="TextBox 41"/>
          <p:cNvSpPr txBox="1">
            <a:spLocks noChangeArrowheads="1"/>
          </p:cNvSpPr>
          <p:nvPr/>
        </p:nvSpPr>
        <p:spPr bwMode="auto">
          <a:xfrm>
            <a:off x="3911600" y="45720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a:t>
            </a:r>
            <a:endParaRPr lang="en-US" dirty="0">
              <a:solidFill>
                <a:srgbClr val="000000"/>
              </a:solidFill>
              <a:latin typeface="Helvetica Neue Light" pitchFamily="-84" charset="0"/>
              <a:sym typeface="Helvetica Neue Light" pitchFamily="-84" charset="0"/>
            </a:endParaRPr>
          </a:p>
        </p:txBody>
      </p:sp>
      <p:sp>
        <p:nvSpPr>
          <p:cNvPr id="44051" name="TextBox 42"/>
          <p:cNvSpPr txBox="1">
            <a:spLocks noChangeArrowheads="1"/>
          </p:cNvSpPr>
          <p:nvPr/>
        </p:nvSpPr>
        <p:spPr bwMode="auto">
          <a:xfrm>
            <a:off x="1625600" y="64008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a:t>
            </a:r>
            <a:endParaRPr lang="en-US" dirty="0">
              <a:solidFill>
                <a:srgbClr val="000000"/>
              </a:solidFill>
              <a:latin typeface="Helvetica Neue Light" pitchFamily="-84" charset="0"/>
              <a:sym typeface="Helvetica Neue Light" pitchFamily="-84" charset="0"/>
            </a:endParaRPr>
          </a:p>
        </p:txBody>
      </p:sp>
      <p:sp>
        <p:nvSpPr>
          <p:cNvPr id="44052" name="TextBox 43"/>
          <p:cNvSpPr txBox="1">
            <a:spLocks noChangeArrowheads="1"/>
          </p:cNvSpPr>
          <p:nvPr/>
        </p:nvSpPr>
        <p:spPr bwMode="auto">
          <a:xfrm>
            <a:off x="6197600" y="64008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[0,2,4,6]</a:t>
            </a:r>
            <a:endParaRPr lang="en-US" dirty="0">
              <a:solidFill>
                <a:srgbClr val="000000"/>
              </a:solidFill>
              <a:latin typeface="Helvetica Neue Light" pitchFamily="-84" charset="0"/>
              <a:sym typeface="Helvetica Neue Light" pitchFamily="-84" charset="0"/>
            </a:endParaRPr>
          </a:p>
        </p:txBody>
      </p:sp>
      <p:sp>
        <p:nvSpPr>
          <p:cNvPr id="44053" name="TextBox 44"/>
          <p:cNvSpPr txBox="1">
            <a:spLocks noChangeArrowheads="1"/>
          </p:cNvSpPr>
          <p:nvPr/>
        </p:nvSpPr>
        <p:spPr bwMode="auto">
          <a:xfrm>
            <a:off x="30264" y="7503319"/>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[0,2,4,1,3]</a:t>
            </a:r>
            <a:endParaRPr lang="en-US" dirty="0">
              <a:solidFill>
                <a:srgbClr val="000000"/>
              </a:solidFill>
              <a:latin typeface="Helvetica Neue Light" pitchFamily="-84" charset="0"/>
              <a:sym typeface="Helvetica Neue Light" pitchFamily="-84" charset="0"/>
            </a:endParaRPr>
          </a:p>
        </p:txBody>
      </p:sp>
      <p:sp>
        <p:nvSpPr>
          <p:cNvPr id="44054" name="TextBox 46"/>
          <p:cNvSpPr txBox="1">
            <a:spLocks noChangeArrowheads="1"/>
          </p:cNvSpPr>
          <p:nvPr/>
        </p:nvSpPr>
        <p:spPr bwMode="auto">
          <a:xfrm>
            <a:off x="5283200" y="929163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000000"/>
                </a:solidFill>
                <a:latin typeface="Helvetica Neue Light" pitchFamily="-84" charset="0"/>
                <a:sym typeface="Helvetica Neue Light" pitchFamily="-84" charset="0"/>
              </a:rPr>
              <a:t>[0,2,4,1,7]</a:t>
            </a:r>
            <a:endParaRPr lang="en-US" dirty="0">
              <a:solidFill>
                <a:srgbClr val="000000"/>
              </a:solidFill>
              <a:latin typeface="Helvetica Neue Light" pitchFamily="-84" charset="0"/>
              <a:sym typeface="Helvetica Neue Light" pitchFamily="-84" charset="0"/>
            </a:endParaRPr>
          </a:p>
        </p:txBody>
      </p:sp>
      <p:sp>
        <p:nvSpPr>
          <p:cNvPr id="44055" name="TextBox 47"/>
          <p:cNvSpPr txBox="1">
            <a:spLocks noChangeArrowheads="1"/>
          </p:cNvSpPr>
          <p:nvPr/>
        </p:nvSpPr>
        <p:spPr bwMode="auto">
          <a:xfrm>
            <a:off x="10693400" y="1447800"/>
            <a:ext cx="231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[0,1,2,3,4,5,6,7]</a:t>
            </a:r>
            <a:endParaRPr lang="en-US" dirty="0">
              <a:solidFill>
                <a:srgbClr val="FF0000"/>
              </a:solidFill>
              <a:latin typeface="Helvetica Neue Light" pitchFamily="-84" charset="0"/>
              <a:sym typeface="Helvetica Neue Light" pitchFamily="-84" charset="0"/>
            </a:endParaRPr>
          </a:p>
        </p:txBody>
      </p:sp>
      <p:sp>
        <p:nvSpPr>
          <p:cNvPr id="44056" name="TextBox 48"/>
          <p:cNvSpPr txBox="1">
            <a:spLocks noChangeArrowheads="1"/>
          </p:cNvSpPr>
          <p:nvPr/>
        </p:nvSpPr>
        <p:spPr bwMode="auto">
          <a:xfrm>
            <a:off x="8878888" y="2212975"/>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[2,3,4,5,6,7]</a:t>
            </a:r>
            <a:endParaRPr lang="en-US" dirty="0">
              <a:solidFill>
                <a:srgbClr val="FF0000"/>
              </a:solidFill>
              <a:latin typeface="Helvetica Neue Light" pitchFamily="-84" charset="0"/>
              <a:sym typeface="Helvetica Neue Light" pitchFamily="-84" charset="0"/>
            </a:endParaRPr>
          </a:p>
        </p:txBody>
      </p:sp>
      <p:sp>
        <p:nvSpPr>
          <p:cNvPr id="44057" name="TextBox 49"/>
          <p:cNvSpPr txBox="1">
            <a:spLocks noChangeArrowheads="1"/>
          </p:cNvSpPr>
          <p:nvPr/>
        </p:nvSpPr>
        <p:spPr bwMode="auto">
          <a:xfrm>
            <a:off x="7797800" y="37973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[4,5,6,7]</a:t>
            </a:r>
            <a:endParaRPr lang="en-US" dirty="0">
              <a:solidFill>
                <a:srgbClr val="FF0000"/>
              </a:solidFill>
              <a:latin typeface="Helvetica Neue Light" pitchFamily="-84" charset="0"/>
              <a:sym typeface="Helvetica Neue Light" pitchFamily="-84" charset="0"/>
            </a:endParaRPr>
          </a:p>
        </p:txBody>
      </p:sp>
      <p:sp>
        <p:nvSpPr>
          <p:cNvPr id="44058" name="TextBox 50"/>
          <p:cNvSpPr txBox="1">
            <a:spLocks noChangeArrowheads="1"/>
          </p:cNvSpPr>
          <p:nvPr/>
        </p:nvSpPr>
        <p:spPr bwMode="auto">
          <a:xfrm>
            <a:off x="6654800" y="49530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[1,6,7]</a:t>
            </a:r>
            <a:endParaRPr lang="en-US" dirty="0">
              <a:solidFill>
                <a:srgbClr val="FF0000"/>
              </a:solidFill>
              <a:latin typeface="Helvetica Neue Light" pitchFamily="-84" charset="0"/>
              <a:sym typeface="Helvetica Neue Light" pitchFamily="-84" charset="0"/>
            </a:endParaRPr>
          </a:p>
        </p:txBody>
      </p:sp>
      <p:sp>
        <p:nvSpPr>
          <p:cNvPr id="44059" name="TextBox 51"/>
          <p:cNvSpPr txBox="1">
            <a:spLocks noChangeArrowheads="1"/>
          </p:cNvSpPr>
          <p:nvPr/>
        </p:nvSpPr>
        <p:spPr bwMode="auto">
          <a:xfrm>
            <a:off x="4749800" y="6934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[3,7]</a:t>
            </a:r>
            <a:endParaRPr lang="en-US" dirty="0">
              <a:solidFill>
                <a:srgbClr val="FF0000"/>
              </a:solidFill>
              <a:latin typeface="Helvetica Neue Light" pitchFamily="-84" charset="0"/>
              <a:sym typeface="Helvetica Neue Light" pitchFamily="-84" charset="0"/>
            </a:endParaRPr>
          </a:p>
        </p:txBody>
      </p:sp>
      <p:sp>
        <p:nvSpPr>
          <p:cNvPr id="44060" name="TextBox 52"/>
          <p:cNvSpPr txBox="1">
            <a:spLocks noChangeArrowheads="1"/>
          </p:cNvSpPr>
          <p:nvPr/>
        </p:nvSpPr>
        <p:spPr bwMode="auto">
          <a:xfrm>
            <a:off x="1397000" y="1371600"/>
            <a:ext cx="3429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a:solidFill>
                  <a:srgbClr val="000000"/>
                </a:solidFill>
                <a:latin typeface="Helvetica Neue Light" pitchFamily="-84" charset="0"/>
                <a:sym typeface="Helvetica Neue Light" pitchFamily="-84" charset="0"/>
              </a:rPr>
              <a:t>Partial Solutions</a:t>
            </a:r>
          </a:p>
        </p:txBody>
      </p:sp>
      <p:sp>
        <p:nvSpPr>
          <p:cNvPr id="44061" name="TextBox 53"/>
          <p:cNvSpPr txBox="1">
            <a:spLocks noChangeArrowheads="1"/>
          </p:cNvSpPr>
          <p:nvPr/>
        </p:nvSpPr>
        <p:spPr bwMode="auto">
          <a:xfrm>
            <a:off x="9931400" y="4343400"/>
            <a:ext cx="2362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a:solidFill>
                  <a:srgbClr val="FF0000"/>
                </a:solidFill>
                <a:latin typeface="Helvetica Neue Light" pitchFamily="-84" charset="0"/>
                <a:sym typeface="Helvetica Neue Light" pitchFamily="-84" charset="0"/>
              </a:rPr>
              <a:t>Possible</a:t>
            </a:r>
          </a:p>
          <a:p>
            <a:pPr algn="ctr" eaLnBrk="1" hangingPunct="1"/>
            <a:r>
              <a:rPr lang="en-US" sz="4200">
                <a:solidFill>
                  <a:srgbClr val="FF0000"/>
                </a:solidFill>
                <a:latin typeface="Helvetica Neue Light" pitchFamily="-84" charset="0"/>
                <a:sym typeface="Helvetica Neue Light" pitchFamily="-84" charset="0"/>
              </a:rPr>
              <a:t>Positions</a:t>
            </a:r>
          </a:p>
        </p:txBody>
      </p:sp>
      <p:sp>
        <p:nvSpPr>
          <p:cNvPr id="44062" name="TextBox 40"/>
          <p:cNvSpPr txBox="1">
            <a:spLocks noChangeArrowheads="1"/>
          </p:cNvSpPr>
          <p:nvPr/>
        </p:nvSpPr>
        <p:spPr bwMode="auto">
          <a:xfrm>
            <a:off x="7950200" y="76200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a:solidFill>
                  <a:srgbClr val="000000"/>
                </a:solidFill>
                <a:latin typeface="Helvetica Neue Light" pitchFamily="-84" charset="0"/>
                <a:sym typeface="Helvetica Neue Light" pitchFamily="-84" charset="0"/>
              </a:rPr>
              <a:t>Etc.</a:t>
            </a:r>
          </a:p>
        </p:txBody>
      </p:sp>
      <p:sp>
        <p:nvSpPr>
          <p:cNvPr id="32" name="TextBox 51"/>
          <p:cNvSpPr txBox="1">
            <a:spLocks noChangeArrowheads="1"/>
          </p:cNvSpPr>
          <p:nvPr/>
        </p:nvSpPr>
        <p:spPr bwMode="auto">
          <a:xfrm>
            <a:off x="1892300" y="8477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 ]</a:t>
            </a:r>
            <a:endParaRPr lang="en-US" dirty="0">
              <a:solidFill>
                <a:srgbClr val="FF0000"/>
              </a:solidFill>
              <a:latin typeface="Helvetica Neue Light" pitchFamily="-84" charset="0"/>
              <a:sym typeface="Helvetica Neue Light" pitchFamily="-84" charset="0"/>
            </a:endParaRPr>
          </a:p>
        </p:txBody>
      </p:sp>
      <p:sp>
        <p:nvSpPr>
          <p:cNvPr id="33" name="TextBox 51"/>
          <p:cNvSpPr txBox="1">
            <a:spLocks noChangeArrowheads="1"/>
          </p:cNvSpPr>
          <p:nvPr/>
        </p:nvSpPr>
        <p:spPr bwMode="auto">
          <a:xfrm>
            <a:off x="6502400" y="8159075"/>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dirty="0" smtClean="0">
                <a:solidFill>
                  <a:srgbClr val="FF0000"/>
                </a:solidFill>
                <a:latin typeface="Helvetica Neue Light" pitchFamily="-84" charset="0"/>
                <a:sym typeface="Helvetica Neue Light" pitchFamily="-84" charset="0"/>
              </a:rPr>
              <a:t>[ ]</a:t>
            </a:r>
            <a:endParaRPr lang="en-US" dirty="0">
              <a:solidFill>
                <a:srgbClr val="FF0000"/>
              </a:solidFill>
              <a:latin typeface="Helvetica Neue Light" pitchFamily="-84" charset="0"/>
              <a:sym typeface="Helvetica Neue Light" pitchFamily="-84" charset="0"/>
            </a:endParaRPr>
          </a:p>
        </p:txBody>
      </p:sp>
    </p:spTree>
    <p:extLst>
      <p:ext uri="{BB962C8B-B14F-4D97-AF65-F5344CB8AC3E}">
        <p14:creationId xmlns:p14="http://schemas.microsoft.com/office/powerpoint/2010/main" val="80074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0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0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40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0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404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0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05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404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0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404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40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404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405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4062"/>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406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8" grpId="0"/>
      <p:bldP spid="44049" grpId="0"/>
      <p:bldP spid="44050" grpId="0"/>
      <p:bldP spid="44051" grpId="0"/>
      <p:bldP spid="44052" grpId="0"/>
      <p:bldP spid="44053" grpId="0"/>
      <p:bldP spid="44054" grpId="0"/>
      <p:bldP spid="44055" grpId="0"/>
      <p:bldP spid="44056" grpId="0"/>
      <p:bldP spid="44057" grpId="0"/>
      <p:bldP spid="44058" grpId="0"/>
      <p:bldP spid="44059" grpId="0"/>
      <p:bldP spid="44060" grpId="0"/>
      <p:bldP spid="44061" grpId="0"/>
      <p:bldP spid="44062"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fontScale="90000"/>
          </a:bodyPr>
          <a:lstStyle/>
          <a:p>
            <a:r>
              <a:rPr lang="en-AU" dirty="0" smtClean="0"/>
              <a:t>The number of Queens in the partial </a:t>
            </a:r>
            <a:r>
              <a:rPr lang="en-AU" sz="4900" dirty="0" smtClean="0"/>
              <a:t>solution</a:t>
            </a:r>
            <a:r>
              <a:rPr lang="en-AU" dirty="0" smtClean="0"/>
              <a:t> not attacking each other is?</a:t>
            </a:r>
            <a:endParaRPr lang="en-AU" dirty="0"/>
          </a:p>
        </p:txBody>
      </p:sp>
      <p:sp>
        <p:nvSpPr>
          <p:cNvPr id="3" name="TPAnswers"/>
          <p:cNvSpPr>
            <a:spLocks noGrp="1"/>
          </p:cNvSpPr>
          <p:nvPr>
            <p:ph idx="1"/>
            <p:custDataLst>
              <p:tags r:id="rId2"/>
            </p:custDataLst>
          </p:nvPr>
        </p:nvSpPr>
        <p:spPr>
          <a:xfrm>
            <a:off x="1893888" y="3508648"/>
            <a:ext cx="7128792" cy="3672408"/>
          </a:xfrm>
        </p:spPr>
        <p:txBody>
          <a:bodyPr>
            <a:normAutofit/>
          </a:bodyPr>
          <a:lstStyle/>
          <a:p>
            <a:pPr marL="1031875" indent="-914400">
              <a:spcBef>
                <a:spcPct val="20000"/>
              </a:spcBef>
              <a:spcAft>
                <a:spcPts val="0"/>
              </a:spcAft>
              <a:buFont typeface="Wingdings 2" pitchFamily="18" charset="2"/>
              <a:buAutoNum type="alphaUcPeriod"/>
            </a:pPr>
            <a:r>
              <a:rPr lang="en-AU" dirty="0" smtClean="0"/>
              <a:t>8</a:t>
            </a:r>
          </a:p>
          <a:p>
            <a:pPr marL="1031875" indent="-914400">
              <a:spcBef>
                <a:spcPct val="20000"/>
              </a:spcBef>
              <a:spcAft>
                <a:spcPts val="0"/>
              </a:spcAft>
              <a:buFont typeface="Wingdings 2" pitchFamily="18" charset="2"/>
              <a:buAutoNum type="alphaUcPeriod"/>
            </a:pPr>
            <a:r>
              <a:rPr lang="en-AU" dirty="0" smtClean="0"/>
              <a:t>length(</a:t>
            </a:r>
            <a:r>
              <a:rPr lang="en-AU" dirty="0" err="1" smtClean="0"/>
              <a:t>partialSolution</a:t>
            </a:r>
            <a:r>
              <a:rPr lang="en-AU" dirty="0" smtClean="0"/>
              <a:t>)-1</a:t>
            </a:r>
          </a:p>
          <a:p>
            <a:pPr marL="1031875" indent="-914400">
              <a:spcBef>
                <a:spcPct val="20000"/>
              </a:spcBef>
              <a:spcAft>
                <a:spcPts val="0"/>
              </a:spcAft>
              <a:buFont typeface="Wingdings 2" pitchFamily="18" charset="2"/>
              <a:buAutoNum type="alphaUcPeriod"/>
            </a:pPr>
            <a:r>
              <a:rPr lang="en-AU" dirty="0" smtClean="0"/>
              <a:t>Length(</a:t>
            </a:r>
            <a:r>
              <a:rPr lang="en-AU" dirty="0" err="1" smtClean="0"/>
              <a:t>partialSolution</a:t>
            </a:r>
            <a:r>
              <a:rPr lang="en-AU" dirty="0" smtClean="0"/>
              <a:t>)</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9" name="TPCountdown" hidden="1"/>
          <p:cNvGrpSpPr/>
          <p:nvPr>
            <p:custDataLst>
              <p:tags r:id="rId3"/>
            </p:custDataLst>
          </p:nvPr>
        </p:nvGrpSpPr>
        <p:grpSpPr>
          <a:xfrm>
            <a:off x="12039600" y="8991600"/>
            <a:ext cx="838200" cy="635000"/>
            <a:chOff x="8318500" y="6032500"/>
            <a:chExt cx="838200" cy="635000"/>
          </a:xfrm>
        </p:grpSpPr>
        <p:sp>
          <p:nvSpPr>
            <p:cNvPr id="7"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CountdownText" hidden="1"/>
            <p:cNvSpPr txBox="1"/>
            <p:nvPr/>
          </p:nvSpPr>
          <p:spPr>
            <a:xfrm>
              <a:off x="8318500" y="6032500"/>
              <a:ext cx="838200" cy="635000"/>
            </a:xfrm>
            <a:prstGeom prst="rect">
              <a:avLst/>
            </a:prstGeom>
            <a:noFill/>
          </p:spPr>
          <p:txBody>
            <a:bodyPr vert="horz" rtlCol="0" anchor="ctr" anchorCtr="1">
              <a:noAutofit/>
            </a:bodyPr>
            <a:lstStyle/>
            <a:p>
              <a:pPr algn="ctr"/>
              <a:r>
                <a:rPr lang="en-AU" sz="2000" b="1" smtClean="0">
                  <a:latin typeface="Tahoma"/>
                </a:rPr>
                <a:t>1</a:t>
              </a:r>
              <a:endParaRPr lang="en-AU" sz="2000" b="1">
                <a:latin typeface="Tahoma"/>
              </a:endParaRPr>
            </a:p>
          </p:txBody>
        </p:sp>
      </p:grpSp>
    </p:spTree>
    <p:custDataLst>
      <p:tags r:id="rId1"/>
    </p:custDataLst>
    <p:extLst>
      <p:ext uri="{BB962C8B-B14F-4D97-AF65-F5344CB8AC3E}">
        <p14:creationId xmlns:p14="http://schemas.microsoft.com/office/powerpoint/2010/main" val="260429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US" dirty="0" smtClean="0">
                <a:effectLst>
                  <a:outerShdw blurRad="38100" dist="38100" dir="2700000" algn="tl">
                    <a:srgbClr val="C0C0C0"/>
                  </a:outerShdw>
                </a:effectLst>
              </a:rPr>
              <a:t>8 Queens Algorithm</a:t>
            </a:r>
          </a:p>
        </p:txBody>
      </p:sp>
      <p:sp>
        <p:nvSpPr>
          <p:cNvPr id="4" name="Content Placeholder 2"/>
          <p:cNvSpPr txBox="1">
            <a:spLocks/>
          </p:cNvSpPr>
          <p:nvPr/>
        </p:nvSpPr>
        <p:spPr>
          <a:xfrm>
            <a:off x="1605856" y="3076600"/>
            <a:ext cx="10873209" cy="5040560"/>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eightQueens</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positions </a:t>
            </a:r>
            <a:r>
              <a:rPr lang="en-US" sz="2800" dirty="0">
                <a:latin typeface="Arial"/>
                <a:cs typeface="Arial"/>
              </a:rPr>
              <a:t>= </a:t>
            </a:r>
            <a:r>
              <a:rPr lang="en-US" sz="2800" dirty="0" err="1" smtClean="0">
                <a:latin typeface="Arial"/>
                <a:cs typeface="Arial"/>
              </a:rPr>
              <a:t>getPositions</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 if </a:t>
            </a:r>
            <a:r>
              <a:rPr lang="en-US" sz="2800" dirty="0" smtClean="0">
                <a:latin typeface="Arial"/>
                <a:cs typeface="Arial"/>
              </a:rPr>
              <a:t>positions == []:</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if</a:t>
            </a:r>
            <a:r>
              <a:rPr lang="en-US" sz="2800" dirty="0" smtClean="0">
                <a:latin typeface="Arial"/>
                <a:cs typeface="Arial"/>
              </a:rPr>
              <a:t> </a:t>
            </a:r>
            <a:r>
              <a:rPr lang="en-US" sz="2800" dirty="0" err="1" smtClean="0">
                <a:solidFill>
                  <a:srgbClr val="800000"/>
                </a:solidFill>
                <a:latin typeface="Arial"/>
                <a:cs typeface="Arial"/>
              </a:rPr>
              <a:t>len</a:t>
            </a:r>
            <a:r>
              <a:rPr lang="en-US" sz="2800" dirty="0" smtClean="0">
                <a:latin typeface="Arial"/>
                <a:cs typeface="Arial"/>
              </a:rPr>
              <a:t>(</a:t>
            </a:r>
            <a:r>
              <a:rPr lang="en-US" sz="2800" dirty="0" err="1" smtClean="0">
                <a:latin typeface="Arial"/>
                <a:cs typeface="Arial"/>
              </a:rPr>
              <a:t>partialSolution</a:t>
            </a:r>
            <a:r>
              <a:rPr lang="en-US" sz="2800" dirty="0" smtClean="0">
                <a:latin typeface="Arial"/>
                <a:cs typeface="Arial"/>
              </a:rPr>
              <a:t>) == 8:</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smtClean="0">
                <a:latin typeface="Arial"/>
                <a:cs typeface="Arial"/>
              </a:rPr>
              <a:t>    </a:t>
            </a:r>
            <a:r>
              <a:rPr lang="en-US" sz="2800" dirty="0" smtClean="0">
                <a:solidFill>
                  <a:srgbClr val="FF6600"/>
                </a:solidFill>
                <a:latin typeface="Arial"/>
                <a:cs typeface="Arial"/>
              </a:rPr>
              <a:t>else</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for</a:t>
            </a:r>
            <a:r>
              <a:rPr lang="en-US" sz="2800" dirty="0" smtClean="0">
                <a:latin typeface="Arial"/>
                <a:cs typeface="Arial"/>
              </a:rPr>
              <a:t> </a:t>
            </a:r>
            <a:r>
              <a:rPr lang="en-US" sz="2800" dirty="0">
                <a:latin typeface="Arial"/>
                <a:cs typeface="Arial"/>
              </a:rPr>
              <a:t>item </a:t>
            </a:r>
            <a:r>
              <a:rPr lang="en-US" sz="2800" dirty="0">
                <a:solidFill>
                  <a:srgbClr val="FF6600"/>
                </a:solidFill>
                <a:latin typeface="Arial"/>
                <a:cs typeface="Arial"/>
              </a:rPr>
              <a:t>in</a:t>
            </a:r>
            <a:r>
              <a:rPr lang="en-US" sz="2800" dirty="0">
                <a:latin typeface="Arial"/>
                <a:cs typeface="Arial"/>
              </a:rPr>
              <a:t> </a:t>
            </a:r>
            <a:r>
              <a:rPr lang="en-US" sz="2800" dirty="0" smtClean="0">
                <a:latin typeface="Arial"/>
                <a:cs typeface="Arial"/>
              </a:rPr>
              <a:t>positions:</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partialSolution.append</a:t>
            </a:r>
            <a:r>
              <a:rPr lang="en-US" sz="2800" dirty="0">
                <a:latin typeface="Arial"/>
                <a:cs typeface="Arial"/>
              </a:rPr>
              <a:t>(item</a:t>
            </a:r>
            <a:r>
              <a:rPr lang="en-US" sz="2800" dirty="0" smtClean="0">
                <a:latin typeface="Arial"/>
                <a:cs typeface="Arial"/>
              </a:rPr>
              <a:t>)</a:t>
            </a:r>
            <a:endParaRPr lang="en-US" sz="2800" dirty="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eightQueens</a:t>
            </a:r>
            <a:r>
              <a:rPr lang="en-US" sz="2800" dirty="0" smtClean="0">
                <a:latin typeface="Arial"/>
                <a:cs typeface="Arial"/>
              </a:rPr>
              <a:t>(</a:t>
            </a:r>
            <a:r>
              <a:rPr lang="en-US" sz="2800" dirty="0" err="1">
                <a:latin typeface="Arial"/>
                <a:cs typeface="Arial"/>
              </a:rPr>
              <a:t>partialSolution</a:t>
            </a:r>
            <a:r>
              <a:rPr lang="en-US" sz="2800" dirty="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err="1" smtClean="0">
                <a:latin typeface="Arial"/>
                <a:cs typeface="Arial"/>
              </a:rPr>
              <a:t>partialSolution.pop</a:t>
            </a:r>
            <a:r>
              <a:rPr lang="en-US" sz="2800" dirty="0">
                <a:latin typeface="Arial"/>
                <a:cs typeface="Arial"/>
              </a:rPr>
              <a:t>()</a:t>
            </a:r>
          </a:p>
        </p:txBody>
      </p:sp>
    </p:spTree>
    <p:extLst>
      <p:ext uri="{BB962C8B-B14F-4D97-AF65-F5344CB8AC3E}">
        <p14:creationId xmlns:p14="http://schemas.microsoft.com/office/powerpoint/2010/main" val="62844816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0C44FEE926DA44BC90BA5A5CCF267B90"/>
  <p:tag name="TPVERSION" val="5"/>
  <p:tag name="TPFULLVERSION" val="5.3.1.3337"/>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1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D537A9394FC46C9B814216A5CFB5202&lt;/guid&gt;&#10;        &lt;description /&gt;&#10;        &lt;date&gt;5/9/2016 8:11:1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EC321DAA42645958D13A9BCDBCC19DA&lt;/guid&gt;&#10;            &lt;repollguid&gt;B2CEDDFF155840E9A0CD3AF659EBE37E&lt;/repollguid&gt;&#10;            &lt;sourceid&gt;0BBB9AE6F1584C52BB396F37FAA67CB9&lt;/sourceid&gt;&#10;            &lt;questiontext&gt;The following code prints [2,3].&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90BA19E3E934EB3B078EADCAED0B141&lt;/guid&gt;&#10;                    &lt;answertext&gt;True&lt;/answertext&gt;&#10;                    &lt;valuetype&gt;0&lt;/valuetype&gt;&#10;                &lt;/answer&gt;&#10;                &lt;answer&gt;&#10;                    &lt;guid&gt;554248D8AD44424D9CDE15B862A78735&lt;/guid&gt;&#10;                    &lt;answertext&gt;False&lt;/answertext&gt;&#10;                    &lt;valuetype&gt;0&lt;/valuetype&gt;&#10;                &lt;/answer&gt;&#10;            &lt;/answers&gt;&#10;        &lt;/multichoice&gt;&#10;    &lt;/questions&gt;&#10;&lt;/questionlist&gt;"/>
  <p:tag name="RESULTS" val="The following code prints [2,3].[;crlf;]69[;]90[;]69[;]False[;]0[;][;crlf;]1.76811594202899[;]2[;]0.42203535590032[;]0.17811384162991[;crlf;]16[;]0[;]True1[;]True[;][;crlf;]53[;]0[;]False2[;]False[;]"/>
  <p:tag name="HASRESULTS" val="True"/>
  <p:tag name="LIVECHARTING" val="False"/>
  <p:tag name="AUTOOPENPOLL" val="True"/>
  <p:tag name="AUTOFORMATCHART"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D537A9394FC46C9B814216A5CFB5202&lt;/guid&gt;&#10;        &lt;description /&gt;&#10;        &lt;date&gt;5/9/2016 8:11:1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7B8C7A62053148D68070414042A0D6F8&lt;/guid&gt;&#10;            &lt;repollguid&gt;B2CEDDFF155840E9A0CD3AF659EBE37E&lt;/repollguid&gt;&#10;            &lt;sourceid&gt;0BBB9AE6F1584C52BB396F37FAA67CB9&lt;/sourceid&gt;&#10;            &lt;questiontext&gt;The following code prints [2,3].&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90BA19E3E934EB3B078EADCAED0B141&lt;/guid&gt;&#10;                    &lt;answertext&gt;True&lt;/answertext&gt;&#10;                    &lt;valuetype&gt;0&lt;/valuetype&gt;&#10;                &lt;/answer&gt;&#10;                &lt;answer&gt;&#10;                    &lt;guid&gt;554248D8AD44424D9CDE15B862A78735&lt;/guid&gt;&#10;                    &lt;answertext&gt;False&lt;/answertext&gt;&#10;                    &lt;valuetype&gt;0&lt;/valuetype&gt;&#10;                &lt;/answer&gt;&#10;            &lt;/answers&gt;&#10;        &lt;/multichoice&gt;&#10;    &lt;/questions&gt;&#10;&lt;/questionlist&gt;"/>
  <p:tag name="RESULTS" val="The following code prints [2,3].[;crlf;]75[;]90[;]75[;]False[;]0[;][;crlf;]1.38666666666667[;]1[;]0.486986196473325[;]0.237155555555556[;crlf;]46[;]0[;]True1[;]True[;][;crlf;]29[;]0[;]False2[;]False[;]"/>
  <p:tag name="HASRESULTS" val="True"/>
  <p:tag name="LIVECHARTING" val="False"/>
  <p:tag name="AUTOOPENPOLL" val="True"/>
  <p:tag name="AUTOFORMATCHART" val="Tru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D57EA0816C4D495C9240DA2E24054853&lt;/guid&gt;&#10;        &lt;description /&gt;&#10;        &lt;date&gt;5/9/2016 8:02:27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327F18B9F05415E9BA7F69CAEAFD987&lt;/guid&gt;&#10;            &lt;repollguid&gt;C88DF75BF0184A5F996C94B2F126AC69&lt;/repollguid&gt;&#10;            &lt;sourceid&gt;5905A88A54764A1985F0BEA22701AD4A&lt;/sourceid&gt;&#10;            &lt;questiontext&gt;The number of Queens in the partial solution not attacking each other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7D1137B268C4C11AEA19E601EE70FFC&lt;/guid&gt;&#10;                    &lt;answertext&gt;8&lt;/answertext&gt;&#10;                    &lt;valuetype&gt;0&lt;/valuetype&gt;&#10;                &lt;/answer&gt;&#10;                &lt;answer&gt;&#10;                    &lt;guid&gt;E4E112961E3E422E95FF264C92957FF8&lt;/guid&gt;&#10;                    &lt;answertext&gt;length(partialSolution)-1&lt;/answertext&gt;&#10;                    &lt;valuetype&gt;0&lt;/valuetype&gt;&#10;                &lt;/answer&gt;&#10;                &lt;answer&gt;&#10;                    &lt;guid&gt;C3291ECAC4974583BEC112DCE1C6C374&lt;/guid&gt;&#10;                    &lt;answertext&gt;Length(partialSolution)&lt;/answertext&gt;&#10;                    &lt;valuetype&gt;0&lt;/valuetype&gt;&#10;                &lt;/answer&gt;&#10;                &lt;answer&gt;&#10;                    &lt;guid&gt;F20CD1A6B1F54BC5A901A593076AE8D1&lt;/guid&gt;&#10;                    &lt;answertext&gt;None of the above&lt;/answertext&gt;&#10;                    &lt;valuetype&gt;0&lt;/valuetype&gt;&#10;                &lt;/answer&gt;&#10;            &lt;/answers&gt;&#10;        &lt;/multichoice&gt;&#10;    &lt;/questions&gt;&#10;&lt;/questionlist&gt;"/>
  <p:tag name="RESULTS" val="The number of Queens in the partial solution not attacking each other is?[;crlf;]69[;]87[;]69[;]False[;]0[;][;crlf;]2.81159420289855[;]3[;]0.459216797616083[;]0.21088006721277[;crlf;]2[;]0[;]81[;]8[;][;crlf;]9[;]0[;]length(partialSolution)-12[;]length(partialSolution)-1[;][;crlf;]58[;]0[;]Length(partialSolution)3[;]Length(partialSolution)[;][;crlf;]0[;]0[;]None of the above4[;]None of the above[;]"/>
  <p:tag name="HASRESULTS" val="True"/>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646FDFCAACF4B5ABACD748A7708A5B9&lt;/guid&gt;&#10;        &lt;description /&gt;&#10;        &lt;date&gt;5/9/2016 8:05:5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50A99520D646228E5AAC1621892E0A&lt;/guid&gt;&#10;            &lt;repollguid&gt;68BD162731904993A452263CDC654611&lt;/repollguid&gt;&#10;            &lt;sourceid&gt;91C9973D2981435EA8856FC69528CFCB&lt;/sourceid&gt;&#10;            &lt;questiontext&gt;When generating bit lists of length N, if  len(partialSolution) &amp;lt; N, then next possible bits are always 0 and 1.&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34ECD8DA7E342E4B1356A2F0E58CB01&lt;/guid&gt;&#10;                    &lt;answertext&gt;True&lt;/answertext&gt;&#10;                    &lt;valuetype&gt;0&lt;/valuetype&gt;&#10;                &lt;/answer&gt;&#10;                &lt;answer&gt;&#10;                    &lt;guid&gt;D6601C4B0AAE42F78E3DD40240E226C9&lt;/guid&gt;&#10;                    &lt;answertext&gt;False&lt;/answertext&gt;&#10;                    &lt;valuetype&gt;0&lt;/valuetype&gt;&#10;                &lt;/answer&gt;&#10;            &lt;/answers&gt;&#10;        &lt;/multichoice&gt;&#10;    &lt;/questions&gt;&#10;&lt;/questionlist&gt;"/>
  <p:tag name="RESULTS" val="When generating bit lists of length N, if  len(partialSolution) &lt; N, then next possible bits are always 0 and 1.[;crlf;]73[;]89[;]73[;]False[;]0[;][;crlf;]1.0958904109589[;]1[;]0.294440893975407[;]0.0866954400450366[;crlf;]66[;]0[;]True1[;]True[;][;crlf;]7[;]0[;]False2[;]False[;]"/>
  <p:tag name="HASRESULTS" val="True"/>
  <p:tag name="LIVECHARTING" val="False"/>
  <p:tag name="AUTOOPENPOLL" val="True"/>
  <p:tag name="AUTOFORMATCHART"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D537A9394FC46C9B814216A5CFB5202&lt;/guid&gt;&#10;        &lt;description /&gt;&#10;        &lt;date&gt;5/9/2016 8:11:1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EC321DAA42645958D13A9BCDBCC19DA&lt;/guid&gt;&#10;            &lt;repollguid&gt;B2CEDDFF155840E9A0CD3AF659EBE37E&lt;/repollguid&gt;&#10;            &lt;sourceid&gt;0BBB9AE6F1584C52BB396F37FAA67CB9&lt;/sourceid&gt;&#10;            &lt;questiontext&gt;The following code prints [2,3].&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90BA19E3E934EB3B078EADCAED0B141&lt;/guid&gt;&#10;                    &lt;answertext&gt;True&lt;/answertext&gt;&#10;                    &lt;valuetype&gt;0&lt;/valuetype&gt;&#10;                &lt;/answer&gt;&#10;                &lt;answer&gt;&#10;                    &lt;guid&gt;554248D8AD44424D9CDE15B862A78735&lt;/guid&gt;&#10;                    &lt;answertext&gt;False&lt;/answertext&gt;&#10;                    &lt;valuetype&gt;0&lt;/valuetype&gt;&#10;                &lt;/answer&gt;&#10;            &lt;/answers&gt;&#10;        &lt;/multichoice&gt;&#10;    &lt;/questions&gt;&#10;&lt;/questionlist&gt;"/>
  <p:tag name="RESULTS" val="The following code prints [2,3].[;crlf;]69[;]90[;]69[;]False[;]0[;][;crlf;]1.76811594202899[;]2[;]0.42203535590032[;]0.17811384162991[;crlf;]16[;]0[;]True1[;]True[;][;crlf;]53[;]0[;]False2[;]False[;]"/>
  <p:tag name="HASRESULTS" val="True"/>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3922</TotalTime>
  <Pages>0</Pages>
  <Words>1318</Words>
  <Characters>0</Characters>
  <Application>Microsoft Office PowerPoint</Application>
  <PresentationFormat>Custom</PresentationFormat>
  <Lines>0</Lines>
  <Paragraphs>442</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FIT1045 Introduction to Algorithms and Programming  Lecture 17  Implementing Backtracking</vt:lpstr>
      <vt:lpstr>Overview</vt:lpstr>
      <vt:lpstr>Backtracking Main Requirements</vt:lpstr>
      <vt:lpstr>PowerPoint Presentation</vt:lpstr>
      <vt:lpstr>Backtracking Algorithm</vt:lpstr>
      <vt:lpstr>8 Queens</vt:lpstr>
      <vt:lpstr>PowerPoint Presentation</vt:lpstr>
      <vt:lpstr>The number of Queens in the partial solution not attacking each other is?</vt:lpstr>
      <vt:lpstr>8 Queens Algorithm</vt:lpstr>
      <vt:lpstr>getPositions([0,2,4,1])</vt:lpstr>
      <vt:lpstr>getPosition Algorithm</vt:lpstr>
      <vt:lpstr>Permutations N=3</vt:lpstr>
      <vt:lpstr>PowerPoint Presentation</vt:lpstr>
      <vt:lpstr>Generate Permutation Algorithm</vt:lpstr>
      <vt:lpstr>Bit Lists</vt:lpstr>
      <vt:lpstr>When generating bit lists of length N, if  len(partialSolution) &lt; N, then next possible bits are always 0 and 1.</vt:lpstr>
      <vt:lpstr>Generate Bit Lists Algorithm</vt:lpstr>
      <vt:lpstr>Knapsack</vt:lpstr>
      <vt:lpstr>PowerPoint Presentation</vt:lpstr>
      <vt:lpstr>What does the following code print?</vt:lpstr>
      <vt:lpstr>What does the following code print?</vt:lpstr>
      <vt:lpstr>The following code prints [2,3].</vt:lpstr>
      <vt:lpstr>Knapsack Algorithm</vt:lpstr>
      <vt:lpstr>Knapsack Algorithm</vt:lpstr>
      <vt:lpstr>Traveling Salesman</vt:lpstr>
      <vt:lpstr>PowerPoint Presentation</vt:lpstr>
      <vt:lpstr>TSP Algorithm</vt:lpstr>
      <vt:lpstr>Before 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339</cp:revision>
  <cp:lastPrinted>2010-03-30T14:14:14Z</cp:lastPrinted>
  <dcterms:created xsi:type="dcterms:W3CDTF">2010-04-20T13:01:29Z</dcterms:created>
  <dcterms:modified xsi:type="dcterms:W3CDTF">2016-10-03T00:40:58Z</dcterms:modified>
</cp:coreProperties>
</file>