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1"/>
  </p:notesMasterIdLst>
  <p:sldIdLst>
    <p:sldId id="256" r:id="rId2"/>
    <p:sldId id="257" r:id="rId3"/>
    <p:sldId id="282" r:id="rId4"/>
    <p:sldId id="269" r:id="rId5"/>
    <p:sldId id="270" r:id="rId6"/>
    <p:sldId id="283" r:id="rId7"/>
    <p:sldId id="271" r:id="rId8"/>
    <p:sldId id="272" r:id="rId9"/>
    <p:sldId id="258" r:id="rId10"/>
    <p:sldId id="259" r:id="rId11"/>
    <p:sldId id="260" r:id="rId12"/>
    <p:sldId id="261" r:id="rId13"/>
    <p:sldId id="262" r:id="rId14"/>
    <p:sldId id="263" r:id="rId15"/>
    <p:sldId id="281" r:id="rId16"/>
    <p:sldId id="264" r:id="rId17"/>
    <p:sldId id="274" r:id="rId18"/>
    <p:sldId id="275" r:id="rId19"/>
    <p:sldId id="265" r:id="rId20"/>
    <p:sldId id="277" r:id="rId21"/>
    <p:sldId id="284" r:id="rId22"/>
    <p:sldId id="266" r:id="rId23"/>
    <p:sldId id="278" r:id="rId24"/>
    <p:sldId id="267" r:id="rId25"/>
    <p:sldId id="279" r:id="rId26"/>
    <p:sldId id="286" r:id="rId27"/>
    <p:sldId id="280" r:id="rId28"/>
    <p:sldId id="285" r:id="rId29"/>
    <p:sldId id="268" r:id="rId30"/>
  </p:sldIdLst>
  <p:sldSz cx="13004800" cy="9753600"/>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p:scale>
          <a:sx n="77" d="100"/>
          <a:sy n="77" d="100"/>
        </p:scale>
        <p:origin x="2256" y="49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6F3B0D53-C2AF-4A45-A214-BBC8004D9C76}" type="slidenum">
              <a:rPr lang="en-AU"/>
              <a:pPr/>
              <a:t>‹#›</a:t>
            </a:fld>
            <a:endParaRPr lang="en-AU"/>
          </a:p>
        </p:txBody>
      </p:sp>
    </p:spTree>
    <p:extLst>
      <p:ext uri="{BB962C8B-B14F-4D97-AF65-F5344CB8AC3E}">
        <p14:creationId xmlns:p14="http://schemas.microsoft.com/office/powerpoint/2010/main" val="74587339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lide Image Placeholder 1"/>
          <p:cNvSpPr>
            <a:spLocks noGrp="1" noRot="1" noChangeAspect="1"/>
          </p:cNvSpPr>
          <p:nvPr>
            <p:ph type="sldImg"/>
          </p:nvPr>
        </p:nvSpPr>
        <p:spPr>
          <a:ln/>
        </p:spPr>
      </p:sp>
      <p:sp>
        <p:nvSpPr>
          <p:cNvPr id="30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307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0AFAB4CC-4544-4E0D-A304-D80D5495E2E0}" type="slidenum">
              <a:rPr lang="en-AU" sz="1200">
                <a:latin typeface="Helvetica Neue Light" pitchFamily="-84" charset="0"/>
              </a:rPr>
              <a:pPr eaLnBrk="1" hangingPunct="1"/>
              <a:t>1</a:t>
            </a:fld>
            <a:endParaRPr lang="en-AU" sz="1200">
              <a:latin typeface="Helvetica Neue Light" pitchFamily="-84" charset="0"/>
            </a:endParaRPr>
          </a:p>
        </p:txBody>
      </p:sp>
    </p:spTree>
    <p:extLst>
      <p:ext uri="{BB962C8B-B14F-4D97-AF65-F5344CB8AC3E}">
        <p14:creationId xmlns:p14="http://schemas.microsoft.com/office/powerpoint/2010/main" val="212579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29</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47446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a record as a data structure that allows you to combine different types of data.  Describe the key, i.e., it</a:t>
            </a:r>
            <a:r>
              <a:rPr lang="fr-FR" altLang="en-US" smtClean="0">
                <a:latin typeface="Helvetica Neue Light" pitchFamily="-84" charset="0"/>
              </a:rPr>
              <a:t>’</a:t>
            </a:r>
            <a:r>
              <a:rPr lang="en-US" altLang="ja-JP" smtClean="0">
                <a:latin typeface="Helvetica Neue Light" pitchFamily="-84" charset="0"/>
              </a:rPr>
              <a:t>s the letters of the data sorted in alphabetical order. Describe how if we sort the list of records using the key, the anagrams appear together.</a:t>
            </a:r>
            <a:endParaRPr lang="en-US" smtClean="0">
              <a:latin typeface="Helvetica Neue Light" pitchFamily="-84"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2A1CD2D8-408B-4275-B221-9895EE9B338A}" type="slidenum">
              <a:rPr lang="en-AU" sz="1200">
                <a:latin typeface="Helvetica Neue Light" pitchFamily="-84" charset="0"/>
              </a:rPr>
              <a:pPr eaLnBrk="1" hangingPunct="1"/>
              <a:t>5</a:t>
            </a:fld>
            <a:endParaRPr lang="en-AU" sz="1200">
              <a:latin typeface="Helvetica Neue Light" pitchFamily="-84" charset="0"/>
            </a:endParaRPr>
          </a:p>
        </p:txBody>
      </p:sp>
    </p:spTree>
    <p:extLst>
      <p:ext uri="{BB962C8B-B14F-4D97-AF65-F5344CB8AC3E}">
        <p14:creationId xmlns:p14="http://schemas.microsoft.com/office/powerpoint/2010/main" val="58175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22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3408E49-BC67-46D1-BB88-72361EAA8126}" type="slidenum">
              <a:rPr lang="en-AU" sz="1200">
                <a:latin typeface="Helvetica Neue Light" pitchFamily="-84" charset="0"/>
              </a:rPr>
              <a:pPr eaLnBrk="1" hangingPunct="1"/>
              <a:t>16</a:t>
            </a:fld>
            <a:endParaRPr lang="en-AU" sz="1200">
              <a:latin typeface="Helvetica Neue Light" pitchFamily="-84" charset="0"/>
            </a:endParaRPr>
          </a:p>
        </p:txBody>
      </p:sp>
    </p:spTree>
    <p:extLst>
      <p:ext uri="{BB962C8B-B14F-4D97-AF65-F5344CB8AC3E}">
        <p14:creationId xmlns:p14="http://schemas.microsoft.com/office/powerpoint/2010/main" val="1831265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Explain how we search for a number in a Binary Search Tree, and how we insert a number in a Binary Search Tree.</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AC5B03C-8E49-49B7-8C30-C5793EB0CE00}" type="slidenum">
              <a:rPr lang="en-AU" sz="1200">
                <a:latin typeface="Helvetica Neue Light" pitchFamily="-84" charset="0"/>
              </a:rPr>
              <a:pPr eaLnBrk="1" hangingPunct="1"/>
              <a:t>19</a:t>
            </a:fld>
            <a:endParaRPr lang="en-AU" sz="1200">
              <a:latin typeface="Helvetica Neue Light" pitchFamily="-84" charset="0"/>
            </a:endParaRPr>
          </a:p>
        </p:txBody>
      </p:sp>
    </p:spTree>
    <p:extLst>
      <p:ext uri="{BB962C8B-B14F-4D97-AF65-F5344CB8AC3E}">
        <p14:creationId xmlns:p14="http://schemas.microsoft.com/office/powerpoint/2010/main" val="33610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4D9E367-5131-41C3-9D63-3E760A5CE880}" type="slidenum">
              <a:rPr lang="en-AU" sz="1200">
                <a:latin typeface="Helvetica Neue Light" pitchFamily="-84" charset="0"/>
              </a:rPr>
              <a:pPr eaLnBrk="1" hangingPunct="1"/>
              <a:t>22</a:t>
            </a:fld>
            <a:endParaRPr lang="en-AU" sz="1200">
              <a:latin typeface="Helvetica Neue Light" pitchFamily="-84" charset="0"/>
            </a:endParaRPr>
          </a:p>
        </p:txBody>
      </p:sp>
    </p:spTree>
    <p:extLst>
      <p:ext uri="{BB962C8B-B14F-4D97-AF65-F5344CB8AC3E}">
        <p14:creationId xmlns:p14="http://schemas.microsoft.com/office/powerpoint/2010/main" val="95339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node 10!</a:t>
            </a:r>
            <a:endParaRPr lang="en-US" dirty="0"/>
          </a:p>
        </p:txBody>
      </p:sp>
      <p:sp>
        <p:nvSpPr>
          <p:cNvPr id="4" name="Slide Number Placeholder 3"/>
          <p:cNvSpPr>
            <a:spLocks noGrp="1"/>
          </p:cNvSpPr>
          <p:nvPr>
            <p:ph type="sldNum" sz="quarter" idx="10"/>
          </p:nvPr>
        </p:nvSpPr>
        <p:spPr/>
        <p:txBody>
          <a:bodyPr/>
          <a:lstStyle/>
          <a:p>
            <a:fld id="{6F3B0D53-C2AF-4A45-A214-BBC8004D9C76}" type="slidenum">
              <a:rPr lang="en-AU" smtClean="0"/>
              <a:pPr/>
              <a:t>23</a:t>
            </a:fld>
            <a:endParaRPr lang="en-AU"/>
          </a:p>
        </p:txBody>
      </p:sp>
    </p:spTree>
    <p:extLst>
      <p:ext uri="{BB962C8B-B14F-4D97-AF65-F5344CB8AC3E}">
        <p14:creationId xmlns:p14="http://schemas.microsoft.com/office/powerpoint/2010/main" val="127658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we insert a number in a Heap, and how we remove the minimum from the Heap.</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D2912746-46EA-43CF-9273-FAB28051F3D8}" type="slidenum">
              <a:rPr lang="en-AU" sz="1200">
                <a:latin typeface="Helvetica Neue Light" pitchFamily="-84" charset="0"/>
              </a:rPr>
              <a:pPr eaLnBrk="1" hangingPunct="1"/>
              <a:t>24</a:t>
            </a:fld>
            <a:endParaRPr lang="en-AU" sz="1200">
              <a:latin typeface="Helvetica Neue Light" pitchFamily="-84" charset="0"/>
            </a:endParaRPr>
          </a:p>
        </p:txBody>
      </p:sp>
    </p:spTree>
    <p:extLst>
      <p:ext uri="{BB962C8B-B14F-4D97-AF65-F5344CB8AC3E}">
        <p14:creationId xmlns:p14="http://schemas.microsoft.com/office/powerpoint/2010/main" val="137646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3B0D53-C2AF-4A45-A214-BBC8004D9C76}" type="slidenum">
              <a:rPr lang="en-AU" smtClean="0"/>
              <a:pPr/>
              <a:t>26</a:t>
            </a:fld>
            <a:endParaRPr lang="en-AU"/>
          </a:p>
        </p:txBody>
      </p:sp>
    </p:spTree>
    <p:extLst>
      <p:ext uri="{BB962C8B-B14F-4D97-AF65-F5344CB8AC3E}">
        <p14:creationId xmlns:p14="http://schemas.microsoft.com/office/powerpoint/2010/main" val="177898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3B0D53-C2AF-4A45-A214-BBC8004D9C76}" type="slidenum">
              <a:rPr lang="en-AU" smtClean="0"/>
              <a:pPr/>
              <a:t>28</a:t>
            </a:fld>
            <a:endParaRPr lang="en-AU"/>
          </a:p>
        </p:txBody>
      </p:sp>
    </p:spTree>
    <p:extLst>
      <p:ext uri="{BB962C8B-B14F-4D97-AF65-F5344CB8AC3E}">
        <p14:creationId xmlns:p14="http://schemas.microsoft.com/office/powerpoint/2010/main" val="186779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8A42E090-0F88-4438-AAA8-B64B1971718A}" type="datetime1">
              <a:rPr lang="en-US"/>
              <a:pPr/>
              <a:t>9/6/16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11A60A65-4F44-4293-853E-707E981C7857}" type="slidenum">
              <a:rPr lang="en-US"/>
              <a:pPr/>
              <a:t>‹#›</a:t>
            </a:fld>
            <a:endParaRPr lang="en-US"/>
          </a:p>
        </p:txBody>
      </p:sp>
    </p:spTree>
    <p:extLst>
      <p:ext uri="{BB962C8B-B14F-4D97-AF65-F5344CB8AC3E}">
        <p14:creationId xmlns:p14="http://schemas.microsoft.com/office/powerpoint/2010/main" val="28099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615ECDEA-CFBB-4E99-88EA-0E0708B340F2}" type="datetime1">
              <a:rPr lang="en-US"/>
              <a:pPr/>
              <a:t>9/6/16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39938782-777E-4C5F-B0F4-A40A25DA56D8}" type="slidenum">
              <a:rPr lang="en-US"/>
              <a:pPr/>
              <a:t>‹#›</a:t>
            </a:fld>
            <a:endParaRPr lang="en-US"/>
          </a:p>
        </p:txBody>
      </p:sp>
    </p:spTree>
    <p:extLst>
      <p:ext uri="{BB962C8B-B14F-4D97-AF65-F5344CB8AC3E}">
        <p14:creationId xmlns:p14="http://schemas.microsoft.com/office/powerpoint/2010/main" val="26171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EBAFB236-43F1-4F43-BA7C-B64A34F909DD}" type="datetime1">
              <a:rPr lang="en-US"/>
              <a:pPr/>
              <a:t>9/6/16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BFB74D5F-115B-4D24-9568-270C9D702BF1}" type="slidenum">
              <a:rPr lang="en-US"/>
              <a:pPr/>
              <a:t>‹#›</a:t>
            </a:fld>
            <a:endParaRPr lang="en-US"/>
          </a:p>
        </p:txBody>
      </p:sp>
    </p:spTree>
    <p:extLst>
      <p:ext uri="{BB962C8B-B14F-4D97-AF65-F5344CB8AC3E}">
        <p14:creationId xmlns:p14="http://schemas.microsoft.com/office/powerpoint/2010/main" val="73120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84736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xfrm>
            <a:off x="1270000" y="254000"/>
            <a:ext cx="10464800" cy="2438400"/>
          </a:xfrm>
          <a:prstGeom prst="rect">
            <a:avLst/>
          </a:prstGeom>
          <a:ln>
            <a:miter lim="400000"/>
          </a:ln>
        </p:spPr>
        <p:txBody>
          <a:bodyPr lIns="50800" tIns="50800" rIns="50800" bIns="50800"/>
          <a:lstStyle>
            <a:lvl1pPr defTabSz="584200">
              <a:defRPr sz="8400">
                <a:uFillTx/>
                <a:latin typeface="+mj-lt"/>
                <a:ea typeface="+mj-ea"/>
                <a:cs typeface="+mj-cs"/>
                <a:sym typeface="Gill Sans"/>
              </a:defRPr>
            </a:lvl1pPr>
          </a:lstStyle>
          <a:p>
            <a:pPr lvl="0">
              <a:defRPr sz="1800"/>
            </a:pPr>
            <a:r>
              <a:rPr sz="8400"/>
              <a:t>Title Text</a:t>
            </a:r>
          </a:p>
        </p:txBody>
      </p:sp>
      <p:sp>
        <p:nvSpPr>
          <p:cNvPr id="12" name="Shape 12"/>
          <p:cNvSpPr>
            <a:spLocks noGrp="1"/>
          </p:cNvSpPr>
          <p:nvPr>
            <p:ph type="body" idx="1"/>
          </p:nvPr>
        </p:nvSpPr>
        <p:spPr>
          <a:xfrm>
            <a:off x="1270000" y="2768600"/>
            <a:ext cx="10464800" cy="5715000"/>
          </a:xfrm>
          <a:prstGeom prst="rect">
            <a:avLst/>
          </a:prstGeom>
          <a:ln w="12700">
            <a:miter lim="400000"/>
          </a:ln>
        </p:spPr>
        <p:txBody>
          <a:bodyPr lIns="50800" tIns="50800" rIns="50800" bIns="50800" anchor="ctr"/>
          <a:lstStyle>
            <a:lvl1pPr marL="889000" indent="-571500" defTabSz="584200">
              <a:spcBef>
                <a:spcPts val="2400"/>
              </a:spcBef>
              <a:buClrTx/>
              <a:buSzPct val="171000"/>
              <a:buFontTx/>
              <a:buChar char="•"/>
              <a:defRPr sz="4200">
                <a:uFillTx/>
                <a:latin typeface="+mj-lt"/>
                <a:ea typeface="+mj-ea"/>
                <a:cs typeface="+mj-cs"/>
                <a:sym typeface="Gill Sans"/>
              </a:defRPr>
            </a:lvl1pPr>
            <a:lvl2pPr marL="1333500" indent="-571500" defTabSz="584200">
              <a:spcBef>
                <a:spcPts val="2400"/>
              </a:spcBef>
              <a:buClrTx/>
              <a:buSzPct val="171000"/>
              <a:buFontTx/>
              <a:buChar char="•"/>
              <a:defRPr sz="4200">
                <a:uFillTx/>
                <a:latin typeface="+mj-lt"/>
                <a:ea typeface="+mj-ea"/>
                <a:cs typeface="+mj-cs"/>
                <a:sym typeface="Gill Sans"/>
              </a:defRPr>
            </a:lvl2pPr>
            <a:lvl3pPr marL="1778000" indent="-571500" defTabSz="584200">
              <a:spcBef>
                <a:spcPts val="2400"/>
              </a:spcBef>
              <a:buClrTx/>
              <a:buSzPct val="171000"/>
              <a:buFontTx/>
              <a:buChar char="•"/>
              <a:defRPr sz="4200">
                <a:uFillTx/>
                <a:latin typeface="+mj-lt"/>
                <a:ea typeface="+mj-ea"/>
                <a:cs typeface="+mj-cs"/>
                <a:sym typeface="Gill Sans"/>
              </a:defRPr>
            </a:lvl3pPr>
            <a:lvl4pPr marL="2222500" indent="-571500" defTabSz="584200">
              <a:spcBef>
                <a:spcPts val="2400"/>
              </a:spcBef>
              <a:buClrTx/>
              <a:buSzPct val="171000"/>
              <a:buFontTx/>
              <a:buChar char="•"/>
              <a:defRPr sz="4200">
                <a:uFillTx/>
                <a:latin typeface="+mj-lt"/>
                <a:ea typeface="+mj-ea"/>
                <a:cs typeface="+mj-cs"/>
                <a:sym typeface="Gill Sans"/>
              </a:defRPr>
            </a:lvl4pPr>
            <a:lvl5pPr marL="2667000" indent="-571500" defTabSz="584200">
              <a:spcBef>
                <a:spcPts val="2400"/>
              </a:spcBef>
              <a:buClrTx/>
              <a:buSzPct val="171000"/>
              <a:buFontTx/>
              <a:buChar char="•"/>
              <a:defRPr sz="4200">
                <a:uFillTx/>
                <a:latin typeface="+mj-lt"/>
                <a:ea typeface="+mj-ea"/>
                <a:cs typeface="+mj-c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extLst>
      <p:ext uri="{BB962C8B-B14F-4D97-AF65-F5344CB8AC3E}">
        <p14:creationId xmlns:p14="http://schemas.microsoft.com/office/powerpoint/2010/main" val="175321819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Only">
    <p:spTree>
      <p:nvGrpSpPr>
        <p:cNvPr id="1" name=""/>
        <p:cNvGrpSpPr/>
        <p:nvPr/>
      </p:nvGrpSpPr>
      <p:grpSpPr>
        <a:xfrm>
          <a:off x="0" y="0"/>
          <a:ext cx="0" cy="0"/>
          <a:chOff x="0" y="0"/>
          <a:chExt cx="0" cy="0"/>
        </a:xfrm>
      </p:grpSpPr>
      <p:sp>
        <p:nvSpPr>
          <p:cNvPr id="8" name="Shape 8"/>
          <p:cNvSpPr>
            <a:spLocks noGrp="1"/>
          </p:cNvSpPr>
          <p:nvPr>
            <p:ph type="title"/>
          </p:nvPr>
        </p:nvSpPr>
        <p:spPr>
          <a:xfrm>
            <a:off x="1165454" y="542544"/>
            <a:ext cx="10663936" cy="1625601"/>
          </a:xfrm>
          <a:prstGeom prst="rect">
            <a:avLst/>
          </a:prstGeom>
        </p:spPr>
        <p:txBody>
          <a:bodyPr/>
          <a:lstStyle/>
          <a:p>
            <a:pPr lvl="0">
              <a:defRPr sz="1800">
                <a:uFillTx/>
              </a:defRPr>
            </a:pPr>
            <a:r>
              <a:rPr sz="6200">
                <a:uFill>
                  <a:solidFill/>
                </a:uFill>
              </a:rPr>
              <a:t>Title Text</a:t>
            </a:r>
          </a:p>
        </p:txBody>
      </p:sp>
    </p:spTree>
    <p:extLst>
      <p:ext uri="{BB962C8B-B14F-4D97-AF65-F5344CB8AC3E}">
        <p14:creationId xmlns:p14="http://schemas.microsoft.com/office/powerpoint/2010/main" val="30834936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31A5C0E8-507A-483B-BC81-0F33BA30517B}" type="datetime1">
              <a:rPr lang="en-US"/>
              <a:pPr/>
              <a:t>9/6/16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6EB82079-E41C-4E75-AB81-8E8080A622AF}" type="slidenum">
              <a:rPr lang="en-US"/>
              <a:pPr/>
              <a:t>‹#›</a:t>
            </a:fld>
            <a:endParaRPr lang="en-US"/>
          </a:p>
        </p:txBody>
      </p:sp>
    </p:spTree>
    <p:extLst>
      <p:ext uri="{BB962C8B-B14F-4D97-AF65-F5344CB8AC3E}">
        <p14:creationId xmlns:p14="http://schemas.microsoft.com/office/powerpoint/2010/main" val="350651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000D7C4B-8B18-4228-9C80-5FF2A69B638A}" type="datetime1">
              <a:rPr lang="en-US"/>
              <a:pPr/>
              <a:t>9/6/16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83329941-6789-4E9A-9277-CEA0720DAE43}" type="slidenum">
              <a:rPr lang="en-US"/>
              <a:pPr/>
              <a:t>‹#›</a:t>
            </a:fld>
            <a:endParaRPr lang="en-US"/>
          </a:p>
        </p:txBody>
      </p:sp>
    </p:spTree>
    <p:extLst>
      <p:ext uri="{BB962C8B-B14F-4D97-AF65-F5344CB8AC3E}">
        <p14:creationId xmlns:p14="http://schemas.microsoft.com/office/powerpoint/2010/main" val="6764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565199C8-2E30-47F6-A37C-4E0194E6B29A}" type="datetime1">
              <a:rPr lang="en-US"/>
              <a:pPr/>
              <a:t>9/6/16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435416AD-46A0-4342-9890-98474A08F0C0}" type="slidenum">
              <a:rPr lang="en-US"/>
              <a:pPr/>
              <a:t>‹#›</a:t>
            </a:fld>
            <a:endParaRPr lang="en-US"/>
          </a:p>
        </p:txBody>
      </p:sp>
    </p:spTree>
    <p:extLst>
      <p:ext uri="{BB962C8B-B14F-4D97-AF65-F5344CB8AC3E}">
        <p14:creationId xmlns:p14="http://schemas.microsoft.com/office/powerpoint/2010/main" val="62104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858F53B3-FD32-41A9-ABA5-D43CEB74B613}" type="datetime1">
              <a:rPr lang="en-US"/>
              <a:pPr/>
              <a:t>9/6/16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6AF7A779-A390-4D9C-872B-28F0B9322E31}" type="slidenum">
              <a:rPr lang="en-US"/>
              <a:pPr/>
              <a:t>‹#›</a:t>
            </a:fld>
            <a:endParaRPr lang="en-US"/>
          </a:p>
        </p:txBody>
      </p:sp>
    </p:spTree>
    <p:extLst>
      <p:ext uri="{BB962C8B-B14F-4D97-AF65-F5344CB8AC3E}">
        <p14:creationId xmlns:p14="http://schemas.microsoft.com/office/powerpoint/2010/main" val="211116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5A95B0F8-5D56-42C1-86D2-30579E5F9B05}" type="datetime1">
              <a:rPr lang="en-US"/>
              <a:pPr/>
              <a:t>9/6/16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54CB3ED3-07ED-4EB5-A8F7-369A812156DC}" type="slidenum">
              <a:rPr lang="en-US"/>
              <a:pPr/>
              <a:t>‹#›</a:t>
            </a:fld>
            <a:endParaRPr lang="en-US"/>
          </a:p>
        </p:txBody>
      </p:sp>
    </p:spTree>
    <p:extLst>
      <p:ext uri="{BB962C8B-B14F-4D97-AF65-F5344CB8AC3E}">
        <p14:creationId xmlns:p14="http://schemas.microsoft.com/office/powerpoint/2010/main" val="354577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2D224E8F-F90A-4F05-94B0-0BF5231952C9}" type="datetime1">
              <a:rPr lang="en-US"/>
              <a:pPr/>
              <a:t>9/6/16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AD0358DA-C1E3-4247-9C1D-EB6D54A78D54}" type="slidenum">
              <a:rPr lang="en-US"/>
              <a:pPr/>
              <a:t>‹#›</a:t>
            </a:fld>
            <a:endParaRPr lang="en-US"/>
          </a:p>
        </p:txBody>
      </p:sp>
    </p:spTree>
    <p:extLst>
      <p:ext uri="{BB962C8B-B14F-4D97-AF65-F5344CB8AC3E}">
        <p14:creationId xmlns:p14="http://schemas.microsoft.com/office/powerpoint/2010/main" val="58859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3F98883C-9C95-40E0-861E-374A5816BB31}" type="datetime1">
              <a:rPr lang="en-US"/>
              <a:pPr/>
              <a:t>9/6/16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F078ADDC-747A-4A91-A39D-25DF235FABDB}" type="slidenum">
              <a:rPr lang="en-US"/>
              <a:pPr/>
              <a:t>‹#›</a:t>
            </a:fld>
            <a:endParaRPr lang="en-US"/>
          </a:p>
        </p:txBody>
      </p:sp>
    </p:spTree>
    <p:extLst>
      <p:ext uri="{BB962C8B-B14F-4D97-AF65-F5344CB8AC3E}">
        <p14:creationId xmlns:p14="http://schemas.microsoft.com/office/powerpoint/2010/main" val="425835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52277CBD-E5A5-4BAC-A8AE-5D1907C59C9D}" type="datetime1">
              <a:rPr lang="en-US"/>
              <a:pPr/>
              <a:t>9/6/16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0B673067-FEC6-4395-A915-5355F5F9F6B6}" type="slidenum">
              <a:rPr lang="en-US"/>
              <a:pPr/>
              <a:t>‹#›</a:t>
            </a:fld>
            <a:endParaRPr lang="en-US"/>
          </a:p>
        </p:txBody>
      </p:sp>
    </p:spTree>
    <p:extLst>
      <p:ext uri="{BB962C8B-B14F-4D97-AF65-F5344CB8AC3E}">
        <p14:creationId xmlns:p14="http://schemas.microsoft.com/office/powerpoint/2010/main" val="40093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19465"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66F682C4-1B37-4121-B507-C52C10001FF8}" type="datetime1">
              <a:rPr lang="en-US"/>
              <a:pPr/>
              <a:t>9/6/16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C6609025-9C06-468E-A211-DC536AB8EC67}"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02" r:id="rId2"/>
    <p:sldLayoutId id="2147483710" r:id="rId3"/>
    <p:sldLayoutId id="2147483703" r:id="rId4"/>
    <p:sldLayoutId id="2147483704" r:id="rId5"/>
    <p:sldLayoutId id="2147483705" r:id="rId6"/>
    <p:sldLayoutId id="2147483711" r:id="rId7"/>
    <p:sldLayoutId id="2147483706" r:id="rId8"/>
    <p:sldLayoutId id="2147483712" r:id="rId9"/>
    <p:sldLayoutId id="2147483707" r:id="rId10"/>
    <p:sldLayoutId id="2147483708" r:id="rId11"/>
    <p:sldLayoutId id="2147483713" r:id="rId12"/>
    <p:sldLayoutId id="2147483714" r:id="rId13"/>
    <p:sldLayoutId id="2147483715" r:id="rId14"/>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tags" Target="../tags/tag8.xml"/><Relationship Id="rId2"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openxmlformats.org/officeDocument/2006/relationships/tags" Target="../tags/tag10.xml"/><Relationship Id="rId2"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5.png"/><Relationship Id="rId1" Type="http://schemas.openxmlformats.org/officeDocument/2006/relationships/tags" Target="../tags/tag12.xml"/><Relationship Id="rId2" Type="http://schemas.openxmlformats.org/officeDocument/2006/relationships/tags" Target="../tags/tag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ags" Target="../tags/tag14.xml"/><Relationship Id="rId2"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6.png"/><Relationship Id="rId1" Type="http://schemas.openxmlformats.org/officeDocument/2006/relationships/tags" Target="../tags/tag16.xml"/><Relationship Id="rId2"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6.png"/><Relationship Id="rId1" Type="http://schemas.openxmlformats.org/officeDocument/2006/relationships/tags" Target="../tags/tag18.xml"/><Relationship Id="rId2" Type="http://schemas.openxmlformats.org/officeDocument/2006/relationships/tags" Target="../tags/tag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965896" y="5740896"/>
            <a:ext cx="10533888" cy="2132697"/>
          </a:xfrm>
        </p:spPr>
        <p:txBody>
          <a:bodyPr lIns="50800" tIns="50800" rIns="50800" bIns="50800">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a:t>
            </a:r>
            <a:r>
              <a:rPr lang="en-US" sz="5500" dirty="0" smtClean="0">
                <a:effectLst>
                  <a:outerShdw blurRad="38100" dist="38100" dir="2700000" algn="tl">
                    <a:srgbClr val="C0C0C0"/>
                  </a:outerShdw>
                </a:effectLst>
              </a:rPr>
              <a:t>18</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Transform and Conquer</a:t>
            </a:r>
          </a:p>
        </p:txBody>
      </p:sp>
      <p:sp>
        <p:nvSpPr>
          <p:cNvPr id="2050"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Tree Terminology</a:t>
            </a:r>
          </a:p>
        </p:txBody>
      </p:sp>
      <p:sp>
        <p:nvSpPr>
          <p:cNvPr id="6146"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47"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48"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49"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0"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1"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52"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3"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4"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55"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6"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57"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58"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59"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60"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161" name="Oval 21"/>
          <p:cNvSpPr>
            <a:spLocks noChangeArrowheads="1"/>
          </p:cNvSpPr>
          <p:nvPr/>
        </p:nvSpPr>
        <p:spPr bwMode="auto">
          <a:xfrm>
            <a:off x="4216400" y="5929313"/>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2" name="Oval 22"/>
          <p:cNvSpPr>
            <a:spLocks noChangeArrowheads="1"/>
          </p:cNvSpPr>
          <p:nvPr/>
        </p:nvSpPr>
        <p:spPr bwMode="auto">
          <a:xfrm>
            <a:off x="5435600" y="5929313"/>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3" name="Oval 23"/>
          <p:cNvSpPr>
            <a:spLocks noChangeArrowheads="1"/>
          </p:cNvSpPr>
          <p:nvPr/>
        </p:nvSpPr>
        <p:spPr bwMode="auto">
          <a:xfrm>
            <a:off x="7188200" y="6019800"/>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4" name="Oval 24"/>
          <p:cNvSpPr>
            <a:spLocks noChangeArrowheads="1"/>
          </p:cNvSpPr>
          <p:nvPr/>
        </p:nvSpPr>
        <p:spPr bwMode="auto">
          <a:xfrm>
            <a:off x="9245600" y="6096000"/>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5" name="Oval 25"/>
          <p:cNvSpPr>
            <a:spLocks noChangeArrowheads="1"/>
          </p:cNvSpPr>
          <p:nvPr/>
        </p:nvSpPr>
        <p:spPr bwMode="auto">
          <a:xfrm>
            <a:off x="9702800" y="4938713"/>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6" name="Oval 32"/>
          <p:cNvSpPr>
            <a:spLocks noChangeArrowheads="1"/>
          </p:cNvSpPr>
          <p:nvPr/>
        </p:nvSpPr>
        <p:spPr bwMode="auto">
          <a:xfrm>
            <a:off x="6883400" y="3186113"/>
            <a:ext cx="609600" cy="609600"/>
          </a:xfrm>
          <a:prstGeom prst="ellipse">
            <a:avLst/>
          </a:prstGeom>
          <a:solidFill>
            <a:srgbClr val="FF0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167" name="Oval 33"/>
          <p:cNvSpPr>
            <a:spLocks noChangeArrowheads="1"/>
          </p:cNvSpPr>
          <p:nvPr/>
        </p:nvSpPr>
        <p:spPr bwMode="auto">
          <a:xfrm>
            <a:off x="6883400" y="4343400"/>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6168" name="Straight Connector 35"/>
          <p:cNvCxnSpPr>
            <a:cxnSpLocks noChangeShapeType="1"/>
            <a:stCxn id="6166" idx="4"/>
            <a:endCxn id="6167"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6169" name="Oval 36"/>
          <p:cNvSpPr>
            <a:spLocks noChangeArrowheads="1"/>
          </p:cNvSpPr>
          <p:nvPr/>
        </p:nvSpPr>
        <p:spPr bwMode="auto">
          <a:xfrm>
            <a:off x="8102600" y="6096000"/>
            <a:ext cx="609600" cy="609600"/>
          </a:xfrm>
          <a:prstGeom prst="ellipse">
            <a:avLst/>
          </a:prstGeom>
          <a:solidFill>
            <a:srgbClr val="008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6170" name="Straight Connector 37"/>
          <p:cNvCxnSpPr>
            <a:cxnSpLocks noChangeShapeType="1"/>
            <a:endCxn id="6169"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6171" name="TextBox 38"/>
          <p:cNvSpPr txBox="1">
            <a:spLocks noChangeArrowheads="1"/>
          </p:cNvSpPr>
          <p:nvPr/>
        </p:nvSpPr>
        <p:spPr bwMode="auto">
          <a:xfrm>
            <a:off x="8788400" y="2362200"/>
            <a:ext cx="2438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FF0000"/>
                </a:solidFill>
                <a:latin typeface="Helvetica Neue Light" pitchFamily="-84" charset="0"/>
                <a:sym typeface="Helvetica Neue Light" pitchFamily="-84" charset="0"/>
              </a:rPr>
              <a:t>Root</a:t>
            </a:r>
          </a:p>
        </p:txBody>
      </p:sp>
      <p:cxnSp>
        <p:nvCxnSpPr>
          <p:cNvPr id="6172" name="Straight Arrow Connector 40"/>
          <p:cNvCxnSpPr>
            <a:cxnSpLocks noChangeShapeType="1"/>
          </p:cNvCxnSpPr>
          <p:nvPr/>
        </p:nvCxnSpPr>
        <p:spPr bwMode="auto">
          <a:xfrm rot="10800000" flipV="1">
            <a:off x="7569200" y="2819400"/>
            <a:ext cx="1828800" cy="4572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6173" name="TextBox 41"/>
          <p:cNvSpPr txBox="1">
            <a:spLocks noChangeArrowheads="1"/>
          </p:cNvSpPr>
          <p:nvPr/>
        </p:nvSpPr>
        <p:spPr bwMode="auto">
          <a:xfrm>
            <a:off x="3683000" y="7620000"/>
            <a:ext cx="34290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8000"/>
                </a:solidFill>
                <a:latin typeface="Helvetica Neue Light" pitchFamily="-84" charset="0"/>
                <a:sym typeface="Helvetica Neue Light" pitchFamily="-84" charset="0"/>
              </a:rPr>
              <a:t>Leaves</a:t>
            </a:r>
          </a:p>
        </p:txBody>
      </p:sp>
      <p:cxnSp>
        <p:nvCxnSpPr>
          <p:cNvPr id="6174" name="Straight Arrow Connector 43"/>
          <p:cNvCxnSpPr>
            <a:cxnSpLocks noChangeShapeType="1"/>
          </p:cNvCxnSpPr>
          <p:nvPr/>
        </p:nvCxnSpPr>
        <p:spPr bwMode="auto">
          <a:xfrm rot="16200000" flipV="1">
            <a:off x="4254500" y="6972300"/>
            <a:ext cx="1066800" cy="3810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75" name="Straight Arrow Connector 45"/>
          <p:cNvCxnSpPr>
            <a:cxnSpLocks noChangeShapeType="1"/>
            <a:stCxn id="6173" idx="0"/>
          </p:cNvCxnSpPr>
          <p:nvPr/>
        </p:nvCxnSpPr>
        <p:spPr bwMode="auto">
          <a:xfrm rot="5400000" flipH="1" flipV="1">
            <a:off x="5035550" y="6991350"/>
            <a:ext cx="990600" cy="2667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76" name="Straight Arrow Connector 47"/>
          <p:cNvCxnSpPr>
            <a:cxnSpLocks noChangeShapeType="1"/>
          </p:cNvCxnSpPr>
          <p:nvPr/>
        </p:nvCxnSpPr>
        <p:spPr bwMode="auto">
          <a:xfrm flipV="1">
            <a:off x="5892800" y="6705600"/>
            <a:ext cx="1295400" cy="9144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77" name="Straight Arrow Connector 49"/>
          <p:cNvCxnSpPr>
            <a:cxnSpLocks noChangeShapeType="1"/>
          </p:cNvCxnSpPr>
          <p:nvPr/>
        </p:nvCxnSpPr>
        <p:spPr bwMode="auto">
          <a:xfrm flipV="1">
            <a:off x="6350000" y="6781800"/>
            <a:ext cx="1676400" cy="11430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78" name="Straight Arrow Connector 52"/>
          <p:cNvCxnSpPr>
            <a:cxnSpLocks noChangeShapeType="1"/>
          </p:cNvCxnSpPr>
          <p:nvPr/>
        </p:nvCxnSpPr>
        <p:spPr bwMode="auto">
          <a:xfrm rot="5400000" flipH="1" flipV="1">
            <a:off x="5130800" y="5715000"/>
            <a:ext cx="2438400" cy="12192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6179" name="TextBox 53"/>
          <p:cNvSpPr txBox="1">
            <a:spLocks noChangeArrowheads="1"/>
          </p:cNvSpPr>
          <p:nvPr/>
        </p:nvSpPr>
        <p:spPr bwMode="auto">
          <a:xfrm>
            <a:off x="1016000" y="3352800"/>
            <a:ext cx="2057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Inner</a:t>
            </a:r>
          </a:p>
        </p:txBody>
      </p:sp>
      <p:cxnSp>
        <p:nvCxnSpPr>
          <p:cNvPr id="6180" name="Straight Arrow Connector 55"/>
          <p:cNvCxnSpPr>
            <a:cxnSpLocks noChangeShapeType="1"/>
          </p:cNvCxnSpPr>
          <p:nvPr/>
        </p:nvCxnSpPr>
        <p:spPr bwMode="auto">
          <a:xfrm>
            <a:off x="2692400" y="3962400"/>
            <a:ext cx="1600200" cy="1524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81" name="Straight Arrow Connector 57"/>
          <p:cNvCxnSpPr>
            <a:cxnSpLocks noChangeShapeType="1"/>
          </p:cNvCxnSpPr>
          <p:nvPr/>
        </p:nvCxnSpPr>
        <p:spPr bwMode="auto">
          <a:xfrm>
            <a:off x="2235200" y="4267200"/>
            <a:ext cx="1219200" cy="6096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6182" name="Straight Arrow Connector 59"/>
          <p:cNvCxnSpPr>
            <a:cxnSpLocks noChangeShapeType="1"/>
          </p:cNvCxnSpPr>
          <p:nvPr/>
        </p:nvCxnSpPr>
        <p:spPr bwMode="auto">
          <a:xfrm flipV="1">
            <a:off x="6807200" y="6781800"/>
            <a:ext cx="2438400" cy="12192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6183" name="Freeform 60"/>
          <p:cNvSpPr>
            <a:spLocks noChangeArrowheads="1"/>
          </p:cNvSpPr>
          <p:nvPr/>
        </p:nvSpPr>
        <p:spPr bwMode="auto">
          <a:xfrm>
            <a:off x="6637338" y="5638800"/>
            <a:ext cx="4214812" cy="2525713"/>
          </a:xfrm>
          <a:custGeom>
            <a:avLst/>
            <a:gdLst>
              <a:gd name="T0" fmla="*/ 220523 w 4213577"/>
              <a:gd name="T1" fmla="*/ 2488162 h 2525889"/>
              <a:gd name="T2" fmla="*/ 356224 w 4213577"/>
              <a:gd name="T3" fmla="*/ 2454307 h 2525889"/>
              <a:gd name="T4" fmla="*/ 3681000 w 4213577"/>
              <a:gd name="T5" fmla="*/ 1844959 h 2525889"/>
              <a:gd name="T6" fmla="*/ 3596183 w 4213577"/>
              <a:gd name="T7" fmla="*/ 0 h 2525889"/>
              <a:gd name="T8" fmla="*/ 0 60000 65536"/>
              <a:gd name="T9" fmla="*/ 0 60000 65536"/>
              <a:gd name="T10" fmla="*/ 0 60000 65536"/>
              <a:gd name="T11" fmla="*/ 0 60000 65536"/>
              <a:gd name="T12" fmla="*/ 0 w 4213577"/>
              <a:gd name="T13" fmla="*/ 0 h 2525889"/>
              <a:gd name="T14" fmla="*/ 4213577 w 4213577"/>
              <a:gd name="T15" fmla="*/ 2525889 h 2525889"/>
            </a:gdLst>
            <a:ahLst/>
            <a:cxnLst>
              <a:cxn ang="T8">
                <a:pos x="T0" y="T1"/>
              </a:cxn>
              <a:cxn ang="T9">
                <a:pos x="T2" y="T3"/>
              </a:cxn>
              <a:cxn ang="T10">
                <a:pos x="T4" y="T5"/>
              </a:cxn>
              <a:cxn ang="T11">
                <a:pos x="T6" y="T7"/>
              </a:cxn>
            </a:cxnLst>
            <a:rect l="T12" t="T13" r="T14" b="T15"/>
            <a:pathLst>
              <a:path w="4213577" h="2525889">
                <a:moveTo>
                  <a:pt x="220133" y="2489200"/>
                </a:moveTo>
                <a:cubicBezTo>
                  <a:pt x="0" y="2525889"/>
                  <a:pt x="355600" y="2455333"/>
                  <a:pt x="355600" y="2455333"/>
                </a:cubicBezTo>
                <a:cubicBezTo>
                  <a:pt x="931333" y="2348089"/>
                  <a:pt x="3135489" y="2254955"/>
                  <a:pt x="3674533" y="1845733"/>
                </a:cubicBezTo>
                <a:cubicBezTo>
                  <a:pt x="4213577" y="1436511"/>
                  <a:pt x="3901721" y="718255"/>
                  <a:pt x="3589866" y="0"/>
                </a:cubicBezTo>
              </a:path>
            </a:pathLst>
          </a:custGeom>
          <a:noFill/>
          <a:ln w="508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AU"/>
          </a:p>
        </p:txBody>
      </p:sp>
      <p:sp>
        <p:nvSpPr>
          <p:cNvPr id="6184" name="TextBox 61"/>
          <p:cNvSpPr txBox="1">
            <a:spLocks noChangeArrowheads="1"/>
          </p:cNvSpPr>
          <p:nvPr/>
        </p:nvSpPr>
        <p:spPr bwMode="auto">
          <a:xfrm>
            <a:off x="10541000" y="3352800"/>
            <a:ext cx="2057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Inner</a:t>
            </a:r>
          </a:p>
        </p:txBody>
      </p:sp>
      <p:cxnSp>
        <p:nvCxnSpPr>
          <p:cNvPr id="6185" name="Straight Arrow Connector 63"/>
          <p:cNvCxnSpPr>
            <a:cxnSpLocks noChangeShapeType="1"/>
          </p:cNvCxnSpPr>
          <p:nvPr/>
        </p:nvCxnSpPr>
        <p:spPr bwMode="auto">
          <a:xfrm rot="10800000" flipV="1">
            <a:off x="9779000" y="3810000"/>
            <a:ext cx="1066800" cy="2286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Tree Terminology</a:t>
            </a:r>
          </a:p>
        </p:txBody>
      </p:sp>
      <p:sp>
        <p:nvSpPr>
          <p:cNvPr id="7170"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1"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2" name="Oval 6"/>
          <p:cNvSpPr>
            <a:spLocks noChangeArrowheads="1"/>
          </p:cNvSpPr>
          <p:nvPr/>
        </p:nvSpPr>
        <p:spPr bwMode="auto">
          <a:xfrm>
            <a:off x="4749800" y="3948113"/>
            <a:ext cx="609600" cy="609600"/>
          </a:xfrm>
          <a:prstGeom prst="ellipse">
            <a:avLst/>
          </a:prstGeom>
          <a:solidFill>
            <a:srgbClr val="0000FF"/>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73"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4"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5"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76"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7"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78" name="Oval 12"/>
          <p:cNvSpPr>
            <a:spLocks noChangeArrowheads="1"/>
          </p:cNvSpPr>
          <p:nvPr/>
        </p:nvSpPr>
        <p:spPr bwMode="auto">
          <a:xfrm>
            <a:off x="3683000" y="4862513"/>
            <a:ext cx="609600" cy="609600"/>
          </a:xfrm>
          <a:prstGeom prst="ellipse">
            <a:avLst/>
          </a:prstGeom>
          <a:solidFill>
            <a:srgbClr val="FF0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79"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80" name="Oval 15"/>
          <p:cNvSpPr>
            <a:spLocks noChangeArrowheads="1"/>
          </p:cNvSpPr>
          <p:nvPr/>
        </p:nvSpPr>
        <p:spPr bwMode="auto">
          <a:xfrm>
            <a:off x="5816600" y="4938713"/>
            <a:ext cx="609600" cy="609600"/>
          </a:xfrm>
          <a:prstGeom prst="ellipse">
            <a:avLst/>
          </a:prstGeom>
          <a:solidFill>
            <a:srgbClr val="FF0000"/>
          </a:solidFill>
          <a:ln w="25560">
            <a:solidFill>
              <a:srgbClr val="000000"/>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1"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82"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3"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84" name="Line 19"/>
          <p:cNvSpPr>
            <a:spLocks noChangeShapeType="1"/>
          </p:cNvSpPr>
          <p:nvPr/>
        </p:nvSpPr>
        <p:spPr bwMode="auto">
          <a:xfrm>
            <a:off x="8712200" y="5410200"/>
            <a:ext cx="762000" cy="685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7185"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6"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7"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8"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89"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90"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7191"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7192" name="Straight Connector 35"/>
          <p:cNvCxnSpPr>
            <a:cxnSpLocks noChangeShapeType="1"/>
            <a:stCxn id="7190" idx="4"/>
            <a:endCxn id="7191"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7193"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7194" name="Straight Connector 37"/>
          <p:cNvCxnSpPr>
            <a:cxnSpLocks noChangeShapeType="1"/>
            <a:endCxn id="7193"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7195" name="TextBox 39"/>
          <p:cNvSpPr txBox="1">
            <a:spLocks noChangeArrowheads="1"/>
          </p:cNvSpPr>
          <p:nvPr/>
        </p:nvSpPr>
        <p:spPr bwMode="auto">
          <a:xfrm>
            <a:off x="1092200" y="3048000"/>
            <a:ext cx="2057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FF"/>
                </a:solidFill>
                <a:latin typeface="Helvetica Neue Light" pitchFamily="-84" charset="0"/>
                <a:sym typeface="Helvetica Neue Light" pitchFamily="-84" charset="0"/>
              </a:rPr>
              <a:t>Parent</a:t>
            </a:r>
          </a:p>
        </p:txBody>
      </p:sp>
      <p:cxnSp>
        <p:nvCxnSpPr>
          <p:cNvPr id="7196" name="Straight Arrow Connector 44"/>
          <p:cNvCxnSpPr>
            <a:cxnSpLocks noChangeShapeType="1"/>
          </p:cNvCxnSpPr>
          <p:nvPr/>
        </p:nvCxnSpPr>
        <p:spPr bwMode="auto">
          <a:xfrm>
            <a:off x="2997200" y="3581400"/>
            <a:ext cx="1676400" cy="457200"/>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7197" name="TextBox 46"/>
          <p:cNvSpPr txBox="1">
            <a:spLocks noChangeArrowheads="1"/>
          </p:cNvSpPr>
          <p:nvPr/>
        </p:nvSpPr>
        <p:spPr bwMode="auto">
          <a:xfrm>
            <a:off x="558800" y="4648200"/>
            <a:ext cx="23622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FF0000"/>
                </a:solidFill>
                <a:latin typeface="Helvetica Neue Light" pitchFamily="-84" charset="0"/>
                <a:sym typeface="Helvetica Neue Light" pitchFamily="-84" charset="0"/>
              </a:rPr>
              <a:t>Children</a:t>
            </a:r>
          </a:p>
        </p:txBody>
      </p:sp>
      <p:cxnSp>
        <p:nvCxnSpPr>
          <p:cNvPr id="7198" name="Straight Arrow Connector 50"/>
          <p:cNvCxnSpPr>
            <a:cxnSpLocks noChangeShapeType="1"/>
          </p:cNvCxnSpPr>
          <p:nvPr/>
        </p:nvCxnSpPr>
        <p:spPr bwMode="auto">
          <a:xfrm>
            <a:off x="2844800" y="5029200"/>
            <a:ext cx="762000" cy="1588"/>
          </a:xfrm>
          <a:prstGeom prst="straightConnector1">
            <a:avLst/>
          </a:prstGeom>
          <a:noFill/>
          <a:ln w="508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7199" name="Freeform 64"/>
          <p:cNvSpPr>
            <a:spLocks noChangeArrowheads="1"/>
          </p:cNvSpPr>
          <p:nvPr/>
        </p:nvSpPr>
        <p:spPr bwMode="auto">
          <a:xfrm>
            <a:off x="2471738" y="5384800"/>
            <a:ext cx="3302000" cy="587375"/>
          </a:xfrm>
          <a:custGeom>
            <a:avLst/>
            <a:gdLst>
              <a:gd name="T0" fmla="*/ 0 w 3302000"/>
              <a:gd name="T1" fmla="*/ 169945 h 587022"/>
              <a:gd name="T2" fmla="*/ 1016000 w 3302000"/>
              <a:gd name="T3" fmla="*/ 560819 h 587022"/>
              <a:gd name="T4" fmla="*/ 3302000 w 3302000"/>
              <a:gd name="T5" fmla="*/ 0 h 587022"/>
              <a:gd name="T6" fmla="*/ 0 60000 65536"/>
              <a:gd name="T7" fmla="*/ 0 60000 65536"/>
              <a:gd name="T8" fmla="*/ 0 60000 65536"/>
              <a:gd name="T9" fmla="*/ 0 w 3302000"/>
              <a:gd name="T10" fmla="*/ 0 h 587022"/>
              <a:gd name="T11" fmla="*/ 3302000 w 3302000"/>
              <a:gd name="T12" fmla="*/ 587022 h 587022"/>
            </a:gdLst>
            <a:ahLst/>
            <a:cxnLst>
              <a:cxn ang="T6">
                <a:pos x="T0" y="T1"/>
              </a:cxn>
              <a:cxn ang="T7">
                <a:pos x="T2" y="T3"/>
              </a:cxn>
              <a:cxn ang="T8">
                <a:pos x="T4" y="T5"/>
              </a:cxn>
            </a:cxnLst>
            <a:rect l="T9" t="T10" r="T11" b="T12"/>
            <a:pathLst>
              <a:path w="3302000" h="587022">
                <a:moveTo>
                  <a:pt x="0" y="169333"/>
                </a:moveTo>
                <a:cubicBezTo>
                  <a:pt x="232833" y="378177"/>
                  <a:pt x="465667" y="587022"/>
                  <a:pt x="1016000" y="558800"/>
                </a:cubicBezTo>
                <a:cubicBezTo>
                  <a:pt x="1566333" y="530578"/>
                  <a:pt x="2434166" y="265289"/>
                  <a:pt x="3302000" y="0"/>
                </a:cubicBezTo>
              </a:path>
            </a:pathLst>
          </a:custGeom>
          <a:noFill/>
          <a:ln w="50800">
            <a:solidFill>
              <a:srgbClr val="000000"/>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AU"/>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Tree Terminology</a:t>
            </a:r>
          </a:p>
        </p:txBody>
      </p:sp>
      <p:sp>
        <p:nvSpPr>
          <p:cNvPr id="8194"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195"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196" name="Oval 6"/>
          <p:cNvSpPr>
            <a:spLocks noChangeArrowheads="1"/>
          </p:cNvSpPr>
          <p:nvPr/>
        </p:nvSpPr>
        <p:spPr bwMode="auto">
          <a:xfrm>
            <a:off x="4749800" y="3948113"/>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197" name="Line 6"/>
          <p:cNvSpPr>
            <a:spLocks noChangeShapeType="1"/>
          </p:cNvSpPr>
          <p:nvPr/>
        </p:nvSpPr>
        <p:spPr bwMode="auto">
          <a:xfrm flipH="1">
            <a:off x="4138613" y="4481513"/>
            <a:ext cx="688975" cy="3810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198" name="Line 7"/>
          <p:cNvSpPr>
            <a:spLocks noChangeShapeType="1"/>
          </p:cNvSpPr>
          <p:nvPr/>
        </p:nvSpPr>
        <p:spPr bwMode="auto">
          <a:xfrm>
            <a:off x="5283200" y="4481513"/>
            <a:ext cx="609600" cy="5334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199"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00"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1"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2" name="Oval 12"/>
          <p:cNvSpPr>
            <a:spLocks noChangeArrowheads="1"/>
          </p:cNvSpPr>
          <p:nvPr/>
        </p:nvSpPr>
        <p:spPr bwMode="auto">
          <a:xfrm>
            <a:off x="3683000" y="4862513"/>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03" name="Line 13"/>
          <p:cNvSpPr>
            <a:spLocks noChangeShapeType="1"/>
          </p:cNvSpPr>
          <p:nvPr/>
        </p:nvSpPr>
        <p:spPr bwMode="auto">
          <a:xfrm>
            <a:off x="4140200" y="5472113"/>
            <a:ext cx="304800" cy="4572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4" name="Oval 15"/>
          <p:cNvSpPr>
            <a:spLocks noChangeArrowheads="1"/>
          </p:cNvSpPr>
          <p:nvPr/>
        </p:nvSpPr>
        <p:spPr bwMode="auto">
          <a:xfrm>
            <a:off x="5816600" y="4938713"/>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05" name="Line 15"/>
          <p:cNvSpPr>
            <a:spLocks noChangeShapeType="1"/>
          </p:cNvSpPr>
          <p:nvPr/>
        </p:nvSpPr>
        <p:spPr bwMode="auto">
          <a:xfrm flipH="1">
            <a:off x="5662613" y="5472113"/>
            <a:ext cx="231775" cy="4572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6"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07"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8"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209" name="Oval 21"/>
          <p:cNvSpPr>
            <a:spLocks noChangeArrowheads="1"/>
          </p:cNvSpPr>
          <p:nvPr/>
        </p:nvSpPr>
        <p:spPr bwMode="auto">
          <a:xfrm>
            <a:off x="4216400" y="5929313"/>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0" name="Oval 22"/>
          <p:cNvSpPr>
            <a:spLocks noChangeArrowheads="1"/>
          </p:cNvSpPr>
          <p:nvPr/>
        </p:nvSpPr>
        <p:spPr bwMode="auto">
          <a:xfrm>
            <a:off x="5435600" y="5929313"/>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1"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2"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3"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4"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8215"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8216" name="Straight Connector 35"/>
          <p:cNvCxnSpPr>
            <a:cxnSpLocks noChangeShapeType="1"/>
            <a:stCxn id="8214" idx="4"/>
            <a:endCxn id="8215"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8217"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8218" name="Straight Connector 37"/>
          <p:cNvCxnSpPr>
            <a:cxnSpLocks noChangeShapeType="1"/>
            <a:endCxn id="8217"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8219" name="TextBox 40"/>
          <p:cNvSpPr txBox="1">
            <a:spLocks noChangeArrowheads="1"/>
          </p:cNvSpPr>
          <p:nvPr/>
        </p:nvSpPr>
        <p:spPr bwMode="auto">
          <a:xfrm>
            <a:off x="3530600" y="7162800"/>
            <a:ext cx="2971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Subtree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Tree Terminology</a:t>
            </a:r>
          </a:p>
        </p:txBody>
      </p:sp>
      <p:sp>
        <p:nvSpPr>
          <p:cNvPr id="9218"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19"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0"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21"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2"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3"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24" name="Line 9"/>
          <p:cNvSpPr>
            <a:spLocks noChangeShapeType="1"/>
          </p:cNvSpPr>
          <p:nvPr/>
        </p:nvSpPr>
        <p:spPr bwMode="auto">
          <a:xfrm flipH="1">
            <a:off x="8483600" y="4481513"/>
            <a:ext cx="534988" cy="6238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5"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6"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27"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28"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29"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30" name="Oval 18"/>
          <p:cNvSpPr>
            <a:spLocks noChangeArrowheads="1"/>
          </p:cNvSpPr>
          <p:nvPr/>
        </p:nvSpPr>
        <p:spPr bwMode="auto">
          <a:xfrm>
            <a:off x="8102600" y="5105400"/>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1" name="Line 18"/>
          <p:cNvSpPr>
            <a:spLocks noChangeShapeType="1"/>
          </p:cNvSpPr>
          <p:nvPr/>
        </p:nvSpPr>
        <p:spPr bwMode="auto">
          <a:xfrm flipH="1">
            <a:off x="7569200" y="5562600"/>
            <a:ext cx="533400" cy="4572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32" name="Line 19"/>
          <p:cNvSpPr>
            <a:spLocks noChangeShapeType="1"/>
          </p:cNvSpPr>
          <p:nvPr/>
        </p:nvSpPr>
        <p:spPr bwMode="auto">
          <a:xfrm>
            <a:off x="8712200" y="5486400"/>
            <a:ext cx="533400" cy="609600"/>
          </a:xfrm>
          <a:prstGeom prst="line">
            <a:avLst/>
          </a:prstGeom>
          <a:noFill/>
          <a:ln w="25560">
            <a:solidFill>
              <a:srgbClr val="0000FF"/>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233"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4"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5" name="Oval 23"/>
          <p:cNvSpPr>
            <a:spLocks noChangeArrowheads="1"/>
          </p:cNvSpPr>
          <p:nvPr/>
        </p:nvSpPr>
        <p:spPr bwMode="auto">
          <a:xfrm>
            <a:off x="7188200" y="6019800"/>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6" name="Oval 24"/>
          <p:cNvSpPr>
            <a:spLocks noChangeArrowheads="1"/>
          </p:cNvSpPr>
          <p:nvPr/>
        </p:nvSpPr>
        <p:spPr bwMode="auto">
          <a:xfrm>
            <a:off x="9017000" y="6096000"/>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7"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8"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9239"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9240" name="Straight Connector 35"/>
          <p:cNvCxnSpPr>
            <a:cxnSpLocks noChangeShapeType="1"/>
            <a:stCxn id="9238" idx="4"/>
            <a:endCxn id="9239"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9241" name="Oval 36"/>
          <p:cNvSpPr>
            <a:spLocks noChangeArrowheads="1"/>
          </p:cNvSpPr>
          <p:nvPr/>
        </p:nvSpPr>
        <p:spPr bwMode="auto">
          <a:xfrm>
            <a:off x="8102600" y="6096000"/>
            <a:ext cx="609600" cy="609600"/>
          </a:xfrm>
          <a:prstGeom prst="ellipse">
            <a:avLst/>
          </a:prstGeom>
          <a:solidFill>
            <a:srgbClr val="0000FF"/>
          </a:solidFill>
          <a:ln w="25560">
            <a:solidFill>
              <a:srgbClr val="0000FF"/>
            </a:solidFill>
            <a:miter lim="800000"/>
            <a:headEnd/>
            <a:tailEnd/>
          </a:ln>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9242" name="Straight Connector 37"/>
          <p:cNvCxnSpPr>
            <a:cxnSpLocks noChangeShapeType="1"/>
            <a:stCxn id="9230" idx="4"/>
            <a:endCxn id="9241" idx="0"/>
          </p:cNvCxnSpPr>
          <p:nvPr/>
        </p:nvCxnSpPr>
        <p:spPr bwMode="auto">
          <a:xfrm rot="5400000">
            <a:off x="8216901" y="5905500"/>
            <a:ext cx="381000" cy="3175"/>
          </a:xfrm>
          <a:prstGeom prst="line">
            <a:avLst/>
          </a:prstGeom>
          <a:noFill/>
          <a:ln w="25400">
            <a:solidFill>
              <a:srgbClr val="0000FF"/>
            </a:solidFill>
            <a:round/>
            <a:headEnd/>
            <a:tailEnd/>
          </a:ln>
          <a:extLst>
            <a:ext uri="{909E8E84-426E-40dd-AFC4-6F175D3DCCD1}">
              <a14:hiddenFill xmlns:a14="http://schemas.microsoft.com/office/drawing/2010/main" xmlns="">
                <a:noFill/>
              </a14:hiddenFill>
            </a:ext>
          </a:extLst>
        </p:spPr>
      </p:cxnSp>
      <p:sp>
        <p:nvSpPr>
          <p:cNvPr id="9243" name="TextBox 30"/>
          <p:cNvSpPr txBox="1">
            <a:spLocks noChangeArrowheads="1"/>
          </p:cNvSpPr>
          <p:nvPr/>
        </p:nvSpPr>
        <p:spPr bwMode="auto">
          <a:xfrm>
            <a:off x="6959600" y="7467600"/>
            <a:ext cx="2971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Subtree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Binary Tree</a:t>
            </a:r>
          </a:p>
        </p:txBody>
      </p:sp>
      <p:sp>
        <p:nvSpPr>
          <p:cNvPr id="10242" name="Line 3"/>
          <p:cNvSpPr>
            <a:spLocks noChangeShapeType="1"/>
          </p:cNvSpPr>
          <p:nvPr/>
        </p:nvSpPr>
        <p:spPr bwMode="auto">
          <a:xfrm flipH="1">
            <a:off x="5281613" y="5707137"/>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43" name="Line 4"/>
          <p:cNvSpPr>
            <a:spLocks noChangeShapeType="1"/>
          </p:cNvSpPr>
          <p:nvPr/>
        </p:nvSpPr>
        <p:spPr bwMode="auto">
          <a:xfrm>
            <a:off x="7416800" y="5707137"/>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44" name="Oval 6"/>
          <p:cNvSpPr>
            <a:spLocks noChangeArrowheads="1"/>
          </p:cNvSpPr>
          <p:nvPr/>
        </p:nvSpPr>
        <p:spPr bwMode="auto">
          <a:xfrm>
            <a:off x="4749800" y="59357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45" name="Line 6"/>
          <p:cNvSpPr>
            <a:spLocks noChangeShapeType="1"/>
          </p:cNvSpPr>
          <p:nvPr/>
        </p:nvSpPr>
        <p:spPr bwMode="auto">
          <a:xfrm flipH="1">
            <a:off x="4138613" y="6469137"/>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46" name="Line 7"/>
          <p:cNvSpPr>
            <a:spLocks noChangeShapeType="1"/>
          </p:cNvSpPr>
          <p:nvPr/>
        </p:nvSpPr>
        <p:spPr bwMode="auto">
          <a:xfrm>
            <a:off x="5283200" y="6469137"/>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47" name="Oval 9"/>
          <p:cNvSpPr>
            <a:spLocks noChangeArrowheads="1"/>
          </p:cNvSpPr>
          <p:nvPr/>
        </p:nvSpPr>
        <p:spPr bwMode="auto">
          <a:xfrm>
            <a:off x="8940800" y="59357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48" name="Line 9"/>
          <p:cNvSpPr>
            <a:spLocks noChangeShapeType="1"/>
          </p:cNvSpPr>
          <p:nvPr/>
        </p:nvSpPr>
        <p:spPr bwMode="auto">
          <a:xfrm flipH="1">
            <a:off x="8483600" y="6469137"/>
            <a:ext cx="534988" cy="6238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49" name="Line 10"/>
          <p:cNvSpPr>
            <a:spLocks noChangeShapeType="1"/>
          </p:cNvSpPr>
          <p:nvPr/>
        </p:nvSpPr>
        <p:spPr bwMode="auto">
          <a:xfrm>
            <a:off x="9474200" y="6469137"/>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50" name="Oval 12"/>
          <p:cNvSpPr>
            <a:spLocks noChangeArrowheads="1"/>
          </p:cNvSpPr>
          <p:nvPr/>
        </p:nvSpPr>
        <p:spPr bwMode="auto">
          <a:xfrm>
            <a:off x="3683000" y="68501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1" name="Line 13"/>
          <p:cNvSpPr>
            <a:spLocks noChangeShapeType="1"/>
          </p:cNvSpPr>
          <p:nvPr/>
        </p:nvSpPr>
        <p:spPr bwMode="auto">
          <a:xfrm>
            <a:off x="4140200" y="7459737"/>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52" name="Oval 15"/>
          <p:cNvSpPr>
            <a:spLocks noChangeArrowheads="1"/>
          </p:cNvSpPr>
          <p:nvPr/>
        </p:nvSpPr>
        <p:spPr bwMode="auto">
          <a:xfrm>
            <a:off x="5816600" y="69263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3" name="Line 15"/>
          <p:cNvSpPr>
            <a:spLocks noChangeShapeType="1"/>
          </p:cNvSpPr>
          <p:nvPr/>
        </p:nvSpPr>
        <p:spPr bwMode="auto">
          <a:xfrm flipH="1">
            <a:off x="5662613" y="7459737"/>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54" name="Oval 18"/>
          <p:cNvSpPr>
            <a:spLocks noChangeArrowheads="1"/>
          </p:cNvSpPr>
          <p:nvPr/>
        </p:nvSpPr>
        <p:spPr bwMode="auto">
          <a:xfrm>
            <a:off x="8102600" y="7093024"/>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5" name="Line 18"/>
          <p:cNvSpPr>
            <a:spLocks noChangeShapeType="1"/>
          </p:cNvSpPr>
          <p:nvPr/>
        </p:nvSpPr>
        <p:spPr bwMode="auto">
          <a:xfrm flipH="1">
            <a:off x="7569200" y="7550224"/>
            <a:ext cx="5334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56" name="Line 19"/>
          <p:cNvSpPr>
            <a:spLocks noChangeShapeType="1"/>
          </p:cNvSpPr>
          <p:nvPr/>
        </p:nvSpPr>
        <p:spPr bwMode="auto">
          <a:xfrm>
            <a:off x="8636000" y="7550224"/>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0257" name="Oval 21"/>
          <p:cNvSpPr>
            <a:spLocks noChangeArrowheads="1"/>
          </p:cNvSpPr>
          <p:nvPr/>
        </p:nvSpPr>
        <p:spPr bwMode="auto">
          <a:xfrm>
            <a:off x="4216400" y="79169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8" name="Oval 22"/>
          <p:cNvSpPr>
            <a:spLocks noChangeArrowheads="1"/>
          </p:cNvSpPr>
          <p:nvPr/>
        </p:nvSpPr>
        <p:spPr bwMode="auto">
          <a:xfrm>
            <a:off x="5435600" y="79169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9" name="Oval 23"/>
          <p:cNvSpPr>
            <a:spLocks noChangeArrowheads="1"/>
          </p:cNvSpPr>
          <p:nvPr/>
        </p:nvSpPr>
        <p:spPr bwMode="auto">
          <a:xfrm>
            <a:off x="7188200" y="8007424"/>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0" name="Oval 24"/>
          <p:cNvSpPr>
            <a:spLocks noChangeArrowheads="1"/>
          </p:cNvSpPr>
          <p:nvPr/>
        </p:nvSpPr>
        <p:spPr bwMode="auto">
          <a:xfrm>
            <a:off x="9017000" y="8083624"/>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1" name="Oval 25"/>
          <p:cNvSpPr>
            <a:spLocks noChangeArrowheads="1"/>
          </p:cNvSpPr>
          <p:nvPr/>
        </p:nvSpPr>
        <p:spPr bwMode="auto">
          <a:xfrm>
            <a:off x="9702800" y="69263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2" name="Oval 32"/>
          <p:cNvSpPr>
            <a:spLocks noChangeArrowheads="1"/>
          </p:cNvSpPr>
          <p:nvPr/>
        </p:nvSpPr>
        <p:spPr bwMode="auto">
          <a:xfrm>
            <a:off x="6883400" y="5173737"/>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3" name="TextBox 29"/>
          <p:cNvSpPr txBox="1">
            <a:spLocks noChangeArrowheads="1"/>
          </p:cNvSpPr>
          <p:nvPr/>
        </p:nvSpPr>
        <p:spPr bwMode="auto">
          <a:xfrm>
            <a:off x="2084388" y="1330424"/>
            <a:ext cx="9753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4200" dirty="0" smtClean="0">
              <a:solidFill>
                <a:srgbClr val="000000"/>
              </a:solidFill>
              <a:latin typeface="Helvetica Neue Light" pitchFamily="-84" charset="0"/>
              <a:sym typeface="Helvetica Neue Light" pitchFamily="-84" charset="0"/>
            </a:endParaRPr>
          </a:p>
          <a:p>
            <a:pPr algn="ctr" eaLnBrk="1" hangingPunct="1"/>
            <a:r>
              <a:rPr lang="en-US" sz="4200" dirty="0" smtClean="0">
                <a:solidFill>
                  <a:srgbClr val="000000"/>
                </a:solidFill>
                <a:latin typeface="Helvetica Neue Light" pitchFamily="-84" charset="0"/>
                <a:sym typeface="Helvetica Neue Light" pitchFamily="-84" charset="0"/>
              </a:rPr>
              <a:t>Every </a:t>
            </a:r>
            <a:r>
              <a:rPr lang="en-US" sz="4200" dirty="0">
                <a:solidFill>
                  <a:srgbClr val="000000"/>
                </a:solidFill>
                <a:latin typeface="Helvetica Neue Light" pitchFamily="-84" charset="0"/>
                <a:sym typeface="Helvetica Neue Light" pitchFamily="-84" charset="0"/>
              </a:rPr>
              <a:t>node has at most two children</a:t>
            </a:r>
            <a:r>
              <a:rPr lang="en-US" sz="4200" dirty="0" smtClean="0">
                <a:solidFill>
                  <a:srgbClr val="000000"/>
                </a:solidFill>
                <a:latin typeface="Helvetica Neue Light" pitchFamily="-84" charset="0"/>
                <a:sym typeface="Helvetica Neue Light" pitchFamily="-84" charset="0"/>
              </a:rPr>
              <a:t>.</a:t>
            </a:r>
            <a:br>
              <a:rPr lang="en-US" sz="4200" dirty="0" smtClean="0">
                <a:solidFill>
                  <a:srgbClr val="000000"/>
                </a:solidFill>
                <a:latin typeface="Helvetica Neue Light" pitchFamily="-84" charset="0"/>
                <a:sym typeface="Helvetica Neue Light" pitchFamily="-84" charset="0"/>
              </a:rPr>
            </a:br>
            <a:r>
              <a:rPr lang="en-US" sz="4200" dirty="0" smtClean="0">
                <a:solidFill>
                  <a:srgbClr val="000000"/>
                </a:solidFill>
                <a:latin typeface="Helvetica Neue Light" pitchFamily="-84" charset="0"/>
                <a:sym typeface="Helvetica Neue Light" pitchFamily="-84" charset="0"/>
              </a:rPr>
              <a:t>Every subtree is a Binary Tree</a:t>
            </a:r>
          </a:p>
          <a:p>
            <a:pPr algn="ctr" eaLnBrk="1" hangingPunct="1"/>
            <a:r>
              <a:rPr lang="en-US" sz="4200" dirty="0" smtClean="0">
                <a:solidFill>
                  <a:srgbClr val="000000"/>
                </a:solidFill>
                <a:latin typeface="Helvetica Neue Light" pitchFamily="-84" charset="0"/>
                <a:sym typeface="Helvetica Neue Light" pitchFamily="-84" charset="0"/>
              </a:rPr>
              <a:t>Note: Empty tree is also a binary tree</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pPr lvl="0">
              <a:defRPr sz="1800"/>
            </a:pPr>
            <a:r>
              <a:rPr lang="en-AU" sz="4400" dirty="0"/>
              <a:t>How many different binary trees are there with 3 nodes?</a:t>
            </a:r>
          </a:p>
        </p:txBody>
      </p:sp>
      <p:sp>
        <p:nvSpPr>
          <p:cNvPr id="3" name="TPAnswers"/>
          <p:cNvSpPr>
            <a:spLocks noGrp="1"/>
          </p:cNvSpPr>
          <p:nvPr>
            <p:ph idx="1"/>
            <p:custDataLst>
              <p:tags r:id="rId2"/>
            </p:custDataLst>
          </p:nvPr>
        </p:nvSpPr>
        <p:spPr>
          <a:xfrm>
            <a:off x="2041525" y="3724672"/>
            <a:ext cx="6405091" cy="5162153"/>
          </a:xfrm>
        </p:spPr>
        <p:txBody>
          <a:bodyPr>
            <a:normAutofit/>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3</a:t>
            </a:r>
          </a:p>
          <a:p>
            <a:pPr marL="1031875" indent="-914400">
              <a:spcBef>
                <a:spcPct val="20000"/>
              </a:spcBef>
              <a:spcAft>
                <a:spcPts val="0"/>
              </a:spcAft>
              <a:buFont typeface="Wingdings 2" pitchFamily="18" charset="2"/>
              <a:buAutoNum type="alphaUcPeriod"/>
            </a:pPr>
            <a:r>
              <a:rPr lang="en-AU" dirty="0" smtClean="0"/>
              <a:t>5</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61624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Binary Search Tree</a:t>
            </a:r>
          </a:p>
        </p:txBody>
      </p:sp>
      <p:sp>
        <p:nvSpPr>
          <p:cNvPr id="11266"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67"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68" name="Oval 6"/>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1269"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0"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1" name="Oval 9"/>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18</a:t>
            </a:r>
          </a:p>
        </p:txBody>
      </p:sp>
      <p:sp>
        <p:nvSpPr>
          <p:cNvPr id="11272" name="Line 9"/>
          <p:cNvSpPr>
            <a:spLocks noChangeShapeType="1"/>
          </p:cNvSpPr>
          <p:nvPr/>
        </p:nvSpPr>
        <p:spPr bwMode="auto">
          <a:xfrm flipH="1">
            <a:off x="8255000" y="5715000"/>
            <a:ext cx="534988" cy="623888"/>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3"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4" name="Oval 12"/>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3</a:t>
            </a:r>
          </a:p>
        </p:txBody>
      </p:sp>
      <p:sp>
        <p:nvSpPr>
          <p:cNvPr id="11275"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6" name="Oval 15"/>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1277" name="Line 15"/>
          <p:cNvSpPr>
            <a:spLocks noChangeShapeType="1"/>
          </p:cNvSpPr>
          <p:nvPr/>
        </p:nvSpPr>
        <p:spPr bwMode="auto">
          <a:xfrm flipH="1">
            <a:off x="5434013" y="6705600"/>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78" name="Oval 18"/>
          <p:cNvSpPr>
            <a:spLocks noChangeArrowheads="1"/>
          </p:cNvSpPr>
          <p:nvPr/>
        </p:nvSpPr>
        <p:spPr bwMode="auto">
          <a:xfrm>
            <a:off x="7874000" y="6338888"/>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1279" name="Line 18"/>
          <p:cNvSpPr>
            <a:spLocks noChangeShapeType="1"/>
          </p:cNvSpPr>
          <p:nvPr/>
        </p:nvSpPr>
        <p:spPr bwMode="auto">
          <a:xfrm flipH="1">
            <a:off x="7340600" y="6796088"/>
            <a:ext cx="5334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80" name="Line 19"/>
          <p:cNvSpPr>
            <a:spLocks noChangeShapeType="1"/>
          </p:cNvSpPr>
          <p:nvPr/>
        </p:nvSpPr>
        <p:spPr bwMode="auto">
          <a:xfrm>
            <a:off x="8407400" y="6796088"/>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281" name="Oval 21"/>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1282" name="Oval 22"/>
          <p:cNvSpPr>
            <a:spLocks noChangeArrowheads="1"/>
          </p:cNvSpPr>
          <p:nvPr/>
        </p:nvSpPr>
        <p:spPr bwMode="auto">
          <a:xfrm>
            <a:off x="52070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1283" name="Oval 23"/>
          <p:cNvSpPr>
            <a:spLocks noChangeArrowheads="1"/>
          </p:cNvSpPr>
          <p:nvPr/>
        </p:nvSpPr>
        <p:spPr bwMode="auto">
          <a:xfrm>
            <a:off x="6959600" y="7253288"/>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13</a:t>
            </a:r>
          </a:p>
        </p:txBody>
      </p:sp>
      <p:sp>
        <p:nvSpPr>
          <p:cNvPr id="11284" name="Oval 24"/>
          <p:cNvSpPr>
            <a:spLocks noChangeArrowheads="1"/>
          </p:cNvSpPr>
          <p:nvPr/>
        </p:nvSpPr>
        <p:spPr bwMode="auto">
          <a:xfrm>
            <a:off x="8788400" y="7329488"/>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16</a:t>
            </a:r>
          </a:p>
        </p:txBody>
      </p:sp>
      <p:sp>
        <p:nvSpPr>
          <p:cNvPr id="11285" name="Oval 25"/>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11286" name="Oval 3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1287" name="TextBox 29"/>
          <p:cNvSpPr txBox="1">
            <a:spLocks noChangeArrowheads="1"/>
          </p:cNvSpPr>
          <p:nvPr/>
        </p:nvSpPr>
        <p:spPr bwMode="auto">
          <a:xfrm>
            <a:off x="1533848" y="1852464"/>
            <a:ext cx="993710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2800" dirty="0">
                <a:solidFill>
                  <a:srgbClr val="000000"/>
                </a:solidFill>
                <a:latin typeface="Helvetica Neue Light" pitchFamily="-84" charset="0"/>
                <a:sym typeface="Helvetica Neue Light" pitchFamily="-84" charset="0"/>
              </a:rPr>
              <a:t>For every </a:t>
            </a:r>
            <a:r>
              <a:rPr lang="en-US" sz="2800" dirty="0" smtClean="0">
                <a:solidFill>
                  <a:srgbClr val="000000"/>
                </a:solidFill>
                <a:latin typeface="Helvetica Neue Light" pitchFamily="-84" charset="0"/>
                <a:sym typeface="Helvetica Neue Light" pitchFamily="-84" charset="0"/>
              </a:rPr>
              <a:t>node:</a:t>
            </a:r>
          </a:p>
          <a:p>
            <a:pPr marL="914400" lvl="1" indent="-457200" eaLnBrk="1" hangingPunct="1">
              <a:buFont typeface="Arial"/>
              <a:buChar char="•"/>
            </a:pPr>
            <a:r>
              <a:rPr lang="en-US" sz="2800" dirty="0" smtClean="0">
                <a:solidFill>
                  <a:srgbClr val="000000"/>
                </a:solidFill>
                <a:latin typeface="Helvetica Neue Light" pitchFamily="-84" charset="0"/>
                <a:sym typeface="Helvetica Neue Light" pitchFamily="-84" charset="0"/>
              </a:rPr>
              <a:t>The </a:t>
            </a:r>
            <a:r>
              <a:rPr lang="en-US" sz="2800" dirty="0">
                <a:solidFill>
                  <a:srgbClr val="000000"/>
                </a:solidFill>
                <a:latin typeface="Helvetica Neue Light" pitchFamily="-84" charset="0"/>
                <a:sym typeface="Helvetica Neue Light" pitchFamily="-84" charset="0"/>
              </a:rPr>
              <a:t>values of the nodes in the left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less than its </a:t>
            </a:r>
            <a:r>
              <a:rPr lang="en-US" sz="2800" dirty="0" smtClean="0">
                <a:solidFill>
                  <a:srgbClr val="000000"/>
                </a:solidFill>
                <a:latin typeface="Helvetica Neue Light" pitchFamily="-84" charset="0"/>
                <a:sym typeface="Helvetica Neue Light" pitchFamily="-84" charset="0"/>
              </a:rPr>
              <a:t>value.</a:t>
            </a:r>
          </a:p>
          <a:p>
            <a:pPr marL="914400" lvl="1" indent="-457200" eaLnBrk="1" hangingPunct="1">
              <a:buFont typeface="Arial"/>
              <a:buChar char="•"/>
            </a:pPr>
            <a:r>
              <a:rPr lang="en-US" sz="2800" dirty="0" smtClean="0">
                <a:solidFill>
                  <a:srgbClr val="000000"/>
                </a:solidFill>
                <a:latin typeface="Helvetica Neue Light" pitchFamily="-84" charset="0"/>
                <a:sym typeface="Helvetica Neue Light" pitchFamily="-84" charset="0"/>
              </a:rPr>
              <a:t>The </a:t>
            </a:r>
            <a:r>
              <a:rPr lang="en-US" sz="2800" dirty="0">
                <a:solidFill>
                  <a:srgbClr val="000000"/>
                </a:solidFill>
                <a:latin typeface="Helvetica Neue Light" pitchFamily="-84" charset="0"/>
                <a:sym typeface="Helvetica Neue Light" pitchFamily="-84" charset="0"/>
              </a:rPr>
              <a:t>values of the nodes in the right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greater than its value</a:t>
            </a:r>
            <a:r>
              <a:rPr lang="en-US" sz="2800" dirty="0" smtClean="0">
                <a:solidFill>
                  <a:srgbClr val="000000"/>
                </a:solidFill>
                <a:latin typeface="Helvetica Neue Light" pitchFamily="-84" charset="0"/>
                <a:sym typeface="Helvetica Neue Light" pitchFamily="-84" charset="0"/>
              </a:rPr>
              <a:t>.</a:t>
            </a:r>
            <a:endParaRPr lang="en-US" sz="2800" dirty="0">
              <a:solidFill>
                <a:srgbClr val="000000"/>
              </a:solidFill>
              <a:latin typeface="Helvetica Neue Light" pitchFamily="-84" charset="0"/>
              <a:sym typeface="Helvetica Neue Light" pitchFamily="-84" charset="0"/>
            </a:endParaRPr>
          </a:p>
        </p:txBody>
      </p:sp>
      <p:sp>
        <p:nvSpPr>
          <p:cNvPr id="11288" name="TextBox 27"/>
          <p:cNvSpPr txBox="1">
            <a:spLocks noChangeArrowheads="1"/>
          </p:cNvSpPr>
          <p:nvPr/>
        </p:nvSpPr>
        <p:spPr bwMode="auto">
          <a:xfrm>
            <a:off x="2757984" y="8117160"/>
            <a:ext cx="8382000" cy="584200"/>
          </a:xfrm>
          <a:prstGeom prst="rect">
            <a:avLst/>
          </a:prstGeom>
          <a:solidFill>
            <a:srgbClr val="FEB80A"/>
          </a:solidFill>
          <a:ln>
            <a:noFill/>
          </a:ln>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dirty="0">
                <a:solidFill>
                  <a:srgbClr val="000000"/>
                </a:solidFill>
                <a:latin typeface="Helvetica Neue Light" pitchFamily="-84" charset="0"/>
                <a:sym typeface="Helvetica Neue Light" pitchFamily="-84" charset="0"/>
              </a:rPr>
              <a:t>Note: Every </a:t>
            </a:r>
            <a:r>
              <a:rPr lang="en-US" sz="3200" dirty="0" err="1">
                <a:solidFill>
                  <a:srgbClr val="000000"/>
                </a:solidFill>
                <a:latin typeface="Helvetica Neue Light" pitchFamily="-84" charset="0"/>
                <a:sym typeface="Helvetica Neue Light" pitchFamily="-84" charset="0"/>
              </a:rPr>
              <a:t>subtree</a:t>
            </a:r>
            <a:r>
              <a:rPr lang="en-US" sz="3200" dirty="0">
                <a:solidFill>
                  <a:srgbClr val="000000"/>
                </a:solidFill>
                <a:latin typeface="Helvetica Neue Light" pitchFamily="-84" charset="0"/>
                <a:sym typeface="Helvetica Neue Light" pitchFamily="-84" charset="0"/>
              </a:rPr>
              <a:t> is a Binary Search Tree</a:t>
            </a:r>
          </a:p>
        </p:txBody>
      </p:sp>
      <p:sp>
        <p:nvSpPr>
          <p:cNvPr id="26" name="TextBox 27"/>
          <p:cNvSpPr txBox="1">
            <a:spLocks noChangeArrowheads="1"/>
          </p:cNvSpPr>
          <p:nvPr/>
        </p:nvSpPr>
        <p:spPr bwMode="auto">
          <a:xfrm>
            <a:off x="165696" y="4732784"/>
            <a:ext cx="2880320" cy="2592288"/>
          </a:xfrm>
          <a:prstGeom prst="rect">
            <a:avLst/>
          </a:prstGeom>
          <a:solidFill>
            <a:srgbClr val="FEB80A"/>
          </a:solidFill>
          <a:ln>
            <a:noFill/>
          </a:ln>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dirty="0" smtClean="0">
                <a:solidFill>
                  <a:srgbClr val="000000"/>
                </a:solidFill>
                <a:latin typeface="Helvetica Neue Light" pitchFamily="-84" charset="0"/>
                <a:sym typeface="Helvetica Neue Light" pitchFamily="-84" charset="0"/>
              </a:rPr>
              <a:t>FIT1045: Binary </a:t>
            </a:r>
            <a:r>
              <a:rPr lang="en-US" sz="3200" dirty="0">
                <a:solidFill>
                  <a:srgbClr val="000000"/>
                </a:solidFill>
                <a:latin typeface="Helvetica Neue Light" pitchFamily="-84" charset="0"/>
                <a:sym typeface="Helvetica Neue Light" pitchFamily="-84" charset="0"/>
              </a:rPr>
              <a:t>Search </a:t>
            </a:r>
            <a:r>
              <a:rPr lang="en-US" sz="3200" dirty="0" smtClean="0">
                <a:solidFill>
                  <a:srgbClr val="000000"/>
                </a:solidFill>
                <a:latin typeface="Helvetica Neue Light" pitchFamily="-84" charset="0"/>
                <a:sym typeface="Helvetica Neue Light" pitchFamily="-84" charset="0"/>
              </a:rPr>
              <a:t>Trees do not have duplicate values</a:t>
            </a:r>
            <a:endParaRPr lang="en-US" sz="3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1" name="Group 831"/>
          <p:cNvGrpSpPr/>
          <p:nvPr/>
        </p:nvGrpSpPr>
        <p:grpSpPr>
          <a:xfrm>
            <a:off x="1777998" y="2278401"/>
            <a:ext cx="6908802" cy="3443289"/>
            <a:chOff x="0" y="0"/>
            <a:chExt cx="6908800" cy="3443288"/>
          </a:xfrm>
        </p:grpSpPr>
        <p:grpSp>
          <p:nvGrpSpPr>
            <p:cNvPr id="822" name="Group 822"/>
            <p:cNvGrpSpPr/>
            <p:nvPr/>
          </p:nvGrpSpPr>
          <p:grpSpPr>
            <a:xfrm>
              <a:off x="279399" y="0"/>
              <a:ext cx="6629402" cy="3443289"/>
              <a:chOff x="0" y="0"/>
              <a:chExt cx="6629400" cy="3443288"/>
            </a:xfrm>
          </p:grpSpPr>
          <p:sp>
            <p:nvSpPr>
              <p:cNvPr id="787" name="Shape 787"/>
              <p:cNvSpPr/>
              <p:nvPr/>
            </p:nvSpPr>
            <p:spPr>
              <a:xfrm flipH="1">
                <a:off x="1598612" y="533400"/>
                <a:ext cx="1679576" cy="3048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788" name="Shape 788"/>
              <p:cNvSpPr/>
              <p:nvPr/>
            </p:nvSpPr>
            <p:spPr>
              <a:xfrm>
                <a:off x="3733800" y="533400"/>
                <a:ext cx="1524000"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791" name="Group 791"/>
              <p:cNvGrpSpPr/>
              <p:nvPr/>
            </p:nvGrpSpPr>
            <p:grpSpPr>
              <a:xfrm>
                <a:off x="1066799" y="762000"/>
                <a:ext cx="609602" cy="609601"/>
                <a:chOff x="0" y="0"/>
                <a:chExt cx="609600" cy="609600"/>
              </a:xfrm>
            </p:grpSpPr>
            <p:sp>
              <p:nvSpPr>
                <p:cNvPr id="789" name="Shape 78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790" name="Shape 790"/>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7</a:t>
                  </a:r>
                </a:p>
              </p:txBody>
            </p:sp>
          </p:grpSp>
          <p:sp>
            <p:nvSpPr>
              <p:cNvPr id="792" name="Shape 792"/>
              <p:cNvSpPr/>
              <p:nvPr/>
            </p:nvSpPr>
            <p:spPr>
              <a:xfrm flipH="1">
                <a:off x="455612" y="1295400"/>
                <a:ext cx="688976"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793" name="Shape 793"/>
              <p:cNvSpPr/>
              <p:nvPr/>
            </p:nvSpPr>
            <p:spPr>
              <a:xfrm>
                <a:off x="1600200" y="1295400"/>
                <a:ext cx="609600" cy="5334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796" name="Group 796"/>
              <p:cNvGrpSpPr/>
              <p:nvPr/>
            </p:nvGrpSpPr>
            <p:grpSpPr>
              <a:xfrm>
                <a:off x="5257799" y="762000"/>
                <a:ext cx="609602" cy="609601"/>
                <a:chOff x="0" y="0"/>
                <a:chExt cx="609600" cy="609600"/>
              </a:xfrm>
            </p:grpSpPr>
            <p:sp>
              <p:nvSpPr>
                <p:cNvPr id="794" name="Shape 794"/>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795" name="Shape 795"/>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18</a:t>
                  </a:r>
                </a:p>
              </p:txBody>
            </p:sp>
          </p:grpSp>
          <p:sp>
            <p:nvSpPr>
              <p:cNvPr id="797" name="Shape 797"/>
              <p:cNvSpPr/>
              <p:nvPr/>
            </p:nvSpPr>
            <p:spPr>
              <a:xfrm flipH="1">
                <a:off x="4800599" y="1295400"/>
                <a:ext cx="534989" cy="623888"/>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798" name="Shape 798"/>
              <p:cNvSpPr/>
              <p:nvPr/>
            </p:nvSpPr>
            <p:spPr>
              <a:xfrm>
                <a:off x="5791200" y="1295400"/>
                <a:ext cx="3810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01" name="Group 801"/>
              <p:cNvGrpSpPr/>
              <p:nvPr/>
            </p:nvGrpSpPr>
            <p:grpSpPr>
              <a:xfrm>
                <a:off x="-1" y="1676400"/>
                <a:ext cx="609602" cy="609601"/>
                <a:chOff x="0" y="0"/>
                <a:chExt cx="609600" cy="609600"/>
              </a:xfrm>
            </p:grpSpPr>
            <p:sp>
              <p:nvSpPr>
                <p:cNvPr id="799" name="Shape 79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00" name="Shape 800"/>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8</a:t>
                  </a:r>
                </a:p>
              </p:txBody>
            </p:sp>
          </p:grpSp>
          <p:sp>
            <p:nvSpPr>
              <p:cNvPr id="802" name="Shape 802"/>
              <p:cNvSpPr/>
              <p:nvPr/>
            </p:nvSpPr>
            <p:spPr>
              <a:xfrm>
                <a:off x="457200" y="2286000"/>
                <a:ext cx="3048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05" name="Group 805"/>
              <p:cNvGrpSpPr/>
              <p:nvPr/>
            </p:nvGrpSpPr>
            <p:grpSpPr>
              <a:xfrm>
                <a:off x="2133599" y="1752600"/>
                <a:ext cx="609602" cy="609601"/>
                <a:chOff x="0" y="0"/>
                <a:chExt cx="609600" cy="609600"/>
              </a:xfrm>
            </p:grpSpPr>
            <p:sp>
              <p:nvSpPr>
                <p:cNvPr id="803" name="Shape 803"/>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04" name="Shape 804"/>
                <p:cNvSpPr/>
                <p:nvPr/>
              </p:nvSpPr>
              <p:spPr>
                <a:xfrm>
                  <a:off x="147370" y="24944"/>
                  <a:ext cx="314860"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9</a:t>
                  </a:r>
                </a:p>
              </p:txBody>
            </p:sp>
          </p:grpSp>
          <p:grpSp>
            <p:nvGrpSpPr>
              <p:cNvPr id="808" name="Group 808"/>
              <p:cNvGrpSpPr/>
              <p:nvPr/>
            </p:nvGrpSpPr>
            <p:grpSpPr>
              <a:xfrm>
                <a:off x="4419599" y="1919287"/>
                <a:ext cx="609602" cy="609601"/>
                <a:chOff x="0" y="0"/>
                <a:chExt cx="609600" cy="609600"/>
              </a:xfrm>
            </p:grpSpPr>
            <p:sp>
              <p:nvSpPr>
                <p:cNvPr id="806" name="Shape 806"/>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07" name="Shape 807"/>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16</a:t>
                  </a:r>
                </a:p>
              </p:txBody>
            </p:sp>
          </p:grpSp>
          <p:sp>
            <p:nvSpPr>
              <p:cNvPr id="809" name="Shape 809"/>
              <p:cNvSpPr/>
              <p:nvPr/>
            </p:nvSpPr>
            <p:spPr>
              <a:xfrm flipH="1">
                <a:off x="3886200" y="2376488"/>
                <a:ext cx="533400" cy="457201"/>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12" name="Group 812"/>
              <p:cNvGrpSpPr/>
              <p:nvPr/>
            </p:nvGrpSpPr>
            <p:grpSpPr>
              <a:xfrm>
                <a:off x="533399" y="2743200"/>
                <a:ext cx="609602" cy="609601"/>
                <a:chOff x="0" y="0"/>
                <a:chExt cx="609600" cy="609600"/>
              </a:xfrm>
            </p:grpSpPr>
            <p:sp>
              <p:nvSpPr>
                <p:cNvPr id="810" name="Shape 810"/>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11" name="Shape 811"/>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6</a:t>
                  </a:r>
                </a:p>
              </p:txBody>
            </p:sp>
          </p:grpSp>
          <p:grpSp>
            <p:nvGrpSpPr>
              <p:cNvPr id="815" name="Group 815"/>
              <p:cNvGrpSpPr/>
              <p:nvPr/>
            </p:nvGrpSpPr>
            <p:grpSpPr>
              <a:xfrm>
                <a:off x="3505199" y="2833688"/>
                <a:ext cx="609602" cy="609601"/>
                <a:chOff x="0" y="0"/>
                <a:chExt cx="609600" cy="609600"/>
              </a:xfrm>
            </p:grpSpPr>
            <p:sp>
              <p:nvSpPr>
                <p:cNvPr id="813" name="Shape 813"/>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14" name="Shape 814"/>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13</a:t>
                  </a:r>
                </a:p>
              </p:txBody>
            </p:sp>
          </p:grpSp>
          <p:grpSp>
            <p:nvGrpSpPr>
              <p:cNvPr id="818" name="Group 818"/>
              <p:cNvGrpSpPr/>
              <p:nvPr/>
            </p:nvGrpSpPr>
            <p:grpSpPr>
              <a:xfrm>
                <a:off x="6019799" y="1752600"/>
                <a:ext cx="609602" cy="609601"/>
                <a:chOff x="0" y="0"/>
                <a:chExt cx="609600" cy="609600"/>
              </a:xfrm>
            </p:grpSpPr>
            <p:sp>
              <p:nvSpPr>
                <p:cNvPr id="816" name="Shape 816"/>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17" name="Shape 817"/>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20</a:t>
                  </a:r>
                </a:p>
              </p:txBody>
            </p:sp>
          </p:grpSp>
          <p:grpSp>
            <p:nvGrpSpPr>
              <p:cNvPr id="821" name="Group 821"/>
              <p:cNvGrpSpPr/>
              <p:nvPr/>
            </p:nvGrpSpPr>
            <p:grpSpPr>
              <a:xfrm>
                <a:off x="3200399" y="0"/>
                <a:ext cx="609602" cy="609601"/>
                <a:chOff x="0" y="0"/>
                <a:chExt cx="609600" cy="609600"/>
              </a:xfrm>
            </p:grpSpPr>
            <p:sp>
              <p:nvSpPr>
                <p:cNvPr id="819" name="Shape 81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20" name="Shape 820"/>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12</a:t>
                  </a:r>
                </a:p>
              </p:txBody>
            </p:sp>
          </p:grpSp>
        </p:grpSp>
        <p:grpSp>
          <p:nvGrpSpPr>
            <p:cNvPr id="825" name="Group 825"/>
            <p:cNvGrpSpPr/>
            <p:nvPr/>
          </p:nvGrpSpPr>
          <p:grpSpPr>
            <a:xfrm>
              <a:off x="2933699" y="2832100"/>
              <a:ext cx="609602" cy="609601"/>
              <a:chOff x="0" y="0"/>
              <a:chExt cx="609600" cy="609600"/>
            </a:xfrm>
          </p:grpSpPr>
          <p:sp>
            <p:nvSpPr>
              <p:cNvPr id="823" name="Shape 823"/>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24" name="Shape 824"/>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10</a:t>
                </a:r>
              </a:p>
            </p:txBody>
          </p:sp>
        </p:grpSp>
        <p:sp>
          <p:nvSpPr>
            <p:cNvPr id="826" name="Shape 826"/>
            <p:cNvSpPr/>
            <p:nvPr/>
          </p:nvSpPr>
          <p:spPr>
            <a:xfrm>
              <a:off x="2847875" y="2323405"/>
              <a:ext cx="428725" cy="508695"/>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29" name="Group 829"/>
            <p:cNvGrpSpPr/>
            <p:nvPr/>
          </p:nvGrpSpPr>
          <p:grpSpPr>
            <a:xfrm>
              <a:off x="-1" y="2743200"/>
              <a:ext cx="609602" cy="609601"/>
              <a:chOff x="0" y="0"/>
              <a:chExt cx="609600" cy="609600"/>
            </a:xfrm>
          </p:grpSpPr>
          <p:sp>
            <p:nvSpPr>
              <p:cNvPr id="827" name="Shape 827"/>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28" name="Shape 828"/>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2</a:t>
                </a:r>
              </a:p>
            </p:txBody>
          </p:sp>
        </p:grpSp>
        <p:sp>
          <p:nvSpPr>
            <p:cNvPr id="830" name="Shape 830"/>
            <p:cNvSpPr/>
            <p:nvPr/>
          </p:nvSpPr>
          <p:spPr>
            <a:xfrm flipH="1">
              <a:off x="228600" y="2286000"/>
              <a:ext cx="231775"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sp>
        <p:nvSpPr>
          <p:cNvPr id="2" name="TPQuestion"/>
          <p:cNvSpPr>
            <a:spLocks noGrp="1"/>
          </p:cNvSpPr>
          <p:nvPr>
            <p:ph type="title"/>
          </p:nvPr>
        </p:nvSpPr>
        <p:spPr/>
        <p:txBody>
          <a:bodyPr>
            <a:normAutofit/>
          </a:bodyPr>
          <a:lstStyle/>
          <a:p>
            <a:pPr lvl="0">
              <a:defRPr sz="1800"/>
            </a:pPr>
            <a:r>
              <a:rPr lang="en-AU" sz="6000" dirty="0"/>
              <a:t>Is this a binary search tree?</a:t>
            </a:r>
          </a:p>
        </p:txBody>
      </p:sp>
      <p:sp>
        <p:nvSpPr>
          <p:cNvPr id="3" name="TPAnswers"/>
          <p:cNvSpPr>
            <a:spLocks noGrp="1"/>
          </p:cNvSpPr>
          <p:nvPr>
            <p:ph idx="1"/>
            <p:custDataLst>
              <p:tags r:id="rId2"/>
            </p:custDataLst>
          </p:nvPr>
        </p:nvSpPr>
        <p:spPr>
          <a:xfrm>
            <a:off x="2041526" y="6893024"/>
            <a:ext cx="4308476" cy="1993801"/>
          </a:xfrm>
        </p:spPr>
        <p:txBody>
          <a:bodyPr>
            <a:normAutofit/>
          </a:bodyPr>
          <a:lstStyle/>
          <a:p>
            <a:pPr marL="1031875" indent="-914400">
              <a:spcBef>
                <a:spcPct val="20000"/>
              </a:spcBef>
              <a:spcAft>
                <a:spcPts val="0"/>
              </a:spcAft>
              <a:buFont typeface="Wingdings 2" pitchFamily="18" charset="2"/>
              <a:buAutoNum type="alphaUcPeriod"/>
            </a:pPr>
            <a:r>
              <a:rPr lang="en-AU" dirty="0" smtClean="0"/>
              <a:t>Yes</a:t>
            </a:r>
          </a:p>
          <a:p>
            <a:pPr marL="1031875" indent="-914400">
              <a:spcBef>
                <a:spcPct val="20000"/>
              </a:spcBef>
              <a:spcAft>
                <a:spcPts val="0"/>
              </a:spcAft>
              <a:buFont typeface="Wingdings 2" pitchFamily="18" charset="2"/>
              <a:buAutoNum type="alphaUcPeriod"/>
            </a:pPr>
            <a:r>
              <a:rPr lang="en-AU" dirty="0" smtClean="0"/>
              <a:t>No</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138874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5" name="Group 925"/>
          <p:cNvGrpSpPr/>
          <p:nvPr/>
        </p:nvGrpSpPr>
        <p:grpSpPr>
          <a:xfrm>
            <a:off x="1995956" y="2355931"/>
            <a:ext cx="6629402" cy="3519489"/>
            <a:chOff x="0" y="0"/>
            <a:chExt cx="6629400" cy="3519488"/>
          </a:xfrm>
        </p:grpSpPr>
        <p:sp>
          <p:nvSpPr>
            <p:cNvPr id="882" name="Shape 882"/>
            <p:cNvSpPr/>
            <p:nvPr/>
          </p:nvSpPr>
          <p:spPr>
            <a:xfrm flipH="1">
              <a:off x="1598612" y="533400"/>
              <a:ext cx="1679576" cy="3048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883" name="Shape 883"/>
            <p:cNvSpPr/>
            <p:nvPr/>
          </p:nvSpPr>
          <p:spPr>
            <a:xfrm>
              <a:off x="3733800" y="533400"/>
              <a:ext cx="1524000"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86" name="Group 886"/>
            <p:cNvGrpSpPr/>
            <p:nvPr/>
          </p:nvGrpSpPr>
          <p:grpSpPr>
            <a:xfrm>
              <a:off x="1066799" y="762000"/>
              <a:ext cx="609602" cy="609601"/>
              <a:chOff x="0" y="0"/>
              <a:chExt cx="609600" cy="609600"/>
            </a:xfrm>
          </p:grpSpPr>
          <p:sp>
            <p:nvSpPr>
              <p:cNvPr id="884" name="Shape 884"/>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85" name="Shape 885"/>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8</a:t>
                </a:r>
              </a:p>
            </p:txBody>
          </p:sp>
        </p:grpSp>
        <p:sp>
          <p:nvSpPr>
            <p:cNvPr id="887" name="Shape 887"/>
            <p:cNvSpPr/>
            <p:nvPr/>
          </p:nvSpPr>
          <p:spPr>
            <a:xfrm flipH="1">
              <a:off x="455612" y="1295400"/>
              <a:ext cx="688976"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888" name="Shape 888"/>
            <p:cNvSpPr/>
            <p:nvPr/>
          </p:nvSpPr>
          <p:spPr>
            <a:xfrm>
              <a:off x="1600200" y="1295400"/>
              <a:ext cx="609600" cy="5334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91" name="Group 891"/>
            <p:cNvGrpSpPr/>
            <p:nvPr/>
          </p:nvGrpSpPr>
          <p:grpSpPr>
            <a:xfrm>
              <a:off x="5257799" y="762000"/>
              <a:ext cx="609602" cy="609601"/>
              <a:chOff x="0" y="0"/>
              <a:chExt cx="609600" cy="609600"/>
            </a:xfrm>
          </p:grpSpPr>
          <p:sp>
            <p:nvSpPr>
              <p:cNvPr id="889" name="Shape 88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90" name="Shape 890"/>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18</a:t>
                </a:r>
              </a:p>
            </p:txBody>
          </p:sp>
        </p:grpSp>
        <p:sp>
          <p:nvSpPr>
            <p:cNvPr id="892" name="Shape 892"/>
            <p:cNvSpPr/>
            <p:nvPr/>
          </p:nvSpPr>
          <p:spPr>
            <a:xfrm flipH="1">
              <a:off x="4800599" y="1295400"/>
              <a:ext cx="534989" cy="623888"/>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893" name="Shape 893"/>
            <p:cNvSpPr/>
            <p:nvPr/>
          </p:nvSpPr>
          <p:spPr>
            <a:xfrm>
              <a:off x="5791200" y="1295400"/>
              <a:ext cx="3810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896" name="Group 896"/>
            <p:cNvGrpSpPr/>
            <p:nvPr/>
          </p:nvGrpSpPr>
          <p:grpSpPr>
            <a:xfrm>
              <a:off x="-1" y="1676400"/>
              <a:ext cx="609602" cy="609601"/>
              <a:chOff x="0" y="0"/>
              <a:chExt cx="609600" cy="609600"/>
            </a:xfrm>
          </p:grpSpPr>
          <p:sp>
            <p:nvSpPr>
              <p:cNvPr id="894" name="Shape 894"/>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95" name="Shape 895"/>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3</a:t>
                </a:r>
              </a:p>
            </p:txBody>
          </p:sp>
        </p:grpSp>
        <p:sp>
          <p:nvSpPr>
            <p:cNvPr id="897" name="Shape 897"/>
            <p:cNvSpPr/>
            <p:nvPr/>
          </p:nvSpPr>
          <p:spPr>
            <a:xfrm>
              <a:off x="457200" y="2286000"/>
              <a:ext cx="3048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900" name="Group 900"/>
            <p:cNvGrpSpPr/>
            <p:nvPr/>
          </p:nvGrpSpPr>
          <p:grpSpPr>
            <a:xfrm>
              <a:off x="2133599" y="1752600"/>
              <a:ext cx="609602" cy="609601"/>
              <a:chOff x="0" y="0"/>
              <a:chExt cx="609600" cy="609600"/>
            </a:xfrm>
          </p:grpSpPr>
          <p:sp>
            <p:nvSpPr>
              <p:cNvPr id="898" name="Shape 898"/>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99" name="Shape 899"/>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10</a:t>
                </a:r>
              </a:p>
            </p:txBody>
          </p:sp>
        </p:grpSp>
        <p:sp>
          <p:nvSpPr>
            <p:cNvPr id="901" name="Shape 901"/>
            <p:cNvSpPr/>
            <p:nvPr/>
          </p:nvSpPr>
          <p:spPr>
            <a:xfrm flipH="1">
              <a:off x="1979612" y="2286000"/>
              <a:ext cx="231776"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904" name="Group 904"/>
            <p:cNvGrpSpPr/>
            <p:nvPr/>
          </p:nvGrpSpPr>
          <p:grpSpPr>
            <a:xfrm>
              <a:off x="4419599" y="1919287"/>
              <a:ext cx="609602" cy="609601"/>
              <a:chOff x="0" y="0"/>
              <a:chExt cx="609600" cy="609600"/>
            </a:xfrm>
          </p:grpSpPr>
          <p:sp>
            <p:nvSpPr>
              <p:cNvPr id="902" name="Shape 902"/>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03" name="Shape 903"/>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15</a:t>
                </a:r>
              </a:p>
            </p:txBody>
          </p:sp>
        </p:grpSp>
        <p:sp>
          <p:nvSpPr>
            <p:cNvPr id="905" name="Shape 905"/>
            <p:cNvSpPr/>
            <p:nvPr/>
          </p:nvSpPr>
          <p:spPr>
            <a:xfrm flipH="1">
              <a:off x="3886200" y="2376488"/>
              <a:ext cx="533400" cy="457201"/>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906" name="Shape 906"/>
            <p:cNvSpPr/>
            <p:nvPr/>
          </p:nvSpPr>
          <p:spPr>
            <a:xfrm>
              <a:off x="4953000" y="2376488"/>
              <a:ext cx="609600" cy="533401"/>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909" name="Group 909"/>
            <p:cNvGrpSpPr/>
            <p:nvPr/>
          </p:nvGrpSpPr>
          <p:grpSpPr>
            <a:xfrm>
              <a:off x="533399" y="2743200"/>
              <a:ext cx="609602" cy="609601"/>
              <a:chOff x="0" y="0"/>
              <a:chExt cx="609600" cy="609600"/>
            </a:xfrm>
          </p:grpSpPr>
          <p:sp>
            <p:nvSpPr>
              <p:cNvPr id="907" name="Shape 907"/>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08" name="Shape 908"/>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5</a:t>
                </a:r>
              </a:p>
            </p:txBody>
          </p:sp>
        </p:grpSp>
        <p:grpSp>
          <p:nvGrpSpPr>
            <p:cNvPr id="912" name="Group 912"/>
            <p:cNvGrpSpPr/>
            <p:nvPr/>
          </p:nvGrpSpPr>
          <p:grpSpPr>
            <a:xfrm>
              <a:off x="1752599" y="2743200"/>
              <a:ext cx="609602" cy="609601"/>
              <a:chOff x="0" y="0"/>
              <a:chExt cx="609600" cy="609600"/>
            </a:xfrm>
          </p:grpSpPr>
          <p:sp>
            <p:nvSpPr>
              <p:cNvPr id="910" name="Shape 910"/>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11" name="Shape 911"/>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9</a:t>
                </a:r>
              </a:p>
            </p:txBody>
          </p:sp>
        </p:grpSp>
        <p:grpSp>
          <p:nvGrpSpPr>
            <p:cNvPr id="915" name="Group 915"/>
            <p:cNvGrpSpPr/>
            <p:nvPr/>
          </p:nvGrpSpPr>
          <p:grpSpPr>
            <a:xfrm>
              <a:off x="3505199" y="2833688"/>
              <a:ext cx="609602" cy="609601"/>
              <a:chOff x="0" y="0"/>
              <a:chExt cx="609600" cy="609600"/>
            </a:xfrm>
          </p:grpSpPr>
          <p:sp>
            <p:nvSpPr>
              <p:cNvPr id="913" name="Shape 913"/>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14" name="Shape 914"/>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13</a:t>
                </a:r>
              </a:p>
            </p:txBody>
          </p:sp>
        </p:grpSp>
        <p:grpSp>
          <p:nvGrpSpPr>
            <p:cNvPr id="918" name="Group 918"/>
            <p:cNvGrpSpPr/>
            <p:nvPr/>
          </p:nvGrpSpPr>
          <p:grpSpPr>
            <a:xfrm>
              <a:off x="5333999" y="2909888"/>
              <a:ext cx="609602" cy="609601"/>
              <a:chOff x="0" y="0"/>
              <a:chExt cx="609600" cy="609600"/>
            </a:xfrm>
          </p:grpSpPr>
          <p:sp>
            <p:nvSpPr>
              <p:cNvPr id="916" name="Shape 916"/>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17" name="Shape 917"/>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dirty="0">
                    <a:uFill>
                      <a:solidFill/>
                    </a:uFill>
                  </a:rPr>
                  <a:t>16</a:t>
                </a:r>
              </a:p>
            </p:txBody>
          </p:sp>
        </p:grpSp>
        <p:grpSp>
          <p:nvGrpSpPr>
            <p:cNvPr id="921" name="Group 921"/>
            <p:cNvGrpSpPr/>
            <p:nvPr/>
          </p:nvGrpSpPr>
          <p:grpSpPr>
            <a:xfrm>
              <a:off x="6019799" y="1752600"/>
              <a:ext cx="609602" cy="609601"/>
              <a:chOff x="0" y="0"/>
              <a:chExt cx="609600" cy="609600"/>
            </a:xfrm>
          </p:grpSpPr>
          <p:sp>
            <p:nvSpPr>
              <p:cNvPr id="919" name="Shape 91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20" name="Shape 920"/>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20</a:t>
                </a:r>
              </a:p>
            </p:txBody>
          </p:sp>
        </p:grpSp>
        <p:grpSp>
          <p:nvGrpSpPr>
            <p:cNvPr id="924" name="Group 924"/>
            <p:cNvGrpSpPr/>
            <p:nvPr/>
          </p:nvGrpSpPr>
          <p:grpSpPr>
            <a:xfrm>
              <a:off x="3200399" y="0"/>
              <a:ext cx="609602" cy="609601"/>
              <a:chOff x="0" y="0"/>
              <a:chExt cx="609600" cy="609600"/>
            </a:xfrm>
          </p:grpSpPr>
          <p:sp>
            <p:nvSpPr>
              <p:cNvPr id="922" name="Shape 922"/>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23" name="Shape 923"/>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12</a:t>
                </a:r>
              </a:p>
            </p:txBody>
          </p:sp>
        </p:grpSp>
      </p:grpSp>
      <p:sp>
        <p:nvSpPr>
          <p:cNvPr id="2" name="TPQuestion"/>
          <p:cNvSpPr>
            <a:spLocks noGrp="1"/>
          </p:cNvSpPr>
          <p:nvPr>
            <p:ph type="title"/>
          </p:nvPr>
        </p:nvSpPr>
        <p:spPr/>
        <p:txBody>
          <a:bodyPr/>
          <a:lstStyle/>
          <a:p>
            <a:pPr lvl="0">
              <a:defRPr sz="1800"/>
            </a:pPr>
            <a:r>
              <a:rPr lang="en-AU" sz="6600" dirty="0"/>
              <a:t>Is this a binary search tree?</a:t>
            </a:r>
          </a:p>
        </p:txBody>
      </p:sp>
      <p:sp>
        <p:nvSpPr>
          <p:cNvPr id="3" name="TPAnswers"/>
          <p:cNvSpPr>
            <a:spLocks noGrp="1"/>
          </p:cNvSpPr>
          <p:nvPr>
            <p:ph idx="1"/>
            <p:custDataLst>
              <p:tags r:id="rId2"/>
            </p:custDataLst>
          </p:nvPr>
        </p:nvSpPr>
        <p:spPr>
          <a:xfrm>
            <a:off x="2041525" y="6172944"/>
            <a:ext cx="3521075" cy="2713881"/>
          </a:xfrm>
        </p:spPr>
        <p:txBody>
          <a:bodyPr>
            <a:normAutofit/>
          </a:bodyPr>
          <a:lstStyle/>
          <a:p>
            <a:pPr marL="1031875" indent="-914400">
              <a:spcBef>
                <a:spcPct val="20000"/>
              </a:spcBef>
              <a:spcAft>
                <a:spcPts val="0"/>
              </a:spcAft>
              <a:buFont typeface="Wingdings 2" pitchFamily="18" charset="2"/>
              <a:buAutoNum type="alphaUcPeriod"/>
            </a:pPr>
            <a:r>
              <a:rPr lang="en-AU" dirty="0" smtClean="0"/>
              <a:t>Yes</a:t>
            </a:r>
          </a:p>
          <a:p>
            <a:pPr marL="1031875" indent="-914400">
              <a:spcBef>
                <a:spcPct val="20000"/>
              </a:spcBef>
              <a:spcAft>
                <a:spcPts val="0"/>
              </a:spcAft>
              <a:buFont typeface="Wingdings 2" pitchFamily="18" charset="2"/>
              <a:buAutoNum type="alphaUcPeriod"/>
            </a:pPr>
            <a:r>
              <a:rPr lang="en-AU" dirty="0" smtClean="0"/>
              <a:t>No</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79018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lIns="50800" tIns="50800" rIns="50800" bIns="50800">
            <a:normAutofit fontScale="90000"/>
          </a:bodyPr>
          <a:lstStyle/>
          <a:p>
            <a:r>
              <a:rPr lang="en-US" sz="5500" smtClean="0">
                <a:effectLst>
                  <a:outerShdw blurRad="38100" dist="38100" dir="2700000" algn="tl">
                    <a:srgbClr val="C0C0C0"/>
                  </a:outerShdw>
                </a:effectLst>
              </a:rPr>
              <a:t>Two Operations for Binary Search Trees</a:t>
            </a:r>
          </a:p>
        </p:txBody>
      </p:sp>
      <p:sp>
        <p:nvSpPr>
          <p:cNvPr id="13314" name="Content Placeholder 2"/>
          <p:cNvSpPr>
            <a:spLocks noGrp="1"/>
          </p:cNvSpPr>
          <p:nvPr>
            <p:ph idx="4294967295"/>
          </p:nvPr>
        </p:nvSpPr>
        <p:spPr/>
        <p:txBody>
          <a:bodyPr lIns="50800" tIns="50800" rIns="50800" bIns="50800"/>
          <a:lstStyle/>
          <a:p>
            <a:r>
              <a:rPr lang="en-US" dirty="0" smtClean="0"/>
              <a:t>Search</a:t>
            </a:r>
            <a:endParaRPr lang="en-US" dirty="0" smtClean="0"/>
          </a:p>
          <a:p>
            <a:r>
              <a:rPr lang="en-US" dirty="0" smtClean="0"/>
              <a:t>Insert</a:t>
            </a:r>
          </a:p>
        </p:txBody>
      </p:sp>
      <p:grpSp>
        <p:nvGrpSpPr>
          <p:cNvPr id="4" name="Group 925"/>
          <p:cNvGrpSpPr/>
          <p:nvPr/>
        </p:nvGrpSpPr>
        <p:grpSpPr>
          <a:xfrm>
            <a:off x="4774208" y="4228728"/>
            <a:ext cx="6629402" cy="3519489"/>
            <a:chOff x="0" y="0"/>
            <a:chExt cx="6629400" cy="3519488"/>
          </a:xfrm>
        </p:grpSpPr>
        <p:sp>
          <p:nvSpPr>
            <p:cNvPr id="5" name="Shape 882"/>
            <p:cNvSpPr/>
            <p:nvPr/>
          </p:nvSpPr>
          <p:spPr>
            <a:xfrm flipH="1">
              <a:off x="1598612" y="533400"/>
              <a:ext cx="1679576" cy="3048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6" name="Shape 883"/>
            <p:cNvSpPr/>
            <p:nvPr/>
          </p:nvSpPr>
          <p:spPr>
            <a:xfrm>
              <a:off x="3733800" y="533400"/>
              <a:ext cx="1524000"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7" name="Group 886"/>
            <p:cNvGrpSpPr/>
            <p:nvPr/>
          </p:nvGrpSpPr>
          <p:grpSpPr>
            <a:xfrm>
              <a:off x="1066799" y="762000"/>
              <a:ext cx="609602" cy="609601"/>
              <a:chOff x="0" y="0"/>
              <a:chExt cx="609600" cy="609600"/>
            </a:xfrm>
          </p:grpSpPr>
          <p:sp>
            <p:nvSpPr>
              <p:cNvPr id="46" name="Shape 884"/>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7" name="Shape 885"/>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8</a:t>
                </a:r>
              </a:p>
            </p:txBody>
          </p:sp>
        </p:grpSp>
        <p:sp>
          <p:nvSpPr>
            <p:cNvPr id="8" name="Shape 887"/>
            <p:cNvSpPr/>
            <p:nvPr/>
          </p:nvSpPr>
          <p:spPr>
            <a:xfrm flipH="1">
              <a:off x="455612" y="1295400"/>
              <a:ext cx="688976" cy="3810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9" name="Shape 888"/>
            <p:cNvSpPr/>
            <p:nvPr/>
          </p:nvSpPr>
          <p:spPr>
            <a:xfrm>
              <a:off x="1600200" y="1295400"/>
              <a:ext cx="609600" cy="5334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10" name="Group 891"/>
            <p:cNvGrpSpPr/>
            <p:nvPr/>
          </p:nvGrpSpPr>
          <p:grpSpPr>
            <a:xfrm>
              <a:off x="5257799" y="762000"/>
              <a:ext cx="609602" cy="609601"/>
              <a:chOff x="0" y="0"/>
              <a:chExt cx="609600" cy="609600"/>
            </a:xfrm>
          </p:grpSpPr>
          <p:sp>
            <p:nvSpPr>
              <p:cNvPr id="44" name="Shape 88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5" name="Shape 890"/>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18</a:t>
                </a:r>
              </a:p>
            </p:txBody>
          </p:sp>
        </p:grpSp>
        <p:sp>
          <p:nvSpPr>
            <p:cNvPr id="11" name="Shape 892"/>
            <p:cNvSpPr/>
            <p:nvPr/>
          </p:nvSpPr>
          <p:spPr>
            <a:xfrm flipH="1">
              <a:off x="4800599" y="1295400"/>
              <a:ext cx="534989" cy="623888"/>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12" name="Shape 893"/>
            <p:cNvSpPr/>
            <p:nvPr/>
          </p:nvSpPr>
          <p:spPr>
            <a:xfrm>
              <a:off x="5791200" y="1295400"/>
              <a:ext cx="3810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13" name="Group 896"/>
            <p:cNvGrpSpPr/>
            <p:nvPr/>
          </p:nvGrpSpPr>
          <p:grpSpPr>
            <a:xfrm>
              <a:off x="-1" y="1676400"/>
              <a:ext cx="609602" cy="609601"/>
              <a:chOff x="0" y="0"/>
              <a:chExt cx="609600" cy="609600"/>
            </a:xfrm>
          </p:grpSpPr>
          <p:sp>
            <p:nvSpPr>
              <p:cNvPr id="42" name="Shape 894"/>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3" name="Shape 895"/>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3</a:t>
                </a:r>
              </a:p>
            </p:txBody>
          </p:sp>
        </p:grpSp>
        <p:sp>
          <p:nvSpPr>
            <p:cNvPr id="14" name="Shape 897"/>
            <p:cNvSpPr/>
            <p:nvPr/>
          </p:nvSpPr>
          <p:spPr>
            <a:xfrm>
              <a:off x="457200" y="2286000"/>
              <a:ext cx="304800"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15" name="Group 900"/>
            <p:cNvGrpSpPr/>
            <p:nvPr/>
          </p:nvGrpSpPr>
          <p:grpSpPr>
            <a:xfrm>
              <a:off x="2133599" y="1752600"/>
              <a:ext cx="609602" cy="609601"/>
              <a:chOff x="0" y="0"/>
              <a:chExt cx="609600" cy="609600"/>
            </a:xfrm>
          </p:grpSpPr>
          <p:sp>
            <p:nvSpPr>
              <p:cNvPr id="40" name="Shape 898"/>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1" name="Shape 899"/>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10</a:t>
                </a:r>
              </a:p>
            </p:txBody>
          </p:sp>
        </p:grpSp>
        <p:sp>
          <p:nvSpPr>
            <p:cNvPr id="16" name="Shape 901"/>
            <p:cNvSpPr/>
            <p:nvPr/>
          </p:nvSpPr>
          <p:spPr>
            <a:xfrm flipH="1">
              <a:off x="1979612" y="2286000"/>
              <a:ext cx="231776" cy="457200"/>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17" name="Group 904"/>
            <p:cNvGrpSpPr/>
            <p:nvPr/>
          </p:nvGrpSpPr>
          <p:grpSpPr>
            <a:xfrm>
              <a:off x="4419599" y="1919287"/>
              <a:ext cx="609602" cy="609601"/>
              <a:chOff x="0" y="0"/>
              <a:chExt cx="609600" cy="609600"/>
            </a:xfrm>
          </p:grpSpPr>
          <p:sp>
            <p:nvSpPr>
              <p:cNvPr id="38" name="Shape 902"/>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9" name="Shape 903"/>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15</a:t>
                </a:r>
              </a:p>
            </p:txBody>
          </p:sp>
        </p:grpSp>
        <p:sp>
          <p:nvSpPr>
            <p:cNvPr id="18" name="Shape 905"/>
            <p:cNvSpPr/>
            <p:nvPr/>
          </p:nvSpPr>
          <p:spPr>
            <a:xfrm flipH="1">
              <a:off x="3886200" y="2376488"/>
              <a:ext cx="533400" cy="457201"/>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sp>
          <p:nvSpPr>
            <p:cNvPr id="19" name="Shape 906"/>
            <p:cNvSpPr/>
            <p:nvPr/>
          </p:nvSpPr>
          <p:spPr>
            <a:xfrm>
              <a:off x="4953000" y="2376488"/>
              <a:ext cx="609600" cy="533401"/>
            </a:xfrm>
            <a:prstGeom prst="line">
              <a:avLst/>
            </a:prstGeom>
            <a:noFill/>
            <a:ln w="25560" cap="flat">
              <a:solidFill>
                <a:srgbClr val="000000"/>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20" name="Group 909"/>
            <p:cNvGrpSpPr/>
            <p:nvPr/>
          </p:nvGrpSpPr>
          <p:grpSpPr>
            <a:xfrm>
              <a:off x="533399" y="2743200"/>
              <a:ext cx="609602" cy="609601"/>
              <a:chOff x="0" y="0"/>
              <a:chExt cx="609600" cy="609600"/>
            </a:xfrm>
          </p:grpSpPr>
          <p:sp>
            <p:nvSpPr>
              <p:cNvPr id="36" name="Shape 907"/>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7" name="Shape 908"/>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5</a:t>
                </a:r>
              </a:p>
            </p:txBody>
          </p:sp>
        </p:grpSp>
        <p:grpSp>
          <p:nvGrpSpPr>
            <p:cNvPr id="21" name="Group 912"/>
            <p:cNvGrpSpPr/>
            <p:nvPr/>
          </p:nvGrpSpPr>
          <p:grpSpPr>
            <a:xfrm>
              <a:off x="1752599" y="2743200"/>
              <a:ext cx="609602" cy="609601"/>
              <a:chOff x="0" y="0"/>
              <a:chExt cx="609600" cy="609600"/>
            </a:xfrm>
          </p:grpSpPr>
          <p:sp>
            <p:nvSpPr>
              <p:cNvPr id="34" name="Shape 910"/>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5" name="Shape 911"/>
              <p:cNvSpPr/>
              <p:nvPr/>
            </p:nvSpPr>
            <p:spPr>
              <a:xfrm>
                <a:off x="147370" y="24944"/>
                <a:ext cx="314860"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9</a:t>
                </a:r>
              </a:p>
            </p:txBody>
          </p:sp>
        </p:grpSp>
        <p:grpSp>
          <p:nvGrpSpPr>
            <p:cNvPr id="22" name="Group 915"/>
            <p:cNvGrpSpPr/>
            <p:nvPr/>
          </p:nvGrpSpPr>
          <p:grpSpPr>
            <a:xfrm>
              <a:off x="3505199" y="2833688"/>
              <a:ext cx="609602" cy="609601"/>
              <a:chOff x="0" y="0"/>
              <a:chExt cx="609600" cy="609600"/>
            </a:xfrm>
          </p:grpSpPr>
          <p:sp>
            <p:nvSpPr>
              <p:cNvPr id="32" name="Shape 913"/>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3" name="Shape 914"/>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13</a:t>
                </a:r>
              </a:p>
            </p:txBody>
          </p:sp>
        </p:grpSp>
        <p:grpSp>
          <p:nvGrpSpPr>
            <p:cNvPr id="23" name="Group 918"/>
            <p:cNvGrpSpPr/>
            <p:nvPr/>
          </p:nvGrpSpPr>
          <p:grpSpPr>
            <a:xfrm>
              <a:off x="5333999" y="2909888"/>
              <a:ext cx="609602" cy="609601"/>
              <a:chOff x="0" y="0"/>
              <a:chExt cx="609600" cy="609600"/>
            </a:xfrm>
          </p:grpSpPr>
          <p:sp>
            <p:nvSpPr>
              <p:cNvPr id="30" name="Shape 916"/>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1" name="Shape 917"/>
              <p:cNvSpPr/>
              <p:nvPr/>
            </p:nvSpPr>
            <p:spPr>
              <a:xfrm>
                <a:off x="34391" y="24945"/>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dirty="0">
                    <a:uFill>
                      <a:solidFill/>
                    </a:uFill>
                  </a:rPr>
                  <a:t>16</a:t>
                </a:r>
              </a:p>
            </p:txBody>
          </p:sp>
        </p:grpSp>
        <p:grpSp>
          <p:nvGrpSpPr>
            <p:cNvPr id="24" name="Group 921"/>
            <p:cNvGrpSpPr/>
            <p:nvPr/>
          </p:nvGrpSpPr>
          <p:grpSpPr>
            <a:xfrm>
              <a:off x="6019799" y="1752600"/>
              <a:ext cx="609602" cy="609601"/>
              <a:chOff x="0" y="0"/>
              <a:chExt cx="609600" cy="609600"/>
            </a:xfrm>
          </p:grpSpPr>
          <p:sp>
            <p:nvSpPr>
              <p:cNvPr id="28" name="Shape 919"/>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9" name="Shape 920"/>
              <p:cNvSpPr/>
              <p:nvPr/>
            </p:nvSpPr>
            <p:spPr>
              <a:xfrm>
                <a:off x="34391" y="24944"/>
                <a:ext cx="540818" cy="559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20</a:t>
                </a:r>
              </a:p>
            </p:txBody>
          </p:sp>
        </p:grpSp>
        <p:grpSp>
          <p:nvGrpSpPr>
            <p:cNvPr id="25" name="Group 924"/>
            <p:cNvGrpSpPr/>
            <p:nvPr/>
          </p:nvGrpSpPr>
          <p:grpSpPr>
            <a:xfrm>
              <a:off x="3200399" y="0"/>
              <a:ext cx="609602" cy="609601"/>
              <a:chOff x="0" y="0"/>
              <a:chExt cx="609600" cy="609600"/>
            </a:xfrm>
          </p:grpSpPr>
          <p:sp>
            <p:nvSpPr>
              <p:cNvPr id="26" name="Shape 922"/>
              <p:cNvSpPr/>
              <p:nvPr/>
            </p:nvSpPr>
            <p:spPr>
              <a:xfrm>
                <a:off x="-1" y="0"/>
                <a:ext cx="609602" cy="609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cap="flat">
                <a:solidFill>
                  <a:srgbClr val="000000"/>
                </a:solidFill>
                <a:prstDash val="solid"/>
                <a:miter lim="400000"/>
              </a:ln>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7" name="Shape 923"/>
              <p:cNvSpPr/>
              <p:nvPr/>
            </p:nvSpPr>
            <p:spPr>
              <a:xfrm>
                <a:off x="34391" y="24944"/>
                <a:ext cx="540818" cy="55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defTabSz="914400">
                  <a:buClr>
                    <a:srgbClr val="000000"/>
                  </a:buClr>
                  <a:buFont typeface="Helvetica Neue Light"/>
                  <a:defRPr sz="3200">
                    <a:uFill>
                      <a:solidFill/>
                    </a:uFill>
                    <a:latin typeface="Helvetica Neue Light"/>
                    <a:ea typeface="Helvetica Neue Light"/>
                    <a:cs typeface="Helvetica Neue Light"/>
                    <a:sym typeface="Helvetica Neue Light"/>
                  </a:defRPr>
                </a:lvl1pPr>
              </a:lstStyle>
              <a:p>
                <a:pPr lvl="0">
                  <a:defRPr sz="1800">
                    <a:uFillTx/>
                  </a:defRPr>
                </a:pPr>
                <a:r>
                  <a:rPr sz="3200">
                    <a:uFill>
                      <a:solidFill/>
                    </a:uFill>
                  </a:rPr>
                  <a:t>12</a:t>
                </a:r>
              </a:p>
            </p:txBody>
          </p:sp>
        </p:gr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800" tIns="50800" rIns="50800" bIns="50800"/>
          <a:lstStyle/>
          <a:p>
            <a:r>
              <a:rPr lang="en-US" dirty="0" smtClean="0">
                <a:effectLst>
                  <a:outerShdw blurRad="38100" dist="38100" dir="2700000" algn="tl">
                    <a:srgbClr val="C0C0C0"/>
                  </a:outerShdw>
                </a:effectLst>
              </a:rPr>
              <a:t>Transform and Conquer</a:t>
            </a:r>
            <a:endParaRPr lang="en-US" dirty="0" smtClean="0">
              <a:effectLst>
                <a:outerShdw blurRad="38100" dist="38100" dir="2700000" algn="tl">
                  <a:srgbClr val="C0C0C0"/>
                </a:outerShdw>
              </a:effectLst>
            </a:endParaRPr>
          </a:p>
        </p:txBody>
      </p:sp>
      <p:sp>
        <p:nvSpPr>
          <p:cNvPr id="4098" name="Rectangle 2"/>
          <p:cNvSpPr>
            <a:spLocks noGrp="1" noChangeArrowheads="1"/>
          </p:cNvSpPr>
          <p:nvPr>
            <p:ph idx="1"/>
          </p:nvPr>
        </p:nvSpPr>
        <p:spPr>
          <a:xfrm>
            <a:off x="1173808" y="2058988"/>
            <a:ext cx="11737303" cy="6827837"/>
          </a:xfrm>
        </p:spPr>
        <p:txBody>
          <a:bodyPr lIns="50800" tIns="50800" rIns="50800" bIns="50800"/>
          <a:lstStyle/>
          <a:p>
            <a:r>
              <a:rPr lang="en-US" dirty="0" smtClean="0"/>
              <a:t>Transform </a:t>
            </a:r>
          </a:p>
          <a:p>
            <a:pPr lvl="1"/>
            <a:r>
              <a:rPr lang="en-US" dirty="0" smtClean="0"/>
              <a:t>Simpler Instance</a:t>
            </a:r>
            <a:br>
              <a:rPr lang="en-US" dirty="0" smtClean="0"/>
            </a:br>
            <a:r>
              <a:rPr lang="en-US" i="1" dirty="0" smtClean="0"/>
              <a:t>Problem instance to a simpler instance of same problem</a:t>
            </a:r>
          </a:p>
          <a:p>
            <a:pPr lvl="1"/>
            <a:r>
              <a:rPr lang="en-US" dirty="0" smtClean="0"/>
              <a:t>Another Representation</a:t>
            </a:r>
            <a:br>
              <a:rPr lang="en-US" dirty="0" smtClean="0"/>
            </a:br>
            <a:r>
              <a:rPr lang="en-US" i="1" dirty="0" smtClean="0"/>
              <a:t>Different representation of same instance</a:t>
            </a:r>
          </a:p>
          <a:p>
            <a:pPr lvl="1"/>
            <a:r>
              <a:rPr lang="en-US" dirty="0" smtClean="0"/>
              <a:t>Another Problem Instance</a:t>
            </a:r>
            <a:br>
              <a:rPr lang="en-US" dirty="0" smtClean="0"/>
            </a:br>
            <a:r>
              <a:rPr lang="en-US" i="1" dirty="0" smtClean="0"/>
              <a:t>Problem instance to instance of different problem</a:t>
            </a:r>
            <a:endParaRPr lang="en-US" i="1" dirty="0" smtClean="0"/>
          </a:p>
          <a:p>
            <a:r>
              <a:rPr lang="en-US" dirty="0" smtClean="0"/>
              <a:t>Conquer</a:t>
            </a:r>
          </a:p>
          <a:p>
            <a:pPr lvl="1"/>
            <a:r>
              <a:rPr lang="en-US" dirty="0" smtClean="0"/>
              <a:t>Solve the problem</a:t>
            </a:r>
            <a:r>
              <a:rPr lang="en-US" dirty="0" smtClean="0"/>
              <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3" name="Shape 2613"/>
          <p:cNvSpPr/>
          <p:nvPr/>
        </p:nvSpPr>
        <p:spPr>
          <a:xfrm>
            <a:off x="3143424" y="2679700"/>
            <a:ext cx="469900"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A)</a:t>
            </a:r>
          </a:p>
        </p:txBody>
      </p:sp>
      <p:sp>
        <p:nvSpPr>
          <p:cNvPr id="2614" name="Shape 2614"/>
          <p:cNvSpPr/>
          <p:nvPr/>
        </p:nvSpPr>
        <p:spPr>
          <a:xfrm>
            <a:off x="6229524" y="2679700"/>
            <a:ext cx="469900"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B)</a:t>
            </a:r>
          </a:p>
        </p:txBody>
      </p:sp>
      <p:sp>
        <p:nvSpPr>
          <p:cNvPr id="2615" name="Shape 2615"/>
          <p:cNvSpPr/>
          <p:nvPr/>
        </p:nvSpPr>
        <p:spPr>
          <a:xfrm>
            <a:off x="3245024" y="8509000"/>
            <a:ext cx="3731261"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D) None of the above</a:t>
            </a:r>
          </a:p>
        </p:txBody>
      </p:sp>
      <p:sp>
        <p:nvSpPr>
          <p:cNvPr id="2616" name="Shape 2616"/>
          <p:cNvSpPr/>
          <p:nvPr/>
        </p:nvSpPr>
        <p:spPr>
          <a:xfrm>
            <a:off x="3130724" y="5638800"/>
            <a:ext cx="490855"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C)</a:t>
            </a:r>
          </a:p>
        </p:txBody>
      </p:sp>
      <p:pic>
        <p:nvPicPr>
          <p:cNvPr id="2617" name="droppedImage.pdf"/>
          <p:cNvPicPr/>
          <p:nvPr/>
        </p:nvPicPr>
        <p:blipFill>
          <a:blip r:embed="rId4">
            <a:extLst/>
          </a:blip>
          <a:stretch>
            <a:fillRect/>
          </a:stretch>
        </p:blipFill>
        <p:spPr>
          <a:xfrm>
            <a:off x="3118024" y="2984500"/>
            <a:ext cx="2324100" cy="1955800"/>
          </a:xfrm>
          <a:prstGeom prst="rect">
            <a:avLst/>
          </a:prstGeom>
          <a:ln w="12700">
            <a:miter lim="400000"/>
          </a:ln>
        </p:spPr>
      </p:pic>
      <p:pic>
        <p:nvPicPr>
          <p:cNvPr id="2618" name="droppedImage.pdf"/>
          <p:cNvPicPr/>
          <p:nvPr/>
        </p:nvPicPr>
        <p:blipFill>
          <a:blip r:embed="rId5">
            <a:extLst/>
          </a:blip>
          <a:stretch>
            <a:fillRect/>
          </a:stretch>
        </p:blipFill>
        <p:spPr>
          <a:xfrm>
            <a:off x="6750224" y="2857500"/>
            <a:ext cx="1244600" cy="1854200"/>
          </a:xfrm>
          <a:prstGeom prst="rect">
            <a:avLst/>
          </a:prstGeom>
          <a:ln w="12700">
            <a:miter lim="400000"/>
          </a:ln>
        </p:spPr>
      </p:pic>
      <p:pic>
        <p:nvPicPr>
          <p:cNvPr id="2619" name="droppedImage.pdf"/>
          <p:cNvPicPr/>
          <p:nvPr/>
        </p:nvPicPr>
        <p:blipFill>
          <a:blip r:embed="rId6">
            <a:extLst/>
          </a:blip>
          <a:stretch>
            <a:fillRect/>
          </a:stretch>
        </p:blipFill>
        <p:spPr>
          <a:xfrm>
            <a:off x="3511724" y="5816600"/>
            <a:ext cx="2209800" cy="1803400"/>
          </a:xfrm>
          <a:prstGeom prst="rect">
            <a:avLst/>
          </a:prstGeom>
          <a:ln w="12700">
            <a:miter lim="400000"/>
          </a:ln>
        </p:spPr>
      </p:pic>
      <p:sp>
        <p:nvSpPr>
          <p:cNvPr id="3" name="TPAnswers"/>
          <p:cNvSpPr>
            <a:spLocks noGrp="1"/>
          </p:cNvSpPr>
          <p:nvPr>
            <p:ph idx="1"/>
            <p:custDataLst>
              <p:tags r:id="rId2"/>
            </p:custDataLst>
          </p:nvPr>
        </p:nvSpPr>
        <p:spPr>
          <a:xfrm>
            <a:off x="12425958" y="3784600"/>
            <a:ext cx="504056" cy="703473"/>
          </a:xfrm>
        </p:spPr>
        <p:txBody>
          <a:bodyPr>
            <a:normAutofit/>
          </a:bodyPr>
          <a:lstStyle/>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a:solidFill>
                  <a:schemeClr val="bg1"/>
                </a:solidFill>
              </a:rPr>
              <a:t>.</a:t>
            </a:r>
            <a:endParaRPr lang="en-AU" sz="800" dirty="0" smtClean="0">
              <a:solidFill>
                <a:schemeClr val="bg1"/>
              </a:solidFill>
            </a:endParaRP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TPQuestion"/>
          <p:cNvSpPr txBox="1">
            <a:spLocks/>
          </p:cNvSpPr>
          <p:nvPr/>
        </p:nvSpPr>
        <p:spPr>
          <a:xfrm>
            <a:off x="1686248" y="420688"/>
            <a:ext cx="10664825" cy="1625600"/>
          </a:xfrm>
          <a:prstGeom prst="rect">
            <a:avLst/>
          </a:prstGeom>
        </p:spPr>
        <p:txBody>
          <a:bodyPr vert="horz" wrap="square" lIns="130046" tIns="65023" rIns="130046" bIns="65023" numCol="1" anchor="ctr" anchorCtr="0" compatLnSpc="1">
            <a:prstTxWarp prst="textNoShape">
              <a:avLst/>
            </a:prstTxWarp>
            <a:norm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defTabSz="457200">
              <a:spcBef>
                <a:spcPts val="1400"/>
              </a:spcBef>
              <a:defRPr sz="1800"/>
            </a:pPr>
            <a:r>
              <a:rPr lang="en-AU" sz="4400" smtClean="0">
                <a:sym typeface="Helvetica Light"/>
              </a:rPr>
              <a:t>The binary tree that results from inserting the elements of the list </a:t>
            </a:r>
            <a:r>
              <a:rPr lang="en-AU" sz="4400" smtClean="0">
                <a:uFill>
                  <a:solidFill/>
                </a:uFill>
                <a:sym typeface="Helvetica Light"/>
              </a:rPr>
              <a:t>[3,2,6,1] is:</a:t>
            </a:r>
            <a:endParaRPr lang="en-AU" sz="4400" dirty="0">
              <a:uFill>
                <a:solidFill/>
              </a:uFill>
              <a:sym typeface="Helvetica Light"/>
            </a:endParaRPr>
          </a:p>
        </p:txBody>
      </p:sp>
    </p:spTree>
    <p:custDataLst>
      <p:tags r:id="rId1"/>
    </p:custDataLst>
    <p:extLst>
      <p:ext uri="{BB962C8B-B14F-4D97-AF65-F5344CB8AC3E}">
        <p14:creationId xmlns:p14="http://schemas.microsoft.com/office/powerpoint/2010/main" val="315405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5" name="Shape 2615"/>
          <p:cNvSpPr/>
          <p:nvPr/>
        </p:nvSpPr>
        <p:spPr>
          <a:xfrm>
            <a:off x="3245024" y="85090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sp>
        <p:nvSpPr>
          <p:cNvPr id="2616" name="Shape 2616"/>
          <p:cNvSpPr/>
          <p:nvPr/>
        </p:nvSpPr>
        <p:spPr>
          <a:xfrm>
            <a:off x="3130724" y="56388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pic>
        <p:nvPicPr>
          <p:cNvPr id="2617" name="droppedImage.pdf"/>
          <p:cNvPicPr/>
          <p:nvPr/>
        </p:nvPicPr>
        <p:blipFill>
          <a:blip r:embed="rId4">
            <a:extLst/>
          </a:blip>
          <a:stretch>
            <a:fillRect/>
          </a:stretch>
        </p:blipFill>
        <p:spPr>
          <a:xfrm>
            <a:off x="2974008" y="2975036"/>
            <a:ext cx="2324100" cy="1955800"/>
          </a:xfrm>
          <a:prstGeom prst="rect">
            <a:avLst/>
          </a:prstGeom>
          <a:ln w="12700">
            <a:miter lim="400000"/>
          </a:ln>
        </p:spPr>
      </p:pic>
      <p:sp>
        <p:nvSpPr>
          <p:cNvPr id="2" name="TPQuestion"/>
          <p:cNvSpPr>
            <a:spLocks noGrp="1"/>
          </p:cNvSpPr>
          <p:nvPr>
            <p:ph type="title"/>
          </p:nvPr>
        </p:nvSpPr>
        <p:spPr>
          <a:xfrm>
            <a:off x="1893888" y="6028928"/>
            <a:ext cx="10532069" cy="1768872"/>
          </a:xfrm>
        </p:spPr>
        <p:txBody>
          <a:bodyPr>
            <a:normAutofit fontScale="90000"/>
          </a:bodyPr>
          <a:lstStyle/>
          <a:p>
            <a:pPr lvl="0" defTabSz="457200">
              <a:spcBef>
                <a:spcPts val="1400"/>
              </a:spcBef>
              <a:defRPr sz="1800"/>
            </a:pPr>
            <a:r>
              <a:rPr lang="en-AU" sz="4400" dirty="0" smtClean="0">
                <a:sym typeface="Helvetica Light"/>
              </a:rPr>
              <a:t>Conquer (Search for </a:t>
            </a:r>
            <a:r>
              <a:rPr lang="en-AU" sz="4400" smtClean="0">
                <a:sym typeface="Helvetica Light"/>
              </a:rPr>
              <a:t>element)</a:t>
            </a:r>
            <a:br>
              <a:rPr lang="en-AU" sz="4400" smtClean="0">
                <a:sym typeface="Helvetica Light"/>
              </a:rPr>
            </a:br>
            <a:r>
              <a:rPr lang="en-AU" sz="4400" smtClean="0">
                <a:sym typeface="Helvetica Light"/>
              </a:rPr>
              <a:t>    </a:t>
            </a:r>
            <a:r>
              <a:rPr lang="en-AU" sz="4400" smtClean="0">
                <a:sym typeface="Helvetica Light"/>
              </a:rPr>
              <a:t>Unsorted </a:t>
            </a:r>
            <a:r>
              <a:rPr lang="en-AU" sz="4400" dirty="0" smtClean="0">
                <a:sym typeface="Helvetica Light"/>
              </a:rPr>
              <a:t>list – check at most n elements</a:t>
            </a:r>
            <a:r>
              <a:rPr lang="en-AU" sz="4400" smtClean="0">
                <a:sym typeface="Helvetica Light"/>
              </a:rPr>
              <a:t/>
            </a:r>
            <a:br>
              <a:rPr lang="en-AU" sz="4400" smtClean="0">
                <a:sym typeface="Helvetica Light"/>
              </a:rPr>
            </a:br>
            <a:r>
              <a:rPr lang="en-AU" sz="4400" smtClean="0">
                <a:sym typeface="Helvetica Light"/>
              </a:rPr>
              <a:t>    Binary </a:t>
            </a:r>
            <a:r>
              <a:rPr lang="en-AU" sz="4400" dirty="0" smtClean="0">
                <a:sym typeface="Helvetica Light"/>
              </a:rPr>
              <a:t>Search Tree – check at most h elements</a:t>
            </a:r>
            <a:endParaRPr lang="en-AU" sz="4400" dirty="0">
              <a:uFill>
                <a:solidFill/>
              </a:uFill>
              <a:sym typeface="Helvetica Light"/>
            </a:endParaRPr>
          </a:p>
        </p:txBody>
      </p:sp>
      <p:sp>
        <p:nvSpPr>
          <p:cNvPr id="3" name="TPAnswers"/>
          <p:cNvSpPr>
            <a:spLocks noGrp="1"/>
          </p:cNvSpPr>
          <p:nvPr>
            <p:ph idx="1"/>
            <p:custDataLst>
              <p:tags r:id="rId2"/>
            </p:custDataLst>
          </p:nvPr>
        </p:nvSpPr>
        <p:spPr>
          <a:xfrm>
            <a:off x="12425958" y="3784600"/>
            <a:ext cx="504056" cy="703473"/>
          </a:xfrm>
        </p:spPr>
        <p:txBody>
          <a:bodyPr>
            <a:normAutofit/>
          </a:bodyPr>
          <a:lstStyle/>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a:solidFill>
                  <a:schemeClr val="bg1"/>
                </a:solidFill>
              </a:rPr>
              <a:t>.</a:t>
            </a:r>
            <a:endParaRPr lang="en-AU" sz="800" dirty="0" smtClean="0">
              <a:solidFill>
                <a:schemeClr val="bg1"/>
              </a:solidFill>
            </a:endParaRP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TPQuestion"/>
          <p:cNvSpPr txBox="1">
            <a:spLocks/>
          </p:cNvSpPr>
          <p:nvPr/>
        </p:nvSpPr>
        <p:spPr>
          <a:xfrm>
            <a:off x="1686248" y="420688"/>
            <a:ext cx="10664825" cy="2007840"/>
          </a:xfrm>
          <a:prstGeom prst="rect">
            <a:avLst/>
          </a:prstGeom>
        </p:spPr>
        <p:txBody>
          <a:bodyPr vert="horz" wrap="square" lIns="130046" tIns="65023" rIns="130046" bIns="65023" numCol="1" anchor="ctr" anchorCtr="0" compatLnSpc="1">
            <a:prstTxWarp prst="textNoShape">
              <a:avLst/>
            </a:prstTxWarp>
            <a:norm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defTabSz="457200">
              <a:spcBef>
                <a:spcPts val="1400"/>
              </a:spcBef>
              <a:defRPr sz="1800"/>
            </a:pPr>
            <a:r>
              <a:rPr lang="en-AU" sz="4400" u="sng" dirty="0" smtClean="0">
                <a:sym typeface="Helvetica Light"/>
              </a:rPr>
              <a:t>Transform</a:t>
            </a:r>
            <a:r>
              <a:rPr lang="en-AU" sz="4400" dirty="0" smtClean="0">
                <a:sym typeface="Helvetica Light"/>
              </a:rPr>
              <a:t> list </a:t>
            </a:r>
            <a:r>
              <a:rPr lang="en-AU" sz="4400" dirty="0" smtClean="0">
                <a:uFill>
                  <a:solidFill/>
                </a:uFill>
                <a:sym typeface="Helvetica Light"/>
              </a:rPr>
              <a:t>[</a:t>
            </a:r>
            <a:r>
              <a:rPr lang="en-AU" sz="4400" smtClean="0">
                <a:uFill>
                  <a:solidFill/>
                </a:uFill>
                <a:sym typeface="Helvetica Light"/>
              </a:rPr>
              <a:t>3,2,6,1] of n elements </a:t>
            </a:r>
            <a:r>
              <a:rPr lang="en-AU" sz="4400" dirty="0" smtClean="0">
                <a:uFill>
                  <a:solidFill/>
                </a:uFill>
                <a:sym typeface="Helvetica Light"/>
              </a:rPr>
              <a:t>to binary </a:t>
            </a:r>
            <a:r>
              <a:rPr lang="en-AU" sz="4400" smtClean="0">
                <a:uFill>
                  <a:solidFill/>
                </a:uFill>
                <a:sym typeface="Helvetica Light"/>
              </a:rPr>
              <a:t>search tree of height h:</a:t>
            </a:r>
            <a:endParaRPr lang="en-AU" sz="4400" dirty="0">
              <a:uFill>
                <a:solidFill/>
              </a:uFill>
              <a:sym typeface="Helvetica Light"/>
            </a:endParaRPr>
          </a:p>
        </p:txBody>
      </p:sp>
    </p:spTree>
    <p:custDataLst>
      <p:tags r:id="rId1"/>
    </p:custDataLst>
    <p:extLst>
      <p:ext uri="{BB962C8B-B14F-4D97-AF65-F5344CB8AC3E}">
        <p14:creationId xmlns:p14="http://schemas.microsoft.com/office/powerpoint/2010/main" val="940364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lIns="50800" tIns="50800" rIns="50800" bIns="50800"/>
          <a:lstStyle/>
          <a:p>
            <a:r>
              <a:rPr lang="en-US" dirty="0">
                <a:effectLst>
                  <a:outerShdw blurRad="38100" dist="38100" dir="2700000" algn="tl">
                    <a:srgbClr val="C0C0C0"/>
                  </a:outerShdw>
                </a:effectLst>
              </a:rPr>
              <a:t>m</a:t>
            </a:r>
            <a:r>
              <a:rPr lang="en-US" dirty="0" smtClean="0">
                <a:effectLst>
                  <a:outerShdw blurRad="38100" dist="38100" dir="2700000" algn="tl">
                    <a:srgbClr val="C0C0C0"/>
                  </a:outerShdw>
                </a:effectLst>
              </a:rPr>
              <a:t>in-Heap</a:t>
            </a:r>
          </a:p>
        </p:txBody>
      </p:sp>
      <p:sp>
        <p:nvSpPr>
          <p:cNvPr id="15362"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63"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64" name="Oval 4"/>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5365"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66"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67" name="Oval 7"/>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5368" name="Line 9"/>
          <p:cNvSpPr>
            <a:spLocks noChangeShapeType="1"/>
          </p:cNvSpPr>
          <p:nvPr/>
        </p:nvSpPr>
        <p:spPr bwMode="auto">
          <a:xfrm flipH="1">
            <a:off x="8407400" y="5715000"/>
            <a:ext cx="382588"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69"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70" name="Oval 10"/>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5371"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72" name="Oval 12"/>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5373" name="Line 15"/>
          <p:cNvSpPr>
            <a:spLocks noChangeShapeType="1"/>
          </p:cNvSpPr>
          <p:nvPr/>
        </p:nvSpPr>
        <p:spPr bwMode="auto">
          <a:xfrm flipH="1">
            <a:off x="5283200" y="6705600"/>
            <a:ext cx="382588"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74" name="Oval 14"/>
          <p:cNvSpPr>
            <a:spLocks noChangeArrowheads="1"/>
          </p:cNvSpPr>
          <p:nvPr/>
        </p:nvSpPr>
        <p:spPr bwMode="auto">
          <a:xfrm>
            <a:off x="7874000" y="61722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6</a:t>
            </a:r>
          </a:p>
        </p:txBody>
      </p:sp>
      <p:sp>
        <p:nvSpPr>
          <p:cNvPr id="15375" name="Line 18"/>
          <p:cNvSpPr>
            <a:spLocks noChangeShapeType="1"/>
          </p:cNvSpPr>
          <p:nvPr/>
        </p:nvSpPr>
        <p:spPr bwMode="auto">
          <a:xfrm flipH="1">
            <a:off x="7874000" y="6781800"/>
            <a:ext cx="2286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5376" name="Oval 17"/>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5377" name="Oval 18"/>
          <p:cNvSpPr>
            <a:spLocks noChangeArrowheads="1"/>
          </p:cNvSpPr>
          <p:nvPr/>
        </p:nvSpPr>
        <p:spPr bwMode="auto">
          <a:xfrm>
            <a:off x="49022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19</a:t>
            </a:r>
          </a:p>
        </p:txBody>
      </p:sp>
      <p:sp>
        <p:nvSpPr>
          <p:cNvPr id="15378" name="Oval 19"/>
          <p:cNvSpPr>
            <a:spLocks noChangeArrowheads="1"/>
          </p:cNvSpPr>
          <p:nvPr/>
        </p:nvSpPr>
        <p:spPr bwMode="auto">
          <a:xfrm>
            <a:off x="6273800" y="7086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23</a:t>
            </a:r>
          </a:p>
        </p:txBody>
      </p:sp>
      <p:sp>
        <p:nvSpPr>
          <p:cNvPr id="15379" name="Oval 20"/>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5380" name="Oval 21"/>
          <p:cNvSpPr>
            <a:spLocks noChangeArrowheads="1"/>
          </p:cNvSpPr>
          <p:nvPr/>
        </p:nvSpPr>
        <p:spPr bwMode="auto">
          <a:xfrm>
            <a:off x="27686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15381" name="Oval 2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a:t>
            </a:r>
          </a:p>
        </p:txBody>
      </p:sp>
      <p:cxnSp>
        <p:nvCxnSpPr>
          <p:cNvPr id="15382" name="Straight Connector 24"/>
          <p:cNvCxnSpPr>
            <a:cxnSpLocks noChangeShapeType="1"/>
            <a:stCxn id="15370" idx="3"/>
          </p:cNvCxnSpPr>
          <p:nvPr/>
        </p:nvCxnSpPr>
        <p:spPr bwMode="auto">
          <a:xfrm rot="5400000">
            <a:off x="3111500" y="6731000"/>
            <a:ext cx="546100" cy="3175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15383" name="Straight Connector 26"/>
          <p:cNvCxnSpPr>
            <a:cxnSpLocks noChangeShapeType="1"/>
            <a:endCxn id="15378" idx="0"/>
          </p:cNvCxnSpPr>
          <p:nvPr/>
        </p:nvCxnSpPr>
        <p:spPr bwMode="auto">
          <a:xfrm>
            <a:off x="6121400" y="6705600"/>
            <a:ext cx="457200" cy="3810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15384" name="Oval 49"/>
          <p:cNvSpPr>
            <a:spLocks noChangeArrowheads="1"/>
          </p:cNvSpPr>
          <p:nvPr/>
        </p:nvSpPr>
        <p:spPr bwMode="auto">
          <a:xfrm>
            <a:off x="7493000" y="7162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5385" name="TextBox 50"/>
          <p:cNvSpPr txBox="1">
            <a:spLocks noChangeArrowheads="1"/>
          </p:cNvSpPr>
          <p:nvPr/>
        </p:nvSpPr>
        <p:spPr bwMode="auto">
          <a:xfrm>
            <a:off x="1821880" y="2209800"/>
            <a:ext cx="1082732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2800" dirty="0">
                <a:solidFill>
                  <a:srgbClr val="000000"/>
                </a:solidFill>
                <a:latin typeface="Helvetica Neue Light" pitchFamily="-84" charset="0"/>
                <a:sym typeface="Helvetica Neue Light" pitchFamily="-84" charset="0"/>
              </a:rPr>
              <a:t>For every </a:t>
            </a:r>
            <a:r>
              <a:rPr lang="en-US" sz="2800" dirty="0" smtClean="0">
                <a:solidFill>
                  <a:srgbClr val="000000"/>
                </a:solidFill>
                <a:latin typeface="Helvetica Neue Light" pitchFamily="-84" charset="0"/>
                <a:sym typeface="Helvetica Neue Light" pitchFamily="-84" charset="0"/>
              </a:rPr>
              <a:t>node:</a:t>
            </a:r>
          </a:p>
          <a:p>
            <a:pPr marL="914400" lvl="1" indent="-457200" eaLnBrk="1" hangingPunct="1">
              <a:buFont typeface="Arial"/>
              <a:buChar char="•"/>
            </a:pPr>
            <a:r>
              <a:rPr lang="en-US" sz="2800" dirty="0" smtClean="0">
                <a:solidFill>
                  <a:srgbClr val="000000"/>
                </a:solidFill>
                <a:latin typeface="Helvetica Neue Light" pitchFamily="-84" charset="0"/>
                <a:sym typeface="Helvetica Neue Light" pitchFamily="-84" charset="0"/>
              </a:rPr>
              <a:t>The </a:t>
            </a:r>
            <a:r>
              <a:rPr lang="en-US" sz="2800" dirty="0">
                <a:solidFill>
                  <a:srgbClr val="000000"/>
                </a:solidFill>
                <a:latin typeface="Helvetica Neue Light" pitchFamily="-84" charset="0"/>
                <a:sym typeface="Helvetica Neue Light" pitchFamily="-84" charset="0"/>
              </a:rPr>
              <a:t>values of the children are greater or equal to its value.</a:t>
            </a:r>
          </a:p>
          <a:p>
            <a:pPr marL="914400" lvl="1" indent="-457200" eaLnBrk="1" hangingPunct="1">
              <a:buFont typeface="Arial"/>
              <a:buChar char="•"/>
            </a:pPr>
            <a:r>
              <a:rPr lang="en-US" sz="2800" dirty="0" smtClean="0">
                <a:solidFill>
                  <a:srgbClr val="000000"/>
                </a:solidFill>
                <a:latin typeface="Helvetica Neue Light" pitchFamily="-84" charset="0"/>
                <a:sym typeface="Helvetica Neue Light" pitchFamily="-84" charset="0"/>
              </a:rPr>
              <a:t>All </a:t>
            </a:r>
            <a:r>
              <a:rPr lang="en-US" sz="2800" dirty="0">
                <a:solidFill>
                  <a:srgbClr val="000000"/>
                </a:solidFill>
                <a:latin typeface="Helvetica Neue Light" pitchFamily="-84" charset="0"/>
                <a:sym typeface="Helvetica Neue Light" pitchFamily="-84" charset="0"/>
              </a:rPr>
              <a:t>the levels are filled, except possibly the last one, which is filled left to right.</a:t>
            </a:r>
          </a:p>
        </p:txBody>
      </p:sp>
      <p:sp>
        <p:nvSpPr>
          <p:cNvPr id="2" name="TextBox 1"/>
          <p:cNvSpPr txBox="1"/>
          <p:nvPr/>
        </p:nvSpPr>
        <p:spPr>
          <a:xfrm>
            <a:off x="3910112" y="8765232"/>
            <a:ext cx="6696744" cy="523220"/>
          </a:xfrm>
          <a:prstGeom prst="rect">
            <a:avLst/>
          </a:prstGeom>
          <a:solidFill>
            <a:srgbClr val="FEB80A"/>
          </a:solidFill>
        </p:spPr>
        <p:txBody>
          <a:bodyPr wrap="square" rtlCol="0">
            <a:spAutoFit/>
          </a:bodyPr>
          <a:lstStyle/>
          <a:p>
            <a:r>
              <a:rPr lang="en-US" sz="2800" dirty="0" smtClean="0"/>
              <a:t>There is a similar definition for max-Heap</a:t>
            </a:r>
            <a:endParaRPr lang="en-US" sz="2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 name="droppedImage.pdf"/>
          <p:cNvPicPr/>
          <p:nvPr/>
        </p:nvPicPr>
        <p:blipFill>
          <a:blip r:embed="rId5">
            <a:extLst/>
          </a:blip>
          <a:stretch>
            <a:fillRect/>
          </a:stretch>
        </p:blipFill>
        <p:spPr>
          <a:xfrm>
            <a:off x="2253928" y="2860576"/>
            <a:ext cx="5130800" cy="2921000"/>
          </a:xfrm>
          <a:prstGeom prst="rect">
            <a:avLst/>
          </a:prstGeom>
          <a:ln w="12700">
            <a:miter lim="400000"/>
          </a:ln>
        </p:spPr>
      </p:pic>
      <p:sp>
        <p:nvSpPr>
          <p:cNvPr id="2" name="TPQuestion"/>
          <p:cNvSpPr>
            <a:spLocks noGrp="1"/>
          </p:cNvSpPr>
          <p:nvPr>
            <p:ph type="title"/>
          </p:nvPr>
        </p:nvSpPr>
        <p:spPr/>
        <p:txBody>
          <a:bodyPr>
            <a:normAutofit/>
          </a:bodyPr>
          <a:lstStyle/>
          <a:p>
            <a:pPr lvl="0">
              <a:defRPr sz="1800"/>
            </a:pPr>
            <a:r>
              <a:rPr lang="en-AU" sz="4400" dirty="0"/>
              <a:t>The following tree is a </a:t>
            </a:r>
            <a:r>
              <a:rPr lang="en-AU" sz="4400" dirty="0" smtClean="0"/>
              <a:t>min-Heap</a:t>
            </a:r>
            <a:r>
              <a:rPr lang="en-AU" sz="4400" dirty="0"/>
              <a:t>.</a:t>
            </a:r>
          </a:p>
        </p:txBody>
      </p:sp>
      <p:sp>
        <p:nvSpPr>
          <p:cNvPr id="3" name="TPAnswers"/>
          <p:cNvSpPr>
            <a:spLocks noGrp="1"/>
          </p:cNvSpPr>
          <p:nvPr>
            <p:ph idx="1"/>
            <p:custDataLst>
              <p:tags r:id="rId2"/>
            </p:custDataLst>
          </p:nvPr>
        </p:nvSpPr>
        <p:spPr>
          <a:xfrm>
            <a:off x="2041525" y="6388968"/>
            <a:ext cx="3668787" cy="2497857"/>
          </a:xfrm>
        </p:spPr>
        <p:txBody>
          <a:bodyPr>
            <a:normAutofit/>
          </a:bodyPr>
          <a:lstStyle/>
          <a:p>
            <a:pPr marL="1031875" indent="-914400">
              <a:spcBef>
                <a:spcPct val="20000"/>
              </a:spcBef>
              <a:spcAft>
                <a:spcPts val="0"/>
              </a:spcAft>
              <a:buFont typeface="Wingdings 2" pitchFamily="18" charset="2"/>
              <a:buAutoNum type="alphaUcPeriod"/>
            </a:pPr>
            <a:r>
              <a:rPr lang="en-AU" dirty="0" smtClean="0"/>
              <a:t>Yes</a:t>
            </a:r>
          </a:p>
          <a:p>
            <a:pPr marL="1031875" indent="-914400">
              <a:spcBef>
                <a:spcPct val="20000"/>
              </a:spcBef>
              <a:spcAft>
                <a:spcPts val="0"/>
              </a:spcAft>
              <a:buFont typeface="Wingdings 2" pitchFamily="18" charset="2"/>
              <a:buAutoNum type="alphaUcPeriod"/>
            </a:pPr>
            <a:r>
              <a:rPr lang="en-AU" dirty="0" smtClean="0"/>
              <a:t>No</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9080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Two Operations on min-Heaps</a:t>
            </a:r>
          </a:p>
        </p:txBody>
      </p:sp>
      <p:sp>
        <p:nvSpPr>
          <p:cNvPr id="17410" name="Content Placeholder 2"/>
          <p:cNvSpPr>
            <a:spLocks noGrp="1"/>
          </p:cNvSpPr>
          <p:nvPr>
            <p:ph idx="4294967295"/>
          </p:nvPr>
        </p:nvSpPr>
        <p:spPr/>
        <p:txBody>
          <a:bodyPr lIns="50800" tIns="50800" rIns="50800" bIns="50800"/>
          <a:lstStyle/>
          <a:p>
            <a:r>
              <a:rPr lang="en-US" dirty="0" smtClean="0"/>
              <a:t>Insert.</a:t>
            </a:r>
          </a:p>
          <a:p>
            <a:r>
              <a:rPr lang="en-US" dirty="0" smtClean="0"/>
              <a:t>Remove minimum.</a:t>
            </a:r>
          </a:p>
        </p:txBody>
      </p:sp>
      <p:sp>
        <p:nvSpPr>
          <p:cNvPr id="4" name="Line 3"/>
          <p:cNvSpPr>
            <a:spLocks noChangeShapeType="1"/>
          </p:cNvSpPr>
          <p:nvPr/>
        </p:nvSpPr>
        <p:spPr bwMode="auto">
          <a:xfrm flipH="1">
            <a:off x="7006456" y="5380856"/>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 name="Line 4"/>
          <p:cNvSpPr>
            <a:spLocks noChangeShapeType="1"/>
          </p:cNvSpPr>
          <p:nvPr/>
        </p:nvSpPr>
        <p:spPr bwMode="auto">
          <a:xfrm>
            <a:off x="9141643" y="5380856"/>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6" name="Oval 4"/>
          <p:cNvSpPr>
            <a:spLocks noChangeArrowheads="1"/>
          </p:cNvSpPr>
          <p:nvPr/>
        </p:nvSpPr>
        <p:spPr bwMode="auto">
          <a:xfrm>
            <a:off x="6474643" y="56094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7" name="Line 6"/>
          <p:cNvSpPr>
            <a:spLocks noChangeShapeType="1"/>
          </p:cNvSpPr>
          <p:nvPr/>
        </p:nvSpPr>
        <p:spPr bwMode="auto">
          <a:xfrm flipH="1">
            <a:off x="5863456" y="6142856"/>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8" name="Line 7"/>
          <p:cNvSpPr>
            <a:spLocks noChangeShapeType="1"/>
          </p:cNvSpPr>
          <p:nvPr/>
        </p:nvSpPr>
        <p:spPr bwMode="auto">
          <a:xfrm>
            <a:off x="7008043" y="6142856"/>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9" name="Oval 7"/>
          <p:cNvSpPr>
            <a:spLocks noChangeArrowheads="1"/>
          </p:cNvSpPr>
          <p:nvPr/>
        </p:nvSpPr>
        <p:spPr bwMode="auto">
          <a:xfrm>
            <a:off x="10665643" y="56094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0" name="Line 9"/>
          <p:cNvSpPr>
            <a:spLocks noChangeShapeType="1"/>
          </p:cNvSpPr>
          <p:nvPr/>
        </p:nvSpPr>
        <p:spPr bwMode="auto">
          <a:xfrm flipH="1">
            <a:off x="10360843" y="6142856"/>
            <a:ext cx="382588"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1" name="Line 10"/>
          <p:cNvSpPr>
            <a:spLocks noChangeShapeType="1"/>
          </p:cNvSpPr>
          <p:nvPr/>
        </p:nvSpPr>
        <p:spPr bwMode="auto">
          <a:xfrm>
            <a:off x="11199043" y="6142856"/>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2" name="Oval 10"/>
          <p:cNvSpPr>
            <a:spLocks noChangeArrowheads="1"/>
          </p:cNvSpPr>
          <p:nvPr/>
        </p:nvSpPr>
        <p:spPr bwMode="auto">
          <a:xfrm>
            <a:off x="5407843" y="65238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3" name="Line 13"/>
          <p:cNvSpPr>
            <a:spLocks noChangeShapeType="1"/>
          </p:cNvSpPr>
          <p:nvPr/>
        </p:nvSpPr>
        <p:spPr bwMode="auto">
          <a:xfrm>
            <a:off x="5865043" y="7133456"/>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4" name="Oval 12"/>
          <p:cNvSpPr>
            <a:spLocks noChangeArrowheads="1"/>
          </p:cNvSpPr>
          <p:nvPr/>
        </p:nvSpPr>
        <p:spPr bwMode="auto">
          <a:xfrm>
            <a:off x="7541443" y="66000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5" name="Line 15"/>
          <p:cNvSpPr>
            <a:spLocks noChangeShapeType="1"/>
          </p:cNvSpPr>
          <p:nvPr/>
        </p:nvSpPr>
        <p:spPr bwMode="auto">
          <a:xfrm flipH="1">
            <a:off x="7236643" y="7133456"/>
            <a:ext cx="382588"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6" name="Oval 14"/>
          <p:cNvSpPr>
            <a:spLocks noChangeArrowheads="1"/>
          </p:cNvSpPr>
          <p:nvPr/>
        </p:nvSpPr>
        <p:spPr bwMode="auto">
          <a:xfrm>
            <a:off x="9827443" y="66000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6</a:t>
            </a:r>
          </a:p>
        </p:txBody>
      </p:sp>
      <p:sp>
        <p:nvSpPr>
          <p:cNvPr id="17" name="Line 18"/>
          <p:cNvSpPr>
            <a:spLocks noChangeShapeType="1"/>
          </p:cNvSpPr>
          <p:nvPr/>
        </p:nvSpPr>
        <p:spPr bwMode="auto">
          <a:xfrm flipH="1">
            <a:off x="9827443" y="7209656"/>
            <a:ext cx="2286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18" name="Oval 17"/>
          <p:cNvSpPr>
            <a:spLocks noChangeArrowheads="1"/>
          </p:cNvSpPr>
          <p:nvPr/>
        </p:nvSpPr>
        <p:spPr bwMode="auto">
          <a:xfrm>
            <a:off x="5941243" y="75906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9" name="Oval 18"/>
          <p:cNvSpPr>
            <a:spLocks noChangeArrowheads="1"/>
          </p:cNvSpPr>
          <p:nvPr/>
        </p:nvSpPr>
        <p:spPr bwMode="auto">
          <a:xfrm>
            <a:off x="6855643" y="75906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19</a:t>
            </a:r>
          </a:p>
        </p:txBody>
      </p:sp>
      <p:sp>
        <p:nvSpPr>
          <p:cNvPr id="20" name="Oval 19"/>
          <p:cNvSpPr>
            <a:spLocks noChangeArrowheads="1"/>
          </p:cNvSpPr>
          <p:nvPr/>
        </p:nvSpPr>
        <p:spPr bwMode="auto">
          <a:xfrm>
            <a:off x="8227243" y="75144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23</a:t>
            </a:r>
          </a:p>
        </p:txBody>
      </p:sp>
      <p:sp>
        <p:nvSpPr>
          <p:cNvPr id="21" name="Oval 20"/>
          <p:cNvSpPr>
            <a:spLocks noChangeArrowheads="1"/>
          </p:cNvSpPr>
          <p:nvPr/>
        </p:nvSpPr>
        <p:spPr bwMode="auto">
          <a:xfrm>
            <a:off x="11427643" y="66000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22" name="Oval 21"/>
          <p:cNvSpPr>
            <a:spLocks noChangeArrowheads="1"/>
          </p:cNvSpPr>
          <p:nvPr/>
        </p:nvSpPr>
        <p:spPr bwMode="auto">
          <a:xfrm>
            <a:off x="4722043" y="75906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23" name="Oval 22"/>
          <p:cNvSpPr>
            <a:spLocks noChangeArrowheads="1"/>
          </p:cNvSpPr>
          <p:nvPr/>
        </p:nvSpPr>
        <p:spPr bwMode="auto">
          <a:xfrm>
            <a:off x="8608243" y="48474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a:t>
            </a:r>
          </a:p>
        </p:txBody>
      </p:sp>
      <p:cxnSp>
        <p:nvCxnSpPr>
          <p:cNvPr id="24" name="Straight Connector 24"/>
          <p:cNvCxnSpPr>
            <a:cxnSpLocks noChangeShapeType="1"/>
          </p:cNvCxnSpPr>
          <p:nvPr/>
        </p:nvCxnSpPr>
        <p:spPr bwMode="auto">
          <a:xfrm rot="5400000">
            <a:off x="5064943" y="7158856"/>
            <a:ext cx="546100" cy="3175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25" name="Straight Connector 26"/>
          <p:cNvCxnSpPr>
            <a:cxnSpLocks noChangeShapeType="1"/>
          </p:cNvCxnSpPr>
          <p:nvPr/>
        </p:nvCxnSpPr>
        <p:spPr bwMode="auto">
          <a:xfrm>
            <a:off x="8074843" y="7133456"/>
            <a:ext cx="457200" cy="3810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26" name="Oval 49"/>
          <p:cNvSpPr>
            <a:spLocks noChangeArrowheads="1"/>
          </p:cNvSpPr>
          <p:nvPr/>
        </p:nvSpPr>
        <p:spPr bwMode="auto">
          <a:xfrm>
            <a:off x="9446443" y="7590656"/>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 name="Shape 3338"/>
          <p:cNvSpPr/>
          <p:nvPr/>
        </p:nvSpPr>
        <p:spPr>
          <a:xfrm>
            <a:off x="3111252" y="2806700"/>
            <a:ext cx="469900"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A)</a:t>
            </a:r>
          </a:p>
        </p:txBody>
      </p:sp>
      <p:sp>
        <p:nvSpPr>
          <p:cNvPr id="3339" name="Shape 3339"/>
          <p:cNvSpPr/>
          <p:nvPr/>
        </p:nvSpPr>
        <p:spPr>
          <a:xfrm>
            <a:off x="6197352" y="2806700"/>
            <a:ext cx="469900"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B)</a:t>
            </a:r>
          </a:p>
        </p:txBody>
      </p:sp>
      <p:sp>
        <p:nvSpPr>
          <p:cNvPr id="3340" name="Shape 3340"/>
          <p:cNvSpPr/>
          <p:nvPr/>
        </p:nvSpPr>
        <p:spPr>
          <a:xfrm>
            <a:off x="3098552" y="5765800"/>
            <a:ext cx="490855"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C)</a:t>
            </a:r>
          </a:p>
        </p:txBody>
      </p:sp>
      <p:sp>
        <p:nvSpPr>
          <p:cNvPr id="3341" name="Shape 3341"/>
          <p:cNvSpPr/>
          <p:nvPr/>
        </p:nvSpPr>
        <p:spPr>
          <a:xfrm>
            <a:off x="3212852" y="8636000"/>
            <a:ext cx="3731261" cy="5334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r>
              <a:rPr sz="3000">
                <a:uFill>
                  <a:solidFill/>
                </a:uFill>
              </a:rPr>
              <a:t>D) None of the above</a:t>
            </a:r>
          </a:p>
        </p:txBody>
      </p:sp>
      <p:pic>
        <p:nvPicPr>
          <p:cNvPr id="3342" name="droppedImage.pdf"/>
          <p:cNvPicPr/>
          <p:nvPr/>
        </p:nvPicPr>
        <p:blipFill>
          <a:blip r:embed="rId4">
            <a:extLst/>
          </a:blip>
          <a:stretch>
            <a:fillRect/>
          </a:stretch>
        </p:blipFill>
        <p:spPr>
          <a:xfrm>
            <a:off x="3098552" y="2946400"/>
            <a:ext cx="1955800" cy="2032000"/>
          </a:xfrm>
          <a:prstGeom prst="rect">
            <a:avLst/>
          </a:prstGeom>
          <a:ln w="12700">
            <a:miter lim="400000"/>
          </a:ln>
        </p:spPr>
      </p:pic>
      <p:pic>
        <p:nvPicPr>
          <p:cNvPr id="3343" name="droppedImage.pdf"/>
          <p:cNvPicPr/>
          <p:nvPr/>
        </p:nvPicPr>
        <p:blipFill>
          <a:blip r:embed="rId5">
            <a:extLst/>
          </a:blip>
          <a:stretch>
            <a:fillRect/>
          </a:stretch>
        </p:blipFill>
        <p:spPr>
          <a:xfrm>
            <a:off x="6070352" y="2946400"/>
            <a:ext cx="1955800" cy="2032000"/>
          </a:xfrm>
          <a:prstGeom prst="rect">
            <a:avLst/>
          </a:prstGeom>
          <a:ln w="12700">
            <a:miter lim="400000"/>
          </a:ln>
        </p:spPr>
      </p:pic>
      <p:pic>
        <p:nvPicPr>
          <p:cNvPr id="3344" name="droppedImage.pdf"/>
          <p:cNvPicPr/>
          <p:nvPr/>
        </p:nvPicPr>
        <p:blipFill>
          <a:blip r:embed="rId6">
            <a:extLst/>
          </a:blip>
          <a:stretch>
            <a:fillRect/>
          </a:stretch>
        </p:blipFill>
        <p:spPr>
          <a:xfrm>
            <a:off x="3289052" y="6007100"/>
            <a:ext cx="1955800" cy="2032000"/>
          </a:xfrm>
          <a:prstGeom prst="rect">
            <a:avLst/>
          </a:prstGeom>
          <a:ln w="12700">
            <a:miter lim="400000"/>
          </a:ln>
        </p:spPr>
      </p:pic>
      <p:sp>
        <p:nvSpPr>
          <p:cNvPr id="2" name="TPQuestion"/>
          <p:cNvSpPr>
            <a:spLocks noGrp="1"/>
          </p:cNvSpPr>
          <p:nvPr>
            <p:ph type="title"/>
          </p:nvPr>
        </p:nvSpPr>
        <p:spPr/>
        <p:txBody>
          <a:bodyPr>
            <a:normAutofit/>
          </a:bodyPr>
          <a:lstStyle/>
          <a:p>
            <a:pPr lvl="0" defTabSz="457200">
              <a:spcBef>
                <a:spcPts val="1400"/>
              </a:spcBef>
              <a:defRPr sz="1800"/>
            </a:pPr>
            <a:r>
              <a:rPr lang="en-AU" sz="4400" dirty="0">
                <a:sym typeface="Helvetica Light"/>
              </a:rPr>
              <a:t>Inserting the elements </a:t>
            </a:r>
            <a:r>
              <a:rPr lang="en-AU" sz="4400" dirty="0">
                <a:uFill>
                  <a:solidFill/>
                </a:uFill>
                <a:sym typeface="Helvetica Light"/>
              </a:rPr>
              <a:t>[2, 1, 3, 6, 0] into a min-heap results in:</a:t>
            </a:r>
          </a:p>
        </p:txBody>
      </p:sp>
      <p:sp>
        <p:nvSpPr>
          <p:cNvPr id="3" name="TPAnswers"/>
          <p:cNvSpPr>
            <a:spLocks noGrp="1"/>
          </p:cNvSpPr>
          <p:nvPr>
            <p:ph idx="1"/>
            <p:custDataLst>
              <p:tags r:id="rId2"/>
            </p:custDataLst>
          </p:nvPr>
        </p:nvSpPr>
        <p:spPr>
          <a:xfrm>
            <a:off x="11758984" y="3073400"/>
            <a:ext cx="711288" cy="697706"/>
          </a:xfrm>
        </p:spPr>
        <p:txBody>
          <a:bodyPr>
            <a:normAutofit/>
          </a:bodyPr>
          <a:lstStyle/>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a:solidFill>
                  <a:schemeClr val="bg1"/>
                </a:solidFill>
              </a:rPr>
              <a:t>.</a:t>
            </a: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3252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 name="Shape 3338"/>
          <p:cNvSpPr/>
          <p:nvPr/>
        </p:nvSpPr>
        <p:spPr>
          <a:xfrm>
            <a:off x="3111252" y="28067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sp>
        <p:nvSpPr>
          <p:cNvPr id="3339" name="Shape 3339"/>
          <p:cNvSpPr/>
          <p:nvPr/>
        </p:nvSpPr>
        <p:spPr>
          <a:xfrm>
            <a:off x="6197352" y="28067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pic>
        <p:nvPicPr>
          <p:cNvPr id="3342" name="droppedImage.pdf"/>
          <p:cNvPicPr/>
          <p:nvPr/>
        </p:nvPicPr>
        <p:blipFill>
          <a:blip r:embed="rId5">
            <a:extLst/>
          </a:blip>
          <a:stretch>
            <a:fillRect/>
          </a:stretch>
        </p:blipFill>
        <p:spPr>
          <a:xfrm>
            <a:off x="4701426" y="2526896"/>
            <a:ext cx="1955800" cy="2032000"/>
          </a:xfrm>
          <a:prstGeom prst="rect">
            <a:avLst/>
          </a:prstGeom>
          <a:ln w="12700">
            <a:miter lim="400000"/>
          </a:ln>
        </p:spPr>
      </p:pic>
      <p:sp>
        <p:nvSpPr>
          <p:cNvPr id="2" name="TPQuestion"/>
          <p:cNvSpPr>
            <a:spLocks noGrp="1"/>
          </p:cNvSpPr>
          <p:nvPr>
            <p:ph type="title"/>
          </p:nvPr>
        </p:nvSpPr>
        <p:spPr/>
        <p:txBody>
          <a:bodyPr>
            <a:normAutofit/>
          </a:bodyPr>
          <a:lstStyle/>
          <a:p>
            <a:pPr lvl="0" defTabSz="457200">
              <a:spcBef>
                <a:spcPts val="1400"/>
              </a:spcBef>
              <a:defRPr sz="1800"/>
            </a:pPr>
            <a:r>
              <a:rPr lang="en-AU" sz="4400" dirty="0" smtClean="0">
                <a:sym typeface="Helvetica Light"/>
              </a:rPr>
              <a:t>List </a:t>
            </a:r>
            <a:r>
              <a:rPr lang="en-AU" sz="4400" dirty="0" smtClean="0">
                <a:uFill>
                  <a:solidFill/>
                </a:uFill>
                <a:sym typeface="Helvetica Light"/>
              </a:rPr>
              <a:t>[2</a:t>
            </a:r>
            <a:r>
              <a:rPr lang="en-AU" sz="4400" dirty="0">
                <a:uFill>
                  <a:solidFill/>
                </a:uFill>
                <a:sym typeface="Helvetica Light"/>
              </a:rPr>
              <a:t>, 1, 3, 6, 0] </a:t>
            </a:r>
            <a:r>
              <a:rPr lang="en-AU" sz="4400" dirty="0" smtClean="0">
                <a:uFill>
                  <a:solidFill/>
                </a:uFill>
                <a:sym typeface="Helvetica Light"/>
              </a:rPr>
              <a:t>is </a:t>
            </a:r>
            <a:r>
              <a:rPr lang="en-AU" sz="4400" u="sng" dirty="0" smtClean="0">
                <a:uFill>
                  <a:solidFill/>
                </a:uFill>
                <a:sym typeface="Helvetica Light"/>
              </a:rPr>
              <a:t>transformed</a:t>
            </a:r>
            <a:r>
              <a:rPr lang="en-AU" sz="4400" dirty="0" smtClean="0">
                <a:uFill>
                  <a:solidFill/>
                </a:uFill>
                <a:sym typeface="Helvetica Light"/>
              </a:rPr>
              <a:t> into the heap:</a:t>
            </a:r>
            <a:endParaRPr lang="en-AU" sz="4400" dirty="0">
              <a:uFill>
                <a:solidFill/>
              </a:uFill>
              <a:sym typeface="Helvetica Light"/>
            </a:endParaRPr>
          </a:p>
        </p:txBody>
      </p:sp>
      <p:sp>
        <p:nvSpPr>
          <p:cNvPr id="3" name="TPAnswers"/>
          <p:cNvSpPr>
            <a:spLocks noGrp="1"/>
          </p:cNvSpPr>
          <p:nvPr>
            <p:ph idx="1"/>
            <p:custDataLst>
              <p:tags r:id="rId2"/>
            </p:custDataLst>
          </p:nvPr>
        </p:nvSpPr>
        <p:spPr>
          <a:xfrm>
            <a:off x="11758984" y="3073400"/>
            <a:ext cx="711288" cy="697706"/>
          </a:xfrm>
        </p:spPr>
        <p:txBody>
          <a:bodyPr>
            <a:normAutofit/>
          </a:bodyPr>
          <a:lstStyle/>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a:solidFill>
                  <a:schemeClr val="bg1"/>
                </a:solidFill>
              </a:rPr>
              <a:t>.</a:t>
            </a: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TPQuestion"/>
          <p:cNvSpPr txBox="1">
            <a:spLocks/>
          </p:cNvSpPr>
          <p:nvPr/>
        </p:nvSpPr>
        <p:spPr>
          <a:xfrm>
            <a:off x="2041525" y="4884650"/>
            <a:ext cx="10664825" cy="3592549"/>
          </a:xfrm>
          <a:prstGeom prst="rect">
            <a:avLst/>
          </a:prstGeom>
        </p:spPr>
        <p:txBody>
          <a:bodyPr vert="horz" wrap="square" lIns="130046" tIns="65023" rIns="130046" bIns="65023" numCol="1" anchor="ctr" anchorCtr="0" compatLnSpc="1">
            <a:prstTxWarp prst="textNoShape">
              <a:avLst/>
            </a:prstTxWarp>
            <a:norm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defTabSz="457200">
              <a:spcBef>
                <a:spcPts val="1400"/>
              </a:spcBef>
              <a:defRPr sz="1800"/>
            </a:pPr>
            <a:r>
              <a:rPr lang="en-AU" sz="4400" dirty="0" smtClean="0">
                <a:sym typeface="Helvetica Light"/>
              </a:rPr>
              <a:t>Conquer – find the minimum</a:t>
            </a:r>
          </a:p>
          <a:p>
            <a:pPr defTabSz="457200">
              <a:spcBef>
                <a:spcPts val="1400"/>
              </a:spcBef>
              <a:defRPr sz="1800"/>
            </a:pPr>
            <a:r>
              <a:rPr lang="en-AU" sz="4400" dirty="0">
                <a:uFill>
                  <a:solidFill/>
                </a:uFill>
                <a:sym typeface="Helvetica Light"/>
              </a:rPr>
              <a:t> </a:t>
            </a:r>
            <a:r>
              <a:rPr lang="en-AU" sz="4400" dirty="0" smtClean="0">
                <a:uFill>
                  <a:solidFill/>
                </a:uFill>
                <a:sym typeface="Helvetica Light"/>
              </a:rPr>
              <a:t>- Unsorted list (look at n elements)</a:t>
            </a:r>
          </a:p>
          <a:p>
            <a:pPr defTabSz="457200">
              <a:spcBef>
                <a:spcPts val="1400"/>
              </a:spcBef>
              <a:defRPr sz="1800"/>
            </a:pPr>
            <a:r>
              <a:rPr lang="en-AU" sz="4400" dirty="0" smtClean="0">
                <a:uFill>
                  <a:solidFill/>
                </a:uFill>
                <a:sym typeface="Helvetica Light"/>
              </a:rPr>
              <a:t>-  Min Heap (look at one element)</a:t>
            </a:r>
            <a:endParaRPr lang="en-AU" sz="4400" dirty="0">
              <a:uFill>
                <a:solidFill/>
              </a:uFill>
              <a:sym typeface="Helvetica Light"/>
            </a:endParaRPr>
          </a:p>
        </p:txBody>
      </p:sp>
    </p:spTree>
    <p:custDataLst>
      <p:tags r:id="rId1"/>
    </p:custDataLst>
    <p:extLst>
      <p:ext uri="{BB962C8B-B14F-4D97-AF65-F5344CB8AC3E}">
        <p14:creationId xmlns:p14="http://schemas.microsoft.com/office/powerpoint/2010/main" val="24095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3" name="Shape 4293"/>
          <p:cNvSpPr>
            <a:spLocks noGrp="1"/>
          </p:cNvSpPr>
          <p:nvPr>
            <p:ph type="title"/>
          </p:nvPr>
        </p:nvSpPr>
        <p:spPr>
          <a:xfrm>
            <a:off x="1965896" y="220810"/>
            <a:ext cx="4320480" cy="1625601"/>
          </a:xfrm>
          <a:prstGeom prst="rect">
            <a:avLst/>
          </a:prstGeom>
        </p:spPr>
        <p:txBody>
          <a:bodyPr/>
          <a:lstStyle/>
          <a:p>
            <a:pPr lvl="0">
              <a:defRPr sz="1800">
                <a:uFillTx/>
              </a:defRPr>
            </a:pPr>
            <a:r>
              <a:rPr sz="6200" dirty="0">
                <a:uFill>
                  <a:solidFill/>
                </a:uFill>
              </a:rPr>
              <a:t>Heap Sort</a:t>
            </a:r>
          </a:p>
        </p:txBody>
      </p:sp>
      <p:grpSp>
        <p:nvGrpSpPr>
          <p:cNvPr id="4296" name="Group 4296"/>
          <p:cNvGrpSpPr/>
          <p:nvPr/>
        </p:nvGrpSpPr>
        <p:grpSpPr>
          <a:xfrm>
            <a:off x="3406056" y="1945844"/>
            <a:ext cx="6192689" cy="2304258"/>
            <a:chOff x="0" y="0"/>
            <a:chExt cx="6192688" cy="2304256"/>
          </a:xfrm>
        </p:grpSpPr>
        <p:sp>
          <p:nvSpPr>
            <p:cNvPr id="4294" name="Shape 4294"/>
            <p:cNvSpPr/>
            <p:nvPr/>
          </p:nvSpPr>
          <p:spPr>
            <a:xfrm>
              <a:off x="0" y="0"/>
              <a:ext cx="6192689" cy="2304257"/>
            </a:xfrm>
            <a:prstGeom prst="roundRect">
              <a:avLst>
                <a:gd name="adj" fmla="val 16667"/>
              </a:avLst>
            </a:prstGeom>
            <a:gradFill flip="none" rotWithShape="1">
              <a:gsLst>
                <a:gs pos="0">
                  <a:srgbClr val="2CABC4"/>
                </a:gs>
                <a:gs pos="100000">
                  <a:srgbClr val="BDF2FF"/>
                </a:gs>
              </a:gsLst>
              <a:lin ang="16200000" scaled="0"/>
            </a:gradFill>
            <a:ln w="9525" cap="flat">
              <a:solidFill>
                <a:srgbClr val="3FA0B5"/>
              </a:solidFill>
              <a:prstDash val="solid"/>
              <a:round/>
            </a:ln>
            <a:effectLst>
              <a:outerShdw blurRad="38100" dist="23000" dir="5400000" rotWithShape="0">
                <a:srgbClr val="000000">
                  <a:alpha val="35000"/>
                </a:srgbClr>
              </a:outerShdw>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295" name="Shape 4295"/>
            <p:cNvSpPr/>
            <p:nvPr/>
          </p:nvSpPr>
          <p:spPr>
            <a:xfrm>
              <a:off x="111844" y="504428"/>
              <a:ext cx="5969001"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defTabSz="914400">
                <a:buClr>
                  <a:srgbClr val="000000"/>
                </a:buClr>
                <a:defRPr sz="4000">
                  <a:uFill>
                    <a:solidFill/>
                  </a:uFill>
                  <a:latin typeface="+mn-lt"/>
                  <a:ea typeface="+mn-ea"/>
                  <a:cs typeface="+mn-cs"/>
                  <a:sym typeface="Helvetica Light"/>
                </a:defRPr>
              </a:lvl1pPr>
            </a:lstStyle>
            <a:p>
              <a:pPr lvl="0">
                <a:defRPr sz="1800">
                  <a:uFillTx/>
                </a:defRPr>
              </a:pPr>
              <a:r>
                <a:rPr sz="4000" dirty="0">
                  <a:uFill>
                    <a:solidFill/>
                  </a:uFill>
                </a:rPr>
                <a:t>Add every item from a list to a </a:t>
              </a:r>
              <a:r>
                <a:rPr lang="en-AU" sz="4000" dirty="0" smtClean="0">
                  <a:uFill>
                    <a:solidFill/>
                  </a:uFill>
                </a:rPr>
                <a:t>min-H</a:t>
              </a:r>
              <a:r>
                <a:rPr sz="4000" dirty="0" smtClean="0">
                  <a:uFill>
                    <a:solidFill/>
                  </a:uFill>
                </a:rPr>
                <a:t>eap</a:t>
              </a:r>
              <a:endParaRPr sz="4000" dirty="0">
                <a:uFill>
                  <a:solidFill/>
                </a:uFill>
              </a:endParaRPr>
            </a:p>
          </p:txBody>
        </p:sp>
      </p:grpSp>
      <p:grpSp>
        <p:nvGrpSpPr>
          <p:cNvPr id="4299" name="Group 4299"/>
          <p:cNvGrpSpPr/>
          <p:nvPr/>
        </p:nvGrpSpPr>
        <p:grpSpPr>
          <a:xfrm>
            <a:off x="3492543" y="4830936"/>
            <a:ext cx="6192689" cy="2304257"/>
            <a:chOff x="0" y="0"/>
            <a:chExt cx="6192688" cy="2304256"/>
          </a:xfrm>
        </p:grpSpPr>
        <p:sp>
          <p:nvSpPr>
            <p:cNvPr id="4297" name="Shape 4297"/>
            <p:cNvSpPr/>
            <p:nvPr/>
          </p:nvSpPr>
          <p:spPr>
            <a:xfrm>
              <a:off x="0" y="0"/>
              <a:ext cx="6192689" cy="2304257"/>
            </a:xfrm>
            <a:prstGeom prst="roundRect">
              <a:avLst>
                <a:gd name="adj" fmla="val 16667"/>
              </a:avLst>
            </a:prstGeom>
            <a:gradFill flip="none" rotWithShape="1">
              <a:gsLst>
                <a:gs pos="0">
                  <a:srgbClr val="2CABC4"/>
                </a:gs>
                <a:gs pos="100000">
                  <a:srgbClr val="BDF2FF"/>
                </a:gs>
              </a:gsLst>
              <a:lin ang="16200000" scaled="0"/>
            </a:gradFill>
            <a:ln w="9525" cap="flat">
              <a:solidFill>
                <a:srgbClr val="3FA0B5"/>
              </a:solidFill>
              <a:prstDash val="solid"/>
              <a:round/>
            </a:ln>
            <a:effectLst>
              <a:outerShdw blurRad="38100" dist="23000" dir="5400000" rotWithShape="0">
                <a:srgbClr val="000000">
                  <a:alpha val="35000"/>
                </a:srgbClr>
              </a:outerShdw>
            </a:effectLst>
          </p:spPr>
          <p:txBody>
            <a:bodyPr wrap="square" lIns="38100" tIns="38100" rIns="38100" bIns="38100" numCol="1" anchor="ctr">
              <a:noAutofit/>
            </a:bodyPr>
            <a:lstStyle/>
            <a:p>
              <a:pPr lvl="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298" name="Shape 4298"/>
            <p:cNvSpPr/>
            <p:nvPr/>
          </p:nvSpPr>
          <p:spPr>
            <a:xfrm>
              <a:off x="111844" y="199628"/>
              <a:ext cx="5969001" cy="190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defTabSz="914400">
                <a:buClr>
                  <a:srgbClr val="000000"/>
                </a:buClr>
                <a:defRPr sz="4000">
                  <a:uFill>
                    <a:solidFill/>
                  </a:uFill>
                  <a:latin typeface="+mn-lt"/>
                  <a:ea typeface="+mn-ea"/>
                  <a:cs typeface="+mn-cs"/>
                  <a:sym typeface="Helvetica Light"/>
                </a:defRPr>
              </a:lvl1pPr>
            </a:lstStyle>
            <a:p>
              <a:pPr lvl="0">
                <a:defRPr sz="1800">
                  <a:uFillTx/>
                </a:defRPr>
              </a:pPr>
              <a:r>
                <a:rPr sz="4000">
                  <a:uFill>
                    <a:solidFill/>
                  </a:uFill>
                </a:rPr>
                <a:t>Keep taking the minimum off the heap and adding it to the end of the list</a:t>
              </a:r>
            </a:p>
          </p:txBody>
        </p:sp>
      </p:grpSp>
      <p:sp>
        <p:nvSpPr>
          <p:cNvPr id="4300" name="Shape 4300"/>
          <p:cNvSpPr/>
          <p:nvPr/>
        </p:nvSpPr>
        <p:spPr>
          <a:xfrm>
            <a:off x="6588887" y="4196187"/>
            <a:ext cx="1" cy="617353"/>
          </a:xfrm>
          <a:prstGeom prst="line">
            <a:avLst/>
          </a:prstGeom>
          <a:ln w="50800">
            <a:solidFill>
              <a:srgbClr val="44A2B6"/>
            </a:solidFill>
            <a:round/>
            <a:tailEnd type="triangle"/>
          </a:ln>
          <a:effectLst>
            <a:outerShdw blurRad="38100" dist="20000" dir="5400000" rotWithShape="0">
              <a:srgbClr val="000000">
                <a:alpha val="38000"/>
              </a:srgbClr>
            </a:outerShdw>
          </a:effectLst>
        </p:spPr>
        <p:txBody>
          <a:bodyPr lIns="0" tIns="0" rIns="0" bIns="0"/>
          <a:lstStyle/>
          <a:p>
            <a:pPr lvl="0" algn="l" defTabSz="457200">
              <a:defRPr sz="1200">
                <a:latin typeface="Helvetica"/>
                <a:ea typeface="Helvetica"/>
                <a:cs typeface="Helvetica"/>
                <a:sym typeface="Helvetica"/>
              </a:defRPr>
            </a:pPr>
            <a:endParaRPr/>
          </a:p>
        </p:txBody>
      </p:sp>
    </p:spTree>
    <p:extLst>
      <p:ext uri="{BB962C8B-B14F-4D97-AF65-F5344CB8AC3E}">
        <p14:creationId xmlns:p14="http://schemas.microsoft.com/office/powerpoint/2010/main" val="239601863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 name="Shape 3338"/>
          <p:cNvSpPr/>
          <p:nvPr/>
        </p:nvSpPr>
        <p:spPr>
          <a:xfrm>
            <a:off x="3111252" y="28067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sp>
        <p:nvSpPr>
          <p:cNvPr id="3339" name="Shape 3339"/>
          <p:cNvSpPr/>
          <p:nvPr/>
        </p:nvSpPr>
        <p:spPr>
          <a:xfrm>
            <a:off x="6197352" y="2806700"/>
            <a:ext cx="77009" cy="53860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914400">
              <a:buClr>
                <a:srgbClr val="000000"/>
              </a:buClr>
              <a:defRPr sz="3000">
                <a:uFill>
                  <a:solidFill/>
                </a:uFill>
                <a:latin typeface="+mn-lt"/>
                <a:ea typeface="+mn-ea"/>
                <a:cs typeface="+mn-cs"/>
                <a:sym typeface="Helvetica Light"/>
              </a:defRPr>
            </a:lvl1pPr>
          </a:lstStyle>
          <a:p>
            <a:pPr lvl="0">
              <a:defRPr sz="1800">
                <a:uFillTx/>
              </a:defRPr>
            </a:pPr>
            <a:endParaRPr sz="3000" dirty="0">
              <a:uFill>
                <a:solidFill/>
              </a:uFill>
            </a:endParaRPr>
          </a:p>
        </p:txBody>
      </p:sp>
      <p:pic>
        <p:nvPicPr>
          <p:cNvPr id="3342" name="droppedImage.pdf"/>
          <p:cNvPicPr/>
          <p:nvPr/>
        </p:nvPicPr>
        <p:blipFill>
          <a:blip r:embed="rId5">
            <a:extLst/>
          </a:blip>
          <a:stretch>
            <a:fillRect/>
          </a:stretch>
        </p:blipFill>
        <p:spPr>
          <a:xfrm>
            <a:off x="4701426" y="2526896"/>
            <a:ext cx="1955800" cy="2032000"/>
          </a:xfrm>
          <a:prstGeom prst="rect">
            <a:avLst/>
          </a:prstGeom>
          <a:ln w="12700">
            <a:miter lim="400000"/>
          </a:ln>
        </p:spPr>
      </p:pic>
      <p:sp>
        <p:nvSpPr>
          <p:cNvPr id="2" name="TPQuestion"/>
          <p:cNvSpPr>
            <a:spLocks noGrp="1"/>
          </p:cNvSpPr>
          <p:nvPr>
            <p:ph type="title"/>
          </p:nvPr>
        </p:nvSpPr>
        <p:spPr/>
        <p:txBody>
          <a:bodyPr>
            <a:normAutofit/>
          </a:bodyPr>
          <a:lstStyle/>
          <a:p>
            <a:pPr lvl="0" defTabSz="457200">
              <a:spcBef>
                <a:spcPts val="1400"/>
              </a:spcBef>
              <a:defRPr sz="1800"/>
            </a:pPr>
            <a:r>
              <a:rPr lang="en-AU" sz="4400" dirty="0" smtClean="0">
                <a:sym typeface="Helvetica Light"/>
              </a:rPr>
              <a:t>List </a:t>
            </a:r>
            <a:r>
              <a:rPr lang="en-AU" sz="4400" dirty="0" smtClean="0">
                <a:uFill>
                  <a:solidFill/>
                </a:uFill>
                <a:sym typeface="Helvetica Light"/>
              </a:rPr>
              <a:t>[2</a:t>
            </a:r>
            <a:r>
              <a:rPr lang="en-AU" sz="4400" dirty="0">
                <a:uFill>
                  <a:solidFill/>
                </a:uFill>
                <a:sym typeface="Helvetica Light"/>
              </a:rPr>
              <a:t>, 1, 3, 6, 0] </a:t>
            </a:r>
            <a:r>
              <a:rPr lang="en-AU" sz="4400" dirty="0" smtClean="0">
                <a:uFill>
                  <a:solidFill/>
                </a:uFill>
                <a:sym typeface="Helvetica Light"/>
              </a:rPr>
              <a:t>is </a:t>
            </a:r>
            <a:r>
              <a:rPr lang="en-AU" sz="4400" u="sng" dirty="0" smtClean="0">
                <a:uFill>
                  <a:solidFill/>
                </a:uFill>
                <a:sym typeface="Helvetica Light"/>
              </a:rPr>
              <a:t>transformed</a:t>
            </a:r>
            <a:r>
              <a:rPr lang="en-AU" sz="4400" dirty="0" smtClean="0">
                <a:uFill>
                  <a:solidFill/>
                </a:uFill>
                <a:sym typeface="Helvetica Light"/>
              </a:rPr>
              <a:t> into the heap:</a:t>
            </a:r>
            <a:endParaRPr lang="en-AU" sz="4400" dirty="0">
              <a:uFill>
                <a:solidFill/>
              </a:uFill>
              <a:sym typeface="Helvetica Light"/>
            </a:endParaRPr>
          </a:p>
        </p:txBody>
      </p:sp>
      <p:sp>
        <p:nvSpPr>
          <p:cNvPr id="3" name="TPAnswers"/>
          <p:cNvSpPr>
            <a:spLocks noGrp="1"/>
          </p:cNvSpPr>
          <p:nvPr>
            <p:ph idx="1"/>
            <p:custDataLst>
              <p:tags r:id="rId2"/>
            </p:custDataLst>
          </p:nvPr>
        </p:nvSpPr>
        <p:spPr>
          <a:xfrm>
            <a:off x="11758984" y="3073400"/>
            <a:ext cx="711288" cy="697706"/>
          </a:xfrm>
        </p:spPr>
        <p:txBody>
          <a:bodyPr>
            <a:normAutofit/>
          </a:bodyPr>
          <a:lstStyle/>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smtClean="0">
                <a:solidFill>
                  <a:schemeClr val="bg1"/>
                </a:solidFill>
              </a:rPr>
              <a:t>.</a:t>
            </a:r>
          </a:p>
          <a:p>
            <a:pPr marL="1031875" indent="-914400">
              <a:spcBef>
                <a:spcPct val="20000"/>
              </a:spcBef>
              <a:spcAft>
                <a:spcPts val="0"/>
              </a:spcAft>
              <a:buFont typeface="Wingdings 2" pitchFamily="18" charset="2"/>
              <a:buAutoNum type="alphaUcPeriod"/>
            </a:pPr>
            <a:r>
              <a:rPr lang="en-AU" sz="800" dirty="0">
                <a:solidFill>
                  <a:schemeClr val="bg1"/>
                </a:solidFill>
              </a:rPr>
              <a:t>.</a:t>
            </a: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TPQuestion"/>
          <p:cNvSpPr txBox="1">
            <a:spLocks/>
          </p:cNvSpPr>
          <p:nvPr/>
        </p:nvSpPr>
        <p:spPr>
          <a:xfrm>
            <a:off x="2041525" y="4884651"/>
            <a:ext cx="10664825" cy="1625600"/>
          </a:xfrm>
          <a:prstGeom prst="rect">
            <a:avLst/>
          </a:prstGeom>
        </p:spPr>
        <p:txBody>
          <a:bodyPr vert="horz" wrap="square" lIns="130046" tIns="65023" rIns="130046" bIns="65023" numCol="1" anchor="ctr" anchorCtr="0" compatLnSpc="1">
            <a:prstTxWarp prst="textNoShape">
              <a:avLst/>
            </a:prstTxWarp>
            <a:norm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defTabSz="457200">
              <a:spcBef>
                <a:spcPts val="1400"/>
              </a:spcBef>
              <a:defRPr sz="1800"/>
            </a:pPr>
            <a:r>
              <a:rPr lang="en-AU" sz="4400" dirty="0" smtClean="0">
                <a:sym typeface="Helvetica Light"/>
              </a:rPr>
              <a:t>Conquer – heap </a:t>
            </a:r>
            <a:r>
              <a:rPr lang="en-AU" sz="4400" smtClean="0">
                <a:sym typeface="Helvetica Light"/>
              </a:rPr>
              <a:t>sort gives a sorted list</a:t>
            </a:r>
            <a:endParaRPr lang="en-AU" sz="4400" dirty="0">
              <a:uFill>
                <a:solidFill/>
              </a:uFill>
              <a:sym typeface="Helvetica Light"/>
            </a:endParaRPr>
          </a:p>
        </p:txBody>
      </p:sp>
    </p:spTree>
    <p:custDataLst>
      <p:tags r:id="rId1"/>
    </p:custDataLst>
    <p:extLst>
      <p:ext uri="{BB962C8B-B14F-4D97-AF65-F5344CB8AC3E}">
        <p14:creationId xmlns:p14="http://schemas.microsoft.com/office/powerpoint/2010/main" val="113153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lnSpcReduction="10000"/>
          </a:bodyPr>
          <a:lstStyle/>
          <a:p>
            <a:pPr marL="115888" indent="0" eaLnBrk="1" hangingPunct="1">
              <a:buFont typeface="Wingdings 2" pitchFamily="18" charset="2"/>
              <a:buNone/>
            </a:pPr>
            <a:r>
              <a:rPr lang="en-US" dirty="0" smtClean="0">
                <a:sym typeface="Geneva" pitchFamily="-84" charset="0"/>
              </a:rPr>
              <a:t>Read: </a:t>
            </a:r>
            <a:r>
              <a:rPr lang="en-US" dirty="0" smtClean="0">
                <a:sym typeface="Geneva" pitchFamily="-84" charset="0"/>
              </a:rPr>
              <a:t>Introduction to the Design and Analysis of Algorithms (3</a:t>
            </a:r>
            <a:r>
              <a:rPr lang="en-US" baseline="30000" dirty="0" smtClean="0">
                <a:sym typeface="Geneva" pitchFamily="-84" charset="0"/>
              </a:rPr>
              <a:t>rd</a:t>
            </a:r>
            <a:r>
              <a:rPr lang="en-US" dirty="0" smtClean="0">
                <a:sym typeface="Geneva" pitchFamily="-84" charset="0"/>
              </a:rPr>
              <a:t> Edition)</a:t>
            </a:r>
            <a:endParaRPr lang="en-US" dirty="0">
              <a:sym typeface="Geneva" pitchFamily="-84" charset="0"/>
            </a:endParaRPr>
          </a:p>
          <a:p>
            <a:pPr marL="801688" indent="-685800">
              <a:buFontTx/>
              <a:buChar char="-"/>
            </a:pPr>
            <a:r>
              <a:rPr lang="en-US" dirty="0" smtClean="0">
                <a:sym typeface="Geneva" pitchFamily="-84" charset="0"/>
              </a:rPr>
              <a:t>Transform </a:t>
            </a:r>
            <a:r>
              <a:rPr lang="en-US" dirty="0">
                <a:sym typeface="Geneva" pitchFamily="-84" charset="0"/>
              </a:rPr>
              <a:t>and Conquer page </a:t>
            </a:r>
            <a:r>
              <a:rPr lang="en-US" dirty="0" smtClean="0">
                <a:sym typeface="Geneva" pitchFamily="-84" charset="0"/>
              </a:rPr>
              <a:t>227</a:t>
            </a:r>
          </a:p>
          <a:p>
            <a:pPr marL="801688" indent="-685800">
              <a:buFontTx/>
              <a:buChar char="-"/>
            </a:pPr>
            <a:r>
              <a:rPr lang="en-US" dirty="0">
                <a:sym typeface="Geneva" pitchFamily="-84" charset="0"/>
              </a:rPr>
              <a:t>Heaps and Heapsort pages 252-258</a:t>
            </a:r>
          </a:p>
          <a:p>
            <a:pPr marL="801688" indent="-685800">
              <a:buFontTx/>
              <a:buChar char="-"/>
            </a:pPr>
            <a:r>
              <a:rPr lang="en-US" dirty="0" smtClean="0">
                <a:sym typeface="Geneva" pitchFamily="-84" charset="0"/>
              </a:rPr>
              <a:t>Binary Search Trees pages 59-61</a:t>
            </a:r>
          </a:p>
          <a:p>
            <a:pPr marL="801688" indent="-685800">
              <a:buFontTx/>
              <a:buChar char="-"/>
            </a:pPr>
            <a:endParaRPr lang="en-US" dirty="0">
              <a:sym typeface="Geneva" pitchFamily="-84" charset="0"/>
            </a:endParaRPr>
          </a:p>
          <a:p>
            <a:pPr marL="115888" indent="0" eaLnBrk="1" hangingPunct="1">
              <a:buFont typeface="Wingdings 2" pitchFamily="18" charset="2"/>
              <a:buNone/>
            </a:pPr>
            <a:r>
              <a:rPr lang="en-US" dirty="0" smtClean="0">
                <a:sym typeface="Geneva" pitchFamily="-84" charset="0"/>
              </a:rPr>
              <a:t>Log </a:t>
            </a:r>
            <a:r>
              <a:rPr lang="en-US" dirty="0" smtClean="0">
                <a:sym typeface="Geneva" pitchFamily="-84" charset="0"/>
              </a:rPr>
              <a:t>onto the FIT1045 Moodle site</a:t>
            </a:r>
            <a:r>
              <a:rPr lang="en-US" dirty="0" smtClean="0">
                <a:sym typeface="Geneva" pitchFamily="-84" charset="0"/>
              </a:rPr>
              <a:t>:</a:t>
            </a:r>
            <a:endParaRPr lang="en-US" dirty="0" smtClean="0">
              <a:sym typeface="Geneva" pitchFamily="-84" charset="0"/>
            </a:endParaRPr>
          </a:p>
          <a:p>
            <a:pPr marL="115888" indent="0" eaLnBrk="1" hangingPunct="1">
              <a:buNone/>
            </a:pPr>
            <a:r>
              <a:rPr lang="en-US" dirty="0" smtClean="0">
                <a:sym typeface="Geneva" pitchFamily="-84" charset="0"/>
              </a:rPr>
              <a:t>Watch the following video:</a:t>
            </a:r>
          </a:p>
          <a:p>
            <a:pPr marL="909638" lvl="1" indent="-401638" eaLnBrk="1" hangingPunct="1">
              <a:spcBef>
                <a:spcPts val="850"/>
              </a:spcBef>
              <a:buFontTx/>
              <a:buChar char="•"/>
            </a:pPr>
            <a:r>
              <a:rPr lang="en-US" dirty="0" smtClean="0">
                <a:sym typeface="Geneva" pitchFamily="-84" charset="0"/>
              </a:rPr>
              <a:t>Big O Notation</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29</a:t>
            </a:fld>
            <a:endParaRPr lang="en-US" sz="1700">
              <a:solidFill>
                <a:srgbClr val="B5A788"/>
              </a:solidFill>
            </a:endParaRPr>
          </a:p>
        </p:txBody>
      </p:sp>
    </p:spTree>
    <p:extLst>
      <p:ext uri="{BB962C8B-B14F-4D97-AF65-F5344CB8AC3E}">
        <p14:creationId xmlns:p14="http://schemas.microsoft.com/office/powerpoint/2010/main" val="2472492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rPr>
              <a:t>Overview</a:t>
            </a:r>
          </a:p>
        </p:txBody>
      </p:sp>
      <p:sp>
        <p:nvSpPr>
          <p:cNvPr id="4098" name="Rectangle 2"/>
          <p:cNvSpPr>
            <a:spLocks noGrp="1" noChangeArrowheads="1"/>
          </p:cNvSpPr>
          <p:nvPr>
            <p:ph idx="1"/>
          </p:nvPr>
        </p:nvSpPr>
        <p:spPr/>
        <p:txBody>
          <a:bodyPr lIns="50800" tIns="50800" rIns="50800" bIns="50800"/>
          <a:lstStyle/>
          <a:p>
            <a:r>
              <a:rPr lang="en-US" smtClean="0"/>
              <a:t>Anagrams</a:t>
            </a:r>
            <a:endParaRPr lang="en-US" dirty="0" smtClean="0"/>
          </a:p>
          <a:p>
            <a:r>
              <a:rPr lang="en-US" dirty="0" smtClean="0"/>
              <a:t>Binary Trees</a:t>
            </a:r>
          </a:p>
          <a:p>
            <a:r>
              <a:rPr lang="en-US" dirty="0" smtClean="0"/>
              <a:t>Heaps</a:t>
            </a:r>
          </a:p>
          <a:p>
            <a:r>
              <a:rPr lang="en-US" dirty="0" smtClean="0"/>
              <a:t>Heap Sort</a:t>
            </a:r>
          </a:p>
        </p:txBody>
      </p:sp>
    </p:spTree>
    <p:extLst>
      <p:ext uri="{BB962C8B-B14F-4D97-AF65-F5344CB8AC3E}">
        <p14:creationId xmlns:p14="http://schemas.microsoft.com/office/powerpoint/2010/main" val="18375567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41525" y="390525"/>
            <a:ext cx="10664825" cy="1625600"/>
          </a:xfrm>
        </p:spPr>
        <p:txBody>
          <a:bodyPr lIns="50800" tIns="50800" rIns="50800" bIns="50800"/>
          <a:lstStyle/>
          <a:p>
            <a:pPr eaLnBrk="1" hangingPunct="1"/>
            <a:r>
              <a:rPr lang="en-US" smtClean="0">
                <a:effectLst>
                  <a:outerShdw blurRad="38100" dist="38100" dir="2700000" algn="tl">
                    <a:srgbClr val="C0C0C0"/>
                  </a:outerShdw>
                </a:effectLst>
              </a:rPr>
              <a:t>Finding Anagrams</a:t>
            </a:r>
          </a:p>
        </p:txBody>
      </p:sp>
      <p:sp>
        <p:nvSpPr>
          <p:cNvPr id="29699" name="Content Placeholder 2"/>
          <p:cNvSpPr>
            <a:spLocks noGrp="1"/>
          </p:cNvSpPr>
          <p:nvPr>
            <p:ph idx="4294967295"/>
          </p:nvPr>
        </p:nvSpPr>
        <p:spPr>
          <a:xfrm>
            <a:off x="1407613" y="3220616"/>
            <a:ext cx="10783419" cy="1800200"/>
          </a:xfrm>
        </p:spPr>
        <p:txBody>
          <a:bodyPr lIns="50800" tIns="50800" rIns="50800" bIns="50800">
            <a:normAutofit/>
          </a:bodyPr>
          <a:lstStyle/>
          <a:p>
            <a:pPr marL="520184" indent="-403143" algn="ctr" eaLnBrk="1" fontAlgn="auto" hangingPunct="1">
              <a:spcBef>
                <a:spcPts val="853"/>
              </a:spcBef>
              <a:spcAft>
                <a:spcPts val="0"/>
              </a:spcAft>
              <a:buFont typeface="Wingdings" charset="0"/>
              <a:buNone/>
              <a:defRPr/>
            </a:pPr>
            <a:r>
              <a:rPr lang="en-US" dirty="0" smtClean="0">
                <a:ea typeface="+mn-ea"/>
                <a:cs typeface="+mn-cs"/>
              </a:rPr>
              <a:t>Given a dictionary of English words, </a:t>
            </a:r>
          </a:p>
          <a:p>
            <a:pPr marL="520184" indent="-403143" algn="ctr" eaLnBrk="1" fontAlgn="auto" hangingPunct="1">
              <a:spcBef>
                <a:spcPts val="853"/>
              </a:spcBef>
              <a:spcAft>
                <a:spcPts val="0"/>
              </a:spcAft>
              <a:buFont typeface="Wingdings" charset="0"/>
              <a:buNone/>
              <a:defRPr/>
            </a:pPr>
            <a:r>
              <a:rPr lang="en-US" dirty="0" smtClean="0">
                <a:ea typeface="+mn-ea"/>
                <a:cs typeface="+mn-cs"/>
              </a:rPr>
              <a:t>find all sets of anagrams.</a:t>
            </a:r>
          </a:p>
        </p:txBody>
      </p:sp>
    </p:spTree>
    <p:extLst>
      <p:ext uri="{BB962C8B-B14F-4D97-AF65-F5344CB8AC3E}">
        <p14:creationId xmlns:p14="http://schemas.microsoft.com/office/powerpoint/2010/main" val="7901948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41525" y="390525"/>
            <a:ext cx="10664825" cy="1625600"/>
          </a:xfrm>
        </p:spPr>
        <p:txBody>
          <a:bodyPr lIns="50800" tIns="50800" rIns="50800" bIns="50800"/>
          <a:lstStyle/>
          <a:p>
            <a:pPr eaLnBrk="1" hangingPunct="1"/>
            <a:r>
              <a:rPr lang="en-US" smtClean="0">
                <a:effectLst>
                  <a:outerShdw blurRad="38100" dist="38100" dir="2700000" algn="tl">
                    <a:srgbClr val="C0C0C0"/>
                  </a:outerShdw>
                </a:effectLst>
              </a:rPr>
              <a:t>The Approach</a:t>
            </a:r>
          </a:p>
        </p:txBody>
      </p:sp>
      <p:graphicFrame>
        <p:nvGraphicFramePr>
          <p:cNvPr id="30817" name="Group 97"/>
          <p:cNvGraphicFramePr>
            <a:graphicFrameLocks noGrp="1"/>
          </p:cNvGraphicFramePr>
          <p:nvPr>
            <p:extLst>
              <p:ext uri="{D42A27DB-BD31-4B8C-83A1-F6EECF244321}">
                <p14:modId xmlns:p14="http://schemas.microsoft.com/office/powerpoint/2010/main" val="1729907145"/>
              </p:ext>
            </p:extLst>
          </p:nvPr>
        </p:nvGraphicFramePr>
        <p:xfrm>
          <a:off x="4368800" y="38862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a:ln>
                            <a:noFill/>
                          </a:ln>
                          <a:solidFill>
                            <a:schemeClr val="tx1"/>
                          </a:solidFill>
                          <a:effectLst/>
                          <a:latin typeface="Arial" charset="0"/>
                          <a:ea typeface="ＭＳ Ｐゴシック" charset="0"/>
                          <a:sym typeface="Helvetica Neue Light" charset="0"/>
                        </a:rPr>
                        <a:t>anps</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pans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18" name="Group 98"/>
          <p:cNvGraphicFramePr>
            <a:graphicFrameLocks noGrp="1"/>
          </p:cNvGraphicFramePr>
          <p:nvPr>
            <p:extLst>
              <p:ext uri="{D42A27DB-BD31-4B8C-83A1-F6EECF244321}">
                <p14:modId xmlns:p14="http://schemas.microsoft.com/office/powerpoint/2010/main" val="58924080"/>
              </p:ext>
            </p:extLst>
          </p:nvPr>
        </p:nvGraphicFramePr>
        <p:xfrm>
          <a:off x="4368800" y="49530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pots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19" name="Group 99"/>
          <p:cNvGraphicFramePr>
            <a:graphicFrameLocks noGrp="1"/>
          </p:cNvGraphicFramePr>
          <p:nvPr>
            <p:extLst>
              <p:ext uri="{D42A27DB-BD31-4B8C-83A1-F6EECF244321}">
                <p14:modId xmlns:p14="http://schemas.microsoft.com/office/powerpoint/2010/main" val="449835549"/>
              </p:ext>
            </p:extLst>
          </p:nvPr>
        </p:nvGraphicFramePr>
        <p:xfrm>
          <a:off x="4368800" y="60960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a:ln>
                            <a:noFill/>
                          </a:ln>
                          <a:solidFill>
                            <a:schemeClr val="tx1"/>
                          </a:solidFill>
                          <a:effectLst/>
                          <a:latin typeface="Arial" charset="0"/>
                          <a:ea typeface="ＭＳ Ｐゴシック" charset="0"/>
                          <a:sym typeface="Helvetica Neue Light" charset="0"/>
                        </a:rPr>
                        <a:t>anps</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snap</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0" name="Group 100"/>
          <p:cNvGraphicFramePr>
            <a:graphicFrameLocks noGrp="1"/>
          </p:cNvGraphicFramePr>
          <p:nvPr>
            <p:extLst>
              <p:ext uri="{D42A27DB-BD31-4B8C-83A1-F6EECF244321}">
                <p14:modId xmlns:p14="http://schemas.microsoft.com/office/powerpoint/2010/main" val="305084979"/>
              </p:ext>
            </p:extLst>
          </p:nvPr>
        </p:nvGraphicFramePr>
        <p:xfrm>
          <a:off x="4368800" y="71628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stop</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1" name="Group 101"/>
          <p:cNvGraphicFramePr>
            <a:graphicFrameLocks noGrp="1"/>
          </p:cNvGraphicFramePr>
          <p:nvPr>
            <p:extLst>
              <p:ext uri="{D42A27DB-BD31-4B8C-83A1-F6EECF244321}">
                <p14:modId xmlns:p14="http://schemas.microsoft.com/office/powerpoint/2010/main" val="637497186"/>
              </p:ext>
            </p:extLst>
          </p:nvPr>
        </p:nvGraphicFramePr>
        <p:xfrm>
          <a:off x="4368800" y="81534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tops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2" name="Group 102"/>
          <p:cNvGraphicFramePr>
            <a:graphicFrameLocks noGrp="1"/>
          </p:cNvGraphicFramePr>
          <p:nvPr>
            <p:extLst>
              <p:ext uri="{D42A27DB-BD31-4B8C-83A1-F6EECF244321}">
                <p14:modId xmlns:p14="http://schemas.microsoft.com/office/powerpoint/2010/main" val="2973652248"/>
              </p:ext>
            </p:extLst>
          </p:nvPr>
        </p:nvGraphicFramePr>
        <p:xfrm>
          <a:off x="9245600" y="39624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a:ln>
                            <a:noFill/>
                          </a:ln>
                          <a:solidFill>
                            <a:schemeClr val="tx1"/>
                          </a:solidFill>
                          <a:effectLst/>
                          <a:latin typeface="Arial" charset="0"/>
                          <a:ea typeface="ＭＳ Ｐゴシック" charset="0"/>
                          <a:sym typeface="Helvetica Neue Light" charset="0"/>
                        </a:rPr>
                        <a:t>anps</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pans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3" name="Group 103"/>
          <p:cNvGraphicFramePr>
            <a:graphicFrameLocks noGrp="1"/>
          </p:cNvGraphicFramePr>
          <p:nvPr>
            <p:extLst>
              <p:ext uri="{D42A27DB-BD31-4B8C-83A1-F6EECF244321}">
                <p14:modId xmlns:p14="http://schemas.microsoft.com/office/powerpoint/2010/main" val="1168830956"/>
              </p:ext>
            </p:extLst>
          </p:nvPr>
        </p:nvGraphicFramePr>
        <p:xfrm>
          <a:off x="9245600" y="62484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pots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4" name="Group 104"/>
          <p:cNvGraphicFramePr>
            <a:graphicFrameLocks noGrp="1"/>
          </p:cNvGraphicFramePr>
          <p:nvPr>
            <p:extLst>
              <p:ext uri="{D42A27DB-BD31-4B8C-83A1-F6EECF244321}">
                <p14:modId xmlns:p14="http://schemas.microsoft.com/office/powerpoint/2010/main" val="1710443865"/>
              </p:ext>
            </p:extLst>
          </p:nvPr>
        </p:nvGraphicFramePr>
        <p:xfrm>
          <a:off x="9245600" y="50292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a:ln>
                            <a:noFill/>
                          </a:ln>
                          <a:solidFill>
                            <a:schemeClr val="tx1"/>
                          </a:solidFill>
                          <a:effectLst/>
                          <a:latin typeface="Arial" charset="0"/>
                          <a:ea typeface="ＭＳ Ｐゴシック" charset="0"/>
                          <a:sym typeface="Helvetica Neue Light" charset="0"/>
                        </a:rPr>
                        <a:t>anps</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snap</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5" name="Group 105"/>
          <p:cNvGraphicFramePr>
            <a:graphicFrameLocks noGrp="1"/>
          </p:cNvGraphicFramePr>
          <p:nvPr>
            <p:extLst>
              <p:ext uri="{D42A27DB-BD31-4B8C-83A1-F6EECF244321}">
                <p14:modId xmlns:p14="http://schemas.microsoft.com/office/powerpoint/2010/main" val="1658387588"/>
              </p:ext>
            </p:extLst>
          </p:nvPr>
        </p:nvGraphicFramePr>
        <p:xfrm>
          <a:off x="9245600" y="72390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stop</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26" name="Group 106"/>
          <p:cNvGraphicFramePr>
            <a:graphicFrameLocks noGrp="1"/>
          </p:cNvGraphicFramePr>
          <p:nvPr>
            <p:extLst>
              <p:ext uri="{D42A27DB-BD31-4B8C-83A1-F6EECF244321}">
                <p14:modId xmlns:p14="http://schemas.microsoft.com/office/powerpoint/2010/main" val="2705209499"/>
              </p:ext>
            </p:extLst>
          </p:nvPr>
        </p:nvGraphicFramePr>
        <p:xfrm>
          <a:off x="9245600" y="8229600"/>
          <a:ext cx="3048000" cy="777875"/>
        </p:xfrm>
        <a:graphic>
          <a:graphicData uri="http://schemas.openxmlformats.org/drawingml/2006/table">
            <a:tbl>
              <a:tblPr/>
              <a:tblGrid>
                <a:gridCol w="1524000"/>
                <a:gridCol w="1524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err="1" smtClean="0">
                          <a:ln>
                            <a:noFill/>
                          </a:ln>
                          <a:solidFill>
                            <a:schemeClr val="tx1"/>
                          </a:solidFill>
                          <a:effectLst/>
                          <a:latin typeface="Arial" charset="0"/>
                          <a:ea typeface="ＭＳ Ｐゴシック" charset="0"/>
                          <a:sym typeface="Helvetica Neue Light" charset="0"/>
                        </a:rPr>
                        <a:t>opst</a:t>
                      </a:r>
                      <a:endPar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a:ln>
                            <a:noFill/>
                          </a:ln>
                          <a:solidFill>
                            <a:schemeClr val="tx1"/>
                          </a:solidFill>
                          <a:effectLst/>
                          <a:latin typeface="Arial" charset="0"/>
                          <a:ea typeface="ＭＳ Ｐゴシック" charset="0"/>
                          <a:sym typeface="Helvetica Neue Light" charset="0"/>
                        </a:rPr>
                        <a:t>tops</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7"/>
          <p:cNvGrpSpPr>
            <a:grpSpLocks/>
          </p:cNvGrpSpPr>
          <p:nvPr/>
        </p:nvGrpSpPr>
        <p:grpSpPr bwMode="auto">
          <a:xfrm>
            <a:off x="406400" y="2362200"/>
            <a:ext cx="2590800" cy="6375400"/>
            <a:chOff x="406400" y="2362200"/>
            <a:chExt cx="2590800" cy="6375976"/>
          </a:xfrm>
        </p:grpSpPr>
        <p:sp>
          <p:nvSpPr>
            <p:cNvPr id="33882" name="TextBox 10"/>
            <p:cNvSpPr txBox="1">
              <a:spLocks noChangeArrowheads="1"/>
            </p:cNvSpPr>
            <p:nvPr/>
          </p:nvSpPr>
          <p:spPr bwMode="auto">
            <a:xfrm>
              <a:off x="939800" y="3886200"/>
              <a:ext cx="1219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b="1">
                  <a:solidFill>
                    <a:srgbClr val="000000"/>
                  </a:solidFill>
                  <a:latin typeface="Helvetica Neue Light" pitchFamily="-84" charset="0"/>
                  <a:sym typeface="Helvetica Neue Light" pitchFamily="-84" charset="0"/>
                </a:rPr>
                <a:t>pans</a:t>
              </a:r>
            </a:p>
          </p:txBody>
        </p:sp>
        <p:sp>
          <p:nvSpPr>
            <p:cNvPr id="33883" name="TextBox 11"/>
            <p:cNvSpPr txBox="1">
              <a:spLocks noChangeArrowheads="1"/>
            </p:cNvSpPr>
            <p:nvPr/>
          </p:nvSpPr>
          <p:spPr bwMode="auto">
            <a:xfrm>
              <a:off x="939800" y="4953000"/>
              <a:ext cx="1219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b="1">
                  <a:solidFill>
                    <a:srgbClr val="000000"/>
                  </a:solidFill>
                  <a:latin typeface="Helvetica Neue Light" pitchFamily="-84" charset="0"/>
                  <a:sym typeface="Helvetica Neue Light" pitchFamily="-84" charset="0"/>
                </a:rPr>
                <a:t>pots</a:t>
              </a:r>
            </a:p>
          </p:txBody>
        </p:sp>
        <p:sp>
          <p:nvSpPr>
            <p:cNvPr id="33884" name="TextBox 12"/>
            <p:cNvSpPr txBox="1">
              <a:spLocks noChangeArrowheads="1"/>
            </p:cNvSpPr>
            <p:nvPr/>
          </p:nvSpPr>
          <p:spPr bwMode="auto">
            <a:xfrm>
              <a:off x="939800" y="6096000"/>
              <a:ext cx="1219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b="1">
                  <a:solidFill>
                    <a:srgbClr val="000000"/>
                  </a:solidFill>
                  <a:latin typeface="Helvetica Neue Light" pitchFamily="-84" charset="0"/>
                  <a:sym typeface="Helvetica Neue Light" pitchFamily="-84" charset="0"/>
                </a:rPr>
                <a:t>snap</a:t>
              </a:r>
            </a:p>
          </p:txBody>
        </p:sp>
        <p:sp>
          <p:nvSpPr>
            <p:cNvPr id="33885" name="TextBox 13"/>
            <p:cNvSpPr txBox="1">
              <a:spLocks noChangeArrowheads="1"/>
            </p:cNvSpPr>
            <p:nvPr/>
          </p:nvSpPr>
          <p:spPr bwMode="auto">
            <a:xfrm>
              <a:off x="939800" y="7162800"/>
              <a:ext cx="1219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b="1">
                  <a:solidFill>
                    <a:srgbClr val="000000"/>
                  </a:solidFill>
                  <a:latin typeface="Helvetica Neue Light" pitchFamily="-84" charset="0"/>
                  <a:sym typeface="Helvetica Neue Light" pitchFamily="-84" charset="0"/>
                </a:rPr>
                <a:t>stop</a:t>
              </a:r>
            </a:p>
          </p:txBody>
        </p:sp>
        <p:sp>
          <p:nvSpPr>
            <p:cNvPr id="33886" name="TextBox 14"/>
            <p:cNvSpPr txBox="1">
              <a:spLocks noChangeArrowheads="1"/>
            </p:cNvSpPr>
            <p:nvPr/>
          </p:nvSpPr>
          <p:spPr bwMode="auto">
            <a:xfrm>
              <a:off x="939800" y="8153400"/>
              <a:ext cx="1219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200" b="1">
                  <a:solidFill>
                    <a:srgbClr val="000000"/>
                  </a:solidFill>
                  <a:latin typeface="Helvetica Neue Light" pitchFamily="-84" charset="0"/>
                  <a:sym typeface="Helvetica Neue Light" pitchFamily="-84" charset="0"/>
                </a:rPr>
                <a:t>tops</a:t>
              </a:r>
            </a:p>
          </p:txBody>
        </p:sp>
        <p:sp>
          <p:nvSpPr>
            <p:cNvPr id="33887" name="TextBox 20"/>
            <p:cNvSpPr txBox="1">
              <a:spLocks noChangeArrowheads="1"/>
            </p:cNvSpPr>
            <p:nvPr/>
          </p:nvSpPr>
          <p:spPr bwMode="auto">
            <a:xfrm>
              <a:off x="406400" y="2362200"/>
              <a:ext cx="259080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Dictionary</a:t>
              </a:r>
            </a:p>
          </p:txBody>
        </p:sp>
      </p:grpSp>
      <p:sp>
        <p:nvSpPr>
          <p:cNvPr id="22" name="TextBox 21"/>
          <p:cNvSpPr txBox="1">
            <a:spLocks noChangeArrowheads="1"/>
          </p:cNvSpPr>
          <p:nvPr/>
        </p:nvSpPr>
        <p:spPr bwMode="auto">
          <a:xfrm>
            <a:off x="4064000" y="2438400"/>
            <a:ext cx="3581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Records</a:t>
            </a:r>
          </a:p>
        </p:txBody>
      </p:sp>
      <p:sp>
        <p:nvSpPr>
          <p:cNvPr id="23" name="TextBox 22"/>
          <p:cNvSpPr txBox="1">
            <a:spLocks noChangeArrowheads="1"/>
          </p:cNvSpPr>
          <p:nvPr/>
        </p:nvSpPr>
        <p:spPr bwMode="auto">
          <a:xfrm>
            <a:off x="9245600" y="2438400"/>
            <a:ext cx="2819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Sorted List</a:t>
            </a:r>
          </a:p>
        </p:txBody>
      </p:sp>
      <p:grpSp>
        <p:nvGrpSpPr>
          <p:cNvPr id="3" name="Group 28"/>
          <p:cNvGrpSpPr>
            <a:grpSpLocks/>
          </p:cNvGrpSpPr>
          <p:nvPr/>
        </p:nvGrpSpPr>
        <p:grpSpPr bwMode="auto">
          <a:xfrm>
            <a:off x="3225800" y="2133600"/>
            <a:ext cx="5257800" cy="1739900"/>
            <a:chOff x="3225800" y="2133600"/>
            <a:chExt cx="5257800" cy="1740589"/>
          </a:xfrm>
        </p:grpSpPr>
        <p:sp>
          <p:nvSpPr>
            <p:cNvPr id="33878" name="TextBox 23"/>
            <p:cNvSpPr txBox="1">
              <a:spLocks noChangeArrowheads="1"/>
            </p:cNvSpPr>
            <p:nvPr/>
          </p:nvSpPr>
          <p:spPr bwMode="auto">
            <a:xfrm>
              <a:off x="3225800" y="2133600"/>
              <a:ext cx="152400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Key</a:t>
              </a:r>
            </a:p>
          </p:txBody>
        </p:sp>
        <p:sp>
          <p:nvSpPr>
            <p:cNvPr id="33879" name="TextBox 24"/>
            <p:cNvSpPr txBox="1">
              <a:spLocks noChangeArrowheads="1"/>
            </p:cNvSpPr>
            <p:nvPr/>
          </p:nvSpPr>
          <p:spPr bwMode="auto">
            <a:xfrm>
              <a:off x="6959600" y="2133600"/>
              <a:ext cx="152400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000000"/>
                  </a:solidFill>
                  <a:latin typeface="Helvetica Neue Light" pitchFamily="-84" charset="0"/>
                  <a:sym typeface="Helvetica Neue Light" pitchFamily="-84" charset="0"/>
                </a:rPr>
                <a:t>Data</a:t>
              </a:r>
            </a:p>
          </p:txBody>
        </p:sp>
        <p:sp>
          <p:nvSpPr>
            <p:cNvPr id="26" name="Down Arrow 25"/>
            <p:cNvSpPr/>
            <p:nvPr/>
          </p:nvSpPr>
          <p:spPr bwMode="auto">
            <a:xfrm rot="19742273">
              <a:off x="4047788" y="2878984"/>
              <a:ext cx="609600" cy="995205"/>
            </a:xfrm>
            <a:prstGeom prst="downArrow">
              <a:avLst/>
            </a:prstGeom>
            <a:solidFill>
              <a:srgbClr val="BFBFBF"/>
            </a:solidFill>
            <a:ln w="25400" cap="flat" cmpd="sng" algn="ctr">
              <a:solidFill>
                <a:srgbClr val="000000"/>
              </a:solidFill>
              <a:prstDash val="solid"/>
              <a:round/>
              <a:headEnd type="none" w="med" len="med"/>
              <a:tailEnd type="none" w="med" len="med"/>
            </a:ln>
            <a:effectLst/>
            <a:scene3d>
              <a:camera prst="perspectiveFront"/>
              <a:lightRig rig="threePt" dir="t"/>
            </a:scene3d>
          </p:spPr>
          <p:txBody>
            <a:bodyPr/>
            <a:lstStyle/>
            <a:p>
              <a:pPr algn="ctr">
                <a:defRPr/>
              </a:pPr>
              <a:endParaRPr lang="en-US" sz="42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27" name="Down Arrow 26"/>
            <p:cNvSpPr/>
            <p:nvPr/>
          </p:nvSpPr>
          <p:spPr bwMode="auto">
            <a:xfrm rot="2305873">
              <a:off x="7126664" y="2824853"/>
              <a:ext cx="609600" cy="995205"/>
            </a:xfrm>
            <a:prstGeom prst="downArrow">
              <a:avLst/>
            </a:prstGeom>
            <a:solidFill>
              <a:srgbClr val="BFBFBF"/>
            </a:solidFill>
            <a:ln w="25400" cap="flat" cmpd="sng" algn="ctr">
              <a:solidFill>
                <a:srgbClr val="000000"/>
              </a:solidFill>
              <a:prstDash val="solid"/>
              <a:round/>
              <a:headEnd type="none" w="med" len="med"/>
              <a:tailEnd type="none" w="med" len="med"/>
            </a:ln>
            <a:effectLst/>
            <a:scene3d>
              <a:camera prst="perspectiveFront"/>
              <a:lightRig rig="threePt" dir="t"/>
            </a:scene3d>
          </p:spPr>
          <p:txBody>
            <a:bodyPr/>
            <a:lstStyle/>
            <a:p>
              <a:pPr algn="ctr">
                <a:defRPr/>
              </a:pPr>
              <a:endParaRPr lang="en-US" sz="4200">
                <a:solidFill>
                  <a:srgbClr val="000000"/>
                </a:solidFill>
                <a:latin typeface="Helvetica Neue Light" charset="0"/>
                <a:ea typeface="ヒラギノ角ゴ ProN W3" charset="-128"/>
                <a:cs typeface="ヒラギノ角ゴ ProN W3" charset="-128"/>
                <a:sym typeface="Helvetica Neue Light" charset="0"/>
              </a:endParaRPr>
            </a:p>
          </p:txBody>
        </p:sp>
      </p:grpSp>
    </p:spTree>
    <p:extLst>
      <p:ext uri="{BB962C8B-B14F-4D97-AF65-F5344CB8AC3E}">
        <p14:creationId xmlns:p14="http://schemas.microsoft.com/office/powerpoint/2010/main" val="3033411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8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8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8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2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8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8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08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82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48" y="2644552"/>
            <a:ext cx="11470952" cy="5904656"/>
          </a:xfrm>
        </p:spPr>
        <p:txBody>
          <a:bodyPr>
            <a:normAutofit fontScale="90000"/>
          </a:bodyPr>
          <a:lstStyle/>
          <a:p>
            <a:r>
              <a:rPr lang="en-US" sz="5300" dirty="0">
                <a:solidFill>
                  <a:schemeClr val="accent1">
                    <a:lumMod val="75000"/>
                  </a:schemeClr>
                </a:solidFill>
              </a:rPr>
              <a:t>W</a:t>
            </a:r>
            <a:r>
              <a:rPr lang="en-US" sz="5300" dirty="0" smtClean="0">
                <a:solidFill>
                  <a:schemeClr val="accent1">
                    <a:lumMod val="75000"/>
                  </a:schemeClr>
                </a:solidFill>
              </a:rPr>
              <a:t>hat type of transformation has occurred?</a:t>
            </a:r>
            <a:br>
              <a:rPr lang="en-US" sz="5300" dirty="0" smtClean="0">
                <a:solidFill>
                  <a:schemeClr val="accent1">
                    <a:lumMod val="75000"/>
                  </a:schemeClr>
                </a:solidFill>
              </a:rPr>
            </a:br>
            <a:r>
              <a:rPr lang="en-US" sz="5300" dirty="0" smtClean="0">
                <a:solidFill>
                  <a:schemeClr val="accent1">
                    <a:lumMod val="75000"/>
                  </a:schemeClr>
                </a:solidFill>
              </a:rPr>
              <a:t>A) Simpler instance</a:t>
            </a:r>
            <a:br>
              <a:rPr lang="en-US" sz="5300" dirty="0" smtClean="0">
                <a:solidFill>
                  <a:schemeClr val="accent1">
                    <a:lumMod val="75000"/>
                  </a:schemeClr>
                </a:solidFill>
              </a:rPr>
            </a:br>
            <a:r>
              <a:rPr lang="en-US" sz="5300" dirty="0" smtClean="0">
                <a:solidFill>
                  <a:schemeClr val="accent1">
                    <a:lumMod val="75000"/>
                  </a:schemeClr>
                </a:solidFill>
              </a:rPr>
              <a:t>B) Representation change</a:t>
            </a:r>
            <a:br>
              <a:rPr lang="en-US" sz="5300" dirty="0" smtClean="0">
                <a:solidFill>
                  <a:schemeClr val="accent1">
                    <a:lumMod val="75000"/>
                  </a:schemeClr>
                </a:solidFill>
              </a:rPr>
            </a:br>
            <a:r>
              <a:rPr lang="en-US" sz="5300" dirty="0" smtClean="0">
                <a:solidFill>
                  <a:schemeClr val="accent1">
                    <a:lumMod val="75000"/>
                  </a:schemeClr>
                </a:solidFill>
              </a:rPr>
              <a:t>C) Problem reduction</a:t>
            </a:r>
            <a:br>
              <a:rPr lang="en-US" sz="5300" dirty="0" smtClean="0">
                <a:solidFill>
                  <a:schemeClr val="accent1">
                    <a:lumMod val="75000"/>
                  </a:schemeClr>
                </a:solidFill>
              </a:rPr>
            </a:br>
            <a:r>
              <a:rPr lang="en-US" sz="5300" dirty="0" smtClean="0">
                <a:solidFill>
                  <a:schemeClr val="accent1">
                    <a:lumMod val="75000"/>
                  </a:schemeClr>
                </a:solidFill>
              </a:rPr>
              <a:t>D) None of the above</a:t>
            </a:r>
            <a:r>
              <a:rPr lang="en-US" dirty="0" smtClean="0"/>
              <a:t/>
            </a:r>
            <a:br>
              <a:rPr lang="en-US" dirty="0" smtClean="0"/>
            </a:br>
            <a:endParaRPr lang="en-US" dirty="0"/>
          </a:p>
        </p:txBody>
      </p:sp>
      <p:sp>
        <p:nvSpPr>
          <p:cNvPr id="3" name="Title 1"/>
          <p:cNvSpPr txBox="1">
            <a:spLocks/>
          </p:cNvSpPr>
          <p:nvPr/>
        </p:nvSpPr>
        <p:spPr>
          <a:xfrm>
            <a:off x="2194154" y="542544"/>
            <a:ext cx="10663936" cy="1625600"/>
          </a:xfrm>
          <a:prstGeom prst="rect">
            <a:avLst/>
          </a:prstGeom>
        </p:spPr>
        <p:txBody>
          <a:bodyPr vert="horz" wrap="square" lIns="130046" tIns="65023" rIns="130046" bIns="65023" numCol="1" anchor="ctr" anchorCtr="0" compatLnSpc="1">
            <a:prstTxWarp prst="textNoShape">
              <a:avLst/>
            </a:prstTxWarp>
            <a:normAutofit fontScale="90000" lnSpcReduction="20000"/>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r>
              <a:rPr lang="en-US" dirty="0" smtClean="0"/>
              <a:t>Problem Instance: </a:t>
            </a:r>
            <a:br>
              <a:rPr lang="en-US" dirty="0" smtClean="0"/>
            </a:br>
            <a:r>
              <a:rPr lang="en-US" dirty="0" smtClean="0"/>
              <a:t>Dictionary of English Words</a:t>
            </a:r>
            <a:endParaRPr lang="en-US" dirty="0"/>
          </a:p>
        </p:txBody>
      </p:sp>
    </p:spTree>
    <p:extLst>
      <p:ext uri="{BB962C8B-B14F-4D97-AF65-F5344CB8AC3E}">
        <p14:creationId xmlns:p14="http://schemas.microsoft.com/office/powerpoint/2010/main" val="134379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2041525" y="390525"/>
            <a:ext cx="10664825" cy="1625600"/>
          </a:xfrm>
        </p:spPr>
        <p:txBody>
          <a:bodyPr lIns="50800" tIns="50800" rIns="50800" bIns="50800"/>
          <a:lstStyle/>
          <a:p>
            <a:pPr eaLnBrk="1" hangingPunct="1"/>
            <a:r>
              <a:rPr lang="en-US" smtClean="0">
                <a:effectLst>
                  <a:outerShdw blurRad="38100" dist="38100" dir="2700000" algn="tl">
                    <a:srgbClr val="C0C0C0"/>
                  </a:outerShdw>
                </a:effectLst>
              </a:rPr>
              <a:t>Main Algorithm</a:t>
            </a:r>
          </a:p>
        </p:txBody>
      </p:sp>
      <p:sp>
        <p:nvSpPr>
          <p:cNvPr id="35842" name="Content Placeholder 3"/>
          <p:cNvSpPr>
            <a:spLocks noGrp="1"/>
          </p:cNvSpPr>
          <p:nvPr>
            <p:ph idx="4294967295"/>
          </p:nvPr>
        </p:nvSpPr>
        <p:spPr>
          <a:xfrm>
            <a:off x="1533848" y="2355850"/>
            <a:ext cx="8907140" cy="7058025"/>
          </a:xfrm>
        </p:spPr>
        <p:txBody>
          <a:bodyPr lIns="50800" tIns="50800" rIns="50800" bIns="50800"/>
          <a:lstStyle/>
          <a:p>
            <a:pPr eaLnBrk="1" hangingPunct="1">
              <a:spcBef>
                <a:spcPts val="1200"/>
              </a:spcBef>
              <a:buFont typeface="Wingdings" pitchFamily="2" charset="2"/>
              <a:buNone/>
            </a:pPr>
            <a:r>
              <a:rPr lang="en-US" sz="3600" dirty="0" smtClean="0"/>
              <a:t>For (each word in the dictionary)</a:t>
            </a:r>
          </a:p>
          <a:p>
            <a:pPr eaLnBrk="1" hangingPunct="1">
              <a:spcBef>
                <a:spcPts val="1200"/>
              </a:spcBef>
              <a:buFont typeface="Wingdings" pitchFamily="2" charset="2"/>
              <a:buNone/>
            </a:pPr>
            <a:r>
              <a:rPr lang="en-US" sz="3600" dirty="0" smtClean="0"/>
              <a:t>{</a:t>
            </a:r>
          </a:p>
          <a:p>
            <a:pPr eaLnBrk="1" hangingPunct="1">
              <a:spcBef>
                <a:spcPts val="1200"/>
              </a:spcBef>
              <a:buFont typeface="Wingdings" pitchFamily="2" charset="2"/>
              <a:buNone/>
            </a:pPr>
            <a:r>
              <a:rPr lang="en-US" sz="3600" dirty="0" smtClean="0"/>
              <a:t>        Construct a record</a:t>
            </a:r>
          </a:p>
          <a:p>
            <a:pPr eaLnBrk="1" hangingPunct="1">
              <a:spcBef>
                <a:spcPts val="1200"/>
              </a:spcBef>
              <a:buFont typeface="Wingdings" pitchFamily="2" charset="2"/>
              <a:buNone/>
            </a:pPr>
            <a:r>
              <a:rPr lang="en-US" sz="3600" dirty="0" smtClean="0"/>
              <a:t>        Add the record to a list</a:t>
            </a:r>
          </a:p>
          <a:p>
            <a:pPr eaLnBrk="1" hangingPunct="1">
              <a:spcBef>
                <a:spcPts val="1200"/>
              </a:spcBef>
              <a:buFont typeface="Wingdings" pitchFamily="2" charset="2"/>
              <a:buNone/>
            </a:pPr>
            <a:r>
              <a:rPr lang="en-US" sz="3600" dirty="0" smtClean="0"/>
              <a:t>}</a:t>
            </a:r>
          </a:p>
          <a:p>
            <a:pPr eaLnBrk="1" hangingPunct="1">
              <a:spcBef>
                <a:spcPts val="1200"/>
              </a:spcBef>
              <a:buFont typeface="Wingdings" pitchFamily="2" charset="2"/>
              <a:buNone/>
            </a:pPr>
            <a:r>
              <a:rPr lang="en-US" sz="3600" dirty="0" smtClean="0"/>
              <a:t>Sort the list of records by key</a:t>
            </a:r>
          </a:p>
          <a:p>
            <a:pPr eaLnBrk="1" hangingPunct="1">
              <a:spcBef>
                <a:spcPts val="1200"/>
              </a:spcBef>
              <a:buFont typeface="Wingdings" pitchFamily="2" charset="2"/>
              <a:buNone/>
            </a:pPr>
            <a:r>
              <a:rPr lang="en-US" sz="3600" dirty="0" smtClean="0"/>
              <a:t>Find records with the same key</a:t>
            </a:r>
          </a:p>
        </p:txBody>
      </p:sp>
    </p:spTree>
    <p:extLst>
      <p:ext uri="{BB962C8B-B14F-4D97-AF65-F5344CB8AC3E}">
        <p14:creationId xmlns:p14="http://schemas.microsoft.com/office/powerpoint/2010/main" val="5025192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lIns="50800" tIns="50800" rIns="50800" bIns="50800"/>
          <a:lstStyle/>
          <a:p>
            <a:pPr eaLnBrk="1" hangingPunct="1"/>
            <a:r>
              <a:rPr lang="en-US" smtClean="0">
                <a:effectLst>
                  <a:outerShdw blurRad="38100" dist="38100" dir="2700000" algn="tl">
                    <a:srgbClr val="C0C0C0"/>
                  </a:outerShdw>
                </a:effectLst>
              </a:rPr>
              <a:t>Main Algorithm</a:t>
            </a:r>
          </a:p>
        </p:txBody>
      </p:sp>
      <p:sp>
        <p:nvSpPr>
          <p:cNvPr id="36866" name="Content Placeholder 3"/>
          <p:cNvSpPr>
            <a:spLocks noGrp="1"/>
          </p:cNvSpPr>
          <p:nvPr>
            <p:ph idx="1"/>
          </p:nvPr>
        </p:nvSpPr>
        <p:spPr>
          <a:xfrm>
            <a:off x="1533848" y="1852464"/>
            <a:ext cx="11232827" cy="7469187"/>
          </a:xfrm>
          <a:solidFill>
            <a:schemeClr val="accent3">
              <a:lumMod val="20000"/>
              <a:lumOff val="80000"/>
            </a:schemeClr>
          </a:solidFill>
        </p:spPr>
        <p:txBody>
          <a:bodyPr lIns="50800" tIns="50800" rIns="50800" bIns="50800"/>
          <a:lstStyle/>
          <a:p>
            <a:pPr eaLnBrk="1" hangingPunct="1">
              <a:lnSpc>
                <a:spcPct val="80000"/>
              </a:lnSpc>
              <a:spcBef>
                <a:spcPts val="1200"/>
              </a:spcBef>
              <a:buFont typeface="Wingdings" pitchFamily="2" charset="2"/>
              <a:buNone/>
            </a:pPr>
            <a:r>
              <a:rPr lang="en-US" sz="3200" dirty="0" err="1" smtClean="0"/>
              <a:t>aList</a:t>
            </a:r>
            <a:r>
              <a:rPr lang="en-US" sz="3200" dirty="0" smtClean="0"/>
              <a:t> = []</a:t>
            </a:r>
          </a:p>
          <a:p>
            <a:pPr eaLnBrk="1" hangingPunct="1">
              <a:lnSpc>
                <a:spcPct val="80000"/>
              </a:lnSpc>
              <a:spcBef>
                <a:spcPts val="1200"/>
              </a:spcBef>
              <a:buFont typeface="Wingdings" pitchFamily="2" charset="2"/>
              <a:buNone/>
            </a:pPr>
            <a:r>
              <a:rPr lang="en-US" sz="3200" dirty="0">
                <a:solidFill>
                  <a:schemeClr val="accent5">
                    <a:lumMod val="60000"/>
                    <a:lumOff val="40000"/>
                  </a:schemeClr>
                </a:solidFill>
              </a:rPr>
              <a:t>f</a:t>
            </a:r>
            <a:r>
              <a:rPr lang="en-US" sz="3200" dirty="0" smtClean="0">
                <a:solidFill>
                  <a:schemeClr val="accent5">
                    <a:lumMod val="60000"/>
                    <a:lumOff val="40000"/>
                  </a:schemeClr>
                </a:solidFill>
              </a:rPr>
              <a:t>or</a:t>
            </a:r>
            <a:r>
              <a:rPr lang="en-US" sz="3200" dirty="0" smtClean="0"/>
              <a:t> word </a:t>
            </a:r>
            <a:r>
              <a:rPr lang="en-US" sz="3200" dirty="0" smtClean="0">
                <a:solidFill>
                  <a:schemeClr val="accent5">
                    <a:lumMod val="60000"/>
                    <a:lumOff val="40000"/>
                  </a:schemeClr>
                </a:solidFill>
              </a:rPr>
              <a:t>in</a:t>
            </a:r>
            <a:r>
              <a:rPr lang="en-US" sz="3200" dirty="0" smtClean="0"/>
              <a:t> dictionary</a:t>
            </a:r>
            <a:r>
              <a:rPr lang="en-US" sz="3200" dirty="0"/>
              <a:t>:</a:t>
            </a:r>
            <a:endParaRPr lang="en-US" sz="3200" dirty="0" smtClean="0"/>
          </a:p>
          <a:p>
            <a:pPr eaLnBrk="1" hangingPunct="1">
              <a:lnSpc>
                <a:spcPct val="80000"/>
              </a:lnSpc>
              <a:spcBef>
                <a:spcPts val="1200"/>
              </a:spcBef>
              <a:buFont typeface="Wingdings" pitchFamily="2" charset="2"/>
              <a:buNone/>
            </a:pPr>
            <a:r>
              <a:rPr lang="en-US" sz="3200" dirty="0" smtClean="0"/>
              <a:t>    </a:t>
            </a:r>
            <a:r>
              <a:rPr lang="en-US" sz="3200" dirty="0">
                <a:solidFill>
                  <a:srgbClr val="00B050"/>
                </a:solidFill>
              </a:rPr>
              <a:t>"Construct </a:t>
            </a:r>
            <a:r>
              <a:rPr lang="en-US" sz="3200" dirty="0" smtClean="0">
                <a:solidFill>
                  <a:srgbClr val="00B050"/>
                </a:solidFill>
              </a:rPr>
              <a:t>a record  [key,  word</a:t>
            </a:r>
            <a:r>
              <a:rPr lang="en-US" sz="3200" dirty="0">
                <a:solidFill>
                  <a:srgbClr val="00B050"/>
                </a:solidFill>
              </a:rPr>
              <a:t>] "    </a:t>
            </a:r>
            <a:endParaRPr lang="en-US" sz="3200" dirty="0" smtClean="0">
              <a:solidFill>
                <a:srgbClr val="00B050"/>
              </a:solidFill>
            </a:endParaRPr>
          </a:p>
          <a:p>
            <a:pPr eaLnBrk="1" hangingPunct="1">
              <a:lnSpc>
                <a:spcPct val="80000"/>
              </a:lnSpc>
              <a:spcBef>
                <a:spcPts val="1200"/>
              </a:spcBef>
              <a:buFont typeface="Wingdings" pitchFamily="2" charset="2"/>
              <a:buNone/>
            </a:pPr>
            <a:r>
              <a:rPr lang="en-US" sz="3200" dirty="0" smtClean="0"/>
              <a:t>    record = </a:t>
            </a:r>
            <a:r>
              <a:rPr lang="en-US" sz="3200" dirty="0" err="1" smtClean="0"/>
              <a:t>constructRecord</a:t>
            </a:r>
            <a:r>
              <a:rPr lang="en-US" sz="3200" dirty="0" smtClean="0"/>
              <a:t>(word)</a:t>
            </a:r>
          </a:p>
          <a:p>
            <a:pPr eaLnBrk="1" hangingPunct="1">
              <a:lnSpc>
                <a:spcPct val="80000"/>
              </a:lnSpc>
              <a:spcBef>
                <a:spcPts val="1200"/>
              </a:spcBef>
              <a:buFont typeface="Wingdings" pitchFamily="2" charset="2"/>
              <a:buNone/>
            </a:pPr>
            <a:endParaRPr lang="en-US" sz="3200" dirty="0" smtClean="0"/>
          </a:p>
          <a:p>
            <a:pPr eaLnBrk="1" hangingPunct="1">
              <a:lnSpc>
                <a:spcPct val="80000"/>
              </a:lnSpc>
              <a:spcBef>
                <a:spcPts val="1200"/>
              </a:spcBef>
              <a:buFont typeface="Wingdings" pitchFamily="2" charset="2"/>
              <a:buNone/>
            </a:pPr>
            <a:r>
              <a:rPr lang="en-US" sz="3200" dirty="0" smtClean="0"/>
              <a:t>    </a:t>
            </a:r>
            <a:r>
              <a:rPr lang="en-US" sz="3200" dirty="0">
                <a:solidFill>
                  <a:srgbClr val="00B050"/>
                </a:solidFill>
              </a:rPr>
              <a:t>"</a:t>
            </a:r>
            <a:r>
              <a:rPr lang="en-US" sz="3200" dirty="0" smtClean="0">
                <a:solidFill>
                  <a:srgbClr val="00B050"/>
                </a:solidFill>
              </a:rPr>
              <a:t>Add the record to a list“</a:t>
            </a:r>
          </a:p>
          <a:p>
            <a:pPr eaLnBrk="1" hangingPunct="1">
              <a:lnSpc>
                <a:spcPct val="80000"/>
              </a:lnSpc>
              <a:spcBef>
                <a:spcPts val="1200"/>
              </a:spcBef>
              <a:buFont typeface="Wingdings" pitchFamily="2" charset="2"/>
              <a:buNone/>
            </a:pPr>
            <a:r>
              <a:rPr lang="en-US" sz="3200" dirty="0" smtClean="0"/>
              <a:t>    </a:t>
            </a:r>
            <a:r>
              <a:rPr lang="en-US" sz="3200" dirty="0" err="1" smtClean="0"/>
              <a:t>aList.append</a:t>
            </a:r>
            <a:r>
              <a:rPr lang="en-US" sz="3200" dirty="0" smtClean="0"/>
              <a:t>(record)</a:t>
            </a:r>
          </a:p>
          <a:p>
            <a:pPr eaLnBrk="1" hangingPunct="1">
              <a:lnSpc>
                <a:spcPct val="80000"/>
              </a:lnSpc>
              <a:spcBef>
                <a:spcPts val="1200"/>
              </a:spcBef>
              <a:buFont typeface="Wingdings" pitchFamily="2" charset="2"/>
              <a:buNone/>
            </a:pPr>
            <a:endParaRPr lang="en-US" sz="3200" dirty="0" smtClean="0"/>
          </a:p>
          <a:p>
            <a:pPr eaLnBrk="1" hangingPunct="1">
              <a:lnSpc>
                <a:spcPct val="80000"/>
              </a:lnSpc>
              <a:spcBef>
                <a:spcPts val="1200"/>
              </a:spcBef>
              <a:buFont typeface="Wingdings" pitchFamily="2" charset="2"/>
              <a:buNone/>
            </a:pPr>
            <a:r>
              <a:rPr lang="en-US" sz="3200" dirty="0">
                <a:solidFill>
                  <a:srgbClr val="00B050"/>
                </a:solidFill>
              </a:rPr>
              <a:t>"</a:t>
            </a:r>
            <a:r>
              <a:rPr lang="en-US" sz="3200" dirty="0" smtClean="0">
                <a:solidFill>
                  <a:srgbClr val="00B050"/>
                </a:solidFill>
              </a:rPr>
              <a:t>Sort the list of records by the key“</a:t>
            </a:r>
          </a:p>
          <a:p>
            <a:pPr eaLnBrk="1" hangingPunct="1">
              <a:lnSpc>
                <a:spcPct val="80000"/>
              </a:lnSpc>
              <a:spcBef>
                <a:spcPts val="1200"/>
              </a:spcBef>
              <a:buFont typeface="Wingdings" pitchFamily="2" charset="2"/>
              <a:buNone/>
            </a:pPr>
            <a:r>
              <a:rPr lang="en-US" sz="3200" dirty="0" err="1" smtClean="0"/>
              <a:t>sortByKey</a:t>
            </a:r>
            <a:r>
              <a:rPr lang="en-US" sz="3200" dirty="0" smtClean="0"/>
              <a:t>(</a:t>
            </a:r>
            <a:r>
              <a:rPr lang="en-US" sz="3200" dirty="0" err="1" smtClean="0"/>
              <a:t>aList</a:t>
            </a:r>
            <a:r>
              <a:rPr lang="en-US" sz="3200" dirty="0" smtClean="0"/>
              <a:t>)</a:t>
            </a:r>
          </a:p>
          <a:p>
            <a:pPr eaLnBrk="1" hangingPunct="1">
              <a:lnSpc>
                <a:spcPct val="80000"/>
              </a:lnSpc>
              <a:spcBef>
                <a:spcPts val="1200"/>
              </a:spcBef>
              <a:buFont typeface="Wingdings" pitchFamily="2" charset="2"/>
              <a:buNone/>
            </a:pPr>
            <a:endParaRPr lang="en-US" sz="3200" dirty="0" smtClean="0"/>
          </a:p>
          <a:p>
            <a:pPr eaLnBrk="1" hangingPunct="1">
              <a:lnSpc>
                <a:spcPct val="80000"/>
              </a:lnSpc>
              <a:spcBef>
                <a:spcPts val="1200"/>
              </a:spcBef>
              <a:buFont typeface="Wingdings" pitchFamily="2" charset="2"/>
              <a:buNone/>
            </a:pPr>
            <a:r>
              <a:rPr lang="en-US" sz="3200" dirty="0">
                <a:solidFill>
                  <a:srgbClr val="00B050"/>
                </a:solidFill>
              </a:rPr>
              <a:t>"</a:t>
            </a:r>
            <a:r>
              <a:rPr lang="en-US" sz="3200" dirty="0" smtClean="0">
                <a:solidFill>
                  <a:srgbClr val="00B050"/>
                </a:solidFill>
              </a:rPr>
              <a:t>Find records with the same key“</a:t>
            </a:r>
          </a:p>
          <a:p>
            <a:pPr eaLnBrk="1" hangingPunct="1">
              <a:lnSpc>
                <a:spcPct val="80000"/>
              </a:lnSpc>
              <a:spcBef>
                <a:spcPts val="1200"/>
              </a:spcBef>
              <a:buFont typeface="Wingdings" pitchFamily="2" charset="2"/>
              <a:buNone/>
            </a:pPr>
            <a:r>
              <a:rPr lang="en-US" sz="3200" dirty="0" err="1" smtClean="0"/>
              <a:t>findIdenticalKeys</a:t>
            </a:r>
            <a:r>
              <a:rPr lang="en-US" sz="3200" dirty="0" smtClean="0"/>
              <a:t>(</a:t>
            </a:r>
            <a:r>
              <a:rPr lang="en-US" sz="3200" dirty="0" err="1" smtClean="0"/>
              <a:t>aList</a:t>
            </a:r>
            <a:r>
              <a:rPr lang="en-US" sz="3200" dirty="0" smtClean="0"/>
              <a:t>)</a:t>
            </a:r>
          </a:p>
        </p:txBody>
      </p:sp>
    </p:spTree>
    <p:extLst>
      <p:ext uri="{BB962C8B-B14F-4D97-AF65-F5344CB8AC3E}">
        <p14:creationId xmlns:p14="http://schemas.microsoft.com/office/powerpoint/2010/main" val="18803602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p:txBody>
          <a:bodyPr lIns="50800" tIns="50800" rIns="50800" bIns="50800"/>
          <a:lstStyle/>
          <a:p>
            <a:r>
              <a:rPr lang="en-US" smtClean="0">
                <a:effectLst>
                  <a:outerShdw blurRad="38100" dist="38100" dir="2700000" algn="tl">
                    <a:srgbClr val="C0C0C0"/>
                  </a:outerShdw>
                </a:effectLst>
              </a:rPr>
              <a:t>Tree Terminology</a:t>
            </a:r>
          </a:p>
        </p:txBody>
      </p:sp>
      <p:sp>
        <p:nvSpPr>
          <p:cNvPr id="5122"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23"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24"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5"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26"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27"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8"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29"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30"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1"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32"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3"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34"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5"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36"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AU"/>
          </a:p>
        </p:txBody>
      </p:sp>
      <p:sp>
        <p:nvSpPr>
          <p:cNvPr id="5137"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8"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9"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0"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1"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2"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3"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4" name="Straight Connector 35"/>
          <p:cNvCxnSpPr>
            <a:cxnSpLocks noChangeShapeType="1"/>
            <a:stCxn id="5142" idx="4"/>
            <a:endCxn id="5143"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
        <p:nvSpPr>
          <p:cNvPr id="5145"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6" name="Straight Connector 37"/>
          <p:cNvCxnSpPr>
            <a:cxnSpLocks noChangeShapeType="1"/>
            <a:endCxn id="5145"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3DC2327C149443D8A101297CCC44C1C&lt;/guid&gt;&#10;        &lt;description /&gt;&#10;        &lt;date&gt;5/9/2016 11:34:4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38FB50EC819444BAA290E4AE16B075B&lt;/guid&gt;&#10;            &lt;repollguid&gt;1FB4B3AC37E243CCB9DF48AA1D9EA2FB&lt;/repollguid&gt;&#10;            &lt;sourceid&gt;E5FE3B3BDA954AA0A7E95CD17AB8CF74&lt;/sourceid&gt;&#10;            &lt;questiontext&gt;The binary tree that results from inserting the elements of the list [3,2,6,1]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F9A0A691DDE42F38EE292A54AC97180&lt;/guid&gt;&#10;                    &lt;answertext&gt;.&lt;/answertext&gt;&#10;                    &lt;valuetype&gt;0&lt;/valuetype&gt;&#10;                &lt;/answer&gt;&#10;                &lt;answer&gt;&#10;                    &lt;guid&gt;71B79EDED85B4DADB354C9DBF5651EC4&lt;/guid&gt;&#10;                    &lt;answertext&gt;.&lt;/answertext&gt;&#10;                    &lt;valuetype&gt;0&lt;/valuetype&gt;&#10;                &lt;/answer&gt;&#10;                &lt;answer&gt;&#10;                    &lt;guid&gt;E55ECBB96A1B43F8B6FF575F09D9A212&lt;/guid&gt;&#10;                    &lt;answertext&gt;.&lt;/answertext&gt;&#10;                    &lt;valuetype&gt;0&lt;/valuetype&gt;&#10;                &lt;/answer&gt;&#10;                &lt;answer&gt;&#10;                    &lt;guid&gt;F4A48D5738514A328174513C6B3C31CB&lt;/guid&gt;&#10;                    &lt;answertext&gt;.&lt;/answertext&gt;&#10;                    &lt;valuetype&gt;0&lt;/valuetype&gt;&#10;                &lt;/answer&gt;&#10;            &lt;/answers&gt;&#10;        &lt;/multichoice&gt;&#10;    &lt;/questions&gt;&#10;&lt;/questionlist&gt;"/>
  <p:tag name="LIVECHARTING" val="False"/>
  <p:tag name="AUTOOPENPOLL" val="True"/>
  <p:tag name="AUTOFORMATCHART"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0BF926AFBDD4FB484BF6DE6CFB3520F&lt;/guid&gt;&#10;        &lt;description /&gt;&#10;        &lt;date&gt;5/9/2016 11:41:0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FBB198E563E465F82245555EBB4CD2B&lt;/guid&gt;&#10;            &lt;repollguid&gt;7F161E5C3FE94C8CA2E0766CFD6660B0&lt;/repollguid&gt;&#10;            &lt;sourceid&gt;5A79055496EC4C97B4263BFADD8095D8&lt;/sourceid&gt;&#10;            &lt;questiontext&gt;The following tree is a heap.&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8C30E23E3C342D5A9A48D09115491D8&lt;/guid&gt;&#10;                    &lt;answertext&gt;Yes&lt;/answertext&gt;&#10;                    &lt;valuetype&gt;0&lt;/valuetype&gt;&#10;                &lt;/answer&gt;&#10;                &lt;answer&gt;&#10;                    &lt;guid&gt;EF267CEEA86745AFB794AAE70FD88471&lt;/guid&gt;&#10;                    &lt;answertext&gt;No&lt;/answertext&gt;&#10;                    &lt;valuetype&gt;0&lt;/valuetype&gt;&#10;                &lt;/answer&gt;&#10;            &lt;/answers&gt;&#10;        &lt;/multichoice&gt;&#10;    &lt;/questions&gt;&#10;&lt;/questionlist&gt;"/>
  <p:tag name="LIVECHARTING" val="False"/>
  <p:tag name="AUTOOPENPOLL" val="True"/>
  <p:tag name="AUTOFORMATCHART" val="True"/>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4DAD56E5D0049E1B708ECAAE49407B0&lt;/guid&gt;&#10;        &lt;description /&gt;&#10;        &lt;date&gt;5/9/2016 11:42: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FF015EA19D411BBEE6C7A15A69DE7F&lt;/guid&gt;&#10;            &lt;repollguid&gt;137856E56BDD42EBBB7DBBA6534AFD5F&lt;/repollguid&gt;&#10;            &lt;sourceid&gt;7B4067282F4B430385BEAC472086E40A&lt;/sourceid&gt;&#10;            &lt;questiontext&gt;Inserting the elements [2, 1, 3, 6, 0] into a min-heap results i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082A6DD3F414C3899F3B070BBEB7AE9&lt;/guid&gt;&#10;                    &lt;answertext&gt;.&lt;/answertext&gt;&#10;                    &lt;valuetype&gt;0&lt;/valuetype&gt;&#10;                &lt;/answer&gt;&#10;                &lt;answer&gt;&#10;                    &lt;guid&gt;7E7719C0F499418D8C8BFA18C78BEBB8&lt;/guid&gt;&#10;                    &lt;answertext&gt;.&lt;/answertext&gt;&#10;                    &lt;valuetype&gt;0&lt;/valuetype&gt;&#10;                &lt;/answer&gt;&#10;                &lt;answer&gt;&#10;                    &lt;guid&gt;93DDD0597E5D45E8837D798C1107C58A&lt;/guid&gt;&#10;                    &lt;answertext&gt;.&lt;/answertext&gt;&#10;                    &lt;valuetype&gt;0&lt;/valuetype&gt;&#10;                &lt;/answer&gt;&#10;                &lt;answer&gt;&#10;                    &lt;guid&gt;1CCB0C4AAC544CB19311695E9464EF3E&lt;/guid&gt;&#10;                    &lt;answertext&gt;.&lt;/answertext&gt;&#10;                    &lt;valuetype&gt;0&lt;/valuetype&gt;&#10;                &lt;/answer&gt;&#10;            &lt;/answers&gt;&#10;        &lt;/multichoice&gt;&#10;    &lt;/questions&gt;&#10;&lt;/questionlist&gt;"/>
  <p:tag name="LIVECHARTING" val="False"/>
  <p:tag name="AUTOOPENPOLL" val="True"/>
  <p:tag name="AUTOFORMATCHART" val="Tru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4DAD56E5D0049E1B708ECAAE49407B0&lt;/guid&gt;&#10;        &lt;description /&gt;&#10;        &lt;date&gt;5/9/2016 11:42: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FF015EA19D411BBEE6C7A15A69DE7F&lt;/guid&gt;&#10;            &lt;repollguid&gt;137856E56BDD42EBBB7DBBA6534AFD5F&lt;/repollguid&gt;&#10;            &lt;sourceid&gt;7B4067282F4B430385BEAC472086E40A&lt;/sourceid&gt;&#10;            &lt;questiontext&gt;Inserting the elements [2, 1, 3, 6, 0] into a min-heap results i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082A6DD3F414C3899F3B070BBEB7AE9&lt;/guid&gt;&#10;                    &lt;answertext&gt;.&lt;/answertext&gt;&#10;                    &lt;valuetype&gt;0&lt;/valuetype&gt;&#10;                &lt;/answer&gt;&#10;                &lt;answer&gt;&#10;                    &lt;guid&gt;7E7719C0F499418D8C8BFA18C78BEBB8&lt;/guid&gt;&#10;                    &lt;answertext&gt;.&lt;/answertext&gt;&#10;                    &lt;valuetype&gt;0&lt;/valuetype&gt;&#10;                &lt;/answer&gt;&#10;                &lt;answer&gt;&#10;                    &lt;guid&gt;93DDD0597E5D45E8837D798C1107C58A&lt;/guid&gt;&#10;                    &lt;answertext&gt;.&lt;/answertext&gt;&#10;                    &lt;valuetype&gt;0&lt;/valuetype&gt;&#10;                &lt;/answer&gt;&#10;                &lt;answer&gt;&#10;                    &lt;guid&gt;1CCB0C4AAC544CB19311695E9464EF3E&lt;/guid&gt;&#10;                    &lt;answertext&gt;.&lt;/answertext&gt;&#10;                    &lt;valuetype&gt;0&lt;/valuetype&gt;&#10;                &lt;/answer&gt;&#10;            &lt;/answers&gt;&#10;        &lt;/multichoice&gt;&#10;    &lt;/questions&gt;&#10;&lt;/questionlist&gt;"/>
  <p:tag name="LIVECHARTING" val="False"/>
  <p:tag name="AUTOOPENPOLL" val="True"/>
  <p:tag name="AUTOFORMATCHART" val="Tru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4DAD56E5D0049E1B708ECAAE49407B0&lt;/guid&gt;&#10;        &lt;description /&gt;&#10;        &lt;date&gt;5/9/2016 11:42: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FF015EA19D411BBEE6C7A15A69DE7F&lt;/guid&gt;&#10;            &lt;repollguid&gt;137856E56BDD42EBBB7DBBA6534AFD5F&lt;/repollguid&gt;&#10;            &lt;sourceid&gt;7B4067282F4B430385BEAC472086E40A&lt;/sourceid&gt;&#10;            &lt;questiontext&gt;Inserting the elements [2, 1, 3, 6, 0] into a min-heap results i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082A6DD3F414C3899F3B070BBEB7AE9&lt;/guid&gt;&#10;                    &lt;answertext&gt;.&lt;/answertext&gt;&#10;                    &lt;valuetype&gt;0&lt;/valuetype&gt;&#10;                &lt;/answer&gt;&#10;                &lt;answer&gt;&#10;                    &lt;guid&gt;7E7719C0F499418D8C8BFA18C78BEBB8&lt;/guid&gt;&#10;                    &lt;answertext&gt;.&lt;/answertext&gt;&#10;                    &lt;valuetype&gt;0&lt;/valuetype&gt;&#10;                &lt;/answer&gt;&#10;                &lt;answer&gt;&#10;                    &lt;guid&gt;93DDD0597E5D45E8837D798C1107C58A&lt;/guid&gt;&#10;                    &lt;answertext&gt;.&lt;/answertext&gt;&#10;                    &lt;valuetype&gt;0&lt;/valuetype&gt;&#10;                &lt;/answer&gt;&#10;                &lt;answer&gt;&#10;                    &lt;guid&gt;1CCB0C4AAC544CB19311695E9464EF3E&lt;/guid&gt;&#10;                    &lt;answertext&gt;.&lt;/answertext&gt;&#10;                    &lt;valuetype&gt;0&lt;/valuetype&gt;&#10;                &lt;/answer&gt;&#10;            &lt;/answers&gt;&#10;        &lt;/multichoice&gt;&#10;    &lt;/questions&gt;&#10;&lt;/questionlist&gt;"/>
  <p:tag name="LIVECHARTING" val="False"/>
  <p:tag name="AUTOOPENPOLL" val="True"/>
  <p:tag name="AUTOFORMATCHART" val="True"/>
</p:tagLst>
</file>

<file path=ppt/tags/tag19.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96F69D46871458B90970111295C005D&lt;/guid&gt;&#10;        &lt;description /&gt;&#10;        &lt;date&gt;5/9/2016 11:28:2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6643AF9E620433B8B638B6E248D35E8&lt;/guid&gt;&#10;            &lt;repollguid&gt;16991D1118B34EC2A64D67A790A5A4A8&lt;/repollguid&gt;&#10;            &lt;sourceid&gt;7215F4A955B34709AECF5065ACD4EAD9&lt;/sourceid&gt;&#10;            &lt;questiontext&gt;How many different binary trees are there with 3 nod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F0D5CCBC96D4847BE78191A9996187D&lt;/guid&gt;&#10;                    &lt;answertext&gt;1&lt;/answertext&gt;&#10;                    &lt;valuetype&gt;0&lt;/valuetype&gt;&#10;                &lt;/answer&gt;&#10;                &lt;answer&gt;&#10;                    &lt;guid&gt;A4B91220E0B64B55AF150BDED5051447&lt;/guid&gt;&#10;                    &lt;answertext&gt;3&lt;/answertext&gt;&#10;                    &lt;valuetype&gt;0&lt;/valuetype&gt;&#10;                &lt;/answer&gt;&#10;                &lt;answer&gt;&#10;                    &lt;guid&gt;12C4E6B9E4D848E68EC53996663ADD25&lt;/guid&gt;&#10;                    &lt;answertext&gt;5&lt;/answertext&gt;&#10;                    &lt;valuetype&gt;0&lt;/valuetype&gt;&#10;                &lt;/answer&gt;&#10;                &lt;answer&gt;&#10;                    &lt;guid&gt;408006818CDA498390D1C7EB2D3DE8C4&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B00B409A2E64BECB5A5F72FF2BBF7D7&lt;/guid&gt;&#10;        &lt;description /&gt;&#10;        &lt;date&gt;5/9/2016 11:29:5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B8F0A31CCC6431D95EF67EFA6147E94&lt;/guid&gt;&#10;            &lt;repollguid&gt;BF6DFCFB2A244E8A91AD65877E1A2DA3&lt;/repollguid&gt;&#10;            &lt;sourceid&gt;69E5FA96280641B2BF49DE83EDEDCE94&lt;/sourceid&gt;&#10;            &lt;questiontext&gt;Is this a binary search tre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9CDA64E89874274ACC31DBB051DDF7A&lt;/guid&gt;&#10;                    &lt;answertext&gt;Yes&lt;/answertext&gt;&#10;                    &lt;valuetype&gt;0&lt;/valuetype&gt;&#10;                &lt;/answer&gt;&#10;                &lt;answer&gt;&#10;                    &lt;guid&gt;2113F403E1C54022BF56698A3DEC831B&lt;/guid&gt;&#10;                    &lt;answertext&gt;No&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B4E39F48E784DDEBC90863A37C932C8&lt;/guid&gt;&#10;        &lt;description /&gt;&#10;        &lt;date&gt;5/9/2016 11:32:3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FDD7BE003FA4B8EBDF9F407CB6E5405&lt;/guid&gt;&#10;            &lt;repollguid&gt;DD28AA826D7F4BC5988FAF1F0AB724BE&lt;/repollguid&gt;&#10;            &lt;sourceid&gt;EECF6D3C6A504B458BF04E01B03ADE4A&lt;/sourceid&gt;&#10;            &lt;questiontext&gt;Is this a binary search tre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166121DC6B844D7B746E31DCD917797&lt;/guid&gt;&#10;                    &lt;answertext&gt;Yes&lt;/answertext&gt;&#10;                    &lt;valuetype&gt;0&lt;/valuetype&gt;&#10;                &lt;/answer&gt;&#10;                &lt;answer&gt;&#10;                    &lt;guid&gt;D798A43CE67F45CF913FD23058F42C5C&lt;/guid&gt;&#10;                    &lt;answertext&gt;No&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3DC2327C149443D8A101297CCC44C1C&lt;/guid&gt;&#10;        &lt;description /&gt;&#10;        &lt;date&gt;5/9/2016 11:34:4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38FB50EC819444BAA290E4AE16B075B&lt;/guid&gt;&#10;            &lt;repollguid&gt;1FB4B3AC37E243CCB9DF48AA1D9EA2FB&lt;/repollguid&gt;&#10;            &lt;sourceid&gt;E5FE3B3BDA954AA0A7E95CD17AB8CF74&lt;/sourceid&gt;&#10;            &lt;questiontext&gt;The binary tree that results from inserting the elements of the list [3,2,6,1]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F9A0A691DDE42F38EE292A54AC97180&lt;/guid&gt;&#10;                    &lt;answertext&gt;.&lt;/answertext&gt;&#10;                    &lt;valuetype&gt;0&lt;/valuetype&gt;&#10;                &lt;/answer&gt;&#10;                &lt;answer&gt;&#10;                    &lt;guid&gt;71B79EDED85B4DADB354C9DBF5651EC4&lt;/guid&gt;&#10;                    &lt;answertext&gt;.&lt;/answertext&gt;&#10;                    &lt;valuetype&gt;0&lt;/valuetype&gt;&#10;                &lt;/answer&gt;&#10;                &lt;answer&gt;&#10;                    &lt;guid&gt;E55ECBB96A1B43F8B6FF575F09D9A212&lt;/guid&gt;&#10;                    &lt;answertext&gt;.&lt;/answertext&gt;&#10;                    &lt;valuetype&gt;0&lt;/valuetype&gt;&#10;                &lt;/answer&gt;&#10;                &lt;answer&gt;&#10;                    &lt;guid&gt;F4A48D5738514A328174513C6B3C31CB&lt;/guid&gt;&#10;                    &lt;answertext&gt;.&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1391</TotalTime>
  <Pages>0</Pages>
  <Words>870</Words>
  <Characters>0</Characters>
  <Application>Microsoft Macintosh PowerPoint</Application>
  <PresentationFormat>Custom</PresentationFormat>
  <Lines>0</Lines>
  <Paragraphs>259</Paragraphs>
  <Slides>29</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Geneva</vt:lpstr>
      <vt:lpstr>Gill Sans</vt:lpstr>
      <vt:lpstr>Gill Sans MT</vt:lpstr>
      <vt:lpstr>Helvetica</vt:lpstr>
      <vt:lpstr>Helvetica Light</vt:lpstr>
      <vt:lpstr>Helvetica Neue Light</vt:lpstr>
      <vt:lpstr>MS PGothic</vt:lpstr>
      <vt:lpstr>ＭＳ Ｐゴシック</vt:lpstr>
      <vt:lpstr>Verdana</vt:lpstr>
      <vt:lpstr>Wingdings</vt:lpstr>
      <vt:lpstr>Wingdings 2</vt:lpstr>
      <vt:lpstr>ヒラギノ角ゴ ProN W3</vt:lpstr>
      <vt:lpstr>Arial</vt:lpstr>
      <vt:lpstr>Solstice</vt:lpstr>
      <vt:lpstr>FIT1045 Introduction to Algorithms and Programming  Lecture 18  Transform and Conquer</vt:lpstr>
      <vt:lpstr>Transform and Conquer</vt:lpstr>
      <vt:lpstr>Overview</vt:lpstr>
      <vt:lpstr>Finding Anagrams</vt:lpstr>
      <vt:lpstr>The Approach</vt:lpstr>
      <vt:lpstr>What type of transformation has occurred? A) Simpler instance B) Representation change C) Problem reduction D) None of the above </vt:lpstr>
      <vt:lpstr>Main Algorithm</vt:lpstr>
      <vt:lpstr>Main Algorithm</vt:lpstr>
      <vt:lpstr>Tree Terminology</vt:lpstr>
      <vt:lpstr>Tree Terminology</vt:lpstr>
      <vt:lpstr>Tree Terminology</vt:lpstr>
      <vt:lpstr>Tree Terminology</vt:lpstr>
      <vt:lpstr>Tree Terminology</vt:lpstr>
      <vt:lpstr>Binary Tree</vt:lpstr>
      <vt:lpstr>How many different binary trees are there with 3 nodes?</vt:lpstr>
      <vt:lpstr>Binary Search Tree</vt:lpstr>
      <vt:lpstr>Is this a binary search tree?</vt:lpstr>
      <vt:lpstr>Is this a binary search tree?</vt:lpstr>
      <vt:lpstr>Two Operations for Binary Search Trees</vt:lpstr>
      <vt:lpstr>PowerPoint Presentation</vt:lpstr>
      <vt:lpstr>Conquer (Search for element)     Unsorted list – check at most n elements     Binary Search Tree – check at most h elements</vt:lpstr>
      <vt:lpstr>min-Heap</vt:lpstr>
      <vt:lpstr>The following tree is a min-Heap.</vt:lpstr>
      <vt:lpstr>Two Operations on min-Heaps</vt:lpstr>
      <vt:lpstr>Inserting the elements [2, 1, 3, 6, 0] into a min-heap results in:</vt:lpstr>
      <vt:lpstr>List [2, 1, 3, 6, 0] is transformed into the heap:</vt:lpstr>
      <vt:lpstr>Heap Sort</vt:lpstr>
      <vt:lpstr>List [2, 1, 3, 6, 0] is transformed into the heap:</vt:lpstr>
      <vt:lpstr>Before Next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123</cp:revision>
  <dcterms:created xsi:type="dcterms:W3CDTF">2010-03-23T11:20:45Z</dcterms:created>
  <dcterms:modified xsi:type="dcterms:W3CDTF">2016-09-06T10:54:09Z</dcterms:modified>
</cp:coreProperties>
</file>