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Lst>
  <p:notesMasterIdLst>
    <p:notesMasterId r:id="rId30"/>
  </p:notesMasterIdLst>
  <p:handoutMasterIdLst>
    <p:handoutMasterId r:id="rId31"/>
  </p:handoutMasterIdLst>
  <p:sldIdLst>
    <p:sldId id="256" r:id="rId2"/>
    <p:sldId id="323" r:id="rId3"/>
    <p:sldId id="257" r:id="rId4"/>
    <p:sldId id="310" r:id="rId5"/>
    <p:sldId id="322" r:id="rId6"/>
    <p:sldId id="311" r:id="rId7"/>
    <p:sldId id="324" r:id="rId8"/>
    <p:sldId id="288" r:id="rId9"/>
    <p:sldId id="319" r:id="rId10"/>
    <p:sldId id="290" r:id="rId11"/>
    <p:sldId id="306" r:id="rId12"/>
    <p:sldId id="307" r:id="rId13"/>
    <p:sldId id="308" r:id="rId14"/>
    <p:sldId id="304" r:id="rId15"/>
    <p:sldId id="305" r:id="rId16"/>
    <p:sldId id="320" r:id="rId17"/>
    <p:sldId id="316" r:id="rId18"/>
    <p:sldId id="300" r:id="rId19"/>
    <p:sldId id="321" r:id="rId20"/>
    <p:sldId id="313" r:id="rId21"/>
    <p:sldId id="312" r:id="rId22"/>
    <p:sldId id="299" r:id="rId23"/>
    <p:sldId id="291" r:id="rId24"/>
    <p:sldId id="314" r:id="rId25"/>
    <p:sldId id="318" r:id="rId26"/>
    <p:sldId id="301" r:id="rId27"/>
    <p:sldId id="302" r:id="rId28"/>
    <p:sldId id="303" r:id="rId29"/>
  </p:sldIdLst>
  <p:sldSz cx="13004800" cy="9753600"/>
  <p:notesSz cx="6858000" cy="9144000"/>
  <p:custDataLst>
    <p:tags r:id="rId32"/>
  </p:custDataLst>
  <p:defaultTextStyle>
    <a:defPPr>
      <a:defRPr lang="en-US"/>
    </a:defPPr>
    <a:lvl1pPr algn="l" rtl="0" fontAlgn="base">
      <a:spcBef>
        <a:spcPct val="0"/>
      </a:spcBef>
      <a:spcAft>
        <a:spcPct val="0"/>
      </a:spcAft>
      <a:defRPr kern="1200">
        <a:solidFill>
          <a:schemeClr val="tx1"/>
        </a:solidFill>
        <a:latin typeface="Arial" pitchFamily="34" charset="0"/>
        <a:ea typeface="ヒラギノ角ゴ ProN W3" pitchFamily="-84" charset="-128"/>
        <a:cs typeface="+mn-cs"/>
      </a:defRPr>
    </a:lvl1pPr>
    <a:lvl2pPr marL="457176" algn="l" rtl="0" fontAlgn="base">
      <a:spcBef>
        <a:spcPct val="0"/>
      </a:spcBef>
      <a:spcAft>
        <a:spcPct val="0"/>
      </a:spcAft>
      <a:defRPr kern="1200">
        <a:solidFill>
          <a:schemeClr val="tx1"/>
        </a:solidFill>
        <a:latin typeface="Arial" pitchFamily="34" charset="0"/>
        <a:ea typeface="ヒラギノ角ゴ ProN W3" pitchFamily="-84" charset="-128"/>
        <a:cs typeface="+mn-cs"/>
      </a:defRPr>
    </a:lvl2pPr>
    <a:lvl3pPr marL="914354" algn="l" rtl="0" fontAlgn="base">
      <a:spcBef>
        <a:spcPct val="0"/>
      </a:spcBef>
      <a:spcAft>
        <a:spcPct val="0"/>
      </a:spcAft>
      <a:defRPr kern="1200">
        <a:solidFill>
          <a:schemeClr val="tx1"/>
        </a:solidFill>
        <a:latin typeface="Arial" pitchFamily="34" charset="0"/>
        <a:ea typeface="ヒラギノ角ゴ ProN W3" pitchFamily="-84" charset="-128"/>
        <a:cs typeface="+mn-cs"/>
      </a:defRPr>
    </a:lvl3pPr>
    <a:lvl4pPr marL="1371530" algn="l" rtl="0" fontAlgn="base">
      <a:spcBef>
        <a:spcPct val="0"/>
      </a:spcBef>
      <a:spcAft>
        <a:spcPct val="0"/>
      </a:spcAft>
      <a:defRPr kern="1200">
        <a:solidFill>
          <a:schemeClr val="tx1"/>
        </a:solidFill>
        <a:latin typeface="Arial" pitchFamily="34" charset="0"/>
        <a:ea typeface="ヒラギノ角ゴ ProN W3" pitchFamily="-84" charset="-128"/>
        <a:cs typeface="+mn-cs"/>
      </a:defRPr>
    </a:lvl4pPr>
    <a:lvl5pPr marL="1828706" algn="l" rtl="0" fontAlgn="base">
      <a:spcBef>
        <a:spcPct val="0"/>
      </a:spcBef>
      <a:spcAft>
        <a:spcPct val="0"/>
      </a:spcAft>
      <a:defRPr kern="1200">
        <a:solidFill>
          <a:schemeClr val="tx1"/>
        </a:solidFill>
        <a:latin typeface="Arial" pitchFamily="34" charset="0"/>
        <a:ea typeface="ヒラギノ角ゴ ProN W3" pitchFamily="-84" charset="-128"/>
        <a:cs typeface="+mn-cs"/>
      </a:defRPr>
    </a:lvl5pPr>
    <a:lvl6pPr marL="2285884" algn="l" defTabSz="914354" rtl="0" eaLnBrk="1" latinLnBrk="0" hangingPunct="1">
      <a:defRPr kern="1200">
        <a:solidFill>
          <a:schemeClr val="tx1"/>
        </a:solidFill>
        <a:latin typeface="Arial" pitchFamily="34" charset="0"/>
        <a:ea typeface="ヒラギノ角ゴ ProN W3" pitchFamily="-84" charset="-128"/>
        <a:cs typeface="+mn-cs"/>
      </a:defRPr>
    </a:lvl6pPr>
    <a:lvl7pPr marL="2743060" algn="l" defTabSz="914354" rtl="0" eaLnBrk="1" latinLnBrk="0" hangingPunct="1">
      <a:defRPr kern="1200">
        <a:solidFill>
          <a:schemeClr val="tx1"/>
        </a:solidFill>
        <a:latin typeface="Arial" pitchFamily="34" charset="0"/>
        <a:ea typeface="ヒラギノ角ゴ ProN W3" pitchFamily="-84" charset="-128"/>
        <a:cs typeface="+mn-cs"/>
      </a:defRPr>
    </a:lvl7pPr>
    <a:lvl8pPr marL="3200236" algn="l" defTabSz="914354" rtl="0" eaLnBrk="1" latinLnBrk="0" hangingPunct="1">
      <a:defRPr kern="1200">
        <a:solidFill>
          <a:schemeClr val="tx1"/>
        </a:solidFill>
        <a:latin typeface="Arial" pitchFamily="34" charset="0"/>
        <a:ea typeface="ヒラギノ角ゴ ProN W3" pitchFamily="-84" charset="-128"/>
        <a:cs typeface="+mn-cs"/>
      </a:defRPr>
    </a:lvl8pPr>
    <a:lvl9pPr marL="3657413" algn="l" defTabSz="914354" rtl="0" eaLnBrk="1" latinLnBrk="0" hangingPunct="1">
      <a:defRPr kern="1200">
        <a:solidFill>
          <a:schemeClr val="tx1"/>
        </a:solidFill>
        <a:latin typeface="Arial" pitchFamily="34" charset="0"/>
        <a:ea typeface="ヒラギノ角ゴ ProN W3" pitchFamily="-84" charset="-128"/>
        <a:cs typeface="+mn-c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74"/>
  </p:normalViewPr>
  <p:slideViewPr>
    <p:cSldViewPr>
      <p:cViewPr varScale="1">
        <p:scale>
          <a:sx n="87" d="100"/>
          <a:sy n="87" d="100"/>
        </p:scale>
        <p:origin x="648" y="200"/>
      </p:cViewPr>
      <p:guideLst>
        <p:guide orient="horz" pos="3072"/>
        <p:guide pos="409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tags" Target="tags/tag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solidFill>
                  <a:srgbClr val="000000"/>
                </a:solidFill>
                <a:latin typeface="Helvetica Neue Light" pitchFamily="-84" charset="0"/>
                <a:sym typeface="Helvetica Neue Light" pitchFamily="-84" charset="0"/>
              </a:defRPr>
            </a:lvl1pPr>
          </a:lstStyle>
          <a:p>
            <a:pPr>
              <a:defRPr/>
            </a:pPr>
            <a:endParaRPr lang="en-US"/>
          </a:p>
        </p:txBody>
      </p:sp>
      <p:sp>
        <p:nvSpPr>
          <p:cNvPr id="481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solidFill>
                  <a:srgbClr val="000000"/>
                </a:solidFill>
                <a:latin typeface="Helvetica Neue Light" pitchFamily="-84" charset="0"/>
                <a:sym typeface="Helvetica Neue Light" pitchFamily="-84" charset="0"/>
              </a:defRPr>
            </a:lvl1pPr>
          </a:lstStyle>
          <a:p>
            <a:pPr>
              <a:defRPr/>
            </a:pPr>
            <a:fld id="{BBB0FB6B-4A2C-44D3-8F5A-88CB0F9CD9F5}" type="datetime1">
              <a:rPr lang="en-US"/>
              <a:pPr>
                <a:defRPr/>
              </a:pPr>
              <a:t>8/10/16</a:t>
            </a:fld>
            <a:endParaRPr lang="en-US"/>
          </a:p>
        </p:txBody>
      </p:sp>
      <p:sp>
        <p:nvSpPr>
          <p:cNvPr id="481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solidFill>
                  <a:srgbClr val="000000"/>
                </a:solidFill>
                <a:latin typeface="Helvetica Neue Light" pitchFamily="-84" charset="0"/>
                <a:sym typeface="Helvetica Neue Light" pitchFamily="-84" charset="0"/>
              </a:defRPr>
            </a:lvl1pPr>
          </a:lstStyle>
          <a:p>
            <a:pPr>
              <a:defRPr/>
            </a:pPr>
            <a:endParaRPr lang="en-US"/>
          </a:p>
        </p:txBody>
      </p:sp>
      <p:sp>
        <p:nvSpPr>
          <p:cNvPr id="481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solidFill>
                  <a:srgbClr val="000000"/>
                </a:solidFill>
                <a:latin typeface="Helvetica Neue Light" pitchFamily="-84" charset="0"/>
                <a:sym typeface="Helvetica Neue Light" pitchFamily="-84" charset="0"/>
              </a:defRPr>
            </a:lvl1pPr>
          </a:lstStyle>
          <a:p>
            <a:pPr>
              <a:defRPr/>
            </a:pPr>
            <a:fld id="{BFD4E2D1-1DBA-4021-AF29-56DC12BAFF9F}" type="slidenum">
              <a:rPr lang="en-US"/>
              <a:pPr>
                <a:defRPr/>
              </a:pPr>
              <a:t>‹#›</a:t>
            </a:fld>
            <a:endParaRPr lang="en-US"/>
          </a:p>
        </p:txBody>
      </p:sp>
    </p:spTree>
    <p:extLst>
      <p:ext uri="{BB962C8B-B14F-4D97-AF65-F5344CB8AC3E}">
        <p14:creationId xmlns:p14="http://schemas.microsoft.com/office/powerpoint/2010/main" val="273173574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traceFormat>
        <inkml:channelProperties>
          <inkml:channelProperty channel="X" name="resolution" value="327.19836" units="1/cm"/>
          <inkml:channelProperty channel="Y" name="resolution" value="436.62827" units="1/cm"/>
          <inkml:channelProperty channel="F" name="resolution" value="0" units="1/dev"/>
        </inkml:channelProperties>
      </inkml:inkSource>
      <inkml:timestamp xml:id="ts0" timeString="2014-03-06T04:25:11.697"/>
    </inkml:context>
    <inkml:brush xml:id="br0">
      <inkml:brushProperty name="width" value="0.05292" units="cm"/>
      <inkml:brushProperty name="height" value="0.05292" units="cm"/>
    </inkml:brush>
  </inkml:definitions>
  <inkml:trace contextRef="#ctx0" brushRef="#br0">14954 11493 24,'-23'0'0,"-18"0"-9,-16 0 9,-40 0-14,2 0 14</inkml:trace>
  <inkml:trace contextRef="#ctx0" brushRef="#br0" timeOffset="284">13083 11528 32,'0'0'0,"0"0"-19,-7 0 19,-4 0-12,-5-3 12</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traceFormat>
        <inkml:channelProperties>
          <inkml:channelProperty channel="X" name="resolution" value="327.19836" units="1/cm"/>
          <inkml:channelProperty channel="Y" name="resolution" value="436.62827" units="1/cm"/>
          <inkml:channelProperty channel="F" name="resolution" value="0" units="1/dev"/>
        </inkml:channelProperties>
      </inkml:inkSource>
      <inkml:timestamp xml:id="ts0" timeString="2014-03-06T04:25:11.697"/>
    </inkml:context>
    <inkml:brush xml:id="br0">
      <inkml:brushProperty name="width" value="0.05292" units="cm"/>
      <inkml:brushProperty name="height" value="0.05292" units="cm"/>
    </inkml:brush>
  </inkml:definitions>
  <inkml:trace contextRef="#ctx0" brushRef="#br0">14954 11493 24,'-23'0'0,"-18"0"-9,-16 0 9,-40 0-14,2 0 14</inkml:trace>
  <inkml:trace contextRef="#ctx0" brushRef="#br0" timeOffset="284">13083 11528 32,'0'0'0,"0"0"-19,-7 0 19,-4 0-12,-5-3 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Helvetica Neue Light" pitchFamily="-84" charset="0"/>
                <a:sym typeface="Helvetica Neue Light" pitchFamily="-84" charset="0"/>
              </a:defRPr>
            </a:lvl1pPr>
          </a:lstStyle>
          <a:p>
            <a:pPr>
              <a:defRPr/>
            </a:pPr>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Helvetica Neue Light" pitchFamily="-84" charset="0"/>
                <a:sym typeface="Helvetica Neue Light" pitchFamily="-84" charset="0"/>
              </a:defRPr>
            </a:lvl1pPr>
          </a:lstStyle>
          <a:p>
            <a:pPr>
              <a:defRPr/>
            </a:pPr>
            <a:endParaRPr lang="en-AU"/>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Helvetica Neue Light" pitchFamily="-84" charset="0"/>
                <a:sym typeface="Helvetica Neue Light" pitchFamily="-84" charset="0"/>
              </a:defRPr>
            </a:lvl1pPr>
          </a:lstStyle>
          <a:p>
            <a:pPr>
              <a:defRPr/>
            </a:pPr>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Helvetica Neue Light" pitchFamily="-84" charset="0"/>
                <a:sym typeface="Helvetica Neue Light" pitchFamily="-84" charset="0"/>
              </a:defRPr>
            </a:lvl1pPr>
          </a:lstStyle>
          <a:p>
            <a:pPr>
              <a:defRPr/>
            </a:pPr>
            <a:fld id="{1ABA112E-79A1-4EDD-B01B-5FC8784F9D6C}" type="slidenum">
              <a:rPr lang="en-AU"/>
              <a:pPr>
                <a:defRPr/>
              </a:pPr>
              <a:t>‹#›</a:t>
            </a:fld>
            <a:endParaRPr lang="en-AU"/>
          </a:p>
        </p:txBody>
      </p:sp>
    </p:spTree>
    <p:extLst>
      <p:ext uri="{BB962C8B-B14F-4D97-AF65-F5344CB8AC3E}">
        <p14:creationId xmlns:p14="http://schemas.microsoft.com/office/powerpoint/2010/main" val="2787121292"/>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Helvetica Neue Light" charset="0"/>
        <a:ea typeface="MS PGothic" pitchFamily="34" charset="-128"/>
        <a:cs typeface="ＭＳ Ｐゴシック" charset="-128"/>
      </a:defRPr>
    </a:lvl1pPr>
    <a:lvl2pPr marL="457176"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2pPr>
    <a:lvl3pPr marL="914354"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3pPr>
    <a:lvl4pPr marL="1371530"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4pPr>
    <a:lvl5pPr marL="1828706" algn="l" rtl="0" eaLnBrk="0" fontAlgn="base" hangingPunct="0">
      <a:spcBef>
        <a:spcPct val="0"/>
      </a:spcBef>
      <a:spcAft>
        <a:spcPct val="0"/>
      </a:spcAft>
      <a:defRPr sz="1100" kern="1200">
        <a:solidFill>
          <a:schemeClr val="tx1"/>
        </a:solidFill>
        <a:latin typeface="Helvetica Neue Light" charset="0"/>
        <a:ea typeface="MS PGothic" pitchFamily="34" charset="-128"/>
        <a:cs typeface="+mn-cs"/>
      </a:defRPr>
    </a:lvl5pPr>
    <a:lvl6pPr marL="2285884" algn="l" defTabSz="457176" rtl="0" eaLnBrk="1" latinLnBrk="0" hangingPunct="1">
      <a:defRPr sz="1100" kern="1200">
        <a:solidFill>
          <a:schemeClr val="tx1"/>
        </a:solidFill>
        <a:latin typeface="+mn-lt"/>
        <a:ea typeface="+mn-ea"/>
        <a:cs typeface="+mn-cs"/>
      </a:defRPr>
    </a:lvl6pPr>
    <a:lvl7pPr marL="2743060" algn="l" defTabSz="457176" rtl="0" eaLnBrk="1" latinLnBrk="0" hangingPunct="1">
      <a:defRPr sz="1100" kern="1200">
        <a:solidFill>
          <a:schemeClr val="tx1"/>
        </a:solidFill>
        <a:latin typeface="+mn-lt"/>
        <a:ea typeface="+mn-ea"/>
        <a:cs typeface="+mn-cs"/>
      </a:defRPr>
    </a:lvl7pPr>
    <a:lvl8pPr marL="3200236" algn="l" defTabSz="457176" rtl="0" eaLnBrk="1" latinLnBrk="0" hangingPunct="1">
      <a:defRPr sz="1100" kern="1200">
        <a:solidFill>
          <a:schemeClr val="tx1"/>
        </a:solidFill>
        <a:latin typeface="+mn-lt"/>
        <a:ea typeface="+mn-ea"/>
        <a:cs typeface="+mn-cs"/>
      </a:defRPr>
    </a:lvl8pPr>
    <a:lvl9pPr marL="3657413" algn="l" defTabSz="45717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38242"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val="1"/>
            </a:ext>
          </a:extLst>
        </p:spPr>
        <p:txBody>
          <a:bodyPr lIns="87472" tIns="43736" rIns="87472" bIns="43736"/>
          <a:lstStyle/>
          <a:p>
            <a:endParaRPr lang="en-AU">
              <a:latin typeface="Book Antiqua" charset="0"/>
            </a:endParaRPr>
          </a:p>
        </p:txBody>
      </p:sp>
    </p:spTree>
    <p:extLst>
      <p:ext uri="{BB962C8B-B14F-4D97-AF65-F5344CB8AC3E}">
        <p14:creationId xmlns:p14="http://schemas.microsoft.com/office/powerpoint/2010/main" val="1265775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31"/>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E79ECFD0-15E6-413C-BDBF-04177E5FBC58}" type="slidenum">
              <a:rPr lang="en-US" sz="1200">
                <a:latin typeface="Helvetica Neue Light" pitchFamily="-84" charset="0"/>
              </a:rPr>
              <a:pPr eaLnBrk="1" hangingPunct="1"/>
              <a:t>26</a:t>
            </a:fld>
            <a:endParaRPr lang="en-US" sz="1200">
              <a:latin typeface="Helvetica Neue Light" pitchFamily="-84" charset="0"/>
            </a:endParaRPr>
          </a:p>
        </p:txBody>
      </p:sp>
      <p:sp>
        <p:nvSpPr>
          <p:cNvPr id="60418" name="Rectangle 2"/>
          <p:cNvSpPr>
            <a:spLocks noGrp="1" noRot="1" noChangeAspect="1" noChangeArrowheads="1" noTextEdit="1"/>
          </p:cNvSpPr>
          <p:nvPr>
            <p:ph type="sldImg"/>
          </p:nvPr>
        </p:nvSpPr>
        <p:spPr>
          <a:ln/>
        </p:spPr>
      </p:sp>
      <p:sp>
        <p:nvSpPr>
          <p:cNvPr id="83971"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745436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DBA5FD9D-B1AC-4883-A83A-0FE4ABAE68FF}" type="slidenum">
              <a:rPr lang="en-US" sz="1200"/>
              <a:pPr eaLnBrk="1" hangingPunct="1"/>
              <a:t>27</a:t>
            </a:fld>
            <a:endParaRPr lang="en-US" sz="1200"/>
          </a:p>
        </p:txBody>
      </p:sp>
      <p:sp>
        <p:nvSpPr>
          <p:cNvPr id="53250" name="Rectangle 2"/>
          <p:cNvSpPr>
            <a:spLocks noGrp="1" noRot="1" noChangeAspect="1" noChangeArrowheads="1" noTextEdit="1"/>
          </p:cNvSpPr>
          <p:nvPr>
            <p:ph type="sldImg"/>
          </p:nvPr>
        </p:nvSpPr>
        <p:spPr>
          <a:ln/>
        </p:spPr>
      </p:sp>
      <p:sp>
        <p:nvSpPr>
          <p:cNvPr id="53251" name="Rectangle 3"/>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124583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fld id="{763C9223-0ADB-4DEB-94BD-8383A82F0BFD}" type="slidenum">
              <a:rPr lang="en-US" sz="1200"/>
              <a:pPr eaLnBrk="1" hangingPunct="1"/>
              <a:t>28</a:t>
            </a:fld>
            <a:endParaRPr lang="en-US" sz="1200"/>
          </a:p>
        </p:txBody>
      </p:sp>
      <p:sp>
        <p:nvSpPr>
          <p:cNvPr id="47106" name="Rectangle 2"/>
          <p:cNvSpPr>
            <a:spLocks noGrp="1" noRot="1" noChangeAspect="1" noChangeArrowheads="1" noTextEdit="1"/>
          </p:cNvSpPr>
          <p:nvPr>
            <p:ph type="sldImg"/>
          </p:nvPr>
        </p:nvSpPr>
        <p:spPr>
          <a:ln/>
        </p:spPr>
      </p:sp>
      <p:sp>
        <p:nvSpPr>
          <p:cNvPr id="47107" name="Rectangle 3"/>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Helvetica Neue Light" pitchFamily="-84" charset="0"/>
            </a:endParaRPr>
          </a:p>
        </p:txBody>
      </p:sp>
    </p:spTree>
    <p:extLst>
      <p:ext uri="{BB962C8B-B14F-4D97-AF65-F5344CB8AC3E}">
        <p14:creationId xmlns:p14="http://schemas.microsoft.com/office/powerpoint/2010/main" val="72530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Ask whether this algorithm would work for other denominations.</a:t>
            </a: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N W3" pitchFamily="-84" charset="-128"/>
              </a:defRPr>
            </a:lvl1pPr>
            <a:lvl2pPr marL="742950" indent="-285750" eaLnBrk="0" hangingPunct="0">
              <a:defRPr>
                <a:solidFill>
                  <a:schemeClr val="tx1"/>
                </a:solidFill>
                <a:latin typeface="Arial" pitchFamily="34" charset="0"/>
                <a:ea typeface="ヒラギノ角ゴ ProN W3" pitchFamily="-84" charset="-128"/>
              </a:defRPr>
            </a:lvl2pPr>
            <a:lvl3pPr marL="1143000" indent="-228600" eaLnBrk="0" hangingPunct="0">
              <a:defRPr>
                <a:solidFill>
                  <a:schemeClr val="tx1"/>
                </a:solidFill>
                <a:latin typeface="Arial" pitchFamily="34" charset="0"/>
                <a:ea typeface="ヒラギノ角ゴ ProN W3" pitchFamily="-84" charset="-128"/>
              </a:defRPr>
            </a:lvl3pPr>
            <a:lvl4pPr marL="1600200" indent="-228600" eaLnBrk="0" hangingPunct="0">
              <a:defRPr>
                <a:solidFill>
                  <a:schemeClr val="tx1"/>
                </a:solidFill>
                <a:latin typeface="Arial" pitchFamily="34" charset="0"/>
                <a:ea typeface="ヒラギノ角ゴ ProN W3" pitchFamily="-84" charset="-128"/>
              </a:defRPr>
            </a:lvl4pPr>
            <a:lvl5pPr marL="2057400" indent="-228600" eaLnBrk="0" hangingPunct="0">
              <a:defRPr>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eaLnBrk="1" hangingPunct="1"/>
            <a:fld id="{820B4079-05D4-4FA4-884F-F1600AEF034A}" type="slidenum">
              <a:rPr lang="en-AU">
                <a:latin typeface="Helvetica Neue Light" pitchFamily="-84" charset="0"/>
              </a:rPr>
              <a:pPr eaLnBrk="1" hangingPunct="1"/>
              <a:t>8</a:t>
            </a:fld>
            <a:endParaRPr lang="en-AU">
              <a:latin typeface="Helvetica Neue Light" pitchFamily="-84" charset="0"/>
            </a:endParaRPr>
          </a:p>
        </p:txBody>
      </p:sp>
    </p:spTree>
    <p:extLst>
      <p:ext uri="{BB962C8B-B14F-4D97-AF65-F5344CB8AC3E}">
        <p14:creationId xmlns:p14="http://schemas.microsoft.com/office/powerpoint/2010/main" val="909737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Talk about minimum spanning trees.</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N W3" pitchFamily="-84" charset="-128"/>
              </a:defRPr>
            </a:lvl1pPr>
            <a:lvl2pPr marL="742950" indent="-285750" eaLnBrk="0" hangingPunct="0">
              <a:defRPr>
                <a:solidFill>
                  <a:schemeClr val="tx1"/>
                </a:solidFill>
                <a:latin typeface="Arial" pitchFamily="34" charset="0"/>
                <a:ea typeface="ヒラギノ角ゴ ProN W3" pitchFamily="-84" charset="-128"/>
              </a:defRPr>
            </a:lvl2pPr>
            <a:lvl3pPr marL="1143000" indent="-228600" eaLnBrk="0" hangingPunct="0">
              <a:defRPr>
                <a:solidFill>
                  <a:schemeClr val="tx1"/>
                </a:solidFill>
                <a:latin typeface="Arial" pitchFamily="34" charset="0"/>
                <a:ea typeface="ヒラギノ角ゴ ProN W3" pitchFamily="-84" charset="-128"/>
              </a:defRPr>
            </a:lvl3pPr>
            <a:lvl4pPr marL="1600200" indent="-228600" eaLnBrk="0" hangingPunct="0">
              <a:defRPr>
                <a:solidFill>
                  <a:schemeClr val="tx1"/>
                </a:solidFill>
                <a:latin typeface="Arial" pitchFamily="34" charset="0"/>
                <a:ea typeface="ヒラギノ角ゴ ProN W3" pitchFamily="-84" charset="-128"/>
              </a:defRPr>
            </a:lvl4pPr>
            <a:lvl5pPr marL="2057400" indent="-228600" eaLnBrk="0" hangingPunct="0">
              <a:defRPr>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eaLnBrk="1" hangingPunct="1"/>
            <a:fld id="{48FB592C-54C3-4437-B697-E84DDCCF2ED9}" type="slidenum">
              <a:rPr lang="en-AU">
                <a:latin typeface="Helvetica Neue Light" pitchFamily="-84" charset="0"/>
              </a:rPr>
              <a:pPr eaLnBrk="1" hangingPunct="1"/>
              <a:t>10</a:t>
            </a:fld>
            <a:endParaRPr lang="en-AU">
              <a:latin typeface="Helvetica Neue Light" pitchFamily="-84" charset="0"/>
            </a:endParaRPr>
          </a:p>
        </p:txBody>
      </p:sp>
    </p:spTree>
    <p:extLst>
      <p:ext uri="{BB962C8B-B14F-4D97-AF65-F5344CB8AC3E}">
        <p14:creationId xmlns:p14="http://schemas.microsoft.com/office/powerpoint/2010/main" val="201676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Talk about minimum spanning trees.</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N W3" pitchFamily="-84" charset="-128"/>
              </a:defRPr>
            </a:lvl1pPr>
            <a:lvl2pPr marL="742950" indent="-285750" eaLnBrk="0" hangingPunct="0">
              <a:defRPr>
                <a:solidFill>
                  <a:schemeClr val="tx1"/>
                </a:solidFill>
                <a:latin typeface="Arial" pitchFamily="34" charset="0"/>
                <a:ea typeface="ヒラギノ角ゴ ProN W3" pitchFamily="-84" charset="-128"/>
              </a:defRPr>
            </a:lvl2pPr>
            <a:lvl3pPr marL="1143000" indent="-228600" eaLnBrk="0" hangingPunct="0">
              <a:defRPr>
                <a:solidFill>
                  <a:schemeClr val="tx1"/>
                </a:solidFill>
                <a:latin typeface="Arial" pitchFamily="34" charset="0"/>
                <a:ea typeface="ヒラギノ角ゴ ProN W3" pitchFamily="-84" charset="-128"/>
              </a:defRPr>
            </a:lvl3pPr>
            <a:lvl4pPr marL="1600200" indent="-228600" eaLnBrk="0" hangingPunct="0">
              <a:defRPr>
                <a:solidFill>
                  <a:schemeClr val="tx1"/>
                </a:solidFill>
                <a:latin typeface="Arial" pitchFamily="34" charset="0"/>
                <a:ea typeface="ヒラギノ角ゴ ProN W3" pitchFamily="-84" charset="-128"/>
              </a:defRPr>
            </a:lvl4pPr>
            <a:lvl5pPr marL="2057400" indent="-228600" eaLnBrk="0" hangingPunct="0">
              <a:defRPr>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eaLnBrk="1" hangingPunct="1"/>
            <a:fld id="{48FB592C-54C3-4437-B697-E84DDCCF2ED9}" type="slidenum">
              <a:rPr lang="en-AU">
                <a:latin typeface="Helvetica Neue Light" pitchFamily="-84" charset="0"/>
              </a:rPr>
              <a:pPr eaLnBrk="1" hangingPunct="1"/>
              <a:t>11</a:t>
            </a:fld>
            <a:endParaRPr lang="en-AU">
              <a:latin typeface="Helvetica Neue Light" pitchFamily="-84" charset="0"/>
            </a:endParaRPr>
          </a:p>
        </p:txBody>
      </p:sp>
    </p:spTree>
    <p:extLst>
      <p:ext uri="{BB962C8B-B14F-4D97-AF65-F5344CB8AC3E}">
        <p14:creationId xmlns:p14="http://schemas.microsoft.com/office/powerpoint/2010/main" val="62539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Talk about minimum spanning trees.</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N W3" pitchFamily="-84" charset="-128"/>
              </a:defRPr>
            </a:lvl1pPr>
            <a:lvl2pPr marL="742950" indent="-285750" eaLnBrk="0" hangingPunct="0">
              <a:defRPr>
                <a:solidFill>
                  <a:schemeClr val="tx1"/>
                </a:solidFill>
                <a:latin typeface="Arial" pitchFamily="34" charset="0"/>
                <a:ea typeface="ヒラギノ角ゴ ProN W3" pitchFamily="-84" charset="-128"/>
              </a:defRPr>
            </a:lvl2pPr>
            <a:lvl3pPr marL="1143000" indent="-228600" eaLnBrk="0" hangingPunct="0">
              <a:defRPr>
                <a:solidFill>
                  <a:schemeClr val="tx1"/>
                </a:solidFill>
                <a:latin typeface="Arial" pitchFamily="34" charset="0"/>
                <a:ea typeface="ヒラギノ角ゴ ProN W3" pitchFamily="-84" charset="-128"/>
              </a:defRPr>
            </a:lvl3pPr>
            <a:lvl4pPr marL="1600200" indent="-228600" eaLnBrk="0" hangingPunct="0">
              <a:defRPr>
                <a:solidFill>
                  <a:schemeClr val="tx1"/>
                </a:solidFill>
                <a:latin typeface="Arial" pitchFamily="34" charset="0"/>
                <a:ea typeface="ヒラギノ角ゴ ProN W3" pitchFamily="-84" charset="-128"/>
              </a:defRPr>
            </a:lvl4pPr>
            <a:lvl5pPr marL="2057400" indent="-228600" eaLnBrk="0" hangingPunct="0">
              <a:defRPr>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eaLnBrk="1" hangingPunct="1"/>
            <a:fld id="{48FB592C-54C3-4437-B697-E84DDCCF2ED9}" type="slidenum">
              <a:rPr lang="en-AU">
                <a:latin typeface="Helvetica Neue Light" pitchFamily="-84" charset="0"/>
              </a:rPr>
              <a:pPr eaLnBrk="1" hangingPunct="1"/>
              <a:t>12</a:t>
            </a:fld>
            <a:endParaRPr lang="en-AU">
              <a:latin typeface="Helvetica Neue Light" pitchFamily="-84" charset="0"/>
            </a:endParaRPr>
          </a:p>
        </p:txBody>
      </p:sp>
    </p:spTree>
    <p:extLst>
      <p:ext uri="{BB962C8B-B14F-4D97-AF65-F5344CB8AC3E}">
        <p14:creationId xmlns:p14="http://schemas.microsoft.com/office/powerpoint/2010/main" val="98197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Illustrate how this algorithm works.</a:t>
            </a: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C4BD0B5-B0F9-407C-9711-F5B5498372D6}" type="slidenum">
              <a:rPr lang="en-AU" sz="1200">
                <a:latin typeface="Helvetica Neue Light" pitchFamily="-84" charset="0"/>
              </a:rPr>
              <a:pPr eaLnBrk="1" hangingPunct="1"/>
              <a:t>14</a:t>
            </a:fld>
            <a:endParaRPr lang="en-AU" sz="1200">
              <a:latin typeface="Helvetica Neue Light" pitchFamily="-84" charset="0"/>
            </a:endParaRPr>
          </a:p>
        </p:txBody>
      </p:sp>
    </p:spTree>
    <p:extLst>
      <p:ext uri="{BB962C8B-B14F-4D97-AF65-F5344CB8AC3E}">
        <p14:creationId xmlns:p14="http://schemas.microsoft.com/office/powerpoint/2010/main" val="62450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Illustrate how this algorithm works.</a:t>
            </a: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C4BD0B5-B0F9-407C-9711-F5B5498372D6}" type="slidenum">
              <a:rPr lang="en-AU" sz="1200">
                <a:latin typeface="Helvetica Neue Light" pitchFamily="-84" charset="0"/>
              </a:rPr>
              <a:pPr eaLnBrk="1" hangingPunct="1"/>
              <a:t>15</a:t>
            </a:fld>
            <a:endParaRPr lang="en-AU" sz="1200">
              <a:latin typeface="Helvetica Neue Light" pitchFamily="-84" charset="0"/>
            </a:endParaRPr>
          </a:p>
        </p:txBody>
      </p:sp>
    </p:spTree>
    <p:extLst>
      <p:ext uri="{BB962C8B-B14F-4D97-AF65-F5344CB8AC3E}">
        <p14:creationId xmlns:p14="http://schemas.microsoft.com/office/powerpoint/2010/main" val="1247791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ヒラギノ角ゴ ProN W3" pitchFamily="-84" charset="-128"/>
              </a:defRPr>
            </a:lvl1pPr>
            <a:lvl2pPr marL="742950" indent="-285750" eaLnBrk="0" hangingPunct="0">
              <a:defRPr>
                <a:solidFill>
                  <a:schemeClr val="tx1"/>
                </a:solidFill>
                <a:latin typeface="Arial" pitchFamily="34" charset="0"/>
                <a:ea typeface="ヒラギノ角ゴ ProN W3" pitchFamily="-84" charset="-128"/>
              </a:defRPr>
            </a:lvl2pPr>
            <a:lvl3pPr marL="1143000" indent="-228600" eaLnBrk="0" hangingPunct="0">
              <a:defRPr>
                <a:solidFill>
                  <a:schemeClr val="tx1"/>
                </a:solidFill>
                <a:latin typeface="Arial" pitchFamily="34" charset="0"/>
                <a:ea typeface="ヒラギノ角ゴ ProN W3" pitchFamily="-84" charset="-128"/>
              </a:defRPr>
            </a:lvl3pPr>
            <a:lvl4pPr marL="1600200" indent="-228600" eaLnBrk="0" hangingPunct="0">
              <a:defRPr>
                <a:solidFill>
                  <a:schemeClr val="tx1"/>
                </a:solidFill>
                <a:latin typeface="Arial" pitchFamily="34" charset="0"/>
                <a:ea typeface="ヒラギノ角ゴ ProN W3" pitchFamily="-84" charset="-128"/>
              </a:defRPr>
            </a:lvl4pPr>
            <a:lvl5pPr marL="2057400" indent="-228600" eaLnBrk="0" hangingPunct="0">
              <a:defRPr>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algn="r" eaLnBrk="1" hangingPunct="1"/>
            <a:fld id="{66C2269F-4D02-44E8-9EAA-E97244BE8133}" type="slidenum">
              <a:rPr lang="en-US" sz="1200">
                <a:solidFill>
                  <a:srgbClr val="000000"/>
                </a:solidFill>
                <a:latin typeface="Helvetica Neue Light" pitchFamily="-84" charset="0"/>
                <a:sym typeface="Helvetica Neue Light" pitchFamily="-84" charset="0"/>
              </a:rPr>
              <a:pPr algn="r" eaLnBrk="1" hangingPunct="1"/>
              <a:t>18</a:t>
            </a:fld>
            <a:endParaRPr lang="en-US" sz="1200">
              <a:solidFill>
                <a:srgbClr val="000000"/>
              </a:solidFill>
              <a:latin typeface="Helvetica Neue Light" pitchFamily="-84" charset="0"/>
              <a:sym typeface="Helvetica Neue Light"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Helvetica Neue Light" pitchFamily="-84" charset="0"/>
              </a:rPr>
              <a:t>Describe a greedy algorithm for this problem. </a:t>
            </a:r>
          </a:p>
        </p:txBody>
      </p:sp>
    </p:spTree>
    <p:extLst>
      <p:ext uri="{BB962C8B-B14F-4D97-AF65-F5344CB8AC3E}">
        <p14:creationId xmlns:p14="http://schemas.microsoft.com/office/powerpoint/2010/main" val="1454549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Helvetica Neue Light" pitchFamily="-8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N W3" pitchFamily="-84" charset="-128"/>
              </a:defRPr>
            </a:lvl1pPr>
            <a:lvl2pPr marL="742950" indent="-285750" eaLnBrk="0" hangingPunct="0">
              <a:defRPr>
                <a:solidFill>
                  <a:schemeClr val="tx1"/>
                </a:solidFill>
                <a:latin typeface="Arial" pitchFamily="34" charset="0"/>
                <a:ea typeface="ヒラギノ角ゴ ProN W3" pitchFamily="-84" charset="-128"/>
              </a:defRPr>
            </a:lvl2pPr>
            <a:lvl3pPr marL="1143000" indent="-228600" eaLnBrk="0" hangingPunct="0">
              <a:defRPr>
                <a:solidFill>
                  <a:schemeClr val="tx1"/>
                </a:solidFill>
                <a:latin typeface="Arial" pitchFamily="34" charset="0"/>
                <a:ea typeface="ヒラギノ角ゴ ProN W3" pitchFamily="-84" charset="-128"/>
              </a:defRPr>
            </a:lvl3pPr>
            <a:lvl4pPr marL="1600200" indent="-228600" eaLnBrk="0" hangingPunct="0">
              <a:defRPr>
                <a:solidFill>
                  <a:schemeClr val="tx1"/>
                </a:solidFill>
                <a:latin typeface="Arial" pitchFamily="34" charset="0"/>
                <a:ea typeface="ヒラギノ角ゴ ProN W3" pitchFamily="-84" charset="-128"/>
              </a:defRPr>
            </a:lvl4pPr>
            <a:lvl5pPr marL="2057400" indent="-228600" eaLnBrk="0" hangingPunct="0">
              <a:defRPr>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eaLnBrk="1" hangingPunct="1"/>
            <a:fld id="{EEC02C2E-0F4C-4597-BD49-C1594D64B2A4}" type="slidenum">
              <a:rPr lang="en-AU">
                <a:latin typeface="Helvetica Neue Light" pitchFamily="-84" charset="0"/>
              </a:rPr>
              <a:pPr eaLnBrk="1" hangingPunct="1"/>
              <a:t>22</a:t>
            </a:fld>
            <a:endParaRPr lang="en-AU">
              <a:latin typeface="Helvetica Neue Light" pitchFamily="-84" charset="0"/>
            </a:endParaRPr>
          </a:p>
        </p:txBody>
      </p:sp>
    </p:spTree>
    <p:extLst>
      <p:ext uri="{BB962C8B-B14F-4D97-AF65-F5344CB8AC3E}">
        <p14:creationId xmlns:p14="http://schemas.microsoft.com/office/powerpoint/2010/main" val="180547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defRPr/>
            </a:pPr>
            <a:endParaRPr lang="en-US" sz="1800" smtClean="0">
              <a:solidFill>
                <a:srgbClr val="000000"/>
              </a:solidFill>
              <a:latin typeface="Gill Sans MT" pitchFamily="34" charset="0"/>
            </a:endParaRPr>
          </a:p>
        </p:txBody>
      </p:sp>
      <p:sp>
        <p:nvSpPr>
          <p:cNvPr id="5" name="Oval 4"/>
          <p:cNvSpPr/>
          <p:nvPr/>
        </p:nvSpPr>
        <p:spPr>
          <a:xfrm>
            <a:off x="1646238" y="1912939"/>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p>
            <a:pPr algn="ctr">
              <a:defRPr/>
            </a:pP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2" indent="0" algn="l">
              <a:buNone/>
              <a:defRPr sz="3700">
                <a:solidFill>
                  <a:schemeClr val="tx2">
                    <a:shade val="30000"/>
                    <a:satMod val="150000"/>
                  </a:schemeClr>
                </a:solidFill>
              </a:defRPr>
            </a:lvl1pPr>
            <a:lvl2pPr marL="650197" indent="0" algn="ctr">
              <a:buNone/>
            </a:lvl2pPr>
            <a:lvl3pPr marL="1300393" indent="0" algn="ctr">
              <a:buNone/>
            </a:lvl3pPr>
            <a:lvl4pPr marL="1950590" indent="0" algn="ctr">
              <a:buNone/>
            </a:lvl4pPr>
            <a:lvl5pPr marL="2600786" indent="0" algn="ctr">
              <a:buNone/>
            </a:lvl5pPr>
            <a:lvl6pPr marL="3250983" indent="0" algn="ctr">
              <a:buNone/>
            </a:lvl6pPr>
            <a:lvl7pPr marL="3901180" indent="0" algn="ctr">
              <a:buNone/>
            </a:lvl7pPr>
            <a:lvl8pPr marL="4551376" indent="0" algn="ctr">
              <a:buNone/>
            </a:lvl8pPr>
            <a:lvl9pPr marL="5201573"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smtClean="0"/>
            </a:lvl1pPr>
          </a:lstStyle>
          <a:p>
            <a:pPr>
              <a:defRPr/>
            </a:pPr>
            <a:fld id="{D506802B-3563-45CE-84F7-9AA1256BF692}" type="datetime1">
              <a:rPr lang="en-US"/>
              <a:pPr>
                <a:defRPr/>
              </a:pPr>
              <a:t>8/10/16</a:t>
            </a:fld>
            <a:endParaRPr lang="en-US"/>
          </a:p>
        </p:txBody>
      </p:sp>
      <p:sp>
        <p:nvSpPr>
          <p:cNvPr id="7" name="Footer Placeholder 19"/>
          <p:cNvSpPr>
            <a:spLocks noGrp="1"/>
          </p:cNvSpPr>
          <p:nvPr>
            <p:ph type="ftr" sz="quarter" idx="11"/>
          </p:nvPr>
        </p:nvSpPr>
        <p:spPr/>
        <p:txBody>
          <a:bodyPr/>
          <a:lstStyle>
            <a:lvl1pPr>
              <a:defRPr smtClean="0"/>
            </a:lvl1pPr>
          </a:lstStyle>
          <a:p>
            <a:pPr>
              <a:defRPr/>
            </a:pPr>
            <a:endParaRPr lang="en-US"/>
          </a:p>
        </p:txBody>
      </p:sp>
      <p:sp>
        <p:nvSpPr>
          <p:cNvPr id="8" name="Slide Number Placeholder 9"/>
          <p:cNvSpPr>
            <a:spLocks noGrp="1"/>
          </p:cNvSpPr>
          <p:nvPr>
            <p:ph type="sldNum" sz="quarter" idx="12"/>
          </p:nvPr>
        </p:nvSpPr>
        <p:spPr/>
        <p:txBody>
          <a:bodyPr/>
          <a:lstStyle>
            <a:lvl1pPr>
              <a:defRPr smtClean="0"/>
            </a:lvl1pPr>
          </a:lstStyle>
          <a:p>
            <a:pPr>
              <a:defRPr/>
            </a:pPr>
            <a:fld id="{4839FCC0-78B1-4A5C-BC5C-872C820F10E4}" type="slidenum">
              <a:rPr lang="en-US"/>
              <a:pPr>
                <a:defRPr/>
              </a:pPr>
              <a:t>‹#›</a:t>
            </a:fld>
            <a:endParaRPr lang="en-US"/>
          </a:p>
        </p:txBody>
      </p:sp>
    </p:spTree>
    <p:extLst>
      <p:ext uri="{BB962C8B-B14F-4D97-AF65-F5344CB8AC3E}">
        <p14:creationId xmlns:p14="http://schemas.microsoft.com/office/powerpoint/2010/main" val="262033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92A6DA3-F4EE-4750-B873-19858F3B54D8}" type="datetime1">
              <a:rPr lang="en-US"/>
              <a:pPr>
                <a:defRPr/>
              </a:pPr>
              <a:t>8/10/16</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0B3A55F8-EACF-455F-B56E-42D8049A0D66}" type="slidenum">
              <a:rPr lang="en-US"/>
              <a:pPr>
                <a:defRPr/>
              </a:pPr>
              <a:t>‹#›</a:t>
            </a:fld>
            <a:endParaRPr lang="en-US"/>
          </a:p>
        </p:txBody>
      </p:sp>
    </p:spTree>
    <p:extLst>
      <p:ext uri="{BB962C8B-B14F-4D97-AF65-F5344CB8AC3E}">
        <p14:creationId xmlns:p14="http://schemas.microsoft.com/office/powerpoint/2010/main" val="324081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600"/>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1"/>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54ACF316-42C3-4B33-AE16-663BA08629E7}" type="datetime1">
              <a:rPr lang="en-US"/>
              <a:pPr>
                <a:defRPr/>
              </a:pPr>
              <a:t>8/10/16</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F7F793E5-2FC2-47BB-9F5E-D8D68519F1E5}" type="slidenum">
              <a:rPr lang="en-US"/>
              <a:pPr>
                <a:defRPr/>
              </a:pPr>
              <a:t>‹#›</a:t>
            </a:fld>
            <a:endParaRPr lang="en-US"/>
          </a:p>
        </p:txBody>
      </p:sp>
    </p:spTree>
    <p:extLst>
      <p:ext uri="{BB962C8B-B14F-4D97-AF65-F5344CB8AC3E}">
        <p14:creationId xmlns:p14="http://schemas.microsoft.com/office/powerpoint/2010/main" val="280128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2BAC2725-E6AF-449E-BDB8-724419D4A984}" type="datetime1">
              <a:rPr lang="en-US"/>
              <a:pPr>
                <a:defRPr/>
              </a:pPr>
              <a:t>8/10/16</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A786C1CB-BE41-4D70-B276-4D9BC409B591}" type="slidenum">
              <a:rPr lang="en-US"/>
              <a:pPr>
                <a:defRPr/>
              </a:pPr>
              <a:t>‹#›</a:t>
            </a:fld>
            <a:endParaRPr lang="en-US"/>
          </a:p>
        </p:txBody>
      </p:sp>
    </p:spTree>
    <p:extLst>
      <p:ext uri="{BB962C8B-B14F-4D97-AF65-F5344CB8AC3E}">
        <p14:creationId xmlns:p14="http://schemas.microsoft.com/office/powerpoint/2010/main" val="2860667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p>
            <a:pPr algn="ctr">
              <a:defRPr/>
            </a:pP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39" tIns="65020" rIns="130039" bIns="65020" anchor="ctr"/>
          <a:lstStyle/>
          <a:p>
            <a:pPr algn="ctr">
              <a:defRPr/>
            </a:pP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defRPr/>
            </a:pPr>
            <a:endParaRPr lang="en-US" sz="1800" smtClean="0">
              <a:solidFill>
                <a:srgbClr val="000000"/>
              </a:solidFill>
              <a:latin typeface="Gill Sans MT" pitchFamily="34" charset="0"/>
            </a:endParaRPr>
          </a:p>
        </p:txBody>
      </p:sp>
      <p:sp>
        <p:nvSpPr>
          <p:cNvPr id="7" name="Oval 6"/>
          <p:cNvSpPr/>
          <p:nvPr/>
        </p:nvSpPr>
        <p:spPr>
          <a:xfrm>
            <a:off x="3424239" y="3905250"/>
            <a:ext cx="92075"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p>
            <a:pPr algn="ctr">
              <a:defRPr/>
            </a:pP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8"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smtClean="0"/>
            </a:lvl1pPr>
          </a:lstStyle>
          <a:p>
            <a:pPr>
              <a:defRPr/>
            </a:pPr>
            <a:fld id="{CF386827-31E7-47C0-AD90-239BCA5EA3A7}" type="datetime1">
              <a:rPr lang="en-US"/>
              <a:pPr>
                <a:defRPr/>
              </a:pPr>
              <a:t>8/10/16</a:t>
            </a:fld>
            <a:endParaRPr lang="en-US"/>
          </a:p>
        </p:txBody>
      </p:sp>
      <p:sp>
        <p:nvSpPr>
          <p:cNvPr id="9" name="Footer Placeholder 4"/>
          <p:cNvSpPr>
            <a:spLocks noGrp="1"/>
          </p:cNvSpPr>
          <p:nvPr>
            <p:ph type="ftr" sz="quarter" idx="11"/>
          </p:nvPr>
        </p:nvSpPr>
        <p:spPr/>
        <p:txBody>
          <a:bodyPr/>
          <a:lstStyle>
            <a:lvl1pPr>
              <a:defRPr smtClean="0"/>
            </a:lvl1pPr>
          </a:lstStyle>
          <a:p>
            <a:pPr>
              <a:defRPr/>
            </a:pPr>
            <a:endParaRPr lang="en-US"/>
          </a:p>
        </p:txBody>
      </p:sp>
      <p:sp>
        <p:nvSpPr>
          <p:cNvPr id="10" name="Slide Number Placeholder 5"/>
          <p:cNvSpPr>
            <a:spLocks noGrp="1"/>
          </p:cNvSpPr>
          <p:nvPr>
            <p:ph type="sldNum" sz="quarter" idx="12"/>
          </p:nvPr>
        </p:nvSpPr>
        <p:spPr/>
        <p:txBody>
          <a:bodyPr/>
          <a:lstStyle>
            <a:lvl1pPr>
              <a:defRPr smtClean="0"/>
            </a:lvl1pPr>
          </a:lstStyle>
          <a:p>
            <a:pPr>
              <a:defRPr/>
            </a:pPr>
            <a:fld id="{0EAE5CBE-6157-45BB-8626-1F477C2E2897}" type="slidenum">
              <a:rPr lang="en-US"/>
              <a:pPr>
                <a:defRPr/>
              </a:pPr>
              <a:t>‹#›</a:t>
            </a:fld>
            <a:endParaRPr lang="en-US"/>
          </a:p>
        </p:txBody>
      </p:sp>
    </p:spTree>
    <p:extLst>
      <p:ext uri="{BB962C8B-B14F-4D97-AF65-F5344CB8AC3E}">
        <p14:creationId xmlns:p14="http://schemas.microsoft.com/office/powerpoint/2010/main" val="137489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BC228154-0379-475E-895A-26BF6693315D}" type="datetime1">
              <a:rPr lang="en-US"/>
              <a:pPr>
                <a:defRPr/>
              </a:pPr>
              <a:t>8/10/16</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21A25B0E-E5F0-4897-A973-FA7CDC028F7E}" type="slidenum">
              <a:rPr lang="en-US"/>
              <a:pPr>
                <a:defRPr/>
              </a:pPr>
              <a:t>‹#›</a:t>
            </a:fld>
            <a:endParaRPr lang="en-US"/>
          </a:p>
        </p:txBody>
      </p:sp>
    </p:spTree>
    <p:extLst>
      <p:ext uri="{BB962C8B-B14F-4D97-AF65-F5344CB8AC3E}">
        <p14:creationId xmlns:p14="http://schemas.microsoft.com/office/powerpoint/2010/main" val="341717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28"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28"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69" indent="-39011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69" indent="-39011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pPr>
              <a:defRPr/>
            </a:pPr>
            <a:fld id="{1F5943BE-5BAE-42B5-953A-4C0B20790159}" type="datetime1">
              <a:rPr lang="en-US"/>
              <a:pPr>
                <a:defRPr/>
              </a:pPr>
              <a:t>8/10/16</a:t>
            </a:fld>
            <a:endParaRPr lang="en-US"/>
          </a:p>
        </p:txBody>
      </p:sp>
      <p:sp>
        <p:nvSpPr>
          <p:cNvPr id="8" name="Footer Placeholder 9"/>
          <p:cNvSpPr>
            <a:spLocks noGrp="1"/>
          </p:cNvSpPr>
          <p:nvPr>
            <p:ph type="ftr" sz="quarter" idx="11"/>
          </p:nvPr>
        </p:nvSpPr>
        <p:spPr/>
        <p:txBody>
          <a:bodyPr/>
          <a:lstStyle>
            <a:lvl1pPr>
              <a:defRPr/>
            </a:lvl1pPr>
          </a:lstStyle>
          <a:p>
            <a:pPr>
              <a:defRPr/>
            </a:pPr>
            <a:endParaRPr lang="en-US"/>
          </a:p>
        </p:txBody>
      </p:sp>
      <p:sp>
        <p:nvSpPr>
          <p:cNvPr id="9" name="Slide Number Placeholder 21"/>
          <p:cNvSpPr>
            <a:spLocks noGrp="1"/>
          </p:cNvSpPr>
          <p:nvPr>
            <p:ph type="sldNum" sz="quarter" idx="12"/>
          </p:nvPr>
        </p:nvSpPr>
        <p:spPr/>
        <p:txBody>
          <a:bodyPr/>
          <a:lstStyle>
            <a:lvl1pPr>
              <a:defRPr/>
            </a:lvl1pPr>
          </a:lstStyle>
          <a:p>
            <a:pPr>
              <a:defRPr/>
            </a:pPr>
            <a:fld id="{78A505A9-C504-4769-B662-DBDBC8AC0A5A}" type="slidenum">
              <a:rPr lang="en-US"/>
              <a:pPr>
                <a:defRPr/>
              </a:pPr>
              <a:t>‹#›</a:t>
            </a:fld>
            <a:endParaRPr lang="en-US"/>
          </a:p>
        </p:txBody>
      </p:sp>
    </p:spTree>
    <p:extLst>
      <p:ext uri="{BB962C8B-B14F-4D97-AF65-F5344CB8AC3E}">
        <p14:creationId xmlns:p14="http://schemas.microsoft.com/office/powerpoint/2010/main" val="322169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6D98B39B-7FC8-450A-BFAF-DBB597702B84}" type="datetime1">
              <a:rPr lang="en-US"/>
              <a:pPr>
                <a:defRPr/>
              </a:pPr>
              <a:t>8/10/16</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45A17988-E443-42B0-828B-A3BAF961925D}" type="slidenum">
              <a:rPr lang="en-US"/>
              <a:pPr>
                <a:defRPr/>
              </a:pPr>
              <a:t>‹#›</a:t>
            </a:fld>
            <a:endParaRPr lang="en-US"/>
          </a:p>
        </p:txBody>
      </p:sp>
    </p:spTree>
    <p:extLst>
      <p:ext uri="{BB962C8B-B14F-4D97-AF65-F5344CB8AC3E}">
        <p14:creationId xmlns:p14="http://schemas.microsoft.com/office/powerpoint/2010/main" val="393063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p>
            <a:pPr algn="ctr">
              <a:defRPr/>
            </a:pP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39" tIns="65020" rIns="130039" bIns="65020" anchor="ctr"/>
          <a:lstStyle/>
          <a:p>
            <a:pPr algn="ctr">
              <a:defRPr/>
            </a:pP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smtClean="0"/>
            </a:lvl1pPr>
          </a:lstStyle>
          <a:p>
            <a:pPr>
              <a:defRPr/>
            </a:pPr>
            <a:fld id="{486F9303-BE63-476B-BE83-7C6DD00C5C24}" type="datetime1">
              <a:rPr lang="en-US"/>
              <a:pPr>
                <a:defRPr/>
              </a:pPr>
              <a:t>8/10/16</a:t>
            </a:fld>
            <a:endParaRPr lang="en-US"/>
          </a:p>
        </p:txBody>
      </p:sp>
      <p:sp>
        <p:nvSpPr>
          <p:cNvPr id="5" name="Footer Placeholder 2"/>
          <p:cNvSpPr>
            <a:spLocks noGrp="1"/>
          </p:cNvSpPr>
          <p:nvPr>
            <p:ph type="ftr" sz="quarter" idx="11"/>
          </p:nvPr>
        </p:nvSpPr>
        <p:spPr/>
        <p:txBody>
          <a:bodyPr/>
          <a:lstStyle>
            <a:lvl1pPr>
              <a:defRPr smtClean="0"/>
            </a:lvl1pPr>
          </a:lstStyle>
          <a:p>
            <a:pPr>
              <a:defRPr/>
            </a:pPr>
            <a:endParaRPr lang="en-US"/>
          </a:p>
        </p:txBody>
      </p:sp>
      <p:sp>
        <p:nvSpPr>
          <p:cNvPr id="6" name="Slide Number Placeholder 3"/>
          <p:cNvSpPr>
            <a:spLocks noGrp="1"/>
          </p:cNvSpPr>
          <p:nvPr>
            <p:ph type="sldNum" sz="quarter" idx="12"/>
          </p:nvPr>
        </p:nvSpPr>
        <p:spPr/>
        <p:txBody>
          <a:bodyPr/>
          <a:lstStyle>
            <a:lvl1pPr>
              <a:defRPr smtClean="0"/>
            </a:lvl1pPr>
          </a:lstStyle>
          <a:p>
            <a:pPr>
              <a:defRPr/>
            </a:pPr>
            <a:fld id="{9188901D-55EF-448C-BD46-31376D44E64A}" type="slidenum">
              <a:rPr lang="en-US"/>
              <a:pPr>
                <a:defRPr/>
              </a:pPr>
              <a:t>‹#›</a:t>
            </a:fld>
            <a:endParaRPr lang="en-US"/>
          </a:p>
        </p:txBody>
      </p:sp>
    </p:spTree>
    <p:extLst>
      <p:ext uri="{BB962C8B-B14F-4D97-AF65-F5344CB8AC3E}">
        <p14:creationId xmlns:p14="http://schemas.microsoft.com/office/powerpoint/2010/main" val="84453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8"/>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0"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5"/>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767D0A03-3093-47D0-BA30-4DD74C5A8E8E}" type="datetime1">
              <a:rPr lang="en-US"/>
              <a:pPr>
                <a:defRPr/>
              </a:pPr>
              <a:t>8/10/16</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A3C26B41-060F-4CF5-85DC-A565F55AE746}" type="slidenum">
              <a:rPr lang="en-US"/>
              <a:pPr>
                <a:defRPr/>
              </a:pPr>
              <a:t>‹#›</a:t>
            </a:fld>
            <a:endParaRPr lang="en-US"/>
          </a:p>
        </p:txBody>
      </p:sp>
    </p:spTree>
    <p:extLst>
      <p:ext uri="{BB962C8B-B14F-4D97-AF65-F5344CB8AC3E}">
        <p14:creationId xmlns:p14="http://schemas.microsoft.com/office/powerpoint/2010/main" val="333962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39" tIns="390118" rIns="130039" bIns="65020">
            <a:normAutofit/>
          </a:bodyPr>
          <a:lstStyle>
            <a:lvl1pPr indent="-40163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lnSpc>
                <a:spcPts val="4262"/>
              </a:lnSpc>
              <a:spcBef>
                <a:spcPts val="850"/>
              </a:spcBef>
              <a:buClr>
                <a:schemeClr val="accent1"/>
              </a:buClr>
              <a:buSzPct val="80000"/>
              <a:buFont typeface="Wingdings 2" pitchFamily="18" charset="2"/>
              <a:buNone/>
              <a:defRPr/>
            </a:pPr>
            <a:endParaRPr lang="en-US" sz="4600" smtClean="0">
              <a:latin typeface="Gill Sans MT" pitchFamily="34" charset="0"/>
            </a:endParaRPr>
          </a:p>
        </p:txBody>
      </p:sp>
      <p:sp>
        <p:nvSpPr>
          <p:cNvPr id="6" name="Process 13"/>
          <p:cNvSpPr>
            <a:spLocks noChangeArrowheads="1"/>
          </p:cNvSpPr>
          <p:nvPr/>
        </p:nvSpPr>
        <p:spPr bwMode="auto">
          <a:xfrm rot="19468671">
            <a:off x="563564" y="1357313"/>
            <a:ext cx="976311"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39" tIns="65020" rIns="130039" bIns="65020" anchor="ctr"/>
          <a:lstStyle/>
          <a:p>
            <a:pPr algn="ctr">
              <a:defRPr/>
            </a:pP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2"/>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39" tIns="65020" rIns="130039" bIns="65020" anchor="ctr"/>
          <a:lstStyle/>
          <a:p>
            <a:pPr algn="ctr">
              <a:defRPr/>
            </a:pPr>
            <a:endParaRPr lang="en-US">
              <a:solidFill>
                <a:srgbClr val="FFFFFF"/>
              </a:solidFill>
              <a:latin typeface="Gill Sans MT" pitchFamily="34" charset="0"/>
            </a:endParaRPr>
          </a:p>
        </p:txBody>
      </p:sp>
      <p:sp>
        <p:nvSpPr>
          <p:cNvPr id="2" name="Title 1"/>
          <p:cNvSpPr>
            <a:spLocks noGrp="1"/>
          </p:cNvSpPr>
          <p:nvPr>
            <p:ph type="title"/>
          </p:nvPr>
        </p:nvSpPr>
        <p:spPr>
          <a:xfrm>
            <a:off x="8372474" y="1517228"/>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1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smtClean="0"/>
            </a:lvl1pPr>
          </a:lstStyle>
          <a:p>
            <a:pPr>
              <a:defRPr/>
            </a:pPr>
            <a:fld id="{E8DFAB37-0547-4E6F-81B9-B4F39A03A367}" type="datetime1">
              <a:rPr lang="en-US"/>
              <a:pPr>
                <a:defRPr/>
              </a:pPr>
              <a:t>8/10/16</a:t>
            </a:fld>
            <a:endParaRPr lang="en-US"/>
          </a:p>
        </p:txBody>
      </p:sp>
      <p:sp>
        <p:nvSpPr>
          <p:cNvPr id="9" name="Footer Placeholder 5"/>
          <p:cNvSpPr>
            <a:spLocks noGrp="1"/>
          </p:cNvSpPr>
          <p:nvPr>
            <p:ph type="ftr" sz="quarter" idx="11"/>
          </p:nvPr>
        </p:nvSpPr>
        <p:spPr/>
        <p:txBody>
          <a:bodyPr/>
          <a:lstStyle>
            <a:lvl1pPr>
              <a:defRPr smtClean="0"/>
            </a:lvl1pPr>
          </a:lstStyle>
          <a:p>
            <a:pPr>
              <a:defRPr/>
            </a:pPr>
            <a:endParaRPr lang="en-US"/>
          </a:p>
        </p:txBody>
      </p:sp>
      <p:sp>
        <p:nvSpPr>
          <p:cNvPr id="10" name="Slide Number Placeholder 6"/>
          <p:cNvSpPr>
            <a:spLocks noGrp="1"/>
          </p:cNvSpPr>
          <p:nvPr>
            <p:ph type="sldNum" sz="quarter" idx="12"/>
          </p:nvPr>
        </p:nvSpPr>
        <p:spPr/>
        <p:txBody>
          <a:bodyPr/>
          <a:lstStyle>
            <a:lvl1pPr>
              <a:defRPr smtClean="0"/>
            </a:lvl1pPr>
          </a:lstStyle>
          <a:p>
            <a:pPr>
              <a:defRPr/>
            </a:pPr>
            <a:fld id="{A51229BD-E803-4727-9FA7-120E5CEC5A1C}" type="slidenum">
              <a:rPr lang="en-US"/>
              <a:pPr>
                <a:defRPr/>
              </a:pPr>
              <a:t>‹#›</a:t>
            </a:fld>
            <a:endParaRPr lang="en-US"/>
          </a:p>
        </p:txBody>
      </p:sp>
    </p:spTree>
    <p:extLst>
      <p:ext uri="{BB962C8B-B14F-4D97-AF65-F5344CB8AC3E}">
        <p14:creationId xmlns:p14="http://schemas.microsoft.com/office/powerpoint/2010/main" val="33179325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2" y="-1160462"/>
            <a:ext cx="2330450" cy="233045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
        <p:nvSpPr>
          <p:cNvPr id="8" name="Oval 7"/>
          <p:cNvSpPr>
            <a:spLocks noChangeArrowheads="1"/>
          </p:cNvSpPr>
          <p:nvPr/>
        </p:nvSpPr>
        <p:spPr bwMode="auto">
          <a:xfrm>
            <a:off x="239715" y="30164"/>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xmlns="">
                <a:solidFill>
                  <a:srgbClr val="FFFFFF"/>
                </a:solidFill>
              </a14:hiddenFill>
            </a:ext>
          </a:extLst>
        </p:spPr>
        <p:txBody>
          <a:bodyPr lIns="130039" tIns="65020" rIns="130039" bIns="65020" anchor="ctr"/>
          <a:lstStyle/>
          <a:p>
            <a:pPr algn="ctr">
              <a:defRPr/>
            </a:pPr>
            <a:endParaRPr lang="en-US">
              <a:solidFill>
                <a:srgbClr val="FFFFFF"/>
              </a:solidFill>
              <a:latin typeface="Gill Sans MT" pitchFamily="34" charset="0"/>
            </a:endParaRPr>
          </a:p>
        </p:txBody>
      </p:sp>
      <p:sp>
        <p:nvSpPr>
          <p:cNvPr id="11" name="Donut 10"/>
          <p:cNvSpPr/>
          <p:nvPr/>
        </p:nvSpPr>
        <p:spPr>
          <a:xfrm rot="2315675">
            <a:off x="260099"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defRPr/>
            </a:pPr>
            <a:endParaRPr lang="en-US" sz="1800" smtClean="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p>
            <a:pPr algn="ctr">
              <a:defRPr/>
            </a:pP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7" y="390525"/>
            <a:ext cx="10664825" cy="1625600"/>
          </a:xfrm>
          <a:prstGeom prst="rect">
            <a:avLst/>
          </a:prstGeom>
        </p:spPr>
        <p:txBody>
          <a:bodyPr vert="horz" wrap="square" lIns="130039" tIns="65020" rIns="130039" bIns="65020" numCol="1" anchor="ctr" anchorCtr="0" compatLnSpc="1">
            <a:prstTxWarp prst="textNoShape">
              <a:avLst/>
            </a:prstTxWarp>
            <a:normAutofit/>
          </a:bodyPr>
          <a:lstStyle/>
          <a:p>
            <a:pPr lvl="0"/>
            <a:r>
              <a:rPr lang="en-AU" smtClean="0"/>
              <a:t>Click to edit Master title style</a:t>
            </a:r>
            <a:endParaRPr lang="en-US" smtClean="0"/>
          </a:p>
        </p:txBody>
      </p:sp>
      <p:sp>
        <p:nvSpPr>
          <p:cNvPr id="1033" name="Text Placeholder 8"/>
          <p:cNvSpPr>
            <a:spLocks noGrp="1"/>
          </p:cNvSpPr>
          <p:nvPr>
            <p:ph type="body" idx="1"/>
          </p:nvPr>
        </p:nvSpPr>
        <p:spPr bwMode="auto">
          <a:xfrm>
            <a:off x="2041527" y="2058989"/>
            <a:ext cx="10664825" cy="682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30039" tIns="65020" rIns="130039" bIns="650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9" y="8967788"/>
            <a:ext cx="3033712" cy="677862"/>
          </a:xfrm>
          <a:prstGeom prst="rect">
            <a:avLst/>
          </a:prstGeom>
        </p:spPr>
        <p:txBody>
          <a:bodyPr vert="horz" wrap="square" lIns="130039" tIns="65020" rIns="130039" bIns="65020" numCol="1" anchor="b" anchorCtr="0" compatLnSpc="1">
            <a:prstTxWarp prst="textNoShape">
              <a:avLst/>
            </a:prstTxWarp>
          </a:bodyPr>
          <a:lstStyle>
            <a:lvl1pPr algn="r">
              <a:defRPr sz="1700" smtClean="0">
                <a:solidFill>
                  <a:srgbClr val="B5A788"/>
                </a:solidFill>
              </a:defRPr>
            </a:lvl1pPr>
          </a:lstStyle>
          <a:p>
            <a:pPr>
              <a:defRPr/>
            </a:pPr>
            <a:fld id="{B4611E6D-A883-4323-B757-0F7A1716D9A0}" type="datetime1">
              <a:rPr lang="en-US"/>
              <a:pPr>
                <a:defRPr/>
              </a:pPr>
              <a:t>8/10/16</a:t>
            </a:fld>
            <a:endParaRPr lang="en-US"/>
          </a:p>
        </p:txBody>
      </p:sp>
      <p:sp>
        <p:nvSpPr>
          <p:cNvPr id="10" name="Footer Placeholder 9"/>
          <p:cNvSpPr>
            <a:spLocks noGrp="1"/>
          </p:cNvSpPr>
          <p:nvPr>
            <p:ph type="ftr" sz="quarter" idx="3"/>
          </p:nvPr>
        </p:nvSpPr>
        <p:spPr>
          <a:xfrm>
            <a:off x="8128001" y="8967788"/>
            <a:ext cx="4117975" cy="677862"/>
          </a:xfrm>
          <a:prstGeom prst="rect">
            <a:avLst/>
          </a:prstGeom>
        </p:spPr>
        <p:txBody>
          <a:bodyPr vert="horz" wrap="square" lIns="130039" tIns="65020" rIns="130039" bIns="65020" numCol="1" anchor="b" anchorCtr="0" compatLnSpc="1">
            <a:prstTxWarp prst="textNoShape">
              <a:avLst/>
            </a:prstTxWarp>
          </a:bodyPr>
          <a:lstStyle>
            <a:lvl1pPr>
              <a:defRPr sz="1700" smtClean="0">
                <a:solidFill>
                  <a:srgbClr val="B5A788"/>
                </a:solidFill>
              </a:defRPr>
            </a:lvl1pPr>
          </a:lstStyle>
          <a:p>
            <a:pPr>
              <a:defRPr/>
            </a:pPr>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39" tIns="65020" rIns="130039" bIns="65020" numCol="1" anchor="b" anchorCtr="0" compatLnSpc="1">
            <a:prstTxWarp prst="textNoShape">
              <a:avLst/>
            </a:prstTxWarp>
          </a:bodyPr>
          <a:lstStyle>
            <a:lvl1pPr algn="ctr">
              <a:defRPr sz="1700" smtClean="0">
                <a:solidFill>
                  <a:srgbClr val="B5A788"/>
                </a:solidFill>
              </a:defRPr>
            </a:lvl1pPr>
          </a:lstStyle>
          <a:p>
            <a:pPr>
              <a:defRPr/>
            </a:pPr>
            <a:fld id="{B1A122A8-B291-42CD-A80E-432D4DC65CFF}" type="slidenum">
              <a:rPr lang="en-US"/>
              <a:pPr>
                <a:defRPr/>
              </a:pPr>
              <a:t>‹#›</a:t>
            </a:fld>
            <a:endParaRPr lang="en-US"/>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39" tIns="65020" rIns="130039" bIns="65020" anchor="ctr"/>
          <a:lstStyle/>
          <a:p>
            <a:pPr algn="ctr">
              <a:defRPr/>
            </a:pP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3748" r:id="rId1"/>
    <p:sldLayoutId id="2147483741" r:id="rId2"/>
    <p:sldLayoutId id="2147483749" r:id="rId3"/>
    <p:sldLayoutId id="2147483742" r:id="rId4"/>
    <p:sldLayoutId id="2147483743" r:id="rId5"/>
    <p:sldLayoutId id="2147483744" r:id="rId6"/>
    <p:sldLayoutId id="2147483750" r:id="rId7"/>
    <p:sldLayoutId id="2147483745" r:id="rId8"/>
    <p:sldLayoutId id="2147483751" r:id="rId9"/>
    <p:sldLayoutId id="2147483746" r:id="rId10"/>
    <p:sldLayoutId id="2147483747" r:id="rId11"/>
  </p:sldLayoutIdLst>
  <p:txStyles>
    <p:titleStyle>
      <a:lvl1pPr algn="l" rtl="0" eaLnBrk="0" fontAlgn="base" hangingPunct="0">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eaLnBrk="0" fontAlgn="base" hangingPunct="0">
        <a:spcBef>
          <a:spcPct val="0"/>
        </a:spcBef>
        <a:spcAft>
          <a:spcPct val="0"/>
        </a:spcAft>
        <a:defRPr sz="6100">
          <a:solidFill>
            <a:srgbClr val="572314"/>
          </a:solidFill>
          <a:latin typeface="Gill Sans MT" pitchFamily="34" charset="0"/>
          <a:ea typeface="MS PGothic" pitchFamily="34" charset="-128"/>
        </a:defRPr>
      </a:lvl2pPr>
      <a:lvl3pPr algn="l" rtl="0" eaLnBrk="0" fontAlgn="base" hangingPunct="0">
        <a:spcBef>
          <a:spcPct val="0"/>
        </a:spcBef>
        <a:spcAft>
          <a:spcPct val="0"/>
        </a:spcAft>
        <a:defRPr sz="6100">
          <a:solidFill>
            <a:srgbClr val="572314"/>
          </a:solidFill>
          <a:latin typeface="Gill Sans MT" pitchFamily="34" charset="0"/>
          <a:ea typeface="MS PGothic" pitchFamily="34" charset="-128"/>
        </a:defRPr>
      </a:lvl3pPr>
      <a:lvl4pPr algn="l" rtl="0" eaLnBrk="0" fontAlgn="base" hangingPunct="0">
        <a:spcBef>
          <a:spcPct val="0"/>
        </a:spcBef>
        <a:spcAft>
          <a:spcPct val="0"/>
        </a:spcAft>
        <a:defRPr sz="6100">
          <a:solidFill>
            <a:srgbClr val="572314"/>
          </a:solidFill>
          <a:latin typeface="Gill Sans MT" pitchFamily="34" charset="0"/>
          <a:ea typeface="MS PGothic" pitchFamily="34" charset="-128"/>
        </a:defRPr>
      </a:lvl4pPr>
      <a:lvl5pPr algn="l" rtl="0" eaLnBrk="0" fontAlgn="base" hangingPunct="0">
        <a:spcBef>
          <a:spcPct val="0"/>
        </a:spcBef>
        <a:spcAft>
          <a:spcPct val="0"/>
        </a:spcAft>
        <a:defRPr sz="6100">
          <a:solidFill>
            <a:srgbClr val="572314"/>
          </a:solidFill>
          <a:latin typeface="Gill Sans MT" pitchFamily="34" charset="0"/>
          <a:ea typeface="MS PGothic" pitchFamily="34" charset="-128"/>
        </a:defRPr>
      </a:lvl5pPr>
      <a:lvl6pPr marL="457176" algn="l" rtl="0" fontAlgn="base">
        <a:spcBef>
          <a:spcPct val="0"/>
        </a:spcBef>
        <a:spcAft>
          <a:spcPct val="0"/>
        </a:spcAft>
        <a:defRPr sz="6100">
          <a:solidFill>
            <a:srgbClr val="572314"/>
          </a:solidFill>
          <a:latin typeface="Gill Sans MT" pitchFamily="34" charset="0"/>
          <a:ea typeface="MS PGothic" pitchFamily="34" charset="-128"/>
        </a:defRPr>
      </a:lvl6pPr>
      <a:lvl7pPr marL="914354" algn="l" rtl="0" fontAlgn="base">
        <a:spcBef>
          <a:spcPct val="0"/>
        </a:spcBef>
        <a:spcAft>
          <a:spcPct val="0"/>
        </a:spcAft>
        <a:defRPr sz="6100">
          <a:solidFill>
            <a:srgbClr val="572314"/>
          </a:solidFill>
          <a:latin typeface="Gill Sans MT" pitchFamily="34" charset="0"/>
          <a:ea typeface="MS PGothic" pitchFamily="34" charset="-128"/>
        </a:defRPr>
      </a:lvl7pPr>
      <a:lvl8pPr marL="1371530" algn="l" rtl="0" fontAlgn="base">
        <a:spcBef>
          <a:spcPct val="0"/>
        </a:spcBef>
        <a:spcAft>
          <a:spcPct val="0"/>
        </a:spcAft>
        <a:defRPr sz="6100">
          <a:solidFill>
            <a:srgbClr val="572314"/>
          </a:solidFill>
          <a:latin typeface="Gill Sans MT" pitchFamily="34" charset="0"/>
          <a:ea typeface="MS PGothic" pitchFamily="34" charset="-128"/>
        </a:defRPr>
      </a:lvl8pPr>
      <a:lvl9pPr marL="1828706"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086" indent="-401618" algn="l" rtl="0" eaLnBrk="0" fontAlgn="base" hangingPunct="0">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591" indent="-336532" algn="l" rtl="0" eaLnBrk="0" fontAlgn="base" hangingPunct="0">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11" indent="-323834" algn="l" rtl="0" eaLnBrk="0" fontAlgn="base" hangingPunct="0">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434" indent="-246051" algn="l" rtl="0" eaLnBrk="0" fontAlgn="base" hangingPunct="0">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169" indent="-258749" algn="l" rtl="0" eaLnBrk="0" fontAlgn="base" hangingPunct="0">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197" algn="l" rtl="0" eaLnBrk="1" latinLnBrk="0" hangingPunct="1">
        <a:defRPr kumimoji="0" kern="1200">
          <a:solidFill>
            <a:schemeClr val="tx1"/>
          </a:solidFill>
          <a:latin typeface="+mn-lt"/>
          <a:ea typeface="+mn-ea"/>
          <a:cs typeface="+mn-cs"/>
        </a:defRPr>
      </a:lvl2pPr>
      <a:lvl3pPr marL="1300393" algn="l" rtl="0" eaLnBrk="1" latinLnBrk="0" hangingPunct="1">
        <a:defRPr kumimoji="0" kern="1200">
          <a:solidFill>
            <a:schemeClr val="tx1"/>
          </a:solidFill>
          <a:latin typeface="+mn-lt"/>
          <a:ea typeface="+mn-ea"/>
          <a:cs typeface="+mn-cs"/>
        </a:defRPr>
      </a:lvl3pPr>
      <a:lvl4pPr marL="1950590" algn="l" rtl="0" eaLnBrk="1" latinLnBrk="0" hangingPunct="1">
        <a:defRPr kumimoji="0" kern="1200">
          <a:solidFill>
            <a:schemeClr val="tx1"/>
          </a:solidFill>
          <a:latin typeface="+mn-lt"/>
          <a:ea typeface="+mn-ea"/>
          <a:cs typeface="+mn-cs"/>
        </a:defRPr>
      </a:lvl4pPr>
      <a:lvl5pPr marL="2600786" algn="l" rtl="0" eaLnBrk="1" latinLnBrk="0" hangingPunct="1">
        <a:defRPr kumimoji="0" kern="1200">
          <a:solidFill>
            <a:schemeClr val="tx1"/>
          </a:solidFill>
          <a:latin typeface="+mn-lt"/>
          <a:ea typeface="+mn-ea"/>
          <a:cs typeface="+mn-cs"/>
        </a:defRPr>
      </a:lvl5pPr>
      <a:lvl6pPr marL="3250983" algn="l" rtl="0" eaLnBrk="1" latinLnBrk="0" hangingPunct="1">
        <a:defRPr kumimoji="0" kern="1200">
          <a:solidFill>
            <a:schemeClr val="tx1"/>
          </a:solidFill>
          <a:latin typeface="+mn-lt"/>
          <a:ea typeface="+mn-ea"/>
          <a:cs typeface="+mn-cs"/>
        </a:defRPr>
      </a:lvl6pPr>
      <a:lvl7pPr marL="3901180" algn="l" rtl="0" eaLnBrk="1" latinLnBrk="0" hangingPunct="1">
        <a:defRPr kumimoji="0" kern="1200">
          <a:solidFill>
            <a:schemeClr val="tx1"/>
          </a:solidFill>
          <a:latin typeface="+mn-lt"/>
          <a:ea typeface="+mn-ea"/>
          <a:cs typeface="+mn-cs"/>
        </a:defRPr>
      </a:lvl7pPr>
      <a:lvl8pPr marL="4551376" algn="l" rtl="0" eaLnBrk="1" latinLnBrk="0" hangingPunct="1">
        <a:defRPr kumimoji="0" kern="1200">
          <a:solidFill>
            <a:schemeClr val="tx1"/>
          </a:solidFill>
          <a:latin typeface="+mn-lt"/>
          <a:ea typeface="+mn-ea"/>
          <a:cs typeface="+mn-cs"/>
        </a:defRPr>
      </a:lvl8pPr>
      <a:lvl9pPr marL="5201573"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8.png"/><Relationship Id="rId1" Type="http://schemas.openxmlformats.org/officeDocument/2006/relationships/tags" Target="../tags/tag8.xml"/><Relationship Id="rId2"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1.xml"/><Relationship Id="rId3"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ustomXml" Target="../ink/ink2.xml"/><Relationship Id="rId3"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ctrTitle"/>
          </p:nvPr>
        </p:nvSpPr>
        <p:spPr>
          <a:xfrm>
            <a:off x="2037904" y="5524872"/>
            <a:ext cx="10533888" cy="2093773"/>
          </a:xfrm>
        </p:spPr>
        <p:txBody>
          <a:bodyPr lIns="50797" tIns="50797" rIns="50797" bIns="50797">
            <a:normAutofit fontScale="90000"/>
          </a:bodyPr>
          <a:lstStyle/>
          <a:p>
            <a:pPr algn="ctr" eaLnBrk="1" hangingPunct="1">
              <a:defRPr/>
            </a:pPr>
            <a:r>
              <a:rPr lang="en-US" sz="5500" dirty="0">
                <a:effectLst>
                  <a:outerShdw blurRad="38100" dist="38100" dir="2700000" algn="tl">
                    <a:srgbClr val="C0C0C0"/>
                  </a:outerShdw>
                </a:effectLst>
              </a:rPr>
              <a:t>FIT1045</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Programming</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Lecture 8</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a:effectLst>
                  <a:outerShdw blurRad="38100" dist="38100" dir="2700000" algn="tl">
                    <a:srgbClr val="C0C0C0"/>
                  </a:outerShdw>
                </a:effectLst>
              </a:rPr>
              <a:t>Greedy Approach</a:t>
            </a:r>
          </a:p>
        </p:txBody>
      </p:sp>
      <p:sp>
        <p:nvSpPr>
          <p:cNvPr id="6147" name="Rectangle 2"/>
          <p:cNvSpPr>
            <a:spLocks/>
          </p:cNvSpPr>
          <p:nvPr/>
        </p:nvSpPr>
        <p:spPr bwMode="auto">
          <a:xfrm>
            <a:off x="1584325" y="8864601"/>
            <a:ext cx="10299701"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b"/>
          <a:lstStyle/>
          <a:p>
            <a:pPr algn="ctr"/>
            <a:r>
              <a:rPr lang="en-US" sz="900">
                <a:cs typeface="Arial" pitchFamily="34" charset="0"/>
                <a:sym typeface="Arial" pitchFamily="34" charset="0"/>
              </a:rPr>
              <a:t>COMMONWEALTH OF AUSTRALIA</a:t>
            </a:r>
          </a:p>
          <a:p>
            <a:pPr algn="ctr"/>
            <a:r>
              <a:rPr lang="en-US" sz="900">
                <a:cs typeface="Arial" pitchFamily="34" charset="0"/>
                <a:sym typeface="Arial" pitchFamily="34" charset="0"/>
              </a:rPr>
              <a:t>Copyright Regulations 1969</a:t>
            </a:r>
          </a:p>
          <a:p>
            <a:pPr algn="ctr"/>
            <a:r>
              <a:rPr lang="en-US" sz="900">
                <a:cs typeface="Arial" pitchFamily="34" charset="0"/>
                <a:sym typeface="Arial" pitchFamily="34" charset="0"/>
              </a:rPr>
              <a:t>WARNING</a:t>
            </a:r>
          </a:p>
          <a:p>
            <a:pPr algn="ctr"/>
            <a:r>
              <a:rPr lang="en-US" sz="90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041527" y="390525"/>
            <a:ext cx="10664825" cy="1625600"/>
          </a:xfrm>
        </p:spPr>
        <p:txBody>
          <a:bodyPr lIns="50797" tIns="50797" rIns="50797" bIns="50797"/>
          <a:lstStyle/>
          <a:p>
            <a:pPr eaLnBrk="1" hangingPunct="1">
              <a:defRPr/>
            </a:pPr>
            <a:r>
              <a:rPr lang="en-US" smtClean="0">
                <a:effectLst>
                  <a:outerShdw blurRad="38100" dist="38100" dir="2700000" algn="tl">
                    <a:srgbClr val="C0C0C0"/>
                  </a:outerShdw>
                </a:effectLst>
              </a:rPr>
              <a:t>Electrical Problem</a:t>
            </a:r>
          </a:p>
        </p:txBody>
      </p:sp>
      <p:sp>
        <p:nvSpPr>
          <p:cNvPr id="9219" name="Content Placeholder 2"/>
          <p:cNvSpPr>
            <a:spLocks noGrp="1"/>
          </p:cNvSpPr>
          <p:nvPr>
            <p:ph idx="4294967295"/>
          </p:nvPr>
        </p:nvSpPr>
        <p:spPr>
          <a:xfrm>
            <a:off x="1436254" y="2140496"/>
            <a:ext cx="11427694" cy="2664296"/>
          </a:xfrm>
        </p:spPr>
        <p:txBody>
          <a:bodyPr lIns="50797" tIns="50797" rIns="50797" bIns="50797"/>
          <a:lstStyle/>
          <a:p>
            <a:pPr algn="ctr" eaLnBrk="1" hangingPunct="1">
              <a:lnSpc>
                <a:spcPct val="90000"/>
              </a:lnSpc>
              <a:buFont typeface="Wingdings" pitchFamily="2" charset="2"/>
              <a:buNone/>
            </a:pPr>
            <a:r>
              <a:rPr lang="en-US" dirty="0" smtClean="0"/>
              <a:t>Suppose an electrical engineer, has terminals that need to be connected with wires. Describe an algorithm so that the least amount of wire is used. </a:t>
            </a:r>
          </a:p>
        </p:txBody>
      </p:sp>
      <p:sp>
        <p:nvSpPr>
          <p:cNvPr id="9220" name="Rectangle 3"/>
          <p:cNvSpPr>
            <a:spLocks noChangeArrowheads="1"/>
          </p:cNvSpPr>
          <p:nvPr/>
        </p:nvSpPr>
        <p:spPr bwMode="auto">
          <a:xfrm>
            <a:off x="4749801" y="54102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1" name="Rectangle 4"/>
          <p:cNvSpPr>
            <a:spLocks noChangeArrowheads="1"/>
          </p:cNvSpPr>
          <p:nvPr/>
        </p:nvSpPr>
        <p:spPr bwMode="auto">
          <a:xfrm>
            <a:off x="5283201" y="54102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2" name="Rectangle 5"/>
          <p:cNvSpPr>
            <a:spLocks noChangeArrowheads="1"/>
          </p:cNvSpPr>
          <p:nvPr/>
        </p:nvSpPr>
        <p:spPr bwMode="auto">
          <a:xfrm>
            <a:off x="4749801" y="59436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3" name="Rectangle 6"/>
          <p:cNvSpPr>
            <a:spLocks noChangeArrowheads="1"/>
          </p:cNvSpPr>
          <p:nvPr/>
        </p:nvSpPr>
        <p:spPr bwMode="auto">
          <a:xfrm>
            <a:off x="5283201" y="59436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4" name="Rectangle 7"/>
          <p:cNvSpPr>
            <a:spLocks noChangeArrowheads="1"/>
          </p:cNvSpPr>
          <p:nvPr/>
        </p:nvSpPr>
        <p:spPr bwMode="auto">
          <a:xfrm>
            <a:off x="5816601" y="54102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5" name="Rectangle 8"/>
          <p:cNvSpPr>
            <a:spLocks noChangeArrowheads="1"/>
          </p:cNvSpPr>
          <p:nvPr/>
        </p:nvSpPr>
        <p:spPr bwMode="auto">
          <a:xfrm>
            <a:off x="6350001" y="54102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6" name="Rectangle 9"/>
          <p:cNvSpPr>
            <a:spLocks noChangeArrowheads="1"/>
          </p:cNvSpPr>
          <p:nvPr/>
        </p:nvSpPr>
        <p:spPr bwMode="auto">
          <a:xfrm>
            <a:off x="5816601" y="59436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7" name="Rectangle 10"/>
          <p:cNvSpPr>
            <a:spLocks noChangeArrowheads="1"/>
          </p:cNvSpPr>
          <p:nvPr/>
        </p:nvSpPr>
        <p:spPr bwMode="auto">
          <a:xfrm>
            <a:off x="6350001" y="59436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8" name="Rectangle 11"/>
          <p:cNvSpPr>
            <a:spLocks noChangeArrowheads="1"/>
          </p:cNvSpPr>
          <p:nvPr/>
        </p:nvSpPr>
        <p:spPr bwMode="auto">
          <a:xfrm>
            <a:off x="4749801" y="64770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9" name="Rectangle 12"/>
          <p:cNvSpPr>
            <a:spLocks noChangeArrowheads="1"/>
          </p:cNvSpPr>
          <p:nvPr/>
        </p:nvSpPr>
        <p:spPr bwMode="auto">
          <a:xfrm>
            <a:off x="5283201" y="64770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0" name="Rectangle 13"/>
          <p:cNvSpPr>
            <a:spLocks noChangeArrowheads="1"/>
          </p:cNvSpPr>
          <p:nvPr/>
        </p:nvSpPr>
        <p:spPr bwMode="auto">
          <a:xfrm>
            <a:off x="4749801" y="70104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1" name="Rectangle 14"/>
          <p:cNvSpPr>
            <a:spLocks noChangeArrowheads="1"/>
          </p:cNvSpPr>
          <p:nvPr/>
        </p:nvSpPr>
        <p:spPr bwMode="auto">
          <a:xfrm>
            <a:off x="5283201" y="70104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2" name="Rectangle 15"/>
          <p:cNvSpPr>
            <a:spLocks noChangeArrowheads="1"/>
          </p:cNvSpPr>
          <p:nvPr/>
        </p:nvSpPr>
        <p:spPr bwMode="auto">
          <a:xfrm>
            <a:off x="5816601" y="64770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3" name="Rectangle 16"/>
          <p:cNvSpPr>
            <a:spLocks noChangeArrowheads="1"/>
          </p:cNvSpPr>
          <p:nvPr/>
        </p:nvSpPr>
        <p:spPr bwMode="auto">
          <a:xfrm>
            <a:off x="6350001" y="64770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4" name="Rectangle 17"/>
          <p:cNvSpPr>
            <a:spLocks noChangeArrowheads="1"/>
          </p:cNvSpPr>
          <p:nvPr/>
        </p:nvSpPr>
        <p:spPr bwMode="auto">
          <a:xfrm>
            <a:off x="5816601" y="70104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5" name="Rectangle 18"/>
          <p:cNvSpPr>
            <a:spLocks noChangeArrowheads="1"/>
          </p:cNvSpPr>
          <p:nvPr/>
        </p:nvSpPr>
        <p:spPr bwMode="auto">
          <a:xfrm>
            <a:off x="6350001" y="70104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6" name="Rectangle 19"/>
          <p:cNvSpPr>
            <a:spLocks noChangeArrowheads="1"/>
          </p:cNvSpPr>
          <p:nvPr/>
        </p:nvSpPr>
        <p:spPr bwMode="auto">
          <a:xfrm>
            <a:off x="6883401" y="54102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7" name="Rectangle 20"/>
          <p:cNvSpPr>
            <a:spLocks noChangeArrowheads="1"/>
          </p:cNvSpPr>
          <p:nvPr/>
        </p:nvSpPr>
        <p:spPr bwMode="auto">
          <a:xfrm>
            <a:off x="7416800" y="54102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8" name="Rectangle 21"/>
          <p:cNvSpPr>
            <a:spLocks noChangeArrowheads="1"/>
          </p:cNvSpPr>
          <p:nvPr/>
        </p:nvSpPr>
        <p:spPr bwMode="auto">
          <a:xfrm>
            <a:off x="6883401" y="59436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9" name="Rectangle 22"/>
          <p:cNvSpPr>
            <a:spLocks noChangeArrowheads="1"/>
          </p:cNvSpPr>
          <p:nvPr/>
        </p:nvSpPr>
        <p:spPr bwMode="auto">
          <a:xfrm>
            <a:off x="7416800" y="59436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0" name="Rectangle 23"/>
          <p:cNvSpPr>
            <a:spLocks noChangeArrowheads="1"/>
          </p:cNvSpPr>
          <p:nvPr/>
        </p:nvSpPr>
        <p:spPr bwMode="auto">
          <a:xfrm>
            <a:off x="6883401" y="64770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1" name="Rectangle 24"/>
          <p:cNvSpPr>
            <a:spLocks noChangeArrowheads="1"/>
          </p:cNvSpPr>
          <p:nvPr/>
        </p:nvSpPr>
        <p:spPr bwMode="auto">
          <a:xfrm>
            <a:off x="7416800" y="6477001"/>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2" name="Rectangle 25"/>
          <p:cNvSpPr>
            <a:spLocks noChangeArrowheads="1"/>
          </p:cNvSpPr>
          <p:nvPr/>
        </p:nvSpPr>
        <p:spPr bwMode="auto">
          <a:xfrm>
            <a:off x="6883401" y="70104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3" name="Rectangle 26"/>
          <p:cNvSpPr>
            <a:spLocks noChangeArrowheads="1"/>
          </p:cNvSpPr>
          <p:nvPr/>
        </p:nvSpPr>
        <p:spPr bwMode="auto">
          <a:xfrm>
            <a:off x="7416800" y="70104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4" name="Rectangle 27"/>
          <p:cNvSpPr>
            <a:spLocks noChangeArrowheads="1"/>
          </p:cNvSpPr>
          <p:nvPr/>
        </p:nvSpPr>
        <p:spPr bwMode="auto">
          <a:xfrm>
            <a:off x="4749801" y="75438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5" name="Rectangle 28"/>
          <p:cNvSpPr>
            <a:spLocks noChangeArrowheads="1"/>
          </p:cNvSpPr>
          <p:nvPr/>
        </p:nvSpPr>
        <p:spPr bwMode="auto">
          <a:xfrm>
            <a:off x="5283201" y="75438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6" name="Rectangle 29"/>
          <p:cNvSpPr>
            <a:spLocks noChangeArrowheads="1"/>
          </p:cNvSpPr>
          <p:nvPr/>
        </p:nvSpPr>
        <p:spPr bwMode="auto">
          <a:xfrm>
            <a:off x="4749801" y="80772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7" name="Rectangle 30"/>
          <p:cNvSpPr>
            <a:spLocks noChangeArrowheads="1"/>
          </p:cNvSpPr>
          <p:nvPr/>
        </p:nvSpPr>
        <p:spPr bwMode="auto">
          <a:xfrm>
            <a:off x="5283201" y="80772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8" name="Rectangle 31"/>
          <p:cNvSpPr>
            <a:spLocks noChangeArrowheads="1"/>
          </p:cNvSpPr>
          <p:nvPr/>
        </p:nvSpPr>
        <p:spPr bwMode="auto">
          <a:xfrm>
            <a:off x="5816601" y="75438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9" name="Rectangle 32"/>
          <p:cNvSpPr>
            <a:spLocks noChangeArrowheads="1"/>
          </p:cNvSpPr>
          <p:nvPr/>
        </p:nvSpPr>
        <p:spPr bwMode="auto">
          <a:xfrm>
            <a:off x="6350001" y="75438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0" name="Rectangle 33"/>
          <p:cNvSpPr>
            <a:spLocks noChangeArrowheads="1"/>
          </p:cNvSpPr>
          <p:nvPr/>
        </p:nvSpPr>
        <p:spPr bwMode="auto">
          <a:xfrm>
            <a:off x="5816601" y="80772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1" name="Rectangle 34"/>
          <p:cNvSpPr>
            <a:spLocks noChangeArrowheads="1"/>
          </p:cNvSpPr>
          <p:nvPr/>
        </p:nvSpPr>
        <p:spPr bwMode="auto">
          <a:xfrm>
            <a:off x="6350001" y="80772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2" name="Rectangle 35"/>
          <p:cNvSpPr>
            <a:spLocks noChangeArrowheads="1"/>
          </p:cNvSpPr>
          <p:nvPr/>
        </p:nvSpPr>
        <p:spPr bwMode="auto">
          <a:xfrm>
            <a:off x="6883401" y="75438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3" name="Rectangle 36"/>
          <p:cNvSpPr>
            <a:spLocks noChangeArrowheads="1"/>
          </p:cNvSpPr>
          <p:nvPr/>
        </p:nvSpPr>
        <p:spPr bwMode="auto">
          <a:xfrm>
            <a:off x="7416800" y="75438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4" name="Rectangle 37"/>
          <p:cNvSpPr>
            <a:spLocks noChangeArrowheads="1"/>
          </p:cNvSpPr>
          <p:nvPr/>
        </p:nvSpPr>
        <p:spPr bwMode="auto">
          <a:xfrm>
            <a:off x="6883401" y="80772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5" name="Rectangle 38"/>
          <p:cNvSpPr>
            <a:spLocks noChangeArrowheads="1"/>
          </p:cNvSpPr>
          <p:nvPr/>
        </p:nvSpPr>
        <p:spPr bwMode="auto">
          <a:xfrm>
            <a:off x="7416800" y="8077200"/>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6" name="Oval 39"/>
          <p:cNvSpPr>
            <a:spLocks noChangeArrowheads="1"/>
          </p:cNvSpPr>
          <p:nvPr/>
        </p:nvSpPr>
        <p:spPr bwMode="auto">
          <a:xfrm>
            <a:off x="5130801" y="5257800"/>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7" name="Oval 40"/>
          <p:cNvSpPr>
            <a:spLocks noChangeArrowheads="1"/>
          </p:cNvSpPr>
          <p:nvPr/>
        </p:nvSpPr>
        <p:spPr bwMode="auto">
          <a:xfrm>
            <a:off x="4597401" y="5791200"/>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8" name="Oval 41"/>
          <p:cNvSpPr>
            <a:spLocks noChangeArrowheads="1"/>
          </p:cNvSpPr>
          <p:nvPr/>
        </p:nvSpPr>
        <p:spPr bwMode="auto">
          <a:xfrm>
            <a:off x="6731000" y="5257800"/>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9" name="Oval 42"/>
          <p:cNvSpPr>
            <a:spLocks noChangeArrowheads="1"/>
          </p:cNvSpPr>
          <p:nvPr/>
        </p:nvSpPr>
        <p:spPr bwMode="auto">
          <a:xfrm>
            <a:off x="6197600" y="6858000"/>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0" name="Oval 43"/>
          <p:cNvSpPr>
            <a:spLocks noChangeArrowheads="1"/>
          </p:cNvSpPr>
          <p:nvPr/>
        </p:nvSpPr>
        <p:spPr bwMode="auto">
          <a:xfrm>
            <a:off x="7797800" y="6324600"/>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1" name="Oval 44"/>
          <p:cNvSpPr>
            <a:spLocks noChangeArrowheads="1"/>
          </p:cNvSpPr>
          <p:nvPr/>
        </p:nvSpPr>
        <p:spPr bwMode="auto">
          <a:xfrm>
            <a:off x="7264400" y="6858000"/>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2" name="Oval 45"/>
          <p:cNvSpPr>
            <a:spLocks noChangeArrowheads="1"/>
          </p:cNvSpPr>
          <p:nvPr/>
        </p:nvSpPr>
        <p:spPr bwMode="auto">
          <a:xfrm>
            <a:off x="4673601" y="7391400"/>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3" name="Oval 46"/>
          <p:cNvSpPr>
            <a:spLocks noChangeArrowheads="1"/>
          </p:cNvSpPr>
          <p:nvPr/>
        </p:nvSpPr>
        <p:spPr bwMode="auto">
          <a:xfrm>
            <a:off x="6731000" y="8382001"/>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4" name="Oval 47"/>
          <p:cNvSpPr>
            <a:spLocks noChangeArrowheads="1"/>
          </p:cNvSpPr>
          <p:nvPr/>
        </p:nvSpPr>
        <p:spPr bwMode="auto">
          <a:xfrm>
            <a:off x="7264400" y="7924801"/>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041527" y="390525"/>
            <a:ext cx="10664825" cy="1625600"/>
          </a:xfrm>
        </p:spPr>
        <p:txBody>
          <a:bodyPr lIns="50797" tIns="50797" rIns="50797" bIns="50797"/>
          <a:lstStyle/>
          <a:p>
            <a:pPr eaLnBrk="1" hangingPunct="1">
              <a:defRPr/>
            </a:pPr>
            <a:r>
              <a:rPr lang="en-US" dirty="0" smtClean="0">
                <a:effectLst>
                  <a:outerShdw blurRad="38100" dist="38100" dir="2700000" algn="tl">
                    <a:srgbClr val="C0C0C0"/>
                  </a:outerShdw>
                </a:effectLst>
              </a:rPr>
              <a:t>Possible Solution</a:t>
            </a:r>
          </a:p>
        </p:txBody>
      </p:sp>
      <p:sp>
        <p:nvSpPr>
          <p:cNvPr id="9220" name="Rectangle 3"/>
          <p:cNvSpPr>
            <a:spLocks noChangeArrowheads="1"/>
          </p:cNvSpPr>
          <p:nvPr/>
        </p:nvSpPr>
        <p:spPr bwMode="auto">
          <a:xfrm>
            <a:off x="5192644" y="29171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1" name="Rectangle 4"/>
          <p:cNvSpPr>
            <a:spLocks noChangeArrowheads="1"/>
          </p:cNvSpPr>
          <p:nvPr/>
        </p:nvSpPr>
        <p:spPr bwMode="auto">
          <a:xfrm>
            <a:off x="5726044" y="29171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2" name="Rectangle 5"/>
          <p:cNvSpPr>
            <a:spLocks noChangeArrowheads="1"/>
          </p:cNvSpPr>
          <p:nvPr/>
        </p:nvSpPr>
        <p:spPr bwMode="auto">
          <a:xfrm>
            <a:off x="5192644" y="34505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3" name="Rectangle 6"/>
          <p:cNvSpPr>
            <a:spLocks noChangeArrowheads="1"/>
          </p:cNvSpPr>
          <p:nvPr/>
        </p:nvSpPr>
        <p:spPr bwMode="auto">
          <a:xfrm>
            <a:off x="5726044" y="34505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4" name="Rectangle 7"/>
          <p:cNvSpPr>
            <a:spLocks noChangeArrowheads="1"/>
          </p:cNvSpPr>
          <p:nvPr/>
        </p:nvSpPr>
        <p:spPr bwMode="auto">
          <a:xfrm>
            <a:off x="6259444" y="29171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5" name="Rectangle 8"/>
          <p:cNvSpPr>
            <a:spLocks noChangeArrowheads="1"/>
          </p:cNvSpPr>
          <p:nvPr/>
        </p:nvSpPr>
        <p:spPr bwMode="auto">
          <a:xfrm>
            <a:off x="6792844" y="29171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6" name="Rectangle 9"/>
          <p:cNvSpPr>
            <a:spLocks noChangeArrowheads="1"/>
          </p:cNvSpPr>
          <p:nvPr/>
        </p:nvSpPr>
        <p:spPr bwMode="auto">
          <a:xfrm>
            <a:off x="6259444" y="34505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7" name="Rectangle 10"/>
          <p:cNvSpPr>
            <a:spLocks noChangeArrowheads="1"/>
          </p:cNvSpPr>
          <p:nvPr/>
        </p:nvSpPr>
        <p:spPr bwMode="auto">
          <a:xfrm>
            <a:off x="6792844" y="34505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8" name="Rectangle 11"/>
          <p:cNvSpPr>
            <a:spLocks noChangeArrowheads="1"/>
          </p:cNvSpPr>
          <p:nvPr/>
        </p:nvSpPr>
        <p:spPr bwMode="auto">
          <a:xfrm>
            <a:off x="5192644" y="39839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29" name="Rectangle 12"/>
          <p:cNvSpPr>
            <a:spLocks noChangeArrowheads="1"/>
          </p:cNvSpPr>
          <p:nvPr/>
        </p:nvSpPr>
        <p:spPr bwMode="auto">
          <a:xfrm>
            <a:off x="5726044" y="39839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0" name="Rectangle 13"/>
          <p:cNvSpPr>
            <a:spLocks noChangeArrowheads="1"/>
          </p:cNvSpPr>
          <p:nvPr/>
        </p:nvSpPr>
        <p:spPr bwMode="auto">
          <a:xfrm>
            <a:off x="5192644" y="45173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1" name="Rectangle 14"/>
          <p:cNvSpPr>
            <a:spLocks noChangeArrowheads="1"/>
          </p:cNvSpPr>
          <p:nvPr/>
        </p:nvSpPr>
        <p:spPr bwMode="auto">
          <a:xfrm>
            <a:off x="5726044" y="45173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2" name="Rectangle 15"/>
          <p:cNvSpPr>
            <a:spLocks noChangeArrowheads="1"/>
          </p:cNvSpPr>
          <p:nvPr/>
        </p:nvSpPr>
        <p:spPr bwMode="auto">
          <a:xfrm>
            <a:off x="6259444" y="39839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3" name="Rectangle 16"/>
          <p:cNvSpPr>
            <a:spLocks noChangeArrowheads="1"/>
          </p:cNvSpPr>
          <p:nvPr/>
        </p:nvSpPr>
        <p:spPr bwMode="auto">
          <a:xfrm>
            <a:off x="6792844" y="39839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4" name="Rectangle 17"/>
          <p:cNvSpPr>
            <a:spLocks noChangeArrowheads="1"/>
          </p:cNvSpPr>
          <p:nvPr/>
        </p:nvSpPr>
        <p:spPr bwMode="auto">
          <a:xfrm>
            <a:off x="6259444" y="45173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5" name="Rectangle 18"/>
          <p:cNvSpPr>
            <a:spLocks noChangeArrowheads="1"/>
          </p:cNvSpPr>
          <p:nvPr/>
        </p:nvSpPr>
        <p:spPr bwMode="auto">
          <a:xfrm>
            <a:off x="6792844" y="45173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6" name="Rectangle 19"/>
          <p:cNvSpPr>
            <a:spLocks noChangeArrowheads="1"/>
          </p:cNvSpPr>
          <p:nvPr/>
        </p:nvSpPr>
        <p:spPr bwMode="auto">
          <a:xfrm>
            <a:off x="7326244" y="29171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7" name="Rectangle 20"/>
          <p:cNvSpPr>
            <a:spLocks noChangeArrowheads="1"/>
          </p:cNvSpPr>
          <p:nvPr/>
        </p:nvSpPr>
        <p:spPr bwMode="auto">
          <a:xfrm>
            <a:off x="7859643" y="29171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8" name="Rectangle 21"/>
          <p:cNvSpPr>
            <a:spLocks noChangeArrowheads="1"/>
          </p:cNvSpPr>
          <p:nvPr/>
        </p:nvSpPr>
        <p:spPr bwMode="auto">
          <a:xfrm>
            <a:off x="7326244" y="34505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39" name="Rectangle 22"/>
          <p:cNvSpPr>
            <a:spLocks noChangeArrowheads="1"/>
          </p:cNvSpPr>
          <p:nvPr/>
        </p:nvSpPr>
        <p:spPr bwMode="auto">
          <a:xfrm>
            <a:off x="7859643" y="34505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0" name="Rectangle 23"/>
          <p:cNvSpPr>
            <a:spLocks noChangeArrowheads="1"/>
          </p:cNvSpPr>
          <p:nvPr/>
        </p:nvSpPr>
        <p:spPr bwMode="auto">
          <a:xfrm>
            <a:off x="7326244" y="39839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1" name="Rectangle 24"/>
          <p:cNvSpPr>
            <a:spLocks noChangeArrowheads="1"/>
          </p:cNvSpPr>
          <p:nvPr/>
        </p:nvSpPr>
        <p:spPr bwMode="auto">
          <a:xfrm>
            <a:off x="7859643" y="3983935"/>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2" name="Rectangle 25"/>
          <p:cNvSpPr>
            <a:spLocks noChangeArrowheads="1"/>
          </p:cNvSpPr>
          <p:nvPr/>
        </p:nvSpPr>
        <p:spPr bwMode="auto">
          <a:xfrm>
            <a:off x="7326244" y="45173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3" name="Rectangle 26"/>
          <p:cNvSpPr>
            <a:spLocks noChangeArrowheads="1"/>
          </p:cNvSpPr>
          <p:nvPr/>
        </p:nvSpPr>
        <p:spPr bwMode="auto">
          <a:xfrm>
            <a:off x="7859643" y="45173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4" name="Rectangle 27"/>
          <p:cNvSpPr>
            <a:spLocks noChangeArrowheads="1"/>
          </p:cNvSpPr>
          <p:nvPr/>
        </p:nvSpPr>
        <p:spPr bwMode="auto">
          <a:xfrm>
            <a:off x="5192644" y="50507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5" name="Rectangle 28"/>
          <p:cNvSpPr>
            <a:spLocks noChangeArrowheads="1"/>
          </p:cNvSpPr>
          <p:nvPr/>
        </p:nvSpPr>
        <p:spPr bwMode="auto">
          <a:xfrm>
            <a:off x="5726044" y="50507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6" name="Rectangle 29"/>
          <p:cNvSpPr>
            <a:spLocks noChangeArrowheads="1"/>
          </p:cNvSpPr>
          <p:nvPr/>
        </p:nvSpPr>
        <p:spPr bwMode="auto">
          <a:xfrm>
            <a:off x="5192644" y="55841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7" name="Rectangle 30"/>
          <p:cNvSpPr>
            <a:spLocks noChangeArrowheads="1"/>
          </p:cNvSpPr>
          <p:nvPr/>
        </p:nvSpPr>
        <p:spPr bwMode="auto">
          <a:xfrm>
            <a:off x="5726044" y="55841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8" name="Rectangle 31"/>
          <p:cNvSpPr>
            <a:spLocks noChangeArrowheads="1"/>
          </p:cNvSpPr>
          <p:nvPr/>
        </p:nvSpPr>
        <p:spPr bwMode="auto">
          <a:xfrm>
            <a:off x="6259444" y="50507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49" name="Rectangle 32"/>
          <p:cNvSpPr>
            <a:spLocks noChangeArrowheads="1"/>
          </p:cNvSpPr>
          <p:nvPr/>
        </p:nvSpPr>
        <p:spPr bwMode="auto">
          <a:xfrm>
            <a:off x="6792844" y="50507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0" name="Rectangle 33"/>
          <p:cNvSpPr>
            <a:spLocks noChangeArrowheads="1"/>
          </p:cNvSpPr>
          <p:nvPr/>
        </p:nvSpPr>
        <p:spPr bwMode="auto">
          <a:xfrm>
            <a:off x="6259444" y="55841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1" name="Rectangle 34"/>
          <p:cNvSpPr>
            <a:spLocks noChangeArrowheads="1"/>
          </p:cNvSpPr>
          <p:nvPr/>
        </p:nvSpPr>
        <p:spPr bwMode="auto">
          <a:xfrm>
            <a:off x="6792844" y="55841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2" name="Rectangle 35"/>
          <p:cNvSpPr>
            <a:spLocks noChangeArrowheads="1"/>
          </p:cNvSpPr>
          <p:nvPr/>
        </p:nvSpPr>
        <p:spPr bwMode="auto">
          <a:xfrm>
            <a:off x="7326244" y="50507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3" name="Rectangle 36"/>
          <p:cNvSpPr>
            <a:spLocks noChangeArrowheads="1"/>
          </p:cNvSpPr>
          <p:nvPr/>
        </p:nvSpPr>
        <p:spPr bwMode="auto">
          <a:xfrm>
            <a:off x="7859643" y="50507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4" name="Rectangle 37"/>
          <p:cNvSpPr>
            <a:spLocks noChangeArrowheads="1"/>
          </p:cNvSpPr>
          <p:nvPr/>
        </p:nvSpPr>
        <p:spPr bwMode="auto">
          <a:xfrm>
            <a:off x="7326244" y="55841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5" name="Rectangle 38"/>
          <p:cNvSpPr>
            <a:spLocks noChangeArrowheads="1"/>
          </p:cNvSpPr>
          <p:nvPr/>
        </p:nvSpPr>
        <p:spPr bwMode="auto">
          <a:xfrm>
            <a:off x="7859643" y="5584136"/>
            <a:ext cx="533400" cy="533400"/>
          </a:xfrm>
          <a:prstGeom prst="rect">
            <a:avLst/>
          </a:prstGeom>
          <a:noFill/>
          <a:ln w="381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6" name="Oval 39"/>
          <p:cNvSpPr>
            <a:spLocks noChangeArrowheads="1"/>
          </p:cNvSpPr>
          <p:nvPr/>
        </p:nvSpPr>
        <p:spPr bwMode="auto">
          <a:xfrm>
            <a:off x="5573643" y="2764735"/>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7" name="Oval 40"/>
          <p:cNvSpPr>
            <a:spLocks noChangeArrowheads="1"/>
          </p:cNvSpPr>
          <p:nvPr/>
        </p:nvSpPr>
        <p:spPr bwMode="auto">
          <a:xfrm>
            <a:off x="5040244" y="3298135"/>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8" name="Oval 41"/>
          <p:cNvSpPr>
            <a:spLocks noChangeArrowheads="1"/>
          </p:cNvSpPr>
          <p:nvPr/>
        </p:nvSpPr>
        <p:spPr bwMode="auto">
          <a:xfrm>
            <a:off x="7173843" y="2764735"/>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9" name="Oval 42"/>
          <p:cNvSpPr>
            <a:spLocks noChangeArrowheads="1"/>
          </p:cNvSpPr>
          <p:nvPr/>
        </p:nvSpPr>
        <p:spPr bwMode="auto">
          <a:xfrm>
            <a:off x="6640443" y="4364936"/>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0" name="Oval 43"/>
          <p:cNvSpPr>
            <a:spLocks noChangeArrowheads="1"/>
          </p:cNvSpPr>
          <p:nvPr/>
        </p:nvSpPr>
        <p:spPr bwMode="auto">
          <a:xfrm>
            <a:off x="8240643" y="3831536"/>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1" name="Oval 44"/>
          <p:cNvSpPr>
            <a:spLocks noChangeArrowheads="1"/>
          </p:cNvSpPr>
          <p:nvPr/>
        </p:nvSpPr>
        <p:spPr bwMode="auto">
          <a:xfrm>
            <a:off x="7707243" y="4364936"/>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2" name="Oval 45"/>
          <p:cNvSpPr>
            <a:spLocks noChangeArrowheads="1"/>
          </p:cNvSpPr>
          <p:nvPr/>
        </p:nvSpPr>
        <p:spPr bwMode="auto">
          <a:xfrm>
            <a:off x="5116444" y="4898336"/>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3" name="Oval 46"/>
          <p:cNvSpPr>
            <a:spLocks noChangeArrowheads="1"/>
          </p:cNvSpPr>
          <p:nvPr/>
        </p:nvSpPr>
        <p:spPr bwMode="auto">
          <a:xfrm>
            <a:off x="7173843" y="5888935"/>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4" name="Oval 47"/>
          <p:cNvSpPr>
            <a:spLocks noChangeArrowheads="1"/>
          </p:cNvSpPr>
          <p:nvPr/>
        </p:nvSpPr>
        <p:spPr bwMode="auto">
          <a:xfrm>
            <a:off x="7707243" y="5431735"/>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cxnSp>
        <p:nvCxnSpPr>
          <p:cNvPr id="3" name="Straight Connector 2"/>
          <p:cNvCxnSpPr>
            <a:endCxn id="9262" idx="1"/>
          </p:cNvCxnSpPr>
          <p:nvPr/>
        </p:nvCxnSpPr>
        <p:spPr>
          <a:xfrm flipH="1">
            <a:off x="5161082" y="3450536"/>
            <a:ext cx="31563" cy="1492437"/>
          </a:xfrm>
          <a:prstGeom prst="line">
            <a:avLst/>
          </a:prstGeom>
          <a:ln w="762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5192644" y="2917135"/>
            <a:ext cx="533400" cy="53340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5726044" y="2917136"/>
            <a:ext cx="1600201" cy="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326242" y="2917134"/>
            <a:ext cx="1066800" cy="106680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9261" idx="6"/>
          </p:cNvCxnSpPr>
          <p:nvPr/>
        </p:nvCxnSpPr>
        <p:spPr>
          <a:xfrm flipH="1">
            <a:off x="8012044" y="3983935"/>
            <a:ext cx="381003" cy="53340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261" idx="6"/>
          </p:cNvCxnSpPr>
          <p:nvPr/>
        </p:nvCxnSpPr>
        <p:spPr>
          <a:xfrm flipH="1">
            <a:off x="6792843" y="4517335"/>
            <a:ext cx="1219200" cy="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859642" y="4517335"/>
            <a:ext cx="0" cy="106680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326244" y="5584136"/>
            <a:ext cx="533400" cy="45720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334049" y="3602935"/>
            <a:ext cx="1782394" cy="59381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109912" y="2944192"/>
            <a:ext cx="1800201" cy="707886"/>
          </a:xfrm>
          <a:prstGeom prst="rect">
            <a:avLst/>
          </a:prstGeom>
          <a:noFill/>
        </p:spPr>
        <p:txBody>
          <a:bodyPr wrap="square" lIns="91435" tIns="45718" rIns="91435" bIns="45718" rtlCol="0">
            <a:spAutoFit/>
          </a:bodyPr>
          <a:lstStyle/>
          <a:p>
            <a:r>
              <a:rPr lang="en-AU" sz="4000" dirty="0"/>
              <a:t>Wire</a:t>
            </a:r>
          </a:p>
        </p:txBody>
      </p:sp>
    </p:spTree>
    <p:extLst>
      <p:ext uri="{BB962C8B-B14F-4D97-AF65-F5344CB8AC3E}">
        <p14:creationId xmlns:p14="http://schemas.microsoft.com/office/powerpoint/2010/main" val="257901664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041527" y="390525"/>
            <a:ext cx="10664825" cy="1625600"/>
          </a:xfrm>
        </p:spPr>
        <p:txBody>
          <a:bodyPr lIns="50797" tIns="50797" rIns="50797" bIns="50797"/>
          <a:lstStyle/>
          <a:p>
            <a:pPr eaLnBrk="1" hangingPunct="1">
              <a:defRPr/>
            </a:pPr>
            <a:r>
              <a:rPr lang="en-US" dirty="0" smtClean="0">
                <a:effectLst>
                  <a:outerShdw blurRad="38100" dist="38100" dir="2700000" algn="tl">
                    <a:srgbClr val="C0C0C0"/>
                  </a:outerShdw>
                </a:effectLst>
              </a:rPr>
              <a:t>Possible Solution</a:t>
            </a:r>
          </a:p>
        </p:txBody>
      </p:sp>
      <p:sp>
        <p:nvSpPr>
          <p:cNvPr id="9256" name="Oval 39"/>
          <p:cNvSpPr>
            <a:spLocks noChangeArrowheads="1"/>
          </p:cNvSpPr>
          <p:nvPr/>
        </p:nvSpPr>
        <p:spPr bwMode="auto">
          <a:xfrm>
            <a:off x="5573643" y="2764735"/>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7" name="Oval 40"/>
          <p:cNvSpPr>
            <a:spLocks noChangeArrowheads="1"/>
          </p:cNvSpPr>
          <p:nvPr/>
        </p:nvSpPr>
        <p:spPr bwMode="auto">
          <a:xfrm>
            <a:off x="5040244" y="3298135"/>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8" name="Oval 41"/>
          <p:cNvSpPr>
            <a:spLocks noChangeArrowheads="1"/>
          </p:cNvSpPr>
          <p:nvPr/>
        </p:nvSpPr>
        <p:spPr bwMode="auto">
          <a:xfrm>
            <a:off x="7173843" y="2764735"/>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59" name="Oval 42"/>
          <p:cNvSpPr>
            <a:spLocks noChangeArrowheads="1"/>
          </p:cNvSpPr>
          <p:nvPr/>
        </p:nvSpPr>
        <p:spPr bwMode="auto">
          <a:xfrm>
            <a:off x="6640443" y="4364936"/>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0" name="Oval 43"/>
          <p:cNvSpPr>
            <a:spLocks noChangeArrowheads="1"/>
          </p:cNvSpPr>
          <p:nvPr/>
        </p:nvSpPr>
        <p:spPr bwMode="auto">
          <a:xfrm>
            <a:off x="8240643" y="3831536"/>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1" name="Oval 44"/>
          <p:cNvSpPr>
            <a:spLocks noChangeArrowheads="1"/>
          </p:cNvSpPr>
          <p:nvPr/>
        </p:nvSpPr>
        <p:spPr bwMode="auto">
          <a:xfrm>
            <a:off x="7707243" y="4364936"/>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2" name="Oval 45"/>
          <p:cNvSpPr>
            <a:spLocks noChangeArrowheads="1"/>
          </p:cNvSpPr>
          <p:nvPr/>
        </p:nvSpPr>
        <p:spPr bwMode="auto">
          <a:xfrm>
            <a:off x="5116444" y="4898336"/>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3" name="Oval 46"/>
          <p:cNvSpPr>
            <a:spLocks noChangeArrowheads="1"/>
          </p:cNvSpPr>
          <p:nvPr/>
        </p:nvSpPr>
        <p:spPr bwMode="auto">
          <a:xfrm>
            <a:off x="7173843" y="5888935"/>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9264" name="Oval 47"/>
          <p:cNvSpPr>
            <a:spLocks noChangeArrowheads="1"/>
          </p:cNvSpPr>
          <p:nvPr/>
        </p:nvSpPr>
        <p:spPr bwMode="auto">
          <a:xfrm>
            <a:off x="7707243" y="5431735"/>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cxnSp>
        <p:nvCxnSpPr>
          <p:cNvPr id="3" name="Straight Connector 2"/>
          <p:cNvCxnSpPr>
            <a:endCxn id="9262" idx="1"/>
          </p:cNvCxnSpPr>
          <p:nvPr/>
        </p:nvCxnSpPr>
        <p:spPr>
          <a:xfrm flipH="1">
            <a:off x="5161082" y="3450536"/>
            <a:ext cx="31563" cy="1492437"/>
          </a:xfrm>
          <a:prstGeom prst="line">
            <a:avLst/>
          </a:prstGeom>
          <a:ln w="762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5192644" y="2917135"/>
            <a:ext cx="533400" cy="53340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5726044" y="2917136"/>
            <a:ext cx="1600201" cy="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326242" y="2917134"/>
            <a:ext cx="1066800" cy="106680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9261" idx="6"/>
          </p:cNvCxnSpPr>
          <p:nvPr/>
        </p:nvCxnSpPr>
        <p:spPr>
          <a:xfrm flipH="1">
            <a:off x="8012044" y="3983935"/>
            <a:ext cx="381003" cy="53340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261" idx="6"/>
          </p:cNvCxnSpPr>
          <p:nvPr/>
        </p:nvCxnSpPr>
        <p:spPr>
          <a:xfrm flipH="1">
            <a:off x="6792843" y="4517335"/>
            <a:ext cx="1219200" cy="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859642" y="4517335"/>
            <a:ext cx="0" cy="106680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326244" y="5584136"/>
            <a:ext cx="533400" cy="457200"/>
          </a:xfrm>
          <a:prstGeom prst="line">
            <a:avLst/>
          </a:prstGeom>
          <a:ln w="6350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613968" y="6893025"/>
            <a:ext cx="9217024" cy="1323439"/>
          </a:xfrm>
          <a:prstGeom prst="rect">
            <a:avLst/>
          </a:prstGeom>
          <a:noFill/>
        </p:spPr>
        <p:txBody>
          <a:bodyPr wrap="square" lIns="91435" tIns="45718" rIns="91435" bIns="45718" rtlCol="0">
            <a:spAutoFit/>
          </a:bodyPr>
          <a:lstStyle/>
          <a:p>
            <a:r>
              <a:rPr lang="en-AU" sz="4000" dirty="0"/>
              <a:t>Spanning Tree with the minimum total length.</a:t>
            </a:r>
          </a:p>
        </p:txBody>
      </p:sp>
    </p:spTree>
    <p:extLst>
      <p:ext uri="{BB962C8B-B14F-4D97-AF65-F5344CB8AC3E}">
        <p14:creationId xmlns:p14="http://schemas.microsoft.com/office/powerpoint/2010/main" val="31631767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Problem</a:t>
            </a:r>
            <a:endParaRPr lang="en-AU" dirty="0"/>
          </a:p>
        </p:txBody>
      </p:sp>
      <p:sp>
        <p:nvSpPr>
          <p:cNvPr id="4" name="Content Placeholder 3"/>
          <p:cNvSpPr>
            <a:spLocks noGrp="1"/>
          </p:cNvSpPr>
          <p:nvPr>
            <p:ph idx="1"/>
          </p:nvPr>
        </p:nvSpPr>
        <p:spPr/>
        <p:txBody>
          <a:bodyPr/>
          <a:lstStyle/>
          <a:p>
            <a:r>
              <a:rPr lang="en-AU" dirty="0" smtClean="0"/>
              <a:t>Consider the graph consisting of the following:</a:t>
            </a:r>
          </a:p>
          <a:p>
            <a:pPr lvl="1"/>
            <a:r>
              <a:rPr lang="en-AU" dirty="0" smtClean="0"/>
              <a:t>Vertices corresponding to the terminals</a:t>
            </a:r>
          </a:p>
          <a:p>
            <a:pPr lvl="1"/>
            <a:r>
              <a:rPr lang="en-AU" dirty="0" smtClean="0"/>
              <a:t>Edges joining each pair of vertices</a:t>
            </a:r>
          </a:p>
          <a:p>
            <a:pPr lvl="1"/>
            <a:r>
              <a:rPr lang="en-AU" dirty="0" smtClean="0"/>
              <a:t>Weight on each edge corresponding to the length of the edge.</a:t>
            </a:r>
          </a:p>
          <a:p>
            <a:r>
              <a:rPr lang="en-AU" dirty="0" smtClean="0"/>
              <a:t>Find a spanning tree of this graph with minimum total weight.</a:t>
            </a:r>
            <a:endParaRPr lang="en-AU" dirty="0"/>
          </a:p>
        </p:txBody>
      </p:sp>
    </p:spTree>
    <p:extLst>
      <p:ext uri="{BB962C8B-B14F-4D97-AF65-F5344CB8AC3E}">
        <p14:creationId xmlns:p14="http://schemas.microsoft.com/office/powerpoint/2010/main" val="381887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idx="4294967295"/>
          </p:nvPr>
        </p:nvSpPr>
        <p:spPr>
          <a:xfrm>
            <a:off x="1533525" y="196851"/>
            <a:ext cx="10728326" cy="1841500"/>
          </a:xfrm>
        </p:spPr>
        <p:txBody>
          <a:bodyPr lIns="50782" tIns="50782" rIns="50782" bIns="50782">
            <a:normAutofit fontScale="90000"/>
          </a:bodyPr>
          <a:lstStyle/>
          <a:p>
            <a:pPr eaLnBrk="1" hangingPunct="1"/>
            <a:r>
              <a:rPr lang="en-US" dirty="0" smtClean="0">
                <a:effectLst>
                  <a:outerShdw blurRad="38100" dist="38100" dir="2700000" algn="tl">
                    <a:srgbClr val="C0C0C0"/>
                  </a:outerShdw>
                </a:effectLst>
                <a:latin typeface="Arial" pitchFamily="34" charset="0"/>
              </a:rPr>
              <a:t>Prim</a:t>
            </a:r>
            <a:r>
              <a:rPr lang="en-AU" altLang="en-US" dirty="0" smtClean="0">
                <a:effectLst>
                  <a:outerShdw blurRad="38100" dist="38100" dir="2700000" algn="tl">
                    <a:srgbClr val="C0C0C0"/>
                  </a:outerShdw>
                </a:effectLst>
                <a:latin typeface="Arial" pitchFamily="34" charset="0"/>
              </a:rPr>
              <a:t>’</a:t>
            </a:r>
            <a:r>
              <a:rPr lang="en-US" altLang="ja-JP" dirty="0" smtClean="0">
                <a:effectLst>
                  <a:outerShdw blurRad="38100" dist="38100" dir="2700000" algn="tl">
                    <a:srgbClr val="C0C0C0"/>
                  </a:outerShdw>
                </a:effectLst>
                <a:latin typeface="Arial" pitchFamily="34" charset="0"/>
                <a:ea typeface="MS Gothic" pitchFamily="49" charset="-128"/>
              </a:rPr>
              <a:t>s algorithm for finding a spanning tree</a:t>
            </a:r>
            <a:endParaRPr lang="en-US" dirty="0" smtClean="0">
              <a:effectLst>
                <a:outerShdw blurRad="38100" dist="38100" dir="2700000" algn="tl">
                  <a:srgbClr val="C0C0C0"/>
                </a:outerShdw>
              </a:effectLst>
              <a:latin typeface="Arial" pitchFamily="34" charset="0"/>
            </a:endParaRPr>
          </a:p>
        </p:txBody>
      </p:sp>
      <p:sp>
        <p:nvSpPr>
          <p:cNvPr id="2" name="Process 1"/>
          <p:cNvSpPr/>
          <p:nvPr/>
        </p:nvSpPr>
        <p:spPr>
          <a:xfrm>
            <a:off x="2397944" y="2140496"/>
            <a:ext cx="4464496" cy="1368152"/>
          </a:xfrm>
          <a:prstGeom prst="flowChartProcess">
            <a:avLst/>
          </a:prstGeom>
        </p:spPr>
        <p:style>
          <a:lnRef idx="1">
            <a:schemeClr val="accent1"/>
          </a:lnRef>
          <a:fillRef idx="3">
            <a:schemeClr val="accent1"/>
          </a:fillRef>
          <a:effectRef idx="2">
            <a:schemeClr val="accent1"/>
          </a:effectRef>
          <a:fontRef idx="minor">
            <a:schemeClr val="lt1"/>
          </a:fontRef>
        </p:style>
        <p:txBody>
          <a:bodyPr lIns="91435" tIns="45718" rIns="91435" bIns="45718" anchor="ctr"/>
          <a:lstStyle/>
          <a:p>
            <a:pPr algn="ctr">
              <a:defRPr/>
            </a:pPr>
            <a:r>
              <a:rPr lang="en-US" sz="3600" dirty="0">
                <a:solidFill>
                  <a:srgbClr val="000000"/>
                </a:solidFill>
              </a:rPr>
              <a:t>Choose a vertex in the Graph</a:t>
            </a:r>
          </a:p>
        </p:txBody>
      </p:sp>
      <p:sp>
        <p:nvSpPr>
          <p:cNvPr id="5" name="Process 4"/>
          <p:cNvSpPr/>
          <p:nvPr/>
        </p:nvSpPr>
        <p:spPr>
          <a:xfrm>
            <a:off x="2325937" y="4300736"/>
            <a:ext cx="4464496" cy="1368152"/>
          </a:xfrm>
          <a:prstGeom prst="flowChartProcess">
            <a:avLst/>
          </a:prstGeom>
        </p:spPr>
        <p:style>
          <a:lnRef idx="1">
            <a:schemeClr val="accent1"/>
          </a:lnRef>
          <a:fillRef idx="3">
            <a:schemeClr val="accent1"/>
          </a:fillRef>
          <a:effectRef idx="2">
            <a:schemeClr val="accent1"/>
          </a:effectRef>
          <a:fontRef idx="minor">
            <a:schemeClr val="lt1"/>
          </a:fontRef>
        </p:style>
        <p:txBody>
          <a:bodyPr lIns="91435" tIns="45718" rIns="91435" bIns="45718" anchor="ctr"/>
          <a:lstStyle/>
          <a:p>
            <a:pPr algn="ctr">
              <a:defRPr/>
            </a:pPr>
            <a:r>
              <a:rPr lang="en-US" sz="3600" dirty="0">
                <a:solidFill>
                  <a:srgbClr val="000000"/>
                </a:solidFill>
              </a:rPr>
              <a:t>Put the vertex in the Tree</a:t>
            </a:r>
          </a:p>
        </p:txBody>
      </p:sp>
      <p:sp>
        <p:nvSpPr>
          <p:cNvPr id="3" name="Decision 2"/>
          <p:cNvSpPr/>
          <p:nvPr/>
        </p:nvSpPr>
        <p:spPr>
          <a:xfrm>
            <a:off x="1245815" y="6460976"/>
            <a:ext cx="6624737" cy="2016225"/>
          </a:xfrm>
          <a:prstGeom prst="flowChartDecision">
            <a:avLst/>
          </a:prstGeom>
        </p:spPr>
        <p:style>
          <a:lnRef idx="1">
            <a:schemeClr val="accent1"/>
          </a:lnRef>
          <a:fillRef idx="3">
            <a:schemeClr val="accent1"/>
          </a:fillRef>
          <a:effectRef idx="2">
            <a:schemeClr val="accent1"/>
          </a:effectRef>
          <a:fontRef idx="minor">
            <a:schemeClr val="lt1"/>
          </a:fontRef>
        </p:style>
        <p:txBody>
          <a:bodyPr lIns="91435" tIns="45718" rIns="91435" bIns="45718" anchor="ctr"/>
          <a:lstStyle/>
          <a:p>
            <a:pPr algn="ctr">
              <a:defRPr/>
            </a:pPr>
            <a:r>
              <a:rPr lang="en-US" sz="3600" dirty="0">
                <a:solidFill>
                  <a:srgbClr val="000000"/>
                </a:solidFill>
              </a:rPr>
              <a:t>Is there a vertex not in the Tree?</a:t>
            </a:r>
          </a:p>
        </p:txBody>
      </p:sp>
      <p:sp>
        <p:nvSpPr>
          <p:cNvPr id="4" name="Process 3"/>
          <p:cNvSpPr/>
          <p:nvPr/>
        </p:nvSpPr>
        <p:spPr>
          <a:xfrm>
            <a:off x="8950672" y="6677001"/>
            <a:ext cx="3744417" cy="2160240"/>
          </a:xfrm>
          <a:prstGeom prst="flowChartProcess">
            <a:avLst/>
          </a:prstGeom>
        </p:spPr>
        <p:style>
          <a:lnRef idx="1">
            <a:schemeClr val="accent1"/>
          </a:lnRef>
          <a:fillRef idx="3">
            <a:schemeClr val="accent1"/>
          </a:fillRef>
          <a:effectRef idx="2">
            <a:schemeClr val="accent1"/>
          </a:effectRef>
          <a:fontRef idx="minor">
            <a:schemeClr val="lt1"/>
          </a:fontRef>
        </p:style>
        <p:txBody>
          <a:bodyPr lIns="91435" tIns="45718" rIns="91435" bIns="45718" anchor="ctr"/>
          <a:lstStyle/>
          <a:p>
            <a:pPr algn="ctr">
              <a:defRPr/>
            </a:pPr>
            <a:r>
              <a:rPr lang="en-US" sz="3600" dirty="0">
                <a:solidFill>
                  <a:srgbClr val="000000"/>
                </a:solidFill>
              </a:rPr>
              <a:t>Choose an edge between </a:t>
            </a:r>
            <a:r>
              <a:rPr lang="en-US" sz="3600" dirty="0" smtClean="0">
                <a:solidFill>
                  <a:srgbClr val="000000"/>
                </a:solidFill>
              </a:rPr>
              <a:t>a vertex in the Tree </a:t>
            </a:r>
            <a:r>
              <a:rPr lang="en-US" sz="3600" dirty="0">
                <a:solidFill>
                  <a:srgbClr val="000000"/>
                </a:solidFill>
              </a:rPr>
              <a:t>and a vertex not in tree</a:t>
            </a:r>
          </a:p>
        </p:txBody>
      </p:sp>
      <p:sp>
        <p:nvSpPr>
          <p:cNvPr id="6" name="Process 5"/>
          <p:cNvSpPr/>
          <p:nvPr/>
        </p:nvSpPr>
        <p:spPr>
          <a:xfrm>
            <a:off x="9310712" y="4012705"/>
            <a:ext cx="3096344" cy="1656183"/>
          </a:xfrm>
          <a:prstGeom prst="flowChartProcess">
            <a:avLst/>
          </a:prstGeom>
        </p:spPr>
        <p:style>
          <a:lnRef idx="1">
            <a:schemeClr val="accent1"/>
          </a:lnRef>
          <a:fillRef idx="3">
            <a:schemeClr val="accent1"/>
          </a:fillRef>
          <a:effectRef idx="2">
            <a:schemeClr val="accent1"/>
          </a:effectRef>
          <a:fontRef idx="minor">
            <a:schemeClr val="lt1"/>
          </a:fontRef>
        </p:style>
        <p:txBody>
          <a:bodyPr lIns="91435" tIns="45718" rIns="91435" bIns="45718" anchor="ctr"/>
          <a:lstStyle/>
          <a:p>
            <a:pPr algn="ctr">
              <a:defRPr/>
            </a:pPr>
            <a:r>
              <a:rPr lang="en-US" sz="3600" dirty="0">
                <a:solidFill>
                  <a:srgbClr val="000000"/>
                </a:solidFill>
              </a:rPr>
              <a:t>Add the edge to the Tree.</a:t>
            </a:r>
          </a:p>
        </p:txBody>
      </p:sp>
      <p:sp>
        <p:nvSpPr>
          <p:cNvPr id="46092" name="TextBox 11"/>
          <p:cNvSpPr txBox="1">
            <a:spLocks noChangeArrowheads="1"/>
          </p:cNvSpPr>
          <p:nvPr/>
        </p:nvSpPr>
        <p:spPr bwMode="auto">
          <a:xfrm>
            <a:off x="7797801" y="6748463"/>
            <a:ext cx="1079499"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defRPr/>
            </a:pPr>
            <a:r>
              <a:rPr lang="en-US" sz="3600" dirty="0">
                <a:solidFill>
                  <a:srgbClr val="000000"/>
                </a:solidFill>
                <a:latin typeface="+mn-lt"/>
              </a:rPr>
              <a:t>Yes</a:t>
            </a:r>
          </a:p>
        </p:txBody>
      </p:sp>
      <p:cxnSp>
        <p:nvCxnSpPr>
          <p:cNvPr id="14" name="Straight Arrow Connector 13"/>
          <p:cNvCxnSpPr>
            <a:cxnSpLocks noChangeShapeType="1"/>
          </p:cNvCxnSpPr>
          <p:nvPr/>
        </p:nvCxnSpPr>
        <p:spPr bwMode="auto">
          <a:xfrm>
            <a:off x="4557713" y="3508375"/>
            <a:ext cx="0" cy="6477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xmlns="">
                <a:noFill/>
              </a14:hiddenFill>
            </a:ext>
          </a:extLst>
        </p:spPr>
      </p:cxnSp>
      <p:cxnSp>
        <p:nvCxnSpPr>
          <p:cNvPr id="16" name="Straight Arrow Connector 15"/>
          <p:cNvCxnSpPr>
            <a:cxnSpLocks noChangeShapeType="1"/>
          </p:cNvCxnSpPr>
          <p:nvPr/>
        </p:nvCxnSpPr>
        <p:spPr bwMode="auto">
          <a:xfrm>
            <a:off x="4557713" y="5668964"/>
            <a:ext cx="0" cy="6477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xmlns="">
                <a:noFill/>
              </a14:hiddenFill>
            </a:ext>
          </a:extLst>
        </p:spPr>
      </p:cxnSp>
      <p:cxnSp>
        <p:nvCxnSpPr>
          <p:cNvPr id="15" name="Straight Arrow Connector 14"/>
          <p:cNvCxnSpPr>
            <a:cxnSpLocks noChangeShapeType="1"/>
          </p:cNvCxnSpPr>
          <p:nvPr/>
        </p:nvCxnSpPr>
        <p:spPr bwMode="auto">
          <a:xfrm>
            <a:off x="7870825" y="7469188"/>
            <a:ext cx="1008063" cy="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xmlns="">
                <a:noFill/>
              </a14:hiddenFill>
            </a:ext>
          </a:extLst>
        </p:spPr>
      </p:cxnSp>
      <p:cxnSp>
        <p:nvCxnSpPr>
          <p:cNvPr id="18" name="Straight Arrow Connector 17"/>
          <p:cNvCxnSpPr>
            <a:cxnSpLocks noChangeShapeType="1"/>
            <a:stCxn id="4" idx="0"/>
          </p:cNvCxnSpPr>
          <p:nvPr/>
        </p:nvCxnSpPr>
        <p:spPr bwMode="auto">
          <a:xfrm flipV="1">
            <a:off x="10822882" y="5813426"/>
            <a:ext cx="695" cy="863573"/>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xmlns="">
                <a:noFill/>
              </a14:hiddenFill>
            </a:ext>
          </a:extLst>
        </p:spPr>
      </p:cxnSp>
      <p:cxnSp>
        <p:nvCxnSpPr>
          <p:cNvPr id="20" name="Straight Arrow Connector 19"/>
          <p:cNvCxnSpPr>
            <a:cxnSpLocks noChangeShapeType="1"/>
          </p:cNvCxnSpPr>
          <p:nvPr/>
        </p:nvCxnSpPr>
        <p:spPr bwMode="auto">
          <a:xfrm flipH="1">
            <a:off x="6862765" y="4805363"/>
            <a:ext cx="2447925" cy="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xmlns="">
                <a:noFill/>
              </a14:hiddenFill>
            </a:ext>
          </a:extLst>
        </p:spPr>
      </p:cxnSp>
      <p:cxnSp>
        <p:nvCxnSpPr>
          <p:cNvPr id="17" name="Straight Arrow Connector 16"/>
          <p:cNvCxnSpPr>
            <a:cxnSpLocks noChangeShapeType="1"/>
          </p:cNvCxnSpPr>
          <p:nvPr/>
        </p:nvCxnSpPr>
        <p:spPr bwMode="auto">
          <a:xfrm>
            <a:off x="4548342" y="8477201"/>
            <a:ext cx="0" cy="6477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xmlns="">
                <a:noFill/>
              </a14:hiddenFill>
            </a:ext>
          </a:extLst>
        </p:spPr>
      </p:cxnSp>
      <p:sp>
        <p:nvSpPr>
          <p:cNvPr id="19" name="Process 18"/>
          <p:cNvSpPr/>
          <p:nvPr/>
        </p:nvSpPr>
        <p:spPr>
          <a:xfrm>
            <a:off x="3009541" y="9124901"/>
            <a:ext cx="3096344" cy="628699"/>
          </a:xfrm>
          <a:prstGeom prst="flowChartProcess">
            <a:avLst/>
          </a:prstGeom>
        </p:spPr>
        <p:style>
          <a:lnRef idx="1">
            <a:schemeClr val="accent1"/>
          </a:lnRef>
          <a:fillRef idx="3">
            <a:schemeClr val="accent1"/>
          </a:fillRef>
          <a:effectRef idx="2">
            <a:schemeClr val="accent1"/>
          </a:effectRef>
          <a:fontRef idx="minor">
            <a:schemeClr val="lt1"/>
          </a:fontRef>
        </p:style>
        <p:txBody>
          <a:bodyPr lIns="91435" tIns="45718" rIns="91435" bIns="45718" anchor="ctr"/>
          <a:lstStyle/>
          <a:p>
            <a:pPr algn="ctr">
              <a:defRPr/>
            </a:pPr>
            <a:r>
              <a:rPr lang="en-US" sz="3600" dirty="0" smtClean="0">
                <a:solidFill>
                  <a:srgbClr val="000000"/>
                </a:solidFill>
              </a:rPr>
              <a:t>Output Tree</a:t>
            </a:r>
            <a:endParaRPr lang="en-US" sz="3600" dirty="0">
              <a:solidFill>
                <a:srgbClr val="000000"/>
              </a:solidFill>
            </a:endParaRPr>
          </a:p>
        </p:txBody>
      </p:sp>
      <p:sp>
        <p:nvSpPr>
          <p:cNvPr id="21" name="TextBox 11"/>
          <p:cNvSpPr txBox="1">
            <a:spLocks noChangeArrowheads="1"/>
          </p:cNvSpPr>
          <p:nvPr/>
        </p:nvSpPr>
        <p:spPr bwMode="auto">
          <a:xfrm>
            <a:off x="4630192" y="8477201"/>
            <a:ext cx="1079499"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defRPr/>
            </a:pPr>
            <a:r>
              <a:rPr lang="en-US" sz="3600" dirty="0" smtClean="0">
                <a:solidFill>
                  <a:srgbClr val="000000"/>
                </a:solidFill>
                <a:latin typeface="+mn-lt"/>
              </a:rPr>
              <a:t>No</a:t>
            </a:r>
            <a:endParaRPr lang="en-US" sz="3600" dirty="0">
              <a:solidFill>
                <a:srgbClr val="000000"/>
              </a:solidFill>
              <a:latin typeface="+mn-lt"/>
            </a:endParaRPr>
          </a:p>
        </p:txBody>
      </p:sp>
    </p:spTree>
    <p:extLst>
      <p:ext uri="{BB962C8B-B14F-4D97-AF65-F5344CB8AC3E}">
        <p14:creationId xmlns:p14="http://schemas.microsoft.com/office/powerpoint/2010/main" val="283414762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idx="4294967295"/>
          </p:nvPr>
        </p:nvSpPr>
        <p:spPr>
          <a:xfrm>
            <a:off x="1533525" y="196851"/>
            <a:ext cx="10728326" cy="1841500"/>
          </a:xfrm>
        </p:spPr>
        <p:txBody>
          <a:bodyPr lIns="50782" tIns="50782" rIns="50782" bIns="50782">
            <a:normAutofit fontScale="90000"/>
          </a:bodyPr>
          <a:lstStyle/>
          <a:p>
            <a:pPr eaLnBrk="1" hangingPunct="1"/>
            <a:r>
              <a:rPr lang="en-US" dirty="0" smtClean="0">
                <a:effectLst>
                  <a:outerShdw blurRad="38100" dist="38100" dir="2700000" algn="tl">
                    <a:srgbClr val="C0C0C0"/>
                  </a:outerShdw>
                </a:effectLst>
                <a:latin typeface="Arial" pitchFamily="34" charset="0"/>
              </a:rPr>
              <a:t>Prim</a:t>
            </a:r>
            <a:r>
              <a:rPr lang="en-AU" altLang="en-US" dirty="0" smtClean="0">
                <a:effectLst>
                  <a:outerShdw blurRad="38100" dist="38100" dir="2700000" algn="tl">
                    <a:srgbClr val="C0C0C0"/>
                  </a:outerShdw>
                </a:effectLst>
                <a:latin typeface="Arial" pitchFamily="34" charset="0"/>
              </a:rPr>
              <a:t>’</a:t>
            </a:r>
            <a:r>
              <a:rPr lang="en-US" altLang="ja-JP" dirty="0" smtClean="0">
                <a:effectLst>
                  <a:outerShdw blurRad="38100" dist="38100" dir="2700000" algn="tl">
                    <a:srgbClr val="C0C0C0"/>
                  </a:outerShdw>
                </a:effectLst>
                <a:latin typeface="Arial" pitchFamily="34" charset="0"/>
                <a:ea typeface="MS Gothic" pitchFamily="49" charset="-128"/>
              </a:rPr>
              <a:t>s algorithm for finding a minimum spanning tree.</a:t>
            </a:r>
            <a:endParaRPr lang="en-US" dirty="0" smtClean="0">
              <a:effectLst>
                <a:outerShdw blurRad="38100" dist="38100" dir="2700000" algn="tl">
                  <a:srgbClr val="C0C0C0"/>
                </a:outerShdw>
              </a:effectLst>
              <a:latin typeface="Arial" pitchFamily="34" charset="0"/>
            </a:endParaRPr>
          </a:p>
        </p:txBody>
      </p:sp>
      <p:sp>
        <p:nvSpPr>
          <p:cNvPr id="2" name="Process 1"/>
          <p:cNvSpPr/>
          <p:nvPr/>
        </p:nvSpPr>
        <p:spPr>
          <a:xfrm>
            <a:off x="2397944" y="2140496"/>
            <a:ext cx="4464496" cy="1368152"/>
          </a:xfrm>
          <a:prstGeom prst="flowChartProcess">
            <a:avLst/>
          </a:prstGeom>
        </p:spPr>
        <p:style>
          <a:lnRef idx="1">
            <a:schemeClr val="accent1"/>
          </a:lnRef>
          <a:fillRef idx="3">
            <a:schemeClr val="accent1"/>
          </a:fillRef>
          <a:effectRef idx="2">
            <a:schemeClr val="accent1"/>
          </a:effectRef>
          <a:fontRef idx="minor">
            <a:schemeClr val="lt1"/>
          </a:fontRef>
        </p:style>
        <p:txBody>
          <a:bodyPr lIns="91435" tIns="45718" rIns="91435" bIns="45718" anchor="ctr"/>
          <a:lstStyle/>
          <a:p>
            <a:pPr algn="ctr">
              <a:defRPr/>
            </a:pPr>
            <a:r>
              <a:rPr lang="en-US" sz="3600" dirty="0">
                <a:solidFill>
                  <a:srgbClr val="000000"/>
                </a:solidFill>
              </a:rPr>
              <a:t>Choose a vertex in the Graph</a:t>
            </a:r>
          </a:p>
        </p:txBody>
      </p:sp>
      <p:sp>
        <p:nvSpPr>
          <p:cNvPr id="5" name="Process 4"/>
          <p:cNvSpPr/>
          <p:nvPr/>
        </p:nvSpPr>
        <p:spPr>
          <a:xfrm>
            <a:off x="2325937" y="4300736"/>
            <a:ext cx="4464496" cy="1368152"/>
          </a:xfrm>
          <a:prstGeom prst="flowChartProcess">
            <a:avLst/>
          </a:prstGeom>
        </p:spPr>
        <p:style>
          <a:lnRef idx="1">
            <a:schemeClr val="accent1"/>
          </a:lnRef>
          <a:fillRef idx="3">
            <a:schemeClr val="accent1"/>
          </a:fillRef>
          <a:effectRef idx="2">
            <a:schemeClr val="accent1"/>
          </a:effectRef>
          <a:fontRef idx="minor">
            <a:schemeClr val="lt1"/>
          </a:fontRef>
        </p:style>
        <p:txBody>
          <a:bodyPr lIns="91435" tIns="45718" rIns="91435" bIns="45718" anchor="ctr"/>
          <a:lstStyle/>
          <a:p>
            <a:pPr algn="ctr">
              <a:defRPr/>
            </a:pPr>
            <a:r>
              <a:rPr lang="en-US" sz="3600" dirty="0">
                <a:solidFill>
                  <a:srgbClr val="000000"/>
                </a:solidFill>
              </a:rPr>
              <a:t>Put the vertex in the Tree</a:t>
            </a:r>
          </a:p>
        </p:txBody>
      </p:sp>
      <p:sp>
        <p:nvSpPr>
          <p:cNvPr id="3" name="Decision 2"/>
          <p:cNvSpPr/>
          <p:nvPr/>
        </p:nvSpPr>
        <p:spPr>
          <a:xfrm>
            <a:off x="1245815" y="6460976"/>
            <a:ext cx="6624737" cy="2016225"/>
          </a:xfrm>
          <a:prstGeom prst="flowChartDecision">
            <a:avLst/>
          </a:prstGeom>
        </p:spPr>
        <p:style>
          <a:lnRef idx="1">
            <a:schemeClr val="accent1"/>
          </a:lnRef>
          <a:fillRef idx="3">
            <a:schemeClr val="accent1"/>
          </a:fillRef>
          <a:effectRef idx="2">
            <a:schemeClr val="accent1"/>
          </a:effectRef>
          <a:fontRef idx="minor">
            <a:schemeClr val="lt1"/>
          </a:fontRef>
        </p:style>
        <p:txBody>
          <a:bodyPr lIns="91435" tIns="45718" rIns="91435" bIns="45718" anchor="ctr"/>
          <a:lstStyle/>
          <a:p>
            <a:pPr algn="ctr">
              <a:defRPr/>
            </a:pPr>
            <a:r>
              <a:rPr lang="en-US" sz="3600" dirty="0">
                <a:solidFill>
                  <a:srgbClr val="000000"/>
                </a:solidFill>
              </a:rPr>
              <a:t>Is there a vertex not in the Tree?</a:t>
            </a:r>
          </a:p>
        </p:txBody>
      </p:sp>
      <p:sp>
        <p:nvSpPr>
          <p:cNvPr id="4" name="Process 3"/>
          <p:cNvSpPr/>
          <p:nvPr/>
        </p:nvSpPr>
        <p:spPr>
          <a:xfrm>
            <a:off x="8950672" y="6677001"/>
            <a:ext cx="3744417" cy="2736304"/>
          </a:xfrm>
          <a:prstGeom prst="flowChartProcess">
            <a:avLst/>
          </a:prstGeom>
          <a:solidFill>
            <a:schemeClr val="accent2"/>
          </a:solidFill>
        </p:spPr>
        <p:style>
          <a:lnRef idx="1">
            <a:schemeClr val="accent1"/>
          </a:lnRef>
          <a:fillRef idx="3">
            <a:schemeClr val="accent1"/>
          </a:fillRef>
          <a:effectRef idx="2">
            <a:schemeClr val="accent1"/>
          </a:effectRef>
          <a:fontRef idx="minor">
            <a:schemeClr val="lt1"/>
          </a:fontRef>
        </p:style>
        <p:txBody>
          <a:bodyPr lIns="91435" tIns="45718" rIns="91435" bIns="45718" anchor="ctr"/>
          <a:lstStyle/>
          <a:p>
            <a:pPr algn="ctr">
              <a:defRPr/>
            </a:pPr>
            <a:r>
              <a:rPr lang="en-US" sz="3600" dirty="0">
                <a:solidFill>
                  <a:srgbClr val="000000"/>
                </a:solidFill>
              </a:rPr>
              <a:t>Choose an edge with the </a:t>
            </a:r>
            <a:r>
              <a:rPr lang="en-US" sz="3600" i="1" dirty="0">
                <a:solidFill>
                  <a:srgbClr val="000000"/>
                </a:solidFill>
              </a:rPr>
              <a:t>minimum weight</a:t>
            </a:r>
            <a:r>
              <a:rPr lang="en-US" sz="3600" dirty="0">
                <a:solidFill>
                  <a:srgbClr val="000000"/>
                </a:solidFill>
              </a:rPr>
              <a:t> between the Tree and a vertex not in tree</a:t>
            </a:r>
          </a:p>
        </p:txBody>
      </p:sp>
      <p:sp>
        <p:nvSpPr>
          <p:cNvPr id="6" name="Process 5"/>
          <p:cNvSpPr/>
          <p:nvPr/>
        </p:nvSpPr>
        <p:spPr>
          <a:xfrm>
            <a:off x="9310712" y="4012705"/>
            <a:ext cx="3096344" cy="1656183"/>
          </a:xfrm>
          <a:prstGeom prst="flowChartProcess">
            <a:avLst/>
          </a:prstGeom>
        </p:spPr>
        <p:style>
          <a:lnRef idx="1">
            <a:schemeClr val="accent1"/>
          </a:lnRef>
          <a:fillRef idx="3">
            <a:schemeClr val="accent1"/>
          </a:fillRef>
          <a:effectRef idx="2">
            <a:schemeClr val="accent1"/>
          </a:effectRef>
          <a:fontRef idx="minor">
            <a:schemeClr val="lt1"/>
          </a:fontRef>
        </p:style>
        <p:txBody>
          <a:bodyPr lIns="91435" tIns="45718" rIns="91435" bIns="45718" anchor="ctr"/>
          <a:lstStyle/>
          <a:p>
            <a:pPr algn="ctr">
              <a:defRPr/>
            </a:pPr>
            <a:r>
              <a:rPr lang="en-US" sz="3600" dirty="0">
                <a:solidFill>
                  <a:srgbClr val="000000"/>
                </a:solidFill>
              </a:rPr>
              <a:t>Add the edge to the Tree.</a:t>
            </a:r>
          </a:p>
        </p:txBody>
      </p:sp>
      <p:sp>
        <p:nvSpPr>
          <p:cNvPr id="46092" name="TextBox 11"/>
          <p:cNvSpPr txBox="1">
            <a:spLocks noChangeArrowheads="1"/>
          </p:cNvSpPr>
          <p:nvPr/>
        </p:nvSpPr>
        <p:spPr bwMode="auto">
          <a:xfrm>
            <a:off x="7797801" y="6748463"/>
            <a:ext cx="1079499"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defRPr/>
            </a:pPr>
            <a:r>
              <a:rPr lang="en-US" sz="3600" dirty="0">
                <a:solidFill>
                  <a:srgbClr val="000000"/>
                </a:solidFill>
                <a:latin typeface="+mn-lt"/>
              </a:rPr>
              <a:t>Yes</a:t>
            </a:r>
          </a:p>
        </p:txBody>
      </p:sp>
      <p:cxnSp>
        <p:nvCxnSpPr>
          <p:cNvPr id="14" name="Straight Arrow Connector 13"/>
          <p:cNvCxnSpPr>
            <a:cxnSpLocks noChangeShapeType="1"/>
          </p:cNvCxnSpPr>
          <p:nvPr/>
        </p:nvCxnSpPr>
        <p:spPr bwMode="auto">
          <a:xfrm>
            <a:off x="4557713" y="3508375"/>
            <a:ext cx="0" cy="6477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xmlns="">
                <a:noFill/>
              </a14:hiddenFill>
            </a:ext>
          </a:extLst>
        </p:spPr>
      </p:cxnSp>
      <p:cxnSp>
        <p:nvCxnSpPr>
          <p:cNvPr id="16" name="Straight Arrow Connector 15"/>
          <p:cNvCxnSpPr>
            <a:cxnSpLocks noChangeShapeType="1"/>
          </p:cNvCxnSpPr>
          <p:nvPr/>
        </p:nvCxnSpPr>
        <p:spPr bwMode="auto">
          <a:xfrm>
            <a:off x="4557713" y="5668964"/>
            <a:ext cx="0" cy="6477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xmlns="">
                <a:noFill/>
              </a14:hiddenFill>
            </a:ext>
          </a:extLst>
        </p:spPr>
      </p:cxnSp>
      <p:cxnSp>
        <p:nvCxnSpPr>
          <p:cNvPr id="15" name="Straight Arrow Connector 14"/>
          <p:cNvCxnSpPr>
            <a:cxnSpLocks noChangeShapeType="1"/>
          </p:cNvCxnSpPr>
          <p:nvPr/>
        </p:nvCxnSpPr>
        <p:spPr bwMode="auto">
          <a:xfrm>
            <a:off x="7870825" y="7469188"/>
            <a:ext cx="1008063" cy="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xmlns="">
                <a:noFill/>
              </a14:hiddenFill>
            </a:ext>
          </a:extLst>
        </p:spPr>
      </p:cxnSp>
      <p:cxnSp>
        <p:nvCxnSpPr>
          <p:cNvPr id="18" name="Straight Arrow Connector 17"/>
          <p:cNvCxnSpPr>
            <a:cxnSpLocks noChangeShapeType="1"/>
            <a:stCxn id="4" idx="0"/>
          </p:cNvCxnSpPr>
          <p:nvPr/>
        </p:nvCxnSpPr>
        <p:spPr bwMode="auto">
          <a:xfrm flipV="1">
            <a:off x="10822882" y="5813426"/>
            <a:ext cx="695" cy="863573"/>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xmlns="">
                <a:noFill/>
              </a14:hiddenFill>
            </a:ext>
          </a:extLst>
        </p:spPr>
      </p:cxnSp>
      <p:cxnSp>
        <p:nvCxnSpPr>
          <p:cNvPr id="20" name="Straight Arrow Connector 19"/>
          <p:cNvCxnSpPr>
            <a:cxnSpLocks noChangeShapeType="1"/>
          </p:cNvCxnSpPr>
          <p:nvPr/>
        </p:nvCxnSpPr>
        <p:spPr bwMode="auto">
          <a:xfrm flipH="1">
            <a:off x="6862765" y="4805363"/>
            <a:ext cx="2447925" cy="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xmlns="">
                <a:noFill/>
              </a14:hiddenFill>
            </a:ext>
          </a:extLst>
        </p:spPr>
      </p:cxnSp>
      <p:cxnSp>
        <p:nvCxnSpPr>
          <p:cNvPr id="17" name="Straight Arrow Connector 16"/>
          <p:cNvCxnSpPr>
            <a:cxnSpLocks noChangeShapeType="1"/>
          </p:cNvCxnSpPr>
          <p:nvPr/>
        </p:nvCxnSpPr>
        <p:spPr bwMode="auto">
          <a:xfrm>
            <a:off x="4548342" y="8477201"/>
            <a:ext cx="0" cy="6477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xmlns="">
                <a:noFill/>
              </a14:hiddenFill>
            </a:ext>
          </a:extLst>
        </p:spPr>
      </p:cxnSp>
      <p:sp>
        <p:nvSpPr>
          <p:cNvPr id="19" name="Process 18"/>
          <p:cNvSpPr/>
          <p:nvPr/>
        </p:nvSpPr>
        <p:spPr>
          <a:xfrm>
            <a:off x="3009541" y="9124901"/>
            <a:ext cx="3096344" cy="628699"/>
          </a:xfrm>
          <a:prstGeom prst="flowChartProcess">
            <a:avLst/>
          </a:prstGeom>
        </p:spPr>
        <p:style>
          <a:lnRef idx="1">
            <a:schemeClr val="accent1"/>
          </a:lnRef>
          <a:fillRef idx="3">
            <a:schemeClr val="accent1"/>
          </a:fillRef>
          <a:effectRef idx="2">
            <a:schemeClr val="accent1"/>
          </a:effectRef>
          <a:fontRef idx="minor">
            <a:schemeClr val="lt1"/>
          </a:fontRef>
        </p:style>
        <p:txBody>
          <a:bodyPr lIns="91435" tIns="45718" rIns="91435" bIns="45718" anchor="ctr"/>
          <a:lstStyle/>
          <a:p>
            <a:pPr algn="ctr">
              <a:defRPr/>
            </a:pPr>
            <a:r>
              <a:rPr lang="en-US" sz="3600" dirty="0" smtClean="0">
                <a:solidFill>
                  <a:srgbClr val="000000"/>
                </a:solidFill>
              </a:rPr>
              <a:t>Output Tree</a:t>
            </a:r>
            <a:endParaRPr lang="en-US" sz="3600" dirty="0">
              <a:solidFill>
                <a:srgbClr val="000000"/>
              </a:solidFill>
            </a:endParaRPr>
          </a:p>
        </p:txBody>
      </p:sp>
      <p:sp>
        <p:nvSpPr>
          <p:cNvPr id="22" name="TextBox 11"/>
          <p:cNvSpPr txBox="1">
            <a:spLocks noChangeArrowheads="1"/>
          </p:cNvSpPr>
          <p:nvPr/>
        </p:nvSpPr>
        <p:spPr bwMode="auto">
          <a:xfrm>
            <a:off x="4734688" y="8477200"/>
            <a:ext cx="1079499"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defRPr/>
            </a:pPr>
            <a:r>
              <a:rPr lang="en-US" sz="3600" dirty="0" smtClean="0">
                <a:solidFill>
                  <a:srgbClr val="000000"/>
                </a:solidFill>
                <a:latin typeface="+mn-lt"/>
              </a:rPr>
              <a:t>No</a:t>
            </a:r>
            <a:endParaRPr lang="en-US" sz="3600" dirty="0">
              <a:solidFill>
                <a:srgbClr val="000000"/>
              </a:solidFill>
              <a:latin typeface="+mn-lt"/>
            </a:endParaRPr>
          </a:p>
        </p:txBody>
      </p:sp>
    </p:spTree>
    <p:extLst>
      <p:ext uri="{BB962C8B-B14F-4D97-AF65-F5344CB8AC3E}">
        <p14:creationId xmlns:p14="http://schemas.microsoft.com/office/powerpoint/2010/main" val="81999356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a:xfrm>
            <a:off x="1605856" y="390525"/>
            <a:ext cx="11398943" cy="1625600"/>
          </a:xfrm>
        </p:spPr>
        <p:txBody>
          <a:bodyPr>
            <a:normAutofit fontScale="90000"/>
          </a:bodyPr>
          <a:lstStyle/>
          <a:p>
            <a:pPr eaLnBrk="1" hangingPunct="1"/>
            <a:r>
              <a:rPr lang="en-US" dirty="0"/>
              <a:t>What is the total weight of the minimum spanning tree for the following graph?</a:t>
            </a:r>
            <a:endParaRPr lang="en-US" dirty="0">
              <a:latin typeface="Calibri" charset="0"/>
              <a:ea typeface="MS PGothic" charset="0"/>
            </a:endParaRPr>
          </a:p>
        </p:txBody>
      </p:sp>
      <p:sp>
        <p:nvSpPr>
          <p:cNvPr id="2051" name="TPAnswers"/>
          <p:cNvSpPr>
            <a:spLocks noGrp="1"/>
          </p:cNvSpPr>
          <p:nvPr>
            <p:ph idx="1"/>
            <p:custDataLst>
              <p:tags r:id="rId2"/>
            </p:custDataLst>
          </p:nvPr>
        </p:nvSpPr>
        <p:spPr>
          <a:xfrm>
            <a:off x="9022680" y="5380856"/>
            <a:ext cx="3600400" cy="3312368"/>
          </a:xfrm>
        </p:spPr>
        <p:txBody>
          <a:bodyPr/>
          <a:lstStyle/>
          <a:p>
            <a:pPr marL="914400" indent="-914400" eaLnBrk="1" hangingPunct="1">
              <a:buFont typeface="Arial" charset="0"/>
              <a:buAutoNum type="alphaUcPeriod"/>
            </a:pPr>
            <a:r>
              <a:rPr lang="en-US" dirty="0" smtClean="0">
                <a:latin typeface="Calibri" charset="0"/>
                <a:ea typeface="MS PGothic" charset="0"/>
              </a:rPr>
              <a:t>14</a:t>
            </a:r>
          </a:p>
          <a:p>
            <a:pPr marL="914400" indent="-914400" eaLnBrk="1" hangingPunct="1">
              <a:buFont typeface="Arial" charset="0"/>
              <a:buAutoNum type="alphaUcPeriod"/>
            </a:pPr>
            <a:r>
              <a:rPr lang="en-US" dirty="0" smtClean="0">
                <a:latin typeface="Calibri" charset="0"/>
                <a:ea typeface="MS PGothic" charset="0"/>
              </a:rPr>
              <a:t>15</a:t>
            </a:r>
          </a:p>
          <a:p>
            <a:pPr marL="914400" indent="-914400" eaLnBrk="1" hangingPunct="1">
              <a:buFont typeface="Arial" charset="0"/>
              <a:buAutoNum type="alphaUcPeriod"/>
            </a:pPr>
            <a:r>
              <a:rPr lang="en-US" dirty="0" smtClean="0">
                <a:latin typeface="Calibri" charset="0"/>
                <a:ea typeface="MS PGothic" charset="0"/>
              </a:rPr>
              <a:t>16</a:t>
            </a:r>
          </a:p>
          <a:p>
            <a:pPr marL="914400" indent="-914400" eaLnBrk="1" hangingPunct="1">
              <a:buFont typeface="Arial" charset="0"/>
              <a:buAutoNum type="alphaUcPeriod"/>
            </a:pPr>
            <a:r>
              <a:rPr lang="en-US" dirty="0" smtClean="0">
                <a:latin typeface="Calibri" charset="0"/>
                <a:ea typeface="MS PGothic" charset="0"/>
              </a:rPr>
              <a:t>None of the above</a:t>
            </a:r>
            <a:endParaRPr lang="en-US" dirty="0">
              <a:latin typeface="Calibri" charset="0"/>
              <a:ea typeface="MS PGothic" charset="0"/>
            </a:endParaRPr>
          </a:p>
        </p:txBody>
      </p:sp>
      <p:grpSp>
        <p:nvGrpSpPr>
          <p:cNvPr id="8" name="Group 7"/>
          <p:cNvGrpSpPr/>
          <p:nvPr/>
        </p:nvGrpSpPr>
        <p:grpSpPr>
          <a:xfrm>
            <a:off x="1893888" y="2572544"/>
            <a:ext cx="6912768" cy="4409257"/>
            <a:chOff x="2613968" y="1292786"/>
            <a:chExt cx="8801746" cy="6337087"/>
          </a:xfrm>
        </p:grpSpPr>
        <p:sp>
          <p:nvSpPr>
            <p:cNvPr id="9" name="Oval 45"/>
            <p:cNvSpPr>
              <a:spLocks noChangeArrowheads="1"/>
            </p:cNvSpPr>
            <p:nvPr/>
          </p:nvSpPr>
          <p:spPr bwMode="auto">
            <a:xfrm>
              <a:off x="4811643" y="1996481"/>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10" name="Oval 45"/>
            <p:cNvSpPr>
              <a:spLocks noChangeArrowheads="1"/>
            </p:cNvSpPr>
            <p:nvPr/>
          </p:nvSpPr>
          <p:spPr bwMode="auto">
            <a:xfrm>
              <a:off x="8230593" y="1996481"/>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11" name="Oval 45"/>
            <p:cNvSpPr>
              <a:spLocks noChangeArrowheads="1"/>
            </p:cNvSpPr>
            <p:nvPr/>
          </p:nvSpPr>
          <p:spPr bwMode="auto">
            <a:xfrm>
              <a:off x="2613968" y="4300737"/>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12" name="Oval 45"/>
            <p:cNvSpPr>
              <a:spLocks noChangeArrowheads="1"/>
            </p:cNvSpPr>
            <p:nvPr/>
          </p:nvSpPr>
          <p:spPr bwMode="auto">
            <a:xfrm>
              <a:off x="6502401" y="4300737"/>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13" name="Oval 45"/>
            <p:cNvSpPr>
              <a:spLocks noChangeArrowheads="1"/>
            </p:cNvSpPr>
            <p:nvPr/>
          </p:nvSpPr>
          <p:spPr bwMode="auto">
            <a:xfrm>
              <a:off x="11110913" y="4300737"/>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14" name="Oval 45"/>
            <p:cNvSpPr>
              <a:spLocks noChangeArrowheads="1"/>
            </p:cNvSpPr>
            <p:nvPr/>
          </p:nvSpPr>
          <p:spPr bwMode="auto">
            <a:xfrm>
              <a:off x="6502401" y="7325072"/>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cxnSp>
          <p:nvCxnSpPr>
            <p:cNvPr id="15" name="Straight Connector 14"/>
            <p:cNvCxnSpPr/>
            <p:nvPr/>
          </p:nvCxnSpPr>
          <p:spPr>
            <a:xfrm>
              <a:off x="4964044" y="2148880"/>
              <a:ext cx="3418950"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766367" y="4453136"/>
              <a:ext cx="8496944"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11" idx="2"/>
            </p:cNvCxnSpPr>
            <p:nvPr/>
          </p:nvCxnSpPr>
          <p:spPr>
            <a:xfrm flipH="1">
              <a:off x="2613969" y="2148880"/>
              <a:ext cx="2350074" cy="2304256"/>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endCxn id="13" idx="5"/>
            </p:cNvCxnSpPr>
            <p:nvPr/>
          </p:nvCxnSpPr>
          <p:spPr>
            <a:xfrm>
              <a:off x="8382993" y="2148882"/>
              <a:ext cx="2988083" cy="2412019"/>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964043" y="2148880"/>
              <a:ext cx="1709474" cy="2304256"/>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654800" y="2148880"/>
              <a:ext cx="1728192" cy="2304256"/>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654800" y="4453135"/>
              <a:ext cx="0" cy="3024336"/>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1" idx="4"/>
            </p:cNvCxnSpPr>
            <p:nvPr/>
          </p:nvCxnSpPr>
          <p:spPr>
            <a:xfrm>
              <a:off x="2766367" y="4605537"/>
              <a:ext cx="3888432" cy="2871936"/>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6654800" y="4453135"/>
              <a:ext cx="4608512" cy="3024336"/>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312991" y="1292786"/>
              <a:ext cx="494209" cy="707886"/>
            </a:xfrm>
            <a:prstGeom prst="rect">
              <a:avLst/>
            </a:prstGeom>
            <a:noFill/>
          </p:spPr>
          <p:txBody>
            <a:bodyPr wrap="square" lIns="91435" tIns="45718" rIns="91435" bIns="45718" rtlCol="0">
              <a:spAutoFit/>
            </a:bodyPr>
            <a:lstStyle/>
            <a:p>
              <a:r>
                <a:rPr lang="en-AU" sz="4000" dirty="0"/>
                <a:t>1</a:t>
              </a:r>
            </a:p>
          </p:txBody>
        </p:sp>
        <p:sp>
          <p:nvSpPr>
            <p:cNvPr id="25" name="TextBox 24"/>
            <p:cNvSpPr txBox="1"/>
            <p:nvPr/>
          </p:nvSpPr>
          <p:spPr>
            <a:xfrm>
              <a:off x="3190033" y="2708666"/>
              <a:ext cx="457200" cy="707886"/>
            </a:xfrm>
            <a:prstGeom prst="rect">
              <a:avLst/>
            </a:prstGeom>
            <a:noFill/>
          </p:spPr>
          <p:txBody>
            <a:bodyPr wrap="square" lIns="91435" tIns="45718" rIns="91435" bIns="45718" rtlCol="0">
              <a:spAutoFit/>
            </a:bodyPr>
            <a:lstStyle/>
            <a:p>
              <a:r>
                <a:rPr lang="en-AU" sz="4000" dirty="0"/>
                <a:t>3</a:t>
              </a:r>
            </a:p>
          </p:txBody>
        </p:sp>
        <p:sp>
          <p:nvSpPr>
            <p:cNvPr id="26" name="TextBox 25"/>
            <p:cNvSpPr txBox="1"/>
            <p:nvPr/>
          </p:nvSpPr>
          <p:spPr>
            <a:xfrm>
              <a:off x="5818781" y="2593122"/>
              <a:ext cx="494209" cy="707886"/>
            </a:xfrm>
            <a:prstGeom prst="rect">
              <a:avLst/>
            </a:prstGeom>
            <a:noFill/>
          </p:spPr>
          <p:txBody>
            <a:bodyPr wrap="square" lIns="91435" tIns="45718" rIns="91435" bIns="45718" rtlCol="0">
              <a:spAutoFit/>
            </a:bodyPr>
            <a:lstStyle/>
            <a:p>
              <a:r>
                <a:rPr lang="en-AU" sz="4000" dirty="0"/>
                <a:t>4</a:t>
              </a:r>
            </a:p>
          </p:txBody>
        </p:sp>
        <p:sp>
          <p:nvSpPr>
            <p:cNvPr id="27" name="TextBox 26"/>
            <p:cNvSpPr txBox="1"/>
            <p:nvPr/>
          </p:nvSpPr>
          <p:spPr>
            <a:xfrm>
              <a:off x="8001695" y="2708666"/>
              <a:ext cx="494209" cy="707886"/>
            </a:xfrm>
            <a:prstGeom prst="rect">
              <a:avLst/>
            </a:prstGeom>
            <a:noFill/>
          </p:spPr>
          <p:txBody>
            <a:bodyPr wrap="square" lIns="91435" tIns="45718" rIns="91435" bIns="45718" rtlCol="0">
              <a:spAutoFit/>
            </a:bodyPr>
            <a:lstStyle/>
            <a:p>
              <a:r>
                <a:rPr lang="en-AU" sz="4000" dirty="0"/>
                <a:t>4</a:t>
              </a:r>
            </a:p>
          </p:txBody>
        </p:sp>
        <p:sp>
          <p:nvSpPr>
            <p:cNvPr id="28" name="TextBox 27"/>
            <p:cNvSpPr txBox="1"/>
            <p:nvPr/>
          </p:nvSpPr>
          <p:spPr>
            <a:xfrm>
              <a:off x="9629929" y="2341064"/>
              <a:ext cx="494209" cy="707886"/>
            </a:xfrm>
            <a:prstGeom prst="rect">
              <a:avLst/>
            </a:prstGeom>
            <a:noFill/>
          </p:spPr>
          <p:txBody>
            <a:bodyPr wrap="square" lIns="91435" tIns="45718" rIns="91435" bIns="45718" rtlCol="0">
              <a:spAutoFit/>
            </a:bodyPr>
            <a:lstStyle/>
            <a:p>
              <a:r>
                <a:rPr lang="en-AU" sz="4000" dirty="0"/>
                <a:t>6</a:t>
              </a:r>
            </a:p>
          </p:txBody>
        </p:sp>
        <p:sp>
          <p:nvSpPr>
            <p:cNvPr id="29" name="TextBox 28"/>
            <p:cNvSpPr txBox="1"/>
            <p:nvPr/>
          </p:nvSpPr>
          <p:spPr>
            <a:xfrm>
              <a:off x="4430347" y="3711712"/>
              <a:ext cx="494209" cy="707886"/>
            </a:xfrm>
            <a:prstGeom prst="rect">
              <a:avLst/>
            </a:prstGeom>
            <a:noFill/>
          </p:spPr>
          <p:txBody>
            <a:bodyPr wrap="square" lIns="91435" tIns="45718" rIns="91435" bIns="45718" rtlCol="0">
              <a:spAutoFit/>
            </a:bodyPr>
            <a:lstStyle/>
            <a:p>
              <a:r>
                <a:rPr lang="en-AU" sz="4000" dirty="0"/>
                <a:t>5</a:t>
              </a:r>
            </a:p>
          </p:txBody>
        </p:sp>
        <p:sp>
          <p:nvSpPr>
            <p:cNvPr id="30" name="TextBox 29"/>
            <p:cNvSpPr txBox="1"/>
            <p:nvPr/>
          </p:nvSpPr>
          <p:spPr>
            <a:xfrm>
              <a:off x="8711953" y="3711712"/>
              <a:ext cx="494209" cy="707886"/>
            </a:xfrm>
            <a:prstGeom prst="rect">
              <a:avLst/>
            </a:prstGeom>
            <a:noFill/>
          </p:spPr>
          <p:txBody>
            <a:bodyPr wrap="square" lIns="91435" tIns="45718" rIns="91435" bIns="45718" rtlCol="0">
              <a:spAutoFit/>
            </a:bodyPr>
            <a:lstStyle/>
            <a:p>
              <a:r>
                <a:rPr lang="en-AU" sz="4000" dirty="0"/>
                <a:t>5</a:t>
              </a:r>
            </a:p>
          </p:txBody>
        </p:sp>
        <p:sp>
          <p:nvSpPr>
            <p:cNvPr id="31" name="TextBox 30"/>
            <p:cNvSpPr txBox="1"/>
            <p:nvPr/>
          </p:nvSpPr>
          <p:spPr>
            <a:xfrm>
              <a:off x="3789006" y="5773689"/>
              <a:ext cx="494209" cy="707886"/>
            </a:xfrm>
            <a:prstGeom prst="rect">
              <a:avLst/>
            </a:prstGeom>
            <a:noFill/>
          </p:spPr>
          <p:txBody>
            <a:bodyPr wrap="square" lIns="91435" tIns="45718" rIns="91435" bIns="45718" rtlCol="0">
              <a:spAutoFit/>
            </a:bodyPr>
            <a:lstStyle/>
            <a:p>
              <a:r>
                <a:rPr lang="en-AU" sz="4000" dirty="0"/>
                <a:t>6</a:t>
              </a:r>
            </a:p>
          </p:txBody>
        </p:sp>
        <p:sp>
          <p:nvSpPr>
            <p:cNvPr id="32" name="TextBox 31"/>
            <p:cNvSpPr txBox="1"/>
            <p:nvPr/>
          </p:nvSpPr>
          <p:spPr>
            <a:xfrm>
              <a:off x="6065887" y="5401907"/>
              <a:ext cx="494209" cy="707886"/>
            </a:xfrm>
            <a:prstGeom prst="rect">
              <a:avLst/>
            </a:prstGeom>
            <a:noFill/>
          </p:spPr>
          <p:txBody>
            <a:bodyPr wrap="square" lIns="91435" tIns="45718" rIns="91435" bIns="45718" rtlCol="0">
              <a:spAutoFit/>
            </a:bodyPr>
            <a:lstStyle/>
            <a:p>
              <a:r>
                <a:rPr lang="en-AU" sz="4000" dirty="0"/>
                <a:t>2</a:t>
              </a:r>
            </a:p>
          </p:txBody>
        </p:sp>
        <p:sp>
          <p:nvSpPr>
            <p:cNvPr id="33" name="TextBox 32"/>
            <p:cNvSpPr txBox="1"/>
            <p:nvPr/>
          </p:nvSpPr>
          <p:spPr>
            <a:xfrm>
              <a:off x="9387780" y="5755850"/>
              <a:ext cx="494209" cy="707886"/>
            </a:xfrm>
            <a:prstGeom prst="rect">
              <a:avLst/>
            </a:prstGeom>
            <a:noFill/>
          </p:spPr>
          <p:txBody>
            <a:bodyPr wrap="square" lIns="91435" tIns="45718" rIns="91435" bIns="45718" rtlCol="0">
              <a:spAutoFit/>
            </a:bodyPr>
            <a:lstStyle/>
            <a:p>
              <a:r>
                <a:rPr lang="en-AU" sz="4000" dirty="0"/>
                <a:t>8</a:t>
              </a:r>
            </a:p>
          </p:txBody>
        </p:sp>
      </p:gr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613968" y="1204392"/>
            <a:ext cx="9289032" cy="6425481"/>
            <a:chOff x="2613968" y="1292786"/>
            <a:chExt cx="8801746" cy="6337087"/>
          </a:xfrm>
        </p:grpSpPr>
        <p:sp>
          <p:nvSpPr>
            <p:cNvPr id="2" name="Oval 45"/>
            <p:cNvSpPr>
              <a:spLocks noChangeArrowheads="1"/>
            </p:cNvSpPr>
            <p:nvPr/>
          </p:nvSpPr>
          <p:spPr bwMode="auto">
            <a:xfrm>
              <a:off x="4811643" y="1996481"/>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3" name="Oval 45"/>
            <p:cNvSpPr>
              <a:spLocks noChangeArrowheads="1"/>
            </p:cNvSpPr>
            <p:nvPr/>
          </p:nvSpPr>
          <p:spPr bwMode="auto">
            <a:xfrm>
              <a:off x="8230593" y="1996481"/>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4" name="Oval 45"/>
            <p:cNvSpPr>
              <a:spLocks noChangeArrowheads="1"/>
            </p:cNvSpPr>
            <p:nvPr/>
          </p:nvSpPr>
          <p:spPr bwMode="auto">
            <a:xfrm>
              <a:off x="2613968" y="4300737"/>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5" name="Oval 45"/>
            <p:cNvSpPr>
              <a:spLocks noChangeArrowheads="1"/>
            </p:cNvSpPr>
            <p:nvPr/>
          </p:nvSpPr>
          <p:spPr bwMode="auto">
            <a:xfrm>
              <a:off x="6502401" y="4300737"/>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6" name="Oval 45"/>
            <p:cNvSpPr>
              <a:spLocks noChangeArrowheads="1"/>
            </p:cNvSpPr>
            <p:nvPr/>
          </p:nvSpPr>
          <p:spPr bwMode="auto">
            <a:xfrm>
              <a:off x="11110913" y="4300737"/>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sp>
          <p:nvSpPr>
            <p:cNvPr id="7" name="Oval 45"/>
            <p:cNvSpPr>
              <a:spLocks noChangeArrowheads="1"/>
            </p:cNvSpPr>
            <p:nvPr/>
          </p:nvSpPr>
          <p:spPr bwMode="auto">
            <a:xfrm>
              <a:off x="6502401" y="7325072"/>
              <a:ext cx="304801" cy="304801"/>
            </a:xfrm>
            <a:prstGeom prst="ellipse">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pitchFamily="-84" charset="0"/>
                <a:sym typeface="Helvetica Neue Light" pitchFamily="-84" charset="0"/>
              </a:endParaRPr>
            </a:p>
          </p:txBody>
        </p:sp>
        <p:cxnSp>
          <p:nvCxnSpPr>
            <p:cNvPr id="9" name="Straight Connector 8"/>
            <p:cNvCxnSpPr/>
            <p:nvPr/>
          </p:nvCxnSpPr>
          <p:spPr>
            <a:xfrm>
              <a:off x="4964044" y="2148880"/>
              <a:ext cx="3418950"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766367" y="4453136"/>
              <a:ext cx="8496944" cy="0"/>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4" idx="2"/>
            </p:cNvCxnSpPr>
            <p:nvPr/>
          </p:nvCxnSpPr>
          <p:spPr>
            <a:xfrm flipH="1">
              <a:off x="2613969" y="2148880"/>
              <a:ext cx="2350074" cy="2304256"/>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endCxn id="6" idx="5"/>
            </p:cNvCxnSpPr>
            <p:nvPr/>
          </p:nvCxnSpPr>
          <p:spPr>
            <a:xfrm>
              <a:off x="8382993" y="2148882"/>
              <a:ext cx="2988083" cy="2412019"/>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964043" y="2148880"/>
              <a:ext cx="1709474" cy="2304256"/>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654800" y="2148880"/>
              <a:ext cx="1728192" cy="2304256"/>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54800" y="4453135"/>
              <a:ext cx="0" cy="3024336"/>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4" idx="4"/>
            </p:cNvCxnSpPr>
            <p:nvPr/>
          </p:nvCxnSpPr>
          <p:spPr>
            <a:xfrm>
              <a:off x="2766367" y="4605537"/>
              <a:ext cx="3888432" cy="2871936"/>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6654800" y="4453135"/>
              <a:ext cx="4608512" cy="3024336"/>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312991" y="1292786"/>
              <a:ext cx="494209" cy="707886"/>
            </a:xfrm>
            <a:prstGeom prst="rect">
              <a:avLst/>
            </a:prstGeom>
            <a:noFill/>
          </p:spPr>
          <p:txBody>
            <a:bodyPr wrap="square" lIns="91435" tIns="45718" rIns="91435" bIns="45718" rtlCol="0">
              <a:spAutoFit/>
            </a:bodyPr>
            <a:lstStyle/>
            <a:p>
              <a:r>
                <a:rPr lang="en-AU" sz="4000" dirty="0"/>
                <a:t>1</a:t>
              </a:r>
            </a:p>
          </p:txBody>
        </p:sp>
        <p:sp>
          <p:nvSpPr>
            <p:cNvPr id="28" name="TextBox 27"/>
            <p:cNvSpPr txBox="1"/>
            <p:nvPr/>
          </p:nvSpPr>
          <p:spPr>
            <a:xfrm>
              <a:off x="3190033" y="2708666"/>
              <a:ext cx="457200" cy="707886"/>
            </a:xfrm>
            <a:prstGeom prst="rect">
              <a:avLst/>
            </a:prstGeom>
            <a:noFill/>
          </p:spPr>
          <p:txBody>
            <a:bodyPr wrap="square" lIns="91435" tIns="45718" rIns="91435" bIns="45718" rtlCol="0">
              <a:spAutoFit/>
            </a:bodyPr>
            <a:lstStyle/>
            <a:p>
              <a:r>
                <a:rPr lang="en-AU" sz="4000" dirty="0"/>
                <a:t>3</a:t>
              </a:r>
            </a:p>
          </p:txBody>
        </p:sp>
        <p:sp>
          <p:nvSpPr>
            <p:cNvPr id="29" name="TextBox 28"/>
            <p:cNvSpPr txBox="1"/>
            <p:nvPr/>
          </p:nvSpPr>
          <p:spPr>
            <a:xfrm>
              <a:off x="5818781" y="2593122"/>
              <a:ext cx="494209" cy="707886"/>
            </a:xfrm>
            <a:prstGeom prst="rect">
              <a:avLst/>
            </a:prstGeom>
            <a:noFill/>
          </p:spPr>
          <p:txBody>
            <a:bodyPr wrap="square" lIns="91435" tIns="45718" rIns="91435" bIns="45718" rtlCol="0">
              <a:spAutoFit/>
            </a:bodyPr>
            <a:lstStyle/>
            <a:p>
              <a:r>
                <a:rPr lang="en-AU" sz="4000" dirty="0"/>
                <a:t>4</a:t>
              </a:r>
            </a:p>
          </p:txBody>
        </p:sp>
        <p:sp>
          <p:nvSpPr>
            <p:cNvPr id="30" name="TextBox 29"/>
            <p:cNvSpPr txBox="1"/>
            <p:nvPr/>
          </p:nvSpPr>
          <p:spPr>
            <a:xfrm>
              <a:off x="8001695" y="2708666"/>
              <a:ext cx="494209" cy="707886"/>
            </a:xfrm>
            <a:prstGeom prst="rect">
              <a:avLst/>
            </a:prstGeom>
            <a:noFill/>
          </p:spPr>
          <p:txBody>
            <a:bodyPr wrap="square" lIns="91435" tIns="45718" rIns="91435" bIns="45718" rtlCol="0">
              <a:spAutoFit/>
            </a:bodyPr>
            <a:lstStyle/>
            <a:p>
              <a:r>
                <a:rPr lang="en-AU" sz="4000" dirty="0"/>
                <a:t>4</a:t>
              </a:r>
            </a:p>
          </p:txBody>
        </p:sp>
        <p:sp>
          <p:nvSpPr>
            <p:cNvPr id="31" name="TextBox 30"/>
            <p:cNvSpPr txBox="1"/>
            <p:nvPr/>
          </p:nvSpPr>
          <p:spPr>
            <a:xfrm>
              <a:off x="9629929" y="2341064"/>
              <a:ext cx="494209" cy="707886"/>
            </a:xfrm>
            <a:prstGeom prst="rect">
              <a:avLst/>
            </a:prstGeom>
            <a:noFill/>
          </p:spPr>
          <p:txBody>
            <a:bodyPr wrap="square" lIns="91435" tIns="45718" rIns="91435" bIns="45718" rtlCol="0">
              <a:spAutoFit/>
            </a:bodyPr>
            <a:lstStyle/>
            <a:p>
              <a:r>
                <a:rPr lang="en-AU" sz="4000" dirty="0"/>
                <a:t>6</a:t>
              </a:r>
            </a:p>
          </p:txBody>
        </p:sp>
        <p:sp>
          <p:nvSpPr>
            <p:cNvPr id="32" name="TextBox 31"/>
            <p:cNvSpPr txBox="1"/>
            <p:nvPr/>
          </p:nvSpPr>
          <p:spPr>
            <a:xfrm>
              <a:off x="4430347" y="3711712"/>
              <a:ext cx="494209" cy="707886"/>
            </a:xfrm>
            <a:prstGeom prst="rect">
              <a:avLst/>
            </a:prstGeom>
            <a:noFill/>
          </p:spPr>
          <p:txBody>
            <a:bodyPr wrap="square" lIns="91435" tIns="45718" rIns="91435" bIns="45718" rtlCol="0">
              <a:spAutoFit/>
            </a:bodyPr>
            <a:lstStyle/>
            <a:p>
              <a:r>
                <a:rPr lang="en-AU" sz="4000" dirty="0"/>
                <a:t>5</a:t>
              </a:r>
            </a:p>
          </p:txBody>
        </p:sp>
        <p:sp>
          <p:nvSpPr>
            <p:cNvPr id="33" name="TextBox 32"/>
            <p:cNvSpPr txBox="1"/>
            <p:nvPr/>
          </p:nvSpPr>
          <p:spPr>
            <a:xfrm>
              <a:off x="8711953" y="3711712"/>
              <a:ext cx="494209" cy="707886"/>
            </a:xfrm>
            <a:prstGeom prst="rect">
              <a:avLst/>
            </a:prstGeom>
            <a:noFill/>
          </p:spPr>
          <p:txBody>
            <a:bodyPr wrap="square" lIns="91435" tIns="45718" rIns="91435" bIns="45718" rtlCol="0">
              <a:spAutoFit/>
            </a:bodyPr>
            <a:lstStyle/>
            <a:p>
              <a:r>
                <a:rPr lang="en-AU" sz="4000" dirty="0"/>
                <a:t>5</a:t>
              </a:r>
            </a:p>
          </p:txBody>
        </p:sp>
        <p:sp>
          <p:nvSpPr>
            <p:cNvPr id="34" name="TextBox 33"/>
            <p:cNvSpPr txBox="1"/>
            <p:nvPr/>
          </p:nvSpPr>
          <p:spPr>
            <a:xfrm>
              <a:off x="3789006" y="5773689"/>
              <a:ext cx="494209" cy="707886"/>
            </a:xfrm>
            <a:prstGeom prst="rect">
              <a:avLst/>
            </a:prstGeom>
            <a:noFill/>
          </p:spPr>
          <p:txBody>
            <a:bodyPr wrap="square" lIns="91435" tIns="45718" rIns="91435" bIns="45718" rtlCol="0">
              <a:spAutoFit/>
            </a:bodyPr>
            <a:lstStyle/>
            <a:p>
              <a:r>
                <a:rPr lang="en-AU" sz="4000" dirty="0"/>
                <a:t>6</a:t>
              </a:r>
            </a:p>
          </p:txBody>
        </p:sp>
        <p:sp>
          <p:nvSpPr>
            <p:cNvPr id="35" name="TextBox 34"/>
            <p:cNvSpPr txBox="1"/>
            <p:nvPr/>
          </p:nvSpPr>
          <p:spPr>
            <a:xfrm>
              <a:off x="6065887" y="5401907"/>
              <a:ext cx="494209" cy="707886"/>
            </a:xfrm>
            <a:prstGeom prst="rect">
              <a:avLst/>
            </a:prstGeom>
            <a:noFill/>
          </p:spPr>
          <p:txBody>
            <a:bodyPr wrap="square" lIns="91435" tIns="45718" rIns="91435" bIns="45718" rtlCol="0">
              <a:spAutoFit/>
            </a:bodyPr>
            <a:lstStyle/>
            <a:p>
              <a:r>
                <a:rPr lang="en-AU" sz="4000" dirty="0"/>
                <a:t>2</a:t>
              </a:r>
            </a:p>
          </p:txBody>
        </p:sp>
        <p:sp>
          <p:nvSpPr>
            <p:cNvPr id="36" name="TextBox 35"/>
            <p:cNvSpPr txBox="1"/>
            <p:nvPr/>
          </p:nvSpPr>
          <p:spPr>
            <a:xfrm>
              <a:off x="9387780" y="5755850"/>
              <a:ext cx="494209" cy="707886"/>
            </a:xfrm>
            <a:prstGeom prst="rect">
              <a:avLst/>
            </a:prstGeom>
            <a:noFill/>
          </p:spPr>
          <p:txBody>
            <a:bodyPr wrap="square" lIns="91435" tIns="45718" rIns="91435" bIns="45718" rtlCol="0">
              <a:spAutoFit/>
            </a:bodyPr>
            <a:lstStyle/>
            <a:p>
              <a:r>
                <a:rPr lang="en-AU" sz="4000" dirty="0"/>
                <a:t>8</a:t>
              </a:r>
            </a:p>
          </p:txBody>
        </p:sp>
      </p:grpSp>
    </p:spTree>
    <p:extLst>
      <p:ext uri="{BB962C8B-B14F-4D97-AF65-F5344CB8AC3E}">
        <p14:creationId xmlns:p14="http://schemas.microsoft.com/office/powerpoint/2010/main" val="3756977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a:xfrm>
            <a:off x="2041527" y="390525"/>
            <a:ext cx="10664825" cy="1625600"/>
          </a:xfrm>
        </p:spPr>
        <p:txBody>
          <a:bodyPr lIns="50797" tIns="50797" rIns="50797" bIns="50797"/>
          <a:lstStyle/>
          <a:p>
            <a:pPr eaLnBrk="1" hangingPunct="1">
              <a:defRPr/>
            </a:pPr>
            <a:r>
              <a:rPr lang="en-US" smtClean="0">
                <a:effectLst>
                  <a:outerShdw blurRad="38100" dist="38100" dir="2700000" algn="tl">
                    <a:srgbClr val="C0C0C0"/>
                  </a:outerShdw>
                </a:effectLst>
              </a:rPr>
              <a:t>A Torch Problem</a:t>
            </a:r>
          </a:p>
        </p:txBody>
      </p:sp>
      <p:sp>
        <p:nvSpPr>
          <p:cNvPr id="11267" name="Rectangle 2"/>
          <p:cNvSpPr>
            <a:spLocks noGrp="1" noChangeArrowheads="1"/>
          </p:cNvSpPr>
          <p:nvPr>
            <p:ph type="body" idx="4294967295"/>
          </p:nvPr>
        </p:nvSpPr>
        <p:spPr>
          <a:xfrm>
            <a:off x="1605857" y="4057386"/>
            <a:ext cx="10922694" cy="5905500"/>
          </a:xfrm>
        </p:spPr>
        <p:txBody>
          <a:bodyPr lIns="50797" tIns="50797" rIns="50797" bIns="50797"/>
          <a:lstStyle/>
          <a:p>
            <a:pPr algn="ctr" eaLnBrk="1" hangingPunct="1">
              <a:buFont typeface="Wingdings" pitchFamily="2" charset="2"/>
              <a:buNone/>
            </a:pPr>
            <a:r>
              <a:rPr lang="en-US" sz="4000" dirty="0">
                <a:latin typeface="Times New Roman" pitchFamily="18" charset="0"/>
                <a:sym typeface="Geneva" pitchFamily="-84" charset="0"/>
              </a:rPr>
              <a:t>Four people wish to cross a bridge at night. </a:t>
            </a:r>
            <a:r>
              <a:rPr lang="en-US" sz="4000" dirty="0" smtClean="0">
                <a:latin typeface="Times New Roman" pitchFamily="18" charset="0"/>
                <a:sym typeface="Geneva" pitchFamily="-84" charset="0"/>
              </a:rPr>
              <a:t/>
            </a:r>
            <a:br>
              <a:rPr lang="en-US" sz="4000" dirty="0" smtClean="0">
                <a:latin typeface="Times New Roman" pitchFamily="18" charset="0"/>
                <a:sym typeface="Geneva" pitchFamily="-84" charset="0"/>
              </a:rPr>
            </a:br>
            <a:r>
              <a:rPr lang="en-US" sz="4000" dirty="0" smtClean="0">
                <a:latin typeface="Times New Roman" pitchFamily="18" charset="0"/>
                <a:sym typeface="Geneva" pitchFamily="-84" charset="0"/>
              </a:rPr>
              <a:t>They </a:t>
            </a:r>
            <a:r>
              <a:rPr lang="en-US" sz="4000" dirty="0">
                <a:latin typeface="Times New Roman" pitchFamily="18" charset="0"/>
                <a:sym typeface="Geneva" pitchFamily="-84" charset="0"/>
              </a:rPr>
              <a:t>need a torch to cross and they only have one torch between them. Also, since the bridge is narrow, they can only cross at most two at a time, and can only travel at the speed of the slowest. The four people can cross in 1 minute, 2 minutes, 5 minutes and 10 minutes, respectively. </a:t>
            </a:r>
            <a:endParaRPr lang="en-US" sz="4000" dirty="0" smtClean="0">
              <a:latin typeface="Times New Roman" pitchFamily="18" charset="0"/>
              <a:sym typeface="Geneva" pitchFamily="-84" charset="0"/>
            </a:endParaRPr>
          </a:p>
          <a:p>
            <a:pPr algn="ctr" eaLnBrk="1" hangingPunct="1">
              <a:buFont typeface="Wingdings" pitchFamily="2" charset="2"/>
              <a:buNone/>
            </a:pPr>
            <a:r>
              <a:rPr lang="en-US" sz="4000" dirty="0" smtClean="0">
                <a:latin typeface="Times New Roman" pitchFamily="18" charset="0"/>
                <a:sym typeface="Geneva" pitchFamily="-84" charset="0"/>
              </a:rPr>
              <a:t>Find </a:t>
            </a:r>
            <a:r>
              <a:rPr lang="en-US" sz="4000" dirty="0">
                <a:latin typeface="Times New Roman" pitchFamily="18" charset="0"/>
                <a:sym typeface="Geneva" pitchFamily="-84" charset="0"/>
              </a:rPr>
              <a:t>a way for them to cross in the minimum about of time.</a:t>
            </a:r>
          </a:p>
        </p:txBody>
      </p:sp>
      <p:pic>
        <p:nvPicPr>
          <p:cNvPr id="67588" name="Picture 4"/>
          <p:cNvPicPr>
            <a:picLocks noChangeAspect="1"/>
          </p:cNvPicPr>
          <p:nvPr/>
        </p:nvPicPr>
        <p:blipFill>
          <a:blip r:embed="rId3"/>
          <a:srcRect/>
          <a:stretch>
            <a:fillRect/>
          </a:stretch>
        </p:blipFill>
        <p:spPr bwMode="auto">
          <a:xfrm>
            <a:off x="7480348" y="196852"/>
            <a:ext cx="5524452" cy="3455814"/>
          </a:xfrm>
          <a:prstGeom prst="rect">
            <a:avLst/>
          </a:prstGeom>
          <a:noFill/>
          <a:ln>
            <a:noFill/>
          </a:ln>
          <a:effectLst/>
          <a:extLst>
            <a:ext uri="{909E8E84-426E-40dd-AFC4-6F175D3DCCD1}">
              <a14:hiddenFill xmlns:a14="http://schemas.microsoft.com/office/drawing/2010/main" xmlns="">
                <a:solidFill>
                  <a:srgbClr val="BFBFB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1269" name="Rectangle 4"/>
          <p:cNvSpPr>
            <a:spLocks/>
          </p:cNvSpPr>
          <p:nvPr/>
        </p:nvSpPr>
        <p:spPr bwMode="auto">
          <a:xfrm>
            <a:off x="9969196" y="3796680"/>
            <a:ext cx="3022601"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b"/>
          <a:lstStyle/>
          <a:p>
            <a:pPr algn="ctr"/>
            <a:r>
              <a:rPr lang="en-US" sz="900" dirty="0">
                <a:latin typeface="Helvetica Neue Light" pitchFamily="-84" charset="0"/>
                <a:sym typeface="Helvetica Neue Light" pitchFamily="-84" charset="0"/>
              </a:rPr>
              <a:t>Ando Hiroshige (http:www.hiroshige.org.uk)</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a:xfrm>
            <a:off x="1821880" y="1996480"/>
            <a:ext cx="10664825" cy="1625600"/>
          </a:xfrm>
        </p:spPr>
        <p:txBody>
          <a:bodyPr>
            <a:noAutofit/>
          </a:bodyPr>
          <a:lstStyle/>
          <a:p>
            <a:pPr eaLnBrk="1" hangingPunct="1"/>
            <a:r>
              <a:rPr lang="en-US" sz="4400" dirty="0">
                <a:sym typeface="Geneva" pitchFamily="-84" charset="0"/>
              </a:rPr>
              <a:t>The four people can cross in 1 minute, </a:t>
            </a:r>
            <a:br>
              <a:rPr lang="en-US" sz="4400" dirty="0">
                <a:sym typeface="Geneva" pitchFamily="-84" charset="0"/>
              </a:rPr>
            </a:br>
            <a:r>
              <a:rPr lang="en-US" sz="4400" dirty="0">
                <a:sym typeface="Geneva" pitchFamily="-84" charset="0"/>
              </a:rPr>
              <a:t>2 minutes, 5 minutes and 10 minutes, respectively.  </a:t>
            </a:r>
            <a:r>
              <a:rPr lang="en-US" sz="4400" dirty="0"/>
              <a:t>What is the minimum time to get the four people across the bridge in the torch problem?</a:t>
            </a:r>
            <a:r>
              <a:rPr lang="en-US" sz="4400" dirty="0" smtClean="0"/>
              <a:t/>
            </a:r>
            <a:br>
              <a:rPr lang="en-US" sz="4400" dirty="0" smtClean="0"/>
            </a:br>
            <a:r>
              <a:rPr lang="en-US" sz="4400" dirty="0"/>
              <a:t/>
            </a:r>
            <a:br>
              <a:rPr lang="en-US" sz="4400" dirty="0"/>
            </a:br>
            <a:endParaRPr lang="en-US" sz="4400" dirty="0">
              <a:latin typeface="Calibri" charset="0"/>
              <a:ea typeface="MS PGothic" charset="0"/>
            </a:endParaRPr>
          </a:p>
        </p:txBody>
      </p:sp>
      <p:sp>
        <p:nvSpPr>
          <p:cNvPr id="2051" name="TPAnswers"/>
          <p:cNvSpPr>
            <a:spLocks noGrp="1"/>
          </p:cNvSpPr>
          <p:nvPr>
            <p:ph idx="1"/>
            <p:custDataLst>
              <p:tags r:id="rId2"/>
            </p:custDataLst>
          </p:nvPr>
        </p:nvSpPr>
        <p:spPr>
          <a:xfrm>
            <a:off x="2109912" y="4084712"/>
            <a:ext cx="5367143" cy="4320480"/>
          </a:xfrm>
        </p:spPr>
        <p:txBody>
          <a:bodyPr/>
          <a:lstStyle/>
          <a:p>
            <a:pPr marL="914400" indent="-914400" eaLnBrk="1" hangingPunct="1">
              <a:buFont typeface="Arial" charset="0"/>
              <a:buAutoNum type="alphaUcPeriod"/>
            </a:pPr>
            <a:r>
              <a:rPr lang="en-US" dirty="0" smtClean="0">
                <a:latin typeface="Calibri" charset="0"/>
                <a:ea typeface="MS PGothic" charset="0"/>
              </a:rPr>
              <a:t>15</a:t>
            </a:r>
          </a:p>
          <a:p>
            <a:pPr marL="914400" indent="-914400" eaLnBrk="1" hangingPunct="1">
              <a:buFont typeface="Arial" charset="0"/>
              <a:buAutoNum type="alphaUcPeriod"/>
            </a:pPr>
            <a:r>
              <a:rPr lang="en-US" dirty="0" smtClean="0">
                <a:latin typeface="Calibri" charset="0"/>
                <a:ea typeface="MS PGothic" charset="0"/>
              </a:rPr>
              <a:t>17</a:t>
            </a:r>
          </a:p>
          <a:p>
            <a:pPr marL="914400" indent="-914400" eaLnBrk="1" hangingPunct="1">
              <a:buFont typeface="Arial" charset="0"/>
              <a:buAutoNum type="alphaUcPeriod"/>
            </a:pPr>
            <a:r>
              <a:rPr lang="en-US" dirty="0" smtClean="0">
                <a:latin typeface="Calibri" charset="0"/>
                <a:ea typeface="MS PGothic" charset="0"/>
              </a:rPr>
              <a:t>19</a:t>
            </a:r>
          </a:p>
          <a:p>
            <a:pPr marL="914400" indent="-914400" eaLnBrk="1" hangingPunct="1">
              <a:buFont typeface="Arial" charset="0"/>
              <a:buAutoNum type="alphaUcPeriod"/>
            </a:pPr>
            <a:r>
              <a:rPr lang="en-US" dirty="0" smtClean="0">
                <a:latin typeface="Calibri" charset="0"/>
                <a:ea typeface="MS PGothic" charset="0"/>
              </a:rPr>
              <a:t>None of the above</a:t>
            </a:r>
            <a:endParaRPr lang="en-US" dirty="0">
              <a:latin typeface="Calibri" charset="0"/>
              <a:ea typeface="MS PGothic" charset="0"/>
            </a:endParaRPr>
          </a:p>
        </p:txBody>
      </p:sp>
      <p:pic>
        <p:nvPicPr>
          <p:cNvPr id="8" name="Picture 4"/>
          <p:cNvPicPr>
            <a:picLocks noChangeAspect="1"/>
          </p:cNvPicPr>
          <p:nvPr/>
        </p:nvPicPr>
        <p:blipFill>
          <a:blip r:embed="rId4"/>
          <a:srcRect/>
          <a:stretch>
            <a:fillRect/>
          </a:stretch>
        </p:blipFill>
        <p:spPr bwMode="auto">
          <a:xfrm>
            <a:off x="7477055" y="5812904"/>
            <a:ext cx="5524452" cy="3455814"/>
          </a:xfrm>
          <a:prstGeom prst="rect">
            <a:avLst/>
          </a:prstGeom>
          <a:noFill/>
          <a:ln>
            <a:noFill/>
          </a:ln>
          <a:effectLst/>
          <a:extLst>
            <a:ext uri="{909E8E84-426E-40dd-AFC4-6F175D3DCCD1}">
              <a14:hiddenFill xmlns:a14="http://schemas.microsoft.com/office/drawing/2010/main" xmlns="">
                <a:solidFill>
                  <a:srgbClr val="BFBFB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9" name="Rectangle 4"/>
          <p:cNvSpPr>
            <a:spLocks/>
          </p:cNvSpPr>
          <p:nvPr/>
        </p:nvSpPr>
        <p:spPr bwMode="auto">
          <a:xfrm>
            <a:off x="9965903" y="9412732"/>
            <a:ext cx="3022601"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b"/>
          <a:lstStyle/>
          <a:p>
            <a:pPr algn="ctr"/>
            <a:r>
              <a:rPr lang="en-US" sz="900" dirty="0">
                <a:latin typeface="Helvetica Neue Light" pitchFamily="-84" charset="0"/>
                <a:sym typeface="Helvetica Neue Light" pitchFamily="-84" charset="0"/>
              </a:rPr>
              <a:t>Ando Hiroshige (http:www.hiroshige.org.uk)</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lIns="50797" tIns="50797" rIns="50797" bIns="50797"/>
          <a:lstStyle/>
          <a:p>
            <a:pPr eaLnBrk="1" hangingPunct="1">
              <a:defRPr/>
            </a:pPr>
            <a:r>
              <a:rPr lang="en-US" dirty="0" smtClean="0">
                <a:effectLst>
                  <a:outerShdw blurRad="38100" dist="38100" dir="2700000" algn="tl">
                    <a:srgbClr val="C0C0C0"/>
                  </a:outerShdw>
                </a:effectLst>
              </a:rPr>
              <a:t>Greedy Algorithm</a:t>
            </a:r>
            <a:endParaRPr lang="en-US" dirty="0" smtClean="0">
              <a:effectLst>
                <a:outerShdw blurRad="38100" dist="38100" dir="2700000" algn="tl">
                  <a:srgbClr val="C0C0C0"/>
                </a:outerShdw>
              </a:effectLst>
            </a:endParaRPr>
          </a:p>
        </p:txBody>
      </p:sp>
      <p:sp>
        <p:nvSpPr>
          <p:cNvPr id="7171" name="Rectangle 2"/>
          <p:cNvSpPr>
            <a:spLocks noGrp="1" noChangeArrowheads="1"/>
          </p:cNvSpPr>
          <p:nvPr>
            <p:ph idx="1"/>
          </p:nvPr>
        </p:nvSpPr>
        <p:spPr>
          <a:xfrm>
            <a:off x="2041527" y="3076600"/>
            <a:ext cx="10664825" cy="5810226"/>
          </a:xfrm>
        </p:spPr>
        <p:txBody>
          <a:bodyPr lIns="50797" tIns="50797" rIns="50797" bIns="50797"/>
          <a:lstStyle/>
          <a:p>
            <a:pPr eaLnBrk="1" hangingPunct="1"/>
            <a:r>
              <a:rPr lang="en-US" dirty="0" smtClean="0"/>
              <a:t>At each step make a locally optimal choice (with respect to some property).</a:t>
            </a:r>
            <a:endParaRPr lang="en-US" dirty="0" smtClean="0"/>
          </a:p>
          <a:p>
            <a:pPr eaLnBrk="1" hangingPunct="1"/>
            <a:r>
              <a:rPr lang="en-US" dirty="0" smtClean="0"/>
              <a:t>Sometimes solution is not optimum.</a:t>
            </a:r>
            <a:endParaRPr lang="en-US" dirty="0" smtClean="0"/>
          </a:p>
          <a:p>
            <a:pPr eaLnBrk="1" hangingPunct="1"/>
            <a:r>
              <a:rPr lang="en-US" dirty="0" smtClean="0"/>
              <a:t>For some problems, the greedy algorithm always finds an optimum solution.</a:t>
            </a:r>
            <a:endParaRPr lang="en-US" dirty="0" smtClean="0"/>
          </a:p>
          <a:p>
            <a:pPr eaLnBrk="1" hangingPunct="1"/>
            <a:endParaRPr lang="en-US" dirty="0" smtClean="0"/>
          </a:p>
        </p:txBody>
      </p:sp>
    </p:spTree>
    <p:extLst>
      <p:ext uri="{BB962C8B-B14F-4D97-AF65-F5344CB8AC3E}">
        <p14:creationId xmlns:p14="http://schemas.microsoft.com/office/powerpoint/2010/main" val="108403313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Approach</a:t>
            </a:r>
            <a:endParaRPr lang="en-US" dirty="0"/>
          </a:p>
        </p:txBody>
      </p:sp>
      <p:sp>
        <p:nvSpPr>
          <p:cNvPr id="3" name="TextBox 2"/>
          <p:cNvSpPr txBox="1"/>
          <p:nvPr/>
        </p:nvSpPr>
        <p:spPr>
          <a:xfrm>
            <a:off x="3766096" y="3724672"/>
            <a:ext cx="7488832" cy="769441"/>
          </a:xfrm>
          <a:prstGeom prst="rect">
            <a:avLst/>
          </a:prstGeom>
          <a:solidFill>
            <a:srgbClr val="FEB80A"/>
          </a:solidFill>
        </p:spPr>
        <p:txBody>
          <a:bodyPr wrap="square" rtlCol="0">
            <a:spAutoFit/>
          </a:bodyPr>
          <a:lstStyle/>
          <a:p>
            <a:pPr algn="ctr"/>
            <a:r>
              <a:rPr lang="en-US" sz="4400" dirty="0" smtClean="0"/>
              <a:t>Fastest takes the flashlight !</a:t>
            </a:r>
            <a:endParaRPr lang="en-US" sz="4400" dirty="0"/>
          </a:p>
        </p:txBody>
      </p:sp>
    </p:spTree>
    <p:extLst>
      <p:ext uri="{BB962C8B-B14F-4D97-AF65-F5344CB8AC3E}">
        <p14:creationId xmlns:p14="http://schemas.microsoft.com/office/powerpoint/2010/main" val="3693272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Knapsack Problem</a:t>
            </a:r>
            <a:endParaRPr lang="en-US" dirty="0"/>
          </a:p>
        </p:txBody>
      </p:sp>
      <p:pic>
        <p:nvPicPr>
          <p:cNvPr id="3" name="Picture 2"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0152" y="2644552"/>
            <a:ext cx="4874309" cy="4438732"/>
          </a:xfrm>
          <a:prstGeom prst="rect">
            <a:avLst/>
          </a:prstGeom>
        </p:spPr>
      </p:pic>
      <p:sp>
        <p:nvSpPr>
          <p:cNvPr id="4" name="Rectangle 3"/>
          <p:cNvSpPr/>
          <p:nvPr/>
        </p:nvSpPr>
        <p:spPr>
          <a:xfrm>
            <a:off x="5998344" y="7325072"/>
            <a:ext cx="1633781" cy="230832"/>
          </a:xfrm>
          <a:prstGeom prst="rect">
            <a:avLst/>
          </a:prstGeom>
        </p:spPr>
        <p:txBody>
          <a:bodyPr wrap="none">
            <a:spAutoFit/>
          </a:bodyPr>
          <a:lstStyle/>
          <a:p>
            <a:r>
              <a:rPr lang="da-DK" sz="900" dirty="0"/>
              <a:t>http://</a:t>
            </a:r>
            <a:r>
              <a:rPr lang="da-DK" sz="900" dirty="0" err="1"/>
              <a:t>www.unusualbag.com</a:t>
            </a:r>
            <a:r>
              <a:rPr lang="da-DK" sz="900" dirty="0"/>
              <a:t>/</a:t>
            </a:r>
            <a:endParaRPr lang="en-US" sz="900" dirty="0"/>
          </a:p>
        </p:txBody>
      </p:sp>
    </p:spTree>
    <p:extLst>
      <p:ext uri="{BB962C8B-B14F-4D97-AF65-F5344CB8AC3E}">
        <p14:creationId xmlns:p14="http://schemas.microsoft.com/office/powerpoint/2010/main" val="3276951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2041527" y="390525"/>
            <a:ext cx="10664825" cy="1625600"/>
          </a:xfrm>
        </p:spPr>
        <p:txBody>
          <a:bodyPr lIns="50797" tIns="50797" rIns="50797" bIns="50797"/>
          <a:lstStyle/>
          <a:p>
            <a:pPr eaLnBrk="1" hangingPunct="1">
              <a:defRPr/>
            </a:pPr>
            <a:r>
              <a:rPr lang="en-US" smtClean="0">
                <a:effectLst>
                  <a:outerShdw blurRad="38100" dist="38100" dir="2700000" algn="tl">
                    <a:srgbClr val="C0C0C0"/>
                  </a:outerShdw>
                </a:effectLst>
              </a:rPr>
              <a:t>Knapsack</a:t>
            </a:r>
          </a:p>
        </p:txBody>
      </p:sp>
      <p:sp>
        <p:nvSpPr>
          <p:cNvPr id="12291" name="Content Placeholder 2"/>
          <p:cNvSpPr>
            <a:spLocks noGrp="1"/>
          </p:cNvSpPr>
          <p:nvPr>
            <p:ph idx="4294967295"/>
          </p:nvPr>
        </p:nvSpPr>
        <p:spPr>
          <a:xfrm>
            <a:off x="1605856" y="2444750"/>
            <a:ext cx="11161240" cy="6680522"/>
          </a:xfrm>
        </p:spPr>
        <p:txBody>
          <a:bodyPr lIns="50797" tIns="50797" rIns="50797" bIns="50797"/>
          <a:lstStyle/>
          <a:p>
            <a:pPr marL="266687" indent="-266687" algn="ctr" eaLnBrk="1" hangingPunct="1">
              <a:buNone/>
            </a:pPr>
            <a:r>
              <a:rPr lang="en-US" sz="3100" dirty="0"/>
              <a:t>Suppose you are in a treasure cave which contains 6 precious items, with the following weights and monetary value. </a:t>
            </a:r>
          </a:p>
          <a:p>
            <a:pPr marL="266687" indent="-266687" eaLnBrk="1" hangingPunct="1"/>
            <a:endParaRPr lang="en-US" sz="3100" dirty="0"/>
          </a:p>
          <a:p>
            <a:pPr marL="266687" indent="-266687" eaLnBrk="1" hangingPunct="1">
              <a:buNone/>
            </a:pPr>
            <a:endParaRPr lang="en-US" sz="3100" dirty="0"/>
          </a:p>
          <a:p>
            <a:pPr marL="266687" indent="-266687" eaLnBrk="1" hangingPunct="1">
              <a:buNone/>
            </a:pPr>
            <a:endParaRPr lang="en-US" sz="3100" dirty="0"/>
          </a:p>
          <a:p>
            <a:pPr marL="266687" indent="-266687" eaLnBrk="1" hangingPunct="1">
              <a:buNone/>
            </a:pPr>
            <a:endParaRPr lang="en-US" sz="3100" dirty="0"/>
          </a:p>
          <a:p>
            <a:pPr marL="266687" indent="-266687" eaLnBrk="1" hangingPunct="1">
              <a:buNone/>
            </a:pPr>
            <a:endParaRPr lang="en-US" sz="3100" dirty="0"/>
          </a:p>
          <a:p>
            <a:pPr marL="266687" indent="-266687" eaLnBrk="1" hangingPunct="1">
              <a:buNone/>
            </a:pPr>
            <a:endParaRPr lang="en-US" sz="3100" dirty="0"/>
          </a:p>
          <a:p>
            <a:pPr marL="266687" indent="-266687" algn="ctr" eaLnBrk="1" hangingPunct="1">
              <a:buNone/>
            </a:pPr>
            <a:r>
              <a:rPr lang="en-US" sz="3100" dirty="0"/>
              <a:t>You want to take as much treasure as you can carry. </a:t>
            </a:r>
            <a:endParaRPr lang="en-US" sz="3100" dirty="0" smtClean="0"/>
          </a:p>
          <a:p>
            <a:pPr marL="266687" indent="-266687" algn="ctr" eaLnBrk="1" hangingPunct="1">
              <a:buNone/>
            </a:pPr>
            <a:r>
              <a:rPr lang="en-US" sz="3100" dirty="0" smtClean="0"/>
              <a:t>However</a:t>
            </a:r>
            <a:r>
              <a:rPr lang="en-US" sz="3100" dirty="0"/>
              <a:t>, you can only carry up to 20kg. </a:t>
            </a:r>
            <a:endParaRPr lang="en-US" sz="3100" dirty="0" smtClean="0"/>
          </a:p>
          <a:p>
            <a:pPr marL="266687" indent="-266687" algn="ctr" eaLnBrk="1" hangingPunct="1">
              <a:buNone/>
            </a:pPr>
            <a:r>
              <a:rPr lang="en-US" sz="3100" dirty="0" smtClean="0"/>
              <a:t>Which </a:t>
            </a:r>
            <a:r>
              <a:rPr lang="en-US" sz="3100" dirty="0"/>
              <a:t>items do you take? </a:t>
            </a:r>
          </a:p>
        </p:txBody>
      </p:sp>
      <p:graphicFrame>
        <p:nvGraphicFramePr>
          <p:cNvPr id="66564" name="Group 4"/>
          <p:cNvGraphicFramePr>
            <a:graphicFrameLocks noGrp="1"/>
          </p:cNvGraphicFramePr>
          <p:nvPr>
            <p:extLst>
              <p:ext uri="{D42A27DB-BD31-4B8C-83A1-F6EECF244321}">
                <p14:modId xmlns:p14="http://schemas.microsoft.com/office/powerpoint/2010/main" val="1021317817"/>
              </p:ext>
            </p:extLst>
          </p:nvPr>
        </p:nvGraphicFramePr>
        <p:xfrm>
          <a:off x="2541960" y="4156720"/>
          <a:ext cx="9637713" cy="2181949"/>
        </p:xfrm>
        <a:graphic>
          <a:graphicData uri="http://schemas.openxmlformats.org/drawingml/2006/table">
            <a:tbl>
              <a:tblPr/>
              <a:tblGrid>
                <a:gridCol w="1500187"/>
                <a:gridCol w="1368425"/>
                <a:gridCol w="1368425"/>
                <a:gridCol w="1368425"/>
                <a:gridCol w="1277938"/>
                <a:gridCol w="1377950"/>
                <a:gridCol w="1376363"/>
              </a:tblGrid>
              <a:tr h="113205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Item</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1</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2</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3</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4</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5</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6</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2494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Weight</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20kg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9kg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2kg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r>
              <a:tr h="52494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Value</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$3500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$1800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$200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lIns="50797" tIns="50797" rIns="50797" bIns="50797"/>
          <a:lstStyle/>
          <a:p>
            <a:pPr eaLnBrk="1" hangingPunct="1">
              <a:defRPr/>
            </a:pPr>
            <a:r>
              <a:rPr lang="en-US" smtClean="0">
                <a:effectLst>
                  <a:outerShdw blurRad="38100" dist="38100" dir="2700000" algn="tl">
                    <a:srgbClr val="C0C0C0"/>
                  </a:outerShdw>
                </a:effectLst>
              </a:rPr>
              <a:t>Greedy Approaches</a:t>
            </a:r>
          </a:p>
        </p:txBody>
      </p:sp>
      <p:sp>
        <p:nvSpPr>
          <p:cNvPr id="13315" name="Content Placeholder 2"/>
          <p:cNvSpPr>
            <a:spLocks noGrp="1"/>
          </p:cNvSpPr>
          <p:nvPr>
            <p:ph idx="1"/>
          </p:nvPr>
        </p:nvSpPr>
        <p:spPr/>
        <p:txBody>
          <a:bodyPr lIns="50797" tIns="50797" rIns="50797" bIns="50797"/>
          <a:lstStyle/>
          <a:p>
            <a:pPr eaLnBrk="1" hangingPunct="1"/>
            <a:r>
              <a:rPr lang="en-US" smtClean="0"/>
              <a:t>At each stage take the most valuable item that can fit.</a:t>
            </a:r>
          </a:p>
          <a:p>
            <a:pPr eaLnBrk="1" hangingPunct="1"/>
            <a:r>
              <a:rPr lang="en-US" smtClean="0"/>
              <a:t>At each stage take the lightest element that can fit.</a:t>
            </a:r>
          </a:p>
          <a:p>
            <a:pPr eaLnBrk="1" hangingPunct="1"/>
            <a:r>
              <a:rPr lang="en-US" smtClean="0"/>
              <a:t>At each stage take the item with the highest value per unit weight that can fit.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Approaches</a:t>
            </a:r>
            <a:endParaRPr lang="en-US" dirty="0"/>
          </a:p>
        </p:txBody>
      </p:sp>
      <p:sp>
        <p:nvSpPr>
          <p:cNvPr id="4" name="TextBox 3"/>
          <p:cNvSpPr txBox="1"/>
          <p:nvPr/>
        </p:nvSpPr>
        <p:spPr>
          <a:xfrm rot="20310190">
            <a:off x="1965896" y="3127122"/>
            <a:ext cx="6120680" cy="769441"/>
          </a:xfrm>
          <a:prstGeom prst="rect">
            <a:avLst/>
          </a:prstGeom>
          <a:solidFill>
            <a:srgbClr val="FEB80A"/>
          </a:solidFill>
        </p:spPr>
        <p:txBody>
          <a:bodyPr wrap="square" rtlCol="0">
            <a:spAutoFit/>
          </a:bodyPr>
          <a:lstStyle/>
          <a:p>
            <a:pPr algn="ctr"/>
            <a:r>
              <a:rPr lang="en-US" sz="4400" dirty="0" smtClean="0"/>
              <a:t>Take the most valuable!</a:t>
            </a:r>
            <a:endParaRPr lang="en-US" sz="4400" dirty="0"/>
          </a:p>
        </p:txBody>
      </p:sp>
      <p:sp>
        <p:nvSpPr>
          <p:cNvPr id="5" name="TextBox 4"/>
          <p:cNvSpPr txBox="1"/>
          <p:nvPr/>
        </p:nvSpPr>
        <p:spPr>
          <a:xfrm rot="1194635">
            <a:off x="5350272" y="5287362"/>
            <a:ext cx="6120680" cy="769441"/>
          </a:xfrm>
          <a:prstGeom prst="rect">
            <a:avLst/>
          </a:prstGeom>
          <a:solidFill>
            <a:srgbClr val="FEB80A"/>
          </a:solidFill>
        </p:spPr>
        <p:txBody>
          <a:bodyPr wrap="square" rtlCol="0">
            <a:spAutoFit/>
          </a:bodyPr>
          <a:lstStyle/>
          <a:p>
            <a:pPr algn="ctr"/>
            <a:r>
              <a:rPr lang="en-US" sz="4400" dirty="0" smtClean="0"/>
              <a:t>Take the lightest!</a:t>
            </a:r>
            <a:endParaRPr lang="en-US" sz="4400" dirty="0"/>
          </a:p>
        </p:txBody>
      </p:sp>
      <p:sp>
        <p:nvSpPr>
          <p:cNvPr id="6" name="TextBox 5"/>
          <p:cNvSpPr txBox="1"/>
          <p:nvPr/>
        </p:nvSpPr>
        <p:spPr>
          <a:xfrm>
            <a:off x="3190032" y="7181056"/>
            <a:ext cx="6120680" cy="1446550"/>
          </a:xfrm>
          <a:prstGeom prst="rect">
            <a:avLst/>
          </a:prstGeom>
          <a:solidFill>
            <a:srgbClr val="FEB80A"/>
          </a:solidFill>
        </p:spPr>
        <p:txBody>
          <a:bodyPr wrap="square" rtlCol="0">
            <a:spAutoFit/>
          </a:bodyPr>
          <a:lstStyle/>
          <a:p>
            <a:pPr algn="ctr"/>
            <a:r>
              <a:rPr lang="en-US" sz="4400" dirty="0" smtClean="0"/>
              <a:t>Take the item with most value per weight!</a:t>
            </a:r>
            <a:endParaRPr lang="en-US" sz="4400" dirty="0"/>
          </a:p>
        </p:txBody>
      </p:sp>
    </p:spTree>
    <p:extLst>
      <p:ext uri="{BB962C8B-B14F-4D97-AF65-F5344CB8AC3E}">
        <p14:creationId xmlns:p14="http://schemas.microsoft.com/office/powerpoint/2010/main" val="1719156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you learnt?</a:t>
            </a:r>
            <a:endParaRPr lang="en-US" dirty="0"/>
          </a:p>
        </p:txBody>
      </p:sp>
      <p:sp>
        <p:nvSpPr>
          <p:cNvPr id="3" name="Content Placeholder 2"/>
          <p:cNvSpPr>
            <a:spLocks noGrp="1"/>
          </p:cNvSpPr>
          <p:nvPr>
            <p:ph idx="1"/>
          </p:nvPr>
        </p:nvSpPr>
        <p:spPr>
          <a:xfrm>
            <a:off x="1749873" y="2058989"/>
            <a:ext cx="10956480" cy="6827837"/>
          </a:xfrm>
        </p:spPr>
        <p:txBody>
          <a:bodyPr/>
          <a:lstStyle/>
          <a:p>
            <a:pPr marL="117468" indent="0" algn="ctr">
              <a:buNone/>
            </a:pPr>
            <a:r>
              <a:rPr lang="en-US" sz="4000" dirty="0" smtClean="0"/>
              <a:t>Greedy approach </a:t>
            </a:r>
            <a:r>
              <a:rPr lang="en-US" sz="4000" u="sng" dirty="0" smtClean="0"/>
              <a:t>sometimes</a:t>
            </a:r>
            <a:r>
              <a:rPr lang="en-US" sz="4000" dirty="0" smtClean="0"/>
              <a:t> gives the optimal solution.</a:t>
            </a:r>
          </a:p>
          <a:p>
            <a:pPr marL="117468" indent="0" algn="ctr">
              <a:buNone/>
            </a:pPr>
            <a:endParaRPr lang="en-US" sz="4000" dirty="0"/>
          </a:p>
          <a:p>
            <a:pPr marL="117468" indent="0" algn="ctr">
              <a:buNone/>
            </a:pPr>
            <a:r>
              <a:rPr lang="en-US" sz="4000" dirty="0" smtClean="0"/>
              <a:t>Greedy approaches come in different variations.</a:t>
            </a:r>
          </a:p>
          <a:p>
            <a:pPr marL="117468" indent="0" algn="ctr">
              <a:buNone/>
            </a:pPr>
            <a:endParaRPr lang="en-US" sz="4000" dirty="0"/>
          </a:p>
          <a:p>
            <a:pPr marL="117468" indent="0" algn="ctr">
              <a:buNone/>
            </a:pPr>
            <a:r>
              <a:rPr lang="en-US" sz="4000" dirty="0" smtClean="0"/>
              <a:t>Greedy approach does </a:t>
            </a:r>
            <a:r>
              <a:rPr lang="en-US" sz="4000" u="sng" dirty="0" smtClean="0"/>
              <a:t>not</a:t>
            </a:r>
            <a:r>
              <a:rPr lang="en-US" sz="4000" dirty="0" smtClean="0"/>
              <a:t> always give the optimum solution.</a:t>
            </a:r>
          </a:p>
          <a:p>
            <a:pPr marL="117468" indent="0" algn="ctr">
              <a:buNone/>
            </a:pPr>
            <a:endParaRPr lang="en-US" sz="4000" dirty="0"/>
          </a:p>
          <a:p>
            <a:pPr marL="117468" indent="0" algn="ctr">
              <a:buNone/>
            </a:pPr>
            <a:r>
              <a:rPr lang="en-US" sz="4000" dirty="0" smtClean="0"/>
              <a:t>Greedy approach is a good starting point.</a:t>
            </a:r>
            <a:endParaRPr lang="en-US" sz="4000" dirty="0"/>
          </a:p>
        </p:txBody>
      </p:sp>
    </p:spTree>
    <p:extLst>
      <p:ext uri="{BB962C8B-B14F-4D97-AF65-F5344CB8AC3E}">
        <p14:creationId xmlns:p14="http://schemas.microsoft.com/office/powerpoint/2010/main" val="337532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94"/>
          <a:lstStyle/>
          <a:p>
            <a:pPr eaLnBrk="1" hangingPunct="1"/>
            <a:r>
              <a:rPr lang="en-US" smtClean="0">
                <a:effectLst>
                  <a:outerShdw blurRad="38100" dist="38100" dir="2700000" algn="tl">
                    <a:srgbClr val="C0C0C0"/>
                  </a:outerShdw>
                </a:effectLst>
              </a:rPr>
              <a:t>Before Next Lecture</a:t>
            </a:r>
          </a:p>
        </p:txBody>
      </p:sp>
      <p:sp>
        <p:nvSpPr>
          <p:cNvPr id="40962" name="Rectangle 2"/>
          <p:cNvSpPr>
            <a:spLocks noGrp="1" noChangeArrowheads="1"/>
          </p:cNvSpPr>
          <p:nvPr>
            <p:ph idx="1"/>
          </p:nvPr>
        </p:nvSpPr>
        <p:spPr/>
        <p:txBody>
          <a:bodyPr rIns="50794">
            <a:normAutofit lnSpcReduction="10000"/>
          </a:bodyPr>
          <a:lstStyle/>
          <a:p>
            <a:pPr marL="115882" indent="0" eaLnBrk="1" hangingPunct="1">
              <a:buNone/>
            </a:pPr>
            <a:r>
              <a:rPr lang="en-US" dirty="0" smtClean="0">
                <a:sym typeface="Geneva" pitchFamily="-84" charset="0"/>
              </a:rPr>
              <a:t>Read Chapter 3 in “</a:t>
            </a:r>
            <a:r>
              <a:rPr lang="en-US" i="1" dirty="0" smtClean="0">
                <a:sym typeface="Geneva" pitchFamily="-84" charset="0"/>
              </a:rPr>
              <a:t>Introduction to The Design and Analysis of Algorithms”.</a:t>
            </a:r>
          </a:p>
          <a:p>
            <a:pPr marL="115882" indent="0" eaLnBrk="1" hangingPunct="1">
              <a:buNone/>
            </a:pPr>
            <a:endParaRPr lang="en-US" dirty="0" smtClean="0">
              <a:sym typeface="Geneva" pitchFamily="-84" charset="0"/>
            </a:endParaRPr>
          </a:p>
          <a:p>
            <a:pPr marL="115882" indent="0" eaLnBrk="1" hangingPunct="1">
              <a:buNone/>
            </a:pPr>
            <a:r>
              <a:rPr lang="en-US" dirty="0" smtClean="0">
                <a:sym typeface="Geneva" pitchFamily="-84" charset="0"/>
              </a:rPr>
              <a:t>Log onto the FIT1045 Moodle site:</a:t>
            </a:r>
          </a:p>
          <a:p>
            <a:pPr marL="115882" indent="0" eaLnBrk="1" hangingPunct="1">
              <a:buFontTx/>
              <a:buChar char="•"/>
            </a:pPr>
            <a:r>
              <a:rPr lang="en-US" dirty="0" smtClean="0">
                <a:sym typeface="Geneva" pitchFamily="-84" charset="0"/>
              </a:rPr>
              <a:t> Watch the following videos:</a:t>
            </a:r>
          </a:p>
          <a:p>
            <a:pPr marL="506387" lvl="1" indent="0" eaLnBrk="1" hangingPunct="1">
              <a:buFontTx/>
              <a:buChar char="•"/>
            </a:pPr>
            <a:r>
              <a:rPr lang="en-US" dirty="0">
                <a:sym typeface="Geneva" pitchFamily="-84" charset="0"/>
              </a:rPr>
              <a:t> </a:t>
            </a:r>
            <a:r>
              <a:rPr lang="en-US" dirty="0" smtClean="0">
                <a:sym typeface="Geneva" pitchFamily="-84" charset="0"/>
              </a:rPr>
              <a:t>Brute Force</a:t>
            </a:r>
          </a:p>
          <a:p>
            <a:pPr marL="506387" lvl="1" indent="0" eaLnBrk="1" hangingPunct="1">
              <a:buFontTx/>
              <a:buChar char="•"/>
            </a:pPr>
            <a:r>
              <a:rPr lang="en-US" dirty="0">
                <a:sym typeface="Geneva" pitchFamily="-84" charset="0"/>
              </a:rPr>
              <a:t> </a:t>
            </a:r>
            <a:r>
              <a:rPr lang="en-US" dirty="0" smtClean="0">
                <a:sym typeface="Geneva" pitchFamily="-84" charset="0"/>
              </a:rPr>
              <a:t>The Boat Problem</a:t>
            </a:r>
          </a:p>
          <a:p>
            <a:pPr marL="115882" indent="0" eaLnBrk="1" hangingPunct="1">
              <a:buNone/>
            </a:pPr>
            <a:endParaRPr lang="en-US" b="1" i="1" dirty="0" smtClean="0">
              <a:sym typeface="Geneva" pitchFamily="-84" charset="0"/>
            </a:endParaRPr>
          </a:p>
          <a:p>
            <a:pPr marL="115882" indent="0" eaLnBrk="1" hangingPunct="1">
              <a:buNone/>
            </a:pPr>
            <a:r>
              <a:rPr lang="en-US" b="1" i="1" dirty="0" smtClean="0">
                <a:sym typeface="Geneva" pitchFamily="-84" charset="0"/>
              </a:rPr>
              <a:t>Attempt the following </a:t>
            </a:r>
            <a:r>
              <a:rPr lang="en-US" b="1" i="1" dirty="0" smtClean="0">
                <a:sym typeface="Geneva" pitchFamily="-84" charset="0"/>
              </a:rPr>
              <a:t>problems …</a:t>
            </a:r>
            <a:endParaRPr lang="en-US" b="1" i="1" dirty="0" smtClean="0">
              <a:sym typeface="Geneva" pitchFamily="-84"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ヒラギノ角ゴ ProN W3" pitchFamily="-84" charset="-128"/>
              </a:defRPr>
            </a:lvl1pPr>
            <a:lvl2pPr marL="742912" indent="-285736" eaLnBrk="0" hangingPunct="0">
              <a:defRPr sz="2400">
                <a:solidFill>
                  <a:schemeClr val="tx1"/>
                </a:solidFill>
                <a:latin typeface="Arial" pitchFamily="34" charset="0"/>
                <a:ea typeface="ヒラギノ角ゴ ProN W3" pitchFamily="-84" charset="-128"/>
              </a:defRPr>
            </a:lvl2pPr>
            <a:lvl3pPr marL="1142941" indent="-228589" eaLnBrk="0" hangingPunct="0">
              <a:defRPr sz="2400">
                <a:solidFill>
                  <a:schemeClr val="tx1"/>
                </a:solidFill>
                <a:latin typeface="Arial" pitchFamily="34" charset="0"/>
                <a:ea typeface="ヒラギノ角ゴ ProN W3" pitchFamily="-84" charset="-128"/>
              </a:defRPr>
            </a:lvl3pPr>
            <a:lvl4pPr marL="1600119" indent="-228589" eaLnBrk="0" hangingPunct="0">
              <a:defRPr sz="2400">
                <a:solidFill>
                  <a:schemeClr val="tx1"/>
                </a:solidFill>
                <a:latin typeface="Arial" pitchFamily="34" charset="0"/>
                <a:ea typeface="ヒラギノ角ゴ ProN W3" pitchFamily="-84" charset="-128"/>
              </a:defRPr>
            </a:lvl4pPr>
            <a:lvl5pPr marL="2057295" indent="-228589" eaLnBrk="0" hangingPunct="0">
              <a:defRPr sz="2400">
                <a:solidFill>
                  <a:schemeClr val="tx1"/>
                </a:solidFill>
                <a:latin typeface="Arial" pitchFamily="34" charset="0"/>
                <a:ea typeface="ヒラギノ角ゴ ProN W3" pitchFamily="-84" charset="-128"/>
              </a:defRPr>
            </a:lvl5pPr>
            <a:lvl6pPr marL="2514471" indent="-228589"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649" indent="-228589"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8825" indent="-228589"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001" indent="-228589"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8B01FE06-69C7-4548-8BF5-43AA795E897A}" type="slidenum">
              <a:rPr lang="en-US" sz="1700">
                <a:solidFill>
                  <a:srgbClr val="B5A788"/>
                </a:solidFill>
              </a:rPr>
              <a:pPr eaLnBrk="1" hangingPunct="1"/>
              <a:t>26</a:t>
            </a:fld>
            <a:endParaRPr lang="en-US" sz="1700">
              <a:solidFill>
                <a:srgbClr val="B5A788"/>
              </a:solidFill>
            </a:endParaRPr>
          </a:p>
        </p:txBody>
      </p:sp>
    </p:spTree>
    <p:extLst>
      <p:ext uri="{BB962C8B-B14F-4D97-AF65-F5344CB8AC3E}">
        <p14:creationId xmlns:p14="http://schemas.microsoft.com/office/powerpoint/2010/main" val="2948624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idx="4294967295"/>
          </p:nvPr>
        </p:nvSpPr>
        <p:spPr/>
        <p:txBody>
          <a:bodyPr lIns="50797" tIns="50797" rIns="50797" bIns="50797"/>
          <a:lstStyle/>
          <a:p>
            <a:pPr eaLnBrk="1" hangingPunct="1"/>
            <a:r>
              <a:rPr lang="en-US" smtClean="0"/>
              <a:t>A Boat Problem</a:t>
            </a:r>
          </a:p>
        </p:txBody>
      </p:sp>
      <p:sp>
        <p:nvSpPr>
          <p:cNvPr id="52226" name="Rectangle 3"/>
          <p:cNvSpPr>
            <a:spLocks noGrp="1" noChangeArrowheads="1"/>
          </p:cNvSpPr>
          <p:nvPr>
            <p:ph type="body" idx="4294967295"/>
          </p:nvPr>
        </p:nvSpPr>
        <p:spPr>
          <a:xfrm>
            <a:off x="1677865" y="2068489"/>
            <a:ext cx="11212636" cy="3816424"/>
          </a:xfrm>
        </p:spPr>
        <p:txBody>
          <a:bodyPr lIns="50797" tIns="50797" rIns="50797" bIns="50797"/>
          <a:lstStyle/>
          <a:p>
            <a:pPr marL="0" indent="0" algn="ctr" eaLnBrk="1" hangingPunct="1">
              <a:buNone/>
            </a:pPr>
            <a:r>
              <a:rPr lang="en-US" sz="3600" i="1" dirty="0">
                <a:latin typeface="Times New Roman" pitchFamily="18" charset="0"/>
              </a:rPr>
              <a:t>A farmer wishes to take a goat, a cabbage and a wolf across a river. However, his boat can only take one of them at a time. Therefore he will need to make several trips. Also, he cannot leave the goat alone with the cabbage, and cannot leave the wolf alone with the goat.</a:t>
            </a:r>
          </a:p>
          <a:p>
            <a:pPr marL="0" indent="0" algn="ctr" eaLnBrk="1" hangingPunct="1">
              <a:buNone/>
            </a:pPr>
            <a:r>
              <a:rPr lang="en-US" sz="3600" dirty="0">
                <a:latin typeface="Times New Roman" pitchFamily="18" charset="0"/>
              </a:rPr>
              <a:t>Find a way for the farmer to get everything across the river. </a:t>
            </a:r>
          </a:p>
        </p:txBody>
      </p:sp>
      <p:pic>
        <p:nvPicPr>
          <p:cNvPr id="522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1237" y="6041836"/>
            <a:ext cx="6888164" cy="32765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52228" name="Rectangle 5"/>
          <p:cNvSpPr>
            <a:spLocks/>
          </p:cNvSpPr>
          <p:nvPr/>
        </p:nvSpPr>
        <p:spPr bwMode="auto">
          <a:xfrm>
            <a:off x="7988302" y="9410699"/>
            <a:ext cx="4902199"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b"/>
          <a:lstStyle/>
          <a:p>
            <a:r>
              <a:rPr lang="en-US" sz="900"/>
              <a:t>Cover Design of Anany Levitin, Introduction to the Design and Analysis of Algorithms (2nd Edition)</a:t>
            </a:r>
          </a:p>
        </p:txBody>
      </p:sp>
    </p:spTree>
    <p:extLst>
      <p:ext uri="{BB962C8B-B14F-4D97-AF65-F5344CB8AC3E}">
        <p14:creationId xmlns:p14="http://schemas.microsoft.com/office/powerpoint/2010/main" val="420448549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idx="4294967295"/>
          </p:nvPr>
        </p:nvSpPr>
        <p:spPr/>
        <p:txBody>
          <a:bodyPr lIns="50797" tIns="50797" rIns="50797" bIns="50797"/>
          <a:lstStyle/>
          <a:p>
            <a:pPr eaLnBrk="1" hangingPunct="1"/>
            <a:r>
              <a:rPr lang="en-US" smtClean="0"/>
              <a:t>8 Queens</a:t>
            </a:r>
          </a:p>
        </p:txBody>
      </p:sp>
      <p:sp>
        <p:nvSpPr>
          <p:cNvPr id="46082" name="Rectangle 2"/>
          <p:cNvSpPr>
            <a:spLocks noGrp="1" noChangeArrowheads="1"/>
          </p:cNvSpPr>
          <p:nvPr>
            <p:ph type="body" idx="4294967295"/>
          </p:nvPr>
        </p:nvSpPr>
        <p:spPr>
          <a:xfrm>
            <a:off x="1533848" y="7181850"/>
            <a:ext cx="11233249" cy="2303462"/>
          </a:xfrm>
        </p:spPr>
        <p:txBody>
          <a:bodyPr lIns="50797" tIns="50797" rIns="50797" bIns="50797"/>
          <a:lstStyle/>
          <a:p>
            <a:pPr algn="ctr" eaLnBrk="1" hangingPunct="1">
              <a:buFont typeface="Wingdings" pitchFamily="2" charset="2"/>
              <a:buNone/>
            </a:pPr>
            <a:r>
              <a:rPr lang="en-US" sz="4400" dirty="0">
                <a:latin typeface="Times New Roman" pitchFamily="18" charset="0"/>
                <a:sym typeface="Geneva" pitchFamily="-84" charset="0"/>
              </a:rPr>
              <a:t>Consider a standard chessboard. </a:t>
            </a:r>
            <a:r>
              <a:rPr lang="en-US" sz="4400" dirty="0" smtClean="0">
                <a:latin typeface="Times New Roman" pitchFamily="18" charset="0"/>
                <a:sym typeface="Geneva" pitchFamily="-84" charset="0"/>
              </a:rPr>
              <a:t/>
            </a:r>
            <a:br>
              <a:rPr lang="en-US" sz="4400" dirty="0" smtClean="0">
                <a:latin typeface="Times New Roman" pitchFamily="18" charset="0"/>
                <a:sym typeface="Geneva" pitchFamily="-84" charset="0"/>
              </a:rPr>
            </a:br>
            <a:r>
              <a:rPr lang="en-US" sz="4400" dirty="0" smtClean="0">
                <a:latin typeface="Times New Roman" pitchFamily="18" charset="0"/>
                <a:sym typeface="Geneva" pitchFamily="-84" charset="0"/>
              </a:rPr>
              <a:t>Can </a:t>
            </a:r>
            <a:r>
              <a:rPr lang="en-US" sz="4400" dirty="0">
                <a:latin typeface="Times New Roman" pitchFamily="18" charset="0"/>
                <a:sym typeface="Geneva" pitchFamily="-84" charset="0"/>
              </a:rPr>
              <a:t>you place 8 queens on the board so that none of them are attacking each other?</a:t>
            </a:r>
          </a:p>
        </p:txBody>
      </p:sp>
      <p:graphicFrame>
        <p:nvGraphicFramePr>
          <p:cNvPr id="251999" name="Group 95"/>
          <p:cNvGraphicFramePr>
            <a:graphicFrameLocks noGrp="1"/>
          </p:cNvGraphicFramePr>
          <p:nvPr/>
        </p:nvGraphicFramePr>
        <p:xfrm>
          <a:off x="5565775" y="628651"/>
          <a:ext cx="5499100" cy="6421120"/>
        </p:xfrm>
        <a:graphic>
          <a:graphicData uri="http://schemas.openxmlformats.org/drawingml/2006/table">
            <a:tbl>
              <a:tblPr/>
              <a:tblGrid>
                <a:gridCol w="687388"/>
                <a:gridCol w="687387"/>
                <a:gridCol w="687388"/>
                <a:gridCol w="687387"/>
                <a:gridCol w="687388"/>
                <a:gridCol w="687387"/>
                <a:gridCol w="687388"/>
                <a:gridCol w="687387"/>
              </a:tblGrid>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US"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95190">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6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98"/>
          <p:cNvGrpSpPr>
            <a:grpSpLocks/>
          </p:cNvGrpSpPr>
          <p:nvPr/>
        </p:nvGrpSpPr>
        <p:grpSpPr bwMode="auto">
          <a:xfrm>
            <a:off x="5781677" y="1060451"/>
            <a:ext cx="4989513" cy="5486400"/>
            <a:chOff x="3642" y="577"/>
            <a:chExt cx="3143" cy="3640"/>
          </a:xfrm>
        </p:grpSpPr>
        <p:sp>
          <p:nvSpPr>
            <p:cNvPr id="46167" name="Line 212"/>
            <p:cNvSpPr>
              <a:spLocks noChangeShapeType="1"/>
            </p:cNvSpPr>
            <p:nvPr/>
          </p:nvSpPr>
          <p:spPr bwMode="auto">
            <a:xfrm>
              <a:off x="5003" y="623"/>
              <a:ext cx="31" cy="1334"/>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46168" name="Line 213"/>
            <p:cNvSpPr>
              <a:spLocks noChangeShapeType="1"/>
            </p:cNvSpPr>
            <p:nvPr/>
          </p:nvSpPr>
          <p:spPr bwMode="auto">
            <a:xfrm>
              <a:off x="5003" y="2346"/>
              <a:ext cx="8" cy="1871"/>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46169" name="Line 214"/>
            <p:cNvSpPr>
              <a:spLocks noChangeShapeType="1"/>
            </p:cNvSpPr>
            <p:nvPr/>
          </p:nvSpPr>
          <p:spPr bwMode="auto">
            <a:xfrm>
              <a:off x="3642" y="2119"/>
              <a:ext cx="1192" cy="0"/>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46170" name="Line 215"/>
            <p:cNvSpPr>
              <a:spLocks noChangeShapeType="1"/>
            </p:cNvSpPr>
            <p:nvPr/>
          </p:nvSpPr>
          <p:spPr bwMode="auto">
            <a:xfrm rot="10800000">
              <a:off x="5185" y="2119"/>
              <a:ext cx="1600" cy="25"/>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46171" name="Line 216"/>
            <p:cNvSpPr>
              <a:spLocks noChangeShapeType="1"/>
            </p:cNvSpPr>
            <p:nvPr/>
          </p:nvSpPr>
          <p:spPr bwMode="auto">
            <a:xfrm flipH="1">
              <a:off x="5185" y="623"/>
              <a:ext cx="1272" cy="1320"/>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46172" name="Line 217"/>
            <p:cNvSpPr>
              <a:spLocks noChangeShapeType="1"/>
            </p:cNvSpPr>
            <p:nvPr/>
          </p:nvSpPr>
          <p:spPr bwMode="auto">
            <a:xfrm>
              <a:off x="3642" y="577"/>
              <a:ext cx="1225" cy="1361"/>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46173" name="Line 218"/>
            <p:cNvSpPr>
              <a:spLocks noChangeShapeType="1"/>
            </p:cNvSpPr>
            <p:nvPr/>
          </p:nvSpPr>
          <p:spPr bwMode="auto">
            <a:xfrm rot="10800000">
              <a:off x="5139" y="2301"/>
              <a:ext cx="1588" cy="1769"/>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46174" name="Line 219"/>
            <p:cNvSpPr>
              <a:spLocks noChangeShapeType="1"/>
            </p:cNvSpPr>
            <p:nvPr/>
          </p:nvSpPr>
          <p:spPr bwMode="auto">
            <a:xfrm rot="10800000" flipH="1">
              <a:off x="3688" y="2301"/>
              <a:ext cx="1200" cy="1240"/>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46175" name="Text Box 97"/>
            <p:cNvSpPr txBox="1">
              <a:spLocks/>
            </p:cNvSpPr>
            <p:nvPr/>
          </p:nvSpPr>
          <p:spPr bwMode="auto">
            <a:xfrm>
              <a:off x="4816" y="1891"/>
              <a:ext cx="409" cy="4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200">
                  <a:solidFill>
                    <a:srgbClr val="000000"/>
                  </a:solidFill>
                  <a:latin typeface="Helvetica Neue Light" pitchFamily="-84" charset="0"/>
                  <a:ea typeface="ヒラギノ角ゴ ProN W3" pitchFamily="-84" charset="-128"/>
                  <a:sym typeface="Helvetica Neue Light" pitchFamily="-84" charset="0"/>
                </a:defRPr>
              </a:lvl1pPr>
              <a:lvl2pPr marL="742950" indent="-285750" eaLnBrk="0" hangingPunct="0">
                <a:defRPr sz="4200">
                  <a:solidFill>
                    <a:srgbClr val="000000"/>
                  </a:solidFill>
                  <a:latin typeface="Helvetica Neue Light" pitchFamily="-84" charset="0"/>
                  <a:ea typeface="ヒラギノ角ゴ ProN W3" pitchFamily="-84" charset="-128"/>
                  <a:sym typeface="Helvetica Neue Light" pitchFamily="-84" charset="0"/>
                </a:defRPr>
              </a:lvl2pPr>
              <a:lvl3pPr marL="11430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3pPr>
              <a:lvl4pPr marL="16002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4pPr>
              <a:lvl5pPr marL="2057400" indent="-228600" eaLnBrk="0" hangingPunct="0">
                <a:defRPr sz="4200">
                  <a:solidFill>
                    <a:srgbClr val="000000"/>
                  </a:solidFill>
                  <a:latin typeface="Helvetica Neue Light" pitchFamily="-84" charset="0"/>
                  <a:ea typeface="ヒラギノ角ゴ ProN W3" pitchFamily="-84" charset="-128"/>
                  <a:sym typeface="Helvetica Neue Light" pitchFamily="-84" charset="0"/>
                </a:defRPr>
              </a:lvl5pPr>
              <a:lvl6pPr marL="25146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6pPr>
              <a:lvl7pPr marL="29718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7pPr>
              <a:lvl8pPr marL="34290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8pPr>
              <a:lvl9pPr marL="3886200" indent="-228600" algn="ctr" eaLnBrk="0" fontAlgn="base" hangingPunct="0">
                <a:spcBef>
                  <a:spcPct val="0"/>
                </a:spcBef>
                <a:spcAft>
                  <a:spcPct val="0"/>
                </a:spcAft>
                <a:defRPr sz="4200">
                  <a:solidFill>
                    <a:srgbClr val="000000"/>
                  </a:solidFill>
                  <a:latin typeface="Helvetica Neue Light" pitchFamily="-84" charset="0"/>
                  <a:ea typeface="ヒラギノ角ゴ ProN W3" pitchFamily="-84" charset="-128"/>
                  <a:sym typeface="Helvetica Neue Light" pitchFamily="-84" charset="0"/>
                </a:defRPr>
              </a:lvl9pPr>
            </a:lstStyle>
            <a:p>
              <a:pPr eaLnBrk="1" hangingPunct="1">
                <a:spcBef>
                  <a:spcPct val="50000"/>
                </a:spcBef>
              </a:pPr>
              <a:r>
                <a:rPr lang="en-US" b="1"/>
                <a:t>Q</a:t>
              </a:r>
            </a:p>
          </p:txBody>
        </p:sp>
      </p:grpSp>
    </p:spTree>
    <p:extLst>
      <p:ext uri="{BB962C8B-B14F-4D97-AF65-F5344CB8AC3E}">
        <p14:creationId xmlns:p14="http://schemas.microsoft.com/office/powerpoint/2010/main" val="34957794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lIns="50797" tIns="50797" rIns="50797" bIns="50797"/>
          <a:lstStyle/>
          <a:p>
            <a:pPr eaLnBrk="1" hangingPunct="1">
              <a:defRPr/>
            </a:pPr>
            <a:r>
              <a:rPr lang="en-US" smtClean="0">
                <a:effectLst>
                  <a:outerShdw blurRad="38100" dist="38100" dir="2700000" algn="tl">
                    <a:srgbClr val="C0C0C0"/>
                  </a:outerShdw>
                </a:effectLst>
              </a:rPr>
              <a:t>Overview</a:t>
            </a:r>
          </a:p>
        </p:txBody>
      </p:sp>
      <p:sp>
        <p:nvSpPr>
          <p:cNvPr id="7171" name="Rectangle 2"/>
          <p:cNvSpPr>
            <a:spLocks noGrp="1" noChangeArrowheads="1"/>
          </p:cNvSpPr>
          <p:nvPr>
            <p:ph idx="1"/>
          </p:nvPr>
        </p:nvSpPr>
        <p:spPr/>
        <p:txBody>
          <a:bodyPr lIns="50797" tIns="50797" rIns="50797" bIns="50797"/>
          <a:lstStyle/>
          <a:p>
            <a:pPr eaLnBrk="1" hangingPunct="1"/>
            <a:r>
              <a:rPr lang="en-US" dirty="0" smtClean="0"/>
              <a:t>Selection Sort</a:t>
            </a:r>
          </a:p>
          <a:p>
            <a:pPr eaLnBrk="1" hangingPunct="1"/>
            <a:r>
              <a:rPr lang="en-US" dirty="0" smtClean="0"/>
              <a:t>Change Problem</a:t>
            </a:r>
          </a:p>
          <a:p>
            <a:pPr eaLnBrk="1" hangingPunct="1"/>
            <a:r>
              <a:rPr lang="en-US" dirty="0" smtClean="0"/>
              <a:t>Electrical Problem</a:t>
            </a:r>
          </a:p>
          <a:p>
            <a:pPr eaLnBrk="1" hangingPunct="1"/>
            <a:r>
              <a:rPr lang="en-US" dirty="0" smtClean="0"/>
              <a:t>Torch</a:t>
            </a:r>
          </a:p>
          <a:p>
            <a:pPr eaLnBrk="1" hangingPunct="1"/>
            <a:r>
              <a:rPr lang="en-US" dirty="0" smtClean="0"/>
              <a:t>Knapsack</a:t>
            </a:r>
          </a:p>
          <a:p>
            <a:pPr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Selection Sort</a:t>
            </a:r>
            <a:endParaRPr lang="en-US" dirty="0"/>
          </a:p>
        </p:txBody>
      </p:sp>
      <p:sp>
        <p:nvSpPr>
          <p:cNvPr id="6" name="Content Placeholder 5"/>
          <p:cNvSpPr>
            <a:spLocks noGrp="1"/>
          </p:cNvSpPr>
          <p:nvPr>
            <p:ph idx="1"/>
          </p:nvPr>
        </p:nvSpPr>
        <p:spPr>
          <a:xfrm>
            <a:off x="2041754" y="2059093"/>
            <a:ext cx="10663936" cy="5685225"/>
          </a:xfrm>
        </p:spPr>
        <p:txBody>
          <a:bodyPr>
            <a:normAutofit fontScale="55000" lnSpcReduction="20000"/>
          </a:bodyPr>
          <a:lstStyle/>
          <a:p>
            <a:pPr marL="117034" indent="0">
              <a:buNone/>
            </a:pPr>
            <a:r>
              <a:rPr lang="en-US" dirty="0" smtClean="0">
                <a:latin typeface="Arial"/>
                <a:cs typeface="Arial"/>
              </a:rPr>
              <a:t>Algorithm </a:t>
            </a:r>
            <a:r>
              <a:rPr lang="en-US" dirty="0" err="1" smtClean="0">
                <a:latin typeface="Arial"/>
                <a:cs typeface="Arial"/>
              </a:rPr>
              <a:t>SelectionSort</a:t>
            </a:r>
            <a:r>
              <a:rPr lang="en-US" dirty="0" smtClean="0">
                <a:latin typeface="Arial"/>
                <a:cs typeface="Arial"/>
              </a:rPr>
              <a:t>(L)</a:t>
            </a:r>
          </a:p>
          <a:p>
            <a:pPr marL="167073" indent="0">
              <a:buNone/>
            </a:pPr>
            <a:r>
              <a:rPr lang="en-AU" dirty="0">
                <a:latin typeface="Arial"/>
                <a:cs typeface="Arial"/>
              </a:rPr>
              <a:t>// Sorts a list using </a:t>
            </a:r>
            <a:r>
              <a:rPr lang="en-AU" dirty="0" smtClean="0">
                <a:latin typeface="Arial"/>
                <a:cs typeface="Arial"/>
              </a:rPr>
              <a:t>selection </a:t>
            </a:r>
            <a:r>
              <a:rPr lang="en-AU" dirty="0">
                <a:latin typeface="Arial"/>
                <a:cs typeface="Arial"/>
              </a:rPr>
              <a:t>sort</a:t>
            </a:r>
          </a:p>
          <a:p>
            <a:pPr marL="167073" indent="0">
              <a:buNone/>
            </a:pPr>
            <a:r>
              <a:rPr lang="en-AU" dirty="0">
                <a:latin typeface="Arial"/>
                <a:cs typeface="Arial"/>
              </a:rPr>
              <a:t>// Input: A list </a:t>
            </a:r>
            <a:r>
              <a:rPr lang="en-AU" dirty="0" smtClean="0">
                <a:latin typeface="Arial"/>
                <a:cs typeface="Arial"/>
              </a:rPr>
              <a:t>of </a:t>
            </a:r>
            <a:r>
              <a:rPr lang="en-US" dirty="0">
                <a:latin typeface="Arial"/>
                <a:ea typeface="Arial" charset="0"/>
                <a:cs typeface="Arial"/>
              </a:rPr>
              <a:t>orderable</a:t>
            </a:r>
            <a:r>
              <a:rPr lang="en-AU" dirty="0" smtClean="0">
                <a:latin typeface="Arial"/>
                <a:cs typeface="Arial"/>
              </a:rPr>
              <a:t> items</a:t>
            </a:r>
            <a:endParaRPr lang="en-AU" dirty="0">
              <a:latin typeface="Arial"/>
              <a:cs typeface="Arial"/>
            </a:endParaRPr>
          </a:p>
          <a:p>
            <a:pPr marL="167073" indent="0">
              <a:buNone/>
            </a:pPr>
            <a:r>
              <a:rPr lang="en-AU" dirty="0">
                <a:latin typeface="Arial"/>
                <a:cs typeface="Arial"/>
              </a:rPr>
              <a:t>// Output: A list sorted in </a:t>
            </a:r>
            <a:r>
              <a:rPr lang="en-AU" dirty="0" smtClean="0">
                <a:latin typeface="Arial"/>
                <a:cs typeface="Arial"/>
              </a:rPr>
              <a:t>increasing </a:t>
            </a:r>
            <a:r>
              <a:rPr lang="en-AU" dirty="0">
                <a:latin typeface="Arial"/>
                <a:cs typeface="Arial"/>
              </a:rPr>
              <a:t>order</a:t>
            </a:r>
          </a:p>
          <a:p>
            <a:pPr marL="117034" indent="0">
              <a:buNone/>
            </a:pPr>
            <a:endParaRPr lang="en-US" dirty="0" smtClean="0">
              <a:latin typeface="Arial"/>
              <a:cs typeface="Arial"/>
            </a:endParaRPr>
          </a:p>
          <a:p>
            <a:pPr marL="117034" indent="0">
              <a:buNone/>
            </a:pPr>
            <a:r>
              <a:rPr lang="en-US" dirty="0" smtClean="0">
                <a:latin typeface="Arial"/>
                <a:cs typeface="Arial"/>
              </a:rPr>
              <a:t>n </a:t>
            </a:r>
            <a:r>
              <a:rPr lang="en-US" dirty="0" smtClean="0">
                <a:latin typeface="Arial"/>
                <a:ea typeface="Cambria Math"/>
                <a:cs typeface="Arial"/>
              </a:rPr>
              <a:t>⟵ length(L)</a:t>
            </a:r>
          </a:p>
          <a:p>
            <a:pPr marL="117034" indent="0">
              <a:buNone/>
            </a:pPr>
            <a:r>
              <a:rPr lang="en-US" dirty="0">
                <a:latin typeface="Arial"/>
                <a:ea typeface="Cambria Math"/>
                <a:cs typeface="Arial"/>
              </a:rPr>
              <a:t>k ⟵ </a:t>
            </a:r>
            <a:r>
              <a:rPr lang="en-US" dirty="0" smtClean="0">
                <a:latin typeface="Arial"/>
                <a:ea typeface="Cambria Math"/>
                <a:cs typeface="Arial"/>
              </a:rPr>
              <a:t>0</a:t>
            </a:r>
            <a:endParaRPr lang="en-US" dirty="0">
              <a:latin typeface="Arial"/>
              <a:cs typeface="Arial"/>
            </a:endParaRPr>
          </a:p>
          <a:p>
            <a:pPr marL="117034" indent="0">
              <a:buNone/>
            </a:pPr>
            <a:r>
              <a:rPr lang="en-US" dirty="0">
                <a:latin typeface="Arial"/>
                <a:cs typeface="Arial"/>
              </a:rPr>
              <a:t>while k &lt; n </a:t>
            </a:r>
            <a:r>
              <a:rPr lang="en-US" dirty="0" smtClean="0">
                <a:latin typeface="Arial"/>
                <a:cs typeface="Arial"/>
              </a:rPr>
              <a:t/>
            </a:r>
            <a:br>
              <a:rPr lang="en-US" dirty="0" smtClean="0">
                <a:latin typeface="Arial"/>
                <a:cs typeface="Arial"/>
              </a:rPr>
            </a:br>
            <a:r>
              <a:rPr lang="en-US" dirty="0" smtClean="0">
                <a:latin typeface="Arial"/>
                <a:cs typeface="Arial"/>
              </a:rPr>
              <a:t>{</a:t>
            </a:r>
            <a:endParaRPr lang="en-US" dirty="0" smtClean="0">
              <a:latin typeface="Arial"/>
              <a:cs typeface="Arial"/>
            </a:endParaRPr>
          </a:p>
          <a:p>
            <a:pPr marL="117034" indent="0">
              <a:buNone/>
            </a:pPr>
            <a:r>
              <a:rPr lang="en-US" dirty="0">
                <a:latin typeface="Arial"/>
                <a:cs typeface="Arial"/>
              </a:rPr>
              <a:t> </a:t>
            </a:r>
            <a:r>
              <a:rPr lang="en-US" dirty="0" smtClean="0">
                <a:latin typeface="Arial"/>
                <a:cs typeface="Arial"/>
              </a:rPr>
              <a:t>    Find the minimum item in L[k:n-1] </a:t>
            </a:r>
          </a:p>
          <a:p>
            <a:pPr marL="117034" indent="0">
              <a:buNone/>
            </a:pPr>
            <a:r>
              <a:rPr lang="en-US" dirty="0">
                <a:latin typeface="Arial"/>
                <a:ea typeface="Cambria Math"/>
                <a:cs typeface="Arial"/>
              </a:rPr>
              <a:t> </a:t>
            </a:r>
            <a:r>
              <a:rPr lang="en-US" dirty="0" smtClean="0">
                <a:latin typeface="Arial"/>
                <a:ea typeface="Cambria Math"/>
                <a:cs typeface="Arial"/>
              </a:rPr>
              <a:t>   </a:t>
            </a:r>
            <a:r>
              <a:rPr lang="en-US" dirty="0" smtClean="0">
                <a:latin typeface="Arial"/>
                <a:ea typeface="Cambria Math"/>
                <a:cs typeface="Arial"/>
              </a:rPr>
              <a:t> Put </a:t>
            </a:r>
            <a:r>
              <a:rPr lang="en-US" dirty="0" smtClean="0">
                <a:latin typeface="Arial"/>
                <a:ea typeface="Cambria Math"/>
                <a:cs typeface="Arial"/>
              </a:rPr>
              <a:t>the item in the correct </a:t>
            </a:r>
            <a:r>
              <a:rPr lang="en-US" dirty="0" smtClean="0">
                <a:latin typeface="Arial"/>
                <a:ea typeface="Cambria Math"/>
                <a:cs typeface="Arial"/>
              </a:rPr>
              <a:t>position</a:t>
            </a:r>
            <a:endParaRPr lang="en-US" dirty="0">
              <a:latin typeface="Arial"/>
              <a:ea typeface="Cambria Math"/>
              <a:cs typeface="Arial"/>
            </a:endParaRPr>
          </a:p>
          <a:p>
            <a:pPr marL="117034" indent="0">
              <a:buNone/>
            </a:pPr>
            <a:r>
              <a:rPr lang="en-US" dirty="0" smtClean="0">
                <a:latin typeface="Arial"/>
                <a:ea typeface="Cambria Math"/>
                <a:cs typeface="Arial"/>
              </a:rPr>
              <a:t>     k </a:t>
            </a:r>
            <a:r>
              <a:rPr lang="en-US" dirty="0">
                <a:latin typeface="Arial"/>
                <a:ea typeface="Cambria Math"/>
                <a:cs typeface="Arial"/>
              </a:rPr>
              <a:t>⟵ </a:t>
            </a:r>
            <a:r>
              <a:rPr lang="en-US" dirty="0" smtClean="0">
                <a:latin typeface="Arial"/>
                <a:ea typeface="Cambria Math"/>
                <a:cs typeface="Arial"/>
              </a:rPr>
              <a:t>k + 1</a:t>
            </a:r>
            <a:endParaRPr lang="en-US" dirty="0" smtClean="0">
              <a:latin typeface="Arial"/>
              <a:cs typeface="Arial"/>
            </a:endParaRPr>
          </a:p>
          <a:p>
            <a:pPr marL="117034" indent="0">
              <a:buNone/>
            </a:pPr>
            <a:r>
              <a:rPr lang="en-US" dirty="0" smtClean="0">
                <a:latin typeface="Arial"/>
                <a:ea typeface="Cambria Math"/>
                <a:cs typeface="Arial"/>
              </a:rPr>
              <a:t>}</a:t>
            </a:r>
            <a:endParaRPr lang="en-US" dirty="0">
              <a:latin typeface="Arial"/>
              <a:ea typeface="Cambria Math"/>
              <a:cs typeface="Arial"/>
            </a:endParaRPr>
          </a:p>
          <a:p>
            <a:pPr marL="117034" indent="0">
              <a:buNone/>
            </a:pPr>
            <a:endParaRPr lang="en-US" dirty="0">
              <a:latin typeface="Arial"/>
              <a:cs typeface="Arial"/>
            </a:endParaRPr>
          </a:p>
        </p:txBody>
      </p:sp>
      <p:sp>
        <p:nvSpPr>
          <p:cNvPr id="4" name="Slide Number Placeholder 3"/>
          <p:cNvSpPr>
            <a:spLocks noGrp="1"/>
          </p:cNvSpPr>
          <p:nvPr>
            <p:ph type="sldNum" sz="quarter" idx="12"/>
          </p:nvPr>
        </p:nvSpPr>
        <p:spPr/>
        <p:txBody>
          <a:bodyPr/>
          <a:lstStyle/>
          <a:p>
            <a:fld id="{98ECD0A9-FBB9-7941-82B1-CC7A9C19960F}" type="slidenum">
              <a:rPr lang="en-AU" smtClean="0"/>
              <a:pPr/>
              <a:t>4</a:t>
            </a:fld>
            <a:endParaRPr lang="en-AU"/>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681088" y="5884416"/>
              <a:ext cx="686080" cy="12800"/>
            </p14:xfrm>
          </p:contentPart>
        </mc:Choice>
        <mc:Fallback xmlns="">
          <p:pic>
            <p:nvPicPr>
              <p:cNvPr id="2" name="Ink 1"/>
              <p:cNvPicPr/>
              <p:nvPr/>
            </p:nvPicPr>
            <p:blipFill>
              <a:blip r:embed="rId3"/>
              <a:stretch>
                <a:fillRect/>
              </a:stretch>
            </p:blipFill>
            <p:spPr>
              <a:xfrm>
                <a:off x="4695120" y="4133880"/>
                <a:ext cx="488520" cy="16920"/>
              </a:xfrm>
              <a:prstGeom prst="rect">
                <a:avLst/>
              </a:prstGeom>
            </p:spPr>
          </p:pic>
        </mc:Fallback>
      </mc:AlternateContent>
    </p:spTree>
    <p:extLst>
      <p:ext uri="{BB962C8B-B14F-4D97-AF65-F5344CB8AC3E}">
        <p14:creationId xmlns:p14="http://schemas.microsoft.com/office/powerpoint/2010/main" val="1584096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Selection </a:t>
            </a:r>
            <a:r>
              <a:rPr lang="en-US" dirty="0" smtClean="0"/>
              <a:t>Sort </a:t>
            </a:r>
            <a:endParaRPr lang="en-US" dirty="0"/>
          </a:p>
        </p:txBody>
      </p:sp>
      <p:sp>
        <p:nvSpPr>
          <p:cNvPr id="6" name="Content Placeholder 5"/>
          <p:cNvSpPr>
            <a:spLocks noGrp="1"/>
          </p:cNvSpPr>
          <p:nvPr>
            <p:ph idx="1"/>
          </p:nvPr>
        </p:nvSpPr>
        <p:spPr>
          <a:xfrm>
            <a:off x="2041754" y="2059093"/>
            <a:ext cx="10663936" cy="5685225"/>
          </a:xfrm>
        </p:spPr>
        <p:txBody>
          <a:bodyPr>
            <a:normAutofit fontScale="55000" lnSpcReduction="20000"/>
          </a:bodyPr>
          <a:lstStyle/>
          <a:p>
            <a:pPr marL="117034" indent="0">
              <a:buNone/>
            </a:pPr>
            <a:r>
              <a:rPr lang="en-US" dirty="0" smtClean="0">
                <a:latin typeface="Arial"/>
                <a:cs typeface="Arial"/>
              </a:rPr>
              <a:t>Algorithm </a:t>
            </a:r>
            <a:r>
              <a:rPr lang="en-US" dirty="0" err="1" smtClean="0">
                <a:latin typeface="Arial"/>
                <a:cs typeface="Arial"/>
              </a:rPr>
              <a:t>SelectionSort</a:t>
            </a:r>
            <a:r>
              <a:rPr lang="en-US" dirty="0" smtClean="0">
                <a:latin typeface="Arial"/>
                <a:cs typeface="Arial"/>
              </a:rPr>
              <a:t>(L)</a:t>
            </a:r>
          </a:p>
          <a:p>
            <a:pPr marL="167073" indent="0">
              <a:buNone/>
            </a:pPr>
            <a:r>
              <a:rPr lang="en-AU" dirty="0">
                <a:latin typeface="Arial"/>
                <a:cs typeface="Arial"/>
              </a:rPr>
              <a:t>// Sorts a list using </a:t>
            </a:r>
            <a:r>
              <a:rPr lang="en-AU" dirty="0" smtClean="0">
                <a:latin typeface="Arial"/>
                <a:cs typeface="Arial"/>
              </a:rPr>
              <a:t>selection </a:t>
            </a:r>
            <a:r>
              <a:rPr lang="en-AU" dirty="0">
                <a:latin typeface="Arial"/>
                <a:cs typeface="Arial"/>
              </a:rPr>
              <a:t>sort</a:t>
            </a:r>
          </a:p>
          <a:p>
            <a:pPr marL="167073" indent="0">
              <a:buNone/>
            </a:pPr>
            <a:r>
              <a:rPr lang="en-AU" dirty="0">
                <a:latin typeface="Arial"/>
                <a:cs typeface="Arial"/>
              </a:rPr>
              <a:t>// Input: A list </a:t>
            </a:r>
            <a:r>
              <a:rPr lang="en-AU" dirty="0" smtClean="0">
                <a:latin typeface="Arial"/>
                <a:cs typeface="Arial"/>
              </a:rPr>
              <a:t>of </a:t>
            </a:r>
            <a:r>
              <a:rPr lang="en-US" dirty="0">
                <a:latin typeface="Arial"/>
                <a:ea typeface="Arial" charset="0"/>
                <a:cs typeface="Arial"/>
              </a:rPr>
              <a:t>orderable</a:t>
            </a:r>
            <a:r>
              <a:rPr lang="en-AU" dirty="0" smtClean="0">
                <a:latin typeface="Arial"/>
                <a:cs typeface="Arial"/>
              </a:rPr>
              <a:t> items</a:t>
            </a:r>
            <a:endParaRPr lang="en-AU" dirty="0">
              <a:latin typeface="Arial"/>
              <a:cs typeface="Arial"/>
            </a:endParaRPr>
          </a:p>
          <a:p>
            <a:pPr marL="167073" indent="0">
              <a:buNone/>
            </a:pPr>
            <a:r>
              <a:rPr lang="en-AU" dirty="0">
                <a:latin typeface="Arial"/>
                <a:cs typeface="Arial"/>
              </a:rPr>
              <a:t>// Output: A list sorted in </a:t>
            </a:r>
            <a:r>
              <a:rPr lang="en-AU" dirty="0" smtClean="0">
                <a:latin typeface="Arial"/>
                <a:cs typeface="Arial"/>
              </a:rPr>
              <a:t>increasing </a:t>
            </a:r>
            <a:r>
              <a:rPr lang="en-AU" dirty="0">
                <a:latin typeface="Arial"/>
                <a:cs typeface="Arial"/>
              </a:rPr>
              <a:t>order</a:t>
            </a:r>
          </a:p>
          <a:p>
            <a:pPr marL="117034" indent="0">
              <a:buNone/>
            </a:pPr>
            <a:endParaRPr lang="en-US" dirty="0" smtClean="0">
              <a:latin typeface="Arial"/>
              <a:cs typeface="Arial"/>
            </a:endParaRPr>
          </a:p>
          <a:p>
            <a:pPr marL="117034" indent="0">
              <a:buNone/>
            </a:pPr>
            <a:r>
              <a:rPr lang="en-US" dirty="0" smtClean="0">
                <a:latin typeface="Arial"/>
                <a:cs typeface="Arial"/>
              </a:rPr>
              <a:t>n </a:t>
            </a:r>
            <a:r>
              <a:rPr lang="en-US" dirty="0" smtClean="0">
                <a:latin typeface="Arial"/>
                <a:ea typeface="Cambria Math"/>
                <a:cs typeface="Arial"/>
              </a:rPr>
              <a:t>⟵ length(L)</a:t>
            </a:r>
          </a:p>
          <a:p>
            <a:pPr marL="117034" indent="0">
              <a:buNone/>
            </a:pPr>
            <a:r>
              <a:rPr lang="en-US" dirty="0">
                <a:latin typeface="Arial"/>
                <a:ea typeface="Cambria Math"/>
                <a:cs typeface="Arial"/>
              </a:rPr>
              <a:t>k ⟵ </a:t>
            </a:r>
            <a:r>
              <a:rPr lang="en-US" dirty="0" smtClean="0">
                <a:latin typeface="Arial"/>
                <a:ea typeface="Cambria Math"/>
                <a:cs typeface="Arial"/>
              </a:rPr>
              <a:t>0</a:t>
            </a:r>
            <a:endParaRPr lang="en-US" dirty="0">
              <a:latin typeface="Arial"/>
              <a:cs typeface="Arial"/>
            </a:endParaRPr>
          </a:p>
          <a:p>
            <a:pPr marL="117034" indent="0">
              <a:buNone/>
            </a:pPr>
            <a:r>
              <a:rPr lang="en-US" dirty="0">
                <a:latin typeface="Arial"/>
                <a:cs typeface="Arial"/>
              </a:rPr>
              <a:t>while k &lt; n </a:t>
            </a:r>
            <a:r>
              <a:rPr lang="en-US" dirty="0" smtClean="0">
                <a:latin typeface="Arial"/>
                <a:cs typeface="Arial"/>
              </a:rPr>
              <a:t/>
            </a:r>
            <a:br>
              <a:rPr lang="en-US" dirty="0" smtClean="0">
                <a:latin typeface="Arial"/>
                <a:cs typeface="Arial"/>
              </a:rPr>
            </a:br>
            <a:r>
              <a:rPr lang="en-US" dirty="0" smtClean="0">
                <a:latin typeface="Arial"/>
                <a:cs typeface="Arial"/>
              </a:rPr>
              <a:t>{</a:t>
            </a:r>
            <a:endParaRPr lang="en-US" dirty="0" smtClean="0">
              <a:latin typeface="Arial"/>
              <a:cs typeface="Arial"/>
            </a:endParaRPr>
          </a:p>
          <a:p>
            <a:pPr marL="117034" indent="0">
              <a:buNone/>
            </a:pPr>
            <a:r>
              <a:rPr lang="en-US" dirty="0">
                <a:latin typeface="Arial"/>
                <a:cs typeface="Arial"/>
              </a:rPr>
              <a:t> </a:t>
            </a:r>
            <a:r>
              <a:rPr lang="en-US" dirty="0" smtClean="0">
                <a:latin typeface="Arial"/>
                <a:cs typeface="Arial"/>
              </a:rPr>
              <a:t>    </a:t>
            </a:r>
            <a:r>
              <a:rPr lang="en-US" b="1" dirty="0" smtClean="0">
                <a:latin typeface="Arial"/>
                <a:cs typeface="Arial"/>
              </a:rPr>
              <a:t>Find the minimum item </a:t>
            </a:r>
            <a:r>
              <a:rPr lang="en-US" dirty="0" smtClean="0">
                <a:latin typeface="Arial"/>
                <a:cs typeface="Arial"/>
              </a:rPr>
              <a:t>in L[k:n-1] </a:t>
            </a:r>
          </a:p>
          <a:p>
            <a:pPr marL="117034" indent="0">
              <a:buNone/>
            </a:pPr>
            <a:r>
              <a:rPr lang="en-US" dirty="0">
                <a:latin typeface="Arial"/>
                <a:ea typeface="Cambria Math"/>
                <a:cs typeface="Arial"/>
              </a:rPr>
              <a:t> </a:t>
            </a:r>
            <a:r>
              <a:rPr lang="en-US" dirty="0" smtClean="0">
                <a:latin typeface="Arial"/>
                <a:ea typeface="Cambria Math"/>
                <a:cs typeface="Arial"/>
              </a:rPr>
              <a:t>   </a:t>
            </a:r>
            <a:r>
              <a:rPr lang="en-US" dirty="0" smtClean="0">
                <a:latin typeface="Arial"/>
                <a:ea typeface="Cambria Math"/>
                <a:cs typeface="Arial"/>
              </a:rPr>
              <a:t> Put </a:t>
            </a:r>
            <a:r>
              <a:rPr lang="en-US" dirty="0" smtClean="0">
                <a:latin typeface="Arial"/>
                <a:ea typeface="Cambria Math"/>
                <a:cs typeface="Arial"/>
              </a:rPr>
              <a:t>the item in the correct </a:t>
            </a:r>
            <a:r>
              <a:rPr lang="en-US" dirty="0" smtClean="0">
                <a:latin typeface="Arial"/>
                <a:ea typeface="Cambria Math"/>
                <a:cs typeface="Arial"/>
              </a:rPr>
              <a:t>position</a:t>
            </a:r>
            <a:endParaRPr lang="en-US" dirty="0">
              <a:latin typeface="Arial"/>
              <a:ea typeface="Cambria Math"/>
              <a:cs typeface="Arial"/>
            </a:endParaRPr>
          </a:p>
          <a:p>
            <a:pPr marL="117034" indent="0">
              <a:buNone/>
            </a:pPr>
            <a:r>
              <a:rPr lang="en-US" dirty="0" smtClean="0">
                <a:latin typeface="Arial"/>
                <a:ea typeface="Cambria Math"/>
                <a:cs typeface="Arial"/>
              </a:rPr>
              <a:t>     k </a:t>
            </a:r>
            <a:r>
              <a:rPr lang="en-US" dirty="0">
                <a:latin typeface="Arial"/>
                <a:ea typeface="Cambria Math"/>
                <a:cs typeface="Arial"/>
              </a:rPr>
              <a:t>⟵ </a:t>
            </a:r>
            <a:r>
              <a:rPr lang="en-US" dirty="0" smtClean="0">
                <a:latin typeface="Arial"/>
                <a:ea typeface="Cambria Math"/>
                <a:cs typeface="Arial"/>
              </a:rPr>
              <a:t>k + 1</a:t>
            </a:r>
            <a:endParaRPr lang="en-US" dirty="0" smtClean="0">
              <a:latin typeface="Arial"/>
              <a:cs typeface="Arial"/>
            </a:endParaRPr>
          </a:p>
          <a:p>
            <a:pPr marL="117034" indent="0">
              <a:buNone/>
            </a:pPr>
            <a:r>
              <a:rPr lang="en-US" dirty="0" smtClean="0">
                <a:latin typeface="Arial"/>
                <a:ea typeface="Cambria Math"/>
                <a:cs typeface="Arial"/>
              </a:rPr>
              <a:t>}</a:t>
            </a:r>
            <a:endParaRPr lang="en-US" dirty="0">
              <a:latin typeface="Arial"/>
              <a:ea typeface="Cambria Math"/>
              <a:cs typeface="Arial"/>
            </a:endParaRPr>
          </a:p>
          <a:p>
            <a:pPr marL="117034" indent="0">
              <a:buNone/>
            </a:pPr>
            <a:endParaRPr lang="en-US" dirty="0">
              <a:latin typeface="Arial"/>
              <a:cs typeface="Arial"/>
            </a:endParaRPr>
          </a:p>
        </p:txBody>
      </p:sp>
      <p:sp>
        <p:nvSpPr>
          <p:cNvPr id="4" name="Slide Number Placeholder 3"/>
          <p:cNvSpPr>
            <a:spLocks noGrp="1"/>
          </p:cNvSpPr>
          <p:nvPr>
            <p:ph type="sldNum" sz="quarter" idx="12"/>
          </p:nvPr>
        </p:nvSpPr>
        <p:spPr/>
        <p:txBody>
          <a:bodyPr/>
          <a:lstStyle/>
          <a:p>
            <a:fld id="{98ECD0A9-FBB9-7941-82B1-CC7A9C19960F}" type="slidenum">
              <a:rPr lang="en-AU" smtClean="0"/>
              <a:pPr/>
              <a:t>5</a:t>
            </a:fld>
            <a:endParaRPr lang="en-AU"/>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681088" y="5884416"/>
              <a:ext cx="686080" cy="12800"/>
            </p14:xfrm>
          </p:contentPart>
        </mc:Choice>
        <mc:Fallback xmlns="">
          <p:pic>
            <p:nvPicPr>
              <p:cNvPr id="2" name="Ink 1"/>
              <p:cNvPicPr/>
              <p:nvPr/>
            </p:nvPicPr>
            <p:blipFill>
              <a:blip r:embed="rId3"/>
              <a:stretch>
                <a:fillRect/>
              </a:stretch>
            </p:blipFill>
            <p:spPr>
              <a:xfrm>
                <a:off x="4695120" y="4133880"/>
                <a:ext cx="488520" cy="16920"/>
              </a:xfrm>
              <a:prstGeom prst="rect">
                <a:avLst/>
              </a:prstGeom>
            </p:spPr>
          </p:pic>
        </mc:Fallback>
      </mc:AlternateContent>
    </p:spTree>
    <p:extLst>
      <p:ext uri="{BB962C8B-B14F-4D97-AF65-F5344CB8AC3E}">
        <p14:creationId xmlns:p14="http://schemas.microsoft.com/office/powerpoint/2010/main" val="1014107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4" name="Title 1"/>
          <p:cNvSpPr>
            <a:spLocks noGrp="1"/>
          </p:cNvSpPr>
          <p:nvPr>
            <p:ph type="title"/>
          </p:nvPr>
        </p:nvSpPr>
        <p:spPr/>
        <p:txBody>
          <a:bodyPr/>
          <a:lstStyle/>
          <a:p>
            <a:pPr eaLnBrk="1" hangingPunct="1"/>
            <a:r>
              <a:rPr lang="en-US">
                <a:latin typeface="Arial" charset="0"/>
              </a:rPr>
              <a:t>Selection Sort: Code</a:t>
            </a:r>
          </a:p>
        </p:txBody>
      </p:sp>
      <p:sp>
        <p:nvSpPr>
          <p:cNvPr id="3" name="Content Placeholder 2"/>
          <p:cNvSpPr>
            <a:spLocks noGrp="1"/>
          </p:cNvSpPr>
          <p:nvPr>
            <p:ph idx="1"/>
          </p:nvPr>
        </p:nvSpPr>
        <p:spPr>
          <a:xfrm>
            <a:off x="2041527" y="2058989"/>
            <a:ext cx="10664825" cy="5698131"/>
          </a:xfrm>
          <a:solidFill>
            <a:schemeClr val="accent3">
              <a:lumMod val="20000"/>
              <a:lumOff val="80000"/>
            </a:schemeClr>
          </a:solidFill>
        </p:spPr>
        <p:txBody>
          <a:bodyPr>
            <a:normAutofit fontScale="92500" lnSpcReduction="20000"/>
          </a:bodyPr>
          <a:lstStyle/>
          <a:p>
            <a:pPr marL="117034" indent="0">
              <a:buNone/>
            </a:pPr>
            <a:r>
              <a:rPr lang="en-AU" sz="2800" dirty="0" smtClean="0">
                <a:solidFill>
                  <a:srgbClr val="008000"/>
                </a:solidFill>
                <a:latin typeface="Arial"/>
                <a:cs typeface="Arial"/>
              </a:rPr>
              <a:t>‘Sort a list using Selection Sort’</a:t>
            </a:r>
          </a:p>
          <a:p>
            <a:pPr marL="117034" indent="0">
              <a:buNone/>
            </a:pPr>
            <a:r>
              <a:rPr lang="en-AU" sz="2800" dirty="0" smtClean="0">
                <a:latin typeface="Arial"/>
                <a:cs typeface="Arial"/>
              </a:rPr>
              <a:t>n </a:t>
            </a:r>
            <a:r>
              <a:rPr lang="en-AU" sz="2800" dirty="0">
                <a:latin typeface="Arial"/>
                <a:cs typeface="Arial"/>
              </a:rPr>
              <a:t>= </a:t>
            </a:r>
            <a:r>
              <a:rPr lang="en-AU" sz="2800" dirty="0" err="1">
                <a:solidFill>
                  <a:srgbClr val="800000"/>
                </a:solidFill>
                <a:latin typeface="Arial"/>
                <a:cs typeface="Arial"/>
              </a:rPr>
              <a:t>len</a:t>
            </a:r>
            <a:r>
              <a:rPr lang="en-AU" sz="2800" dirty="0" smtClean="0">
                <a:latin typeface="Arial"/>
                <a:cs typeface="Arial"/>
              </a:rPr>
              <a:t>(</a:t>
            </a:r>
            <a:r>
              <a:rPr lang="en-AU" sz="2800" dirty="0" err="1" smtClean="0">
                <a:latin typeface="Arial"/>
                <a:cs typeface="Arial"/>
              </a:rPr>
              <a:t>aList</a:t>
            </a:r>
            <a:r>
              <a:rPr lang="en-AU" sz="2800" dirty="0">
                <a:latin typeface="Arial"/>
                <a:cs typeface="Arial"/>
              </a:rPr>
              <a:t>)</a:t>
            </a:r>
          </a:p>
          <a:p>
            <a:pPr marL="117034" indent="0">
              <a:buNone/>
            </a:pPr>
            <a:r>
              <a:rPr lang="en-AU" sz="2800" dirty="0">
                <a:latin typeface="Arial"/>
                <a:cs typeface="Arial"/>
              </a:rPr>
              <a:t>    </a:t>
            </a:r>
            <a:endParaRPr lang="en-AU" sz="2800" dirty="0" smtClean="0">
              <a:latin typeface="Arial"/>
              <a:cs typeface="Arial"/>
            </a:endParaRPr>
          </a:p>
          <a:p>
            <a:pPr marL="117034" indent="0">
              <a:buNone/>
            </a:pPr>
            <a:r>
              <a:rPr lang="en-AU" sz="2800" dirty="0" smtClean="0">
                <a:solidFill>
                  <a:srgbClr val="FF6600"/>
                </a:solidFill>
                <a:latin typeface="Arial"/>
                <a:cs typeface="Arial"/>
              </a:rPr>
              <a:t>for</a:t>
            </a:r>
            <a:r>
              <a:rPr lang="en-AU" sz="2800" dirty="0" smtClean="0">
                <a:latin typeface="Arial"/>
                <a:cs typeface="Arial"/>
              </a:rPr>
              <a:t> </a:t>
            </a:r>
            <a:r>
              <a:rPr lang="en-AU" sz="2800" dirty="0">
                <a:latin typeface="Arial"/>
                <a:cs typeface="Arial"/>
              </a:rPr>
              <a:t>k </a:t>
            </a:r>
            <a:r>
              <a:rPr lang="en-AU" sz="2800" dirty="0">
                <a:solidFill>
                  <a:srgbClr val="FF6600"/>
                </a:solidFill>
                <a:latin typeface="Arial"/>
                <a:cs typeface="Arial"/>
              </a:rPr>
              <a:t>in</a:t>
            </a:r>
            <a:r>
              <a:rPr lang="en-AU" sz="2800" dirty="0">
                <a:latin typeface="Arial"/>
                <a:cs typeface="Arial"/>
              </a:rPr>
              <a:t> </a:t>
            </a:r>
            <a:r>
              <a:rPr lang="en-AU" sz="2800" dirty="0">
                <a:solidFill>
                  <a:srgbClr val="800000"/>
                </a:solidFill>
                <a:latin typeface="Arial"/>
                <a:cs typeface="Arial"/>
              </a:rPr>
              <a:t>range</a:t>
            </a:r>
            <a:r>
              <a:rPr lang="en-AU" sz="2800" dirty="0">
                <a:latin typeface="Arial"/>
                <a:cs typeface="Arial"/>
              </a:rPr>
              <a:t>(n-1):  </a:t>
            </a:r>
            <a:endParaRPr lang="en-AU" sz="2800" dirty="0" smtClean="0">
              <a:latin typeface="Arial"/>
              <a:cs typeface="Arial"/>
            </a:endParaRPr>
          </a:p>
          <a:p>
            <a:pPr marL="117034" indent="0">
              <a:buNone/>
            </a:pPr>
            <a:r>
              <a:rPr lang="en-AU" sz="2800" dirty="0">
                <a:latin typeface="Arial"/>
                <a:cs typeface="Arial"/>
              </a:rPr>
              <a:t> </a:t>
            </a:r>
            <a:r>
              <a:rPr lang="en-AU" sz="2800" dirty="0" smtClean="0">
                <a:latin typeface="Arial"/>
                <a:cs typeface="Arial"/>
              </a:rPr>
              <a:t>     </a:t>
            </a:r>
            <a:r>
              <a:rPr lang="en-AU" sz="2800" dirty="0" smtClean="0">
                <a:solidFill>
                  <a:srgbClr val="008000"/>
                </a:solidFill>
                <a:latin typeface="Arial"/>
                <a:cs typeface="Arial"/>
              </a:rPr>
              <a:t> ‘Find the position of the minimum value </a:t>
            </a:r>
            <a:r>
              <a:rPr lang="en-AU" sz="2800" dirty="0" err="1" smtClean="0">
                <a:solidFill>
                  <a:srgbClr val="008000"/>
                </a:solidFill>
                <a:latin typeface="Arial"/>
                <a:cs typeface="Arial"/>
              </a:rPr>
              <a:t>aList</a:t>
            </a:r>
            <a:r>
              <a:rPr lang="en-AU" sz="2800" dirty="0" smtClean="0">
                <a:solidFill>
                  <a:srgbClr val="008000"/>
                </a:solidFill>
                <a:latin typeface="Arial"/>
                <a:cs typeface="Arial"/>
              </a:rPr>
              <a:t>[k</a:t>
            </a:r>
            <a:r>
              <a:rPr lang="en-AU" sz="2800" dirty="0" smtClean="0">
                <a:solidFill>
                  <a:srgbClr val="008000"/>
                </a:solidFill>
                <a:latin typeface="Arial"/>
                <a:cs typeface="Arial"/>
              </a:rPr>
              <a:t>:]’</a:t>
            </a:r>
            <a:endParaRPr lang="en-AU" sz="2800" dirty="0">
              <a:solidFill>
                <a:srgbClr val="008000"/>
              </a:solidFill>
              <a:latin typeface="Arial"/>
              <a:cs typeface="Arial"/>
            </a:endParaRPr>
          </a:p>
          <a:p>
            <a:pPr marL="117034" indent="0">
              <a:buNone/>
            </a:pPr>
            <a:r>
              <a:rPr lang="en-AU" sz="2800" dirty="0">
                <a:latin typeface="Arial"/>
                <a:cs typeface="Arial"/>
              </a:rPr>
              <a:t>       </a:t>
            </a:r>
            <a:r>
              <a:rPr lang="en-AU" sz="2800" dirty="0" err="1" smtClean="0">
                <a:latin typeface="Arial"/>
                <a:cs typeface="Arial"/>
              </a:rPr>
              <a:t>min_position</a:t>
            </a:r>
            <a:r>
              <a:rPr lang="en-AU" sz="2800" dirty="0" smtClean="0">
                <a:latin typeface="Arial"/>
                <a:cs typeface="Arial"/>
              </a:rPr>
              <a:t> </a:t>
            </a:r>
            <a:r>
              <a:rPr lang="en-AU" sz="2800" dirty="0">
                <a:latin typeface="Arial"/>
                <a:cs typeface="Arial"/>
              </a:rPr>
              <a:t>= </a:t>
            </a:r>
            <a:r>
              <a:rPr lang="en-AU" sz="2800" dirty="0" smtClean="0">
                <a:latin typeface="Arial"/>
                <a:cs typeface="Arial"/>
              </a:rPr>
              <a:t>k</a:t>
            </a:r>
            <a:endParaRPr lang="en-AU" sz="2800" dirty="0">
              <a:latin typeface="Arial"/>
              <a:cs typeface="Arial"/>
            </a:endParaRPr>
          </a:p>
          <a:p>
            <a:pPr marL="117034" indent="0">
              <a:buNone/>
            </a:pPr>
            <a:r>
              <a:rPr lang="en-AU" sz="2800" dirty="0" smtClean="0">
                <a:latin typeface="Arial"/>
                <a:cs typeface="Arial"/>
              </a:rPr>
              <a:t>       </a:t>
            </a:r>
            <a:r>
              <a:rPr lang="en-AU" sz="2800" dirty="0" smtClean="0">
                <a:solidFill>
                  <a:srgbClr val="FF6600"/>
                </a:solidFill>
                <a:latin typeface="Arial"/>
                <a:cs typeface="Arial"/>
              </a:rPr>
              <a:t>for</a:t>
            </a:r>
            <a:r>
              <a:rPr lang="en-AU" sz="2800" dirty="0" smtClean="0">
                <a:latin typeface="Arial"/>
                <a:cs typeface="Arial"/>
              </a:rPr>
              <a:t> j </a:t>
            </a:r>
            <a:r>
              <a:rPr lang="en-AU" sz="2800" dirty="0">
                <a:solidFill>
                  <a:srgbClr val="FF6600"/>
                </a:solidFill>
                <a:latin typeface="Arial"/>
                <a:cs typeface="Arial"/>
              </a:rPr>
              <a:t>in</a:t>
            </a:r>
            <a:r>
              <a:rPr lang="en-AU" sz="2800" dirty="0">
                <a:latin typeface="Arial"/>
                <a:cs typeface="Arial"/>
              </a:rPr>
              <a:t> </a:t>
            </a:r>
            <a:r>
              <a:rPr lang="en-AU" sz="2800" dirty="0">
                <a:solidFill>
                  <a:srgbClr val="800000"/>
                </a:solidFill>
                <a:latin typeface="Arial"/>
                <a:cs typeface="Arial"/>
              </a:rPr>
              <a:t>range</a:t>
            </a:r>
            <a:r>
              <a:rPr lang="en-AU" sz="2800" dirty="0" smtClean="0">
                <a:latin typeface="Arial"/>
                <a:cs typeface="Arial"/>
              </a:rPr>
              <a:t>(k+</a:t>
            </a:r>
            <a:r>
              <a:rPr lang="en-AU" sz="2800" dirty="0">
                <a:latin typeface="Arial"/>
                <a:cs typeface="Arial"/>
              </a:rPr>
              <a:t>1, n): </a:t>
            </a:r>
          </a:p>
          <a:p>
            <a:pPr marL="117034" indent="0">
              <a:buNone/>
            </a:pPr>
            <a:r>
              <a:rPr lang="en-AU" sz="2800" dirty="0">
                <a:latin typeface="Arial"/>
                <a:cs typeface="Arial"/>
              </a:rPr>
              <a:t>        </a:t>
            </a:r>
            <a:r>
              <a:rPr lang="en-AU" sz="2800" dirty="0" smtClean="0">
                <a:latin typeface="Arial"/>
                <a:cs typeface="Arial"/>
              </a:rPr>
              <a:t>    </a:t>
            </a:r>
            <a:r>
              <a:rPr lang="en-AU" sz="2800" dirty="0" smtClean="0">
                <a:solidFill>
                  <a:srgbClr val="FF6600"/>
                </a:solidFill>
                <a:latin typeface="Arial"/>
                <a:cs typeface="Arial"/>
              </a:rPr>
              <a:t>if</a:t>
            </a:r>
            <a:r>
              <a:rPr lang="en-AU" sz="2800" dirty="0" smtClean="0">
                <a:latin typeface="Arial"/>
                <a:cs typeface="Arial"/>
              </a:rPr>
              <a:t> </a:t>
            </a:r>
            <a:r>
              <a:rPr lang="en-AU" sz="2800" dirty="0" err="1" smtClean="0">
                <a:latin typeface="Arial"/>
                <a:cs typeface="Arial"/>
              </a:rPr>
              <a:t>aList</a:t>
            </a:r>
            <a:r>
              <a:rPr lang="en-AU" sz="2800" dirty="0" smtClean="0">
                <a:latin typeface="Arial"/>
                <a:cs typeface="Arial"/>
              </a:rPr>
              <a:t>[j] </a:t>
            </a:r>
            <a:r>
              <a:rPr lang="en-AU" sz="2800" dirty="0">
                <a:latin typeface="Arial"/>
                <a:cs typeface="Arial"/>
              </a:rPr>
              <a:t>&lt; </a:t>
            </a:r>
            <a:r>
              <a:rPr lang="en-AU" sz="2800" dirty="0" err="1" smtClean="0">
                <a:latin typeface="Arial"/>
                <a:cs typeface="Arial"/>
              </a:rPr>
              <a:t>aList</a:t>
            </a:r>
            <a:r>
              <a:rPr lang="en-AU" sz="2800" dirty="0">
                <a:latin typeface="Arial"/>
                <a:cs typeface="Arial"/>
              </a:rPr>
              <a:t>[</a:t>
            </a:r>
            <a:r>
              <a:rPr lang="en-AU" sz="2800" dirty="0" err="1">
                <a:latin typeface="Arial"/>
                <a:cs typeface="Arial"/>
              </a:rPr>
              <a:t>min_position</a:t>
            </a:r>
            <a:r>
              <a:rPr lang="en-AU" sz="2800" dirty="0">
                <a:latin typeface="Arial"/>
                <a:cs typeface="Arial"/>
              </a:rPr>
              <a:t>]:   </a:t>
            </a:r>
          </a:p>
          <a:p>
            <a:pPr marL="117034" indent="0">
              <a:buNone/>
            </a:pPr>
            <a:r>
              <a:rPr lang="en-AU" sz="2800" dirty="0">
                <a:latin typeface="Arial"/>
                <a:cs typeface="Arial"/>
              </a:rPr>
              <a:t>              </a:t>
            </a:r>
            <a:r>
              <a:rPr lang="en-AU" sz="2800" dirty="0" smtClean="0">
                <a:latin typeface="Arial"/>
                <a:cs typeface="Arial"/>
              </a:rPr>
              <a:t>  </a:t>
            </a:r>
            <a:r>
              <a:rPr lang="en-AU" sz="2800" dirty="0" err="1" smtClean="0">
                <a:latin typeface="Arial"/>
                <a:cs typeface="Arial"/>
              </a:rPr>
              <a:t>min_position</a:t>
            </a:r>
            <a:r>
              <a:rPr lang="en-AU" sz="2800" dirty="0" smtClean="0">
                <a:latin typeface="Arial"/>
                <a:cs typeface="Arial"/>
              </a:rPr>
              <a:t> </a:t>
            </a:r>
            <a:r>
              <a:rPr lang="en-AU" sz="2800" dirty="0">
                <a:latin typeface="Arial"/>
                <a:cs typeface="Arial"/>
              </a:rPr>
              <a:t>= </a:t>
            </a:r>
            <a:r>
              <a:rPr lang="en-AU" sz="2800" dirty="0" smtClean="0">
                <a:latin typeface="Arial"/>
                <a:cs typeface="Arial"/>
              </a:rPr>
              <a:t>j</a:t>
            </a:r>
          </a:p>
          <a:p>
            <a:pPr marL="117034" indent="0">
              <a:buNone/>
            </a:pPr>
            <a:r>
              <a:rPr lang="en-AU" sz="2800" dirty="0" smtClean="0">
                <a:latin typeface="Arial"/>
                <a:cs typeface="Arial"/>
              </a:rPr>
              <a:t>       </a:t>
            </a:r>
          </a:p>
          <a:p>
            <a:pPr marL="117034" indent="0">
              <a:buNone/>
            </a:pPr>
            <a:r>
              <a:rPr lang="en-AU" sz="2800" dirty="0">
                <a:latin typeface="Arial"/>
                <a:cs typeface="Arial"/>
              </a:rPr>
              <a:t> </a:t>
            </a:r>
            <a:r>
              <a:rPr lang="en-AU" sz="2800" dirty="0" smtClean="0">
                <a:latin typeface="Arial"/>
                <a:cs typeface="Arial"/>
              </a:rPr>
              <a:t>      </a:t>
            </a:r>
            <a:r>
              <a:rPr lang="en-AU" sz="2800" dirty="0" smtClean="0">
                <a:solidFill>
                  <a:srgbClr val="008000"/>
                </a:solidFill>
                <a:latin typeface="Arial"/>
                <a:cs typeface="Arial"/>
              </a:rPr>
              <a:t>‘Swap values in </a:t>
            </a:r>
            <a:r>
              <a:rPr lang="en-AU" sz="2800" dirty="0" err="1" smtClean="0">
                <a:solidFill>
                  <a:srgbClr val="008000"/>
                </a:solidFill>
                <a:latin typeface="Arial"/>
                <a:cs typeface="Arial"/>
              </a:rPr>
              <a:t>postions</a:t>
            </a:r>
            <a:r>
              <a:rPr lang="en-AU" sz="2800" dirty="0" smtClean="0">
                <a:solidFill>
                  <a:srgbClr val="008000"/>
                </a:solidFill>
                <a:latin typeface="Arial"/>
                <a:cs typeface="Arial"/>
              </a:rPr>
              <a:t> k and </a:t>
            </a:r>
            <a:r>
              <a:rPr lang="en-AU" sz="2800" dirty="0" err="1" smtClean="0">
                <a:solidFill>
                  <a:srgbClr val="008000"/>
                </a:solidFill>
                <a:latin typeface="Arial"/>
                <a:cs typeface="Arial"/>
              </a:rPr>
              <a:t>min_position</a:t>
            </a:r>
            <a:r>
              <a:rPr lang="en-AU" sz="2800" dirty="0" smtClean="0">
                <a:solidFill>
                  <a:srgbClr val="008000"/>
                </a:solidFill>
                <a:latin typeface="Arial"/>
                <a:cs typeface="Arial"/>
              </a:rPr>
              <a:t>’</a:t>
            </a:r>
            <a:endParaRPr lang="en-AU" sz="2800" dirty="0">
              <a:solidFill>
                <a:srgbClr val="008000"/>
              </a:solidFill>
              <a:latin typeface="Arial"/>
              <a:cs typeface="Arial"/>
            </a:endParaRPr>
          </a:p>
          <a:p>
            <a:pPr marL="117034" indent="0">
              <a:buNone/>
            </a:pPr>
            <a:r>
              <a:rPr lang="en-AU" sz="2800" dirty="0" smtClean="0">
                <a:latin typeface="Arial"/>
                <a:cs typeface="Arial"/>
              </a:rPr>
              <a:t>       </a:t>
            </a:r>
            <a:r>
              <a:rPr lang="en-AU" sz="2800" dirty="0" err="1" smtClean="0">
                <a:latin typeface="Arial"/>
                <a:cs typeface="Arial"/>
              </a:rPr>
              <a:t>aList</a:t>
            </a:r>
            <a:r>
              <a:rPr lang="en-AU" sz="2800" dirty="0" smtClean="0">
                <a:latin typeface="Arial"/>
                <a:cs typeface="Arial"/>
              </a:rPr>
              <a:t>[k], </a:t>
            </a:r>
            <a:r>
              <a:rPr lang="en-AU" sz="2800" dirty="0" err="1" smtClean="0">
                <a:latin typeface="Arial"/>
                <a:cs typeface="Arial"/>
              </a:rPr>
              <a:t>aList</a:t>
            </a:r>
            <a:r>
              <a:rPr lang="en-AU" sz="2800" dirty="0" smtClean="0">
                <a:latin typeface="Arial"/>
                <a:cs typeface="Arial"/>
              </a:rPr>
              <a:t>[</a:t>
            </a:r>
            <a:r>
              <a:rPr lang="en-AU" sz="2800" dirty="0" err="1" smtClean="0">
                <a:latin typeface="Arial"/>
                <a:cs typeface="Arial"/>
              </a:rPr>
              <a:t>min_position</a:t>
            </a:r>
            <a:r>
              <a:rPr lang="en-AU" sz="2800" dirty="0" smtClean="0">
                <a:latin typeface="Arial"/>
                <a:cs typeface="Arial"/>
              </a:rPr>
              <a:t>] = </a:t>
            </a:r>
            <a:r>
              <a:rPr lang="en-AU" sz="2800" dirty="0" err="1" smtClean="0">
                <a:latin typeface="Arial"/>
                <a:cs typeface="Arial"/>
              </a:rPr>
              <a:t>aList</a:t>
            </a:r>
            <a:r>
              <a:rPr lang="en-AU" sz="2800" dirty="0" smtClean="0">
                <a:latin typeface="Arial"/>
                <a:cs typeface="Arial"/>
              </a:rPr>
              <a:t>[</a:t>
            </a:r>
            <a:r>
              <a:rPr lang="en-AU" sz="2800" dirty="0" err="1" smtClean="0">
                <a:latin typeface="Arial"/>
                <a:cs typeface="Arial"/>
              </a:rPr>
              <a:t>min_position</a:t>
            </a:r>
            <a:r>
              <a:rPr lang="en-AU" sz="2800" dirty="0" smtClean="0">
                <a:latin typeface="Arial"/>
                <a:cs typeface="Arial"/>
              </a:rPr>
              <a:t>], </a:t>
            </a:r>
            <a:r>
              <a:rPr lang="en-AU" sz="2800" dirty="0" err="1" smtClean="0">
                <a:latin typeface="Arial"/>
                <a:cs typeface="Arial"/>
              </a:rPr>
              <a:t>aList</a:t>
            </a:r>
            <a:r>
              <a:rPr lang="en-AU" sz="2800" dirty="0" smtClean="0">
                <a:latin typeface="Arial"/>
                <a:cs typeface="Arial"/>
              </a:rPr>
              <a:t>[k]        </a:t>
            </a:r>
          </a:p>
          <a:p>
            <a:pPr marL="117034" indent="0">
              <a:buNone/>
            </a:pPr>
            <a:r>
              <a:rPr lang="en-AU" sz="2800" dirty="0" smtClean="0">
                <a:latin typeface="Arial"/>
                <a:cs typeface="Arial"/>
              </a:rPr>
              <a:t>  </a:t>
            </a:r>
            <a:endParaRPr lang="en-AU" sz="2800" dirty="0">
              <a:latin typeface="Arial"/>
              <a:cs typeface="Arial"/>
            </a:endParaRPr>
          </a:p>
        </p:txBody>
      </p:sp>
    </p:spTree>
    <p:extLst>
      <p:ext uri="{BB962C8B-B14F-4D97-AF65-F5344CB8AC3E}">
        <p14:creationId xmlns:p14="http://schemas.microsoft.com/office/powerpoint/2010/main" val="4491637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p:txBody>
          <a:bodyPr>
            <a:normAutofit fontScale="90000"/>
          </a:bodyPr>
          <a:lstStyle/>
          <a:p>
            <a:pPr eaLnBrk="1" hangingPunct="1"/>
            <a:r>
              <a:rPr lang="en-US" dirty="0" smtClean="0"/>
              <a:t>What does the list [5, 3, 1, 2, 4] contain after the first iteration of the loop in Selection sort?</a:t>
            </a:r>
            <a:endParaRPr lang="en-US" dirty="0">
              <a:latin typeface="Calibri" charset="0"/>
              <a:ea typeface="MS PGothic" charset="0"/>
            </a:endParaRPr>
          </a:p>
        </p:txBody>
      </p:sp>
      <p:sp>
        <p:nvSpPr>
          <p:cNvPr id="2051" name="TPAnswers"/>
          <p:cNvSpPr>
            <a:spLocks noGrp="1"/>
          </p:cNvSpPr>
          <p:nvPr>
            <p:ph idx="1"/>
            <p:custDataLst>
              <p:tags r:id="rId2"/>
            </p:custDataLst>
          </p:nvPr>
        </p:nvSpPr>
        <p:spPr>
          <a:xfrm>
            <a:off x="3622080" y="3364632"/>
            <a:ext cx="7704856" cy="5348134"/>
          </a:xfrm>
        </p:spPr>
        <p:txBody>
          <a:bodyPr/>
          <a:lstStyle/>
          <a:p>
            <a:pPr marL="914400" indent="-914400" eaLnBrk="1" hangingPunct="1">
              <a:buFont typeface="Arial" charset="0"/>
              <a:buAutoNum type="alphaUcPeriod"/>
            </a:pPr>
            <a:r>
              <a:rPr lang="en-US" dirty="0" smtClean="0">
                <a:latin typeface="Calibri" charset="0"/>
                <a:ea typeface="MS PGothic" charset="0"/>
              </a:rPr>
              <a:t>[5, 3, 1, 2, 4]</a:t>
            </a:r>
            <a:endParaRPr lang="en-US" dirty="0" smtClean="0">
              <a:latin typeface="Calibri" charset="0"/>
              <a:ea typeface="MS PGothic" charset="0"/>
            </a:endParaRPr>
          </a:p>
          <a:p>
            <a:pPr marL="914400" indent="-914400" eaLnBrk="1" hangingPunct="1">
              <a:buFont typeface="Arial" charset="0"/>
              <a:buAutoNum type="alphaUcPeriod"/>
            </a:pPr>
            <a:r>
              <a:rPr lang="en-US" dirty="0" smtClean="0">
                <a:latin typeface="Calibri" charset="0"/>
                <a:ea typeface="MS PGothic" charset="0"/>
              </a:rPr>
              <a:t>[3, 5, 1, 2, 4]</a:t>
            </a:r>
            <a:endParaRPr lang="en-US" dirty="0" smtClean="0">
              <a:latin typeface="Calibri" charset="0"/>
              <a:ea typeface="MS PGothic" charset="0"/>
            </a:endParaRPr>
          </a:p>
          <a:p>
            <a:pPr marL="914400" indent="-914400" eaLnBrk="1" hangingPunct="1">
              <a:buFont typeface="Arial" charset="0"/>
              <a:buAutoNum type="alphaUcPeriod"/>
            </a:pPr>
            <a:r>
              <a:rPr lang="en-US" dirty="0" smtClean="0">
                <a:latin typeface="Calibri" charset="0"/>
                <a:ea typeface="MS PGothic" charset="0"/>
              </a:rPr>
              <a:t>[1, 3, 5, 2, 4]</a:t>
            </a:r>
            <a:endParaRPr lang="en-US" dirty="0" smtClean="0">
              <a:latin typeface="Calibri" charset="0"/>
              <a:ea typeface="MS PGothic" charset="0"/>
            </a:endParaRPr>
          </a:p>
          <a:p>
            <a:pPr marL="914400" indent="-914400" eaLnBrk="1" hangingPunct="1">
              <a:buFont typeface="Arial" charset="0"/>
              <a:buAutoNum type="alphaUcPeriod"/>
            </a:pPr>
            <a:r>
              <a:rPr lang="en-US" dirty="0" smtClean="0">
                <a:latin typeface="Calibri" charset="0"/>
                <a:ea typeface="MS PGothic" charset="0"/>
              </a:rPr>
              <a:t>[1, 3, 1, 2, 4]</a:t>
            </a:r>
            <a:endParaRPr lang="en-US" dirty="0">
              <a:latin typeface="Calibri" charset="0"/>
              <a:ea typeface="MS PGothic" charset="0"/>
            </a:endParaRPr>
          </a:p>
        </p:txBody>
      </p:sp>
    </p:spTree>
    <p:custDataLst>
      <p:tags r:id="rId1"/>
    </p:custDataLst>
    <p:extLst>
      <p:ext uri="{BB962C8B-B14F-4D97-AF65-F5344CB8AC3E}">
        <p14:creationId xmlns:p14="http://schemas.microsoft.com/office/powerpoint/2010/main" val="1479095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041527" y="390525"/>
            <a:ext cx="10664825" cy="1625600"/>
          </a:xfrm>
        </p:spPr>
        <p:txBody>
          <a:bodyPr lIns="50797" tIns="50797" rIns="50797" bIns="50797"/>
          <a:lstStyle/>
          <a:p>
            <a:pPr eaLnBrk="1" hangingPunct="1">
              <a:defRPr/>
            </a:pPr>
            <a:r>
              <a:rPr lang="en-US" dirty="0" smtClean="0">
                <a:effectLst>
                  <a:outerShdw blurRad="38100" dist="38100" dir="2700000" algn="tl">
                    <a:srgbClr val="C0C0C0"/>
                  </a:outerShdw>
                </a:effectLst>
              </a:rPr>
              <a:t>Change Problem</a:t>
            </a:r>
          </a:p>
        </p:txBody>
      </p:sp>
      <p:sp>
        <p:nvSpPr>
          <p:cNvPr id="8195" name="Content Placeholder 2"/>
          <p:cNvSpPr>
            <a:spLocks noGrp="1"/>
          </p:cNvSpPr>
          <p:nvPr>
            <p:ph idx="4294967295"/>
          </p:nvPr>
        </p:nvSpPr>
        <p:spPr>
          <a:xfrm>
            <a:off x="1677864" y="1862160"/>
            <a:ext cx="10513168" cy="3097113"/>
          </a:xfrm>
        </p:spPr>
        <p:txBody>
          <a:bodyPr lIns="50797" tIns="50797" rIns="50797" bIns="50797"/>
          <a:lstStyle/>
          <a:p>
            <a:pPr algn="ctr" eaLnBrk="1" hangingPunct="1">
              <a:buFont typeface="Wingdings" pitchFamily="2" charset="2"/>
              <a:buNone/>
            </a:pPr>
            <a:r>
              <a:rPr lang="en-US" sz="3600" dirty="0"/>
              <a:t>Suppose you are required to give change using coins with the denominations </a:t>
            </a:r>
            <a:r>
              <a:rPr lang="en-US" sz="3600" dirty="0" smtClean="0"/>
              <a:t>5c</a:t>
            </a:r>
            <a:r>
              <a:rPr lang="en-US" sz="3600" dirty="0"/>
              <a:t>, 10c, 20c, 50c, $1, and $2</a:t>
            </a:r>
            <a:r>
              <a:rPr lang="en-US" sz="3600"/>
              <a:t>. </a:t>
            </a:r>
            <a:r>
              <a:rPr lang="en-US" sz="3600" smtClean="0"/>
              <a:t/>
            </a:r>
            <a:br>
              <a:rPr lang="en-US" sz="3600" smtClean="0"/>
            </a:br>
            <a:endParaRPr lang="en-US" sz="3600" smtClean="0"/>
          </a:p>
          <a:p>
            <a:pPr algn="ctr" eaLnBrk="1" hangingPunct="1">
              <a:buFont typeface="Wingdings" pitchFamily="2" charset="2"/>
              <a:buNone/>
            </a:pPr>
            <a:r>
              <a:rPr lang="en-US" sz="3600" dirty="0" smtClean="0"/>
              <a:t>Describe </a:t>
            </a:r>
            <a:r>
              <a:rPr lang="en-US" sz="3600" dirty="0"/>
              <a:t>an algorithm which gives the change for any </a:t>
            </a:r>
            <a:r>
              <a:rPr lang="en-US" sz="3600" dirty="0" smtClean="0"/>
              <a:t>amount, which is a multiple of 5c, in </a:t>
            </a:r>
            <a:r>
              <a:rPr lang="en-US" sz="3600" dirty="0"/>
              <a:t>the fewest number of coins.</a:t>
            </a:r>
            <a:r>
              <a:rPr lang="en-US" dirty="0" smtClean="0"/>
              <a:t> </a:t>
            </a:r>
          </a:p>
        </p:txBody>
      </p:sp>
      <p:pic>
        <p:nvPicPr>
          <p:cNvPr id="8196" name="Picture 3" descr="5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2800" y="7772400"/>
            <a:ext cx="1143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7" name="Picture 4" descr="10c.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8201" y="6324600"/>
            <a:ext cx="1587500" cy="158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8" name="Picture 5" descr="20c_Standard.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11802" y="5715002"/>
            <a:ext cx="1892299" cy="1892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9" name="Picture 6" descr="50c_1969.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21601" y="6019801"/>
            <a:ext cx="1892299" cy="18922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00" name="Picture 7" descr="1_five_roos.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07601" y="7315201"/>
            <a:ext cx="1587500" cy="158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01" name="Picture 8" descr="twodollars_1990_noHH.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511800" y="7772401"/>
            <a:ext cx="1587500" cy="158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2" name="Rectangle 9"/>
          <p:cNvSpPr>
            <a:spLocks noChangeArrowheads="1"/>
          </p:cNvSpPr>
          <p:nvPr/>
        </p:nvSpPr>
        <p:spPr bwMode="auto">
          <a:xfrm>
            <a:off x="9702800" y="9144000"/>
            <a:ext cx="2819401" cy="2285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spAutoFit/>
          </a:bodyPr>
          <a:lstStyle/>
          <a:p>
            <a:pPr algn="ctr"/>
            <a:r>
              <a:rPr lang="en-US" sz="900" dirty="0">
                <a:solidFill>
                  <a:srgbClr val="000000"/>
                </a:solidFill>
                <a:latin typeface="Helvetica Neue Light" pitchFamily="-84" charset="0"/>
                <a:sym typeface="Helvetica Neue Light" pitchFamily="-84" charset="0"/>
              </a:rPr>
              <a:t>http://www.ramint.gov.au/designs/ram-designs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p:txBody>
          <a:bodyPr>
            <a:normAutofit fontScale="90000"/>
          </a:bodyPr>
          <a:lstStyle/>
          <a:p>
            <a:pPr eaLnBrk="1" hangingPunct="1"/>
            <a:r>
              <a:rPr lang="en-US" dirty="0"/>
              <a:t>Using 5c, 10c, and 20c, what is the number of ways you can give change of 35c?</a:t>
            </a:r>
            <a:endParaRPr lang="en-US" dirty="0">
              <a:latin typeface="Calibri" charset="0"/>
              <a:ea typeface="MS PGothic" charset="0"/>
            </a:endParaRPr>
          </a:p>
        </p:txBody>
      </p:sp>
      <p:sp>
        <p:nvSpPr>
          <p:cNvPr id="2051" name="TPAnswers"/>
          <p:cNvSpPr>
            <a:spLocks noGrp="1"/>
          </p:cNvSpPr>
          <p:nvPr>
            <p:ph idx="1"/>
            <p:custDataLst>
              <p:tags r:id="rId2"/>
            </p:custDataLst>
          </p:nvPr>
        </p:nvSpPr>
        <p:spPr>
          <a:xfrm>
            <a:off x="3622080" y="3364632"/>
            <a:ext cx="7704856" cy="5348134"/>
          </a:xfrm>
        </p:spPr>
        <p:txBody>
          <a:bodyPr/>
          <a:lstStyle/>
          <a:p>
            <a:pPr marL="914400" indent="-914400" eaLnBrk="1" hangingPunct="1">
              <a:buFont typeface="Arial" charset="0"/>
              <a:buAutoNum type="alphaUcPeriod"/>
            </a:pPr>
            <a:r>
              <a:rPr lang="en-US" dirty="0" smtClean="0">
                <a:latin typeface="Calibri" charset="0"/>
                <a:ea typeface="MS PGothic" charset="0"/>
              </a:rPr>
              <a:t>3</a:t>
            </a:r>
          </a:p>
          <a:p>
            <a:pPr marL="914400" indent="-914400" eaLnBrk="1" hangingPunct="1">
              <a:buFont typeface="Arial" charset="0"/>
              <a:buAutoNum type="alphaUcPeriod"/>
            </a:pPr>
            <a:r>
              <a:rPr lang="en-US" dirty="0" smtClean="0">
                <a:latin typeface="Calibri" charset="0"/>
                <a:ea typeface="MS PGothic" charset="0"/>
              </a:rPr>
              <a:t>4</a:t>
            </a:r>
          </a:p>
          <a:p>
            <a:pPr marL="914400" indent="-914400" eaLnBrk="1" hangingPunct="1">
              <a:buFont typeface="Arial" charset="0"/>
              <a:buAutoNum type="alphaUcPeriod"/>
            </a:pPr>
            <a:r>
              <a:rPr lang="en-US" dirty="0" smtClean="0">
                <a:latin typeface="Calibri" charset="0"/>
                <a:ea typeface="MS PGothic" charset="0"/>
              </a:rPr>
              <a:t>5</a:t>
            </a:r>
          </a:p>
          <a:p>
            <a:pPr marL="914400" indent="-914400" eaLnBrk="1" hangingPunct="1">
              <a:buFont typeface="Arial" charset="0"/>
              <a:buAutoNum type="alphaUcPeriod"/>
            </a:pPr>
            <a:r>
              <a:rPr lang="en-US" dirty="0" smtClean="0">
                <a:latin typeface="Calibri" charset="0"/>
                <a:ea typeface="MS PGothic" charset="0"/>
              </a:rPr>
              <a:t>None of the above</a:t>
            </a:r>
            <a:endParaRPr lang="en-US" dirty="0">
              <a:latin typeface="Calibri" charset="0"/>
              <a:ea typeface="MS PGothic" charset="0"/>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05030.17.01"/>
  <p:tag name="PPTVERSION" val="14"/>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2B780B28B5C74B12ADAF9DB9B0CF268B"/>
  <p:tag name="AUTOOPENPOLL" val="False"/>
  <p:tag name="TYPE" val="MultiChoiceSlide"/>
  <p:tag name="TPSLIDEBULLETSTYLE" val="2"/>
  <p:tag name="TPQUESTIONXML" val="&lt;?xml version=&quot;1.0&quot; encoding=&quot;UTF-8&quot; standalone=&quot;yes&quot;?&gt;&lt;questionlist&gt;&lt;properties&gt;&lt;guid&gt;5BB1422256E841F6B1B465BE6F278D84&lt;/guid&gt;&lt;date&gt;3/18/2016 10:36:19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B780B28B5C74B12ADAF9DB9B0CF268B&lt;/guid&gt;&lt;repollguid&gt;0797FF82875448C7A2C6259A9BEBFBAB&lt;/repollguid&gt;&lt;sourceid&gt;E66AC894FA5A47E88D44E3ADE3E8F6F7&lt;/sourceid&gt;&lt;questiontext&gt;Using 5c, 10c, and 20c, what is the number of ways you can give change of 35c?&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answers&gt;&lt;answer&gt;&lt;guid&gt;5AF102A8B85244B889B2765533C6DAF3&lt;/guid&gt;&lt;answertext&gt;3&lt;/answertext&gt;&lt;valuetype&gt;0&lt;/valuetype&gt;&lt;/answer&gt;&lt;answer&gt;&lt;guid&gt;512408349B334653B339759DC7200FF2&lt;/guid&gt;&lt;answertext&gt;4&lt;/answertext&gt;&lt;valuetype&gt;0&lt;/valuetype&gt;&lt;/answer&gt;&lt;answer&gt;&lt;guid&gt;EE7F3A26863241BDBE58D2957AD26FA9&lt;/guid&gt;&lt;answertext&gt;5&lt;/answertext&gt;&lt;valuetype&gt;0&lt;/valuetype&gt;&lt;/answer&gt;&lt;answer&gt;&lt;guid&gt;CEB1F8842A2C422AAB3CC2917E71F00F&lt;/guid&gt;&lt;answertext&gt;None of the above&lt;/answertext&gt;&lt;valuetype&gt;0&lt;/valuetype&gt;&lt;/answer&gt;&lt;/answers&gt;&lt;/multichoice&gt;&lt;/questions&gt;&lt;/questionlist&gt;"/>
  <p:tag name="LIVECHARTING"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2B780B28B5C74B12ADAF9DB9B0CF268B"/>
  <p:tag name="AUTOOPENPOLL" val="False"/>
  <p:tag name="TYPE" val="MultiChoiceSlide"/>
  <p:tag name="TPSLIDEBULLETSTYLE" val="2"/>
  <p:tag name="TPQUESTIONXML" val="&lt;?xml version=&quot;1.0&quot; encoding=&quot;UTF-8&quot; standalone=&quot;yes&quot;?&gt;&lt;questionlist&gt;&lt;properties&gt;&lt;guid&gt;5BB1422256E841F6B1B465BE6F278D84&lt;/guid&gt;&lt;date&gt;3/18/2016 10:36:19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B780B28B5C74B12ADAF9DB9B0CF268B&lt;/guid&gt;&lt;repollguid&gt;0797FF82875448C7A2C6259A9BEBFBAB&lt;/repollguid&gt;&lt;sourceid&gt;E66AC894FA5A47E88D44E3ADE3E8F6F7&lt;/sourceid&gt;&lt;questiontext&gt;Using 5c, 10c, and 20c, what is the number of ways you can give change of 35c?&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answers&gt;&lt;answer&gt;&lt;guid&gt;5AF102A8B85244B889B2765533C6DAF3&lt;/guid&gt;&lt;answertext&gt;3&lt;/answertext&gt;&lt;valuetype&gt;0&lt;/valuetype&gt;&lt;/answer&gt;&lt;answer&gt;&lt;guid&gt;512408349B334653B339759DC7200FF2&lt;/guid&gt;&lt;answertext&gt;4&lt;/answertext&gt;&lt;valuetype&gt;0&lt;/valuetype&gt;&lt;/answer&gt;&lt;answer&gt;&lt;guid&gt;EE7F3A26863241BDBE58D2957AD26FA9&lt;/guid&gt;&lt;answertext&gt;5&lt;/answertext&gt;&lt;valuetype&gt;0&lt;/valuetype&gt;&lt;/answer&gt;&lt;answer&gt;&lt;guid&gt;CEB1F8842A2C422AAB3CC2917E71F00F&lt;/guid&gt;&lt;answertext&gt;None of the above&lt;/answertext&gt;&lt;valuetype&gt;0&lt;/valuetype&gt;&lt;/answer&gt;&lt;/answers&gt;&lt;/multichoice&gt;&lt;/questions&gt;&lt;/questionlist&gt;"/>
  <p:tag name="LIVECHARTING"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CF4C00B31B8646A5A68B9DA2A596BED6"/>
  <p:tag name="AUTOOPENPOLL" val="False"/>
  <p:tag name="TYPE" val="MultiChoiceSlide"/>
  <p:tag name="TPSLIDEBULLETSTYLE" val="2"/>
  <p:tag name="TPQUESTIONXML" val="&lt;?xml version=&quot;1.0&quot; encoding=&quot;UTF-8&quot; standalone=&quot;yes&quot;?&gt;&lt;questionlist&gt;&lt;properties&gt;&lt;guid&gt;34546AF22C0B484D812FD2D07E1D6657&lt;/guid&gt;&lt;date&gt;3/18/2016 10:36:19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F4C00B31B8646A5A68B9DA2A596BED6&lt;/guid&gt;&lt;repollguid&gt;485B1DCBE16E4CA79A7A93E0C843EFB7&lt;/repollguid&gt;&lt;sourceid&gt;B40E58616CE84644A7F24FE64C7745D0&lt;/sourceid&gt;&lt;questiontext&gt;What is the total weight of the minimum spanning tree for the following graph?&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answers&gt;&lt;answer&gt;&lt;guid&gt;B13DF6498E9147A1A41C5E0C927F3AA7&lt;/guid&gt;&lt;answertext&gt;14&lt;/answertext&gt;&lt;valuetype&gt;0&lt;/valuetype&gt;&lt;/answer&gt;&lt;answer&gt;&lt;guid&gt;424A5D13ED8A413E9D809F40D915AAF9&lt;/guid&gt;&lt;answertext&gt;15&lt;/answertext&gt;&lt;valuetype&gt;0&lt;/valuetype&gt;&lt;/answer&gt;&lt;answer&gt;&lt;guid&gt;D170A9E3D90B423F9DA25C05BD1994B7&lt;/guid&gt;&lt;answertext&gt;16&lt;/answertext&gt;&lt;valuetype&gt;0&lt;/valuetype&gt;&lt;/answer&gt;&lt;answer&gt;&lt;guid&gt;D5FCC5834D49491F8AFD36CA5B4199EF&lt;/guid&gt;&lt;answertext&gt;None of the above&lt;/answertext&gt;&lt;valuetype&gt;0&lt;/valuetype&gt;&lt;/answer&gt;&lt;/answers&gt;&lt;/multichoice&gt;&lt;/questions&gt;&lt;/questionlist&gt;"/>
  <p:tag name="LIVECHARTING"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FFF7FC70D2954771A58369147E2840A8"/>
  <p:tag name="AUTOOPENPOLL" val="False"/>
  <p:tag name="TYPE" val="MultiChoiceSlide"/>
  <p:tag name="TPSLIDEBULLETSTYLE" val="2"/>
  <p:tag name="TPQUESTIONXML" val="&lt;?xml version=&quot;1.0&quot; encoding=&quot;UTF-8&quot; standalone=&quot;yes&quot;?&gt;&lt;questionlist&gt;&lt;properties&gt;&lt;guid&gt;681B5557CC72447CBDEF8A268F815013&lt;/guid&gt;&lt;date&gt;3/18/2016 10:36:19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FF7FC70D2954771A58369147E2840A8&lt;/guid&gt;&lt;repollguid&gt;305E77F1B15842D893FF48302D460438&lt;/repollguid&gt;&lt;sourceid&gt;03A092D92A384BCAAC5B7976C82AE7A2&lt;/sourceid&gt;&lt;questiontext&gt;The four people can cross in 1 minute, 2 minutes, 5 minutes and 10 minutes, respectively.  What is the minimum time to get the four people across the bridge in the torch problem?&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answers&gt;&lt;answer&gt;&lt;guid&gt;DB6471630FE0495C8009B2D4083DB57D&lt;/guid&gt;&lt;answertext&gt;15&lt;/answertext&gt;&lt;valuetype&gt;0&lt;/valuetype&gt;&lt;/answer&gt;&lt;answer&gt;&lt;guid&gt;5BA4BD8BA0C04CDC9CB4ACCC75513778&lt;/guid&gt;&lt;answertext&gt;17&lt;/answertext&gt;&lt;valuetype&gt;0&lt;/valuetype&gt;&lt;/answer&gt;&lt;answer&gt;&lt;guid&gt;DCD2441CCB2B4976BD805014024F6141&lt;/guid&gt;&lt;answertext&gt;19&lt;/answertext&gt;&lt;valuetype&gt;0&lt;/valuetype&gt;&lt;/answer&gt;&lt;answer&gt;&lt;guid&gt;B9CCBF9CAA5345D4A0F16B656DF11661&lt;/guid&gt;&lt;answertext&gt;None of the above&lt;/answertext&gt;&lt;valuetype&gt;0&lt;/valuetype&gt;&lt;/answer&gt;&lt;/answers&gt;&lt;/multichoice&gt;&lt;/questions&gt;&lt;/questionlist&gt;"/>
  <p:tag name="LIVECHARTING"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3262</TotalTime>
  <Pages>0</Pages>
  <Words>1091</Words>
  <Characters>0</Characters>
  <Application>Microsoft Macintosh PowerPoint</Application>
  <PresentationFormat>Custom</PresentationFormat>
  <Lines>0</Lines>
  <Paragraphs>224</Paragraphs>
  <Slides>28</Slides>
  <Notes>12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28</vt:i4>
      </vt:variant>
    </vt:vector>
  </HeadingPairs>
  <TitlesOfParts>
    <vt:vector size="44" baseType="lpstr">
      <vt:lpstr>Book Antiqua</vt:lpstr>
      <vt:lpstr>Calibri</vt:lpstr>
      <vt:lpstr>Cambria Math</vt:lpstr>
      <vt:lpstr>Geneva</vt:lpstr>
      <vt:lpstr>Gill Sans MT</vt:lpstr>
      <vt:lpstr>Helvetica Neue Light</vt:lpstr>
      <vt:lpstr>MS Gothic</vt:lpstr>
      <vt:lpstr>MS PGothic</vt:lpstr>
      <vt:lpstr>ＭＳ Ｐゴシック</vt:lpstr>
      <vt:lpstr>Times New Roman</vt:lpstr>
      <vt:lpstr>Verdana</vt:lpstr>
      <vt:lpstr>Wingdings</vt:lpstr>
      <vt:lpstr>Wingdings 2</vt:lpstr>
      <vt:lpstr>ヒラギノ角ゴ ProN W3</vt:lpstr>
      <vt:lpstr>Arial</vt:lpstr>
      <vt:lpstr>Solstice</vt:lpstr>
      <vt:lpstr>FIT1045  Introduction to Algorithms and Programming  Lecture 8  Greedy Approach</vt:lpstr>
      <vt:lpstr>Greedy Algorithm</vt:lpstr>
      <vt:lpstr>Overview</vt:lpstr>
      <vt:lpstr>Selection Sort</vt:lpstr>
      <vt:lpstr>Selection Sort </vt:lpstr>
      <vt:lpstr>Selection Sort: Code</vt:lpstr>
      <vt:lpstr>What does the list [5, 3, 1, 2, 4] contain after the first iteration of the loop in Selection sort?</vt:lpstr>
      <vt:lpstr>Change Problem</vt:lpstr>
      <vt:lpstr>Using 5c, 10c, and 20c, what is the number of ways you can give change of 35c?</vt:lpstr>
      <vt:lpstr>Electrical Problem</vt:lpstr>
      <vt:lpstr>Possible Solution</vt:lpstr>
      <vt:lpstr>Possible Solution</vt:lpstr>
      <vt:lpstr>Problem</vt:lpstr>
      <vt:lpstr>Prim’s algorithm for finding a spanning tree</vt:lpstr>
      <vt:lpstr>Prim’s algorithm for finding a minimum spanning tree.</vt:lpstr>
      <vt:lpstr>What is the total weight of the minimum spanning tree for the following graph?</vt:lpstr>
      <vt:lpstr>PowerPoint Presentation</vt:lpstr>
      <vt:lpstr>A Torch Problem</vt:lpstr>
      <vt:lpstr>The four people can cross in 1 minute,  2 minutes, 5 minutes and 10 minutes, respectively.  What is the minimum time to get the four people across the bridge in the torch problem?  </vt:lpstr>
      <vt:lpstr>Greedy Approach</vt:lpstr>
      <vt:lpstr>Knapsack Problem</vt:lpstr>
      <vt:lpstr>Knapsack</vt:lpstr>
      <vt:lpstr>Greedy Approaches</vt:lpstr>
      <vt:lpstr>Greedy Approaches</vt:lpstr>
      <vt:lpstr>What have you learnt?</vt:lpstr>
      <vt:lpstr>Before Next Lecture</vt:lpstr>
      <vt:lpstr>A Boat Problem</vt:lpstr>
      <vt:lpstr>8 Queens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David Morgan</cp:lastModifiedBy>
  <cp:revision>272</cp:revision>
  <cp:lastPrinted>2010-03-30T14:14:14Z</cp:lastPrinted>
  <dcterms:created xsi:type="dcterms:W3CDTF">2010-04-13T18:53:19Z</dcterms:created>
  <dcterms:modified xsi:type="dcterms:W3CDTF">2016-08-09T22:57:07Z</dcterms:modified>
</cp:coreProperties>
</file>