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0" r:id="rId1"/>
  </p:sldMasterIdLst>
  <p:notesMasterIdLst>
    <p:notesMasterId r:id="rId29"/>
  </p:notesMasterIdLst>
  <p:handoutMasterIdLst>
    <p:handoutMasterId r:id="rId30"/>
  </p:handoutMasterIdLst>
  <p:sldIdLst>
    <p:sldId id="256" r:id="rId2"/>
    <p:sldId id="344" r:id="rId3"/>
    <p:sldId id="257" r:id="rId4"/>
    <p:sldId id="278" r:id="rId5"/>
    <p:sldId id="330" r:id="rId6"/>
    <p:sldId id="332" r:id="rId7"/>
    <p:sldId id="347" r:id="rId8"/>
    <p:sldId id="333" r:id="rId9"/>
    <p:sldId id="343" r:id="rId10"/>
    <p:sldId id="348" r:id="rId11"/>
    <p:sldId id="356" r:id="rId12"/>
    <p:sldId id="346" r:id="rId13"/>
    <p:sldId id="351" r:id="rId14"/>
    <p:sldId id="336" r:id="rId15"/>
    <p:sldId id="337" r:id="rId16"/>
    <p:sldId id="338" r:id="rId17"/>
    <p:sldId id="339" r:id="rId18"/>
    <p:sldId id="350" r:id="rId19"/>
    <p:sldId id="320" r:id="rId20"/>
    <p:sldId id="322" r:id="rId21"/>
    <p:sldId id="357" r:id="rId22"/>
    <p:sldId id="323" r:id="rId23"/>
    <p:sldId id="324" r:id="rId24"/>
    <p:sldId id="325" r:id="rId25"/>
    <p:sldId id="355" r:id="rId26"/>
    <p:sldId id="328" r:id="rId27"/>
    <p:sldId id="331" r:id="rId28"/>
  </p:sldIdLst>
  <p:sldSz cx="13004800" cy="9753600"/>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6000" algn="l" defTabSz="914400" rtl="0" eaLnBrk="1" latinLnBrk="0" hangingPunct="1">
      <a:defRPr kern="1200">
        <a:solidFill>
          <a:schemeClr val="tx1"/>
        </a:solidFill>
        <a:latin typeface="Arial" pitchFamily="34" charset="0"/>
        <a:ea typeface="ヒラギノ角ゴ ProN W3" pitchFamily="-84" charset="-128"/>
        <a:cs typeface="+mn-cs"/>
      </a:defRPr>
    </a:lvl6pPr>
    <a:lvl7pPr marL="2743200" algn="l" defTabSz="914400" rtl="0" eaLnBrk="1" latinLnBrk="0" hangingPunct="1">
      <a:defRPr kern="1200">
        <a:solidFill>
          <a:schemeClr val="tx1"/>
        </a:solidFill>
        <a:latin typeface="Arial" pitchFamily="34" charset="0"/>
        <a:ea typeface="ヒラギノ角ゴ ProN W3" pitchFamily="-84" charset="-128"/>
        <a:cs typeface="+mn-cs"/>
      </a:defRPr>
    </a:lvl7pPr>
    <a:lvl8pPr marL="3200400" algn="l" defTabSz="914400" rtl="0" eaLnBrk="1" latinLnBrk="0" hangingPunct="1">
      <a:defRPr kern="1200">
        <a:solidFill>
          <a:schemeClr val="tx1"/>
        </a:solidFill>
        <a:latin typeface="Arial" pitchFamily="34" charset="0"/>
        <a:ea typeface="ヒラギノ角ゴ ProN W3" pitchFamily="-84" charset="-128"/>
        <a:cs typeface="+mn-cs"/>
      </a:defRPr>
    </a:lvl8pPr>
    <a:lvl9pPr marL="3657600" algn="l" defTabSz="914400" rtl="0" eaLnBrk="1" latinLnBrk="0" hangingPunct="1">
      <a:defRPr kern="1200">
        <a:solidFill>
          <a:schemeClr val="tx1"/>
        </a:solidFill>
        <a:latin typeface="Arial" pitchFamily="34" charset="0"/>
        <a:ea typeface="ヒラギノ角ゴ ProN W3" pitchFamily="-8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380" y="-108"/>
      </p:cViewPr>
      <p:guideLst>
        <p:guide orient="horz" pos="3072"/>
        <p:guide pos="4096"/>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10.xml"/><Relationship Id="rId1" Type="http://schemas.openxmlformats.org/officeDocument/2006/relationships/slide" Target="slides/slide7.xml"/><Relationship Id="rId4"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solidFill>
                  <a:srgbClr val="000000"/>
                </a:solidFill>
                <a:latin typeface="Helvetica Neue Light" pitchFamily="-84" charset="0"/>
                <a:sym typeface="Helvetica Neue Light" pitchFamily="-84" charset="0"/>
              </a:defRPr>
            </a:lvl1pPr>
          </a:lstStyle>
          <a:p>
            <a:pPr>
              <a:defRPr/>
            </a:pPr>
            <a:endParaRPr lang="en-AU"/>
          </a:p>
        </p:txBody>
      </p:sp>
      <p:sp>
        <p:nvSpPr>
          <p:cNvPr id="512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solidFill>
                  <a:srgbClr val="000000"/>
                </a:solidFill>
                <a:latin typeface="Helvetica Neue Light" pitchFamily="-84" charset="0"/>
                <a:sym typeface="Helvetica Neue Light" pitchFamily="-84" charset="0"/>
              </a:defRPr>
            </a:lvl1pPr>
          </a:lstStyle>
          <a:p>
            <a:pPr>
              <a:defRPr/>
            </a:pPr>
            <a:fld id="{EDBFE6B1-EED4-4D34-9EF5-86685AC371BF}" type="datetime1">
              <a:rPr lang="en-AU"/>
              <a:pPr>
                <a:defRPr/>
              </a:pPr>
              <a:t>22/08/2016</a:t>
            </a:fld>
            <a:endParaRPr lang="en-AU"/>
          </a:p>
        </p:txBody>
      </p:sp>
      <p:sp>
        <p:nvSpPr>
          <p:cNvPr id="512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solidFill>
                  <a:srgbClr val="000000"/>
                </a:solidFill>
                <a:latin typeface="Helvetica Neue Light" pitchFamily="-84" charset="0"/>
                <a:sym typeface="Helvetica Neue Light" pitchFamily="-84" charset="0"/>
              </a:defRPr>
            </a:lvl1pPr>
          </a:lstStyle>
          <a:p>
            <a:pPr>
              <a:defRPr/>
            </a:pPr>
            <a:endParaRPr lang="en-AU"/>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solidFill>
                  <a:srgbClr val="000000"/>
                </a:solidFill>
                <a:latin typeface="Helvetica Neue Light" pitchFamily="-84" charset="0"/>
                <a:sym typeface="Helvetica Neue Light" pitchFamily="-84" charset="0"/>
              </a:defRPr>
            </a:lvl1pPr>
          </a:lstStyle>
          <a:p>
            <a:pPr>
              <a:defRPr/>
            </a:pPr>
            <a:fld id="{A665E9D8-A9D4-4526-AE36-7A88FF038D9F}" type="slidenum">
              <a:rPr lang="en-AU"/>
              <a:pPr>
                <a:defRPr/>
              </a:pPr>
              <a:t>‹#›</a:t>
            </a:fld>
            <a:endParaRPr lang="en-AU"/>
          </a:p>
        </p:txBody>
      </p:sp>
    </p:spTree>
    <p:extLst>
      <p:ext uri="{BB962C8B-B14F-4D97-AF65-F5344CB8AC3E}">
        <p14:creationId xmlns:p14="http://schemas.microsoft.com/office/powerpoint/2010/main" val="358780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Helvetica Neue Light" pitchFamily="-84" charset="0"/>
                <a:sym typeface="Helvetica Neue Light" pitchFamily="-84" charset="0"/>
              </a:defRPr>
            </a:lvl1pPr>
          </a:lstStyle>
          <a:p>
            <a:pPr>
              <a:defRPr/>
            </a:pPr>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Helvetica Neue Light" pitchFamily="-84" charset="0"/>
                <a:sym typeface="Helvetica Neue Light" pitchFamily="-84" charset="0"/>
              </a:defRPr>
            </a:lvl1pPr>
          </a:lstStyle>
          <a:p>
            <a:pPr>
              <a:defRPr/>
            </a:pPr>
            <a:endParaRPr lang="en-AU"/>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Helvetica Neue Light" pitchFamily="-84" charset="0"/>
                <a:sym typeface="Helvetica Neue Light" pitchFamily="-84" charset="0"/>
              </a:defRPr>
            </a:lvl1pPr>
          </a:lstStyle>
          <a:p>
            <a:pPr>
              <a:defRPr/>
            </a:pPr>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Helvetica Neue Light" pitchFamily="-84" charset="0"/>
                <a:sym typeface="Helvetica Neue Light" pitchFamily="-84" charset="0"/>
              </a:defRPr>
            </a:lvl1pPr>
          </a:lstStyle>
          <a:p>
            <a:pPr>
              <a:defRPr/>
            </a:pPr>
            <a:fld id="{0444BA9F-F9C6-4C61-807E-E1140952DDA6}" type="slidenum">
              <a:rPr lang="en-AU"/>
              <a:pPr>
                <a:defRPr/>
              </a:pPr>
              <a:t>‹#›</a:t>
            </a:fld>
            <a:endParaRPr lang="en-AU"/>
          </a:p>
        </p:txBody>
      </p:sp>
    </p:spTree>
    <p:extLst>
      <p:ext uri="{BB962C8B-B14F-4D97-AF65-F5344CB8AC3E}">
        <p14:creationId xmlns:p14="http://schemas.microsoft.com/office/powerpoint/2010/main" val="3239413828"/>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Helvetica Neue Light" charset="0"/>
        <a:ea typeface="MS PGothic" pitchFamily="34" charset="-128"/>
        <a:cs typeface="ＭＳ Ｐゴシック" charset="-128"/>
      </a:defRPr>
    </a:lvl1pPr>
    <a:lvl2pPr marL="4572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2pPr>
    <a:lvl3pPr marL="9144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3pPr>
    <a:lvl4pPr marL="13716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4pPr>
    <a:lvl5pPr marL="18288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72034"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8146" tIns="44072" rIns="88146" bIns="44072"/>
          <a:lstStyle/>
          <a:p>
            <a:endParaRPr lang="en-AU">
              <a:latin typeface="Book Antiqua"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72034"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8146" tIns="44072" rIns="88146" bIns="44072"/>
          <a:lstStyle/>
          <a:p>
            <a:endParaRPr lang="en-AU">
              <a:latin typeface="Book Antiqua"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72034"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8146" tIns="44072" rIns="88146" bIns="44072"/>
          <a:lstStyle/>
          <a:p>
            <a:endParaRPr lang="en-AU">
              <a:latin typeface="Book Antiqua"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72034"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8146" tIns="44072" rIns="88146" bIns="44072"/>
          <a:lstStyle/>
          <a:p>
            <a:endParaRPr lang="en-AU">
              <a:latin typeface="Book Antiqu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8F39C6C-DAD3-49F6-A005-3FCF0B3D1A5A}" type="slidenum">
              <a:rPr lang="en-US" sz="1200">
                <a:solidFill>
                  <a:srgbClr val="000000"/>
                </a:solidFill>
                <a:latin typeface="Helvetica Neue Light" pitchFamily="-84" charset="0"/>
                <a:sym typeface="Helvetica Neue Light" pitchFamily="-84" charset="0"/>
              </a:rPr>
              <a:pPr algn="r" eaLnBrk="1" hangingPunct="1"/>
              <a:t>19</a:t>
            </a:fld>
            <a:endParaRPr lang="en-US" sz="1200">
              <a:solidFill>
                <a:srgbClr val="000000"/>
              </a:solidFill>
              <a:latin typeface="Helvetica Neue Light" pitchFamily="-84" charset="0"/>
              <a:sym typeface="Helvetica Neue Light" pitchFamily="-84" charset="0"/>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smtClean="0">
              <a:latin typeface="Helvetica Neue Light"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Describe the notation for the names of the states.</a:t>
            </a:r>
          </a:p>
        </p:txBody>
      </p:sp>
      <p:sp>
        <p:nvSpPr>
          <p:cNvPr id="13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8CAACBC-1A72-4ADE-9092-89495A31B6FF}" type="slidenum">
              <a:rPr lang="en-AU" sz="1200">
                <a:latin typeface="Helvetica Neue Light" pitchFamily="-84" charset="0"/>
              </a:rPr>
              <a:pPr eaLnBrk="1" hangingPunct="1"/>
              <a:t>20</a:t>
            </a:fld>
            <a:endParaRPr lang="en-AU" sz="1200">
              <a:latin typeface="Helvetica Neue Light"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Describe the notation for the names of the states.</a:t>
            </a:r>
          </a:p>
        </p:txBody>
      </p:sp>
      <p:sp>
        <p:nvSpPr>
          <p:cNvPr id="13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8CAACBC-1A72-4ADE-9092-89495A31B6FF}" type="slidenum">
              <a:rPr lang="en-AU" sz="1200">
                <a:latin typeface="Helvetica Neue Light" pitchFamily="-84" charset="0"/>
              </a:rPr>
              <a:pPr eaLnBrk="1" hangingPunct="1"/>
              <a:t>21</a:t>
            </a:fld>
            <a:endParaRPr lang="en-AU" sz="1200">
              <a:latin typeface="Helvetica Neue Light"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Point out that there were two possible paths in the graph of states.</a:t>
            </a:r>
          </a:p>
        </p:txBody>
      </p:sp>
      <p:sp>
        <p:nvSpPr>
          <p:cNvPr id="17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6E7DC59F-9DEC-445C-BABD-A4C222A802F9}" type="slidenum">
              <a:rPr lang="en-AU" sz="1200">
                <a:latin typeface="Helvetica Neue Light" pitchFamily="-84" charset="0"/>
              </a:rPr>
              <a:pPr eaLnBrk="1" hangingPunct="1"/>
              <a:t>24</a:t>
            </a:fld>
            <a:endParaRPr lang="en-AU" sz="1200">
              <a:latin typeface="Helvetica Neue Light"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3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79ECFD0-15E6-413C-BDBF-04177E5FBC58}" type="slidenum">
              <a:rPr lang="en-US" sz="1200">
                <a:latin typeface="Helvetica Neue Light" pitchFamily="-84" charset="0"/>
              </a:rPr>
              <a:pPr eaLnBrk="1" hangingPunct="1"/>
              <a:t>26</a:t>
            </a:fld>
            <a:endParaRPr lang="en-US" sz="1200">
              <a:latin typeface="Helvetica Neue Light" pitchFamily="-84" charset="0"/>
            </a:endParaRPr>
          </a:p>
        </p:txBody>
      </p:sp>
      <p:sp>
        <p:nvSpPr>
          <p:cNvPr id="60418" name="Rectangle 2"/>
          <p:cNvSpPr>
            <a:spLocks noGrp="1" noRot="1" noChangeAspect="1" noChangeArrowheads="1" noTextEdit="1"/>
          </p:cNvSpPr>
          <p:nvPr>
            <p:ph type="sldImg"/>
          </p:nvPr>
        </p:nvSpPr>
        <p:spPr>
          <a:ln/>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defRPr/>
            </a:pPr>
            <a:endParaRPr lang="en-US" sz="1800" smtClean="0">
              <a:solidFill>
                <a:srgbClr val="000000"/>
              </a:solidFill>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defRPr/>
            </a:pP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smtClean="0"/>
            </a:lvl1pPr>
          </a:lstStyle>
          <a:p>
            <a:pPr>
              <a:defRPr/>
            </a:pPr>
            <a:fld id="{262E783C-CE46-4624-9DFD-C6137E51D9A4}" type="datetime1">
              <a:rPr lang="en-US"/>
              <a:pPr>
                <a:defRPr/>
              </a:pPr>
              <a:t>8/22/2016</a:t>
            </a:fld>
            <a:endParaRPr lang="en-AU"/>
          </a:p>
        </p:txBody>
      </p:sp>
      <p:sp>
        <p:nvSpPr>
          <p:cNvPr id="7" name="Footer Placeholder 19"/>
          <p:cNvSpPr>
            <a:spLocks noGrp="1"/>
          </p:cNvSpPr>
          <p:nvPr>
            <p:ph type="ftr" sz="quarter" idx="11"/>
          </p:nvPr>
        </p:nvSpPr>
        <p:spPr/>
        <p:txBody>
          <a:bodyPr/>
          <a:lstStyle>
            <a:lvl1pPr>
              <a:defRPr smtClean="0"/>
            </a:lvl1pPr>
          </a:lstStyle>
          <a:p>
            <a:pPr>
              <a:defRPr/>
            </a:pPr>
            <a:endParaRPr lang="en-AU"/>
          </a:p>
        </p:txBody>
      </p:sp>
      <p:sp>
        <p:nvSpPr>
          <p:cNvPr id="8" name="Slide Number Placeholder 9"/>
          <p:cNvSpPr>
            <a:spLocks noGrp="1"/>
          </p:cNvSpPr>
          <p:nvPr>
            <p:ph type="sldNum" sz="quarter" idx="12"/>
          </p:nvPr>
        </p:nvSpPr>
        <p:spPr/>
        <p:txBody>
          <a:bodyPr/>
          <a:lstStyle>
            <a:lvl1pPr>
              <a:defRPr smtClean="0"/>
            </a:lvl1pPr>
          </a:lstStyle>
          <a:p>
            <a:pPr>
              <a:defRPr/>
            </a:pPr>
            <a:fld id="{AE2E8A5F-2DD3-43B1-8D72-6DCA72A82078}" type="slidenum">
              <a:rPr lang="en-AU"/>
              <a:pPr>
                <a:defRPr/>
              </a:pPr>
              <a:t>‹#›</a:t>
            </a:fld>
            <a:endParaRPr lang="en-AU"/>
          </a:p>
        </p:txBody>
      </p:sp>
    </p:spTree>
    <p:extLst>
      <p:ext uri="{BB962C8B-B14F-4D97-AF65-F5344CB8AC3E}">
        <p14:creationId xmlns:p14="http://schemas.microsoft.com/office/powerpoint/2010/main" val="145021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6E998BFC-8C1E-4BD2-B2ED-B06404053E49}" type="datetime1">
              <a:rPr lang="en-US"/>
              <a:pPr>
                <a:defRPr/>
              </a:pPr>
              <a:t>8/22/2016</a:t>
            </a:fld>
            <a:endParaRPr lang="en-AU"/>
          </a:p>
        </p:txBody>
      </p:sp>
      <p:sp>
        <p:nvSpPr>
          <p:cNvPr id="5" name="Footer Placeholder 9"/>
          <p:cNvSpPr>
            <a:spLocks noGrp="1"/>
          </p:cNvSpPr>
          <p:nvPr>
            <p:ph type="ftr" sz="quarter" idx="11"/>
          </p:nvPr>
        </p:nvSpPr>
        <p:spPr/>
        <p:txBody>
          <a:bodyPr/>
          <a:lstStyle>
            <a:lvl1pPr>
              <a:defRPr/>
            </a:lvl1pPr>
          </a:lstStyle>
          <a:p>
            <a:pPr>
              <a:defRPr/>
            </a:pPr>
            <a:endParaRPr lang="en-AU"/>
          </a:p>
        </p:txBody>
      </p:sp>
      <p:sp>
        <p:nvSpPr>
          <p:cNvPr id="6" name="Slide Number Placeholder 21"/>
          <p:cNvSpPr>
            <a:spLocks noGrp="1"/>
          </p:cNvSpPr>
          <p:nvPr>
            <p:ph type="sldNum" sz="quarter" idx="12"/>
          </p:nvPr>
        </p:nvSpPr>
        <p:spPr/>
        <p:txBody>
          <a:bodyPr/>
          <a:lstStyle>
            <a:lvl1pPr>
              <a:defRPr/>
            </a:lvl1pPr>
          </a:lstStyle>
          <a:p>
            <a:pPr>
              <a:defRPr/>
            </a:pPr>
            <a:fld id="{DC81722A-1997-4B99-B48A-BEB4B91A7551}" type="slidenum">
              <a:rPr lang="en-AU"/>
              <a:pPr>
                <a:defRPr/>
              </a:pPr>
              <a:t>‹#›</a:t>
            </a:fld>
            <a:endParaRPr lang="en-AU"/>
          </a:p>
        </p:txBody>
      </p:sp>
    </p:spTree>
    <p:extLst>
      <p:ext uri="{BB962C8B-B14F-4D97-AF65-F5344CB8AC3E}">
        <p14:creationId xmlns:p14="http://schemas.microsoft.com/office/powerpoint/2010/main" val="4817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B8A55FBD-27D9-4AC1-B12D-B82DF5626515}" type="datetime1">
              <a:rPr lang="en-US"/>
              <a:pPr>
                <a:defRPr/>
              </a:pPr>
              <a:t>8/22/2016</a:t>
            </a:fld>
            <a:endParaRPr lang="en-AU"/>
          </a:p>
        </p:txBody>
      </p:sp>
      <p:sp>
        <p:nvSpPr>
          <p:cNvPr id="5" name="Footer Placeholder 9"/>
          <p:cNvSpPr>
            <a:spLocks noGrp="1"/>
          </p:cNvSpPr>
          <p:nvPr>
            <p:ph type="ftr" sz="quarter" idx="11"/>
          </p:nvPr>
        </p:nvSpPr>
        <p:spPr/>
        <p:txBody>
          <a:bodyPr/>
          <a:lstStyle>
            <a:lvl1pPr>
              <a:defRPr/>
            </a:lvl1pPr>
          </a:lstStyle>
          <a:p>
            <a:pPr>
              <a:defRPr/>
            </a:pPr>
            <a:endParaRPr lang="en-AU"/>
          </a:p>
        </p:txBody>
      </p:sp>
      <p:sp>
        <p:nvSpPr>
          <p:cNvPr id="6" name="Slide Number Placeholder 21"/>
          <p:cNvSpPr>
            <a:spLocks noGrp="1"/>
          </p:cNvSpPr>
          <p:nvPr>
            <p:ph type="sldNum" sz="quarter" idx="12"/>
          </p:nvPr>
        </p:nvSpPr>
        <p:spPr/>
        <p:txBody>
          <a:bodyPr/>
          <a:lstStyle>
            <a:lvl1pPr>
              <a:defRPr/>
            </a:lvl1pPr>
          </a:lstStyle>
          <a:p>
            <a:pPr>
              <a:defRPr/>
            </a:pPr>
            <a:fld id="{8203102D-7DF7-420A-A9C3-DEEA96371F06}" type="slidenum">
              <a:rPr lang="en-AU"/>
              <a:pPr>
                <a:defRPr/>
              </a:pPr>
              <a:t>‹#›</a:t>
            </a:fld>
            <a:endParaRPr lang="en-AU"/>
          </a:p>
        </p:txBody>
      </p:sp>
    </p:spTree>
    <p:extLst>
      <p:ext uri="{BB962C8B-B14F-4D97-AF65-F5344CB8AC3E}">
        <p14:creationId xmlns:p14="http://schemas.microsoft.com/office/powerpoint/2010/main" val="417440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546191E2-A48E-41B8-B4AF-3E695365FBDA}" type="datetime1">
              <a:rPr lang="en-US"/>
              <a:pPr>
                <a:defRPr/>
              </a:pPr>
              <a:t>8/22/2016</a:t>
            </a:fld>
            <a:endParaRPr lang="en-AU"/>
          </a:p>
        </p:txBody>
      </p:sp>
      <p:sp>
        <p:nvSpPr>
          <p:cNvPr id="5" name="Footer Placeholder 9"/>
          <p:cNvSpPr>
            <a:spLocks noGrp="1"/>
          </p:cNvSpPr>
          <p:nvPr>
            <p:ph type="ftr" sz="quarter" idx="11"/>
          </p:nvPr>
        </p:nvSpPr>
        <p:spPr/>
        <p:txBody>
          <a:bodyPr/>
          <a:lstStyle>
            <a:lvl1pPr>
              <a:defRPr/>
            </a:lvl1pPr>
          </a:lstStyle>
          <a:p>
            <a:pPr>
              <a:defRPr/>
            </a:pPr>
            <a:endParaRPr lang="en-AU"/>
          </a:p>
        </p:txBody>
      </p:sp>
      <p:sp>
        <p:nvSpPr>
          <p:cNvPr id="6" name="Slide Number Placeholder 21"/>
          <p:cNvSpPr>
            <a:spLocks noGrp="1"/>
          </p:cNvSpPr>
          <p:nvPr>
            <p:ph type="sldNum" sz="quarter" idx="12"/>
          </p:nvPr>
        </p:nvSpPr>
        <p:spPr/>
        <p:txBody>
          <a:bodyPr/>
          <a:lstStyle>
            <a:lvl1pPr>
              <a:defRPr/>
            </a:lvl1pPr>
          </a:lstStyle>
          <a:p>
            <a:pPr>
              <a:defRPr/>
            </a:pPr>
            <a:fld id="{444A42A4-328F-449D-854A-514E0F5955CC}" type="slidenum">
              <a:rPr lang="en-AU"/>
              <a:pPr>
                <a:defRPr/>
              </a:pPr>
              <a:t>‹#›</a:t>
            </a:fld>
            <a:endParaRPr lang="en-AU"/>
          </a:p>
        </p:txBody>
      </p:sp>
    </p:spTree>
    <p:extLst>
      <p:ext uri="{BB962C8B-B14F-4D97-AF65-F5344CB8AC3E}">
        <p14:creationId xmlns:p14="http://schemas.microsoft.com/office/powerpoint/2010/main" val="177728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defRPr/>
            </a:pP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lgn="ctr">
              <a:defRPr/>
            </a:pP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defRPr/>
            </a:pPr>
            <a:endParaRPr lang="en-US" sz="1800" smtClean="0">
              <a:solidFill>
                <a:srgbClr val="000000"/>
              </a:solidFill>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defRPr/>
            </a:pP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C0CB82EB-A861-407F-BAB7-E39B3B9784E6}" type="datetime1">
              <a:rPr lang="en-US"/>
              <a:pPr>
                <a:defRPr/>
              </a:pPr>
              <a:t>8/22/2016</a:t>
            </a:fld>
            <a:endParaRPr lang="en-AU"/>
          </a:p>
        </p:txBody>
      </p:sp>
      <p:sp>
        <p:nvSpPr>
          <p:cNvPr id="9" name="Footer Placeholder 4"/>
          <p:cNvSpPr>
            <a:spLocks noGrp="1"/>
          </p:cNvSpPr>
          <p:nvPr>
            <p:ph type="ftr" sz="quarter" idx="11"/>
          </p:nvPr>
        </p:nvSpPr>
        <p:spPr/>
        <p:txBody>
          <a:bodyPr/>
          <a:lstStyle>
            <a:lvl1pPr>
              <a:defRPr smtClean="0"/>
            </a:lvl1pPr>
          </a:lstStyle>
          <a:p>
            <a:pPr>
              <a:defRPr/>
            </a:pPr>
            <a:endParaRPr lang="en-AU"/>
          </a:p>
        </p:txBody>
      </p:sp>
      <p:sp>
        <p:nvSpPr>
          <p:cNvPr id="10" name="Slide Number Placeholder 5"/>
          <p:cNvSpPr>
            <a:spLocks noGrp="1"/>
          </p:cNvSpPr>
          <p:nvPr>
            <p:ph type="sldNum" sz="quarter" idx="12"/>
          </p:nvPr>
        </p:nvSpPr>
        <p:spPr/>
        <p:txBody>
          <a:bodyPr/>
          <a:lstStyle>
            <a:lvl1pPr>
              <a:defRPr smtClean="0"/>
            </a:lvl1pPr>
          </a:lstStyle>
          <a:p>
            <a:pPr>
              <a:defRPr/>
            </a:pPr>
            <a:fld id="{9F868786-6BF5-4D8B-AD4C-EC4D469103A5}" type="slidenum">
              <a:rPr lang="en-AU"/>
              <a:pPr>
                <a:defRPr/>
              </a:pPr>
              <a:t>‹#›</a:t>
            </a:fld>
            <a:endParaRPr lang="en-AU"/>
          </a:p>
        </p:txBody>
      </p:sp>
    </p:spTree>
    <p:extLst>
      <p:ext uri="{BB962C8B-B14F-4D97-AF65-F5344CB8AC3E}">
        <p14:creationId xmlns:p14="http://schemas.microsoft.com/office/powerpoint/2010/main" val="38736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2A9CF2F2-2B13-4CBE-BBD3-2BD732A7A396}" type="datetime1">
              <a:rPr lang="en-US"/>
              <a:pPr>
                <a:defRPr/>
              </a:pPr>
              <a:t>8/22/2016</a:t>
            </a:fld>
            <a:endParaRPr lang="en-AU"/>
          </a:p>
        </p:txBody>
      </p:sp>
      <p:sp>
        <p:nvSpPr>
          <p:cNvPr id="6" name="Footer Placeholder 9"/>
          <p:cNvSpPr>
            <a:spLocks noGrp="1"/>
          </p:cNvSpPr>
          <p:nvPr>
            <p:ph type="ftr" sz="quarter" idx="11"/>
          </p:nvPr>
        </p:nvSpPr>
        <p:spPr/>
        <p:txBody>
          <a:bodyPr/>
          <a:lstStyle>
            <a:lvl1pPr>
              <a:defRPr/>
            </a:lvl1pPr>
          </a:lstStyle>
          <a:p>
            <a:pPr>
              <a:defRPr/>
            </a:pPr>
            <a:endParaRPr lang="en-AU"/>
          </a:p>
        </p:txBody>
      </p:sp>
      <p:sp>
        <p:nvSpPr>
          <p:cNvPr id="7" name="Slide Number Placeholder 21"/>
          <p:cNvSpPr>
            <a:spLocks noGrp="1"/>
          </p:cNvSpPr>
          <p:nvPr>
            <p:ph type="sldNum" sz="quarter" idx="12"/>
          </p:nvPr>
        </p:nvSpPr>
        <p:spPr/>
        <p:txBody>
          <a:bodyPr/>
          <a:lstStyle>
            <a:lvl1pPr>
              <a:defRPr/>
            </a:lvl1pPr>
          </a:lstStyle>
          <a:p>
            <a:pPr>
              <a:defRPr/>
            </a:pPr>
            <a:fld id="{6404ED40-FD6E-49FA-92C8-AB59A3582C9B}" type="slidenum">
              <a:rPr lang="en-AU"/>
              <a:pPr>
                <a:defRPr/>
              </a:pPr>
              <a:t>‹#›</a:t>
            </a:fld>
            <a:endParaRPr lang="en-AU"/>
          </a:p>
        </p:txBody>
      </p:sp>
    </p:spTree>
    <p:extLst>
      <p:ext uri="{BB962C8B-B14F-4D97-AF65-F5344CB8AC3E}">
        <p14:creationId xmlns:p14="http://schemas.microsoft.com/office/powerpoint/2010/main" val="156089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pPr>
              <a:defRPr/>
            </a:pPr>
            <a:fld id="{A59DE30F-ABD7-4E34-8571-796BE5614AF2}" type="datetime1">
              <a:rPr lang="en-US"/>
              <a:pPr>
                <a:defRPr/>
              </a:pPr>
              <a:t>8/22/2016</a:t>
            </a:fld>
            <a:endParaRPr lang="en-AU"/>
          </a:p>
        </p:txBody>
      </p:sp>
      <p:sp>
        <p:nvSpPr>
          <p:cNvPr id="8" name="Footer Placeholder 9"/>
          <p:cNvSpPr>
            <a:spLocks noGrp="1"/>
          </p:cNvSpPr>
          <p:nvPr>
            <p:ph type="ftr" sz="quarter" idx="11"/>
          </p:nvPr>
        </p:nvSpPr>
        <p:spPr/>
        <p:txBody>
          <a:bodyPr/>
          <a:lstStyle>
            <a:lvl1pPr>
              <a:defRPr/>
            </a:lvl1pPr>
          </a:lstStyle>
          <a:p>
            <a:pPr>
              <a:defRPr/>
            </a:pPr>
            <a:endParaRPr lang="en-AU"/>
          </a:p>
        </p:txBody>
      </p:sp>
      <p:sp>
        <p:nvSpPr>
          <p:cNvPr id="9" name="Slide Number Placeholder 21"/>
          <p:cNvSpPr>
            <a:spLocks noGrp="1"/>
          </p:cNvSpPr>
          <p:nvPr>
            <p:ph type="sldNum" sz="quarter" idx="12"/>
          </p:nvPr>
        </p:nvSpPr>
        <p:spPr/>
        <p:txBody>
          <a:bodyPr/>
          <a:lstStyle>
            <a:lvl1pPr>
              <a:defRPr/>
            </a:lvl1pPr>
          </a:lstStyle>
          <a:p>
            <a:pPr>
              <a:defRPr/>
            </a:pPr>
            <a:fld id="{2A23DAE9-2FD0-4584-8D82-73D58C549BAC}" type="slidenum">
              <a:rPr lang="en-AU"/>
              <a:pPr>
                <a:defRPr/>
              </a:pPr>
              <a:t>‹#›</a:t>
            </a:fld>
            <a:endParaRPr lang="en-AU"/>
          </a:p>
        </p:txBody>
      </p:sp>
    </p:spTree>
    <p:extLst>
      <p:ext uri="{BB962C8B-B14F-4D97-AF65-F5344CB8AC3E}">
        <p14:creationId xmlns:p14="http://schemas.microsoft.com/office/powerpoint/2010/main" val="997640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24109CC-80FD-4FE9-AC95-AF013BB80AFE}" type="datetime1">
              <a:rPr lang="en-US"/>
              <a:pPr>
                <a:defRPr/>
              </a:pPr>
              <a:t>8/22/2016</a:t>
            </a:fld>
            <a:endParaRPr lang="en-AU"/>
          </a:p>
        </p:txBody>
      </p:sp>
      <p:sp>
        <p:nvSpPr>
          <p:cNvPr id="4" name="Footer Placeholder 9"/>
          <p:cNvSpPr>
            <a:spLocks noGrp="1"/>
          </p:cNvSpPr>
          <p:nvPr>
            <p:ph type="ftr" sz="quarter" idx="11"/>
          </p:nvPr>
        </p:nvSpPr>
        <p:spPr/>
        <p:txBody>
          <a:bodyPr/>
          <a:lstStyle>
            <a:lvl1pPr>
              <a:defRPr/>
            </a:lvl1pPr>
          </a:lstStyle>
          <a:p>
            <a:pPr>
              <a:defRPr/>
            </a:pPr>
            <a:endParaRPr lang="en-AU"/>
          </a:p>
        </p:txBody>
      </p:sp>
      <p:sp>
        <p:nvSpPr>
          <p:cNvPr id="5" name="Slide Number Placeholder 21"/>
          <p:cNvSpPr>
            <a:spLocks noGrp="1"/>
          </p:cNvSpPr>
          <p:nvPr>
            <p:ph type="sldNum" sz="quarter" idx="12"/>
          </p:nvPr>
        </p:nvSpPr>
        <p:spPr/>
        <p:txBody>
          <a:bodyPr/>
          <a:lstStyle>
            <a:lvl1pPr>
              <a:defRPr/>
            </a:lvl1pPr>
          </a:lstStyle>
          <a:p>
            <a:pPr>
              <a:defRPr/>
            </a:pPr>
            <a:fld id="{D9FCBA69-3AA1-4202-8F87-D6336E5C8CD2}" type="slidenum">
              <a:rPr lang="en-AU"/>
              <a:pPr>
                <a:defRPr/>
              </a:pPr>
              <a:t>‹#›</a:t>
            </a:fld>
            <a:endParaRPr lang="en-AU"/>
          </a:p>
        </p:txBody>
      </p:sp>
    </p:spTree>
    <p:extLst>
      <p:ext uri="{BB962C8B-B14F-4D97-AF65-F5344CB8AC3E}">
        <p14:creationId xmlns:p14="http://schemas.microsoft.com/office/powerpoint/2010/main" val="282158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defRPr/>
            </a:pP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lgn="ctr">
              <a:defRPr/>
            </a:pP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smtClean="0"/>
            </a:lvl1pPr>
          </a:lstStyle>
          <a:p>
            <a:pPr>
              <a:defRPr/>
            </a:pPr>
            <a:fld id="{EA51B06C-CDAB-4E8A-9CDE-671993B418FD}" type="datetime1">
              <a:rPr lang="en-US"/>
              <a:pPr>
                <a:defRPr/>
              </a:pPr>
              <a:t>8/22/2016</a:t>
            </a:fld>
            <a:endParaRPr lang="en-AU"/>
          </a:p>
        </p:txBody>
      </p:sp>
      <p:sp>
        <p:nvSpPr>
          <p:cNvPr id="5" name="Footer Placeholder 2"/>
          <p:cNvSpPr>
            <a:spLocks noGrp="1"/>
          </p:cNvSpPr>
          <p:nvPr>
            <p:ph type="ftr" sz="quarter" idx="11"/>
          </p:nvPr>
        </p:nvSpPr>
        <p:spPr/>
        <p:txBody>
          <a:bodyPr/>
          <a:lstStyle>
            <a:lvl1pPr>
              <a:defRPr smtClean="0"/>
            </a:lvl1pPr>
          </a:lstStyle>
          <a:p>
            <a:pPr>
              <a:defRPr/>
            </a:pPr>
            <a:endParaRPr lang="en-AU"/>
          </a:p>
        </p:txBody>
      </p:sp>
      <p:sp>
        <p:nvSpPr>
          <p:cNvPr id="6" name="Slide Number Placeholder 3"/>
          <p:cNvSpPr>
            <a:spLocks noGrp="1"/>
          </p:cNvSpPr>
          <p:nvPr>
            <p:ph type="sldNum" sz="quarter" idx="12"/>
          </p:nvPr>
        </p:nvSpPr>
        <p:spPr/>
        <p:txBody>
          <a:bodyPr/>
          <a:lstStyle>
            <a:lvl1pPr>
              <a:defRPr smtClean="0"/>
            </a:lvl1pPr>
          </a:lstStyle>
          <a:p>
            <a:pPr>
              <a:defRPr/>
            </a:pPr>
            <a:fld id="{32B29269-75DE-45BA-92D5-E88E8B2D516A}" type="slidenum">
              <a:rPr lang="en-AU"/>
              <a:pPr>
                <a:defRPr/>
              </a:pPr>
              <a:t>‹#›</a:t>
            </a:fld>
            <a:endParaRPr lang="en-AU"/>
          </a:p>
        </p:txBody>
      </p:sp>
    </p:spTree>
    <p:extLst>
      <p:ext uri="{BB962C8B-B14F-4D97-AF65-F5344CB8AC3E}">
        <p14:creationId xmlns:p14="http://schemas.microsoft.com/office/powerpoint/2010/main" val="3278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C8FD1D7A-F92F-47F9-B2C1-A1B6D5019C2B}" type="datetime1">
              <a:rPr lang="en-US"/>
              <a:pPr>
                <a:defRPr/>
              </a:pPr>
              <a:t>8/22/2016</a:t>
            </a:fld>
            <a:endParaRPr lang="en-AU"/>
          </a:p>
        </p:txBody>
      </p:sp>
      <p:sp>
        <p:nvSpPr>
          <p:cNvPr id="6" name="Footer Placeholder 9"/>
          <p:cNvSpPr>
            <a:spLocks noGrp="1"/>
          </p:cNvSpPr>
          <p:nvPr>
            <p:ph type="ftr" sz="quarter" idx="11"/>
          </p:nvPr>
        </p:nvSpPr>
        <p:spPr/>
        <p:txBody>
          <a:bodyPr/>
          <a:lstStyle>
            <a:lvl1pPr>
              <a:defRPr/>
            </a:lvl1pPr>
          </a:lstStyle>
          <a:p>
            <a:pPr>
              <a:defRPr/>
            </a:pPr>
            <a:endParaRPr lang="en-AU"/>
          </a:p>
        </p:txBody>
      </p:sp>
      <p:sp>
        <p:nvSpPr>
          <p:cNvPr id="7" name="Slide Number Placeholder 21"/>
          <p:cNvSpPr>
            <a:spLocks noGrp="1"/>
          </p:cNvSpPr>
          <p:nvPr>
            <p:ph type="sldNum" sz="quarter" idx="12"/>
          </p:nvPr>
        </p:nvSpPr>
        <p:spPr/>
        <p:txBody>
          <a:bodyPr/>
          <a:lstStyle>
            <a:lvl1pPr>
              <a:defRPr/>
            </a:lvl1pPr>
          </a:lstStyle>
          <a:p>
            <a:pPr>
              <a:defRPr/>
            </a:pPr>
            <a:fld id="{D20ADA24-19DD-41BA-83E5-ACCA68B6264F}" type="slidenum">
              <a:rPr lang="en-AU"/>
              <a:pPr>
                <a:defRPr/>
              </a:pPr>
              <a:t>‹#›</a:t>
            </a:fld>
            <a:endParaRPr lang="en-AU"/>
          </a:p>
        </p:txBody>
      </p:sp>
    </p:spTree>
    <p:extLst>
      <p:ext uri="{BB962C8B-B14F-4D97-AF65-F5344CB8AC3E}">
        <p14:creationId xmlns:p14="http://schemas.microsoft.com/office/powerpoint/2010/main" val="188502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3"/>
              </a:lnSpc>
              <a:spcBef>
                <a:spcPts val="850"/>
              </a:spcBef>
              <a:buClr>
                <a:schemeClr val="accent1"/>
              </a:buClr>
              <a:buSzPct val="80000"/>
              <a:buFont typeface="Wingdings 2" pitchFamily="18" charset="2"/>
              <a:buNone/>
              <a:defRPr/>
            </a:pPr>
            <a:endParaRPr lang="en-US" sz="4600" smtClean="0">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lgn="ctr">
              <a:defRPr/>
            </a:pP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lgn="ctr">
              <a:defRPr/>
            </a:pP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smtClean="0"/>
            </a:lvl1pPr>
          </a:lstStyle>
          <a:p>
            <a:pPr>
              <a:defRPr/>
            </a:pPr>
            <a:fld id="{2C40E1B0-B212-46F2-8AF0-EC2926D81867}" type="datetime1">
              <a:rPr lang="en-US"/>
              <a:pPr>
                <a:defRPr/>
              </a:pPr>
              <a:t>8/22/2016</a:t>
            </a:fld>
            <a:endParaRPr lang="en-AU"/>
          </a:p>
        </p:txBody>
      </p:sp>
      <p:sp>
        <p:nvSpPr>
          <p:cNvPr id="9" name="Footer Placeholder 5"/>
          <p:cNvSpPr>
            <a:spLocks noGrp="1"/>
          </p:cNvSpPr>
          <p:nvPr>
            <p:ph type="ftr" sz="quarter" idx="11"/>
          </p:nvPr>
        </p:nvSpPr>
        <p:spPr/>
        <p:txBody>
          <a:bodyPr/>
          <a:lstStyle>
            <a:lvl1pPr>
              <a:defRPr smtClean="0"/>
            </a:lvl1pPr>
          </a:lstStyle>
          <a:p>
            <a:pPr>
              <a:defRPr/>
            </a:pPr>
            <a:endParaRPr lang="en-AU"/>
          </a:p>
        </p:txBody>
      </p:sp>
      <p:sp>
        <p:nvSpPr>
          <p:cNvPr id="10" name="Slide Number Placeholder 6"/>
          <p:cNvSpPr>
            <a:spLocks noGrp="1"/>
          </p:cNvSpPr>
          <p:nvPr>
            <p:ph type="sldNum" sz="quarter" idx="12"/>
          </p:nvPr>
        </p:nvSpPr>
        <p:spPr/>
        <p:txBody>
          <a:bodyPr/>
          <a:lstStyle>
            <a:lvl1pPr>
              <a:defRPr smtClean="0"/>
            </a:lvl1pPr>
          </a:lstStyle>
          <a:p>
            <a:pPr>
              <a:defRPr/>
            </a:pPr>
            <a:fld id="{1974C465-5693-4538-AE67-18E76D36E9F3}" type="slidenum">
              <a:rPr lang="en-AU"/>
              <a:pPr>
                <a:defRPr/>
              </a:pPr>
              <a:t>‹#›</a:t>
            </a:fld>
            <a:endParaRPr lang="en-AU"/>
          </a:p>
        </p:txBody>
      </p:sp>
    </p:spTree>
    <p:extLst>
      <p:ext uri="{BB962C8B-B14F-4D97-AF65-F5344CB8AC3E}">
        <p14:creationId xmlns:p14="http://schemas.microsoft.com/office/powerpoint/2010/main" val="22942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lgn="ctr">
              <a:defRPr/>
            </a:pPr>
            <a:endParaRPr lang="en-US"/>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a:solidFill>
                  <a:srgbClr val="FFFFFF"/>
                </a:solidFill>
              </a14:hiddenFill>
            </a:ext>
          </a:extLst>
        </p:spPr>
        <p:txBody>
          <a:bodyPr lIns="130046" tIns="65023" rIns="130046" bIns="65023" anchor="ctr"/>
          <a:lstStyle/>
          <a:p>
            <a:pPr algn="ctr">
              <a:defRPr/>
            </a:pP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defRPr/>
            </a:pPr>
            <a:endParaRPr lang="en-US" sz="1800" smtClean="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defRPr/>
            </a:pP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1033"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smtClean="0">
                <a:solidFill>
                  <a:srgbClr val="B5A788"/>
                </a:solidFill>
              </a:defRPr>
            </a:lvl1pPr>
          </a:lstStyle>
          <a:p>
            <a:pPr>
              <a:defRPr/>
            </a:pPr>
            <a:fld id="{D2298B3C-E9C9-4B41-BC48-9277C0935737}" type="datetime1">
              <a:rPr lang="en-US"/>
              <a:pPr>
                <a:defRPr/>
              </a:pPr>
              <a:t>8/22/2016</a:t>
            </a:fld>
            <a:endParaRPr lang="en-AU"/>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smtClean="0">
                <a:solidFill>
                  <a:srgbClr val="B5A788"/>
                </a:solidFill>
              </a:defRPr>
            </a:lvl1pPr>
          </a:lstStyle>
          <a:p>
            <a:pPr>
              <a:defRPr/>
            </a:pPr>
            <a:endParaRPr lang="en-AU"/>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lgn="ctr">
              <a:defRPr sz="1700" smtClean="0">
                <a:solidFill>
                  <a:srgbClr val="B5A788"/>
                </a:solidFill>
              </a:defRPr>
            </a:lvl1pPr>
          </a:lstStyle>
          <a:p>
            <a:pPr>
              <a:defRPr/>
            </a:pPr>
            <a:fld id="{B01F545C-6D39-49E7-8A50-DCAD4F911304}" type="slidenum">
              <a:rPr lang="en-AU"/>
              <a:pPr>
                <a:defRPr/>
              </a:pPr>
              <a:t>‹#›</a:t>
            </a:fld>
            <a:endParaRPr lang="en-AU"/>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lgn="ctr">
              <a:defRPr/>
            </a:pP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828" r:id="rId1"/>
    <p:sldLayoutId id="2147483821" r:id="rId2"/>
    <p:sldLayoutId id="2147483829" r:id="rId3"/>
    <p:sldLayoutId id="2147483822" r:id="rId4"/>
    <p:sldLayoutId id="2147483823" r:id="rId5"/>
    <p:sldLayoutId id="2147483824" r:id="rId6"/>
    <p:sldLayoutId id="2147483830" r:id="rId7"/>
    <p:sldLayoutId id="2147483825" r:id="rId8"/>
    <p:sldLayoutId id="2147483831" r:id="rId9"/>
    <p:sldLayoutId id="2147483826" r:id="rId10"/>
    <p:sldLayoutId id="2147483827" r:id="rId11"/>
  </p:sldLayoutIdLst>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eaLnBrk="0" fontAlgn="base" hangingPunct="0">
        <a:spcBef>
          <a:spcPct val="0"/>
        </a:spcBef>
        <a:spcAft>
          <a:spcPct val="0"/>
        </a:spcAft>
        <a:defRPr sz="6100">
          <a:solidFill>
            <a:srgbClr val="572314"/>
          </a:solidFill>
          <a:latin typeface="Gill Sans MT" pitchFamily="34" charset="0"/>
          <a:ea typeface="MS PGothic" pitchFamily="34" charset="-128"/>
        </a:defRPr>
      </a:lvl2pPr>
      <a:lvl3pPr algn="l" rtl="0" eaLnBrk="0" fontAlgn="base" hangingPunct="0">
        <a:spcBef>
          <a:spcPct val="0"/>
        </a:spcBef>
        <a:spcAft>
          <a:spcPct val="0"/>
        </a:spcAft>
        <a:defRPr sz="6100">
          <a:solidFill>
            <a:srgbClr val="572314"/>
          </a:solidFill>
          <a:latin typeface="Gill Sans MT" pitchFamily="34" charset="0"/>
          <a:ea typeface="MS PGothic" pitchFamily="34" charset="-128"/>
        </a:defRPr>
      </a:lvl3pPr>
      <a:lvl4pPr algn="l" rtl="0" eaLnBrk="0" fontAlgn="base" hangingPunct="0">
        <a:spcBef>
          <a:spcPct val="0"/>
        </a:spcBef>
        <a:spcAft>
          <a:spcPct val="0"/>
        </a:spcAft>
        <a:defRPr sz="6100">
          <a:solidFill>
            <a:srgbClr val="572314"/>
          </a:solidFill>
          <a:latin typeface="Gill Sans MT" pitchFamily="34" charset="0"/>
          <a:ea typeface="MS PGothic" pitchFamily="34" charset="-128"/>
        </a:defRPr>
      </a:lvl4pPr>
      <a:lvl5pPr algn="l" rtl="0" eaLnBrk="0" fontAlgn="base" hangingPunct="0">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ctrTitle"/>
          </p:nvPr>
        </p:nvSpPr>
        <p:spPr>
          <a:xfrm>
            <a:off x="1965896" y="5380856"/>
            <a:ext cx="10533888" cy="2093773"/>
          </a:xfrm>
        </p:spPr>
        <p:txBody>
          <a:bodyPr lIns="50800" tIns="50800" rIns="50800" bIns="50800">
            <a:normAutofit fontScale="90000"/>
          </a:bodyPr>
          <a:lstStyle/>
          <a:p>
            <a:pPr algn="ctr" eaLnBrk="1" hangingPunct="1">
              <a:defRPr/>
            </a:pPr>
            <a:r>
              <a:rPr lang="en-US" sz="5500" dirty="0" smtClean="0">
                <a:effectLst>
                  <a:outerShdw blurRad="38100" dist="38100" dir="2700000" algn="tl">
                    <a:srgbClr val="C0C0C0"/>
                  </a:outerShdw>
                </a:effectLst>
              </a:rPr>
              <a:t>FIT1045</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smtClean="0">
                <a:effectLst>
                  <a:outerShdw blurRad="38100" dist="38100" dir="2700000" algn="tl">
                    <a:srgbClr val="C0C0C0"/>
                  </a:outerShdw>
                </a:effectLst>
              </a:rPr>
              <a:t>Lecture 9</a:t>
            </a: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Brute Force</a:t>
            </a:r>
          </a:p>
        </p:txBody>
      </p:sp>
      <p:sp>
        <p:nvSpPr>
          <p:cNvPr id="6147" name="Rectangle 2"/>
          <p:cNvSpPr>
            <a:spLocks/>
          </p:cNvSpPr>
          <p:nvPr/>
        </p:nvSpPr>
        <p:spPr bwMode="auto">
          <a:xfrm>
            <a:off x="1584325" y="8864600"/>
            <a:ext cx="10299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Title 1"/>
          <p:cNvSpPr>
            <a:spLocks noGrp="1"/>
          </p:cNvSpPr>
          <p:nvPr>
            <p:ph type="title"/>
          </p:nvPr>
        </p:nvSpPr>
        <p:spPr/>
        <p:txBody>
          <a:bodyPr>
            <a:normAutofit fontScale="90000"/>
          </a:bodyPr>
          <a:lstStyle/>
          <a:p>
            <a:pPr eaLnBrk="1" hangingPunct="1"/>
            <a:r>
              <a:rPr lang="en-US" dirty="0" smtClean="0">
                <a:latin typeface="Arial" charset="0"/>
              </a:rPr>
              <a:t>Searching Zombie Movies Database</a:t>
            </a:r>
            <a:endParaRPr lang="en-US" dirty="0">
              <a:latin typeface="Arial" charset="0"/>
            </a:endParaRPr>
          </a:p>
        </p:txBody>
      </p:sp>
      <p:sp>
        <p:nvSpPr>
          <p:cNvPr id="3" name="Content Placeholder 2"/>
          <p:cNvSpPr>
            <a:spLocks noGrp="1"/>
          </p:cNvSpPr>
          <p:nvPr>
            <p:ph idx="1"/>
          </p:nvPr>
        </p:nvSpPr>
        <p:spPr>
          <a:xfrm>
            <a:off x="1893888" y="2716560"/>
            <a:ext cx="10729192" cy="6264696"/>
          </a:xfrm>
          <a:solidFill>
            <a:schemeClr val="accent3">
              <a:lumMod val="20000"/>
              <a:lumOff val="80000"/>
            </a:schemeClr>
          </a:solidFill>
        </p:spPr>
        <p:txBody>
          <a:bodyPr>
            <a:normAutofit/>
          </a:bodyPr>
          <a:lstStyle/>
          <a:p>
            <a:pPr marL="117034" indent="0">
              <a:buNone/>
            </a:pPr>
            <a:r>
              <a:rPr lang="en-US" sz="2400" dirty="0" smtClean="0">
                <a:solidFill>
                  <a:srgbClr val="008000"/>
                </a:solidFill>
                <a:latin typeface="Arial"/>
                <a:cs typeface="Arial"/>
              </a:rPr>
              <a:t>“Search </a:t>
            </a:r>
            <a:r>
              <a:rPr lang="en-US" sz="2400" dirty="0">
                <a:solidFill>
                  <a:srgbClr val="008000"/>
                </a:solidFill>
                <a:latin typeface="Arial"/>
                <a:cs typeface="Arial"/>
              </a:rPr>
              <a:t>Zombie Movie Database"</a:t>
            </a:r>
          </a:p>
          <a:p>
            <a:pPr marL="117034" indent="0">
              <a:buNone/>
            </a:pPr>
            <a:endParaRPr lang="en-US" sz="2400" dirty="0">
              <a:solidFill>
                <a:srgbClr val="008000"/>
              </a:solidFill>
              <a:latin typeface="Arial"/>
              <a:cs typeface="Arial"/>
            </a:endParaRPr>
          </a:p>
          <a:p>
            <a:pPr marL="117034" indent="0">
              <a:buNone/>
            </a:pPr>
            <a:r>
              <a:rPr lang="en-US" sz="2400" dirty="0" err="1">
                <a:solidFill>
                  <a:srgbClr val="000000"/>
                </a:solidFill>
                <a:latin typeface="Arial"/>
                <a:cs typeface="Arial"/>
              </a:rPr>
              <a:t>infile</a:t>
            </a:r>
            <a:r>
              <a:rPr lang="en-US" sz="2400" dirty="0">
                <a:solidFill>
                  <a:srgbClr val="000000"/>
                </a:solidFill>
                <a:latin typeface="Arial"/>
                <a:cs typeface="Arial"/>
              </a:rPr>
              <a:t> =</a:t>
            </a:r>
            <a:r>
              <a:rPr lang="en-US" sz="2400" dirty="0">
                <a:solidFill>
                  <a:srgbClr val="008000"/>
                </a:solidFill>
                <a:latin typeface="Arial"/>
                <a:cs typeface="Arial"/>
              </a:rPr>
              <a:t> </a:t>
            </a:r>
            <a:r>
              <a:rPr lang="en-US" sz="2400" dirty="0">
                <a:solidFill>
                  <a:srgbClr val="800000"/>
                </a:solidFill>
                <a:latin typeface="Arial"/>
                <a:cs typeface="Arial"/>
              </a:rPr>
              <a:t>open</a:t>
            </a:r>
            <a:r>
              <a:rPr lang="en-US" sz="2400" dirty="0">
                <a:latin typeface="Arial"/>
                <a:cs typeface="Arial"/>
              </a:rPr>
              <a:t>(</a:t>
            </a:r>
            <a:r>
              <a:rPr lang="en-US" sz="2400" dirty="0">
                <a:solidFill>
                  <a:srgbClr val="008000"/>
                </a:solidFill>
                <a:latin typeface="Arial"/>
                <a:cs typeface="Arial"/>
              </a:rPr>
              <a:t>"</a:t>
            </a:r>
            <a:r>
              <a:rPr lang="en-US" sz="2400" dirty="0" err="1">
                <a:solidFill>
                  <a:srgbClr val="008000"/>
                </a:solidFill>
                <a:latin typeface="Arial"/>
                <a:cs typeface="Arial"/>
              </a:rPr>
              <a:t>zombieMovies.txt</a:t>
            </a:r>
            <a:r>
              <a:rPr lang="en-US" sz="2400" dirty="0">
                <a:solidFill>
                  <a:srgbClr val="008000"/>
                </a:solidFill>
                <a:latin typeface="Arial"/>
                <a:cs typeface="Arial"/>
              </a:rPr>
              <a:t>"</a:t>
            </a:r>
            <a:r>
              <a:rPr lang="en-US" sz="2400" dirty="0">
                <a:solidFill>
                  <a:srgbClr val="000000"/>
                </a:solidFill>
                <a:latin typeface="Arial"/>
                <a:cs typeface="Arial"/>
              </a:rPr>
              <a:t>)</a:t>
            </a:r>
          </a:p>
          <a:p>
            <a:pPr marL="117034" indent="0">
              <a:buNone/>
            </a:pPr>
            <a:endParaRPr lang="en-US" sz="2400" dirty="0">
              <a:solidFill>
                <a:srgbClr val="008000"/>
              </a:solidFill>
              <a:latin typeface="Arial"/>
              <a:cs typeface="Arial"/>
            </a:endParaRPr>
          </a:p>
          <a:p>
            <a:pPr marL="117034" indent="0">
              <a:buNone/>
            </a:pPr>
            <a:r>
              <a:rPr lang="en-US" sz="2400" dirty="0" err="1">
                <a:solidFill>
                  <a:srgbClr val="000000"/>
                </a:solidFill>
                <a:latin typeface="Arial"/>
                <a:cs typeface="Arial"/>
              </a:rPr>
              <a:t>zombie_movies</a:t>
            </a:r>
            <a:r>
              <a:rPr lang="en-US" sz="2400" dirty="0">
                <a:solidFill>
                  <a:srgbClr val="000000"/>
                </a:solidFill>
                <a:latin typeface="Arial"/>
                <a:cs typeface="Arial"/>
              </a:rPr>
              <a:t> = []</a:t>
            </a:r>
          </a:p>
          <a:p>
            <a:pPr marL="117034" indent="0">
              <a:buNone/>
            </a:pPr>
            <a:r>
              <a:rPr lang="en-US" sz="2400" dirty="0">
                <a:solidFill>
                  <a:srgbClr val="FF6600"/>
                </a:solidFill>
                <a:latin typeface="Arial"/>
                <a:cs typeface="Arial"/>
              </a:rPr>
              <a:t>for</a:t>
            </a:r>
            <a:r>
              <a:rPr lang="en-US" sz="2400" dirty="0">
                <a:solidFill>
                  <a:srgbClr val="008000"/>
                </a:solidFill>
                <a:latin typeface="Arial"/>
                <a:cs typeface="Arial"/>
              </a:rPr>
              <a:t> </a:t>
            </a:r>
            <a:r>
              <a:rPr lang="en-US" sz="2400" dirty="0">
                <a:solidFill>
                  <a:srgbClr val="000000"/>
                </a:solidFill>
                <a:latin typeface="Arial"/>
                <a:cs typeface="Arial"/>
              </a:rPr>
              <a:t>line</a:t>
            </a:r>
            <a:r>
              <a:rPr lang="en-US" sz="2400" dirty="0">
                <a:solidFill>
                  <a:srgbClr val="008000"/>
                </a:solidFill>
                <a:latin typeface="Arial"/>
                <a:cs typeface="Arial"/>
              </a:rPr>
              <a:t> </a:t>
            </a:r>
            <a:r>
              <a:rPr lang="en-US" sz="2400" dirty="0">
                <a:solidFill>
                  <a:srgbClr val="FF6600"/>
                </a:solidFill>
                <a:latin typeface="Arial"/>
                <a:cs typeface="Arial"/>
              </a:rPr>
              <a:t>in</a:t>
            </a:r>
            <a:r>
              <a:rPr lang="en-US" sz="2400" dirty="0">
                <a:solidFill>
                  <a:srgbClr val="008000"/>
                </a:solidFill>
                <a:latin typeface="Arial"/>
                <a:cs typeface="Arial"/>
              </a:rPr>
              <a:t> </a:t>
            </a:r>
            <a:r>
              <a:rPr lang="en-US" sz="2400" dirty="0" err="1">
                <a:solidFill>
                  <a:srgbClr val="000000"/>
                </a:solidFill>
                <a:latin typeface="Arial"/>
                <a:cs typeface="Arial"/>
              </a:rPr>
              <a:t>infile</a:t>
            </a:r>
            <a:r>
              <a:rPr lang="en-US" sz="2400" dirty="0">
                <a:solidFill>
                  <a:srgbClr val="000000"/>
                </a:solidFill>
                <a:latin typeface="Arial"/>
                <a:cs typeface="Arial"/>
              </a:rPr>
              <a:t>:</a:t>
            </a:r>
          </a:p>
          <a:p>
            <a:pPr marL="117034" indent="0">
              <a:buNone/>
            </a:pPr>
            <a:r>
              <a:rPr lang="en-US" sz="2400" dirty="0">
                <a:solidFill>
                  <a:srgbClr val="008000"/>
                </a:solidFill>
                <a:latin typeface="Arial"/>
                <a:cs typeface="Arial"/>
              </a:rPr>
              <a:t>    </a:t>
            </a:r>
            <a:r>
              <a:rPr lang="en-US" sz="2400" dirty="0" err="1">
                <a:latin typeface="Arial"/>
                <a:cs typeface="Arial"/>
              </a:rPr>
              <a:t>zombie_movies.append</a:t>
            </a:r>
            <a:r>
              <a:rPr lang="en-US" sz="2400" dirty="0">
                <a:latin typeface="Arial"/>
                <a:cs typeface="Arial"/>
              </a:rPr>
              <a:t>(line)</a:t>
            </a:r>
          </a:p>
          <a:p>
            <a:pPr marL="117034" indent="0">
              <a:buNone/>
            </a:pPr>
            <a:endParaRPr lang="en-US" sz="2400" dirty="0">
              <a:solidFill>
                <a:srgbClr val="008000"/>
              </a:solidFill>
              <a:latin typeface="Arial"/>
              <a:cs typeface="Arial"/>
            </a:endParaRPr>
          </a:p>
          <a:p>
            <a:pPr marL="117034" indent="0">
              <a:buNone/>
            </a:pPr>
            <a:r>
              <a:rPr lang="en-US" sz="2400" dirty="0">
                <a:solidFill>
                  <a:srgbClr val="000000"/>
                </a:solidFill>
                <a:latin typeface="Arial"/>
                <a:cs typeface="Arial"/>
              </a:rPr>
              <a:t>target =</a:t>
            </a:r>
            <a:r>
              <a:rPr lang="en-US" sz="2400" dirty="0">
                <a:solidFill>
                  <a:srgbClr val="008000"/>
                </a:solidFill>
                <a:latin typeface="Arial"/>
                <a:cs typeface="Arial"/>
              </a:rPr>
              <a:t> </a:t>
            </a:r>
            <a:r>
              <a:rPr lang="en-US" sz="2400" dirty="0">
                <a:solidFill>
                  <a:srgbClr val="800000"/>
                </a:solidFill>
                <a:latin typeface="Arial"/>
                <a:cs typeface="Arial"/>
              </a:rPr>
              <a:t>input</a:t>
            </a:r>
            <a:r>
              <a:rPr lang="en-US" sz="2400" dirty="0">
                <a:solidFill>
                  <a:srgbClr val="000000"/>
                </a:solidFill>
                <a:latin typeface="Arial"/>
                <a:cs typeface="Arial"/>
              </a:rPr>
              <a:t>(</a:t>
            </a:r>
            <a:r>
              <a:rPr lang="en-US" sz="2400" dirty="0">
                <a:solidFill>
                  <a:srgbClr val="008000"/>
                </a:solidFill>
                <a:latin typeface="Arial"/>
                <a:cs typeface="Arial"/>
              </a:rPr>
              <a:t>"Enter search text: "</a:t>
            </a:r>
            <a:r>
              <a:rPr lang="en-US" sz="2400" dirty="0">
                <a:solidFill>
                  <a:srgbClr val="000000"/>
                </a:solidFill>
                <a:latin typeface="Arial"/>
                <a:cs typeface="Arial"/>
              </a:rPr>
              <a:t>)</a:t>
            </a:r>
          </a:p>
          <a:p>
            <a:pPr marL="117034" indent="0">
              <a:buNone/>
            </a:pPr>
            <a:endParaRPr lang="en-US" sz="2400" dirty="0">
              <a:solidFill>
                <a:srgbClr val="008000"/>
              </a:solidFill>
              <a:latin typeface="Arial"/>
              <a:cs typeface="Arial"/>
            </a:endParaRPr>
          </a:p>
          <a:p>
            <a:pPr marL="117034" indent="0">
              <a:buNone/>
            </a:pPr>
            <a:r>
              <a:rPr lang="en-US" sz="2400" dirty="0">
                <a:solidFill>
                  <a:srgbClr val="FF6600"/>
                </a:solidFill>
                <a:latin typeface="Arial"/>
                <a:cs typeface="Arial"/>
              </a:rPr>
              <a:t>for</a:t>
            </a:r>
            <a:r>
              <a:rPr lang="en-US" sz="2400" dirty="0">
                <a:solidFill>
                  <a:srgbClr val="008000"/>
                </a:solidFill>
                <a:latin typeface="Arial"/>
                <a:cs typeface="Arial"/>
              </a:rPr>
              <a:t> </a:t>
            </a:r>
            <a:r>
              <a:rPr lang="en-US" sz="2400" dirty="0">
                <a:solidFill>
                  <a:srgbClr val="000000"/>
                </a:solidFill>
                <a:latin typeface="Arial"/>
                <a:cs typeface="Arial"/>
              </a:rPr>
              <a:t>item</a:t>
            </a:r>
            <a:r>
              <a:rPr lang="en-US" sz="2400" dirty="0">
                <a:solidFill>
                  <a:srgbClr val="008000"/>
                </a:solidFill>
                <a:latin typeface="Arial"/>
                <a:cs typeface="Arial"/>
              </a:rPr>
              <a:t> </a:t>
            </a:r>
            <a:r>
              <a:rPr lang="en-US" sz="2400" dirty="0">
                <a:solidFill>
                  <a:srgbClr val="FF6600"/>
                </a:solidFill>
                <a:latin typeface="Arial"/>
                <a:cs typeface="Arial"/>
              </a:rPr>
              <a:t>in</a:t>
            </a:r>
            <a:r>
              <a:rPr lang="en-US" sz="2400" dirty="0">
                <a:solidFill>
                  <a:srgbClr val="008000"/>
                </a:solidFill>
                <a:latin typeface="Arial"/>
                <a:cs typeface="Arial"/>
              </a:rPr>
              <a:t> </a:t>
            </a:r>
            <a:r>
              <a:rPr lang="en-US" sz="2400" dirty="0" err="1">
                <a:solidFill>
                  <a:srgbClr val="000000"/>
                </a:solidFill>
                <a:latin typeface="Arial"/>
                <a:cs typeface="Arial"/>
              </a:rPr>
              <a:t>zombie_movies</a:t>
            </a:r>
            <a:r>
              <a:rPr lang="en-US" sz="2400" dirty="0">
                <a:solidFill>
                  <a:srgbClr val="000000"/>
                </a:solidFill>
                <a:latin typeface="Arial"/>
                <a:cs typeface="Arial"/>
              </a:rPr>
              <a:t>:</a:t>
            </a:r>
          </a:p>
          <a:p>
            <a:pPr marL="117034" indent="0">
              <a:buNone/>
            </a:pPr>
            <a:r>
              <a:rPr lang="en-US" sz="2400" dirty="0">
                <a:solidFill>
                  <a:srgbClr val="008000"/>
                </a:solidFill>
                <a:latin typeface="Arial"/>
                <a:cs typeface="Arial"/>
              </a:rPr>
              <a:t>   </a:t>
            </a:r>
            <a:r>
              <a:rPr lang="en-US" sz="2400" dirty="0">
                <a:solidFill>
                  <a:srgbClr val="FF6600"/>
                </a:solidFill>
                <a:latin typeface="Arial"/>
                <a:cs typeface="Arial"/>
              </a:rPr>
              <a:t> if </a:t>
            </a:r>
            <a:r>
              <a:rPr lang="en-US" sz="2400" dirty="0">
                <a:solidFill>
                  <a:srgbClr val="000000"/>
                </a:solidFill>
                <a:latin typeface="Arial"/>
                <a:cs typeface="Arial"/>
              </a:rPr>
              <a:t>target</a:t>
            </a:r>
            <a:r>
              <a:rPr lang="en-US" sz="2400" dirty="0">
                <a:solidFill>
                  <a:srgbClr val="008000"/>
                </a:solidFill>
                <a:latin typeface="Arial"/>
                <a:cs typeface="Arial"/>
              </a:rPr>
              <a:t> </a:t>
            </a:r>
            <a:r>
              <a:rPr lang="en-US" sz="2400" dirty="0">
                <a:solidFill>
                  <a:srgbClr val="FF6600"/>
                </a:solidFill>
                <a:latin typeface="Arial"/>
                <a:cs typeface="Arial"/>
              </a:rPr>
              <a:t>in</a:t>
            </a:r>
            <a:r>
              <a:rPr lang="en-US" sz="2400" dirty="0">
                <a:solidFill>
                  <a:srgbClr val="008000"/>
                </a:solidFill>
                <a:latin typeface="Arial"/>
                <a:cs typeface="Arial"/>
              </a:rPr>
              <a:t> </a:t>
            </a:r>
            <a:r>
              <a:rPr lang="en-US" sz="2400" dirty="0">
                <a:solidFill>
                  <a:srgbClr val="000000"/>
                </a:solidFill>
                <a:latin typeface="Arial"/>
                <a:cs typeface="Arial"/>
              </a:rPr>
              <a:t>item:</a:t>
            </a:r>
          </a:p>
          <a:p>
            <a:pPr marL="117034" indent="0">
              <a:buNone/>
            </a:pPr>
            <a:r>
              <a:rPr lang="en-US" sz="2400" dirty="0">
                <a:solidFill>
                  <a:srgbClr val="008000"/>
                </a:solidFill>
                <a:latin typeface="Arial"/>
                <a:cs typeface="Arial"/>
              </a:rPr>
              <a:t>        </a:t>
            </a:r>
            <a:r>
              <a:rPr lang="en-US" sz="2400" dirty="0">
                <a:solidFill>
                  <a:srgbClr val="800000"/>
                </a:solidFill>
                <a:latin typeface="Arial"/>
                <a:cs typeface="Arial"/>
              </a:rPr>
              <a:t>print</a:t>
            </a:r>
            <a:r>
              <a:rPr lang="en-US" sz="2400" dirty="0">
                <a:solidFill>
                  <a:srgbClr val="000000"/>
                </a:solidFill>
                <a:latin typeface="Arial"/>
                <a:cs typeface="Arial"/>
              </a:rPr>
              <a:t>(</a:t>
            </a:r>
            <a:r>
              <a:rPr lang="en-US" sz="2400" dirty="0">
                <a:solidFill>
                  <a:srgbClr val="008000"/>
                </a:solidFill>
                <a:latin typeface="Arial"/>
                <a:cs typeface="Arial"/>
              </a:rPr>
              <a:t>"* " </a:t>
            </a:r>
            <a:r>
              <a:rPr lang="en-US" sz="2400" dirty="0">
                <a:solidFill>
                  <a:srgbClr val="000000"/>
                </a:solidFill>
                <a:latin typeface="Arial"/>
                <a:cs typeface="Arial"/>
              </a:rPr>
              <a:t>+ item, end=</a:t>
            </a:r>
            <a:r>
              <a:rPr lang="en-US" sz="2400" dirty="0">
                <a:solidFill>
                  <a:srgbClr val="008000"/>
                </a:solidFill>
                <a:latin typeface="Arial"/>
                <a:cs typeface="Arial"/>
              </a:rPr>
              <a:t>""</a:t>
            </a:r>
            <a:r>
              <a:rPr lang="en-US" sz="2400" dirty="0">
                <a:solidFill>
                  <a:srgbClr val="000000"/>
                </a:solidFill>
                <a:latin typeface="Arial"/>
                <a:cs typeface="Arial"/>
              </a:rPr>
              <a:t>)</a:t>
            </a:r>
            <a:endParaRPr lang="en-AU" dirty="0">
              <a:solidFill>
                <a:srgbClr val="000000"/>
              </a:solidFill>
            </a:endParaRPr>
          </a:p>
        </p:txBody>
      </p:sp>
    </p:spTree>
    <p:extLst>
      <p:ext uri="{BB962C8B-B14F-4D97-AF65-F5344CB8AC3E}">
        <p14:creationId xmlns:p14="http://schemas.microsoft.com/office/powerpoint/2010/main" val="369545233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DNA</a:t>
            </a:r>
            <a:endParaRPr lang="en-US" dirty="0"/>
          </a:p>
        </p:txBody>
      </p:sp>
      <p:pic>
        <p:nvPicPr>
          <p:cNvPr id="7" name="Picture 6" descr="DNA-bas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454" y="1793804"/>
            <a:ext cx="7338385" cy="6679616"/>
          </a:xfrm>
          <a:prstGeom prst="rect">
            <a:avLst/>
          </a:prstGeom>
        </p:spPr>
      </p:pic>
      <p:sp>
        <p:nvSpPr>
          <p:cNvPr id="2" name="TextBox 1"/>
          <p:cNvSpPr txBox="1"/>
          <p:nvPr/>
        </p:nvSpPr>
        <p:spPr>
          <a:xfrm>
            <a:off x="5926336" y="9269288"/>
            <a:ext cx="6828011" cy="276999"/>
          </a:xfrm>
          <a:prstGeom prst="rect">
            <a:avLst/>
          </a:prstGeom>
          <a:noFill/>
        </p:spPr>
        <p:txBody>
          <a:bodyPr wrap="none" rtlCol="0">
            <a:spAutoFit/>
          </a:bodyPr>
          <a:lstStyle/>
          <a:p>
            <a:r>
              <a:rPr lang="nl-NL" sz="1200" dirty="0"/>
              <a:t>http://</a:t>
            </a:r>
            <a:r>
              <a:rPr lang="nl-NL" sz="1200" dirty="0" err="1"/>
              <a:t>consciouslifenews.com</a:t>
            </a:r>
            <a:r>
              <a:rPr lang="nl-NL" sz="1200" dirty="0"/>
              <a:t>/junk-dna-hyperdimensional-doorway-transformation-part-1/1199757/</a:t>
            </a:r>
            <a:endParaRPr lang="en-US" sz="1200" dirty="0"/>
          </a:p>
        </p:txBody>
      </p:sp>
    </p:spTree>
    <p:extLst>
      <p:ext uri="{BB962C8B-B14F-4D97-AF65-F5344CB8AC3E}">
        <p14:creationId xmlns:p14="http://schemas.microsoft.com/office/powerpoint/2010/main" val="3977586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r>
              <a:rPr lang="en-AU" sz="6600" dirty="0"/>
              <a:t>Is the substring </a:t>
            </a:r>
            <a:r>
              <a:rPr lang="en-AU" sz="6600" dirty="0" err="1">
                <a:solidFill>
                  <a:schemeClr val="accent3"/>
                </a:solidFill>
              </a:rPr>
              <a:t>cagcag</a:t>
            </a:r>
            <a:r>
              <a:rPr lang="en-AU" sz="6600" dirty="0"/>
              <a:t> in </a:t>
            </a:r>
            <a:r>
              <a:rPr lang="en-AU" sz="6600" dirty="0" smtClean="0"/>
              <a:t>the following </a:t>
            </a:r>
            <a:r>
              <a:rPr lang="en-AU" sz="6600" dirty="0"/>
              <a:t>string?</a:t>
            </a:r>
          </a:p>
        </p:txBody>
      </p:sp>
      <p:sp>
        <p:nvSpPr>
          <p:cNvPr id="2051" name="TPAnswers"/>
          <p:cNvSpPr>
            <a:spLocks noGrp="1"/>
          </p:cNvSpPr>
          <p:nvPr>
            <p:ph idx="1"/>
            <p:custDataLst>
              <p:tags r:id="rId2"/>
            </p:custDataLst>
          </p:nvPr>
        </p:nvSpPr>
        <p:spPr>
          <a:xfrm>
            <a:off x="1893888" y="7469088"/>
            <a:ext cx="2467784" cy="1880879"/>
          </a:xfrm>
        </p:spPr>
        <p:txBody>
          <a:bodyPr/>
          <a:lstStyle/>
          <a:p>
            <a:pPr marL="914400" indent="-914400" eaLnBrk="1" hangingPunct="1">
              <a:buFont typeface="Arial" charset="0"/>
              <a:buAutoNum type="alphaUcPeriod"/>
            </a:pPr>
            <a:r>
              <a:rPr lang="en-US" dirty="0" smtClean="0">
                <a:latin typeface="Calibri" charset="0"/>
                <a:ea typeface="MS PGothic" charset="0"/>
              </a:rPr>
              <a:t>Yes</a:t>
            </a:r>
            <a:endParaRPr lang="en-US" dirty="0" smtClean="0">
              <a:latin typeface="Calibri" charset="0"/>
              <a:ea typeface="MS PGothic" charset="0"/>
            </a:endParaRPr>
          </a:p>
          <a:p>
            <a:pPr marL="914400" indent="-914400" eaLnBrk="1" hangingPunct="1">
              <a:buFont typeface="Arial" charset="0"/>
              <a:buAutoNum type="alphaUcPeriod"/>
            </a:pPr>
            <a:r>
              <a:rPr lang="en-US" dirty="0" smtClean="0">
                <a:latin typeface="Calibri" charset="0"/>
                <a:ea typeface="MS PGothic" charset="0"/>
              </a:rPr>
              <a:t>No</a:t>
            </a:r>
            <a:endParaRPr lang="en-US" dirty="0">
              <a:latin typeface="Calibri" charset="0"/>
              <a:ea typeface="MS PGothic" charset="0"/>
            </a:endParaRPr>
          </a:p>
        </p:txBody>
      </p:sp>
      <p:sp>
        <p:nvSpPr>
          <p:cNvPr id="8" name="Content Placeholder 2"/>
          <p:cNvSpPr txBox="1">
            <a:spLocks/>
          </p:cNvSpPr>
          <p:nvPr/>
        </p:nvSpPr>
        <p:spPr bwMode="auto">
          <a:xfrm>
            <a:off x="1605856" y="2068488"/>
            <a:ext cx="10729191"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475" indent="0">
              <a:buFont typeface="Wingdings 2" pitchFamily="18" charset="2"/>
              <a:buNone/>
            </a:pPr>
            <a:r>
              <a:rPr lang="en-AU" sz="4400" dirty="0" smtClean="0"/>
              <a:t>atggctaagtctatgctttctggaattgtttttgctggtcttgttgctgctgcagcggccagttcggccaacaacagcgccgccaacgtctccgttttggagagtgggcccgctgtgcaggaagtgccagcgcgcacggtcacagctcgcctggcgaagcctttgctgcttcttttctgctcttgctgcgactttggcagcagctttcctcgttttgcaatgcttcaacatcatctccagcaacaaccagcaaaccagcgtcaggagactggccgccggaggtgcatgcggagatgatga</a:t>
            </a:r>
            <a:endParaRPr lang="en-AU" sz="4400" dirty="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Title 1"/>
          <p:cNvSpPr>
            <a:spLocks noGrp="1"/>
          </p:cNvSpPr>
          <p:nvPr>
            <p:ph type="title"/>
          </p:nvPr>
        </p:nvSpPr>
        <p:spPr/>
        <p:txBody>
          <a:bodyPr>
            <a:normAutofit fontScale="90000"/>
          </a:bodyPr>
          <a:lstStyle/>
          <a:p>
            <a:pPr eaLnBrk="1" hangingPunct="1"/>
            <a:r>
              <a:rPr lang="en-US" dirty="0" smtClean="0">
                <a:latin typeface="Arial" charset="0"/>
              </a:rPr>
              <a:t>Checking with a sequence is a subsequence</a:t>
            </a:r>
            <a:endParaRPr lang="en-US" dirty="0">
              <a:latin typeface="Arial" charset="0"/>
            </a:endParaRPr>
          </a:p>
        </p:txBody>
      </p:sp>
      <p:sp>
        <p:nvSpPr>
          <p:cNvPr id="3" name="Content Placeholder 2"/>
          <p:cNvSpPr>
            <a:spLocks noGrp="1"/>
          </p:cNvSpPr>
          <p:nvPr>
            <p:ph idx="1"/>
          </p:nvPr>
        </p:nvSpPr>
        <p:spPr>
          <a:xfrm>
            <a:off x="2041527" y="2644552"/>
            <a:ext cx="10293521" cy="6624736"/>
          </a:xfrm>
          <a:solidFill>
            <a:schemeClr val="accent3">
              <a:lumMod val="20000"/>
              <a:lumOff val="80000"/>
            </a:schemeClr>
          </a:solidFill>
        </p:spPr>
        <p:txBody>
          <a:bodyPr>
            <a:normAutofit fontScale="92500" lnSpcReduction="10000"/>
          </a:bodyPr>
          <a:lstStyle/>
          <a:p>
            <a:pPr marL="117034" indent="0">
              <a:buNone/>
            </a:pPr>
            <a:r>
              <a:rPr lang="en-US" sz="2400" dirty="0" smtClean="0">
                <a:solidFill>
                  <a:srgbClr val="008000"/>
                </a:solidFill>
                <a:latin typeface="Arial"/>
                <a:cs typeface="Arial"/>
              </a:rPr>
              <a:t>”Checks </a:t>
            </a:r>
            <a:r>
              <a:rPr lang="en-US" sz="2400" dirty="0">
                <a:solidFill>
                  <a:srgbClr val="008000"/>
                </a:solidFill>
                <a:latin typeface="Arial"/>
                <a:cs typeface="Arial"/>
              </a:rPr>
              <a:t>whether a subsequence is in a given </a:t>
            </a:r>
            <a:r>
              <a:rPr lang="en-US" sz="2400" dirty="0" smtClean="0">
                <a:solidFill>
                  <a:srgbClr val="008000"/>
                </a:solidFill>
                <a:latin typeface="Arial"/>
                <a:cs typeface="Arial"/>
              </a:rPr>
              <a:t>DNA </a:t>
            </a:r>
            <a:r>
              <a:rPr lang="en-US" sz="2400" dirty="0">
                <a:solidFill>
                  <a:srgbClr val="008000"/>
                </a:solidFill>
                <a:latin typeface="Arial"/>
                <a:cs typeface="Arial"/>
              </a:rPr>
              <a:t>sequence"</a:t>
            </a:r>
          </a:p>
          <a:p>
            <a:pPr marL="117034" indent="0">
              <a:buNone/>
            </a:pPr>
            <a:endParaRPr lang="en-US" sz="2400" dirty="0">
              <a:solidFill>
                <a:srgbClr val="008000"/>
              </a:solidFill>
              <a:latin typeface="Arial"/>
              <a:cs typeface="Arial"/>
            </a:endParaRPr>
          </a:p>
          <a:p>
            <a:pPr marL="117034" indent="0">
              <a:buNone/>
            </a:pPr>
            <a:r>
              <a:rPr lang="en-US" sz="2400" dirty="0" err="1">
                <a:latin typeface="Arial"/>
                <a:cs typeface="Arial"/>
              </a:rPr>
              <a:t>infile</a:t>
            </a:r>
            <a:r>
              <a:rPr lang="en-US" sz="2400" dirty="0">
                <a:latin typeface="Arial"/>
                <a:cs typeface="Arial"/>
              </a:rPr>
              <a:t> =</a:t>
            </a:r>
            <a:r>
              <a:rPr lang="en-US" sz="2400" dirty="0">
                <a:solidFill>
                  <a:srgbClr val="008000"/>
                </a:solidFill>
                <a:latin typeface="Arial"/>
                <a:cs typeface="Arial"/>
              </a:rPr>
              <a:t> </a:t>
            </a:r>
            <a:r>
              <a:rPr lang="en-US" sz="2400" dirty="0">
                <a:solidFill>
                  <a:srgbClr val="800000"/>
                </a:solidFill>
                <a:latin typeface="Arial"/>
                <a:cs typeface="Arial"/>
              </a:rPr>
              <a:t>open</a:t>
            </a:r>
            <a:r>
              <a:rPr lang="en-US" sz="2400" dirty="0">
                <a:solidFill>
                  <a:srgbClr val="000000"/>
                </a:solidFill>
                <a:latin typeface="Arial"/>
                <a:cs typeface="Arial"/>
              </a:rPr>
              <a:t>(</a:t>
            </a:r>
            <a:r>
              <a:rPr lang="en-US" sz="2400" dirty="0">
                <a:solidFill>
                  <a:srgbClr val="008000"/>
                </a:solidFill>
                <a:latin typeface="Arial"/>
                <a:cs typeface="Arial"/>
              </a:rPr>
              <a:t>"</a:t>
            </a:r>
            <a:r>
              <a:rPr lang="en-US" sz="2400" dirty="0" err="1">
                <a:solidFill>
                  <a:srgbClr val="008000"/>
                </a:solidFill>
                <a:latin typeface="Arial"/>
                <a:cs typeface="Arial"/>
              </a:rPr>
              <a:t>dna_sequence.txt</a:t>
            </a:r>
            <a:r>
              <a:rPr lang="en-US" sz="2400" dirty="0">
                <a:solidFill>
                  <a:srgbClr val="008000"/>
                </a:solidFill>
                <a:latin typeface="Arial"/>
                <a:cs typeface="Arial"/>
              </a:rPr>
              <a:t>"</a:t>
            </a:r>
            <a:r>
              <a:rPr lang="en-US" sz="2400" dirty="0">
                <a:solidFill>
                  <a:srgbClr val="000000"/>
                </a:solidFill>
                <a:latin typeface="Arial"/>
                <a:cs typeface="Arial"/>
              </a:rPr>
              <a:t>)</a:t>
            </a:r>
          </a:p>
          <a:p>
            <a:pPr marL="117034" indent="0">
              <a:buNone/>
            </a:pPr>
            <a:endParaRPr lang="en-US" sz="2400" dirty="0">
              <a:solidFill>
                <a:srgbClr val="008000"/>
              </a:solidFill>
              <a:latin typeface="Arial"/>
              <a:cs typeface="Arial"/>
            </a:endParaRPr>
          </a:p>
          <a:p>
            <a:pPr marL="117034" indent="0">
              <a:buNone/>
            </a:pPr>
            <a:r>
              <a:rPr lang="en-US" sz="2400" dirty="0" err="1">
                <a:solidFill>
                  <a:srgbClr val="000000"/>
                </a:solidFill>
                <a:latin typeface="Arial"/>
                <a:cs typeface="Arial"/>
              </a:rPr>
              <a:t>dna</a:t>
            </a:r>
            <a:r>
              <a:rPr lang="en-US" sz="2400" dirty="0">
                <a:solidFill>
                  <a:srgbClr val="000000"/>
                </a:solidFill>
                <a:latin typeface="Arial"/>
                <a:cs typeface="Arial"/>
              </a:rPr>
              <a:t> =</a:t>
            </a:r>
            <a:r>
              <a:rPr lang="en-US" sz="2400" dirty="0">
                <a:solidFill>
                  <a:srgbClr val="008000"/>
                </a:solidFill>
                <a:latin typeface="Arial"/>
                <a:cs typeface="Arial"/>
              </a:rPr>
              <a:t> ""</a:t>
            </a:r>
          </a:p>
          <a:p>
            <a:pPr marL="117034" indent="0">
              <a:buNone/>
            </a:pPr>
            <a:r>
              <a:rPr lang="en-US" sz="2400" dirty="0">
                <a:solidFill>
                  <a:srgbClr val="FF6600"/>
                </a:solidFill>
                <a:latin typeface="Arial"/>
                <a:cs typeface="Arial"/>
              </a:rPr>
              <a:t>for</a:t>
            </a:r>
            <a:r>
              <a:rPr lang="en-US" sz="2400" dirty="0">
                <a:solidFill>
                  <a:srgbClr val="008000"/>
                </a:solidFill>
                <a:latin typeface="Arial"/>
                <a:cs typeface="Arial"/>
              </a:rPr>
              <a:t> </a:t>
            </a:r>
            <a:r>
              <a:rPr lang="en-US" sz="2400" dirty="0">
                <a:solidFill>
                  <a:srgbClr val="000000"/>
                </a:solidFill>
                <a:latin typeface="Arial"/>
                <a:cs typeface="Arial"/>
              </a:rPr>
              <a:t>line</a:t>
            </a:r>
            <a:r>
              <a:rPr lang="en-US" sz="2400" dirty="0">
                <a:solidFill>
                  <a:srgbClr val="008000"/>
                </a:solidFill>
                <a:latin typeface="Arial"/>
                <a:cs typeface="Arial"/>
              </a:rPr>
              <a:t> </a:t>
            </a:r>
            <a:r>
              <a:rPr lang="en-US" sz="2400" dirty="0">
                <a:solidFill>
                  <a:srgbClr val="FF6600"/>
                </a:solidFill>
                <a:latin typeface="Arial"/>
                <a:cs typeface="Arial"/>
              </a:rPr>
              <a:t>in</a:t>
            </a:r>
            <a:r>
              <a:rPr lang="en-US" sz="2400" dirty="0">
                <a:solidFill>
                  <a:srgbClr val="008000"/>
                </a:solidFill>
                <a:latin typeface="Arial"/>
                <a:cs typeface="Arial"/>
              </a:rPr>
              <a:t> </a:t>
            </a:r>
            <a:r>
              <a:rPr lang="en-US" sz="2400" dirty="0" err="1">
                <a:solidFill>
                  <a:srgbClr val="000000"/>
                </a:solidFill>
                <a:latin typeface="Arial"/>
                <a:cs typeface="Arial"/>
              </a:rPr>
              <a:t>infile</a:t>
            </a:r>
            <a:r>
              <a:rPr lang="en-US" sz="2400" dirty="0">
                <a:solidFill>
                  <a:srgbClr val="000000"/>
                </a:solidFill>
                <a:latin typeface="Arial"/>
                <a:cs typeface="Arial"/>
              </a:rPr>
              <a:t>:</a:t>
            </a:r>
          </a:p>
          <a:p>
            <a:pPr marL="117034" indent="0">
              <a:buNone/>
            </a:pPr>
            <a:r>
              <a:rPr lang="en-US" sz="2400" dirty="0">
                <a:solidFill>
                  <a:srgbClr val="008000"/>
                </a:solidFill>
                <a:latin typeface="Arial"/>
                <a:cs typeface="Arial"/>
              </a:rPr>
              <a:t>    </a:t>
            </a:r>
            <a:r>
              <a:rPr lang="en-US" sz="2400" dirty="0" smtClean="0">
                <a:solidFill>
                  <a:srgbClr val="000000"/>
                </a:solidFill>
                <a:latin typeface="Arial"/>
                <a:cs typeface="Arial"/>
              </a:rPr>
              <a:t>line = </a:t>
            </a:r>
            <a:r>
              <a:rPr lang="en-US" sz="2400" dirty="0" err="1" smtClean="0">
                <a:solidFill>
                  <a:srgbClr val="000000"/>
                </a:solidFill>
                <a:latin typeface="Arial"/>
                <a:cs typeface="Arial"/>
              </a:rPr>
              <a:t>line.split</a:t>
            </a:r>
            <a:r>
              <a:rPr lang="en-US" sz="2400" dirty="0" smtClean="0">
                <a:solidFill>
                  <a:srgbClr val="000000"/>
                </a:solidFill>
                <a:latin typeface="Arial"/>
                <a:cs typeface="Arial"/>
              </a:rPr>
              <a:t>()</a:t>
            </a:r>
            <a:endParaRPr lang="en-US" sz="2400" dirty="0">
              <a:solidFill>
                <a:srgbClr val="000000"/>
              </a:solidFill>
              <a:latin typeface="Arial"/>
              <a:cs typeface="Arial"/>
            </a:endParaRPr>
          </a:p>
          <a:p>
            <a:pPr marL="117034" indent="0">
              <a:buNone/>
            </a:pPr>
            <a:r>
              <a:rPr lang="en-US" sz="2400" dirty="0">
                <a:solidFill>
                  <a:srgbClr val="008000"/>
                </a:solidFill>
                <a:latin typeface="Arial"/>
                <a:cs typeface="Arial"/>
              </a:rPr>
              <a:t> </a:t>
            </a:r>
            <a:r>
              <a:rPr lang="en-US" sz="2400" dirty="0">
                <a:solidFill>
                  <a:srgbClr val="000000"/>
                </a:solidFill>
                <a:latin typeface="Arial"/>
                <a:cs typeface="Arial"/>
              </a:rPr>
              <a:t>   </a:t>
            </a:r>
            <a:r>
              <a:rPr lang="en-US" sz="2400" dirty="0" err="1">
                <a:solidFill>
                  <a:srgbClr val="000000"/>
                </a:solidFill>
                <a:latin typeface="Arial"/>
                <a:cs typeface="Arial"/>
              </a:rPr>
              <a:t>dna</a:t>
            </a:r>
            <a:r>
              <a:rPr lang="en-US" sz="2400" dirty="0">
                <a:solidFill>
                  <a:srgbClr val="000000"/>
                </a:solidFill>
                <a:latin typeface="Arial"/>
                <a:cs typeface="Arial"/>
              </a:rPr>
              <a:t> += </a:t>
            </a:r>
            <a:r>
              <a:rPr lang="en-US" sz="2400" dirty="0" smtClean="0">
                <a:solidFill>
                  <a:srgbClr val="000000"/>
                </a:solidFill>
                <a:latin typeface="Arial"/>
                <a:cs typeface="Arial"/>
              </a:rPr>
              <a:t>line[0]</a:t>
            </a:r>
            <a:endParaRPr lang="en-US" sz="2400" dirty="0">
              <a:solidFill>
                <a:srgbClr val="000000"/>
              </a:solidFill>
              <a:latin typeface="Arial"/>
              <a:cs typeface="Arial"/>
            </a:endParaRPr>
          </a:p>
          <a:p>
            <a:pPr marL="117034" indent="0">
              <a:buNone/>
            </a:pPr>
            <a:endParaRPr lang="en-US" sz="2400" dirty="0">
              <a:solidFill>
                <a:srgbClr val="008000"/>
              </a:solidFill>
              <a:latin typeface="Arial"/>
              <a:cs typeface="Arial"/>
            </a:endParaRPr>
          </a:p>
          <a:p>
            <a:pPr marL="117034" indent="0">
              <a:buNone/>
            </a:pPr>
            <a:r>
              <a:rPr lang="en-US" sz="2400" dirty="0" err="1">
                <a:solidFill>
                  <a:srgbClr val="000000"/>
                </a:solidFill>
                <a:latin typeface="Arial"/>
                <a:cs typeface="Arial"/>
              </a:rPr>
              <a:t>subseq</a:t>
            </a:r>
            <a:r>
              <a:rPr lang="en-US" sz="2400" dirty="0">
                <a:solidFill>
                  <a:srgbClr val="000000"/>
                </a:solidFill>
                <a:latin typeface="Arial"/>
                <a:cs typeface="Arial"/>
              </a:rPr>
              <a:t> = </a:t>
            </a:r>
            <a:r>
              <a:rPr lang="en-US" sz="2400" dirty="0">
                <a:solidFill>
                  <a:srgbClr val="800000"/>
                </a:solidFill>
                <a:latin typeface="Arial"/>
                <a:cs typeface="Arial"/>
              </a:rPr>
              <a:t>input</a:t>
            </a:r>
            <a:r>
              <a:rPr lang="en-US" sz="2400" dirty="0">
                <a:solidFill>
                  <a:srgbClr val="000000"/>
                </a:solidFill>
                <a:latin typeface="Arial"/>
                <a:cs typeface="Arial"/>
              </a:rPr>
              <a:t>(</a:t>
            </a:r>
            <a:r>
              <a:rPr lang="en-US" sz="2400" dirty="0">
                <a:solidFill>
                  <a:srgbClr val="008000"/>
                </a:solidFill>
                <a:latin typeface="Arial"/>
                <a:cs typeface="Arial"/>
              </a:rPr>
              <a:t>"Enter subsequence: "</a:t>
            </a:r>
            <a:r>
              <a:rPr lang="en-US" sz="2400" dirty="0">
                <a:solidFill>
                  <a:srgbClr val="000000"/>
                </a:solidFill>
                <a:latin typeface="Arial"/>
                <a:cs typeface="Arial"/>
              </a:rPr>
              <a:t>)</a:t>
            </a:r>
          </a:p>
          <a:p>
            <a:pPr marL="117034" indent="0">
              <a:buNone/>
            </a:pPr>
            <a:endParaRPr lang="en-US" sz="2400" dirty="0">
              <a:solidFill>
                <a:srgbClr val="008000"/>
              </a:solidFill>
              <a:latin typeface="Arial"/>
              <a:cs typeface="Arial"/>
            </a:endParaRPr>
          </a:p>
          <a:p>
            <a:pPr marL="117034" indent="0">
              <a:buNone/>
            </a:pPr>
            <a:r>
              <a:rPr lang="en-US" sz="2400" dirty="0">
                <a:solidFill>
                  <a:srgbClr val="FF6600"/>
                </a:solidFill>
                <a:latin typeface="Arial"/>
                <a:cs typeface="Arial"/>
              </a:rPr>
              <a:t>if</a:t>
            </a:r>
            <a:r>
              <a:rPr lang="en-US" sz="2400" dirty="0">
                <a:solidFill>
                  <a:srgbClr val="008000"/>
                </a:solidFill>
                <a:latin typeface="Arial"/>
                <a:cs typeface="Arial"/>
              </a:rPr>
              <a:t> </a:t>
            </a:r>
            <a:r>
              <a:rPr lang="en-US" sz="2400" dirty="0" err="1">
                <a:solidFill>
                  <a:srgbClr val="000000"/>
                </a:solidFill>
                <a:latin typeface="Arial"/>
                <a:cs typeface="Arial"/>
              </a:rPr>
              <a:t>subseq</a:t>
            </a:r>
            <a:r>
              <a:rPr lang="en-US" sz="2400" dirty="0">
                <a:solidFill>
                  <a:srgbClr val="008000"/>
                </a:solidFill>
                <a:latin typeface="Arial"/>
                <a:cs typeface="Arial"/>
              </a:rPr>
              <a:t> </a:t>
            </a:r>
            <a:r>
              <a:rPr lang="en-US" sz="2400" dirty="0">
                <a:solidFill>
                  <a:srgbClr val="FF6600"/>
                </a:solidFill>
                <a:latin typeface="Arial"/>
                <a:cs typeface="Arial"/>
              </a:rPr>
              <a:t>in</a:t>
            </a:r>
            <a:r>
              <a:rPr lang="en-US" sz="2400" dirty="0">
                <a:solidFill>
                  <a:srgbClr val="008000"/>
                </a:solidFill>
                <a:latin typeface="Arial"/>
                <a:cs typeface="Arial"/>
              </a:rPr>
              <a:t> </a:t>
            </a:r>
            <a:r>
              <a:rPr lang="en-US" sz="2400" dirty="0" err="1">
                <a:solidFill>
                  <a:srgbClr val="000000"/>
                </a:solidFill>
                <a:latin typeface="Arial"/>
                <a:cs typeface="Arial"/>
              </a:rPr>
              <a:t>dna</a:t>
            </a:r>
            <a:r>
              <a:rPr lang="en-US" sz="2400" dirty="0">
                <a:solidFill>
                  <a:srgbClr val="000000"/>
                </a:solidFill>
                <a:latin typeface="Arial"/>
                <a:cs typeface="Arial"/>
              </a:rPr>
              <a:t>:</a:t>
            </a:r>
          </a:p>
          <a:p>
            <a:pPr marL="117034" indent="0">
              <a:buNone/>
            </a:pPr>
            <a:r>
              <a:rPr lang="en-US" sz="2400" dirty="0">
                <a:solidFill>
                  <a:srgbClr val="008000"/>
                </a:solidFill>
                <a:latin typeface="Arial"/>
                <a:cs typeface="Arial"/>
              </a:rPr>
              <a:t>    </a:t>
            </a:r>
            <a:r>
              <a:rPr lang="en-US" sz="2400" dirty="0">
                <a:solidFill>
                  <a:srgbClr val="800000"/>
                </a:solidFill>
                <a:latin typeface="Arial"/>
                <a:cs typeface="Arial"/>
              </a:rPr>
              <a:t>print</a:t>
            </a:r>
            <a:r>
              <a:rPr lang="en-US" sz="2400" dirty="0">
                <a:latin typeface="Arial"/>
                <a:cs typeface="Arial"/>
              </a:rPr>
              <a:t>(</a:t>
            </a:r>
            <a:r>
              <a:rPr lang="en-US" sz="2400" dirty="0">
                <a:solidFill>
                  <a:srgbClr val="008000"/>
                </a:solidFill>
                <a:latin typeface="Arial"/>
                <a:cs typeface="Arial"/>
              </a:rPr>
              <a:t>"Found"</a:t>
            </a:r>
            <a:r>
              <a:rPr lang="en-US" sz="2400" dirty="0">
                <a:solidFill>
                  <a:srgbClr val="000000"/>
                </a:solidFill>
                <a:latin typeface="Arial"/>
                <a:cs typeface="Arial"/>
              </a:rPr>
              <a:t>)</a:t>
            </a:r>
          </a:p>
          <a:p>
            <a:pPr marL="117034" indent="0">
              <a:buNone/>
            </a:pPr>
            <a:r>
              <a:rPr lang="en-US" sz="2400" dirty="0">
                <a:solidFill>
                  <a:srgbClr val="FF6600"/>
                </a:solidFill>
                <a:latin typeface="Arial"/>
                <a:cs typeface="Arial"/>
              </a:rPr>
              <a:t>else</a:t>
            </a:r>
            <a:r>
              <a:rPr lang="en-US" sz="2400" dirty="0">
                <a:latin typeface="Arial"/>
                <a:cs typeface="Arial"/>
              </a:rPr>
              <a:t>:</a:t>
            </a:r>
          </a:p>
          <a:p>
            <a:pPr marL="117034" indent="0">
              <a:buNone/>
            </a:pPr>
            <a:r>
              <a:rPr lang="en-US" sz="2400" dirty="0">
                <a:solidFill>
                  <a:srgbClr val="008000"/>
                </a:solidFill>
                <a:latin typeface="Arial"/>
                <a:cs typeface="Arial"/>
              </a:rPr>
              <a:t>    </a:t>
            </a:r>
            <a:r>
              <a:rPr lang="en-US" sz="2400" dirty="0">
                <a:solidFill>
                  <a:srgbClr val="800000"/>
                </a:solidFill>
                <a:latin typeface="Arial"/>
                <a:cs typeface="Arial"/>
              </a:rPr>
              <a:t>print</a:t>
            </a:r>
            <a:r>
              <a:rPr lang="en-US" sz="2400" dirty="0">
                <a:solidFill>
                  <a:srgbClr val="000000"/>
                </a:solidFill>
                <a:latin typeface="Arial"/>
                <a:cs typeface="Arial"/>
              </a:rPr>
              <a:t>(</a:t>
            </a:r>
            <a:r>
              <a:rPr lang="en-US" sz="2400" dirty="0">
                <a:solidFill>
                  <a:srgbClr val="008000"/>
                </a:solidFill>
                <a:latin typeface="Arial"/>
                <a:cs typeface="Arial"/>
              </a:rPr>
              <a:t>"Not Found"</a:t>
            </a:r>
            <a:r>
              <a:rPr lang="en-US" sz="2400" dirty="0">
                <a:solidFill>
                  <a:srgbClr val="000000"/>
                </a:solidFill>
                <a:latin typeface="Arial"/>
                <a:cs typeface="Arial"/>
              </a:rPr>
              <a:t>)</a:t>
            </a:r>
            <a:endParaRPr lang="en-AU" dirty="0">
              <a:solidFill>
                <a:srgbClr val="000000"/>
              </a:solidFill>
            </a:endParaRPr>
          </a:p>
        </p:txBody>
      </p:sp>
    </p:spTree>
    <p:extLst>
      <p:ext uri="{BB962C8B-B14F-4D97-AF65-F5344CB8AC3E}">
        <p14:creationId xmlns:p14="http://schemas.microsoft.com/office/powerpoint/2010/main" val="17948660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String Matching</a:t>
            </a:r>
            <a:endParaRPr lang="en-AU" dirty="0"/>
          </a:p>
        </p:txBody>
      </p:sp>
      <p:sp>
        <p:nvSpPr>
          <p:cNvPr id="3" name="Content Placeholder 2"/>
          <p:cNvSpPr>
            <a:spLocks noGrp="1"/>
          </p:cNvSpPr>
          <p:nvPr>
            <p:ph idx="1"/>
          </p:nvPr>
        </p:nvSpPr>
        <p:spPr>
          <a:xfrm>
            <a:off x="2037904" y="2428528"/>
            <a:ext cx="10664825" cy="5338092"/>
          </a:xfrm>
        </p:spPr>
        <p:txBody>
          <a:bodyPr/>
          <a:lstStyle/>
          <a:p>
            <a:pPr marL="117475" indent="0">
              <a:buNone/>
            </a:pPr>
            <a:r>
              <a:rPr lang="en-AU" dirty="0" smtClean="0">
                <a:solidFill>
                  <a:schemeClr val="accent3"/>
                </a:solidFill>
              </a:rPr>
              <a:t>atggct</a:t>
            </a:r>
            <a:r>
              <a:rPr lang="en-AU" dirty="0" smtClean="0"/>
              <a:t>aagtctatgctttctggaattgtttttgctggtcttgttgctgctgcagcggccagttcggccaacaacagcgccgccaacgtctccgttttggagagtgggcccgctgtgcaggaagtgccagcgcgcacggtcacagctcgcctggcgaagcctttgctgcttcttttctgctcttgctgcgactttggcagcagctttcctcgttttgcaatgcttcaacatcatctccagcaacaaccagcaaaccagcgtcaggagactggccgccggaggtgcatgcggagatgatga</a:t>
            </a:r>
            <a:endParaRPr lang="en-AU" dirty="0"/>
          </a:p>
        </p:txBody>
      </p:sp>
      <p:sp>
        <p:nvSpPr>
          <p:cNvPr id="4" name="Rectangle 3"/>
          <p:cNvSpPr/>
          <p:nvPr/>
        </p:nvSpPr>
        <p:spPr>
          <a:xfrm>
            <a:off x="2253702" y="1710196"/>
            <a:ext cx="1800200" cy="769441"/>
          </a:xfrm>
          <a:prstGeom prst="rect">
            <a:avLst/>
          </a:prstGeom>
        </p:spPr>
        <p:txBody>
          <a:bodyPr wrap="square">
            <a:spAutoFit/>
          </a:bodyPr>
          <a:lstStyle/>
          <a:p>
            <a:r>
              <a:rPr lang="en-AU" sz="4400" dirty="0" err="1">
                <a:solidFill>
                  <a:schemeClr val="accent3"/>
                </a:solidFill>
                <a:latin typeface="+mn-lt"/>
              </a:rPr>
              <a:t>cagcag</a:t>
            </a:r>
            <a:endParaRPr lang="en-AU" sz="4400" dirty="0">
              <a:latin typeface="+mn-lt"/>
            </a:endParaRPr>
          </a:p>
        </p:txBody>
      </p:sp>
    </p:spTree>
    <p:extLst>
      <p:ext uri="{BB962C8B-B14F-4D97-AF65-F5344CB8AC3E}">
        <p14:creationId xmlns:p14="http://schemas.microsoft.com/office/powerpoint/2010/main" val="1749989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String Matching</a:t>
            </a:r>
            <a:endParaRPr lang="en-AU" dirty="0"/>
          </a:p>
        </p:txBody>
      </p:sp>
      <p:sp>
        <p:nvSpPr>
          <p:cNvPr id="3" name="Content Placeholder 2"/>
          <p:cNvSpPr>
            <a:spLocks noGrp="1"/>
          </p:cNvSpPr>
          <p:nvPr>
            <p:ph idx="1"/>
          </p:nvPr>
        </p:nvSpPr>
        <p:spPr>
          <a:xfrm>
            <a:off x="2037904" y="2428528"/>
            <a:ext cx="10664825" cy="5338092"/>
          </a:xfrm>
        </p:spPr>
        <p:txBody>
          <a:bodyPr/>
          <a:lstStyle/>
          <a:p>
            <a:pPr marL="117475" indent="0">
              <a:buNone/>
            </a:pPr>
            <a:r>
              <a:rPr lang="en-AU" dirty="0" smtClean="0"/>
              <a:t>a</a:t>
            </a:r>
            <a:r>
              <a:rPr lang="en-AU" dirty="0" smtClean="0">
                <a:solidFill>
                  <a:schemeClr val="accent3"/>
                </a:solidFill>
              </a:rPr>
              <a:t>tggcta</a:t>
            </a:r>
            <a:r>
              <a:rPr lang="en-AU" dirty="0" smtClean="0"/>
              <a:t>agtctatgctttctggaattgtttttgctggtcttgttgctgctgcagcggccagttcggccaacaacagcgccgccaacgtctccgttttggagagtgggcccgctgtgcaggaagtgccagcgcgcacggtcacagctcgcctggcgaagcctttgctgcttcttttctgctcttgctgcgactttggcagcagctttcctcgttttgcaatgcttcaacatcatctccagcaacaaccagcaaaccagcgtcaggagactggccgccggaggtgcatgcggagatgatga</a:t>
            </a:r>
            <a:endParaRPr lang="en-AU" dirty="0"/>
          </a:p>
        </p:txBody>
      </p:sp>
      <p:sp>
        <p:nvSpPr>
          <p:cNvPr id="4" name="Rectangle 3"/>
          <p:cNvSpPr/>
          <p:nvPr/>
        </p:nvSpPr>
        <p:spPr>
          <a:xfrm>
            <a:off x="2469952" y="1750618"/>
            <a:ext cx="1800200" cy="769441"/>
          </a:xfrm>
          <a:prstGeom prst="rect">
            <a:avLst/>
          </a:prstGeom>
        </p:spPr>
        <p:txBody>
          <a:bodyPr wrap="square">
            <a:spAutoFit/>
          </a:bodyPr>
          <a:lstStyle/>
          <a:p>
            <a:r>
              <a:rPr lang="en-AU" sz="4400" dirty="0" err="1">
                <a:solidFill>
                  <a:schemeClr val="accent3"/>
                </a:solidFill>
                <a:latin typeface="+mn-lt"/>
              </a:rPr>
              <a:t>cagcag</a:t>
            </a:r>
            <a:endParaRPr lang="en-AU" sz="4400" dirty="0">
              <a:latin typeface="+mn-lt"/>
            </a:endParaRPr>
          </a:p>
        </p:txBody>
      </p:sp>
    </p:spTree>
    <p:extLst>
      <p:ext uri="{BB962C8B-B14F-4D97-AF65-F5344CB8AC3E}">
        <p14:creationId xmlns:p14="http://schemas.microsoft.com/office/powerpoint/2010/main" val="1749989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String Matching</a:t>
            </a:r>
            <a:endParaRPr lang="en-AU" dirty="0"/>
          </a:p>
        </p:txBody>
      </p:sp>
      <p:sp>
        <p:nvSpPr>
          <p:cNvPr id="3" name="Content Placeholder 2"/>
          <p:cNvSpPr>
            <a:spLocks noGrp="1"/>
          </p:cNvSpPr>
          <p:nvPr>
            <p:ph idx="1"/>
          </p:nvPr>
        </p:nvSpPr>
        <p:spPr>
          <a:xfrm>
            <a:off x="2037904" y="2428528"/>
            <a:ext cx="10664825" cy="5338092"/>
          </a:xfrm>
        </p:spPr>
        <p:txBody>
          <a:bodyPr/>
          <a:lstStyle/>
          <a:p>
            <a:pPr marL="117475" indent="0">
              <a:buNone/>
            </a:pPr>
            <a:r>
              <a:rPr lang="en-AU" dirty="0" smtClean="0"/>
              <a:t>at</a:t>
            </a:r>
            <a:r>
              <a:rPr lang="en-AU" dirty="0" smtClean="0">
                <a:solidFill>
                  <a:schemeClr val="accent3"/>
                </a:solidFill>
              </a:rPr>
              <a:t>ggctaa</a:t>
            </a:r>
            <a:r>
              <a:rPr lang="en-AU" dirty="0" smtClean="0"/>
              <a:t>gtctatgctttctggaattgtttttgctggtcttgttgctgctgcagcggccagttcggccaacaacagcgccgccaacgtctccgttttggagagtgggcccgctgtgcaggaagtgccagcgcgcacggtcacagctcgcctggcgaagcctttgctgcttcttttctgctcttgctgcgactttggcagcagctttcctcgttttgcaatgcttcaacatcatctccagcaacaaccagcaaaccagcgtcaggagactggccgccggaggtgcatgcggagatgatga</a:t>
            </a:r>
            <a:endParaRPr lang="en-AU" dirty="0"/>
          </a:p>
        </p:txBody>
      </p:sp>
      <p:sp>
        <p:nvSpPr>
          <p:cNvPr id="4" name="Rectangle 3"/>
          <p:cNvSpPr/>
          <p:nvPr/>
        </p:nvSpPr>
        <p:spPr>
          <a:xfrm>
            <a:off x="2613968" y="1770496"/>
            <a:ext cx="1800200" cy="769441"/>
          </a:xfrm>
          <a:prstGeom prst="rect">
            <a:avLst/>
          </a:prstGeom>
        </p:spPr>
        <p:txBody>
          <a:bodyPr wrap="square">
            <a:spAutoFit/>
          </a:bodyPr>
          <a:lstStyle/>
          <a:p>
            <a:r>
              <a:rPr lang="en-AU" sz="4400" dirty="0" err="1">
                <a:solidFill>
                  <a:schemeClr val="accent3"/>
                </a:solidFill>
                <a:latin typeface="+mn-lt"/>
              </a:rPr>
              <a:t>cagcag</a:t>
            </a:r>
            <a:endParaRPr lang="en-AU" sz="4400" dirty="0">
              <a:latin typeface="+mn-lt"/>
            </a:endParaRPr>
          </a:p>
        </p:txBody>
      </p:sp>
    </p:spTree>
    <p:extLst>
      <p:ext uri="{BB962C8B-B14F-4D97-AF65-F5344CB8AC3E}">
        <p14:creationId xmlns:p14="http://schemas.microsoft.com/office/powerpoint/2010/main" val="1749989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858022" y="196280"/>
            <a:ext cx="10837066" cy="2664296"/>
          </a:xfrm>
        </p:spPr>
        <p:txBody>
          <a:bodyPr/>
          <a:lstStyle/>
          <a:p>
            <a:pPr marL="117475" indent="0">
              <a:buNone/>
            </a:pPr>
            <a:r>
              <a:rPr lang="en-AU" sz="3600" dirty="0" smtClean="0"/>
              <a:t>Algorithm </a:t>
            </a:r>
            <a:r>
              <a:rPr lang="en-AU" sz="3600" dirty="0" err="1" smtClean="0"/>
              <a:t>StringMatch</a:t>
            </a:r>
            <a:r>
              <a:rPr lang="en-AU" sz="3600" dirty="0" smtClean="0"/>
              <a:t>(S,  T)</a:t>
            </a:r>
          </a:p>
          <a:p>
            <a:pPr marL="117475" indent="0">
              <a:buNone/>
            </a:pPr>
            <a:r>
              <a:rPr lang="en-AU" sz="3600" dirty="0" smtClean="0"/>
              <a:t>// Determines whether T is a substring of S</a:t>
            </a:r>
          </a:p>
          <a:p>
            <a:pPr marL="117475" indent="0">
              <a:buNone/>
            </a:pPr>
            <a:r>
              <a:rPr lang="en-AU" sz="3600" dirty="0" smtClean="0"/>
              <a:t>// Input:  String, S, and a substring, T.</a:t>
            </a:r>
          </a:p>
          <a:p>
            <a:pPr marL="117475" indent="0">
              <a:buNone/>
            </a:pPr>
            <a:r>
              <a:rPr lang="en-AU" sz="3600" dirty="0" smtClean="0"/>
              <a:t>// Output:  </a:t>
            </a:r>
            <a:r>
              <a:rPr lang="en-AU" sz="3000" dirty="0" smtClean="0"/>
              <a:t>Print </a:t>
            </a:r>
            <a:r>
              <a:rPr lang="en-AU" sz="3000" b="1" dirty="0" smtClean="0"/>
              <a:t>found</a:t>
            </a:r>
            <a:r>
              <a:rPr lang="en-AU" sz="3000" dirty="0" smtClean="0"/>
              <a:t> if T is in S. Otherwise print </a:t>
            </a:r>
            <a:r>
              <a:rPr lang="en-AU" sz="3000" b="1" dirty="0" smtClean="0"/>
              <a:t>not found</a:t>
            </a:r>
            <a:r>
              <a:rPr lang="en-AU" sz="3000" dirty="0" smtClean="0"/>
              <a:t>.</a:t>
            </a:r>
            <a:endParaRPr lang="en-AU" sz="3000" dirty="0"/>
          </a:p>
        </p:txBody>
      </p:sp>
      <p:sp>
        <p:nvSpPr>
          <p:cNvPr id="7" name="Rounded Rectangle 6"/>
          <p:cNvSpPr/>
          <p:nvPr/>
        </p:nvSpPr>
        <p:spPr>
          <a:xfrm>
            <a:off x="4630192" y="3148608"/>
            <a:ext cx="2997332" cy="13681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Look at the first length(T) characters of S.</a:t>
            </a:r>
            <a:endParaRPr lang="en-AU" sz="3200" dirty="0">
              <a:solidFill>
                <a:schemeClr val="tx1"/>
              </a:solidFill>
            </a:endParaRPr>
          </a:p>
        </p:txBody>
      </p:sp>
      <p:sp>
        <p:nvSpPr>
          <p:cNvPr id="8" name="Flowchart: Decision 7"/>
          <p:cNvSpPr/>
          <p:nvPr/>
        </p:nvSpPr>
        <p:spPr>
          <a:xfrm>
            <a:off x="3622080" y="5020816"/>
            <a:ext cx="4626514" cy="2304256"/>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Does the substring match T?</a:t>
            </a:r>
            <a:endParaRPr lang="en-AU" sz="3200" dirty="0">
              <a:solidFill>
                <a:schemeClr val="tx1"/>
              </a:solidFill>
            </a:endParaRPr>
          </a:p>
        </p:txBody>
      </p:sp>
      <p:sp>
        <p:nvSpPr>
          <p:cNvPr id="9" name="Flowchart: Data 8"/>
          <p:cNvSpPr/>
          <p:nvPr/>
        </p:nvSpPr>
        <p:spPr>
          <a:xfrm>
            <a:off x="9958784" y="5055502"/>
            <a:ext cx="2232248" cy="1872208"/>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Print Found</a:t>
            </a:r>
            <a:endParaRPr lang="en-AU" sz="3200" dirty="0">
              <a:solidFill>
                <a:schemeClr val="tx1"/>
              </a:solidFill>
            </a:endParaRPr>
          </a:p>
        </p:txBody>
      </p:sp>
      <p:sp>
        <p:nvSpPr>
          <p:cNvPr id="10" name="Flowchart: Process 9"/>
          <p:cNvSpPr/>
          <p:nvPr/>
        </p:nvSpPr>
        <p:spPr>
          <a:xfrm>
            <a:off x="309712" y="7955227"/>
            <a:ext cx="3312368" cy="122413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Move one character along S</a:t>
            </a:r>
            <a:endParaRPr lang="en-AU" sz="3200" dirty="0">
              <a:solidFill>
                <a:schemeClr val="tx1"/>
              </a:solidFill>
            </a:endParaRPr>
          </a:p>
        </p:txBody>
      </p:sp>
      <p:sp>
        <p:nvSpPr>
          <p:cNvPr id="11" name="Flowchart: Decision 10"/>
          <p:cNvSpPr/>
          <p:nvPr/>
        </p:nvSpPr>
        <p:spPr>
          <a:xfrm>
            <a:off x="4243149" y="7683984"/>
            <a:ext cx="3384375" cy="2004220"/>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Are we at the end of S?</a:t>
            </a:r>
            <a:endParaRPr lang="en-AU" sz="3200" dirty="0">
              <a:solidFill>
                <a:schemeClr val="tx1"/>
              </a:solidFill>
            </a:endParaRPr>
          </a:p>
        </p:txBody>
      </p:sp>
      <p:cxnSp>
        <p:nvCxnSpPr>
          <p:cNvPr id="15" name="Straight Arrow Connector 14"/>
          <p:cNvCxnSpPr>
            <a:endCxn id="8" idx="0"/>
          </p:cNvCxnSpPr>
          <p:nvPr/>
        </p:nvCxnSpPr>
        <p:spPr>
          <a:xfrm>
            <a:off x="5935336" y="4516760"/>
            <a:ext cx="1" cy="504056"/>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1" idx="0"/>
          </p:cNvCxnSpPr>
          <p:nvPr/>
        </p:nvCxnSpPr>
        <p:spPr>
          <a:xfrm>
            <a:off x="5935337" y="7325072"/>
            <a:ext cx="0" cy="358912"/>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3622080" y="8686094"/>
            <a:ext cx="621069"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965896" y="6172944"/>
            <a:ext cx="0" cy="1782283"/>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1965896" y="6172944"/>
            <a:ext cx="1656184"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627524" y="8686094"/>
            <a:ext cx="2331260"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248594" y="6172944"/>
            <a:ext cx="1854206"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8248594" y="5308848"/>
            <a:ext cx="1134126" cy="584775"/>
          </a:xfrm>
          <a:prstGeom prst="rect">
            <a:avLst/>
          </a:prstGeom>
          <a:noFill/>
        </p:spPr>
        <p:txBody>
          <a:bodyPr wrap="square" rtlCol="0">
            <a:spAutoFit/>
          </a:bodyPr>
          <a:lstStyle/>
          <a:p>
            <a:r>
              <a:rPr lang="en-AU" sz="3200" b="1" dirty="0" smtClean="0"/>
              <a:t>YES</a:t>
            </a:r>
            <a:endParaRPr lang="en-AU" sz="3200" b="1" dirty="0"/>
          </a:p>
        </p:txBody>
      </p:sp>
      <p:sp>
        <p:nvSpPr>
          <p:cNvPr id="31" name="TextBox 30"/>
          <p:cNvSpPr txBox="1"/>
          <p:nvPr/>
        </p:nvSpPr>
        <p:spPr>
          <a:xfrm>
            <a:off x="3676086" y="7982520"/>
            <a:ext cx="1134126" cy="584775"/>
          </a:xfrm>
          <a:prstGeom prst="rect">
            <a:avLst/>
          </a:prstGeom>
          <a:noFill/>
        </p:spPr>
        <p:txBody>
          <a:bodyPr wrap="square" rtlCol="0">
            <a:spAutoFit/>
          </a:bodyPr>
          <a:lstStyle/>
          <a:p>
            <a:r>
              <a:rPr lang="en-AU" sz="3200" b="1" dirty="0" smtClean="0"/>
              <a:t>NO</a:t>
            </a:r>
            <a:endParaRPr lang="en-AU" sz="3200" b="1" dirty="0"/>
          </a:p>
        </p:txBody>
      </p:sp>
      <p:sp>
        <p:nvSpPr>
          <p:cNvPr id="32" name="TextBox 31"/>
          <p:cNvSpPr txBox="1"/>
          <p:nvPr/>
        </p:nvSpPr>
        <p:spPr>
          <a:xfrm>
            <a:off x="6056309" y="7212140"/>
            <a:ext cx="1134126" cy="584775"/>
          </a:xfrm>
          <a:prstGeom prst="rect">
            <a:avLst/>
          </a:prstGeom>
          <a:noFill/>
        </p:spPr>
        <p:txBody>
          <a:bodyPr wrap="square" rtlCol="0">
            <a:spAutoFit/>
          </a:bodyPr>
          <a:lstStyle/>
          <a:p>
            <a:r>
              <a:rPr lang="en-AU" sz="3200" b="1" dirty="0" smtClean="0"/>
              <a:t>NO</a:t>
            </a:r>
            <a:endParaRPr lang="en-AU" sz="3200" b="1" dirty="0"/>
          </a:p>
        </p:txBody>
      </p:sp>
      <p:sp>
        <p:nvSpPr>
          <p:cNvPr id="33" name="TextBox 32"/>
          <p:cNvSpPr txBox="1"/>
          <p:nvPr/>
        </p:nvSpPr>
        <p:spPr>
          <a:xfrm>
            <a:off x="8041571" y="8023262"/>
            <a:ext cx="1134126" cy="584775"/>
          </a:xfrm>
          <a:prstGeom prst="rect">
            <a:avLst/>
          </a:prstGeom>
          <a:noFill/>
        </p:spPr>
        <p:txBody>
          <a:bodyPr wrap="square" rtlCol="0">
            <a:spAutoFit/>
          </a:bodyPr>
          <a:lstStyle/>
          <a:p>
            <a:r>
              <a:rPr lang="en-AU" sz="3200" b="1" dirty="0" smtClean="0"/>
              <a:t>YES</a:t>
            </a:r>
            <a:endParaRPr lang="en-AU" sz="3200" b="1" dirty="0"/>
          </a:p>
        </p:txBody>
      </p:sp>
      <p:sp>
        <p:nvSpPr>
          <p:cNvPr id="22" name="Flowchart: Data 21"/>
          <p:cNvSpPr/>
          <p:nvPr/>
        </p:nvSpPr>
        <p:spPr>
          <a:xfrm>
            <a:off x="9742760" y="7749990"/>
            <a:ext cx="2232248" cy="1872208"/>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Print Not Found</a:t>
            </a:r>
            <a:endParaRPr lang="en-AU" sz="3200" dirty="0">
              <a:solidFill>
                <a:schemeClr val="tx1"/>
              </a:solidFill>
            </a:endParaRPr>
          </a:p>
        </p:txBody>
      </p:sp>
    </p:spTree>
    <p:extLst>
      <p:ext uri="{BB962C8B-B14F-4D97-AF65-F5344CB8AC3E}">
        <p14:creationId xmlns:p14="http://schemas.microsoft.com/office/powerpoint/2010/main" val="3979326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Title 1"/>
          <p:cNvSpPr>
            <a:spLocks noGrp="1"/>
          </p:cNvSpPr>
          <p:nvPr>
            <p:ph type="title"/>
          </p:nvPr>
        </p:nvSpPr>
        <p:spPr/>
        <p:txBody>
          <a:bodyPr>
            <a:normAutofit fontScale="90000"/>
          </a:bodyPr>
          <a:lstStyle/>
          <a:p>
            <a:pPr eaLnBrk="1" hangingPunct="1"/>
            <a:r>
              <a:rPr lang="en-US" dirty="0" smtClean="0">
                <a:latin typeface="Arial" charset="0"/>
              </a:rPr>
              <a:t>Checking </a:t>
            </a:r>
            <a:r>
              <a:rPr lang="en-US" dirty="0" smtClean="0">
                <a:latin typeface="Arial" charset="0"/>
              </a:rPr>
              <a:t>whether a </a:t>
            </a:r>
            <a:r>
              <a:rPr lang="en-US" dirty="0" smtClean="0">
                <a:latin typeface="Arial" charset="0"/>
              </a:rPr>
              <a:t>sequence is a subsequence</a:t>
            </a:r>
            <a:endParaRPr lang="en-US" dirty="0">
              <a:latin typeface="Arial" charset="0"/>
            </a:endParaRPr>
          </a:p>
        </p:txBody>
      </p:sp>
      <p:sp>
        <p:nvSpPr>
          <p:cNvPr id="3" name="Content Placeholder 2"/>
          <p:cNvSpPr>
            <a:spLocks noGrp="1"/>
          </p:cNvSpPr>
          <p:nvPr>
            <p:ph idx="1"/>
          </p:nvPr>
        </p:nvSpPr>
        <p:spPr>
          <a:xfrm>
            <a:off x="2041527" y="2140496"/>
            <a:ext cx="9141393" cy="7416824"/>
          </a:xfrm>
          <a:solidFill>
            <a:schemeClr val="accent3">
              <a:lumMod val="20000"/>
              <a:lumOff val="80000"/>
            </a:schemeClr>
          </a:solidFill>
        </p:spPr>
        <p:txBody>
          <a:bodyPr>
            <a:normAutofit fontScale="85000" lnSpcReduction="20000"/>
          </a:bodyPr>
          <a:lstStyle/>
          <a:p>
            <a:pPr marL="117034" indent="0">
              <a:buNone/>
            </a:pPr>
            <a:r>
              <a:rPr lang="en-US" sz="2400" dirty="0" smtClean="0">
                <a:solidFill>
                  <a:srgbClr val="008000"/>
                </a:solidFill>
                <a:latin typeface="Arial"/>
                <a:cs typeface="Arial"/>
              </a:rPr>
              <a:t>”Checks </a:t>
            </a:r>
            <a:r>
              <a:rPr lang="en-US" sz="2400" dirty="0">
                <a:solidFill>
                  <a:srgbClr val="008000"/>
                </a:solidFill>
                <a:latin typeface="Arial"/>
                <a:cs typeface="Arial"/>
              </a:rPr>
              <a:t>whether a subsequence is in a given </a:t>
            </a:r>
            <a:r>
              <a:rPr lang="en-US" sz="2400" dirty="0" err="1">
                <a:solidFill>
                  <a:srgbClr val="008000"/>
                </a:solidFill>
                <a:latin typeface="Arial"/>
                <a:cs typeface="Arial"/>
              </a:rPr>
              <a:t>dna</a:t>
            </a:r>
            <a:r>
              <a:rPr lang="en-US" sz="2400" dirty="0">
                <a:solidFill>
                  <a:srgbClr val="008000"/>
                </a:solidFill>
                <a:latin typeface="Arial"/>
                <a:cs typeface="Arial"/>
              </a:rPr>
              <a:t> sequence"</a:t>
            </a:r>
          </a:p>
          <a:p>
            <a:pPr marL="117034" indent="0">
              <a:buNone/>
            </a:pPr>
            <a:endParaRPr lang="en-US" sz="2400" dirty="0">
              <a:solidFill>
                <a:srgbClr val="008000"/>
              </a:solidFill>
              <a:latin typeface="Arial"/>
              <a:cs typeface="Arial"/>
            </a:endParaRPr>
          </a:p>
          <a:p>
            <a:pPr marL="117034" indent="0">
              <a:buNone/>
            </a:pPr>
            <a:r>
              <a:rPr lang="en-US" sz="2400" dirty="0" err="1">
                <a:solidFill>
                  <a:srgbClr val="000000"/>
                </a:solidFill>
                <a:latin typeface="Arial"/>
                <a:cs typeface="Arial"/>
              </a:rPr>
              <a:t>infile</a:t>
            </a:r>
            <a:r>
              <a:rPr lang="en-US" sz="2400" dirty="0">
                <a:solidFill>
                  <a:srgbClr val="000000"/>
                </a:solidFill>
                <a:latin typeface="Arial"/>
                <a:cs typeface="Arial"/>
              </a:rPr>
              <a:t> =</a:t>
            </a:r>
            <a:r>
              <a:rPr lang="en-US" sz="2400" dirty="0">
                <a:solidFill>
                  <a:srgbClr val="008000"/>
                </a:solidFill>
                <a:latin typeface="Arial"/>
                <a:cs typeface="Arial"/>
              </a:rPr>
              <a:t> </a:t>
            </a:r>
            <a:r>
              <a:rPr lang="en-US" sz="2400" dirty="0">
                <a:solidFill>
                  <a:srgbClr val="800000"/>
                </a:solidFill>
                <a:latin typeface="Arial"/>
                <a:cs typeface="Arial"/>
              </a:rPr>
              <a:t>open</a:t>
            </a:r>
            <a:r>
              <a:rPr lang="en-US" sz="2400" dirty="0">
                <a:solidFill>
                  <a:srgbClr val="000000"/>
                </a:solidFill>
                <a:latin typeface="Arial"/>
                <a:cs typeface="Arial"/>
              </a:rPr>
              <a:t>(</a:t>
            </a:r>
            <a:r>
              <a:rPr lang="en-US" sz="2400" dirty="0">
                <a:solidFill>
                  <a:srgbClr val="008000"/>
                </a:solidFill>
                <a:latin typeface="Arial"/>
                <a:cs typeface="Arial"/>
              </a:rPr>
              <a:t>"</a:t>
            </a:r>
            <a:r>
              <a:rPr lang="en-US" sz="2400" dirty="0" err="1">
                <a:solidFill>
                  <a:srgbClr val="008000"/>
                </a:solidFill>
                <a:latin typeface="Arial"/>
                <a:cs typeface="Arial"/>
              </a:rPr>
              <a:t>dna_sequence.txt</a:t>
            </a:r>
            <a:r>
              <a:rPr lang="en-US" sz="2400" dirty="0">
                <a:solidFill>
                  <a:srgbClr val="008000"/>
                </a:solidFill>
                <a:latin typeface="Arial"/>
                <a:cs typeface="Arial"/>
              </a:rPr>
              <a:t>"</a:t>
            </a:r>
            <a:r>
              <a:rPr lang="en-US" sz="2400" dirty="0">
                <a:solidFill>
                  <a:srgbClr val="000000"/>
                </a:solidFill>
                <a:latin typeface="Arial"/>
                <a:cs typeface="Arial"/>
              </a:rPr>
              <a:t>)</a:t>
            </a:r>
          </a:p>
          <a:p>
            <a:pPr marL="117034" indent="0">
              <a:buNone/>
            </a:pPr>
            <a:endParaRPr lang="en-US" sz="2400" dirty="0">
              <a:solidFill>
                <a:srgbClr val="008000"/>
              </a:solidFill>
              <a:latin typeface="Arial"/>
              <a:cs typeface="Arial"/>
            </a:endParaRPr>
          </a:p>
          <a:p>
            <a:pPr marL="117034" indent="0">
              <a:buNone/>
            </a:pPr>
            <a:r>
              <a:rPr lang="en-US" sz="2400" dirty="0" err="1">
                <a:solidFill>
                  <a:srgbClr val="000000"/>
                </a:solidFill>
                <a:latin typeface="Arial"/>
                <a:cs typeface="Arial"/>
              </a:rPr>
              <a:t>dna</a:t>
            </a:r>
            <a:r>
              <a:rPr lang="en-US" sz="2400" dirty="0">
                <a:solidFill>
                  <a:srgbClr val="000000"/>
                </a:solidFill>
                <a:latin typeface="Arial"/>
                <a:cs typeface="Arial"/>
              </a:rPr>
              <a:t> =</a:t>
            </a:r>
            <a:r>
              <a:rPr lang="en-US" sz="2400" dirty="0">
                <a:solidFill>
                  <a:srgbClr val="008000"/>
                </a:solidFill>
                <a:latin typeface="Arial"/>
                <a:cs typeface="Arial"/>
              </a:rPr>
              <a:t> ""</a:t>
            </a:r>
          </a:p>
          <a:p>
            <a:pPr marL="117034" indent="0">
              <a:buNone/>
            </a:pPr>
            <a:r>
              <a:rPr lang="en-US" sz="2400" dirty="0">
                <a:solidFill>
                  <a:srgbClr val="FF6600"/>
                </a:solidFill>
                <a:latin typeface="Arial"/>
                <a:cs typeface="Arial"/>
              </a:rPr>
              <a:t>for</a:t>
            </a:r>
            <a:r>
              <a:rPr lang="en-US" sz="2400" dirty="0">
                <a:solidFill>
                  <a:srgbClr val="008000"/>
                </a:solidFill>
                <a:latin typeface="Arial"/>
                <a:cs typeface="Arial"/>
              </a:rPr>
              <a:t> </a:t>
            </a:r>
            <a:r>
              <a:rPr lang="en-US" sz="2400" dirty="0">
                <a:solidFill>
                  <a:srgbClr val="000000"/>
                </a:solidFill>
                <a:latin typeface="Arial"/>
                <a:cs typeface="Arial"/>
              </a:rPr>
              <a:t>line</a:t>
            </a:r>
            <a:r>
              <a:rPr lang="en-US" sz="2400" dirty="0">
                <a:solidFill>
                  <a:srgbClr val="008000"/>
                </a:solidFill>
                <a:latin typeface="Arial"/>
                <a:cs typeface="Arial"/>
              </a:rPr>
              <a:t> </a:t>
            </a:r>
            <a:r>
              <a:rPr lang="en-US" sz="2400" dirty="0">
                <a:solidFill>
                  <a:srgbClr val="FF6600"/>
                </a:solidFill>
                <a:latin typeface="Arial"/>
                <a:cs typeface="Arial"/>
              </a:rPr>
              <a:t>in</a:t>
            </a:r>
            <a:r>
              <a:rPr lang="en-US" sz="2400" dirty="0">
                <a:solidFill>
                  <a:srgbClr val="008000"/>
                </a:solidFill>
                <a:latin typeface="Arial"/>
                <a:cs typeface="Arial"/>
              </a:rPr>
              <a:t> </a:t>
            </a:r>
            <a:r>
              <a:rPr lang="en-US" sz="2400" dirty="0" err="1">
                <a:solidFill>
                  <a:srgbClr val="000000"/>
                </a:solidFill>
                <a:latin typeface="Arial"/>
                <a:cs typeface="Arial"/>
              </a:rPr>
              <a:t>infile</a:t>
            </a:r>
            <a:r>
              <a:rPr lang="en-US" sz="2400" dirty="0">
                <a:solidFill>
                  <a:srgbClr val="000000"/>
                </a:solidFill>
                <a:latin typeface="Arial"/>
                <a:cs typeface="Arial"/>
              </a:rPr>
              <a:t>:</a:t>
            </a:r>
          </a:p>
          <a:p>
            <a:pPr marL="117034" indent="0">
              <a:buNone/>
            </a:pPr>
            <a:r>
              <a:rPr lang="en-US" sz="2400" dirty="0">
                <a:solidFill>
                  <a:srgbClr val="008000"/>
                </a:solidFill>
                <a:latin typeface="Arial"/>
                <a:cs typeface="Arial"/>
              </a:rPr>
              <a:t>    </a:t>
            </a:r>
            <a:r>
              <a:rPr lang="en-US" sz="2400" dirty="0" smtClean="0">
                <a:solidFill>
                  <a:srgbClr val="000000"/>
                </a:solidFill>
                <a:latin typeface="Arial"/>
                <a:cs typeface="Arial"/>
              </a:rPr>
              <a:t>line = </a:t>
            </a:r>
            <a:r>
              <a:rPr lang="en-US" sz="2400" dirty="0" err="1" smtClean="0">
                <a:solidFill>
                  <a:srgbClr val="000000"/>
                </a:solidFill>
                <a:latin typeface="Arial"/>
                <a:cs typeface="Arial"/>
              </a:rPr>
              <a:t>line.split</a:t>
            </a:r>
            <a:r>
              <a:rPr lang="en-US" sz="2400" dirty="0" smtClean="0">
                <a:solidFill>
                  <a:srgbClr val="000000"/>
                </a:solidFill>
                <a:latin typeface="Arial"/>
                <a:cs typeface="Arial"/>
              </a:rPr>
              <a:t>()</a:t>
            </a:r>
            <a:endParaRPr lang="en-US" sz="2400" dirty="0">
              <a:solidFill>
                <a:srgbClr val="000000"/>
              </a:solidFill>
              <a:latin typeface="Arial"/>
              <a:cs typeface="Arial"/>
            </a:endParaRPr>
          </a:p>
          <a:p>
            <a:pPr marL="117034" indent="0">
              <a:buNone/>
            </a:pPr>
            <a:r>
              <a:rPr lang="en-US" sz="2400" dirty="0">
                <a:solidFill>
                  <a:srgbClr val="008000"/>
                </a:solidFill>
                <a:latin typeface="Arial"/>
                <a:cs typeface="Arial"/>
              </a:rPr>
              <a:t>    </a:t>
            </a:r>
            <a:r>
              <a:rPr lang="en-US" sz="2400" dirty="0" err="1">
                <a:solidFill>
                  <a:srgbClr val="000000"/>
                </a:solidFill>
                <a:latin typeface="Arial"/>
                <a:cs typeface="Arial"/>
              </a:rPr>
              <a:t>dna</a:t>
            </a:r>
            <a:r>
              <a:rPr lang="en-US" sz="2400" dirty="0">
                <a:solidFill>
                  <a:srgbClr val="000000"/>
                </a:solidFill>
                <a:latin typeface="Arial"/>
                <a:cs typeface="Arial"/>
              </a:rPr>
              <a:t> += </a:t>
            </a:r>
            <a:r>
              <a:rPr lang="en-US" sz="2400" dirty="0" smtClean="0">
                <a:solidFill>
                  <a:srgbClr val="000000"/>
                </a:solidFill>
                <a:latin typeface="Arial"/>
                <a:cs typeface="Arial"/>
              </a:rPr>
              <a:t>line[0]</a:t>
            </a:r>
            <a:endParaRPr lang="en-US" sz="2400" dirty="0">
              <a:solidFill>
                <a:srgbClr val="000000"/>
              </a:solidFill>
              <a:latin typeface="Arial"/>
              <a:cs typeface="Arial"/>
            </a:endParaRPr>
          </a:p>
          <a:p>
            <a:pPr marL="117034" indent="0">
              <a:buNone/>
            </a:pPr>
            <a:endParaRPr lang="en-US" sz="2400" dirty="0">
              <a:solidFill>
                <a:srgbClr val="008000"/>
              </a:solidFill>
              <a:latin typeface="Arial"/>
              <a:cs typeface="Arial"/>
            </a:endParaRPr>
          </a:p>
          <a:p>
            <a:pPr marL="117034" indent="0">
              <a:buNone/>
            </a:pPr>
            <a:r>
              <a:rPr lang="en-US" sz="2400" dirty="0" err="1">
                <a:solidFill>
                  <a:srgbClr val="000000"/>
                </a:solidFill>
                <a:latin typeface="Arial"/>
                <a:cs typeface="Arial"/>
              </a:rPr>
              <a:t>subseq</a:t>
            </a:r>
            <a:r>
              <a:rPr lang="en-US" sz="2400" dirty="0">
                <a:solidFill>
                  <a:srgbClr val="000000"/>
                </a:solidFill>
                <a:latin typeface="Arial"/>
                <a:cs typeface="Arial"/>
              </a:rPr>
              <a:t> =</a:t>
            </a:r>
            <a:r>
              <a:rPr lang="en-US" sz="2400" dirty="0">
                <a:solidFill>
                  <a:srgbClr val="008000"/>
                </a:solidFill>
                <a:latin typeface="Arial"/>
                <a:cs typeface="Arial"/>
              </a:rPr>
              <a:t> </a:t>
            </a:r>
            <a:r>
              <a:rPr lang="en-US" sz="2400" dirty="0">
                <a:solidFill>
                  <a:srgbClr val="800000"/>
                </a:solidFill>
                <a:latin typeface="Arial"/>
                <a:cs typeface="Arial"/>
              </a:rPr>
              <a:t>input</a:t>
            </a:r>
            <a:r>
              <a:rPr lang="en-US" sz="2400" dirty="0">
                <a:solidFill>
                  <a:srgbClr val="000000"/>
                </a:solidFill>
                <a:latin typeface="Arial"/>
                <a:cs typeface="Arial"/>
              </a:rPr>
              <a:t>(</a:t>
            </a:r>
            <a:r>
              <a:rPr lang="en-US" sz="2400" dirty="0">
                <a:solidFill>
                  <a:srgbClr val="008000"/>
                </a:solidFill>
                <a:latin typeface="Arial"/>
                <a:cs typeface="Arial"/>
              </a:rPr>
              <a:t>"Enter subsequence: "</a:t>
            </a:r>
            <a:r>
              <a:rPr lang="en-US" sz="2400" dirty="0">
                <a:solidFill>
                  <a:srgbClr val="000000"/>
                </a:solidFill>
                <a:latin typeface="Arial"/>
                <a:cs typeface="Arial"/>
              </a:rPr>
              <a:t>)</a:t>
            </a:r>
          </a:p>
          <a:p>
            <a:pPr marL="117034" indent="0">
              <a:buNone/>
            </a:pPr>
            <a:endParaRPr lang="en-US" sz="2400" dirty="0">
              <a:solidFill>
                <a:srgbClr val="008000"/>
              </a:solidFill>
              <a:latin typeface="Arial"/>
              <a:cs typeface="Arial"/>
            </a:endParaRPr>
          </a:p>
          <a:p>
            <a:pPr marL="117034" indent="0">
              <a:buNone/>
            </a:pPr>
            <a:r>
              <a:rPr lang="en-US" sz="2400" dirty="0" err="1">
                <a:solidFill>
                  <a:srgbClr val="000000"/>
                </a:solidFill>
                <a:latin typeface="Arial"/>
                <a:cs typeface="Arial"/>
              </a:rPr>
              <a:t>hasFound</a:t>
            </a:r>
            <a:r>
              <a:rPr lang="en-US" sz="2400" dirty="0">
                <a:solidFill>
                  <a:srgbClr val="000000"/>
                </a:solidFill>
                <a:latin typeface="Arial"/>
                <a:cs typeface="Arial"/>
              </a:rPr>
              <a:t> =</a:t>
            </a:r>
            <a:r>
              <a:rPr lang="en-US" sz="2400" dirty="0">
                <a:solidFill>
                  <a:srgbClr val="008000"/>
                </a:solidFill>
                <a:latin typeface="Arial"/>
                <a:cs typeface="Arial"/>
              </a:rPr>
              <a:t> </a:t>
            </a:r>
            <a:r>
              <a:rPr lang="en-US" sz="2400" dirty="0">
                <a:solidFill>
                  <a:srgbClr val="FF6600"/>
                </a:solidFill>
                <a:latin typeface="Arial"/>
                <a:cs typeface="Arial"/>
              </a:rPr>
              <a:t>False</a:t>
            </a:r>
          </a:p>
          <a:p>
            <a:pPr marL="117034" indent="0">
              <a:buNone/>
            </a:pPr>
            <a:r>
              <a:rPr lang="en-US" sz="2400" dirty="0">
                <a:solidFill>
                  <a:srgbClr val="FF6600"/>
                </a:solidFill>
                <a:latin typeface="Arial"/>
                <a:cs typeface="Arial"/>
              </a:rPr>
              <a:t>for</a:t>
            </a:r>
            <a:r>
              <a:rPr lang="en-US" sz="2400" dirty="0">
                <a:solidFill>
                  <a:srgbClr val="008000"/>
                </a:solidFill>
                <a:latin typeface="Arial"/>
                <a:cs typeface="Arial"/>
              </a:rPr>
              <a:t> </a:t>
            </a:r>
            <a:r>
              <a:rPr lang="en-US" sz="2400" dirty="0">
                <a:solidFill>
                  <a:srgbClr val="000000"/>
                </a:solidFill>
                <a:latin typeface="Arial"/>
                <a:cs typeface="Arial"/>
              </a:rPr>
              <a:t>k</a:t>
            </a:r>
            <a:r>
              <a:rPr lang="en-US" sz="2400" dirty="0">
                <a:solidFill>
                  <a:srgbClr val="008000"/>
                </a:solidFill>
                <a:latin typeface="Arial"/>
                <a:cs typeface="Arial"/>
              </a:rPr>
              <a:t> </a:t>
            </a:r>
            <a:r>
              <a:rPr lang="en-US" sz="2400" dirty="0">
                <a:solidFill>
                  <a:srgbClr val="FF6600"/>
                </a:solidFill>
                <a:latin typeface="Arial"/>
                <a:cs typeface="Arial"/>
              </a:rPr>
              <a:t>in</a:t>
            </a:r>
            <a:r>
              <a:rPr lang="en-US" sz="2400" dirty="0">
                <a:solidFill>
                  <a:srgbClr val="008000"/>
                </a:solidFill>
                <a:latin typeface="Arial"/>
                <a:cs typeface="Arial"/>
              </a:rPr>
              <a:t> </a:t>
            </a:r>
            <a:r>
              <a:rPr lang="en-US" sz="2400" dirty="0">
                <a:solidFill>
                  <a:srgbClr val="800000"/>
                </a:solidFill>
                <a:latin typeface="Arial"/>
                <a:cs typeface="Arial"/>
              </a:rPr>
              <a:t>range</a:t>
            </a:r>
            <a:r>
              <a:rPr lang="en-US" sz="2400" dirty="0">
                <a:latin typeface="Arial"/>
                <a:cs typeface="Arial"/>
              </a:rPr>
              <a:t>(</a:t>
            </a:r>
            <a:r>
              <a:rPr lang="en-US" sz="2400" dirty="0" err="1">
                <a:solidFill>
                  <a:srgbClr val="008000"/>
                </a:solidFill>
                <a:latin typeface="Arial"/>
                <a:cs typeface="Arial"/>
              </a:rPr>
              <a:t>l</a:t>
            </a:r>
            <a:r>
              <a:rPr lang="en-US" sz="2400" dirty="0" err="1">
                <a:solidFill>
                  <a:srgbClr val="800000"/>
                </a:solidFill>
                <a:latin typeface="Arial"/>
                <a:cs typeface="Arial"/>
              </a:rPr>
              <a:t>en</a:t>
            </a:r>
            <a:r>
              <a:rPr lang="en-US" sz="2400" dirty="0">
                <a:solidFill>
                  <a:srgbClr val="000000"/>
                </a:solidFill>
                <a:latin typeface="Arial"/>
                <a:cs typeface="Arial"/>
              </a:rPr>
              <a:t>(</a:t>
            </a:r>
            <a:r>
              <a:rPr lang="en-US" sz="2400" dirty="0" err="1">
                <a:solidFill>
                  <a:srgbClr val="000000"/>
                </a:solidFill>
                <a:latin typeface="Arial"/>
                <a:cs typeface="Arial"/>
              </a:rPr>
              <a:t>dna</a:t>
            </a:r>
            <a:r>
              <a:rPr lang="en-US" sz="2400" dirty="0">
                <a:solidFill>
                  <a:srgbClr val="000000"/>
                </a:solidFill>
                <a:latin typeface="Arial"/>
                <a:cs typeface="Arial"/>
              </a:rPr>
              <a:t>)-</a:t>
            </a:r>
            <a:r>
              <a:rPr lang="en-US" sz="2400" dirty="0" err="1">
                <a:solidFill>
                  <a:srgbClr val="800000"/>
                </a:solidFill>
                <a:latin typeface="Arial"/>
                <a:cs typeface="Arial"/>
              </a:rPr>
              <a:t>len</a:t>
            </a:r>
            <a:r>
              <a:rPr lang="en-US" sz="2400" dirty="0">
                <a:solidFill>
                  <a:srgbClr val="000000"/>
                </a:solidFill>
                <a:latin typeface="Arial"/>
                <a:cs typeface="Arial"/>
              </a:rPr>
              <a:t>(</a:t>
            </a:r>
            <a:r>
              <a:rPr lang="en-US" sz="2400" dirty="0" err="1">
                <a:solidFill>
                  <a:srgbClr val="000000"/>
                </a:solidFill>
                <a:latin typeface="Arial"/>
                <a:cs typeface="Arial"/>
              </a:rPr>
              <a:t>subseq</a:t>
            </a:r>
            <a:r>
              <a:rPr lang="en-US" sz="2400" dirty="0" smtClean="0">
                <a:solidFill>
                  <a:srgbClr val="000000"/>
                </a:solidFill>
                <a:latin typeface="Arial"/>
                <a:cs typeface="Arial"/>
              </a:rPr>
              <a:t>)+1)</a:t>
            </a:r>
            <a:r>
              <a:rPr lang="en-US" sz="2400" dirty="0">
                <a:solidFill>
                  <a:srgbClr val="000000"/>
                </a:solidFill>
                <a:latin typeface="Arial"/>
                <a:cs typeface="Arial"/>
              </a:rPr>
              <a:t>:</a:t>
            </a:r>
          </a:p>
          <a:p>
            <a:pPr marL="117034" indent="0">
              <a:buNone/>
            </a:pPr>
            <a:r>
              <a:rPr lang="en-US" sz="2400" dirty="0">
                <a:solidFill>
                  <a:srgbClr val="008000"/>
                </a:solidFill>
                <a:latin typeface="Arial"/>
                <a:cs typeface="Arial"/>
              </a:rPr>
              <a:t>   </a:t>
            </a:r>
            <a:r>
              <a:rPr lang="en-US" sz="2400" dirty="0">
                <a:solidFill>
                  <a:srgbClr val="FF6600"/>
                </a:solidFill>
                <a:latin typeface="Arial"/>
                <a:cs typeface="Arial"/>
              </a:rPr>
              <a:t> if </a:t>
            </a:r>
            <a:r>
              <a:rPr lang="en-US" sz="2400" dirty="0" err="1">
                <a:solidFill>
                  <a:srgbClr val="000000"/>
                </a:solidFill>
                <a:latin typeface="Arial"/>
                <a:cs typeface="Arial"/>
              </a:rPr>
              <a:t>dna</a:t>
            </a:r>
            <a:r>
              <a:rPr lang="en-US" sz="2400" dirty="0">
                <a:solidFill>
                  <a:srgbClr val="000000"/>
                </a:solidFill>
                <a:latin typeface="Arial"/>
                <a:cs typeface="Arial"/>
              </a:rPr>
              <a:t>[</a:t>
            </a:r>
            <a:r>
              <a:rPr lang="en-US" sz="2400" dirty="0" err="1">
                <a:solidFill>
                  <a:srgbClr val="000000"/>
                </a:solidFill>
                <a:latin typeface="Arial"/>
                <a:cs typeface="Arial"/>
              </a:rPr>
              <a:t>k:k+</a:t>
            </a:r>
            <a:r>
              <a:rPr lang="en-US" sz="2400" dirty="0" err="1">
                <a:solidFill>
                  <a:srgbClr val="800000"/>
                </a:solidFill>
                <a:latin typeface="Arial"/>
                <a:cs typeface="Arial"/>
              </a:rPr>
              <a:t>len</a:t>
            </a:r>
            <a:r>
              <a:rPr lang="en-US" sz="2400" dirty="0">
                <a:solidFill>
                  <a:srgbClr val="000000"/>
                </a:solidFill>
                <a:latin typeface="Arial"/>
                <a:cs typeface="Arial"/>
              </a:rPr>
              <a:t>(</a:t>
            </a:r>
            <a:r>
              <a:rPr lang="en-US" sz="2400" dirty="0" err="1">
                <a:solidFill>
                  <a:srgbClr val="000000"/>
                </a:solidFill>
                <a:latin typeface="Arial"/>
                <a:cs typeface="Arial"/>
              </a:rPr>
              <a:t>subseq</a:t>
            </a:r>
            <a:r>
              <a:rPr lang="en-US" sz="2400" dirty="0">
                <a:solidFill>
                  <a:srgbClr val="000000"/>
                </a:solidFill>
                <a:latin typeface="Arial"/>
                <a:cs typeface="Arial"/>
              </a:rPr>
              <a:t>)] == </a:t>
            </a:r>
            <a:r>
              <a:rPr lang="en-US" sz="2400" dirty="0" err="1">
                <a:solidFill>
                  <a:srgbClr val="000000"/>
                </a:solidFill>
                <a:latin typeface="Arial"/>
                <a:cs typeface="Arial"/>
              </a:rPr>
              <a:t>subseq</a:t>
            </a:r>
            <a:r>
              <a:rPr lang="en-US" sz="2400" dirty="0">
                <a:solidFill>
                  <a:srgbClr val="000000"/>
                </a:solidFill>
                <a:latin typeface="Arial"/>
                <a:cs typeface="Arial"/>
              </a:rPr>
              <a:t>:</a:t>
            </a:r>
          </a:p>
          <a:p>
            <a:pPr marL="117034" indent="0">
              <a:buNone/>
            </a:pPr>
            <a:r>
              <a:rPr lang="en-US" sz="2400" dirty="0">
                <a:solidFill>
                  <a:srgbClr val="008000"/>
                </a:solidFill>
                <a:latin typeface="Arial"/>
                <a:cs typeface="Arial"/>
              </a:rPr>
              <a:t>        </a:t>
            </a:r>
            <a:r>
              <a:rPr lang="en-US" sz="2400" dirty="0" err="1">
                <a:solidFill>
                  <a:srgbClr val="000000"/>
                </a:solidFill>
                <a:latin typeface="Arial"/>
                <a:cs typeface="Arial"/>
              </a:rPr>
              <a:t>hasFound</a:t>
            </a:r>
            <a:r>
              <a:rPr lang="en-US" sz="2400" dirty="0">
                <a:solidFill>
                  <a:srgbClr val="000000"/>
                </a:solidFill>
                <a:latin typeface="Arial"/>
                <a:cs typeface="Arial"/>
              </a:rPr>
              <a:t> =</a:t>
            </a:r>
            <a:r>
              <a:rPr lang="en-US" sz="2400" dirty="0">
                <a:solidFill>
                  <a:srgbClr val="008000"/>
                </a:solidFill>
                <a:latin typeface="Arial"/>
                <a:cs typeface="Arial"/>
              </a:rPr>
              <a:t> </a:t>
            </a:r>
            <a:r>
              <a:rPr lang="en-US" sz="2400" dirty="0">
                <a:solidFill>
                  <a:srgbClr val="FF6600"/>
                </a:solidFill>
                <a:latin typeface="Arial"/>
                <a:cs typeface="Arial"/>
              </a:rPr>
              <a:t>True</a:t>
            </a:r>
          </a:p>
          <a:p>
            <a:pPr marL="117034" indent="0">
              <a:buNone/>
            </a:pPr>
            <a:endParaRPr lang="en-US" sz="2400" dirty="0">
              <a:solidFill>
                <a:srgbClr val="008000"/>
              </a:solidFill>
              <a:latin typeface="Arial"/>
              <a:cs typeface="Arial"/>
            </a:endParaRPr>
          </a:p>
          <a:p>
            <a:pPr marL="117034" indent="0">
              <a:buNone/>
            </a:pPr>
            <a:r>
              <a:rPr lang="en-US" sz="2400" dirty="0">
                <a:solidFill>
                  <a:srgbClr val="FF6600"/>
                </a:solidFill>
                <a:latin typeface="Arial"/>
                <a:cs typeface="Arial"/>
              </a:rPr>
              <a:t>if</a:t>
            </a:r>
            <a:r>
              <a:rPr lang="en-US" sz="2400" dirty="0">
                <a:solidFill>
                  <a:srgbClr val="008000"/>
                </a:solidFill>
                <a:latin typeface="Arial"/>
                <a:cs typeface="Arial"/>
              </a:rPr>
              <a:t> </a:t>
            </a:r>
            <a:r>
              <a:rPr lang="en-US" sz="2400" dirty="0" err="1">
                <a:solidFill>
                  <a:srgbClr val="000000"/>
                </a:solidFill>
                <a:latin typeface="Arial"/>
                <a:cs typeface="Arial"/>
              </a:rPr>
              <a:t>hasFound</a:t>
            </a:r>
            <a:r>
              <a:rPr lang="en-US" sz="2400" dirty="0">
                <a:solidFill>
                  <a:srgbClr val="000000"/>
                </a:solidFill>
                <a:latin typeface="Arial"/>
                <a:cs typeface="Arial"/>
              </a:rPr>
              <a:t>:</a:t>
            </a:r>
          </a:p>
          <a:p>
            <a:pPr marL="117034" indent="0">
              <a:buNone/>
            </a:pPr>
            <a:r>
              <a:rPr lang="en-US" sz="2400" dirty="0">
                <a:solidFill>
                  <a:srgbClr val="008000"/>
                </a:solidFill>
                <a:latin typeface="Arial"/>
                <a:cs typeface="Arial"/>
              </a:rPr>
              <a:t>    </a:t>
            </a:r>
            <a:r>
              <a:rPr lang="en-US" sz="2400" dirty="0">
                <a:solidFill>
                  <a:srgbClr val="800000"/>
                </a:solidFill>
                <a:latin typeface="Arial"/>
                <a:cs typeface="Arial"/>
              </a:rPr>
              <a:t>print</a:t>
            </a:r>
            <a:r>
              <a:rPr lang="en-US" sz="2400" dirty="0">
                <a:solidFill>
                  <a:srgbClr val="000000"/>
                </a:solidFill>
                <a:latin typeface="Arial"/>
                <a:cs typeface="Arial"/>
              </a:rPr>
              <a:t>(</a:t>
            </a:r>
            <a:r>
              <a:rPr lang="en-US" sz="2400" dirty="0">
                <a:solidFill>
                  <a:srgbClr val="008000"/>
                </a:solidFill>
                <a:latin typeface="Arial"/>
                <a:cs typeface="Arial"/>
              </a:rPr>
              <a:t>"Found"</a:t>
            </a:r>
            <a:r>
              <a:rPr lang="en-US" sz="2400" dirty="0">
                <a:solidFill>
                  <a:srgbClr val="000000"/>
                </a:solidFill>
                <a:latin typeface="Arial"/>
                <a:cs typeface="Arial"/>
              </a:rPr>
              <a:t>)</a:t>
            </a:r>
          </a:p>
          <a:p>
            <a:pPr marL="117034" indent="0">
              <a:buNone/>
            </a:pPr>
            <a:r>
              <a:rPr lang="en-US" sz="2400" dirty="0">
                <a:solidFill>
                  <a:srgbClr val="FF6600"/>
                </a:solidFill>
                <a:latin typeface="Arial"/>
                <a:cs typeface="Arial"/>
              </a:rPr>
              <a:t>else</a:t>
            </a:r>
            <a:r>
              <a:rPr lang="en-US" sz="2400" dirty="0">
                <a:latin typeface="Arial"/>
                <a:cs typeface="Arial"/>
              </a:rPr>
              <a:t>:</a:t>
            </a:r>
          </a:p>
          <a:p>
            <a:pPr marL="117034" indent="0">
              <a:buNone/>
            </a:pPr>
            <a:r>
              <a:rPr lang="en-US" sz="2400" dirty="0">
                <a:solidFill>
                  <a:srgbClr val="008000"/>
                </a:solidFill>
                <a:latin typeface="Arial"/>
                <a:cs typeface="Arial"/>
              </a:rPr>
              <a:t>    </a:t>
            </a:r>
            <a:r>
              <a:rPr lang="en-US" sz="2400" dirty="0">
                <a:solidFill>
                  <a:srgbClr val="800000"/>
                </a:solidFill>
                <a:latin typeface="Arial"/>
                <a:cs typeface="Arial"/>
              </a:rPr>
              <a:t>print</a:t>
            </a:r>
            <a:r>
              <a:rPr lang="en-US" sz="2400" dirty="0">
                <a:solidFill>
                  <a:srgbClr val="000000"/>
                </a:solidFill>
                <a:latin typeface="Arial"/>
                <a:cs typeface="Arial"/>
              </a:rPr>
              <a:t>(</a:t>
            </a:r>
            <a:r>
              <a:rPr lang="en-US" sz="2400" dirty="0">
                <a:solidFill>
                  <a:srgbClr val="008000"/>
                </a:solidFill>
                <a:latin typeface="Arial"/>
                <a:cs typeface="Arial"/>
              </a:rPr>
              <a:t>"Not Found"</a:t>
            </a:r>
            <a:r>
              <a:rPr lang="en-US" sz="2400" dirty="0">
                <a:solidFill>
                  <a:srgbClr val="000000"/>
                </a:solidFill>
                <a:latin typeface="Arial"/>
                <a:cs typeface="Arial"/>
              </a:rPr>
              <a:t>)</a:t>
            </a:r>
            <a:endParaRPr lang="en-AU" dirty="0">
              <a:solidFill>
                <a:srgbClr val="000000"/>
              </a:solidFill>
            </a:endParaRPr>
          </a:p>
        </p:txBody>
      </p:sp>
    </p:spTree>
    <p:extLst>
      <p:ext uri="{BB962C8B-B14F-4D97-AF65-F5344CB8AC3E}">
        <p14:creationId xmlns:p14="http://schemas.microsoft.com/office/powerpoint/2010/main" val="38792273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idx="4294967295"/>
          </p:nvPr>
        </p:nvSpPr>
        <p:spPr>
          <a:xfrm>
            <a:off x="1677864" y="196280"/>
            <a:ext cx="10728325" cy="1841500"/>
          </a:xfrm>
        </p:spPr>
        <p:txBody>
          <a:bodyPr lIns="50800" tIns="50800" rIns="50800" bIns="50800"/>
          <a:lstStyle/>
          <a:p>
            <a:r>
              <a:rPr lang="en-US" dirty="0" smtClean="0">
                <a:effectLst>
                  <a:outerShdw blurRad="38100" dist="38100" dir="2700000" algn="tl">
                    <a:srgbClr val="C0C0C0"/>
                  </a:outerShdw>
                </a:effectLst>
              </a:rPr>
              <a:t>A Boat Problem</a:t>
            </a:r>
          </a:p>
        </p:txBody>
      </p:sp>
      <p:sp>
        <p:nvSpPr>
          <p:cNvPr id="8194" name="Rectangle 3"/>
          <p:cNvSpPr>
            <a:spLocks noGrp="1" noChangeArrowheads="1"/>
          </p:cNvSpPr>
          <p:nvPr>
            <p:ph type="body" idx="4294967295"/>
          </p:nvPr>
        </p:nvSpPr>
        <p:spPr>
          <a:xfrm>
            <a:off x="1749872" y="1780455"/>
            <a:ext cx="11140628" cy="4248869"/>
          </a:xfrm>
        </p:spPr>
        <p:txBody>
          <a:bodyPr lIns="50800" tIns="50800" rIns="50800" bIns="50800"/>
          <a:lstStyle/>
          <a:p>
            <a:pPr marL="0" indent="0" algn="ctr">
              <a:buFont typeface="Wingdings" pitchFamily="2" charset="2"/>
              <a:buNone/>
            </a:pPr>
            <a:r>
              <a:rPr lang="en-US" sz="3600" i="1" dirty="0" smtClean="0">
                <a:latin typeface="Times New Roman" pitchFamily="18" charset="0"/>
              </a:rPr>
              <a:t>A farmer wishes to take a goat, a cabbage and a wolf across a river. However, his boat can only take one of them at a time. Therefore he will need to make several trips. Also, he cannot leave the goat alone with the cabbage, and cannot leave the wolf alone with the goat.</a:t>
            </a:r>
          </a:p>
          <a:p>
            <a:pPr marL="0" indent="0" algn="ctr">
              <a:buFont typeface="Wingdings" pitchFamily="2" charset="2"/>
              <a:buNone/>
            </a:pPr>
            <a:r>
              <a:rPr lang="en-US" sz="3600" dirty="0" smtClean="0">
                <a:latin typeface="Times New Roman" pitchFamily="18" charset="0"/>
              </a:rPr>
              <a:t>Find a way for the farmer to get everything across the river. </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0" y="6029325"/>
            <a:ext cx="688816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6" name="Rectangle 5"/>
          <p:cNvSpPr>
            <a:spLocks/>
          </p:cNvSpPr>
          <p:nvPr/>
        </p:nvSpPr>
        <p:spPr bwMode="auto">
          <a:xfrm>
            <a:off x="7988300" y="9410700"/>
            <a:ext cx="49022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latin typeface="Helvetica Neue Light" pitchFamily="-84" charset="0"/>
                <a:sym typeface="Helvetica Neue Light" pitchFamily="-84" charset="0"/>
              </a:rPr>
              <a:t>Cover Design of Anany Levitin, Introduction to the Design and Analysis of Algorithms (2nd Edition)</a:t>
            </a:r>
          </a:p>
        </p:txBody>
      </p:sp>
    </p:spTree>
    <p:extLst>
      <p:ext uri="{BB962C8B-B14F-4D97-AF65-F5344CB8AC3E}">
        <p14:creationId xmlns:p14="http://schemas.microsoft.com/office/powerpoint/2010/main" val="231421889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r>
              <a:rPr lang="en-US" dirty="0"/>
              <a:t>The weight of a minimum spanning tree of </a:t>
            </a:r>
            <a:r>
              <a:rPr lang="en-US" dirty="0" smtClean="0"/>
              <a:t>the following </a:t>
            </a:r>
            <a:r>
              <a:rPr lang="en-US" dirty="0"/>
              <a:t>graph </a:t>
            </a:r>
            <a:r>
              <a:rPr lang="en-US" dirty="0" smtClean="0"/>
              <a:t>is?</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1605856" y="6028928"/>
            <a:ext cx="6048672" cy="3384376"/>
          </a:xfrm>
        </p:spPr>
        <p:txBody>
          <a:bodyPr/>
          <a:lstStyle/>
          <a:p>
            <a:pPr marL="914400" indent="-914400" eaLnBrk="1" hangingPunct="1">
              <a:buFont typeface="Arial" charset="0"/>
              <a:buAutoNum type="alphaUcPeriod"/>
            </a:pPr>
            <a:r>
              <a:rPr lang="en-US" dirty="0" smtClean="0">
                <a:latin typeface="Calibri" charset="0"/>
                <a:ea typeface="MS PGothic" charset="0"/>
              </a:rPr>
              <a:t>11</a:t>
            </a:r>
          </a:p>
          <a:p>
            <a:pPr marL="914400" indent="-914400" eaLnBrk="1" hangingPunct="1">
              <a:buFont typeface="Arial" charset="0"/>
              <a:buAutoNum type="alphaUcPeriod"/>
            </a:pPr>
            <a:r>
              <a:rPr lang="en-US" dirty="0" smtClean="0">
                <a:latin typeface="Calibri" charset="0"/>
                <a:ea typeface="MS PGothic" charset="0"/>
              </a:rPr>
              <a:t>20</a:t>
            </a:r>
          </a:p>
          <a:p>
            <a:pPr marL="914400" indent="-914400" eaLnBrk="1" hangingPunct="1">
              <a:buFont typeface="Arial" charset="0"/>
              <a:buAutoNum type="alphaUcPeriod"/>
            </a:pPr>
            <a:r>
              <a:rPr lang="en-US" dirty="0" smtClean="0">
                <a:latin typeface="Calibri" charset="0"/>
                <a:ea typeface="MS PGothic" charset="0"/>
              </a:rPr>
              <a:t>22</a:t>
            </a:r>
          </a:p>
          <a:p>
            <a:pPr marL="914400" indent="-914400" eaLnBrk="1" hangingPunct="1">
              <a:buFont typeface="Arial" charset="0"/>
              <a:buAutoNum type="alphaUcPeriod"/>
            </a:pPr>
            <a:r>
              <a:rPr lang="en-US" dirty="0" smtClean="0">
                <a:latin typeface="Calibri" charset="0"/>
                <a:ea typeface="MS PGothic" charset="0"/>
              </a:rPr>
              <a:t>None of the above</a:t>
            </a:r>
            <a:endParaRPr lang="en-US" dirty="0">
              <a:latin typeface="Calibri" charset="0"/>
              <a:ea typeface="MS PGothic" charset="0"/>
            </a:endParaRPr>
          </a:p>
        </p:txBody>
      </p:sp>
      <p:sp>
        <p:nvSpPr>
          <p:cNvPr id="6" name="Oval 5"/>
          <p:cNvSpPr/>
          <p:nvPr/>
        </p:nvSpPr>
        <p:spPr>
          <a:xfrm>
            <a:off x="5062240" y="2572544"/>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358384" y="3580656"/>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198144" y="3652664"/>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5422280" y="4660776"/>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694088" y="5308848"/>
            <a:ext cx="216024" cy="2160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endCxn id="10" idx="7"/>
          </p:cNvCxnSpPr>
          <p:nvPr/>
        </p:nvCxnSpPr>
        <p:spPr>
          <a:xfrm flipH="1">
            <a:off x="4382532" y="2716560"/>
            <a:ext cx="751716" cy="9677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6" idx="5"/>
            <a:endCxn id="9" idx="1"/>
          </p:cNvCxnSpPr>
          <p:nvPr/>
        </p:nvCxnSpPr>
        <p:spPr>
          <a:xfrm>
            <a:off x="5246628" y="2756932"/>
            <a:ext cx="1143392" cy="8553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3"/>
            <a:endCxn id="11" idx="7"/>
          </p:cNvCxnSpPr>
          <p:nvPr/>
        </p:nvCxnSpPr>
        <p:spPr>
          <a:xfrm flipH="1">
            <a:off x="5606668" y="3765044"/>
            <a:ext cx="783352" cy="927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1"/>
            <a:endCxn id="10" idx="5"/>
          </p:cNvCxnSpPr>
          <p:nvPr/>
        </p:nvCxnSpPr>
        <p:spPr>
          <a:xfrm flipH="1" flipV="1">
            <a:off x="4382532" y="3837052"/>
            <a:ext cx="1071384" cy="8553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53" name="Straight Connector 2052"/>
          <p:cNvCxnSpPr>
            <a:stCxn id="10" idx="3"/>
            <a:endCxn id="12" idx="0"/>
          </p:cNvCxnSpPr>
          <p:nvPr/>
        </p:nvCxnSpPr>
        <p:spPr>
          <a:xfrm flipH="1">
            <a:off x="3802100" y="3837052"/>
            <a:ext cx="427680" cy="14717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055" name="Straight Connector 2054"/>
          <p:cNvCxnSpPr>
            <a:stCxn id="11" idx="5"/>
            <a:endCxn id="12" idx="6"/>
          </p:cNvCxnSpPr>
          <p:nvPr/>
        </p:nvCxnSpPr>
        <p:spPr>
          <a:xfrm flipH="1">
            <a:off x="3910112" y="4845164"/>
            <a:ext cx="1696556" cy="571696"/>
          </a:xfrm>
          <a:prstGeom prst="line">
            <a:avLst/>
          </a:prstGeom>
        </p:spPr>
        <p:style>
          <a:lnRef idx="2">
            <a:schemeClr val="accent1"/>
          </a:lnRef>
          <a:fillRef idx="0">
            <a:schemeClr val="accent1"/>
          </a:fillRef>
          <a:effectRef idx="1">
            <a:schemeClr val="accent1"/>
          </a:effectRef>
          <a:fontRef idx="minor">
            <a:schemeClr val="tx1"/>
          </a:fontRef>
        </p:style>
      </p:cxnSp>
      <p:sp>
        <p:nvSpPr>
          <p:cNvPr id="2056" name="TextBox 2055"/>
          <p:cNvSpPr txBox="1"/>
          <p:nvPr/>
        </p:nvSpPr>
        <p:spPr>
          <a:xfrm>
            <a:off x="4126136" y="2860576"/>
            <a:ext cx="504056" cy="461665"/>
          </a:xfrm>
          <a:prstGeom prst="rect">
            <a:avLst/>
          </a:prstGeom>
          <a:noFill/>
        </p:spPr>
        <p:txBody>
          <a:bodyPr wrap="square" rtlCol="0">
            <a:spAutoFit/>
          </a:bodyPr>
          <a:lstStyle/>
          <a:p>
            <a:r>
              <a:rPr lang="en-US" sz="2400" dirty="0" smtClean="0"/>
              <a:t>2</a:t>
            </a:r>
            <a:endParaRPr lang="en-US" sz="2400" dirty="0"/>
          </a:p>
        </p:txBody>
      </p:sp>
      <p:sp>
        <p:nvSpPr>
          <p:cNvPr id="41" name="TextBox 40"/>
          <p:cNvSpPr txBox="1"/>
          <p:nvPr/>
        </p:nvSpPr>
        <p:spPr>
          <a:xfrm>
            <a:off x="4414168" y="4084712"/>
            <a:ext cx="504056" cy="461665"/>
          </a:xfrm>
          <a:prstGeom prst="rect">
            <a:avLst/>
          </a:prstGeom>
          <a:noFill/>
        </p:spPr>
        <p:txBody>
          <a:bodyPr wrap="square" rtlCol="0">
            <a:spAutoFit/>
          </a:bodyPr>
          <a:lstStyle/>
          <a:p>
            <a:r>
              <a:rPr lang="en-US" sz="2400" dirty="0" smtClean="0"/>
              <a:t>4</a:t>
            </a:r>
            <a:endParaRPr lang="en-US" sz="2400" dirty="0"/>
          </a:p>
        </p:txBody>
      </p:sp>
      <p:sp>
        <p:nvSpPr>
          <p:cNvPr id="42" name="TextBox 41"/>
          <p:cNvSpPr txBox="1"/>
          <p:nvPr/>
        </p:nvSpPr>
        <p:spPr>
          <a:xfrm>
            <a:off x="5710312" y="2788568"/>
            <a:ext cx="504056" cy="461665"/>
          </a:xfrm>
          <a:prstGeom prst="rect">
            <a:avLst/>
          </a:prstGeom>
          <a:noFill/>
        </p:spPr>
        <p:txBody>
          <a:bodyPr wrap="square" rtlCol="0">
            <a:spAutoFit/>
          </a:bodyPr>
          <a:lstStyle/>
          <a:p>
            <a:r>
              <a:rPr lang="en-US" sz="2400" dirty="0" smtClean="0"/>
              <a:t>6</a:t>
            </a:r>
            <a:endParaRPr lang="en-US" sz="2400" dirty="0"/>
          </a:p>
        </p:txBody>
      </p:sp>
      <p:sp>
        <p:nvSpPr>
          <p:cNvPr id="43" name="TextBox 42"/>
          <p:cNvSpPr txBox="1"/>
          <p:nvPr/>
        </p:nvSpPr>
        <p:spPr>
          <a:xfrm>
            <a:off x="6070352" y="4228728"/>
            <a:ext cx="504056" cy="461665"/>
          </a:xfrm>
          <a:prstGeom prst="rect">
            <a:avLst/>
          </a:prstGeom>
          <a:noFill/>
        </p:spPr>
        <p:txBody>
          <a:bodyPr wrap="square" rtlCol="0">
            <a:spAutoFit/>
          </a:bodyPr>
          <a:lstStyle/>
          <a:p>
            <a:r>
              <a:rPr lang="en-US" sz="2400" dirty="0" smtClean="0"/>
              <a:t>8</a:t>
            </a:r>
            <a:endParaRPr lang="en-US" sz="2400" dirty="0"/>
          </a:p>
        </p:txBody>
      </p:sp>
      <p:sp>
        <p:nvSpPr>
          <p:cNvPr id="44" name="TextBox 43"/>
          <p:cNvSpPr txBox="1"/>
          <p:nvPr/>
        </p:nvSpPr>
        <p:spPr>
          <a:xfrm>
            <a:off x="3406056" y="4300736"/>
            <a:ext cx="648072" cy="461665"/>
          </a:xfrm>
          <a:prstGeom prst="rect">
            <a:avLst/>
          </a:prstGeom>
          <a:noFill/>
        </p:spPr>
        <p:txBody>
          <a:bodyPr wrap="square" rtlCol="0">
            <a:spAutoFit/>
          </a:bodyPr>
          <a:lstStyle/>
          <a:p>
            <a:r>
              <a:rPr lang="en-US" sz="2400" dirty="0" smtClean="0"/>
              <a:t>12</a:t>
            </a:r>
            <a:endParaRPr lang="en-US" sz="2400" dirty="0"/>
          </a:p>
        </p:txBody>
      </p:sp>
      <p:sp>
        <p:nvSpPr>
          <p:cNvPr id="45" name="TextBox 44"/>
          <p:cNvSpPr txBox="1"/>
          <p:nvPr/>
        </p:nvSpPr>
        <p:spPr>
          <a:xfrm>
            <a:off x="4558184" y="5236840"/>
            <a:ext cx="648072" cy="461665"/>
          </a:xfrm>
          <a:prstGeom prst="rect">
            <a:avLst/>
          </a:prstGeom>
          <a:noFill/>
        </p:spPr>
        <p:txBody>
          <a:bodyPr wrap="square" rtlCol="0">
            <a:spAutoFit/>
          </a:bodyPr>
          <a:lstStyle/>
          <a:p>
            <a:r>
              <a:rPr lang="en-US" sz="2400" dirty="0" smtClean="0"/>
              <a:t>10</a:t>
            </a:r>
            <a:endParaRPr lang="en-US" sz="2400" dirty="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49872" y="412304"/>
            <a:ext cx="10664825" cy="1625600"/>
          </a:xfrm>
        </p:spPr>
        <p:txBody>
          <a:bodyPr/>
          <a:lstStyle/>
          <a:p>
            <a:r>
              <a:rPr lang="en-AU" dirty="0" smtClean="0">
                <a:effectLst>
                  <a:outerShdw blurRad="38100" dist="38100" dir="2700000" algn="tl">
                    <a:srgbClr val="C0C0C0"/>
                  </a:outerShdw>
                </a:effectLst>
              </a:rPr>
              <a:t>Possible States</a:t>
            </a:r>
          </a:p>
        </p:txBody>
      </p:sp>
      <p:graphicFrame>
        <p:nvGraphicFramePr>
          <p:cNvPr id="70825" name="Group 169"/>
          <p:cNvGraphicFramePr>
            <a:graphicFrameLocks noGrp="1"/>
          </p:cNvGraphicFramePr>
          <p:nvPr>
            <p:ph sz="half" idx="4294967295"/>
            <p:extLst>
              <p:ext uri="{D42A27DB-BD31-4B8C-83A1-F6EECF244321}">
                <p14:modId xmlns:p14="http://schemas.microsoft.com/office/powerpoint/2010/main" val="3747166819"/>
              </p:ext>
            </p:extLst>
          </p:nvPr>
        </p:nvGraphicFramePr>
        <p:xfrm>
          <a:off x="1821880" y="2302803"/>
          <a:ext cx="7219950" cy="4365625"/>
        </p:xfrm>
        <a:graphic>
          <a:graphicData uri="http://schemas.openxmlformats.org/drawingml/2006/table">
            <a:tbl>
              <a:tblPr/>
              <a:tblGrid>
                <a:gridCol w="1444625"/>
                <a:gridCol w="1444625"/>
                <a:gridCol w="1441450"/>
                <a:gridCol w="1444625"/>
                <a:gridCol w="1444625"/>
              </a:tblGrid>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Farmer</a:t>
                      </a:r>
                    </a:p>
                  </a:txBody>
                  <a:tcPr marT="45727" marB="45727" horzOverflow="overflow">
                    <a:lnL>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smtClean="0">
                          <a:ln>
                            <a:noFill/>
                          </a:ln>
                          <a:solidFill>
                            <a:schemeClr val="tx1"/>
                          </a:solidFill>
                          <a:effectLst/>
                          <a:latin typeface="Arial" pitchFamily="34" charset="0"/>
                          <a:ea typeface="MS PGothic" pitchFamily="34" charset="-128"/>
                        </a:rPr>
                        <a:t>Wolf</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smtClean="0">
                          <a:ln>
                            <a:noFill/>
                          </a:ln>
                          <a:solidFill>
                            <a:schemeClr val="tx1"/>
                          </a:solidFill>
                          <a:effectLst/>
                          <a:latin typeface="Arial" pitchFamily="34" charset="0"/>
                          <a:ea typeface="MS PGothic" pitchFamily="34" charset="-128"/>
                        </a:rPr>
                        <a:t>Goat</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smtClean="0">
                          <a:ln>
                            <a:noFill/>
                          </a:ln>
                          <a:solidFill>
                            <a:schemeClr val="tx1"/>
                          </a:solidFill>
                          <a:effectLst/>
                          <a:latin typeface="Arial" pitchFamily="34" charset="0"/>
                          <a:ea typeface="MS PGothic" pitchFamily="34" charset="-128"/>
                        </a:rPr>
                        <a:t>Cabbage</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2000" b="1" i="0" u="none" strike="noStrike" cap="none" normalizeH="0" baseline="0" smtClean="0">
                        <a:ln>
                          <a:noFill/>
                        </a:ln>
                        <a:solidFill>
                          <a:schemeClr val="tx1"/>
                        </a:solidFill>
                        <a:effectLst/>
                        <a:latin typeface="Arial" pitchFamily="34" charset="0"/>
                        <a:ea typeface="MS PGothic" pitchFamily="34" charset="-128"/>
                      </a:endParaRPr>
                    </a:p>
                  </a:txBody>
                  <a:tcPr marT="45727" marB="45727" horzOverflow="overflow">
                    <a:lnL w="381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a:t>
                      </a:r>
                    </a:p>
                  </a:txBody>
                  <a:tcPr marT="45727" marB="45727" horzOverflow="overflow">
                    <a:lnL w="381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{c}</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{g}</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{w}</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dirty="0" smtClean="0">
                          <a:ln>
                            <a:noFill/>
                          </a:ln>
                          <a:solidFill>
                            <a:schemeClr val="tx1"/>
                          </a:solidFill>
                          <a:effectLst/>
                          <a:latin typeface="Arial" pitchFamily="34" charset="0"/>
                          <a:ea typeface="MS PGothic" pitchFamily="34" charset="-128"/>
                        </a:rPr>
                        <a:t>R</a:t>
                      </a:r>
                      <a:endParaRPr kumimoji="0" lang="en-AU" sz="2000" b="0" i="0" u="none" strike="noStrike" cap="none" normalizeH="0" baseline="0" dirty="0" smtClean="0">
                        <a:ln>
                          <a:noFill/>
                        </a:ln>
                        <a:solidFill>
                          <a:schemeClr val="tx1"/>
                        </a:solidFill>
                        <a:effectLst/>
                        <a:latin typeface="Arial" pitchFamily="34" charset="0"/>
                        <a:ea typeface="MS PGothic" pitchFamily="34" charset="-128"/>
                      </a:endParaRP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{w, c}</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 g}</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 g, c}</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 w, c}</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dirty="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 w, g}</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 w, g, c}</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70789" name="Rectangle 133"/>
          <p:cNvSpPr>
            <a:spLocks noGrp="1" noChangeArrowheads="1"/>
          </p:cNvSpPr>
          <p:nvPr>
            <p:ph type="body" sz="half" idx="4294967295"/>
          </p:nvPr>
        </p:nvSpPr>
        <p:spPr>
          <a:xfrm>
            <a:off x="1893888" y="7037041"/>
            <a:ext cx="8569325" cy="1152128"/>
          </a:xfrm>
        </p:spPr>
        <p:txBody>
          <a:bodyPr/>
          <a:lstStyle/>
          <a:p>
            <a:pPr>
              <a:lnSpc>
                <a:spcPct val="90000"/>
              </a:lnSpc>
            </a:pPr>
            <a:r>
              <a:rPr lang="en-AU" sz="2800" dirty="0" smtClean="0"/>
              <a:t>R </a:t>
            </a:r>
            <a:r>
              <a:rPr lang="en-AU" sz="2800" i="1" dirty="0" smtClean="0"/>
              <a:t>means they are on the right side of the river</a:t>
            </a:r>
          </a:p>
          <a:p>
            <a:pPr>
              <a:lnSpc>
                <a:spcPct val="90000"/>
              </a:lnSpc>
            </a:pPr>
            <a:r>
              <a:rPr lang="en-AU" sz="2800" dirty="0" smtClean="0"/>
              <a:t>L </a:t>
            </a:r>
            <a:r>
              <a:rPr lang="en-AU" sz="2800" i="1" dirty="0" smtClean="0"/>
              <a:t>means they are on the left side of the river</a:t>
            </a:r>
          </a:p>
        </p:txBody>
      </p:sp>
      <p:grpSp>
        <p:nvGrpSpPr>
          <p:cNvPr id="7" name="Group 6"/>
          <p:cNvGrpSpPr>
            <a:grpSpLocks/>
          </p:cNvGrpSpPr>
          <p:nvPr/>
        </p:nvGrpSpPr>
        <p:grpSpPr bwMode="auto">
          <a:xfrm>
            <a:off x="9155599" y="2611606"/>
            <a:ext cx="3241675" cy="584200"/>
            <a:chOff x="8374608" y="2572544"/>
            <a:chExt cx="3240360" cy="584776"/>
          </a:xfrm>
        </p:grpSpPr>
        <p:sp>
          <p:nvSpPr>
            <p:cNvPr id="12365" name="TextBox 5"/>
            <p:cNvSpPr txBox="1">
              <a:spLocks noChangeArrowheads="1"/>
            </p:cNvSpPr>
            <p:nvPr/>
          </p:nvSpPr>
          <p:spPr bwMode="auto">
            <a:xfrm>
              <a:off x="9166696" y="2572544"/>
              <a:ext cx="244827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3200" dirty="0"/>
                <a:t>Final State</a:t>
              </a:r>
            </a:p>
          </p:txBody>
        </p:sp>
        <p:cxnSp>
          <p:nvCxnSpPr>
            <p:cNvPr id="4" name="Straight Arrow Connector 3"/>
            <p:cNvCxnSpPr>
              <a:stCxn id="12365" idx="1"/>
            </p:cNvCxnSpPr>
            <p:nvPr/>
          </p:nvCxnSpPr>
          <p:spPr bwMode="auto">
            <a:xfrm flipH="1" flipV="1">
              <a:off x="8374608" y="2860164"/>
              <a:ext cx="791841" cy="4768"/>
            </a:xfrm>
            <a:prstGeom prst="straightConnector1">
              <a:avLst/>
            </a:prstGeom>
            <a:solidFill>
              <a:schemeClr val="accent1"/>
            </a:solidFill>
            <a:ln w="508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 name="Group 4"/>
          <p:cNvGrpSpPr>
            <a:grpSpLocks/>
          </p:cNvGrpSpPr>
          <p:nvPr/>
        </p:nvGrpSpPr>
        <p:grpSpPr bwMode="auto">
          <a:xfrm>
            <a:off x="9176536" y="6186621"/>
            <a:ext cx="3529012" cy="585788"/>
            <a:chOff x="8374608" y="6172944"/>
            <a:chExt cx="3528392" cy="584776"/>
          </a:xfrm>
        </p:grpSpPr>
        <p:sp>
          <p:nvSpPr>
            <p:cNvPr id="12363" name="TextBox 1"/>
            <p:cNvSpPr txBox="1">
              <a:spLocks noChangeArrowheads="1"/>
            </p:cNvSpPr>
            <p:nvPr/>
          </p:nvSpPr>
          <p:spPr bwMode="auto">
            <a:xfrm>
              <a:off x="9166696" y="6172944"/>
              <a:ext cx="273630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3200" dirty="0"/>
                <a:t>Start State</a:t>
              </a:r>
            </a:p>
          </p:txBody>
        </p:sp>
        <p:cxnSp>
          <p:nvCxnSpPr>
            <p:cNvPr id="9" name="Straight Arrow Connector 8"/>
            <p:cNvCxnSpPr/>
            <p:nvPr/>
          </p:nvCxnSpPr>
          <p:spPr bwMode="auto">
            <a:xfrm flipH="1" flipV="1">
              <a:off x="8374608" y="6461370"/>
              <a:ext cx="792023" cy="4755"/>
            </a:xfrm>
            <a:prstGeom prst="straightConnector1">
              <a:avLst/>
            </a:prstGeom>
            <a:solidFill>
              <a:schemeClr val="accent1"/>
            </a:solidFill>
            <a:ln w="508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6" name="Group 5"/>
          <p:cNvGrpSpPr/>
          <p:nvPr/>
        </p:nvGrpSpPr>
        <p:grpSpPr>
          <a:xfrm>
            <a:off x="9022680" y="6749008"/>
            <a:ext cx="3312849" cy="2445370"/>
            <a:chOff x="9022680" y="6749008"/>
            <a:chExt cx="3312849" cy="2445370"/>
          </a:xfrm>
        </p:grpSpPr>
        <p:cxnSp>
          <p:nvCxnSpPr>
            <p:cNvPr id="3" name="Straight Arrow Connector 2"/>
            <p:cNvCxnSpPr/>
            <p:nvPr/>
          </p:nvCxnSpPr>
          <p:spPr>
            <a:xfrm flipH="1" flipV="1">
              <a:off x="9022680" y="6749008"/>
              <a:ext cx="1296144" cy="1296144"/>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
            <p:cNvSpPr txBox="1">
              <a:spLocks noChangeArrowheads="1"/>
            </p:cNvSpPr>
            <p:nvPr/>
          </p:nvSpPr>
          <p:spPr bwMode="auto">
            <a:xfrm>
              <a:off x="9598744" y="8117160"/>
              <a:ext cx="273678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3200" dirty="0" smtClean="0"/>
                <a:t>What is on the left side.</a:t>
              </a:r>
              <a:endParaRPr lang="en-US" sz="3200" dirty="0"/>
            </a:p>
          </p:txBody>
        </p:sp>
      </p:grpSp>
      <p:sp>
        <p:nvSpPr>
          <p:cNvPr id="2" name="TextBox 1"/>
          <p:cNvSpPr txBox="1"/>
          <p:nvPr/>
        </p:nvSpPr>
        <p:spPr>
          <a:xfrm>
            <a:off x="309712" y="8333184"/>
            <a:ext cx="8208912" cy="1077218"/>
          </a:xfrm>
          <a:prstGeom prst="rect">
            <a:avLst/>
          </a:prstGeom>
          <a:solidFill>
            <a:srgbClr val="FEB80A"/>
          </a:solidFill>
        </p:spPr>
        <p:txBody>
          <a:bodyPr wrap="square" rtlCol="0">
            <a:spAutoFit/>
          </a:bodyPr>
          <a:lstStyle/>
          <a:p>
            <a:pPr algn="ctr"/>
            <a:r>
              <a:rPr lang="en-US" sz="3200" dirty="0" smtClean="0"/>
              <a:t>Every state can be represented by the set of things on the left side of the river.</a:t>
            </a:r>
            <a:endParaRPr lang="en-US" sz="3200" dirty="0"/>
          </a:p>
        </p:txBody>
      </p:sp>
    </p:spTree>
    <p:extLst>
      <p:ext uri="{BB962C8B-B14F-4D97-AF65-F5344CB8AC3E}">
        <p14:creationId xmlns:p14="http://schemas.microsoft.com/office/powerpoint/2010/main" val="3984805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89" grpId="0" build="p"/>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49872" y="412304"/>
            <a:ext cx="10664825" cy="1625600"/>
          </a:xfrm>
        </p:spPr>
        <p:txBody>
          <a:bodyPr/>
          <a:lstStyle/>
          <a:p>
            <a:r>
              <a:rPr lang="en-AU" dirty="0" smtClean="0">
                <a:effectLst>
                  <a:outerShdw blurRad="38100" dist="38100" dir="2700000" algn="tl">
                    <a:srgbClr val="C0C0C0"/>
                  </a:outerShdw>
                </a:effectLst>
              </a:rPr>
              <a:t>Possible States</a:t>
            </a:r>
          </a:p>
        </p:txBody>
      </p:sp>
      <p:graphicFrame>
        <p:nvGraphicFramePr>
          <p:cNvPr id="70825" name="Group 169"/>
          <p:cNvGraphicFramePr>
            <a:graphicFrameLocks noGrp="1"/>
          </p:cNvGraphicFramePr>
          <p:nvPr>
            <p:ph sz="half" idx="4294967295"/>
            <p:extLst>
              <p:ext uri="{D42A27DB-BD31-4B8C-83A1-F6EECF244321}">
                <p14:modId xmlns:p14="http://schemas.microsoft.com/office/powerpoint/2010/main" val="1051978419"/>
              </p:ext>
            </p:extLst>
          </p:nvPr>
        </p:nvGraphicFramePr>
        <p:xfrm>
          <a:off x="1821880" y="2302803"/>
          <a:ext cx="7219950" cy="4762500"/>
        </p:xfrm>
        <a:graphic>
          <a:graphicData uri="http://schemas.openxmlformats.org/drawingml/2006/table">
            <a:tbl>
              <a:tblPr/>
              <a:tblGrid>
                <a:gridCol w="1444625"/>
                <a:gridCol w="1444625"/>
                <a:gridCol w="1441450"/>
                <a:gridCol w="1444625"/>
                <a:gridCol w="1444625"/>
              </a:tblGrid>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Farmer</a:t>
                      </a:r>
                    </a:p>
                  </a:txBody>
                  <a:tcPr marT="45727" marB="45727" horzOverflow="overflow">
                    <a:lnL>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smtClean="0">
                          <a:ln>
                            <a:noFill/>
                          </a:ln>
                          <a:solidFill>
                            <a:schemeClr val="tx1"/>
                          </a:solidFill>
                          <a:effectLst/>
                          <a:latin typeface="Arial" pitchFamily="34" charset="0"/>
                          <a:ea typeface="MS PGothic" pitchFamily="34" charset="-128"/>
                        </a:rPr>
                        <a:t>Wolf</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smtClean="0">
                          <a:ln>
                            <a:noFill/>
                          </a:ln>
                          <a:solidFill>
                            <a:schemeClr val="tx1"/>
                          </a:solidFill>
                          <a:effectLst/>
                          <a:latin typeface="Arial" pitchFamily="34" charset="0"/>
                          <a:ea typeface="MS PGothic" pitchFamily="34" charset="-128"/>
                        </a:rPr>
                        <a:t>Goat</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smtClean="0">
                          <a:ln>
                            <a:noFill/>
                          </a:ln>
                          <a:solidFill>
                            <a:schemeClr val="tx1"/>
                          </a:solidFill>
                          <a:effectLst/>
                          <a:latin typeface="Arial" pitchFamily="34" charset="0"/>
                          <a:ea typeface="MS PGothic" pitchFamily="34" charset="-128"/>
                        </a:rPr>
                        <a:t>Cabbage</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2000" b="1" i="0" u="none" strike="noStrike" cap="none" normalizeH="0" baseline="0" smtClean="0">
                        <a:ln>
                          <a:noFill/>
                        </a:ln>
                        <a:solidFill>
                          <a:schemeClr val="tx1"/>
                        </a:solidFill>
                        <a:effectLst/>
                        <a:latin typeface="Arial" pitchFamily="34" charset="0"/>
                        <a:ea typeface="MS PGothic" pitchFamily="34" charset="-128"/>
                      </a:endParaRPr>
                    </a:p>
                  </a:txBody>
                  <a:tcPr marT="45727" marB="45727" horzOverflow="overflow">
                    <a:lnL w="381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a:t>
                      </a:r>
                    </a:p>
                  </a:txBody>
                  <a:tcPr marT="45727" marB="45727" horzOverflow="overflow">
                    <a:lnL w="381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{c}</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{g}</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{w}</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dirty="0" smtClean="0">
                          <a:ln>
                            <a:noFill/>
                          </a:ln>
                          <a:solidFill>
                            <a:schemeClr val="tx1"/>
                          </a:solidFill>
                          <a:effectLst/>
                          <a:latin typeface="Arial" pitchFamily="34" charset="0"/>
                          <a:ea typeface="MS PGothic" pitchFamily="34" charset="-128"/>
                        </a:rPr>
                        <a:t>R</a:t>
                      </a:r>
                      <a:endParaRPr kumimoji="0" lang="en-AU" sz="2000" b="0" i="0" u="none" strike="noStrike" cap="none" normalizeH="0" baseline="0" dirty="0" smtClean="0">
                        <a:ln>
                          <a:noFill/>
                        </a:ln>
                        <a:solidFill>
                          <a:schemeClr val="tx1"/>
                        </a:solidFill>
                        <a:effectLst/>
                        <a:latin typeface="Arial" pitchFamily="34" charset="0"/>
                        <a:ea typeface="MS PGothic" pitchFamily="34" charset="-128"/>
                      </a:endParaRP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dirty="0" smtClean="0">
                          <a:ln>
                            <a:noFill/>
                          </a:ln>
                          <a:solidFill>
                            <a:schemeClr val="tx1"/>
                          </a:solidFill>
                          <a:effectLst/>
                          <a:latin typeface="Arial" pitchFamily="34" charset="0"/>
                          <a:ea typeface="MS PGothic" pitchFamily="34" charset="-128"/>
                        </a:rPr>
                        <a:t>L</a:t>
                      </a:r>
                      <a:endParaRPr kumimoji="0" lang="en-AU" sz="2000" b="0" i="0" u="none" strike="noStrike" cap="none" normalizeH="0" baseline="0" dirty="0" smtClean="0">
                        <a:ln>
                          <a:noFill/>
                        </a:ln>
                        <a:solidFill>
                          <a:schemeClr val="tx1"/>
                        </a:solidFill>
                        <a:effectLst/>
                        <a:latin typeface="Arial" pitchFamily="34" charset="0"/>
                        <a:ea typeface="MS PGothic" pitchFamily="34" charset="-128"/>
                      </a:endParaRP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dirty="0" smtClean="0">
                          <a:ln>
                            <a:noFill/>
                          </a:ln>
                          <a:solidFill>
                            <a:schemeClr val="tx1"/>
                          </a:solidFill>
                          <a:effectLst/>
                          <a:latin typeface="Arial" pitchFamily="34" charset="0"/>
                          <a:ea typeface="MS PGothic" pitchFamily="34" charset="-128"/>
                        </a:rPr>
                        <a:t>L</a:t>
                      </a:r>
                      <a:endParaRPr kumimoji="0" lang="en-AU" sz="2000" b="0" i="0" u="none" strike="noStrike" cap="none" normalizeH="0" baseline="0" dirty="0" smtClean="0">
                        <a:ln>
                          <a:noFill/>
                        </a:ln>
                        <a:solidFill>
                          <a:schemeClr val="tx1"/>
                        </a:solidFill>
                        <a:effectLst/>
                        <a:latin typeface="Arial" pitchFamily="34" charset="0"/>
                        <a:ea typeface="MS PGothic" pitchFamily="34" charset="-128"/>
                      </a:endParaRP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dirty="0" smtClean="0">
                          <a:ln>
                            <a:noFill/>
                          </a:ln>
                          <a:solidFill>
                            <a:schemeClr val="tx1"/>
                          </a:solidFill>
                          <a:effectLst/>
                          <a:latin typeface="Arial" pitchFamily="34" charset="0"/>
                          <a:ea typeface="MS PGothic" pitchFamily="34" charset="-128"/>
                        </a:rPr>
                        <a:t>L</a:t>
                      </a:r>
                      <a:endParaRPr kumimoji="0" lang="en-AU" sz="2000" b="0" i="0" u="none" strike="noStrike" cap="none" normalizeH="0" baseline="0" dirty="0" smtClean="0">
                        <a:ln>
                          <a:noFill/>
                        </a:ln>
                        <a:solidFill>
                          <a:schemeClr val="tx1"/>
                        </a:solidFill>
                        <a:effectLst/>
                        <a:latin typeface="Arial" pitchFamily="34" charset="0"/>
                        <a:ea typeface="MS PGothic" pitchFamily="34" charset="-128"/>
                      </a:endParaRP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smtClean="0">
                          <a:ln>
                            <a:noFill/>
                          </a:ln>
                          <a:solidFill>
                            <a:schemeClr val="tx1"/>
                          </a:solidFill>
                          <a:effectLst/>
                          <a:latin typeface="Arial" pitchFamily="34" charset="0"/>
                          <a:ea typeface="MS PGothic" pitchFamily="34" charset="-128"/>
                        </a:rPr>
                        <a:t>{f}</a:t>
                      </a:r>
                      <a:endParaRPr kumimoji="0" lang="en-AU" sz="2000" b="1" i="0" u="none" strike="noStrike" cap="none" normalizeH="0" baseline="0" dirty="0" smtClean="0">
                        <a:ln>
                          <a:noFill/>
                        </a:ln>
                        <a:solidFill>
                          <a:schemeClr val="tx1"/>
                        </a:solidFill>
                        <a:effectLst/>
                        <a:latin typeface="Arial" pitchFamily="34" charset="0"/>
                        <a:ea typeface="MS PGothic" pitchFamily="34" charset="-128"/>
                      </a:endParaRP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dirty="0" smtClean="0">
                          <a:ln>
                            <a:noFill/>
                          </a:ln>
                          <a:solidFill>
                            <a:schemeClr val="tx1"/>
                          </a:solidFill>
                          <a:effectLst/>
                          <a:latin typeface="Arial" pitchFamily="34" charset="0"/>
                          <a:ea typeface="MS PGothic" pitchFamily="34" charset="-128"/>
                        </a:rPr>
                        <a:t>R</a:t>
                      </a:r>
                      <a:endParaRPr kumimoji="0" lang="en-AU" sz="2000" b="0" i="0" u="none" strike="noStrike" cap="none" normalizeH="0" baseline="0" dirty="0" smtClean="0">
                        <a:ln>
                          <a:noFill/>
                        </a:ln>
                        <a:solidFill>
                          <a:schemeClr val="tx1"/>
                        </a:solidFill>
                        <a:effectLst/>
                        <a:latin typeface="Arial" pitchFamily="34" charset="0"/>
                        <a:ea typeface="MS PGothic" pitchFamily="34" charset="-128"/>
                      </a:endParaRP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{w, c}</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 g}</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 g, c}</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 w, c}</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dirty="0" smtClean="0">
                          <a:ln>
                            <a:noFill/>
                          </a:ln>
                          <a:solidFill>
                            <a:schemeClr val="tx1"/>
                          </a:solidFill>
                          <a:effectLst/>
                          <a:latin typeface="Arial" pitchFamily="34" charset="0"/>
                          <a:ea typeface="MS PGothic" pitchFamily="34" charset="-128"/>
                        </a:rPr>
                        <a:t>R</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 w, g}</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0" i="0" u="none" strike="noStrike" cap="none" normalizeH="0" baseline="0" smtClean="0">
                          <a:ln>
                            <a:noFill/>
                          </a:ln>
                          <a:solidFill>
                            <a:schemeClr val="tx1"/>
                          </a:solidFill>
                          <a:effectLst/>
                          <a:latin typeface="Arial" pitchFamily="34" charset="0"/>
                          <a:ea typeface="MS PGothic" pitchFamily="34" charset="-128"/>
                        </a:rPr>
                        <a:t>L</a:t>
                      </a:r>
                    </a:p>
                  </a:txBody>
                  <a:tcPr marT="45727" marB="45727"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2000" b="1" i="0" u="none" strike="noStrike" cap="none" normalizeH="0" baseline="0" dirty="0" smtClean="0">
                          <a:ln>
                            <a:noFill/>
                          </a:ln>
                          <a:solidFill>
                            <a:schemeClr val="tx1"/>
                          </a:solidFill>
                          <a:effectLst/>
                          <a:latin typeface="Arial" pitchFamily="34" charset="0"/>
                          <a:ea typeface="MS PGothic" pitchFamily="34" charset="-128"/>
                        </a:rPr>
                        <a:t>{f, w, g, c}</a:t>
                      </a:r>
                    </a:p>
                  </a:txBody>
                  <a:tcPr marT="45727" marB="45727" horzOverflow="overflow">
                    <a:lnL w="381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70789" name="Rectangle 133"/>
          <p:cNvSpPr>
            <a:spLocks noGrp="1" noChangeArrowheads="1"/>
          </p:cNvSpPr>
          <p:nvPr>
            <p:ph type="body" sz="half" idx="4294967295"/>
          </p:nvPr>
        </p:nvSpPr>
        <p:spPr>
          <a:xfrm>
            <a:off x="1893888" y="7037041"/>
            <a:ext cx="8569325" cy="1152128"/>
          </a:xfrm>
        </p:spPr>
        <p:txBody>
          <a:bodyPr/>
          <a:lstStyle/>
          <a:p>
            <a:pPr>
              <a:lnSpc>
                <a:spcPct val="90000"/>
              </a:lnSpc>
            </a:pPr>
            <a:r>
              <a:rPr lang="en-AU" sz="2800" dirty="0" smtClean="0"/>
              <a:t>R </a:t>
            </a:r>
            <a:r>
              <a:rPr lang="en-AU" sz="2800" i="1" dirty="0" smtClean="0"/>
              <a:t>means they are on the right side of the river</a:t>
            </a:r>
          </a:p>
          <a:p>
            <a:pPr>
              <a:lnSpc>
                <a:spcPct val="90000"/>
              </a:lnSpc>
            </a:pPr>
            <a:r>
              <a:rPr lang="en-AU" sz="2800" dirty="0" smtClean="0"/>
              <a:t>L </a:t>
            </a:r>
            <a:r>
              <a:rPr lang="en-AU" sz="2800" i="1" dirty="0" smtClean="0"/>
              <a:t>means they are on the left side of the river</a:t>
            </a:r>
          </a:p>
        </p:txBody>
      </p:sp>
      <p:grpSp>
        <p:nvGrpSpPr>
          <p:cNvPr id="7" name="Group 6"/>
          <p:cNvGrpSpPr>
            <a:grpSpLocks/>
          </p:cNvGrpSpPr>
          <p:nvPr/>
        </p:nvGrpSpPr>
        <p:grpSpPr bwMode="auto">
          <a:xfrm>
            <a:off x="9155599" y="2611606"/>
            <a:ext cx="3241675" cy="584200"/>
            <a:chOff x="8374608" y="2572544"/>
            <a:chExt cx="3240360" cy="584776"/>
          </a:xfrm>
        </p:grpSpPr>
        <p:sp>
          <p:nvSpPr>
            <p:cNvPr id="12365" name="TextBox 5"/>
            <p:cNvSpPr txBox="1">
              <a:spLocks noChangeArrowheads="1"/>
            </p:cNvSpPr>
            <p:nvPr/>
          </p:nvSpPr>
          <p:spPr bwMode="auto">
            <a:xfrm>
              <a:off x="9166696" y="2572544"/>
              <a:ext cx="244827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3200" dirty="0"/>
                <a:t>Final State</a:t>
              </a:r>
            </a:p>
          </p:txBody>
        </p:sp>
        <p:cxnSp>
          <p:nvCxnSpPr>
            <p:cNvPr id="4" name="Straight Arrow Connector 3"/>
            <p:cNvCxnSpPr>
              <a:stCxn id="12365" idx="1"/>
            </p:cNvCxnSpPr>
            <p:nvPr/>
          </p:nvCxnSpPr>
          <p:spPr bwMode="auto">
            <a:xfrm flipH="1" flipV="1">
              <a:off x="8374608" y="2860164"/>
              <a:ext cx="791841" cy="4768"/>
            </a:xfrm>
            <a:prstGeom prst="straightConnector1">
              <a:avLst/>
            </a:prstGeom>
            <a:solidFill>
              <a:schemeClr val="accent1"/>
            </a:solidFill>
            <a:ln w="508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5" name="Group 4"/>
          <p:cNvGrpSpPr>
            <a:grpSpLocks/>
          </p:cNvGrpSpPr>
          <p:nvPr/>
        </p:nvGrpSpPr>
        <p:grpSpPr bwMode="auto">
          <a:xfrm>
            <a:off x="9176536" y="6186621"/>
            <a:ext cx="3529012" cy="585788"/>
            <a:chOff x="8374608" y="6172944"/>
            <a:chExt cx="3528392" cy="584776"/>
          </a:xfrm>
        </p:grpSpPr>
        <p:sp>
          <p:nvSpPr>
            <p:cNvPr id="12363" name="TextBox 1"/>
            <p:cNvSpPr txBox="1">
              <a:spLocks noChangeArrowheads="1"/>
            </p:cNvSpPr>
            <p:nvPr/>
          </p:nvSpPr>
          <p:spPr bwMode="auto">
            <a:xfrm>
              <a:off x="9166696" y="6172944"/>
              <a:ext cx="273630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3200" dirty="0"/>
                <a:t>Start State</a:t>
              </a:r>
            </a:p>
          </p:txBody>
        </p:sp>
        <p:cxnSp>
          <p:nvCxnSpPr>
            <p:cNvPr id="9" name="Straight Arrow Connector 8"/>
            <p:cNvCxnSpPr/>
            <p:nvPr/>
          </p:nvCxnSpPr>
          <p:spPr bwMode="auto">
            <a:xfrm flipH="1" flipV="1">
              <a:off x="8374608" y="6461370"/>
              <a:ext cx="792023" cy="4755"/>
            </a:xfrm>
            <a:prstGeom prst="straightConnector1">
              <a:avLst/>
            </a:prstGeom>
            <a:solidFill>
              <a:schemeClr val="accent1"/>
            </a:solidFill>
            <a:ln w="50800"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6" name="Group 5"/>
          <p:cNvGrpSpPr/>
          <p:nvPr/>
        </p:nvGrpSpPr>
        <p:grpSpPr>
          <a:xfrm>
            <a:off x="9022680" y="6749008"/>
            <a:ext cx="3312849" cy="2445370"/>
            <a:chOff x="9022680" y="6749008"/>
            <a:chExt cx="3312849" cy="2445370"/>
          </a:xfrm>
        </p:grpSpPr>
        <p:cxnSp>
          <p:nvCxnSpPr>
            <p:cNvPr id="3" name="Straight Arrow Connector 2"/>
            <p:cNvCxnSpPr/>
            <p:nvPr/>
          </p:nvCxnSpPr>
          <p:spPr>
            <a:xfrm flipH="1" flipV="1">
              <a:off x="9022680" y="6749008"/>
              <a:ext cx="1296144" cy="1296144"/>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
            <p:cNvSpPr txBox="1">
              <a:spLocks noChangeArrowheads="1"/>
            </p:cNvSpPr>
            <p:nvPr/>
          </p:nvSpPr>
          <p:spPr bwMode="auto">
            <a:xfrm>
              <a:off x="9598744" y="8117160"/>
              <a:ext cx="273678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r>
                <a:rPr lang="en-US" sz="3200" dirty="0" smtClean="0"/>
                <a:t>What is on the left side.</a:t>
              </a:r>
              <a:endParaRPr lang="en-US" sz="3200" dirty="0"/>
            </a:p>
          </p:txBody>
        </p:sp>
      </p:grpSp>
      <p:sp>
        <p:nvSpPr>
          <p:cNvPr id="2" name="TextBox 1"/>
          <p:cNvSpPr txBox="1"/>
          <p:nvPr/>
        </p:nvSpPr>
        <p:spPr>
          <a:xfrm>
            <a:off x="309712" y="8333184"/>
            <a:ext cx="8208912" cy="1077218"/>
          </a:xfrm>
          <a:prstGeom prst="rect">
            <a:avLst/>
          </a:prstGeom>
          <a:solidFill>
            <a:srgbClr val="FEB80A"/>
          </a:solidFill>
        </p:spPr>
        <p:txBody>
          <a:bodyPr wrap="square" rtlCol="0">
            <a:spAutoFit/>
          </a:bodyPr>
          <a:lstStyle/>
          <a:p>
            <a:pPr algn="ctr"/>
            <a:r>
              <a:rPr lang="en-US" sz="3200" dirty="0" smtClean="0"/>
              <a:t>Every state can be represented by the set of things on the left side of the river.</a:t>
            </a:r>
            <a:endParaRPr lang="en-US" sz="3200" dirty="0"/>
          </a:p>
        </p:txBody>
      </p:sp>
    </p:spTree>
    <p:extLst>
      <p:ext uri="{BB962C8B-B14F-4D97-AF65-F5344CB8AC3E}">
        <p14:creationId xmlns:p14="http://schemas.microsoft.com/office/powerpoint/2010/main" val="3007198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7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7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89" grpId="0" build="p"/>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605856" y="514350"/>
            <a:ext cx="10664825" cy="1625600"/>
          </a:xfrm>
        </p:spPr>
        <p:txBody>
          <a:bodyPr/>
          <a:lstStyle/>
          <a:p>
            <a:r>
              <a:rPr lang="en-AU" dirty="0" smtClean="0">
                <a:effectLst>
                  <a:outerShdw blurRad="38100" dist="38100" dir="2700000" algn="tl">
                    <a:srgbClr val="C0C0C0"/>
                  </a:outerShdw>
                </a:effectLst>
              </a:rPr>
              <a:t>Transition between states</a:t>
            </a:r>
          </a:p>
        </p:txBody>
      </p:sp>
      <p:sp>
        <p:nvSpPr>
          <p:cNvPr id="14338" name="TextBox 4"/>
          <p:cNvSpPr txBox="1">
            <a:spLocks noChangeArrowheads="1"/>
          </p:cNvSpPr>
          <p:nvPr/>
        </p:nvSpPr>
        <p:spPr bwMode="auto">
          <a:xfrm>
            <a:off x="10966896" y="6604992"/>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w,c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4339" name="TextBox 5"/>
          <p:cNvSpPr txBox="1">
            <a:spLocks noChangeArrowheads="1"/>
          </p:cNvSpPr>
          <p:nvPr/>
        </p:nvSpPr>
        <p:spPr bwMode="auto">
          <a:xfrm>
            <a:off x="7473950" y="2273300"/>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f,w,c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4340" name="TextBox 6"/>
          <p:cNvSpPr txBox="1">
            <a:spLocks noChangeArrowheads="1"/>
          </p:cNvSpPr>
          <p:nvPr/>
        </p:nvSpPr>
        <p:spPr bwMode="auto">
          <a:xfrm>
            <a:off x="7761288" y="8034338"/>
            <a:ext cx="1752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{w}</a:t>
            </a:r>
            <a:endParaRPr lang="en-US" sz="4200" dirty="0">
              <a:solidFill>
                <a:srgbClr val="000000"/>
              </a:solidFill>
              <a:latin typeface="Helvetica Neue Light" pitchFamily="-84" charset="0"/>
              <a:sym typeface="Helvetica Neue Light" pitchFamily="-84" charset="0"/>
            </a:endParaRPr>
          </a:p>
        </p:txBody>
      </p:sp>
      <p:sp>
        <p:nvSpPr>
          <p:cNvPr id="14341" name="TextBox 7"/>
          <p:cNvSpPr txBox="1">
            <a:spLocks noChangeArrowheads="1"/>
          </p:cNvSpPr>
          <p:nvPr/>
        </p:nvSpPr>
        <p:spPr bwMode="auto">
          <a:xfrm>
            <a:off x="1677864" y="6821016"/>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{c}</a:t>
            </a:r>
            <a:endParaRPr lang="en-US" sz="4200" dirty="0">
              <a:solidFill>
                <a:srgbClr val="000000"/>
              </a:solidFill>
              <a:latin typeface="Helvetica Neue Light" pitchFamily="-84" charset="0"/>
              <a:sym typeface="Helvetica Neue Light" pitchFamily="-84" charset="0"/>
            </a:endParaRPr>
          </a:p>
        </p:txBody>
      </p:sp>
      <p:sp>
        <p:nvSpPr>
          <p:cNvPr id="14342" name="TextBox 8"/>
          <p:cNvSpPr txBox="1">
            <a:spLocks noChangeArrowheads="1"/>
          </p:cNvSpPr>
          <p:nvPr/>
        </p:nvSpPr>
        <p:spPr bwMode="auto">
          <a:xfrm>
            <a:off x="4449763" y="2273300"/>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f,w,g</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4343" name="TextBox 9"/>
          <p:cNvSpPr txBox="1">
            <a:spLocks noChangeArrowheads="1"/>
          </p:cNvSpPr>
          <p:nvPr/>
        </p:nvSpPr>
        <p:spPr bwMode="auto">
          <a:xfrm>
            <a:off x="11145838" y="2922588"/>
            <a:ext cx="1752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f,g,c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4344" name="TextBox 10"/>
          <p:cNvSpPr txBox="1">
            <a:spLocks noChangeArrowheads="1"/>
          </p:cNvSpPr>
          <p:nvPr/>
        </p:nvSpPr>
        <p:spPr bwMode="auto">
          <a:xfrm>
            <a:off x="4233863" y="7962900"/>
            <a:ext cx="1828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{g}</a:t>
            </a:r>
            <a:endParaRPr lang="en-US" sz="4200" dirty="0">
              <a:solidFill>
                <a:srgbClr val="000000"/>
              </a:solidFill>
              <a:latin typeface="Helvetica Neue Light" pitchFamily="-84" charset="0"/>
              <a:sym typeface="Helvetica Neue Light" pitchFamily="-84" charset="0"/>
            </a:endParaRPr>
          </a:p>
        </p:txBody>
      </p:sp>
      <p:sp>
        <p:nvSpPr>
          <p:cNvPr id="14345" name="TextBox 11"/>
          <p:cNvSpPr txBox="1">
            <a:spLocks noChangeArrowheads="1"/>
          </p:cNvSpPr>
          <p:nvPr/>
        </p:nvSpPr>
        <p:spPr bwMode="auto">
          <a:xfrm>
            <a:off x="11218863" y="5081588"/>
            <a:ext cx="1752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f.g</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4346" name="TextBox 12"/>
          <p:cNvSpPr txBox="1">
            <a:spLocks noChangeArrowheads="1"/>
          </p:cNvSpPr>
          <p:nvPr/>
        </p:nvSpPr>
        <p:spPr bwMode="auto">
          <a:xfrm>
            <a:off x="1677864" y="5164832"/>
            <a:ext cx="2016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Lucida Grande"/>
                <a:ea typeface="Lucida Grande"/>
                <a:cs typeface="Lucida Grande"/>
                <a:sym typeface="Helvetica Neue Light" pitchFamily="-84" charset="0"/>
              </a:rPr>
              <a:t>{ }</a:t>
            </a:r>
            <a:endParaRPr lang="en-US" sz="4200" dirty="0">
              <a:solidFill>
                <a:srgbClr val="000000"/>
              </a:solidFill>
              <a:latin typeface="Helvetica Neue Light" pitchFamily="-84" charset="0"/>
              <a:sym typeface="Helvetica Neue Light" pitchFamily="-84" charset="0"/>
            </a:endParaRPr>
          </a:p>
        </p:txBody>
      </p:sp>
      <p:sp>
        <p:nvSpPr>
          <p:cNvPr id="14347" name="TextBox 3"/>
          <p:cNvSpPr txBox="1">
            <a:spLocks noChangeArrowheads="1"/>
          </p:cNvSpPr>
          <p:nvPr/>
        </p:nvSpPr>
        <p:spPr bwMode="auto">
          <a:xfrm>
            <a:off x="741760" y="3364632"/>
            <a:ext cx="213523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f,w,g,c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72747" name="Line 43"/>
          <p:cNvSpPr>
            <a:spLocks noChangeShapeType="1"/>
          </p:cNvSpPr>
          <p:nvPr/>
        </p:nvSpPr>
        <p:spPr bwMode="auto">
          <a:xfrm>
            <a:off x="2936875" y="3930650"/>
            <a:ext cx="8208963" cy="295116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2748" name="Line 44"/>
          <p:cNvSpPr>
            <a:spLocks noChangeShapeType="1"/>
          </p:cNvSpPr>
          <p:nvPr/>
        </p:nvSpPr>
        <p:spPr bwMode="auto">
          <a:xfrm flipH="1" flipV="1">
            <a:off x="8553450" y="3065463"/>
            <a:ext cx="2808288" cy="36004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2749" name="Line 45"/>
          <p:cNvSpPr>
            <a:spLocks noChangeShapeType="1"/>
          </p:cNvSpPr>
          <p:nvPr/>
        </p:nvSpPr>
        <p:spPr bwMode="auto">
          <a:xfrm flipH="1">
            <a:off x="3081338" y="3065463"/>
            <a:ext cx="5040312" cy="396081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2750" name="Line 46"/>
          <p:cNvSpPr>
            <a:spLocks noChangeShapeType="1"/>
          </p:cNvSpPr>
          <p:nvPr/>
        </p:nvSpPr>
        <p:spPr bwMode="auto">
          <a:xfrm>
            <a:off x="8337550" y="3138488"/>
            <a:ext cx="215900" cy="496728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2751" name="Line 47"/>
          <p:cNvSpPr>
            <a:spLocks noChangeShapeType="1"/>
          </p:cNvSpPr>
          <p:nvPr/>
        </p:nvSpPr>
        <p:spPr bwMode="auto">
          <a:xfrm flipV="1">
            <a:off x="3152775" y="3497263"/>
            <a:ext cx="8066088" cy="374491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2752" name="Line 48"/>
          <p:cNvSpPr>
            <a:spLocks noChangeShapeType="1"/>
          </p:cNvSpPr>
          <p:nvPr/>
        </p:nvSpPr>
        <p:spPr bwMode="auto">
          <a:xfrm flipH="1">
            <a:off x="5457825" y="3641725"/>
            <a:ext cx="5976938" cy="439261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2753" name="Line 49"/>
          <p:cNvSpPr>
            <a:spLocks noChangeShapeType="1"/>
          </p:cNvSpPr>
          <p:nvPr/>
        </p:nvSpPr>
        <p:spPr bwMode="auto">
          <a:xfrm flipH="1" flipV="1">
            <a:off x="5313363" y="3138488"/>
            <a:ext cx="0" cy="48958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2754" name="Line 50"/>
          <p:cNvSpPr>
            <a:spLocks noChangeShapeType="1"/>
          </p:cNvSpPr>
          <p:nvPr/>
        </p:nvSpPr>
        <p:spPr bwMode="auto">
          <a:xfrm>
            <a:off x="5602288" y="3065463"/>
            <a:ext cx="2735262" cy="504031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2755" name="Line 51"/>
          <p:cNvSpPr>
            <a:spLocks noChangeShapeType="1"/>
          </p:cNvSpPr>
          <p:nvPr/>
        </p:nvSpPr>
        <p:spPr bwMode="auto">
          <a:xfrm flipV="1">
            <a:off x="3297238" y="5514975"/>
            <a:ext cx="7993062" cy="7143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2756" name="Line 52"/>
          <p:cNvSpPr>
            <a:spLocks noChangeShapeType="1"/>
          </p:cNvSpPr>
          <p:nvPr/>
        </p:nvSpPr>
        <p:spPr bwMode="auto">
          <a:xfrm flipV="1">
            <a:off x="5889625" y="5657850"/>
            <a:ext cx="5400675" cy="23764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Tree>
    <p:extLst>
      <p:ext uri="{BB962C8B-B14F-4D97-AF65-F5344CB8AC3E}">
        <p14:creationId xmlns:p14="http://schemas.microsoft.com/office/powerpoint/2010/main" val="4043230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457325" y="340296"/>
            <a:ext cx="10664825" cy="1625600"/>
          </a:xfrm>
        </p:spPr>
        <p:txBody>
          <a:bodyPr/>
          <a:lstStyle/>
          <a:p>
            <a:r>
              <a:rPr lang="en-AU" dirty="0" smtClean="0">
                <a:effectLst>
                  <a:outerShdw blurRad="38100" dist="38100" dir="2700000" algn="tl">
                    <a:srgbClr val="C0C0C0"/>
                  </a:outerShdw>
                </a:effectLst>
              </a:rPr>
              <a:t>Find a Path from Start to Final</a:t>
            </a:r>
          </a:p>
        </p:txBody>
      </p:sp>
      <p:sp>
        <p:nvSpPr>
          <p:cNvPr id="15362" name="TextBox 4"/>
          <p:cNvSpPr txBox="1">
            <a:spLocks noChangeArrowheads="1"/>
          </p:cNvSpPr>
          <p:nvPr/>
        </p:nvSpPr>
        <p:spPr bwMode="auto">
          <a:xfrm>
            <a:off x="11196638" y="6611869"/>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w,c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5363" name="TextBox 5"/>
          <p:cNvSpPr txBox="1">
            <a:spLocks noChangeArrowheads="1"/>
          </p:cNvSpPr>
          <p:nvPr/>
        </p:nvSpPr>
        <p:spPr bwMode="auto">
          <a:xfrm>
            <a:off x="7294488" y="2140496"/>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f,w,c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5364" name="TextBox 6"/>
          <p:cNvSpPr txBox="1">
            <a:spLocks noChangeArrowheads="1"/>
          </p:cNvSpPr>
          <p:nvPr/>
        </p:nvSpPr>
        <p:spPr bwMode="auto">
          <a:xfrm>
            <a:off x="7739063" y="7835832"/>
            <a:ext cx="1752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{w}</a:t>
            </a:r>
            <a:endParaRPr lang="en-US" sz="4200" dirty="0">
              <a:solidFill>
                <a:srgbClr val="000000"/>
              </a:solidFill>
              <a:latin typeface="Helvetica Neue Light" pitchFamily="-84" charset="0"/>
              <a:sym typeface="Helvetica Neue Light" pitchFamily="-84" charset="0"/>
            </a:endParaRPr>
          </a:p>
        </p:txBody>
      </p:sp>
      <p:sp>
        <p:nvSpPr>
          <p:cNvPr id="15365" name="TextBox 7"/>
          <p:cNvSpPr txBox="1">
            <a:spLocks noChangeArrowheads="1"/>
          </p:cNvSpPr>
          <p:nvPr/>
        </p:nvSpPr>
        <p:spPr bwMode="auto">
          <a:xfrm>
            <a:off x="1821880" y="6604992"/>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{c}</a:t>
            </a:r>
            <a:endParaRPr lang="en-US" sz="4200" dirty="0">
              <a:solidFill>
                <a:srgbClr val="000000"/>
              </a:solidFill>
              <a:latin typeface="Helvetica Neue Light" pitchFamily="-84" charset="0"/>
              <a:sym typeface="Helvetica Neue Light" pitchFamily="-84" charset="0"/>
            </a:endParaRPr>
          </a:p>
        </p:txBody>
      </p:sp>
      <p:sp>
        <p:nvSpPr>
          <p:cNvPr id="15366" name="TextBox 8"/>
          <p:cNvSpPr txBox="1">
            <a:spLocks noChangeArrowheads="1"/>
          </p:cNvSpPr>
          <p:nvPr/>
        </p:nvSpPr>
        <p:spPr bwMode="auto">
          <a:xfrm>
            <a:off x="4270152" y="2140496"/>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f,w,g</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5367" name="TextBox 9"/>
          <p:cNvSpPr txBox="1">
            <a:spLocks noChangeArrowheads="1"/>
          </p:cNvSpPr>
          <p:nvPr/>
        </p:nvSpPr>
        <p:spPr bwMode="auto">
          <a:xfrm>
            <a:off x="11123613" y="2724082"/>
            <a:ext cx="1752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f,g,c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5368" name="TextBox 10"/>
          <p:cNvSpPr txBox="1">
            <a:spLocks noChangeArrowheads="1"/>
          </p:cNvSpPr>
          <p:nvPr/>
        </p:nvSpPr>
        <p:spPr bwMode="auto">
          <a:xfrm>
            <a:off x="4211638" y="7764394"/>
            <a:ext cx="1828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{g}</a:t>
            </a:r>
            <a:endParaRPr lang="en-US" sz="4200" dirty="0">
              <a:solidFill>
                <a:srgbClr val="000000"/>
              </a:solidFill>
              <a:latin typeface="Helvetica Neue Light" pitchFamily="-84" charset="0"/>
              <a:sym typeface="Helvetica Neue Light" pitchFamily="-84" charset="0"/>
            </a:endParaRPr>
          </a:p>
        </p:txBody>
      </p:sp>
      <p:sp>
        <p:nvSpPr>
          <p:cNvPr id="15369" name="TextBox 11"/>
          <p:cNvSpPr txBox="1">
            <a:spLocks noChangeArrowheads="1"/>
          </p:cNvSpPr>
          <p:nvPr/>
        </p:nvSpPr>
        <p:spPr bwMode="auto">
          <a:xfrm>
            <a:off x="11196638" y="4883082"/>
            <a:ext cx="1752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f,g</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5370" name="TextBox 12"/>
          <p:cNvSpPr txBox="1">
            <a:spLocks noChangeArrowheads="1"/>
          </p:cNvSpPr>
          <p:nvPr/>
        </p:nvSpPr>
        <p:spPr bwMode="auto">
          <a:xfrm>
            <a:off x="1677864" y="5020816"/>
            <a:ext cx="2016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 }</a:t>
            </a:r>
            <a:endParaRPr lang="en-US" sz="4200" dirty="0">
              <a:solidFill>
                <a:srgbClr val="000000"/>
              </a:solidFill>
              <a:latin typeface="Helvetica Neue Light" pitchFamily="-84" charset="0"/>
              <a:sym typeface="Helvetica Neue Light" pitchFamily="-84" charset="0"/>
            </a:endParaRPr>
          </a:p>
        </p:txBody>
      </p:sp>
      <p:sp>
        <p:nvSpPr>
          <p:cNvPr id="15371" name="TextBox 3"/>
          <p:cNvSpPr txBox="1">
            <a:spLocks noChangeArrowheads="1"/>
          </p:cNvSpPr>
          <p:nvPr/>
        </p:nvSpPr>
        <p:spPr bwMode="auto">
          <a:xfrm>
            <a:off x="885776" y="3148608"/>
            <a:ext cx="21130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f,w,g,c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74765" name="Line 13"/>
          <p:cNvSpPr>
            <a:spLocks noChangeShapeType="1"/>
          </p:cNvSpPr>
          <p:nvPr/>
        </p:nvSpPr>
        <p:spPr bwMode="auto">
          <a:xfrm>
            <a:off x="2914650" y="3732144"/>
            <a:ext cx="8208963" cy="2951163"/>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4766" name="Line 14"/>
          <p:cNvSpPr>
            <a:spLocks noChangeShapeType="1"/>
          </p:cNvSpPr>
          <p:nvPr/>
        </p:nvSpPr>
        <p:spPr bwMode="auto">
          <a:xfrm flipH="1" flipV="1">
            <a:off x="8531225" y="2866957"/>
            <a:ext cx="2808288" cy="360045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4767" name="Line 15"/>
          <p:cNvSpPr>
            <a:spLocks noChangeShapeType="1"/>
          </p:cNvSpPr>
          <p:nvPr/>
        </p:nvSpPr>
        <p:spPr bwMode="auto">
          <a:xfrm flipH="1">
            <a:off x="3059113" y="2866957"/>
            <a:ext cx="5040312" cy="396081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4768" name="Line 16"/>
          <p:cNvSpPr>
            <a:spLocks noChangeShapeType="1"/>
          </p:cNvSpPr>
          <p:nvPr/>
        </p:nvSpPr>
        <p:spPr bwMode="auto">
          <a:xfrm>
            <a:off x="8315325" y="2939982"/>
            <a:ext cx="215900" cy="496728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4769" name="Line 17"/>
          <p:cNvSpPr>
            <a:spLocks noChangeShapeType="1"/>
          </p:cNvSpPr>
          <p:nvPr/>
        </p:nvSpPr>
        <p:spPr bwMode="auto">
          <a:xfrm flipV="1">
            <a:off x="3130550" y="3298757"/>
            <a:ext cx="8066088" cy="374491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4770" name="Line 18"/>
          <p:cNvSpPr>
            <a:spLocks noChangeShapeType="1"/>
          </p:cNvSpPr>
          <p:nvPr/>
        </p:nvSpPr>
        <p:spPr bwMode="auto">
          <a:xfrm flipH="1">
            <a:off x="5435600" y="3443219"/>
            <a:ext cx="5976938" cy="4392613"/>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4771" name="Line 19"/>
          <p:cNvSpPr>
            <a:spLocks noChangeShapeType="1"/>
          </p:cNvSpPr>
          <p:nvPr/>
        </p:nvSpPr>
        <p:spPr bwMode="auto">
          <a:xfrm flipH="1" flipV="1">
            <a:off x="5291138" y="2939982"/>
            <a:ext cx="0" cy="48958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4772" name="Line 20"/>
          <p:cNvSpPr>
            <a:spLocks noChangeShapeType="1"/>
          </p:cNvSpPr>
          <p:nvPr/>
        </p:nvSpPr>
        <p:spPr bwMode="auto">
          <a:xfrm>
            <a:off x="5580063" y="2866957"/>
            <a:ext cx="2735262" cy="504031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4773" name="Line 21"/>
          <p:cNvSpPr>
            <a:spLocks noChangeShapeType="1"/>
          </p:cNvSpPr>
          <p:nvPr/>
        </p:nvSpPr>
        <p:spPr bwMode="auto">
          <a:xfrm flipV="1">
            <a:off x="3275013" y="5316469"/>
            <a:ext cx="7993062" cy="71438"/>
          </a:xfrm>
          <a:prstGeom prst="line">
            <a:avLst/>
          </a:prstGeom>
          <a:noFill/>
          <a:ln w="571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
        <p:nvSpPr>
          <p:cNvPr id="74774" name="Line 22"/>
          <p:cNvSpPr>
            <a:spLocks noChangeShapeType="1"/>
          </p:cNvSpPr>
          <p:nvPr/>
        </p:nvSpPr>
        <p:spPr bwMode="auto">
          <a:xfrm flipV="1">
            <a:off x="5867400" y="5459344"/>
            <a:ext cx="5400675" cy="2376488"/>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ヒラギノ角ゴ ProN W3" charset="0"/>
              <a:cs typeface="ヒラギノ角ゴ ProN W3" charset="0"/>
            </a:endParaRPr>
          </a:p>
        </p:txBody>
      </p:sp>
    </p:spTree>
    <p:extLst>
      <p:ext uri="{BB962C8B-B14F-4D97-AF65-F5344CB8AC3E}">
        <p14:creationId xmlns:p14="http://schemas.microsoft.com/office/powerpoint/2010/main" val="4248188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1524000" y="196280"/>
            <a:ext cx="10728325" cy="1841500"/>
          </a:xfrm>
        </p:spPr>
        <p:txBody>
          <a:bodyPr lIns="50800" tIns="50800" rIns="50800" bIns="50800"/>
          <a:lstStyle/>
          <a:p>
            <a:r>
              <a:rPr lang="en-US" dirty="0" smtClean="0">
                <a:effectLst>
                  <a:outerShdw blurRad="38100" dist="38100" dir="2700000" algn="tl">
                    <a:srgbClr val="C0C0C0"/>
                  </a:outerShdw>
                </a:effectLst>
              </a:rPr>
              <a:t>Boat Solution</a:t>
            </a:r>
          </a:p>
        </p:txBody>
      </p:sp>
      <p:grpSp>
        <p:nvGrpSpPr>
          <p:cNvPr id="2" name="Group 1"/>
          <p:cNvGrpSpPr/>
          <p:nvPr/>
        </p:nvGrpSpPr>
        <p:grpSpPr>
          <a:xfrm>
            <a:off x="16525" y="3580656"/>
            <a:ext cx="12257082" cy="3170238"/>
            <a:chOff x="947639" y="3844235"/>
            <a:chExt cx="12257082" cy="3170238"/>
          </a:xfrm>
        </p:grpSpPr>
        <p:sp>
          <p:nvSpPr>
            <p:cNvPr id="16386" name="TextBox 3"/>
            <p:cNvSpPr txBox="1">
              <a:spLocks noChangeArrowheads="1"/>
            </p:cNvSpPr>
            <p:nvPr/>
          </p:nvSpPr>
          <p:spPr bwMode="auto">
            <a:xfrm>
              <a:off x="947639" y="5063435"/>
              <a:ext cx="210036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f,w,g,c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6387" name="TextBox 4"/>
            <p:cNvSpPr txBox="1">
              <a:spLocks noChangeArrowheads="1"/>
            </p:cNvSpPr>
            <p:nvPr/>
          </p:nvSpPr>
          <p:spPr bwMode="auto">
            <a:xfrm>
              <a:off x="3323902" y="5063435"/>
              <a:ext cx="1629097"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w,c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6388" name="TextBox 5"/>
            <p:cNvSpPr txBox="1">
              <a:spLocks noChangeArrowheads="1"/>
            </p:cNvSpPr>
            <p:nvPr/>
          </p:nvSpPr>
          <p:spPr bwMode="auto">
            <a:xfrm>
              <a:off x="5201266" y="5068371"/>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f,w,c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6389" name="TextBox 6"/>
            <p:cNvSpPr txBox="1">
              <a:spLocks noChangeArrowheads="1"/>
            </p:cNvSpPr>
            <p:nvPr/>
          </p:nvSpPr>
          <p:spPr bwMode="auto">
            <a:xfrm>
              <a:off x="5410200" y="3844235"/>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{w}</a:t>
              </a:r>
              <a:endParaRPr lang="en-US" sz="4200" dirty="0">
                <a:solidFill>
                  <a:srgbClr val="000000"/>
                </a:solidFill>
                <a:latin typeface="Helvetica Neue Light" pitchFamily="-84" charset="0"/>
                <a:sym typeface="Helvetica Neue Light" pitchFamily="-84" charset="0"/>
              </a:endParaRPr>
            </a:p>
          </p:txBody>
        </p:sp>
        <p:sp>
          <p:nvSpPr>
            <p:cNvPr id="16390" name="TextBox 7"/>
            <p:cNvSpPr txBox="1">
              <a:spLocks noChangeArrowheads="1"/>
            </p:cNvSpPr>
            <p:nvPr/>
          </p:nvSpPr>
          <p:spPr bwMode="auto">
            <a:xfrm>
              <a:off x="5410200" y="6282635"/>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{c}</a:t>
              </a:r>
              <a:endParaRPr lang="en-US" sz="4200" dirty="0">
                <a:solidFill>
                  <a:srgbClr val="000000"/>
                </a:solidFill>
                <a:latin typeface="Helvetica Neue Light" pitchFamily="-84" charset="0"/>
                <a:sym typeface="Helvetica Neue Light" pitchFamily="-84" charset="0"/>
              </a:endParaRPr>
            </a:p>
          </p:txBody>
        </p:sp>
        <p:sp>
          <p:nvSpPr>
            <p:cNvPr id="16391" name="TextBox 8"/>
            <p:cNvSpPr txBox="1">
              <a:spLocks noChangeArrowheads="1"/>
            </p:cNvSpPr>
            <p:nvPr/>
          </p:nvSpPr>
          <p:spPr bwMode="auto">
            <a:xfrm>
              <a:off x="7696200" y="3844235"/>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f,w,g</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6392" name="TextBox 9"/>
            <p:cNvSpPr txBox="1">
              <a:spLocks noChangeArrowheads="1"/>
            </p:cNvSpPr>
            <p:nvPr/>
          </p:nvSpPr>
          <p:spPr bwMode="auto">
            <a:xfrm>
              <a:off x="7620000" y="6282635"/>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f,g,c</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6393" name="TextBox 10"/>
            <p:cNvSpPr txBox="1">
              <a:spLocks noChangeArrowheads="1"/>
            </p:cNvSpPr>
            <p:nvPr/>
          </p:nvSpPr>
          <p:spPr bwMode="auto">
            <a:xfrm>
              <a:off x="8229600" y="5063435"/>
              <a:ext cx="1828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{g}</a:t>
              </a:r>
              <a:endParaRPr lang="en-US" sz="4200" dirty="0">
                <a:solidFill>
                  <a:srgbClr val="000000"/>
                </a:solidFill>
                <a:latin typeface="Helvetica Neue Light" pitchFamily="-84" charset="0"/>
                <a:sym typeface="Helvetica Neue Light" pitchFamily="-84" charset="0"/>
              </a:endParaRPr>
            </a:p>
          </p:txBody>
        </p:sp>
        <p:sp>
          <p:nvSpPr>
            <p:cNvPr id="16394" name="TextBox 11"/>
            <p:cNvSpPr txBox="1">
              <a:spLocks noChangeArrowheads="1"/>
            </p:cNvSpPr>
            <p:nvPr/>
          </p:nvSpPr>
          <p:spPr bwMode="auto">
            <a:xfrm>
              <a:off x="9737770" y="5068371"/>
              <a:ext cx="17526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r>
                <a:rPr lang="en-US" sz="4200" dirty="0" err="1" smtClean="0">
                  <a:solidFill>
                    <a:srgbClr val="000000"/>
                  </a:solidFill>
                  <a:latin typeface="Helvetica Neue Light" pitchFamily="-84" charset="0"/>
                  <a:sym typeface="Helvetica Neue Light" pitchFamily="-84" charset="0"/>
                </a:rPr>
                <a:t>f,g</a:t>
              </a:r>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6395" name="TextBox 12"/>
            <p:cNvSpPr txBox="1">
              <a:spLocks noChangeArrowheads="1"/>
            </p:cNvSpPr>
            <p:nvPr/>
          </p:nvSpPr>
          <p:spPr bwMode="auto">
            <a:xfrm>
              <a:off x="11321946" y="5068371"/>
              <a:ext cx="18827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r>
                <a:rPr lang="en-US" sz="4200" dirty="0" smtClean="0">
                  <a:solidFill>
                    <a:srgbClr val="000000"/>
                  </a:solidFill>
                  <a:latin typeface="Helvetica Neue Light" pitchFamily="-84" charset="0"/>
                  <a:sym typeface="Helvetica Neue Light" pitchFamily="-84" charset="0"/>
                </a:rPr>
                <a:t>{}</a:t>
              </a:r>
              <a:endParaRPr lang="en-US" sz="4200" dirty="0">
                <a:solidFill>
                  <a:srgbClr val="000000"/>
                </a:solidFill>
                <a:latin typeface="Helvetica Neue Light" pitchFamily="-84" charset="0"/>
                <a:sym typeface="Helvetica Neue Light" pitchFamily="-84" charset="0"/>
              </a:endParaRPr>
            </a:p>
          </p:txBody>
        </p:sp>
        <p:sp>
          <p:nvSpPr>
            <p:cNvPr id="16396" name="Right Arrow 13"/>
            <p:cNvSpPr>
              <a:spLocks noChangeArrowheads="1"/>
            </p:cNvSpPr>
            <p:nvPr/>
          </p:nvSpPr>
          <p:spPr bwMode="auto">
            <a:xfrm>
              <a:off x="3041026" y="5428411"/>
              <a:ext cx="457200" cy="152400"/>
            </a:xfrm>
            <a:prstGeom prst="rightArrow">
              <a:avLst>
                <a:gd name="adj1" fmla="val 50000"/>
                <a:gd name="adj2" fmla="val 50000"/>
              </a:avLst>
            </a:prstGeom>
            <a:solidFill>
              <a:srgbClr val="BFBFBF"/>
            </a:solidFill>
            <a:ln w="25400">
              <a:solidFill>
                <a:srgbClr val="000000"/>
              </a:solidFill>
              <a:round/>
              <a:headEnd/>
              <a:tailEnd/>
            </a:ln>
          </p:spPr>
          <p:txBody>
            <a:bodyPr/>
            <a:lstStyle/>
            <a:p>
              <a:pPr algn="ctr"/>
              <a:endParaRPr lang="en-AU" sz="4200">
                <a:solidFill>
                  <a:srgbClr val="000000"/>
                </a:solidFill>
                <a:latin typeface="Helvetica Neue Light" pitchFamily="-84" charset="0"/>
                <a:sym typeface="Helvetica Neue Light" pitchFamily="-84" charset="0"/>
              </a:endParaRPr>
            </a:p>
          </p:txBody>
        </p:sp>
        <p:sp>
          <p:nvSpPr>
            <p:cNvPr id="16397" name="Right Arrow 14"/>
            <p:cNvSpPr>
              <a:spLocks noChangeArrowheads="1"/>
            </p:cNvSpPr>
            <p:nvPr/>
          </p:nvSpPr>
          <p:spPr bwMode="auto">
            <a:xfrm>
              <a:off x="4800600" y="5444435"/>
              <a:ext cx="457200" cy="152400"/>
            </a:xfrm>
            <a:prstGeom prst="rightArrow">
              <a:avLst>
                <a:gd name="adj1" fmla="val 50000"/>
                <a:gd name="adj2" fmla="val 50000"/>
              </a:avLst>
            </a:prstGeom>
            <a:solidFill>
              <a:srgbClr val="BFBFBF"/>
            </a:solidFill>
            <a:ln w="25400">
              <a:solidFill>
                <a:srgbClr val="000000"/>
              </a:solidFill>
              <a:round/>
              <a:headEnd/>
              <a:tailEnd/>
            </a:ln>
          </p:spPr>
          <p:txBody>
            <a:bodyPr/>
            <a:lstStyle/>
            <a:p>
              <a:pPr algn="ctr"/>
              <a:endParaRPr lang="en-AU" sz="4200">
                <a:solidFill>
                  <a:srgbClr val="000000"/>
                </a:solidFill>
                <a:latin typeface="Helvetica Neue Light" pitchFamily="-84" charset="0"/>
                <a:sym typeface="Helvetica Neue Light" pitchFamily="-84" charset="0"/>
              </a:endParaRPr>
            </a:p>
          </p:txBody>
        </p:sp>
        <p:sp>
          <p:nvSpPr>
            <p:cNvPr id="16398" name="Right Arrow 15"/>
            <p:cNvSpPr>
              <a:spLocks noChangeArrowheads="1"/>
            </p:cNvSpPr>
            <p:nvPr/>
          </p:nvSpPr>
          <p:spPr bwMode="auto">
            <a:xfrm>
              <a:off x="7162800" y="4149035"/>
              <a:ext cx="457200" cy="152400"/>
            </a:xfrm>
            <a:prstGeom prst="rightArrow">
              <a:avLst>
                <a:gd name="adj1" fmla="val 50000"/>
                <a:gd name="adj2" fmla="val 50000"/>
              </a:avLst>
            </a:prstGeom>
            <a:solidFill>
              <a:srgbClr val="BFBFBF"/>
            </a:solidFill>
            <a:ln w="25400">
              <a:solidFill>
                <a:srgbClr val="000000"/>
              </a:solidFill>
              <a:round/>
              <a:headEnd/>
              <a:tailEnd/>
            </a:ln>
          </p:spPr>
          <p:txBody>
            <a:bodyPr/>
            <a:lstStyle/>
            <a:p>
              <a:pPr algn="ctr"/>
              <a:endParaRPr lang="en-AU" sz="4200">
                <a:solidFill>
                  <a:srgbClr val="000000"/>
                </a:solidFill>
                <a:latin typeface="Helvetica Neue Light" pitchFamily="-84" charset="0"/>
                <a:sym typeface="Helvetica Neue Light" pitchFamily="-84" charset="0"/>
              </a:endParaRPr>
            </a:p>
          </p:txBody>
        </p:sp>
        <p:sp>
          <p:nvSpPr>
            <p:cNvPr id="16399" name="Right Arrow 16"/>
            <p:cNvSpPr>
              <a:spLocks noChangeArrowheads="1"/>
            </p:cNvSpPr>
            <p:nvPr/>
          </p:nvSpPr>
          <p:spPr bwMode="auto">
            <a:xfrm>
              <a:off x="7162800" y="6663635"/>
              <a:ext cx="457200" cy="152400"/>
            </a:xfrm>
            <a:prstGeom prst="rightArrow">
              <a:avLst>
                <a:gd name="adj1" fmla="val 50000"/>
                <a:gd name="adj2" fmla="val 50000"/>
              </a:avLst>
            </a:prstGeom>
            <a:solidFill>
              <a:srgbClr val="BFBFBF"/>
            </a:solidFill>
            <a:ln w="25400">
              <a:solidFill>
                <a:srgbClr val="000000"/>
              </a:solidFill>
              <a:round/>
              <a:headEnd/>
              <a:tailEnd/>
            </a:ln>
          </p:spPr>
          <p:txBody>
            <a:bodyPr/>
            <a:lstStyle/>
            <a:p>
              <a:pPr algn="ctr"/>
              <a:endParaRPr lang="en-AU" sz="4200">
                <a:solidFill>
                  <a:srgbClr val="000000"/>
                </a:solidFill>
                <a:latin typeface="Helvetica Neue Light" pitchFamily="-84" charset="0"/>
                <a:sym typeface="Helvetica Neue Light" pitchFamily="-84" charset="0"/>
              </a:endParaRPr>
            </a:p>
          </p:txBody>
        </p:sp>
        <p:sp>
          <p:nvSpPr>
            <p:cNvPr id="16400" name="Right Arrow 17"/>
            <p:cNvSpPr>
              <a:spLocks noChangeArrowheads="1"/>
            </p:cNvSpPr>
            <p:nvPr/>
          </p:nvSpPr>
          <p:spPr bwMode="auto">
            <a:xfrm>
              <a:off x="9593754" y="5428411"/>
              <a:ext cx="457200" cy="152400"/>
            </a:xfrm>
            <a:prstGeom prst="rightArrow">
              <a:avLst>
                <a:gd name="adj1" fmla="val 50000"/>
                <a:gd name="adj2" fmla="val 50000"/>
              </a:avLst>
            </a:prstGeom>
            <a:solidFill>
              <a:srgbClr val="BFBFBF"/>
            </a:solidFill>
            <a:ln w="25400">
              <a:solidFill>
                <a:srgbClr val="000000"/>
              </a:solidFill>
              <a:round/>
              <a:headEnd/>
              <a:tailEnd/>
            </a:ln>
          </p:spPr>
          <p:txBody>
            <a:bodyPr/>
            <a:lstStyle/>
            <a:p>
              <a:pPr algn="ctr"/>
              <a:endParaRPr lang="en-AU" sz="4200">
                <a:solidFill>
                  <a:srgbClr val="000000"/>
                </a:solidFill>
                <a:latin typeface="Helvetica Neue Light" pitchFamily="-84" charset="0"/>
                <a:sym typeface="Helvetica Neue Light" pitchFamily="-84" charset="0"/>
              </a:endParaRPr>
            </a:p>
          </p:txBody>
        </p:sp>
        <p:sp>
          <p:nvSpPr>
            <p:cNvPr id="16401" name="Right Arrow 18"/>
            <p:cNvSpPr>
              <a:spLocks noChangeArrowheads="1"/>
            </p:cNvSpPr>
            <p:nvPr/>
          </p:nvSpPr>
          <p:spPr bwMode="auto">
            <a:xfrm>
              <a:off x="11321946" y="5428411"/>
              <a:ext cx="457200" cy="152400"/>
            </a:xfrm>
            <a:prstGeom prst="rightArrow">
              <a:avLst>
                <a:gd name="adj1" fmla="val 50000"/>
                <a:gd name="adj2" fmla="val 50000"/>
              </a:avLst>
            </a:prstGeom>
            <a:solidFill>
              <a:srgbClr val="BFBFBF"/>
            </a:solidFill>
            <a:ln w="25400">
              <a:solidFill>
                <a:srgbClr val="000000"/>
              </a:solidFill>
              <a:round/>
              <a:headEnd/>
              <a:tailEnd/>
            </a:ln>
          </p:spPr>
          <p:txBody>
            <a:bodyPr/>
            <a:lstStyle/>
            <a:p>
              <a:pPr algn="ctr"/>
              <a:endParaRPr lang="en-AU" sz="4200">
                <a:solidFill>
                  <a:srgbClr val="000000"/>
                </a:solidFill>
                <a:latin typeface="Helvetica Neue Light" pitchFamily="-84" charset="0"/>
                <a:sym typeface="Helvetica Neue Light" pitchFamily="-84" charset="0"/>
              </a:endParaRPr>
            </a:p>
          </p:txBody>
        </p:sp>
        <p:sp>
          <p:nvSpPr>
            <p:cNvPr id="16402" name="Right Arrow 19"/>
            <p:cNvSpPr>
              <a:spLocks noChangeArrowheads="1"/>
            </p:cNvSpPr>
            <p:nvPr/>
          </p:nvSpPr>
          <p:spPr bwMode="auto">
            <a:xfrm rot="-4669352">
              <a:off x="5881688" y="4731647"/>
              <a:ext cx="533400" cy="149225"/>
            </a:xfrm>
            <a:prstGeom prst="rightArrow">
              <a:avLst>
                <a:gd name="adj1" fmla="val 50000"/>
                <a:gd name="adj2" fmla="val 49910"/>
              </a:avLst>
            </a:prstGeom>
            <a:solidFill>
              <a:srgbClr val="BFBFBF"/>
            </a:solidFill>
            <a:ln w="25400">
              <a:solidFill>
                <a:srgbClr val="000000"/>
              </a:solidFill>
              <a:round/>
              <a:headEnd/>
              <a:tailEnd/>
            </a:ln>
          </p:spPr>
          <p:txBody>
            <a:bodyPr vert="eaVert"/>
            <a:lstStyle/>
            <a:p>
              <a:pPr algn="ctr"/>
              <a:endParaRPr lang="en-AU" sz="4200">
                <a:solidFill>
                  <a:srgbClr val="000000"/>
                </a:solidFill>
                <a:latin typeface="Helvetica Neue Light" pitchFamily="-84" charset="0"/>
                <a:sym typeface="Helvetica Neue Light" pitchFamily="-84" charset="0"/>
              </a:endParaRPr>
            </a:p>
          </p:txBody>
        </p:sp>
        <p:sp>
          <p:nvSpPr>
            <p:cNvPr id="16403" name="Right Arrow 20"/>
            <p:cNvSpPr>
              <a:spLocks noChangeArrowheads="1"/>
            </p:cNvSpPr>
            <p:nvPr/>
          </p:nvSpPr>
          <p:spPr bwMode="auto">
            <a:xfrm rot="3086030">
              <a:off x="5907088" y="5949260"/>
              <a:ext cx="609600" cy="200025"/>
            </a:xfrm>
            <a:prstGeom prst="rightArrow">
              <a:avLst>
                <a:gd name="adj1" fmla="val 50000"/>
                <a:gd name="adj2" fmla="val 49975"/>
              </a:avLst>
            </a:prstGeom>
            <a:solidFill>
              <a:srgbClr val="BFBFBF"/>
            </a:solidFill>
            <a:ln w="25400">
              <a:solidFill>
                <a:srgbClr val="000000"/>
              </a:solidFill>
              <a:round/>
              <a:headEnd/>
              <a:tailEnd/>
            </a:ln>
          </p:spPr>
          <p:txBody>
            <a:bodyPr rot="10800000" vert="eaVert"/>
            <a:lstStyle/>
            <a:p>
              <a:pPr algn="ctr"/>
              <a:endParaRPr lang="en-AU" sz="4200">
                <a:solidFill>
                  <a:srgbClr val="000000"/>
                </a:solidFill>
                <a:latin typeface="Helvetica Neue Light" pitchFamily="-84" charset="0"/>
                <a:sym typeface="Helvetica Neue Light" pitchFamily="-84" charset="0"/>
              </a:endParaRPr>
            </a:p>
          </p:txBody>
        </p:sp>
        <p:sp>
          <p:nvSpPr>
            <p:cNvPr id="16404" name="Right Arrow 21"/>
            <p:cNvSpPr>
              <a:spLocks noChangeArrowheads="1"/>
            </p:cNvSpPr>
            <p:nvPr/>
          </p:nvSpPr>
          <p:spPr bwMode="auto">
            <a:xfrm rot="3084676">
              <a:off x="8577263" y="4723710"/>
              <a:ext cx="593725" cy="200025"/>
            </a:xfrm>
            <a:prstGeom prst="rightArrow">
              <a:avLst>
                <a:gd name="adj1" fmla="val 50000"/>
                <a:gd name="adj2" fmla="val 50034"/>
              </a:avLst>
            </a:prstGeom>
            <a:solidFill>
              <a:srgbClr val="BFBFBF"/>
            </a:solidFill>
            <a:ln w="25400">
              <a:solidFill>
                <a:srgbClr val="000000"/>
              </a:solidFill>
              <a:round/>
              <a:headEnd/>
              <a:tailEnd/>
            </a:ln>
          </p:spPr>
          <p:txBody>
            <a:bodyPr rot="10800000" vert="eaVert"/>
            <a:lstStyle/>
            <a:p>
              <a:pPr algn="ctr"/>
              <a:endParaRPr lang="en-AU" sz="4200">
                <a:solidFill>
                  <a:srgbClr val="000000"/>
                </a:solidFill>
                <a:latin typeface="Helvetica Neue Light" pitchFamily="-84" charset="0"/>
                <a:sym typeface="Helvetica Neue Light" pitchFamily="-84" charset="0"/>
              </a:endParaRPr>
            </a:p>
          </p:txBody>
        </p:sp>
        <p:sp>
          <p:nvSpPr>
            <p:cNvPr id="16405" name="Right Arrow 22"/>
            <p:cNvSpPr>
              <a:spLocks noChangeArrowheads="1"/>
            </p:cNvSpPr>
            <p:nvPr/>
          </p:nvSpPr>
          <p:spPr bwMode="auto">
            <a:xfrm rot="-3973692">
              <a:off x="8617744" y="6088167"/>
              <a:ext cx="542925" cy="204787"/>
            </a:xfrm>
            <a:prstGeom prst="rightArrow">
              <a:avLst>
                <a:gd name="adj1" fmla="val 50000"/>
                <a:gd name="adj2" fmla="val 50041"/>
              </a:avLst>
            </a:prstGeom>
            <a:solidFill>
              <a:srgbClr val="BFBFBF"/>
            </a:solidFill>
            <a:ln w="25400">
              <a:solidFill>
                <a:srgbClr val="000000"/>
              </a:solidFill>
              <a:round/>
              <a:headEnd/>
              <a:tailEnd/>
            </a:ln>
          </p:spPr>
          <p:txBody>
            <a:bodyPr vert="eaVert"/>
            <a:lstStyle/>
            <a:p>
              <a:pPr algn="ctr"/>
              <a:endParaRPr lang="en-AU" sz="4200">
                <a:solidFill>
                  <a:srgbClr val="000000"/>
                </a:solidFill>
                <a:latin typeface="Helvetica Neue Light" pitchFamily="-84" charset="0"/>
                <a:sym typeface="Helvetica Neue Light" pitchFamily="-84" charset="0"/>
              </a:endParaRPr>
            </a:p>
          </p:txBody>
        </p:sp>
      </p:grpSp>
    </p:spTree>
    <p:extLst>
      <p:ext uri="{BB962C8B-B14F-4D97-AF65-F5344CB8AC3E}">
        <p14:creationId xmlns:p14="http://schemas.microsoft.com/office/powerpoint/2010/main" val="325273725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2892" y="196280"/>
            <a:ext cx="10663936" cy="1080120"/>
          </a:xfrm>
        </p:spPr>
        <p:txBody>
          <a:bodyPr/>
          <a:lstStyle/>
          <a:p>
            <a:r>
              <a:rPr lang="en-AU" dirty="0" smtClean="0"/>
              <a:t>Solving Boat Problem</a:t>
            </a:r>
            <a:endParaRPr lang="en-AU" dirty="0"/>
          </a:p>
        </p:txBody>
      </p:sp>
      <p:sp>
        <p:nvSpPr>
          <p:cNvPr id="3" name="Rounded Rectangle 2"/>
          <p:cNvSpPr/>
          <p:nvPr/>
        </p:nvSpPr>
        <p:spPr>
          <a:xfrm>
            <a:off x="2405630" y="1313654"/>
            <a:ext cx="4680520" cy="1440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List all possible states</a:t>
            </a:r>
            <a:endParaRPr lang="en-AU" sz="3600" dirty="0">
              <a:solidFill>
                <a:schemeClr val="tx1"/>
              </a:solidFill>
            </a:endParaRPr>
          </a:p>
        </p:txBody>
      </p:sp>
      <p:sp>
        <p:nvSpPr>
          <p:cNvPr id="5" name="Rounded Rectangle 4"/>
          <p:cNvSpPr/>
          <p:nvPr/>
        </p:nvSpPr>
        <p:spPr>
          <a:xfrm>
            <a:off x="2376984" y="5484706"/>
            <a:ext cx="4680520" cy="15091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Identify all the transitions between states</a:t>
            </a:r>
            <a:endParaRPr lang="en-AU" sz="3600" dirty="0">
              <a:solidFill>
                <a:schemeClr val="tx1"/>
              </a:solidFill>
            </a:endParaRPr>
          </a:p>
        </p:txBody>
      </p:sp>
      <p:sp>
        <p:nvSpPr>
          <p:cNvPr id="6" name="Rounded Rectangle 5"/>
          <p:cNvSpPr/>
          <p:nvPr/>
        </p:nvSpPr>
        <p:spPr>
          <a:xfrm>
            <a:off x="2376984" y="7630308"/>
            <a:ext cx="4680520" cy="194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Find a path between start state and final state</a:t>
            </a:r>
            <a:endParaRPr lang="en-AU" sz="3600" dirty="0">
              <a:solidFill>
                <a:schemeClr val="tx1"/>
              </a:solidFill>
            </a:endParaRPr>
          </a:p>
        </p:txBody>
      </p:sp>
      <p:cxnSp>
        <p:nvCxnSpPr>
          <p:cNvPr id="9" name="Straight Arrow Connector 8"/>
          <p:cNvCxnSpPr/>
          <p:nvPr/>
        </p:nvCxnSpPr>
        <p:spPr>
          <a:xfrm>
            <a:off x="4703381" y="6993899"/>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379598" y="3436640"/>
            <a:ext cx="4680520" cy="1440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Eliminate invalid states</a:t>
            </a:r>
            <a:endParaRPr lang="en-AU" sz="3600" dirty="0">
              <a:solidFill>
                <a:schemeClr val="tx1"/>
              </a:solidFill>
            </a:endParaRPr>
          </a:p>
        </p:txBody>
      </p:sp>
      <p:cxnSp>
        <p:nvCxnSpPr>
          <p:cNvPr id="20" name="Straight Arrow Connector 19"/>
          <p:cNvCxnSpPr/>
          <p:nvPr/>
        </p:nvCxnSpPr>
        <p:spPr>
          <a:xfrm>
            <a:off x="4703381" y="4876800"/>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703381" y="2827139"/>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353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p:txBody>
          <a:bodyPr rIns="50797">
            <a:normAutofit/>
          </a:bodyPr>
          <a:lstStyle/>
          <a:p>
            <a:pPr marL="115888" indent="0" eaLnBrk="1" hangingPunct="1">
              <a:buFont typeface="Wingdings 2" pitchFamily="18" charset="2"/>
              <a:buNone/>
            </a:pPr>
            <a:r>
              <a:rPr lang="en-US" dirty="0" smtClean="0">
                <a:sym typeface="Geneva" pitchFamily="-84" charset="0"/>
              </a:rPr>
              <a:t>Log onto the FIT1045 Moodle site:</a:t>
            </a:r>
          </a:p>
          <a:p>
            <a:pPr marL="115888" indent="0" eaLnBrk="1" hangingPunct="1">
              <a:buFontTx/>
              <a:buChar char="•"/>
            </a:pPr>
            <a:r>
              <a:rPr lang="en-US" dirty="0" smtClean="0">
                <a:sym typeface="Geneva" pitchFamily="-84" charset="0"/>
              </a:rPr>
              <a:t> Watch the following video:</a:t>
            </a:r>
          </a:p>
          <a:p>
            <a:pPr marL="506413" lvl="1" indent="0" eaLnBrk="1" hangingPunct="1">
              <a:buFontTx/>
              <a:buChar char="•"/>
            </a:pPr>
            <a:r>
              <a:rPr lang="en-US" dirty="0">
                <a:sym typeface="Geneva" pitchFamily="-84" charset="0"/>
              </a:rPr>
              <a:t> </a:t>
            </a:r>
            <a:r>
              <a:rPr lang="en-US" dirty="0" smtClean="0">
                <a:sym typeface="Geneva" pitchFamily="-84" charset="0"/>
              </a:rPr>
              <a:t>The 8 Queens Problem</a:t>
            </a:r>
          </a:p>
          <a:p>
            <a:pPr marL="506413" lvl="1" indent="0" eaLnBrk="1" hangingPunct="1">
              <a:buFontTx/>
              <a:buChar char="•"/>
            </a:pPr>
            <a:endParaRPr lang="en-US" b="1" dirty="0">
              <a:sym typeface="Geneva" pitchFamily="-84" charset="0"/>
            </a:endParaRPr>
          </a:p>
          <a:p>
            <a:pPr marL="115888" indent="0" eaLnBrk="1" hangingPunct="1">
              <a:buFontTx/>
              <a:buChar char="•"/>
            </a:pPr>
            <a:r>
              <a:rPr lang="en-US" b="1" dirty="0" smtClean="0">
                <a:sym typeface="Geneva" pitchFamily="-84" charset="0"/>
              </a:rPr>
              <a:t> </a:t>
            </a:r>
            <a:r>
              <a:rPr lang="en-US" dirty="0" smtClean="0">
                <a:sym typeface="Geneva" pitchFamily="-84" charset="0"/>
              </a:rPr>
              <a:t>Read Chapter 3 Brute Force in </a:t>
            </a:r>
            <a:r>
              <a:rPr lang="en-US" dirty="0" err="1" smtClean="0">
                <a:sym typeface="Geneva" pitchFamily="-84" charset="0"/>
              </a:rPr>
              <a:t>Levitin</a:t>
            </a:r>
            <a:r>
              <a:rPr lang="en-US" dirty="0" smtClean="0">
                <a:sym typeface="Geneva" pitchFamily="-84" charset="0"/>
              </a:rPr>
              <a:t>, “The Design and Analysis of Algorithms”</a:t>
            </a:r>
          </a:p>
          <a:p>
            <a:pPr marL="115888" indent="0" eaLnBrk="1" hangingPunct="1">
              <a:buFontTx/>
              <a:buChar char="•"/>
            </a:pPr>
            <a:endParaRPr lang="en-US" b="1" dirty="0" smtClean="0">
              <a:sym typeface="Geneva" pitchFamily="-84" charset="0"/>
            </a:endParaRPr>
          </a:p>
          <a:p>
            <a:pPr marL="115888" indent="0" eaLnBrk="1" hangingPunct="1">
              <a:buFont typeface="Wingdings 2" pitchFamily="18" charset="2"/>
              <a:buNone/>
            </a:pPr>
            <a:r>
              <a:rPr lang="en-US" b="1" i="1" dirty="0" smtClean="0">
                <a:sym typeface="Geneva" pitchFamily="-84" charset="0"/>
              </a:rPr>
              <a:t>Attempt the following problem…</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B01FE06-69C7-4548-8BF5-43AA795E897A}" type="slidenum">
              <a:rPr lang="en-US" sz="1700">
                <a:solidFill>
                  <a:srgbClr val="B5A788"/>
                </a:solidFill>
              </a:rPr>
              <a:pPr eaLnBrk="1" hangingPunct="1"/>
              <a:t>26</a:t>
            </a:fld>
            <a:endParaRPr lang="en-US" sz="1700">
              <a:solidFill>
                <a:srgbClr val="B5A788"/>
              </a:solidFill>
            </a:endParaRPr>
          </a:p>
        </p:txBody>
      </p:sp>
    </p:spTree>
    <p:extLst>
      <p:ext uri="{BB962C8B-B14F-4D97-AF65-F5344CB8AC3E}">
        <p14:creationId xmlns:p14="http://schemas.microsoft.com/office/powerpoint/2010/main" val="2005406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2">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idx="4294967295"/>
          </p:nvPr>
        </p:nvSpPr>
        <p:spPr>
          <a:xfrm>
            <a:off x="1677864" y="340296"/>
            <a:ext cx="10664825" cy="1625600"/>
          </a:xfrm>
        </p:spPr>
        <p:txBody>
          <a:bodyPr lIns="50800" tIns="50800" rIns="50800" bIns="50800"/>
          <a:lstStyle/>
          <a:p>
            <a:pPr eaLnBrk="1" hangingPunct="1"/>
            <a:r>
              <a:rPr lang="en-US" dirty="0" smtClean="0"/>
              <a:t>Traveling Salesman</a:t>
            </a:r>
          </a:p>
        </p:txBody>
      </p:sp>
      <p:sp>
        <p:nvSpPr>
          <p:cNvPr id="54274" name="Content Placeholder 2"/>
          <p:cNvSpPr>
            <a:spLocks noGrp="1"/>
          </p:cNvSpPr>
          <p:nvPr>
            <p:ph idx="4294967295"/>
          </p:nvPr>
        </p:nvSpPr>
        <p:spPr>
          <a:xfrm>
            <a:off x="1605856" y="2133600"/>
            <a:ext cx="10800457" cy="7351713"/>
          </a:xfrm>
        </p:spPr>
        <p:txBody>
          <a:bodyPr lIns="50800" tIns="50800" rIns="50800" bIns="50800"/>
          <a:lstStyle/>
          <a:p>
            <a:pPr marL="266700" indent="-266700" algn="ctr" defTabSz="914400" eaLnBrk="1" hangingPunct="1">
              <a:buFont typeface="Wingdings" pitchFamily="2" charset="2"/>
              <a:buNone/>
            </a:pPr>
            <a:r>
              <a:rPr lang="en-US" sz="3200" dirty="0" smtClean="0"/>
              <a:t>Suppose you are given the following driving distances in </a:t>
            </a:r>
            <a:r>
              <a:rPr lang="en-US" sz="3200" dirty="0" err="1" smtClean="0"/>
              <a:t>kms</a:t>
            </a:r>
            <a:r>
              <a:rPr lang="en-US" sz="3200" dirty="0" smtClean="0"/>
              <a:t> between the following capital cities.</a:t>
            </a:r>
          </a:p>
          <a:p>
            <a:pPr marL="266700" indent="-266700" defTabSz="914400" eaLnBrk="1" hangingPunct="1"/>
            <a:endParaRPr lang="en-US" sz="3200" dirty="0" smtClean="0"/>
          </a:p>
          <a:p>
            <a:pPr marL="266700" indent="-266700" defTabSz="914400" eaLnBrk="1" hangingPunct="1"/>
            <a:endParaRPr lang="en-US" sz="3200" dirty="0" smtClean="0"/>
          </a:p>
          <a:p>
            <a:pPr marL="266700" indent="-266700" defTabSz="914400" eaLnBrk="1" hangingPunct="1"/>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algn="ctr" defTabSz="914400" eaLnBrk="1" hangingPunct="1">
              <a:buFont typeface="Wingdings" pitchFamily="2" charset="2"/>
              <a:buNone/>
            </a:pPr>
            <a:r>
              <a:rPr lang="en-US" sz="3200" dirty="0" smtClean="0"/>
              <a:t>Find the shortest route that enables a salesman to start at Canberra, visit all the other cities, before returning to Canberra.  </a:t>
            </a:r>
          </a:p>
        </p:txBody>
      </p:sp>
      <p:graphicFrame>
        <p:nvGraphicFramePr>
          <p:cNvPr id="5" name="Table 4"/>
          <p:cNvGraphicFramePr>
            <a:graphicFrameLocks noGrp="1"/>
          </p:cNvGraphicFramePr>
          <p:nvPr>
            <p:extLst>
              <p:ext uri="{D42A27DB-BD31-4B8C-83A1-F6EECF244321}">
                <p14:modId xmlns:p14="http://schemas.microsoft.com/office/powerpoint/2010/main" val="936326307"/>
              </p:ext>
            </p:extLst>
          </p:nvPr>
        </p:nvGraphicFramePr>
        <p:xfrm>
          <a:off x="2109788" y="3581400"/>
          <a:ext cx="8915400" cy="4191000"/>
        </p:xfrm>
        <a:graphic>
          <a:graphicData uri="http://schemas.openxmlformats.org/drawingml/2006/table">
            <a:tbl>
              <a:tblPr/>
              <a:tblGrid>
                <a:gridCol w="1485900"/>
                <a:gridCol w="1485900"/>
                <a:gridCol w="1485900"/>
                <a:gridCol w="1485900"/>
                <a:gridCol w="1485900"/>
                <a:gridCol w="1485900"/>
              </a:tblGrid>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Adelaide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Brisbane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Canberra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Darwin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Sydney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Adelaide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3017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Brisbane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3415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939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Canberra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Darwin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3017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3415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Sydney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939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3638327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lIns="50800" tIns="50800" rIns="50800" bIns="50800"/>
          <a:lstStyle/>
          <a:p>
            <a:pPr eaLnBrk="1" hangingPunct="1">
              <a:defRPr/>
            </a:pPr>
            <a:r>
              <a:rPr lang="en-US" dirty="0" smtClean="0">
                <a:effectLst>
                  <a:outerShdw blurRad="38100" dist="38100" dir="2700000" algn="tl">
                    <a:srgbClr val="C0C0C0"/>
                  </a:outerShdw>
                </a:effectLst>
              </a:rPr>
              <a:t>Overview</a:t>
            </a:r>
          </a:p>
        </p:txBody>
      </p:sp>
      <p:sp>
        <p:nvSpPr>
          <p:cNvPr id="7171" name="Rectangle 2"/>
          <p:cNvSpPr>
            <a:spLocks noGrp="1" noChangeArrowheads="1"/>
          </p:cNvSpPr>
          <p:nvPr>
            <p:ph idx="1"/>
          </p:nvPr>
        </p:nvSpPr>
        <p:spPr/>
        <p:txBody>
          <a:bodyPr lIns="50800" tIns="50800" rIns="50800" bIns="50800"/>
          <a:lstStyle/>
          <a:p>
            <a:pPr eaLnBrk="1" hangingPunct="1"/>
            <a:r>
              <a:rPr lang="en-US" dirty="0" smtClean="0"/>
              <a:t>Benefits</a:t>
            </a:r>
          </a:p>
          <a:p>
            <a:pPr eaLnBrk="1" hangingPunct="1"/>
            <a:r>
              <a:rPr lang="en-US" dirty="0" smtClean="0"/>
              <a:t>Sequential Search</a:t>
            </a:r>
          </a:p>
          <a:p>
            <a:pPr eaLnBrk="1" hangingPunct="1"/>
            <a:r>
              <a:rPr lang="en-US" dirty="0" smtClean="0"/>
              <a:t>String matching</a:t>
            </a:r>
          </a:p>
          <a:p>
            <a:pPr eaLnBrk="1" hangingPunct="1"/>
            <a:r>
              <a:rPr lang="en-US" dirty="0" smtClean="0"/>
              <a:t>Boat Problem</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1533848" y="17376"/>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Benefits of Brute Force</a:t>
            </a:r>
          </a:p>
        </p:txBody>
      </p:sp>
      <p:sp>
        <p:nvSpPr>
          <p:cNvPr id="29699" name="Content Placeholder 2"/>
          <p:cNvSpPr>
            <a:spLocks noGrp="1"/>
          </p:cNvSpPr>
          <p:nvPr>
            <p:ph idx="4294967295"/>
          </p:nvPr>
        </p:nvSpPr>
        <p:spPr>
          <a:xfrm>
            <a:off x="1533848" y="2428528"/>
            <a:ext cx="11233248" cy="6275388"/>
          </a:xfrm>
        </p:spPr>
        <p:txBody>
          <a:bodyPr lIns="50800" tIns="50800" rIns="50800" bIns="50800"/>
          <a:lstStyle/>
          <a:p>
            <a:pPr eaLnBrk="1" hangingPunct="1"/>
            <a:r>
              <a:rPr lang="en-US" dirty="0" smtClean="0"/>
              <a:t>Can be applied to most problems.</a:t>
            </a:r>
          </a:p>
          <a:p>
            <a:pPr eaLnBrk="1" hangingPunct="1"/>
            <a:r>
              <a:rPr lang="en-US" dirty="0" smtClean="0"/>
              <a:t>Can yield reasonable algorithms.</a:t>
            </a:r>
          </a:p>
          <a:p>
            <a:pPr eaLnBrk="1" hangingPunct="1"/>
            <a:r>
              <a:rPr lang="en-US" dirty="0" smtClean="0"/>
              <a:t>Can involve less expense and effort in designing and implementing.</a:t>
            </a:r>
          </a:p>
          <a:p>
            <a:pPr eaLnBrk="1" hangingPunct="1"/>
            <a:r>
              <a:rPr lang="en-US" dirty="0" smtClean="0"/>
              <a:t>Useful for small size instances of the problems.</a:t>
            </a:r>
          </a:p>
          <a:p>
            <a:pPr eaLnBrk="1" hangingPunct="1"/>
            <a:r>
              <a:rPr lang="en-US" dirty="0" smtClean="0"/>
              <a:t>Generating and checking solutions can occur in parallel.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Finding a phone number</a:t>
            </a:r>
            <a:endParaRPr lang="en-AU" dirty="0"/>
          </a:p>
        </p:txBody>
      </p:sp>
      <p:sp>
        <p:nvSpPr>
          <p:cNvPr id="3" name="Content Placeholder 2"/>
          <p:cNvSpPr>
            <a:spLocks noGrp="1"/>
          </p:cNvSpPr>
          <p:nvPr>
            <p:ph idx="1"/>
          </p:nvPr>
        </p:nvSpPr>
        <p:spPr>
          <a:xfrm>
            <a:off x="2041525" y="2058988"/>
            <a:ext cx="10725571" cy="7498332"/>
          </a:xfrm>
        </p:spPr>
        <p:txBody>
          <a:bodyPr/>
          <a:lstStyle/>
          <a:p>
            <a:pPr marL="117475" indent="0" algn="ctr">
              <a:buNone/>
            </a:pPr>
            <a:r>
              <a:rPr lang="en-AU" dirty="0" smtClean="0"/>
              <a:t>Consider the problem of trying to find a telephone number in a phone book.</a:t>
            </a:r>
          </a:p>
          <a:p>
            <a:pPr marL="117475" indent="0" algn="ctr">
              <a:buNone/>
            </a:pPr>
            <a:endParaRPr lang="en-AU" dirty="0"/>
          </a:p>
          <a:p>
            <a:pPr marL="117475" indent="0">
              <a:buNone/>
            </a:pPr>
            <a:r>
              <a:rPr lang="fr-FR" sz="2800" dirty="0" err="1"/>
              <a:t>Gertrudis</a:t>
            </a:r>
            <a:r>
              <a:rPr lang="fr-FR" sz="2800" dirty="0"/>
              <a:t> Atkinson 0463935372</a:t>
            </a:r>
          </a:p>
          <a:p>
            <a:pPr marL="117475" indent="0">
              <a:buNone/>
            </a:pPr>
            <a:r>
              <a:rPr lang="fr-FR" sz="2800" dirty="0"/>
              <a:t>Kiley Basinger 0411484152</a:t>
            </a:r>
          </a:p>
          <a:p>
            <a:pPr marL="117475" indent="0">
              <a:buNone/>
            </a:pPr>
            <a:r>
              <a:rPr lang="fr-FR" sz="2800" dirty="0" err="1"/>
              <a:t>Romana</a:t>
            </a:r>
            <a:r>
              <a:rPr lang="fr-FR" sz="2800" dirty="0"/>
              <a:t> </a:t>
            </a:r>
            <a:r>
              <a:rPr lang="fr-FR" sz="2800" dirty="0" err="1"/>
              <a:t>Brose</a:t>
            </a:r>
            <a:r>
              <a:rPr lang="fr-FR" sz="2800" dirty="0"/>
              <a:t> 0418721183</a:t>
            </a:r>
          </a:p>
          <a:p>
            <a:pPr marL="117475" indent="0">
              <a:buNone/>
            </a:pPr>
            <a:r>
              <a:rPr lang="fr-FR" sz="2800" dirty="0"/>
              <a:t>Shayne </a:t>
            </a:r>
            <a:r>
              <a:rPr lang="fr-FR" sz="2800" dirty="0" err="1"/>
              <a:t>Brotherton</a:t>
            </a:r>
            <a:r>
              <a:rPr lang="fr-FR" sz="2800" dirty="0"/>
              <a:t> 0436242684</a:t>
            </a:r>
          </a:p>
          <a:p>
            <a:pPr marL="117475" indent="0">
              <a:buNone/>
            </a:pPr>
            <a:r>
              <a:rPr lang="fr-FR" sz="2800" dirty="0"/>
              <a:t>Calandra Clifton 0479753034</a:t>
            </a:r>
          </a:p>
          <a:p>
            <a:pPr marL="117475" indent="0">
              <a:buNone/>
            </a:pPr>
            <a:r>
              <a:rPr lang="fr-FR" sz="2800" dirty="0"/>
              <a:t>Roy Dupuis 0445778949</a:t>
            </a:r>
          </a:p>
          <a:p>
            <a:pPr marL="117475" indent="0">
              <a:buNone/>
            </a:pPr>
            <a:r>
              <a:rPr lang="fr-FR" sz="2800" dirty="0"/>
              <a:t>Leticia Fukushima 0436756947</a:t>
            </a:r>
          </a:p>
          <a:p>
            <a:pPr marL="117475" indent="0">
              <a:buNone/>
            </a:pPr>
            <a:r>
              <a:rPr lang="fr-FR" sz="2800" dirty="0" err="1"/>
              <a:t>Cherlyn</a:t>
            </a:r>
            <a:r>
              <a:rPr lang="fr-FR" sz="2800" dirty="0"/>
              <a:t> </a:t>
            </a:r>
            <a:r>
              <a:rPr lang="fr-FR" sz="2800" dirty="0" err="1"/>
              <a:t>Gayles</a:t>
            </a:r>
            <a:r>
              <a:rPr lang="fr-FR" sz="2800" dirty="0"/>
              <a:t> </a:t>
            </a:r>
            <a:r>
              <a:rPr lang="fr-FR" sz="2800" dirty="0" smtClean="0"/>
              <a:t>0483503919</a:t>
            </a:r>
          </a:p>
          <a:p>
            <a:pPr marL="117475" indent="0" algn="ctr">
              <a:buNone/>
            </a:pPr>
            <a:r>
              <a:rPr lang="en-US" dirty="0" smtClean="0"/>
              <a:t>…</a:t>
            </a:r>
            <a:endParaRPr lang="en-AU"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0632" y="5740896"/>
            <a:ext cx="3492500" cy="2324100"/>
          </a:xfrm>
          <a:prstGeom prst="rect">
            <a:avLst/>
          </a:prstGeom>
        </p:spPr>
      </p:pic>
    </p:spTree>
    <p:extLst>
      <p:ext uri="{BB962C8B-B14F-4D97-AF65-F5344CB8AC3E}">
        <p14:creationId xmlns:p14="http://schemas.microsoft.com/office/powerpoint/2010/main" val="2390040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Approach</a:t>
            </a:r>
            <a:endParaRPr lang="en-AU" dirty="0"/>
          </a:p>
        </p:txBody>
      </p:sp>
      <p:sp>
        <p:nvSpPr>
          <p:cNvPr id="6" name="Content Placeholder 5"/>
          <p:cNvSpPr>
            <a:spLocks noGrp="1"/>
          </p:cNvSpPr>
          <p:nvPr>
            <p:ph idx="1"/>
          </p:nvPr>
        </p:nvSpPr>
        <p:spPr>
          <a:xfrm>
            <a:off x="2037904" y="1780456"/>
            <a:ext cx="10664825" cy="1665684"/>
          </a:xfrm>
        </p:spPr>
        <p:txBody>
          <a:bodyPr/>
          <a:lstStyle/>
          <a:p>
            <a:pPr marL="117475" indent="0">
              <a:buNone/>
            </a:pPr>
            <a:r>
              <a:rPr lang="en-AU" sz="3600" dirty="0" smtClean="0"/>
              <a:t>// Input:  A phone number</a:t>
            </a:r>
          </a:p>
          <a:p>
            <a:pPr marL="117475" indent="0">
              <a:buNone/>
            </a:pPr>
            <a:r>
              <a:rPr lang="en-AU" sz="3600" dirty="0" smtClean="0"/>
              <a:t>// Output: The name corresponding to the phone number.</a:t>
            </a:r>
            <a:endParaRPr lang="en-AU" sz="3600" dirty="0"/>
          </a:p>
        </p:txBody>
      </p:sp>
      <p:sp>
        <p:nvSpPr>
          <p:cNvPr id="7" name="Rounded Rectangle 6"/>
          <p:cNvSpPr/>
          <p:nvPr/>
        </p:nvSpPr>
        <p:spPr>
          <a:xfrm>
            <a:off x="4630192" y="3436640"/>
            <a:ext cx="2952328" cy="10801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Look at the first record</a:t>
            </a:r>
            <a:endParaRPr lang="en-AU" sz="3200" dirty="0">
              <a:solidFill>
                <a:schemeClr val="tx1"/>
              </a:solidFill>
            </a:endParaRPr>
          </a:p>
        </p:txBody>
      </p:sp>
      <p:sp>
        <p:nvSpPr>
          <p:cNvPr id="8" name="Flowchart: Decision 7"/>
          <p:cNvSpPr/>
          <p:nvPr/>
        </p:nvSpPr>
        <p:spPr>
          <a:xfrm>
            <a:off x="3622080" y="5020816"/>
            <a:ext cx="4626514" cy="2304256"/>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Does the record have the phone number?</a:t>
            </a:r>
            <a:endParaRPr lang="en-AU" sz="3200" dirty="0">
              <a:solidFill>
                <a:schemeClr val="tx1"/>
              </a:solidFill>
            </a:endParaRPr>
          </a:p>
        </p:txBody>
      </p:sp>
      <p:sp>
        <p:nvSpPr>
          <p:cNvPr id="9" name="Flowchart: Data 8"/>
          <p:cNvSpPr/>
          <p:nvPr/>
        </p:nvSpPr>
        <p:spPr>
          <a:xfrm>
            <a:off x="9958784" y="5055502"/>
            <a:ext cx="2232248" cy="1872208"/>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Print name in record</a:t>
            </a:r>
            <a:endParaRPr lang="en-AU" sz="3200" dirty="0">
              <a:solidFill>
                <a:schemeClr val="tx1"/>
              </a:solidFill>
            </a:endParaRPr>
          </a:p>
        </p:txBody>
      </p:sp>
      <p:sp>
        <p:nvSpPr>
          <p:cNvPr id="10" name="Flowchart: Process 9"/>
          <p:cNvSpPr/>
          <p:nvPr/>
        </p:nvSpPr>
        <p:spPr>
          <a:xfrm>
            <a:off x="309712" y="7955227"/>
            <a:ext cx="3312368" cy="122413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Look at next record</a:t>
            </a:r>
            <a:endParaRPr lang="en-AU" sz="3200" dirty="0">
              <a:solidFill>
                <a:schemeClr val="tx1"/>
              </a:solidFill>
            </a:endParaRPr>
          </a:p>
        </p:txBody>
      </p:sp>
      <p:sp>
        <p:nvSpPr>
          <p:cNvPr id="11" name="Flowchart: Decision 10"/>
          <p:cNvSpPr/>
          <p:nvPr/>
        </p:nvSpPr>
        <p:spPr>
          <a:xfrm>
            <a:off x="4243149" y="7683984"/>
            <a:ext cx="3384375" cy="2004220"/>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Is there another record?</a:t>
            </a:r>
            <a:endParaRPr lang="en-AU" sz="3200" dirty="0">
              <a:solidFill>
                <a:schemeClr val="tx1"/>
              </a:solidFill>
            </a:endParaRPr>
          </a:p>
        </p:txBody>
      </p:sp>
      <p:sp>
        <p:nvSpPr>
          <p:cNvPr id="13" name="Flowchart: Terminator 12"/>
          <p:cNvSpPr/>
          <p:nvPr/>
        </p:nvSpPr>
        <p:spPr>
          <a:xfrm>
            <a:off x="9958784" y="7969138"/>
            <a:ext cx="1656184" cy="1170215"/>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Stop</a:t>
            </a:r>
            <a:endParaRPr lang="en-AU" sz="3200" dirty="0">
              <a:solidFill>
                <a:schemeClr val="tx1"/>
              </a:solidFill>
            </a:endParaRPr>
          </a:p>
        </p:txBody>
      </p:sp>
      <p:cxnSp>
        <p:nvCxnSpPr>
          <p:cNvPr id="15" name="Straight Arrow Connector 14"/>
          <p:cNvCxnSpPr>
            <a:endCxn id="8" idx="0"/>
          </p:cNvCxnSpPr>
          <p:nvPr/>
        </p:nvCxnSpPr>
        <p:spPr>
          <a:xfrm>
            <a:off x="5935336" y="4516760"/>
            <a:ext cx="1" cy="504056"/>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1" idx="0"/>
          </p:cNvCxnSpPr>
          <p:nvPr/>
        </p:nvCxnSpPr>
        <p:spPr>
          <a:xfrm>
            <a:off x="5935337" y="7325072"/>
            <a:ext cx="0" cy="358912"/>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3622080" y="8686094"/>
            <a:ext cx="621069"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965896" y="6172944"/>
            <a:ext cx="0" cy="1782283"/>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1965896" y="6172944"/>
            <a:ext cx="1656184"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7627524" y="8686094"/>
            <a:ext cx="2331260"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248594" y="6172944"/>
            <a:ext cx="1854206" cy="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8248594" y="5308848"/>
            <a:ext cx="1134126" cy="584775"/>
          </a:xfrm>
          <a:prstGeom prst="rect">
            <a:avLst/>
          </a:prstGeom>
          <a:noFill/>
        </p:spPr>
        <p:txBody>
          <a:bodyPr wrap="square" rtlCol="0">
            <a:spAutoFit/>
          </a:bodyPr>
          <a:lstStyle/>
          <a:p>
            <a:r>
              <a:rPr lang="en-AU" sz="3200" b="1" dirty="0" smtClean="0"/>
              <a:t>YES</a:t>
            </a:r>
            <a:endParaRPr lang="en-AU" sz="3200" b="1" dirty="0"/>
          </a:p>
        </p:txBody>
      </p:sp>
      <p:sp>
        <p:nvSpPr>
          <p:cNvPr id="31" name="TextBox 30"/>
          <p:cNvSpPr txBox="1"/>
          <p:nvPr/>
        </p:nvSpPr>
        <p:spPr>
          <a:xfrm>
            <a:off x="7833931" y="7952291"/>
            <a:ext cx="1134126" cy="584775"/>
          </a:xfrm>
          <a:prstGeom prst="rect">
            <a:avLst/>
          </a:prstGeom>
          <a:noFill/>
        </p:spPr>
        <p:txBody>
          <a:bodyPr wrap="square" rtlCol="0">
            <a:spAutoFit/>
          </a:bodyPr>
          <a:lstStyle/>
          <a:p>
            <a:r>
              <a:rPr lang="en-AU" sz="3200" b="1" dirty="0" smtClean="0"/>
              <a:t>NO</a:t>
            </a:r>
            <a:endParaRPr lang="en-AU" sz="3200" b="1" dirty="0"/>
          </a:p>
        </p:txBody>
      </p:sp>
      <p:sp>
        <p:nvSpPr>
          <p:cNvPr id="32" name="TextBox 31"/>
          <p:cNvSpPr txBox="1"/>
          <p:nvPr/>
        </p:nvSpPr>
        <p:spPr>
          <a:xfrm>
            <a:off x="6056309" y="7212140"/>
            <a:ext cx="1134126" cy="584775"/>
          </a:xfrm>
          <a:prstGeom prst="rect">
            <a:avLst/>
          </a:prstGeom>
          <a:noFill/>
        </p:spPr>
        <p:txBody>
          <a:bodyPr wrap="square" rtlCol="0">
            <a:spAutoFit/>
          </a:bodyPr>
          <a:lstStyle/>
          <a:p>
            <a:r>
              <a:rPr lang="en-AU" sz="3200" b="1" dirty="0" smtClean="0"/>
              <a:t>NO</a:t>
            </a:r>
            <a:endParaRPr lang="en-AU" sz="3200" b="1" dirty="0"/>
          </a:p>
        </p:txBody>
      </p:sp>
      <p:sp>
        <p:nvSpPr>
          <p:cNvPr id="33" name="TextBox 32"/>
          <p:cNvSpPr txBox="1"/>
          <p:nvPr/>
        </p:nvSpPr>
        <p:spPr>
          <a:xfrm>
            <a:off x="3676086" y="7952290"/>
            <a:ext cx="1134126" cy="584775"/>
          </a:xfrm>
          <a:prstGeom prst="rect">
            <a:avLst/>
          </a:prstGeom>
          <a:noFill/>
        </p:spPr>
        <p:txBody>
          <a:bodyPr wrap="square" rtlCol="0">
            <a:spAutoFit/>
          </a:bodyPr>
          <a:lstStyle/>
          <a:p>
            <a:r>
              <a:rPr lang="en-AU" sz="3200" b="1" dirty="0" smtClean="0"/>
              <a:t>YES</a:t>
            </a:r>
            <a:endParaRPr lang="en-AU" sz="3200" b="1" dirty="0"/>
          </a:p>
        </p:txBody>
      </p:sp>
    </p:spTree>
    <p:extLst>
      <p:ext uri="{BB962C8B-B14F-4D97-AF65-F5344CB8AC3E}">
        <p14:creationId xmlns:p14="http://schemas.microsoft.com/office/powerpoint/2010/main" val="1771940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Title 1"/>
          <p:cNvSpPr>
            <a:spLocks noGrp="1"/>
          </p:cNvSpPr>
          <p:nvPr>
            <p:ph type="title"/>
          </p:nvPr>
        </p:nvSpPr>
        <p:spPr/>
        <p:txBody>
          <a:bodyPr/>
          <a:lstStyle/>
          <a:p>
            <a:pPr eaLnBrk="1" hangingPunct="1"/>
            <a:r>
              <a:rPr lang="en-US" dirty="0" smtClean="0">
                <a:latin typeface="Arial" charset="0"/>
              </a:rPr>
              <a:t>Finding Phone Number</a:t>
            </a:r>
            <a:endParaRPr lang="en-US" dirty="0">
              <a:latin typeface="Arial" charset="0"/>
            </a:endParaRPr>
          </a:p>
        </p:txBody>
      </p:sp>
      <p:sp>
        <p:nvSpPr>
          <p:cNvPr id="3" name="Content Placeholder 2"/>
          <p:cNvSpPr>
            <a:spLocks noGrp="1"/>
          </p:cNvSpPr>
          <p:nvPr>
            <p:ph idx="1"/>
          </p:nvPr>
        </p:nvSpPr>
        <p:spPr>
          <a:xfrm>
            <a:off x="2041527" y="2058989"/>
            <a:ext cx="10664825" cy="5698131"/>
          </a:xfrm>
          <a:solidFill>
            <a:schemeClr val="accent3">
              <a:lumMod val="20000"/>
              <a:lumOff val="80000"/>
            </a:schemeClr>
          </a:solidFill>
        </p:spPr>
        <p:txBody>
          <a:bodyPr>
            <a:normAutofit/>
          </a:bodyPr>
          <a:lstStyle/>
          <a:p>
            <a:pPr marL="117034" indent="0">
              <a:buNone/>
            </a:pPr>
            <a:r>
              <a:rPr lang="en-US" sz="2400" dirty="0">
                <a:solidFill>
                  <a:srgbClr val="008000"/>
                </a:solidFill>
                <a:latin typeface="Arial"/>
                <a:cs typeface="Arial"/>
              </a:rPr>
              <a:t>"Search Phone Book for number"</a:t>
            </a:r>
          </a:p>
          <a:p>
            <a:pPr marL="117034" indent="0">
              <a:buNone/>
            </a:pPr>
            <a:endParaRPr lang="en-US" sz="2400" dirty="0">
              <a:solidFill>
                <a:srgbClr val="008000"/>
              </a:solidFill>
              <a:latin typeface="Arial"/>
              <a:cs typeface="Arial"/>
            </a:endParaRPr>
          </a:p>
          <a:p>
            <a:pPr marL="117034" indent="0">
              <a:buNone/>
            </a:pPr>
            <a:r>
              <a:rPr lang="en-US" sz="2400" dirty="0" err="1">
                <a:latin typeface="Arial"/>
                <a:cs typeface="Arial"/>
              </a:rPr>
              <a:t>infile</a:t>
            </a:r>
            <a:r>
              <a:rPr lang="en-US" sz="2400" dirty="0">
                <a:latin typeface="Arial"/>
                <a:cs typeface="Arial"/>
              </a:rPr>
              <a:t> = </a:t>
            </a:r>
            <a:r>
              <a:rPr lang="en-US" sz="2400" dirty="0">
                <a:solidFill>
                  <a:srgbClr val="800000"/>
                </a:solidFill>
                <a:latin typeface="Arial"/>
                <a:cs typeface="Arial"/>
              </a:rPr>
              <a:t>open</a:t>
            </a:r>
            <a:r>
              <a:rPr lang="en-US" sz="2400" dirty="0">
                <a:solidFill>
                  <a:srgbClr val="000000"/>
                </a:solidFill>
                <a:latin typeface="Arial"/>
                <a:cs typeface="Arial"/>
              </a:rPr>
              <a:t>(</a:t>
            </a:r>
            <a:r>
              <a:rPr lang="en-US" sz="2400" dirty="0">
                <a:solidFill>
                  <a:srgbClr val="008000"/>
                </a:solidFill>
                <a:latin typeface="Arial"/>
                <a:cs typeface="Arial"/>
              </a:rPr>
              <a:t>"</a:t>
            </a:r>
            <a:r>
              <a:rPr lang="en-US" sz="2400" dirty="0" err="1">
                <a:solidFill>
                  <a:srgbClr val="008000"/>
                </a:solidFill>
                <a:latin typeface="Arial"/>
                <a:cs typeface="Arial"/>
              </a:rPr>
              <a:t>phoneBook.txt</a:t>
            </a:r>
            <a:r>
              <a:rPr lang="en-US" sz="2400" dirty="0">
                <a:solidFill>
                  <a:srgbClr val="008000"/>
                </a:solidFill>
                <a:latin typeface="Arial"/>
                <a:cs typeface="Arial"/>
              </a:rPr>
              <a:t>"</a:t>
            </a:r>
            <a:r>
              <a:rPr lang="en-US" sz="2400" dirty="0">
                <a:solidFill>
                  <a:srgbClr val="000000"/>
                </a:solidFill>
                <a:latin typeface="Arial"/>
                <a:cs typeface="Arial"/>
              </a:rPr>
              <a:t>)</a:t>
            </a:r>
          </a:p>
          <a:p>
            <a:pPr marL="117034" indent="0">
              <a:buNone/>
            </a:pPr>
            <a:endParaRPr lang="en-US" sz="2400" dirty="0">
              <a:solidFill>
                <a:srgbClr val="008000"/>
              </a:solidFill>
              <a:latin typeface="Arial"/>
              <a:cs typeface="Arial"/>
            </a:endParaRPr>
          </a:p>
          <a:p>
            <a:pPr marL="117034" indent="0">
              <a:buNone/>
            </a:pPr>
            <a:r>
              <a:rPr lang="en-US" sz="2400" dirty="0" err="1">
                <a:solidFill>
                  <a:srgbClr val="000000"/>
                </a:solidFill>
                <a:latin typeface="Arial"/>
                <a:cs typeface="Arial"/>
              </a:rPr>
              <a:t>phoneNum</a:t>
            </a:r>
            <a:r>
              <a:rPr lang="en-US" sz="2400" dirty="0">
                <a:solidFill>
                  <a:srgbClr val="000000"/>
                </a:solidFill>
                <a:latin typeface="Arial"/>
                <a:cs typeface="Arial"/>
              </a:rPr>
              <a:t> = </a:t>
            </a:r>
            <a:r>
              <a:rPr lang="en-US" sz="2400" dirty="0">
                <a:solidFill>
                  <a:srgbClr val="800000"/>
                </a:solidFill>
                <a:latin typeface="Arial"/>
                <a:cs typeface="Arial"/>
              </a:rPr>
              <a:t>input</a:t>
            </a:r>
            <a:r>
              <a:rPr lang="en-US" sz="2400" dirty="0">
                <a:latin typeface="Arial"/>
                <a:cs typeface="Arial"/>
              </a:rPr>
              <a:t>(</a:t>
            </a:r>
            <a:r>
              <a:rPr lang="en-US" sz="2400" dirty="0">
                <a:solidFill>
                  <a:srgbClr val="008000"/>
                </a:solidFill>
                <a:latin typeface="Arial"/>
                <a:cs typeface="Arial"/>
              </a:rPr>
              <a:t>"Enter number: "</a:t>
            </a:r>
            <a:r>
              <a:rPr lang="en-US" sz="2400" dirty="0">
                <a:solidFill>
                  <a:srgbClr val="000000"/>
                </a:solidFill>
                <a:latin typeface="Arial"/>
                <a:cs typeface="Arial"/>
              </a:rPr>
              <a:t>)</a:t>
            </a:r>
          </a:p>
          <a:p>
            <a:pPr marL="117034" indent="0">
              <a:buNone/>
            </a:pPr>
            <a:endParaRPr lang="en-US" sz="2400" dirty="0">
              <a:solidFill>
                <a:srgbClr val="008000"/>
              </a:solidFill>
              <a:latin typeface="Arial"/>
              <a:cs typeface="Arial"/>
            </a:endParaRPr>
          </a:p>
          <a:p>
            <a:pPr marL="117034" indent="0">
              <a:buNone/>
            </a:pPr>
            <a:r>
              <a:rPr lang="en-US" sz="2400" dirty="0">
                <a:solidFill>
                  <a:srgbClr val="FF6600"/>
                </a:solidFill>
                <a:latin typeface="Arial"/>
                <a:cs typeface="Arial"/>
              </a:rPr>
              <a:t>for</a:t>
            </a:r>
            <a:r>
              <a:rPr lang="en-US" sz="2400" dirty="0">
                <a:solidFill>
                  <a:srgbClr val="008000"/>
                </a:solidFill>
                <a:latin typeface="Arial"/>
                <a:cs typeface="Arial"/>
              </a:rPr>
              <a:t> </a:t>
            </a:r>
            <a:r>
              <a:rPr lang="en-US" sz="2400" dirty="0">
                <a:solidFill>
                  <a:srgbClr val="000000"/>
                </a:solidFill>
                <a:latin typeface="Arial"/>
                <a:cs typeface="Arial"/>
              </a:rPr>
              <a:t>line</a:t>
            </a:r>
            <a:r>
              <a:rPr lang="en-US" sz="2400" dirty="0">
                <a:solidFill>
                  <a:srgbClr val="008000"/>
                </a:solidFill>
                <a:latin typeface="Arial"/>
                <a:cs typeface="Arial"/>
              </a:rPr>
              <a:t> </a:t>
            </a:r>
            <a:r>
              <a:rPr lang="en-US" sz="2400" dirty="0">
                <a:solidFill>
                  <a:srgbClr val="FF6600"/>
                </a:solidFill>
                <a:latin typeface="Arial"/>
                <a:cs typeface="Arial"/>
              </a:rPr>
              <a:t>in</a:t>
            </a:r>
            <a:r>
              <a:rPr lang="en-US" sz="2400" dirty="0">
                <a:solidFill>
                  <a:srgbClr val="008000"/>
                </a:solidFill>
                <a:latin typeface="Arial"/>
                <a:cs typeface="Arial"/>
              </a:rPr>
              <a:t> </a:t>
            </a:r>
            <a:r>
              <a:rPr lang="en-US" sz="2400" dirty="0" err="1">
                <a:solidFill>
                  <a:srgbClr val="000000"/>
                </a:solidFill>
                <a:latin typeface="Arial"/>
                <a:cs typeface="Arial"/>
              </a:rPr>
              <a:t>infile</a:t>
            </a:r>
            <a:r>
              <a:rPr lang="en-US" sz="2400" dirty="0">
                <a:solidFill>
                  <a:srgbClr val="000000"/>
                </a:solidFill>
                <a:latin typeface="Arial"/>
                <a:cs typeface="Arial"/>
              </a:rPr>
              <a:t>:</a:t>
            </a:r>
          </a:p>
          <a:p>
            <a:pPr marL="117034" indent="0">
              <a:buNone/>
            </a:pPr>
            <a:r>
              <a:rPr lang="en-US" sz="2400" dirty="0">
                <a:solidFill>
                  <a:srgbClr val="000000"/>
                </a:solidFill>
                <a:latin typeface="Arial"/>
                <a:cs typeface="Arial"/>
              </a:rPr>
              <a:t>    parts = </a:t>
            </a:r>
            <a:r>
              <a:rPr lang="en-US" sz="2400" dirty="0" err="1">
                <a:solidFill>
                  <a:srgbClr val="000000"/>
                </a:solidFill>
                <a:latin typeface="Arial"/>
                <a:cs typeface="Arial"/>
              </a:rPr>
              <a:t>line.split</a:t>
            </a:r>
            <a:r>
              <a:rPr lang="en-US" sz="2400" dirty="0">
                <a:solidFill>
                  <a:srgbClr val="000000"/>
                </a:solidFill>
                <a:latin typeface="Arial"/>
                <a:cs typeface="Arial"/>
              </a:rPr>
              <a:t>()</a:t>
            </a:r>
          </a:p>
          <a:p>
            <a:pPr marL="117034" indent="0">
              <a:buNone/>
            </a:pPr>
            <a:r>
              <a:rPr lang="en-US" sz="2400" dirty="0">
                <a:solidFill>
                  <a:srgbClr val="008000"/>
                </a:solidFill>
                <a:latin typeface="Arial"/>
                <a:cs typeface="Arial"/>
              </a:rPr>
              <a:t>    </a:t>
            </a:r>
            <a:r>
              <a:rPr lang="en-US" sz="2400" dirty="0">
                <a:solidFill>
                  <a:srgbClr val="FF6600"/>
                </a:solidFill>
                <a:latin typeface="Arial"/>
                <a:cs typeface="Arial"/>
              </a:rPr>
              <a:t>if </a:t>
            </a:r>
            <a:r>
              <a:rPr lang="en-US" sz="2400" dirty="0" err="1">
                <a:solidFill>
                  <a:srgbClr val="000000"/>
                </a:solidFill>
                <a:latin typeface="Arial"/>
                <a:cs typeface="Arial"/>
              </a:rPr>
              <a:t>phoneNum</a:t>
            </a:r>
            <a:r>
              <a:rPr lang="en-US" sz="2400" dirty="0">
                <a:solidFill>
                  <a:srgbClr val="000000"/>
                </a:solidFill>
                <a:latin typeface="Arial"/>
                <a:cs typeface="Arial"/>
              </a:rPr>
              <a:t> == parts[2]:</a:t>
            </a:r>
          </a:p>
          <a:p>
            <a:pPr marL="117034" indent="0">
              <a:buNone/>
            </a:pPr>
            <a:r>
              <a:rPr lang="en-US" sz="2400" dirty="0">
                <a:solidFill>
                  <a:srgbClr val="008000"/>
                </a:solidFill>
                <a:latin typeface="Arial"/>
                <a:cs typeface="Arial"/>
              </a:rPr>
              <a:t>        </a:t>
            </a:r>
            <a:r>
              <a:rPr lang="en-US" sz="2400" dirty="0">
                <a:solidFill>
                  <a:srgbClr val="800000"/>
                </a:solidFill>
                <a:latin typeface="Arial"/>
                <a:cs typeface="Arial"/>
              </a:rPr>
              <a:t>print</a:t>
            </a:r>
            <a:r>
              <a:rPr lang="en-US" sz="2400" dirty="0">
                <a:solidFill>
                  <a:srgbClr val="000000"/>
                </a:solidFill>
                <a:latin typeface="Arial"/>
                <a:cs typeface="Arial"/>
              </a:rPr>
              <a:t>(parts[0] + </a:t>
            </a:r>
            <a:r>
              <a:rPr lang="en-US" sz="2400" dirty="0">
                <a:solidFill>
                  <a:srgbClr val="008000"/>
                </a:solidFill>
                <a:latin typeface="Arial"/>
                <a:cs typeface="Arial"/>
              </a:rPr>
              <a:t>" " </a:t>
            </a:r>
            <a:r>
              <a:rPr lang="en-US" sz="2400" dirty="0">
                <a:solidFill>
                  <a:srgbClr val="000000"/>
                </a:solidFill>
                <a:latin typeface="Arial"/>
                <a:cs typeface="Arial"/>
              </a:rPr>
              <a:t>+ parts[1] + </a:t>
            </a:r>
            <a:r>
              <a:rPr lang="en-US" sz="2400" dirty="0">
                <a:solidFill>
                  <a:srgbClr val="008000"/>
                </a:solidFill>
                <a:latin typeface="Arial"/>
                <a:cs typeface="Arial"/>
              </a:rPr>
              <a:t>" " </a:t>
            </a:r>
            <a:r>
              <a:rPr lang="en-US" sz="2400" dirty="0">
                <a:solidFill>
                  <a:srgbClr val="000000"/>
                </a:solidFill>
                <a:latin typeface="Arial"/>
                <a:cs typeface="Arial"/>
              </a:rPr>
              <a:t>+ parts[2])</a:t>
            </a:r>
          </a:p>
          <a:p>
            <a:pPr marL="117034" indent="0">
              <a:spcBef>
                <a:spcPts val="2389"/>
              </a:spcBef>
              <a:buNone/>
            </a:pPr>
            <a:endParaRPr lang="en-AU" dirty="0"/>
          </a:p>
        </p:txBody>
      </p:sp>
    </p:spTree>
    <p:extLst>
      <p:ext uri="{BB962C8B-B14F-4D97-AF65-F5344CB8AC3E}">
        <p14:creationId xmlns:p14="http://schemas.microsoft.com/office/powerpoint/2010/main" val="36954523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Zombie Problem</a:t>
            </a:r>
            <a:endParaRPr lang="en-AU" dirty="0"/>
          </a:p>
        </p:txBody>
      </p:sp>
      <p:sp>
        <p:nvSpPr>
          <p:cNvPr id="3" name="Content Placeholder 2"/>
          <p:cNvSpPr>
            <a:spLocks noGrp="1"/>
          </p:cNvSpPr>
          <p:nvPr>
            <p:ph idx="1"/>
          </p:nvPr>
        </p:nvSpPr>
        <p:spPr>
          <a:xfrm>
            <a:off x="2041525" y="2058989"/>
            <a:ext cx="10664825" cy="1665684"/>
          </a:xfrm>
        </p:spPr>
        <p:txBody>
          <a:bodyPr/>
          <a:lstStyle/>
          <a:p>
            <a:pPr marL="117475" indent="0" algn="ctr">
              <a:buNone/>
            </a:pPr>
            <a:r>
              <a:rPr lang="en-AU" i="1" dirty="0" smtClean="0"/>
              <a:t>Find in a database the Zombie Movies that were made in Australia.</a:t>
            </a:r>
            <a:endParaRPr lang="en-AU" i="1" dirty="0"/>
          </a:p>
        </p:txBody>
      </p:sp>
      <p:pic>
        <p:nvPicPr>
          <p:cNvPr id="4" name="Picture 3" descr="WDF_70186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44" y="3868688"/>
            <a:ext cx="8568952" cy="5355595"/>
          </a:xfrm>
          <a:prstGeom prst="rect">
            <a:avLst/>
          </a:prstGeom>
        </p:spPr>
      </p:pic>
      <p:sp>
        <p:nvSpPr>
          <p:cNvPr id="5" name="TextBox 4"/>
          <p:cNvSpPr txBox="1"/>
          <p:nvPr/>
        </p:nvSpPr>
        <p:spPr>
          <a:xfrm>
            <a:off x="7222480" y="9341296"/>
            <a:ext cx="3024336" cy="246221"/>
          </a:xfrm>
          <a:prstGeom prst="rect">
            <a:avLst/>
          </a:prstGeom>
          <a:noFill/>
        </p:spPr>
        <p:txBody>
          <a:bodyPr wrap="square" rtlCol="0">
            <a:spAutoFit/>
          </a:bodyPr>
          <a:lstStyle/>
          <a:p>
            <a:r>
              <a:rPr lang="en-US" sz="1000" dirty="0"/>
              <a:t>http://e2ua.com/group/zombie-wallpaper/</a:t>
            </a:r>
          </a:p>
        </p:txBody>
      </p:sp>
    </p:spTree>
    <p:extLst>
      <p:ext uri="{BB962C8B-B14F-4D97-AF65-F5344CB8AC3E}">
        <p14:creationId xmlns:p14="http://schemas.microsoft.com/office/powerpoint/2010/main" val="4063659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1965896" y="196280"/>
            <a:ext cx="10801200" cy="3240360"/>
          </a:xfrm>
        </p:spPr>
        <p:txBody>
          <a:bodyPr/>
          <a:lstStyle/>
          <a:p>
            <a:pPr marL="117475" indent="0">
              <a:buNone/>
            </a:pPr>
            <a:r>
              <a:rPr lang="en-AU" sz="3600" dirty="0" smtClean="0"/>
              <a:t>Algorithm: </a:t>
            </a:r>
            <a:r>
              <a:rPr lang="en-AU" sz="3600" dirty="0" err="1" smtClean="0"/>
              <a:t>SequentialSearch</a:t>
            </a:r>
            <a:r>
              <a:rPr lang="en-AU" sz="3600" dirty="0" smtClean="0"/>
              <a:t>(target, L[0..n])</a:t>
            </a:r>
          </a:p>
          <a:p>
            <a:pPr marL="117475" indent="0">
              <a:buNone/>
            </a:pPr>
            <a:r>
              <a:rPr lang="en-AU" sz="3600" dirty="0" smtClean="0"/>
              <a:t>// Find the items in the list that contain the target</a:t>
            </a:r>
          </a:p>
          <a:p>
            <a:pPr marL="117475" indent="0">
              <a:buNone/>
            </a:pPr>
            <a:r>
              <a:rPr lang="en-AU" sz="3600" dirty="0" smtClean="0"/>
              <a:t>// Input:  target and the list, L[0..n]</a:t>
            </a:r>
          </a:p>
          <a:p>
            <a:pPr marL="117475" indent="0">
              <a:buNone/>
            </a:pPr>
            <a:r>
              <a:rPr lang="en-AU" sz="3600" dirty="0" smtClean="0"/>
              <a:t>// Output:  Print each item in L that contains the target</a:t>
            </a:r>
            <a:endParaRPr lang="en-AU" sz="3600" dirty="0"/>
          </a:p>
        </p:txBody>
      </p:sp>
      <p:sp>
        <p:nvSpPr>
          <p:cNvPr id="7" name="Rounded Rectangle 6"/>
          <p:cNvSpPr/>
          <p:nvPr/>
        </p:nvSpPr>
        <p:spPr>
          <a:xfrm>
            <a:off x="5278264" y="3436640"/>
            <a:ext cx="2952328" cy="10801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Arial"/>
                <a:cs typeface="Arial"/>
              </a:rPr>
              <a:t>k </a:t>
            </a:r>
            <a:r>
              <a:rPr lang="en-AU" sz="3200" dirty="0" smtClean="0">
                <a:solidFill>
                  <a:schemeClr val="tx1"/>
                </a:solidFill>
                <a:latin typeface="Arial"/>
                <a:cs typeface="Arial"/>
              </a:rPr>
              <a:t>= 0</a:t>
            </a:r>
            <a:endParaRPr lang="en-AU" sz="3200" dirty="0">
              <a:solidFill>
                <a:schemeClr val="tx1"/>
              </a:solidFill>
              <a:latin typeface="Arial"/>
              <a:cs typeface="Arial"/>
            </a:endParaRPr>
          </a:p>
        </p:txBody>
      </p:sp>
      <p:sp>
        <p:nvSpPr>
          <p:cNvPr id="8" name="Flowchart: Decision 7"/>
          <p:cNvSpPr/>
          <p:nvPr/>
        </p:nvSpPr>
        <p:spPr>
          <a:xfrm>
            <a:off x="3982120" y="4948808"/>
            <a:ext cx="5625625" cy="230817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latin typeface="Arial"/>
                <a:cs typeface="Arial"/>
              </a:rPr>
              <a:t>k = length</a:t>
            </a:r>
            <a:r>
              <a:rPr lang="en-AU" sz="3200" dirty="0">
                <a:solidFill>
                  <a:schemeClr val="tx1"/>
                </a:solidFill>
                <a:latin typeface="Arial"/>
                <a:cs typeface="Arial"/>
              </a:rPr>
              <a:t>(L) </a:t>
            </a:r>
            <a:r>
              <a:rPr lang="en-AU" sz="3200" dirty="0" smtClean="0">
                <a:solidFill>
                  <a:schemeClr val="tx1"/>
                </a:solidFill>
                <a:latin typeface="Arial"/>
                <a:cs typeface="Arial"/>
              </a:rPr>
              <a:t>?</a:t>
            </a:r>
            <a:endParaRPr lang="en-AU" sz="3200" dirty="0">
              <a:solidFill>
                <a:schemeClr val="tx1"/>
              </a:solidFill>
              <a:latin typeface="Arial"/>
              <a:cs typeface="Arial"/>
            </a:endParaRPr>
          </a:p>
        </p:txBody>
      </p:sp>
      <p:sp>
        <p:nvSpPr>
          <p:cNvPr id="11" name="Flowchart: Decision 10"/>
          <p:cNvSpPr/>
          <p:nvPr/>
        </p:nvSpPr>
        <p:spPr>
          <a:xfrm>
            <a:off x="4126136" y="7718232"/>
            <a:ext cx="5400600" cy="203536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latin typeface="Arial"/>
                <a:cs typeface="Arial"/>
              </a:rPr>
              <a:t>Is target in L[k]?</a:t>
            </a:r>
            <a:endParaRPr lang="en-AU" sz="3200" dirty="0">
              <a:solidFill>
                <a:schemeClr val="tx1"/>
              </a:solidFill>
              <a:latin typeface="Arial"/>
              <a:cs typeface="Arial"/>
            </a:endParaRPr>
          </a:p>
        </p:txBody>
      </p:sp>
      <p:cxnSp>
        <p:nvCxnSpPr>
          <p:cNvPr id="15" name="Straight Arrow Connector 14"/>
          <p:cNvCxnSpPr>
            <a:stCxn id="7" idx="2"/>
            <a:endCxn id="8" idx="0"/>
          </p:cNvCxnSpPr>
          <p:nvPr/>
        </p:nvCxnSpPr>
        <p:spPr>
          <a:xfrm>
            <a:off x="6754428" y="4516760"/>
            <a:ext cx="40505" cy="432048"/>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2"/>
            <a:endCxn id="11" idx="0"/>
          </p:cNvCxnSpPr>
          <p:nvPr/>
        </p:nvCxnSpPr>
        <p:spPr>
          <a:xfrm>
            <a:off x="6794933" y="7256986"/>
            <a:ext cx="31503" cy="461246"/>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1" idx="1"/>
          </p:cNvCxnSpPr>
          <p:nvPr/>
        </p:nvCxnSpPr>
        <p:spPr>
          <a:xfrm flipH="1" flipV="1">
            <a:off x="3622082" y="8723418"/>
            <a:ext cx="504054" cy="12498"/>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965896" y="6100936"/>
            <a:ext cx="0" cy="1854292"/>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8" idx="1"/>
          </p:cNvCxnSpPr>
          <p:nvPr/>
        </p:nvCxnSpPr>
        <p:spPr>
          <a:xfrm>
            <a:off x="1965896" y="6100936"/>
            <a:ext cx="2016224" cy="196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1" idx="3"/>
            <a:endCxn id="38" idx="2"/>
          </p:cNvCxnSpPr>
          <p:nvPr/>
        </p:nvCxnSpPr>
        <p:spPr>
          <a:xfrm flipV="1">
            <a:off x="9526736" y="8693224"/>
            <a:ext cx="975258" cy="42692"/>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3"/>
            <a:endCxn id="47" idx="1"/>
          </p:cNvCxnSpPr>
          <p:nvPr/>
        </p:nvCxnSpPr>
        <p:spPr>
          <a:xfrm>
            <a:off x="9607745" y="6102897"/>
            <a:ext cx="1431159" cy="7083"/>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9598744" y="5452864"/>
            <a:ext cx="1134126" cy="584775"/>
          </a:xfrm>
          <a:prstGeom prst="rect">
            <a:avLst/>
          </a:prstGeom>
          <a:noFill/>
        </p:spPr>
        <p:txBody>
          <a:bodyPr wrap="square" rtlCol="0">
            <a:spAutoFit/>
          </a:bodyPr>
          <a:lstStyle/>
          <a:p>
            <a:r>
              <a:rPr lang="en-AU" sz="3200" b="1" dirty="0" smtClean="0"/>
              <a:t>YES</a:t>
            </a:r>
            <a:endParaRPr lang="en-AU" sz="3200" b="1" dirty="0"/>
          </a:p>
        </p:txBody>
      </p:sp>
      <p:sp>
        <p:nvSpPr>
          <p:cNvPr id="31" name="TextBox 30"/>
          <p:cNvSpPr txBox="1"/>
          <p:nvPr/>
        </p:nvSpPr>
        <p:spPr>
          <a:xfrm>
            <a:off x="3823743" y="7818910"/>
            <a:ext cx="1134126" cy="584775"/>
          </a:xfrm>
          <a:prstGeom prst="rect">
            <a:avLst/>
          </a:prstGeom>
          <a:noFill/>
        </p:spPr>
        <p:txBody>
          <a:bodyPr wrap="square" rtlCol="0">
            <a:spAutoFit/>
          </a:bodyPr>
          <a:lstStyle/>
          <a:p>
            <a:r>
              <a:rPr lang="en-AU" sz="3200" b="1" dirty="0" smtClean="0"/>
              <a:t>NO</a:t>
            </a:r>
            <a:endParaRPr lang="en-AU" sz="3200" b="1" dirty="0"/>
          </a:p>
        </p:txBody>
      </p:sp>
      <p:sp>
        <p:nvSpPr>
          <p:cNvPr id="32" name="TextBox 31"/>
          <p:cNvSpPr txBox="1"/>
          <p:nvPr/>
        </p:nvSpPr>
        <p:spPr>
          <a:xfrm>
            <a:off x="5854328" y="7234135"/>
            <a:ext cx="1134126" cy="584775"/>
          </a:xfrm>
          <a:prstGeom prst="rect">
            <a:avLst/>
          </a:prstGeom>
          <a:noFill/>
        </p:spPr>
        <p:txBody>
          <a:bodyPr wrap="square" rtlCol="0">
            <a:spAutoFit/>
          </a:bodyPr>
          <a:lstStyle/>
          <a:p>
            <a:r>
              <a:rPr lang="en-AU" sz="3200" b="1" dirty="0" smtClean="0"/>
              <a:t>NO</a:t>
            </a:r>
            <a:endParaRPr lang="en-AU" sz="3200" b="1" dirty="0"/>
          </a:p>
        </p:txBody>
      </p:sp>
      <p:sp>
        <p:nvSpPr>
          <p:cNvPr id="33" name="TextBox 32"/>
          <p:cNvSpPr txBox="1"/>
          <p:nvPr/>
        </p:nvSpPr>
        <p:spPr>
          <a:xfrm>
            <a:off x="9238704" y="7973144"/>
            <a:ext cx="1134126" cy="584775"/>
          </a:xfrm>
          <a:prstGeom prst="rect">
            <a:avLst/>
          </a:prstGeom>
          <a:noFill/>
        </p:spPr>
        <p:txBody>
          <a:bodyPr wrap="square" rtlCol="0">
            <a:spAutoFit/>
          </a:bodyPr>
          <a:lstStyle/>
          <a:p>
            <a:r>
              <a:rPr lang="en-AU" sz="3200" b="1" dirty="0" smtClean="0"/>
              <a:t>YES</a:t>
            </a:r>
            <a:endParaRPr lang="en-AU" sz="3200" b="1" dirty="0"/>
          </a:p>
        </p:txBody>
      </p:sp>
      <p:sp>
        <p:nvSpPr>
          <p:cNvPr id="38" name="Flowchart: Data 37"/>
          <p:cNvSpPr/>
          <p:nvPr/>
        </p:nvSpPr>
        <p:spPr>
          <a:xfrm>
            <a:off x="10246816" y="7757120"/>
            <a:ext cx="2551784" cy="1872208"/>
          </a:xfrm>
          <a:prstGeom prst="flowChartInputOut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Print L[k]</a:t>
            </a:r>
            <a:endParaRPr lang="en-AU" sz="3200" dirty="0">
              <a:solidFill>
                <a:schemeClr val="tx1"/>
              </a:solidFill>
              <a:latin typeface="Arial" pitchFamily="34" charset="0"/>
              <a:cs typeface="Arial" pitchFamily="34" charset="0"/>
            </a:endParaRPr>
          </a:p>
        </p:txBody>
      </p:sp>
      <p:sp>
        <p:nvSpPr>
          <p:cNvPr id="28" name="Rounded Rectangle 27"/>
          <p:cNvSpPr/>
          <p:nvPr/>
        </p:nvSpPr>
        <p:spPr>
          <a:xfrm>
            <a:off x="669752" y="8117160"/>
            <a:ext cx="2952328" cy="10801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tx1"/>
                </a:solidFill>
                <a:latin typeface="Arial"/>
                <a:cs typeface="Arial"/>
              </a:rPr>
              <a:t>k </a:t>
            </a:r>
            <a:r>
              <a:rPr lang="en-AU" sz="3200" dirty="0" smtClean="0">
                <a:solidFill>
                  <a:schemeClr val="tx1"/>
                </a:solidFill>
                <a:latin typeface="Arial"/>
                <a:cs typeface="Arial"/>
              </a:rPr>
              <a:t>= k+1</a:t>
            </a:r>
            <a:endParaRPr lang="en-AU" sz="3200" dirty="0">
              <a:solidFill>
                <a:schemeClr val="tx1"/>
              </a:solidFill>
              <a:latin typeface="Arial"/>
              <a:cs typeface="Arial"/>
            </a:endParaRPr>
          </a:p>
        </p:txBody>
      </p:sp>
      <p:sp>
        <p:nvSpPr>
          <p:cNvPr id="47" name="Flowchart: Terminator 12"/>
          <p:cNvSpPr/>
          <p:nvPr/>
        </p:nvSpPr>
        <p:spPr>
          <a:xfrm>
            <a:off x="11038904" y="5524872"/>
            <a:ext cx="1656184" cy="1170215"/>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200" dirty="0" smtClean="0">
                <a:solidFill>
                  <a:schemeClr val="tx1"/>
                </a:solidFill>
              </a:rPr>
              <a:t>Stop</a:t>
            </a:r>
            <a:endParaRPr lang="en-AU" sz="3200" dirty="0">
              <a:solidFill>
                <a:schemeClr val="tx1"/>
              </a:solidFill>
            </a:endParaRPr>
          </a:p>
        </p:txBody>
      </p:sp>
    </p:spTree>
    <p:extLst>
      <p:ext uri="{BB962C8B-B14F-4D97-AF65-F5344CB8AC3E}">
        <p14:creationId xmlns:p14="http://schemas.microsoft.com/office/powerpoint/2010/main" val="1668319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05030.17.01"/>
  <p:tag name="PPTVERSION" val="14"/>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DB7C7A0FE5A34F559247C3FF5344F533"/>
  <p:tag name="AUTOOPENPOLL" val="False"/>
  <p:tag name="TYPE" val="MultiChoiceSlide"/>
  <p:tag name="TPSLIDEBULLETSTYLE" val="2"/>
  <p:tag name="TPQUESTIONXML" val="&lt;?xml version=&quot;1.0&quot; encoding=&quot;UTF-8&quot; standalone=&quot;yes&quot;?&gt;&lt;questionlist&gt;&lt;properties&gt;&lt;guid&gt;BC49AE183EE04C48AD8694F7F6C167AA&lt;/guid&gt;&lt;date&gt;4/3/2016 11:02:2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DB7C7A0FE5A34F559247C3FF5344F533&lt;/guid&gt;&lt;repollguid&gt;3E1A0D597C3744E1BB2EBA8A3E063C6A&lt;/repollguid&gt;&lt;sourceid&gt;8CB5CCE14C9E47768ED6166FFA23A1B2&lt;/sourceid&gt;&lt;questiontext&gt;The weight of a minimum spanning tree of the following graph is?&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answers&gt;&lt;answer&gt;&lt;guid&gt;A29B6112381D468A84D5B7C66B8AD123&lt;/guid&gt;&lt;answertext&gt;11&lt;/answertext&gt;&lt;valuetype&gt;0&lt;/valuetype&gt;&lt;/answer&gt;&lt;answer&gt;&lt;guid&gt;57F850CC1A2241C7B05ADE432034AA05&lt;/guid&gt;&lt;answertext&gt;20&lt;/answertext&gt;&lt;valuetype&gt;0&lt;/valuetype&gt;&lt;/answer&gt;&lt;answer&gt;&lt;guid&gt;9CF3AAD5B39148979990A9B9276F2E11&lt;/guid&gt;&lt;answertext&gt;22&lt;/answertext&gt;&lt;valuetype&gt;0&lt;/valuetype&gt;&lt;/answer&gt;&lt;answer&gt;&lt;guid&gt;6685D5F0F8D0456DAA4970CB422AA90D&lt;/guid&gt;&lt;answertext&gt;None of the above&lt;/answertext&gt;&lt;valuetype&gt;0&lt;/valuetype&gt;&lt;/answer&gt;&lt;/answers&gt;&lt;/multichoice&gt;&lt;/questions&gt;&lt;/questionlist&gt;"/>
  <p:tag name="LIVECHARTING"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4D9809F77AB5450DA1019A34C21FF60A"/>
  <p:tag name="AUTOOPENPOLL" val="False"/>
  <p:tag name="TYPE" val="TrueFalse"/>
  <p:tag name="TPSLIDEBULLETSTYLE" val="2"/>
  <p:tag name="TPQUESTIONXML" val="&lt;?xml version=&quot;1.0&quot; encoding=&quot;UTF-8&quot; standalone=&quot;yes&quot;?&gt;&lt;questionlist&gt;&lt;properties&gt;&lt;guid&gt;7A6B43096BE544CFAAA158962E5CEECE&lt;/guid&gt;&lt;date&gt;4/3/2016 11:02:2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4D9809F77AB5450DA1019A34C21FF60A&lt;/guid&gt;&lt;repollguid&gt;43D085549A9E42D0B1EA72EEB15F995B&lt;/repollguid&gt;&lt;sourceid&gt;99646D7AC9024DAA98D1E4DDA2061319&lt;/sourceid&gt;&lt;questiontext&gt;Is the substring cagcag in the following string?&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truefalse&gt;True&lt;/truefalse&gt;&lt;answers&gt;&lt;answer&gt;&lt;guid&gt;BC6F7422C20D428784B299DDC64F77F4&lt;/guid&gt;&lt;answertext&gt;True&lt;/answertext&gt;&lt;valuetype&gt;0&lt;/valuetype&gt;&lt;/answer&gt;&lt;answer&gt;&lt;guid&gt;166726F3B91B46788330CB5D9BA2BEAA&lt;/guid&gt;&lt;answertext&gt;False&lt;/answertext&gt;&lt;valuetype&gt;0&lt;/valuetype&gt;&lt;/answer&gt;&lt;/answers&gt;&lt;/multichoice&gt;&lt;/questions&gt;&lt;/questionlist&gt;"/>
  <p:tag name="LIVECHARTING"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3336</TotalTime>
  <Pages>0</Pages>
  <Words>1389</Words>
  <Characters>0</Characters>
  <Application>Microsoft Office PowerPoint</Application>
  <PresentationFormat>Custom</PresentationFormat>
  <Lines>0</Lines>
  <Paragraphs>388</Paragraphs>
  <Slides>27</Slides>
  <Notes>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Solstice</vt:lpstr>
      <vt:lpstr>FIT1045 Introduction to Algorithms and Programming  Lecture 9  Brute Force</vt:lpstr>
      <vt:lpstr>The weight of a minimum spanning tree of the following graph is?</vt:lpstr>
      <vt:lpstr>Overview</vt:lpstr>
      <vt:lpstr>Benefits of Brute Force</vt:lpstr>
      <vt:lpstr>Finding a phone number</vt:lpstr>
      <vt:lpstr>Approach</vt:lpstr>
      <vt:lpstr>Finding Phone Number</vt:lpstr>
      <vt:lpstr>Zombie Problem</vt:lpstr>
      <vt:lpstr>PowerPoint Presentation</vt:lpstr>
      <vt:lpstr>Searching Zombie Movies Database</vt:lpstr>
      <vt:lpstr>DNA</vt:lpstr>
      <vt:lpstr>Is the substring cagcag in the following string?</vt:lpstr>
      <vt:lpstr>Checking with a sequence is a subsequence</vt:lpstr>
      <vt:lpstr>String Matching</vt:lpstr>
      <vt:lpstr>String Matching</vt:lpstr>
      <vt:lpstr>String Matching</vt:lpstr>
      <vt:lpstr>PowerPoint Presentation</vt:lpstr>
      <vt:lpstr>Checking whether a sequence is a subsequence</vt:lpstr>
      <vt:lpstr>A Boat Problem</vt:lpstr>
      <vt:lpstr>Possible States</vt:lpstr>
      <vt:lpstr>Possible States</vt:lpstr>
      <vt:lpstr>Transition between states</vt:lpstr>
      <vt:lpstr>Find a Path from Start to Final</vt:lpstr>
      <vt:lpstr>Boat Solution</vt:lpstr>
      <vt:lpstr>Solving Boat Problem</vt:lpstr>
      <vt:lpstr>Before Next Lecture</vt:lpstr>
      <vt:lpstr>Traveling Salesman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cse</cp:lastModifiedBy>
  <cp:revision>303</cp:revision>
  <cp:lastPrinted>2010-03-30T14:14:14Z</cp:lastPrinted>
  <dcterms:created xsi:type="dcterms:W3CDTF">2010-04-11T21:30:57Z</dcterms:created>
  <dcterms:modified xsi:type="dcterms:W3CDTF">2016-08-21T16:05:04Z</dcterms:modified>
</cp:coreProperties>
</file>