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4" r:id="rId1"/>
  </p:sldMasterIdLst>
  <p:notesMasterIdLst>
    <p:notesMasterId r:id="rId39"/>
  </p:notesMasterIdLst>
  <p:sldIdLst>
    <p:sldId id="256" r:id="rId2"/>
    <p:sldId id="370" r:id="rId3"/>
    <p:sldId id="257" r:id="rId4"/>
    <p:sldId id="314" r:id="rId5"/>
    <p:sldId id="347" r:id="rId6"/>
    <p:sldId id="358" r:id="rId7"/>
    <p:sldId id="359" r:id="rId8"/>
    <p:sldId id="360" r:id="rId9"/>
    <p:sldId id="353" r:id="rId10"/>
    <p:sldId id="345" r:id="rId11"/>
    <p:sldId id="349" r:id="rId12"/>
    <p:sldId id="350" r:id="rId13"/>
    <p:sldId id="351" r:id="rId14"/>
    <p:sldId id="376" r:id="rId15"/>
    <p:sldId id="352" r:id="rId16"/>
    <p:sldId id="355" r:id="rId17"/>
    <p:sldId id="356" r:id="rId18"/>
    <p:sldId id="373" r:id="rId19"/>
    <p:sldId id="374" r:id="rId20"/>
    <p:sldId id="375" r:id="rId21"/>
    <p:sldId id="377" r:id="rId22"/>
    <p:sldId id="378" r:id="rId23"/>
    <p:sldId id="357" r:id="rId24"/>
    <p:sldId id="354" r:id="rId25"/>
    <p:sldId id="327" r:id="rId26"/>
    <p:sldId id="329" r:id="rId27"/>
    <p:sldId id="364" r:id="rId28"/>
    <p:sldId id="310" r:id="rId29"/>
    <p:sldId id="324" r:id="rId30"/>
    <p:sldId id="365" r:id="rId31"/>
    <p:sldId id="323" r:id="rId32"/>
    <p:sldId id="322" r:id="rId33"/>
    <p:sldId id="368" r:id="rId34"/>
    <p:sldId id="325" r:id="rId35"/>
    <p:sldId id="326" r:id="rId36"/>
    <p:sldId id="369" r:id="rId37"/>
    <p:sldId id="328" r:id="rId38"/>
  </p:sldIdLst>
  <p:sldSz cx="13004800" cy="9753600"/>
  <p:notesSz cx="6858000" cy="9144000"/>
  <p:custDataLst>
    <p:tags r:id="rId40"/>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7152"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4307"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71460"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8612"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5767" algn="l" defTabSz="914307" rtl="0" eaLnBrk="1" latinLnBrk="0" hangingPunct="1">
      <a:defRPr kern="1200">
        <a:solidFill>
          <a:schemeClr val="tx1"/>
        </a:solidFill>
        <a:latin typeface="Arial" pitchFamily="34" charset="0"/>
        <a:ea typeface="ヒラギノ角ゴ ProN W3" pitchFamily="-84" charset="-128"/>
        <a:cs typeface="+mn-cs"/>
      </a:defRPr>
    </a:lvl6pPr>
    <a:lvl7pPr marL="2742919" algn="l" defTabSz="914307" rtl="0" eaLnBrk="1" latinLnBrk="0" hangingPunct="1">
      <a:defRPr kern="1200">
        <a:solidFill>
          <a:schemeClr val="tx1"/>
        </a:solidFill>
        <a:latin typeface="Arial" pitchFamily="34" charset="0"/>
        <a:ea typeface="ヒラギノ角ゴ ProN W3" pitchFamily="-84" charset="-128"/>
        <a:cs typeface="+mn-cs"/>
      </a:defRPr>
    </a:lvl7pPr>
    <a:lvl8pPr marL="3200072" algn="l" defTabSz="914307" rtl="0" eaLnBrk="1" latinLnBrk="0" hangingPunct="1">
      <a:defRPr kern="1200">
        <a:solidFill>
          <a:schemeClr val="tx1"/>
        </a:solidFill>
        <a:latin typeface="Arial" pitchFamily="34" charset="0"/>
        <a:ea typeface="ヒラギノ角ゴ ProN W3" pitchFamily="-84" charset="-128"/>
        <a:cs typeface="+mn-cs"/>
      </a:defRPr>
    </a:lvl8pPr>
    <a:lvl9pPr marL="3657226" algn="l" defTabSz="914307" rtl="0" eaLnBrk="1" latinLnBrk="0" hangingPunct="1">
      <a:defRPr kern="1200">
        <a:solidFill>
          <a:schemeClr val="tx1"/>
        </a:solidFill>
        <a:latin typeface="Arial" pitchFamily="34" charset="0"/>
        <a:ea typeface="ヒラギノ角ゴ ProN W3" pitchFamily="-8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8" autoAdjust="0"/>
    <p:restoredTop sz="94660"/>
  </p:normalViewPr>
  <p:slideViewPr>
    <p:cSldViewPr>
      <p:cViewPr varScale="1">
        <p:scale>
          <a:sx n="49" d="100"/>
          <a:sy n="49" d="100"/>
        </p:scale>
        <p:origin x="-810" y="-108"/>
      </p:cViewPr>
      <p:guideLst>
        <p:guide orient="horz" pos="3072"/>
        <p:guide pos="4096"/>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98" d="100"/>
        <a:sy n="98" d="100"/>
      </p:scale>
      <p:origin x="0" y="36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12.xml"/><Relationship Id="rId1" Type="http://schemas.openxmlformats.org/officeDocument/2006/relationships/slide" Target="slides/slide11.xml"/><Relationship Id="rId6" Type="http://schemas.openxmlformats.org/officeDocument/2006/relationships/slide" Target="slides/slide24.xml"/><Relationship Id="rId5" Type="http://schemas.openxmlformats.org/officeDocument/2006/relationships/slide" Target="slides/slide17.xml"/><Relationship Id="rId4"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Neue Light" pitchFamily="-84" charset="0"/>
                <a:sym typeface="Helvetica Neue Light" pitchFamily="-84" charset="0"/>
              </a:defRPr>
            </a:lvl1pPr>
          </a:lstStyle>
          <a:p>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pitchFamily="-84" charset="0"/>
                <a:sym typeface="Helvetica Neue Light" pitchFamily="-84" charset="0"/>
              </a:defRPr>
            </a:lvl1pPr>
          </a:lstStyle>
          <a:p>
            <a:fld id="{E44C13F2-E36D-4227-B56A-A8D2983CDA73}" type="slidenum">
              <a:rPr lang="en-AU"/>
              <a:pPr/>
              <a:t>‹#›</a:t>
            </a:fld>
            <a:endParaRPr lang="en-AU"/>
          </a:p>
        </p:txBody>
      </p:sp>
    </p:spTree>
    <p:extLst>
      <p:ext uri="{BB962C8B-B14F-4D97-AF65-F5344CB8AC3E}">
        <p14:creationId xmlns:p14="http://schemas.microsoft.com/office/powerpoint/2010/main" val="3252572468"/>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Helvetica Neue Light" charset="0"/>
        <a:ea typeface="MS PGothic" pitchFamily="34" charset="-128"/>
        <a:cs typeface="ＭＳ Ｐゴシック" charset="-128"/>
      </a:defRPr>
    </a:lvl1pPr>
    <a:lvl2pPr marL="457152"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2pPr>
    <a:lvl3pPr marL="914307"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3pPr>
    <a:lvl4pPr marL="1371460"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4pPr>
    <a:lvl5pPr marL="1828612"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5pPr>
    <a:lvl6pPr marL="2285767" algn="l" defTabSz="457152" rtl="0" eaLnBrk="1" latinLnBrk="0" hangingPunct="1">
      <a:defRPr sz="1100" kern="1200">
        <a:solidFill>
          <a:schemeClr val="tx1"/>
        </a:solidFill>
        <a:latin typeface="+mn-lt"/>
        <a:ea typeface="+mn-ea"/>
        <a:cs typeface="+mn-cs"/>
      </a:defRPr>
    </a:lvl6pPr>
    <a:lvl7pPr marL="2742919" algn="l" defTabSz="457152" rtl="0" eaLnBrk="1" latinLnBrk="0" hangingPunct="1">
      <a:defRPr sz="1100" kern="1200">
        <a:solidFill>
          <a:schemeClr val="tx1"/>
        </a:solidFill>
        <a:latin typeface="+mn-lt"/>
        <a:ea typeface="+mn-ea"/>
        <a:cs typeface="+mn-cs"/>
      </a:defRPr>
    </a:lvl7pPr>
    <a:lvl8pPr marL="3200072" algn="l" defTabSz="457152" rtl="0" eaLnBrk="1" latinLnBrk="0" hangingPunct="1">
      <a:defRPr sz="1100" kern="1200">
        <a:solidFill>
          <a:schemeClr val="tx1"/>
        </a:solidFill>
        <a:latin typeface="+mn-lt"/>
        <a:ea typeface="+mn-ea"/>
        <a:cs typeface="+mn-cs"/>
      </a:defRPr>
    </a:lvl8pPr>
    <a:lvl9pPr marL="3657226" algn="l" defTabSz="45715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38242"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7472" tIns="43736" rIns="87472" bIns="43736"/>
          <a:lstStyle/>
          <a:p>
            <a:endParaRPr lang="en-AU">
              <a:latin typeface="Book Antiqua"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3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79ECFD0-15E6-413C-BDBF-04177E5FBC58}" type="slidenum">
              <a:rPr lang="en-US" sz="1200">
                <a:latin typeface="Helvetica Neue Light" pitchFamily="-84" charset="0"/>
              </a:rPr>
              <a:pPr eaLnBrk="1" hangingPunct="1"/>
              <a:t>37</a:t>
            </a:fld>
            <a:endParaRPr lang="en-US" sz="1200">
              <a:latin typeface="Helvetica Neue Light" pitchFamily="-84" charset="0"/>
            </a:endParaRPr>
          </a:p>
        </p:txBody>
      </p:sp>
      <p:sp>
        <p:nvSpPr>
          <p:cNvPr id="60418" name="Rectangle 2"/>
          <p:cNvSpPr>
            <a:spLocks noGrp="1" noRot="1" noChangeAspect="1" noChangeArrowheads="1" noTextEdit="1"/>
          </p:cNvSpPr>
          <p:nvPr>
            <p:ph type="sldImg"/>
          </p:nvPr>
        </p:nvSpPr>
        <p:spPr>
          <a:ln/>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38242"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7472" tIns="43736" rIns="87472" bIns="43736"/>
          <a:lstStyle/>
          <a:p>
            <a:endParaRPr lang="en-AU">
              <a:latin typeface="Book Antiqua"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38242"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7472" tIns="43736" rIns="87472" bIns="43736"/>
          <a:lstStyle/>
          <a:p>
            <a:endParaRPr lang="en-AU">
              <a:latin typeface="Book Antiqua"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38242"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7472" tIns="43736" rIns="87472" bIns="43736"/>
          <a:lstStyle/>
          <a:p>
            <a:endParaRPr lang="en-AU">
              <a:latin typeface="Book Antiqu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38242"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7472" tIns="43736" rIns="87472" bIns="43736"/>
          <a:lstStyle/>
          <a:p>
            <a:endParaRPr lang="en-AU">
              <a:latin typeface="Book Antiqua"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38242"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7472" tIns="43736" rIns="87472" bIns="43736"/>
          <a:lstStyle/>
          <a:p>
            <a:endParaRPr lang="en-AU">
              <a:latin typeface="Book Antiqu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8F39C6C-DAD3-49F6-A005-3FCF0B3D1A5A}" type="slidenum">
              <a:rPr lang="en-US" sz="1200">
                <a:solidFill>
                  <a:srgbClr val="000000"/>
                </a:solidFill>
                <a:latin typeface="Helvetica Neue Light" pitchFamily="-84" charset="0"/>
                <a:sym typeface="Helvetica Neue Light" pitchFamily="-84" charset="0"/>
              </a:rPr>
              <a:pPr algn="r" eaLnBrk="1" hangingPunct="1"/>
              <a:t>25</a:t>
            </a:fld>
            <a:endParaRPr lang="en-US" sz="1200">
              <a:solidFill>
                <a:srgbClr val="000000"/>
              </a:solidFill>
              <a:latin typeface="Helvetica Neue Light" pitchFamily="-84" charset="0"/>
              <a:sym typeface="Helvetica Neue Light" pitchFamily="-84" charset="0"/>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latin typeface="Helvetica Neue Light"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947483D0-ED81-4E3D-8D04-D71B5D11205A}" type="slidenum">
              <a:rPr lang="en-US" sz="1200">
                <a:solidFill>
                  <a:srgbClr val="000000"/>
                </a:solidFill>
                <a:latin typeface="Helvetica Neue Light" pitchFamily="-84" charset="0"/>
                <a:sym typeface="Helvetica Neue Light" pitchFamily="-84" charset="0"/>
              </a:rPr>
              <a:pPr algn="r" eaLnBrk="1" hangingPunct="1"/>
              <a:t>28</a:t>
            </a:fld>
            <a:endParaRPr lang="en-US" sz="1200">
              <a:solidFill>
                <a:srgbClr val="000000"/>
              </a:solidFill>
              <a:latin typeface="Helvetica Neue Light" pitchFamily="-84" charset="0"/>
              <a:sym typeface="Helvetica Neue Light" pitchFamily="-84"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smtClean="0">
              <a:latin typeface="Helvetica Neue Light"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Helvetica Neue Light" pitchFamily="-8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EEC02C2E-0F4C-4597-BD49-C1594D64B2A4}" type="slidenum">
              <a:rPr lang="en-AU">
                <a:latin typeface="Helvetica Neue Light" pitchFamily="-84" charset="0"/>
              </a:rPr>
              <a:pPr eaLnBrk="1" hangingPunct="1"/>
              <a:t>34</a:t>
            </a:fld>
            <a:endParaRPr lang="en-AU">
              <a:latin typeface="Helvetica Neue Light"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2" tIns="65017" rIns="130032" bIns="65017"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5" name="Oval 4"/>
          <p:cNvSpPr/>
          <p:nvPr/>
        </p:nvSpPr>
        <p:spPr>
          <a:xfrm>
            <a:off x="1646238" y="1912939"/>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2" tIns="65017" rIns="130032" bIns="65017"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0" indent="0" algn="l">
              <a:buNone/>
              <a:defRPr sz="3700">
                <a:solidFill>
                  <a:schemeClr val="tx2">
                    <a:shade val="30000"/>
                    <a:satMod val="150000"/>
                  </a:schemeClr>
                </a:solidFill>
              </a:defRPr>
            </a:lvl1pPr>
            <a:lvl2pPr marL="650164" indent="0" algn="ctr">
              <a:buNone/>
            </a:lvl2pPr>
            <a:lvl3pPr marL="1300326" indent="0" algn="ctr">
              <a:buNone/>
            </a:lvl3pPr>
            <a:lvl4pPr marL="1950490" indent="0" algn="ctr">
              <a:buNone/>
            </a:lvl4pPr>
            <a:lvl5pPr marL="2600653" indent="0" algn="ctr">
              <a:buNone/>
            </a:lvl5pPr>
            <a:lvl6pPr marL="3250816" indent="0" algn="ctr">
              <a:buNone/>
            </a:lvl6pPr>
            <a:lvl7pPr marL="3900981" indent="0" algn="ctr">
              <a:buNone/>
            </a:lvl7pPr>
            <a:lvl8pPr marL="4551142" indent="0" algn="ctr">
              <a:buNone/>
            </a:lvl8pPr>
            <a:lvl9pPr marL="5201307"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495E5FF8-36E1-4CBA-BD14-E83E190CBA20}" type="datetime1">
              <a:rPr lang="en-US"/>
              <a:pPr/>
              <a:t>8/29/2016</a:t>
            </a:fld>
            <a:endParaRPr lang="en-US"/>
          </a:p>
        </p:txBody>
      </p:sp>
      <p:sp>
        <p:nvSpPr>
          <p:cNvPr id="7" name="Footer Placeholder 19"/>
          <p:cNvSpPr>
            <a:spLocks noGrp="1"/>
          </p:cNvSpPr>
          <p:nvPr>
            <p:ph type="ftr" sz="quarter" idx="11"/>
          </p:nvPr>
        </p:nvSpPr>
        <p:spPr/>
        <p:txBody>
          <a:bodyPr/>
          <a:lstStyle>
            <a:lvl1pPr>
              <a:defRPr/>
            </a:lvl1pPr>
          </a:lstStyle>
          <a:p>
            <a:endParaRPr lang="en-US"/>
          </a:p>
        </p:txBody>
      </p:sp>
      <p:sp>
        <p:nvSpPr>
          <p:cNvPr id="8" name="Slide Number Placeholder 9"/>
          <p:cNvSpPr>
            <a:spLocks noGrp="1"/>
          </p:cNvSpPr>
          <p:nvPr>
            <p:ph type="sldNum" sz="quarter" idx="12"/>
          </p:nvPr>
        </p:nvSpPr>
        <p:spPr/>
        <p:txBody>
          <a:bodyPr/>
          <a:lstStyle>
            <a:lvl1pPr>
              <a:defRPr/>
            </a:lvl1pPr>
          </a:lstStyle>
          <a:p>
            <a:fld id="{38BF9DB5-731A-436E-B247-79EF23F852EF}" type="slidenum">
              <a:rPr lang="en-US"/>
              <a:pPr/>
              <a:t>‹#›</a:t>
            </a:fld>
            <a:endParaRPr lang="en-US"/>
          </a:p>
        </p:txBody>
      </p:sp>
    </p:spTree>
    <p:extLst>
      <p:ext uri="{BB962C8B-B14F-4D97-AF65-F5344CB8AC3E}">
        <p14:creationId xmlns:p14="http://schemas.microsoft.com/office/powerpoint/2010/main" val="4668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6601017D-591F-48B8-B84A-43D9961AC61C}" type="datetime1">
              <a:rPr lang="en-US"/>
              <a:pPr/>
              <a:t>8/29/2016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8D93866D-4670-49F6-9302-CA65E6F1815C}" type="slidenum">
              <a:rPr lang="en-US"/>
              <a:pPr/>
              <a:t>‹#›</a:t>
            </a:fld>
            <a:endParaRPr lang="en-US"/>
          </a:p>
        </p:txBody>
      </p:sp>
    </p:spTree>
    <p:extLst>
      <p:ext uri="{BB962C8B-B14F-4D97-AF65-F5344CB8AC3E}">
        <p14:creationId xmlns:p14="http://schemas.microsoft.com/office/powerpoint/2010/main" val="197026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601"/>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3"/>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32B3A033-93B8-41B8-8BA9-378FE0EACBA9}" type="datetime1">
              <a:rPr lang="en-US"/>
              <a:pPr/>
              <a:t>8/29/2016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5ED0FAFE-16BA-4576-AEC6-B182D43DACD8}" type="slidenum">
              <a:rPr lang="en-US"/>
              <a:pPr/>
              <a:t>‹#›</a:t>
            </a:fld>
            <a:endParaRPr lang="en-US"/>
          </a:p>
        </p:txBody>
      </p:sp>
    </p:spTree>
    <p:extLst>
      <p:ext uri="{BB962C8B-B14F-4D97-AF65-F5344CB8AC3E}">
        <p14:creationId xmlns:p14="http://schemas.microsoft.com/office/powerpoint/2010/main" val="2677957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B7D8028-6BC2-4FCB-97B7-781D44125799}" type="datetime1">
              <a:rPr lang="en-US" smtClean="0"/>
              <a:pPr/>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8F1B5-BB6D-4455-A73E-D202DE432DFE}" type="slidenum">
              <a:rPr lang="en-US" smtClean="0"/>
              <a:pPr/>
              <a:t>‹#›</a:t>
            </a:fld>
            <a:endParaRPr lang="en-US"/>
          </a:p>
        </p:txBody>
      </p:sp>
    </p:spTree>
    <p:extLst>
      <p:ext uri="{BB962C8B-B14F-4D97-AF65-F5344CB8AC3E}">
        <p14:creationId xmlns:p14="http://schemas.microsoft.com/office/powerpoint/2010/main" val="298256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D266EA1D-4480-43F5-A98C-61AFCC04B03C}" type="datetime1">
              <a:rPr lang="en-US"/>
              <a:pPr/>
              <a:t>8/29/2016</a:t>
            </a:fld>
            <a:endParaRPr lang="en-US"/>
          </a:p>
        </p:txBody>
      </p:sp>
      <p:sp>
        <p:nvSpPr>
          <p:cNvPr id="5" name="Footer Placeholder 9"/>
          <p:cNvSpPr>
            <a:spLocks noGrp="1"/>
          </p:cNvSpPr>
          <p:nvPr>
            <p:ph type="ftr" sz="quarter" idx="11"/>
          </p:nvPr>
        </p:nvSpPr>
        <p:spPr/>
        <p:txBody>
          <a:bodyPr/>
          <a:lstStyle>
            <a:lvl1pPr>
              <a:defRPr/>
            </a:lvl1pPr>
          </a:lstStyle>
          <a:p>
            <a:endParaRPr lang="en-US"/>
          </a:p>
        </p:txBody>
      </p:sp>
      <p:sp>
        <p:nvSpPr>
          <p:cNvPr id="6" name="Slide Number Placeholder 21"/>
          <p:cNvSpPr>
            <a:spLocks noGrp="1"/>
          </p:cNvSpPr>
          <p:nvPr>
            <p:ph type="sldNum" sz="quarter" idx="12"/>
          </p:nvPr>
        </p:nvSpPr>
        <p:spPr/>
        <p:txBody>
          <a:bodyPr/>
          <a:lstStyle>
            <a:lvl1pPr>
              <a:defRPr/>
            </a:lvl1pPr>
          </a:lstStyle>
          <a:p>
            <a:fld id="{D623504D-F635-4FB0-83AF-046197B4EA16}" type="slidenum">
              <a:rPr lang="en-US"/>
              <a:pPr/>
              <a:t>‹#›</a:t>
            </a:fld>
            <a:endParaRPr lang="en-US"/>
          </a:p>
        </p:txBody>
      </p:sp>
    </p:spTree>
    <p:extLst>
      <p:ext uri="{BB962C8B-B14F-4D97-AF65-F5344CB8AC3E}">
        <p14:creationId xmlns:p14="http://schemas.microsoft.com/office/powerpoint/2010/main" val="225810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2" tIns="65017" rIns="130032" bIns="65017"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32" tIns="65017" rIns="130032" bIns="65017"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2" tIns="65017" rIns="130032" bIns="65017"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7" name="Oval 6"/>
          <p:cNvSpPr/>
          <p:nvPr/>
        </p:nvSpPr>
        <p:spPr>
          <a:xfrm>
            <a:off x="3424240" y="3905250"/>
            <a:ext cx="92075"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2" tIns="65017" rIns="130032" bIns="65017"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6"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DEFC3C24-1C1F-45F2-ABF5-3CF16D14D09F}" type="datetime1">
              <a:rPr lang="en-US"/>
              <a:pPr/>
              <a:t>8/29/2016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B9494548-FD0B-4C07-88EC-F4664FBA062A}" type="slidenum">
              <a:rPr lang="en-US"/>
              <a:pPr/>
              <a:t>‹#›</a:t>
            </a:fld>
            <a:endParaRPr lang="en-US"/>
          </a:p>
        </p:txBody>
      </p:sp>
    </p:spTree>
    <p:extLst>
      <p:ext uri="{BB962C8B-B14F-4D97-AF65-F5344CB8AC3E}">
        <p14:creationId xmlns:p14="http://schemas.microsoft.com/office/powerpoint/2010/main" val="53346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2056B025-C616-4BD6-ABBC-AD30A54EF523}" type="datetime1">
              <a:rPr lang="en-US"/>
              <a:pPr/>
              <a:t>8/29/2016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CF05883E-DEFB-443A-9860-682B5989B00A}" type="slidenum">
              <a:rPr lang="en-US"/>
              <a:pPr/>
              <a:t>‹#›</a:t>
            </a:fld>
            <a:endParaRPr lang="en-US"/>
          </a:p>
        </p:txBody>
      </p:sp>
    </p:spTree>
    <p:extLst>
      <p:ext uri="{BB962C8B-B14F-4D97-AF65-F5344CB8AC3E}">
        <p14:creationId xmlns:p14="http://schemas.microsoft.com/office/powerpoint/2010/main" val="193105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24"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24"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41" indent="-39009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41" indent="-39009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0D9B980D-FA9B-4E6E-BB4B-149CEDED486C}" type="datetime1">
              <a:rPr lang="en-US"/>
              <a:pPr/>
              <a:t>8/29/2016</a:t>
            </a:fld>
            <a:endParaRPr lang="en-US"/>
          </a:p>
        </p:txBody>
      </p:sp>
      <p:sp>
        <p:nvSpPr>
          <p:cNvPr id="8" name="Footer Placeholder 9"/>
          <p:cNvSpPr>
            <a:spLocks noGrp="1"/>
          </p:cNvSpPr>
          <p:nvPr>
            <p:ph type="ftr" sz="quarter" idx="11"/>
          </p:nvPr>
        </p:nvSpPr>
        <p:spPr/>
        <p:txBody>
          <a:bodyPr/>
          <a:lstStyle>
            <a:lvl1pPr>
              <a:defRPr/>
            </a:lvl1pPr>
          </a:lstStyle>
          <a:p>
            <a:endParaRPr lang="en-US"/>
          </a:p>
        </p:txBody>
      </p:sp>
      <p:sp>
        <p:nvSpPr>
          <p:cNvPr id="9" name="Slide Number Placeholder 21"/>
          <p:cNvSpPr>
            <a:spLocks noGrp="1"/>
          </p:cNvSpPr>
          <p:nvPr>
            <p:ph type="sldNum" sz="quarter" idx="12"/>
          </p:nvPr>
        </p:nvSpPr>
        <p:spPr/>
        <p:txBody>
          <a:bodyPr/>
          <a:lstStyle>
            <a:lvl1pPr>
              <a:defRPr/>
            </a:lvl1pPr>
          </a:lstStyle>
          <a:p>
            <a:fld id="{3FD89445-B43C-4E8E-80B5-E0046CC34622}" type="slidenum">
              <a:rPr lang="en-US"/>
              <a:pPr/>
              <a:t>‹#›</a:t>
            </a:fld>
            <a:endParaRPr lang="en-US"/>
          </a:p>
        </p:txBody>
      </p:sp>
    </p:spTree>
    <p:extLst>
      <p:ext uri="{BB962C8B-B14F-4D97-AF65-F5344CB8AC3E}">
        <p14:creationId xmlns:p14="http://schemas.microsoft.com/office/powerpoint/2010/main" val="262010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530D6197-223C-4535-9351-4F29DE9FC6CD}" type="datetime1">
              <a:rPr lang="en-US"/>
              <a:pPr/>
              <a:t>8/29/2016</a:t>
            </a:fld>
            <a:endParaRPr lang="en-US"/>
          </a:p>
        </p:txBody>
      </p:sp>
      <p:sp>
        <p:nvSpPr>
          <p:cNvPr id="4" name="Footer Placeholder 9"/>
          <p:cNvSpPr>
            <a:spLocks noGrp="1"/>
          </p:cNvSpPr>
          <p:nvPr>
            <p:ph type="ftr" sz="quarter" idx="11"/>
          </p:nvPr>
        </p:nvSpPr>
        <p:spPr/>
        <p:txBody>
          <a:bodyPr/>
          <a:lstStyle>
            <a:lvl1pPr>
              <a:defRPr/>
            </a:lvl1pPr>
          </a:lstStyle>
          <a:p>
            <a:endParaRPr lang="en-US"/>
          </a:p>
        </p:txBody>
      </p:sp>
      <p:sp>
        <p:nvSpPr>
          <p:cNvPr id="5" name="Slide Number Placeholder 21"/>
          <p:cNvSpPr>
            <a:spLocks noGrp="1"/>
          </p:cNvSpPr>
          <p:nvPr>
            <p:ph type="sldNum" sz="quarter" idx="12"/>
          </p:nvPr>
        </p:nvSpPr>
        <p:spPr/>
        <p:txBody>
          <a:bodyPr/>
          <a:lstStyle>
            <a:lvl1pPr>
              <a:defRPr/>
            </a:lvl1pPr>
          </a:lstStyle>
          <a:p>
            <a:fld id="{4BC65A6E-71A1-4A6A-9B77-524986555ECA}" type="slidenum">
              <a:rPr lang="en-US"/>
              <a:pPr/>
              <a:t>‹#›</a:t>
            </a:fld>
            <a:endParaRPr lang="en-US"/>
          </a:p>
        </p:txBody>
      </p:sp>
    </p:spTree>
    <p:extLst>
      <p:ext uri="{BB962C8B-B14F-4D97-AF65-F5344CB8AC3E}">
        <p14:creationId xmlns:p14="http://schemas.microsoft.com/office/powerpoint/2010/main" val="180854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2" tIns="65017" rIns="130032" bIns="65017"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32" tIns="65017" rIns="130032" bIns="65017"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084A88D8-CC39-46BA-8F21-938839CD8CE9}" type="datetime1">
              <a:rPr lang="en-US"/>
              <a:pPr/>
              <a:t>8/29/2016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3"/>
          <p:cNvSpPr>
            <a:spLocks noGrp="1"/>
          </p:cNvSpPr>
          <p:nvPr>
            <p:ph type="sldNum" sz="quarter" idx="12"/>
          </p:nvPr>
        </p:nvSpPr>
        <p:spPr/>
        <p:txBody>
          <a:bodyPr/>
          <a:lstStyle>
            <a:lvl1pPr>
              <a:defRPr/>
            </a:lvl1pPr>
          </a:lstStyle>
          <a:p>
            <a:fld id="{8569312A-1748-4A82-AA40-24994D6A5C82}" type="slidenum">
              <a:rPr lang="en-US"/>
              <a:pPr/>
              <a:t>‹#›</a:t>
            </a:fld>
            <a:endParaRPr lang="en-US"/>
          </a:p>
        </p:txBody>
      </p:sp>
    </p:spTree>
    <p:extLst>
      <p:ext uri="{BB962C8B-B14F-4D97-AF65-F5344CB8AC3E}">
        <p14:creationId xmlns:p14="http://schemas.microsoft.com/office/powerpoint/2010/main" val="187720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8"/>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17"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5"/>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7D16B0A3-DC7D-4E0C-A8FD-9CB9484908FF}" type="datetime1">
              <a:rPr lang="en-US"/>
              <a:pPr/>
              <a:t>8/29/2016</a:t>
            </a:fld>
            <a:endParaRPr lang="en-US"/>
          </a:p>
        </p:txBody>
      </p:sp>
      <p:sp>
        <p:nvSpPr>
          <p:cNvPr id="6" name="Footer Placeholder 9"/>
          <p:cNvSpPr>
            <a:spLocks noGrp="1"/>
          </p:cNvSpPr>
          <p:nvPr>
            <p:ph type="ftr" sz="quarter" idx="11"/>
          </p:nvPr>
        </p:nvSpPr>
        <p:spPr/>
        <p:txBody>
          <a:bodyPr/>
          <a:lstStyle>
            <a:lvl1pPr>
              <a:defRPr/>
            </a:lvl1pPr>
          </a:lstStyle>
          <a:p>
            <a:endParaRPr lang="en-US"/>
          </a:p>
        </p:txBody>
      </p:sp>
      <p:sp>
        <p:nvSpPr>
          <p:cNvPr id="7" name="Slide Number Placeholder 21"/>
          <p:cNvSpPr>
            <a:spLocks noGrp="1"/>
          </p:cNvSpPr>
          <p:nvPr>
            <p:ph type="sldNum" sz="quarter" idx="12"/>
          </p:nvPr>
        </p:nvSpPr>
        <p:spPr/>
        <p:txBody>
          <a:bodyPr/>
          <a:lstStyle>
            <a:lvl1pPr>
              <a:defRPr/>
            </a:lvl1pPr>
          </a:lstStyle>
          <a:p>
            <a:fld id="{4D7F93BE-AEB0-421E-9976-4BD49839BF7E}" type="slidenum">
              <a:rPr lang="en-US"/>
              <a:pPr/>
              <a:t>‹#›</a:t>
            </a:fld>
            <a:endParaRPr lang="en-US"/>
          </a:p>
        </p:txBody>
      </p:sp>
    </p:spTree>
    <p:extLst>
      <p:ext uri="{BB962C8B-B14F-4D97-AF65-F5344CB8AC3E}">
        <p14:creationId xmlns:p14="http://schemas.microsoft.com/office/powerpoint/2010/main" val="48659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32" tIns="390098" rIns="130032" bIns="65017">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2"/>
              </a:lnSpc>
              <a:spcBef>
                <a:spcPts val="850"/>
              </a:spcBef>
              <a:buClr>
                <a:schemeClr val="accent1"/>
              </a:buClr>
              <a:buSzPct val="80000"/>
              <a:buFont typeface="Wingdings 2" pitchFamily="18" charset="2"/>
              <a:buNone/>
            </a:pPr>
            <a:endParaRPr lang="en-US" sz="4600">
              <a:latin typeface="Gill Sans MT" pitchFamily="34" charset="0"/>
            </a:endParaRPr>
          </a:p>
        </p:txBody>
      </p:sp>
      <p:sp>
        <p:nvSpPr>
          <p:cNvPr id="6" name="Process 13"/>
          <p:cNvSpPr>
            <a:spLocks noChangeArrowheads="1"/>
          </p:cNvSpPr>
          <p:nvPr/>
        </p:nvSpPr>
        <p:spPr bwMode="auto">
          <a:xfrm rot="19468671">
            <a:off x="563565" y="1357313"/>
            <a:ext cx="976311"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32" tIns="65017" rIns="130032" bIns="65017"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2"/>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32" tIns="65017" rIns="130032" bIns="65017"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8"/>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09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4DCD9056-03AF-4662-9496-240CCB151827}" type="datetime1">
              <a:rPr lang="en-US"/>
              <a:pPr/>
              <a:t>8/29/2016</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EAE9D71E-F4D0-49D6-B6A7-2F3267E2BB6F}" type="slidenum">
              <a:rPr lang="en-US"/>
              <a:pPr/>
              <a:t>‹#›</a:t>
            </a:fld>
            <a:endParaRPr lang="en-US"/>
          </a:p>
        </p:txBody>
      </p:sp>
    </p:spTree>
    <p:extLst>
      <p:ext uri="{BB962C8B-B14F-4D97-AF65-F5344CB8AC3E}">
        <p14:creationId xmlns:p14="http://schemas.microsoft.com/office/powerpoint/2010/main" val="413697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2" y="-1160462"/>
            <a:ext cx="2330450" cy="233045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32" tIns="65017" rIns="130032" bIns="65017" anchor="ctr"/>
          <a:lstStyle>
            <a:extLst/>
          </a:lstStyle>
          <a:p>
            <a:pPr algn="ctr">
              <a:defRPr/>
            </a:pPr>
            <a:endParaRPr lang="en-US"/>
          </a:p>
        </p:txBody>
      </p:sp>
      <p:sp>
        <p:nvSpPr>
          <p:cNvPr id="8" name="Oval 7"/>
          <p:cNvSpPr>
            <a:spLocks noChangeArrowheads="1"/>
          </p:cNvSpPr>
          <p:nvPr/>
        </p:nvSpPr>
        <p:spPr bwMode="auto">
          <a:xfrm>
            <a:off x="239716" y="30166"/>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a:solidFill>
                  <a:srgbClr val="FFFFFF"/>
                </a:solidFill>
              </a14:hiddenFill>
            </a:ext>
          </a:extLst>
        </p:spPr>
        <p:txBody>
          <a:bodyPr lIns="130032" tIns="65017" rIns="130032" bIns="65017" anchor="ctr"/>
          <a:lstStyle/>
          <a:p>
            <a:pPr algn="ctr"/>
            <a:endParaRPr lang="en-US">
              <a:solidFill>
                <a:srgbClr val="FFFFFF"/>
              </a:solidFill>
              <a:latin typeface="Gill Sans MT" pitchFamily="34" charset="0"/>
            </a:endParaRPr>
          </a:p>
        </p:txBody>
      </p:sp>
      <p:sp>
        <p:nvSpPr>
          <p:cNvPr id="11" name="Donut 10"/>
          <p:cNvSpPr/>
          <p:nvPr/>
        </p:nvSpPr>
        <p:spPr>
          <a:xfrm rot="2315675">
            <a:off x="260099"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32" tIns="65017" rIns="130032" bIns="65017"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2" tIns="65017" rIns="130032" bIns="65017"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8" y="390525"/>
            <a:ext cx="10664825" cy="1625600"/>
          </a:xfrm>
          <a:prstGeom prst="rect">
            <a:avLst/>
          </a:prstGeom>
        </p:spPr>
        <p:txBody>
          <a:bodyPr vert="horz" wrap="square" lIns="130032" tIns="65017" rIns="130032" bIns="65017" numCol="1" anchor="ctr" anchorCtr="0" compatLnSpc="1">
            <a:prstTxWarp prst="textNoShape">
              <a:avLst/>
            </a:prstTxWarp>
            <a:normAutofit/>
          </a:bodyPr>
          <a:lstStyle/>
          <a:p>
            <a:pPr lvl="0"/>
            <a:r>
              <a:rPr lang="en-AU" smtClean="0"/>
              <a:t>Click to edit Master title style</a:t>
            </a:r>
            <a:endParaRPr lang="en-US" smtClean="0"/>
          </a:p>
        </p:txBody>
      </p:sp>
      <p:sp>
        <p:nvSpPr>
          <p:cNvPr id="1033" name="Text Placeholder 8"/>
          <p:cNvSpPr>
            <a:spLocks noGrp="1"/>
          </p:cNvSpPr>
          <p:nvPr>
            <p:ph type="body" idx="1"/>
          </p:nvPr>
        </p:nvSpPr>
        <p:spPr bwMode="auto">
          <a:xfrm>
            <a:off x="2041528" y="2058990"/>
            <a:ext cx="106648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32" tIns="65017" rIns="130032" bIns="65017"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90" y="8967788"/>
            <a:ext cx="3033712" cy="677862"/>
          </a:xfrm>
          <a:prstGeom prst="rect">
            <a:avLst/>
          </a:prstGeom>
        </p:spPr>
        <p:txBody>
          <a:bodyPr vert="horz" wrap="square" lIns="130032" tIns="65017" rIns="130032" bIns="65017" numCol="1" anchor="b" anchorCtr="0" compatLnSpc="1">
            <a:prstTxWarp prst="textNoShape">
              <a:avLst/>
            </a:prstTxWarp>
          </a:bodyPr>
          <a:lstStyle>
            <a:lvl1pPr algn="r">
              <a:defRPr sz="1700">
                <a:solidFill>
                  <a:srgbClr val="B5A788"/>
                </a:solidFill>
              </a:defRPr>
            </a:lvl1pPr>
          </a:lstStyle>
          <a:p>
            <a:fld id="{6B7D8028-6BC2-4FCB-97B7-781D44125799}" type="datetime1">
              <a:rPr lang="en-US"/>
              <a:pPr/>
              <a:t>8/29/2016</a:t>
            </a:fld>
            <a:endParaRPr lang="en-US"/>
          </a:p>
        </p:txBody>
      </p:sp>
      <p:sp>
        <p:nvSpPr>
          <p:cNvPr id="10" name="Footer Placeholder 9"/>
          <p:cNvSpPr>
            <a:spLocks noGrp="1"/>
          </p:cNvSpPr>
          <p:nvPr>
            <p:ph type="ftr" sz="quarter" idx="3"/>
          </p:nvPr>
        </p:nvSpPr>
        <p:spPr>
          <a:xfrm>
            <a:off x="8128002" y="8967788"/>
            <a:ext cx="4117975" cy="677862"/>
          </a:xfrm>
          <a:prstGeom prst="rect">
            <a:avLst/>
          </a:prstGeom>
        </p:spPr>
        <p:txBody>
          <a:bodyPr vert="horz" wrap="square" lIns="130032" tIns="65017" rIns="130032" bIns="65017" numCol="1" anchor="b" anchorCtr="0" compatLnSpc="1">
            <a:prstTxWarp prst="textNoShape">
              <a:avLst/>
            </a:prstTxWarp>
          </a:bodyPr>
          <a:lstStyle>
            <a:lvl1pPr>
              <a:defRPr sz="1700">
                <a:solidFill>
                  <a:srgbClr val="B5A788"/>
                </a:solidFill>
              </a:defRPr>
            </a:lvl1pPr>
          </a:lstStyle>
          <a:p>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32" tIns="65017" rIns="130032" bIns="65017" numCol="1" anchor="b" anchorCtr="0" compatLnSpc="1">
            <a:prstTxWarp prst="textNoShape">
              <a:avLst/>
            </a:prstTxWarp>
          </a:bodyPr>
          <a:lstStyle>
            <a:lvl1pPr algn="ctr">
              <a:defRPr sz="1700">
                <a:solidFill>
                  <a:srgbClr val="B5A788"/>
                </a:solidFill>
              </a:defRPr>
            </a:lvl1pPr>
          </a:lstStyle>
          <a:p>
            <a:fld id="{0EB8F1B5-BB6D-4455-A73E-D202DE432DFE}" type="slidenum">
              <a:rPr lang="en-US"/>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32" tIns="65017" rIns="130032" bIns="65017"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774" r:id="rId1"/>
    <p:sldLayoutId id="2147483767" r:id="rId2"/>
    <p:sldLayoutId id="2147483775" r:id="rId3"/>
    <p:sldLayoutId id="2147483768" r:id="rId4"/>
    <p:sldLayoutId id="2147483769" r:id="rId5"/>
    <p:sldLayoutId id="2147483770" r:id="rId6"/>
    <p:sldLayoutId id="2147483776" r:id="rId7"/>
    <p:sldLayoutId id="2147483771" r:id="rId8"/>
    <p:sldLayoutId id="2147483777" r:id="rId9"/>
    <p:sldLayoutId id="2147483772" r:id="rId10"/>
    <p:sldLayoutId id="2147483773" r:id="rId11"/>
    <p:sldLayoutId id="2147483778" r:id="rId12"/>
  </p:sldLayoutIdLst>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2pPr>
      <a:lvl3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3pPr>
      <a:lvl4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4pPr>
      <a:lvl5pPr algn="l" rtl="0" eaLnBrk="0" fontAlgn="base" hangingPunct="0">
        <a:spcBef>
          <a:spcPct val="0"/>
        </a:spcBef>
        <a:spcAft>
          <a:spcPct val="0"/>
        </a:spcAft>
        <a:defRPr sz="6100">
          <a:solidFill>
            <a:srgbClr val="572314"/>
          </a:solidFill>
          <a:latin typeface="Gill Sans MT" charset="0"/>
          <a:ea typeface="MS PGothic" pitchFamily="34" charset="-128"/>
          <a:cs typeface="ＭＳ Ｐゴシック" charset="0"/>
        </a:defRPr>
      </a:lvl5pPr>
      <a:lvl6pPr marL="457152"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307"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46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612"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p:titleStyle>
    <p:body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164" algn="l" rtl="0" eaLnBrk="1" latinLnBrk="0" hangingPunct="1">
        <a:defRPr kumimoji="0" kern="1200">
          <a:solidFill>
            <a:schemeClr val="tx1"/>
          </a:solidFill>
          <a:latin typeface="+mn-lt"/>
          <a:ea typeface="+mn-ea"/>
          <a:cs typeface="+mn-cs"/>
        </a:defRPr>
      </a:lvl2pPr>
      <a:lvl3pPr marL="1300326" algn="l" rtl="0" eaLnBrk="1" latinLnBrk="0" hangingPunct="1">
        <a:defRPr kumimoji="0" kern="1200">
          <a:solidFill>
            <a:schemeClr val="tx1"/>
          </a:solidFill>
          <a:latin typeface="+mn-lt"/>
          <a:ea typeface="+mn-ea"/>
          <a:cs typeface="+mn-cs"/>
        </a:defRPr>
      </a:lvl3pPr>
      <a:lvl4pPr marL="1950490" algn="l" rtl="0" eaLnBrk="1" latinLnBrk="0" hangingPunct="1">
        <a:defRPr kumimoji="0" kern="1200">
          <a:solidFill>
            <a:schemeClr val="tx1"/>
          </a:solidFill>
          <a:latin typeface="+mn-lt"/>
          <a:ea typeface="+mn-ea"/>
          <a:cs typeface="+mn-cs"/>
        </a:defRPr>
      </a:lvl4pPr>
      <a:lvl5pPr marL="2600653" algn="l" rtl="0" eaLnBrk="1" latinLnBrk="0" hangingPunct="1">
        <a:defRPr kumimoji="0" kern="1200">
          <a:solidFill>
            <a:schemeClr val="tx1"/>
          </a:solidFill>
          <a:latin typeface="+mn-lt"/>
          <a:ea typeface="+mn-ea"/>
          <a:cs typeface="+mn-cs"/>
        </a:defRPr>
      </a:lvl5pPr>
      <a:lvl6pPr marL="3250816" algn="l" rtl="0" eaLnBrk="1" latinLnBrk="0" hangingPunct="1">
        <a:defRPr kumimoji="0" kern="1200">
          <a:solidFill>
            <a:schemeClr val="tx1"/>
          </a:solidFill>
          <a:latin typeface="+mn-lt"/>
          <a:ea typeface="+mn-ea"/>
          <a:cs typeface="+mn-cs"/>
        </a:defRPr>
      </a:lvl6pPr>
      <a:lvl7pPr marL="3900981" algn="l" rtl="0" eaLnBrk="1" latinLnBrk="0" hangingPunct="1">
        <a:defRPr kumimoji="0" kern="1200">
          <a:solidFill>
            <a:schemeClr val="tx1"/>
          </a:solidFill>
          <a:latin typeface="+mn-lt"/>
          <a:ea typeface="+mn-ea"/>
          <a:cs typeface="+mn-cs"/>
        </a:defRPr>
      </a:lvl7pPr>
      <a:lvl8pPr marL="4551142" algn="l" rtl="0" eaLnBrk="1" latinLnBrk="0" hangingPunct="1">
        <a:defRPr kumimoji="0" kern="1200">
          <a:solidFill>
            <a:schemeClr val="tx1"/>
          </a:solidFill>
          <a:latin typeface="+mn-lt"/>
          <a:ea typeface="+mn-ea"/>
          <a:cs typeface="+mn-cs"/>
        </a:defRPr>
      </a:lvl8pPr>
      <a:lvl9pPr marL="5201307"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ctrTitle"/>
          </p:nvPr>
        </p:nvSpPr>
        <p:spPr>
          <a:xfrm>
            <a:off x="2037904" y="5452864"/>
            <a:ext cx="10533888" cy="2093773"/>
          </a:xfrm>
        </p:spPr>
        <p:txBody>
          <a:bodyPr lIns="50794" tIns="50794" rIns="50794" bIns="50794">
            <a:normAutofit fontScale="90000"/>
          </a:bodyPr>
          <a:lstStyle/>
          <a:p>
            <a:pPr algn="ctr" eaLnBrk="1" hangingPunct="1"/>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Programming</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Lecture 11</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Decomposition</a:t>
            </a:r>
          </a:p>
        </p:txBody>
      </p:sp>
      <p:sp>
        <p:nvSpPr>
          <p:cNvPr id="14338" name="Rectangle 2"/>
          <p:cNvSpPr>
            <a:spLocks/>
          </p:cNvSpPr>
          <p:nvPr/>
        </p:nvSpPr>
        <p:spPr bwMode="auto">
          <a:xfrm>
            <a:off x="1584326" y="8864601"/>
            <a:ext cx="10299701"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dirty="0">
                <a:cs typeface="Arial" pitchFamily="34" charset="0"/>
                <a:sym typeface="Arial" pitchFamily="34" charset="0"/>
              </a:rPr>
              <a:t>COMMONWEALTH OF AUSTRALIA</a:t>
            </a:r>
          </a:p>
          <a:p>
            <a:pPr algn="ctr"/>
            <a:r>
              <a:rPr lang="en-US" sz="900" dirty="0">
                <a:cs typeface="Arial" pitchFamily="34" charset="0"/>
                <a:sym typeface="Arial" pitchFamily="34" charset="0"/>
              </a:rPr>
              <a:t>Copyright Regulations 1969</a:t>
            </a:r>
          </a:p>
          <a:p>
            <a:pPr algn="ctr"/>
            <a:r>
              <a:rPr lang="en-US" sz="900" dirty="0">
                <a:cs typeface="Arial" pitchFamily="34" charset="0"/>
                <a:sym typeface="Arial" pitchFamily="34" charset="0"/>
              </a:rPr>
              <a:t>WARNING</a:t>
            </a:r>
          </a:p>
          <a:p>
            <a:pPr algn="ctr"/>
            <a:r>
              <a:rPr lang="en-US" sz="900" dirty="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t>
            </a:r>
            <a:r>
              <a:rPr lang="en-US" sz="900" dirty="0" err="1">
                <a:cs typeface="Arial" pitchFamily="34" charset="0"/>
                <a:sym typeface="Arial" pitchFamily="34" charset="0"/>
              </a:rPr>
              <a:t>Act.Any</a:t>
            </a:r>
            <a:r>
              <a:rPr lang="en-US" sz="900">
                <a:cs typeface="Arial" pitchFamily="34" charset="0"/>
                <a:sym typeface="Arial" pitchFamily="34" charset="0"/>
              </a:rPr>
              <a:t>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pic>
        <p:nvPicPr>
          <p:cNvPr id="3" name="Picture 2" descr="imgres-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52" y="4372747"/>
            <a:ext cx="4376044" cy="3761227"/>
          </a:xfrm>
          <a:prstGeom prst="rect">
            <a:avLst/>
          </a:prstGeom>
        </p:spPr>
      </p:pic>
      <p:sp>
        <p:nvSpPr>
          <p:cNvPr id="4" name="TextBox 3"/>
          <p:cNvSpPr txBox="1"/>
          <p:nvPr/>
        </p:nvSpPr>
        <p:spPr>
          <a:xfrm>
            <a:off x="885776" y="8405192"/>
            <a:ext cx="4775666" cy="246221"/>
          </a:xfrm>
          <a:prstGeom prst="rect">
            <a:avLst/>
          </a:prstGeom>
          <a:noFill/>
        </p:spPr>
        <p:txBody>
          <a:bodyPr wrap="none" lIns="91430" tIns="45715" rIns="91430" bIns="45715" rtlCol="0">
            <a:spAutoFit/>
          </a:bodyPr>
          <a:lstStyle/>
          <a:p>
            <a:r>
              <a:rPr lang="en-US" sz="1000" dirty="0"/>
              <a:t>http://</a:t>
            </a:r>
            <a:r>
              <a:rPr lang="en-US" sz="1000" dirty="0" err="1"/>
              <a:t>www.frankbuck.org</a:t>
            </a:r>
            <a:r>
              <a:rPr lang="en-US" sz="1000" dirty="0"/>
              <a:t>/digital-organization-how-to-fit-all-of-the-pieces-together/</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Selection Sort</a:t>
            </a:r>
            <a:endParaRPr lang="en-US" dirty="0"/>
          </a:p>
        </p:txBody>
      </p:sp>
      <p:sp>
        <p:nvSpPr>
          <p:cNvPr id="6" name="Content Placeholder 5"/>
          <p:cNvSpPr>
            <a:spLocks noGrp="1"/>
          </p:cNvSpPr>
          <p:nvPr>
            <p:ph idx="1"/>
          </p:nvPr>
        </p:nvSpPr>
        <p:spPr>
          <a:xfrm>
            <a:off x="2037904" y="1780456"/>
            <a:ext cx="10664825" cy="6827837"/>
          </a:xfrm>
        </p:spPr>
        <p:txBody>
          <a:bodyPr/>
          <a:lstStyle/>
          <a:p>
            <a:pPr marL="117461" indent="0">
              <a:buNone/>
            </a:pPr>
            <a:r>
              <a:rPr lang="en-US" sz="2800" dirty="0" smtClean="0"/>
              <a:t>Algorithm </a:t>
            </a:r>
            <a:r>
              <a:rPr lang="en-US" sz="2800" dirty="0" err="1" smtClean="0"/>
              <a:t>SelectionSort</a:t>
            </a:r>
            <a:r>
              <a:rPr lang="en-US" sz="2800" dirty="0" smtClean="0"/>
              <a:t>(</a:t>
            </a:r>
            <a:r>
              <a:rPr lang="en-US" sz="2800" dirty="0" err="1" smtClean="0"/>
              <a:t>aList</a:t>
            </a:r>
            <a:r>
              <a:rPr lang="en-US" sz="2800" dirty="0" smtClean="0"/>
              <a:t>)</a:t>
            </a:r>
          </a:p>
          <a:p>
            <a:pPr marL="117461" indent="0">
              <a:buNone/>
            </a:pPr>
            <a:r>
              <a:rPr lang="en-AU" sz="2800" dirty="0" smtClean="0"/>
              <a:t>// Sorts a list using selection sort</a:t>
            </a:r>
          </a:p>
          <a:p>
            <a:pPr marL="117461" indent="0">
              <a:buNone/>
            </a:pPr>
            <a:r>
              <a:rPr lang="en-AU" sz="2800" dirty="0" smtClean="0"/>
              <a:t>// Input: A list, </a:t>
            </a:r>
            <a:r>
              <a:rPr lang="en-AU" sz="2800" dirty="0" err="1" smtClean="0"/>
              <a:t>aList</a:t>
            </a:r>
            <a:r>
              <a:rPr lang="en-AU" sz="2800" dirty="0" smtClean="0"/>
              <a:t>, of </a:t>
            </a:r>
            <a:r>
              <a:rPr lang="en-US" sz="2800" dirty="0" smtClean="0"/>
              <a:t>orderable</a:t>
            </a:r>
            <a:r>
              <a:rPr lang="en-AU" sz="2800" dirty="0" smtClean="0"/>
              <a:t> items</a:t>
            </a:r>
          </a:p>
          <a:p>
            <a:pPr marL="117461" indent="0">
              <a:buNone/>
            </a:pPr>
            <a:r>
              <a:rPr lang="en-AU" sz="2800" dirty="0" smtClean="0"/>
              <a:t>// Output: A list sorted in increasing order</a:t>
            </a:r>
          </a:p>
          <a:p>
            <a:pPr marL="117461" indent="0">
              <a:buNone/>
            </a:pPr>
            <a:endParaRPr lang="en-US" sz="2800" dirty="0" smtClean="0"/>
          </a:p>
          <a:p>
            <a:pPr marL="117461" indent="0">
              <a:buNone/>
            </a:pPr>
            <a:r>
              <a:rPr lang="en-US" sz="2800" dirty="0" smtClean="0"/>
              <a:t>n ⟵ length(</a:t>
            </a:r>
            <a:r>
              <a:rPr lang="en-US" sz="2800" dirty="0" err="1" smtClean="0"/>
              <a:t>aList</a:t>
            </a:r>
            <a:r>
              <a:rPr lang="en-US" sz="2800" dirty="0" smtClean="0"/>
              <a:t>)</a:t>
            </a:r>
          </a:p>
          <a:p>
            <a:pPr marL="117461" indent="0">
              <a:buNone/>
            </a:pPr>
            <a:endParaRPr lang="en-US" sz="2800" dirty="0" smtClean="0"/>
          </a:p>
          <a:p>
            <a:pPr marL="117461" indent="0">
              <a:buNone/>
            </a:pPr>
            <a:r>
              <a:rPr lang="en-US" sz="2800" dirty="0" smtClean="0"/>
              <a:t>for k = 0 to n-1 {</a:t>
            </a:r>
          </a:p>
          <a:p>
            <a:pPr marL="117461" indent="0">
              <a:buNone/>
            </a:pPr>
            <a:r>
              <a:rPr lang="en-US" sz="2800" dirty="0" smtClean="0"/>
              <a:t>     Find the minimum item in </a:t>
            </a:r>
            <a:r>
              <a:rPr lang="en-US" sz="2800" dirty="0" err="1" smtClean="0"/>
              <a:t>aList</a:t>
            </a:r>
            <a:r>
              <a:rPr lang="en-US" sz="2800" dirty="0" smtClean="0"/>
              <a:t>[k:] {</a:t>
            </a:r>
          </a:p>
          <a:p>
            <a:pPr marL="117461" indent="0">
              <a:buNone/>
            </a:pPr>
            <a:r>
              <a:rPr lang="en-US" sz="2800" dirty="0" smtClean="0"/>
              <a:t>           Put the item in the correct position</a:t>
            </a:r>
          </a:p>
          <a:p>
            <a:pPr marL="117461" indent="0">
              <a:buNone/>
            </a:pPr>
            <a:r>
              <a:rPr lang="en-US" sz="2800" dirty="0" smtClean="0"/>
              <a:t>     }</a:t>
            </a:r>
          </a:p>
          <a:p>
            <a:pPr marL="117461" indent="0">
              <a:buNone/>
            </a:pPr>
            <a:r>
              <a:rPr lang="en-US" sz="2800" dirty="0" smtClean="0"/>
              <a:t>}</a:t>
            </a:r>
          </a:p>
          <a:p>
            <a:pPr marL="117461" indent="0">
              <a:buNone/>
            </a:pPr>
            <a:endParaRPr lang="en-US" sz="2800" dirty="0"/>
          </a:p>
        </p:txBody>
      </p:sp>
      <p:sp>
        <p:nvSpPr>
          <p:cNvPr id="4" name="Slide Number Placeholder 3"/>
          <p:cNvSpPr>
            <a:spLocks noGrp="1"/>
          </p:cNvSpPr>
          <p:nvPr>
            <p:ph type="sldNum" sz="quarter" idx="12"/>
          </p:nvPr>
        </p:nvSpPr>
        <p:spPr/>
        <p:txBody>
          <a:bodyPr/>
          <a:lstStyle/>
          <a:p>
            <a:fld id="{98ECD0A9-FBB9-7941-82B1-CC7A9C19960F}" type="slidenum">
              <a:rPr lang="en-AU" smtClean="0"/>
              <a:pPr/>
              <a:t>10</a:t>
            </a:fld>
            <a:endParaRPr lang="en-AU"/>
          </a:p>
        </p:txBody>
      </p:sp>
      <p:sp>
        <p:nvSpPr>
          <p:cNvPr id="7" name="Rectangle 6"/>
          <p:cNvSpPr/>
          <p:nvPr/>
        </p:nvSpPr>
        <p:spPr>
          <a:xfrm>
            <a:off x="5554946"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5</a:t>
            </a:r>
            <a:endParaRPr lang="en-AU" sz="2800" dirty="0">
              <a:solidFill>
                <a:schemeClr val="tx1"/>
              </a:solidFill>
            </a:endParaRPr>
          </a:p>
        </p:txBody>
      </p:sp>
      <p:sp>
        <p:nvSpPr>
          <p:cNvPr id="8" name="Rectangle 7"/>
          <p:cNvSpPr/>
          <p:nvPr/>
        </p:nvSpPr>
        <p:spPr>
          <a:xfrm>
            <a:off x="6194865"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9" name="Rectangle 8"/>
          <p:cNvSpPr/>
          <p:nvPr/>
        </p:nvSpPr>
        <p:spPr>
          <a:xfrm>
            <a:off x="6804465" y="818916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10</a:t>
            </a:r>
            <a:endParaRPr lang="en-AU" sz="2800" dirty="0">
              <a:solidFill>
                <a:schemeClr val="tx1"/>
              </a:solidFill>
            </a:endParaRPr>
          </a:p>
        </p:txBody>
      </p:sp>
      <p:sp>
        <p:nvSpPr>
          <p:cNvPr id="10" name="Rectangle 9"/>
          <p:cNvSpPr/>
          <p:nvPr/>
        </p:nvSpPr>
        <p:spPr>
          <a:xfrm>
            <a:off x="4285704"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2</a:t>
            </a:r>
            <a:endParaRPr lang="en-AU" sz="2800" dirty="0">
              <a:solidFill>
                <a:schemeClr val="tx1"/>
              </a:solidFill>
            </a:endParaRPr>
          </a:p>
        </p:txBody>
      </p:sp>
      <p:sp>
        <p:nvSpPr>
          <p:cNvPr id="11" name="Rectangle 10"/>
          <p:cNvSpPr/>
          <p:nvPr/>
        </p:nvSpPr>
        <p:spPr>
          <a:xfrm>
            <a:off x="4925623"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4</a:t>
            </a:r>
            <a:endParaRPr lang="en-AU" sz="2800" dirty="0">
              <a:solidFill>
                <a:schemeClr val="tx1"/>
              </a:solidFill>
            </a:endParaRPr>
          </a:p>
        </p:txBody>
      </p:sp>
      <p:sp>
        <p:nvSpPr>
          <p:cNvPr id="12" name="Rectangle 11"/>
          <p:cNvSpPr/>
          <p:nvPr/>
        </p:nvSpPr>
        <p:spPr>
          <a:xfrm>
            <a:off x="7414065" y="8190404"/>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8</a:t>
            </a:r>
          </a:p>
        </p:txBody>
      </p:sp>
      <p:sp>
        <p:nvSpPr>
          <p:cNvPr id="13" name="Rectangle 12"/>
          <p:cNvSpPr/>
          <p:nvPr/>
        </p:nvSpPr>
        <p:spPr>
          <a:xfrm>
            <a:off x="8019504" y="8190404"/>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4" name="Group 13"/>
          <p:cNvGrpSpPr/>
          <p:nvPr/>
        </p:nvGrpSpPr>
        <p:grpSpPr>
          <a:xfrm>
            <a:off x="6994406" y="8584111"/>
            <a:ext cx="300082" cy="749293"/>
            <a:chOff x="7298759" y="2209800"/>
            <a:chExt cx="300082" cy="749293"/>
          </a:xfrm>
        </p:grpSpPr>
        <p:cxnSp>
          <p:nvCxnSpPr>
            <p:cNvPr id="15" name="Straight Arrow Connector 14"/>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98759" y="2589761"/>
              <a:ext cx="300082" cy="369332"/>
            </a:xfrm>
            <a:prstGeom prst="rect">
              <a:avLst/>
            </a:prstGeom>
            <a:noFill/>
          </p:spPr>
          <p:txBody>
            <a:bodyPr wrap="none" rtlCol="0">
              <a:spAutoFit/>
            </a:bodyPr>
            <a:lstStyle/>
            <a:p>
              <a:r>
                <a:rPr lang="en-AU" dirty="0" smtClean="0"/>
                <a:t>k</a:t>
              </a:r>
              <a:endParaRPr lang="en-AU" dirty="0"/>
            </a:p>
          </p:txBody>
        </p:sp>
      </p:grpSp>
      <p:sp>
        <p:nvSpPr>
          <p:cNvPr id="17" name="Rectangle 16"/>
          <p:cNvSpPr/>
          <p:nvPr/>
        </p:nvSpPr>
        <p:spPr>
          <a:xfrm>
            <a:off x="8629104" y="8190404"/>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11</a:t>
            </a:r>
            <a:endParaRPr lang="en-AU" sz="2800" dirty="0">
              <a:solidFill>
                <a:schemeClr val="tx1"/>
              </a:solidFill>
            </a:endParaRPr>
          </a:p>
        </p:txBody>
      </p:sp>
      <p:grpSp>
        <p:nvGrpSpPr>
          <p:cNvPr id="18" name="Group 17"/>
          <p:cNvGrpSpPr/>
          <p:nvPr/>
        </p:nvGrpSpPr>
        <p:grpSpPr>
          <a:xfrm>
            <a:off x="8164542" y="8584111"/>
            <a:ext cx="235962" cy="749293"/>
            <a:chOff x="7298759" y="2209800"/>
            <a:chExt cx="235962" cy="749293"/>
          </a:xfrm>
        </p:grpSpPr>
        <p:cxnSp>
          <p:nvCxnSpPr>
            <p:cNvPr id="19" name="Straight Arrow Connector 18"/>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98759" y="2589761"/>
              <a:ext cx="235962" cy="369332"/>
            </a:xfrm>
            <a:prstGeom prst="rect">
              <a:avLst/>
            </a:prstGeom>
            <a:noFill/>
          </p:spPr>
          <p:txBody>
            <a:bodyPr wrap="none" rtlCol="0">
              <a:spAutoFit/>
            </a:bodyPr>
            <a:lstStyle/>
            <a:p>
              <a:r>
                <a:rPr lang="en-AU" dirty="0" smtClean="0"/>
                <a:t>j</a:t>
              </a:r>
              <a:endParaRPr lang="en-AU" dirty="0"/>
            </a:p>
          </p:txBody>
        </p:sp>
      </p:grpSp>
      <p:sp>
        <p:nvSpPr>
          <p:cNvPr id="21" name="Rectangle 20"/>
          <p:cNvSpPr/>
          <p:nvPr/>
        </p:nvSpPr>
        <p:spPr>
          <a:xfrm>
            <a:off x="8019504" y="818916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10</a:t>
            </a:r>
            <a:endParaRPr lang="en-AU" sz="2800" dirty="0">
              <a:solidFill>
                <a:schemeClr val="tx1"/>
              </a:solidFill>
            </a:endParaRPr>
          </a:p>
        </p:txBody>
      </p:sp>
      <p:sp>
        <p:nvSpPr>
          <p:cNvPr id="22" name="Rectangle 21"/>
          <p:cNvSpPr/>
          <p:nvPr/>
        </p:nvSpPr>
        <p:spPr>
          <a:xfrm>
            <a:off x="6800304" y="818916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spTree>
    <p:extLst>
      <p:ext uri="{BB962C8B-B14F-4D97-AF65-F5344CB8AC3E}">
        <p14:creationId xmlns:p14="http://schemas.microsoft.com/office/powerpoint/2010/main" val="21921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0" presetClass="exit" presetSubtype="0" fill="hold" grpId="1"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8"/>
                                        </p:tgtEl>
                                      </p:cBhvr>
                                    </p:animEffect>
                                    <p:set>
                                      <p:cBhvr>
                                        <p:cTn id="43" dur="1" fill="hold">
                                          <p:stCondLst>
                                            <p:cond delay="499"/>
                                          </p:stCondLst>
                                        </p:cTn>
                                        <p:tgtEl>
                                          <p:spTgt spid="1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1.88714E-6 -0.00033 L 0.04483 0.00195 " pathEditMode="relative" rAng="0" ptsTypes="AA">
                                      <p:cBhvr>
                                        <p:cTn id="47" dur="2000" fill="hold"/>
                                        <p:tgtEl>
                                          <p:spTgt spid="14"/>
                                        </p:tgtEl>
                                        <p:attrNameLst>
                                          <p:attrName>ppt_x</p:attrName>
                                          <p:attrName>ppt_y</p:attrName>
                                        </p:attrNameLst>
                                      </p:cBhvr>
                                      <p:rCtr x="2235" y="1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0" grpId="0" animBg="1"/>
      <p:bldP spid="11" grpId="0" animBg="1"/>
      <p:bldP spid="12" grpId="0" animBg="1"/>
      <p:bldP spid="13" grpId="0" animBg="1"/>
      <p:bldP spid="13" grpId="1" animBg="1"/>
      <p:bldP spid="17"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4" name="Title 1"/>
          <p:cNvSpPr>
            <a:spLocks noGrp="1"/>
          </p:cNvSpPr>
          <p:nvPr>
            <p:ph type="title"/>
          </p:nvPr>
        </p:nvSpPr>
        <p:spPr/>
        <p:txBody>
          <a:bodyPr/>
          <a:lstStyle/>
          <a:p>
            <a:pPr eaLnBrk="1" hangingPunct="1"/>
            <a:r>
              <a:rPr lang="en-US">
                <a:latin typeface="Arial" charset="0"/>
              </a:rPr>
              <a:t>Selection Sort: Code</a:t>
            </a:r>
          </a:p>
        </p:txBody>
      </p:sp>
      <p:sp>
        <p:nvSpPr>
          <p:cNvPr id="2" name="Content Placeholder 1"/>
          <p:cNvSpPr>
            <a:spLocks noGrp="1"/>
          </p:cNvSpPr>
          <p:nvPr>
            <p:ph sz="half" idx="1"/>
          </p:nvPr>
        </p:nvSpPr>
        <p:spPr>
          <a:xfrm>
            <a:off x="1484242" y="2214104"/>
            <a:ext cx="5406743" cy="6632448"/>
          </a:xfrm>
        </p:spPr>
        <p:txBody>
          <a:bodyPr>
            <a:noAutofit/>
          </a:bodyPr>
          <a:lstStyle/>
          <a:p>
            <a:pPr marL="117029" indent="0">
              <a:buNone/>
            </a:pPr>
            <a:r>
              <a:rPr lang="en-US" sz="2000" dirty="0">
                <a:latin typeface="Arial"/>
                <a:cs typeface="Arial"/>
              </a:rPr>
              <a:t>Algorithm </a:t>
            </a:r>
            <a:r>
              <a:rPr lang="en-US" sz="2000" dirty="0" err="1">
                <a:latin typeface="Arial"/>
                <a:cs typeface="Arial"/>
              </a:rPr>
              <a:t>SelectionSort</a:t>
            </a:r>
            <a:r>
              <a:rPr lang="en-US" sz="2000" dirty="0">
                <a:latin typeface="Arial"/>
                <a:cs typeface="Arial"/>
              </a:rPr>
              <a:t>(</a:t>
            </a:r>
            <a:r>
              <a:rPr lang="en-US" sz="2000" dirty="0" err="1">
                <a:latin typeface="Arial"/>
                <a:cs typeface="Arial"/>
              </a:rPr>
              <a:t>aList</a:t>
            </a:r>
            <a:r>
              <a:rPr lang="en-US" sz="2000" dirty="0">
                <a:latin typeface="Arial"/>
                <a:cs typeface="Arial"/>
              </a:rPr>
              <a:t>)</a:t>
            </a:r>
          </a:p>
          <a:p>
            <a:pPr marL="167064" indent="0">
              <a:buNone/>
            </a:pPr>
            <a:r>
              <a:rPr lang="en-AU" sz="2000" dirty="0">
                <a:latin typeface="Arial"/>
                <a:cs typeface="Arial"/>
              </a:rPr>
              <a:t>// Sorts a list using selection sort</a:t>
            </a:r>
          </a:p>
          <a:p>
            <a:pPr marL="167064" indent="0">
              <a:buNone/>
            </a:pPr>
            <a:r>
              <a:rPr lang="en-AU" sz="2000" dirty="0">
                <a:latin typeface="Arial"/>
                <a:cs typeface="Arial"/>
              </a:rPr>
              <a:t>// Input: A list of </a:t>
            </a:r>
            <a:r>
              <a:rPr lang="en-US" sz="2000" dirty="0">
                <a:latin typeface="Arial"/>
                <a:ea typeface="Arial" charset="0"/>
                <a:cs typeface="Arial"/>
              </a:rPr>
              <a:t>orderable</a:t>
            </a:r>
            <a:r>
              <a:rPr lang="en-AU" sz="2000" dirty="0">
                <a:latin typeface="Arial"/>
                <a:cs typeface="Arial"/>
              </a:rPr>
              <a:t> items</a:t>
            </a:r>
          </a:p>
          <a:p>
            <a:pPr marL="167064" indent="0">
              <a:buNone/>
            </a:pPr>
            <a:r>
              <a:rPr lang="en-AU" sz="2000" dirty="0">
                <a:latin typeface="Arial"/>
                <a:cs typeface="Arial"/>
              </a:rPr>
              <a:t>// Output: A list sorted in increasing order</a:t>
            </a:r>
          </a:p>
          <a:p>
            <a:pPr marL="117029" indent="0">
              <a:buNone/>
            </a:pPr>
            <a:endParaRPr lang="en-US" sz="2000" dirty="0">
              <a:latin typeface="Arial"/>
              <a:cs typeface="Arial"/>
            </a:endParaRPr>
          </a:p>
          <a:p>
            <a:pPr marL="117029" indent="0">
              <a:buNone/>
            </a:pPr>
            <a:r>
              <a:rPr lang="en-US" sz="2000" dirty="0">
                <a:latin typeface="Arial"/>
                <a:cs typeface="Arial"/>
              </a:rPr>
              <a:t>n </a:t>
            </a:r>
            <a:r>
              <a:rPr lang="en-US" sz="2000" dirty="0">
                <a:latin typeface="Arial"/>
                <a:ea typeface="Cambria Math"/>
                <a:cs typeface="Arial"/>
              </a:rPr>
              <a:t>⟵ length(</a:t>
            </a:r>
            <a:r>
              <a:rPr lang="en-US" sz="2000" dirty="0" err="1">
                <a:latin typeface="Arial"/>
                <a:ea typeface="Cambria Math"/>
                <a:cs typeface="Arial"/>
              </a:rPr>
              <a:t>aList</a:t>
            </a:r>
            <a:r>
              <a:rPr lang="en-US" sz="2000" dirty="0">
                <a:latin typeface="Arial"/>
                <a:ea typeface="Cambria Math"/>
                <a:cs typeface="Arial"/>
              </a:rPr>
              <a:t>)</a:t>
            </a:r>
          </a:p>
          <a:p>
            <a:pPr marL="117029" indent="0">
              <a:buNone/>
            </a:pPr>
            <a:endParaRPr lang="en-US" sz="2000" dirty="0">
              <a:latin typeface="Arial"/>
              <a:cs typeface="Arial"/>
            </a:endParaRPr>
          </a:p>
          <a:p>
            <a:pPr marL="117029" indent="0">
              <a:buNone/>
            </a:pPr>
            <a:r>
              <a:rPr lang="en-US" sz="2000" dirty="0">
                <a:latin typeface="Arial"/>
                <a:cs typeface="Arial"/>
              </a:rPr>
              <a:t>for k = 0 to n-1 {</a:t>
            </a:r>
          </a:p>
          <a:p>
            <a:pPr marL="117029" indent="0">
              <a:buNone/>
            </a:pPr>
            <a:r>
              <a:rPr lang="en-US" sz="2000" dirty="0">
                <a:latin typeface="Arial"/>
                <a:cs typeface="Arial"/>
              </a:rPr>
              <a:t>     Find the minimum item in </a:t>
            </a:r>
            <a:r>
              <a:rPr lang="en-US" sz="2000" dirty="0" err="1">
                <a:latin typeface="Arial"/>
                <a:cs typeface="Arial"/>
              </a:rPr>
              <a:t>aList</a:t>
            </a:r>
            <a:r>
              <a:rPr lang="en-US" sz="2000" dirty="0">
                <a:latin typeface="Arial"/>
                <a:cs typeface="Arial"/>
              </a:rPr>
              <a:t>[k:] {</a:t>
            </a:r>
          </a:p>
          <a:p>
            <a:pPr marL="117029" indent="0">
              <a:buNone/>
            </a:pPr>
            <a:r>
              <a:rPr lang="en-US" sz="2000" dirty="0">
                <a:latin typeface="Arial"/>
                <a:ea typeface="Cambria Math"/>
                <a:cs typeface="Arial"/>
              </a:rPr>
              <a:t>            Put the item in the correct position</a:t>
            </a:r>
          </a:p>
          <a:p>
            <a:pPr marL="117029" indent="0">
              <a:buNone/>
            </a:pPr>
            <a:r>
              <a:rPr lang="en-US" sz="2000" dirty="0">
                <a:latin typeface="Arial"/>
                <a:ea typeface="Cambria Math"/>
                <a:cs typeface="Arial"/>
              </a:rPr>
              <a:t>     }</a:t>
            </a:r>
          </a:p>
          <a:p>
            <a:pPr marL="117029" indent="0">
              <a:buNone/>
            </a:pPr>
            <a:r>
              <a:rPr lang="en-US" sz="2000" dirty="0">
                <a:latin typeface="Arial"/>
                <a:ea typeface="Cambria Math"/>
                <a:cs typeface="Arial"/>
              </a:rPr>
              <a:t>}</a:t>
            </a:r>
          </a:p>
          <a:p>
            <a:pPr marL="117029" indent="0">
              <a:buNone/>
            </a:pPr>
            <a:endParaRPr lang="en-AU" sz="2000" dirty="0"/>
          </a:p>
        </p:txBody>
      </p:sp>
      <p:sp>
        <p:nvSpPr>
          <p:cNvPr id="3" name="Content Placeholder 2"/>
          <p:cNvSpPr>
            <a:spLocks noGrp="1"/>
          </p:cNvSpPr>
          <p:nvPr>
            <p:ph sz="half" idx="2"/>
          </p:nvPr>
        </p:nvSpPr>
        <p:spPr>
          <a:xfrm>
            <a:off x="7222481" y="2111693"/>
            <a:ext cx="5616623" cy="4133259"/>
          </a:xfrm>
          <a:solidFill>
            <a:schemeClr val="accent3">
              <a:lumMod val="20000"/>
              <a:lumOff val="80000"/>
            </a:schemeClr>
          </a:solidFill>
        </p:spPr>
        <p:txBody>
          <a:bodyPr>
            <a:noAutofit/>
          </a:bodyPr>
          <a:lstStyle/>
          <a:p>
            <a:pPr marL="117029" indent="0">
              <a:buNone/>
            </a:pPr>
            <a:r>
              <a:rPr lang="en-AU" sz="2400" dirty="0" err="1">
                <a:solidFill>
                  <a:schemeClr val="accent2"/>
                </a:solidFill>
                <a:latin typeface="Arial"/>
                <a:cs typeface="Arial"/>
              </a:rPr>
              <a:t>def</a:t>
            </a:r>
            <a:r>
              <a:rPr lang="en-AU" sz="2400" dirty="0">
                <a:latin typeface="Arial"/>
                <a:cs typeface="Arial"/>
              </a:rPr>
              <a:t> </a:t>
            </a:r>
            <a:r>
              <a:rPr lang="en-AU" sz="2400" dirty="0" err="1">
                <a:solidFill>
                  <a:srgbClr val="3366FF"/>
                </a:solidFill>
                <a:latin typeface="Arial"/>
                <a:cs typeface="Arial"/>
              </a:rPr>
              <a:t>selectionSort</a:t>
            </a:r>
            <a:r>
              <a:rPr lang="en-AU" sz="2400" dirty="0">
                <a:latin typeface="Arial"/>
                <a:cs typeface="Arial"/>
              </a:rPr>
              <a:t>(</a:t>
            </a:r>
            <a:r>
              <a:rPr lang="en-AU" sz="2400" dirty="0" err="1">
                <a:latin typeface="Arial"/>
                <a:cs typeface="Arial"/>
              </a:rPr>
              <a:t>aList</a:t>
            </a:r>
            <a:r>
              <a:rPr lang="en-AU" sz="2400" dirty="0">
                <a:latin typeface="Arial"/>
                <a:cs typeface="Arial"/>
              </a:rPr>
              <a:t>): </a:t>
            </a:r>
          </a:p>
          <a:p>
            <a:pPr marL="117029" indent="0">
              <a:buNone/>
            </a:pPr>
            <a:r>
              <a:rPr lang="en-AU" sz="2400" dirty="0">
                <a:latin typeface="Arial"/>
                <a:cs typeface="Arial"/>
              </a:rPr>
              <a:t>     </a:t>
            </a:r>
            <a:r>
              <a:rPr lang="en-AU" sz="2400" dirty="0">
                <a:solidFill>
                  <a:srgbClr val="008000"/>
                </a:solidFill>
                <a:latin typeface="Arial"/>
                <a:cs typeface="Arial"/>
              </a:rPr>
              <a:t> </a:t>
            </a:r>
            <a:r>
              <a:rPr lang="en-US" sz="2400" dirty="0">
                <a:solidFill>
                  <a:srgbClr val="008000"/>
                </a:solidFill>
                <a:latin typeface="Arial"/>
                <a:cs typeface="Arial"/>
              </a:rPr>
              <a:t>'sorts </a:t>
            </a:r>
            <a:r>
              <a:rPr lang="en-US" sz="2400" dirty="0" err="1">
                <a:solidFill>
                  <a:srgbClr val="008000"/>
                </a:solidFill>
                <a:latin typeface="Arial"/>
                <a:cs typeface="Arial"/>
              </a:rPr>
              <a:t>aList</a:t>
            </a:r>
            <a:r>
              <a:rPr lang="en-US" sz="2400" dirty="0">
                <a:solidFill>
                  <a:srgbClr val="008000"/>
                </a:solidFill>
                <a:latin typeface="Arial"/>
                <a:cs typeface="Arial"/>
              </a:rPr>
              <a:t> into increasing order’</a:t>
            </a:r>
          </a:p>
          <a:p>
            <a:pPr marL="117029" indent="0">
              <a:buNone/>
            </a:pPr>
            <a:endParaRPr lang="en-AU" sz="2400" dirty="0">
              <a:latin typeface="Arial"/>
              <a:cs typeface="Arial"/>
            </a:endParaRPr>
          </a:p>
          <a:p>
            <a:pPr marL="117029" indent="0">
              <a:buNone/>
            </a:pPr>
            <a:r>
              <a:rPr lang="en-AU" sz="2400" dirty="0">
                <a:latin typeface="Arial"/>
                <a:cs typeface="Arial"/>
              </a:rPr>
              <a:t>      n = </a:t>
            </a:r>
            <a:r>
              <a:rPr lang="en-AU" sz="2400" dirty="0" err="1">
                <a:solidFill>
                  <a:srgbClr val="800000"/>
                </a:solidFill>
                <a:latin typeface="Arial"/>
                <a:cs typeface="Arial"/>
              </a:rPr>
              <a:t>len</a:t>
            </a:r>
            <a:r>
              <a:rPr lang="en-AU" sz="2400" dirty="0">
                <a:latin typeface="Arial"/>
                <a:cs typeface="Arial"/>
              </a:rPr>
              <a:t>(</a:t>
            </a:r>
            <a:r>
              <a:rPr lang="en-AU" sz="2400" dirty="0" err="1">
                <a:latin typeface="Arial"/>
                <a:cs typeface="Arial"/>
              </a:rPr>
              <a:t>aList</a:t>
            </a:r>
            <a:r>
              <a:rPr lang="en-AU" sz="2400" dirty="0">
                <a:latin typeface="Arial"/>
                <a:cs typeface="Arial"/>
              </a:rPr>
              <a:t>)</a:t>
            </a:r>
          </a:p>
          <a:p>
            <a:pPr marL="117029" indent="0">
              <a:buNone/>
            </a:pPr>
            <a:endParaRPr lang="en-AU" sz="2400" dirty="0">
              <a:latin typeface="Arial"/>
              <a:cs typeface="Arial"/>
            </a:endParaRPr>
          </a:p>
          <a:p>
            <a:pPr marL="117029" indent="0">
              <a:buNone/>
            </a:pPr>
            <a:r>
              <a:rPr lang="en-AU" sz="2400" dirty="0">
                <a:latin typeface="Arial"/>
                <a:cs typeface="Arial"/>
              </a:rPr>
              <a:t>      </a:t>
            </a:r>
            <a:r>
              <a:rPr lang="en-AU" sz="2400" dirty="0">
                <a:solidFill>
                  <a:srgbClr val="FEB80A"/>
                </a:solidFill>
                <a:latin typeface="Arial"/>
                <a:cs typeface="Arial"/>
              </a:rPr>
              <a:t>for</a:t>
            </a:r>
            <a:r>
              <a:rPr lang="en-AU" sz="2400" dirty="0">
                <a:latin typeface="Arial"/>
                <a:cs typeface="Arial"/>
              </a:rPr>
              <a:t> k </a:t>
            </a:r>
            <a:r>
              <a:rPr lang="en-AU" sz="2400" dirty="0">
                <a:solidFill>
                  <a:srgbClr val="FEB80A"/>
                </a:solidFill>
                <a:latin typeface="Arial"/>
                <a:cs typeface="Arial"/>
              </a:rPr>
              <a:t>in</a:t>
            </a:r>
            <a:r>
              <a:rPr lang="en-AU" sz="2400" dirty="0">
                <a:latin typeface="Arial"/>
                <a:cs typeface="Arial"/>
              </a:rPr>
              <a:t> </a:t>
            </a:r>
            <a:r>
              <a:rPr lang="en-AU" sz="2400" dirty="0">
                <a:solidFill>
                  <a:srgbClr val="800000"/>
                </a:solidFill>
                <a:latin typeface="Arial"/>
                <a:cs typeface="Arial"/>
              </a:rPr>
              <a:t>range</a:t>
            </a:r>
            <a:r>
              <a:rPr lang="en-AU" sz="2400" dirty="0">
                <a:latin typeface="Arial"/>
                <a:cs typeface="Arial"/>
              </a:rPr>
              <a:t>(n):  </a:t>
            </a:r>
          </a:p>
          <a:p>
            <a:pPr marL="117029" indent="0">
              <a:buNone/>
            </a:pPr>
            <a:r>
              <a:rPr lang="en-AU" sz="2400" dirty="0">
                <a:latin typeface="Arial"/>
                <a:cs typeface="Arial"/>
              </a:rPr>
              <a:t>           </a:t>
            </a:r>
            <a:r>
              <a:rPr lang="en-AU" sz="2400" dirty="0" err="1">
                <a:latin typeface="Arial"/>
                <a:cs typeface="Arial"/>
              </a:rPr>
              <a:t>minPosition</a:t>
            </a:r>
            <a:r>
              <a:rPr lang="en-AU" sz="2400" dirty="0">
                <a:latin typeface="Arial"/>
                <a:cs typeface="Arial"/>
              </a:rPr>
              <a:t> = </a:t>
            </a:r>
            <a:r>
              <a:rPr lang="en-AU" sz="2400" dirty="0" err="1" smtClean="0">
                <a:latin typeface="Arial"/>
                <a:cs typeface="Arial"/>
              </a:rPr>
              <a:t>findMin</a:t>
            </a:r>
            <a:r>
              <a:rPr lang="en-AU" sz="2400" dirty="0" smtClean="0">
                <a:latin typeface="Arial"/>
                <a:cs typeface="Arial"/>
              </a:rPr>
              <a:t>(</a:t>
            </a:r>
            <a:r>
              <a:rPr lang="en-AU" sz="2400" dirty="0" err="1">
                <a:latin typeface="Arial"/>
                <a:cs typeface="Arial"/>
              </a:rPr>
              <a:t>aList</a:t>
            </a:r>
            <a:r>
              <a:rPr lang="en-AU" sz="2400" dirty="0">
                <a:latin typeface="Arial"/>
                <a:cs typeface="Arial"/>
              </a:rPr>
              <a:t>[k:])</a:t>
            </a:r>
          </a:p>
          <a:p>
            <a:pPr marL="117029" indent="0">
              <a:buNone/>
            </a:pPr>
            <a:r>
              <a:rPr lang="en-AU" sz="2400" dirty="0">
                <a:latin typeface="Arial"/>
                <a:cs typeface="Arial"/>
              </a:rPr>
              <a:t>           swap(</a:t>
            </a:r>
            <a:r>
              <a:rPr lang="en-AU" sz="2400" dirty="0" err="1">
                <a:latin typeface="Arial"/>
                <a:cs typeface="Arial"/>
              </a:rPr>
              <a:t>aList</a:t>
            </a:r>
            <a:r>
              <a:rPr lang="en-AU" sz="2400" dirty="0">
                <a:latin typeface="Arial"/>
                <a:cs typeface="Arial"/>
              </a:rPr>
              <a:t>, k, </a:t>
            </a:r>
            <a:r>
              <a:rPr lang="en-AU" sz="2400" dirty="0" err="1">
                <a:latin typeface="Arial"/>
                <a:cs typeface="Arial"/>
              </a:rPr>
              <a:t>minPosition+k</a:t>
            </a:r>
            <a:r>
              <a:rPr lang="en-AU" sz="2400" dirty="0">
                <a:latin typeface="Arial"/>
                <a:cs typeface="Arial"/>
              </a:rPr>
              <a:t>)</a:t>
            </a:r>
          </a:p>
          <a:p>
            <a:pPr marL="117029" indent="0">
              <a:buNone/>
            </a:pPr>
            <a:r>
              <a:rPr lang="en-AU" sz="2400" dirty="0">
                <a:latin typeface="Arial"/>
                <a:cs typeface="Arial"/>
              </a:rPr>
              <a:t>    </a:t>
            </a:r>
          </a:p>
          <a:p>
            <a:pPr marL="117029" indent="0">
              <a:buNone/>
            </a:pPr>
            <a:r>
              <a:rPr lang="en-AU" sz="2400" dirty="0">
                <a:latin typeface="Arial"/>
                <a:cs typeface="Arial"/>
              </a:rPr>
              <a:t>  </a:t>
            </a:r>
          </a:p>
          <a:p>
            <a:pPr marL="117029" indent="0">
              <a:buNone/>
            </a:pPr>
            <a:endParaRPr lang="en-AU" sz="2400" dirty="0"/>
          </a:p>
        </p:txBody>
      </p:sp>
      <p:sp>
        <p:nvSpPr>
          <p:cNvPr id="5" name="Rectangle 4"/>
          <p:cNvSpPr/>
          <p:nvPr/>
        </p:nvSpPr>
        <p:spPr>
          <a:xfrm>
            <a:off x="5554946"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5</a:t>
            </a:r>
            <a:endParaRPr lang="en-AU" sz="2800" dirty="0">
              <a:solidFill>
                <a:schemeClr val="tx1"/>
              </a:solidFill>
            </a:endParaRPr>
          </a:p>
        </p:txBody>
      </p:sp>
      <p:sp>
        <p:nvSpPr>
          <p:cNvPr id="6" name="Rectangle 5"/>
          <p:cNvSpPr/>
          <p:nvPr/>
        </p:nvSpPr>
        <p:spPr>
          <a:xfrm>
            <a:off x="6194865"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7" name="Rectangle 6"/>
          <p:cNvSpPr/>
          <p:nvPr/>
        </p:nvSpPr>
        <p:spPr>
          <a:xfrm>
            <a:off x="6804465" y="8200075"/>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10</a:t>
            </a:r>
            <a:endParaRPr lang="en-AU" sz="2800" dirty="0">
              <a:solidFill>
                <a:schemeClr val="tx1"/>
              </a:solidFill>
            </a:endParaRPr>
          </a:p>
        </p:txBody>
      </p:sp>
      <p:sp>
        <p:nvSpPr>
          <p:cNvPr id="8" name="Rectangle 7"/>
          <p:cNvSpPr/>
          <p:nvPr/>
        </p:nvSpPr>
        <p:spPr>
          <a:xfrm>
            <a:off x="4285704"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2</a:t>
            </a:r>
            <a:endParaRPr lang="en-AU" sz="2800" dirty="0">
              <a:solidFill>
                <a:schemeClr val="tx1"/>
              </a:solidFill>
            </a:endParaRPr>
          </a:p>
        </p:txBody>
      </p:sp>
      <p:sp>
        <p:nvSpPr>
          <p:cNvPr id="9" name="Rectangle 8"/>
          <p:cNvSpPr/>
          <p:nvPr/>
        </p:nvSpPr>
        <p:spPr>
          <a:xfrm>
            <a:off x="4925623"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4</a:t>
            </a:r>
            <a:endParaRPr lang="en-AU" sz="2800" dirty="0">
              <a:solidFill>
                <a:schemeClr val="tx1"/>
              </a:solidFill>
            </a:endParaRPr>
          </a:p>
        </p:txBody>
      </p:sp>
      <p:sp>
        <p:nvSpPr>
          <p:cNvPr id="10" name="Rectangle 9"/>
          <p:cNvSpPr/>
          <p:nvPr/>
        </p:nvSpPr>
        <p:spPr>
          <a:xfrm>
            <a:off x="7414065" y="8190404"/>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8</a:t>
            </a:r>
          </a:p>
        </p:txBody>
      </p:sp>
      <p:sp>
        <p:nvSpPr>
          <p:cNvPr id="11" name="Rectangle 10"/>
          <p:cNvSpPr/>
          <p:nvPr/>
        </p:nvSpPr>
        <p:spPr>
          <a:xfrm>
            <a:off x="8019504" y="8190404"/>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2" name="Group 11"/>
          <p:cNvGrpSpPr/>
          <p:nvPr/>
        </p:nvGrpSpPr>
        <p:grpSpPr>
          <a:xfrm>
            <a:off x="6994406" y="8584111"/>
            <a:ext cx="300082" cy="749293"/>
            <a:chOff x="7298759" y="2209800"/>
            <a:chExt cx="300082" cy="749293"/>
          </a:xfrm>
        </p:grpSpPr>
        <p:cxnSp>
          <p:nvCxnSpPr>
            <p:cNvPr id="13" name="Straight Arrow Connector 12"/>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98759" y="2589761"/>
              <a:ext cx="300082" cy="369332"/>
            </a:xfrm>
            <a:prstGeom prst="rect">
              <a:avLst/>
            </a:prstGeom>
            <a:noFill/>
          </p:spPr>
          <p:txBody>
            <a:bodyPr wrap="none" rtlCol="0">
              <a:spAutoFit/>
            </a:bodyPr>
            <a:lstStyle/>
            <a:p>
              <a:r>
                <a:rPr lang="en-AU" dirty="0" smtClean="0"/>
                <a:t>k</a:t>
              </a:r>
              <a:endParaRPr lang="en-AU" dirty="0"/>
            </a:p>
          </p:txBody>
        </p:sp>
      </p:grpSp>
      <p:sp>
        <p:nvSpPr>
          <p:cNvPr id="15" name="Rectangle 14"/>
          <p:cNvSpPr/>
          <p:nvPr/>
        </p:nvSpPr>
        <p:spPr>
          <a:xfrm>
            <a:off x="8629104" y="8190404"/>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11</a:t>
            </a:r>
            <a:endParaRPr lang="en-AU" sz="2800" dirty="0">
              <a:solidFill>
                <a:schemeClr val="tx1"/>
              </a:solidFill>
            </a:endParaRPr>
          </a:p>
        </p:txBody>
      </p:sp>
      <p:grpSp>
        <p:nvGrpSpPr>
          <p:cNvPr id="16" name="Group 15"/>
          <p:cNvGrpSpPr/>
          <p:nvPr/>
        </p:nvGrpSpPr>
        <p:grpSpPr>
          <a:xfrm>
            <a:off x="8164542" y="8584111"/>
            <a:ext cx="235962" cy="749293"/>
            <a:chOff x="7298759" y="2209800"/>
            <a:chExt cx="235962" cy="749293"/>
          </a:xfrm>
        </p:grpSpPr>
        <p:cxnSp>
          <p:nvCxnSpPr>
            <p:cNvPr id="17" name="Straight Arrow Connector 16"/>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98759" y="2589761"/>
              <a:ext cx="235962" cy="369332"/>
            </a:xfrm>
            <a:prstGeom prst="rect">
              <a:avLst/>
            </a:prstGeom>
            <a:noFill/>
          </p:spPr>
          <p:txBody>
            <a:bodyPr wrap="none" rtlCol="0">
              <a:spAutoFit/>
            </a:bodyPr>
            <a:lstStyle/>
            <a:p>
              <a:r>
                <a:rPr lang="en-AU" dirty="0" smtClean="0"/>
                <a:t>j</a:t>
              </a:r>
              <a:endParaRPr lang="en-AU" dirty="0"/>
            </a:p>
          </p:txBody>
        </p:sp>
      </p:grpSp>
    </p:spTree>
    <p:extLst>
      <p:ext uri="{BB962C8B-B14F-4D97-AF65-F5344CB8AC3E}">
        <p14:creationId xmlns:p14="http://schemas.microsoft.com/office/powerpoint/2010/main" val="54929354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77864" y="3220615"/>
            <a:ext cx="10729192" cy="4320481"/>
          </a:xfrm>
          <a:solidFill>
            <a:schemeClr val="accent3">
              <a:lumMod val="20000"/>
              <a:lumOff val="80000"/>
            </a:schemeClr>
          </a:solidFill>
        </p:spPr>
        <p:txBody>
          <a:bodyPr>
            <a:normAutofit fontScale="92500" lnSpcReduction="20000"/>
          </a:bodyPr>
          <a:lstStyle/>
          <a:p>
            <a:pPr marL="117029" indent="0">
              <a:buNone/>
            </a:pPr>
            <a:r>
              <a:rPr lang="en-AU" sz="3100" dirty="0" err="1">
                <a:solidFill>
                  <a:srgbClr val="FF6600"/>
                </a:solidFill>
                <a:latin typeface="Arial"/>
                <a:cs typeface="Arial"/>
              </a:rPr>
              <a:t>def</a:t>
            </a:r>
            <a:r>
              <a:rPr lang="en-AU" sz="3100" dirty="0">
                <a:latin typeface="Arial"/>
                <a:cs typeface="Arial"/>
              </a:rPr>
              <a:t> </a:t>
            </a:r>
            <a:r>
              <a:rPr lang="en-AU" sz="3100" dirty="0" err="1">
                <a:solidFill>
                  <a:srgbClr val="3366FF"/>
                </a:solidFill>
                <a:latin typeface="Arial"/>
                <a:cs typeface="Arial"/>
              </a:rPr>
              <a:t>selectionSort</a:t>
            </a:r>
            <a:r>
              <a:rPr lang="en-AU" sz="3100" dirty="0">
                <a:latin typeface="Arial"/>
                <a:cs typeface="Arial"/>
              </a:rPr>
              <a:t>(</a:t>
            </a:r>
            <a:r>
              <a:rPr lang="en-AU" sz="3100" dirty="0" err="1">
                <a:latin typeface="Arial"/>
                <a:cs typeface="Arial"/>
              </a:rPr>
              <a:t>aList</a:t>
            </a:r>
            <a:r>
              <a:rPr lang="en-AU" sz="3100" dirty="0">
                <a:latin typeface="Arial"/>
                <a:cs typeface="Arial"/>
              </a:rPr>
              <a:t>):</a:t>
            </a:r>
          </a:p>
          <a:p>
            <a:pPr marL="117029" indent="0">
              <a:buNone/>
            </a:pPr>
            <a:r>
              <a:rPr lang="en-AU" sz="3100" dirty="0">
                <a:solidFill>
                  <a:srgbClr val="008000"/>
                </a:solidFill>
                <a:latin typeface="Arial"/>
                <a:cs typeface="Arial"/>
              </a:rPr>
              <a:t>     </a:t>
            </a:r>
            <a:r>
              <a:rPr lang="en-US" sz="3100" dirty="0">
                <a:solidFill>
                  <a:srgbClr val="008000"/>
                </a:solidFill>
                <a:latin typeface="Arial"/>
                <a:cs typeface="Arial"/>
              </a:rPr>
              <a:t>'sorts </a:t>
            </a:r>
            <a:r>
              <a:rPr lang="en-US" sz="3100" dirty="0" err="1">
                <a:solidFill>
                  <a:srgbClr val="008000"/>
                </a:solidFill>
                <a:latin typeface="Arial"/>
                <a:cs typeface="Arial"/>
              </a:rPr>
              <a:t>aList</a:t>
            </a:r>
            <a:r>
              <a:rPr lang="en-US" sz="3100" dirty="0">
                <a:solidFill>
                  <a:srgbClr val="008000"/>
                </a:solidFill>
                <a:latin typeface="Arial"/>
                <a:cs typeface="Arial"/>
              </a:rPr>
              <a:t> into increasing order’</a:t>
            </a:r>
          </a:p>
          <a:p>
            <a:pPr marL="117029" indent="0">
              <a:buNone/>
            </a:pPr>
            <a:endParaRPr lang="en-AU" sz="3100" dirty="0">
              <a:latin typeface="Arial"/>
              <a:cs typeface="Arial"/>
            </a:endParaRPr>
          </a:p>
          <a:p>
            <a:pPr marL="117029" indent="0">
              <a:buNone/>
            </a:pPr>
            <a:r>
              <a:rPr lang="en-AU" sz="3100" dirty="0">
                <a:latin typeface="Arial"/>
                <a:cs typeface="Arial"/>
              </a:rPr>
              <a:t>     n = </a:t>
            </a:r>
            <a:r>
              <a:rPr lang="en-AU" sz="3100" dirty="0" err="1">
                <a:solidFill>
                  <a:srgbClr val="800000"/>
                </a:solidFill>
                <a:latin typeface="Arial"/>
                <a:cs typeface="Arial"/>
              </a:rPr>
              <a:t>len</a:t>
            </a:r>
            <a:r>
              <a:rPr lang="en-AU" sz="3100" dirty="0">
                <a:latin typeface="Arial"/>
                <a:cs typeface="Arial"/>
              </a:rPr>
              <a:t>(</a:t>
            </a:r>
            <a:r>
              <a:rPr lang="en-AU" sz="3100" dirty="0" err="1">
                <a:latin typeface="Arial"/>
                <a:cs typeface="Arial"/>
              </a:rPr>
              <a:t>aList</a:t>
            </a:r>
            <a:r>
              <a:rPr lang="en-AU" sz="3100" dirty="0">
                <a:latin typeface="Arial"/>
                <a:cs typeface="Arial"/>
              </a:rPr>
              <a:t>)</a:t>
            </a:r>
          </a:p>
          <a:p>
            <a:pPr marL="117029" indent="0">
              <a:buNone/>
            </a:pPr>
            <a:endParaRPr lang="en-AU" sz="3100" dirty="0">
              <a:latin typeface="Arial"/>
              <a:cs typeface="Arial"/>
            </a:endParaRPr>
          </a:p>
          <a:p>
            <a:pPr marL="117029" indent="0">
              <a:buNone/>
            </a:pPr>
            <a:r>
              <a:rPr lang="en-AU" sz="3100" dirty="0">
                <a:latin typeface="Arial"/>
                <a:cs typeface="Arial"/>
              </a:rPr>
              <a:t>     </a:t>
            </a:r>
            <a:r>
              <a:rPr lang="en-AU" sz="3100" dirty="0">
                <a:solidFill>
                  <a:srgbClr val="FF6600"/>
                </a:solidFill>
                <a:latin typeface="Arial"/>
                <a:cs typeface="Arial"/>
              </a:rPr>
              <a:t>for</a:t>
            </a:r>
            <a:r>
              <a:rPr lang="en-AU" sz="3100" dirty="0">
                <a:latin typeface="Arial"/>
                <a:cs typeface="Arial"/>
              </a:rPr>
              <a:t> k </a:t>
            </a:r>
            <a:r>
              <a:rPr lang="en-AU" sz="3100" dirty="0">
                <a:solidFill>
                  <a:srgbClr val="FF6600"/>
                </a:solidFill>
                <a:latin typeface="Arial"/>
                <a:cs typeface="Arial"/>
              </a:rPr>
              <a:t>in</a:t>
            </a:r>
            <a:r>
              <a:rPr lang="en-AU" sz="3100" dirty="0">
                <a:latin typeface="Arial"/>
                <a:cs typeface="Arial"/>
              </a:rPr>
              <a:t> </a:t>
            </a:r>
            <a:r>
              <a:rPr lang="en-AU" sz="3100" dirty="0">
                <a:solidFill>
                  <a:srgbClr val="800000"/>
                </a:solidFill>
                <a:latin typeface="Arial"/>
                <a:cs typeface="Arial"/>
              </a:rPr>
              <a:t>range</a:t>
            </a:r>
            <a:r>
              <a:rPr lang="en-AU" sz="3100" dirty="0">
                <a:latin typeface="Arial"/>
                <a:cs typeface="Arial"/>
              </a:rPr>
              <a:t>(n):  </a:t>
            </a:r>
          </a:p>
          <a:p>
            <a:pPr marL="117029" indent="0">
              <a:buNone/>
            </a:pPr>
            <a:r>
              <a:rPr lang="en-AU" sz="3100" dirty="0">
                <a:latin typeface="Arial"/>
                <a:cs typeface="Arial"/>
              </a:rPr>
              <a:t>          </a:t>
            </a:r>
            <a:r>
              <a:rPr lang="en-AU" sz="3100" dirty="0" err="1">
                <a:latin typeface="Arial"/>
                <a:cs typeface="Arial"/>
              </a:rPr>
              <a:t>minPosition</a:t>
            </a:r>
            <a:r>
              <a:rPr lang="en-AU" sz="3100" dirty="0">
                <a:latin typeface="Arial"/>
                <a:cs typeface="Arial"/>
              </a:rPr>
              <a:t> = </a:t>
            </a:r>
            <a:r>
              <a:rPr lang="en-AU" sz="3100" dirty="0" err="1">
                <a:latin typeface="Arial"/>
                <a:cs typeface="Arial"/>
              </a:rPr>
              <a:t>findMin</a:t>
            </a:r>
            <a:r>
              <a:rPr lang="en-AU" sz="3100" dirty="0">
                <a:latin typeface="Arial"/>
                <a:cs typeface="Arial"/>
              </a:rPr>
              <a:t>(</a:t>
            </a:r>
            <a:r>
              <a:rPr lang="en-AU" sz="3100" dirty="0" err="1">
                <a:latin typeface="Arial"/>
                <a:cs typeface="Arial"/>
              </a:rPr>
              <a:t>aList</a:t>
            </a:r>
            <a:r>
              <a:rPr lang="en-AU" sz="3100" dirty="0">
                <a:latin typeface="Arial"/>
                <a:cs typeface="Arial"/>
              </a:rPr>
              <a:t>[k:])</a:t>
            </a:r>
          </a:p>
          <a:p>
            <a:pPr marL="117029" indent="0">
              <a:buNone/>
            </a:pPr>
            <a:r>
              <a:rPr lang="en-AU" sz="3100" dirty="0">
                <a:latin typeface="Arial"/>
                <a:cs typeface="Arial"/>
              </a:rPr>
              <a:t>          swap(</a:t>
            </a:r>
            <a:r>
              <a:rPr lang="en-AU" sz="3100" dirty="0" err="1">
                <a:latin typeface="Arial"/>
                <a:cs typeface="Arial"/>
              </a:rPr>
              <a:t>aList</a:t>
            </a:r>
            <a:r>
              <a:rPr lang="en-AU" sz="3100" dirty="0">
                <a:latin typeface="Arial"/>
                <a:cs typeface="Arial"/>
              </a:rPr>
              <a:t>, k, </a:t>
            </a:r>
            <a:r>
              <a:rPr lang="en-AU" sz="3100" dirty="0" err="1">
                <a:latin typeface="Arial"/>
                <a:cs typeface="Arial"/>
              </a:rPr>
              <a:t>minPosition+k</a:t>
            </a:r>
            <a:r>
              <a:rPr lang="en-AU" sz="3100" dirty="0">
                <a:latin typeface="Arial"/>
                <a:cs typeface="Arial"/>
              </a:rPr>
              <a:t>)</a:t>
            </a:r>
          </a:p>
          <a:p>
            <a:pPr marL="117029" indent="0">
              <a:buNone/>
            </a:pPr>
            <a:r>
              <a:rPr lang="en-AU" sz="3100" dirty="0">
                <a:latin typeface="Arial"/>
                <a:cs typeface="Arial"/>
              </a:rPr>
              <a:t>   </a:t>
            </a:r>
          </a:p>
          <a:p>
            <a:pPr marL="117029" indent="0">
              <a:buNone/>
            </a:pPr>
            <a:endParaRPr lang="en-AU" sz="3100" dirty="0"/>
          </a:p>
        </p:txBody>
      </p:sp>
      <p:grpSp>
        <p:nvGrpSpPr>
          <p:cNvPr id="7" name="Group 6"/>
          <p:cNvGrpSpPr/>
          <p:nvPr/>
        </p:nvGrpSpPr>
        <p:grpSpPr>
          <a:xfrm>
            <a:off x="5854328" y="1420417"/>
            <a:ext cx="4752528" cy="2016223"/>
            <a:chOff x="5782320" y="916361"/>
            <a:chExt cx="4752528" cy="2016223"/>
          </a:xfrm>
        </p:grpSpPr>
        <p:cxnSp>
          <p:nvCxnSpPr>
            <p:cNvPr id="8" name="Straight Arrow Connector 7"/>
            <p:cNvCxnSpPr/>
            <p:nvPr/>
          </p:nvCxnSpPr>
          <p:spPr>
            <a:xfrm flipH="1">
              <a:off x="5782320" y="1492424"/>
              <a:ext cx="3528392" cy="144016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086576" y="916361"/>
              <a:ext cx="2448272" cy="461665"/>
            </a:xfrm>
            <a:prstGeom prst="rect">
              <a:avLst/>
            </a:prstGeom>
            <a:solidFill>
              <a:srgbClr val="FEB80A"/>
            </a:solidFill>
          </p:spPr>
          <p:txBody>
            <a:bodyPr wrap="square" rtlCol="0">
              <a:spAutoFit/>
            </a:bodyPr>
            <a:lstStyle/>
            <a:p>
              <a:pPr algn="l"/>
              <a:r>
                <a:rPr lang="en-US" sz="2400" dirty="0">
                  <a:latin typeface="Arial"/>
                  <a:cs typeface="Arial"/>
                </a:rPr>
                <a:t>Must end with :</a:t>
              </a:r>
            </a:p>
          </p:txBody>
        </p:sp>
      </p:grpSp>
      <p:grpSp>
        <p:nvGrpSpPr>
          <p:cNvPr id="10" name="Group 9"/>
          <p:cNvGrpSpPr/>
          <p:nvPr/>
        </p:nvGrpSpPr>
        <p:grpSpPr>
          <a:xfrm>
            <a:off x="381721" y="1420416"/>
            <a:ext cx="3384375" cy="1872208"/>
            <a:chOff x="4126136" y="1060377"/>
            <a:chExt cx="3384376" cy="1872207"/>
          </a:xfrm>
        </p:grpSpPr>
        <p:cxnSp>
          <p:nvCxnSpPr>
            <p:cNvPr id="11" name="Straight Arrow Connector 10"/>
            <p:cNvCxnSpPr/>
            <p:nvPr/>
          </p:nvCxnSpPr>
          <p:spPr>
            <a:xfrm>
              <a:off x="5134248" y="1564432"/>
              <a:ext cx="648072" cy="136815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126136" y="1060377"/>
              <a:ext cx="3384376" cy="830997"/>
            </a:xfrm>
            <a:prstGeom prst="rect">
              <a:avLst/>
            </a:prstGeom>
            <a:solidFill>
              <a:srgbClr val="FEB80A"/>
            </a:solidFill>
          </p:spPr>
          <p:txBody>
            <a:bodyPr wrap="square" rtlCol="0">
              <a:spAutoFit/>
            </a:bodyPr>
            <a:lstStyle/>
            <a:p>
              <a:pPr algn="l"/>
              <a:r>
                <a:rPr lang="en-US" sz="2400" dirty="0" err="1">
                  <a:latin typeface="Arial"/>
                  <a:cs typeface="Arial"/>
                </a:rPr>
                <a:t>def</a:t>
              </a:r>
              <a:r>
                <a:rPr lang="en-US" sz="2400" dirty="0">
                  <a:latin typeface="Arial"/>
                  <a:cs typeface="Arial"/>
                </a:rPr>
                <a:t> says you are going to define a function</a:t>
              </a:r>
            </a:p>
          </p:txBody>
        </p:sp>
      </p:grpSp>
      <p:grpSp>
        <p:nvGrpSpPr>
          <p:cNvPr id="13" name="Group 12"/>
          <p:cNvGrpSpPr/>
          <p:nvPr/>
        </p:nvGrpSpPr>
        <p:grpSpPr>
          <a:xfrm>
            <a:off x="453727" y="4588770"/>
            <a:ext cx="3168353" cy="4143363"/>
            <a:chOff x="4486176" y="4804794"/>
            <a:chExt cx="3168352" cy="4143363"/>
          </a:xfrm>
        </p:grpSpPr>
        <p:cxnSp>
          <p:nvCxnSpPr>
            <p:cNvPr id="14" name="Straight Arrow Connector 13"/>
            <p:cNvCxnSpPr>
              <a:stCxn id="15" idx="0"/>
            </p:cNvCxnSpPr>
            <p:nvPr/>
          </p:nvCxnSpPr>
          <p:spPr>
            <a:xfrm flipV="1">
              <a:off x="6070352" y="4804794"/>
              <a:ext cx="216023" cy="331236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86176" y="8117160"/>
              <a:ext cx="3168352" cy="830997"/>
            </a:xfrm>
            <a:prstGeom prst="rect">
              <a:avLst/>
            </a:prstGeom>
            <a:solidFill>
              <a:srgbClr val="FEB80A"/>
            </a:solidFill>
          </p:spPr>
          <p:txBody>
            <a:bodyPr wrap="square" rtlCol="0">
              <a:spAutoFit/>
            </a:bodyPr>
            <a:lstStyle/>
            <a:p>
              <a:pPr algn="l"/>
              <a:r>
                <a:rPr lang="en-US" sz="2400" dirty="0">
                  <a:latin typeface="Arial"/>
                  <a:cs typeface="Arial"/>
                </a:rPr>
                <a:t>Must indent code (at least 4 spaces)</a:t>
              </a:r>
            </a:p>
          </p:txBody>
        </p:sp>
      </p:grpSp>
      <p:grpSp>
        <p:nvGrpSpPr>
          <p:cNvPr id="20" name="Group 19"/>
          <p:cNvGrpSpPr/>
          <p:nvPr/>
        </p:nvGrpSpPr>
        <p:grpSpPr>
          <a:xfrm>
            <a:off x="4342161" y="3652666"/>
            <a:ext cx="7920880" cy="2045841"/>
            <a:chOff x="4054128" y="4588768"/>
            <a:chExt cx="7920880" cy="2045841"/>
          </a:xfrm>
        </p:grpSpPr>
        <p:cxnSp>
          <p:nvCxnSpPr>
            <p:cNvPr id="21" name="Straight Arrow Connector 20"/>
            <p:cNvCxnSpPr/>
            <p:nvPr/>
          </p:nvCxnSpPr>
          <p:spPr>
            <a:xfrm flipH="1" flipV="1">
              <a:off x="4054128" y="4588768"/>
              <a:ext cx="4824536" cy="165618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806655" y="6172944"/>
              <a:ext cx="3168353" cy="461665"/>
            </a:xfrm>
            <a:prstGeom prst="rect">
              <a:avLst/>
            </a:prstGeom>
            <a:solidFill>
              <a:srgbClr val="FEB80A"/>
            </a:solidFill>
          </p:spPr>
          <p:txBody>
            <a:bodyPr wrap="square" rtlCol="0">
              <a:spAutoFit/>
            </a:bodyPr>
            <a:lstStyle/>
            <a:p>
              <a:pPr algn="l"/>
              <a:r>
                <a:rPr lang="en-US" sz="2400" dirty="0">
                  <a:latin typeface="Arial"/>
                  <a:cs typeface="Arial"/>
                </a:rPr>
                <a:t>Name of function</a:t>
              </a:r>
            </a:p>
          </p:txBody>
        </p:sp>
      </p:grpSp>
      <p:grpSp>
        <p:nvGrpSpPr>
          <p:cNvPr id="24" name="Group 23"/>
          <p:cNvGrpSpPr/>
          <p:nvPr/>
        </p:nvGrpSpPr>
        <p:grpSpPr>
          <a:xfrm>
            <a:off x="4918224" y="484312"/>
            <a:ext cx="3168353" cy="2736304"/>
            <a:chOff x="6070352" y="3004592"/>
            <a:chExt cx="3168352" cy="2736304"/>
          </a:xfrm>
        </p:grpSpPr>
        <p:cxnSp>
          <p:nvCxnSpPr>
            <p:cNvPr id="25" name="Straight Arrow Connector 24"/>
            <p:cNvCxnSpPr>
              <a:stCxn id="26" idx="2"/>
            </p:cNvCxnSpPr>
            <p:nvPr/>
          </p:nvCxnSpPr>
          <p:spPr>
            <a:xfrm flipH="1">
              <a:off x="6214370" y="3466257"/>
              <a:ext cx="1440159" cy="227463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070352" y="3004592"/>
              <a:ext cx="3168352" cy="461665"/>
            </a:xfrm>
            <a:prstGeom prst="rect">
              <a:avLst/>
            </a:prstGeom>
            <a:solidFill>
              <a:srgbClr val="FEB80A"/>
            </a:solidFill>
          </p:spPr>
          <p:txBody>
            <a:bodyPr wrap="square" rtlCol="0">
              <a:spAutoFit/>
            </a:bodyPr>
            <a:lstStyle/>
            <a:p>
              <a:pPr algn="l"/>
              <a:r>
                <a:rPr lang="en-US" sz="2400" dirty="0">
                  <a:latin typeface="Arial"/>
                  <a:cs typeface="Arial"/>
                </a:rPr>
                <a:t>Function parameter</a:t>
              </a:r>
            </a:p>
          </p:txBody>
        </p:sp>
      </p:grpSp>
    </p:spTree>
    <p:extLst>
      <p:ext uri="{BB962C8B-B14F-4D97-AF65-F5344CB8AC3E}">
        <p14:creationId xmlns:p14="http://schemas.microsoft.com/office/powerpoint/2010/main" val="3948068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77866" y="2140496"/>
            <a:ext cx="10664825" cy="5112567"/>
          </a:xfrm>
          <a:solidFill>
            <a:schemeClr val="accent3">
              <a:lumMod val="20000"/>
              <a:lumOff val="80000"/>
            </a:schemeClr>
          </a:solidFill>
        </p:spPr>
        <p:txBody>
          <a:bodyPr>
            <a:normAutofit lnSpcReduction="10000"/>
          </a:bodyPr>
          <a:lstStyle/>
          <a:p>
            <a:pPr marL="117029" indent="0">
              <a:buNone/>
            </a:pPr>
            <a:r>
              <a:rPr lang="en-AU" sz="3100" dirty="0" err="1">
                <a:solidFill>
                  <a:srgbClr val="FF6600"/>
                </a:solidFill>
                <a:latin typeface="Arial"/>
                <a:cs typeface="Arial"/>
              </a:rPr>
              <a:t>def</a:t>
            </a:r>
            <a:r>
              <a:rPr lang="en-AU" sz="3100" dirty="0">
                <a:latin typeface="Arial"/>
                <a:cs typeface="Arial"/>
              </a:rPr>
              <a:t> </a:t>
            </a:r>
            <a:r>
              <a:rPr lang="en-AU" sz="3100" dirty="0" err="1">
                <a:solidFill>
                  <a:srgbClr val="3366FF"/>
                </a:solidFill>
                <a:latin typeface="Arial"/>
                <a:cs typeface="Arial"/>
              </a:rPr>
              <a:t>selectionSort</a:t>
            </a:r>
            <a:r>
              <a:rPr lang="en-AU" sz="3100" dirty="0">
                <a:latin typeface="Arial"/>
                <a:cs typeface="Arial"/>
              </a:rPr>
              <a:t>(</a:t>
            </a:r>
            <a:r>
              <a:rPr lang="en-AU" sz="3100" dirty="0" err="1">
                <a:latin typeface="Arial"/>
                <a:cs typeface="Arial"/>
              </a:rPr>
              <a:t>aList</a:t>
            </a:r>
            <a:r>
              <a:rPr lang="en-AU" sz="3100" dirty="0">
                <a:latin typeface="Arial"/>
                <a:cs typeface="Arial"/>
              </a:rPr>
              <a:t>):</a:t>
            </a:r>
          </a:p>
          <a:p>
            <a:pPr marL="117029" indent="0">
              <a:buNone/>
            </a:pPr>
            <a:r>
              <a:rPr lang="en-AU" sz="3100" dirty="0">
                <a:solidFill>
                  <a:srgbClr val="008000"/>
                </a:solidFill>
                <a:latin typeface="Arial"/>
                <a:cs typeface="Arial"/>
              </a:rPr>
              <a:t>   </a:t>
            </a:r>
            <a:r>
              <a:rPr lang="en-US" sz="3100" dirty="0">
                <a:solidFill>
                  <a:srgbClr val="008000"/>
                </a:solidFill>
                <a:latin typeface="Arial"/>
                <a:cs typeface="Arial"/>
              </a:rPr>
              <a:t>'sorts </a:t>
            </a:r>
            <a:r>
              <a:rPr lang="en-US" sz="3100" dirty="0" err="1">
                <a:solidFill>
                  <a:srgbClr val="008000"/>
                </a:solidFill>
                <a:latin typeface="Arial"/>
                <a:cs typeface="Arial"/>
              </a:rPr>
              <a:t>aList</a:t>
            </a:r>
            <a:r>
              <a:rPr lang="en-US" sz="3100" dirty="0">
                <a:solidFill>
                  <a:srgbClr val="008000"/>
                </a:solidFill>
                <a:latin typeface="Arial"/>
                <a:cs typeface="Arial"/>
              </a:rPr>
              <a:t> into increasing order’</a:t>
            </a:r>
          </a:p>
          <a:p>
            <a:pPr marL="117029" indent="0">
              <a:buNone/>
            </a:pPr>
            <a:endParaRPr lang="en-AU" sz="3100" dirty="0">
              <a:latin typeface="Arial"/>
              <a:cs typeface="Arial"/>
            </a:endParaRPr>
          </a:p>
          <a:p>
            <a:pPr marL="117029" indent="0">
              <a:buNone/>
            </a:pPr>
            <a:r>
              <a:rPr lang="en-AU" sz="3100" dirty="0">
                <a:latin typeface="Arial"/>
                <a:cs typeface="Arial"/>
              </a:rPr>
              <a:t>    n = </a:t>
            </a:r>
            <a:r>
              <a:rPr lang="en-AU" sz="3100" dirty="0" err="1">
                <a:solidFill>
                  <a:srgbClr val="800000"/>
                </a:solidFill>
                <a:latin typeface="Arial"/>
                <a:cs typeface="Arial"/>
              </a:rPr>
              <a:t>len</a:t>
            </a:r>
            <a:r>
              <a:rPr lang="en-AU" sz="3100" dirty="0">
                <a:latin typeface="Arial"/>
                <a:cs typeface="Arial"/>
              </a:rPr>
              <a:t>(</a:t>
            </a:r>
            <a:r>
              <a:rPr lang="en-AU" sz="3100" dirty="0" err="1">
                <a:latin typeface="Arial"/>
                <a:cs typeface="Arial"/>
              </a:rPr>
              <a:t>aList</a:t>
            </a:r>
            <a:r>
              <a:rPr lang="en-AU" sz="3100" dirty="0">
                <a:latin typeface="Arial"/>
                <a:cs typeface="Arial"/>
              </a:rPr>
              <a:t>)</a:t>
            </a:r>
          </a:p>
          <a:p>
            <a:pPr marL="117029" indent="0">
              <a:buNone/>
            </a:pPr>
            <a:endParaRPr lang="en-AU" sz="3100" dirty="0">
              <a:latin typeface="Arial"/>
              <a:cs typeface="Arial"/>
            </a:endParaRPr>
          </a:p>
          <a:p>
            <a:pPr marL="117029" indent="0">
              <a:buNone/>
            </a:pPr>
            <a:r>
              <a:rPr lang="en-AU" sz="3100" dirty="0">
                <a:latin typeface="Arial"/>
                <a:cs typeface="Arial"/>
              </a:rPr>
              <a:t>    </a:t>
            </a:r>
            <a:r>
              <a:rPr lang="en-AU" sz="3100" dirty="0">
                <a:solidFill>
                  <a:srgbClr val="FF6600"/>
                </a:solidFill>
                <a:latin typeface="Arial"/>
                <a:cs typeface="Arial"/>
              </a:rPr>
              <a:t>for</a:t>
            </a:r>
            <a:r>
              <a:rPr lang="en-AU" sz="3100" dirty="0">
                <a:latin typeface="Arial"/>
                <a:cs typeface="Arial"/>
              </a:rPr>
              <a:t> k </a:t>
            </a:r>
            <a:r>
              <a:rPr lang="en-AU" sz="3100" dirty="0">
                <a:solidFill>
                  <a:srgbClr val="FF6600"/>
                </a:solidFill>
                <a:latin typeface="Arial"/>
                <a:cs typeface="Arial"/>
              </a:rPr>
              <a:t>in</a:t>
            </a:r>
            <a:r>
              <a:rPr lang="en-AU" sz="3100" dirty="0">
                <a:latin typeface="Arial"/>
                <a:cs typeface="Arial"/>
              </a:rPr>
              <a:t> </a:t>
            </a:r>
            <a:r>
              <a:rPr lang="en-AU" sz="3100" dirty="0">
                <a:solidFill>
                  <a:srgbClr val="800000"/>
                </a:solidFill>
                <a:latin typeface="Arial"/>
                <a:cs typeface="Arial"/>
              </a:rPr>
              <a:t>range</a:t>
            </a:r>
            <a:r>
              <a:rPr lang="en-AU" sz="3100" dirty="0">
                <a:latin typeface="Arial"/>
                <a:cs typeface="Arial"/>
              </a:rPr>
              <a:t>(n):  </a:t>
            </a:r>
          </a:p>
          <a:p>
            <a:pPr marL="117029" indent="0">
              <a:buNone/>
            </a:pPr>
            <a:r>
              <a:rPr lang="en-AU" sz="3100" dirty="0">
                <a:latin typeface="Arial"/>
                <a:cs typeface="Arial"/>
              </a:rPr>
              <a:t>        </a:t>
            </a:r>
            <a:r>
              <a:rPr lang="en-AU" sz="3100" dirty="0" err="1">
                <a:latin typeface="Arial"/>
                <a:cs typeface="Arial"/>
              </a:rPr>
              <a:t>minPosition</a:t>
            </a:r>
            <a:r>
              <a:rPr lang="en-AU" sz="3100" dirty="0">
                <a:latin typeface="Arial"/>
                <a:cs typeface="Arial"/>
              </a:rPr>
              <a:t> = </a:t>
            </a:r>
            <a:r>
              <a:rPr lang="en-AU" sz="3100" dirty="0" err="1">
                <a:solidFill>
                  <a:srgbClr val="FF0000"/>
                </a:solidFill>
                <a:latin typeface="Arial"/>
                <a:cs typeface="Arial"/>
              </a:rPr>
              <a:t>findMin</a:t>
            </a:r>
            <a:r>
              <a:rPr lang="en-AU" sz="3100" dirty="0">
                <a:solidFill>
                  <a:srgbClr val="FF0000"/>
                </a:solidFill>
                <a:latin typeface="Arial"/>
                <a:cs typeface="Arial"/>
              </a:rPr>
              <a:t>(</a:t>
            </a:r>
            <a:r>
              <a:rPr lang="en-AU" sz="3100" dirty="0" err="1">
                <a:solidFill>
                  <a:srgbClr val="FF0000"/>
                </a:solidFill>
                <a:latin typeface="Arial"/>
                <a:cs typeface="Arial"/>
              </a:rPr>
              <a:t>aList</a:t>
            </a:r>
            <a:r>
              <a:rPr lang="en-AU" sz="3100" dirty="0">
                <a:solidFill>
                  <a:srgbClr val="FF0000"/>
                </a:solidFill>
                <a:latin typeface="Arial"/>
                <a:cs typeface="Arial"/>
              </a:rPr>
              <a:t>[k:])</a:t>
            </a:r>
          </a:p>
          <a:p>
            <a:pPr marL="117029" indent="0">
              <a:buNone/>
            </a:pPr>
            <a:r>
              <a:rPr lang="en-AU" sz="3100" dirty="0">
                <a:latin typeface="Arial"/>
                <a:cs typeface="Arial"/>
              </a:rPr>
              <a:t>        </a:t>
            </a:r>
            <a:r>
              <a:rPr lang="en-AU" sz="3100" dirty="0">
                <a:solidFill>
                  <a:srgbClr val="FF0000"/>
                </a:solidFill>
                <a:latin typeface="Arial"/>
                <a:cs typeface="Arial"/>
              </a:rPr>
              <a:t>swap(</a:t>
            </a:r>
            <a:r>
              <a:rPr lang="en-AU" sz="3100" dirty="0" err="1">
                <a:solidFill>
                  <a:srgbClr val="FF0000"/>
                </a:solidFill>
                <a:latin typeface="Arial"/>
                <a:cs typeface="Arial"/>
              </a:rPr>
              <a:t>aList</a:t>
            </a:r>
            <a:r>
              <a:rPr lang="en-AU" sz="3100" dirty="0">
                <a:solidFill>
                  <a:srgbClr val="FF0000"/>
                </a:solidFill>
                <a:latin typeface="Arial"/>
                <a:cs typeface="Arial"/>
              </a:rPr>
              <a:t>, k, </a:t>
            </a:r>
            <a:r>
              <a:rPr lang="en-AU" sz="3100" dirty="0" err="1">
                <a:solidFill>
                  <a:srgbClr val="FF0000"/>
                </a:solidFill>
                <a:latin typeface="Arial"/>
                <a:cs typeface="Arial"/>
              </a:rPr>
              <a:t>minPosition+k</a:t>
            </a:r>
            <a:r>
              <a:rPr lang="en-AU" sz="3100" dirty="0">
                <a:solidFill>
                  <a:srgbClr val="FF0000"/>
                </a:solidFill>
                <a:latin typeface="Arial"/>
                <a:cs typeface="Arial"/>
              </a:rPr>
              <a:t>)</a:t>
            </a:r>
          </a:p>
          <a:p>
            <a:pPr marL="117029" indent="0">
              <a:buNone/>
            </a:pPr>
            <a:r>
              <a:rPr lang="en-AU" sz="3100" dirty="0">
                <a:latin typeface="Arial"/>
                <a:cs typeface="Arial"/>
              </a:rPr>
              <a:t>   </a:t>
            </a:r>
          </a:p>
          <a:p>
            <a:pPr marL="117029" indent="0">
              <a:buNone/>
            </a:pPr>
            <a:endParaRPr lang="en-AU" sz="3100" dirty="0"/>
          </a:p>
        </p:txBody>
      </p:sp>
      <p:grpSp>
        <p:nvGrpSpPr>
          <p:cNvPr id="16" name="Group 15"/>
          <p:cNvGrpSpPr/>
          <p:nvPr/>
        </p:nvGrpSpPr>
        <p:grpSpPr>
          <a:xfrm>
            <a:off x="1245816" y="5956921"/>
            <a:ext cx="4716524" cy="3162514"/>
            <a:chOff x="1245816" y="5956922"/>
            <a:chExt cx="4716524" cy="3162516"/>
          </a:xfrm>
        </p:grpSpPr>
        <p:cxnSp>
          <p:nvCxnSpPr>
            <p:cNvPr id="19" name="Straight Arrow Connector 18"/>
            <p:cNvCxnSpPr>
              <a:stCxn id="23" idx="0"/>
            </p:cNvCxnSpPr>
            <p:nvPr/>
          </p:nvCxnSpPr>
          <p:spPr>
            <a:xfrm flipV="1">
              <a:off x="2938004" y="6460978"/>
              <a:ext cx="252028" cy="182746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245816" y="8288440"/>
              <a:ext cx="3384375" cy="830998"/>
            </a:xfrm>
            <a:prstGeom prst="rect">
              <a:avLst/>
            </a:prstGeom>
            <a:solidFill>
              <a:srgbClr val="FEB80A"/>
            </a:solidFill>
          </p:spPr>
          <p:txBody>
            <a:bodyPr wrap="square" rtlCol="0">
              <a:spAutoFit/>
            </a:bodyPr>
            <a:lstStyle/>
            <a:p>
              <a:pPr algn="ctr"/>
              <a:r>
                <a:rPr lang="en-US" sz="2400" dirty="0">
                  <a:latin typeface="Arial"/>
                  <a:cs typeface="Arial"/>
                </a:rPr>
                <a:t>These functions need to be defined</a:t>
              </a:r>
            </a:p>
          </p:txBody>
        </p:sp>
        <p:cxnSp>
          <p:nvCxnSpPr>
            <p:cNvPr id="27" name="Straight Arrow Connector 26"/>
            <p:cNvCxnSpPr>
              <a:stCxn id="23" idx="0"/>
            </p:cNvCxnSpPr>
            <p:nvPr/>
          </p:nvCxnSpPr>
          <p:spPr>
            <a:xfrm flipV="1">
              <a:off x="2938004" y="5956922"/>
              <a:ext cx="3024336" cy="233151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7150473" y="340297"/>
            <a:ext cx="1728192" cy="2448272"/>
            <a:chOff x="6070352" y="3004592"/>
            <a:chExt cx="2304256" cy="2736304"/>
          </a:xfrm>
        </p:grpSpPr>
        <p:cxnSp>
          <p:nvCxnSpPr>
            <p:cNvPr id="8" name="Straight Arrow Connector 7"/>
            <p:cNvCxnSpPr>
              <a:stCxn id="9" idx="2"/>
            </p:cNvCxnSpPr>
            <p:nvPr/>
          </p:nvCxnSpPr>
          <p:spPr>
            <a:xfrm flipH="1">
              <a:off x="6214369" y="3520571"/>
              <a:ext cx="1008111" cy="22203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70352" y="3004592"/>
              <a:ext cx="2304256" cy="515979"/>
            </a:xfrm>
            <a:prstGeom prst="rect">
              <a:avLst/>
            </a:prstGeom>
            <a:solidFill>
              <a:srgbClr val="FEB80A"/>
            </a:solidFill>
          </p:spPr>
          <p:txBody>
            <a:bodyPr wrap="square" rtlCol="0">
              <a:spAutoFit/>
            </a:bodyPr>
            <a:lstStyle/>
            <a:p>
              <a:pPr algn="l"/>
              <a:r>
                <a:rPr lang="en-US" sz="2400" dirty="0" err="1">
                  <a:latin typeface="Arial"/>
                  <a:cs typeface="Arial"/>
                </a:rPr>
                <a:t>Docstring</a:t>
              </a:r>
              <a:endParaRPr lang="en-US" sz="2400" dirty="0">
                <a:latin typeface="Arial"/>
                <a:cs typeface="Arial"/>
              </a:endParaRPr>
            </a:p>
          </p:txBody>
        </p:sp>
      </p:grpSp>
    </p:spTree>
    <p:extLst>
      <p:ext uri="{BB962C8B-B14F-4D97-AF65-F5344CB8AC3E}">
        <p14:creationId xmlns:p14="http://schemas.microsoft.com/office/powerpoint/2010/main" val="19967143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97744" y="340296"/>
            <a:ext cx="12280056" cy="6192688"/>
          </a:xfrm>
        </p:spPr>
        <p:txBody>
          <a:bodyPr>
            <a:noAutofit/>
          </a:bodyPr>
          <a:lstStyle/>
          <a:p>
            <a:r>
              <a:rPr lang="en-AU" sz="4400" dirty="0" smtClean="0"/>
              <a:t>Suppose you have the following code that aims to swap the elements at index 1 and 2.</a:t>
            </a:r>
            <a:br>
              <a:rPr lang="en-AU" sz="4400" dirty="0" smtClean="0"/>
            </a:br>
            <a:r>
              <a:rPr lang="en-AU" sz="4400" dirty="0" smtClean="0"/>
              <a:t/>
            </a:r>
            <a:br>
              <a:rPr lang="en-AU" sz="4400" dirty="0" smtClean="0"/>
            </a:br>
            <a:r>
              <a:rPr lang="en-AU" sz="4400" dirty="0" smtClean="0"/>
              <a:t/>
            </a:r>
            <a:br>
              <a:rPr lang="en-AU" sz="4400" dirty="0" smtClean="0"/>
            </a:br>
            <a:r>
              <a:rPr lang="en-AU" sz="4400" dirty="0" smtClean="0"/>
              <a:t/>
            </a:r>
            <a:br>
              <a:rPr lang="en-AU" sz="4400" dirty="0" smtClean="0"/>
            </a:br>
            <a:r>
              <a:rPr lang="en-AU" sz="4400" dirty="0" smtClean="0"/>
              <a:t/>
            </a:r>
            <a:br>
              <a:rPr lang="en-AU" sz="4400" dirty="0" smtClean="0"/>
            </a:br>
            <a:r>
              <a:rPr lang="en-AU" sz="4400" dirty="0" smtClean="0"/>
              <a:t>What are the values in </a:t>
            </a:r>
            <a:r>
              <a:rPr lang="en-AU" sz="4400" dirty="0" err="1" smtClean="0"/>
              <a:t>aList</a:t>
            </a:r>
            <a:r>
              <a:rPr lang="en-AU" sz="4400" dirty="0" smtClean="0"/>
              <a:t> after the execution of the above code?</a:t>
            </a:r>
            <a:endParaRPr lang="en-AU" sz="4400" dirty="0"/>
          </a:p>
        </p:txBody>
      </p:sp>
      <p:sp>
        <p:nvSpPr>
          <p:cNvPr id="3" name="TPAnswers"/>
          <p:cNvSpPr>
            <a:spLocks noGrp="1"/>
          </p:cNvSpPr>
          <p:nvPr>
            <p:ph type="body" idx="1"/>
            <p:custDataLst>
              <p:tags r:id="rId2"/>
            </p:custDataLst>
          </p:nvPr>
        </p:nvSpPr>
        <p:spPr>
          <a:xfrm>
            <a:off x="1389832" y="6749008"/>
            <a:ext cx="4752528" cy="2615133"/>
          </a:xfrm>
        </p:spPr>
        <p:txBody>
          <a:bodyPr>
            <a:normAutofit fontScale="92500" lnSpcReduction="10000"/>
          </a:bodyPr>
          <a:lstStyle/>
          <a:p>
            <a:pPr marL="1031861" indent="-914400">
              <a:spcBef>
                <a:spcPct val="20000"/>
              </a:spcBef>
              <a:spcAft>
                <a:spcPts val="0"/>
              </a:spcAft>
              <a:buFont typeface="Wingdings 2" pitchFamily="18" charset="2"/>
              <a:buAutoNum type="alphaUcPeriod"/>
            </a:pPr>
            <a:r>
              <a:rPr lang="en-AU" sz="3200" dirty="0" smtClean="0"/>
              <a:t>[50, 20, 40, 30]</a:t>
            </a:r>
          </a:p>
          <a:p>
            <a:pPr marL="1031861" indent="-914400">
              <a:spcBef>
                <a:spcPct val="20000"/>
              </a:spcBef>
              <a:spcAft>
                <a:spcPts val="0"/>
              </a:spcAft>
              <a:buFont typeface="Wingdings 2" pitchFamily="18" charset="2"/>
              <a:buAutoNum type="alphaUcPeriod"/>
            </a:pPr>
            <a:r>
              <a:rPr lang="en-AU" sz="3200" dirty="0" smtClean="0"/>
              <a:t>[20, 40,  50, 30]</a:t>
            </a:r>
          </a:p>
          <a:p>
            <a:pPr marL="1031861" indent="-914400">
              <a:spcBef>
                <a:spcPct val="20000"/>
              </a:spcBef>
              <a:spcAft>
                <a:spcPts val="0"/>
              </a:spcAft>
              <a:buFont typeface="Wingdings 2" pitchFamily="18" charset="2"/>
              <a:buAutoNum type="alphaUcPeriod"/>
            </a:pPr>
            <a:r>
              <a:rPr lang="en-AU" sz="3200" dirty="0" smtClean="0"/>
              <a:t>[20, 40, 40, 30]</a:t>
            </a:r>
          </a:p>
          <a:p>
            <a:pPr marL="1031861" indent="-914400">
              <a:spcBef>
                <a:spcPct val="20000"/>
              </a:spcBef>
              <a:spcAft>
                <a:spcPts val="0"/>
              </a:spcAft>
              <a:buFont typeface="Wingdings 2" pitchFamily="18" charset="2"/>
              <a:buAutoNum type="alphaUcPeriod"/>
            </a:pPr>
            <a:r>
              <a:rPr lang="en-AU" sz="3200" dirty="0" smtClean="0"/>
              <a:t>[20, 50, 30, 40]</a:t>
            </a:r>
          </a:p>
          <a:p>
            <a:pPr marL="1031861"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5" name="Content Placeholder 2"/>
          <p:cNvSpPr txBox="1">
            <a:spLocks/>
          </p:cNvSpPr>
          <p:nvPr/>
        </p:nvSpPr>
        <p:spPr bwMode="auto">
          <a:xfrm>
            <a:off x="2253928" y="2392524"/>
            <a:ext cx="5613001" cy="2124236"/>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2" tIns="65017" rIns="130032" bIns="65017" numCol="1" anchor="t" anchorCtr="0" compatLnSpc="1">
            <a:prstTxWarp prst="textNoShape">
              <a:avLst/>
            </a:prstTxWarp>
            <a:norm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None/>
            </a:pPr>
            <a:r>
              <a:rPr lang="en-AU" sz="3100" dirty="0" err="1" smtClean="0">
                <a:latin typeface="Arial"/>
                <a:cs typeface="Arial"/>
              </a:rPr>
              <a:t>aList</a:t>
            </a:r>
            <a:r>
              <a:rPr lang="en-AU" sz="3100" dirty="0" smtClean="0">
                <a:latin typeface="Arial"/>
                <a:cs typeface="Arial"/>
              </a:rPr>
              <a:t> = [20, 50, 40, 30]</a:t>
            </a:r>
          </a:p>
          <a:p>
            <a:pPr marL="117029" indent="0">
              <a:buNone/>
            </a:pPr>
            <a:r>
              <a:rPr lang="en-AU" sz="3100" dirty="0" err="1" smtClean="0">
                <a:latin typeface="Arial"/>
                <a:cs typeface="Arial"/>
              </a:rPr>
              <a:t>aList</a:t>
            </a:r>
            <a:r>
              <a:rPr lang="en-AU" sz="3100" dirty="0" smtClean="0">
                <a:latin typeface="Arial"/>
                <a:cs typeface="Arial"/>
              </a:rPr>
              <a:t>[1] = </a:t>
            </a:r>
            <a:r>
              <a:rPr lang="en-AU" sz="3100" dirty="0" err="1" smtClean="0">
                <a:latin typeface="Arial"/>
                <a:cs typeface="Arial"/>
              </a:rPr>
              <a:t>aList</a:t>
            </a:r>
            <a:r>
              <a:rPr lang="en-AU" sz="3100" dirty="0" smtClean="0">
                <a:latin typeface="Arial"/>
                <a:cs typeface="Arial"/>
              </a:rPr>
              <a:t>[2]</a:t>
            </a:r>
          </a:p>
          <a:p>
            <a:pPr marL="117029" indent="0">
              <a:buNone/>
            </a:pPr>
            <a:r>
              <a:rPr lang="en-AU" sz="3100" dirty="0" err="1" smtClean="0">
                <a:latin typeface="Arial"/>
                <a:cs typeface="Arial"/>
              </a:rPr>
              <a:t>aList</a:t>
            </a:r>
            <a:r>
              <a:rPr lang="en-AU" sz="3100" dirty="0" smtClean="0">
                <a:latin typeface="Arial"/>
                <a:cs typeface="Arial"/>
              </a:rPr>
              <a:t>[2] = </a:t>
            </a:r>
            <a:r>
              <a:rPr lang="en-AU" sz="3100" dirty="0" err="1" smtClean="0">
                <a:latin typeface="Arial"/>
                <a:cs typeface="Arial"/>
              </a:rPr>
              <a:t>aList</a:t>
            </a:r>
            <a:r>
              <a:rPr lang="en-AU" sz="3100" dirty="0" smtClean="0">
                <a:latin typeface="Arial"/>
                <a:cs typeface="Arial"/>
              </a:rPr>
              <a:t>[1]</a:t>
            </a:r>
          </a:p>
          <a:p>
            <a:pPr marL="117029" indent="0">
              <a:buFont typeface="Wingdings 2" pitchFamily="18" charset="2"/>
              <a:buNone/>
            </a:pPr>
            <a:endParaRPr lang="en-AU" sz="3100" dirty="0"/>
          </a:p>
        </p:txBody>
      </p:sp>
      <p:sp>
        <p:nvSpPr>
          <p:cNvPr id="7"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414639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 Code</a:t>
            </a:r>
            <a:endParaRPr lang="en-US" dirty="0"/>
          </a:p>
        </p:txBody>
      </p:sp>
      <p:sp>
        <p:nvSpPr>
          <p:cNvPr id="3" name="Content Placeholder 2"/>
          <p:cNvSpPr>
            <a:spLocks noGrp="1"/>
          </p:cNvSpPr>
          <p:nvPr>
            <p:ph idx="1"/>
          </p:nvPr>
        </p:nvSpPr>
        <p:spPr>
          <a:xfrm>
            <a:off x="2041528" y="3652664"/>
            <a:ext cx="5613001" cy="3096344"/>
          </a:xfrm>
          <a:solidFill>
            <a:schemeClr val="accent3">
              <a:lumMod val="20000"/>
              <a:lumOff val="80000"/>
            </a:schemeClr>
          </a:solidFill>
        </p:spPr>
        <p:txBody>
          <a:bodyPr>
            <a:normAutofit/>
          </a:bodyPr>
          <a:lstStyle/>
          <a:p>
            <a:pPr marL="117029" indent="0">
              <a:buNone/>
            </a:pPr>
            <a:r>
              <a:rPr lang="en-AU" sz="3100" dirty="0" err="1">
                <a:solidFill>
                  <a:srgbClr val="FF6600"/>
                </a:solidFill>
                <a:latin typeface="Arial"/>
                <a:cs typeface="Arial"/>
              </a:rPr>
              <a:t>def</a:t>
            </a:r>
            <a:r>
              <a:rPr lang="en-AU" sz="3100" dirty="0">
                <a:latin typeface="Arial"/>
                <a:cs typeface="Arial"/>
              </a:rPr>
              <a:t> </a:t>
            </a:r>
            <a:r>
              <a:rPr lang="en-AU" sz="3100" dirty="0">
                <a:solidFill>
                  <a:srgbClr val="3366FF"/>
                </a:solidFill>
                <a:latin typeface="Arial"/>
                <a:cs typeface="Arial"/>
              </a:rPr>
              <a:t>swap</a:t>
            </a:r>
            <a:r>
              <a:rPr lang="en-AU" sz="3100" dirty="0">
                <a:latin typeface="Arial"/>
                <a:cs typeface="Arial"/>
              </a:rPr>
              <a:t>(</a:t>
            </a:r>
            <a:r>
              <a:rPr lang="en-AU" sz="3100" dirty="0" err="1">
                <a:latin typeface="Arial"/>
                <a:cs typeface="Arial"/>
              </a:rPr>
              <a:t>the_list</a:t>
            </a:r>
            <a:r>
              <a:rPr lang="en-AU" sz="3100" dirty="0">
                <a:latin typeface="Arial"/>
                <a:cs typeface="Arial"/>
              </a:rPr>
              <a:t>, </a:t>
            </a:r>
            <a:r>
              <a:rPr lang="en-US" sz="3100" dirty="0">
                <a:latin typeface="Arial"/>
                <a:cs typeface="Arial"/>
              </a:rPr>
              <a:t>k</a:t>
            </a:r>
            <a:r>
              <a:rPr lang="en-AU" sz="3100" dirty="0">
                <a:latin typeface="Arial"/>
                <a:cs typeface="Arial"/>
              </a:rPr>
              <a:t>, j):</a:t>
            </a:r>
          </a:p>
          <a:p>
            <a:pPr marL="82287" indent="0">
              <a:buNone/>
            </a:pPr>
            <a:r>
              <a:rPr lang="en-AU" sz="3100" dirty="0">
                <a:latin typeface="Arial"/>
                <a:cs typeface="Arial"/>
              </a:rPr>
              <a:t>     </a:t>
            </a:r>
            <a:r>
              <a:rPr lang="en-AU" sz="3100" dirty="0" err="1">
                <a:latin typeface="Arial"/>
                <a:cs typeface="Arial"/>
              </a:rPr>
              <a:t>tmp</a:t>
            </a:r>
            <a:r>
              <a:rPr lang="en-AU" sz="3100" dirty="0">
                <a:latin typeface="Arial"/>
                <a:cs typeface="Arial"/>
              </a:rPr>
              <a:t> = </a:t>
            </a:r>
            <a:r>
              <a:rPr lang="en-AU" sz="3100" dirty="0" err="1">
                <a:latin typeface="Arial"/>
                <a:cs typeface="Arial"/>
              </a:rPr>
              <a:t>the_list</a:t>
            </a:r>
            <a:r>
              <a:rPr lang="en-AU" sz="3100" dirty="0">
                <a:latin typeface="Arial"/>
                <a:cs typeface="Arial"/>
              </a:rPr>
              <a:t>[k]</a:t>
            </a:r>
          </a:p>
          <a:p>
            <a:pPr marL="82287" indent="0">
              <a:buNone/>
            </a:pPr>
            <a:r>
              <a:rPr lang="en-AU" sz="3100" dirty="0">
                <a:latin typeface="Arial"/>
                <a:cs typeface="Arial"/>
              </a:rPr>
              <a:t>     </a:t>
            </a:r>
            <a:r>
              <a:rPr lang="en-AU" sz="3100" dirty="0" err="1">
                <a:latin typeface="Arial"/>
                <a:cs typeface="Arial"/>
              </a:rPr>
              <a:t>the_list</a:t>
            </a:r>
            <a:r>
              <a:rPr lang="en-AU" sz="3100" dirty="0">
                <a:latin typeface="Arial"/>
                <a:cs typeface="Arial"/>
              </a:rPr>
              <a:t>[k] = </a:t>
            </a:r>
            <a:r>
              <a:rPr lang="en-AU" sz="3100" dirty="0" err="1">
                <a:latin typeface="Arial"/>
                <a:cs typeface="Arial"/>
              </a:rPr>
              <a:t>the_list</a:t>
            </a:r>
            <a:r>
              <a:rPr lang="en-AU" sz="3100" dirty="0">
                <a:latin typeface="Arial"/>
                <a:cs typeface="Arial"/>
              </a:rPr>
              <a:t>[j]</a:t>
            </a:r>
          </a:p>
          <a:p>
            <a:pPr marL="82287" indent="0">
              <a:buNone/>
            </a:pPr>
            <a:r>
              <a:rPr lang="en-AU" sz="3100" dirty="0">
                <a:latin typeface="Arial"/>
                <a:cs typeface="Arial"/>
              </a:rPr>
              <a:t>     </a:t>
            </a:r>
            <a:r>
              <a:rPr lang="en-AU" sz="3100" dirty="0" err="1">
                <a:latin typeface="Arial"/>
                <a:cs typeface="Arial"/>
              </a:rPr>
              <a:t>the_list</a:t>
            </a:r>
            <a:r>
              <a:rPr lang="en-AU" sz="3100" dirty="0">
                <a:latin typeface="Arial"/>
                <a:cs typeface="Arial"/>
              </a:rPr>
              <a:t>[j] = </a:t>
            </a:r>
            <a:r>
              <a:rPr lang="en-AU" sz="3100" dirty="0" err="1">
                <a:latin typeface="Arial"/>
                <a:cs typeface="Arial"/>
              </a:rPr>
              <a:t>tmp</a:t>
            </a:r>
            <a:r>
              <a:rPr lang="en-AU" sz="3100" dirty="0">
                <a:latin typeface="Arial"/>
                <a:cs typeface="Arial"/>
              </a:rPr>
              <a:t>      </a:t>
            </a:r>
          </a:p>
          <a:p>
            <a:pPr marL="117029" indent="0">
              <a:buNone/>
            </a:pPr>
            <a:endParaRPr lang="en-AU" sz="3100" dirty="0">
              <a:latin typeface="Arial"/>
              <a:cs typeface="Arial"/>
            </a:endParaRPr>
          </a:p>
          <a:p>
            <a:pPr marL="117029" indent="0">
              <a:buNone/>
            </a:pPr>
            <a:endParaRPr lang="en-AU" sz="3100" dirty="0"/>
          </a:p>
        </p:txBody>
      </p:sp>
      <p:sp>
        <p:nvSpPr>
          <p:cNvPr id="4" name="Content Placeholder 2"/>
          <p:cNvSpPr txBox="1">
            <a:spLocks/>
          </p:cNvSpPr>
          <p:nvPr/>
        </p:nvSpPr>
        <p:spPr>
          <a:xfrm>
            <a:off x="7726536" y="1132384"/>
            <a:ext cx="5274585" cy="2664296"/>
          </a:xfrm>
          <a:prstGeom prst="rect">
            <a:avLst/>
          </a:prstGeom>
          <a:solidFill>
            <a:schemeClr val="accent3">
              <a:lumMod val="20000"/>
              <a:lumOff val="80000"/>
            </a:schemeClr>
          </a:solidFill>
        </p:spPr>
        <p:txBody>
          <a:bodyPr lIns="91435" tIns="45718" rIns="91435" bIns="45718">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err="1">
                <a:latin typeface="Arial"/>
                <a:cs typeface="Arial"/>
              </a:rPr>
              <a:t>aList</a:t>
            </a:r>
            <a:r>
              <a:rPr lang="en-AU" sz="3100" dirty="0">
                <a:latin typeface="Arial"/>
                <a:cs typeface="Arial"/>
              </a:rPr>
              <a:t> = </a:t>
            </a:r>
            <a:r>
              <a:rPr lang="en-AU" sz="3100" dirty="0" smtClean="0">
                <a:latin typeface="Arial"/>
                <a:cs typeface="Arial"/>
              </a:rPr>
              <a:t>[</a:t>
            </a:r>
            <a:r>
              <a:rPr lang="en-AU" sz="3100" dirty="0">
                <a:latin typeface="Arial"/>
                <a:cs typeface="Arial"/>
              </a:rPr>
              <a:t>2</a:t>
            </a:r>
            <a:r>
              <a:rPr lang="en-AU" sz="3100" dirty="0" smtClean="0">
                <a:latin typeface="Arial"/>
                <a:cs typeface="Arial"/>
              </a:rPr>
              <a:t>0, 50, 40, 30]</a:t>
            </a:r>
            <a:endParaRPr lang="en-AU" sz="3100" dirty="0">
              <a:latin typeface="Arial"/>
              <a:cs typeface="Arial"/>
            </a:endParaRPr>
          </a:p>
          <a:p>
            <a:pPr marL="117029" indent="0">
              <a:buNone/>
            </a:pPr>
            <a:r>
              <a:rPr lang="en-AU" sz="3100" dirty="0">
                <a:solidFill>
                  <a:srgbClr val="800000"/>
                </a:solidFill>
                <a:latin typeface="Arial"/>
                <a:cs typeface="Arial"/>
              </a:rPr>
              <a:t>&gt;&gt;&gt;</a:t>
            </a:r>
            <a:r>
              <a:rPr lang="en-AU" sz="3100" dirty="0">
                <a:latin typeface="Arial"/>
                <a:cs typeface="Arial"/>
              </a:rPr>
              <a:t> swap(</a:t>
            </a:r>
            <a:r>
              <a:rPr lang="en-AU" sz="3100" dirty="0" err="1">
                <a:latin typeface="Arial"/>
                <a:cs typeface="Arial"/>
              </a:rPr>
              <a:t>aList</a:t>
            </a:r>
            <a:r>
              <a:rPr lang="en-AU" sz="3100" dirty="0">
                <a:latin typeface="Arial"/>
                <a:cs typeface="Arial"/>
              </a:rPr>
              <a:t>, 1, 2)</a:t>
            </a:r>
          </a:p>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err="1">
                <a:latin typeface="Arial"/>
                <a:cs typeface="Arial"/>
              </a:rPr>
              <a:t>aList</a:t>
            </a:r>
            <a:endParaRPr lang="en-AU" sz="3100" dirty="0">
              <a:latin typeface="Arial"/>
              <a:cs typeface="Arial"/>
            </a:endParaRPr>
          </a:p>
          <a:p>
            <a:pPr marL="117029" indent="0">
              <a:buNone/>
            </a:pPr>
            <a:r>
              <a:rPr lang="en-AU" sz="3100" dirty="0" smtClean="0">
                <a:solidFill>
                  <a:srgbClr val="3366FF"/>
                </a:solidFill>
                <a:latin typeface="Arial"/>
                <a:cs typeface="Arial"/>
              </a:rPr>
              <a:t>[</a:t>
            </a:r>
            <a:r>
              <a:rPr lang="en-AU" sz="3100" dirty="0">
                <a:solidFill>
                  <a:srgbClr val="3366FF"/>
                </a:solidFill>
                <a:latin typeface="Arial"/>
                <a:cs typeface="Arial"/>
              </a:rPr>
              <a:t>2</a:t>
            </a:r>
            <a:r>
              <a:rPr lang="en-AU" sz="3100" dirty="0" smtClean="0">
                <a:solidFill>
                  <a:srgbClr val="3366FF"/>
                </a:solidFill>
                <a:latin typeface="Arial"/>
                <a:cs typeface="Arial"/>
              </a:rPr>
              <a:t>0, 40, 50, 30]</a:t>
            </a:r>
            <a:endParaRPr lang="en-AU" sz="3100" dirty="0">
              <a:solidFill>
                <a:srgbClr val="3366FF"/>
              </a:solidFill>
              <a:latin typeface="Arial"/>
              <a:cs typeface="Arial"/>
            </a:endParaRPr>
          </a:p>
          <a:p>
            <a:pPr marL="117029" indent="0">
              <a:buNone/>
            </a:pPr>
            <a:r>
              <a:rPr lang="en-AU" sz="3100" dirty="0">
                <a:latin typeface="Arial"/>
                <a:cs typeface="Arial"/>
              </a:rPr>
              <a:t>    </a:t>
            </a:r>
          </a:p>
          <a:p>
            <a:pPr marL="117029" indent="0">
              <a:buNone/>
            </a:pPr>
            <a:r>
              <a:rPr lang="en-AU" sz="3100" dirty="0">
                <a:latin typeface="Arial"/>
                <a:cs typeface="Arial"/>
              </a:rPr>
              <a:t>  </a:t>
            </a:r>
          </a:p>
          <a:p>
            <a:pPr marL="117029" indent="0">
              <a:buNone/>
            </a:pPr>
            <a:endParaRPr lang="en-AU" sz="3100" dirty="0"/>
          </a:p>
        </p:txBody>
      </p:sp>
      <p:grpSp>
        <p:nvGrpSpPr>
          <p:cNvPr id="5" name="Group 4"/>
          <p:cNvGrpSpPr/>
          <p:nvPr/>
        </p:nvGrpSpPr>
        <p:grpSpPr>
          <a:xfrm>
            <a:off x="5206258" y="4300738"/>
            <a:ext cx="5904654" cy="3585271"/>
            <a:chOff x="-1274463" y="5164834"/>
            <a:chExt cx="5904655" cy="3585272"/>
          </a:xfrm>
        </p:grpSpPr>
        <p:cxnSp>
          <p:nvCxnSpPr>
            <p:cNvPr id="6" name="Straight Arrow Connector 5"/>
            <p:cNvCxnSpPr>
              <a:stCxn id="7" idx="0"/>
            </p:cNvCxnSpPr>
            <p:nvPr/>
          </p:nvCxnSpPr>
          <p:spPr>
            <a:xfrm flipH="1" flipV="1">
              <a:off x="-1274463" y="6821018"/>
              <a:ext cx="4212468" cy="146742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245816" y="8288441"/>
              <a:ext cx="3384376" cy="461665"/>
            </a:xfrm>
            <a:prstGeom prst="rect">
              <a:avLst/>
            </a:prstGeom>
            <a:solidFill>
              <a:srgbClr val="FEB80A"/>
            </a:solidFill>
          </p:spPr>
          <p:txBody>
            <a:bodyPr wrap="square" rtlCol="0">
              <a:spAutoFit/>
            </a:bodyPr>
            <a:lstStyle/>
            <a:p>
              <a:pPr algn="ctr"/>
              <a:r>
                <a:rPr lang="en-US" sz="2400" dirty="0">
                  <a:latin typeface="Arial"/>
                  <a:cs typeface="Arial"/>
                </a:rPr>
                <a:t>Local variables</a:t>
              </a:r>
            </a:p>
          </p:txBody>
        </p:sp>
        <p:cxnSp>
          <p:nvCxnSpPr>
            <p:cNvPr id="8" name="Straight Arrow Connector 7"/>
            <p:cNvCxnSpPr>
              <a:stCxn id="7" idx="0"/>
            </p:cNvCxnSpPr>
            <p:nvPr/>
          </p:nvCxnSpPr>
          <p:spPr>
            <a:xfrm flipH="1" flipV="1">
              <a:off x="-914425" y="5164834"/>
              <a:ext cx="3852430" cy="312360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2685977" y="2068489"/>
            <a:ext cx="3384375" cy="1656183"/>
            <a:chOff x="4126136" y="1060377"/>
            <a:chExt cx="3384376" cy="1872207"/>
          </a:xfrm>
        </p:grpSpPr>
        <p:cxnSp>
          <p:nvCxnSpPr>
            <p:cNvPr id="12" name="Straight Arrow Connector 11"/>
            <p:cNvCxnSpPr>
              <a:stCxn id="13" idx="2"/>
            </p:cNvCxnSpPr>
            <p:nvPr/>
          </p:nvCxnSpPr>
          <p:spPr>
            <a:xfrm>
              <a:off x="5818325" y="1582259"/>
              <a:ext cx="252028" cy="13503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126136" y="1060377"/>
              <a:ext cx="3384376" cy="521882"/>
            </a:xfrm>
            <a:prstGeom prst="rect">
              <a:avLst/>
            </a:prstGeom>
            <a:solidFill>
              <a:srgbClr val="FEB80A"/>
            </a:solidFill>
          </p:spPr>
          <p:txBody>
            <a:bodyPr wrap="square" rtlCol="0">
              <a:spAutoFit/>
            </a:bodyPr>
            <a:lstStyle/>
            <a:p>
              <a:pPr algn="l"/>
              <a:r>
                <a:rPr lang="en-US" sz="2400" dirty="0">
                  <a:latin typeface="Arial"/>
                  <a:cs typeface="Arial"/>
                </a:rPr>
                <a:t>Names can be different</a:t>
              </a:r>
            </a:p>
          </p:txBody>
        </p:sp>
      </p:grpSp>
      <p:cxnSp>
        <p:nvCxnSpPr>
          <p:cNvPr id="16" name="Straight Arrow Connector 15"/>
          <p:cNvCxnSpPr>
            <a:stCxn id="13" idx="3"/>
          </p:cNvCxnSpPr>
          <p:nvPr/>
        </p:nvCxnSpPr>
        <p:spPr>
          <a:xfrm flipV="1">
            <a:off x="6070352" y="1708448"/>
            <a:ext cx="2736304" cy="59087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9094689" y="3724674"/>
            <a:ext cx="3168353" cy="2359414"/>
            <a:chOff x="4054128" y="4588768"/>
            <a:chExt cx="7920884" cy="2445489"/>
          </a:xfrm>
        </p:grpSpPr>
        <p:cxnSp>
          <p:nvCxnSpPr>
            <p:cNvPr id="22" name="Straight Arrow Connector 21"/>
            <p:cNvCxnSpPr/>
            <p:nvPr/>
          </p:nvCxnSpPr>
          <p:spPr>
            <a:xfrm flipH="1" flipV="1">
              <a:off x="4054128" y="4588768"/>
              <a:ext cx="4824536" cy="165618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574411" y="6172944"/>
              <a:ext cx="5400601" cy="861313"/>
            </a:xfrm>
            <a:prstGeom prst="rect">
              <a:avLst/>
            </a:prstGeom>
            <a:solidFill>
              <a:srgbClr val="FEB80A"/>
            </a:solidFill>
          </p:spPr>
          <p:txBody>
            <a:bodyPr wrap="square" rtlCol="0">
              <a:spAutoFit/>
            </a:bodyPr>
            <a:lstStyle/>
            <a:p>
              <a:pPr algn="l"/>
              <a:r>
                <a:rPr lang="en-US" sz="2400" dirty="0">
                  <a:latin typeface="Arial"/>
                  <a:cs typeface="Arial"/>
                </a:rPr>
                <a:t>The list has changed</a:t>
              </a:r>
            </a:p>
          </p:txBody>
        </p:sp>
      </p:grpSp>
    </p:spTree>
    <p:extLst>
      <p:ext uri="{BB962C8B-B14F-4D97-AF65-F5344CB8AC3E}">
        <p14:creationId xmlns:p14="http://schemas.microsoft.com/office/powerpoint/2010/main" val="2988336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Mutable </a:t>
            </a:r>
            <a:r>
              <a:rPr lang="en-US" dirty="0" err="1" smtClean="0"/>
              <a:t>vs</a:t>
            </a:r>
            <a:r>
              <a:rPr lang="en-US" dirty="0" smtClean="0"/>
              <a:t> Immutable</a:t>
            </a:r>
            <a:endParaRPr lang="en-US" dirty="0"/>
          </a:p>
        </p:txBody>
      </p:sp>
      <p:sp>
        <p:nvSpPr>
          <p:cNvPr id="3" name="Content Placeholder 2"/>
          <p:cNvSpPr>
            <a:spLocks noGrp="1"/>
          </p:cNvSpPr>
          <p:nvPr>
            <p:ph idx="1"/>
          </p:nvPr>
        </p:nvSpPr>
        <p:spPr>
          <a:xfrm>
            <a:off x="2041528" y="2058990"/>
            <a:ext cx="10664825" cy="5986161"/>
          </a:xfrm>
        </p:spPr>
        <p:txBody>
          <a:bodyPr/>
          <a:lstStyle/>
          <a:p>
            <a:r>
              <a:rPr lang="en-US" dirty="0" smtClean="0"/>
              <a:t>Mutable:</a:t>
            </a:r>
          </a:p>
          <a:p>
            <a:pPr lvl="1"/>
            <a:r>
              <a:rPr lang="en-US" dirty="0" smtClean="0"/>
              <a:t>Lists</a:t>
            </a:r>
          </a:p>
          <a:p>
            <a:pPr lvl="1"/>
            <a:r>
              <a:rPr lang="en-US" dirty="0" smtClean="0"/>
              <a:t>Tables, i.e., lists of lists</a:t>
            </a:r>
          </a:p>
          <a:p>
            <a:r>
              <a:rPr lang="en-US" dirty="0" smtClean="0"/>
              <a:t>Immutable</a:t>
            </a:r>
          </a:p>
          <a:p>
            <a:pPr lvl="1"/>
            <a:r>
              <a:rPr lang="en-US" dirty="0" smtClean="0"/>
              <a:t>Integers</a:t>
            </a:r>
          </a:p>
          <a:p>
            <a:pPr lvl="1"/>
            <a:r>
              <a:rPr lang="en-US" dirty="0" smtClean="0"/>
              <a:t>Boolean</a:t>
            </a:r>
          </a:p>
          <a:p>
            <a:pPr lvl="1"/>
            <a:r>
              <a:rPr lang="en-US" dirty="0" smtClean="0"/>
              <a:t>Floats</a:t>
            </a:r>
          </a:p>
          <a:p>
            <a:pPr lvl="1"/>
            <a:r>
              <a:rPr lang="en-US" dirty="0" smtClean="0"/>
              <a:t>Strings</a:t>
            </a:r>
          </a:p>
          <a:p>
            <a:pPr marL="573029" lvl="1" indent="0">
              <a:buNone/>
            </a:pPr>
            <a:endParaRPr lang="en-US" dirty="0"/>
          </a:p>
        </p:txBody>
      </p:sp>
      <p:sp>
        <p:nvSpPr>
          <p:cNvPr id="4" name="TextBox 3"/>
          <p:cNvSpPr txBox="1"/>
          <p:nvPr/>
        </p:nvSpPr>
        <p:spPr>
          <a:xfrm>
            <a:off x="3982120" y="8333184"/>
            <a:ext cx="5472608" cy="954107"/>
          </a:xfrm>
          <a:prstGeom prst="rect">
            <a:avLst/>
          </a:prstGeom>
          <a:solidFill>
            <a:srgbClr val="FEB80A"/>
          </a:solidFill>
        </p:spPr>
        <p:txBody>
          <a:bodyPr wrap="square" rtlCol="0">
            <a:spAutoFit/>
          </a:bodyPr>
          <a:lstStyle/>
          <a:p>
            <a:pPr algn="ctr"/>
            <a:r>
              <a:rPr lang="en-US" sz="2800" dirty="0" smtClean="0"/>
              <a:t>Functions can only change mutable parameters</a:t>
            </a:r>
            <a:endParaRPr lang="en-US" sz="2800" dirty="0"/>
          </a:p>
        </p:txBody>
      </p:sp>
    </p:spTree>
    <p:extLst>
      <p:ext uri="{BB962C8B-B14F-4D97-AF65-F5344CB8AC3E}">
        <p14:creationId xmlns:p14="http://schemas.microsoft.com/office/powerpoint/2010/main" val="3445478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NoSwap</a:t>
            </a:r>
            <a:r>
              <a:rPr lang="en-US" dirty="0" smtClean="0"/>
              <a:t>: Code</a:t>
            </a:r>
            <a:endParaRPr lang="en-US" dirty="0"/>
          </a:p>
        </p:txBody>
      </p:sp>
      <p:sp>
        <p:nvSpPr>
          <p:cNvPr id="3" name="Content Placeholder 2"/>
          <p:cNvSpPr>
            <a:spLocks noGrp="1"/>
          </p:cNvSpPr>
          <p:nvPr>
            <p:ph idx="1"/>
          </p:nvPr>
        </p:nvSpPr>
        <p:spPr>
          <a:xfrm>
            <a:off x="2041528" y="3652664"/>
            <a:ext cx="5613001" cy="3096344"/>
          </a:xfrm>
          <a:solidFill>
            <a:schemeClr val="accent3">
              <a:lumMod val="20000"/>
              <a:lumOff val="80000"/>
            </a:schemeClr>
          </a:solidFill>
        </p:spPr>
        <p:txBody>
          <a:bodyPr>
            <a:normAutofit/>
          </a:bodyPr>
          <a:lstStyle/>
          <a:p>
            <a:pPr marL="117029" indent="0">
              <a:buNone/>
            </a:pPr>
            <a:r>
              <a:rPr lang="en-AU" sz="3100" dirty="0" err="1">
                <a:solidFill>
                  <a:srgbClr val="FF6600"/>
                </a:solidFill>
                <a:latin typeface="Arial"/>
                <a:cs typeface="Arial"/>
              </a:rPr>
              <a:t>def</a:t>
            </a:r>
            <a:r>
              <a:rPr lang="en-AU" sz="3100" dirty="0">
                <a:latin typeface="Arial"/>
                <a:cs typeface="Arial"/>
              </a:rPr>
              <a:t> </a:t>
            </a:r>
            <a:r>
              <a:rPr lang="en-AU" sz="3100" dirty="0" err="1" smtClean="0">
                <a:solidFill>
                  <a:srgbClr val="3366FF"/>
                </a:solidFill>
                <a:latin typeface="Arial"/>
                <a:cs typeface="Arial"/>
              </a:rPr>
              <a:t>noSwap</a:t>
            </a:r>
            <a:r>
              <a:rPr lang="en-AU" sz="3100" dirty="0" smtClean="0">
                <a:latin typeface="Arial"/>
                <a:cs typeface="Arial"/>
              </a:rPr>
              <a:t>(</a:t>
            </a:r>
            <a:r>
              <a:rPr lang="en-US" sz="3100" dirty="0" smtClean="0">
                <a:latin typeface="Arial"/>
                <a:cs typeface="Arial"/>
              </a:rPr>
              <a:t>k</a:t>
            </a:r>
            <a:r>
              <a:rPr lang="en-AU" sz="3100" dirty="0">
                <a:latin typeface="Arial"/>
                <a:cs typeface="Arial"/>
              </a:rPr>
              <a:t>, j):</a:t>
            </a:r>
          </a:p>
          <a:p>
            <a:pPr marL="82287" indent="0">
              <a:buNone/>
            </a:pPr>
            <a:r>
              <a:rPr lang="en-AU" sz="3100" dirty="0">
                <a:latin typeface="Arial"/>
                <a:cs typeface="Arial"/>
              </a:rPr>
              <a:t>     </a:t>
            </a:r>
            <a:r>
              <a:rPr lang="en-AU" sz="3100" dirty="0" err="1">
                <a:latin typeface="Arial"/>
                <a:cs typeface="Arial"/>
              </a:rPr>
              <a:t>tmp</a:t>
            </a:r>
            <a:r>
              <a:rPr lang="en-AU" sz="3100" dirty="0">
                <a:latin typeface="Arial"/>
                <a:cs typeface="Arial"/>
              </a:rPr>
              <a:t> = </a:t>
            </a:r>
            <a:r>
              <a:rPr lang="en-AU" sz="3100" dirty="0" smtClean="0">
                <a:latin typeface="Arial"/>
                <a:cs typeface="Arial"/>
              </a:rPr>
              <a:t>k</a:t>
            </a:r>
            <a:endParaRPr lang="en-AU" sz="3100" dirty="0">
              <a:latin typeface="Arial"/>
              <a:cs typeface="Arial"/>
            </a:endParaRPr>
          </a:p>
          <a:p>
            <a:pPr marL="82287" indent="0">
              <a:buNone/>
            </a:pPr>
            <a:r>
              <a:rPr lang="en-AU" sz="3100" dirty="0">
                <a:latin typeface="Arial"/>
                <a:cs typeface="Arial"/>
              </a:rPr>
              <a:t>     </a:t>
            </a:r>
            <a:r>
              <a:rPr lang="en-AU" sz="3100" dirty="0" smtClean="0">
                <a:latin typeface="Arial"/>
                <a:cs typeface="Arial"/>
              </a:rPr>
              <a:t>k = j</a:t>
            </a:r>
            <a:endParaRPr lang="en-AU" sz="3100" dirty="0">
              <a:latin typeface="Arial"/>
              <a:cs typeface="Arial"/>
            </a:endParaRPr>
          </a:p>
          <a:p>
            <a:pPr marL="82287" indent="0">
              <a:buNone/>
            </a:pPr>
            <a:r>
              <a:rPr lang="en-AU" sz="3100" dirty="0">
                <a:latin typeface="Arial"/>
                <a:cs typeface="Arial"/>
              </a:rPr>
              <a:t>     </a:t>
            </a:r>
            <a:r>
              <a:rPr lang="en-AU" sz="3100" dirty="0" smtClean="0">
                <a:latin typeface="Arial"/>
                <a:cs typeface="Arial"/>
              </a:rPr>
              <a:t>j= </a:t>
            </a:r>
            <a:r>
              <a:rPr lang="en-AU" sz="3100" dirty="0" err="1">
                <a:latin typeface="Arial"/>
                <a:cs typeface="Arial"/>
              </a:rPr>
              <a:t>tmp</a:t>
            </a:r>
            <a:r>
              <a:rPr lang="en-AU" sz="3100" dirty="0">
                <a:latin typeface="Arial"/>
                <a:cs typeface="Arial"/>
              </a:rPr>
              <a:t>      </a:t>
            </a:r>
          </a:p>
          <a:p>
            <a:pPr marL="117029" indent="0">
              <a:buNone/>
            </a:pPr>
            <a:endParaRPr lang="en-AU" sz="3100" dirty="0">
              <a:latin typeface="Arial"/>
              <a:cs typeface="Arial"/>
            </a:endParaRPr>
          </a:p>
          <a:p>
            <a:pPr marL="117029" indent="0">
              <a:buNone/>
            </a:pPr>
            <a:endParaRPr lang="en-AU" sz="3100" dirty="0"/>
          </a:p>
        </p:txBody>
      </p:sp>
      <p:sp>
        <p:nvSpPr>
          <p:cNvPr id="4" name="Content Placeholder 2"/>
          <p:cNvSpPr txBox="1">
            <a:spLocks/>
          </p:cNvSpPr>
          <p:nvPr/>
        </p:nvSpPr>
        <p:spPr>
          <a:xfrm>
            <a:off x="7942558" y="1348408"/>
            <a:ext cx="4824537" cy="4392488"/>
          </a:xfrm>
          <a:prstGeom prst="rect">
            <a:avLst/>
          </a:prstGeom>
          <a:solidFill>
            <a:schemeClr val="accent3">
              <a:lumMod val="20000"/>
              <a:lumOff val="80000"/>
            </a:schemeClr>
          </a:solidFill>
        </p:spPr>
        <p:txBody>
          <a:bodyPr lIns="91435" tIns="45718" rIns="91435" bIns="45718">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smtClean="0">
                <a:latin typeface="Arial"/>
                <a:cs typeface="Arial"/>
              </a:rPr>
              <a:t>k = 1</a:t>
            </a:r>
          </a:p>
          <a:p>
            <a:pPr marL="117029" indent="0">
              <a:buNone/>
            </a:pPr>
            <a:r>
              <a:rPr lang="en-AU" sz="3100" dirty="0">
                <a:solidFill>
                  <a:srgbClr val="800000"/>
                </a:solidFill>
                <a:latin typeface="Arial"/>
                <a:cs typeface="Arial"/>
              </a:rPr>
              <a:t>&gt;&gt;</a:t>
            </a:r>
            <a:r>
              <a:rPr lang="en-AU" sz="3100" dirty="0" smtClean="0">
                <a:solidFill>
                  <a:srgbClr val="800000"/>
                </a:solidFill>
                <a:latin typeface="Arial"/>
                <a:cs typeface="Arial"/>
              </a:rPr>
              <a:t>&gt; </a:t>
            </a:r>
            <a:r>
              <a:rPr lang="en-AU" sz="3100" dirty="0" smtClean="0">
                <a:latin typeface="Arial"/>
                <a:cs typeface="Arial"/>
              </a:rPr>
              <a:t>j = 2</a:t>
            </a:r>
            <a:endParaRPr lang="en-AU" sz="3100" dirty="0">
              <a:latin typeface="Arial"/>
              <a:cs typeface="Arial"/>
            </a:endParaRPr>
          </a:p>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err="1" smtClean="0">
                <a:latin typeface="Arial"/>
                <a:cs typeface="Arial"/>
              </a:rPr>
              <a:t>noSwap</a:t>
            </a:r>
            <a:r>
              <a:rPr lang="en-AU" sz="3100" dirty="0" smtClean="0">
                <a:latin typeface="Arial"/>
                <a:cs typeface="Arial"/>
              </a:rPr>
              <a:t>(k, j)</a:t>
            </a:r>
            <a:endParaRPr lang="en-AU" sz="3100" dirty="0">
              <a:latin typeface="Arial"/>
              <a:cs typeface="Arial"/>
            </a:endParaRPr>
          </a:p>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smtClean="0">
                <a:latin typeface="Arial"/>
                <a:cs typeface="Arial"/>
              </a:rPr>
              <a:t>k</a:t>
            </a:r>
            <a:endParaRPr lang="en-AU" sz="3100" dirty="0">
              <a:latin typeface="Arial"/>
              <a:cs typeface="Arial"/>
            </a:endParaRPr>
          </a:p>
          <a:p>
            <a:pPr marL="117029" indent="0">
              <a:buNone/>
            </a:pPr>
            <a:r>
              <a:rPr lang="en-AU" sz="3100" dirty="0" smtClean="0">
                <a:solidFill>
                  <a:srgbClr val="3366FF"/>
                </a:solidFill>
                <a:latin typeface="Arial"/>
                <a:cs typeface="Arial"/>
              </a:rPr>
              <a:t>1</a:t>
            </a:r>
          </a:p>
          <a:p>
            <a:pPr marL="117029" indent="0">
              <a:buNone/>
            </a:pPr>
            <a:r>
              <a:rPr lang="en-AU" sz="3100" dirty="0">
                <a:solidFill>
                  <a:srgbClr val="800000"/>
                </a:solidFill>
                <a:latin typeface="Arial"/>
                <a:cs typeface="Arial"/>
              </a:rPr>
              <a:t>&gt;&gt;</a:t>
            </a:r>
            <a:r>
              <a:rPr lang="en-AU" sz="3100" dirty="0" smtClean="0">
                <a:solidFill>
                  <a:srgbClr val="800000"/>
                </a:solidFill>
                <a:latin typeface="Arial"/>
                <a:cs typeface="Arial"/>
              </a:rPr>
              <a:t>&gt; </a:t>
            </a:r>
            <a:r>
              <a:rPr lang="en-AU" sz="3100" dirty="0" smtClean="0">
                <a:solidFill>
                  <a:srgbClr val="000000"/>
                </a:solidFill>
                <a:latin typeface="Arial"/>
                <a:cs typeface="Arial"/>
              </a:rPr>
              <a:t>j</a:t>
            </a:r>
          </a:p>
          <a:p>
            <a:pPr marL="117029" indent="0">
              <a:buNone/>
            </a:pPr>
            <a:r>
              <a:rPr lang="en-AU" sz="3100" dirty="0">
                <a:solidFill>
                  <a:srgbClr val="3366FF"/>
                </a:solidFill>
                <a:latin typeface="Arial"/>
                <a:cs typeface="Arial"/>
              </a:rPr>
              <a:t>2</a:t>
            </a:r>
          </a:p>
          <a:p>
            <a:pPr marL="117029" indent="0">
              <a:buNone/>
            </a:pPr>
            <a:r>
              <a:rPr lang="en-AU" sz="3100" dirty="0">
                <a:latin typeface="Arial"/>
                <a:cs typeface="Arial"/>
              </a:rPr>
              <a:t>    </a:t>
            </a:r>
          </a:p>
          <a:p>
            <a:pPr marL="117029" indent="0">
              <a:buNone/>
            </a:pPr>
            <a:r>
              <a:rPr lang="en-AU" sz="3100" dirty="0">
                <a:latin typeface="Arial"/>
                <a:cs typeface="Arial"/>
              </a:rPr>
              <a:t>  </a:t>
            </a:r>
          </a:p>
          <a:p>
            <a:pPr marL="117029" indent="0">
              <a:buNone/>
            </a:pPr>
            <a:endParaRPr lang="en-AU" sz="3100" dirty="0"/>
          </a:p>
        </p:txBody>
      </p:sp>
      <p:grpSp>
        <p:nvGrpSpPr>
          <p:cNvPr id="5" name="Group 4"/>
          <p:cNvGrpSpPr/>
          <p:nvPr/>
        </p:nvGrpSpPr>
        <p:grpSpPr>
          <a:xfrm>
            <a:off x="4054128" y="4300738"/>
            <a:ext cx="7056784" cy="3585271"/>
            <a:chOff x="-2426593" y="5164834"/>
            <a:chExt cx="7056785" cy="3585272"/>
          </a:xfrm>
        </p:grpSpPr>
        <p:cxnSp>
          <p:nvCxnSpPr>
            <p:cNvPr id="6" name="Straight Arrow Connector 5"/>
            <p:cNvCxnSpPr>
              <a:stCxn id="7" idx="0"/>
            </p:cNvCxnSpPr>
            <p:nvPr/>
          </p:nvCxnSpPr>
          <p:spPr>
            <a:xfrm flipH="1" flipV="1">
              <a:off x="-2426593" y="6677000"/>
              <a:ext cx="5364598" cy="161144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245816" y="8288441"/>
              <a:ext cx="3384376" cy="461665"/>
            </a:xfrm>
            <a:prstGeom prst="rect">
              <a:avLst/>
            </a:prstGeom>
            <a:solidFill>
              <a:srgbClr val="FEB80A"/>
            </a:solidFill>
          </p:spPr>
          <p:txBody>
            <a:bodyPr wrap="square" rtlCol="0">
              <a:spAutoFit/>
            </a:bodyPr>
            <a:lstStyle/>
            <a:p>
              <a:pPr algn="ctr"/>
              <a:r>
                <a:rPr lang="en-US" sz="2400" dirty="0">
                  <a:latin typeface="Arial"/>
                  <a:cs typeface="Arial"/>
                </a:rPr>
                <a:t>Local variables</a:t>
              </a:r>
            </a:p>
          </p:txBody>
        </p:sp>
        <p:cxnSp>
          <p:nvCxnSpPr>
            <p:cNvPr id="8" name="Straight Arrow Connector 7"/>
            <p:cNvCxnSpPr>
              <a:stCxn id="7" idx="0"/>
            </p:cNvCxnSpPr>
            <p:nvPr/>
          </p:nvCxnSpPr>
          <p:spPr>
            <a:xfrm flipH="1" flipV="1">
              <a:off x="-914425" y="5164834"/>
              <a:ext cx="3852430" cy="312360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8590632" y="3724675"/>
            <a:ext cx="3672410" cy="2359413"/>
            <a:chOff x="8590632" y="3724675"/>
            <a:chExt cx="3672410" cy="2359413"/>
          </a:xfrm>
        </p:grpSpPr>
        <p:cxnSp>
          <p:nvCxnSpPr>
            <p:cNvPr id="22" name="Straight Arrow Connector 21"/>
            <p:cNvCxnSpPr>
              <a:stCxn id="23" idx="0"/>
            </p:cNvCxnSpPr>
            <p:nvPr/>
          </p:nvCxnSpPr>
          <p:spPr>
            <a:xfrm flipH="1" flipV="1">
              <a:off x="9094689" y="3724675"/>
              <a:ext cx="2088233" cy="15284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0102802" y="5253091"/>
              <a:ext cx="2160240" cy="830997"/>
            </a:xfrm>
            <a:prstGeom prst="rect">
              <a:avLst/>
            </a:prstGeom>
            <a:solidFill>
              <a:srgbClr val="FEB80A"/>
            </a:solidFill>
          </p:spPr>
          <p:txBody>
            <a:bodyPr wrap="square" rtlCol="0">
              <a:spAutoFit/>
            </a:bodyPr>
            <a:lstStyle/>
            <a:p>
              <a:pPr algn="l"/>
              <a:r>
                <a:rPr lang="en-US" sz="2400" dirty="0">
                  <a:latin typeface="Arial"/>
                  <a:cs typeface="Arial"/>
                </a:rPr>
                <a:t>j</a:t>
              </a:r>
              <a:r>
                <a:rPr lang="en-US" sz="2400" dirty="0" smtClean="0">
                  <a:latin typeface="Arial"/>
                  <a:cs typeface="Arial"/>
                </a:rPr>
                <a:t> and k have not changed</a:t>
              </a:r>
              <a:endParaRPr lang="en-US" sz="2400" dirty="0">
                <a:latin typeface="Arial"/>
                <a:cs typeface="Arial"/>
              </a:endParaRPr>
            </a:p>
          </p:txBody>
        </p:sp>
        <p:cxnSp>
          <p:nvCxnSpPr>
            <p:cNvPr id="19" name="Straight Arrow Connector 18"/>
            <p:cNvCxnSpPr>
              <a:stCxn id="23" idx="1"/>
            </p:cNvCxnSpPr>
            <p:nvPr/>
          </p:nvCxnSpPr>
          <p:spPr>
            <a:xfrm flipH="1" flipV="1">
              <a:off x="8590632" y="5164833"/>
              <a:ext cx="1512170" cy="50375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65362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97744" y="1780456"/>
            <a:ext cx="10664825" cy="1625600"/>
          </a:xfrm>
        </p:spPr>
        <p:txBody>
          <a:bodyPr>
            <a:noAutofit/>
          </a:bodyPr>
          <a:lstStyle/>
          <a:p>
            <a:r>
              <a:rPr lang="en-AU" sz="4400" dirty="0" smtClean="0"/>
              <a:t>Suppose you have the following function:</a:t>
            </a:r>
            <a:br>
              <a:rPr lang="en-AU" sz="4400" dirty="0" smtClean="0"/>
            </a:br>
            <a:r>
              <a:rPr lang="en-AU" sz="4400" dirty="0"/>
              <a:t/>
            </a:r>
            <a:br>
              <a:rPr lang="en-AU" sz="4400" dirty="0"/>
            </a:br>
            <a:r>
              <a:rPr lang="en-AU" sz="4400" dirty="0" smtClean="0"/>
              <a:t/>
            </a:r>
            <a:br>
              <a:rPr lang="en-AU" sz="4400" dirty="0" smtClean="0"/>
            </a:br>
            <a:r>
              <a:rPr lang="en-AU" sz="4400" dirty="0" smtClean="0"/>
              <a:t/>
            </a:r>
            <a:br>
              <a:rPr lang="en-AU" sz="4400" dirty="0" smtClean="0"/>
            </a:br>
            <a:r>
              <a:rPr lang="en-AU" sz="4400" dirty="0" smtClean="0"/>
              <a:t>What is printed by the following code?</a:t>
            </a:r>
            <a:endParaRPr lang="en-AU" sz="4400" dirty="0"/>
          </a:p>
        </p:txBody>
      </p:sp>
      <p:sp>
        <p:nvSpPr>
          <p:cNvPr id="3" name="TPAnswers"/>
          <p:cNvSpPr>
            <a:spLocks noGrp="1"/>
          </p:cNvSpPr>
          <p:nvPr>
            <p:ph type="body" idx="1"/>
            <p:custDataLst>
              <p:tags r:id="rId2"/>
            </p:custDataLst>
          </p:nvPr>
        </p:nvSpPr>
        <p:spPr>
          <a:xfrm>
            <a:off x="1389832" y="6749008"/>
            <a:ext cx="4752528" cy="2615133"/>
          </a:xfrm>
        </p:spPr>
        <p:txBody>
          <a:bodyPr>
            <a:normAutofit/>
          </a:bodyPr>
          <a:lstStyle/>
          <a:p>
            <a:pPr marL="1031861" indent="-914400">
              <a:spcBef>
                <a:spcPct val="20000"/>
              </a:spcBef>
              <a:spcAft>
                <a:spcPts val="0"/>
              </a:spcAft>
              <a:buFont typeface="Wingdings 2" pitchFamily="18" charset="2"/>
              <a:buAutoNum type="alphaUcPeriod"/>
            </a:pPr>
            <a:r>
              <a:rPr lang="en-AU" sz="3200" dirty="0" smtClean="0"/>
              <a:t>10</a:t>
            </a:r>
          </a:p>
          <a:p>
            <a:pPr marL="1031861" indent="-914400">
              <a:spcBef>
                <a:spcPct val="20000"/>
              </a:spcBef>
              <a:spcAft>
                <a:spcPts val="0"/>
              </a:spcAft>
              <a:buFont typeface="Wingdings 2" pitchFamily="18" charset="2"/>
              <a:buAutoNum type="alphaUcPeriod"/>
            </a:pPr>
            <a:r>
              <a:rPr lang="en-AU" sz="3200" dirty="0" smtClean="0"/>
              <a:t>20</a:t>
            </a:r>
          </a:p>
          <a:p>
            <a:pPr marL="1031861"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5" name="Content Placeholder 2"/>
          <p:cNvSpPr txBox="1">
            <a:spLocks/>
          </p:cNvSpPr>
          <p:nvPr/>
        </p:nvSpPr>
        <p:spPr bwMode="auto">
          <a:xfrm>
            <a:off x="2253928" y="2032484"/>
            <a:ext cx="5613001" cy="1224136"/>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2" tIns="65017" rIns="130032" bIns="65017" numCol="1" anchor="t" anchorCtr="0" compatLnSpc="1">
            <a:prstTxWarp prst="textNoShape">
              <a:avLst/>
            </a:prstTxWarp>
            <a:norm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Font typeface="Wingdings 2" pitchFamily="18" charset="2"/>
              <a:buNone/>
            </a:pPr>
            <a:r>
              <a:rPr lang="en-AU" sz="3100" dirty="0" err="1" smtClean="0">
                <a:solidFill>
                  <a:srgbClr val="FF6600"/>
                </a:solidFill>
                <a:latin typeface="Arial"/>
                <a:cs typeface="Arial"/>
              </a:rPr>
              <a:t>def</a:t>
            </a:r>
            <a:r>
              <a:rPr lang="en-AU" sz="3100" dirty="0" smtClean="0">
                <a:latin typeface="Arial"/>
                <a:cs typeface="Arial"/>
              </a:rPr>
              <a:t> </a:t>
            </a:r>
            <a:r>
              <a:rPr lang="en-AU" sz="3100" dirty="0" smtClean="0">
                <a:solidFill>
                  <a:srgbClr val="3366FF"/>
                </a:solidFill>
                <a:latin typeface="Arial"/>
                <a:cs typeface="Arial"/>
              </a:rPr>
              <a:t>double</a:t>
            </a:r>
            <a:r>
              <a:rPr lang="en-AU" sz="3100" dirty="0" smtClean="0">
                <a:latin typeface="Arial"/>
                <a:cs typeface="Arial"/>
              </a:rPr>
              <a:t>(</a:t>
            </a:r>
            <a:r>
              <a:rPr lang="en-US" sz="3100" dirty="0" smtClean="0">
                <a:latin typeface="Arial"/>
                <a:cs typeface="Arial"/>
              </a:rPr>
              <a:t>k</a:t>
            </a:r>
            <a:r>
              <a:rPr lang="en-AU" sz="3100" dirty="0" smtClean="0">
                <a:latin typeface="Arial"/>
                <a:cs typeface="Arial"/>
              </a:rPr>
              <a:t>):</a:t>
            </a:r>
          </a:p>
          <a:p>
            <a:pPr marL="82287" indent="0">
              <a:buFont typeface="Wingdings 2" pitchFamily="18" charset="2"/>
              <a:buNone/>
            </a:pPr>
            <a:r>
              <a:rPr lang="en-AU" sz="3100" dirty="0" smtClean="0">
                <a:latin typeface="Arial"/>
                <a:cs typeface="Arial"/>
              </a:rPr>
              <a:t>       k = 2*k</a:t>
            </a:r>
          </a:p>
          <a:p>
            <a:pPr marL="117029" indent="0">
              <a:buFont typeface="Wingdings 2" pitchFamily="18" charset="2"/>
              <a:buNone/>
            </a:pPr>
            <a:endParaRPr lang="en-AU" sz="3100" dirty="0"/>
          </a:p>
        </p:txBody>
      </p:sp>
      <p:sp>
        <p:nvSpPr>
          <p:cNvPr id="6" name="Content Placeholder 2"/>
          <p:cNvSpPr txBox="1">
            <a:spLocks/>
          </p:cNvSpPr>
          <p:nvPr/>
        </p:nvSpPr>
        <p:spPr>
          <a:xfrm>
            <a:off x="2253928" y="4516760"/>
            <a:ext cx="4896544" cy="1800200"/>
          </a:xfrm>
          <a:prstGeom prst="rect">
            <a:avLst/>
          </a:prstGeom>
          <a:solidFill>
            <a:schemeClr val="accent3">
              <a:lumMod val="20000"/>
              <a:lumOff val="80000"/>
            </a:schemeClr>
          </a:solidFill>
        </p:spPr>
        <p:txBody>
          <a:bodyPr lIns="91435" tIns="45718" rIns="91435" bIns="45718">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smtClean="0">
                <a:latin typeface="Arial"/>
                <a:cs typeface="Arial"/>
              </a:rPr>
              <a:t>k = 10</a:t>
            </a:r>
          </a:p>
          <a:p>
            <a:pPr marL="117029" indent="0">
              <a:buNone/>
            </a:pPr>
            <a:r>
              <a:rPr lang="en-AU" sz="3100" dirty="0" smtClean="0">
                <a:solidFill>
                  <a:srgbClr val="800000"/>
                </a:solidFill>
                <a:latin typeface="Arial"/>
                <a:cs typeface="Arial"/>
              </a:rPr>
              <a:t>&gt;&gt;&gt; </a:t>
            </a:r>
            <a:r>
              <a:rPr lang="en-AU" sz="3100" dirty="0" smtClean="0">
                <a:latin typeface="Arial"/>
                <a:cs typeface="Arial"/>
              </a:rPr>
              <a:t>double(k)</a:t>
            </a:r>
          </a:p>
          <a:p>
            <a:pPr marL="117029" indent="0">
              <a:buNone/>
            </a:pPr>
            <a:r>
              <a:rPr lang="en-AU" sz="3100" dirty="0" smtClean="0">
                <a:solidFill>
                  <a:srgbClr val="800000"/>
                </a:solidFill>
                <a:latin typeface="Arial"/>
                <a:cs typeface="Arial"/>
              </a:rPr>
              <a:t>&gt;&gt;&gt; </a:t>
            </a:r>
            <a:r>
              <a:rPr lang="en-AU" sz="3100" dirty="0" smtClean="0">
                <a:latin typeface="Arial"/>
                <a:cs typeface="Arial"/>
              </a:rPr>
              <a:t>k</a:t>
            </a:r>
          </a:p>
          <a:p>
            <a:pPr marL="117029" indent="0">
              <a:buNone/>
            </a:pPr>
            <a:endParaRPr lang="en-AU" sz="3100" dirty="0">
              <a:latin typeface="Arial"/>
              <a:cs typeface="Arial"/>
            </a:endParaRPr>
          </a:p>
          <a:p>
            <a:pPr marL="117029" indent="0">
              <a:buNone/>
            </a:pPr>
            <a:r>
              <a:rPr lang="en-AU" sz="3100" dirty="0">
                <a:latin typeface="Arial"/>
                <a:cs typeface="Arial"/>
              </a:rPr>
              <a:t>  </a:t>
            </a:r>
          </a:p>
          <a:p>
            <a:pPr marL="117029" indent="0">
              <a:buNone/>
            </a:pPr>
            <a:endParaRPr lang="en-AU" sz="3100" dirty="0"/>
          </a:p>
        </p:txBody>
      </p:sp>
      <p:sp>
        <p:nvSpPr>
          <p:cNvPr id="7"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14125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97744" y="1780456"/>
            <a:ext cx="10664825" cy="1625600"/>
          </a:xfrm>
        </p:spPr>
        <p:txBody>
          <a:bodyPr>
            <a:noAutofit/>
          </a:bodyPr>
          <a:lstStyle/>
          <a:p>
            <a:r>
              <a:rPr lang="en-AU" sz="4400" dirty="0" smtClean="0"/>
              <a:t>Suppose you have the following function:</a:t>
            </a:r>
            <a:br>
              <a:rPr lang="en-AU" sz="4400" dirty="0" smtClean="0"/>
            </a:br>
            <a:r>
              <a:rPr lang="en-AU" sz="4400" dirty="0"/>
              <a:t/>
            </a:r>
            <a:br>
              <a:rPr lang="en-AU" sz="4400" dirty="0"/>
            </a:br>
            <a:r>
              <a:rPr lang="en-AU" sz="4400" dirty="0" smtClean="0"/>
              <a:t/>
            </a:r>
            <a:br>
              <a:rPr lang="en-AU" sz="4400" dirty="0" smtClean="0"/>
            </a:br>
            <a:r>
              <a:rPr lang="en-AU" sz="4400" dirty="0" smtClean="0"/>
              <a:t/>
            </a:r>
            <a:br>
              <a:rPr lang="en-AU" sz="4400" dirty="0" smtClean="0"/>
            </a:br>
            <a:r>
              <a:rPr lang="en-AU" sz="4400" dirty="0" smtClean="0"/>
              <a:t>What is printed by the following code?</a:t>
            </a:r>
            <a:endParaRPr lang="en-AU" sz="4400" dirty="0"/>
          </a:p>
        </p:txBody>
      </p:sp>
      <p:sp>
        <p:nvSpPr>
          <p:cNvPr id="3" name="TPAnswers"/>
          <p:cNvSpPr>
            <a:spLocks noGrp="1"/>
          </p:cNvSpPr>
          <p:nvPr>
            <p:ph type="body" idx="1"/>
            <p:custDataLst>
              <p:tags r:id="rId2"/>
            </p:custDataLst>
          </p:nvPr>
        </p:nvSpPr>
        <p:spPr>
          <a:xfrm>
            <a:off x="1389832" y="6749009"/>
            <a:ext cx="4752528" cy="2016224"/>
          </a:xfrm>
        </p:spPr>
        <p:txBody>
          <a:bodyPr>
            <a:normAutofit/>
          </a:bodyPr>
          <a:lstStyle/>
          <a:p>
            <a:pPr marL="1031861" indent="-914400">
              <a:spcBef>
                <a:spcPct val="20000"/>
              </a:spcBef>
              <a:spcAft>
                <a:spcPts val="0"/>
              </a:spcAft>
              <a:buFont typeface="Wingdings 2" pitchFamily="18" charset="2"/>
              <a:buAutoNum type="alphaUcPeriod"/>
            </a:pPr>
            <a:r>
              <a:rPr lang="en-AU" sz="3200" dirty="0" smtClean="0"/>
              <a:t>“</a:t>
            </a:r>
            <a:r>
              <a:rPr lang="en-AU" sz="3200" dirty="0" err="1" smtClean="0"/>
              <a:t>abc</a:t>
            </a:r>
            <a:r>
              <a:rPr lang="en-AU" sz="3200" dirty="0" smtClean="0"/>
              <a:t>”</a:t>
            </a:r>
          </a:p>
          <a:p>
            <a:pPr marL="1031861" indent="-914400">
              <a:spcBef>
                <a:spcPct val="20000"/>
              </a:spcBef>
              <a:spcAft>
                <a:spcPts val="0"/>
              </a:spcAft>
              <a:buFont typeface="Wingdings 2" pitchFamily="18" charset="2"/>
              <a:buAutoNum type="alphaUcPeriod"/>
            </a:pPr>
            <a:r>
              <a:rPr lang="en-AU" sz="3200" dirty="0" smtClean="0"/>
              <a:t>“</a:t>
            </a:r>
            <a:r>
              <a:rPr lang="en-AU" sz="3200" dirty="0" err="1" smtClean="0"/>
              <a:t>abcabc</a:t>
            </a:r>
            <a:r>
              <a:rPr lang="en-AU" sz="3200" dirty="0" smtClean="0"/>
              <a:t>”</a:t>
            </a:r>
          </a:p>
          <a:p>
            <a:pPr marL="1031861"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5" name="Content Placeholder 2"/>
          <p:cNvSpPr txBox="1">
            <a:spLocks/>
          </p:cNvSpPr>
          <p:nvPr/>
        </p:nvSpPr>
        <p:spPr bwMode="auto">
          <a:xfrm>
            <a:off x="2253928" y="2032484"/>
            <a:ext cx="5613001" cy="1224136"/>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2" tIns="65017" rIns="130032" bIns="65017" numCol="1" anchor="t" anchorCtr="0" compatLnSpc="1">
            <a:prstTxWarp prst="textNoShape">
              <a:avLst/>
            </a:prstTxWarp>
            <a:norm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Font typeface="Wingdings 2" pitchFamily="18" charset="2"/>
              <a:buNone/>
            </a:pPr>
            <a:r>
              <a:rPr lang="en-AU" sz="3100" dirty="0" err="1" smtClean="0">
                <a:solidFill>
                  <a:srgbClr val="FF6600"/>
                </a:solidFill>
                <a:latin typeface="Arial"/>
                <a:cs typeface="Arial"/>
              </a:rPr>
              <a:t>def</a:t>
            </a:r>
            <a:r>
              <a:rPr lang="en-AU" sz="3100" dirty="0" smtClean="0">
                <a:latin typeface="Arial"/>
                <a:cs typeface="Arial"/>
              </a:rPr>
              <a:t> </a:t>
            </a:r>
            <a:r>
              <a:rPr lang="en-AU" sz="3100" dirty="0" smtClean="0">
                <a:solidFill>
                  <a:srgbClr val="3366FF"/>
                </a:solidFill>
                <a:latin typeface="Arial"/>
                <a:cs typeface="Arial"/>
              </a:rPr>
              <a:t>double</a:t>
            </a:r>
            <a:r>
              <a:rPr lang="en-AU" sz="3100" dirty="0" smtClean="0">
                <a:latin typeface="Arial"/>
                <a:cs typeface="Arial"/>
              </a:rPr>
              <a:t>(</a:t>
            </a:r>
            <a:r>
              <a:rPr lang="en-US" sz="3100" dirty="0">
                <a:latin typeface="Arial"/>
                <a:cs typeface="Arial"/>
              </a:rPr>
              <a:t>k</a:t>
            </a:r>
            <a:r>
              <a:rPr lang="en-AU" sz="3100" dirty="0" smtClean="0">
                <a:latin typeface="Arial"/>
                <a:cs typeface="Arial"/>
              </a:rPr>
              <a:t>):</a:t>
            </a:r>
          </a:p>
          <a:p>
            <a:pPr marL="82287" indent="0">
              <a:buFont typeface="Wingdings 2" pitchFamily="18" charset="2"/>
              <a:buNone/>
            </a:pPr>
            <a:r>
              <a:rPr lang="en-AU" sz="3100" dirty="0" smtClean="0">
                <a:latin typeface="Arial"/>
                <a:cs typeface="Arial"/>
              </a:rPr>
              <a:t>       k = 2*k</a:t>
            </a:r>
          </a:p>
          <a:p>
            <a:pPr marL="117029" indent="0">
              <a:buFont typeface="Wingdings 2" pitchFamily="18" charset="2"/>
              <a:buNone/>
            </a:pPr>
            <a:endParaRPr lang="en-AU" sz="3100" dirty="0"/>
          </a:p>
        </p:txBody>
      </p:sp>
      <p:sp>
        <p:nvSpPr>
          <p:cNvPr id="6" name="Content Placeholder 2"/>
          <p:cNvSpPr txBox="1">
            <a:spLocks/>
          </p:cNvSpPr>
          <p:nvPr/>
        </p:nvSpPr>
        <p:spPr>
          <a:xfrm>
            <a:off x="2253928" y="4516760"/>
            <a:ext cx="4896544" cy="1800200"/>
          </a:xfrm>
          <a:prstGeom prst="rect">
            <a:avLst/>
          </a:prstGeom>
          <a:solidFill>
            <a:schemeClr val="accent3">
              <a:lumMod val="20000"/>
              <a:lumOff val="80000"/>
            </a:schemeClr>
          </a:solidFill>
        </p:spPr>
        <p:txBody>
          <a:bodyPr lIns="91435" tIns="45718" rIns="91435" bIns="45718">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err="1" smtClean="0">
                <a:latin typeface="Arial"/>
                <a:cs typeface="Arial"/>
              </a:rPr>
              <a:t>aStr</a:t>
            </a:r>
            <a:r>
              <a:rPr lang="en-AU" sz="3100" dirty="0" smtClean="0">
                <a:latin typeface="Arial"/>
                <a:cs typeface="Arial"/>
              </a:rPr>
              <a:t> = “</a:t>
            </a:r>
            <a:r>
              <a:rPr lang="en-AU" sz="3100" dirty="0" err="1" smtClean="0">
                <a:latin typeface="Arial"/>
                <a:cs typeface="Arial"/>
              </a:rPr>
              <a:t>abc</a:t>
            </a:r>
            <a:r>
              <a:rPr lang="en-AU" sz="3100" dirty="0" smtClean="0">
                <a:latin typeface="Arial"/>
                <a:cs typeface="Arial"/>
              </a:rPr>
              <a:t>”</a:t>
            </a:r>
          </a:p>
          <a:p>
            <a:pPr marL="117029" indent="0">
              <a:buNone/>
            </a:pPr>
            <a:r>
              <a:rPr lang="en-AU" sz="3100" dirty="0" smtClean="0">
                <a:solidFill>
                  <a:srgbClr val="800000"/>
                </a:solidFill>
                <a:latin typeface="Arial"/>
                <a:cs typeface="Arial"/>
              </a:rPr>
              <a:t>&gt;&gt;&gt; </a:t>
            </a:r>
            <a:r>
              <a:rPr lang="en-AU" sz="3100" dirty="0" smtClean="0">
                <a:latin typeface="Arial"/>
                <a:cs typeface="Arial"/>
              </a:rPr>
              <a:t>double(</a:t>
            </a:r>
            <a:r>
              <a:rPr lang="en-AU" sz="3100" dirty="0" err="1" smtClean="0">
                <a:latin typeface="Arial"/>
                <a:cs typeface="Arial"/>
              </a:rPr>
              <a:t>aStr</a:t>
            </a:r>
            <a:r>
              <a:rPr lang="en-AU" sz="3100" dirty="0" smtClean="0">
                <a:latin typeface="Arial"/>
                <a:cs typeface="Arial"/>
              </a:rPr>
              <a:t>)</a:t>
            </a:r>
          </a:p>
          <a:p>
            <a:pPr marL="117029" indent="0">
              <a:buNone/>
            </a:pPr>
            <a:r>
              <a:rPr lang="en-AU" sz="3100" dirty="0" smtClean="0">
                <a:solidFill>
                  <a:srgbClr val="800000"/>
                </a:solidFill>
                <a:latin typeface="Arial"/>
                <a:cs typeface="Arial"/>
              </a:rPr>
              <a:t>&gt;&gt;&gt; </a:t>
            </a:r>
            <a:r>
              <a:rPr lang="en-AU" sz="3100" dirty="0" err="1" smtClean="0">
                <a:latin typeface="Arial"/>
                <a:cs typeface="Arial"/>
              </a:rPr>
              <a:t>aStr</a:t>
            </a:r>
            <a:endParaRPr lang="en-AU" sz="3100" dirty="0" smtClean="0">
              <a:latin typeface="Arial"/>
              <a:cs typeface="Arial"/>
            </a:endParaRPr>
          </a:p>
          <a:p>
            <a:pPr marL="117029" indent="0">
              <a:buNone/>
            </a:pPr>
            <a:endParaRPr lang="en-AU" sz="3100" dirty="0">
              <a:latin typeface="Arial"/>
              <a:cs typeface="Arial"/>
            </a:endParaRPr>
          </a:p>
          <a:p>
            <a:pPr marL="117029" indent="0">
              <a:buNone/>
            </a:pPr>
            <a:r>
              <a:rPr lang="en-AU" sz="3100" dirty="0">
                <a:latin typeface="Arial"/>
                <a:cs typeface="Arial"/>
              </a:rPr>
              <a:t>  </a:t>
            </a:r>
          </a:p>
          <a:p>
            <a:pPr marL="117029" indent="0">
              <a:buNone/>
            </a:pPr>
            <a:endParaRPr lang="en-AU" sz="3100" dirty="0"/>
          </a:p>
        </p:txBody>
      </p:sp>
      <p:sp>
        <p:nvSpPr>
          <p:cNvPr id="7"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44526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749872" y="268288"/>
            <a:ext cx="10664825" cy="1625600"/>
          </a:xfrm>
        </p:spPr>
        <p:txBody>
          <a:bodyPr>
            <a:normAutofit/>
          </a:bodyPr>
          <a:lstStyle/>
          <a:p>
            <a:r>
              <a:rPr lang="en-AU" sz="4400" dirty="0" smtClean="0"/>
              <a:t>Things to note/remember</a:t>
            </a:r>
            <a:endParaRPr lang="en-AU" sz="4400" dirty="0"/>
          </a:p>
        </p:txBody>
      </p:sp>
      <p:sp>
        <p:nvSpPr>
          <p:cNvPr id="3" name="TPAnswers"/>
          <p:cNvSpPr>
            <a:spLocks noGrp="1"/>
          </p:cNvSpPr>
          <p:nvPr>
            <p:ph type="body" idx="1"/>
            <p:custDataLst>
              <p:tags r:id="rId2"/>
            </p:custDataLst>
          </p:nvPr>
        </p:nvSpPr>
        <p:spPr>
          <a:xfrm>
            <a:off x="1245816" y="2068488"/>
            <a:ext cx="11758984" cy="3911277"/>
          </a:xfrm>
        </p:spPr>
        <p:txBody>
          <a:bodyPr>
            <a:normAutofit/>
          </a:bodyPr>
          <a:lstStyle/>
          <a:p>
            <a:pPr>
              <a:spcBef>
                <a:spcPct val="20000"/>
              </a:spcBef>
              <a:spcAft>
                <a:spcPts val="0"/>
              </a:spcAft>
            </a:pPr>
            <a:r>
              <a:rPr lang="en-AU" sz="3200" dirty="0" smtClean="0"/>
              <a:t>Mid semester test this Wednesday</a:t>
            </a:r>
          </a:p>
          <a:p>
            <a:pPr lvl="1"/>
            <a:r>
              <a:rPr lang="en-AU" sz="2400" dirty="0"/>
              <a:t>Students with ID: </a:t>
            </a:r>
            <a:r>
              <a:rPr lang="en-AU" sz="2400" dirty="0">
                <a:solidFill>
                  <a:srgbClr val="FF0000"/>
                </a:solidFill>
              </a:rPr>
              <a:t>22040000 - 27814299 </a:t>
            </a:r>
            <a:r>
              <a:rPr lang="en-AU" sz="2400" dirty="0"/>
              <a:t>(</a:t>
            </a:r>
            <a:r>
              <a:rPr lang="en-AU" sz="2400" dirty="0">
                <a:solidFill>
                  <a:srgbClr val="00B0F0"/>
                </a:solidFill>
              </a:rPr>
              <a:t>Lecture Theatre S6, 15 Rainforest Walk</a:t>
            </a:r>
            <a:r>
              <a:rPr lang="en-AU" sz="2400" dirty="0"/>
              <a:t>)</a:t>
            </a:r>
          </a:p>
          <a:p>
            <a:pPr lvl="1"/>
            <a:r>
              <a:rPr lang="en-AU" sz="2400" dirty="0"/>
              <a:t>Students with ID: </a:t>
            </a:r>
            <a:r>
              <a:rPr lang="en-AU" sz="2400" dirty="0">
                <a:solidFill>
                  <a:srgbClr val="FF0000"/>
                </a:solidFill>
              </a:rPr>
              <a:t>27814300 - 28290000 </a:t>
            </a:r>
            <a:r>
              <a:rPr lang="en-AU" sz="2400" dirty="0"/>
              <a:t>(</a:t>
            </a:r>
            <a:r>
              <a:rPr lang="en-AU" sz="2400" dirty="0">
                <a:solidFill>
                  <a:srgbClr val="00B0F0"/>
                </a:solidFill>
              </a:rPr>
              <a:t>Lecture </a:t>
            </a:r>
            <a:r>
              <a:rPr lang="en-AU" sz="2400" dirty="0" smtClean="0">
                <a:solidFill>
                  <a:srgbClr val="00B0F0"/>
                </a:solidFill>
              </a:rPr>
              <a:t>Theatre H5</a:t>
            </a:r>
            <a:r>
              <a:rPr lang="en-AU" sz="2400" dirty="0">
                <a:solidFill>
                  <a:srgbClr val="00B0F0"/>
                </a:solidFill>
              </a:rPr>
              <a:t>, 20 Chancellor's Walk</a:t>
            </a:r>
            <a:r>
              <a:rPr lang="en-AU" sz="2400" dirty="0"/>
              <a:t>)</a:t>
            </a:r>
          </a:p>
          <a:p>
            <a:pPr lvl="1"/>
            <a:r>
              <a:rPr lang="en-AU" sz="2400" dirty="0"/>
              <a:t>Bring your </a:t>
            </a:r>
            <a:r>
              <a:rPr lang="en-AU" sz="2400" dirty="0" smtClean="0"/>
              <a:t>pens </a:t>
            </a:r>
            <a:r>
              <a:rPr lang="en-AU" sz="2400" dirty="0"/>
              <a:t>and student ID – no other material permitted </a:t>
            </a:r>
          </a:p>
          <a:p>
            <a:pPr>
              <a:spcBef>
                <a:spcPct val="20000"/>
              </a:spcBef>
              <a:spcAft>
                <a:spcPts val="0"/>
              </a:spcAft>
            </a:pPr>
            <a:r>
              <a:rPr lang="en-AU" sz="3200" dirty="0" smtClean="0"/>
              <a:t>Assignment has been released</a:t>
            </a:r>
          </a:p>
          <a:p>
            <a:pPr lvl="1">
              <a:spcBef>
                <a:spcPct val="20000"/>
              </a:spcBef>
              <a:spcAft>
                <a:spcPts val="0"/>
              </a:spcAft>
            </a:pPr>
            <a:r>
              <a:rPr lang="en-AU" sz="2400" dirty="0" smtClean="0"/>
              <a:t>Due week 09 (23-Sep-2016 midnight</a:t>
            </a:r>
            <a:r>
              <a:rPr lang="en-AU" sz="2600" dirty="0" smtClean="0"/>
              <a:t>)</a:t>
            </a:r>
          </a:p>
          <a:p>
            <a:pPr>
              <a:spcBef>
                <a:spcPct val="20000"/>
              </a:spcBef>
              <a:spcAft>
                <a:spcPts val="0"/>
              </a:spcAft>
            </a:pPr>
            <a:endParaRPr lang="en-AU" sz="2600"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23277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97744" y="1780456"/>
            <a:ext cx="10664825" cy="1625600"/>
          </a:xfrm>
        </p:spPr>
        <p:txBody>
          <a:bodyPr>
            <a:noAutofit/>
          </a:bodyPr>
          <a:lstStyle/>
          <a:p>
            <a:r>
              <a:rPr lang="en-AU" sz="4400" dirty="0" smtClean="0"/>
              <a:t>Suppose you have the following function:</a:t>
            </a:r>
            <a:br>
              <a:rPr lang="en-AU" sz="4400" dirty="0" smtClean="0"/>
            </a:br>
            <a:r>
              <a:rPr lang="en-AU" sz="4400" dirty="0"/>
              <a:t/>
            </a:r>
            <a:br>
              <a:rPr lang="en-AU" sz="4400" dirty="0"/>
            </a:br>
            <a:r>
              <a:rPr lang="en-AU" sz="4400" dirty="0" smtClean="0"/>
              <a:t>   </a:t>
            </a:r>
            <a:br>
              <a:rPr lang="en-AU" sz="4400" dirty="0" smtClean="0"/>
            </a:br>
            <a:r>
              <a:rPr lang="en-AU" sz="4400" dirty="0" smtClean="0"/>
              <a:t/>
            </a:r>
            <a:br>
              <a:rPr lang="en-AU" sz="4400" dirty="0" smtClean="0"/>
            </a:br>
            <a:r>
              <a:rPr lang="en-AU" sz="4400" dirty="0" smtClean="0"/>
              <a:t/>
            </a:r>
            <a:br>
              <a:rPr lang="en-AU" sz="4400" dirty="0" smtClean="0"/>
            </a:br>
            <a:r>
              <a:rPr lang="en-AU" sz="4400" dirty="0" smtClean="0"/>
              <a:t>What is printed by the following code?</a:t>
            </a:r>
            <a:endParaRPr lang="en-AU" sz="4400" dirty="0"/>
          </a:p>
        </p:txBody>
      </p:sp>
      <p:sp>
        <p:nvSpPr>
          <p:cNvPr id="3" name="TPAnswers"/>
          <p:cNvSpPr>
            <a:spLocks noGrp="1"/>
          </p:cNvSpPr>
          <p:nvPr>
            <p:ph type="body" idx="1"/>
            <p:custDataLst>
              <p:tags r:id="rId2"/>
            </p:custDataLst>
          </p:nvPr>
        </p:nvSpPr>
        <p:spPr>
          <a:xfrm>
            <a:off x="1677864" y="6893024"/>
            <a:ext cx="4752528" cy="2016224"/>
          </a:xfrm>
        </p:spPr>
        <p:txBody>
          <a:bodyPr>
            <a:normAutofit/>
          </a:bodyPr>
          <a:lstStyle/>
          <a:p>
            <a:pPr marL="1031861" indent="-914400">
              <a:spcBef>
                <a:spcPct val="20000"/>
              </a:spcBef>
              <a:spcAft>
                <a:spcPts val="0"/>
              </a:spcAft>
              <a:buFont typeface="Wingdings 2" pitchFamily="18" charset="2"/>
              <a:buAutoNum type="alphaUcPeriod"/>
            </a:pPr>
            <a:r>
              <a:rPr lang="en-AU" sz="3200" dirty="0" smtClean="0"/>
              <a:t>[‘a’, ‘b’, ‘c’]</a:t>
            </a:r>
          </a:p>
          <a:p>
            <a:pPr marL="1031861" indent="-914400">
              <a:spcBef>
                <a:spcPct val="20000"/>
              </a:spcBef>
              <a:spcAft>
                <a:spcPts val="0"/>
              </a:spcAft>
              <a:buFont typeface="Wingdings 2" pitchFamily="18" charset="2"/>
              <a:buAutoNum type="alphaUcPeriod"/>
            </a:pPr>
            <a:r>
              <a:rPr lang="en-AU" sz="3200" dirty="0"/>
              <a:t>[‘a’, ‘b’, ‘c</a:t>
            </a:r>
            <a:r>
              <a:rPr lang="en-AU" sz="3200" dirty="0" smtClean="0"/>
              <a:t>’, ‘</a:t>
            </a:r>
            <a:r>
              <a:rPr lang="en-AU" sz="3200" dirty="0"/>
              <a:t>a’, ‘b’, ‘c</a:t>
            </a:r>
            <a:r>
              <a:rPr lang="en-AU" sz="3200" dirty="0" smtClean="0"/>
              <a:t>’]</a:t>
            </a:r>
            <a:endParaRPr lang="en-AU" sz="3200" dirty="0"/>
          </a:p>
          <a:p>
            <a:pPr marL="1031861"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5" name="Content Placeholder 2"/>
          <p:cNvSpPr txBox="1">
            <a:spLocks/>
          </p:cNvSpPr>
          <p:nvPr/>
        </p:nvSpPr>
        <p:spPr bwMode="auto">
          <a:xfrm>
            <a:off x="2253928" y="1636440"/>
            <a:ext cx="5904656" cy="1764196"/>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2" tIns="65017" rIns="130032" bIns="65017" numCol="1" anchor="t" anchorCtr="0" compatLnSpc="1">
            <a:prstTxWarp prst="textNoShape">
              <a:avLst/>
            </a:prstTxWarp>
            <a:norm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Font typeface="Wingdings 2" pitchFamily="18" charset="2"/>
              <a:buNone/>
            </a:pPr>
            <a:r>
              <a:rPr lang="en-AU" sz="3100" dirty="0" err="1" smtClean="0">
                <a:solidFill>
                  <a:srgbClr val="FF6600"/>
                </a:solidFill>
                <a:latin typeface="Arial"/>
                <a:cs typeface="Arial"/>
              </a:rPr>
              <a:t>def</a:t>
            </a:r>
            <a:r>
              <a:rPr lang="en-AU" sz="3100" dirty="0" smtClean="0">
                <a:latin typeface="Arial"/>
                <a:cs typeface="Arial"/>
              </a:rPr>
              <a:t> </a:t>
            </a:r>
            <a:r>
              <a:rPr lang="en-AU" sz="3100" dirty="0" smtClean="0">
                <a:solidFill>
                  <a:srgbClr val="3366FF"/>
                </a:solidFill>
                <a:latin typeface="Arial"/>
                <a:cs typeface="Arial"/>
              </a:rPr>
              <a:t>double</a:t>
            </a:r>
            <a:r>
              <a:rPr lang="en-AU" sz="3100" dirty="0" smtClean="0">
                <a:latin typeface="Arial"/>
                <a:cs typeface="Arial"/>
              </a:rPr>
              <a:t>(</a:t>
            </a:r>
            <a:r>
              <a:rPr lang="en-US" sz="3100" dirty="0" err="1" smtClean="0">
                <a:latin typeface="Arial"/>
                <a:cs typeface="Arial"/>
              </a:rPr>
              <a:t>aList</a:t>
            </a:r>
            <a:r>
              <a:rPr lang="en-AU" sz="3100" dirty="0" smtClean="0">
                <a:latin typeface="Arial"/>
                <a:cs typeface="Arial"/>
              </a:rPr>
              <a:t>):</a:t>
            </a:r>
          </a:p>
          <a:p>
            <a:pPr marL="82287" indent="0">
              <a:buFont typeface="Wingdings 2" pitchFamily="18" charset="2"/>
              <a:buNone/>
            </a:pPr>
            <a:r>
              <a:rPr lang="en-AU" sz="3100" dirty="0" smtClean="0">
                <a:latin typeface="Arial"/>
                <a:cs typeface="Arial"/>
              </a:rPr>
              <a:t>       </a:t>
            </a:r>
            <a:r>
              <a:rPr lang="en-AU" sz="3100" dirty="0" err="1" smtClean="0">
                <a:solidFill>
                  <a:srgbClr val="FF6600"/>
                </a:solidFill>
                <a:latin typeface="Arial"/>
                <a:cs typeface="Arial"/>
              </a:rPr>
              <a:t>aList</a:t>
            </a:r>
            <a:r>
              <a:rPr lang="en-AU" sz="3100" dirty="0" smtClean="0">
                <a:solidFill>
                  <a:srgbClr val="FF6600"/>
                </a:solidFill>
                <a:latin typeface="Arial"/>
                <a:cs typeface="Arial"/>
              </a:rPr>
              <a:t> = </a:t>
            </a:r>
            <a:r>
              <a:rPr lang="en-AU" sz="3100" dirty="0" err="1" smtClean="0">
                <a:solidFill>
                  <a:srgbClr val="FF6600"/>
                </a:solidFill>
                <a:latin typeface="Arial"/>
                <a:cs typeface="Arial"/>
              </a:rPr>
              <a:t>aList</a:t>
            </a:r>
            <a:r>
              <a:rPr lang="en-AU" sz="3100" dirty="0" smtClean="0">
                <a:solidFill>
                  <a:srgbClr val="FF6600"/>
                </a:solidFill>
                <a:latin typeface="Arial"/>
                <a:cs typeface="Arial"/>
              </a:rPr>
              <a:t>*2</a:t>
            </a:r>
            <a:endParaRPr lang="en-AU" sz="3100" dirty="0" smtClean="0">
              <a:latin typeface="Arial"/>
              <a:cs typeface="Arial"/>
            </a:endParaRPr>
          </a:p>
          <a:p>
            <a:pPr marL="117029" indent="0">
              <a:buFont typeface="Wingdings 2" pitchFamily="18" charset="2"/>
              <a:buNone/>
            </a:pPr>
            <a:endParaRPr lang="en-AU" sz="3100" dirty="0"/>
          </a:p>
        </p:txBody>
      </p:sp>
      <p:sp>
        <p:nvSpPr>
          <p:cNvPr id="6" name="Content Placeholder 2"/>
          <p:cNvSpPr txBox="1">
            <a:spLocks/>
          </p:cNvSpPr>
          <p:nvPr/>
        </p:nvSpPr>
        <p:spPr>
          <a:xfrm>
            <a:off x="2253928" y="4804792"/>
            <a:ext cx="4896544" cy="1800200"/>
          </a:xfrm>
          <a:prstGeom prst="rect">
            <a:avLst/>
          </a:prstGeom>
          <a:solidFill>
            <a:schemeClr val="accent3">
              <a:lumMod val="20000"/>
              <a:lumOff val="80000"/>
            </a:schemeClr>
          </a:solidFill>
        </p:spPr>
        <p:txBody>
          <a:bodyPr lIns="91435" tIns="45718" rIns="91435" bIns="45718">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err="1" smtClean="0">
                <a:latin typeface="Arial"/>
                <a:cs typeface="Arial"/>
              </a:rPr>
              <a:t>aList</a:t>
            </a:r>
            <a:r>
              <a:rPr lang="en-AU" sz="3100" dirty="0" smtClean="0">
                <a:latin typeface="Arial"/>
                <a:cs typeface="Arial"/>
              </a:rPr>
              <a:t> = [‘a’, ‘b’, ‘c’]</a:t>
            </a:r>
          </a:p>
          <a:p>
            <a:pPr marL="117029" indent="0">
              <a:buNone/>
            </a:pPr>
            <a:r>
              <a:rPr lang="en-AU" sz="3100" dirty="0" smtClean="0">
                <a:solidFill>
                  <a:srgbClr val="800000"/>
                </a:solidFill>
                <a:latin typeface="Arial"/>
                <a:cs typeface="Arial"/>
              </a:rPr>
              <a:t>&gt;&gt;&gt; </a:t>
            </a:r>
            <a:r>
              <a:rPr lang="en-AU" sz="3100" dirty="0" smtClean="0">
                <a:latin typeface="Arial"/>
                <a:cs typeface="Arial"/>
              </a:rPr>
              <a:t>double(</a:t>
            </a:r>
            <a:r>
              <a:rPr lang="en-AU" sz="3100" dirty="0" err="1" smtClean="0">
                <a:latin typeface="Arial"/>
                <a:cs typeface="Arial"/>
              </a:rPr>
              <a:t>aList</a:t>
            </a:r>
            <a:r>
              <a:rPr lang="en-AU" sz="3100" dirty="0" smtClean="0">
                <a:latin typeface="Arial"/>
                <a:cs typeface="Arial"/>
              </a:rPr>
              <a:t>)</a:t>
            </a:r>
          </a:p>
          <a:p>
            <a:pPr marL="117029" indent="0">
              <a:buNone/>
            </a:pPr>
            <a:r>
              <a:rPr lang="en-AU" sz="3100" dirty="0" smtClean="0">
                <a:solidFill>
                  <a:srgbClr val="800000"/>
                </a:solidFill>
                <a:latin typeface="Arial"/>
                <a:cs typeface="Arial"/>
              </a:rPr>
              <a:t>&gt;&gt;&gt; </a:t>
            </a:r>
            <a:r>
              <a:rPr lang="en-AU" sz="3100" dirty="0" err="1" smtClean="0">
                <a:latin typeface="Arial"/>
                <a:cs typeface="Arial"/>
              </a:rPr>
              <a:t>aList</a:t>
            </a:r>
            <a:endParaRPr lang="en-AU" sz="3100" dirty="0" smtClean="0">
              <a:latin typeface="Arial"/>
              <a:cs typeface="Arial"/>
            </a:endParaRPr>
          </a:p>
          <a:p>
            <a:pPr marL="117029" indent="0">
              <a:buNone/>
            </a:pPr>
            <a:endParaRPr lang="en-AU" sz="3100" dirty="0">
              <a:latin typeface="Arial"/>
              <a:cs typeface="Arial"/>
            </a:endParaRPr>
          </a:p>
          <a:p>
            <a:pPr marL="117029" indent="0">
              <a:buNone/>
            </a:pPr>
            <a:r>
              <a:rPr lang="en-AU" sz="3100" dirty="0">
                <a:latin typeface="Arial"/>
                <a:cs typeface="Arial"/>
              </a:rPr>
              <a:t> </a:t>
            </a:r>
            <a:endParaRPr lang="en-AU" sz="3100" dirty="0"/>
          </a:p>
        </p:txBody>
      </p:sp>
      <p:sp>
        <p:nvSpPr>
          <p:cNvPr id="7"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117283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97744" y="1780456"/>
            <a:ext cx="10664825" cy="1625600"/>
          </a:xfrm>
        </p:spPr>
        <p:txBody>
          <a:bodyPr>
            <a:noAutofit/>
          </a:bodyPr>
          <a:lstStyle/>
          <a:p>
            <a:r>
              <a:rPr lang="en-AU" sz="4400" dirty="0" smtClean="0"/>
              <a:t>Functions can also return values</a:t>
            </a:r>
            <a:br>
              <a:rPr lang="en-AU" sz="4400" dirty="0" smtClean="0"/>
            </a:br>
            <a:r>
              <a:rPr lang="en-AU" sz="4400" dirty="0"/>
              <a:t/>
            </a:r>
            <a:br>
              <a:rPr lang="en-AU" sz="4400" dirty="0"/>
            </a:br>
            <a:r>
              <a:rPr lang="en-AU" sz="4400" dirty="0" smtClean="0"/>
              <a:t/>
            </a:r>
            <a:br>
              <a:rPr lang="en-AU" sz="4400" dirty="0" smtClean="0"/>
            </a:br>
            <a:r>
              <a:rPr lang="en-AU" sz="4400" dirty="0" smtClean="0"/>
              <a:t/>
            </a:r>
            <a:br>
              <a:rPr lang="en-AU" sz="4400" dirty="0" smtClean="0"/>
            </a:br>
            <a:r>
              <a:rPr lang="en-AU" sz="4400" dirty="0" smtClean="0"/>
              <a:t/>
            </a:r>
            <a:br>
              <a:rPr lang="en-AU" sz="4400" dirty="0" smtClean="0"/>
            </a:br>
            <a:endParaRPr lang="en-AU" sz="4400" dirty="0"/>
          </a:p>
        </p:txBody>
      </p:sp>
      <p:sp>
        <p:nvSpPr>
          <p:cNvPr id="5" name="Content Placeholder 2"/>
          <p:cNvSpPr txBox="1">
            <a:spLocks/>
          </p:cNvSpPr>
          <p:nvPr/>
        </p:nvSpPr>
        <p:spPr bwMode="auto">
          <a:xfrm>
            <a:off x="2253928" y="1492424"/>
            <a:ext cx="5613001" cy="1980220"/>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2" tIns="65017" rIns="130032" bIns="65017" numCol="1" anchor="t" anchorCtr="0" compatLnSpc="1">
            <a:prstTxWarp prst="textNoShape">
              <a:avLst/>
            </a:prstTxWarp>
            <a:norm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Font typeface="Wingdings 2" pitchFamily="18" charset="2"/>
              <a:buNone/>
            </a:pPr>
            <a:r>
              <a:rPr lang="en-AU" sz="3100" dirty="0" err="1" smtClean="0">
                <a:solidFill>
                  <a:srgbClr val="FF6600"/>
                </a:solidFill>
                <a:latin typeface="Arial"/>
                <a:cs typeface="Arial"/>
              </a:rPr>
              <a:t>def</a:t>
            </a:r>
            <a:r>
              <a:rPr lang="en-AU" sz="3100" dirty="0" smtClean="0">
                <a:latin typeface="Arial"/>
                <a:cs typeface="Arial"/>
              </a:rPr>
              <a:t> </a:t>
            </a:r>
            <a:r>
              <a:rPr lang="en-AU" sz="3100" dirty="0" smtClean="0">
                <a:solidFill>
                  <a:srgbClr val="3366FF"/>
                </a:solidFill>
                <a:latin typeface="Arial"/>
                <a:cs typeface="Arial"/>
              </a:rPr>
              <a:t>double</a:t>
            </a:r>
            <a:r>
              <a:rPr lang="en-AU" sz="3100" dirty="0" smtClean="0">
                <a:latin typeface="Arial"/>
                <a:cs typeface="Arial"/>
              </a:rPr>
              <a:t>(</a:t>
            </a:r>
            <a:r>
              <a:rPr lang="en-US" sz="3100" dirty="0">
                <a:latin typeface="Arial"/>
                <a:cs typeface="Arial"/>
              </a:rPr>
              <a:t>k</a:t>
            </a:r>
            <a:r>
              <a:rPr lang="en-AU" sz="3100" dirty="0" smtClean="0">
                <a:latin typeface="Arial"/>
                <a:cs typeface="Arial"/>
              </a:rPr>
              <a:t>):</a:t>
            </a:r>
          </a:p>
          <a:p>
            <a:pPr marL="82287" indent="0">
              <a:buFont typeface="Wingdings 2" pitchFamily="18" charset="2"/>
              <a:buNone/>
            </a:pPr>
            <a:r>
              <a:rPr lang="en-AU" sz="3100" dirty="0" smtClean="0">
                <a:latin typeface="Arial"/>
                <a:cs typeface="Arial"/>
              </a:rPr>
              <a:t>       k = 2*k</a:t>
            </a:r>
          </a:p>
          <a:p>
            <a:pPr marL="82287" indent="0">
              <a:buFont typeface="Wingdings 2" pitchFamily="18" charset="2"/>
              <a:buNone/>
            </a:pPr>
            <a:r>
              <a:rPr lang="en-AU" sz="3100" dirty="0">
                <a:solidFill>
                  <a:schemeClr val="accent5">
                    <a:lumMod val="60000"/>
                    <a:lumOff val="40000"/>
                  </a:schemeClr>
                </a:solidFill>
                <a:latin typeface="Arial"/>
                <a:cs typeface="Arial"/>
              </a:rPr>
              <a:t> </a:t>
            </a:r>
            <a:r>
              <a:rPr lang="en-AU" sz="3100" dirty="0" smtClean="0">
                <a:solidFill>
                  <a:schemeClr val="accent5">
                    <a:lumMod val="60000"/>
                    <a:lumOff val="40000"/>
                  </a:schemeClr>
                </a:solidFill>
                <a:latin typeface="Arial"/>
                <a:cs typeface="Arial"/>
              </a:rPr>
              <a:t>      return</a:t>
            </a:r>
            <a:r>
              <a:rPr lang="en-AU" sz="3100" dirty="0" smtClean="0">
                <a:latin typeface="Arial"/>
                <a:cs typeface="Arial"/>
              </a:rPr>
              <a:t> k</a:t>
            </a:r>
          </a:p>
          <a:p>
            <a:pPr marL="117029" indent="0">
              <a:buFont typeface="Wingdings 2" pitchFamily="18" charset="2"/>
              <a:buNone/>
            </a:pPr>
            <a:endParaRPr lang="en-AU" sz="3100" dirty="0"/>
          </a:p>
        </p:txBody>
      </p:sp>
      <p:sp>
        <p:nvSpPr>
          <p:cNvPr id="6" name="Content Placeholder 2"/>
          <p:cNvSpPr txBox="1">
            <a:spLocks/>
          </p:cNvSpPr>
          <p:nvPr/>
        </p:nvSpPr>
        <p:spPr>
          <a:xfrm>
            <a:off x="2253928" y="4037520"/>
            <a:ext cx="4896544" cy="3719600"/>
          </a:xfrm>
          <a:prstGeom prst="rect">
            <a:avLst/>
          </a:prstGeom>
          <a:solidFill>
            <a:schemeClr val="accent3">
              <a:lumMod val="20000"/>
              <a:lumOff val="80000"/>
            </a:schemeClr>
          </a:solidFill>
        </p:spPr>
        <p:txBody>
          <a:bodyPr lIns="91435" tIns="45718" rIns="91435" bIns="45718">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None/>
            </a:pPr>
            <a:r>
              <a:rPr lang="en-AU" sz="3100" dirty="0" smtClean="0">
                <a:solidFill>
                  <a:srgbClr val="800000"/>
                </a:solidFill>
                <a:latin typeface="Arial"/>
                <a:cs typeface="Arial"/>
              </a:rPr>
              <a:t>&gt;&gt;&gt;</a:t>
            </a:r>
            <a:r>
              <a:rPr lang="en-AU" sz="3100" dirty="0" smtClean="0">
                <a:latin typeface="Arial"/>
                <a:cs typeface="Arial"/>
              </a:rPr>
              <a:t> k = 10</a:t>
            </a:r>
          </a:p>
          <a:p>
            <a:pPr marL="117029" indent="0">
              <a:buNone/>
            </a:pPr>
            <a:r>
              <a:rPr lang="en-AU" sz="3100" dirty="0" smtClean="0">
                <a:latin typeface="Arial"/>
                <a:cs typeface="Arial"/>
              </a:rPr>
              <a:t>&gt;&gt;&gt; print(double(k))</a:t>
            </a:r>
          </a:p>
          <a:p>
            <a:pPr marL="117029" indent="0">
              <a:buNone/>
            </a:pPr>
            <a:r>
              <a:rPr lang="en-AU" sz="3100" dirty="0" smtClean="0">
                <a:latin typeface="Arial"/>
                <a:cs typeface="Arial"/>
              </a:rPr>
              <a:t>20</a:t>
            </a:r>
          </a:p>
          <a:p>
            <a:pPr marL="117029" indent="0">
              <a:buNone/>
            </a:pPr>
            <a:r>
              <a:rPr lang="en-AU" sz="3100" dirty="0" smtClean="0">
                <a:latin typeface="Arial"/>
                <a:cs typeface="Arial"/>
              </a:rPr>
              <a:t>&gt;&gt;&gt; x = double(k)</a:t>
            </a:r>
          </a:p>
          <a:p>
            <a:pPr marL="117029" indent="0">
              <a:buNone/>
            </a:pPr>
            <a:r>
              <a:rPr lang="en-AU" sz="3100" dirty="0" smtClean="0">
                <a:latin typeface="Arial"/>
                <a:cs typeface="Arial"/>
              </a:rPr>
              <a:t>&gt;&gt;&gt; x </a:t>
            </a:r>
          </a:p>
          <a:p>
            <a:pPr marL="117029" indent="0">
              <a:buNone/>
            </a:pPr>
            <a:r>
              <a:rPr lang="en-AU" sz="3100" dirty="0" smtClean="0">
                <a:latin typeface="Arial"/>
                <a:cs typeface="Arial"/>
              </a:rPr>
              <a:t>20</a:t>
            </a:r>
          </a:p>
          <a:p>
            <a:pPr marL="117029" indent="0">
              <a:buNone/>
            </a:pPr>
            <a:endParaRPr lang="en-AU" sz="3100" dirty="0" smtClean="0">
              <a:latin typeface="Arial"/>
              <a:cs typeface="Arial"/>
            </a:endParaRPr>
          </a:p>
          <a:p>
            <a:pPr marL="117029" indent="0">
              <a:buNone/>
            </a:pPr>
            <a:endParaRPr lang="en-AU" sz="3100" dirty="0">
              <a:latin typeface="Arial"/>
              <a:cs typeface="Arial"/>
            </a:endParaRPr>
          </a:p>
          <a:p>
            <a:pPr marL="117029" indent="0">
              <a:buNone/>
            </a:pPr>
            <a:r>
              <a:rPr lang="en-AU" sz="3100" dirty="0">
                <a:latin typeface="Arial"/>
                <a:cs typeface="Arial"/>
              </a:rPr>
              <a:t>  </a:t>
            </a:r>
          </a:p>
          <a:p>
            <a:pPr marL="117029" indent="0">
              <a:buNone/>
            </a:pPr>
            <a:endParaRPr lang="en-AU" sz="3100" dirty="0"/>
          </a:p>
        </p:txBody>
      </p:sp>
      <p:sp>
        <p:nvSpPr>
          <p:cNvPr id="7"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8" name="Straight Arrow Connector 7"/>
          <p:cNvCxnSpPr/>
          <p:nvPr/>
        </p:nvCxnSpPr>
        <p:spPr>
          <a:xfrm>
            <a:off x="3982120" y="3292624"/>
            <a:ext cx="936104" cy="144772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603006" y="3292624"/>
            <a:ext cx="667146" cy="25202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2728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97744" y="1780456"/>
            <a:ext cx="10664825" cy="1625600"/>
          </a:xfrm>
        </p:spPr>
        <p:txBody>
          <a:bodyPr>
            <a:noAutofit/>
          </a:bodyPr>
          <a:lstStyle/>
          <a:p>
            <a:r>
              <a:rPr lang="en-AU" sz="4400" dirty="0" smtClean="0"/>
              <a:t>Suppose you have the following function:</a:t>
            </a:r>
            <a:br>
              <a:rPr lang="en-AU" sz="4400" dirty="0" smtClean="0"/>
            </a:br>
            <a:r>
              <a:rPr lang="en-AU" sz="4400" dirty="0"/>
              <a:t/>
            </a:r>
            <a:br>
              <a:rPr lang="en-AU" sz="4400" dirty="0"/>
            </a:br>
            <a:r>
              <a:rPr lang="en-AU" sz="4400" dirty="0" smtClean="0"/>
              <a:t/>
            </a:r>
            <a:br>
              <a:rPr lang="en-AU" sz="4400" dirty="0" smtClean="0"/>
            </a:br>
            <a:r>
              <a:rPr lang="en-AU" sz="4400" dirty="0" smtClean="0"/>
              <a:t/>
            </a:r>
            <a:br>
              <a:rPr lang="en-AU" sz="4400" dirty="0" smtClean="0"/>
            </a:br>
            <a:r>
              <a:rPr lang="en-AU" sz="4400" dirty="0" smtClean="0"/>
              <a:t>What is printed by the following code?</a:t>
            </a:r>
            <a:endParaRPr lang="en-AU" sz="4400" dirty="0"/>
          </a:p>
        </p:txBody>
      </p:sp>
      <p:sp>
        <p:nvSpPr>
          <p:cNvPr id="3" name="TPAnswers"/>
          <p:cNvSpPr>
            <a:spLocks noGrp="1"/>
          </p:cNvSpPr>
          <p:nvPr>
            <p:ph type="body" idx="1"/>
            <p:custDataLst>
              <p:tags r:id="rId2"/>
            </p:custDataLst>
          </p:nvPr>
        </p:nvSpPr>
        <p:spPr>
          <a:xfrm>
            <a:off x="1389832" y="6749008"/>
            <a:ext cx="4752528" cy="2615133"/>
          </a:xfrm>
        </p:spPr>
        <p:txBody>
          <a:bodyPr>
            <a:normAutofit/>
          </a:bodyPr>
          <a:lstStyle/>
          <a:p>
            <a:pPr marL="1031861" indent="-914400">
              <a:spcBef>
                <a:spcPct val="20000"/>
              </a:spcBef>
              <a:spcAft>
                <a:spcPts val="0"/>
              </a:spcAft>
              <a:buFont typeface="Wingdings 2" pitchFamily="18" charset="2"/>
              <a:buAutoNum type="alphaUcPeriod"/>
            </a:pPr>
            <a:r>
              <a:rPr lang="en-AU" sz="3200" dirty="0" smtClean="0"/>
              <a:t>10</a:t>
            </a:r>
          </a:p>
          <a:p>
            <a:pPr marL="1031861" indent="-914400">
              <a:spcBef>
                <a:spcPct val="20000"/>
              </a:spcBef>
              <a:spcAft>
                <a:spcPts val="0"/>
              </a:spcAft>
              <a:buFont typeface="Wingdings 2" pitchFamily="18" charset="2"/>
              <a:buAutoNum type="alphaUcPeriod"/>
            </a:pPr>
            <a:r>
              <a:rPr lang="en-AU" sz="3200" dirty="0" smtClean="0"/>
              <a:t>20</a:t>
            </a:r>
          </a:p>
          <a:p>
            <a:pPr marL="1031861" indent="-914400">
              <a:spcBef>
                <a:spcPct val="20000"/>
              </a:spcBef>
              <a:spcAft>
                <a:spcPts val="0"/>
              </a:spcAft>
              <a:buFont typeface="Wingdings 2" pitchFamily="18" charset="2"/>
              <a:buAutoNum type="alphaUcPeriod"/>
            </a:pPr>
            <a:r>
              <a:rPr lang="en-AU" sz="3200" dirty="0" smtClean="0"/>
              <a:t>None of the above</a:t>
            </a:r>
            <a:endParaRPr lang="en-AU" sz="3200" dirty="0"/>
          </a:p>
        </p:txBody>
      </p:sp>
      <p:sp>
        <p:nvSpPr>
          <p:cNvPr id="5" name="Content Placeholder 2"/>
          <p:cNvSpPr txBox="1">
            <a:spLocks/>
          </p:cNvSpPr>
          <p:nvPr/>
        </p:nvSpPr>
        <p:spPr bwMode="auto">
          <a:xfrm>
            <a:off x="2253928" y="1852464"/>
            <a:ext cx="5613001" cy="1836204"/>
          </a:xfrm>
          <a:prstGeom prst="rect">
            <a:avLst/>
          </a:prstGeom>
          <a:solidFill>
            <a:schemeClr val="accent3">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0032" tIns="65017" rIns="130032" bIns="65017" numCol="1" anchor="t" anchorCtr="0" compatLnSpc="1">
            <a:prstTxWarp prst="textNoShape">
              <a:avLst/>
            </a:prstTxWarp>
            <a:norm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Font typeface="Wingdings 2" pitchFamily="18" charset="2"/>
              <a:buNone/>
            </a:pPr>
            <a:r>
              <a:rPr lang="en-AU" sz="3100" dirty="0" err="1" smtClean="0">
                <a:solidFill>
                  <a:srgbClr val="FF6600"/>
                </a:solidFill>
                <a:latin typeface="Arial"/>
                <a:cs typeface="Arial"/>
              </a:rPr>
              <a:t>def</a:t>
            </a:r>
            <a:r>
              <a:rPr lang="en-AU" sz="3100" dirty="0" smtClean="0">
                <a:latin typeface="Arial"/>
                <a:cs typeface="Arial"/>
              </a:rPr>
              <a:t> </a:t>
            </a:r>
            <a:r>
              <a:rPr lang="en-AU" sz="3100" dirty="0" smtClean="0">
                <a:solidFill>
                  <a:srgbClr val="3366FF"/>
                </a:solidFill>
                <a:latin typeface="Arial"/>
                <a:cs typeface="Arial"/>
              </a:rPr>
              <a:t>double</a:t>
            </a:r>
            <a:r>
              <a:rPr lang="en-AU" sz="3100" dirty="0" smtClean="0">
                <a:latin typeface="Arial"/>
                <a:cs typeface="Arial"/>
              </a:rPr>
              <a:t>(</a:t>
            </a:r>
            <a:r>
              <a:rPr lang="en-US" sz="3100" dirty="0" smtClean="0">
                <a:latin typeface="Arial"/>
                <a:cs typeface="Arial"/>
              </a:rPr>
              <a:t>k</a:t>
            </a:r>
            <a:r>
              <a:rPr lang="en-AU" sz="3100" dirty="0" smtClean="0">
                <a:latin typeface="Arial"/>
                <a:cs typeface="Arial"/>
              </a:rPr>
              <a:t>):</a:t>
            </a:r>
          </a:p>
          <a:p>
            <a:pPr marL="82287" indent="0">
              <a:buFont typeface="Wingdings 2" pitchFamily="18" charset="2"/>
              <a:buNone/>
            </a:pPr>
            <a:r>
              <a:rPr lang="en-AU" sz="3100" dirty="0" smtClean="0">
                <a:latin typeface="Arial"/>
                <a:cs typeface="Arial"/>
              </a:rPr>
              <a:t>       k = 2*k</a:t>
            </a:r>
          </a:p>
          <a:p>
            <a:pPr marL="82287" indent="0">
              <a:buFont typeface="Wingdings 2" pitchFamily="18" charset="2"/>
              <a:buNone/>
            </a:pPr>
            <a:r>
              <a:rPr lang="en-AU" sz="3100" dirty="0" smtClean="0">
                <a:latin typeface="Arial"/>
                <a:cs typeface="Arial"/>
              </a:rPr>
              <a:t>       return k</a:t>
            </a:r>
          </a:p>
          <a:p>
            <a:pPr marL="117029" indent="0">
              <a:buFont typeface="Wingdings 2" pitchFamily="18" charset="2"/>
              <a:buNone/>
            </a:pPr>
            <a:endParaRPr lang="en-AU" sz="3100" dirty="0"/>
          </a:p>
        </p:txBody>
      </p:sp>
      <p:sp>
        <p:nvSpPr>
          <p:cNvPr id="6" name="Content Placeholder 2"/>
          <p:cNvSpPr txBox="1">
            <a:spLocks/>
          </p:cNvSpPr>
          <p:nvPr/>
        </p:nvSpPr>
        <p:spPr>
          <a:xfrm>
            <a:off x="2253928" y="4516760"/>
            <a:ext cx="4896544" cy="1800200"/>
          </a:xfrm>
          <a:prstGeom prst="rect">
            <a:avLst/>
          </a:prstGeom>
          <a:solidFill>
            <a:schemeClr val="accent3">
              <a:lumMod val="20000"/>
              <a:lumOff val="80000"/>
            </a:schemeClr>
          </a:solidFill>
        </p:spPr>
        <p:txBody>
          <a:bodyPr lIns="91435" tIns="45718" rIns="91435" bIns="45718">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smtClean="0">
                <a:latin typeface="Arial"/>
                <a:cs typeface="Arial"/>
              </a:rPr>
              <a:t>k = 10</a:t>
            </a:r>
          </a:p>
          <a:p>
            <a:pPr marL="117029" indent="0">
              <a:buNone/>
            </a:pPr>
            <a:r>
              <a:rPr lang="en-AU" sz="3100" dirty="0" smtClean="0">
                <a:solidFill>
                  <a:srgbClr val="800000"/>
                </a:solidFill>
                <a:latin typeface="Arial"/>
                <a:cs typeface="Arial"/>
              </a:rPr>
              <a:t>&gt;&gt;&gt; k = </a:t>
            </a:r>
            <a:r>
              <a:rPr lang="en-AU" sz="3100" dirty="0" smtClean="0">
                <a:latin typeface="Arial"/>
                <a:cs typeface="Arial"/>
              </a:rPr>
              <a:t>double(k)</a:t>
            </a:r>
          </a:p>
          <a:p>
            <a:pPr marL="117029" indent="0">
              <a:buNone/>
            </a:pPr>
            <a:r>
              <a:rPr lang="en-AU" sz="3100" dirty="0" smtClean="0">
                <a:solidFill>
                  <a:srgbClr val="800000"/>
                </a:solidFill>
                <a:latin typeface="Arial"/>
                <a:cs typeface="Arial"/>
              </a:rPr>
              <a:t>&gt;&gt;&gt; </a:t>
            </a:r>
            <a:r>
              <a:rPr lang="en-AU" sz="3100" dirty="0" smtClean="0">
                <a:latin typeface="Arial"/>
                <a:cs typeface="Arial"/>
              </a:rPr>
              <a:t>k</a:t>
            </a:r>
          </a:p>
          <a:p>
            <a:pPr marL="117029" indent="0">
              <a:buNone/>
            </a:pPr>
            <a:endParaRPr lang="en-AU" sz="3100" dirty="0">
              <a:latin typeface="Arial"/>
              <a:cs typeface="Arial"/>
            </a:endParaRPr>
          </a:p>
          <a:p>
            <a:pPr marL="117029" indent="0">
              <a:buNone/>
            </a:pPr>
            <a:r>
              <a:rPr lang="en-AU" sz="3100" dirty="0">
                <a:latin typeface="Arial"/>
                <a:cs typeface="Arial"/>
              </a:rPr>
              <a:t>  </a:t>
            </a:r>
          </a:p>
          <a:p>
            <a:pPr marL="117029" indent="0">
              <a:buNone/>
            </a:pPr>
            <a:endParaRPr lang="en-AU" sz="3100" dirty="0"/>
          </a:p>
        </p:txBody>
      </p:sp>
      <p:sp>
        <p:nvSpPr>
          <p:cNvPr id="7"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81061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Find Minimum Position</a:t>
            </a:r>
            <a:endParaRPr lang="en-US" dirty="0"/>
          </a:p>
        </p:txBody>
      </p:sp>
      <p:sp>
        <p:nvSpPr>
          <p:cNvPr id="5" name="Content Placeholder 2"/>
          <p:cNvSpPr txBox="1">
            <a:spLocks/>
          </p:cNvSpPr>
          <p:nvPr/>
        </p:nvSpPr>
        <p:spPr>
          <a:xfrm>
            <a:off x="2685976" y="2644552"/>
            <a:ext cx="9289032" cy="5760640"/>
          </a:xfrm>
          <a:prstGeom prst="rect">
            <a:avLst/>
          </a:prstGeom>
          <a:solidFill>
            <a:schemeClr val="accent3">
              <a:lumMod val="20000"/>
              <a:lumOff val="80000"/>
            </a:schemeClr>
          </a:solidFill>
        </p:spPr>
        <p:txBody>
          <a:bodyPr>
            <a:no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34" indent="0">
              <a:buFont typeface="Wingdings 2" pitchFamily="18" charset="2"/>
              <a:buNone/>
            </a:pPr>
            <a:r>
              <a:rPr lang="en-AU" sz="2800" dirty="0" err="1" smtClean="0">
                <a:solidFill>
                  <a:srgbClr val="FF6600"/>
                </a:solidFill>
                <a:latin typeface="Arial"/>
                <a:cs typeface="Arial"/>
              </a:rPr>
              <a:t>def</a:t>
            </a:r>
            <a:r>
              <a:rPr lang="en-AU" sz="2800" dirty="0" smtClean="0">
                <a:latin typeface="Arial"/>
                <a:cs typeface="Arial"/>
              </a:rPr>
              <a:t> </a:t>
            </a:r>
            <a:r>
              <a:rPr lang="en-AU" sz="2800" dirty="0" err="1" smtClean="0">
                <a:solidFill>
                  <a:srgbClr val="3366FF"/>
                </a:solidFill>
                <a:latin typeface="Arial"/>
                <a:cs typeface="Arial"/>
              </a:rPr>
              <a:t>find_min</a:t>
            </a:r>
            <a:r>
              <a:rPr lang="en-AU" sz="2800" dirty="0" smtClean="0">
                <a:latin typeface="Arial"/>
                <a:cs typeface="Arial"/>
              </a:rPr>
              <a:t>(</a:t>
            </a:r>
            <a:r>
              <a:rPr lang="en-AU" sz="2800" dirty="0" err="1" smtClean="0">
                <a:latin typeface="Arial"/>
                <a:cs typeface="Arial"/>
              </a:rPr>
              <a:t>aList</a:t>
            </a:r>
            <a:r>
              <a:rPr lang="en-AU" sz="2800" dirty="0" smtClean="0">
                <a:latin typeface="Arial"/>
                <a:cs typeface="Arial"/>
              </a:rPr>
              <a:t>):</a:t>
            </a:r>
          </a:p>
          <a:p>
            <a:pPr marL="117034" indent="0">
              <a:buNone/>
            </a:pPr>
            <a:r>
              <a:rPr lang="en-AU" sz="2800" dirty="0">
                <a:latin typeface="Arial"/>
                <a:cs typeface="Arial"/>
              </a:rPr>
              <a:t> </a:t>
            </a:r>
            <a:r>
              <a:rPr lang="en-AU" sz="2800" dirty="0" smtClean="0">
                <a:latin typeface="Arial"/>
                <a:cs typeface="Arial"/>
              </a:rPr>
              <a:t>  </a:t>
            </a:r>
            <a:r>
              <a:rPr lang="en-AU" sz="2800" dirty="0" smtClean="0">
                <a:solidFill>
                  <a:srgbClr val="008000"/>
                </a:solidFill>
                <a:latin typeface="Arial"/>
                <a:cs typeface="Arial"/>
              </a:rPr>
              <a:t> </a:t>
            </a:r>
            <a:r>
              <a:rPr lang="en-US" sz="2800" dirty="0">
                <a:solidFill>
                  <a:srgbClr val="008000"/>
                </a:solidFill>
                <a:latin typeface="Arial"/>
                <a:cs typeface="Arial"/>
              </a:rPr>
              <a:t>'returns </a:t>
            </a:r>
            <a:r>
              <a:rPr lang="en-US" sz="2800" dirty="0" smtClean="0">
                <a:solidFill>
                  <a:srgbClr val="008000"/>
                </a:solidFill>
                <a:latin typeface="Arial"/>
                <a:cs typeface="Arial"/>
              </a:rPr>
              <a:t>the </a:t>
            </a:r>
            <a:r>
              <a:rPr lang="en-US" sz="2800" dirty="0">
                <a:solidFill>
                  <a:srgbClr val="008000"/>
                </a:solidFill>
                <a:latin typeface="Arial"/>
                <a:cs typeface="Arial"/>
              </a:rPr>
              <a:t>position of the minimum item of </a:t>
            </a:r>
            <a:r>
              <a:rPr lang="en-US" sz="2800" dirty="0" err="1" smtClean="0">
                <a:solidFill>
                  <a:srgbClr val="008000"/>
                </a:solidFill>
                <a:latin typeface="Arial"/>
                <a:cs typeface="Arial"/>
              </a:rPr>
              <a:t>aList</a:t>
            </a:r>
            <a:r>
              <a:rPr lang="en-US" sz="2800" dirty="0" smtClean="0">
                <a:solidFill>
                  <a:srgbClr val="008000"/>
                </a:solidFill>
                <a:latin typeface="Arial"/>
                <a:cs typeface="Arial"/>
              </a:rPr>
              <a:t>’</a:t>
            </a:r>
          </a:p>
          <a:p>
            <a:pPr marL="117034" indent="0">
              <a:buNone/>
            </a:pPr>
            <a:endParaRPr lang="en-AU" sz="2800" dirty="0" smtClean="0">
              <a:latin typeface="Arial"/>
              <a:cs typeface="Arial"/>
            </a:endParaRPr>
          </a:p>
          <a:p>
            <a:pPr marL="117034" indent="0">
              <a:buFont typeface="Wingdings 2" pitchFamily="18" charset="2"/>
              <a:buNone/>
            </a:pPr>
            <a:r>
              <a:rPr lang="en-AU" sz="2800" dirty="0" smtClean="0">
                <a:latin typeface="Arial"/>
                <a:cs typeface="Arial"/>
              </a:rPr>
              <a:t>    </a:t>
            </a:r>
            <a:r>
              <a:rPr lang="en-AU" sz="2800" dirty="0" err="1" smtClean="0">
                <a:latin typeface="Arial"/>
                <a:cs typeface="Arial"/>
              </a:rPr>
              <a:t>minPosition</a:t>
            </a:r>
            <a:r>
              <a:rPr lang="en-AU" sz="2800" dirty="0" smtClean="0">
                <a:latin typeface="Arial"/>
                <a:cs typeface="Arial"/>
              </a:rPr>
              <a:t> = 0</a:t>
            </a:r>
          </a:p>
          <a:p>
            <a:pPr marL="117034" indent="0">
              <a:buFont typeface="Wingdings 2" pitchFamily="18" charset="2"/>
              <a:buNone/>
            </a:pPr>
            <a:r>
              <a:rPr lang="en-AU" sz="2800" dirty="0" smtClean="0">
                <a:latin typeface="Arial"/>
                <a:cs typeface="Arial"/>
              </a:rPr>
              <a:t>    n = </a:t>
            </a:r>
            <a:r>
              <a:rPr lang="en-AU" sz="2800" dirty="0" err="1" smtClean="0">
                <a:solidFill>
                  <a:srgbClr val="800000"/>
                </a:solidFill>
                <a:latin typeface="Arial"/>
                <a:cs typeface="Arial"/>
              </a:rPr>
              <a:t>len</a:t>
            </a:r>
            <a:r>
              <a:rPr lang="en-AU" sz="2800" dirty="0" smtClean="0">
                <a:latin typeface="Arial"/>
                <a:cs typeface="Arial"/>
              </a:rPr>
              <a:t>(</a:t>
            </a:r>
            <a:r>
              <a:rPr lang="en-AU" sz="2800" dirty="0" err="1" smtClean="0">
                <a:latin typeface="Arial"/>
                <a:cs typeface="Arial"/>
              </a:rPr>
              <a:t>aList</a:t>
            </a:r>
            <a:r>
              <a:rPr lang="en-AU" sz="2800" dirty="0" smtClean="0">
                <a:latin typeface="Arial"/>
                <a:cs typeface="Arial"/>
              </a:rPr>
              <a:t>)</a:t>
            </a:r>
          </a:p>
          <a:p>
            <a:pPr marL="117034" indent="0">
              <a:buFont typeface="Wingdings 2" pitchFamily="18" charset="2"/>
              <a:buNone/>
            </a:pPr>
            <a:r>
              <a:rPr lang="en-AU" sz="2800" dirty="0" smtClean="0">
                <a:latin typeface="Arial"/>
                <a:cs typeface="Arial"/>
              </a:rPr>
              <a:t>    </a:t>
            </a:r>
            <a:r>
              <a:rPr lang="en-AU" sz="2800" dirty="0" smtClean="0">
                <a:solidFill>
                  <a:srgbClr val="FF6600"/>
                </a:solidFill>
                <a:latin typeface="Arial"/>
                <a:cs typeface="Arial"/>
              </a:rPr>
              <a:t>for</a:t>
            </a:r>
            <a:r>
              <a:rPr lang="en-AU" sz="2800" dirty="0" smtClean="0">
                <a:latin typeface="Arial"/>
                <a:cs typeface="Arial"/>
              </a:rPr>
              <a:t> k </a:t>
            </a:r>
            <a:r>
              <a:rPr lang="en-AU" sz="2800" dirty="0" smtClean="0">
                <a:solidFill>
                  <a:srgbClr val="FF6600"/>
                </a:solidFill>
                <a:latin typeface="Arial"/>
                <a:cs typeface="Arial"/>
              </a:rPr>
              <a:t>in</a:t>
            </a:r>
            <a:r>
              <a:rPr lang="en-AU" sz="2800" dirty="0" smtClean="0">
                <a:latin typeface="Arial"/>
                <a:cs typeface="Arial"/>
              </a:rPr>
              <a:t> </a:t>
            </a:r>
            <a:r>
              <a:rPr lang="en-AU" sz="2800" dirty="0" smtClean="0">
                <a:solidFill>
                  <a:srgbClr val="800000"/>
                </a:solidFill>
                <a:latin typeface="Arial"/>
                <a:cs typeface="Arial"/>
              </a:rPr>
              <a:t>range</a:t>
            </a:r>
            <a:r>
              <a:rPr lang="en-AU" sz="2800" dirty="0" smtClean="0">
                <a:latin typeface="Arial"/>
                <a:cs typeface="Arial"/>
              </a:rPr>
              <a:t>(1, n): </a:t>
            </a:r>
          </a:p>
          <a:p>
            <a:pPr marL="117034" indent="0">
              <a:buFont typeface="Wingdings 2" pitchFamily="18" charset="2"/>
              <a:buNone/>
            </a:pPr>
            <a:r>
              <a:rPr lang="en-AU" sz="2800" dirty="0" smtClean="0">
                <a:latin typeface="Arial"/>
                <a:cs typeface="Arial"/>
              </a:rPr>
              <a:t>        </a:t>
            </a:r>
            <a:r>
              <a:rPr lang="en-AU" sz="2800" dirty="0" smtClean="0">
                <a:solidFill>
                  <a:srgbClr val="FF6600"/>
                </a:solidFill>
                <a:latin typeface="Arial"/>
                <a:cs typeface="Arial"/>
              </a:rPr>
              <a:t>if</a:t>
            </a:r>
            <a:r>
              <a:rPr lang="en-AU" sz="2800" dirty="0" smtClean="0">
                <a:latin typeface="Arial"/>
                <a:cs typeface="Arial"/>
              </a:rPr>
              <a:t> </a:t>
            </a:r>
            <a:r>
              <a:rPr lang="en-AU" sz="2800" dirty="0" err="1" smtClean="0">
                <a:latin typeface="Arial"/>
                <a:cs typeface="Arial"/>
              </a:rPr>
              <a:t>aList</a:t>
            </a:r>
            <a:r>
              <a:rPr lang="en-AU" sz="2800" dirty="0" smtClean="0">
                <a:latin typeface="Arial"/>
                <a:cs typeface="Arial"/>
              </a:rPr>
              <a:t>[k] &lt; </a:t>
            </a:r>
            <a:r>
              <a:rPr lang="en-AU" sz="2800" dirty="0" err="1" smtClean="0">
                <a:latin typeface="Arial"/>
                <a:cs typeface="Arial"/>
              </a:rPr>
              <a:t>aList</a:t>
            </a:r>
            <a:r>
              <a:rPr lang="en-AU" sz="2800" dirty="0" smtClean="0">
                <a:latin typeface="Arial"/>
                <a:cs typeface="Arial"/>
              </a:rPr>
              <a:t>[</a:t>
            </a:r>
            <a:r>
              <a:rPr lang="en-AU" sz="2800" dirty="0" err="1" smtClean="0">
                <a:latin typeface="Arial"/>
                <a:cs typeface="Arial"/>
              </a:rPr>
              <a:t>minPosition</a:t>
            </a:r>
            <a:r>
              <a:rPr lang="en-AU" sz="2800" dirty="0" smtClean="0">
                <a:latin typeface="Arial"/>
                <a:cs typeface="Arial"/>
              </a:rPr>
              <a:t>]:   </a:t>
            </a:r>
          </a:p>
          <a:p>
            <a:pPr marL="117034" indent="0">
              <a:buFont typeface="Wingdings 2" pitchFamily="18" charset="2"/>
              <a:buNone/>
            </a:pPr>
            <a:r>
              <a:rPr lang="en-AU" sz="2800" dirty="0" smtClean="0">
                <a:latin typeface="Arial"/>
                <a:cs typeface="Arial"/>
              </a:rPr>
              <a:t>              </a:t>
            </a:r>
            <a:r>
              <a:rPr lang="en-AU" sz="2800" dirty="0" err="1" smtClean="0">
                <a:latin typeface="Arial"/>
                <a:cs typeface="Arial"/>
              </a:rPr>
              <a:t>minPosition</a:t>
            </a:r>
            <a:r>
              <a:rPr lang="en-AU" sz="2800" dirty="0" smtClean="0">
                <a:latin typeface="Arial"/>
                <a:cs typeface="Arial"/>
              </a:rPr>
              <a:t> = k</a:t>
            </a:r>
          </a:p>
          <a:p>
            <a:pPr marL="117034" indent="0">
              <a:buFont typeface="Wingdings 2" pitchFamily="18" charset="2"/>
              <a:buNone/>
            </a:pPr>
            <a:r>
              <a:rPr lang="en-AU" sz="2800" dirty="0" smtClean="0">
                <a:latin typeface="Arial"/>
                <a:cs typeface="Arial"/>
              </a:rPr>
              <a:t>    </a:t>
            </a:r>
            <a:r>
              <a:rPr lang="en-AU" sz="2800" dirty="0" smtClean="0">
                <a:solidFill>
                  <a:srgbClr val="FF6600"/>
                </a:solidFill>
                <a:latin typeface="Arial"/>
                <a:cs typeface="Arial"/>
              </a:rPr>
              <a:t>return</a:t>
            </a:r>
            <a:r>
              <a:rPr lang="en-AU" sz="2800" dirty="0" smtClean="0">
                <a:latin typeface="Arial"/>
                <a:cs typeface="Arial"/>
              </a:rPr>
              <a:t> </a:t>
            </a:r>
            <a:r>
              <a:rPr lang="en-AU" sz="2800" dirty="0" err="1" smtClean="0">
                <a:latin typeface="Arial"/>
                <a:cs typeface="Arial"/>
              </a:rPr>
              <a:t>minPosition</a:t>
            </a:r>
            <a:r>
              <a:rPr lang="en-AU" sz="2800" dirty="0" smtClean="0">
                <a:latin typeface="Arial"/>
                <a:cs typeface="Arial"/>
              </a:rPr>
              <a:t> </a:t>
            </a:r>
          </a:p>
          <a:p>
            <a:pPr marL="117034" indent="0">
              <a:buFont typeface="Wingdings 2" pitchFamily="18" charset="2"/>
              <a:buNone/>
            </a:pPr>
            <a:r>
              <a:rPr lang="en-AU" sz="2800" dirty="0" smtClean="0">
                <a:latin typeface="Arial"/>
                <a:cs typeface="Arial"/>
              </a:rPr>
              <a:t>  </a:t>
            </a:r>
            <a:endParaRPr lang="en-AU" sz="2800" dirty="0">
              <a:latin typeface="Arial"/>
              <a:cs typeface="Arial"/>
            </a:endParaRPr>
          </a:p>
        </p:txBody>
      </p:sp>
      <p:grpSp>
        <p:nvGrpSpPr>
          <p:cNvPr id="6" name="Group 5"/>
          <p:cNvGrpSpPr/>
          <p:nvPr/>
        </p:nvGrpSpPr>
        <p:grpSpPr>
          <a:xfrm>
            <a:off x="5494288" y="1879726"/>
            <a:ext cx="6048672" cy="2925067"/>
            <a:chOff x="-1418481" y="8288441"/>
            <a:chExt cx="6048673" cy="2925068"/>
          </a:xfrm>
        </p:grpSpPr>
        <p:cxnSp>
          <p:nvCxnSpPr>
            <p:cNvPr id="7" name="Straight Arrow Connector 6"/>
            <p:cNvCxnSpPr>
              <a:stCxn id="8" idx="2"/>
            </p:cNvCxnSpPr>
            <p:nvPr/>
          </p:nvCxnSpPr>
          <p:spPr>
            <a:xfrm flipH="1">
              <a:off x="-1418481" y="8750106"/>
              <a:ext cx="4356485" cy="44717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245816" y="8288441"/>
              <a:ext cx="3384376" cy="461665"/>
            </a:xfrm>
            <a:prstGeom prst="rect">
              <a:avLst/>
            </a:prstGeom>
            <a:solidFill>
              <a:srgbClr val="FEB80A"/>
            </a:solidFill>
          </p:spPr>
          <p:txBody>
            <a:bodyPr wrap="square" rtlCol="0">
              <a:spAutoFit/>
            </a:bodyPr>
            <a:lstStyle/>
            <a:p>
              <a:pPr algn="ctr"/>
              <a:r>
                <a:rPr lang="en-US" sz="2400" dirty="0">
                  <a:latin typeface="Arial"/>
                  <a:cs typeface="Arial"/>
                </a:rPr>
                <a:t>Local variables</a:t>
              </a:r>
            </a:p>
          </p:txBody>
        </p:sp>
        <p:cxnSp>
          <p:nvCxnSpPr>
            <p:cNvPr id="9" name="Straight Arrow Connector 8"/>
            <p:cNvCxnSpPr>
              <a:stCxn id="8" idx="2"/>
            </p:cNvCxnSpPr>
            <p:nvPr/>
          </p:nvCxnSpPr>
          <p:spPr>
            <a:xfrm flipH="1">
              <a:off x="-770408" y="8750106"/>
              <a:ext cx="3708413" cy="246340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4126138" y="7397081"/>
            <a:ext cx="7128791" cy="1911114"/>
            <a:chOff x="525739" y="7037043"/>
            <a:chExt cx="7128789" cy="1911114"/>
          </a:xfrm>
        </p:grpSpPr>
        <p:cxnSp>
          <p:nvCxnSpPr>
            <p:cNvPr id="15" name="Straight Arrow Connector 14"/>
            <p:cNvCxnSpPr>
              <a:stCxn id="16" idx="1"/>
            </p:cNvCxnSpPr>
            <p:nvPr/>
          </p:nvCxnSpPr>
          <p:spPr>
            <a:xfrm flipH="1" flipV="1">
              <a:off x="525739" y="7037043"/>
              <a:ext cx="3960437" cy="1495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486176" y="8117160"/>
              <a:ext cx="3168352" cy="830997"/>
            </a:xfrm>
            <a:prstGeom prst="rect">
              <a:avLst/>
            </a:prstGeom>
            <a:solidFill>
              <a:srgbClr val="FEB80A"/>
            </a:solidFill>
          </p:spPr>
          <p:txBody>
            <a:bodyPr wrap="square" rtlCol="0">
              <a:spAutoFit/>
            </a:bodyPr>
            <a:lstStyle/>
            <a:p>
              <a:pPr algn="ctr"/>
              <a:r>
                <a:rPr lang="en-US" sz="2400" dirty="0" smtClean="0">
                  <a:latin typeface="Arial"/>
                  <a:cs typeface="Arial"/>
                </a:rPr>
                <a:t>Needed for a function to return a value.</a:t>
              </a:r>
              <a:endParaRPr lang="en-US" sz="2400" dirty="0">
                <a:latin typeface="Arial"/>
                <a:cs typeface="Arial"/>
              </a:endParaRPr>
            </a:p>
          </p:txBody>
        </p:sp>
      </p:grpSp>
    </p:spTree>
    <p:extLst>
      <p:ext uri="{BB962C8B-B14F-4D97-AF65-F5344CB8AC3E}">
        <p14:creationId xmlns:p14="http://schemas.microsoft.com/office/powerpoint/2010/main" val="74355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4" name="Title 1"/>
          <p:cNvSpPr>
            <a:spLocks noGrp="1"/>
          </p:cNvSpPr>
          <p:nvPr>
            <p:ph type="title"/>
          </p:nvPr>
        </p:nvSpPr>
        <p:spPr/>
        <p:txBody>
          <a:bodyPr/>
          <a:lstStyle/>
          <a:p>
            <a:pPr eaLnBrk="1" hangingPunct="1"/>
            <a:r>
              <a:rPr lang="en-US">
                <a:latin typeface="Arial" charset="0"/>
              </a:rPr>
              <a:t>Selection Sort: Code</a:t>
            </a:r>
          </a:p>
        </p:txBody>
      </p:sp>
      <p:sp>
        <p:nvSpPr>
          <p:cNvPr id="2" name="Content Placeholder 1"/>
          <p:cNvSpPr>
            <a:spLocks noGrp="1"/>
          </p:cNvSpPr>
          <p:nvPr>
            <p:ph sz="half" idx="1"/>
          </p:nvPr>
        </p:nvSpPr>
        <p:spPr>
          <a:xfrm>
            <a:off x="1484242" y="2214104"/>
            <a:ext cx="5406743" cy="5110968"/>
          </a:xfrm>
        </p:spPr>
        <p:txBody>
          <a:bodyPr>
            <a:noAutofit/>
          </a:bodyPr>
          <a:lstStyle/>
          <a:p>
            <a:pPr marL="117029" indent="0">
              <a:buNone/>
            </a:pPr>
            <a:r>
              <a:rPr lang="en-US" sz="2000" dirty="0">
                <a:latin typeface="Arial"/>
                <a:cs typeface="Arial"/>
              </a:rPr>
              <a:t>Algorithm </a:t>
            </a:r>
            <a:r>
              <a:rPr lang="en-US" sz="2000" dirty="0" err="1">
                <a:latin typeface="Arial"/>
                <a:cs typeface="Arial"/>
              </a:rPr>
              <a:t>SelectionSort</a:t>
            </a:r>
            <a:r>
              <a:rPr lang="en-US" sz="2000" dirty="0">
                <a:latin typeface="Arial"/>
                <a:cs typeface="Arial"/>
              </a:rPr>
              <a:t>(</a:t>
            </a:r>
            <a:r>
              <a:rPr lang="en-US" sz="2000" dirty="0" err="1">
                <a:latin typeface="Arial"/>
                <a:cs typeface="Arial"/>
              </a:rPr>
              <a:t>aList</a:t>
            </a:r>
            <a:r>
              <a:rPr lang="en-US" sz="2000" dirty="0">
                <a:latin typeface="Arial"/>
                <a:cs typeface="Arial"/>
              </a:rPr>
              <a:t>)</a:t>
            </a:r>
          </a:p>
          <a:p>
            <a:pPr marL="167064" indent="0">
              <a:buNone/>
            </a:pPr>
            <a:r>
              <a:rPr lang="en-AU" sz="2000" dirty="0">
                <a:latin typeface="Arial"/>
                <a:cs typeface="Arial"/>
              </a:rPr>
              <a:t>// Sorts a list using selection sort</a:t>
            </a:r>
          </a:p>
          <a:p>
            <a:pPr marL="167064" indent="0">
              <a:buNone/>
            </a:pPr>
            <a:r>
              <a:rPr lang="en-AU" sz="2000" dirty="0">
                <a:latin typeface="Arial"/>
                <a:cs typeface="Arial"/>
              </a:rPr>
              <a:t>// Input: A list of </a:t>
            </a:r>
            <a:r>
              <a:rPr lang="en-US" sz="2000" dirty="0">
                <a:latin typeface="Arial"/>
                <a:ea typeface="Arial" charset="0"/>
                <a:cs typeface="Arial"/>
              </a:rPr>
              <a:t>orderable</a:t>
            </a:r>
            <a:r>
              <a:rPr lang="en-AU" sz="2000" dirty="0">
                <a:latin typeface="Arial"/>
                <a:cs typeface="Arial"/>
              </a:rPr>
              <a:t> items</a:t>
            </a:r>
          </a:p>
          <a:p>
            <a:pPr marL="167064" indent="0">
              <a:buNone/>
            </a:pPr>
            <a:r>
              <a:rPr lang="en-AU" sz="2000" dirty="0">
                <a:latin typeface="Arial"/>
                <a:cs typeface="Arial"/>
              </a:rPr>
              <a:t>// Output: A list sorted in increasing order</a:t>
            </a:r>
          </a:p>
          <a:p>
            <a:pPr marL="117029" indent="0">
              <a:buNone/>
            </a:pPr>
            <a:endParaRPr lang="en-US" sz="2000" dirty="0">
              <a:latin typeface="Arial"/>
              <a:cs typeface="Arial"/>
            </a:endParaRPr>
          </a:p>
          <a:p>
            <a:pPr marL="117029" indent="0">
              <a:buNone/>
            </a:pPr>
            <a:r>
              <a:rPr lang="en-US" sz="2000" dirty="0">
                <a:latin typeface="Arial"/>
                <a:cs typeface="Arial"/>
              </a:rPr>
              <a:t>n </a:t>
            </a:r>
            <a:r>
              <a:rPr lang="en-US" sz="2000" dirty="0">
                <a:latin typeface="Arial"/>
                <a:ea typeface="Cambria Math"/>
                <a:cs typeface="Arial"/>
              </a:rPr>
              <a:t>⟵ length(</a:t>
            </a:r>
            <a:r>
              <a:rPr lang="en-US" sz="2000" dirty="0" err="1">
                <a:latin typeface="Arial"/>
                <a:ea typeface="Cambria Math"/>
                <a:cs typeface="Arial"/>
              </a:rPr>
              <a:t>aList</a:t>
            </a:r>
            <a:r>
              <a:rPr lang="en-US" sz="2000" dirty="0">
                <a:latin typeface="Arial"/>
                <a:ea typeface="Cambria Math"/>
                <a:cs typeface="Arial"/>
              </a:rPr>
              <a:t>)</a:t>
            </a:r>
          </a:p>
          <a:p>
            <a:pPr marL="117029" indent="0">
              <a:buNone/>
            </a:pPr>
            <a:endParaRPr lang="en-US" sz="2000" dirty="0">
              <a:latin typeface="Arial"/>
              <a:cs typeface="Arial"/>
            </a:endParaRPr>
          </a:p>
          <a:p>
            <a:pPr marL="117029" indent="0">
              <a:buNone/>
            </a:pPr>
            <a:r>
              <a:rPr lang="en-US" sz="2000" dirty="0">
                <a:latin typeface="Arial"/>
                <a:cs typeface="Arial"/>
              </a:rPr>
              <a:t>for k = 0 to n-1 {</a:t>
            </a:r>
          </a:p>
          <a:p>
            <a:pPr marL="117029" indent="0">
              <a:buNone/>
            </a:pPr>
            <a:r>
              <a:rPr lang="en-US" sz="2000" dirty="0">
                <a:latin typeface="Arial"/>
                <a:cs typeface="Arial"/>
              </a:rPr>
              <a:t>     Find the minimum item in </a:t>
            </a:r>
            <a:r>
              <a:rPr lang="en-US" sz="2000" dirty="0" err="1">
                <a:latin typeface="Arial"/>
                <a:cs typeface="Arial"/>
              </a:rPr>
              <a:t>aList</a:t>
            </a:r>
            <a:r>
              <a:rPr lang="en-US" sz="2000" dirty="0">
                <a:latin typeface="Arial"/>
                <a:cs typeface="Arial"/>
              </a:rPr>
              <a:t>[k:] {</a:t>
            </a:r>
          </a:p>
          <a:p>
            <a:pPr marL="117029" indent="0">
              <a:buNone/>
            </a:pPr>
            <a:r>
              <a:rPr lang="en-US" sz="2000" dirty="0">
                <a:latin typeface="Arial"/>
                <a:ea typeface="Cambria Math"/>
                <a:cs typeface="Arial"/>
              </a:rPr>
              <a:t>            Put the item in the correct position</a:t>
            </a:r>
          </a:p>
          <a:p>
            <a:pPr marL="117029" indent="0">
              <a:buNone/>
            </a:pPr>
            <a:r>
              <a:rPr lang="en-US" sz="2000" dirty="0">
                <a:latin typeface="Arial"/>
                <a:ea typeface="Cambria Math"/>
                <a:cs typeface="Arial"/>
              </a:rPr>
              <a:t>     }</a:t>
            </a:r>
          </a:p>
          <a:p>
            <a:pPr marL="117029" indent="0">
              <a:buNone/>
            </a:pPr>
            <a:r>
              <a:rPr lang="en-US" sz="2000" dirty="0" smtClean="0">
                <a:latin typeface="Arial"/>
                <a:ea typeface="Cambria Math"/>
                <a:cs typeface="Arial"/>
              </a:rPr>
              <a:t>}</a:t>
            </a:r>
            <a:endParaRPr lang="en-US" sz="2000" dirty="0">
              <a:latin typeface="Arial"/>
              <a:ea typeface="Cambria Math"/>
              <a:cs typeface="Arial"/>
            </a:endParaRPr>
          </a:p>
        </p:txBody>
      </p:sp>
      <p:sp>
        <p:nvSpPr>
          <p:cNvPr id="3" name="Content Placeholder 2"/>
          <p:cNvSpPr>
            <a:spLocks noGrp="1"/>
          </p:cNvSpPr>
          <p:nvPr>
            <p:ph sz="half" idx="2"/>
          </p:nvPr>
        </p:nvSpPr>
        <p:spPr>
          <a:xfrm>
            <a:off x="6790432" y="2068488"/>
            <a:ext cx="5976664" cy="7488832"/>
          </a:xfrm>
          <a:solidFill>
            <a:schemeClr val="accent3">
              <a:lumMod val="20000"/>
              <a:lumOff val="80000"/>
            </a:schemeClr>
          </a:solidFill>
        </p:spPr>
        <p:txBody>
          <a:bodyPr>
            <a:noAutofit/>
          </a:bodyPr>
          <a:lstStyle/>
          <a:p>
            <a:pPr marL="117034" indent="0">
              <a:buNone/>
            </a:pPr>
            <a:r>
              <a:rPr lang="en-AU" sz="2000" dirty="0" err="1">
                <a:solidFill>
                  <a:srgbClr val="FF6600"/>
                </a:solidFill>
                <a:latin typeface="Arial"/>
                <a:cs typeface="Arial"/>
              </a:rPr>
              <a:t>def</a:t>
            </a:r>
            <a:r>
              <a:rPr lang="en-AU" sz="2000" dirty="0">
                <a:solidFill>
                  <a:srgbClr val="FF6600"/>
                </a:solidFill>
                <a:latin typeface="Arial"/>
                <a:cs typeface="Arial"/>
              </a:rPr>
              <a:t> </a:t>
            </a:r>
            <a:r>
              <a:rPr lang="en-AU" sz="2000" dirty="0" err="1" smtClean="0">
                <a:solidFill>
                  <a:srgbClr val="3366FF"/>
                </a:solidFill>
                <a:latin typeface="Arial"/>
                <a:cs typeface="Arial"/>
              </a:rPr>
              <a:t>selectionSort</a:t>
            </a:r>
            <a:r>
              <a:rPr lang="en-AU" sz="2000" dirty="0" smtClean="0">
                <a:latin typeface="Arial"/>
                <a:cs typeface="Arial"/>
              </a:rPr>
              <a:t>(</a:t>
            </a:r>
            <a:r>
              <a:rPr lang="en-AU" sz="2000" dirty="0" err="1" smtClean="0">
                <a:latin typeface="Arial"/>
                <a:cs typeface="Arial"/>
              </a:rPr>
              <a:t>aList</a:t>
            </a:r>
            <a:r>
              <a:rPr lang="en-AU" sz="2000" dirty="0">
                <a:latin typeface="Arial"/>
                <a:cs typeface="Arial"/>
              </a:rPr>
              <a:t>): </a:t>
            </a:r>
          </a:p>
          <a:p>
            <a:pPr marL="117034" indent="0">
              <a:buNone/>
            </a:pPr>
            <a:r>
              <a:rPr lang="en-AU" sz="2000" dirty="0">
                <a:latin typeface="Arial"/>
                <a:cs typeface="Arial"/>
              </a:rPr>
              <a:t>    n = </a:t>
            </a:r>
            <a:r>
              <a:rPr lang="en-AU" sz="2000" dirty="0" err="1">
                <a:solidFill>
                  <a:srgbClr val="800000"/>
                </a:solidFill>
                <a:latin typeface="Arial"/>
                <a:cs typeface="Arial"/>
              </a:rPr>
              <a:t>len</a:t>
            </a:r>
            <a:r>
              <a:rPr lang="en-AU" sz="2000" dirty="0" smtClean="0">
                <a:latin typeface="Arial"/>
                <a:cs typeface="Arial"/>
              </a:rPr>
              <a:t>(</a:t>
            </a:r>
            <a:r>
              <a:rPr lang="en-AU" sz="2000" dirty="0" err="1" smtClean="0">
                <a:latin typeface="Arial"/>
                <a:cs typeface="Arial"/>
              </a:rPr>
              <a:t>aList</a:t>
            </a:r>
            <a:r>
              <a:rPr lang="en-AU" sz="2000" dirty="0">
                <a:latin typeface="Arial"/>
                <a:cs typeface="Arial"/>
              </a:rPr>
              <a:t>)</a:t>
            </a:r>
          </a:p>
          <a:p>
            <a:pPr marL="117034" indent="0">
              <a:buNone/>
            </a:pPr>
            <a:r>
              <a:rPr lang="en-AU" sz="2000" dirty="0">
                <a:latin typeface="Arial"/>
                <a:cs typeface="Arial"/>
              </a:rPr>
              <a:t>    </a:t>
            </a:r>
            <a:r>
              <a:rPr lang="en-AU" sz="2000" dirty="0">
                <a:solidFill>
                  <a:srgbClr val="FF6600"/>
                </a:solidFill>
                <a:latin typeface="Arial"/>
                <a:cs typeface="Arial"/>
              </a:rPr>
              <a:t>for</a:t>
            </a:r>
            <a:r>
              <a:rPr lang="en-AU" sz="2000" dirty="0">
                <a:latin typeface="Arial"/>
                <a:cs typeface="Arial"/>
              </a:rPr>
              <a:t> k </a:t>
            </a:r>
            <a:r>
              <a:rPr lang="en-AU" sz="2000" dirty="0">
                <a:solidFill>
                  <a:srgbClr val="FF6600"/>
                </a:solidFill>
                <a:latin typeface="Arial"/>
                <a:cs typeface="Arial"/>
              </a:rPr>
              <a:t>in</a:t>
            </a:r>
            <a:r>
              <a:rPr lang="en-AU" sz="2000" dirty="0">
                <a:latin typeface="Arial"/>
                <a:cs typeface="Arial"/>
              </a:rPr>
              <a:t> range(</a:t>
            </a:r>
            <a:r>
              <a:rPr lang="en-AU" sz="2000" dirty="0" smtClean="0">
                <a:latin typeface="Arial"/>
                <a:cs typeface="Arial"/>
              </a:rPr>
              <a:t>n)</a:t>
            </a:r>
            <a:r>
              <a:rPr lang="en-AU" sz="2000" dirty="0">
                <a:latin typeface="Arial"/>
                <a:cs typeface="Arial"/>
              </a:rPr>
              <a:t>:  </a:t>
            </a:r>
          </a:p>
          <a:p>
            <a:pPr marL="117034" indent="0">
              <a:buNone/>
            </a:pPr>
            <a:r>
              <a:rPr lang="en-AU" sz="2000" dirty="0">
                <a:latin typeface="Arial"/>
                <a:cs typeface="Arial"/>
              </a:rPr>
              <a:t>        </a:t>
            </a:r>
            <a:r>
              <a:rPr lang="en-AU" sz="2000" dirty="0" err="1" smtClean="0">
                <a:latin typeface="Arial"/>
                <a:cs typeface="Arial"/>
              </a:rPr>
              <a:t>minPosition</a:t>
            </a:r>
            <a:r>
              <a:rPr lang="en-AU" sz="2000" dirty="0" smtClean="0">
                <a:latin typeface="Arial"/>
                <a:cs typeface="Arial"/>
              </a:rPr>
              <a:t> </a:t>
            </a:r>
            <a:r>
              <a:rPr lang="en-AU" sz="2000" dirty="0">
                <a:latin typeface="Arial"/>
                <a:cs typeface="Arial"/>
              </a:rPr>
              <a:t>= </a:t>
            </a:r>
            <a:r>
              <a:rPr lang="en-AU" sz="2000" dirty="0" err="1" smtClean="0">
                <a:latin typeface="Arial"/>
                <a:cs typeface="Arial"/>
              </a:rPr>
              <a:t>findMin</a:t>
            </a:r>
            <a:r>
              <a:rPr lang="en-AU" sz="2000" dirty="0" smtClean="0">
                <a:latin typeface="Arial"/>
                <a:cs typeface="Arial"/>
              </a:rPr>
              <a:t>(</a:t>
            </a:r>
            <a:r>
              <a:rPr lang="en-AU" sz="2000" dirty="0" err="1" smtClean="0">
                <a:latin typeface="Arial"/>
                <a:cs typeface="Arial"/>
              </a:rPr>
              <a:t>aList</a:t>
            </a:r>
            <a:r>
              <a:rPr lang="en-AU" sz="2000" smtClean="0">
                <a:latin typeface="Arial"/>
                <a:cs typeface="Arial"/>
              </a:rPr>
              <a:t>[k:])</a:t>
            </a:r>
            <a:endParaRPr lang="en-AU" sz="2000" dirty="0">
              <a:latin typeface="Arial"/>
              <a:cs typeface="Arial"/>
            </a:endParaRPr>
          </a:p>
          <a:p>
            <a:pPr marL="117034" indent="0">
              <a:buNone/>
            </a:pPr>
            <a:r>
              <a:rPr lang="en-AU" sz="2000" dirty="0">
                <a:latin typeface="Arial"/>
                <a:cs typeface="Arial"/>
              </a:rPr>
              <a:t>        swap</a:t>
            </a:r>
            <a:r>
              <a:rPr lang="en-AU" sz="2000" dirty="0" smtClean="0">
                <a:latin typeface="Arial"/>
                <a:cs typeface="Arial"/>
              </a:rPr>
              <a:t>(</a:t>
            </a:r>
            <a:r>
              <a:rPr lang="en-AU" sz="2000" dirty="0" err="1" smtClean="0">
                <a:latin typeface="Arial"/>
                <a:cs typeface="Arial"/>
              </a:rPr>
              <a:t>aList</a:t>
            </a:r>
            <a:r>
              <a:rPr lang="en-AU" sz="2000" dirty="0">
                <a:latin typeface="Arial"/>
                <a:cs typeface="Arial"/>
              </a:rPr>
              <a:t>, k, </a:t>
            </a:r>
            <a:r>
              <a:rPr lang="en-AU" sz="2000" dirty="0" err="1" smtClean="0">
                <a:latin typeface="Arial"/>
                <a:cs typeface="Arial"/>
              </a:rPr>
              <a:t>minPosition+k</a:t>
            </a:r>
            <a:r>
              <a:rPr lang="en-AU" sz="2000" dirty="0" smtClean="0">
                <a:latin typeface="Arial"/>
                <a:cs typeface="Arial"/>
              </a:rPr>
              <a:t>)</a:t>
            </a:r>
            <a:endParaRPr lang="en-AU" sz="2000" dirty="0">
              <a:latin typeface="Arial"/>
              <a:cs typeface="Arial"/>
            </a:endParaRPr>
          </a:p>
          <a:p>
            <a:pPr marL="117034" indent="0">
              <a:buNone/>
            </a:pPr>
            <a:r>
              <a:rPr lang="en-AU" sz="2000" dirty="0">
                <a:latin typeface="Arial"/>
                <a:cs typeface="Arial"/>
              </a:rPr>
              <a:t>    </a:t>
            </a:r>
          </a:p>
          <a:p>
            <a:pPr marL="117034" indent="0">
              <a:buNone/>
            </a:pPr>
            <a:r>
              <a:rPr lang="en-AU" sz="2000" dirty="0" err="1">
                <a:solidFill>
                  <a:srgbClr val="FF6600"/>
                </a:solidFill>
                <a:latin typeface="Arial"/>
                <a:cs typeface="Arial"/>
              </a:rPr>
              <a:t>def</a:t>
            </a:r>
            <a:r>
              <a:rPr lang="en-AU" sz="2000" dirty="0">
                <a:latin typeface="Arial"/>
                <a:cs typeface="Arial"/>
              </a:rPr>
              <a:t> </a:t>
            </a:r>
            <a:r>
              <a:rPr lang="en-AU" sz="2000" dirty="0" err="1" smtClean="0">
                <a:solidFill>
                  <a:srgbClr val="3366FF"/>
                </a:solidFill>
                <a:latin typeface="Arial"/>
                <a:cs typeface="Arial"/>
              </a:rPr>
              <a:t>findMin</a:t>
            </a:r>
            <a:r>
              <a:rPr lang="en-AU" sz="2000" dirty="0" smtClean="0">
                <a:latin typeface="Arial"/>
                <a:cs typeface="Arial"/>
              </a:rPr>
              <a:t>(</a:t>
            </a:r>
            <a:r>
              <a:rPr lang="en-AU" sz="2000" dirty="0" err="1" smtClean="0">
                <a:latin typeface="Arial"/>
                <a:cs typeface="Arial"/>
              </a:rPr>
              <a:t>aList</a:t>
            </a:r>
            <a:r>
              <a:rPr lang="en-AU" sz="2000" dirty="0" smtClean="0">
                <a:latin typeface="Arial"/>
                <a:cs typeface="Arial"/>
              </a:rPr>
              <a:t>)</a:t>
            </a:r>
            <a:r>
              <a:rPr lang="en-AU" sz="2000" dirty="0">
                <a:latin typeface="Arial"/>
                <a:cs typeface="Arial"/>
              </a:rPr>
              <a:t>:</a:t>
            </a:r>
          </a:p>
          <a:p>
            <a:pPr marL="117034" indent="0">
              <a:buNone/>
            </a:pPr>
            <a:r>
              <a:rPr lang="en-AU" sz="2000" dirty="0">
                <a:latin typeface="Arial"/>
                <a:cs typeface="Arial"/>
              </a:rPr>
              <a:t>    </a:t>
            </a:r>
            <a:r>
              <a:rPr lang="en-AU" sz="2000" dirty="0" err="1" smtClean="0">
                <a:latin typeface="Arial"/>
                <a:cs typeface="Arial"/>
              </a:rPr>
              <a:t>minPosition</a:t>
            </a:r>
            <a:r>
              <a:rPr lang="en-AU" sz="2000" dirty="0" smtClean="0">
                <a:latin typeface="Arial"/>
                <a:cs typeface="Arial"/>
              </a:rPr>
              <a:t> </a:t>
            </a:r>
            <a:r>
              <a:rPr lang="en-AU" sz="2000" dirty="0">
                <a:latin typeface="Arial"/>
                <a:cs typeface="Arial"/>
              </a:rPr>
              <a:t>= </a:t>
            </a:r>
            <a:r>
              <a:rPr lang="en-AU" sz="2000" dirty="0" smtClean="0">
                <a:latin typeface="Arial"/>
                <a:cs typeface="Arial"/>
              </a:rPr>
              <a:t>0</a:t>
            </a:r>
            <a:endParaRPr lang="en-AU" sz="2000" dirty="0">
              <a:latin typeface="Arial"/>
              <a:cs typeface="Arial"/>
            </a:endParaRPr>
          </a:p>
          <a:p>
            <a:pPr marL="117034" indent="0">
              <a:buNone/>
            </a:pPr>
            <a:r>
              <a:rPr lang="en-AU" sz="2000" dirty="0">
                <a:latin typeface="Arial"/>
                <a:cs typeface="Arial"/>
              </a:rPr>
              <a:t>    n = </a:t>
            </a:r>
            <a:r>
              <a:rPr lang="en-AU" sz="2000" dirty="0" err="1">
                <a:solidFill>
                  <a:srgbClr val="800000"/>
                </a:solidFill>
                <a:latin typeface="Arial"/>
                <a:cs typeface="Arial"/>
              </a:rPr>
              <a:t>len</a:t>
            </a:r>
            <a:r>
              <a:rPr lang="en-AU" sz="2000" dirty="0" smtClean="0">
                <a:latin typeface="Arial"/>
                <a:cs typeface="Arial"/>
              </a:rPr>
              <a:t>(</a:t>
            </a:r>
            <a:r>
              <a:rPr lang="en-AU" sz="2000" dirty="0" err="1" smtClean="0">
                <a:latin typeface="Arial"/>
                <a:cs typeface="Arial"/>
              </a:rPr>
              <a:t>aList</a:t>
            </a:r>
            <a:r>
              <a:rPr lang="en-AU" sz="2000" dirty="0">
                <a:latin typeface="Arial"/>
                <a:cs typeface="Arial"/>
              </a:rPr>
              <a:t>)</a:t>
            </a:r>
          </a:p>
          <a:p>
            <a:pPr marL="117034" indent="0">
              <a:buNone/>
            </a:pPr>
            <a:r>
              <a:rPr lang="en-AU" sz="2000" dirty="0">
                <a:latin typeface="Arial"/>
                <a:cs typeface="Arial"/>
              </a:rPr>
              <a:t>    </a:t>
            </a:r>
            <a:r>
              <a:rPr lang="en-AU" sz="2000" dirty="0">
                <a:solidFill>
                  <a:srgbClr val="FF6600"/>
                </a:solidFill>
                <a:latin typeface="Arial"/>
                <a:cs typeface="Arial"/>
              </a:rPr>
              <a:t>for</a:t>
            </a:r>
            <a:r>
              <a:rPr lang="en-AU" sz="2000" dirty="0">
                <a:latin typeface="Arial"/>
                <a:cs typeface="Arial"/>
              </a:rPr>
              <a:t> k</a:t>
            </a:r>
            <a:r>
              <a:rPr lang="en-AU" sz="2000" dirty="0" smtClean="0">
                <a:latin typeface="Arial"/>
                <a:cs typeface="Arial"/>
              </a:rPr>
              <a:t> </a:t>
            </a:r>
            <a:r>
              <a:rPr lang="en-AU" sz="2000" dirty="0">
                <a:solidFill>
                  <a:srgbClr val="FF6600"/>
                </a:solidFill>
                <a:latin typeface="Arial"/>
                <a:cs typeface="Arial"/>
              </a:rPr>
              <a:t>in</a:t>
            </a:r>
            <a:r>
              <a:rPr lang="en-AU" sz="2000" dirty="0">
                <a:latin typeface="Arial"/>
                <a:cs typeface="Arial"/>
              </a:rPr>
              <a:t> </a:t>
            </a:r>
            <a:r>
              <a:rPr lang="en-AU" sz="2000" dirty="0">
                <a:solidFill>
                  <a:srgbClr val="800000"/>
                </a:solidFill>
                <a:latin typeface="Arial"/>
                <a:cs typeface="Arial"/>
              </a:rPr>
              <a:t>range</a:t>
            </a:r>
            <a:r>
              <a:rPr lang="en-AU" sz="2000" dirty="0" smtClean="0">
                <a:latin typeface="Arial"/>
                <a:cs typeface="Arial"/>
              </a:rPr>
              <a:t>(1</a:t>
            </a:r>
            <a:r>
              <a:rPr lang="en-AU" sz="2000" dirty="0">
                <a:latin typeface="Arial"/>
                <a:cs typeface="Arial"/>
              </a:rPr>
              <a:t>, n): </a:t>
            </a:r>
          </a:p>
          <a:p>
            <a:pPr marL="117034" indent="0">
              <a:buNone/>
            </a:pPr>
            <a:r>
              <a:rPr lang="en-AU" sz="2000" dirty="0">
                <a:latin typeface="Arial"/>
                <a:cs typeface="Arial"/>
              </a:rPr>
              <a:t>        </a:t>
            </a:r>
            <a:r>
              <a:rPr lang="en-AU" sz="2000" dirty="0">
                <a:solidFill>
                  <a:srgbClr val="FF6600"/>
                </a:solidFill>
                <a:latin typeface="Arial"/>
                <a:cs typeface="Arial"/>
              </a:rPr>
              <a:t>if</a:t>
            </a:r>
            <a:r>
              <a:rPr lang="en-AU" sz="2000" dirty="0">
                <a:latin typeface="Arial"/>
                <a:cs typeface="Arial"/>
              </a:rPr>
              <a:t> </a:t>
            </a:r>
            <a:r>
              <a:rPr lang="en-AU" sz="2000" dirty="0" err="1" smtClean="0">
                <a:latin typeface="Arial"/>
                <a:cs typeface="Arial"/>
              </a:rPr>
              <a:t>aList</a:t>
            </a:r>
            <a:r>
              <a:rPr lang="en-AU" sz="2000" dirty="0" smtClean="0">
                <a:latin typeface="Arial"/>
                <a:cs typeface="Arial"/>
              </a:rPr>
              <a:t>[</a:t>
            </a:r>
            <a:r>
              <a:rPr lang="en-AU" sz="2000" dirty="0">
                <a:latin typeface="Arial"/>
                <a:cs typeface="Arial"/>
              </a:rPr>
              <a:t>k</a:t>
            </a:r>
            <a:r>
              <a:rPr lang="en-AU" sz="2000" dirty="0" smtClean="0">
                <a:latin typeface="Arial"/>
                <a:cs typeface="Arial"/>
              </a:rPr>
              <a:t>] </a:t>
            </a:r>
            <a:r>
              <a:rPr lang="en-AU" sz="2000" dirty="0">
                <a:latin typeface="Arial"/>
                <a:cs typeface="Arial"/>
              </a:rPr>
              <a:t>&lt; </a:t>
            </a:r>
            <a:r>
              <a:rPr lang="en-AU" sz="2000" dirty="0" err="1" smtClean="0">
                <a:latin typeface="Arial"/>
                <a:cs typeface="Arial"/>
              </a:rPr>
              <a:t>aList</a:t>
            </a:r>
            <a:r>
              <a:rPr lang="en-AU" sz="2000" dirty="0">
                <a:latin typeface="Arial"/>
                <a:cs typeface="Arial"/>
              </a:rPr>
              <a:t>[</a:t>
            </a:r>
            <a:r>
              <a:rPr lang="en-AU" sz="2000" dirty="0" err="1" smtClean="0">
                <a:latin typeface="Arial"/>
                <a:cs typeface="Arial"/>
              </a:rPr>
              <a:t>minPosition</a:t>
            </a:r>
            <a:r>
              <a:rPr lang="en-AU" sz="2000" dirty="0">
                <a:latin typeface="Arial"/>
                <a:cs typeface="Arial"/>
              </a:rPr>
              <a:t>]:   </a:t>
            </a:r>
          </a:p>
          <a:p>
            <a:pPr marL="117034" indent="0">
              <a:buNone/>
            </a:pPr>
            <a:r>
              <a:rPr lang="en-AU" sz="2000" dirty="0" smtClean="0">
                <a:latin typeface="Arial"/>
                <a:cs typeface="Arial"/>
              </a:rPr>
              <a:t>              </a:t>
            </a:r>
            <a:r>
              <a:rPr lang="en-AU" sz="2000" dirty="0" err="1" smtClean="0">
                <a:latin typeface="Arial"/>
                <a:cs typeface="Arial"/>
              </a:rPr>
              <a:t>minPosition</a:t>
            </a:r>
            <a:r>
              <a:rPr lang="en-AU" sz="2000" dirty="0" smtClean="0">
                <a:latin typeface="Arial"/>
                <a:cs typeface="Arial"/>
              </a:rPr>
              <a:t> </a:t>
            </a:r>
            <a:r>
              <a:rPr lang="en-AU" sz="2000" dirty="0">
                <a:latin typeface="Arial"/>
                <a:cs typeface="Arial"/>
              </a:rPr>
              <a:t>= k</a:t>
            </a:r>
          </a:p>
          <a:p>
            <a:pPr marL="117034" indent="0">
              <a:buNone/>
            </a:pPr>
            <a:r>
              <a:rPr lang="en-AU" sz="2000" dirty="0">
                <a:latin typeface="Arial"/>
                <a:cs typeface="Arial"/>
              </a:rPr>
              <a:t>    </a:t>
            </a:r>
            <a:r>
              <a:rPr lang="en-AU" sz="2000" dirty="0">
                <a:solidFill>
                  <a:srgbClr val="FF6600"/>
                </a:solidFill>
                <a:latin typeface="Arial"/>
                <a:cs typeface="Arial"/>
              </a:rPr>
              <a:t>return</a:t>
            </a:r>
            <a:r>
              <a:rPr lang="en-AU" sz="2000" dirty="0">
                <a:latin typeface="Arial"/>
                <a:cs typeface="Arial"/>
              </a:rPr>
              <a:t> </a:t>
            </a:r>
            <a:r>
              <a:rPr lang="en-AU" sz="2000" dirty="0" err="1" smtClean="0">
                <a:latin typeface="Arial"/>
                <a:cs typeface="Arial"/>
              </a:rPr>
              <a:t>minPosition</a:t>
            </a:r>
            <a:r>
              <a:rPr lang="en-AU" sz="2000" dirty="0" smtClean="0">
                <a:latin typeface="Arial"/>
                <a:cs typeface="Arial"/>
              </a:rPr>
              <a:t> </a:t>
            </a:r>
            <a:endParaRPr lang="en-AU" sz="2000" dirty="0">
              <a:latin typeface="Arial"/>
              <a:cs typeface="Arial"/>
            </a:endParaRPr>
          </a:p>
          <a:p>
            <a:pPr marL="117034" indent="0">
              <a:buNone/>
            </a:pPr>
            <a:r>
              <a:rPr lang="en-AU" sz="2000" dirty="0">
                <a:latin typeface="Arial"/>
                <a:cs typeface="Arial"/>
              </a:rPr>
              <a:t>  </a:t>
            </a:r>
            <a:endParaRPr lang="en-AU" sz="2000" dirty="0" smtClean="0">
              <a:latin typeface="Arial"/>
              <a:cs typeface="Arial"/>
            </a:endParaRPr>
          </a:p>
          <a:p>
            <a:pPr marL="117029" indent="0">
              <a:buNone/>
            </a:pPr>
            <a:r>
              <a:rPr lang="en-AU" sz="2000" dirty="0" err="1">
                <a:solidFill>
                  <a:srgbClr val="FF6600"/>
                </a:solidFill>
                <a:latin typeface="Arial"/>
                <a:cs typeface="Arial"/>
              </a:rPr>
              <a:t>def</a:t>
            </a:r>
            <a:r>
              <a:rPr lang="en-AU" sz="2000" dirty="0">
                <a:latin typeface="Arial"/>
                <a:cs typeface="Arial"/>
              </a:rPr>
              <a:t> </a:t>
            </a:r>
            <a:r>
              <a:rPr lang="en-AU" sz="2000" dirty="0">
                <a:solidFill>
                  <a:srgbClr val="3366FF"/>
                </a:solidFill>
                <a:latin typeface="Arial"/>
                <a:cs typeface="Arial"/>
              </a:rPr>
              <a:t>swap</a:t>
            </a:r>
            <a:r>
              <a:rPr lang="en-AU" sz="2000" dirty="0" smtClean="0">
                <a:latin typeface="Arial"/>
                <a:cs typeface="Arial"/>
              </a:rPr>
              <a:t>(</a:t>
            </a:r>
            <a:r>
              <a:rPr lang="en-AU" sz="2000" dirty="0" err="1" smtClean="0">
                <a:latin typeface="Arial"/>
                <a:cs typeface="Arial"/>
              </a:rPr>
              <a:t>aList</a:t>
            </a:r>
            <a:r>
              <a:rPr lang="en-AU" sz="2000" dirty="0">
                <a:latin typeface="Arial"/>
                <a:cs typeface="Arial"/>
              </a:rPr>
              <a:t>, </a:t>
            </a:r>
            <a:r>
              <a:rPr lang="en-US" sz="2000" dirty="0">
                <a:latin typeface="Arial"/>
                <a:cs typeface="Arial"/>
              </a:rPr>
              <a:t>k</a:t>
            </a:r>
            <a:r>
              <a:rPr lang="en-AU" sz="2000" dirty="0">
                <a:latin typeface="Arial"/>
                <a:cs typeface="Arial"/>
              </a:rPr>
              <a:t>, j):</a:t>
            </a:r>
          </a:p>
          <a:p>
            <a:pPr marL="82287" indent="0">
              <a:buNone/>
            </a:pPr>
            <a:r>
              <a:rPr lang="en-AU" sz="2000" dirty="0">
                <a:latin typeface="Arial"/>
                <a:cs typeface="Arial"/>
              </a:rPr>
              <a:t>     </a:t>
            </a:r>
            <a:r>
              <a:rPr lang="en-AU" sz="2000" dirty="0" err="1">
                <a:latin typeface="Arial"/>
                <a:cs typeface="Arial"/>
              </a:rPr>
              <a:t>tmp</a:t>
            </a:r>
            <a:r>
              <a:rPr lang="en-AU" sz="2000" dirty="0">
                <a:latin typeface="Arial"/>
                <a:cs typeface="Arial"/>
              </a:rPr>
              <a:t> = </a:t>
            </a:r>
            <a:r>
              <a:rPr lang="en-AU" sz="2000" dirty="0" err="1" smtClean="0">
                <a:latin typeface="Arial"/>
                <a:cs typeface="Arial"/>
              </a:rPr>
              <a:t>aList</a:t>
            </a:r>
            <a:r>
              <a:rPr lang="en-AU" sz="2000" dirty="0">
                <a:latin typeface="Arial"/>
                <a:cs typeface="Arial"/>
              </a:rPr>
              <a:t>[k]</a:t>
            </a:r>
          </a:p>
          <a:p>
            <a:pPr marL="82287" indent="0">
              <a:buNone/>
            </a:pPr>
            <a:r>
              <a:rPr lang="en-AU" sz="2000" dirty="0">
                <a:latin typeface="Arial"/>
                <a:cs typeface="Arial"/>
              </a:rPr>
              <a:t>     </a:t>
            </a:r>
            <a:r>
              <a:rPr lang="en-AU" sz="2000" dirty="0" err="1" smtClean="0">
                <a:latin typeface="Arial"/>
                <a:cs typeface="Arial"/>
              </a:rPr>
              <a:t>aList</a:t>
            </a:r>
            <a:r>
              <a:rPr lang="en-AU" sz="2000" dirty="0">
                <a:latin typeface="Arial"/>
                <a:cs typeface="Arial"/>
              </a:rPr>
              <a:t>[k] = </a:t>
            </a:r>
            <a:r>
              <a:rPr lang="en-AU" sz="2000" dirty="0" err="1" smtClean="0">
                <a:latin typeface="Arial"/>
                <a:cs typeface="Arial"/>
              </a:rPr>
              <a:t>aList</a:t>
            </a:r>
            <a:r>
              <a:rPr lang="en-AU" sz="2000" dirty="0">
                <a:latin typeface="Arial"/>
                <a:cs typeface="Arial"/>
              </a:rPr>
              <a:t>[j]</a:t>
            </a:r>
          </a:p>
          <a:p>
            <a:pPr marL="82287" indent="0">
              <a:buNone/>
            </a:pPr>
            <a:r>
              <a:rPr lang="en-AU" sz="2000" dirty="0">
                <a:latin typeface="Arial"/>
                <a:cs typeface="Arial"/>
              </a:rPr>
              <a:t>     </a:t>
            </a:r>
            <a:r>
              <a:rPr lang="en-AU" sz="2000" dirty="0" err="1" smtClean="0">
                <a:latin typeface="Arial"/>
                <a:cs typeface="Arial"/>
              </a:rPr>
              <a:t>aList</a:t>
            </a:r>
            <a:r>
              <a:rPr lang="en-AU" sz="2000" dirty="0">
                <a:latin typeface="Arial"/>
                <a:cs typeface="Arial"/>
              </a:rPr>
              <a:t>[j] = </a:t>
            </a:r>
            <a:r>
              <a:rPr lang="en-AU" sz="2000" dirty="0" err="1">
                <a:latin typeface="Arial"/>
                <a:cs typeface="Arial"/>
              </a:rPr>
              <a:t>tmp</a:t>
            </a:r>
            <a:r>
              <a:rPr lang="en-AU" sz="2000" dirty="0">
                <a:latin typeface="Arial"/>
                <a:cs typeface="Arial"/>
              </a:rPr>
              <a:t>      </a:t>
            </a:r>
          </a:p>
        </p:txBody>
      </p:sp>
      <p:sp>
        <p:nvSpPr>
          <p:cNvPr id="5" name="Rectangle 4"/>
          <p:cNvSpPr/>
          <p:nvPr/>
        </p:nvSpPr>
        <p:spPr>
          <a:xfrm>
            <a:off x="2803090"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5</a:t>
            </a:r>
            <a:endParaRPr lang="en-AU" sz="2800" dirty="0">
              <a:solidFill>
                <a:schemeClr val="tx1"/>
              </a:solidFill>
            </a:endParaRPr>
          </a:p>
        </p:txBody>
      </p:sp>
      <p:sp>
        <p:nvSpPr>
          <p:cNvPr id="6" name="Rectangle 5"/>
          <p:cNvSpPr/>
          <p:nvPr/>
        </p:nvSpPr>
        <p:spPr>
          <a:xfrm>
            <a:off x="3443009"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7" name="Rectangle 6"/>
          <p:cNvSpPr/>
          <p:nvPr/>
        </p:nvSpPr>
        <p:spPr>
          <a:xfrm>
            <a:off x="4052609" y="8200075"/>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10</a:t>
            </a:r>
            <a:endParaRPr lang="en-AU" sz="2800" dirty="0">
              <a:solidFill>
                <a:schemeClr val="tx1"/>
              </a:solidFill>
            </a:endParaRPr>
          </a:p>
        </p:txBody>
      </p:sp>
      <p:sp>
        <p:nvSpPr>
          <p:cNvPr id="8" name="Rectangle 7"/>
          <p:cNvSpPr/>
          <p:nvPr/>
        </p:nvSpPr>
        <p:spPr>
          <a:xfrm>
            <a:off x="1533848"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2</a:t>
            </a:r>
            <a:endParaRPr lang="en-AU" sz="2800" dirty="0">
              <a:solidFill>
                <a:schemeClr val="tx1"/>
              </a:solidFill>
            </a:endParaRPr>
          </a:p>
        </p:txBody>
      </p:sp>
      <p:sp>
        <p:nvSpPr>
          <p:cNvPr id="9" name="Rectangle 8"/>
          <p:cNvSpPr/>
          <p:nvPr/>
        </p:nvSpPr>
        <p:spPr>
          <a:xfrm>
            <a:off x="2173767" y="8190404"/>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4</a:t>
            </a:r>
            <a:endParaRPr lang="en-AU" sz="2800" dirty="0">
              <a:solidFill>
                <a:schemeClr val="tx1"/>
              </a:solidFill>
            </a:endParaRPr>
          </a:p>
        </p:txBody>
      </p:sp>
      <p:sp>
        <p:nvSpPr>
          <p:cNvPr id="10" name="Rectangle 9"/>
          <p:cNvSpPr/>
          <p:nvPr/>
        </p:nvSpPr>
        <p:spPr>
          <a:xfrm>
            <a:off x="4662209" y="8190404"/>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8</a:t>
            </a:r>
          </a:p>
        </p:txBody>
      </p:sp>
      <p:sp>
        <p:nvSpPr>
          <p:cNvPr id="11" name="Rectangle 10"/>
          <p:cNvSpPr/>
          <p:nvPr/>
        </p:nvSpPr>
        <p:spPr>
          <a:xfrm>
            <a:off x="5267648" y="8190404"/>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2" name="Group 11"/>
          <p:cNvGrpSpPr/>
          <p:nvPr/>
        </p:nvGrpSpPr>
        <p:grpSpPr>
          <a:xfrm>
            <a:off x="4242550" y="8584111"/>
            <a:ext cx="300082" cy="749293"/>
            <a:chOff x="7298759" y="2209800"/>
            <a:chExt cx="300082" cy="749293"/>
          </a:xfrm>
        </p:grpSpPr>
        <p:cxnSp>
          <p:nvCxnSpPr>
            <p:cNvPr id="13" name="Straight Arrow Connector 12"/>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98759" y="2589761"/>
              <a:ext cx="300082" cy="369332"/>
            </a:xfrm>
            <a:prstGeom prst="rect">
              <a:avLst/>
            </a:prstGeom>
            <a:noFill/>
          </p:spPr>
          <p:txBody>
            <a:bodyPr wrap="none" rtlCol="0">
              <a:spAutoFit/>
            </a:bodyPr>
            <a:lstStyle/>
            <a:p>
              <a:r>
                <a:rPr lang="en-AU" dirty="0" smtClean="0"/>
                <a:t>k</a:t>
              </a:r>
              <a:endParaRPr lang="en-AU" dirty="0"/>
            </a:p>
          </p:txBody>
        </p:sp>
      </p:grpSp>
      <p:sp>
        <p:nvSpPr>
          <p:cNvPr id="15" name="Rectangle 14"/>
          <p:cNvSpPr/>
          <p:nvPr/>
        </p:nvSpPr>
        <p:spPr>
          <a:xfrm>
            <a:off x="5877248" y="8190404"/>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11</a:t>
            </a:r>
            <a:endParaRPr lang="en-AU" sz="2800" dirty="0">
              <a:solidFill>
                <a:schemeClr val="tx1"/>
              </a:solidFill>
            </a:endParaRPr>
          </a:p>
        </p:txBody>
      </p:sp>
      <p:grpSp>
        <p:nvGrpSpPr>
          <p:cNvPr id="16" name="Group 15"/>
          <p:cNvGrpSpPr/>
          <p:nvPr/>
        </p:nvGrpSpPr>
        <p:grpSpPr>
          <a:xfrm>
            <a:off x="5412686" y="8584111"/>
            <a:ext cx="562975" cy="749293"/>
            <a:chOff x="7298759" y="2209800"/>
            <a:chExt cx="562975" cy="749293"/>
          </a:xfrm>
        </p:grpSpPr>
        <p:cxnSp>
          <p:nvCxnSpPr>
            <p:cNvPr id="17" name="Straight Arrow Connector 16"/>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98759" y="2589761"/>
              <a:ext cx="562975" cy="369332"/>
            </a:xfrm>
            <a:prstGeom prst="rect">
              <a:avLst/>
            </a:prstGeom>
            <a:noFill/>
          </p:spPr>
          <p:txBody>
            <a:bodyPr wrap="none" rtlCol="0">
              <a:spAutoFit/>
            </a:bodyPr>
            <a:lstStyle/>
            <a:p>
              <a:r>
                <a:rPr lang="en-AU" dirty="0" smtClean="0"/>
                <a:t>k+2</a:t>
              </a:r>
              <a:endParaRPr lang="en-AU" dirty="0"/>
            </a:p>
          </p:txBody>
        </p:sp>
      </p:grpSp>
    </p:spTree>
    <p:extLst>
      <p:ext uri="{BB962C8B-B14F-4D97-AF65-F5344CB8AC3E}">
        <p14:creationId xmlns:p14="http://schemas.microsoft.com/office/powerpoint/2010/main" val="352857181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idx="4294967295"/>
          </p:nvPr>
        </p:nvSpPr>
        <p:spPr>
          <a:xfrm>
            <a:off x="1677864" y="196280"/>
            <a:ext cx="10728326" cy="1841500"/>
          </a:xfrm>
        </p:spPr>
        <p:txBody>
          <a:bodyPr lIns="50794" tIns="50794" rIns="50794" bIns="50794"/>
          <a:lstStyle/>
          <a:p>
            <a:r>
              <a:rPr lang="en-US" dirty="0" smtClean="0">
                <a:effectLst>
                  <a:outerShdw blurRad="38100" dist="38100" dir="2700000" algn="tl">
                    <a:srgbClr val="C0C0C0"/>
                  </a:outerShdw>
                </a:effectLst>
              </a:rPr>
              <a:t>A Boat Problem</a:t>
            </a:r>
          </a:p>
        </p:txBody>
      </p:sp>
      <p:sp>
        <p:nvSpPr>
          <p:cNvPr id="8194" name="Rectangle 3"/>
          <p:cNvSpPr>
            <a:spLocks noGrp="1" noChangeArrowheads="1"/>
          </p:cNvSpPr>
          <p:nvPr>
            <p:ph type="body" idx="4294967295"/>
          </p:nvPr>
        </p:nvSpPr>
        <p:spPr>
          <a:xfrm>
            <a:off x="1749872" y="1780456"/>
            <a:ext cx="11140628" cy="4248869"/>
          </a:xfrm>
        </p:spPr>
        <p:txBody>
          <a:bodyPr lIns="50794" tIns="50794" rIns="50794" bIns="50794"/>
          <a:lstStyle/>
          <a:p>
            <a:pPr marL="0" indent="0" algn="ctr">
              <a:buNone/>
            </a:pPr>
            <a:r>
              <a:rPr lang="en-US" sz="3600" i="1" dirty="0">
                <a:latin typeface="Times New Roman" pitchFamily="18" charset="0"/>
              </a:rPr>
              <a:t>A farmer wishes to take a goat, a cabbage and a wolf across a river. However, his boat can only take one of them at a time. Therefore he will need to make several trips. Also, he cannot leave the goat alone with the cabbage, and cannot leave the wolf alone with the goat.</a:t>
            </a:r>
          </a:p>
          <a:p>
            <a:pPr marL="0" indent="0" algn="ctr">
              <a:buNone/>
            </a:pPr>
            <a:r>
              <a:rPr lang="en-US" sz="3600" dirty="0">
                <a:latin typeface="Times New Roman" pitchFamily="18" charset="0"/>
              </a:rPr>
              <a:t>Find a way for the farmer to get everything across the river. </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6029327"/>
            <a:ext cx="6888164" cy="3276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6" name="Rectangle 5"/>
          <p:cNvSpPr>
            <a:spLocks/>
          </p:cNvSpPr>
          <p:nvPr/>
        </p:nvSpPr>
        <p:spPr bwMode="auto">
          <a:xfrm>
            <a:off x="7988303" y="9410699"/>
            <a:ext cx="490219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latin typeface="Helvetica Neue Light" pitchFamily="-84" charset="0"/>
                <a:sym typeface="Helvetica Neue Light" pitchFamily="-84" charset="0"/>
              </a:rPr>
              <a:t>Cover Design of Anany Levitin, Introduction to the Design and Analysis of Algorithms (2nd Edition)</a:t>
            </a:r>
          </a:p>
        </p:txBody>
      </p:sp>
    </p:spTree>
    <p:extLst>
      <p:ext uri="{BB962C8B-B14F-4D97-AF65-F5344CB8AC3E}">
        <p14:creationId xmlns:p14="http://schemas.microsoft.com/office/powerpoint/2010/main" val="305578044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2892" y="196283"/>
            <a:ext cx="10663936" cy="1080119"/>
          </a:xfrm>
        </p:spPr>
        <p:txBody>
          <a:bodyPr/>
          <a:lstStyle/>
          <a:p>
            <a:r>
              <a:rPr lang="en-AU" dirty="0" smtClean="0"/>
              <a:t>Solving Boat Problem</a:t>
            </a:r>
            <a:endParaRPr lang="en-AU" dirty="0"/>
          </a:p>
        </p:txBody>
      </p:sp>
      <p:sp>
        <p:nvSpPr>
          <p:cNvPr id="3" name="Rounded Rectangle 2"/>
          <p:cNvSpPr/>
          <p:nvPr/>
        </p:nvSpPr>
        <p:spPr>
          <a:xfrm>
            <a:off x="2405631" y="1313656"/>
            <a:ext cx="4680521" cy="1440161"/>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Generate a list of all possible states</a:t>
            </a:r>
          </a:p>
        </p:txBody>
      </p:sp>
      <p:sp>
        <p:nvSpPr>
          <p:cNvPr id="5" name="Rounded Rectangle 4"/>
          <p:cNvSpPr/>
          <p:nvPr/>
        </p:nvSpPr>
        <p:spPr>
          <a:xfrm>
            <a:off x="2376986" y="5484708"/>
            <a:ext cx="4680521" cy="1509193"/>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Find all possible transitions between states</a:t>
            </a:r>
          </a:p>
        </p:txBody>
      </p:sp>
      <p:sp>
        <p:nvSpPr>
          <p:cNvPr id="6" name="Rounded Rectangle 5"/>
          <p:cNvSpPr/>
          <p:nvPr/>
        </p:nvSpPr>
        <p:spPr>
          <a:xfrm>
            <a:off x="2376986" y="7630308"/>
            <a:ext cx="4680521" cy="1944216"/>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Find a path from the start state to the final state</a:t>
            </a:r>
          </a:p>
        </p:txBody>
      </p:sp>
      <p:cxnSp>
        <p:nvCxnSpPr>
          <p:cNvPr id="9" name="Straight Arrow Connector 8"/>
          <p:cNvCxnSpPr/>
          <p:nvPr/>
        </p:nvCxnSpPr>
        <p:spPr>
          <a:xfrm>
            <a:off x="4703381" y="6993900"/>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379600" y="3436641"/>
            <a:ext cx="4680521" cy="1440161"/>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Eliminate those states which are not valid</a:t>
            </a:r>
          </a:p>
        </p:txBody>
      </p:sp>
      <p:cxnSp>
        <p:nvCxnSpPr>
          <p:cNvPr id="20" name="Straight Arrow Connector 19"/>
          <p:cNvCxnSpPr/>
          <p:nvPr/>
        </p:nvCxnSpPr>
        <p:spPr>
          <a:xfrm>
            <a:off x="4703381" y="4876800"/>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703381" y="2827139"/>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3487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Solving the Boat Problem</a:t>
            </a:r>
            <a:endParaRPr lang="en-US" dirty="0"/>
          </a:p>
        </p:txBody>
      </p:sp>
      <p:sp>
        <p:nvSpPr>
          <p:cNvPr id="5" name="Content Placeholder 2"/>
          <p:cNvSpPr txBox="1">
            <a:spLocks/>
          </p:cNvSpPr>
          <p:nvPr/>
        </p:nvSpPr>
        <p:spPr>
          <a:xfrm>
            <a:off x="2685976" y="2788568"/>
            <a:ext cx="9289032" cy="5760640"/>
          </a:xfrm>
          <a:prstGeom prst="rect">
            <a:avLst/>
          </a:prstGeom>
          <a:solidFill>
            <a:schemeClr val="accent3">
              <a:lumMod val="20000"/>
              <a:lumOff val="80000"/>
            </a:schemeClr>
          </a:solidFill>
        </p:spPr>
        <p:txBody>
          <a:bodyPr>
            <a:no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eaLnBrk="1" hangingPunct="1">
              <a:lnSpc>
                <a:spcPct val="90000"/>
              </a:lnSpc>
              <a:buFont typeface="Wingdings" pitchFamily="2" charset="2"/>
              <a:buNone/>
            </a:pPr>
            <a:r>
              <a:rPr lang="en-US" sz="2800" dirty="0">
                <a:solidFill>
                  <a:srgbClr val="008000"/>
                </a:solidFill>
                <a:latin typeface="Arial"/>
                <a:cs typeface="Arial"/>
              </a:rPr>
              <a:t>'</a:t>
            </a:r>
            <a:r>
              <a:rPr lang="en-US" sz="2800" i="1" dirty="0" smtClean="0">
                <a:solidFill>
                  <a:srgbClr val="008000"/>
                </a:solidFill>
                <a:latin typeface="Arial"/>
                <a:cs typeface="Arial"/>
              </a:rPr>
              <a:t>Generate a list of all possible states</a:t>
            </a:r>
            <a:r>
              <a:rPr lang="en-US" sz="2800" dirty="0" smtClean="0">
                <a:solidFill>
                  <a:srgbClr val="008000"/>
                </a:solidFill>
                <a:latin typeface="Arial"/>
                <a:cs typeface="Arial"/>
              </a:rPr>
              <a:t>'</a:t>
            </a:r>
          </a:p>
          <a:p>
            <a:pPr eaLnBrk="1" hangingPunct="1">
              <a:lnSpc>
                <a:spcPct val="90000"/>
              </a:lnSpc>
              <a:buFont typeface="Wingdings" pitchFamily="2" charset="2"/>
              <a:buNone/>
            </a:pPr>
            <a:r>
              <a:rPr lang="en-US" sz="2800" dirty="0" err="1" smtClean="0">
                <a:latin typeface="Arial"/>
                <a:cs typeface="Arial"/>
              </a:rPr>
              <a:t>stateList</a:t>
            </a:r>
            <a:r>
              <a:rPr lang="en-US" sz="2800" dirty="0" smtClean="0">
                <a:latin typeface="Arial"/>
                <a:cs typeface="Arial"/>
              </a:rPr>
              <a:t> = </a:t>
            </a:r>
            <a:r>
              <a:rPr lang="en-US" sz="2800" dirty="0" err="1" smtClean="0">
                <a:solidFill>
                  <a:srgbClr val="FF0000"/>
                </a:solidFill>
                <a:latin typeface="Arial"/>
                <a:cs typeface="Arial"/>
              </a:rPr>
              <a:t>generateStates</a:t>
            </a:r>
            <a:r>
              <a:rPr lang="en-US" sz="2800" dirty="0">
                <a:latin typeface="Arial"/>
                <a:cs typeface="Arial"/>
              </a:rPr>
              <a:t>()</a:t>
            </a:r>
          </a:p>
          <a:p>
            <a:pPr eaLnBrk="1" hangingPunct="1">
              <a:lnSpc>
                <a:spcPct val="90000"/>
              </a:lnSpc>
              <a:buNone/>
            </a:pPr>
            <a:endParaRPr lang="en-US" sz="2800" dirty="0" smtClean="0">
              <a:solidFill>
                <a:srgbClr val="008000"/>
              </a:solidFill>
              <a:latin typeface="Arial"/>
              <a:cs typeface="Arial"/>
            </a:endParaRPr>
          </a:p>
          <a:p>
            <a:pPr eaLnBrk="1" hangingPunct="1">
              <a:lnSpc>
                <a:spcPct val="90000"/>
              </a:lnSpc>
              <a:buNone/>
            </a:pPr>
            <a:r>
              <a:rPr lang="en-US" sz="2800" dirty="0" smtClean="0">
                <a:solidFill>
                  <a:srgbClr val="008000"/>
                </a:solidFill>
                <a:latin typeface="Arial"/>
                <a:cs typeface="Arial"/>
              </a:rPr>
              <a:t>'</a:t>
            </a:r>
            <a:r>
              <a:rPr lang="en-US" sz="2800" i="1" dirty="0">
                <a:solidFill>
                  <a:srgbClr val="008000"/>
                </a:solidFill>
                <a:latin typeface="Arial"/>
                <a:cs typeface="Arial"/>
              </a:rPr>
              <a:t>Eliminate states which are not </a:t>
            </a:r>
            <a:r>
              <a:rPr lang="en-US" sz="2800" i="1" dirty="0" smtClean="0">
                <a:solidFill>
                  <a:srgbClr val="008000"/>
                </a:solidFill>
                <a:latin typeface="Arial"/>
                <a:cs typeface="Arial"/>
              </a:rPr>
              <a:t>allowed</a:t>
            </a:r>
            <a:r>
              <a:rPr lang="en-US" sz="2800" dirty="0" smtClean="0">
                <a:solidFill>
                  <a:srgbClr val="008000"/>
                </a:solidFill>
                <a:latin typeface="Arial"/>
                <a:cs typeface="Arial"/>
              </a:rPr>
              <a:t>’</a:t>
            </a:r>
            <a:endParaRPr lang="en-US" sz="2800" i="1" dirty="0">
              <a:latin typeface="Arial"/>
              <a:cs typeface="Arial"/>
            </a:endParaRPr>
          </a:p>
          <a:p>
            <a:pPr eaLnBrk="1" hangingPunct="1">
              <a:lnSpc>
                <a:spcPct val="90000"/>
              </a:lnSpc>
              <a:buFont typeface="Wingdings" pitchFamily="2" charset="2"/>
              <a:buNone/>
            </a:pPr>
            <a:r>
              <a:rPr lang="en-US" sz="2800" dirty="0" err="1">
                <a:solidFill>
                  <a:srgbClr val="FF0000"/>
                </a:solidFill>
                <a:latin typeface="Arial"/>
                <a:cs typeface="Arial"/>
              </a:rPr>
              <a:t>eliminateStates</a:t>
            </a:r>
            <a:r>
              <a:rPr lang="en-US" sz="2800" dirty="0">
                <a:solidFill>
                  <a:srgbClr val="FF0000"/>
                </a:solidFill>
                <a:latin typeface="Arial"/>
                <a:cs typeface="Arial"/>
              </a:rPr>
              <a:t>(</a:t>
            </a:r>
            <a:r>
              <a:rPr lang="en-US" sz="2800" dirty="0" err="1" smtClean="0">
                <a:solidFill>
                  <a:srgbClr val="FF0000"/>
                </a:solidFill>
                <a:latin typeface="Arial"/>
                <a:cs typeface="Arial"/>
              </a:rPr>
              <a:t>stateList</a:t>
            </a:r>
            <a:r>
              <a:rPr lang="en-US" sz="2800" dirty="0" smtClean="0">
                <a:solidFill>
                  <a:srgbClr val="FF0000"/>
                </a:solidFill>
                <a:latin typeface="Arial"/>
                <a:cs typeface="Arial"/>
              </a:rPr>
              <a:t>)</a:t>
            </a:r>
          </a:p>
          <a:p>
            <a:pPr eaLnBrk="1" hangingPunct="1">
              <a:lnSpc>
                <a:spcPct val="90000"/>
              </a:lnSpc>
              <a:buFont typeface="Wingdings" pitchFamily="2" charset="2"/>
              <a:buNone/>
            </a:pPr>
            <a:endParaRPr lang="en-US" sz="2800" dirty="0">
              <a:latin typeface="Arial"/>
              <a:cs typeface="Arial"/>
            </a:endParaRPr>
          </a:p>
          <a:p>
            <a:pPr eaLnBrk="1" hangingPunct="1">
              <a:lnSpc>
                <a:spcPct val="90000"/>
              </a:lnSpc>
              <a:buNone/>
            </a:pPr>
            <a:r>
              <a:rPr lang="en-US" sz="2800" dirty="0" smtClean="0">
                <a:solidFill>
                  <a:srgbClr val="008000"/>
                </a:solidFill>
                <a:latin typeface="Arial"/>
                <a:cs typeface="Arial"/>
              </a:rPr>
              <a:t>'</a:t>
            </a:r>
            <a:r>
              <a:rPr lang="en-US" sz="2800" i="1" dirty="0">
                <a:solidFill>
                  <a:srgbClr val="008000"/>
                </a:solidFill>
                <a:latin typeface="Arial"/>
                <a:cs typeface="Arial"/>
              </a:rPr>
              <a:t>Find all possible transitions between </a:t>
            </a:r>
            <a:r>
              <a:rPr lang="en-US" sz="2800" i="1" dirty="0" smtClean="0">
                <a:solidFill>
                  <a:srgbClr val="008000"/>
                </a:solidFill>
                <a:latin typeface="Arial"/>
                <a:cs typeface="Arial"/>
              </a:rPr>
              <a:t>states</a:t>
            </a:r>
            <a:r>
              <a:rPr lang="en-US" sz="2800" dirty="0" smtClean="0">
                <a:solidFill>
                  <a:srgbClr val="008000"/>
                </a:solidFill>
                <a:latin typeface="Arial"/>
                <a:cs typeface="Arial"/>
              </a:rPr>
              <a:t>’</a:t>
            </a:r>
            <a:endParaRPr lang="en-US" sz="2800" i="1" dirty="0">
              <a:solidFill>
                <a:srgbClr val="008000"/>
              </a:solidFill>
              <a:latin typeface="Arial"/>
              <a:cs typeface="Arial"/>
            </a:endParaRPr>
          </a:p>
          <a:p>
            <a:pPr eaLnBrk="1" hangingPunct="1">
              <a:lnSpc>
                <a:spcPct val="90000"/>
              </a:lnSpc>
              <a:buFont typeface="Wingdings" pitchFamily="2" charset="2"/>
              <a:buNone/>
            </a:pPr>
            <a:r>
              <a:rPr lang="en-US" sz="2800" dirty="0" err="1" smtClean="0">
                <a:latin typeface="Arial"/>
                <a:cs typeface="Arial"/>
              </a:rPr>
              <a:t>transitionList</a:t>
            </a:r>
            <a:r>
              <a:rPr lang="en-US" sz="2800" dirty="0">
                <a:latin typeface="Arial"/>
                <a:cs typeface="Arial"/>
              </a:rPr>
              <a:t> </a:t>
            </a:r>
            <a:r>
              <a:rPr lang="en-US" sz="2800" dirty="0" smtClean="0">
                <a:latin typeface="Arial"/>
                <a:cs typeface="Arial"/>
              </a:rPr>
              <a:t>= </a:t>
            </a:r>
            <a:r>
              <a:rPr lang="en-US" sz="2800" dirty="0" err="1">
                <a:solidFill>
                  <a:srgbClr val="FF0000"/>
                </a:solidFill>
                <a:latin typeface="Arial"/>
                <a:cs typeface="Arial"/>
              </a:rPr>
              <a:t>findTransitions</a:t>
            </a:r>
            <a:r>
              <a:rPr lang="en-US" sz="2800" dirty="0" smtClean="0">
                <a:solidFill>
                  <a:srgbClr val="FF0000"/>
                </a:solidFill>
                <a:latin typeface="Arial"/>
                <a:cs typeface="Arial"/>
              </a:rPr>
              <a:t>(</a:t>
            </a:r>
            <a:r>
              <a:rPr lang="en-US" sz="2800" dirty="0" err="1">
                <a:solidFill>
                  <a:srgbClr val="FF0000"/>
                </a:solidFill>
                <a:latin typeface="Arial"/>
                <a:cs typeface="Arial"/>
              </a:rPr>
              <a:t>s</a:t>
            </a:r>
            <a:r>
              <a:rPr lang="en-US" sz="2800" dirty="0" err="1" smtClean="0">
                <a:solidFill>
                  <a:srgbClr val="FF0000"/>
                </a:solidFill>
                <a:latin typeface="Arial"/>
                <a:cs typeface="Arial"/>
              </a:rPr>
              <a:t>tateList</a:t>
            </a:r>
            <a:r>
              <a:rPr lang="en-US" sz="2800" dirty="0">
                <a:solidFill>
                  <a:srgbClr val="FF0000"/>
                </a:solidFill>
                <a:latin typeface="Arial"/>
                <a:cs typeface="Arial"/>
              </a:rPr>
              <a:t>) </a:t>
            </a:r>
          </a:p>
          <a:p>
            <a:pPr eaLnBrk="1" hangingPunct="1">
              <a:lnSpc>
                <a:spcPct val="90000"/>
              </a:lnSpc>
              <a:buFont typeface="Wingdings" pitchFamily="2" charset="2"/>
              <a:buNone/>
            </a:pPr>
            <a:endParaRPr lang="en-US" sz="2800" dirty="0" smtClean="0">
              <a:latin typeface="Arial"/>
              <a:cs typeface="Arial"/>
            </a:endParaRPr>
          </a:p>
          <a:p>
            <a:pPr eaLnBrk="1" hangingPunct="1">
              <a:lnSpc>
                <a:spcPct val="90000"/>
              </a:lnSpc>
              <a:buNone/>
            </a:pPr>
            <a:r>
              <a:rPr lang="en-US" sz="2800" dirty="0" smtClean="0">
                <a:solidFill>
                  <a:srgbClr val="008000"/>
                </a:solidFill>
                <a:latin typeface="Arial"/>
                <a:cs typeface="Arial"/>
              </a:rPr>
              <a:t>'</a:t>
            </a:r>
            <a:r>
              <a:rPr lang="en-US" sz="2800" i="1" dirty="0">
                <a:solidFill>
                  <a:srgbClr val="008000"/>
                </a:solidFill>
                <a:latin typeface="Arial"/>
                <a:cs typeface="Arial"/>
              </a:rPr>
              <a:t>Find a path from the start state to final </a:t>
            </a:r>
            <a:r>
              <a:rPr lang="en-US" sz="2800" i="1" dirty="0" smtClean="0">
                <a:solidFill>
                  <a:srgbClr val="008000"/>
                </a:solidFill>
                <a:latin typeface="Arial"/>
                <a:cs typeface="Arial"/>
              </a:rPr>
              <a:t>state</a:t>
            </a:r>
            <a:r>
              <a:rPr lang="en-US" sz="2800" dirty="0" smtClean="0">
                <a:solidFill>
                  <a:srgbClr val="008000"/>
                </a:solidFill>
                <a:latin typeface="Arial"/>
                <a:cs typeface="Arial"/>
              </a:rPr>
              <a:t>’</a:t>
            </a:r>
            <a:endParaRPr lang="en-US" sz="2800" i="1" dirty="0">
              <a:solidFill>
                <a:srgbClr val="008000"/>
              </a:solidFill>
              <a:latin typeface="Arial"/>
              <a:cs typeface="Arial"/>
            </a:endParaRPr>
          </a:p>
          <a:p>
            <a:pPr eaLnBrk="1" hangingPunct="1">
              <a:lnSpc>
                <a:spcPct val="90000"/>
              </a:lnSpc>
              <a:buNone/>
            </a:pPr>
            <a:r>
              <a:rPr lang="en-US" sz="2800" dirty="0" err="1" smtClean="0">
                <a:solidFill>
                  <a:srgbClr val="FF0000"/>
                </a:solidFill>
                <a:latin typeface="Arial"/>
                <a:cs typeface="Arial"/>
              </a:rPr>
              <a:t>findPath</a:t>
            </a:r>
            <a:r>
              <a:rPr lang="en-US" sz="2800" dirty="0" smtClean="0">
                <a:solidFill>
                  <a:srgbClr val="FF0000"/>
                </a:solidFill>
                <a:latin typeface="Arial"/>
                <a:cs typeface="Arial"/>
              </a:rPr>
              <a:t>(</a:t>
            </a:r>
            <a:r>
              <a:rPr lang="en-US" sz="2800" smtClean="0">
                <a:solidFill>
                  <a:srgbClr val="FF0000"/>
                </a:solidFill>
                <a:latin typeface="Arial"/>
                <a:cs typeface="Arial"/>
              </a:rPr>
              <a:t>stateList</a:t>
            </a:r>
            <a:r>
              <a:rPr lang="en-US" sz="2800" dirty="0">
                <a:solidFill>
                  <a:srgbClr val="FF0000"/>
                </a:solidFill>
                <a:latin typeface="Arial"/>
                <a:cs typeface="Arial"/>
              </a:rPr>
              <a:t>, </a:t>
            </a:r>
            <a:r>
              <a:rPr lang="en-US" sz="2800" dirty="0" err="1">
                <a:solidFill>
                  <a:srgbClr val="FF0000"/>
                </a:solidFill>
                <a:latin typeface="Arial"/>
                <a:cs typeface="Arial"/>
              </a:rPr>
              <a:t>transitionList</a:t>
            </a:r>
            <a:r>
              <a:rPr lang="en-US" sz="2800" dirty="0">
                <a:solidFill>
                  <a:srgbClr val="FF0000"/>
                </a:solidFill>
                <a:latin typeface="Arial"/>
                <a:cs typeface="Arial"/>
              </a:rPr>
              <a:t>) </a:t>
            </a:r>
          </a:p>
        </p:txBody>
      </p:sp>
    </p:spTree>
    <p:extLst>
      <p:ext uri="{BB962C8B-B14F-4D97-AF65-F5344CB8AC3E}">
        <p14:creationId xmlns:p14="http://schemas.microsoft.com/office/powerpoint/2010/main" val="1358372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2041528" y="390525"/>
            <a:ext cx="10664825" cy="1625600"/>
          </a:xfrm>
        </p:spPr>
        <p:txBody>
          <a:bodyPr lIns="50794" tIns="50794" rIns="50794" bIns="50794"/>
          <a:lstStyle/>
          <a:p>
            <a:pPr eaLnBrk="1" hangingPunct="1"/>
            <a:r>
              <a:rPr lang="en-US" smtClean="0">
                <a:effectLst>
                  <a:outerShdw blurRad="38100" dist="38100" dir="2700000" algn="tl">
                    <a:srgbClr val="C0C0C0"/>
                  </a:outerShdw>
                </a:effectLst>
              </a:rPr>
              <a:t>8 Queens</a:t>
            </a:r>
          </a:p>
        </p:txBody>
      </p:sp>
      <p:sp>
        <p:nvSpPr>
          <p:cNvPr id="59395" name="Rectangle 2"/>
          <p:cNvSpPr>
            <a:spLocks noGrp="1" noChangeArrowheads="1"/>
          </p:cNvSpPr>
          <p:nvPr>
            <p:ph type="body" idx="4294967295"/>
          </p:nvPr>
        </p:nvSpPr>
        <p:spPr>
          <a:xfrm>
            <a:off x="1173809" y="7253067"/>
            <a:ext cx="11703050" cy="1165225"/>
          </a:xfrm>
        </p:spPr>
        <p:txBody>
          <a:bodyPr lIns="50794" tIns="50794" rIns="50794" bIns="50794">
            <a:normAutofit fontScale="77500" lnSpcReduction="20000"/>
          </a:bodyPr>
          <a:lstStyle/>
          <a:p>
            <a:pPr marL="520130" indent="-403103" algn="ctr" eaLnBrk="1" fontAlgn="auto" hangingPunct="1">
              <a:spcBef>
                <a:spcPts val="853"/>
              </a:spcBef>
              <a:spcAft>
                <a:spcPts val="0"/>
              </a:spcAft>
              <a:buNone/>
              <a:defRPr/>
            </a:pPr>
            <a:r>
              <a:rPr lang="en-US" dirty="0" smtClean="0">
                <a:latin typeface="Times New Roman" charset="0"/>
                <a:ea typeface="+mn-ea"/>
                <a:cs typeface="+mn-cs"/>
                <a:sym typeface="Geneva" charset="0"/>
              </a:rPr>
              <a:t>Consider a standard chessboard. Can you place 8 queens on the board so that none of them are attacking each other?</a:t>
            </a:r>
          </a:p>
        </p:txBody>
      </p:sp>
      <p:graphicFrame>
        <p:nvGraphicFramePr>
          <p:cNvPr id="59396" name="Group 4"/>
          <p:cNvGraphicFramePr>
            <a:graphicFrameLocks noGrp="1"/>
          </p:cNvGraphicFramePr>
          <p:nvPr/>
        </p:nvGraphicFramePr>
        <p:xfrm>
          <a:off x="5565775" y="628649"/>
          <a:ext cx="5499100" cy="5841376"/>
        </p:xfrm>
        <a:graphic>
          <a:graphicData uri="http://schemas.openxmlformats.org/drawingml/2006/table">
            <a:tbl>
              <a:tblPr/>
              <a:tblGrid>
                <a:gridCol w="687388"/>
                <a:gridCol w="687387"/>
                <a:gridCol w="687388"/>
                <a:gridCol w="687387"/>
                <a:gridCol w="687388"/>
                <a:gridCol w="687387"/>
                <a:gridCol w="687388"/>
                <a:gridCol w="687387"/>
              </a:tblGrid>
              <a:tr h="73017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3017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3017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3017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3017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3017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3017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3017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1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3" marB="50803"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59479" name="Group 87"/>
          <p:cNvGrpSpPr>
            <a:grpSpLocks/>
          </p:cNvGrpSpPr>
          <p:nvPr/>
        </p:nvGrpSpPr>
        <p:grpSpPr bwMode="auto">
          <a:xfrm>
            <a:off x="5781678" y="700088"/>
            <a:ext cx="4989513" cy="5778500"/>
            <a:chOff x="3642" y="577"/>
            <a:chExt cx="3143" cy="3640"/>
          </a:xfrm>
        </p:grpSpPr>
        <p:sp>
          <p:nvSpPr>
            <p:cNvPr id="21591" name="Line 212"/>
            <p:cNvSpPr>
              <a:spLocks noChangeShapeType="1"/>
            </p:cNvSpPr>
            <p:nvPr/>
          </p:nvSpPr>
          <p:spPr bwMode="auto">
            <a:xfrm>
              <a:off x="5003" y="623"/>
              <a:ext cx="31" cy="1334"/>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21592" name="Line 213"/>
            <p:cNvSpPr>
              <a:spLocks noChangeShapeType="1"/>
            </p:cNvSpPr>
            <p:nvPr/>
          </p:nvSpPr>
          <p:spPr bwMode="auto">
            <a:xfrm>
              <a:off x="5003" y="2346"/>
              <a:ext cx="8" cy="1871"/>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21593" name="Line 214"/>
            <p:cNvSpPr>
              <a:spLocks noChangeShapeType="1"/>
            </p:cNvSpPr>
            <p:nvPr/>
          </p:nvSpPr>
          <p:spPr bwMode="auto">
            <a:xfrm>
              <a:off x="3642" y="2119"/>
              <a:ext cx="1192" cy="0"/>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21594" name="Line 215"/>
            <p:cNvSpPr>
              <a:spLocks noChangeShapeType="1"/>
            </p:cNvSpPr>
            <p:nvPr/>
          </p:nvSpPr>
          <p:spPr bwMode="auto">
            <a:xfrm rot="10800000">
              <a:off x="5185" y="2119"/>
              <a:ext cx="1600" cy="25"/>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21595" name="Line 216"/>
            <p:cNvSpPr>
              <a:spLocks noChangeShapeType="1"/>
            </p:cNvSpPr>
            <p:nvPr/>
          </p:nvSpPr>
          <p:spPr bwMode="auto">
            <a:xfrm flipH="1">
              <a:off x="5185" y="623"/>
              <a:ext cx="1272" cy="1320"/>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21596" name="Line 217"/>
            <p:cNvSpPr>
              <a:spLocks noChangeShapeType="1"/>
            </p:cNvSpPr>
            <p:nvPr/>
          </p:nvSpPr>
          <p:spPr bwMode="auto">
            <a:xfrm>
              <a:off x="3642" y="577"/>
              <a:ext cx="1225" cy="1361"/>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21597" name="Line 218"/>
            <p:cNvSpPr>
              <a:spLocks noChangeShapeType="1"/>
            </p:cNvSpPr>
            <p:nvPr/>
          </p:nvSpPr>
          <p:spPr bwMode="auto">
            <a:xfrm rot="10800000">
              <a:off x="5139" y="2301"/>
              <a:ext cx="1588" cy="1769"/>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21598" name="Line 219"/>
            <p:cNvSpPr>
              <a:spLocks noChangeShapeType="1"/>
            </p:cNvSpPr>
            <p:nvPr/>
          </p:nvSpPr>
          <p:spPr bwMode="auto">
            <a:xfrm rot="10800000" flipH="1">
              <a:off x="3688" y="2301"/>
              <a:ext cx="1200" cy="1240"/>
            </a:xfrm>
            <a:prstGeom prst="line">
              <a:avLst/>
            </a:prstGeom>
            <a:noFill/>
            <a:ln w="25400">
              <a:solidFill>
                <a:srgbClr val="FF271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59488" name="Text Box 96"/>
            <p:cNvSpPr txBox="1">
              <a:spLocks/>
            </p:cNvSpPr>
            <p:nvPr/>
          </p:nvSpPr>
          <p:spPr bwMode="auto">
            <a:xfrm>
              <a:off x="4822" y="1893"/>
              <a:ext cx="409" cy="475"/>
            </a:xfrm>
            <a:prstGeom prst="rect">
              <a:avLst/>
            </a:prstGeom>
            <a:noFill/>
            <a:ln>
              <a:noFill/>
            </a:ln>
            <a:effectLst/>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4300" b="1" dirty="0">
                  <a:solidFill>
                    <a:srgbClr val="000000"/>
                  </a:solidFill>
                  <a:latin typeface="Helvetica Neue Light" charset="0"/>
                  <a:ea typeface="ヒラギノ角ゴ ProN W3" charset="0"/>
                  <a:cs typeface="ヒラギノ角ゴ ProN W3" charset="0"/>
                  <a:sym typeface="Helvetica Neue Light" charset="0"/>
                </a:rPr>
                <a:t>Q</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sz="6000" dirty="0"/>
              <a:t>Solving 8 Queens</a:t>
            </a:r>
          </a:p>
        </p:txBody>
      </p:sp>
      <p:sp>
        <p:nvSpPr>
          <p:cNvPr id="2" name="Rounded Rectangle 1"/>
          <p:cNvSpPr/>
          <p:nvPr/>
        </p:nvSpPr>
        <p:spPr>
          <a:xfrm>
            <a:off x="4702201" y="2356522"/>
            <a:ext cx="4680521" cy="1944216"/>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Generate a list of all the possible positions for the Queens</a:t>
            </a:r>
          </a:p>
        </p:txBody>
      </p:sp>
      <p:sp>
        <p:nvSpPr>
          <p:cNvPr id="5" name="Rounded Rectangle 4"/>
          <p:cNvSpPr/>
          <p:nvPr/>
        </p:nvSpPr>
        <p:spPr>
          <a:xfrm>
            <a:off x="4630194" y="5092824"/>
            <a:ext cx="4896545" cy="2016225"/>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For each board of possible positions check whether it is a solution</a:t>
            </a:r>
          </a:p>
        </p:txBody>
      </p:sp>
      <p:cxnSp>
        <p:nvCxnSpPr>
          <p:cNvPr id="7" name="Straight Arrow Connector 6"/>
          <p:cNvCxnSpPr>
            <a:stCxn id="2" idx="2"/>
            <a:endCxn id="5" idx="0"/>
          </p:cNvCxnSpPr>
          <p:nvPr/>
        </p:nvCxnSpPr>
        <p:spPr>
          <a:xfrm>
            <a:off x="7042462" y="4300738"/>
            <a:ext cx="36004" cy="792088"/>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29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lIns="50794" tIns="50794" rIns="50794" bIns="50794"/>
          <a:lstStyle/>
          <a:p>
            <a:pPr eaLnBrk="1" hangingPunct="1"/>
            <a:r>
              <a:rPr lang="en-US" smtClean="0">
                <a:effectLst>
                  <a:outerShdw blurRad="38100" dist="38100" dir="2700000" algn="tl">
                    <a:srgbClr val="C0C0C0"/>
                  </a:outerShdw>
                </a:effectLst>
              </a:rPr>
              <a:t>Overview</a:t>
            </a:r>
          </a:p>
        </p:txBody>
      </p:sp>
      <p:sp>
        <p:nvSpPr>
          <p:cNvPr id="15362" name="Rectangle 2"/>
          <p:cNvSpPr>
            <a:spLocks noGrp="1" noChangeArrowheads="1"/>
          </p:cNvSpPr>
          <p:nvPr>
            <p:ph idx="1"/>
          </p:nvPr>
        </p:nvSpPr>
        <p:spPr/>
        <p:txBody>
          <a:bodyPr lIns="50794" tIns="50794" rIns="50794" bIns="50794"/>
          <a:lstStyle/>
          <a:p>
            <a:pPr eaLnBrk="1" hangingPunct="1"/>
            <a:r>
              <a:rPr lang="en-US" dirty="0" smtClean="0"/>
              <a:t>Decomposition</a:t>
            </a:r>
          </a:p>
          <a:p>
            <a:pPr eaLnBrk="1" hangingPunct="1"/>
            <a:r>
              <a:rPr lang="en-US" dirty="0" smtClean="0"/>
              <a:t>Selection Sort</a:t>
            </a:r>
          </a:p>
          <a:p>
            <a:pPr eaLnBrk="1" hangingPunct="1"/>
            <a:r>
              <a:rPr lang="en-US" dirty="0" smtClean="0"/>
              <a:t>The Boat Problem</a:t>
            </a:r>
          </a:p>
          <a:p>
            <a:pPr eaLnBrk="1" hangingPunct="1"/>
            <a:r>
              <a:rPr lang="en-US" dirty="0" smtClean="0"/>
              <a:t>8 Queens</a:t>
            </a:r>
          </a:p>
          <a:p>
            <a:pPr eaLnBrk="1" hangingPunct="1"/>
            <a:r>
              <a:rPr lang="en-US" dirty="0" smtClean="0"/>
              <a:t>Travelling Salesman</a:t>
            </a:r>
          </a:p>
          <a:p>
            <a:pPr eaLnBrk="1" hangingPunct="1"/>
            <a:r>
              <a:rPr lang="en-US" dirty="0" smtClean="0"/>
              <a:t>Knapsack</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Solving the 8 Queens Problem</a:t>
            </a:r>
            <a:endParaRPr lang="en-US" dirty="0"/>
          </a:p>
        </p:txBody>
      </p:sp>
      <p:sp>
        <p:nvSpPr>
          <p:cNvPr id="5" name="Content Placeholder 2"/>
          <p:cNvSpPr txBox="1">
            <a:spLocks/>
          </p:cNvSpPr>
          <p:nvPr/>
        </p:nvSpPr>
        <p:spPr>
          <a:xfrm>
            <a:off x="2685976" y="2788568"/>
            <a:ext cx="9289032" cy="3816424"/>
          </a:xfrm>
          <a:prstGeom prst="rect">
            <a:avLst/>
          </a:prstGeom>
          <a:solidFill>
            <a:schemeClr val="accent3">
              <a:lumMod val="20000"/>
              <a:lumOff val="80000"/>
            </a:schemeClr>
          </a:solidFill>
        </p:spPr>
        <p:txBody>
          <a:bodyPr>
            <a:no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eaLnBrk="1" hangingPunct="1">
              <a:lnSpc>
                <a:spcPct val="90000"/>
              </a:lnSpc>
              <a:buFont typeface="Wingdings" pitchFamily="2" charset="2"/>
              <a:buNone/>
            </a:pPr>
            <a:r>
              <a:rPr lang="en-US" sz="2800" dirty="0">
                <a:solidFill>
                  <a:srgbClr val="008000"/>
                </a:solidFill>
                <a:latin typeface="Arial"/>
                <a:cs typeface="Arial"/>
              </a:rPr>
              <a:t>'</a:t>
            </a:r>
            <a:r>
              <a:rPr lang="en-US" sz="2800" i="1" dirty="0" smtClean="0">
                <a:solidFill>
                  <a:srgbClr val="008000"/>
                </a:solidFill>
                <a:latin typeface="Arial"/>
                <a:cs typeface="Arial"/>
              </a:rPr>
              <a:t>Generate a list of all possible Queen positions</a:t>
            </a:r>
            <a:r>
              <a:rPr lang="en-US" sz="2800" dirty="0" smtClean="0">
                <a:solidFill>
                  <a:srgbClr val="008000"/>
                </a:solidFill>
                <a:latin typeface="Arial"/>
                <a:cs typeface="Arial"/>
              </a:rPr>
              <a:t>’</a:t>
            </a:r>
          </a:p>
          <a:p>
            <a:pPr eaLnBrk="1" hangingPunct="1">
              <a:lnSpc>
                <a:spcPct val="90000"/>
              </a:lnSpc>
              <a:buFont typeface="Wingdings" pitchFamily="2" charset="2"/>
              <a:buNone/>
            </a:pPr>
            <a:r>
              <a:rPr lang="en-US" sz="2800" dirty="0" err="1" smtClean="0">
                <a:latin typeface="Arial"/>
                <a:cs typeface="Arial"/>
              </a:rPr>
              <a:t>positionList</a:t>
            </a:r>
            <a:r>
              <a:rPr lang="en-US" sz="2800" dirty="0" smtClean="0">
                <a:latin typeface="Arial"/>
                <a:cs typeface="Arial"/>
              </a:rPr>
              <a:t> = </a:t>
            </a:r>
            <a:r>
              <a:rPr lang="en-US" sz="2800" dirty="0" err="1" smtClean="0">
                <a:solidFill>
                  <a:srgbClr val="FF0000"/>
                </a:solidFill>
                <a:latin typeface="Arial"/>
                <a:cs typeface="Arial"/>
              </a:rPr>
              <a:t>generatePositions</a:t>
            </a:r>
            <a:r>
              <a:rPr lang="en-US" sz="2800" dirty="0" smtClean="0">
                <a:solidFill>
                  <a:srgbClr val="FF0000"/>
                </a:solidFill>
                <a:latin typeface="Arial"/>
                <a:cs typeface="Arial"/>
              </a:rPr>
              <a:t>(</a:t>
            </a:r>
            <a:r>
              <a:rPr lang="en-US" sz="2800" dirty="0">
                <a:solidFill>
                  <a:srgbClr val="FF0000"/>
                </a:solidFill>
                <a:latin typeface="Arial"/>
                <a:cs typeface="Arial"/>
              </a:rPr>
              <a:t>)</a:t>
            </a:r>
          </a:p>
          <a:p>
            <a:pPr eaLnBrk="1" hangingPunct="1">
              <a:lnSpc>
                <a:spcPct val="90000"/>
              </a:lnSpc>
              <a:buNone/>
            </a:pPr>
            <a:endParaRPr lang="en-US" sz="2800" dirty="0" smtClean="0">
              <a:solidFill>
                <a:srgbClr val="008000"/>
              </a:solidFill>
              <a:latin typeface="Arial"/>
              <a:cs typeface="Arial"/>
            </a:endParaRPr>
          </a:p>
          <a:p>
            <a:pPr eaLnBrk="1" hangingPunct="1">
              <a:lnSpc>
                <a:spcPct val="90000"/>
              </a:lnSpc>
              <a:buNone/>
            </a:pPr>
            <a:r>
              <a:rPr lang="en-US" sz="2800" dirty="0" smtClean="0">
                <a:solidFill>
                  <a:srgbClr val="000000"/>
                </a:solidFill>
                <a:latin typeface="Arial"/>
                <a:cs typeface="Arial"/>
              </a:rPr>
              <a:t>for board in </a:t>
            </a:r>
            <a:r>
              <a:rPr lang="en-US" sz="2800" dirty="0" err="1" smtClean="0">
                <a:solidFill>
                  <a:srgbClr val="000000"/>
                </a:solidFill>
                <a:latin typeface="Arial"/>
                <a:cs typeface="Arial"/>
              </a:rPr>
              <a:t>positionList</a:t>
            </a:r>
            <a:r>
              <a:rPr lang="en-US" sz="2800" dirty="0" smtClean="0">
                <a:solidFill>
                  <a:srgbClr val="000000"/>
                </a:solidFill>
                <a:latin typeface="Arial"/>
                <a:cs typeface="Arial"/>
              </a:rPr>
              <a:t>:</a:t>
            </a:r>
          </a:p>
          <a:p>
            <a:pPr eaLnBrk="1" hangingPunct="1">
              <a:lnSpc>
                <a:spcPct val="90000"/>
              </a:lnSpc>
              <a:buNone/>
            </a:pPr>
            <a:r>
              <a:rPr lang="en-US" sz="2800" dirty="0" smtClean="0">
                <a:solidFill>
                  <a:srgbClr val="008000"/>
                </a:solidFill>
                <a:latin typeface="Arial"/>
                <a:cs typeface="Arial"/>
              </a:rPr>
              <a:t>      ’</a:t>
            </a:r>
            <a:r>
              <a:rPr lang="en-US" sz="2800" i="1" dirty="0" smtClean="0">
                <a:solidFill>
                  <a:srgbClr val="008000"/>
                </a:solidFill>
                <a:latin typeface="Arial"/>
                <a:cs typeface="Arial"/>
              </a:rPr>
              <a:t>check whether it is a solution</a:t>
            </a:r>
            <a:r>
              <a:rPr lang="en-US" sz="2800" dirty="0" smtClean="0">
                <a:solidFill>
                  <a:srgbClr val="008000"/>
                </a:solidFill>
                <a:latin typeface="Arial"/>
                <a:cs typeface="Arial"/>
              </a:rPr>
              <a:t>’</a:t>
            </a:r>
            <a:endParaRPr lang="en-US" sz="2800" i="1" dirty="0">
              <a:latin typeface="Arial"/>
              <a:cs typeface="Arial"/>
            </a:endParaRPr>
          </a:p>
          <a:p>
            <a:pPr eaLnBrk="1" hangingPunct="1">
              <a:lnSpc>
                <a:spcPct val="90000"/>
              </a:lnSpc>
              <a:buFont typeface="Wingdings" pitchFamily="2" charset="2"/>
              <a:buNone/>
            </a:pPr>
            <a:r>
              <a:rPr lang="en-US" sz="2800" dirty="0" smtClean="0">
                <a:latin typeface="Arial"/>
                <a:cs typeface="Arial"/>
              </a:rPr>
              <a:t>      if </a:t>
            </a:r>
            <a:r>
              <a:rPr lang="en-US" sz="2800" dirty="0" err="1" smtClean="0">
                <a:solidFill>
                  <a:srgbClr val="FF0000"/>
                </a:solidFill>
                <a:latin typeface="Arial"/>
                <a:cs typeface="Arial"/>
              </a:rPr>
              <a:t>validSolution</a:t>
            </a:r>
            <a:r>
              <a:rPr lang="en-US" sz="2800" dirty="0" smtClean="0">
                <a:solidFill>
                  <a:srgbClr val="FF0000"/>
                </a:solidFill>
                <a:latin typeface="Arial"/>
                <a:cs typeface="Arial"/>
              </a:rPr>
              <a:t>(board)</a:t>
            </a:r>
            <a:r>
              <a:rPr lang="en-US" sz="2800" dirty="0" smtClean="0">
                <a:latin typeface="Arial"/>
                <a:cs typeface="Arial"/>
              </a:rPr>
              <a:t>:</a:t>
            </a:r>
          </a:p>
          <a:p>
            <a:pPr eaLnBrk="1" hangingPunct="1">
              <a:lnSpc>
                <a:spcPct val="90000"/>
              </a:lnSpc>
              <a:buFont typeface="Wingdings" pitchFamily="2" charset="2"/>
              <a:buNone/>
            </a:pPr>
            <a:r>
              <a:rPr lang="en-US" sz="2800" dirty="0" smtClean="0">
                <a:latin typeface="Arial"/>
                <a:cs typeface="Arial"/>
              </a:rPr>
              <a:t>            </a:t>
            </a:r>
            <a:r>
              <a:rPr lang="en-US" sz="2800" dirty="0" err="1" smtClean="0">
                <a:solidFill>
                  <a:srgbClr val="FF0000"/>
                </a:solidFill>
                <a:latin typeface="Arial"/>
                <a:cs typeface="Arial"/>
              </a:rPr>
              <a:t>printSolution</a:t>
            </a:r>
            <a:r>
              <a:rPr lang="en-US" sz="2800" dirty="0" smtClean="0">
                <a:solidFill>
                  <a:srgbClr val="FF0000"/>
                </a:solidFill>
                <a:latin typeface="Arial"/>
                <a:cs typeface="Arial"/>
              </a:rPr>
              <a:t>(board)</a:t>
            </a:r>
            <a:endParaRPr lang="en-US" sz="2800" dirty="0">
              <a:solidFill>
                <a:srgbClr val="FF0000"/>
              </a:solidFill>
              <a:latin typeface="Arial"/>
              <a:cs typeface="Arial"/>
            </a:endParaRPr>
          </a:p>
        </p:txBody>
      </p:sp>
    </p:spTree>
    <p:extLst>
      <p:ext uri="{BB962C8B-B14F-4D97-AF65-F5344CB8AC3E}">
        <p14:creationId xmlns:p14="http://schemas.microsoft.com/office/powerpoint/2010/main" val="5164757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idx="4294967295"/>
          </p:nvPr>
        </p:nvSpPr>
        <p:spPr>
          <a:xfrm>
            <a:off x="1677867" y="340297"/>
            <a:ext cx="10664825" cy="1625600"/>
          </a:xfrm>
        </p:spPr>
        <p:txBody>
          <a:bodyPr lIns="50794" tIns="50794" rIns="50794" bIns="50794"/>
          <a:lstStyle/>
          <a:p>
            <a:pPr eaLnBrk="1" hangingPunct="1"/>
            <a:r>
              <a:rPr lang="en-US" dirty="0" smtClean="0"/>
              <a:t>Traveling Salesman</a:t>
            </a:r>
          </a:p>
        </p:txBody>
      </p:sp>
      <p:sp>
        <p:nvSpPr>
          <p:cNvPr id="54274" name="Content Placeholder 2"/>
          <p:cNvSpPr>
            <a:spLocks noGrp="1"/>
          </p:cNvSpPr>
          <p:nvPr>
            <p:ph idx="4294967295"/>
          </p:nvPr>
        </p:nvSpPr>
        <p:spPr>
          <a:xfrm>
            <a:off x="1605859" y="2133603"/>
            <a:ext cx="10800457" cy="7351713"/>
          </a:xfrm>
        </p:spPr>
        <p:txBody>
          <a:bodyPr lIns="50794" tIns="50794" rIns="50794" bIns="50794"/>
          <a:lstStyle/>
          <a:p>
            <a:pPr marL="266674" indent="-266674" algn="ctr" defTabSz="914307" eaLnBrk="1" hangingPunct="1">
              <a:buNone/>
            </a:pPr>
            <a:r>
              <a:rPr lang="en-US" sz="3100" dirty="0"/>
              <a:t>Suppose you are given the following driving distances in </a:t>
            </a:r>
            <a:r>
              <a:rPr lang="en-US" sz="3100" dirty="0" err="1"/>
              <a:t>kms</a:t>
            </a:r>
            <a:r>
              <a:rPr lang="en-US" sz="3100" dirty="0"/>
              <a:t> between the following capital cities.</a:t>
            </a:r>
          </a:p>
          <a:p>
            <a:pPr marL="266674" indent="-266674" defTabSz="914307" eaLnBrk="1" hangingPunct="1"/>
            <a:endParaRPr lang="en-US" sz="3100" dirty="0"/>
          </a:p>
          <a:p>
            <a:pPr marL="266674" indent="-266674" defTabSz="914307" eaLnBrk="1" hangingPunct="1"/>
            <a:endParaRPr lang="en-US" sz="3100" dirty="0"/>
          </a:p>
          <a:p>
            <a:pPr marL="266674" indent="-266674" defTabSz="914307" eaLnBrk="1" hangingPunct="1"/>
            <a:endParaRPr lang="en-US" sz="3100" dirty="0"/>
          </a:p>
          <a:p>
            <a:pPr marL="266674" indent="-266674" defTabSz="914307" eaLnBrk="1" hangingPunct="1">
              <a:buNone/>
            </a:pPr>
            <a:endParaRPr lang="en-US" sz="3100" dirty="0"/>
          </a:p>
          <a:p>
            <a:pPr marL="266674" indent="-266674" defTabSz="914307" eaLnBrk="1" hangingPunct="1">
              <a:buNone/>
            </a:pPr>
            <a:endParaRPr lang="en-US" sz="3100" dirty="0"/>
          </a:p>
          <a:p>
            <a:pPr marL="266674" indent="-266674" defTabSz="914307" eaLnBrk="1" hangingPunct="1">
              <a:buNone/>
            </a:pPr>
            <a:endParaRPr lang="en-US" sz="3100" dirty="0"/>
          </a:p>
          <a:p>
            <a:pPr marL="266674" indent="-266674" defTabSz="914307" eaLnBrk="1" hangingPunct="1">
              <a:buNone/>
            </a:pPr>
            <a:endParaRPr lang="en-US" sz="3100" dirty="0"/>
          </a:p>
          <a:p>
            <a:pPr marL="266674" indent="-266674" defTabSz="914307" eaLnBrk="1" hangingPunct="1">
              <a:buNone/>
            </a:pPr>
            <a:endParaRPr lang="en-US" sz="3100" dirty="0"/>
          </a:p>
          <a:p>
            <a:pPr marL="266674" indent="-266674" algn="ctr" defTabSz="914307" eaLnBrk="1" hangingPunct="1">
              <a:buNone/>
            </a:pPr>
            <a:r>
              <a:rPr lang="en-US" sz="3100" dirty="0"/>
              <a:t>Find the shortest route that enables a salesman to start at Canberra, visit all the other cities, before returning to Canberra.  </a:t>
            </a:r>
          </a:p>
        </p:txBody>
      </p:sp>
      <p:graphicFrame>
        <p:nvGraphicFramePr>
          <p:cNvPr id="5" name="Table 4"/>
          <p:cNvGraphicFramePr>
            <a:graphicFrameLocks noGrp="1"/>
          </p:cNvGraphicFramePr>
          <p:nvPr>
            <p:extLst>
              <p:ext uri="{D42A27DB-BD31-4B8C-83A1-F6EECF244321}">
                <p14:modId xmlns:p14="http://schemas.microsoft.com/office/powerpoint/2010/main" val="3967613610"/>
              </p:ext>
            </p:extLst>
          </p:nvPr>
        </p:nvGraphicFramePr>
        <p:xfrm>
          <a:off x="2109790" y="3581402"/>
          <a:ext cx="8915394" cy="4191000"/>
        </p:xfrm>
        <a:graphic>
          <a:graphicData uri="http://schemas.openxmlformats.org/drawingml/2006/table">
            <a:tbl>
              <a:tblPr/>
              <a:tblGrid>
                <a:gridCol w="1485899"/>
                <a:gridCol w="1485899"/>
                <a:gridCol w="1485899"/>
                <a:gridCol w="1485899"/>
                <a:gridCol w="1485899"/>
                <a:gridCol w="1485899"/>
              </a:tblGrid>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Adelaide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Brisbane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Canberra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Darwin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Sydney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Adelaide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3017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Brisbane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3415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939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Canberra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Darwin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3017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3415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Sydney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939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4983880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sz="6000" dirty="0"/>
              <a:t>Solving Travelling Salesman</a:t>
            </a:r>
          </a:p>
        </p:txBody>
      </p:sp>
      <p:sp>
        <p:nvSpPr>
          <p:cNvPr id="2" name="Rounded Rectangle 1"/>
          <p:cNvSpPr/>
          <p:nvPr/>
        </p:nvSpPr>
        <p:spPr>
          <a:xfrm>
            <a:off x="4702201" y="2356522"/>
            <a:ext cx="4680521" cy="1944216"/>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Generate a list of all the possible routes </a:t>
            </a:r>
          </a:p>
        </p:txBody>
      </p:sp>
      <p:sp>
        <p:nvSpPr>
          <p:cNvPr id="5" name="Rounded Rectangle 4"/>
          <p:cNvSpPr/>
          <p:nvPr/>
        </p:nvSpPr>
        <p:spPr>
          <a:xfrm>
            <a:off x="4702201" y="5020816"/>
            <a:ext cx="4824535" cy="3096344"/>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For each route calculate the </a:t>
            </a:r>
            <a:r>
              <a:rPr lang="en-AU" sz="3600" dirty="0" smtClean="0">
                <a:solidFill>
                  <a:schemeClr val="tx1"/>
                </a:solidFill>
              </a:rPr>
              <a:t>distance and find </a:t>
            </a:r>
            <a:r>
              <a:rPr lang="en-AU" sz="3600" dirty="0">
                <a:solidFill>
                  <a:schemeClr val="tx1"/>
                </a:solidFill>
              </a:rPr>
              <a:t>the route with the shortest distance</a:t>
            </a:r>
          </a:p>
          <a:p>
            <a:pPr algn="ctr"/>
            <a:endParaRPr lang="en-AU" sz="3600" dirty="0">
              <a:solidFill>
                <a:schemeClr val="tx1"/>
              </a:solidFill>
            </a:endParaRPr>
          </a:p>
        </p:txBody>
      </p:sp>
      <p:cxnSp>
        <p:nvCxnSpPr>
          <p:cNvPr id="7" name="Straight Arrow Connector 6"/>
          <p:cNvCxnSpPr>
            <a:stCxn id="2" idx="2"/>
          </p:cNvCxnSpPr>
          <p:nvPr/>
        </p:nvCxnSpPr>
        <p:spPr>
          <a:xfrm>
            <a:off x="7042460" y="4300736"/>
            <a:ext cx="0" cy="72008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928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Solving the Travelling Salesman Problem</a:t>
            </a:r>
            <a:endParaRPr lang="en-US" dirty="0"/>
          </a:p>
        </p:txBody>
      </p:sp>
      <p:sp>
        <p:nvSpPr>
          <p:cNvPr id="5" name="Content Placeholder 2"/>
          <p:cNvSpPr txBox="1">
            <a:spLocks/>
          </p:cNvSpPr>
          <p:nvPr/>
        </p:nvSpPr>
        <p:spPr>
          <a:xfrm>
            <a:off x="2181920" y="2140496"/>
            <a:ext cx="9433048" cy="7416824"/>
          </a:xfrm>
          <a:prstGeom prst="rect">
            <a:avLst/>
          </a:prstGeom>
          <a:solidFill>
            <a:schemeClr val="accent3">
              <a:lumMod val="20000"/>
              <a:lumOff val="80000"/>
            </a:schemeClr>
          </a:solidFill>
        </p:spPr>
        <p:txBody>
          <a:bodyPr>
            <a:no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eaLnBrk="1" hangingPunct="1">
              <a:lnSpc>
                <a:spcPct val="90000"/>
              </a:lnSpc>
              <a:buNone/>
            </a:pPr>
            <a:r>
              <a:rPr lang="en-US" sz="2400" dirty="0" smtClean="0">
                <a:solidFill>
                  <a:srgbClr val="008000"/>
                </a:solidFill>
                <a:latin typeface="Arial"/>
                <a:cs typeface="Arial"/>
              </a:rPr>
              <a:t>’</a:t>
            </a:r>
            <a:r>
              <a:rPr lang="en-US" sz="2400" i="1" dirty="0" smtClean="0">
                <a:solidFill>
                  <a:srgbClr val="008000"/>
                </a:solidFill>
                <a:latin typeface="Arial"/>
                <a:cs typeface="Arial"/>
              </a:rPr>
              <a:t>Read distances</a:t>
            </a:r>
            <a:r>
              <a:rPr lang="en-US" sz="2400" dirty="0" smtClean="0">
                <a:solidFill>
                  <a:srgbClr val="008000"/>
                </a:solidFill>
                <a:latin typeface="Arial"/>
                <a:cs typeface="Arial"/>
              </a:rPr>
              <a:t>’</a:t>
            </a:r>
            <a:endParaRPr lang="en-US" sz="2400" dirty="0">
              <a:solidFill>
                <a:srgbClr val="008000"/>
              </a:solidFill>
              <a:latin typeface="Arial"/>
              <a:cs typeface="Arial"/>
            </a:endParaRPr>
          </a:p>
          <a:p>
            <a:pPr eaLnBrk="1" hangingPunct="1">
              <a:lnSpc>
                <a:spcPct val="90000"/>
              </a:lnSpc>
              <a:buFont typeface="Wingdings" pitchFamily="2" charset="2"/>
              <a:buNone/>
            </a:pPr>
            <a:r>
              <a:rPr lang="en-US" sz="2400" dirty="0" smtClean="0">
                <a:latin typeface="Arial"/>
                <a:cs typeface="Arial"/>
              </a:rPr>
              <a:t>distances = </a:t>
            </a:r>
            <a:r>
              <a:rPr lang="en-US" sz="2400" dirty="0" err="1" smtClean="0">
                <a:solidFill>
                  <a:srgbClr val="FF0000"/>
                </a:solidFill>
                <a:latin typeface="Arial"/>
                <a:cs typeface="Arial"/>
              </a:rPr>
              <a:t>readDistances</a:t>
            </a:r>
            <a:r>
              <a:rPr lang="en-US" sz="2400" dirty="0" smtClean="0">
                <a:solidFill>
                  <a:srgbClr val="FF0000"/>
                </a:solidFill>
                <a:latin typeface="Arial"/>
                <a:cs typeface="Arial"/>
              </a:rPr>
              <a:t>()</a:t>
            </a:r>
          </a:p>
          <a:p>
            <a:pPr eaLnBrk="1" hangingPunct="1">
              <a:lnSpc>
                <a:spcPct val="90000"/>
              </a:lnSpc>
              <a:buFont typeface="Wingdings" pitchFamily="2" charset="2"/>
              <a:buNone/>
            </a:pPr>
            <a:endParaRPr lang="en-US" sz="2400" dirty="0" smtClean="0">
              <a:solidFill>
                <a:srgbClr val="008000"/>
              </a:solidFill>
              <a:latin typeface="Arial"/>
              <a:cs typeface="Arial"/>
            </a:endParaRPr>
          </a:p>
          <a:p>
            <a:pPr eaLnBrk="1" hangingPunct="1">
              <a:lnSpc>
                <a:spcPct val="90000"/>
              </a:lnSpc>
              <a:buNone/>
            </a:pPr>
            <a:r>
              <a:rPr lang="en-US" sz="2400" dirty="0">
                <a:solidFill>
                  <a:srgbClr val="008000"/>
                </a:solidFill>
                <a:latin typeface="Arial"/>
                <a:cs typeface="Arial"/>
              </a:rPr>
              <a:t>'</a:t>
            </a:r>
            <a:r>
              <a:rPr lang="en-US" sz="2400" i="1" dirty="0">
                <a:solidFill>
                  <a:srgbClr val="008000"/>
                </a:solidFill>
                <a:latin typeface="Arial"/>
                <a:cs typeface="Arial"/>
              </a:rPr>
              <a:t>Generate a list of all possible paths</a:t>
            </a:r>
            <a:r>
              <a:rPr lang="en-US" sz="2400" dirty="0">
                <a:solidFill>
                  <a:srgbClr val="008000"/>
                </a:solidFill>
                <a:latin typeface="Arial"/>
                <a:cs typeface="Arial"/>
              </a:rPr>
              <a:t>’</a:t>
            </a:r>
          </a:p>
          <a:p>
            <a:pPr eaLnBrk="1" hangingPunct="1">
              <a:lnSpc>
                <a:spcPct val="90000"/>
              </a:lnSpc>
              <a:buFont typeface="Wingdings" pitchFamily="2" charset="2"/>
              <a:buNone/>
            </a:pPr>
            <a:r>
              <a:rPr lang="en-US" sz="2400" dirty="0" err="1" smtClean="0">
                <a:latin typeface="Arial"/>
                <a:cs typeface="Arial"/>
              </a:rPr>
              <a:t>pathList</a:t>
            </a:r>
            <a:r>
              <a:rPr lang="en-US" sz="2400" dirty="0" smtClean="0">
                <a:latin typeface="Arial"/>
                <a:cs typeface="Arial"/>
              </a:rPr>
              <a:t> = </a:t>
            </a:r>
            <a:r>
              <a:rPr lang="en-US" sz="2400" dirty="0" err="1" smtClean="0">
                <a:solidFill>
                  <a:srgbClr val="FF0000"/>
                </a:solidFill>
                <a:latin typeface="Arial"/>
                <a:cs typeface="Arial"/>
              </a:rPr>
              <a:t>generatePaths</a:t>
            </a:r>
            <a:r>
              <a:rPr lang="en-US" sz="2400" dirty="0">
                <a:solidFill>
                  <a:srgbClr val="FF0000"/>
                </a:solidFill>
                <a:latin typeface="Arial"/>
                <a:cs typeface="Arial"/>
              </a:rPr>
              <a:t>()</a:t>
            </a:r>
          </a:p>
          <a:p>
            <a:pPr eaLnBrk="1" hangingPunct="1">
              <a:lnSpc>
                <a:spcPct val="90000"/>
              </a:lnSpc>
              <a:buNone/>
            </a:pPr>
            <a:endParaRPr lang="en-US" sz="2400" dirty="0" smtClean="0">
              <a:solidFill>
                <a:srgbClr val="008000"/>
              </a:solidFill>
              <a:latin typeface="Arial"/>
              <a:cs typeface="Arial"/>
            </a:endParaRPr>
          </a:p>
          <a:p>
            <a:pPr eaLnBrk="1" hangingPunct="1">
              <a:lnSpc>
                <a:spcPct val="90000"/>
              </a:lnSpc>
              <a:buNone/>
            </a:pPr>
            <a:r>
              <a:rPr lang="en-US" sz="2400" dirty="0" smtClean="0">
                <a:solidFill>
                  <a:srgbClr val="008000"/>
                </a:solidFill>
                <a:latin typeface="Arial"/>
                <a:cs typeface="Arial"/>
              </a:rPr>
              <a:t>’</a:t>
            </a:r>
            <a:r>
              <a:rPr lang="en-US" sz="2400" i="1" dirty="0" smtClean="0">
                <a:solidFill>
                  <a:srgbClr val="008000"/>
                </a:solidFill>
                <a:latin typeface="Arial"/>
                <a:cs typeface="Arial"/>
              </a:rPr>
              <a:t>find best path</a:t>
            </a:r>
            <a:r>
              <a:rPr lang="en-US" sz="2400" dirty="0" smtClean="0">
                <a:solidFill>
                  <a:srgbClr val="008000"/>
                </a:solidFill>
                <a:latin typeface="Arial"/>
                <a:cs typeface="Arial"/>
              </a:rPr>
              <a:t>’</a:t>
            </a:r>
          </a:p>
          <a:p>
            <a:pPr eaLnBrk="1" hangingPunct="1">
              <a:lnSpc>
                <a:spcPct val="90000"/>
              </a:lnSpc>
              <a:buNone/>
            </a:pPr>
            <a:r>
              <a:rPr lang="en-US" sz="2400" dirty="0" err="1" smtClean="0">
                <a:latin typeface="Arial"/>
                <a:cs typeface="Arial"/>
              </a:rPr>
              <a:t>bestRoute</a:t>
            </a:r>
            <a:r>
              <a:rPr lang="en-US" sz="2400" dirty="0" smtClean="0">
                <a:latin typeface="Arial"/>
                <a:cs typeface="Arial"/>
              </a:rPr>
              <a:t> = </a:t>
            </a:r>
            <a:r>
              <a:rPr lang="en-US" sz="2400" dirty="0" err="1" smtClean="0">
                <a:latin typeface="Arial"/>
                <a:cs typeface="Arial"/>
              </a:rPr>
              <a:t>pathList</a:t>
            </a:r>
            <a:r>
              <a:rPr lang="en-US" sz="2400" dirty="0" smtClean="0">
                <a:latin typeface="Arial"/>
                <a:cs typeface="Arial"/>
              </a:rPr>
              <a:t>[0]</a:t>
            </a:r>
          </a:p>
          <a:p>
            <a:pPr eaLnBrk="1" hangingPunct="1">
              <a:lnSpc>
                <a:spcPct val="90000"/>
              </a:lnSpc>
              <a:buNone/>
            </a:pPr>
            <a:r>
              <a:rPr lang="en-US" sz="2400" dirty="0" err="1" smtClean="0">
                <a:latin typeface="Arial"/>
                <a:cs typeface="Arial"/>
              </a:rPr>
              <a:t>minDistance</a:t>
            </a:r>
            <a:r>
              <a:rPr lang="en-US" sz="2400" dirty="0" smtClean="0">
                <a:latin typeface="Arial"/>
                <a:cs typeface="Arial"/>
              </a:rPr>
              <a:t> = </a:t>
            </a:r>
            <a:r>
              <a:rPr lang="en-US" sz="2400" dirty="0" err="1" smtClean="0">
                <a:solidFill>
                  <a:srgbClr val="FF0000"/>
                </a:solidFill>
                <a:latin typeface="Arial"/>
                <a:cs typeface="Arial"/>
              </a:rPr>
              <a:t>calculateDistance</a:t>
            </a:r>
            <a:r>
              <a:rPr lang="en-US" sz="2400" dirty="0" smtClean="0">
                <a:solidFill>
                  <a:srgbClr val="FF0000"/>
                </a:solidFill>
                <a:latin typeface="Arial"/>
                <a:cs typeface="Arial"/>
              </a:rPr>
              <a:t>(</a:t>
            </a:r>
            <a:r>
              <a:rPr lang="en-US" sz="2400" dirty="0" err="1" smtClean="0">
                <a:solidFill>
                  <a:srgbClr val="FF0000"/>
                </a:solidFill>
                <a:latin typeface="Arial"/>
                <a:cs typeface="Arial"/>
              </a:rPr>
              <a:t>bestRoute</a:t>
            </a:r>
            <a:r>
              <a:rPr lang="en-US" sz="2400" dirty="0" smtClean="0">
                <a:solidFill>
                  <a:srgbClr val="FF0000"/>
                </a:solidFill>
                <a:latin typeface="Arial"/>
                <a:cs typeface="Arial"/>
              </a:rPr>
              <a:t>)</a:t>
            </a:r>
          </a:p>
          <a:p>
            <a:pPr eaLnBrk="1" hangingPunct="1">
              <a:lnSpc>
                <a:spcPct val="90000"/>
              </a:lnSpc>
              <a:buNone/>
            </a:pPr>
            <a:r>
              <a:rPr lang="en-US" sz="2400" dirty="0" smtClean="0">
                <a:latin typeface="Arial"/>
                <a:cs typeface="Arial"/>
              </a:rPr>
              <a:t>for </a:t>
            </a:r>
            <a:r>
              <a:rPr lang="en-US" sz="2400" dirty="0" err="1" smtClean="0">
                <a:latin typeface="Arial"/>
                <a:cs typeface="Arial"/>
              </a:rPr>
              <a:t>currentPath</a:t>
            </a:r>
            <a:r>
              <a:rPr lang="en-US" sz="2400" dirty="0" smtClean="0">
                <a:latin typeface="Arial"/>
                <a:cs typeface="Arial"/>
              </a:rPr>
              <a:t> in </a:t>
            </a:r>
            <a:r>
              <a:rPr lang="en-US" sz="2400" dirty="0" err="1" smtClean="0">
                <a:latin typeface="Arial"/>
                <a:cs typeface="Arial"/>
              </a:rPr>
              <a:t>pathList</a:t>
            </a:r>
            <a:r>
              <a:rPr lang="en-US" sz="2400" dirty="0" smtClean="0">
                <a:latin typeface="Arial"/>
                <a:cs typeface="Arial"/>
              </a:rPr>
              <a:t>[1:]:</a:t>
            </a:r>
          </a:p>
          <a:p>
            <a:pPr eaLnBrk="1" hangingPunct="1">
              <a:lnSpc>
                <a:spcPct val="90000"/>
              </a:lnSpc>
              <a:buNone/>
            </a:pPr>
            <a:r>
              <a:rPr lang="en-US" sz="2400" dirty="0">
                <a:solidFill>
                  <a:srgbClr val="008000"/>
                </a:solidFill>
                <a:latin typeface="Arial"/>
                <a:cs typeface="Arial"/>
              </a:rPr>
              <a:t> </a:t>
            </a:r>
            <a:r>
              <a:rPr lang="en-US" sz="2400" dirty="0" smtClean="0">
                <a:solidFill>
                  <a:srgbClr val="008000"/>
                </a:solidFill>
                <a:latin typeface="Arial"/>
                <a:cs typeface="Arial"/>
              </a:rPr>
              <a:t>     </a:t>
            </a:r>
            <a:r>
              <a:rPr lang="en-US" sz="2400" dirty="0" err="1" smtClean="0">
                <a:latin typeface="Arial"/>
                <a:cs typeface="Arial"/>
              </a:rPr>
              <a:t>currentDistance</a:t>
            </a:r>
            <a:r>
              <a:rPr lang="en-US" sz="2400" dirty="0" smtClean="0">
                <a:latin typeface="Arial"/>
                <a:cs typeface="Arial"/>
              </a:rPr>
              <a:t> = </a:t>
            </a:r>
            <a:r>
              <a:rPr lang="en-US" sz="2400" dirty="0" err="1">
                <a:solidFill>
                  <a:srgbClr val="FF0000"/>
                </a:solidFill>
                <a:latin typeface="Arial"/>
                <a:cs typeface="Arial"/>
              </a:rPr>
              <a:t>calculateDistance</a:t>
            </a:r>
            <a:r>
              <a:rPr lang="en-US" sz="2400" dirty="0" smtClean="0">
                <a:solidFill>
                  <a:srgbClr val="FF0000"/>
                </a:solidFill>
                <a:latin typeface="Arial"/>
                <a:cs typeface="Arial"/>
              </a:rPr>
              <a:t>(</a:t>
            </a:r>
            <a:r>
              <a:rPr lang="en-US" sz="2400" dirty="0" err="1" smtClean="0">
                <a:solidFill>
                  <a:srgbClr val="FF0000"/>
                </a:solidFill>
                <a:latin typeface="Arial"/>
                <a:cs typeface="Arial"/>
              </a:rPr>
              <a:t>currentPath</a:t>
            </a:r>
            <a:r>
              <a:rPr lang="en-US" sz="2400" dirty="0" smtClean="0">
                <a:solidFill>
                  <a:srgbClr val="FF0000"/>
                </a:solidFill>
                <a:latin typeface="Arial"/>
                <a:cs typeface="Arial"/>
              </a:rPr>
              <a:t>)</a:t>
            </a:r>
          </a:p>
          <a:p>
            <a:pPr eaLnBrk="1" hangingPunct="1">
              <a:lnSpc>
                <a:spcPct val="90000"/>
              </a:lnSpc>
              <a:buFont typeface="Wingdings" pitchFamily="2" charset="2"/>
              <a:buNone/>
            </a:pPr>
            <a:r>
              <a:rPr lang="en-US" sz="2400" dirty="0" smtClean="0">
                <a:latin typeface="Arial"/>
                <a:cs typeface="Arial"/>
              </a:rPr>
              <a:t>      if </a:t>
            </a:r>
            <a:r>
              <a:rPr lang="en-US" sz="2400" dirty="0" err="1" smtClean="0">
                <a:latin typeface="Arial"/>
                <a:cs typeface="Arial"/>
              </a:rPr>
              <a:t>minDistance</a:t>
            </a:r>
            <a:r>
              <a:rPr lang="en-US" sz="2400" dirty="0" smtClean="0">
                <a:latin typeface="Arial"/>
                <a:cs typeface="Arial"/>
              </a:rPr>
              <a:t> &gt; </a:t>
            </a:r>
            <a:r>
              <a:rPr lang="en-US" sz="2400" dirty="0" err="1" smtClean="0">
                <a:latin typeface="Arial"/>
                <a:cs typeface="Arial"/>
              </a:rPr>
              <a:t>currentDistance</a:t>
            </a:r>
            <a:r>
              <a:rPr lang="en-US" sz="2400" dirty="0" smtClean="0">
                <a:latin typeface="Arial"/>
                <a:cs typeface="Arial"/>
              </a:rPr>
              <a:t>:</a:t>
            </a:r>
          </a:p>
          <a:p>
            <a:pPr eaLnBrk="1" hangingPunct="1">
              <a:lnSpc>
                <a:spcPct val="90000"/>
              </a:lnSpc>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minDistance</a:t>
            </a:r>
            <a:r>
              <a:rPr lang="en-US" sz="2400" dirty="0" smtClean="0">
                <a:latin typeface="Arial"/>
                <a:cs typeface="Arial"/>
              </a:rPr>
              <a:t> = </a:t>
            </a:r>
            <a:r>
              <a:rPr lang="en-US" sz="2400" dirty="0" err="1" smtClean="0">
                <a:latin typeface="Arial"/>
                <a:cs typeface="Arial"/>
              </a:rPr>
              <a:t>currentDistance</a:t>
            </a:r>
            <a:endParaRPr lang="en-US" sz="2400" dirty="0" smtClean="0">
              <a:latin typeface="Arial"/>
              <a:cs typeface="Arial"/>
            </a:endParaRPr>
          </a:p>
          <a:p>
            <a:pPr eaLnBrk="1" hangingPunct="1">
              <a:lnSpc>
                <a:spcPct val="90000"/>
              </a:lnSpc>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bestRoute</a:t>
            </a:r>
            <a:r>
              <a:rPr lang="en-US" sz="2400" dirty="0" smtClean="0">
                <a:latin typeface="Arial"/>
                <a:cs typeface="Arial"/>
              </a:rPr>
              <a:t> = </a:t>
            </a:r>
            <a:r>
              <a:rPr lang="en-US" sz="2400" dirty="0" err="1" smtClean="0">
                <a:latin typeface="Arial"/>
                <a:cs typeface="Arial"/>
              </a:rPr>
              <a:t>currentPath</a:t>
            </a:r>
            <a:endParaRPr lang="en-US" sz="2400" dirty="0" smtClean="0">
              <a:latin typeface="Arial"/>
              <a:cs typeface="Arial"/>
            </a:endParaRPr>
          </a:p>
          <a:p>
            <a:pPr eaLnBrk="1" hangingPunct="1">
              <a:lnSpc>
                <a:spcPct val="90000"/>
              </a:lnSpc>
              <a:buNone/>
            </a:pPr>
            <a:endParaRPr lang="en-US" sz="2400" dirty="0" smtClean="0">
              <a:latin typeface="Arial"/>
              <a:cs typeface="Arial"/>
            </a:endParaRPr>
          </a:p>
          <a:p>
            <a:pPr eaLnBrk="1" hangingPunct="1">
              <a:lnSpc>
                <a:spcPct val="90000"/>
              </a:lnSpc>
              <a:buNone/>
            </a:pPr>
            <a:r>
              <a:rPr lang="en-US" sz="2400" dirty="0" err="1" smtClean="0">
                <a:solidFill>
                  <a:srgbClr val="FF0000"/>
                </a:solidFill>
                <a:latin typeface="Arial"/>
                <a:cs typeface="Arial"/>
              </a:rPr>
              <a:t>printSolution</a:t>
            </a:r>
            <a:r>
              <a:rPr lang="en-US" sz="2400" dirty="0" smtClean="0">
                <a:solidFill>
                  <a:srgbClr val="FF0000"/>
                </a:solidFill>
                <a:latin typeface="Arial"/>
                <a:cs typeface="Arial"/>
              </a:rPr>
              <a:t>(</a:t>
            </a:r>
            <a:r>
              <a:rPr lang="en-US" sz="2400" dirty="0" err="1" smtClean="0">
                <a:solidFill>
                  <a:srgbClr val="FF0000"/>
                </a:solidFill>
                <a:latin typeface="Arial"/>
                <a:cs typeface="Arial"/>
              </a:rPr>
              <a:t>bestRoute</a:t>
            </a:r>
            <a:r>
              <a:rPr lang="en-US" sz="2400" dirty="0" smtClean="0">
                <a:solidFill>
                  <a:srgbClr val="FF0000"/>
                </a:solidFill>
                <a:latin typeface="Arial"/>
                <a:cs typeface="Arial"/>
              </a:rPr>
              <a:t>, </a:t>
            </a:r>
            <a:r>
              <a:rPr lang="en-US" sz="2400" dirty="0" err="1" smtClean="0">
                <a:solidFill>
                  <a:srgbClr val="FF0000"/>
                </a:solidFill>
                <a:latin typeface="Arial"/>
                <a:cs typeface="Arial"/>
              </a:rPr>
              <a:t>minDistance</a:t>
            </a:r>
            <a:r>
              <a:rPr lang="en-US" sz="2400" dirty="0" smtClean="0">
                <a:solidFill>
                  <a:srgbClr val="FF0000"/>
                </a:solidFill>
                <a:latin typeface="Arial"/>
                <a:cs typeface="Arial"/>
              </a:rPr>
              <a:t>) </a:t>
            </a:r>
            <a:endParaRPr lang="en-US" sz="2400" dirty="0">
              <a:solidFill>
                <a:srgbClr val="FF0000"/>
              </a:solidFill>
              <a:latin typeface="Arial"/>
              <a:cs typeface="Arial"/>
            </a:endParaRPr>
          </a:p>
        </p:txBody>
      </p:sp>
    </p:spTree>
    <p:extLst>
      <p:ext uri="{BB962C8B-B14F-4D97-AF65-F5344CB8AC3E}">
        <p14:creationId xmlns:p14="http://schemas.microsoft.com/office/powerpoint/2010/main" val="2768452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041528" y="390525"/>
            <a:ext cx="10664825" cy="1625600"/>
          </a:xfrm>
        </p:spPr>
        <p:txBody>
          <a:bodyPr lIns="50794" tIns="50794" rIns="50794" bIns="50794"/>
          <a:lstStyle/>
          <a:p>
            <a:pPr eaLnBrk="1" hangingPunct="1">
              <a:defRPr/>
            </a:pPr>
            <a:r>
              <a:rPr lang="en-US" smtClean="0">
                <a:effectLst>
                  <a:outerShdw blurRad="38100" dist="38100" dir="2700000" algn="tl">
                    <a:srgbClr val="C0C0C0"/>
                  </a:outerShdw>
                </a:effectLst>
              </a:rPr>
              <a:t>Knapsack</a:t>
            </a:r>
          </a:p>
        </p:txBody>
      </p:sp>
      <p:sp>
        <p:nvSpPr>
          <p:cNvPr id="12291" name="Content Placeholder 2"/>
          <p:cNvSpPr>
            <a:spLocks noGrp="1"/>
          </p:cNvSpPr>
          <p:nvPr>
            <p:ph idx="4294967295"/>
          </p:nvPr>
        </p:nvSpPr>
        <p:spPr>
          <a:xfrm>
            <a:off x="1605856" y="2444750"/>
            <a:ext cx="11161240" cy="6680522"/>
          </a:xfrm>
        </p:spPr>
        <p:txBody>
          <a:bodyPr lIns="50794" tIns="50794" rIns="50794" bIns="50794"/>
          <a:lstStyle/>
          <a:p>
            <a:pPr marL="266674" indent="-266674" algn="ctr" eaLnBrk="1" hangingPunct="1">
              <a:buNone/>
            </a:pPr>
            <a:r>
              <a:rPr lang="en-US" sz="3100" dirty="0"/>
              <a:t>Suppose you are in a treasure cave which contains 6 precious items, with the following weights and monetary value. </a:t>
            </a:r>
          </a:p>
          <a:p>
            <a:pPr marL="266674" indent="-266674" eaLnBrk="1" hangingPunct="1"/>
            <a:endParaRPr lang="en-US" sz="3100" dirty="0"/>
          </a:p>
          <a:p>
            <a:pPr marL="266674" indent="-266674" eaLnBrk="1" hangingPunct="1">
              <a:buNone/>
            </a:pPr>
            <a:endParaRPr lang="en-US" sz="3100" dirty="0"/>
          </a:p>
          <a:p>
            <a:pPr marL="266674" indent="-266674" eaLnBrk="1" hangingPunct="1">
              <a:buNone/>
            </a:pPr>
            <a:endParaRPr lang="en-US" sz="3100" dirty="0"/>
          </a:p>
          <a:p>
            <a:pPr marL="266674" indent="-266674" eaLnBrk="1" hangingPunct="1">
              <a:buNone/>
            </a:pPr>
            <a:endParaRPr lang="en-US" sz="3100" dirty="0"/>
          </a:p>
          <a:p>
            <a:pPr marL="266674" indent="-266674" eaLnBrk="1" hangingPunct="1">
              <a:buNone/>
            </a:pPr>
            <a:endParaRPr lang="en-US" sz="3100" dirty="0"/>
          </a:p>
          <a:p>
            <a:pPr marL="266674" indent="-266674" eaLnBrk="1" hangingPunct="1">
              <a:buNone/>
            </a:pPr>
            <a:endParaRPr lang="en-US" sz="3100" dirty="0"/>
          </a:p>
          <a:p>
            <a:pPr marL="266674" indent="-266674" algn="ctr" eaLnBrk="1" hangingPunct="1">
              <a:buNone/>
            </a:pPr>
            <a:r>
              <a:rPr lang="en-US" sz="3100" dirty="0"/>
              <a:t>You want to take as much treasure as you can carry. However, you can only carry up to 20kg. Which items do you take? </a:t>
            </a:r>
          </a:p>
        </p:txBody>
      </p:sp>
      <p:graphicFrame>
        <p:nvGraphicFramePr>
          <p:cNvPr id="66564" name="Group 4"/>
          <p:cNvGraphicFramePr>
            <a:graphicFrameLocks noGrp="1"/>
          </p:cNvGraphicFramePr>
          <p:nvPr>
            <p:extLst>
              <p:ext uri="{D42A27DB-BD31-4B8C-83A1-F6EECF244321}">
                <p14:modId xmlns:p14="http://schemas.microsoft.com/office/powerpoint/2010/main" val="2840931386"/>
              </p:ext>
            </p:extLst>
          </p:nvPr>
        </p:nvGraphicFramePr>
        <p:xfrm>
          <a:off x="2541961" y="4156721"/>
          <a:ext cx="9637713" cy="2181949"/>
        </p:xfrm>
        <a:graphic>
          <a:graphicData uri="http://schemas.openxmlformats.org/drawingml/2006/table">
            <a:tbl>
              <a:tblPr/>
              <a:tblGrid>
                <a:gridCol w="1500187"/>
                <a:gridCol w="1368425"/>
                <a:gridCol w="1368425"/>
                <a:gridCol w="1368425"/>
                <a:gridCol w="1277938"/>
                <a:gridCol w="1377950"/>
                <a:gridCol w="1376363"/>
              </a:tblGrid>
              <a:tr h="113205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Item</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2</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3</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4</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5</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6</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2494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Weight</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20kg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9kg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2kg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52494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Value</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$3500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$1800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$200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r>
            </a:tbl>
          </a:graphicData>
        </a:graphic>
      </p:graphicFrame>
    </p:spTree>
    <p:extLst>
      <p:ext uri="{BB962C8B-B14F-4D97-AF65-F5344CB8AC3E}">
        <p14:creationId xmlns:p14="http://schemas.microsoft.com/office/powerpoint/2010/main" val="205333163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2892" y="196283"/>
            <a:ext cx="10663936" cy="1080119"/>
          </a:xfrm>
        </p:spPr>
        <p:txBody>
          <a:bodyPr/>
          <a:lstStyle/>
          <a:p>
            <a:r>
              <a:rPr lang="en-AU" dirty="0" smtClean="0"/>
              <a:t>Solving Knapsack</a:t>
            </a:r>
            <a:endParaRPr lang="en-AU" dirty="0"/>
          </a:p>
        </p:txBody>
      </p:sp>
      <p:sp>
        <p:nvSpPr>
          <p:cNvPr id="3" name="Rounded Rectangle 2"/>
          <p:cNvSpPr/>
          <p:nvPr/>
        </p:nvSpPr>
        <p:spPr>
          <a:xfrm>
            <a:off x="2405631" y="1313656"/>
            <a:ext cx="4680521" cy="1440161"/>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Generate a list of all subsets of items </a:t>
            </a:r>
          </a:p>
        </p:txBody>
      </p:sp>
      <p:sp>
        <p:nvSpPr>
          <p:cNvPr id="5" name="Rounded Rectangle 4"/>
          <p:cNvSpPr/>
          <p:nvPr/>
        </p:nvSpPr>
        <p:spPr>
          <a:xfrm>
            <a:off x="2376986" y="5484708"/>
            <a:ext cx="4680521" cy="1509193"/>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Calculate the total value for each of the sets of items</a:t>
            </a:r>
          </a:p>
        </p:txBody>
      </p:sp>
      <p:sp>
        <p:nvSpPr>
          <p:cNvPr id="6" name="Rounded Rectangle 5"/>
          <p:cNvSpPr/>
          <p:nvPr/>
        </p:nvSpPr>
        <p:spPr>
          <a:xfrm>
            <a:off x="2376986" y="7630308"/>
            <a:ext cx="4680521" cy="1944216"/>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Find the set of items with the greatest total value</a:t>
            </a:r>
          </a:p>
        </p:txBody>
      </p:sp>
      <p:cxnSp>
        <p:nvCxnSpPr>
          <p:cNvPr id="9" name="Straight Arrow Connector 8"/>
          <p:cNvCxnSpPr/>
          <p:nvPr/>
        </p:nvCxnSpPr>
        <p:spPr>
          <a:xfrm>
            <a:off x="4703381" y="6993900"/>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379600" y="3436641"/>
            <a:ext cx="4680521" cy="1440161"/>
          </a:xfrm>
          <a:prstGeom prst="roundRect">
            <a:avLst/>
          </a:prstGeom>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r>
              <a:rPr lang="en-AU" sz="3600" dirty="0">
                <a:solidFill>
                  <a:schemeClr val="tx1"/>
                </a:solidFill>
              </a:rPr>
              <a:t>Eliminate those subsets whose total weight is too much</a:t>
            </a:r>
          </a:p>
        </p:txBody>
      </p:sp>
      <p:cxnSp>
        <p:nvCxnSpPr>
          <p:cNvPr id="20" name="Straight Arrow Connector 19"/>
          <p:cNvCxnSpPr/>
          <p:nvPr/>
        </p:nvCxnSpPr>
        <p:spPr>
          <a:xfrm>
            <a:off x="4703381" y="4876800"/>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703381" y="2827139"/>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7150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Solving the Knapsack Problem</a:t>
            </a:r>
            <a:endParaRPr lang="en-US" dirty="0"/>
          </a:p>
        </p:txBody>
      </p:sp>
      <p:sp>
        <p:nvSpPr>
          <p:cNvPr id="5" name="Content Placeholder 2"/>
          <p:cNvSpPr txBox="1">
            <a:spLocks/>
          </p:cNvSpPr>
          <p:nvPr/>
        </p:nvSpPr>
        <p:spPr>
          <a:xfrm>
            <a:off x="2181920" y="2140496"/>
            <a:ext cx="9433048" cy="7416824"/>
          </a:xfrm>
          <a:prstGeom prst="rect">
            <a:avLst/>
          </a:prstGeom>
          <a:solidFill>
            <a:schemeClr val="accent3">
              <a:lumMod val="20000"/>
              <a:lumOff val="80000"/>
            </a:schemeClr>
          </a:solidFill>
        </p:spPr>
        <p:txBody>
          <a:bodyPr>
            <a:noAutofit/>
          </a:bodyPr>
          <a:lstStyle>
            <a:lvl1pPr marL="519059" indent="-40159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44" indent="-336515"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347" indent="-323818"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354" indent="-246038"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074" indent="-258735"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538" indent="-260066"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614"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685"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761" indent="-260066"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eaLnBrk="1" hangingPunct="1">
              <a:lnSpc>
                <a:spcPct val="90000"/>
              </a:lnSpc>
              <a:buFont typeface="Wingdings" pitchFamily="2" charset="2"/>
              <a:buNone/>
            </a:pPr>
            <a:r>
              <a:rPr lang="en-US" sz="2400" dirty="0" smtClean="0">
                <a:latin typeface="Arial"/>
                <a:cs typeface="Arial"/>
              </a:rPr>
              <a:t>weights = </a:t>
            </a:r>
            <a:r>
              <a:rPr lang="en-US" sz="2400" dirty="0" err="1" smtClean="0">
                <a:solidFill>
                  <a:srgbClr val="FF0000"/>
                </a:solidFill>
                <a:latin typeface="Arial"/>
                <a:cs typeface="Arial"/>
              </a:rPr>
              <a:t>readWeights</a:t>
            </a:r>
            <a:r>
              <a:rPr lang="en-US" sz="2400" dirty="0" smtClean="0">
                <a:solidFill>
                  <a:srgbClr val="FF0000"/>
                </a:solidFill>
                <a:latin typeface="Arial"/>
                <a:cs typeface="Arial"/>
              </a:rPr>
              <a:t>()</a:t>
            </a:r>
          </a:p>
          <a:p>
            <a:pPr eaLnBrk="1" hangingPunct="1">
              <a:lnSpc>
                <a:spcPct val="90000"/>
              </a:lnSpc>
              <a:buNone/>
            </a:pPr>
            <a:r>
              <a:rPr lang="en-US" sz="2400" dirty="0" smtClean="0">
                <a:latin typeface="Arial"/>
                <a:cs typeface="Arial"/>
              </a:rPr>
              <a:t>values </a:t>
            </a:r>
            <a:r>
              <a:rPr lang="en-US" sz="2400" dirty="0">
                <a:latin typeface="Arial"/>
                <a:cs typeface="Arial"/>
              </a:rPr>
              <a:t>= </a:t>
            </a:r>
            <a:r>
              <a:rPr lang="en-US" sz="2400" dirty="0" err="1" smtClean="0">
                <a:solidFill>
                  <a:srgbClr val="FF0000"/>
                </a:solidFill>
                <a:latin typeface="Arial"/>
                <a:cs typeface="Arial"/>
              </a:rPr>
              <a:t>readValues</a:t>
            </a:r>
            <a:r>
              <a:rPr lang="en-US" sz="2400" dirty="0" smtClean="0">
                <a:solidFill>
                  <a:srgbClr val="FF0000"/>
                </a:solidFill>
                <a:latin typeface="Arial"/>
                <a:cs typeface="Arial"/>
              </a:rPr>
              <a:t>(</a:t>
            </a:r>
            <a:r>
              <a:rPr lang="en-US" sz="2400" dirty="0">
                <a:solidFill>
                  <a:srgbClr val="FF0000"/>
                </a:solidFill>
                <a:latin typeface="Arial"/>
                <a:cs typeface="Arial"/>
              </a:rPr>
              <a:t>)</a:t>
            </a:r>
          </a:p>
          <a:p>
            <a:pPr eaLnBrk="1" hangingPunct="1">
              <a:lnSpc>
                <a:spcPct val="90000"/>
              </a:lnSpc>
              <a:buNone/>
            </a:pPr>
            <a:r>
              <a:rPr lang="en-US" sz="2400" dirty="0" smtClean="0">
                <a:latin typeface="Arial"/>
                <a:cs typeface="Arial"/>
              </a:rPr>
              <a:t>capacity= </a:t>
            </a:r>
            <a:r>
              <a:rPr lang="en-US" sz="2400" dirty="0" err="1" smtClean="0">
                <a:solidFill>
                  <a:srgbClr val="FF0000"/>
                </a:solidFill>
                <a:latin typeface="Arial"/>
                <a:cs typeface="Arial"/>
              </a:rPr>
              <a:t>readCapacity</a:t>
            </a:r>
            <a:r>
              <a:rPr lang="en-US" sz="2400" dirty="0" smtClean="0">
                <a:solidFill>
                  <a:srgbClr val="FF0000"/>
                </a:solidFill>
                <a:latin typeface="Arial"/>
                <a:cs typeface="Arial"/>
              </a:rPr>
              <a:t>(</a:t>
            </a:r>
            <a:r>
              <a:rPr lang="en-US" sz="2400" dirty="0">
                <a:solidFill>
                  <a:srgbClr val="FF0000"/>
                </a:solidFill>
                <a:latin typeface="Arial"/>
                <a:cs typeface="Arial"/>
              </a:rPr>
              <a:t>)</a:t>
            </a:r>
          </a:p>
          <a:p>
            <a:pPr eaLnBrk="1" hangingPunct="1">
              <a:lnSpc>
                <a:spcPct val="90000"/>
              </a:lnSpc>
              <a:buFont typeface="Wingdings" pitchFamily="2" charset="2"/>
              <a:buNone/>
            </a:pPr>
            <a:endParaRPr lang="en-US" sz="2400" dirty="0" smtClean="0">
              <a:solidFill>
                <a:srgbClr val="008000"/>
              </a:solidFill>
              <a:latin typeface="Arial"/>
              <a:cs typeface="Arial"/>
            </a:endParaRPr>
          </a:p>
          <a:p>
            <a:pPr eaLnBrk="1" hangingPunct="1">
              <a:lnSpc>
                <a:spcPct val="90000"/>
              </a:lnSpc>
              <a:buNone/>
            </a:pPr>
            <a:r>
              <a:rPr lang="en-US" sz="2400" dirty="0">
                <a:solidFill>
                  <a:srgbClr val="008000"/>
                </a:solidFill>
                <a:latin typeface="Arial"/>
                <a:cs typeface="Arial"/>
              </a:rPr>
              <a:t>'</a:t>
            </a:r>
            <a:r>
              <a:rPr lang="en-US" sz="2400" i="1" dirty="0">
                <a:solidFill>
                  <a:srgbClr val="008000"/>
                </a:solidFill>
                <a:latin typeface="Arial"/>
                <a:cs typeface="Arial"/>
              </a:rPr>
              <a:t>Generate a list of all possible </a:t>
            </a:r>
            <a:r>
              <a:rPr lang="en-US" sz="2400" i="1" dirty="0" smtClean="0">
                <a:solidFill>
                  <a:srgbClr val="008000"/>
                </a:solidFill>
                <a:latin typeface="Arial"/>
                <a:cs typeface="Arial"/>
              </a:rPr>
              <a:t>subsets of items</a:t>
            </a:r>
            <a:r>
              <a:rPr lang="en-US" sz="2400" dirty="0" smtClean="0">
                <a:solidFill>
                  <a:srgbClr val="008000"/>
                </a:solidFill>
                <a:latin typeface="Arial"/>
                <a:cs typeface="Arial"/>
              </a:rPr>
              <a:t>’</a:t>
            </a:r>
            <a:endParaRPr lang="en-US" sz="2400" dirty="0">
              <a:solidFill>
                <a:srgbClr val="008000"/>
              </a:solidFill>
              <a:latin typeface="Arial"/>
              <a:cs typeface="Arial"/>
            </a:endParaRPr>
          </a:p>
          <a:p>
            <a:pPr eaLnBrk="1" hangingPunct="1">
              <a:lnSpc>
                <a:spcPct val="90000"/>
              </a:lnSpc>
              <a:buFont typeface="Wingdings" pitchFamily="2" charset="2"/>
              <a:buNone/>
            </a:pPr>
            <a:r>
              <a:rPr lang="en-US" sz="2400" dirty="0" err="1" smtClean="0">
                <a:latin typeface="Arial"/>
                <a:cs typeface="Arial"/>
              </a:rPr>
              <a:t>subsetList</a:t>
            </a:r>
            <a:r>
              <a:rPr lang="en-US" sz="2400" dirty="0" smtClean="0">
                <a:latin typeface="Arial"/>
                <a:cs typeface="Arial"/>
              </a:rPr>
              <a:t> = </a:t>
            </a:r>
            <a:r>
              <a:rPr lang="en-US" sz="2400" dirty="0" err="1" smtClean="0">
                <a:solidFill>
                  <a:srgbClr val="FF0000"/>
                </a:solidFill>
                <a:latin typeface="Arial"/>
                <a:cs typeface="Arial"/>
              </a:rPr>
              <a:t>generateSubsets</a:t>
            </a:r>
            <a:r>
              <a:rPr lang="en-US" sz="2400" dirty="0" smtClean="0">
                <a:solidFill>
                  <a:srgbClr val="FF0000"/>
                </a:solidFill>
                <a:latin typeface="Arial"/>
                <a:cs typeface="Arial"/>
              </a:rPr>
              <a:t>(</a:t>
            </a:r>
            <a:r>
              <a:rPr lang="en-US" sz="2400" dirty="0">
                <a:solidFill>
                  <a:srgbClr val="FF0000"/>
                </a:solidFill>
                <a:latin typeface="Arial"/>
                <a:cs typeface="Arial"/>
              </a:rPr>
              <a:t>)</a:t>
            </a:r>
          </a:p>
          <a:p>
            <a:pPr eaLnBrk="1" hangingPunct="1">
              <a:lnSpc>
                <a:spcPct val="90000"/>
              </a:lnSpc>
              <a:buNone/>
            </a:pPr>
            <a:endParaRPr lang="en-US" sz="2400" dirty="0" smtClean="0">
              <a:solidFill>
                <a:srgbClr val="008000"/>
              </a:solidFill>
              <a:latin typeface="Arial"/>
              <a:cs typeface="Arial"/>
            </a:endParaRPr>
          </a:p>
          <a:p>
            <a:pPr eaLnBrk="1" hangingPunct="1">
              <a:lnSpc>
                <a:spcPct val="90000"/>
              </a:lnSpc>
              <a:buNone/>
            </a:pPr>
            <a:r>
              <a:rPr lang="en-US" sz="2400" dirty="0" smtClean="0">
                <a:solidFill>
                  <a:srgbClr val="008000"/>
                </a:solidFill>
                <a:latin typeface="Arial"/>
                <a:cs typeface="Arial"/>
              </a:rPr>
              <a:t>’</a:t>
            </a:r>
            <a:r>
              <a:rPr lang="en-US" sz="2400" i="1" dirty="0" smtClean="0">
                <a:solidFill>
                  <a:srgbClr val="008000"/>
                </a:solidFill>
                <a:latin typeface="Arial"/>
                <a:cs typeface="Arial"/>
              </a:rPr>
              <a:t>find best subset of items</a:t>
            </a:r>
            <a:r>
              <a:rPr lang="en-US" sz="2400" dirty="0" smtClean="0">
                <a:solidFill>
                  <a:srgbClr val="008000"/>
                </a:solidFill>
                <a:latin typeface="Arial"/>
                <a:cs typeface="Arial"/>
              </a:rPr>
              <a:t>’</a:t>
            </a:r>
          </a:p>
          <a:p>
            <a:pPr eaLnBrk="1" hangingPunct="1">
              <a:lnSpc>
                <a:spcPct val="90000"/>
              </a:lnSpc>
              <a:buNone/>
            </a:pPr>
            <a:r>
              <a:rPr lang="en-US" sz="2400" dirty="0" err="1" smtClean="0">
                <a:latin typeface="Arial"/>
                <a:cs typeface="Arial"/>
              </a:rPr>
              <a:t>bestValue</a:t>
            </a:r>
            <a:r>
              <a:rPr lang="en-US" sz="2400" dirty="0" smtClean="0">
                <a:latin typeface="Arial"/>
                <a:cs typeface="Arial"/>
              </a:rPr>
              <a:t> = 0</a:t>
            </a:r>
          </a:p>
          <a:p>
            <a:pPr eaLnBrk="1" hangingPunct="1">
              <a:lnSpc>
                <a:spcPct val="90000"/>
              </a:lnSpc>
              <a:buNone/>
            </a:pPr>
            <a:r>
              <a:rPr lang="en-US" sz="2400" dirty="0" smtClean="0">
                <a:latin typeface="Arial"/>
                <a:cs typeface="Arial"/>
              </a:rPr>
              <a:t>for subset in </a:t>
            </a:r>
            <a:r>
              <a:rPr lang="en-US" sz="2400" dirty="0" err="1" smtClean="0">
                <a:latin typeface="Arial"/>
                <a:cs typeface="Arial"/>
              </a:rPr>
              <a:t>subsetList</a:t>
            </a:r>
            <a:r>
              <a:rPr lang="en-US" sz="2400" dirty="0" smtClean="0">
                <a:latin typeface="Arial"/>
                <a:cs typeface="Arial"/>
              </a:rPr>
              <a:t>:</a:t>
            </a:r>
          </a:p>
          <a:p>
            <a:pPr eaLnBrk="1" hangingPunct="1">
              <a:lnSpc>
                <a:spcPct val="90000"/>
              </a:lnSpc>
              <a:buNone/>
            </a:pPr>
            <a:r>
              <a:rPr lang="en-US" sz="2400" dirty="0" smtClean="0">
                <a:latin typeface="Arial"/>
                <a:cs typeface="Arial"/>
              </a:rPr>
              <a:t>      if </a:t>
            </a:r>
            <a:r>
              <a:rPr lang="en-US" sz="2400" dirty="0" smtClean="0">
                <a:solidFill>
                  <a:srgbClr val="FF0000"/>
                </a:solidFill>
                <a:latin typeface="Arial"/>
                <a:cs typeface="Arial"/>
              </a:rPr>
              <a:t>total(subset, weights) </a:t>
            </a:r>
            <a:r>
              <a:rPr lang="en-US" sz="2400" dirty="0" smtClean="0">
                <a:latin typeface="Arial"/>
                <a:cs typeface="Arial"/>
              </a:rPr>
              <a:t>&lt;= capacity:</a:t>
            </a:r>
          </a:p>
          <a:p>
            <a:pPr eaLnBrk="1" hangingPunct="1">
              <a:lnSpc>
                <a:spcPct val="90000"/>
              </a:lnSpc>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currentValue</a:t>
            </a:r>
            <a:r>
              <a:rPr lang="en-US" sz="2400" dirty="0" smtClean="0">
                <a:latin typeface="Arial"/>
                <a:cs typeface="Arial"/>
              </a:rPr>
              <a:t> = </a:t>
            </a:r>
            <a:r>
              <a:rPr lang="en-US" sz="2400" dirty="0" smtClean="0">
                <a:solidFill>
                  <a:srgbClr val="FF0000"/>
                </a:solidFill>
                <a:latin typeface="Arial"/>
                <a:cs typeface="Arial"/>
              </a:rPr>
              <a:t>total(subset, values)</a:t>
            </a:r>
          </a:p>
          <a:p>
            <a:pPr eaLnBrk="1" hangingPunct="1">
              <a:lnSpc>
                <a:spcPct val="90000"/>
              </a:lnSpc>
              <a:buFont typeface="Wingdings" pitchFamily="2" charset="2"/>
              <a:buNone/>
            </a:pPr>
            <a:r>
              <a:rPr lang="en-US" sz="2400" dirty="0">
                <a:latin typeface="Arial"/>
                <a:cs typeface="Arial"/>
              </a:rPr>
              <a:t> </a:t>
            </a:r>
            <a:r>
              <a:rPr lang="en-US" sz="2400" dirty="0" smtClean="0">
                <a:latin typeface="Arial"/>
                <a:cs typeface="Arial"/>
              </a:rPr>
              <a:t>            if </a:t>
            </a:r>
            <a:r>
              <a:rPr lang="en-US" sz="2400" dirty="0" err="1" smtClean="0">
                <a:latin typeface="Arial"/>
                <a:cs typeface="Arial"/>
              </a:rPr>
              <a:t>currentValue</a:t>
            </a:r>
            <a:r>
              <a:rPr lang="en-US" sz="2400" dirty="0" smtClean="0">
                <a:latin typeface="Arial"/>
                <a:cs typeface="Arial"/>
              </a:rPr>
              <a:t> &gt; </a:t>
            </a:r>
            <a:r>
              <a:rPr lang="en-US" sz="2400" dirty="0" err="1" smtClean="0">
                <a:latin typeface="Arial"/>
                <a:cs typeface="Arial"/>
              </a:rPr>
              <a:t>bestValue</a:t>
            </a:r>
            <a:r>
              <a:rPr lang="en-US" sz="2400" dirty="0" smtClean="0">
                <a:latin typeface="Arial"/>
                <a:cs typeface="Arial"/>
              </a:rPr>
              <a:t>:</a:t>
            </a:r>
          </a:p>
          <a:p>
            <a:pPr eaLnBrk="1" hangingPunct="1">
              <a:lnSpc>
                <a:spcPct val="90000"/>
              </a:lnSpc>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bestValue</a:t>
            </a:r>
            <a:r>
              <a:rPr lang="en-US" sz="2400" dirty="0" smtClean="0">
                <a:latin typeface="Arial"/>
                <a:cs typeface="Arial"/>
              </a:rPr>
              <a:t> = </a:t>
            </a:r>
            <a:r>
              <a:rPr lang="en-US" sz="2400" dirty="0" err="1" smtClean="0">
                <a:latin typeface="Arial"/>
                <a:cs typeface="Arial"/>
              </a:rPr>
              <a:t>currentValue</a:t>
            </a:r>
            <a:endParaRPr lang="en-US" sz="2400" dirty="0" smtClean="0">
              <a:latin typeface="Arial"/>
              <a:cs typeface="Arial"/>
            </a:endParaRPr>
          </a:p>
          <a:p>
            <a:pPr eaLnBrk="1" hangingPunct="1">
              <a:lnSpc>
                <a:spcPct val="90000"/>
              </a:lnSpc>
              <a:buFont typeface="Wingdings" pitchFamily="2" charset="2"/>
              <a:buNone/>
            </a:pPr>
            <a:r>
              <a:rPr lang="en-US" sz="2400" dirty="0">
                <a:latin typeface="Arial"/>
                <a:cs typeface="Arial"/>
              </a:rPr>
              <a:t> </a:t>
            </a:r>
            <a:r>
              <a:rPr lang="en-US" sz="2400" dirty="0" smtClean="0">
                <a:latin typeface="Arial"/>
                <a:cs typeface="Arial"/>
              </a:rPr>
              <a:t>                  </a:t>
            </a:r>
            <a:r>
              <a:rPr lang="en-US" sz="2400" dirty="0" err="1" smtClean="0">
                <a:latin typeface="Arial"/>
                <a:cs typeface="Arial"/>
              </a:rPr>
              <a:t>bestSubset</a:t>
            </a:r>
            <a:r>
              <a:rPr lang="en-US" sz="2400" dirty="0" smtClean="0">
                <a:latin typeface="Arial"/>
                <a:cs typeface="Arial"/>
              </a:rPr>
              <a:t> = subset</a:t>
            </a:r>
          </a:p>
          <a:p>
            <a:pPr eaLnBrk="1" hangingPunct="1">
              <a:lnSpc>
                <a:spcPct val="90000"/>
              </a:lnSpc>
              <a:buNone/>
            </a:pPr>
            <a:endParaRPr lang="en-US" sz="2400" dirty="0" smtClean="0">
              <a:latin typeface="Arial"/>
              <a:cs typeface="Arial"/>
            </a:endParaRPr>
          </a:p>
          <a:p>
            <a:pPr eaLnBrk="1" hangingPunct="1">
              <a:lnSpc>
                <a:spcPct val="90000"/>
              </a:lnSpc>
              <a:buNone/>
            </a:pPr>
            <a:r>
              <a:rPr lang="en-US" sz="2400" dirty="0" err="1" smtClean="0">
                <a:solidFill>
                  <a:srgbClr val="FF0000"/>
                </a:solidFill>
                <a:latin typeface="Arial"/>
                <a:cs typeface="Arial"/>
              </a:rPr>
              <a:t>printSolution</a:t>
            </a:r>
            <a:r>
              <a:rPr lang="en-US" sz="2400" dirty="0" smtClean="0">
                <a:solidFill>
                  <a:srgbClr val="FF0000"/>
                </a:solidFill>
                <a:latin typeface="Arial"/>
                <a:cs typeface="Arial"/>
              </a:rPr>
              <a:t>(</a:t>
            </a:r>
            <a:r>
              <a:rPr lang="en-US" sz="2400" dirty="0" err="1" smtClean="0">
                <a:solidFill>
                  <a:srgbClr val="FF0000"/>
                </a:solidFill>
                <a:latin typeface="Arial"/>
                <a:cs typeface="Arial"/>
              </a:rPr>
              <a:t>bestSubset</a:t>
            </a:r>
            <a:r>
              <a:rPr lang="en-US" sz="2400" dirty="0" smtClean="0">
                <a:solidFill>
                  <a:srgbClr val="FF0000"/>
                </a:solidFill>
                <a:latin typeface="Arial"/>
                <a:cs typeface="Arial"/>
              </a:rPr>
              <a:t>, </a:t>
            </a:r>
            <a:r>
              <a:rPr lang="en-US" sz="2400" dirty="0" err="1" smtClean="0">
                <a:solidFill>
                  <a:srgbClr val="FF0000"/>
                </a:solidFill>
                <a:latin typeface="Arial"/>
                <a:cs typeface="Arial"/>
              </a:rPr>
              <a:t>bestValue</a:t>
            </a:r>
            <a:r>
              <a:rPr lang="en-US" sz="2400" dirty="0" smtClean="0">
                <a:solidFill>
                  <a:srgbClr val="FF0000"/>
                </a:solidFill>
                <a:latin typeface="Arial"/>
                <a:cs typeface="Arial"/>
              </a:rPr>
              <a:t>) </a:t>
            </a:r>
            <a:endParaRPr lang="en-US" sz="2400" dirty="0">
              <a:solidFill>
                <a:srgbClr val="FF0000"/>
              </a:solidFill>
              <a:latin typeface="Arial"/>
              <a:cs typeface="Arial"/>
            </a:endParaRPr>
          </a:p>
        </p:txBody>
      </p:sp>
    </p:spTree>
    <p:extLst>
      <p:ext uri="{BB962C8B-B14F-4D97-AF65-F5344CB8AC3E}">
        <p14:creationId xmlns:p14="http://schemas.microsoft.com/office/powerpoint/2010/main" val="27684521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1"/>
          <a:lstStyle/>
          <a:p>
            <a:pPr eaLnBrk="1" hangingPunct="1"/>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a:xfrm>
            <a:off x="1965896" y="3724672"/>
            <a:ext cx="10664825" cy="1881706"/>
          </a:xfrm>
        </p:spPr>
        <p:txBody>
          <a:bodyPr rIns="50791">
            <a:normAutofit/>
          </a:bodyPr>
          <a:lstStyle/>
          <a:p>
            <a:pPr marL="115877" indent="0" eaLnBrk="1" hangingPunct="1">
              <a:buNone/>
            </a:pPr>
            <a:r>
              <a:rPr lang="en-US" dirty="0" smtClean="0">
                <a:sym typeface="Geneva" pitchFamily="-84" charset="0"/>
              </a:rPr>
              <a:t>Read Chapter 3 in L. </a:t>
            </a:r>
            <a:r>
              <a:rPr lang="en-US" dirty="0" err="1" smtClean="0">
                <a:sym typeface="Geneva" pitchFamily="-84" charset="0"/>
              </a:rPr>
              <a:t>Perkovic</a:t>
            </a:r>
            <a:r>
              <a:rPr lang="en-US" dirty="0" smtClean="0">
                <a:sym typeface="Geneva" pitchFamily="-84" charset="0"/>
              </a:rPr>
              <a:t>, “</a:t>
            </a:r>
            <a:r>
              <a:rPr lang="en-US" i="1" dirty="0" smtClean="0">
                <a:sym typeface="Geneva" pitchFamily="-84" charset="0"/>
              </a:rPr>
              <a:t>Introduction to Computing Using Python</a:t>
            </a:r>
            <a:r>
              <a:rPr lang="en-US" dirty="0" smtClean="0">
                <a:sym typeface="Geneva" pitchFamily="-84" charset="0"/>
              </a:rPr>
              <a:t>”</a:t>
            </a:r>
          </a:p>
          <a:p>
            <a:pPr marL="115877" indent="0" eaLnBrk="1" hangingPunct="1">
              <a:buNone/>
            </a:pPr>
            <a:endParaRPr lang="en-US" dirty="0" smtClean="0">
              <a:sym typeface="Geneva" pitchFamily="-84"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ヒラギノ角ゴ ProN W3" pitchFamily="-84" charset="-128"/>
              </a:defRPr>
            </a:lvl1pPr>
            <a:lvl2pPr marL="742873" indent="-285721" eaLnBrk="0" hangingPunct="0">
              <a:defRPr sz="2400">
                <a:solidFill>
                  <a:schemeClr val="tx1"/>
                </a:solidFill>
                <a:latin typeface="Arial" pitchFamily="34" charset="0"/>
                <a:ea typeface="ヒラギノ角ゴ ProN W3" pitchFamily="-84" charset="-128"/>
              </a:defRPr>
            </a:lvl2pPr>
            <a:lvl3pPr marL="1142883" indent="-228577" eaLnBrk="0" hangingPunct="0">
              <a:defRPr sz="2400">
                <a:solidFill>
                  <a:schemeClr val="tx1"/>
                </a:solidFill>
                <a:latin typeface="Arial" pitchFamily="34" charset="0"/>
                <a:ea typeface="ヒラギノ角ゴ ProN W3" pitchFamily="-84" charset="-128"/>
              </a:defRPr>
            </a:lvl3pPr>
            <a:lvl4pPr marL="1600038" indent="-228577" eaLnBrk="0" hangingPunct="0">
              <a:defRPr sz="2400">
                <a:solidFill>
                  <a:schemeClr val="tx1"/>
                </a:solidFill>
                <a:latin typeface="Arial" pitchFamily="34" charset="0"/>
                <a:ea typeface="ヒラギノ角ゴ ProN W3" pitchFamily="-84" charset="-128"/>
              </a:defRPr>
            </a:lvl4pPr>
            <a:lvl5pPr marL="2057190" indent="-228577" eaLnBrk="0" hangingPunct="0">
              <a:defRPr sz="2400">
                <a:solidFill>
                  <a:schemeClr val="tx1"/>
                </a:solidFill>
                <a:latin typeface="Arial" pitchFamily="34" charset="0"/>
                <a:ea typeface="ヒラギノ角ゴ ProN W3" pitchFamily="-84" charset="-128"/>
              </a:defRPr>
            </a:lvl5pPr>
            <a:lvl6pPr marL="2514343" indent="-228577"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496" indent="-228577"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8650" indent="-228577"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5802" indent="-228577"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B01FE06-69C7-4548-8BF5-43AA795E897A}" type="slidenum">
              <a:rPr lang="en-US" sz="1700">
                <a:solidFill>
                  <a:srgbClr val="B5A788"/>
                </a:solidFill>
              </a:rPr>
              <a:pPr eaLnBrk="1" hangingPunct="1"/>
              <a:t>37</a:t>
            </a:fld>
            <a:endParaRPr lang="en-US" sz="1700">
              <a:solidFill>
                <a:srgbClr val="B5A788"/>
              </a:solidFill>
            </a:endParaRPr>
          </a:p>
        </p:txBody>
      </p:sp>
    </p:spTree>
    <p:extLst>
      <p:ext uri="{BB962C8B-B14F-4D97-AF65-F5344CB8AC3E}">
        <p14:creationId xmlns:p14="http://schemas.microsoft.com/office/powerpoint/2010/main" val="62179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smtClean="0">
                <a:effectLst>
                  <a:outerShdw blurRad="38100" dist="38100" dir="2700000" algn="tl">
                    <a:srgbClr val="C0C0C0"/>
                  </a:outerShdw>
                </a:effectLst>
              </a:rPr>
              <a:t>Decomposition</a:t>
            </a:r>
          </a:p>
        </p:txBody>
      </p:sp>
      <p:sp>
        <p:nvSpPr>
          <p:cNvPr id="75779" name="Rectangle 3"/>
          <p:cNvSpPr>
            <a:spLocks noGrp="1" noChangeArrowheads="1"/>
          </p:cNvSpPr>
          <p:nvPr>
            <p:ph idx="1"/>
          </p:nvPr>
        </p:nvSpPr>
        <p:spPr/>
        <p:txBody>
          <a:bodyPr/>
          <a:lstStyle/>
          <a:p>
            <a:pPr eaLnBrk="1" hangingPunct="1"/>
            <a:r>
              <a:rPr lang="en-US" smtClean="0"/>
              <a:t>One form of decomposition involves breaking the problem down into steps.</a:t>
            </a:r>
          </a:p>
          <a:p>
            <a:pPr eaLnBrk="1" hangingPunct="1"/>
            <a:r>
              <a:rPr lang="en-US" smtClean="0"/>
              <a:t>Each step can be then treated as an individual problem.</a:t>
            </a:r>
          </a:p>
          <a:p>
            <a:pPr eaLnBrk="1" hangingPunct="1"/>
            <a:r>
              <a:rPr lang="en-US" smtClean="0"/>
              <a:t>Important for a number of reasons including:</a:t>
            </a:r>
          </a:p>
          <a:p>
            <a:pPr lvl="1" eaLnBrk="1" hangingPunct="1"/>
            <a:r>
              <a:rPr lang="en-US" smtClean="0"/>
              <a:t>Simplifying the problem</a:t>
            </a:r>
          </a:p>
          <a:p>
            <a:pPr lvl="1" eaLnBrk="1" hangingPunct="1"/>
            <a:r>
              <a:rPr lang="en-US" smtClean="0"/>
              <a:t>Allowing different people to work on different parts of the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77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nvSpPr>
        <p:spPr>
          <a:xfrm>
            <a:off x="845014" y="4925483"/>
            <a:ext cx="11660188" cy="630942"/>
          </a:xfrm>
          <a:prstGeom prst="rect">
            <a:avLst/>
          </a:prstGeom>
          <a:ln w="12700">
            <a:miter lim="400000"/>
          </a:ln>
          <a:extLst>
            <a:ext uri="{C572A759-6A51-4108-AA02-DFA0A04FC94B}">
              <ma14:wrappingTextBoxFlag xmlns:ma14="http://schemas.microsoft.com/office/mac/drawingml/2011/main" xmlns="" val="1"/>
            </a:ext>
          </a:extLst>
        </p:spPr>
        <p:txBody>
          <a:bodyPr lIns="38096" tIns="38096" rIns="38096" bIns="38096">
            <a:spAutoFit/>
          </a:bodyPr>
          <a:lstStyle/>
          <a:p>
            <a:pPr lvl="0">
              <a:defRPr>
                <a:uFillTx/>
              </a:defRPr>
            </a:pPr>
            <a:endParaRPr sz="3600" dirty="0">
              <a:uFill>
                <a:solidFill/>
              </a:uFill>
              <a:latin typeface="+mn-lt"/>
              <a:ea typeface="+mn-ea"/>
              <a:sym typeface="Helvetica Light"/>
            </a:endParaRPr>
          </a:p>
        </p:txBody>
      </p:sp>
      <p:sp>
        <p:nvSpPr>
          <p:cNvPr id="2" name="Title 1"/>
          <p:cNvSpPr>
            <a:spLocks noGrp="1"/>
          </p:cNvSpPr>
          <p:nvPr>
            <p:ph type="title"/>
          </p:nvPr>
        </p:nvSpPr>
        <p:spPr>
          <a:xfrm>
            <a:off x="2037907" y="700337"/>
            <a:ext cx="10664825" cy="1173906"/>
          </a:xfrm>
        </p:spPr>
        <p:txBody>
          <a:bodyPr>
            <a:normAutofit fontScale="90000"/>
          </a:bodyPr>
          <a:lstStyle/>
          <a:p>
            <a:pPr lvl="0"/>
            <a:r>
              <a:rPr lang="pl-PL" sz="6500" dirty="0" err="1">
                <a:uFill>
                  <a:solidFill/>
                </a:uFill>
              </a:rPr>
              <a:t>Reduce</a:t>
            </a:r>
            <a:r>
              <a:rPr lang="pl-PL" sz="6500" dirty="0">
                <a:uFill>
                  <a:solidFill/>
                </a:uFill>
              </a:rPr>
              <a:t>, </a:t>
            </a:r>
            <a:r>
              <a:rPr lang="pl-PL" sz="6500" dirty="0" err="1">
                <a:uFill>
                  <a:solidFill/>
                </a:uFill>
              </a:rPr>
              <a:t>Reuse</a:t>
            </a:r>
            <a:r>
              <a:rPr lang="pl-PL" sz="6500" dirty="0">
                <a:uFill>
                  <a:solidFill/>
                </a:uFill>
              </a:rPr>
              <a:t>, </a:t>
            </a:r>
            <a:r>
              <a:rPr lang="pl-PL" sz="6500" dirty="0" err="1">
                <a:uFill>
                  <a:solidFill/>
                </a:uFill>
              </a:rPr>
              <a:t>Recycle</a:t>
            </a:r>
            <a:r>
              <a:rPr lang="pl-PL" sz="6500" dirty="0">
                <a:uFill>
                  <a:solidFill/>
                </a:uFill>
              </a:rPr>
              <a:t> ...</a:t>
            </a:r>
            <a:br>
              <a:rPr lang="pl-PL" sz="6500" dirty="0">
                <a:uFill>
                  <a:solidFill/>
                </a:uFill>
              </a:rPr>
            </a:br>
            <a:endParaRPr lang="en-US" dirty="0"/>
          </a:p>
        </p:txBody>
      </p:sp>
      <p:sp>
        <p:nvSpPr>
          <p:cNvPr id="3" name="Content Placeholder 2"/>
          <p:cNvSpPr>
            <a:spLocks noGrp="1"/>
          </p:cNvSpPr>
          <p:nvPr>
            <p:ph idx="1"/>
          </p:nvPr>
        </p:nvSpPr>
        <p:spPr/>
        <p:txBody>
          <a:bodyPr/>
          <a:lstStyle/>
          <a:p>
            <a:pPr lvl="0"/>
            <a:r>
              <a:rPr lang="en-US" sz="4400" b="1" dirty="0">
                <a:uFill>
                  <a:solidFill/>
                </a:uFill>
                <a:ea typeface="Helvetica"/>
                <a:cs typeface="Helvetica"/>
                <a:sym typeface="Helvetica"/>
              </a:rPr>
              <a:t>REDUCE</a:t>
            </a:r>
            <a:r>
              <a:rPr lang="en-US" sz="4800" dirty="0">
                <a:uFill>
                  <a:solidFill/>
                </a:uFill>
                <a:sym typeface="Helvetica Light"/>
              </a:rPr>
              <a:t> - replace sections of algorithm with functions.</a:t>
            </a:r>
          </a:p>
          <a:p>
            <a:r>
              <a:rPr lang="en-US" sz="4400" b="1" dirty="0">
                <a:uFill>
                  <a:solidFill/>
                </a:uFill>
                <a:ea typeface="Helvetica"/>
                <a:cs typeface="Helvetica"/>
                <a:sym typeface="Helvetica"/>
              </a:rPr>
              <a:t>REUSE</a:t>
            </a:r>
            <a:r>
              <a:rPr lang="en-US" sz="4800" b="1" dirty="0">
                <a:uFill>
                  <a:solidFill/>
                </a:uFill>
                <a:ea typeface="Helvetica"/>
                <a:cs typeface="Helvetica"/>
                <a:sym typeface="Helvetica"/>
              </a:rPr>
              <a:t> </a:t>
            </a:r>
            <a:r>
              <a:rPr lang="en-US" sz="4800" dirty="0">
                <a:uFill>
                  <a:solidFill/>
                </a:uFill>
                <a:sym typeface="Helvetica Light"/>
              </a:rPr>
              <a:t>- functions for common tasks.</a:t>
            </a:r>
          </a:p>
          <a:p>
            <a:pPr lvl="0"/>
            <a:r>
              <a:rPr lang="en-US" sz="4400" b="1" dirty="0">
                <a:uFill>
                  <a:solidFill/>
                </a:uFill>
                <a:ea typeface="Helvetica"/>
                <a:cs typeface="Helvetica"/>
                <a:sym typeface="Helvetica"/>
              </a:rPr>
              <a:t>RECYCLE</a:t>
            </a:r>
            <a:r>
              <a:rPr lang="en-US" sz="4800" dirty="0">
                <a:uFill>
                  <a:solidFill/>
                </a:uFill>
                <a:sym typeface="Helvetica Light"/>
              </a:rPr>
              <a:t> - improve existing functions.</a:t>
            </a:r>
          </a:p>
        </p:txBody>
      </p:sp>
    </p:spTree>
    <p:extLst>
      <p:ext uri="{BB962C8B-B14F-4D97-AF65-F5344CB8AC3E}">
        <p14:creationId xmlns:p14="http://schemas.microsoft.com/office/powerpoint/2010/main" val="805761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Functions</a:t>
            </a:r>
            <a:endParaRPr lang="en-US" dirty="0" smtClean="0"/>
          </a:p>
        </p:txBody>
      </p:sp>
      <p:sp>
        <p:nvSpPr>
          <p:cNvPr id="74755" name="Rectangle 3"/>
          <p:cNvSpPr>
            <a:spLocks noGrp="1" noChangeArrowheads="1"/>
          </p:cNvSpPr>
          <p:nvPr>
            <p:ph idx="1"/>
          </p:nvPr>
        </p:nvSpPr>
        <p:spPr/>
        <p:txBody>
          <a:bodyPr/>
          <a:lstStyle/>
          <a:p>
            <a:r>
              <a:rPr lang="en-US" smtClean="0"/>
              <a:t>We will use functions for parts of an algorithm.</a:t>
            </a:r>
          </a:p>
          <a:p>
            <a:r>
              <a:rPr lang="en-US" smtClean="0"/>
              <a:t>We will give the function a name so we can refer to this part of the algorithm.</a:t>
            </a:r>
          </a:p>
          <a:p>
            <a:r>
              <a:rPr lang="en-US" smtClean="0"/>
              <a:t>This allows us to break an algorithm down into parts where each part corresponding to a function.</a:t>
            </a:r>
          </a:p>
          <a:p>
            <a:endParaRPr lang="en-US" dirty="0"/>
          </a:p>
        </p:txBody>
      </p:sp>
    </p:spTree>
    <p:extLst>
      <p:ext uri="{BB962C8B-B14F-4D97-AF65-F5344CB8AC3E}">
        <p14:creationId xmlns:p14="http://schemas.microsoft.com/office/powerpoint/2010/main" val="854471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39977" y="390525"/>
            <a:ext cx="10664825" cy="1625600"/>
          </a:xfrm>
        </p:spPr>
        <p:txBody>
          <a:bodyPr/>
          <a:lstStyle/>
          <a:p>
            <a:r>
              <a:rPr lang="en-AU" dirty="0" smtClean="0"/>
              <a:t>Other names for Functions</a:t>
            </a:r>
            <a:endParaRPr lang="en-AU" dirty="0"/>
          </a:p>
        </p:txBody>
      </p:sp>
      <p:sp>
        <p:nvSpPr>
          <p:cNvPr id="4" name="Rectangle 3"/>
          <p:cNvSpPr/>
          <p:nvPr/>
        </p:nvSpPr>
        <p:spPr>
          <a:xfrm>
            <a:off x="8355376" y="1996480"/>
            <a:ext cx="3031599" cy="923329"/>
          </a:xfrm>
          <a:prstGeom prst="rect">
            <a:avLst/>
          </a:prstGeom>
          <a:noFill/>
        </p:spPr>
        <p:txBody>
          <a:bodyPr wrap="none" lIns="91430" tIns="45715" rIns="91430" bIns="45715">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Methods</a:t>
            </a:r>
          </a:p>
        </p:txBody>
      </p:sp>
      <p:sp>
        <p:nvSpPr>
          <p:cNvPr id="5" name="Rectangle 4"/>
          <p:cNvSpPr/>
          <p:nvPr/>
        </p:nvSpPr>
        <p:spPr>
          <a:xfrm>
            <a:off x="2541961" y="3292624"/>
            <a:ext cx="4378122" cy="923329"/>
          </a:xfrm>
          <a:prstGeom prst="rect">
            <a:avLst/>
          </a:prstGeom>
          <a:noFill/>
        </p:spPr>
        <p:txBody>
          <a:bodyPr wrap="none" lIns="91430" tIns="45715" rIns="91430" bIns="45715">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Procedures</a:t>
            </a:r>
          </a:p>
        </p:txBody>
      </p:sp>
      <p:sp>
        <p:nvSpPr>
          <p:cNvPr id="6" name="Rectangle 5"/>
          <p:cNvSpPr/>
          <p:nvPr/>
        </p:nvSpPr>
        <p:spPr>
          <a:xfrm>
            <a:off x="3272892" y="6388968"/>
            <a:ext cx="2993202" cy="923329"/>
          </a:xfrm>
          <a:prstGeom prst="rect">
            <a:avLst/>
          </a:prstGeom>
          <a:noFill/>
        </p:spPr>
        <p:txBody>
          <a:bodyPr wrap="none" lIns="91430" tIns="45715" rIns="91430" bIns="45715">
            <a:spAutoFit/>
          </a:bodyPr>
          <a:lstStyle/>
          <a:p>
            <a:pPr algn="ctr"/>
            <a:r>
              <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Modules</a:t>
            </a:r>
          </a:p>
        </p:txBody>
      </p:sp>
      <p:sp>
        <p:nvSpPr>
          <p:cNvPr id="7" name="Rectangle 6"/>
          <p:cNvSpPr/>
          <p:nvPr/>
        </p:nvSpPr>
        <p:spPr>
          <a:xfrm>
            <a:off x="5673587" y="7836366"/>
            <a:ext cx="2492991" cy="923329"/>
          </a:xfrm>
          <a:prstGeom prst="rect">
            <a:avLst/>
          </a:prstGeom>
          <a:noFill/>
        </p:spPr>
        <p:txBody>
          <a:bodyPr wrap="none" lIns="91430" tIns="45715" rIns="91430" bIns="45715">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Blocks</a:t>
            </a:r>
          </a:p>
        </p:txBody>
      </p:sp>
      <p:sp>
        <p:nvSpPr>
          <p:cNvPr id="8" name="Rectangle 7"/>
          <p:cNvSpPr/>
          <p:nvPr/>
        </p:nvSpPr>
        <p:spPr>
          <a:xfrm>
            <a:off x="6142362" y="4938597"/>
            <a:ext cx="3300905" cy="923329"/>
          </a:xfrm>
          <a:prstGeom prst="rect">
            <a:avLst/>
          </a:prstGeom>
          <a:noFill/>
        </p:spPr>
        <p:txBody>
          <a:bodyPr wrap="none" lIns="91430" tIns="45715" rIns="91430" bIns="45715">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routine</a:t>
            </a:r>
          </a:p>
        </p:txBody>
      </p:sp>
    </p:spTree>
    <p:extLst>
      <p:ext uri="{BB962C8B-B14F-4D97-AF65-F5344CB8AC3E}">
        <p14:creationId xmlns:p14="http://schemas.microsoft.com/office/powerpoint/2010/main" val="3004570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effectLst>
                  <a:outerShdw blurRad="38100" dist="38100" dir="2700000" algn="tl">
                    <a:srgbClr val="C0C0C0"/>
                  </a:outerShdw>
                </a:effectLst>
              </a:rPr>
              <a:t>Functions and Algorithms</a:t>
            </a:r>
          </a:p>
        </p:txBody>
      </p:sp>
      <p:sp>
        <p:nvSpPr>
          <p:cNvPr id="74755" name="Rectangle 3"/>
          <p:cNvSpPr>
            <a:spLocks noGrp="1" noChangeArrowheads="1"/>
          </p:cNvSpPr>
          <p:nvPr>
            <p:ph idx="1"/>
          </p:nvPr>
        </p:nvSpPr>
        <p:spPr>
          <a:xfrm>
            <a:off x="2041526" y="2212507"/>
            <a:ext cx="10653562" cy="6840759"/>
          </a:xfrm>
        </p:spPr>
        <p:txBody>
          <a:bodyPr/>
          <a:lstStyle/>
          <a:p>
            <a:pPr eaLnBrk="1" hangingPunct="1">
              <a:lnSpc>
                <a:spcPct val="80000"/>
              </a:lnSpc>
            </a:pPr>
            <a:r>
              <a:rPr lang="en-US" sz="3800" dirty="0"/>
              <a:t>Functions correspond to algorithms</a:t>
            </a:r>
          </a:p>
          <a:p>
            <a:pPr eaLnBrk="1" hangingPunct="1">
              <a:lnSpc>
                <a:spcPct val="80000"/>
              </a:lnSpc>
            </a:pPr>
            <a:r>
              <a:rPr lang="en-US" sz="3800" dirty="0"/>
              <a:t>Algorithms have:</a:t>
            </a:r>
          </a:p>
          <a:p>
            <a:pPr lvl="1" eaLnBrk="1" hangingPunct="1">
              <a:lnSpc>
                <a:spcPct val="80000"/>
              </a:lnSpc>
            </a:pPr>
            <a:r>
              <a:rPr lang="en-US" sz="3300" dirty="0"/>
              <a:t>Names</a:t>
            </a:r>
          </a:p>
          <a:p>
            <a:pPr lvl="1" eaLnBrk="1" hangingPunct="1">
              <a:lnSpc>
                <a:spcPct val="80000"/>
              </a:lnSpc>
            </a:pPr>
            <a:r>
              <a:rPr lang="en-US" sz="3300" dirty="0"/>
              <a:t>Input:  Zero or more</a:t>
            </a:r>
          </a:p>
          <a:p>
            <a:pPr lvl="1" eaLnBrk="1" hangingPunct="1">
              <a:lnSpc>
                <a:spcPct val="80000"/>
              </a:lnSpc>
            </a:pPr>
            <a:r>
              <a:rPr lang="en-US" sz="3300" dirty="0"/>
              <a:t>Output:  One or more</a:t>
            </a:r>
          </a:p>
          <a:p>
            <a:pPr marL="936529" lvl="2" indent="0" eaLnBrk="1" hangingPunct="1">
              <a:lnSpc>
                <a:spcPct val="80000"/>
              </a:lnSpc>
              <a:buNone/>
            </a:pPr>
            <a:endParaRPr lang="en-US" sz="2700" dirty="0"/>
          </a:p>
          <a:p>
            <a:pPr eaLnBrk="1" hangingPunct="1">
              <a:lnSpc>
                <a:spcPct val="80000"/>
              </a:lnSpc>
            </a:pPr>
            <a:r>
              <a:rPr lang="en-US" sz="3800" dirty="0"/>
              <a:t>Functions have names</a:t>
            </a:r>
          </a:p>
          <a:p>
            <a:pPr eaLnBrk="1" hangingPunct="1">
              <a:lnSpc>
                <a:spcPct val="80000"/>
              </a:lnSpc>
            </a:pPr>
            <a:r>
              <a:rPr lang="en-US" sz="3800" dirty="0"/>
              <a:t>Functions may or may not have input.</a:t>
            </a:r>
          </a:p>
          <a:p>
            <a:pPr eaLnBrk="1" hangingPunct="1">
              <a:lnSpc>
                <a:spcPct val="80000"/>
              </a:lnSpc>
            </a:pPr>
            <a:r>
              <a:rPr lang="en-US" sz="3800" dirty="0"/>
              <a:t>Functions may either</a:t>
            </a:r>
          </a:p>
          <a:p>
            <a:pPr lvl="1" eaLnBrk="1" hangingPunct="1">
              <a:lnSpc>
                <a:spcPct val="80000"/>
              </a:lnSpc>
            </a:pPr>
            <a:r>
              <a:rPr lang="en-US" sz="3300" dirty="0"/>
              <a:t>Print a value or values</a:t>
            </a:r>
          </a:p>
          <a:p>
            <a:pPr lvl="1" eaLnBrk="1" hangingPunct="1">
              <a:lnSpc>
                <a:spcPct val="80000"/>
              </a:lnSpc>
            </a:pPr>
            <a:r>
              <a:rPr lang="en-US" sz="3300" dirty="0"/>
              <a:t>Change an input value or values</a:t>
            </a:r>
          </a:p>
          <a:p>
            <a:pPr lvl="1" eaLnBrk="1" hangingPunct="1">
              <a:lnSpc>
                <a:spcPct val="80000"/>
              </a:lnSpc>
            </a:pPr>
            <a:r>
              <a:rPr lang="en-US" sz="3300" dirty="0"/>
              <a:t>Return a value or values</a:t>
            </a:r>
          </a:p>
          <a:p>
            <a:pPr marL="117462" indent="0" eaLnBrk="1" hangingPunct="1">
              <a:lnSpc>
                <a:spcPct val="80000"/>
              </a:lnSpc>
              <a:buNone/>
            </a:pPr>
            <a:endParaRPr lang="en-US" sz="3800" dirty="0"/>
          </a:p>
        </p:txBody>
      </p:sp>
    </p:spTree>
    <p:extLst>
      <p:ext uri="{BB962C8B-B14F-4D97-AF65-F5344CB8AC3E}">
        <p14:creationId xmlns:p14="http://schemas.microsoft.com/office/powerpoint/2010/main" val="34777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7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75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475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75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75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7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 List</a:t>
            </a:r>
            <a:endParaRPr lang="en-US" dirty="0"/>
          </a:p>
        </p:txBody>
      </p:sp>
      <p:sp>
        <p:nvSpPr>
          <p:cNvPr id="3" name="Content Placeholder 2"/>
          <p:cNvSpPr>
            <a:spLocks noGrp="1"/>
          </p:cNvSpPr>
          <p:nvPr>
            <p:ph idx="1"/>
          </p:nvPr>
        </p:nvSpPr>
        <p:spPr>
          <a:xfrm>
            <a:off x="2041528" y="2058990"/>
            <a:ext cx="10664825" cy="2601786"/>
          </a:xfrm>
        </p:spPr>
        <p:txBody>
          <a:bodyPr/>
          <a:lstStyle/>
          <a:p>
            <a:r>
              <a:rPr lang="en-US" dirty="0" smtClean="0"/>
              <a:t>Want to define a function</a:t>
            </a:r>
          </a:p>
          <a:p>
            <a:pPr marL="117462" indent="0" algn="ctr">
              <a:buNone/>
            </a:pPr>
            <a:r>
              <a:rPr lang="en-US" dirty="0" err="1" smtClean="0"/>
              <a:t>selectionSort</a:t>
            </a:r>
            <a:r>
              <a:rPr lang="en-US" dirty="0" smtClean="0"/>
              <a:t>(</a:t>
            </a:r>
            <a:r>
              <a:rPr lang="en-US" dirty="0" err="1" smtClean="0"/>
              <a:t>aList</a:t>
            </a:r>
            <a:r>
              <a:rPr lang="en-US" dirty="0" smtClean="0"/>
              <a:t>)</a:t>
            </a:r>
          </a:p>
          <a:p>
            <a:r>
              <a:rPr lang="en-US" dirty="0" smtClean="0"/>
              <a:t>That sorts </a:t>
            </a:r>
            <a:r>
              <a:rPr lang="en-US" dirty="0" err="1" smtClean="0"/>
              <a:t>aList</a:t>
            </a:r>
            <a:r>
              <a:rPr lang="en-US" dirty="0" smtClean="0"/>
              <a:t> using Selection sort</a:t>
            </a:r>
            <a:endParaRPr lang="en-US" dirty="0"/>
          </a:p>
        </p:txBody>
      </p:sp>
      <p:sp>
        <p:nvSpPr>
          <p:cNvPr id="4" name="Content Placeholder 2"/>
          <p:cNvSpPr txBox="1">
            <a:spLocks/>
          </p:cNvSpPr>
          <p:nvPr/>
        </p:nvSpPr>
        <p:spPr>
          <a:xfrm>
            <a:off x="2469952" y="5308849"/>
            <a:ext cx="9001000" cy="2592289"/>
          </a:xfrm>
          <a:prstGeom prst="rect">
            <a:avLst/>
          </a:prstGeom>
          <a:solidFill>
            <a:schemeClr val="accent3">
              <a:lumMod val="20000"/>
              <a:lumOff val="80000"/>
            </a:schemeClr>
          </a:solidFill>
        </p:spPr>
        <p:txBody>
          <a:bodyPr lIns="91435" tIns="45718" rIns="91435" bIns="45718">
            <a:noAutofit/>
          </a:bodyPr>
          <a:lst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ＭＳ Ｐゴシック" charset="0"/>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err="1">
                <a:latin typeface="Arial"/>
                <a:cs typeface="Arial"/>
              </a:rPr>
              <a:t>aList</a:t>
            </a:r>
            <a:r>
              <a:rPr lang="en-AU" sz="3100" dirty="0">
                <a:latin typeface="Arial"/>
                <a:cs typeface="Arial"/>
              </a:rPr>
              <a:t>  = [4, 12, -2.3, 3, -10, 8, 0, 8]</a:t>
            </a:r>
          </a:p>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err="1">
                <a:latin typeface="Arial"/>
                <a:cs typeface="Arial"/>
              </a:rPr>
              <a:t>selectionSort</a:t>
            </a:r>
            <a:r>
              <a:rPr lang="en-AU" sz="3100" dirty="0">
                <a:latin typeface="Arial"/>
                <a:cs typeface="Arial"/>
              </a:rPr>
              <a:t>(</a:t>
            </a:r>
            <a:r>
              <a:rPr lang="en-AU" sz="3100" dirty="0" err="1">
                <a:latin typeface="Arial"/>
                <a:cs typeface="Arial"/>
              </a:rPr>
              <a:t>aList</a:t>
            </a:r>
            <a:r>
              <a:rPr lang="en-AU" sz="3100" dirty="0">
                <a:latin typeface="Arial"/>
                <a:cs typeface="Arial"/>
              </a:rPr>
              <a:t>)</a:t>
            </a:r>
          </a:p>
          <a:p>
            <a:pPr marL="117029" indent="0">
              <a:buNone/>
            </a:pPr>
            <a:r>
              <a:rPr lang="en-AU" sz="3100" dirty="0">
                <a:solidFill>
                  <a:srgbClr val="800000"/>
                </a:solidFill>
                <a:latin typeface="Arial"/>
                <a:cs typeface="Arial"/>
              </a:rPr>
              <a:t>&gt;&gt;&gt;</a:t>
            </a:r>
            <a:r>
              <a:rPr lang="en-AU" sz="3100" dirty="0">
                <a:latin typeface="Arial"/>
                <a:cs typeface="Arial"/>
              </a:rPr>
              <a:t> </a:t>
            </a:r>
            <a:r>
              <a:rPr lang="en-AU" sz="3100" dirty="0" err="1">
                <a:latin typeface="Arial"/>
                <a:cs typeface="Arial"/>
              </a:rPr>
              <a:t>aList</a:t>
            </a:r>
            <a:endParaRPr lang="en-AU" sz="3100" dirty="0">
              <a:latin typeface="Arial"/>
              <a:cs typeface="Arial"/>
            </a:endParaRPr>
          </a:p>
          <a:p>
            <a:pPr marL="117029" indent="0">
              <a:buNone/>
            </a:pPr>
            <a:r>
              <a:rPr lang="en-AU" sz="3100" dirty="0">
                <a:solidFill>
                  <a:srgbClr val="3366FF"/>
                </a:solidFill>
                <a:latin typeface="Arial"/>
                <a:cs typeface="Arial"/>
              </a:rPr>
              <a:t>[-10, -2.3, 0, 3, 4, 8, 8, 12]</a:t>
            </a:r>
          </a:p>
          <a:p>
            <a:pPr marL="117029" indent="0">
              <a:buNone/>
            </a:pPr>
            <a:r>
              <a:rPr lang="en-AU" sz="3100" dirty="0">
                <a:latin typeface="Arial"/>
                <a:cs typeface="Arial"/>
              </a:rPr>
              <a:t>    </a:t>
            </a:r>
          </a:p>
          <a:p>
            <a:pPr marL="117029" indent="0">
              <a:buNone/>
            </a:pPr>
            <a:r>
              <a:rPr lang="en-AU" sz="3100" dirty="0">
                <a:latin typeface="Arial"/>
                <a:cs typeface="Arial"/>
              </a:rPr>
              <a:t>  </a:t>
            </a:r>
          </a:p>
          <a:p>
            <a:pPr marL="117029" indent="0">
              <a:buNone/>
            </a:pPr>
            <a:endParaRPr lang="en-AU" sz="3100" dirty="0"/>
          </a:p>
        </p:txBody>
      </p:sp>
    </p:spTree>
    <p:extLst>
      <p:ext uri="{BB962C8B-B14F-4D97-AF65-F5344CB8AC3E}">
        <p14:creationId xmlns:p14="http://schemas.microsoft.com/office/powerpoint/2010/main" val="200615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629CB80C42241F9B5F1FB32FFDE415A&lt;/guid&gt;&#10;        &lt;description /&gt;&#10;        &lt;date&gt;4/9/2016 6:10: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FD848132489454DAC29C3A2A33F7076&lt;/guid&gt;&#10;            &lt;repollguid&gt;F6D693DA939F4C27BD21612032C63E2E&lt;/repollguid&gt;&#10;            &lt;sourceid&gt;B318E4D5A61645289E95C8F192E2BE0C&lt;/sourceid&gt;&#10;            &lt;questiontext&gt;Suppose you have the following function:What is printed by the following cod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5DBAE2089E4B1984EA7E695DEA4D91&lt;/guid&gt;&#10;                    &lt;answertext&gt;[‘a’, ‘b’, ‘c’, ‘a’, ‘b’, ‘c’]&lt;/answertext&gt;&#10;                    &lt;valuetype&gt;0&lt;/valuetype&gt;&#10;                &lt;/answer&gt;&#10;                &lt;answer&gt;&#10;                    &lt;guid&gt;279BF8E58B824F1982FB114BF72DD9BD&lt;/guid&gt;&#10;                    &lt;answertext&gt;[‘a’, ‘b’, ‘c’]&lt;/answertext&gt;&#10;                    &lt;valuetype&gt;0&lt;/valuetype&gt;&#10;                &lt;/answer&gt;&#10;                &lt;answer&gt;&#10;                    &lt;guid&gt;6B453CD32CDE4F64BD1265AB044BF9F8&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629CB80C42241F9B5F1FB32FFDE415A&lt;/guid&gt;&#10;        &lt;description /&gt;&#10;        &lt;date&gt;4/9/2016 6:10: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85E913348A44EA1B51D9797AAFA0943&lt;/guid&gt;&#10;            &lt;repollguid&gt;F6D693DA939F4C27BD21612032C63E2E&lt;/repollguid&gt;&#10;            &lt;sourceid&gt;B318E4D5A61645289E95C8F192E2BE0C&lt;/sourceid&gt;&#10;            &lt;questiontext&gt;Suppose you have the following function:What is printed by the following cod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5DBAE2089E4B1984EA7E695DEA4D91&lt;/guid&gt;&#10;                    &lt;answertext&gt;“abc”&lt;/answertext&gt;&#10;                    &lt;valuetype&gt;0&lt;/valuetype&gt;&#10;                &lt;/answer&gt;&#10;                &lt;answer&gt;&#10;                    &lt;guid&gt;279BF8E58B824F1982FB114BF72DD9BD&lt;/guid&gt;&#10;                    &lt;answertext&gt;“abcabc”&lt;/answertext&gt;&#10;                    &lt;valuetype&gt;0&lt;/valuetype&gt;&#10;                &lt;/answer&gt;&#10;                &lt;answer&gt;&#10;                    &lt;guid&gt;6B453CD32CDE4F64BD1265AB044BF9F8&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13.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629CB80C42241F9B5F1FB32FFDE415A&lt;/guid&gt;&#10;        &lt;description /&gt;&#10;        &lt;date&gt;4/9/2016 6:10: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A8608D79E5B42579799027034AA2159&lt;/guid&gt;&#10;            &lt;repollguid&gt;F6D693DA939F4C27BD21612032C63E2E&lt;/repollguid&gt;&#10;            &lt;sourceid&gt;B318E4D5A61645289E95C8F192E2BE0C&lt;/sourceid&gt;&#10;            &lt;questiontext&gt;Suppose you have the following function:What is printed by the following cod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5DBAE2089E4B1984EA7E695DEA4D91&lt;/guid&gt;&#10;                    &lt;answertext&gt;10&lt;/answertext&gt;&#10;                    &lt;valuetype&gt;0&lt;/valuetype&gt;&#10;                &lt;/answer&gt;&#10;                &lt;answer&gt;&#10;                    &lt;guid&gt;279BF8E58B824F1982FB114BF72DD9BD&lt;/guid&gt;&#10;                    &lt;answertext&gt;20&lt;/answertext&gt;&#10;                    &lt;valuetype&gt;0&lt;/valuetype&gt;&#10;                &lt;/answer&gt;&#10;                &lt;answer&gt;&#10;                    &lt;guid&gt;6B453CD32CDE4F64BD1265AB044BF9F8&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14.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11D0DAE02B264570B621A80544A8A816&lt;/guid&gt;&#10;        &lt;description /&gt;&#10;        &lt;date&gt;4/9/2016 6:07:0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9D84400A95C45F4A2E07481E02BE4FB&lt;/guid&gt;&#10;            &lt;repollguid&gt;A548584993424304B40C319EEE719748&lt;/repollguid&gt;&#10;            &lt;sourceid&gt;91486991A08B4ADBB5FC8816D4AA5BF2&lt;/sourceid&gt;&#10;            &lt;questiontext&gt;How many subsets are of the following set {‘a’, ‘b’, ‘c’}?&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C3ED7D7642E4A30860F8CB28FEC62C1&lt;/guid&gt;&#10;                    &lt;answertext&gt;6&lt;/answertext&gt;&#10;                    &lt;valuetype&gt;0&lt;/valuetype&gt;&#10;                &lt;/answer&gt;&#10;                &lt;answer&gt;&#10;                    &lt;guid&gt;E76892E08564458F9B41F505A48D625B&lt;/guid&gt;&#10;                    &lt;answertext&gt;7&lt;/answertext&gt;&#10;                    &lt;valuetype&gt;0&lt;/valuetype&gt;&#10;                &lt;/answer&gt;&#10;                &lt;answer&gt;&#10;                    &lt;guid&gt;5D0EB17963644C238EA431130F7A80F4&lt;/guid&gt;&#10;                    &lt;answertext&gt;8&lt;/answertext&gt;&#10;                    &lt;valuetype&gt;0&lt;/valuetype&gt;&#10;                &lt;/answer&gt;&#10;                &lt;answer&gt;&#10;                    &lt;guid&gt;BA8496377F234228AD66E1DE7563DA7B&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629CB80C42241F9B5F1FB32FFDE415A&lt;/guid&gt;&#10;        &lt;description /&gt;&#10;        &lt;date&gt;4/9/2016 6:10: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A8608D79E5B42579799027034AA2159&lt;/guid&gt;&#10;            &lt;repollguid&gt;F6D693DA939F4C27BD21612032C63E2E&lt;/repollguid&gt;&#10;            &lt;sourceid&gt;B318E4D5A61645289E95C8F192E2BE0C&lt;/sourceid&gt;&#10;            &lt;questiontext&gt;Suppose you have the following function:What is printed by the following cod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5DBAE2089E4B1984EA7E695DEA4D91&lt;/guid&gt;&#10;                    &lt;answertext&gt;10&lt;/answertext&gt;&#10;                    &lt;valuetype&gt;0&lt;/valuetype&gt;&#10;                &lt;/answer&gt;&#10;                &lt;answer&gt;&#10;                    &lt;guid&gt;279BF8E58B824F1982FB114BF72DD9BD&lt;/guid&gt;&#10;                    &lt;answertext&gt;20&lt;/answertext&gt;&#10;                    &lt;valuetype&gt;0&lt;/valuetype&gt;&#10;                &lt;/answer&gt;&#10;                &lt;answer&gt;&#10;                    &lt;guid&gt;6B453CD32CDE4F64BD1265AB044BF9F8&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629CB80C42241F9B5F1FB32FFDE415A&lt;/guid&gt;&#10;        &lt;description /&gt;&#10;        &lt;date&gt;4/9/2016 6:10: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A8608D79E5B42579799027034AA2159&lt;/guid&gt;&#10;            &lt;repollguid&gt;F6D693DA939F4C27BD21612032C63E2E&lt;/repollguid&gt;&#10;            &lt;sourceid&gt;B318E4D5A61645289E95C8F192E2BE0C&lt;/sourceid&gt;&#10;            &lt;questiontext&gt;Suppose you have the following function:What is printed by the following cod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5DBAE2089E4B1984EA7E695DEA4D91&lt;/guid&gt;&#10;                    &lt;answertext&gt;10&lt;/answertext&gt;&#10;                    &lt;valuetype&gt;0&lt;/valuetype&gt;&#10;                &lt;/answer&gt;&#10;                &lt;answer&gt;&#10;                    &lt;guid&gt;279BF8E58B824F1982FB114BF72DD9BD&lt;/guid&gt;&#10;                    &lt;answertext&gt;20&lt;/answertext&gt;&#10;                    &lt;valuetype&gt;0&lt;/valuetype&gt;&#10;                &lt;/answer&gt;&#10;                &lt;answer&gt;&#10;                    &lt;guid&gt;6B453CD32CDE4F64BD1265AB044BF9F8&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629CB80C42241F9B5F1FB32FFDE415A&lt;/guid&gt;&#10;        &lt;description /&gt;&#10;        &lt;date&gt;4/9/2016 6:10: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85E913348A44EA1B51D9797AAFA0943&lt;/guid&gt;&#10;            &lt;repollguid&gt;F6D693DA939F4C27BD21612032C63E2E&lt;/repollguid&gt;&#10;            &lt;sourceid&gt;B318E4D5A61645289E95C8F192E2BE0C&lt;/sourceid&gt;&#10;            &lt;questiontext&gt;Suppose you have the following function:What is printed by the following cod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05DBAE2089E4B1984EA7E695DEA4D91&lt;/guid&gt;&#10;                    &lt;answertext&gt;“abc”&lt;/answertext&gt;&#10;                    &lt;valuetype&gt;0&lt;/valuetype&gt;&#10;                &lt;/answer&gt;&#10;                &lt;answer&gt;&#10;                    &lt;guid&gt;279BF8E58B824F1982FB114BF72DD9BD&lt;/guid&gt;&#10;                    &lt;answertext&gt;“abcabc”&lt;/answertext&gt;&#10;                    &lt;valuetype&gt;0&lt;/valuetype&gt;&#10;                &lt;/answer&gt;&#10;                &lt;answer&gt;&#10;                    &lt;guid&gt;6B453CD32CDE4F64BD1265AB044BF9F8&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2092</TotalTime>
  <Pages>0</Pages>
  <Words>1973</Words>
  <Characters>0</Characters>
  <Application>Microsoft Office PowerPoint</Application>
  <PresentationFormat>Custom</PresentationFormat>
  <Lines>0</Lines>
  <Paragraphs>465</Paragraphs>
  <Slides>37</Slides>
  <Notes>10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Solstice</vt:lpstr>
      <vt:lpstr>FIT1045 Introduction to Algorithms and Programming  Lecture 11  Decomposition</vt:lpstr>
      <vt:lpstr>Things to note/remember</vt:lpstr>
      <vt:lpstr>Overview</vt:lpstr>
      <vt:lpstr>Decomposition</vt:lpstr>
      <vt:lpstr>Reduce, Reuse, Recycle ... </vt:lpstr>
      <vt:lpstr>Functions</vt:lpstr>
      <vt:lpstr>Other names for Functions</vt:lpstr>
      <vt:lpstr>Functions and Algorithms</vt:lpstr>
      <vt:lpstr>Sorting a List</vt:lpstr>
      <vt:lpstr>Selection Sort</vt:lpstr>
      <vt:lpstr>Selection Sort: Code</vt:lpstr>
      <vt:lpstr>PowerPoint Presentation</vt:lpstr>
      <vt:lpstr>PowerPoint Presentation</vt:lpstr>
      <vt:lpstr>Suppose you have the following code that aims to swap the elements at index 1 and 2.     What are the values in aList after the execution of the above code?</vt:lpstr>
      <vt:lpstr>Swap: Code</vt:lpstr>
      <vt:lpstr>Mutable vs Immutable</vt:lpstr>
      <vt:lpstr>NoSwap: Code</vt:lpstr>
      <vt:lpstr>Suppose you have the following function:    What is printed by the following code?</vt:lpstr>
      <vt:lpstr>Suppose you have the following function:    What is printed by the following code?</vt:lpstr>
      <vt:lpstr>Suppose you have the following function:        What is printed by the following code?</vt:lpstr>
      <vt:lpstr>Functions can also return values     </vt:lpstr>
      <vt:lpstr>Suppose you have the following function:    What is printed by the following code?</vt:lpstr>
      <vt:lpstr>Find Minimum Position</vt:lpstr>
      <vt:lpstr>Selection Sort: Code</vt:lpstr>
      <vt:lpstr>A Boat Problem</vt:lpstr>
      <vt:lpstr>Solving Boat Problem</vt:lpstr>
      <vt:lpstr>Solving the Boat Problem</vt:lpstr>
      <vt:lpstr>8 Queens</vt:lpstr>
      <vt:lpstr>Solving 8 Queens</vt:lpstr>
      <vt:lpstr>Solving the 8 Queens Problem</vt:lpstr>
      <vt:lpstr>Traveling Salesman</vt:lpstr>
      <vt:lpstr>Solving Travelling Salesman</vt:lpstr>
      <vt:lpstr>Solving the Travelling Salesman Problem</vt:lpstr>
      <vt:lpstr>Knapsack</vt:lpstr>
      <vt:lpstr>Solving Knapsack</vt:lpstr>
      <vt:lpstr>Solving the Knapsack Problem</vt:lpstr>
      <vt:lpstr>Before Next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cse</cp:lastModifiedBy>
  <cp:revision>248</cp:revision>
  <dcterms:created xsi:type="dcterms:W3CDTF">2010-03-20T15:49:26Z</dcterms:created>
  <dcterms:modified xsi:type="dcterms:W3CDTF">2016-08-29T01:40:56Z</dcterms:modified>
</cp:coreProperties>
</file>