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4" r:id="rId1"/>
  </p:sldMasterIdLst>
  <p:notesMasterIdLst>
    <p:notesMasterId r:id="rId49"/>
  </p:notesMasterIdLst>
  <p:sldIdLst>
    <p:sldId id="256" r:id="rId2"/>
    <p:sldId id="306"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304" r:id="rId30"/>
    <p:sldId id="285" r:id="rId31"/>
    <p:sldId id="286" r:id="rId32"/>
    <p:sldId id="287" r:id="rId33"/>
    <p:sldId id="288" r:id="rId34"/>
    <p:sldId id="293" r:id="rId35"/>
    <p:sldId id="294" r:id="rId36"/>
    <p:sldId id="295" r:id="rId37"/>
    <p:sldId id="307" r:id="rId38"/>
    <p:sldId id="289" r:id="rId39"/>
    <p:sldId id="290" r:id="rId40"/>
    <p:sldId id="296" r:id="rId41"/>
    <p:sldId id="297" r:id="rId42"/>
    <p:sldId id="298" r:id="rId43"/>
    <p:sldId id="299" r:id="rId44"/>
    <p:sldId id="300" r:id="rId45"/>
    <p:sldId id="301" r:id="rId46"/>
    <p:sldId id="302" r:id="rId47"/>
    <p:sldId id="292" r:id="rId48"/>
  </p:sldIdLst>
  <p:sldSz cx="13004800" cy="9753600"/>
  <p:notesSz cx="6858000" cy="9144000"/>
  <p:custDataLst>
    <p:tags r:id="rId50"/>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3909"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0990"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68075"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5158" indent="1589"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5417" algn="l" defTabSz="914166" rtl="0" eaLnBrk="1" latinLnBrk="0" hangingPunct="1">
      <a:defRPr kern="1200">
        <a:solidFill>
          <a:schemeClr val="tx1"/>
        </a:solidFill>
        <a:latin typeface="Arial" pitchFamily="34" charset="0"/>
        <a:ea typeface="ヒラギノ角ゴ ProN W3" pitchFamily="-84" charset="-128"/>
        <a:cs typeface="+mn-cs"/>
      </a:defRPr>
    </a:lvl6pPr>
    <a:lvl7pPr marL="2742497" algn="l" defTabSz="914166" rtl="0" eaLnBrk="1" latinLnBrk="0" hangingPunct="1">
      <a:defRPr kern="1200">
        <a:solidFill>
          <a:schemeClr val="tx1"/>
        </a:solidFill>
        <a:latin typeface="Arial" pitchFamily="34" charset="0"/>
        <a:ea typeface="ヒラギノ角ゴ ProN W3" pitchFamily="-84" charset="-128"/>
        <a:cs typeface="+mn-cs"/>
      </a:defRPr>
    </a:lvl7pPr>
    <a:lvl8pPr marL="3199582" algn="l" defTabSz="914166" rtl="0" eaLnBrk="1" latinLnBrk="0" hangingPunct="1">
      <a:defRPr kern="1200">
        <a:solidFill>
          <a:schemeClr val="tx1"/>
        </a:solidFill>
        <a:latin typeface="Arial" pitchFamily="34" charset="0"/>
        <a:ea typeface="ヒラギノ角ゴ ProN W3" pitchFamily="-84" charset="-128"/>
        <a:cs typeface="+mn-cs"/>
      </a:defRPr>
    </a:lvl8pPr>
    <a:lvl9pPr marL="3656665" algn="l" defTabSz="914166" rtl="0" eaLnBrk="1" latinLnBrk="0" hangingPunct="1">
      <a:defRPr kern="1200">
        <a:solidFill>
          <a:schemeClr val="tx1"/>
        </a:solidFill>
        <a:latin typeface="Arial" pitchFamily="34" charset="0"/>
        <a:ea typeface="ヒラギノ角ゴ ProN W3"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4B0096"/>
    <a:srgbClr val="9021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34" y="-1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53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4A913E16-6884-46AB-9F63-3C89891FB23C}" type="slidenum">
              <a:rPr lang="en-AU"/>
              <a:pPr/>
              <a:t>‹#›</a:t>
            </a:fld>
            <a:endParaRPr lang="en-AU"/>
          </a:p>
        </p:txBody>
      </p:sp>
    </p:spTree>
    <p:extLst>
      <p:ext uri="{BB962C8B-B14F-4D97-AF65-F5344CB8AC3E}">
        <p14:creationId xmlns:p14="http://schemas.microsoft.com/office/powerpoint/2010/main" val="1110862339"/>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128"/>
      </a:defRPr>
    </a:lvl1pPr>
    <a:lvl2pPr marL="453909"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0990"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68075"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5158"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4830" algn="l" defTabSz="456964" rtl="0" eaLnBrk="1" latinLnBrk="0" hangingPunct="1">
      <a:defRPr sz="1100" kern="1200">
        <a:solidFill>
          <a:schemeClr val="tx1"/>
        </a:solidFill>
        <a:latin typeface="+mn-lt"/>
        <a:ea typeface="+mn-ea"/>
        <a:cs typeface="+mn-cs"/>
      </a:defRPr>
    </a:lvl6pPr>
    <a:lvl7pPr marL="2741795" algn="l" defTabSz="456964" rtl="0" eaLnBrk="1" latinLnBrk="0" hangingPunct="1">
      <a:defRPr sz="1100" kern="1200">
        <a:solidFill>
          <a:schemeClr val="tx1"/>
        </a:solidFill>
        <a:latin typeface="+mn-lt"/>
        <a:ea typeface="+mn-ea"/>
        <a:cs typeface="+mn-cs"/>
      </a:defRPr>
    </a:lvl7pPr>
    <a:lvl8pPr marL="3198764" algn="l" defTabSz="456964" rtl="0" eaLnBrk="1" latinLnBrk="0" hangingPunct="1">
      <a:defRPr sz="1100" kern="1200">
        <a:solidFill>
          <a:schemeClr val="tx1"/>
        </a:solidFill>
        <a:latin typeface="+mn-lt"/>
        <a:ea typeface="+mn-ea"/>
        <a:cs typeface="+mn-cs"/>
      </a:defRPr>
    </a:lvl8pPr>
    <a:lvl9pPr marL="3655730" algn="l" defTabSz="45696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atin typeface="Book Antiqua" charset="0"/>
            </a:endParaRPr>
          </a:p>
        </p:txBody>
      </p:sp>
      <p:sp>
        <p:nvSpPr>
          <p:cNvPr id="93187" name="Date Placeholder 3"/>
          <p:cNvSpPr>
            <a:spLocks noGrp="1"/>
          </p:cNvSpPr>
          <p:nvPr>
            <p:ph type="dt" sz="quarter" idx="4294967295"/>
          </p:nvPr>
        </p:nvSpPr>
        <p:spPr bwMode="auto">
          <a:xfrm>
            <a:off x="3884463" y="0"/>
            <a:ext cx="2972004" cy="4567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i="1">
                <a:solidFill>
                  <a:schemeClr val="tx1"/>
                </a:solidFill>
                <a:latin typeface="Arial" charset="0"/>
                <a:ea typeface="ＭＳ Ｐゴシック" charset="0"/>
                <a:cs typeface="ＭＳ Ｐゴシック" charset="0"/>
              </a:defRPr>
            </a:lvl1pPr>
            <a:lvl2pPr marL="685817" indent="-263776">
              <a:defRPr sz="1800" i="1">
                <a:solidFill>
                  <a:schemeClr val="tx1"/>
                </a:solidFill>
                <a:latin typeface="Arial" charset="0"/>
                <a:ea typeface="ＭＳ Ｐゴシック" charset="0"/>
              </a:defRPr>
            </a:lvl2pPr>
            <a:lvl3pPr marL="1055103" indent="-211021">
              <a:defRPr sz="1800" i="1">
                <a:solidFill>
                  <a:schemeClr val="tx1"/>
                </a:solidFill>
                <a:latin typeface="Arial" charset="0"/>
                <a:ea typeface="ＭＳ Ｐゴシック" charset="0"/>
              </a:defRPr>
            </a:lvl3pPr>
            <a:lvl4pPr marL="1477145" indent="-211021">
              <a:defRPr sz="1800" i="1">
                <a:solidFill>
                  <a:schemeClr val="tx1"/>
                </a:solidFill>
                <a:latin typeface="Arial" charset="0"/>
                <a:ea typeface="ＭＳ Ｐゴシック" charset="0"/>
              </a:defRPr>
            </a:lvl4pPr>
            <a:lvl5pPr marL="1899186" indent="-211021">
              <a:defRPr sz="1800" i="1">
                <a:solidFill>
                  <a:schemeClr val="tx1"/>
                </a:solidFill>
                <a:latin typeface="Arial" charset="0"/>
                <a:ea typeface="ＭＳ Ｐゴシック" charset="0"/>
              </a:defRPr>
            </a:lvl5pPr>
            <a:lvl6pPr marL="2321227" indent="-211021" eaLnBrk="0" fontAlgn="base" hangingPunct="0">
              <a:spcBef>
                <a:spcPct val="0"/>
              </a:spcBef>
              <a:spcAft>
                <a:spcPct val="0"/>
              </a:spcAft>
              <a:defRPr sz="1800" i="1">
                <a:solidFill>
                  <a:schemeClr val="tx1"/>
                </a:solidFill>
                <a:latin typeface="Arial" charset="0"/>
                <a:ea typeface="ＭＳ Ｐゴシック" charset="0"/>
              </a:defRPr>
            </a:lvl6pPr>
            <a:lvl7pPr marL="2743269" indent="-211021" eaLnBrk="0" fontAlgn="base" hangingPunct="0">
              <a:spcBef>
                <a:spcPct val="0"/>
              </a:spcBef>
              <a:spcAft>
                <a:spcPct val="0"/>
              </a:spcAft>
              <a:defRPr sz="1800" i="1">
                <a:solidFill>
                  <a:schemeClr val="tx1"/>
                </a:solidFill>
                <a:latin typeface="Arial" charset="0"/>
                <a:ea typeface="ＭＳ Ｐゴシック" charset="0"/>
              </a:defRPr>
            </a:lvl7pPr>
            <a:lvl8pPr marL="3165310" indent="-211021" eaLnBrk="0" fontAlgn="base" hangingPunct="0">
              <a:spcBef>
                <a:spcPct val="0"/>
              </a:spcBef>
              <a:spcAft>
                <a:spcPct val="0"/>
              </a:spcAft>
              <a:defRPr sz="1800" i="1">
                <a:solidFill>
                  <a:schemeClr val="tx1"/>
                </a:solidFill>
                <a:latin typeface="Arial" charset="0"/>
                <a:ea typeface="ＭＳ Ｐゴシック" charset="0"/>
              </a:defRPr>
            </a:lvl8pPr>
            <a:lvl9pPr marL="3587351" indent="-211021" eaLnBrk="0" fontAlgn="base" hangingPunct="0">
              <a:spcBef>
                <a:spcPct val="0"/>
              </a:spcBef>
              <a:spcAft>
                <a:spcPct val="0"/>
              </a:spcAft>
              <a:defRPr sz="1800" i="1">
                <a:solidFill>
                  <a:schemeClr val="tx1"/>
                </a:solidFill>
                <a:latin typeface="Arial" charset="0"/>
                <a:ea typeface="ＭＳ Ｐゴシック" charset="0"/>
              </a:defRPr>
            </a:lvl9pPr>
          </a:lstStyle>
          <a:p>
            <a:fld id="{349F2EA7-6BBD-684D-959B-45C983BD5E5B}" type="datetime5">
              <a:rPr lang="en-US"/>
              <a:pPr/>
              <a:t>5-Sep-16</a:t>
            </a:fld>
            <a:endParaRPr lang="en-US"/>
          </a:p>
        </p:txBody>
      </p:sp>
      <p:sp>
        <p:nvSpPr>
          <p:cNvPr id="93188" name="Slide Number Placeholder 4"/>
          <p:cNvSpPr>
            <a:spLocks noGrp="1"/>
          </p:cNvSpPr>
          <p:nvPr>
            <p:ph type="sldNum" sz="quarter" idx="4294967295"/>
          </p:nvPr>
        </p:nvSpPr>
        <p:spPr bwMode="auto">
          <a:xfrm>
            <a:off x="3884463" y="8685878"/>
            <a:ext cx="2972004" cy="4567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i="1">
                <a:solidFill>
                  <a:schemeClr val="tx1"/>
                </a:solidFill>
                <a:latin typeface="Arial" charset="0"/>
                <a:ea typeface="ＭＳ Ｐゴシック" charset="0"/>
                <a:cs typeface="ＭＳ Ｐゴシック" charset="0"/>
              </a:defRPr>
            </a:lvl1pPr>
            <a:lvl2pPr marL="685817" indent="-263776">
              <a:defRPr sz="1800" i="1">
                <a:solidFill>
                  <a:schemeClr val="tx1"/>
                </a:solidFill>
                <a:latin typeface="Arial" charset="0"/>
                <a:ea typeface="ＭＳ Ｐゴシック" charset="0"/>
              </a:defRPr>
            </a:lvl2pPr>
            <a:lvl3pPr marL="1055103" indent="-211021">
              <a:defRPr sz="1800" i="1">
                <a:solidFill>
                  <a:schemeClr val="tx1"/>
                </a:solidFill>
                <a:latin typeface="Arial" charset="0"/>
                <a:ea typeface="ＭＳ Ｐゴシック" charset="0"/>
              </a:defRPr>
            </a:lvl3pPr>
            <a:lvl4pPr marL="1477145" indent="-211021">
              <a:defRPr sz="1800" i="1">
                <a:solidFill>
                  <a:schemeClr val="tx1"/>
                </a:solidFill>
                <a:latin typeface="Arial" charset="0"/>
                <a:ea typeface="ＭＳ Ｐゴシック" charset="0"/>
              </a:defRPr>
            </a:lvl4pPr>
            <a:lvl5pPr marL="1899186" indent="-211021">
              <a:defRPr sz="1800" i="1">
                <a:solidFill>
                  <a:schemeClr val="tx1"/>
                </a:solidFill>
                <a:latin typeface="Arial" charset="0"/>
                <a:ea typeface="ＭＳ Ｐゴシック" charset="0"/>
              </a:defRPr>
            </a:lvl5pPr>
            <a:lvl6pPr marL="2321227" indent="-211021" eaLnBrk="0" fontAlgn="base" hangingPunct="0">
              <a:spcBef>
                <a:spcPct val="0"/>
              </a:spcBef>
              <a:spcAft>
                <a:spcPct val="0"/>
              </a:spcAft>
              <a:defRPr sz="1800" i="1">
                <a:solidFill>
                  <a:schemeClr val="tx1"/>
                </a:solidFill>
                <a:latin typeface="Arial" charset="0"/>
                <a:ea typeface="ＭＳ Ｐゴシック" charset="0"/>
              </a:defRPr>
            </a:lvl6pPr>
            <a:lvl7pPr marL="2743269" indent="-211021" eaLnBrk="0" fontAlgn="base" hangingPunct="0">
              <a:spcBef>
                <a:spcPct val="0"/>
              </a:spcBef>
              <a:spcAft>
                <a:spcPct val="0"/>
              </a:spcAft>
              <a:defRPr sz="1800" i="1">
                <a:solidFill>
                  <a:schemeClr val="tx1"/>
                </a:solidFill>
                <a:latin typeface="Arial" charset="0"/>
                <a:ea typeface="ＭＳ Ｐゴシック" charset="0"/>
              </a:defRPr>
            </a:lvl7pPr>
            <a:lvl8pPr marL="3165310" indent="-211021" eaLnBrk="0" fontAlgn="base" hangingPunct="0">
              <a:spcBef>
                <a:spcPct val="0"/>
              </a:spcBef>
              <a:spcAft>
                <a:spcPct val="0"/>
              </a:spcAft>
              <a:defRPr sz="1800" i="1">
                <a:solidFill>
                  <a:schemeClr val="tx1"/>
                </a:solidFill>
                <a:latin typeface="Arial" charset="0"/>
                <a:ea typeface="ＭＳ Ｐゴシック" charset="0"/>
              </a:defRPr>
            </a:lvl8pPr>
            <a:lvl9pPr marL="3587351" indent="-211021" eaLnBrk="0" fontAlgn="base" hangingPunct="0">
              <a:spcBef>
                <a:spcPct val="0"/>
              </a:spcBef>
              <a:spcAft>
                <a:spcPct val="0"/>
              </a:spcAft>
              <a:defRPr sz="1800" i="1">
                <a:solidFill>
                  <a:schemeClr val="tx1"/>
                </a:solidFill>
                <a:latin typeface="Arial" charset="0"/>
                <a:ea typeface="ＭＳ Ｐゴシック" charset="0"/>
              </a:defRPr>
            </a:lvl9pPr>
          </a:lstStyle>
          <a:p>
            <a:fld id="{764F1C7A-3424-AD46-9141-FE1F3C90F973}" type="slidenum">
              <a:rPr lang="en-US"/>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47</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05" tIns="65003" rIns="130005" bIns="6500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05" tIns="65003" rIns="130005" bIns="6500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02" indent="0" algn="l">
              <a:buNone/>
              <a:defRPr sz="3700">
                <a:solidFill>
                  <a:schemeClr val="tx2">
                    <a:shade val="30000"/>
                    <a:satMod val="150000"/>
                  </a:schemeClr>
                </a:solidFill>
              </a:defRPr>
            </a:lvl1pPr>
            <a:lvl2pPr marL="650029" indent="0" algn="ctr">
              <a:buNone/>
            </a:lvl2pPr>
            <a:lvl3pPr marL="1300059" indent="0" algn="ctr">
              <a:buNone/>
            </a:lvl3pPr>
            <a:lvl4pPr marL="1950092" indent="0" algn="ctr">
              <a:buNone/>
            </a:lvl4pPr>
            <a:lvl5pPr marL="2600122" indent="0" algn="ctr">
              <a:buNone/>
            </a:lvl5pPr>
            <a:lvl6pPr marL="3250151" indent="0" algn="ctr">
              <a:buNone/>
            </a:lvl6pPr>
            <a:lvl7pPr marL="3900184" indent="0" algn="ctr">
              <a:buNone/>
            </a:lvl7pPr>
            <a:lvl8pPr marL="4550209" indent="0" algn="ctr">
              <a:buNone/>
            </a:lvl8pPr>
            <a:lvl9pPr marL="5200243"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A118F3E5-2778-4CB2-8578-9F4B298485FB}" type="datetime1">
              <a:rPr lang="en-US"/>
              <a:pPr/>
              <a:t>9/5/2016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D23A906C-AF10-4598-B5DD-31B8C0CD37F2}" type="slidenum">
              <a:rPr lang="en-US"/>
              <a:pPr/>
              <a:t>‹#›</a:t>
            </a:fld>
            <a:endParaRPr lang="en-US"/>
          </a:p>
        </p:txBody>
      </p:sp>
    </p:spTree>
    <p:extLst>
      <p:ext uri="{BB962C8B-B14F-4D97-AF65-F5344CB8AC3E}">
        <p14:creationId xmlns:p14="http://schemas.microsoft.com/office/powerpoint/2010/main" val="22232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67985150-0157-4FDF-88AA-028D23DEC59F}" type="datetime1">
              <a:rPr lang="en-US"/>
              <a:pPr/>
              <a:t>9/5/2016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62629BE0-7E3D-414D-963A-C73ABA952307}" type="slidenum">
              <a:rPr lang="en-US"/>
              <a:pPr/>
              <a:t>‹#›</a:t>
            </a:fld>
            <a:endParaRPr lang="en-US"/>
          </a:p>
        </p:txBody>
      </p:sp>
    </p:spTree>
    <p:extLst>
      <p:ext uri="{BB962C8B-B14F-4D97-AF65-F5344CB8AC3E}">
        <p14:creationId xmlns:p14="http://schemas.microsoft.com/office/powerpoint/2010/main" val="194853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7"/>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8"/>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7FD8C22D-3860-4F65-8858-BC6A862337D5}" type="datetime1">
              <a:rPr lang="en-US"/>
              <a:pPr/>
              <a:t>9/5/2016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3138BE8F-6B4D-4BBE-B82C-F49A80064FB4}" type="slidenum">
              <a:rPr lang="en-US"/>
              <a:pPr/>
              <a:t>‹#›</a:t>
            </a:fld>
            <a:endParaRPr lang="en-US"/>
          </a:p>
        </p:txBody>
      </p:sp>
    </p:spTree>
    <p:extLst>
      <p:ext uri="{BB962C8B-B14F-4D97-AF65-F5344CB8AC3E}">
        <p14:creationId xmlns:p14="http://schemas.microsoft.com/office/powerpoint/2010/main" val="2703502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a:defRPr/>
            </a:pPr>
            <a:fld id="{BC1F7BB6-23FB-DB43-ACEA-2C541019385D}" type="datetime1">
              <a:rPr lang="en-AU" smtClean="0"/>
              <a:t>5/09/2016</a:t>
            </a:fld>
            <a:endParaRPr lang="en-AU"/>
          </a:p>
        </p:txBody>
      </p:sp>
      <p:sp>
        <p:nvSpPr>
          <p:cNvPr id="5" name="Footer Placeholder 4"/>
          <p:cNvSpPr>
            <a:spLocks noGrp="1"/>
          </p:cNvSpPr>
          <p:nvPr>
            <p:ph type="ftr" sz="quarter" idx="11"/>
          </p:nvPr>
        </p:nvSpPr>
        <p:spPr/>
        <p:txBody>
          <a:bodyPr/>
          <a:lstStyle/>
          <a:p>
            <a:pPr>
              <a:defRPr/>
            </a:pPr>
            <a:r>
              <a:rPr lang="en-AU" smtClean="0"/>
              <a:t>Presentation title</a:t>
            </a:r>
            <a:endParaRPr lang="en-AU"/>
          </a:p>
        </p:txBody>
      </p:sp>
      <p:sp>
        <p:nvSpPr>
          <p:cNvPr id="6" name="Slide Number Placeholder 5"/>
          <p:cNvSpPr>
            <a:spLocks noGrp="1"/>
          </p:cNvSpPr>
          <p:nvPr>
            <p:ph type="sldNum" sz="quarter" idx="12"/>
          </p:nvPr>
        </p:nvSpPr>
        <p:spPr/>
        <p:txBody>
          <a:bodyPr/>
          <a:lstStyle/>
          <a:p>
            <a:fld id="{BFE0FBAF-CC80-BF46-9B30-F17EB8FFA905}" type="slidenum">
              <a:rPr lang="en-AU" smtClean="0"/>
              <a:pPr/>
              <a:t>‹#›</a:t>
            </a:fld>
            <a:endParaRPr lang="en-AU" dirty="0"/>
          </a:p>
        </p:txBody>
      </p:sp>
    </p:spTree>
    <p:extLst>
      <p:ext uri="{BB962C8B-B14F-4D97-AF65-F5344CB8AC3E}">
        <p14:creationId xmlns:p14="http://schemas.microsoft.com/office/powerpoint/2010/main" val="86047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567F72CD-0774-4390-9958-A03BCBD7EC36}" type="datetime1">
              <a:rPr lang="en-US"/>
              <a:pPr/>
              <a:t>9/5/2016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7DA43073-69F7-430F-A6DF-34CB552E9C4A}" type="slidenum">
              <a:rPr lang="en-US"/>
              <a:pPr/>
              <a:t>‹#›</a:t>
            </a:fld>
            <a:endParaRPr lang="en-US"/>
          </a:p>
        </p:txBody>
      </p:sp>
    </p:spTree>
    <p:extLst>
      <p:ext uri="{BB962C8B-B14F-4D97-AF65-F5344CB8AC3E}">
        <p14:creationId xmlns:p14="http://schemas.microsoft.com/office/powerpoint/2010/main" val="34733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05" tIns="65003" rIns="130005" bIns="6500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05" tIns="65003" rIns="130005" bIns="6500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05" tIns="65003" rIns="130005" bIns="6500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40"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05" tIns="65003" rIns="130005" bIns="6500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1"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CCB4700A-3E70-4BDD-8520-264B92F3B514}" type="datetime1">
              <a:rPr lang="en-US"/>
              <a:pPr/>
              <a:t>9/5/2016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0F6ACB7A-77EC-4F82-87F2-93A4151320C5}" type="slidenum">
              <a:rPr lang="en-US"/>
              <a:pPr/>
              <a:t>‹#›</a:t>
            </a:fld>
            <a:endParaRPr lang="en-US"/>
          </a:p>
        </p:txBody>
      </p:sp>
    </p:spTree>
    <p:extLst>
      <p:ext uri="{BB962C8B-B14F-4D97-AF65-F5344CB8AC3E}">
        <p14:creationId xmlns:p14="http://schemas.microsoft.com/office/powerpoint/2010/main" val="12511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4C2F3850-70F9-4313-A8A6-08E0E6A1D4AB}" type="datetime1">
              <a:rPr lang="en-US"/>
              <a:pPr/>
              <a:t>9/5/2016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5A1FA8D2-92E1-4357-A979-B3190F0E584D}" type="slidenum">
              <a:rPr lang="en-US"/>
              <a:pPr/>
              <a:t>‹#›</a:t>
            </a:fld>
            <a:endParaRPr lang="en-US"/>
          </a:p>
        </p:txBody>
      </p:sp>
    </p:spTree>
    <p:extLst>
      <p:ext uri="{BB962C8B-B14F-4D97-AF65-F5344CB8AC3E}">
        <p14:creationId xmlns:p14="http://schemas.microsoft.com/office/powerpoint/2010/main" val="178277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04"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04"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027" indent="-3900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027" indent="-3900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93A15160-073E-408C-B9D0-6D4D282ECE64}" type="datetime1">
              <a:rPr lang="en-US"/>
              <a:pPr/>
              <a:t>9/5/2016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55920953-242C-4E5A-950D-3D19F056D953}" type="slidenum">
              <a:rPr lang="en-US"/>
              <a:pPr/>
              <a:t>‹#›</a:t>
            </a:fld>
            <a:endParaRPr lang="en-US"/>
          </a:p>
        </p:txBody>
      </p:sp>
    </p:spTree>
    <p:extLst>
      <p:ext uri="{BB962C8B-B14F-4D97-AF65-F5344CB8AC3E}">
        <p14:creationId xmlns:p14="http://schemas.microsoft.com/office/powerpoint/2010/main" val="140686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CF0370C1-3DBB-4921-87B4-E3B5A409B079}" type="datetime1">
              <a:rPr lang="en-US"/>
              <a:pPr/>
              <a:t>9/5/2016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11BD311C-D51B-49EB-B630-CEB6C7391FAA}" type="slidenum">
              <a:rPr lang="en-US"/>
              <a:pPr/>
              <a:t>‹#›</a:t>
            </a:fld>
            <a:endParaRPr lang="en-US"/>
          </a:p>
        </p:txBody>
      </p:sp>
    </p:spTree>
    <p:extLst>
      <p:ext uri="{BB962C8B-B14F-4D97-AF65-F5344CB8AC3E}">
        <p14:creationId xmlns:p14="http://schemas.microsoft.com/office/powerpoint/2010/main" val="384340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05" tIns="65003" rIns="130005" bIns="6500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05" tIns="65003" rIns="130005" bIns="6500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90DDC8B9-D518-4ACF-AB34-9ABB18807919}" type="datetime1">
              <a:rPr lang="en-US"/>
              <a:pPr/>
              <a:t>9/5/2016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4B936AA-3BC4-41AB-BF13-CDF6F2A2505C}" type="slidenum">
              <a:rPr lang="en-US"/>
              <a:pPr/>
              <a:t>‹#›</a:t>
            </a:fld>
            <a:endParaRPr lang="en-US"/>
          </a:p>
        </p:txBody>
      </p:sp>
    </p:spTree>
    <p:extLst>
      <p:ext uri="{BB962C8B-B14F-4D97-AF65-F5344CB8AC3E}">
        <p14:creationId xmlns:p14="http://schemas.microsoft.com/office/powerpoint/2010/main" val="6430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0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9F90F53D-D440-475C-87B5-7E3E0F919CFA}" type="datetime1">
              <a:rPr lang="en-US"/>
              <a:pPr/>
              <a:t>9/5/2016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7184EDCD-B416-4825-956D-F4E0F420A43D}" type="slidenum">
              <a:rPr lang="en-US"/>
              <a:pPr/>
              <a:t>‹#›</a:t>
            </a:fld>
            <a:endParaRPr lang="en-US"/>
          </a:p>
        </p:txBody>
      </p:sp>
    </p:spTree>
    <p:extLst>
      <p:ext uri="{BB962C8B-B14F-4D97-AF65-F5344CB8AC3E}">
        <p14:creationId xmlns:p14="http://schemas.microsoft.com/office/powerpoint/2010/main" val="17539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05" tIns="390018" rIns="130005" bIns="6500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2"/>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9" y="1357313"/>
            <a:ext cx="976311"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05" tIns="65003" rIns="130005" bIns="6500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2"/>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05" tIns="65003" rIns="130005" bIns="6500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01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EB0529DC-D6D6-44AB-B6AA-3CC8E0456905}" type="datetime1">
              <a:rPr lang="en-US"/>
              <a:pPr/>
              <a:t>9/5/2016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8E89A641-921F-42CE-A329-2BD425157F50}" type="slidenum">
              <a:rPr lang="en-US"/>
              <a:pPr/>
              <a:t>‹#›</a:t>
            </a:fld>
            <a:endParaRPr lang="en-US"/>
          </a:p>
        </p:txBody>
      </p:sp>
    </p:spTree>
    <p:extLst>
      <p:ext uri="{BB962C8B-B14F-4D97-AF65-F5344CB8AC3E}">
        <p14:creationId xmlns:p14="http://schemas.microsoft.com/office/powerpoint/2010/main" val="229135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05" tIns="65003" rIns="130005" bIns="65003" anchor="ctr"/>
          <a:lstStyle>
            <a:extLst/>
          </a:lstStyle>
          <a:p>
            <a:pPr algn="ctr">
              <a:defRPr/>
            </a:pPr>
            <a:endParaRPr lang="en-US"/>
          </a:p>
        </p:txBody>
      </p:sp>
      <p:sp>
        <p:nvSpPr>
          <p:cNvPr id="8" name="Oval 7"/>
          <p:cNvSpPr>
            <a:spLocks noChangeArrowheads="1"/>
          </p:cNvSpPr>
          <p:nvPr/>
        </p:nvSpPr>
        <p:spPr bwMode="auto">
          <a:xfrm>
            <a:off x="239720" y="30170"/>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05" tIns="65003" rIns="130005" bIns="65003" anchor="ctr"/>
          <a:lstStyle/>
          <a:p>
            <a:pPr algn="ctr"/>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05" tIns="65003" rIns="130005" bIns="6500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05" tIns="65003" rIns="130005" bIns="6500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32" y="390525"/>
            <a:ext cx="10664825" cy="1625600"/>
          </a:xfrm>
          <a:prstGeom prst="rect">
            <a:avLst/>
          </a:prstGeom>
        </p:spPr>
        <p:txBody>
          <a:bodyPr vert="horz" wrap="square" lIns="130005" tIns="65003" rIns="130005" bIns="65003"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32" y="2058995"/>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05" tIns="65003" rIns="130005" bIns="6500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91" y="8967788"/>
            <a:ext cx="3033712" cy="677862"/>
          </a:xfrm>
          <a:prstGeom prst="rect">
            <a:avLst/>
          </a:prstGeom>
        </p:spPr>
        <p:txBody>
          <a:bodyPr vert="horz" wrap="square" lIns="130005" tIns="65003" rIns="130005" bIns="65003" numCol="1" anchor="b" anchorCtr="0" compatLnSpc="1">
            <a:prstTxWarp prst="textNoShape">
              <a:avLst/>
            </a:prstTxWarp>
          </a:bodyPr>
          <a:lstStyle>
            <a:lvl1pPr algn="r">
              <a:defRPr sz="1700">
                <a:solidFill>
                  <a:srgbClr val="B5A788"/>
                </a:solidFill>
              </a:defRPr>
            </a:lvl1pPr>
          </a:lstStyle>
          <a:p>
            <a:fld id="{25CC84DC-11C9-48A1-94E6-2131E8448B2C}" type="datetime1">
              <a:rPr lang="en-US"/>
              <a:pPr/>
              <a:t>9/5/2016</a:t>
            </a:fld>
            <a:endParaRPr lang="en-US"/>
          </a:p>
        </p:txBody>
      </p:sp>
      <p:sp>
        <p:nvSpPr>
          <p:cNvPr id="10" name="Footer Placeholder 9"/>
          <p:cNvSpPr>
            <a:spLocks noGrp="1"/>
          </p:cNvSpPr>
          <p:nvPr>
            <p:ph type="ftr" sz="quarter" idx="3"/>
          </p:nvPr>
        </p:nvSpPr>
        <p:spPr>
          <a:xfrm>
            <a:off x="8128006" y="8967788"/>
            <a:ext cx="4117975" cy="677862"/>
          </a:xfrm>
          <a:prstGeom prst="rect">
            <a:avLst/>
          </a:prstGeom>
        </p:spPr>
        <p:txBody>
          <a:bodyPr vert="horz" wrap="square" lIns="130005" tIns="65003" rIns="130005" bIns="6500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05" tIns="65003" rIns="130005" bIns="65003" numCol="1" anchor="b" anchorCtr="0" compatLnSpc="1">
            <a:prstTxWarp prst="textNoShape">
              <a:avLst/>
            </a:prstTxWarp>
          </a:bodyPr>
          <a:lstStyle>
            <a:lvl1pPr algn="ctr">
              <a:defRPr sz="1700">
                <a:solidFill>
                  <a:srgbClr val="B5A788"/>
                </a:solidFill>
              </a:defRPr>
            </a:lvl1pPr>
          </a:lstStyle>
          <a:p>
            <a:fld id="{A053CC8F-F385-454A-88BB-2D2062803F9F}"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05" tIns="65003" rIns="130005" bIns="6500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828" r:id="rId1"/>
    <p:sldLayoutId id="2147483820" r:id="rId2"/>
    <p:sldLayoutId id="2147483829" r:id="rId3"/>
    <p:sldLayoutId id="2147483821" r:id="rId4"/>
    <p:sldLayoutId id="2147483822" r:id="rId5"/>
    <p:sldLayoutId id="2147483823" r:id="rId6"/>
    <p:sldLayoutId id="2147483830" r:id="rId7"/>
    <p:sldLayoutId id="2147483824" r:id="rId8"/>
    <p:sldLayoutId id="2147483831" r:id="rId9"/>
    <p:sldLayoutId id="2147483825" r:id="rId10"/>
    <p:sldLayoutId id="2147483826" r:id="rId11"/>
    <p:sldLayoutId id="2147483832" r:id="rId12"/>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058"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119"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177"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238"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7392" indent="-39994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7817" indent="-334877"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58566" indent="-32217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58526" indent="-244412"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4205" indent="-257108"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100" indent="-26001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113" indent="-26001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126" indent="-26001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141" indent="-26001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029" algn="l" rtl="0" eaLnBrk="1" latinLnBrk="0" hangingPunct="1">
        <a:defRPr kumimoji="0" kern="1200">
          <a:solidFill>
            <a:schemeClr val="tx1"/>
          </a:solidFill>
          <a:latin typeface="+mn-lt"/>
          <a:ea typeface="+mn-ea"/>
          <a:cs typeface="+mn-cs"/>
        </a:defRPr>
      </a:lvl2pPr>
      <a:lvl3pPr marL="1300059" algn="l" rtl="0" eaLnBrk="1" latinLnBrk="0" hangingPunct="1">
        <a:defRPr kumimoji="0" kern="1200">
          <a:solidFill>
            <a:schemeClr val="tx1"/>
          </a:solidFill>
          <a:latin typeface="+mn-lt"/>
          <a:ea typeface="+mn-ea"/>
          <a:cs typeface="+mn-cs"/>
        </a:defRPr>
      </a:lvl3pPr>
      <a:lvl4pPr marL="1950092" algn="l" rtl="0" eaLnBrk="1" latinLnBrk="0" hangingPunct="1">
        <a:defRPr kumimoji="0" kern="1200">
          <a:solidFill>
            <a:schemeClr val="tx1"/>
          </a:solidFill>
          <a:latin typeface="+mn-lt"/>
          <a:ea typeface="+mn-ea"/>
          <a:cs typeface="+mn-cs"/>
        </a:defRPr>
      </a:lvl4pPr>
      <a:lvl5pPr marL="2600122" algn="l" rtl="0" eaLnBrk="1" latinLnBrk="0" hangingPunct="1">
        <a:defRPr kumimoji="0" kern="1200">
          <a:solidFill>
            <a:schemeClr val="tx1"/>
          </a:solidFill>
          <a:latin typeface="+mn-lt"/>
          <a:ea typeface="+mn-ea"/>
          <a:cs typeface="+mn-cs"/>
        </a:defRPr>
      </a:lvl5pPr>
      <a:lvl6pPr marL="3250151" algn="l" rtl="0" eaLnBrk="1" latinLnBrk="0" hangingPunct="1">
        <a:defRPr kumimoji="0" kern="1200">
          <a:solidFill>
            <a:schemeClr val="tx1"/>
          </a:solidFill>
          <a:latin typeface="+mn-lt"/>
          <a:ea typeface="+mn-ea"/>
          <a:cs typeface="+mn-cs"/>
        </a:defRPr>
      </a:lvl6pPr>
      <a:lvl7pPr marL="3900184" algn="l" rtl="0" eaLnBrk="1" latinLnBrk="0" hangingPunct="1">
        <a:defRPr kumimoji="0" kern="1200">
          <a:solidFill>
            <a:schemeClr val="tx1"/>
          </a:solidFill>
          <a:latin typeface="+mn-lt"/>
          <a:ea typeface="+mn-ea"/>
          <a:cs typeface="+mn-cs"/>
        </a:defRPr>
      </a:lvl7pPr>
      <a:lvl8pPr marL="4550209" algn="l" rtl="0" eaLnBrk="1" latinLnBrk="0" hangingPunct="1">
        <a:defRPr kumimoji="0" kern="1200">
          <a:solidFill>
            <a:schemeClr val="tx1"/>
          </a:solidFill>
          <a:latin typeface="+mn-lt"/>
          <a:ea typeface="+mn-ea"/>
          <a:cs typeface="+mn-cs"/>
        </a:defRPr>
      </a:lvl8pPr>
      <a:lvl9pPr marL="520024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ctrTitle"/>
          </p:nvPr>
        </p:nvSpPr>
        <p:spPr>
          <a:xfrm>
            <a:off x="1965897" y="4372744"/>
            <a:ext cx="10533888" cy="2093773"/>
          </a:xfrm>
        </p:spPr>
        <p:txBody>
          <a:bodyPr lIns="50771" tIns="50771" rIns="50771" bIns="50771">
            <a:normAutofit fontScale="90000"/>
          </a:bodyPr>
          <a:lstStyle/>
          <a:p>
            <a:pPr algn="ctr" eaLnBrk="1" hangingPunct="1"/>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Lecture 12</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Understanding Python</a:t>
            </a:r>
          </a:p>
        </p:txBody>
      </p:sp>
      <p:sp>
        <p:nvSpPr>
          <p:cNvPr id="15362" name="Rectangle 2"/>
          <p:cNvSpPr>
            <a:spLocks/>
          </p:cNvSpPr>
          <p:nvPr/>
        </p:nvSpPr>
        <p:spPr bwMode="auto">
          <a:xfrm>
            <a:off x="1584330" y="8864601"/>
            <a:ext cx="10299701"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in Python</a:t>
            </a:r>
            <a:endParaRPr lang="en-US" dirty="0"/>
          </a:p>
        </p:txBody>
      </p:sp>
      <p:sp>
        <p:nvSpPr>
          <p:cNvPr id="3" name="Content Placeholder 2"/>
          <p:cNvSpPr>
            <a:spLocks noGrp="1"/>
          </p:cNvSpPr>
          <p:nvPr>
            <p:ph idx="1"/>
          </p:nvPr>
        </p:nvSpPr>
        <p:spPr/>
        <p:txBody>
          <a:bodyPr/>
          <a:lstStyle/>
          <a:p>
            <a:pPr marL="117014" indent="0">
              <a:buNone/>
            </a:pPr>
            <a:r>
              <a:rPr lang="en-US" dirty="0"/>
              <a:t>W</a:t>
            </a:r>
            <a:r>
              <a:rPr lang="en-US" dirty="0" smtClean="0"/>
              <a:t>hen you say </a:t>
            </a:r>
            <a:r>
              <a:rPr lang="en-US" dirty="0" smtClean="0">
                <a:solidFill>
                  <a:schemeClr val="tx1"/>
                </a:solidFill>
                <a:latin typeface="Arial"/>
                <a:cs typeface="Arial"/>
              </a:rPr>
              <a:t>x = 10 </a:t>
            </a:r>
            <a:r>
              <a:rPr lang="en-US" dirty="0" smtClean="0"/>
              <a:t>in Python, it:</a:t>
            </a:r>
            <a:endParaRPr lang="en-US" dirty="0"/>
          </a:p>
          <a:p>
            <a:pPr marL="1573485" lvl="1" indent="-731435">
              <a:buFont typeface="+mj-lt"/>
              <a:buAutoNum type="arabicPeriod"/>
            </a:pPr>
            <a:r>
              <a:rPr lang="en-US" dirty="0" smtClean="0">
                <a:solidFill>
                  <a:srgbClr val="0000FF"/>
                </a:solidFill>
              </a:rPr>
              <a:t>Creates an object </a:t>
            </a:r>
            <a:r>
              <a:rPr lang="en-US" dirty="0" smtClean="0"/>
              <a:t>to represent </a:t>
            </a:r>
            <a:r>
              <a:rPr lang="en-US" b="1" dirty="0" smtClean="0">
                <a:latin typeface="Courier New"/>
                <a:cs typeface="Courier New"/>
              </a:rPr>
              <a:t>10</a:t>
            </a:r>
            <a:r>
              <a:rPr lang="en-US" dirty="0" smtClean="0"/>
              <a:t>, starting at some address </a:t>
            </a:r>
          </a:p>
          <a:p>
            <a:pPr marL="1573485" lvl="1" indent="-731435">
              <a:buFont typeface="+mj-lt"/>
              <a:buAutoNum type="arabicPeriod"/>
            </a:pPr>
            <a:r>
              <a:rPr lang="en-US" dirty="0">
                <a:solidFill>
                  <a:srgbClr val="0000FF"/>
                </a:solidFill>
              </a:rPr>
              <a:t>Creates the variable </a:t>
            </a:r>
            <a:r>
              <a:rPr lang="en-US" b="1" dirty="0">
                <a:latin typeface="Courier New"/>
                <a:cs typeface="Courier New"/>
              </a:rPr>
              <a:t>x</a:t>
            </a:r>
            <a:r>
              <a:rPr lang="en-US" dirty="0"/>
              <a:t> if it does not </a:t>
            </a:r>
            <a:r>
              <a:rPr lang="en-US" dirty="0" smtClean="0"/>
              <a:t>exist</a:t>
            </a:r>
          </a:p>
          <a:p>
            <a:pPr marL="1573485" lvl="1" indent="-731435">
              <a:buFont typeface="+mj-lt"/>
              <a:buAutoNum type="arabicPeriod"/>
            </a:pPr>
            <a:r>
              <a:rPr lang="en-US" dirty="0">
                <a:solidFill>
                  <a:srgbClr val="0000FF"/>
                </a:solidFill>
              </a:rPr>
              <a:t>Links</a:t>
            </a:r>
            <a:r>
              <a:rPr lang="en-US" dirty="0"/>
              <a:t> it with the object created (assigns the address to </a:t>
            </a:r>
            <a:r>
              <a:rPr lang="en-US" b="1" dirty="0">
                <a:latin typeface="Courier New"/>
                <a:cs typeface="Courier New"/>
              </a:rPr>
              <a:t>x</a:t>
            </a:r>
            <a:r>
              <a:rPr lang="en-US" dirty="0" smtClean="0"/>
              <a:t>)</a:t>
            </a:r>
          </a:p>
          <a:p>
            <a:pPr marL="1573485" lvl="1" indent="-731435">
              <a:buFont typeface="+mj-lt"/>
              <a:buAutoNum type="arabicPeriod"/>
            </a:pPr>
            <a:endParaRPr lang="en-US" dirty="0" smtClean="0"/>
          </a:p>
          <a:p>
            <a:pPr marL="117014" indent="0">
              <a:buNone/>
            </a:pPr>
            <a:endParaRPr lang="en-US" dirty="0"/>
          </a:p>
          <a:p>
            <a:endParaRPr lang="en-US" dirty="0" smtClean="0"/>
          </a:p>
          <a:p>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426193890"/>
              </p:ext>
            </p:extLst>
          </p:nvPr>
        </p:nvGraphicFramePr>
        <p:xfrm>
          <a:off x="7628925" y="6720205"/>
          <a:ext cx="2286706" cy="2111248"/>
        </p:xfrm>
        <a:graphic>
          <a:graphicData uri="http://schemas.openxmlformats.org/drawingml/2006/table">
            <a:tbl>
              <a:tblPr firstRow="1" bandRow="1">
                <a:effectLst/>
                <a:tableStyleId>{5C22544A-7EE6-4342-B048-85BDC9FD1C3A}</a:tableStyleId>
              </a:tblPr>
              <a:tblGrid>
                <a:gridCol w="2286706"/>
              </a:tblGrid>
              <a:tr h="2111248">
                <a:tc>
                  <a:txBody>
                    <a:bodyPr/>
                    <a:lstStyle/>
                    <a:p>
                      <a:r>
                        <a:rPr lang="en-US" sz="2600" b="0" baseline="0" dirty="0" smtClean="0">
                          <a:solidFill>
                            <a:schemeClr val="tx1"/>
                          </a:solidFill>
                        </a:rPr>
                        <a:t>Integer </a:t>
                      </a:r>
                    </a:p>
                    <a:p>
                      <a:r>
                        <a:rPr lang="en-US" sz="2600" b="0" baseline="0" dirty="0" smtClean="0">
                          <a:solidFill>
                            <a:schemeClr val="tx1"/>
                          </a:solidFill>
                        </a:rPr>
                        <a:t>10 </a:t>
                      </a:r>
                    </a:p>
                    <a:p>
                      <a:r>
                        <a:rPr lang="en-US" sz="2600" b="0" baseline="0" dirty="0" smtClean="0">
                          <a:solidFill>
                            <a:schemeClr val="tx1"/>
                          </a:solidFill>
                        </a:rPr>
                        <a:t>stuff…</a:t>
                      </a:r>
                    </a:p>
                    <a:p>
                      <a:endParaRPr lang="en-US" sz="2600" b="0" baseline="0" dirty="0" smtClean="0">
                        <a:solidFill>
                          <a:schemeClr val="tx1"/>
                        </a:solidFill>
                      </a:endParaRPr>
                    </a:p>
                    <a:p>
                      <a:r>
                        <a:rPr lang="en-US" sz="2600" b="0" baseline="0" dirty="0" smtClean="0">
                          <a:solidFill>
                            <a:schemeClr val="tx1"/>
                          </a:solidFill>
                        </a:rPr>
                        <a:t>           </a:t>
                      </a:r>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sp>
        <p:nvSpPr>
          <p:cNvPr id="31" name="Text Box 7"/>
          <p:cNvSpPr txBox="1">
            <a:spLocks noChangeArrowheads="1"/>
          </p:cNvSpPr>
          <p:nvPr/>
        </p:nvSpPr>
        <p:spPr bwMode="auto">
          <a:xfrm>
            <a:off x="10189210" y="723226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latin typeface="Courier New"/>
                <a:cs typeface="Courier New"/>
              </a:rPr>
              <a:t>0x10001204</a:t>
            </a:r>
          </a:p>
        </p:txBody>
      </p:sp>
      <p:sp>
        <p:nvSpPr>
          <p:cNvPr id="6" name="Text Box 7"/>
          <p:cNvSpPr txBox="1">
            <a:spLocks noChangeArrowheads="1"/>
          </p:cNvSpPr>
          <p:nvPr/>
        </p:nvSpPr>
        <p:spPr bwMode="auto">
          <a:xfrm>
            <a:off x="2405945" y="7416056"/>
            <a:ext cx="739669"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1723060082"/>
              </p:ext>
            </p:extLst>
          </p:nvPr>
        </p:nvGraphicFramePr>
        <p:xfrm>
          <a:off x="3225236" y="7334673"/>
          <a:ext cx="2286706" cy="659920"/>
        </p:xfrm>
        <a:graphic>
          <a:graphicData uri="http://schemas.openxmlformats.org/drawingml/2006/table">
            <a:tbl>
              <a:tblPr firstRow="1" bandRow="1">
                <a:effectLst/>
                <a:tableStyleId>{5C22544A-7EE6-4342-B048-85BDC9FD1C3A}</a:tableStyleId>
              </a:tblPr>
              <a:tblGrid>
                <a:gridCol w="2286706"/>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8" name="Straight Arrow Connector 7"/>
          <p:cNvCxnSpPr>
            <a:endCxn id="30" idx="1"/>
          </p:cNvCxnSpPr>
          <p:nvPr/>
        </p:nvCxnSpPr>
        <p:spPr bwMode="auto">
          <a:xfrm>
            <a:off x="5511942" y="7651722"/>
            <a:ext cx="2116983" cy="124106"/>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9" name="Text Box 7"/>
          <p:cNvSpPr txBox="1">
            <a:spLocks noChangeArrowheads="1"/>
          </p:cNvSpPr>
          <p:nvPr/>
        </p:nvSpPr>
        <p:spPr bwMode="auto">
          <a:xfrm>
            <a:off x="3225236" y="743708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latin typeface="Courier New"/>
                <a:cs typeface="Courier New"/>
              </a:rPr>
              <a:t>0x10001204</a:t>
            </a:r>
          </a:p>
        </p:txBody>
      </p:sp>
    </p:spTree>
    <p:extLst>
      <p:ext uri="{BB962C8B-B14F-4D97-AF65-F5344CB8AC3E}">
        <p14:creationId xmlns:p14="http://schemas.microsoft.com/office/powerpoint/2010/main" val="4197542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in Python</a:t>
            </a:r>
            <a:endParaRPr lang="en-US" dirty="0"/>
          </a:p>
        </p:txBody>
      </p:sp>
      <p:sp>
        <p:nvSpPr>
          <p:cNvPr id="3" name="Content Placeholder 2"/>
          <p:cNvSpPr>
            <a:spLocks noGrp="1"/>
          </p:cNvSpPr>
          <p:nvPr>
            <p:ph idx="1"/>
          </p:nvPr>
        </p:nvSpPr>
        <p:spPr>
          <a:xfrm>
            <a:off x="2041754" y="2059093"/>
            <a:ext cx="10663936" cy="2305650"/>
          </a:xfrm>
        </p:spPr>
        <p:txBody>
          <a:bodyPr>
            <a:normAutofit fontScale="92500" lnSpcReduction="20000"/>
          </a:bodyPr>
          <a:lstStyle/>
          <a:p>
            <a:r>
              <a:rPr lang="en-US" dirty="0"/>
              <a:t>Important consequence: Python variables do </a:t>
            </a:r>
            <a:r>
              <a:rPr lang="en-US" dirty="0">
                <a:solidFill>
                  <a:srgbClr val="0000FF"/>
                </a:solidFill>
              </a:rPr>
              <a:t>not</a:t>
            </a:r>
            <a:r>
              <a:rPr lang="en-US" dirty="0"/>
              <a:t> have a </a:t>
            </a:r>
            <a:r>
              <a:rPr lang="en-US" dirty="0">
                <a:solidFill>
                  <a:srgbClr val="0000FF"/>
                </a:solidFill>
              </a:rPr>
              <a:t>type</a:t>
            </a:r>
          </a:p>
          <a:p>
            <a:pPr lvl="1"/>
            <a:r>
              <a:rPr lang="en-US" dirty="0"/>
              <a:t>Types are associated with values (i.e., with objects) </a:t>
            </a:r>
            <a:endParaRPr lang="en-US" dirty="0" smtClean="0"/>
          </a:p>
          <a:p>
            <a:pPr marL="117014" indent="0">
              <a:buNone/>
            </a:pPr>
            <a:endParaRPr lang="en-US" dirty="0"/>
          </a:p>
          <a:p>
            <a:endParaRPr lang="en-US" dirty="0" smtClean="0"/>
          </a:p>
          <a:p>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1263380834"/>
              </p:ext>
            </p:extLst>
          </p:nvPr>
        </p:nvGraphicFramePr>
        <p:xfrm>
          <a:off x="7628925" y="6720205"/>
          <a:ext cx="2286706" cy="2111248"/>
        </p:xfrm>
        <a:graphic>
          <a:graphicData uri="http://schemas.openxmlformats.org/drawingml/2006/table">
            <a:tbl>
              <a:tblPr firstRow="1" bandRow="1">
                <a:effectLst/>
                <a:tableStyleId>{5C22544A-7EE6-4342-B048-85BDC9FD1C3A}</a:tableStyleId>
              </a:tblPr>
              <a:tblGrid>
                <a:gridCol w="2286706"/>
              </a:tblGrid>
              <a:tr h="2111248">
                <a:tc>
                  <a:txBody>
                    <a:bodyPr/>
                    <a:lstStyle/>
                    <a:p>
                      <a:r>
                        <a:rPr lang="en-US" sz="2600" b="0" baseline="0" dirty="0" smtClean="0">
                          <a:solidFill>
                            <a:schemeClr val="tx1"/>
                          </a:solidFill>
                        </a:rPr>
                        <a:t>Integer </a:t>
                      </a:r>
                    </a:p>
                    <a:p>
                      <a:r>
                        <a:rPr lang="en-US" sz="2600" b="0" baseline="0" dirty="0" smtClean="0">
                          <a:solidFill>
                            <a:schemeClr val="tx1"/>
                          </a:solidFill>
                        </a:rPr>
                        <a:t>10 </a:t>
                      </a:r>
                    </a:p>
                    <a:p>
                      <a:r>
                        <a:rPr lang="en-US" sz="2600" b="0" baseline="0" dirty="0" smtClean="0">
                          <a:solidFill>
                            <a:schemeClr val="tx1"/>
                          </a:solidFill>
                        </a:rPr>
                        <a:t>stuff…</a:t>
                      </a:r>
                    </a:p>
                    <a:p>
                      <a:endParaRPr lang="en-US" sz="2600" b="0" baseline="0" dirty="0" smtClean="0">
                        <a:solidFill>
                          <a:schemeClr val="tx1"/>
                        </a:solidFill>
                      </a:endParaRPr>
                    </a:p>
                    <a:p>
                      <a:r>
                        <a:rPr lang="en-US" sz="2600" b="0" baseline="0" dirty="0" smtClean="0">
                          <a:solidFill>
                            <a:schemeClr val="tx1"/>
                          </a:solidFill>
                        </a:rPr>
                        <a:t>           </a:t>
                      </a:r>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sp>
        <p:nvSpPr>
          <p:cNvPr id="31" name="Text Box 7"/>
          <p:cNvSpPr txBox="1">
            <a:spLocks noChangeArrowheads="1"/>
          </p:cNvSpPr>
          <p:nvPr/>
        </p:nvSpPr>
        <p:spPr bwMode="auto">
          <a:xfrm>
            <a:off x="10189210" y="723226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latin typeface="Courier New"/>
                <a:cs typeface="Courier New"/>
              </a:rPr>
              <a:t>0x10001204</a:t>
            </a:r>
          </a:p>
        </p:txBody>
      </p:sp>
      <p:sp>
        <p:nvSpPr>
          <p:cNvPr id="6" name="Text Box 7"/>
          <p:cNvSpPr txBox="1">
            <a:spLocks noChangeArrowheads="1"/>
          </p:cNvSpPr>
          <p:nvPr/>
        </p:nvSpPr>
        <p:spPr bwMode="auto">
          <a:xfrm>
            <a:off x="2405945" y="7416056"/>
            <a:ext cx="739669"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2421487596"/>
              </p:ext>
            </p:extLst>
          </p:nvPr>
        </p:nvGraphicFramePr>
        <p:xfrm>
          <a:off x="3225236" y="7334673"/>
          <a:ext cx="2286706" cy="659920"/>
        </p:xfrm>
        <a:graphic>
          <a:graphicData uri="http://schemas.openxmlformats.org/drawingml/2006/table">
            <a:tbl>
              <a:tblPr firstRow="1" bandRow="1">
                <a:effectLst/>
                <a:tableStyleId>{5C22544A-7EE6-4342-B048-85BDC9FD1C3A}</a:tableStyleId>
              </a:tblPr>
              <a:tblGrid>
                <a:gridCol w="2286706"/>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8" name="Straight Arrow Connector 7"/>
          <p:cNvCxnSpPr>
            <a:endCxn id="30" idx="1"/>
          </p:cNvCxnSpPr>
          <p:nvPr/>
        </p:nvCxnSpPr>
        <p:spPr bwMode="auto">
          <a:xfrm>
            <a:off x="5511942" y="7651722"/>
            <a:ext cx="2116983" cy="124106"/>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9" name="Text Box 7"/>
          <p:cNvSpPr txBox="1">
            <a:spLocks noChangeArrowheads="1"/>
          </p:cNvSpPr>
          <p:nvPr/>
        </p:nvSpPr>
        <p:spPr bwMode="auto">
          <a:xfrm>
            <a:off x="3225236" y="743708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latin typeface="Courier New"/>
                <a:cs typeface="Courier New"/>
              </a:rPr>
              <a:t>0x10001204</a:t>
            </a:r>
          </a:p>
        </p:txBody>
      </p:sp>
      <p:sp>
        <p:nvSpPr>
          <p:cNvPr id="10" name="TextBox 9"/>
          <p:cNvSpPr txBox="1"/>
          <p:nvPr/>
        </p:nvSpPr>
        <p:spPr>
          <a:xfrm>
            <a:off x="8038571" y="4467157"/>
            <a:ext cx="3327647" cy="1064673"/>
          </a:xfrm>
          <a:prstGeom prst="wedgeRoundRectCallout">
            <a:avLst>
              <a:gd name="adj1" fmla="val 13498"/>
              <a:gd name="adj2" fmla="val 75000"/>
              <a:gd name="adj3" fmla="val 16667"/>
            </a:avLst>
          </a:prstGeom>
          <a:solidFill>
            <a:srgbClr val="E8D1FF"/>
          </a:solidFill>
          <a:scene3d>
            <a:camera prst="orthographicFront"/>
            <a:lightRig rig="threePt" dir="t"/>
          </a:scene3d>
          <a:sp3d>
            <a:bevelT/>
            <a:bevelB/>
          </a:sp3d>
        </p:spPr>
        <p:txBody>
          <a:bodyPr wrap="square" lIns="130032" tIns="65017" rIns="130032" bIns="65017" rtlCol="0">
            <a:spAutoFit/>
          </a:bodyPr>
          <a:lstStyle/>
          <a:p>
            <a:r>
              <a:rPr lang="en-US" dirty="0" smtClean="0"/>
              <a:t>This is why you can assign values of different types to a Python variable</a:t>
            </a:r>
            <a:endParaRPr lang="en-US" dirty="0"/>
          </a:p>
        </p:txBody>
      </p:sp>
    </p:spTree>
    <p:extLst>
      <p:ext uri="{BB962C8B-B14F-4D97-AF65-F5344CB8AC3E}">
        <p14:creationId xmlns:p14="http://schemas.microsoft.com/office/powerpoint/2010/main" val="25034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a:t>
            </a:r>
            <a:r>
              <a:rPr lang="en-US" dirty="0" err="1" smtClean="0"/>
              <a:t>visualisation</a:t>
            </a:r>
            <a:r>
              <a:rPr lang="en-US" dirty="0" smtClean="0"/>
              <a:t> of objects in Python</a:t>
            </a:r>
            <a:endParaRPr lang="en-US" dirty="0"/>
          </a:p>
        </p:txBody>
      </p:sp>
      <p:sp>
        <p:nvSpPr>
          <p:cNvPr id="3" name="Content Placeholder 2"/>
          <p:cNvSpPr>
            <a:spLocks noGrp="1"/>
          </p:cNvSpPr>
          <p:nvPr>
            <p:ph idx="1"/>
          </p:nvPr>
        </p:nvSpPr>
        <p:spPr>
          <a:xfrm>
            <a:off x="2041754" y="2418927"/>
            <a:ext cx="10707740" cy="4198866"/>
          </a:xfrm>
        </p:spPr>
        <p:txBody>
          <a:bodyPr>
            <a:normAutofit fontScale="77500" lnSpcReduction="20000"/>
          </a:bodyPr>
          <a:lstStyle/>
          <a:p>
            <a:r>
              <a:rPr lang="en-US" dirty="0" smtClean="0"/>
              <a:t>To simplify things, we will only display values within the object</a:t>
            </a:r>
          </a:p>
          <a:p>
            <a:pPr lvl="1"/>
            <a:r>
              <a:rPr lang="en-US" dirty="0" smtClean="0"/>
              <a:t>The type and other stuff will be ignored for now</a:t>
            </a:r>
          </a:p>
          <a:p>
            <a:r>
              <a:rPr lang="en-US" dirty="0" smtClean="0"/>
              <a:t>Ignore the exact value of the references (i.e., the address)</a:t>
            </a:r>
          </a:p>
          <a:p>
            <a:pPr lvl="1"/>
            <a:r>
              <a:rPr lang="en-US" dirty="0" smtClean="0"/>
              <a:t>We will use arrows to represent them</a:t>
            </a:r>
          </a:p>
          <a:p>
            <a:pPr lvl="1"/>
            <a:endParaRPr lang="en-US" dirty="0" smtClean="0"/>
          </a:p>
          <a:p>
            <a:r>
              <a:rPr lang="en-US" dirty="0" smtClean="0"/>
              <a:t>So </a:t>
            </a:r>
            <a:r>
              <a:rPr lang="en-US" b="1" dirty="0" smtClean="0">
                <a:solidFill>
                  <a:schemeClr val="tx1"/>
                </a:solidFill>
                <a:latin typeface="Arial" panose="020B0604020202020204" pitchFamily="34" charset="0"/>
                <a:cs typeface="Arial" panose="020B0604020202020204" pitchFamily="34" charset="0"/>
              </a:rPr>
              <a:t>x = 10</a:t>
            </a:r>
            <a:r>
              <a:rPr lang="en-US" b="1" dirty="0" smtClean="0">
                <a:latin typeface="Arial" panose="020B0604020202020204" pitchFamily="34" charset="0"/>
                <a:cs typeface="Arial" panose="020B0604020202020204" pitchFamily="34" charset="0"/>
              </a:rPr>
              <a:t> </a:t>
            </a:r>
            <a:r>
              <a:rPr lang="en-US" dirty="0" smtClean="0"/>
              <a:t>will look like:</a:t>
            </a:r>
            <a:endParaRPr lang="en-US" dirty="0" smtClean="0">
              <a:solidFill>
                <a:srgbClr val="0000FF"/>
              </a:solidFill>
            </a:endParaRPr>
          </a:p>
          <a:p>
            <a:endParaRPr lang="en-US" dirty="0" smtClean="0"/>
          </a:p>
          <a:p>
            <a:pPr marL="117014" indent="0">
              <a:buNone/>
            </a:pPr>
            <a:endParaRPr lang="en-US" dirty="0" smtClean="0"/>
          </a:p>
          <a:p>
            <a:pPr marL="117014" indent="0">
              <a:buNone/>
            </a:pPr>
            <a:endParaRPr lang="en-US" sz="6400" dirty="0"/>
          </a:p>
        </p:txBody>
      </p:sp>
      <p:sp>
        <p:nvSpPr>
          <p:cNvPr id="26" name="Text Box 7"/>
          <p:cNvSpPr txBox="1">
            <a:spLocks noChangeArrowheads="1"/>
          </p:cNvSpPr>
          <p:nvPr/>
        </p:nvSpPr>
        <p:spPr bwMode="auto">
          <a:xfrm>
            <a:off x="3878872" y="7625639"/>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28" name="Table 27"/>
          <p:cNvGraphicFramePr>
            <a:graphicFrameLocks noGrp="1"/>
          </p:cNvGraphicFramePr>
          <p:nvPr>
            <p:extLst>
              <p:ext uri="{D42A27DB-BD31-4B8C-83A1-F6EECF244321}">
                <p14:modId xmlns:p14="http://schemas.microsoft.com/office/powerpoint/2010/main" val="1027503505"/>
              </p:ext>
            </p:extLst>
          </p:nvPr>
        </p:nvGraphicFramePr>
        <p:xfrm>
          <a:off x="4493343" y="7523227"/>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652450602"/>
              </p:ext>
            </p:extLst>
          </p:nvPr>
        </p:nvGraphicFramePr>
        <p:xfrm>
          <a:off x="7288041" y="7523231"/>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2" name="Straight Arrow Connector 31"/>
          <p:cNvCxnSpPr>
            <a:stCxn id="28" idx="3"/>
            <a:endCxn id="30" idx="1"/>
          </p:cNvCxnSpPr>
          <p:nvPr/>
        </p:nvCxnSpPr>
        <p:spPr bwMode="auto">
          <a:xfrm flipV="1">
            <a:off x="5478290" y="7846730"/>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325150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dirty="0"/>
              <a:t>V</a:t>
            </a:r>
            <a:r>
              <a:rPr lang="en-US" dirty="0" smtClean="0"/>
              <a:t>ariables are </a:t>
            </a:r>
            <a:r>
              <a:rPr lang="en-US" dirty="0" smtClean="0">
                <a:solidFill>
                  <a:srgbClr val="0000FF"/>
                </a:solidFill>
              </a:rPr>
              <a:t>always</a:t>
            </a:r>
            <a:r>
              <a:rPr lang="en-US" dirty="0" smtClean="0"/>
              <a:t> references </a:t>
            </a:r>
            <a:r>
              <a:rPr lang="en-US" dirty="0"/>
              <a:t>to </a:t>
            </a:r>
            <a:r>
              <a:rPr lang="en-US" dirty="0" smtClean="0"/>
              <a:t>objects.</a:t>
            </a:r>
          </a:p>
          <a:p>
            <a:r>
              <a:rPr lang="en-US" dirty="0" smtClean="0"/>
              <a:t>Changing the assignment does not alter the object itself.</a:t>
            </a:r>
          </a:p>
          <a:p>
            <a:r>
              <a:rPr lang="en-US" dirty="0" smtClean="0"/>
              <a:t>It only alters the reference</a:t>
            </a:r>
            <a:r>
              <a:rPr lang="en-US" dirty="0"/>
              <a:t>.</a:t>
            </a:r>
            <a:endParaRPr lang="en-US" dirty="0" smtClean="0"/>
          </a:p>
          <a:p>
            <a:r>
              <a:rPr lang="en-US" dirty="0"/>
              <a:t>T</a:t>
            </a:r>
            <a:r>
              <a:rPr lang="en-US" dirty="0" smtClean="0"/>
              <a:t>he variable will refer (point) to a different object.</a:t>
            </a:r>
          </a:p>
          <a:p>
            <a:pPr marL="842052" lvl="1" indent="0">
              <a:buNone/>
            </a:pPr>
            <a:endParaRPr lang="en-US" dirty="0" smtClean="0">
              <a:latin typeface="Courier New"/>
              <a:cs typeface="Courier New"/>
            </a:endParaRPr>
          </a:p>
        </p:txBody>
      </p:sp>
      <p:sp>
        <p:nvSpPr>
          <p:cNvPr id="29" name="Slide Number Placeholder 28"/>
          <p:cNvSpPr>
            <a:spLocks noGrp="1"/>
          </p:cNvSpPr>
          <p:nvPr>
            <p:ph type="sldNum" sz="quarter" idx="12"/>
          </p:nvPr>
        </p:nvSpPr>
        <p:spPr/>
        <p:txBody>
          <a:bodyPr/>
          <a:lstStyle/>
          <a:p>
            <a:fld id="{716D6A06-40B3-9B45-930E-980B865C820F}" type="slidenum">
              <a:rPr lang="en-AU" smtClean="0"/>
              <a:pPr/>
              <a:t>13</a:t>
            </a:fld>
            <a:endParaRPr lang="en-AU"/>
          </a:p>
        </p:txBody>
      </p:sp>
    </p:spTree>
    <p:extLst>
      <p:ext uri="{BB962C8B-B14F-4D97-AF65-F5344CB8AC3E}">
        <p14:creationId xmlns:p14="http://schemas.microsoft.com/office/powerpoint/2010/main" val="16705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sz="3400" dirty="0"/>
              <a:t>Consider the code:</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14</a:t>
            </a:fld>
            <a:endParaRPr lang="en-AU"/>
          </a:p>
        </p:txBody>
      </p:sp>
      <p:sp>
        <p:nvSpPr>
          <p:cNvPr id="5"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75154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sz="3400" dirty="0"/>
              <a:t>Consider the code:</a:t>
            </a:r>
          </a:p>
          <a:p>
            <a:endParaRPr lang="en-US" sz="3400" dirty="0"/>
          </a:p>
          <a:p>
            <a:pPr marL="117447" indent="0">
              <a:buNone/>
            </a:pPr>
            <a:endParaRPr lang="en-US" sz="3400" dirty="0"/>
          </a:p>
          <a:p>
            <a:r>
              <a:rPr lang="en-US" sz="3400" dirty="0"/>
              <a:t>Lets see how it executes:</a:t>
            </a:r>
          </a:p>
          <a:p>
            <a:pPr marL="1492213" lvl="1" indent="-650164">
              <a:buFont typeface="+mj-lt"/>
              <a:buAutoNum type="arabicPeriod"/>
            </a:pPr>
            <a:r>
              <a:rPr lang="en-US" sz="3400" dirty="0"/>
              <a:t>Creates object </a:t>
            </a:r>
            <a:r>
              <a:rPr lang="en-US" sz="3400" b="1" dirty="0">
                <a:latin typeface="Courier New"/>
                <a:cs typeface="Courier New"/>
              </a:rPr>
              <a:t>10</a:t>
            </a:r>
            <a:r>
              <a:rPr lang="en-US" sz="3400" dirty="0"/>
              <a:t> somewhere</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15</a:t>
            </a:fld>
            <a:endParaRPr lang="en-AU"/>
          </a:p>
        </p:txBody>
      </p:sp>
      <p:graphicFrame>
        <p:nvGraphicFramePr>
          <p:cNvPr id="34" name="Table 33"/>
          <p:cNvGraphicFramePr>
            <a:graphicFrameLocks noGrp="1"/>
          </p:cNvGraphicFramePr>
          <p:nvPr>
            <p:extLst>
              <p:ext uri="{D42A27DB-BD31-4B8C-83A1-F6EECF244321}">
                <p14:modId xmlns:p14="http://schemas.microsoft.com/office/powerpoint/2010/main" val="3358991782"/>
              </p:ext>
            </p:extLst>
          </p:nvPr>
        </p:nvGraphicFramePr>
        <p:xfrm>
          <a:off x="10833271" y="5798506"/>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6"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187840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Autofit/>
          </a:bodyPr>
          <a:lstStyle/>
          <a:p>
            <a:r>
              <a:rPr lang="en-US" sz="3400" dirty="0"/>
              <a:t>Consider the code:</a:t>
            </a:r>
          </a:p>
          <a:p>
            <a:endParaRPr lang="en-US" sz="3400" dirty="0"/>
          </a:p>
          <a:p>
            <a:endParaRPr lang="en-US" sz="3400" dirty="0"/>
          </a:p>
          <a:p>
            <a:r>
              <a:rPr lang="en-US" sz="3400" dirty="0"/>
              <a:t>Lets see how it executes:</a:t>
            </a:r>
          </a:p>
          <a:p>
            <a:pPr marL="1492213" lvl="1" indent="-650164">
              <a:buFont typeface="+mj-lt"/>
              <a:buAutoNum type="arabicPeriod"/>
            </a:pPr>
            <a:r>
              <a:rPr lang="en-US" sz="3400" dirty="0"/>
              <a:t>Creates object </a:t>
            </a:r>
            <a:r>
              <a:rPr lang="en-US" sz="3400" b="1" dirty="0">
                <a:latin typeface="Courier New"/>
                <a:cs typeface="Courier New"/>
              </a:rPr>
              <a:t>10</a:t>
            </a:r>
            <a:r>
              <a:rPr lang="en-US" sz="3400" dirty="0"/>
              <a:t> somewhere</a:t>
            </a:r>
          </a:p>
          <a:p>
            <a:pPr marL="1492213" lvl="1" indent="-650164">
              <a:buFont typeface="+mj-lt"/>
              <a:buAutoNum type="arabicPeriod"/>
            </a:pPr>
            <a:r>
              <a:rPr lang="en-US" sz="3400" dirty="0"/>
              <a:t>Creates variable </a:t>
            </a:r>
            <a:r>
              <a:rPr lang="en-US" sz="3400" b="1" dirty="0">
                <a:latin typeface="Courier New"/>
                <a:cs typeface="Courier New"/>
              </a:rPr>
              <a:t>x</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16</a:t>
            </a:fld>
            <a:endParaRPr lang="en-AU"/>
          </a:p>
        </p:txBody>
      </p:sp>
      <p:sp>
        <p:nvSpPr>
          <p:cNvPr id="6" name="Text Box 7"/>
          <p:cNvSpPr txBox="1">
            <a:spLocks noChangeArrowheads="1"/>
          </p:cNvSpPr>
          <p:nvPr/>
        </p:nvSpPr>
        <p:spPr bwMode="auto">
          <a:xfrm>
            <a:off x="7424102" y="5900917"/>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266381341"/>
              </p:ext>
            </p:extLst>
          </p:nvPr>
        </p:nvGraphicFramePr>
        <p:xfrm>
          <a:off x="8038573" y="5798502"/>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53308533"/>
              </p:ext>
            </p:extLst>
          </p:nvPr>
        </p:nvGraphicFramePr>
        <p:xfrm>
          <a:off x="10833271" y="5868378"/>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8"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1186099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sz="3400" dirty="0"/>
              <a:t>Consider the code:</a:t>
            </a:r>
          </a:p>
          <a:p>
            <a:endParaRPr lang="en-US" sz="3400" dirty="0"/>
          </a:p>
          <a:p>
            <a:endParaRPr lang="en-US" sz="3400" dirty="0"/>
          </a:p>
          <a:p>
            <a:r>
              <a:rPr lang="en-US" sz="3400" dirty="0"/>
              <a:t>Lets see how it executes:</a:t>
            </a:r>
          </a:p>
          <a:p>
            <a:pPr marL="1492213" lvl="1" indent="-650164">
              <a:buFont typeface="+mj-lt"/>
              <a:buAutoNum type="arabicPeriod"/>
            </a:pPr>
            <a:r>
              <a:rPr lang="en-US" sz="3400" dirty="0"/>
              <a:t>Creates object </a:t>
            </a:r>
            <a:r>
              <a:rPr lang="en-US" sz="3400" b="1" dirty="0">
                <a:latin typeface="Courier New"/>
                <a:cs typeface="Courier New"/>
              </a:rPr>
              <a:t>10</a:t>
            </a:r>
            <a:r>
              <a:rPr lang="en-US" sz="3400" dirty="0"/>
              <a:t> somewhere</a:t>
            </a:r>
          </a:p>
          <a:p>
            <a:pPr marL="1492213" lvl="1" indent="-650164">
              <a:buFont typeface="+mj-lt"/>
              <a:buAutoNum type="arabicPeriod"/>
            </a:pPr>
            <a:r>
              <a:rPr lang="en-US" sz="3400" dirty="0"/>
              <a:t>Creates variable </a:t>
            </a:r>
            <a:r>
              <a:rPr lang="en-US" sz="3400" b="1" dirty="0">
                <a:latin typeface="Courier New"/>
                <a:cs typeface="Courier New"/>
              </a:rPr>
              <a:t>x</a:t>
            </a:r>
          </a:p>
          <a:p>
            <a:pPr marL="1492213" lvl="1" indent="-650164">
              <a:buFont typeface="+mj-lt"/>
              <a:buAutoNum type="arabicPeriod"/>
            </a:pPr>
            <a:r>
              <a:rPr lang="en-US" sz="3400" dirty="0">
                <a:cs typeface="Courier New"/>
              </a:rPr>
              <a:t>Links </a:t>
            </a:r>
            <a:r>
              <a:rPr lang="en-US" sz="3400" b="1" dirty="0">
                <a:latin typeface="Courier New"/>
                <a:cs typeface="Courier New"/>
              </a:rPr>
              <a:t>x</a:t>
            </a:r>
            <a:r>
              <a:rPr lang="en-US" sz="3400" dirty="0">
                <a:cs typeface="Courier New"/>
              </a:rPr>
              <a:t> to </a:t>
            </a:r>
            <a:r>
              <a:rPr lang="en-US" sz="3400" b="1" dirty="0">
                <a:latin typeface="Courier New"/>
                <a:cs typeface="Courier New"/>
              </a:rPr>
              <a:t>10</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17</a:t>
            </a:fld>
            <a:endParaRPr lang="en-AU"/>
          </a:p>
        </p:txBody>
      </p:sp>
      <p:graphicFrame>
        <p:nvGraphicFramePr>
          <p:cNvPr id="34" name="Table 33"/>
          <p:cNvGraphicFramePr>
            <a:graphicFrameLocks noGrp="1"/>
          </p:cNvGraphicFramePr>
          <p:nvPr>
            <p:extLst>
              <p:ext uri="{D42A27DB-BD31-4B8C-83A1-F6EECF244321}">
                <p14:modId xmlns:p14="http://schemas.microsoft.com/office/powerpoint/2010/main" val="2968179211"/>
              </p:ext>
            </p:extLst>
          </p:nvPr>
        </p:nvGraphicFramePr>
        <p:xfrm>
          <a:off x="10833271" y="5798506"/>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6" name="Text Box 7"/>
          <p:cNvSpPr txBox="1">
            <a:spLocks noChangeArrowheads="1"/>
          </p:cNvSpPr>
          <p:nvPr/>
        </p:nvSpPr>
        <p:spPr bwMode="auto">
          <a:xfrm>
            <a:off x="7424102" y="5900917"/>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237519968"/>
              </p:ext>
            </p:extLst>
          </p:nvPr>
        </p:nvGraphicFramePr>
        <p:xfrm>
          <a:off x="8038573" y="5798502"/>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9" name="Straight Arrow Connector 8"/>
          <p:cNvCxnSpPr>
            <a:endCxn id="34" idx="1"/>
          </p:cNvCxnSpPr>
          <p:nvPr/>
        </p:nvCxnSpPr>
        <p:spPr bwMode="auto">
          <a:xfrm flipV="1">
            <a:off x="9023520" y="6122005"/>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2" name="TextBox 11"/>
          <p:cNvSpPr txBox="1"/>
          <p:nvPr/>
        </p:nvSpPr>
        <p:spPr>
          <a:xfrm>
            <a:off x="5171052" y="7232262"/>
            <a:ext cx="5211056" cy="758206"/>
          </a:xfrm>
          <a:prstGeom prst="wedgeRoundRectCallout">
            <a:avLst>
              <a:gd name="adj1" fmla="val 46327"/>
              <a:gd name="adj2" fmla="val 57393"/>
              <a:gd name="adj3" fmla="val 16667"/>
            </a:avLst>
          </a:prstGeom>
          <a:solidFill>
            <a:srgbClr val="E8D1FF"/>
          </a:solidFill>
          <a:scene3d>
            <a:camera prst="orthographicFront"/>
            <a:lightRig rig="threePt" dir="t"/>
          </a:scene3d>
          <a:sp3d>
            <a:bevelT/>
            <a:bevelB/>
          </a:sp3d>
        </p:spPr>
        <p:txBody>
          <a:bodyPr wrap="square" lIns="130032" tIns="65017" rIns="130032" bIns="65017" rtlCol="0">
            <a:spAutoFit/>
          </a:bodyPr>
          <a:lstStyle/>
          <a:p>
            <a:r>
              <a:rPr lang="en-US" dirty="0" smtClean="0"/>
              <a:t>This is why you MUST assign a value to a variable before using it</a:t>
            </a:r>
            <a:endParaRPr lang="en-US" dirty="0"/>
          </a:p>
        </p:txBody>
      </p:sp>
      <p:sp>
        <p:nvSpPr>
          <p:cNvPr id="10"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51007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sz="3400" dirty="0"/>
              <a:t>Consider the code:</a:t>
            </a:r>
          </a:p>
          <a:p>
            <a:endParaRPr lang="en-US" sz="3400" dirty="0"/>
          </a:p>
          <a:p>
            <a:endParaRPr lang="en-US" sz="3400" dirty="0"/>
          </a:p>
          <a:p>
            <a:r>
              <a:rPr lang="en-US" sz="3400" dirty="0"/>
              <a:t>Lets see how it executes:</a:t>
            </a:r>
          </a:p>
          <a:p>
            <a:pPr marL="1492213" lvl="1" indent="-650164">
              <a:buFont typeface="+mj-lt"/>
              <a:buAutoNum type="arabicPeriod"/>
            </a:pPr>
            <a:r>
              <a:rPr lang="en-US" sz="3400" dirty="0"/>
              <a:t>Creates object </a:t>
            </a:r>
            <a:r>
              <a:rPr lang="en-US" sz="3400" b="1" dirty="0">
                <a:latin typeface="Courier New"/>
                <a:cs typeface="Courier New"/>
              </a:rPr>
              <a:t>10</a:t>
            </a:r>
            <a:r>
              <a:rPr lang="en-US" sz="3400" dirty="0"/>
              <a:t> somewhere</a:t>
            </a:r>
          </a:p>
          <a:p>
            <a:pPr marL="1492213" lvl="1" indent="-650164">
              <a:buFont typeface="+mj-lt"/>
              <a:buAutoNum type="arabicPeriod"/>
            </a:pPr>
            <a:r>
              <a:rPr lang="en-US" sz="3400" dirty="0"/>
              <a:t>Creates variable </a:t>
            </a:r>
            <a:r>
              <a:rPr lang="en-US" sz="3400" b="1" dirty="0">
                <a:latin typeface="Courier New"/>
                <a:cs typeface="Courier New"/>
              </a:rPr>
              <a:t>x</a:t>
            </a:r>
          </a:p>
          <a:p>
            <a:pPr marL="1492213" lvl="1" indent="-650164">
              <a:buFont typeface="+mj-lt"/>
              <a:buAutoNum type="arabicPeriod"/>
            </a:pPr>
            <a:r>
              <a:rPr lang="en-US" sz="3400" dirty="0">
                <a:cs typeface="Courier New"/>
              </a:rPr>
              <a:t>Links </a:t>
            </a:r>
            <a:r>
              <a:rPr lang="en-US" sz="3400" b="1" dirty="0">
                <a:latin typeface="Courier New"/>
                <a:cs typeface="Courier New"/>
              </a:rPr>
              <a:t>x</a:t>
            </a:r>
            <a:r>
              <a:rPr lang="en-US" sz="3400" dirty="0">
                <a:cs typeface="Courier New"/>
              </a:rPr>
              <a:t> to </a:t>
            </a:r>
            <a:r>
              <a:rPr lang="en-US" sz="3400" b="1" dirty="0">
                <a:latin typeface="Courier New"/>
                <a:cs typeface="Courier New"/>
              </a:rPr>
              <a:t>10</a:t>
            </a:r>
          </a:p>
          <a:p>
            <a:pPr marL="1492213" lvl="1" indent="-650164">
              <a:buFont typeface="+mj-lt"/>
              <a:buAutoNum type="arabicPeriod"/>
            </a:pPr>
            <a:r>
              <a:rPr lang="en-US" sz="3400" dirty="0">
                <a:cs typeface="Courier New"/>
              </a:rPr>
              <a:t>Evaluates </a:t>
            </a:r>
            <a:r>
              <a:rPr lang="en-US" sz="3400" b="1" dirty="0">
                <a:latin typeface="Courier New"/>
                <a:cs typeface="Courier New"/>
              </a:rPr>
              <a:t>x+3</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18</a:t>
            </a:fld>
            <a:endParaRPr lang="en-AU"/>
          </a:p>
        </p:txBody>
      </p:sp>
      <p:graphicFrame>
        <p:nvGraphicFramePr>
          <p:cNvPr id="34" name="Table 33"/>
          <p:cNvGraphicFramePr>
            <a:graphicFrameLocks noGrp="1"/>
          </p:cNvGraphicFramePr>
          <p:nvPr>
            <p:extLst>
              <p:ext uri="{D42A27DB-BD31-4B8C-83A1-F6EECF244321}">
                <p14:modId xmlns:p14="http://schemas.microsoft.com/office/powerpoint/2010/main" val="236463915"/>
              </p:ext>
            </p:extLst>
          </p:nvPr>
        </p:nvGraphicFramePr>
        <p:xfrm>
          <a:off x="10833271" y="5798506"/>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6" name="Text Box 7"/>
          <p:cNvSpPr txBox="1">
            <a:spLocks noChangeArrowheads="1"/>
          </p:cNvSpPr>
          <p:nvPr/>
        </p:nvSpPr>
        <p:spPr bwMode="auto">
          <a:xfrm>
            <a:off x="7424102" y="5900917"/>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222812635"/>
              </p:ext>
            </p:extLst>
          </p:nvPr>
        </p:nvGraphicFramePr>
        <p:xfrm>
          <a:off x="8038573" y="5798502"/>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9" name="Straight Arrow Connector 8"/>
          <p:cNvCxnSpPr>
            <a:endCxn id="34" idx="1"/>
          </p:cNvCxnSpPr>
          <p:nvPr/>
        </p:nvCxnSpPr>
        <p:spPr bwMode="auto">
          <a:xfrm flipV="1">
            <a:off x="9023520" y="6122005"/>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4" name="TextBox 13"/>
          <p:cNvSpPr txBox="1"/>
          <p:nvPr/>
        </p:nvSpPr>
        <p:spPr>
          <a:xfrm>
            <a:off x="6707223" y="7027442"/>
            <a:ext cx="5222980" cy="1064673"/>
          </a:xfrm>
          <a:prstGeom prst="wedgeRoundRectCallout">
            <a:avLst>
              <a:gd name="adj1" fmla="val -72019"/>
              <a:gd name="adj2" fmla="val -51150"/>
              <a:gd name="adj3" fmla="val 16667"/>
            </a:avLst>
          </a:prstGeom>
          <a:solidFill>
            <a:srgbClr val="E8D1FF"/>
          </a:solidFill>
          <a:scene3d>
            <a:camera prst="orthographicFront"/>
            <a:lightRig rig="threePt" dir="t"/>
          </a:scene3d>
          <a:sp3d>
            <a:bevelT/>
            <a:bevelB/>
          </a:sp3d>
        </p:spPr>
        <p:txBody>
          <a:bodyPr wrap="square" lIns="130032" tIns="65017" rIns="130032" bIns="65017" rtlCol="0">
            <a:spAutoFit/>
          </a:bodyPr>
          <a:lstStyle/>
          <a:p>
            <a:r>
              <a:rPr lang="en-US" dirty="0" smtClean="0"/>
              <a:t>A variable </a:t>
            </a:r>
            <a:r>
              <a:rPr lang="en-US" dirty="0"/>
              <a:t>in an </a:t>
            </a:r>
            <a:r>
              <a:rPr lang="en-US" dirty="0" smtClean="0"/>
              <a:t>expression </a:t>
            </a:r>
            <a:r>
              <a:rPr lang="en-US" dirty="0"/>
              <a:t>is immediately </a:t>
            </a:r>
            <a:r>
              <a:rPr lang="en-US" dirty="0">
                <a:solidFill>
                  <a:srgbClr val="0000FF"/>
                </a:solidFill>
              </a:rPr>
              <a:t>replaced </a:t>
            </a:r>
            <a:r>
              <a:rPr lang="en-US" dirty="0"/>
              <a:t>with </a:t>
            </a:r>
            <a:r>
              <a:rPr lang="en-US" dirty="0" smtClean="0"/>
              <a:t>the object it </a:t>
            </a:r>
            <a:r>
              <a:rPr lang="en-US" dirty="0"/>
              <a:t>currently </a:t>
            </a:r>
            <a:r>
              <a:rPr lang="en-US" dirty="0" smtClean="0"/>
              <a:t>refers to. Then the expression is evaluated.</a:t>
            </a:r>
            <a:endParaRPr lang="en-US" dirty="0"/>
          </a:p>
        </p:txBody>
      </p:sp>
      <p:sp>
        <p:nvSpPr>
          <p:cNvPr id="10"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815378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sz="3400" dirty="0"/>
              <a:t>Consider the code:</a:t>
            </a:r>
          </a:p>
          <a:p>
            <a:endParaRPr lang="en-US" sz="3400" dirty="0"/>
          </a:p>
          <a:p>
            <a:endParaRPr lang="en-US" sz="3400" dirty="0"/>
          </a:p>
          <a:p>
            <a:r>
              <a:rPr lang="en-US" sz="3400" dirty="0"/>
              <a:t>Lets see how it executes:</a:t>
            </a:r>
          </a:p>
          <a:p>
            <a:pPr marL="1492213" lvl="1" indent="-650164">
              <a:buFont typeface="+mj-lt"/>
              <a:buAutoNum type="arabicPeriod"/>
            </a:pPr>
            <a:r>
              <a:rPr lang="en-US" sz="3400" dirty="0"/>
              <a:t>Creates object </a:t>
            </a:r>
            <a:r>
              <a:rPr lang="en-US" sz="3400" b="1" dirty="0">
                <a:latin typeface="Courier New"/>
                <a:cs typeface="Courier New"/>
              </a:rPr>
              <a:t>10</a:t>
            </a:r>
            <a:r>
              <a:rPr lang="en-US" sz="3400" dirty="0"/>
              <a:t> somewhere</a:t>
            </a:r>
          </a:p>
          <a:p>
            <a:pPr marL="1492213" lvl="1" indent="-650164">
              <a:buFont typeface="+mj-lt"/>
              <a:buAutoNum type="arabicPeriod"/>
            </a:pPr>
            <a:r>
              <a:rPr lang="en-US" sz="3400" dirty="0"/>
              <a:t>Creates variable </a:t>
            </a:r>
            <a:r>
              <a:rPr lang="en-US" sz="3400" b="1" dirty="0">
                <a:latin typeface="Courier New"/>
                <a:cs typeface="Courier New"/>
              </a:rPr>
              <a:t>x</a:t>
            </a:r>
          </a:p>
          <a:p>
            <a:pPr marL="1492213" lvl="1" indent="-650164">
              <a:buFont typeface="+mj-lt"/>
              <a:buAutoNum type="arabicPeriod"/>
            </a:pPr>
            <a:r>
              <a:rPr lang="en-US" sz="3400" dirty="0">
                <a:cs typeface="Courier New"/>
              </a:rPr>
              <a:t>Links </a:t>
            </a:r>
            <a:r>
              <a:rPr lang="en-US" sz="3400" b="1" dirty="0">
                <a:latin typeface="Courier New"/>
                <a:cs typeface="Courier New"/>
              </a:rPr>
              <a:t>x</a:t>
            </a:r>
            <a:r>
              <a:rPr lang="en-US" sz="3400" dirty="0">
                <a:cs typeface="Courier New"/>
              </a:rPr>
              <a:t> to </a:t>
            </a:r>
            <a:r>
              <a:rPr lang="en-US" sz="3400" b="1" dirty="0">
                <a:latin typeface="Courier New"/>
                <a:cs typeface="Courier New"/>
              </a:rPr>
              <a:t>10</a:t>
            </a:r>
          </a:p>
          <a:p>
            <a:pPr marL="1492213" lvl="1" indent="-650164">
              <a:buFont typeface="+mj-lt"/>
              <a:buAutoNum type="arabicPeriod"/>
            </a:pPr>
            <a:r>
              <a:rPr lang="en-US" sz="3400" dirty="0">
                <a:cs typeface="Courier New"/>
              </a:rPr>
              <a:t>Evaluates </a:t>
            </a:r>
            <a:r>
              <a:rPr lang="en-US" sz="3400" b="1" dirty="0">
                <a:latin typeface="Courier New"/>
                <a:cs typeface="Courier New"/>
              </a:rPr>
              <a:t>x+3</a:t>
            </a:r>
          </a:p>
          <a:p>
            <a:pPr marL="1492213" lvl="1" indent="-650164">
              <a:buFont typeface="+mj-lt"/>
              <a:buAutoNum type="arabicPeriod"/>
            </a:pPr>
            <a:r>
              <a:rPr lang="en-US" sz="3400" dirty="0">
                <a:cs typeface="Courier New"/>
              </a:rPr>
              <a:t>Creates object </a:t>
            </a:r>
            <a:r>
              <a:rPr lang="en-US" sz="3400" b="1" dirty="0">
                <a:latin typeface="Courier New"/>
                <a:cs typeface="Courier New"/>
              </a:rPr>
              <a:t>13</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19</a:t>
            </a:fld>
            <a:endParaRPr lang="en-AU"/>
          </a:p>
        </p:txBody>
      </p:sp>
      <p:graphicFrame>
        <p:nvGraphicFramePr>
          <p:cNvPr id="34" name="Table 33"/>
          <p:cNvGraphicFramePr>
            <a:graphicFrameLocks noGrp="1"/>
          </p:cNvGraphicFramePr>
          <p:nvPr>
            <p:extLst>
              <p:ext uri="{D42A27DB-BD31-4B8C-83A1-F6EECF244321}">
                <p14:modId xmlns:p14="http://schemas.microsoft.com/office/powerpoint/2010/main" val="1081214262"/>
              </p:ext>
            </p:extLst>
          </p:nvPr>
        </p:nvGraphicFramePr>
        <p:xfrm>
          <a:off x="10833271" y="5798506"/>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6" name="Text Box 7"/>
          <p:cNvSpPr txBox="1">
            <a:spLocks noChangeArrowheads="1"/>
          </p:cNvSpPr>
          <p:nvPr/>
        </p:nvSpPr>
        <p:spPr bwMode="auto">
          <a:xfrm>
            <a:off x="7424102" y="5900917"/>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2628713614"/>
              </p:ext>
            </p:extLst>
          </p:nvPr>
        </p:nvGraphicFramePr>
        <p:xfrm>
          <a:off x="8038573" y="5798502"/>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2276646"/>
              </p:ext>
            </p:extLst>
          </p:nvPr>
        </p:nvGraphicFramePr>
        <p:xfrm>
          <a:off x="10803681" y="7232265"/>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9" name="Straight Arrow Connector 8"/>
          <p:cNvCxnSpPr>
            <a:endCxn id="34" idx="1"/>
          </p:cNvCxnSpPr>
          <p:nvPr/>
        </p:nvCxnSpPr>
        <p:spPr bwMode="auto">
          <a:xfrm flipV="1">
            <a:off x="9023520" y="6122005"/>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0"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29145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605856" y="274638"/>
            <a:ext cx="9516169" cy="1625600"/>
          </a:xfrm>
        </p:spPr>
        <p:txBody>
          <a:bodyPr>
            <a:normAutofit/>
          </a:bodyPr>
          <a:lstStyle/>
          <a:p>
            <a:r>
              <a:rPr lang="en-US" sz="4400" dirty="0"/>
              <a:t>How many </a:t>
            </a:r>
            <a:r>
              <a:rPr lang="en-US" sz="4400" dirty="0" smtClean="0"/>
              <a:t>functions are used in the </a:t>
            </a:r>
            <a:r>
              <a:rPr lang="en-US" sz="4400" dirty="0" err="1" smtClean="0"/>
              <a:t>selectionSort</a:t>
            </a:r>
            <a:r>
              <a:rPr lang="en-US" sz="4400" dirty="0"/>
              <a:t> </a:t>
            </a:r>
            <a:r>
              <a:rPr lang="en-US" sz="4400" dirty="0" smtClean="0"/>
              <a:t>function?</a:t>
            </a:r>
            <a:endParaRPr lang="en-AU" sz="4400" dirty="0"/>
          </a:p>
        </p:txBody>
      </p:sp>
      <p:sp>
        <p:nvSpPr>
          <p:cNvPr id="3" name="TPAnswers"/>
          <p:cNvSpPr>
            <a:spLocks noGrp="1"/>
          </p:cNvSpPr>
          <p:nvPr>
            <p:ph type="body" idx="1"/>
            <p:custDataLst>
              <p:tags r:id="rId2"/>
            </p:custDataLst>
          </p:nvPr>
        </p:nvSpPr>
        <p:spPr>
          <a:xfrm>
            <a:off x="1893888" y="5236840"/>
            <a:ext cx="4608512" cy="3191197"/>
          </a:xfrm>
        </p:spPr>
        <p:txBody>
          <a:bodyPr>
            <a:normAutofit/>
          </a:bodyPr>
          <a:lstStyle/>
          <a:p>
            <a:pPr marL="1031844" indent="-914400">
              <a:spcBef>
                <a:spcPct val="20000"/>
              </a:spcBef>
              <a:spcAft>
                <a:spcPts val="0"/>
              </a:spcAft>
              <a:buFont typeface="Wingdings 2" pitchFamily="18" charset="2"/>
              <a:buAutoNum type="alphaUcPeriod"/>
            </a:pPr>
            <a:r>
              <a:rPr lang="en-AU" sz="3200" dirty="0" smtClean="0"/>
              <a:t>2</a:t>
            </a:r>
          </a:p>
          <a:p>
            <a:pPr marL="1031844" indent="-914400">
              <a:spcBef>
                <a:spcPct val="20000"/>
              </a:spcBef>
              <a:spcAft>
                <a:spcPts val="0"/>
              </a:spcAft>
              <a:buFont typeface="Wingdings 2" pitchFamily="18" charset="2"/>
              <a:buAutoNum type="alphaUcPeriod"/>
            </a:pPr>
            <a:r>
              <a:rPr lang="en-AU" sz="3200" dirty="0" smtClean="0"/>
              <a:t>3</a:t>
            </a:r>
          </a:p>
          <a:p>
            <a:pPr marL="1031844" indent="-914400">
              <a:spcBef>
                <a:spcPct val="20000"/>
              </a:spcBef>
              <a:spcAft>
                <a:spcPts val="0"/>
              </a:spcAft>
              <a:buFont typeface="Wingdings 2" pitchFamily="18" charset="2"/>
              <a:buAutoNum type="alphaUcPeriod"/>
            </a:pPr>
            <a:r>
              <a:rPr lang="en-AU" sz="3200" dirty="0" smtClean="0"/>
              <a:t>4</a:t>
            </a:r>
          </a:p>
          <a:p>
            <a:pPr marL="1031844"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Content Placeholder 2"/>
          <p:cNvSpPr txBox="1">
            <a:spLocks/>
          </p:cNvSpPr>
          <p:nvPr/>
        </p:nvSpPr>
        <p:spPr bwMode="auto">
          <a:xfrm>
            <a:off x="1821880" y="1852464"/>
            <a:ext cx="7683127" cy="3456384"/>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05" tIns="65003" rIns="130005" bIns="65003" numCol="1" anchor="t" anchorCtr="0" compatLnSpc="1">
            <a:prstTxWarp prst="textNoShape">
              <a:avLst/>
            </a:prstTxWarp>
            <a:normAutofit fontScale="92500" lnSpcReduction="20000"/>
          </a:bodyPr>
          <a:lstStyle>
            <a:lvl1pPr marL="517392" indent="-39994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7817" indent="-334877"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58566" indent="-32217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58526" indent="-244412"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4205" indent="-257108"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100" indent="-26001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113" indent="-26001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126" indent="-26001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141" indent="-26001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AU" sz="3100" dirty="0" err="1" smtClean="0">
                <a:solidFill>
                  <a:srgbClr val="FF6600"/>
                </a:solidFill>
                <a:latin typeface="Arial"/>
                <a:cs typeface="Arial"/>
              </a:rPr>
              <a:t>def</a:t>
            </a:r>
            <a:r>
              <a:rPr lang="en-AU" sz="3100" dirty="0" smtClean="0">
                <a:latin typeface="Arial"/>
                <a:cs typeface="Arial"/>
              </a:rPr>
              <a:t> </a:t>
            </a:r>
            <a:r>
              <a:rPr lang="en-AU" sz="3100" dirty="0" err="1" smtClean="0">
                <a:solidFill>
                  <a:srgbClr val="3366FF"/>
                </a:solidFill>
                <a:latin typeface="Arial"/>
                <a:cs typeface="Arial"/>
              </a:rPr>
              <a:t>selectionSort</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a:t>
            </a:r>
          </a:p>
          <a:p>
            <a:pPr marL="117029" indent="0">
              <a:buFont typeface="Wingdings 2" pitchFamily="18" charset="2"/>
              <a:buNone/>
            </a:pPr>
            <a:r>
              <a:rPr lang="en-AU" sz="3100" dirty="0" smtClean="0">
                <a:latin typeface="Arial"/>
                <a:cs typeface="Arial"/>
              </a:rPr>
              <a:t>     n = </a:t>
            </a:r>
            <a:r>
              <a:rPr lang="en-AU" sz="3100" dirty="0" err="1" smtClean="0">
                <a:solidFill>
                  <a:srgbClr val="800000"/>
                </a:solidFill>
                <a:latin typeface="Arial"/>
                <a:cs typeface="Arial"/>
              </a:rPr>
              <a:t>len</a:t>
            </a:r>
            <a:r>
              <a:rPr lang="en-AU" sz="3100" dirty="0" smtClean="0">
                <a:latin typeface="Arial"/>
                <a:cs typeface="Arial"/>
              </a:rPr>
              <a:t>(</a:t>
            </a:r>
            <a:r>
              <a:rPr lang="en-AU" sz="3100" dirty="0" err="1" smtClean="0">
                <a:latin typeface="Arial"/>
                <a:cs typeface="Arial"/>
              </a:rPr>
              <a:t>aList</a:t>
            </a:r>
            <a:r>
              <a:rPr lang="en-AU" sz="3100" dirty="0" smtClean="0">
                <a:latin typeface="Arial"/>
                <a:cs typeface="Arial"/>
              </a:rPr>
              <a:t>)</a:t>
            </a:r>
          </a:p>
          <a:p>
            <a:pPr marL="117029" indent="0">
              <a:buFont typeface="Wingdings 2" pitchFamily="18" charset="2"/>
              <a:buNone/>
            </a:pPr>
            <a:r>
              <a:rPr lang="en-AU" sz="3100" dirty="0">
                <a:latin typeface="Arial"/>
                <a:cs typeface="Arial"/>
              </a:rPr>
              <a:t> </a:t>
            </a:r>
            <a:r>
              <a:rPr lang="en-AU" sz="3100" dirty="0" smtClean="0">
                <a:latin typeface="Arial"/>
                <a:cs typeface="Arial"/>
              </a:rPr>
              <a:t>    k = 0</a:t>
            </a:r>
          </a:p>
          <a:p>
            <a:pPr marL="117029" indent="0">
              <a:buFont typeface="Wingdings 2" pitchFamily="18" charset="2"/>
              <a:buNone/>
            </a:pPr>
            <a:r>
              <a:rPr lang="en-AU" sz="3100" dirty="0" smtClean="0">
                <a:latin typeface="Arial"/>
                <a:cs typeface="Arial"/>
              </a:rPr>
              <a:t>     </a:t>
            </a:r>
            <a:r>
              <a:rPr lang="en-AU" sz="3100" dirty="0" smtClean="0">
                <a:solidFill>
                  <a:srgbClr val="FF6600"/>
                </a:solidFill>
                <a:latin typeface="Arial"/>
                <a:cs typeface="Arial"/>
              </a:rPr>
              <a:t>while </a:t>
            </a:r>
            <a:r>
              <a:rPr lang="en-AU" sz="3100" dirty="0" smtClean="0">
                <a:latin typeface="Arial"/>
                <a:cs typeface="Arial"/>
              </a:rPr>
              <a:t>k &lt; n:  </a:t>
            </a:r>
          </a:p>
          <a:p>
            <a:pPr marL="117029" indent="0">
              <a:buFont typeface="Wingdings 2" pitchFamily="18" charset="2"/>
              <a:buNone/>
            </a:pPr>
            <a:r>
              <a:rPr lang="en-AU" sz="3100" dirty="0" smtClean="0">
                <a:latin typeface="Arial"/>
                <a:cs typeface="Arial"/>
              </a:rPr>
              <a:t>          </a:t>
            </a:r>
            <a:r>
              <a:rPr lang="en-AU" sz="3100" dirty="0" err="1" smtClean="0">
                <a:latin typeface="Arial"/>
                <a:cs typeface="Arial"/>
              </a:rPr>
              <a:t>minPosition</a:t>
            </a:r>
            <a:r>
              <a:rPr lang="en-AU" sz="3100" dirty="0" smtClean="0">
                <a:latin typeface="Arial"/>
                <a:cs typeface="Arial"/>
              </a:rPr>
              <a:t> = </a:t>
            </a:r>
            <a:r>
              <a:rPr lang="en-AU" sz="3100" dirty="0" err="1" smtClean="0">
                <a:solidFill>
                  <a:srgbClr val="000000"/>
                </a:solidFill>
                <a:latin typeface="Arial"/>
                <a:cs typeface="Arial"/>
              </a:rPr>
              <a:t>findMin</a:t>
            </a:r>
            <a:r>
              <a:rPr lang="en-AU" sz="3100" dirty="0" smtClean="0">
                <a:solidFill>
                  <a:srgbClr val="000000"/>
                </a:solidFill>
                <a:latin typeface="Arial"/>
                <a:cs typeface="Arial"/>
              </a:rPr>
              <a:t>(</a:t>
            </a:r>
            <a:r>
              <a:rPr lang="en-AU" sz="3100" dirty="0" err="1" smtClean="0">
                <a:solidFill>
                  <a:srgbClr val="000000"/>
                </a:solidFill>
                <a:latin typeface="Arial"/>
                <a:cs typeface="Arial"/>
              </a:rPr>
              <a:t>aList</a:t>
            </a:r>
            <a:r>
              <a:rPr lang="en-AU" sz="3100" dirty="0" smtClean="0">
                <a:solidFill>
                  <a:srgbClr val="000000"/>
                </a:solidFill>
                <a:latin typeface="Arial"/>
                <a:cs typeface="Arial"/>
              </a:rPr>
              <a:t>[k:])</a:t>
            </a:r>
          </a:p>
          <a:p>
            <a:pPr marL="117029" indent="0">
              <a:buFont typeface="Wingdings 2" pitchFamily="18" charset="2"/>
              <a:buNone/>
            </a:pPr>
            <a:r>
              <a:rPr lang="en-AU" sz="3100" dirty="0" smtClean="0">
                <a:latin typeface="Arial"/>
                <a:cs typeface="Arial"/>
              </a:rPr>
              <a:t>          swap(</a:t>
            </a:r>
            <a:r>
              <a:rPr lang="en-AU" sz="3100" dirty="0" err="1" smtClean="0">
                <a:latin typeface="Arial"/>
                <a:cs typeface="Arial"/>
              </a:rPr>
              <a:t>aList</a:t>
            </a:r>
            <a:r>
              <a:rPr lang="en-AU" sz="3100" dirty="0" smtClean="0">
                <a:latin typeface="Arial"/>
                <a:cs typeface="Arial"/>
              </a:rPr>
              <a:t>, k, </a:t>
            </a:r>
            <a:r>
              <a:rPr lang="en-AU" sz="3100" dirty="0" err="1" smtClean="0">
                <a:latin typeface="Arial"/>
                <a:cs typeface="Arial"/>
              </a:rPr>
              <a:t>minPosition+k</a:t>
            </a:r>
            <a:r>
              <a:rPr lang="en-AU" sz="3100" dirty="0" smtClean="0">
                <a:latin typeface="Arial"/>
                <a:cs typeface="Arial"/>
              </a:rPr>
              <a:t>)</a:t>
            </a:r>
          </a:p>
          <a:p>
            <a:pPr marL="117029" indent="0">
              <a:buFont typeface="Wingdings 2" pitchFamily="18" charset="2"/>
              <a:buNone/>
            </a:pPr>
            <a:r>
              <a:rPr lang="en-AU" sz="3100" dirty="0" smtClean="0">
                <a:latin typeface="Arial"/>
                <a:cs typeface="Arial"/>
              </a:rPr>
              <a:t>          k += 1</a:t>
            </a:r>
          </a:p>
          <a:p>
            <a:pPr marL="117029" indent="0">
              <a:buFont typeface="Wingdings 2" pitchFamily="18" charset="2"/>
              <a:buNone/>
            </a:pPr>
            <a:endParaRPr lang="en-AU" sz="3100" dirty="0"/>
          </a:p>
        </p:txBody>
      </p:sp>
    </p:spTree>
    <p:custDataLst>
      <p:tags r:id="rId1"/>
    </p:custDataLst>
    <p:extLst>
      <p:ext uri="{BB962C8B-B14F-4D97-AF65-F5344CB8AC3E}">
        <p14:creationId xmlns:p14="http://schemas.microsoft.com/office/powerpoint/2010/main" val="3085773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once variables are created?</a:t>
            </a:r>
            <a:endParaRPr lang="en-US" dirty="0"/>
          </a:p>
        </p:txBody>
      </p:sp>
      <p:sp>
        <p:nvSpPr>
          <p:cNvPr id="3" name="Content Placeholder 2"/>
          <p:cNvSpPr>
            <a:spLocks noGrp="1"/>
          </p:cNvSpPr>
          <p:nvPr>
            <p:ph idx="1"/>
          </p:nvPr>
        </p:nvSpPr>
        <p:spPr/>
        <p:txBody>
          <a:bodyPr>
            <a:normAutofit/>
          </a:bodyPr>
          <a:lstStyle/>
          <a:p>
            <a:r>
              <a:rPr lang="en-US" sz="3400" dirty="0"/>
              <a:t>Consider the code:</a:t>
            </a:r>
          </a:p>
          <a:p>
            <a:endParaRPr lang="en-US" sz="3400" dirty="0"/>
          </a:p>
          <a:p>
            <a:endParaRPr lang="en-US" sz="3400" dirty="0"/>
          </a:p>
          <a:p>
            <a:r>
              <a:rPr lang="en-US" sz="3400" dirty="0"/>
              <a:t>Lets see how it executes:</a:t>
            </a:r>
          </a:p>
          <a:p>
            <a:pPr marL="1492213" lvl="1" indent="-650164">
              <a:buFont typeface="+mj-lt"/>
              <a:buAutoNum type="arabicPeriod"/>
            </a:pPr>
            <a:r>
              <a:rPr lang="en-US" sz="3400" dirty="0"/>
              <a:t>Creates object </a:t>
            </a:r>
            <a:r>
              <a:rPr lang="en-US" sz="3400" b="1" dirty="0">
                <a:latin typeface="Courier New"/>
                <a:cs typeface="Courier New"/>
              </a:rPr>
              <a:t>10</a:t>
            </a:r>
            <a:r>
              <a:rPr lang="en-US" sz="3400" dirty="0"/>
              <a:t> somewhere</a:t>
            </a:r>
          </a:p>
          <a:p>
            <a:pPr marL="1492213" lvl="1" indent="-650164">
              <a:buFont typeface="+mj-lt"/>
              <a:buAutoNum type="arabicPeriod"/>
            </a:pPr>
            <a:r>
              <a:rPr lang="en-US" sz="3400" dirty="0"/>
              <a:t>Creates variable </a:t>
            </a:r>
            <a:r>
              <a:rPr lang="en-US" sz="3400" b="1" dirty="0">
                <a:latin typeface="Courier New"/>
                <a:cs typeface="Courier New"/>
              </a:rPr>
              <a:t>x</a:t>
            </a:r>
          </a:p>
          <a:p>
            <a:pPr marL="1492213" lvl="1" indent="-650164">
              <a:buFont typeface="+mj-lt"/>
              <a:buAutoNum type="arabicPeriod"/>
            </a:pPr>
            <a:r>
              <a:rPr lang="en-US" sz="3400" dirty="0">
                <a:cs typeface="Courier New"/>
              </a:rPr>
              <a:t>Links </a:t>
            </a:r>
            <a:r>
              <a:rPr lang="en-US" sz="3400" b="1" dirty="0">
                <a:latin typeface="Courier New"/>
                <a:cs typeface="Courier New"/>
              </a:rPr>
              <a:t>x</a:t>
            </a:r>
            <a:r>
              <a:rPr lang="en-US" sz="3400" dirty="0">
                <a:cs typeface="Courier New"/>
              </a:rPr>
              <a:t> to </a:t>
            </a:r>
            <a:r>
              <a:rPr lang="en-US" sz="3400" b="1" dirty="0">
                <a:latin typeface="Courier New"/>
                <a:cs typeface="Courier New"/>
              </a:rPr>
              <a:t>10</a:t>
            </a:r>
          </a:p>
          <a:p>
            <a:pPr marL="1492213" lvl="1" indent="-650164">
              <a:buFont typeface="+mj-lt"/>
              <a:buAutoNum type="arabicPeriod"/>
            </a:pPr>
            <a:r>
              <a:rPr lang="en-US" sz="3400" dirty="0">
                <a:cs typeface="Courier New"/>
              </a:rPr>
              <a:t>Evaluates </a:t>
            </a:r>
            <a:r>
              <a:rPr lang="en-US" sz="3400" b="1" dirty="0">
                <a:latin typeface="Courier New"/>
                <a:cs typeface="Courier New"/>
              </a:rPr>
              <a:t>x+3</a:t>
            </a:r>
          </a:p>
          <a:p>
            <a:pPr marL="1492213" lvl="1" indent="-650164">
              <a:buFont typeface="+mj-lt"/>
              <a:buAutoNum type="arabicPeriod"/>
            </a:pPr>
            <a:r>
              <a:rPr lang="en-US" sz="3400" dirty="0">
                <a:cs typeface="Courier New"/>
              </a:rPr>
              <a:t>Creates object </a:t>
            </a:r>
            <a:r>
              <a:rPr lang="en-US" sz="3400" b="1" dirty="0">
                <a:latin typeface="Courier New"/>
                <a:cs typeface="Courier New"/>
              </a:rPr>
              <a:t>13</a:t>
            </a:r>
          </a:p>
          <a:p>
            <a:pPr marL="1492213" lvl="1" indent="-650164">
              <a:buFont typeface="+mj-lt"/>
              <a:buAutoNum type="arabicPeriod"/>
            </a:pPr>
            <a:r>
              <a:rPr lang="en-US" sz="3400" dirty="0">
                <a:cs typeface="Courier New"/>
              </a:rPr>
              <a:t>Links</a:t>
            </a:r>
            <a:r>
              <a:rPr lang="en-US" sz="3400" b="1" dirty="0">
                <a:latin typeface="Courier New"/>
                <a:cs typeface="Courier New"/>
              </a:rPr>
              <a:t> x</a:t>
            </a:r>
            <a:r>
              <a:rPr lang="en-US" sz="3400" dirty="0">
                <a:cs typeface="Courier New"/>
              </a:rPr>
              <a:t> to </a:t>
            </a:r>
            <a:r>
              <a:rPr lang="en-US" sz="3400" b="1" dirty="0">
                <a:latin typeface="Courier New"/>
                <a:cs typeface="Courier New"/>
              </a:rPr>
              <a:t>13</a:t>
            </a:r>
          </a:p>
        </p:txBody>
      </p:sp>
      <p:sp>
        <p:nvSpPr>
          <p:cNvPr id="29" name="Slide Number Placeholder 28"/>
          <p:cNvSpPr>
            <a:spLocks noGrp="1"/>
          </p:cNvSpPr>
          <p:nvPr>
            <p:ph type="sldNum" sz="quarter" idx="12"/>
          </p:nvPr>
        </p:nvSpPr>
        <p:spPr/>
        <p:txBody>
          <a:bodyPr/>
          <a:lstStyle/>
          <a:p>
            <a:fld id="{716D6A06-40B3-9B45-930E-980B865C820F}" type="slidenum">
              <a:rPr lang="en-AU" smtClean="0"/>
              <a:pPr/>
              <a:t>20</a:t>
            </a:fld>
            <a:endParaRPr lang="en-AU"/>
          </a:p>
        </p:txBody>
      </p:sp>
      <p:graphicFrame>
        <p:nvGraphicFramePr>
          <p:cNvPr id="34" name="Table 33"/>
          <p:cNvGraphicFramePr>
            <a:graphicFrameLocks noGrp="1"/>
          </p:cNvGraphicFramePr>
          <p:nvPr>
            <p:extLst>
              <p:ext uri="{D42A27DB-BD31-4B8C-83A1-F6EECF244321}">
                <p14:modId xmlns:p14="http://schemas.microsoft.com/office/powerpoint/2010/main" val="3446752785"/>
              </p:ext>
            </p:extLst>
          </p:nvPr>
        </p:nvGraphicFramePr>
        <p:xfrm>
          <a:off x="10833271" y="5798506"/>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6" name="Text Box 7"/>
          <p:cNvSpPr txBox="1">
            <a:spLocks noChangeArrowheads="1"/>
          </p:cNvSpPr>
          <p:nvPr/>
        </p:nvSpPr>
        <p:spPr bwMode="auto">
          <a:xfrm>
            <a:off x="7424102" y="5900917"/>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1975142371"/>
              </p:ext>
            </p:extLst>
          </p:nvPr>
        </p:nvGraphicFramePr>
        <p:xfrm>
          <a:off x="8038573" y="5798502"/>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0767284"/>
              </p:ext>
            </p:extLst>
          </p:nvPr>
        </p:nvGraphicFramePr>
        <p:xfrm>
          <a:off x="10803681" y="7232265"/>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9" name="Straight Arrow Connector 8"/>
          <p:cNvCxnSpPr>
            <a:endCxn id="8" idx="1"/>
          </p:cNvCxnSpPr>
          <p:nvPr/>
        </p:nvCxnSpPr>
        <p:spPr bwMode="auto">
          <a:xfrm>
            <a:off x="9023518" y="6128462"/>
            <a:ext cx="1780161" cy="1427302"/>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3" name="TextBox 12"/>
          <p:cNvSpPr txBox="1"/>
          <p:nvPr/>
        </p:nvSpPr>
        <p:spPr>
          <a:xfrm>
            <a:off x="10598855" y="2745623"/>
            <a:ext cx="2098711" cy="758206"/>
          </a:xfrm>
          <a:prstGeom prst="wedgeRoundRectCallout">
            <a:avLst>
              <a:gd name="adj1" fmla="val 888"/>
              <a:gd name="adj2" fmla="val 198323"/>
              <a:gd name="adj3" fmla="val 16667"/>
            </a:avLst>
          </a:prstGeom>
          <a:solidFill>
            <a:srgbClr val="E8D1FF"/>
          </a:solidFill>
          <a:scene3d>
            <a:camera prst="orthographicFront"/>
            <a:lightRig rig="threePt" dir="t"/>
          </a:scene3d>
          <a:sp3d>
            <a:bevelT/>
            <a:bevelB/>
          </a:sp3d>
        </p:spPr>
        <p:txBody>
          <a:bodyPr wrap="square" lIns="130032" tIns="65017" rIns="130032" bIns="65017" rtlCol="0">
            <a:spAutoFit/>
          </a:bodyPr>
          <a:lstStyle/>
          <a:p>
            <a:r>
              <a:rPr lang="en-US" dirty="0" smtClean="0"/>
              <a:t>What happens to this object?</a:t>
            </a:r>
            <a:endParaRPr lang="en-US" dirty="0"/>
          </a:p>
        </p:txBody>
      </p:sp>
      <p:sp>
        <p:nvSpPr>
          <p:cNvPr id="11" name="Content Placeholder 2"/>
          <p:cNvSpPr txBox="1">
            <a:spLocks/>
          </p:cNvSpPr>
          <p:nvPr/>
        </p:nvSpPr>
        <p:spPr>
          <a:xfrm>
            <a:off x="2685976" y="2788568"/>
            <a:ext cx="4104457" cy="122413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x = x + 3</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77817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Assigning variables to other variables</a:t>
            </a:r>
            <a:endParaRPr lang="en-US" dirty="0"/>
          </a:p>
        </p:txBody>
      </p:sp>
      <p:sp>
        <p:nvSpPr>
          <p:cNvPr id="3" name="Content Placeholder 2"/>
          <p:cNvSpPr>
            <a:spLocks noGrp="1"/>
          </p:cNvSpPr>
          <p:nvPr>
            <p:ph idx="1"/>
          </p:nvPr>
        </p:nvSpPr>
        <p:spPr>
          <a:xfrm>
            <a:off x="2041754" y="2418927"/>
            <a:ext cx="10663936" cy="6467686"/>
          </a:xfrm>
        </p:spPr>
        <p:txBody>
          <a:bodyPr>
            <a:normAutofit/>
          </a:bodyPr>
          <a:lstStyle/>
          <a:p>
            <a:r>
              <a:rPr lang="en-US" sz="4000" dirty="0"/>
              <a:t>So conceptually, every time a new value is created:</a:t>
            </a:r>
          </a:p>
          <a:p>
            <a:pPr lvl="1"/>
            <a:r>
              <a:rPr lang="en-US" dirty="0" smtClean="0"/>
              <a:t>Python creates a </a:t>
            </a:r>
            <a:r>
              <a:rPr lang="en-US" dirty="0" smtClean="0">
                <a:solidFill>
                  <a:srgbClr val="0000FF"/>
                </a:solidFill>
              </a:rPr>
              <a:t>new</a:t>
            </a:r>
            <a:r>
              <a:rPr lang="en-US" dirty="0" smtClean="0"/>
              <a:t> object (a chunk of memory) to represent it</a:t>
            </a:r>
          </a:p>
          <a:p>
            <a:r>
              <a:rPr lang="en-US" sz="4000" dirty="0"/>
              <a:t>What about assigning a variable to another variable?</a:t>
            </a:r>
            <a:endParaRPr lang="en-US" sz="4000" dirty="0">
              <a:latin typeface="Courier New"/>
              <a:cs typeface="Courier New"/>
            </a:endParaRPr>
          </a:p>
        </p:txBody>
      </p:sp>
      <p:sp>
        <p:nvSpPr>
          <p:cNvPr id="29" name="Slide Number Placeholder 28"/>
          <p:cNvSpPr>
            <a:spLocks noGrp="1"/>
          </p:cNvSpPr>
          <p:nvPr>
            <p:ph type="sldNum" sz="quarter" idx="12"/>
          </p:nvPr>
        </p:nvSpPr>
        <p:spPr/>
        <p:txBody>
          <a:bodyPr/>
          <a:lstStyle/>
          <a:p>
            <a:fld id="{716D6A06-40B3-9B45-930E-980B865C820F}" type="slidenum">
              <a:rPr lang="en-AU" smtClean="0"/>
              <a:pPr/>
              <a:t>21</a:t>
            </a:fld>
            <a:endParaRPr lang="en-AU"/>
          </a:p>
        </p:txBody>
      </p:sp>
    </p:spTree>
    <p:extLst>
      <p:ext uri="{BB962C8B-B14F-4D97-AF65-F5344CB8AC3E}">
        <p14:creationId xmlns:p14="http://schemas.microsoft.com/office/powerpoint/2010/main" val="38484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p:txBody>
          <a:bodyPr>
            <a:normAutofit/>
          </a:bodyPr>
          <a:lstStyle/>
          <a:p>
            <a:r>
              <a:rPr lang="en-US" sz="3400" dirty="0">
                <a:latin typeface="Arial" panose="020B0604020202020204" pitchFamily="34" charset="0"/>
                <a:cs typeface="Arial" panose="020B0604020202020204" pitchFamily="34" charset="0"/>
              </a:rPr>
              <a:t>Consider:</a:t>
            </a: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object </a:t>
            </a:r>
            <a:r>
              <a:rPr lang="en-US" sz="3400" b="1" dirty="0">
                <a:latin typeface="Arial" panose="020B0604020202020204" pitchFamily="34" charset="0"/>
                <a:cs typeface="Arial" panose="020B0604020202020204" pitchFamily="34" charset="0"/>
              </a:rPr>
              <a:t>10</a:t>
            </a:r>
            <a:r>
              <a:rPr lang="en-US" sz="3400" dirty="0">
                <a:latin typeface="Arial" panose="020B0604020202020204" pitchFamily="34" charset="0"/>
                <a:cs typeface="Arial" panose="020B0604020202020204" pitchFamily="34" charset="0"/>
              </a:rPr>
              <a:t> somewhere</a:t>
            </a:r>
          </a:p>
          <a:p>
            <a:pPr marL="842052" lvl="1" indent="0">
              <a:buNone/>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22</a:t>
            </a:fld>
            <a:endParaRPr lang="en-AU"/>
          </a:p>
        </p:txBody>
      </p:sp>
      <p:graphicFrame>
        <p:nvGraphicFramePr>
          <p:cNvPr id="20" name="Table 19"/>
          <p:cNvGraphicFramePr>
            <a:graphicFrameLocks noGrp="1"/>
          </p:cNvGraphicFramePr>
          <p:nvPr>
            <p:extLst>
              <p:ext uri="{D42A27DB-BD31-4B8C-83A1-F6EECF244321}">
                <p14:modId xmlns:p14="http://schemas.microsoft.com/office/powerpoint/2010/main" val="2271784623"/>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6"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65760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p:txBody>
          <a:bodyPr>
            <a:normAutofit/>
          </a:bodyPr>
          <a:lstStyle/>
          <a:p>
            <a:r>
              <a:rPr lang="en-US" sz="3400" dirty="0">
                <a:latin typeface="Arial" panose="020B0604020202020204" pitchFamily="34" charset="0"/>
                <a:cs typeface="Arial" panose="020B0604020202020204" pitchFamily="34" charset="0"/>
              </a:rPr>
              <a:t>Consider:</a:t>
            </a: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object </a:t>
            </a:r>
            <a:r>
              <a:rPr lang="en-US" sz="3400" b="1" dirty="0">
                <a:latin typeface="Arial" panose="020B0604020202020204" pitchFamily="34" charset="0"/>
                <a:cs typeface="Arial" panose="020B0604020202020204" pitchFamily="34" charset="0"/>
              </a:rPr>
              <a:t>10</a:t>
            </a:r>
            <a:r>
              <a:rPr lang="en-US" sz="3400" dirty="0">
                <a:latin typeface="Arial" panose="020B0604020202020204" pitchFamily="34" charset="0"/>
                <a:cs typeface="Arial" panose="020B0604020202020204" pitchFamily="34" charset="0"/>
              </a:rPr>
              <a:t> somewhere</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variable </a:t>
            </a:r>
            <a:r>
              <a:rPr lang="en-US" sz="3400" b="1" dirty="0">
                <a:latin typeface="Arial" panose="020B0604020202020204" pitchFamily="34" charset="0"/>
                <a:cs typeface="Arial" panose="020B0604020202020204" pitchFamily="34" charset="0"/>
              </a:rPr>
              <a:t>x</a:t>
            </a:r>
            <a:endParaRPr lang="en-US" sz="3400" dirty="0">
              <a:latin typeface="Arial" panose="020B0604020202020204" pitchFamily="34" charset="0"/>
              <a:cs typeface="Arial" panose="020B0604020202020204" pitchFamily="34" charset="0"/>
            </a:endParaRPr>
          </a:p>
          <a:p>
            <a:pPr marL="1492213" lvl="1" indent="-650164">
              <a:buFont typeface="+mj-lt"/>
              <a:buAutoNum type="arabicPeriod"/>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23</a:t>
            </a:fld>
            <a:endParaRPr lang="en-AU"/>
          </a:p>
        </p:txBody>
      </p:sp>
      <p:sp>
        <p:nvSpPr>
          <p:cNvPr id="18" name="Text Box 7"/>
          <p:cNvSpPr txBox="1">
            <a:spLocks noChangeArrowheads="1"/>
          </p:cNvSpPr>
          <p:nvPr/>
        </p:nvSpPr>
        <p:spPr bwMode="auto">
          <a:xfrm>
            <a:off x="7660339" y="17020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9" name="Table 18"/>
          <p:cNvGraphicFramePr>
            <a:graphicFrameLocks noGrp="1"/>
          </p:cNvGraphicFramePr>
          <p:nvPr>
            <p:extLst>
              <p:ext uri="{D42A27DB-BD31-4B8C-83A1-F6EECF244321}">
                <p14:modId xmlns:p14="http://schemas.microsoft.com/office/powerpoint/2010/main" val="3994228363"/>
              </p:ext>
            </p:extLst>
          </p:nvPr>
        </p:nvGraphicFramePr>
        <p:xfrm>
          <a:off x="8274808" y="159963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43083099"/>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8"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549750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p:txBody>
          <a:bodyPr>
            <a:normAutofit/>
          </a:bodyPr>
          <a:lstStyle/>
          <a:p>
            <a:r>
              <a:rPr lang="en-US" sz="3400" dirty="0">
                <a:latin typeface="Arial" panose="020B0604020202020204" pitchFamily="34" charset="0"/>
                <a:cs typeface="Arial" panose="020B0604020202020204" pitchFamily="34" charset="0"/>
              </a:rPr>
              <a:t>Consider:</a:t>
            </a: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object </a:t>
            </a:r>
            <a:r>
              <a:rPr lang="en-US" sz="3400" b="1" dirty="0">
                <a:latin typeface="Arial" panose="020B0604020202020204" pitchFamily="34" charset="0"/>
                <a:cs typeface="Arial" panose="020B0604020202020204" pitchFamily="34" charset="0"/>
              </a:rPr>
              <a:t>10</a:t>
            </a:r>
            <a:r>
              <a:rPr lang="en-US" sz="3400" dirty="0">
                <a:latin typeface="Arial" panose="020B0604020202020204" pitchFamily="34" charset="0"/>
                <a:cs typeface="Arial" panose="020B0604020202020204" pitchFamily="34" charset="0"/>
              </a:rPr>
              <a:t> somewhere</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variable </a:t>
            </a:r>
            <a:r>
              <a:rPr lang="en-US" sz="3400" b="1" dirty="0">
                <a:latin typeface="Arial" panose="020B0604020202020204" pitchFamily="34" charset="0"/>
                <a:cs typeface="Arial" panose="020B0604020202020204" pitchFamily="34" charset="0"/>
              </a:rPr>
              <a:t>x</a:t>
            </a:r>
            <a:endParaRPr lang="en-US" sz="3400" dirty="0">
              <a:latin typeface="Arial" panose="020B0604020202020204" pitchFamily="34" charset="0"/>
              <a:cs typeface="Arial" panose="020B0604020202020204" pitchFamily="34" charset="0"/>
            </a:endParaRPr>
          </a:p>
          <a:p>
            <a:pPr marL="1492213" lvl="1" indent="-650164">
              <a:buFont typeface="+mj-lt"/>
              <a:buAutoNum type="arabicPeriod"/>
            </a:pPr>
            <a:r>
              <a:rPr lang="en-US" sz="3400" dirty="0">
                <a:latin typeface="Arial" panose="020B0604020202020204" pitchFamily="34" charset="0"/>
                <a:cs typeface="Arial" panose="020B0604020202020204" pitchFamily="34" charset="0"/>
              </a:rPr>
              <a:t>Links it to the object</a:t>
            </a:r>
          </a:p>
          <a:p>
            <a:pPr marL="1492213" lvl="1" indent="-650164">
              <a:buFont typeface="+mj-lt"/>
              <a:buAutoNum type="arabicPeriod"/>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24</a:t>
            </a:fld>
            <a:endParaRPr lang="en-AU"/>
          </a:p>
        </p:txBody>
      </p:sp>
      <p:sp>
        <p:nvSpPr>
          <p:cNvPr id="18" name="Text Box 7"/>
          <p:cNvSpPr txBox="1">
            <a:spLocks noChangeArrowheads="1"/>
          </p:cNvSpPr>
          <p:nvPr/>
        </p:nvSpPr>
        <p:spPr bwMode="auto">
          <a:xfrm>
            <a:off x="7660339" y="17020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9" name="Table 18"/>
          <p:cNvGraphicFramePr>
            <a:graphicFrameLocks noGrp="1"/>
          </p:cNvGraphicFramePr>
          <p:nvPr>
            <p:extLst>
              <p:ext uri="{D42A27DB-BD31-4B8C-83A1-F6EECF244321}">
                <p14:modId xmlns:p14="http://schemas.microsoft.com/office/powerpoint/2010/main" val="1423256728"/>
              </p:ext>
            </p:extLst>
          </p:nvPr>
        </p:nvGraphicFramePr>
        <p:xfrm>
          <a:off x="8274808" y="159963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616344786"/>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21" name="Straight Arrow Connector 20"/>
          <p:cNvCxnSpPr>
            <a:stCxn id="19" idx="3"/>
            <a:endCxn id="20" idx="1"/>
          </p:cNvCxnSpPr>
          <p:nvPr/>
        </p:nvCxnSpPr>
        <p:spPr bwMode="auto">
          <a:xfrm flipV="1">
            <a:off x="9259755" y="1923140"/>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9"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163948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p:txBody>
          <a:bodyPr>
            <a:normAutofit/>
          </a:bodyPr>
          <a:lstStyle/>
          <a:p>
            <a:r>
              <a:rPr lang="en-US" sz="3400" dirty="0">
                <a:latin typeface="Arial" panose="020B0604020202020204" pitchFamily="34" charset="0"/>
                <a:cs typeface="Arial" panose="020B0604020202020204" pitchFamily="34" charset="0"/>
              </a:rPr>
              <a:t>Consider:</a:t>
            </a: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object </a:t>
            </a:r>
            <a:r>
              <a:rPr lang="en-US" sz="3400" b="1" dirty="0">
                <a:latin typeface="Arial" panose="020B0604020202020204" pitchFamily="34" charset="0"/>
                <a:cs typeface="Arial" panose="020B0604020202020204" pitchFamily="34" charset="0"/>
              </a:rPr>
              <a:t>10</a:t>
            </a:r>
            <a:r>
              <a:rPr lang="en-US" sz="3400" dirty="0">
                <a:latin typeface="Arial" panose="020B0604020202020204" pitchFamily="34" charset="0"/>
                <a:cs typeface="Arial" panose="020B0604020202020204" pitchFamily="34" charset="0"/>
              </a:rPr>
              <a:t> somewhere</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variable </a:t>
            </a:r>
            <a:r>
              <a:rPr lang="en-US" sz="3400" b="1" dirty="0">
                <a:latin typeface="Arial" panose="020B0604020202020204" pitchFamily="34" charset="0"/>
                <a:cs typeface="Arial" panose="020B0604020202020204" pitchFamily="34" charset="0"/>
              </a:rPr>
              <a:t>x</a:t>
            </a:r>
            <a:endParaRPr lang="en-US" sz="3400" dirty="0">
              <a:latin typeface="Arial" panose="020B0604020202020204" pitchFamily="34" charset="0"/>
              <a:cs typeface="Arial" panose="020B0604020202020204" pitchFamily="34" charset="0"/>
            </a:endParaRPr>
          </a:p>
          <a:p>
            <a:pPr marL="1492213" lvl="1" indent="-650164">
              <a:buFont typeface="+mj-lt"/>
              <a:buAutoNum type="arabicPeriod"/>
            </a:pPr>
            <a:r>
              <a:rPr lang="en-US" sz="3400" dirty="0">
                <a:latin typeface="Arial" panose="020B0604020202020204" pitchFamily="34" charset="0"/>
                <a:cs typeface="Arial" panose="020B0604020202020204" pitchFamily="34" charset="0"/>
              </a:rPr>
              <a:t>Links it to the object</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 variable </a:t>
            </a:r>
            <a:r>
              <a:rPr lang="en-US" sz="3400" b="1" dirty="0">
                <a:latin typeface="Arial" panose="020B0604020202020204" pitchFamily="34" charset="0"/>
                <a:cs typeface="Arial" panose="020B0604020202020204" pitchFamily="34" charset="0"/>
              </a:rPr>
              <a:t>y</a:t>
            </a:r>
          </a:p>
          <a:p>
            <a:pPr marL="1492213" lvl="1" indent="-650164">
              <a:buFont typeface="+mj-lt"/>
              <a:buAutoNum type="arabicPeriod"/>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25</a:t>
            </a:fld>
            <a:endParaRPr lang="en-AU"/>
          </a:p>
        </p:txBody>
      </p:sp>
      <p:sp>
        <p:nvSpPr>
          <p:cNvPr id="18" name="Text Box 7"/>
          <p:cNvSpPr txBox="1">
            <a:spLocks noChangeArrowheads="1"/>
          </p:cNvSpPr>
          <p:nvPr/>
        </p:nvSpPr>
        <p:spPr bwMode="auto">
          <a:xfrm>
            <a:off x="7660339" y="17020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9" name="Table 18"/>
          <p:cNvGraphicFramePr>
            <a:graphicFrameLocks noGrp="1"/>
          </p:cNvGraphicFramePr>
          <p:nvPr>
            <p:extLst>
              <p:ext uri="{D42A27DB-BD31-4B8C-83A1-F6EECF244321}">
                <p14:modId xmlns:p14="http://schemas.microsoft.com/office/powerpoint/2010/main" val="3692102471"/>
              </p:ext>
            </p:extLst>
          </p:nvPr>
        </p:nvGraphicFramePr>
        <p:xfrm>
          <a:off x="8274808" y="159963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854699063"/>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21" name="Straight Arrow Connector 20"/>
          <p:cNvCxnSpPr>
            <a:stCxn id="19" idx="3"/>
            <a:endCxn id="20" idx="1"/>
          </p:cNvCxnSpPr>
          <p:nvPr/>
        </p:nvCxnSpPr>
        <p:spPr bwMode="auto">
          <a:xfrm flipV="1">
            <a:off x="9259755" y="1923140"/>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0" name="Text Box 7"/>
          <p:cNvSpPr txBox="1">
            <a:spLocks noChangeArrowheads="1"/>
          </p:cNvSpPr>
          <p:nvPr/>
        </p:nvSpPr>
        <p:spPr bwMode="auto">
          <a:xfrm>
            <a:off x="7660339" y="3035653"/>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p>
        </p:txBody>
      </p:sp>
      <p:graphicFrame>
        <p:nvGraphicFramePr>
          <p:cNvPr id="11" name="Table 10"/>
          <p:cNvGraphicFramePr>
            <a:graphicFrameLocks noGrp="1"/>
          </p:cNvGraphicFramePr>
          <p:nvPr>
            <p:extLst>
              <p:ext uri="{D42A27DB-BD31-4B8C-83A1-F6EECF244321}">
                <p14:modId xmlns:p14="http://schemas.microsoft.com/office/powerpoint/2010/main" val="3945101795"/>
              </p:ext>
            </p:extLst>
          </p:nvPr>
        </p:nvGraphicFramePr>
        <p:xfrm>
          <a:off x="8274808" y="2933241"/>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12"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142505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p:txBody>
          <a:bodyPr>
            <a:normAutofit/>
          </a:bodyPr>
          <a:lstStyle/>
          <a:p>
            <a:r>
              <a:rPr lang="en-US" sz="3400" dirty="0">
                <a:latin typeface="Arial" panose="020B0604020202020204" pitchFamily="34" charset="0"/>
                <a:cs typeface="Arial" panose="020B0604020202020204" pitchFamily="34" charset="0"/>
              </a:rPr>
              <a:t>Consider:</a:t>
            </a: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object </a:t>
            </a:r>
            <a:r>
              <a:rPr lang="en-US" sz="3400" b="1" dirty="0">
                <a:latin typeface="Arial" panose="020B0604020202020204" pitchFamily="34" charset="0"/>
                <a:cs typeface="Arial" panose="020B0604020202020204" pitchFamily="34" charset="0"/>
              </a:rPr>
              <a:t>10</a:t>
            </a:r>
            <a:r>
              <a:rPr lang="en-US" sz="3400" dirty="0">
                <a:latin typeface="Arial" panose="020B0604020202020204" pitchFamily="34" charset="0"/>
                <a:cs typeface="Arial" panose="020B0604020202020204" pitchFamily="34" charset="0"/>
              </a:rPr>
              <a:t> somewhere</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Creates variable </a:t>
            </a:r>
            <a:r>
              <a:rPr lang="en-US" sz="3400" b="1" dirty="0">
                <a:latin typeface="Arial" panose="020B0604020202020204" pitchFamily="34" charset="0"/>
                <a:cs typeface="Arial" panose="020B0604020202020204" pitchFamily="34" charset="0"/>
              </a:rPr>
              <a:t>x</a:t>
            </a:r>
            <a:endParaRPr lang="en-US" sz="3400" dirty="0">
              <a:latin typeface="Arial" panose="020B0604020202020204" pitchFamily="34" charset="0"/>
              <a:cs typeface="Arial" panose="020B0604020202020204" pitchFamily="34" charset="0"/>
            </a:endParaRPr>
          </a:p>
          <a:p>
            <a:pPr marL="1492213" lvl="1" indent="-650164">
              <a:buFont typeface="+mj-lt"/>
              <a:buAutoNum type="arabicPeriod"/>
            </a:pPr>
            <a:r>
              <a:rPr lang="en-US" sz="3400" dirty="0">
                <a:latin typeface="Arial" panose="020B0604020202020204" pitchFamily="34" charset="0"/>
                <a:cs typeface="Arial" panose="020B0604020202020204" pitchFamily="34" charset="0"/>
              </a:rPr>
              <a:t>Links it to the object</a:t>
            </a:r>
          </a:p>
          <a:p>
            <a:pPr marL="1492213" lvl="1" indent="-650164">
              <a:buFont typeface="+mj-lt"/>
              <a:buAutoNum type="arabicPeriod"/>
            </a:pPr>
            <a:r>
              <a:rPr lang="en-US" sz="3400" dirty="0">
                <a:latin typeface="Arial" panose="020B0604020202020204" pitchFamily="34" charset="0"/>
                <a:cs typeface="Arial" panose="020B0604020202020204" pitchFamily="34" charset="0"/>
              </a:rPr>
              <a:t>Create variable </a:t>
            </a:r>
            <a:r>
              <a:rPr lang="en-US" sz="3400" b="1" dirty="0">
                <a:latin typeface="Arial" panose="020B0604020202020204" pitchFamily="34" charset="0"/>
                <a:cs typeface="Arial" panose="020B0604020202020204" pitchFamily="34" charset="0"/>
              </a:rPr>
              <a:t>y</a:t>
            </a:r>
          </a:p>
          <a:p>
            <a:pPr marL="1492213" lvl="1" indent="-650164">
              <a:buFont typeface="+mj-lt"/>
              <a:buAutoNum type="arabicPeriod"/>
            </a:pPr>
            <a:r>
              <a:rPr lang="en-US" sz="3400" dirty="0">
                <a:latin typeface="Arial" panose="020B0604020202020204" pitchFamily="34" charset="0"/>
                <a:cs typeface="Arial" panose="020B0604020202020204" pitchFamily="34" charset="0"/>
              </a:rPr>
              <a:t>Links it to the object pointed to by </a:t>
            </a:r>
            <a:r>
              <a:rPr lang="en-US" sz="3400" b="1" dirty="0">
                <a:latin typeface="Arial" panose="020B0604020202020204" pitchFamily="34" charset="0"/>
                <a:cs typeface="Arial" panose="020B0604020202020204" pitchFamily="34" charset="0"/>
              </a:rPr>
              <a:t>x</a:t>
            </a:r>
            <a:endParaRPr lang="en-US" sz="3400" dirty="0">
              <a:latin typeface="Arial" panose="020B0604020202020204" pitchFamily="34" charset="0"/>
              <a:cs typeface="Arial" panose="020B0604020202020204" pitchFamily="34" charset="0"/>
            </a:endParaRPr>
          </a:p>
          <a:p>
            <a:pPr marL="1492213" lvl="1" indent="-650164">
              <a:buFont typeface="+mj-lt"/>
              <a:buAutoNum type="arabicPeriod"/>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26</a:t>
            </a:fld>
            <a:endParaRPr lang="en-AU"/>
          </a:p>
        </p:txBody>
      </p:sp>
      <p:sp>
        <p:nvSpPr>
          <p:cNvPr id="18" name="Text Box 7"/>
          <p:cNvSpPr txBox="1">
            <a:spLocks noChangeArrowheads="1"/>
          </p:cNvSpPr>
          <p:nvPr/>
        </p:nvSpPr>
        <p:spPr bwMode="auto">
          <a:xfrm>
            <a:off x="7660339" y="17020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9" name="Table 18"/>
          <p:cNvGraphicFramePr>
            <a:graphicFrameLocks noGrp="1"/>
          </p:cNvGraphicFramePr>
          <p:nvPr>
            <p:extLst>
              <p:ext uri="{D42A27DB-BD31-4B8C-83A1-F6EECF244321}">
                <p14:modId xmlns:p14="http://schemas.microsoft.com/office/powerpoint/2010/main" val="122488230"/>
              </p:ext>
            </p:extLst>
          </p:nvPr>
        </p:nvGraphicFramePr>
        <p:xfrm>
          <a:off x="8274808" y="159963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667482800"/>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21" name="Straight Arrow Connector 20"/>
          <p:cNvCxnSpPr>
            <a:stCxn id="19" idx="3"/>
            <a:endCxn id="20" idx="1"/>
          </p:cNvCxnSpPr>
          <p:nvPr/>
        </p:nvCxnSpPr>
        <p:spPr bwMode="auto">
          <a:xfrm flipV="1">
            <a:off x="9259755" y="1923140"/>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0" name="Text Box 7"/>
          <p:cNvSpPr txBox="1">
            <a:spLocks noChangeArrowheads="1"/>
          </p:cNvSpPr>
          <p:nvPr/>
        </p:nvSpPr>
        <p:spPr bwMode="auto">
          <a:xfrm>
            <a:off x="7660339" y="3035653"/>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p>
        </p:txBody>
      </p:sp>
      <p:graphicFrame>
        <p:nvGraphicFramePr>
          <p:cNvPr id="11" name="Table 10"/>
          <p:cNvGraphicFramePr>
            <a:graphicFrameLocks noGrp="1"/>
          </p:cNvGraphicFramePr>
          <p:nvPr>
            <p:extLst>
              <p:ext uri="{D42A27DB-BD31-4B8C-83A1-F6EECF244321}">
                <p14:modId xmlns:p14="http://schemas.microsoft.com/office/powerpoint/2010/main" val="680779993"/>
              </p:ext>
            </p:extLst>
          </p:nvPr>
        </p:nvGraphicFramePr>
        <p:xfrm>
          <a:off x="8274808" y="2933241"/>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15" name="Straight Arrow Connector 14"/>
          <p:cNvCxnSpPr>
            <a:stCxn id="11" idx="3"/>
          </p:cNvCxnSpPr>
          <p:nvPr/>
        </p:nvCxnSpPr>
        <p:spPr bwMode="auto">
          <a:xfrm flipV="1">
            <a:off x="9259755" y="2161663"/>
            <a:ext cx="1809751" cy="110154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2"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4037841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p:txBody>
          <a:bodyPr>
            <a:normAutofit lnSpcReduction="10000"/>
          </a:bodyPr>
          <a:lstStyle/>
          <a:p>
            <a:r>
              <a:rPr lang="en-US" sz="3700" dirty="0">
                <a:latin typeface="Arial" panose="020B0604020202020204" pitchFamily="34" charset="0"/>
                <a:cs typeface="Arial" panose="020B0604020202020204" pitchFamily="34" charset="0"/>
              </a:rPr>
              <a:t>Consider:</a:t>
            </a:r>
          </a:p>
          <a:p>
            <a:endParaRPr lang="en-US" sz="3700" dirty="0">
              <a:latin typeface="Arial" panose="020B0604020202020204" pitchFamily="34" charset="0"/>
              <a:cs typeface="Arial" panose="020B0604020202020204" pitchFamily="34" charset="0"/>
            </a:endParaRPr>
          </a:p>
          <a:p>
            <a:endParaRPr lang="en-US" sz="3700" dirty="0">
              <a:latin typeface="Arial" panose="020B0604020202020204" pitchFamily="34" charset="0"/>
              <a:cs typeface="Arial" panose="020B0604020202020204" pitchFamily="34" charset="0"/>
            </a:endParaRPr>
          </a:p>
          <a:p>
            <a:endParaRPr lang="en-US" sz="3700" dirty="0">
              <a:latin typeface="Arial" panose="020B0604020202020204" pitchFamily="34" charset="0"/>
              <a:cs typeface="Arial" panose="020B0604020202020204" pitchFamily="34" charset="0"/>
            </a:endParaRPr>
          </a:p>
          <a:p>
            <a:r>
              <a:rPr lang="en-US" sz="37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sz="3700" dirty="0">
                <a:latin typeface="Arial" panose="020B0604020202020204" pitchFamily="34" charset="0"/>
                <a:cs typeface="Arial" panose="020B0604020202020204" pitchFamily="34" charset="0"/>
              </a:rPr>
              <a:t>Creates object </a:t>
            </a:r>
            <a:r>
              <a:rPr lang="en-US" sz="3700" b="1" dirty="0">
                <a:latin typeface="Arial" panose="020B0604020202020204" pitchFamily="34" charset="0"/>
                <a:cs typeface="Arial" panose="020B0604020202020204" pitchFamily="34" charset="0"/>
              </a:rPr>
              <a:t>10</a:t>
            </a:r>
            <a:r>
              <a:rPr lang="en-US" sz="3700" dirty="0">
                <a:latin typeface="Arial" panose="020B0604020202020204" pitchFamily="34" charset="0"/>
                <a:cs typeface="Arial" panose="020B0604020202020204" pitchFamily="34" charset="0"/>
              </a:rPr>
              <a:t> somewhere</a:t>
            </a:r>
          </a:p>
          <a:p>
            <a:pPr marL="1492213" lvl="1" indent="-650164">
              <a:buFont typeface="+mj-lt"/>
              <a:buAutoNum type="arabicPeriod"/>
            </a:pPr>
            <a:r>
              <a:rPr lang="en-US" sz="3700" dirty="0">
                <a:latin typeface="Arial" panose="020B0604020202020204" pitchFamily="34" charset="0"/>
                <a:cs typeface="Arial" panose="020B0604020202020204" pitchFamily="34" charset="0"/>
              </a:rPr>
              <a:t>Creates variable </a:t>
            </a:r>
            <a:r>
              <a:rPr lang="en-US" sz="3700" b="1" dirty="0">
                <a:latin typeface="Arial" panose="020B0604020202020204" pitchFamily="34" charset="0"/>
                <a:cs typeface="Arial" panose="020B0604020202020204" pitchFamily="34" charset="0"/>
              </a:rPr>
              <a:t>x</a:t>
            </a:r>
            <a:endParaRPr lang="en-US" sz="3700" dirty="0">
              <a:latin typeface="Arial" panose="020B0604020202020204" pitchFamily="34" charset="0"/>
              <a:cs typeface="Arial" panose="020B0604020202020204" pitchFamily="34" charset="0"/>
            </a:endParaRPr>
          </a:p>
          <a:p>
            <a:pPr marL="1492213" lvl="1" indent="-650164">
              <a:buFont typeface="+mj-lt"/>
              <a:buAutoNum type="arabicPeriod"/>
            </a:pPr>
            <a:r>
              <a:rPr lang="en-US" sz="3700" dirty="0">
                <a:latin typeface="Arial" panose="020B0604020202020204" pitchFamily="34" charset="0"/>
                <a:cs typeface="Arial" panose="020B0604020202020204" pitchFamily="34" charset="0"/>
              </a:rPr>
              <a:t>Links it to the object</a:t>
            </a:r>
          </a:p>
          <a:p>
            <a:pPr marL="1492213" lvl="1" indent="-650164">
              <a:buFont typeface="+mj-lt"/>
              <a:buAutoNum type="arabicPeriod"/>
            </a:pPr>
            <a:r>
              <a:rPr lang="en-US" sz="3700" dirty="0">
                <a:latin typeface="Arial" panose="020B0604020202020204" pitchFamily="34" charset="0"/>
                <a:cs typeface="Arial" panose="020B0604020202020204" pitchFamily="34" charset="0"/>
              </a:rPr>
              <a:t>Create variable </a:t>
            </a:r>
            <a:r>
              <a:rPr lang="en-US" sz="3700" b="1" dirty="0">
                <a:latin typeface="Arial" panose="020B0604020202020204" pitchFamily="34" charset="0"/>
                <a:cs typeface="Arial" panose="020B0604020202020204" pitchFamily="34" charset="0"/>
              </a:rPr>
              <a:t>y</a:t>
            </a:r>
          </a:p>
          <a:p>
            <a:pPr marL="1492213" lvl="1" indent="-650164">
              <a:buFont typeface="+mj-lt"/>
              <a:buAutoNum type="arabicPeriod"/>
            </a:pPr>
            <a:r>
              <a:rPr lang="en-US" sz="3700" dirty="0">
                <a:latin typeface="Arial" panose="020B0604020202020204" pitchFamily="34" charset="0"/>
                <a:cs typeface="Arial" panose="020B0604020202020204" pitchFamily="34" charset="0"/>
              </a:rPr>
              <a:t>Links it to the object pointed to by </a:t>
            </a:r>
            <a:r>
              <a:rPr lang="en-US" sz="3700" b="1" dirty="0">
                <a:latin typeface="Arial" panose="020B0604020202020204" pitchFamily="34" charset="0"/>
                <a:cs typeface="Arial" panose="020B0604020202020204" pitchFamily="34" charset="0"/>
              </a:rPr>
              <a:t>x</a:t>
            </a:r>
            <a:endParaRPr lang="en-US" sz="3700" dirty="0">
              <a:latin typeface="Arial" panose="020B0604020202020204" pitchFamily="34" charset="0"/>
              <a:cs typeface="Arial" panose="020B0604020202020204" pitchFamily="34" charset="0"/>
            </a:endParaRPr>
          </a:p>
          <a:p>
            <a:pPr marL="1492213" lvl="1" indent="-650164">
              <a:buFont typeface="+mj-lt"/>
              <a:buAutoNum type="arabicPeriod"/>
            </a:pPr>
            <a:r>
              <a:rPr lang="en-US" sz="3700" dirty="0">
                <a:latin typeface="Arial" panose="020B0604020202020204" pitchFamily="34" charset="0"/>
                <a:cs typeface="Arial" panose="020B0604020202020204" pitchFamily="34" charset="0"/>
              </a:rPr>
              <a:t>Creates the object </a:t>
            </a:r>
            <a:r>
              <a:rPr lang="en-US" sz="3700" b="1" dirty="0">
                <a:latin typeface="Arial" panose="020B0604020202020204" pitchFamily="34" charset="0"/>
                <a:cs typeface="Arial" panose="020B0604020202020204" pitchFamily="34" charset="0"/>
              </a:rPr>
              <a:t>‘hi’</a:t>
            </a:r>
            <a:endParaRPr lang="en-US" sz="3700" dirty="0">
              <a:latin typeface="Arial" panose="020B0604020202020204" pitchFamily="34" charset="0"/>
              <a:cs typeface="Arial" panose="020B0604020202020204" pitchFamily="34" charset="0"/>
            </a:endParaRPr>
          </a:p>
          <a:p>
            <a:pPr marL="1492213" lvl="1" indent="-650164">
              <a:buFont typeface="+mj-lt"/>
              <a:buAutoNum type="arabicPeriod"/>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27</a:t>
            </a:fld>
            <a:endParaRPr lang="en-AU"/>
          </a:p>
        </p:txBody>
      </p:sp>
      <p:sp>
        <p:nvSpPr>
          <p:cNvPr id="18" name="Text Box 7"/>
          <p:cNvSpPr txBox="1">
            <a:spLocks noChangeArrowheads="1"/>
          </p:cNvSpPr>
          <p:nvPr/>
        </p:nvSpPr>
        <p:spPr bwMode="auto">
          <a:xfrm>
            <a:off x="7660339" y="17020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9" name="Table 18"/>
          <p:cNvGraphicFramePr>
            <a:graphicFrameLocks noGrp="1"/>
          </p:cNvGraphicFramePr>
          <p:nvPr>
            <p:extLst>
              <p:ext uri="{D42A27DB-BD31-4B8C-83A1-F6EECF244321}">
                <p14:modId xmlns:p14="http://schemas.microsoft.com/office/powerpoint/2010/main" val="506537165"/>
              </p:ext>
            </p:extLst>
          </p:nvPr>
        </p:nvGraphicFramePr>
        <p:xfrm>
          <a:off x="8274808" y="159963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58165836"/>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21" name="Straight Arrow Connector 20"/>
          <p:cNvCxnSpPr>
            <a:stCxn id="19" idx="3"/>
            <a:endCxn id="20" idx="1"/>
          </p:cNvCxnSpPr>
          <p:nvPr/>
        </p:nvCxnSpPr>
        <p:spPr bwMode="auto">
          <a:xfrm flipV="1">
            <a:off x="9259755" y="1923140"/>
            <a:ext cx="1809751" cy="645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0" name="Text Box 7"/>
          <p:cNvSpPr txBox="1">
            <a:spLocks noChangeArrowheads="1"/>
          </p:cNvSpPr>
          <p:nvPr/>
        </p:nvSpPr>
        <p:spPr bwMode="auto">
          <a:xfrm>
            <a:off x="7660339" y="3035653"/>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p>
        </p:txBody>
      </p:sp>
      <p:graphicFrame>
        <p:nvGraphicFramePr>
          <p:cNvPr id="11" name="Table 10"/>
          <p:cNvGraphicFramePr>
            <a:graphicFrameLocks noGrp="1"/>
          </p:cNvGraphicFramePr>
          <p:nvPr>
            <p:extLst>
              <p:ext uri="{D42A27DB-BD31-4B8C-83A1-F6EECF244321}">
                <p14:modId xmlns:p14="http://schemas.microsoft.com/office/powerpoint/2010/main" val="1780876737"/>
              </p:ext>
            </p:extLst>
          </p:nvPr>
        </p:nvGraphicFramePr>
        <p:xfrm>
          <a:off x="8274808" y="2933241"/>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07650944"/>
              </p:ext>
            </p:extLst>
          </p:nvPr>
        </p:nvGraphicFramePr>
        <p:xfrm>
          <a:off x="11069506" y="2933245"/>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hi</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15" name="Straight Arrow Connector 14"/>
          <p:cNvCxnSpPr>
            <a:stCxn id="11" idx="3"/>
          </p:cNvCxnSpPr>
          <p:nvPr/>
        </p:nvCxnSpPr>
        <p:spPr bwMode="auto">
          <a:xfrm flipV="1">
            <a:off x="9259755" y="2161663"/>
            <a:ext cx="1809751" cy="110154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6"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351330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596"/>
            <a:ext cx="10663936" cy="1004217"/>
          </a:xfrm>
        </p:spPr>
        <p:txBody>
          <a:bodyPr>
            <a:normAutofit fontScale="90000"/>
          </a:bodyPr>
          <a:lstStyle/>
          <a:p>
            <a:r>
              <a:rPr lang="en-US" dirty="0"/>
              <a:t>Assigning variables to other variables</a:t>
            </a:r>
          </a:p>
        </p:txBody>
      </p:sp>
      <p:sp>
        <p:nvSpPr>
          <p:cNvPr id="3" name="Content Placeholder 2"/>
          <p:cNvSpPr>
            <a:spLocks noGrp="1"/>
          </p:cNvSpPr>
          <p:nvPr>
            <p:ph idx="1"/>
          </p:nvPr>
        </p:nvSpPr>
        <p:spPr>
          <a:xfrm>
            <a:off x="2041532" y="2058992"/>
            <a:ext cx="10664825" cy="7066280"/>
          </a:xfrm>
        </p:spPr>
        <p:txBody>
          <a:bodyPr>
            <a:normAutofit fontScale="85000" lnSpcReduction="20000"/>
          </a:bodyPr>
          <a:lstStyle/>
          <a:p>
            <a:r>
              <a:rPr lang="en-US" sz="4000" dirty="0">
                <a:latin typeface="Arial" panose="020B0604020202020204" pitchFamily="34" charset="0"/>
                <a:cs typeface="Arial" panose="020B0604020202020204" pitchFamily="34" charset="0"/>
              </a:rPr>
              <a:t>Consider:</a:t>
            </a: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Lets see how it executes:</a:t>
            </a:r>
          </a:p>
          <a:p>
            <a:pPr marL="1492213" lvl="1" indent="-650164">
              <a:buFont typeface="+mj-lt"/>
              <a:buAutoNum type="arabicPeriod"/>
            </a:pP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reates object </a:t>
            </a:r>
            <a:r>
              <a:rPr lang="en-US" b="1"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 somewhere</a:t>
            </a:r>
          </a:p>
          <a:p>
            <a:pPr marL="1492213" lvl="1" indent="-650164">
              <a:buFont typeface="+mj-lt"/>
              <a:buAutoNum type="arabicPeriod"/>
            </a:pP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reates variable </a:t>
            </a:r>
            <a:r>
              <a:rPr lang="en-US" b="1" dirty="0" smtClean="0">
                <a:latin typeface="Arial" panose="020B0604020202020204" pitchFamily="34" charset="0"/>
                <a:cs typeface="Arial" panose="020B0604020202020204" pitchFamily="34" charset="0"/>
              </a:rPr>
              <a:t>x</a:t>
            </a:r>
            <a:endParaRPr lang="en-US" dirty="0">
              <a:latin typeface="Arial" panose="020B0604020202020204" pitchFamily="34" charset="0"/>
              <a:cs typeface="Arial" panose="020B0604020202020204" pitchFamily="34" charset="0"/>
            </a:endParaRPr>
          </a:p>
          <a:p>
            <a:pPr marL="1492213" lvl="1" indent="-650164">
              <a:buFont typeface="+mj-lt"/>
              <a:buAutoNum type="arabicPeriod"/>
            </a:pPr>
            <a:r>
              <a:rPr lang="en-US" dirty="0" smtClean="0">
                <a:latin typeface="Arial" panose="020B0604020202020204" pitchFamily="34" charset="0"/>
                <a:cs typeface="Arial" panose="020B0604020202020204" pitchFamily="34" charset="0"/>
              </a:rPr>
              <a:t>Links it to the object</a:t>
            </a:r>
          </a:p>
          <a:p>
            <a:pPr marL="1492213" lvl="1" indent="-650164">
              <a:buFont typeface="+mj-lt"/>
              <a:buAutoNum type="arabicPeriod"/>
            </a:pPr>
            <a:r>
              <a:rPr lang="en-US" dirty="0" smtClean="0">
                <a:latin typeface="Arial" panose="020B0604020202020204" pitchFamily="34" charset="0"/>
                <a:cs typeface="Arial" panose="020B0604020202020204" pitchFamily="34" charset="0"/>
              </a:rPr>
              <a:t>Create variable </a:t>
            </a:r>
            <a:r>
              <a:rPr lang="en-US" b="1" dirty="0" smtClean="0">
                <a:latin typeface="Arial" panose="020B0604020202020204" pitchFamily="34" charset="0"/>
                <a:cs typeface="Arial" panose="020B0604020202020204" pitchFamily="34" charset="0"/>
              </a:rPr>
              <a:t>y</a:t>
            </a:r>
          </a:p>
          <a:p>
            <a:pPr marL="1492213" lvl="1" indent="-650164">
              <a:buFont typeface="+mj-lt"/>
              <a:buAutoNum type="arabicPeriod"/>
            </a:pPr>
            <a:r>
              <a:rPr lang="en-US" dirty="0" smtClean="0">
                <a:latin typeface="Arial" panose="020B0604020202020204" pitchFamily="34" charset="0"/>
                <a:cs typeface="Arial" panose="020B0604020202020204" pitchFamily="34" charset="0"/>
              </a:rPr>
              <a:t>Links it to the object pointed to by </a:t>
            </a:r>
            <a:r>
              <a:rPr lang="en-US" b="1" dirty="0" smtClean="0">
                <a:latin typeface="Arial" panose="020B0604020202020204" pitchFamily="34" charset="0"/>
                <a:cs typeface="Arial" panose="020B0604020202020204" pitchFamily="34" charset="0"/>
              </a:rPr>
              <a:t>x</a:t>
            </a:r>
            <a:endParaRPr lang="en-US" dirty="0" smtClean="0">
              <a:latin typeface="Arial" panose="020B0604020202020204" pitchFamily="34" charset="0"/>
              <a:cs typeface="Arial" panose="020B0604020202020204" pitchFamily="34" charset="0"/>
            </a:endParaRPr>
          </a:p>
          <a:p>
            <a:pPr marL="1492213" lvl="1" indent="-650164">
              <a:buFont typeface="+mj-lt"/>
              <a:buAutoNum type="arabicPeriod"/>
            </a:pPr>
            <a:r>
              <a:rPr lang="en-US" dirty="0" smtClean="0">
                <a:latin typeface="Arial" panose="020B0604020202020204" pitchFamily="34" charset="0"/>
                <a:cs typeface="Arial" panose="020B0604020202020204" pitchFamily="34" charset="0"/>
              </a:rPr>
              <a:t>Creates the object </a:t>
            </a:r>
            <a:r>
              <a:rPr lang="en-US" b="1" dirty="0" smtClean="0">
                <a:latin typeface="Arial" panose="020B0604020202020204" pitchFamily="34" charset="0"/>
                <a:cs typeface="Arial" panose="020B0604020202020204" pitchFamily="34" charset="0"/>
              </a:rPr>
              <a:t>‘hi’</a:t>
            </a:r>
            <a:endParaRPr lang="en-US" dirty="0" smtClean="0">
              <a:latin typeface="Arial" panose="020B0604020202020204" pitchFamily="34" charset="0"/>
              <a:cs typeface="Arial" panose="020B0604020202020204" pitchFamily="34" charset="0"/>
            </a:endParaRPr>
          </a:p>
          <a:p>
            <a:pPr marL="1492213" lvl="1" indent="-650164">
              <a:buFont typeface="+mj-lt"/>
              <a:buAutoNum type="arabicPeriod"/>
            </a:pPr>
            <a:r>
              <a:rPr lang="en-US" dirty="0" smtClean="0">
                <a:latin typeface="Arial" panose="020B0604020202020204" pitchFamily="34" charset="0"/>
                <a:cs typeface="Arial" panose="020B0604020202020204" pitchFamily="34" charset="0"/>
              </a:rPr>
              <a:t>Links </a:t>
            </a:r>
            <a:r>
              <a:rPr lang="en-US" b="1" dirty="0" smtClean="0">
                <a:latin typeface="Arial" panose="020B0604020202020204" pitchFamily="34" charset="0"/>
                <a:cs typeface="Arial" panose="020B0604020202020204" pitchFamily="34" charset="0"/>
              </a:rPr>
              <a:t>x</a:t>
            </a:r>
            <a:r>
              <a:rPr lang="en-US" dirty="0" smtClean="0">
                <a:latin typeface="Arial" panose="020B0604020202020204" pitchFamily="34" charset="0"/>
                <a:cs typeface="Arial" panose="020B0604020202020204" pitchFamily="34" charset="0"/>
              </a:rPr>
              <a:t> to this object</a:t>
            </a:r>
          </a:p>
          <a:p>
            <a:pPr marL="1492213" lvl="1" indent="-650164">
              <a:buFont typeface="+mj-lt"/>
              <a:buAutoNum type="arabicPeriod"/>
            </a:pPr>
            <a:endParaRPr lang="en-US" dirty="0" smtClean="0">
              <a:latin typeface="Courier New"/>
              <a:cs typeface="Courier New"/>
            </a:endParaRPr>
          </a:p>
        </p:txBody>
      </p:sp>
      <p:sp>
        <p:nvSpPr>
          <p:cNvPr id="13" name="Slide Number Placeholder 28"/>
          <p:cNvSpPr>
            <a:spLocks noGrp="1"/>
          </p:cNvSpPr>
          <p:nvPr>
            <p:ph type="sldNum" sz="quarter" idx="12"/>
          </p:nvPr>
        </p:nvSpPr>
        <p:spPr>
          <a:xfrm>
            <a:off x="12338756" y="9304305"/>
            <a:ext cx="205457" cy="173848"/>
          </a:xfrm>
        </p:spPr>
        <p:txBody>
          <a:bodyPr/>
          <a:lstStyle/>
          <a:p>
            <a:fld id="{716D6A06-40B3-9B45-930E-980B865C820F}" type="slidenum">
              <a:rPr lang="en-AU" smtClean="0"/>
              <a:pPr/>
              <a:t>28</a:t>
            </a:fld>
            <a:endParaRPr lang="en-AU"/>
          </a:p>
        </p:txBody>
      </p:sp>
      <p:sp>
        <p:nvSpPr>
          <p:cNvPr id="18" name="Text Box 7"/>
          <p:cNvSpPr txBox="1">
            <a:spLocks noChangeArrowheads="1"/>
          </p:cNvSpPr>
          <p:nvPr/>
        </p:nvSpPr>
        <p:spPr bwMode="auto">
          <a:xfrm>
            <a:off x="7660339" y="17020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9" name="Table 18"/>
          <p:cNvGraphicFramePr>
            <a:graphicFrameLocks noGrp="1"/>
          </p:cNvGraphicFramePr>
          <p:nvPr>
            <p:extLst>
              <p:ext uri="{D42A27DB-BD31-4B8C-83A1-F6EECF244321}">
                <p14:modId xmlns:p14="http://schemas.microsoft.com/office/powerpoint/2010/main" val="883486807"/>
              </p:ext>
            </p:extLst>
          </p:nvPr>
        </p:nvGraphicFramePr>
        <p:xfrm>
          <a:off x="8274808" y="159963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96114691"/>
              </p:ext>
            </p:extLst>
          </p:nvPr>
        </p:nvGraphicFramePr>
        <p:xfrm>
          <a:off x="11069506" y="159964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21" name="Straight Arrow Connector 20"/>
          <p:cNvCxnSpPr>
            <a:stCxn id="19" idx="3"/>
            <a:endCxn id="14" idx="1"/>
          </p:cNvCxnSpPr>
          <p:nvPr/>
        </p:nvCxnSpPr>
        <p:spPr bwMode="auto">
          <a:xfrm>
            <a:off x="9259755" y="1929596"/>
            <a:ext cx="1809751" cy="1327148"/>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0" name="Text Box 7"/>
          <p:cNvSpPr txBox="1">
            <a:spLocks noChangeArrowheads="1"/>
          </p:cNvSpPr>
          <p:nvPr/>
        </p:nvSpPr>
        <p:spPr bwMode="auto">
          <a:xfrm>
            <a:off x="7660339" y="3035653"/>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p>
        </p:txBody>
      </p:sp>
      <p:graphicFrame>
        <p:nvGraphicFramePr>
          <p:cNvPr id="11" name="Table 10"/>
          <p:cNvGraphicFramePr>
            <a:graphicFrameLocks noGrp="1"/>
          </p:cNvGraphicFramePr>
          <p:nvPr>
            <p:extLst>
              <p:ext uri="{D42A27DB-BD31-4B8C-83A1-F6EECF244321}">
                <p14:modId xmlns:p14="http://schemas.microsoft.com/office/powerpoint/2010/main" val="3258717654"/>
              </p:ext>
            </p:extLst>
          </p:nvPr>
        </p:nvGraphicFramePr>
        <p:xfrm>
          <a:off x="8274808" y="2933241"/>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69545396"/>
              </p:ext>
            </p:extLst>
          </p:nvPr>
        </p:nvGraphicFramePr>
        <p:xfrm>
          <a:off x="11069506" y="2933245"/>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hi</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15" name="Straight Arrow Connector 14"/>
          <p:cNvCxnSpPr>
            <a:stCxn id="11" idx="3"/>
          </p:cNvCxnSpPr>
          <p:nvPr/>
        </p:nvCxnSpPr>
        <p:spPr bwMode="auto">
          <a:xfrm flipV="1">
            <a:off x="9259755" y="2161663"/>
            <a:ext cx="1809751" cy="110154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6" name="Content Placeholder 2"/>
          <p:cNvSpPr txBox="1">
            <a:spLocks/>
          </p:cNvSpPr>
          <p:nvPr/>
        </p:nvSpPr>
        <p:spPr>
          <a:xfrm>
            <a:off x="2685976" y="2716559"/>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x</a:t>
            </a: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a:solidFill>
                  <a:srgbClr val="008000"/>
                </a:solidFill>
                <a:latin typeface="Arial"/>
                <a:cs typeface="Arial"/>
              </a:rPr>
              <a:t>‘hi’</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993898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605856" y="484312"/>
            <a:ext cx="10663936" cy="3852686"/>
          </a:xfrm>
        </p:spPr>
        <p:txBody>
          <a:bodyPr>
            <a:noAutofit/>
          </a:bodyPr>
          <a:lstStyle/>
          <a:p>
            <a:r>
              <a:rPr lang="en-AU" sz="4600" dirty="0"/>
              <a:t>After the following commands:</a:t>
            </a:r>
            <a:br>
              <a:rPr lang="en-AU" sz="4600" dirty="0"/>
            </a:br>
            <a:r>
              <a:rPr lang="en-AU" sz="4600" dirty="0"/>
              <a:t>	</a:t>
            </a:r>
            <a:r>
              <a:rPr lang="en-AU" sz="4600" dirty="0" smtClean="0"/>
              <a:t/>
            </a:r>
            <a:br>
              <a:rPr lang="en-AU" sz="4600" dirty="0" smtClean="0"/>
            </a:br>
            <a:r>
              <a:rPr lang="en-AU" sz="4600" dirty="0"/>
              <a:t/>
            </a:r>
            <a:br>
              <a:rPr lang="en-AU" sz="4600" dirty="0"/>
            </a:br>
            <a:r>
              <a:rPr lang="en-AU" sz="4600" dirty="0" smtClean="0"/>
              <a:t/>
            </a:r>
            <a:br>
              <a:rPr lang="en-AU" sz="4600" dirty="0" smtClean="0"/>
            </a:br>
            <a:r>
              <a:rPr lang="en-AU" sz="4600" dirty="0"/>
              <a:t/>
            </a:r>
            <a:br>
              <a:rPr lang="en-AU" sz="4600" dirty="0"/>
            </a:br>
            <a:r>
              <a:rPr lang="en-AU" sz="4600" dirty="0" smtClean="0"/>
              <a:t/>
            </a:r>
            <a:br>
              <a:rPr lang="en-AU" sz="4600" dirty="0" smtClean="0"/>
            </a:br>
            <a:r>
              <a:rPr lang="en-AU" sz="4600" dirty="0" smtClean="0"/>
              <a:t>we </a:t>
            </a:r>
            <a:r>
              <a:rPr lang="en-AU" sz="4600" dirty="0"/>
              <a:t>have:</a:t>
            </a:r>
          </a:p>
        </p:txBody>
      </p:sp>
      <p:sp>
        <p:nvSpPr>
          <p:cNvPr id="3" name="TPAnswers"/>
          <p:cNvSpPr>
            <a:spLocks noGrp="1"/>
          </p:cNvSpPr>
          <p:nvPr>
            <p:ph type="body" idx="1"/>
          </p:nvPr>
        </p:nvSpPr>
        <p:spPr>
          <a:xfrm>
            <a:off x="9526736" y="5377950"/>
            <a:ext cx="3087053" cy="2048228"/>
          </a:xfrm>
        </p:spPr>
        <p:txBody>
          <a:bodyPr/>
          <a:lstStyle/>
          <a:p>
            <a:pPr marL="848493" indent="-731472">
              <a:spcBef>
                <a:spcPct val="20000"/>
              </a:spcBef>
              <a:buFont typeface="Wingdings 2"/>
              <a:buAutoNum type="alphaUcPeriod"/>
            </a:pPr>
            <a:r>
              <a:rPr lang="en-AU" dirty="0" smtClean="0"/>
              <a:t>True</a:t>
            </a:r>
          </a:p>
          <a:p>
            <a:pPr marL="848493" indent="-731472">
              <a:spcBef>
                <a:spcPct val="20000"/>
              </a:spcBef>
              <a:buFont typeface="Wingdings 2"/>
              <a:buAutoNum type="alphaUcPeriod"/>
            </a:pPr>
            <a:r>
              <a:rPr lang="en-AU" dirty="0" smtClean="0"/>
              <a:t>False</a:t>
            </a:r>
            <a:endParaRPr lang="en-AU" dirty="0"/>
          </a:p>
        </p:txBody>
      </p:sp>
      <p:sp>
        <p:nvSpPr>
          <p:cNvPr id="4" name="Slide Number Placeholder 3"/>
          <p:cNvSpPr>
            <a:spLocks noGrp="1"/>
          </p:cNvSpPr>
          <p:nvPr>
            <p:ph type="sldNum" sz="quarter" idx="12"/>
          </p:nvPr>
        </p:nvSpPr>
        <p:spPr/>
        <p:txBody>
          <a:bodyPr/>
          <a:lstStyle/>
          <a:p>
            <a:fld id="{BFE0FBAF-CC80-BF46-9B30-F17EB8FFA905}" type="slidenum">
              <a:rPr lang="en-AU" smtClean="0"/>
              <a:pPr/>
              <a:t>29</a:t>
            </a:fld>
            <a:endParaRPr lang="en-AU" dirty="0"/>
          </a:p>
        </p:txBody>
      </p:sp>
      <p:sp>
        <p:nvSpPr>
          <p:cNvPr id="10" name="Text Box 7"/>
          <p:cNvSpPr txBox="1">
            <a:spLocks noChangeArrowheads="1"/>
          </p:cNvSpPr>
          <p:nvPr/>
        </p:nvSpPr>
        <p:spPr bwMode="auto">
          <a:xfrm>
            <a:off x="972187" y="5181779"/>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9" tIns="65020" rIns="130039" bIns="6502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1" name="Table 10"/>
          <p:cNvGraphicFramePr>
            <a:graphicFrameLocks noGrp="1"/>
          </p:cNvGraphicFramePr>
          <p:nvPr>
            <p:extLst>
              <p:ext uri="{D42A27DB-BD31-4B8C-83A1-F6EECF244321}">
                <p14:modId xmlns:p14="http://schemas.microsoft.com/office/powerpoint/2010/main" val="2544716204"/>
              </p:ext>
            </p:extLst>
          </p:nvPr>
        </p:nvGraphicFramePr>
        <p:xfrm>
          <a:off x="1586656" y="5079366"/>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2027921"/>
              </p:ext>
            </p:extLst>
          </p:nvPr>
        </p:nvGraphicFramePr>
        <p:xfrm>
          <a:off x="4381354" y="5079368"/>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13" name="Straight Arrow Connector 12"/>
          <p:cNvCxnSpPr>
            <a:stCxn id="11" idx="3"/>
            <a:endCxn id="16" idx="1"/>
          </p:cNvCxnSpPr>
          <p:nvPr/>
        </p:nvCxnSpPr>
        <p:spPr bwMode="auto">
          <a:xfrm>
            <a:off x="2571603" y="5409326"/>
            <a:ext cx="1809751" cy="1327148"/>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14" name="Text Box 7"/>
          <p:cNvSpPr txBox="1">
            <a:spLocks noChangeArrowheads="1"/>
          </p:cNvSpPr>
          <p:nvPr/>
        </p:nvSpPr>
        <p:spPr bwMode="auto">
          <a:xfrm>
            <a:off x="972187" y="6515383"/>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9" tIns="65020" rIns="130039" bIns="6502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p>
        </p:txBody>
      </p:sp>
      <p:graphicFrame>
        <p:nvGraphicFramePr>
          <p:cNvPr id="15" name="Table 14"/>
          <p:cNvGraphicFramePr>
            <a:graphicFrameLocks noGrp="1"/>
          </p:cNvGraphicFramePr>
          <p:nvPr>
            <p:extLst>
              <p:ext uri="{D42A27DB-BD31-4B8C-83A1-F6EECF244321}">
                <p14:modId xmlns:p14="http://schemas.microsoft.com/office/powerpoint/2010/main" val="3821045415"/>
              </p:ext>
            </p:extLst>
          </p:nvPr>
        </p:nvGraphicFramePr>
        <p:xfrm>
          <a:off x="1586656" y="6412970"/>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794379222"/>
              </p:ext>
            </p:extLst>
          </p:nvPr>
        </p:nvGraphicFramePr>
        <p:xfrm>
          <a:off x="4381354" y="6412973"/>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r>
                        <a:rPr lang="en-US" sz="2600" b="1" baseline="0" dirty="0" smtClean="0">
                          <a:solidFill>
                            <a:schemeClr val="tx1"/>
                          </a:solidFill>
                          <a:latin typeface="Courier New"/>
                          <a:cs typeface="Courier New"/>
                        </a:rPr>
                        <a:t>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17" name="Straight Arrow Connector 16"/>
          <p:cNvCxnSpPr>
            <a:stCxn id="15" idx="3"/>
          </p:cNvCxnSpPr>
          <p:nvPr/>
        </p:nvCxnSpPr>
        <p:spPr bwMode="auto">
          <a:xfrm flipV="1">
            <a:off x="2571603" y="5641392"/>
            <a:ext cx="1809751" cy="110154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8" name="Table 17"/>
          <p:cNvGraphicFramePr>
            <a:graphicFrameLocks noGrp="1"/>
          </p:cNvGraphicFramePr>
          <p:nvPr>
            <p:extLst>
              <p:ext uri="{D42A27DB-BD31-4B8C-83A1-F6EECF244321}">
                <p14:modId xmlns:p14="http://schemas.microsoft.com/office/powerpoint/2010/main" val="1455635969"/>
              </p:ext>
            </p:extLst>
          </p:nvPr>
        </p:nvGraphicFramePr>
        <p:xfrm>
          <a:off x="1590758" y="8009947"/>
          <a:ext cx="984947" cy="659920"/>
        </p:xfrm>
        <a:graphic>
          <a:graphicData uri="http://schemas.openxmlformats.org/drawingml/2006/table">
            <a:tbl>
              <a:tblPr firstRow="1" bandRow="1">
                <a:effectLst/>
                <a:tableStyleId>{5C22544A-7EE6-4342-B048-85BDC9FD1C3A}</a:tableStyleId>
              </a:tblPr>
              <a:tblGrid>
                <a:gridCol w="984947"/>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20" name="Straight Arrow Connector 19"/>
          <p:cNvCxnSpPr>
            <a:stCxn id="18" idx="3"/>
          </p:cNvCxnSpPr>
          <p:nvPr/>
        </p:nvCxnSpPr>
        <p:spPr bwMode="auto">
          <a:xfrm flipV="1">
            <a:off x="2575705" y="7238368"/>
            <a:ext cx="1809751" cy="110154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21" name="Text Box 7"/>
          <p:cNvSpPr txBox="1">
            <a:spLocks noChangeArrowheads="1"/>
          </p:cNvSpPr>
          <p:nvPr/>
        </p:nvSpPr>
        <p:spPr bwMode="auto">
          <a:xfrm>
            <a:off x="562542" y="8106818"/>
            <a:ext cx="921704"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9" tIns="65020" rIns="130039" bIns="6502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tmp</a:t>
            </a:r>
            <a:endParaRPr lang="en-US" sz="2600" b="1" dirty="0">
              <a:latin typeface="Courier New"/>
              <a:cs typeface="Courier New"/>
            </a:endParaRPr>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6" name="Content Placeholder 2"/>
          <p:cNvSpPr txBox="1">
            <a:spLocks/>
          </p:cNvSpPr>
          <p:nvPr/>
        </p:nvSpPr>
        <p:spPr>
          <a:xfrm>
            <a:off x="2610977" y="844352"/>
            <a:ext cx="4176464" cy="3168352"/>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a:t>
            </a:r>
            <a:r>
              <a:rPr lang="en-AU" sz="3100" dirty="0" smtClean="0">
                <a:latin typeface="Arial"/>
                <a:cs typeface="Arial"/>
              </a:rPr>
              <a:t>2</a:t>
            </a:r>
            <a:endParaRPr lang="en-AU" sz="3100" dirty="0">
              <a:latin typeface="Arial"/>
              <a:cs typeface="Arial"/>
            </a:endParaRPr>
          </a:p>
          <a:p>
            <a:pPr marL="117017" indent="0">
              <a:buNone/>
            </a:pPr>
            <a:r>
              <a:rPr lang="en-AU" sz="3100" dirty="0">
                <a:solidFill>
                  <a:srgbClr val="800000"/>
                </a:solidFill>
                <a:latin typeface="Arial"/>
                <a:cs typeface="Arial"/>
              </a:rPr>
              <a:t>&gt;&gt;&gt; </a:t>
            </a:r>
            <a:r>
              <a:rPr lang="en-AU" sz="3100" dirty="0" err="1" smtClean="0">
                <a:latin typeface="Arial"/>
                <a:cs typeface="Arial"/>
              </a:rPr>
              <a:t>tmp</a:t>
            </a:r>
            <a:r>
              <a:rPr lang="en-AU" sz="3100" dirty="0" smtClean="0">
                <a:latin typeface="Arial"/>
                <a:cs typeface="Arial"/>
              </a:rPr>
              <a:t> = x</a:t>
            </a:r>
            <a:endParaRPr lang="en-AU" sz="3100" dirty="0">
              <a:solidFill>
                <a:srgbClr val="008000"/>
              </a:solidFill>
              <a:latin typeface="Arial"/>
              <a:cs typeface="Arial"/>
            </a:endParaRPr>
          </a:p>
          <a:p>
            <a:pPr marL="117017" indent="0">
              <a:buNone/>
            </a:pPr>
            <a:r>
              <a:rPr lang="en-AU" sz="3100" dirty="0">
                <a:solidFill>
                  <a:srgbClr val="800000"/>
                </a:solidFill>
                <a:latin typeface="Arial"/>
                <a:cs typeface="Arial"/>
              </a:rPr>
              <a:t>&gt;&gt;&gt; </a:t>
            </a:r>
            <a:r>
              <a:rPr lang="en-AU" sz="3100" dirty="0">
                <a:latin typeface="Arial"/>
                <a:cs typeface="Arial"/>
              </a:rPr>
              <a:t>x =</a:t>
            </a:r>
            <a:r>
              <a:rPr lang="en-AU" sz="3100" dirty="0">
                <a:solidFill>
                  <a:srgbClr val="800000"/>
                </a:solidFill>
                <a:latin typeface="Arial"/>
                <a:cs typeface="Arial"/>
              </a:rPr>
              <a:t> </a:t>
            </a:r>
            <a:r>
              <a:rPr lang="en-AU" sz="3100" dirty="0" smtClean="0">
                <a:solidFill>
                  <a:srgbClr val="000000"/>
                </a:solidFill>
                <a:latin typeface="Arial"/>
                <a:cs typeface="Arial"/>
              </a:rPr>
              <a:t>y</a:t>
            </a:r>
            <a:endParaRPr lang="en-AU" sz="3100" dirty="0">
              <a:solidFill>
                <a:srgbClr val="000000"/>
              </a:solidFill>
              <a:latin typeface="Arial"/>
              <a:cs typeface="Arial"/>
            </a:endParaRPr>
          </a:p>
          <a:p>
            <a:pPr marL="117017" indent="0">
              <a:buNone/>
            </a:pPr>
            <a:r>
              <a:rPr lang="en-AU" sz="3100" dirty="0">
                <a:solidFill>
                  <a:srgbClr val="800000"/>
                </a:solidFill>
                <a:latin typeface="Arial"/>
                <a:cs typeface="Arial"/>
              </a:rPr>
              <a:t>&gt;&gt;&gt; </a:t>
            </a:r>
            <a:r>
              <a:rPr lang="en-AU" sz="3100" dirty="0" smtClean="0">
                <a:latin typeface="Arial"/>
                <a:cs typeface="Arial"/>
              </a:rPr>
              <a:t>y = </a:t>
            </a:r>
            <a:r>
              <a:rPr lang="en-AU" sz="3100" dirty="0" err="1" smtClean="0">
                <a:latin typeface="Arial"/>
                <a:cs typeface="Arial"/>
              </a:rPr>
              <a:t>tmp</a:t>
            </a:r>
            <a:endParaRPr lang="en-AU" sz="3100" dirty="0">
              <a:solidFill>
                <a:srgbClr val="008000"/>
              </a:solidFill>
              <a:latin typeface="Arial"/>
              <a:cs typeface="Arial"/>
            </a:endParaRPr>
          </a:p>
          <a:p>
            <a:pPr marL="117017" indent="0">
              <a:buNone/>
            </a:pPr>
            <a:r>
              <a:rPr lang="en-AU" sz="3100" dirty="0" smtClean="0">
                <a:latin typeface="Arial"/>
                <a:cs typeface="Arial"/>
              </a:rPr>
              <a:t>  </a:t>
            </a:r>
            <a:endParaRPr lang="en-AU" sz="3100" dirty="0">
              <a:latin typeface="Arial"/>
              <a:cs typeface="Arial"/>
            </a:endParaRPr>
          </a:p>
          <a:p>
            <a:pPr marL="117017" indent="0">
              <a:buNone/>
            </a:pPr>
            <a:endParaRPr lang="en-AU" sz="3100" dirty="0"/>
          </a:p>
        </p:txBody>
      </p:sp>
    </p:spTree>
    <p:custDataLst>
      <p:tags r:id="rId1"/>
    </p:custDataLst>
    <p:extLst>
      <p:ext uri="{BB962C8B-B14F-4D97-AF65-F5344CB8AC3E}">
        <p14:creationId xmlns:p14="http://schemas.microsoft.com/office/powerpoint/2010/main" val="264205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dirty="0" smtClean="0">
                <a:latin typeface="Arial" charset="0"/>
                <a:cs typeface="Arial" charset="0"/>
              </a:rPr>
              <a:t>Where we were at?</a:t>
            </a:r>
            <a:endParaRPr lang="en-US" dirty="0">
              <a:latin typeface="Arial" charset="0"/>
              <a:cs typeface="Arial" charset="0"/>
            </a:endParaRPr>
          </a:p>
        </p:txBody>
      </p:sp>
      <p:sp>
        <p:nvSpPr>
          <p:cNvPr id="30722" name="Content Placeholder 2"/>
          <p:cNvSpPr>
            <a:spLocks noGrp="1"/>
          </p:cNvSpPr>
          <p:nvPr>
            <p:ph idx="1"/>
          </p:nvPr>
        </p:nvSpPr>
        <p:spPr/>
        <p:txBody>
          <a:bodyPr/>
          <a:lstStyle/>
          <a:p>
            <a:pPr eaLnBrk="1" hangingPunct="1">
              <a:lnSpc>
                <a:spcPct val="90000"/>
              </a:lnSpc>
            </a:pPr>
            <a:r>
              <a:rPr lang="en-US" dirty="0" smtClean="0">
                <a:latin typeface="Arial" charset="0"/>
                <a:cs typeface="Arial" charset="0"/>
              </a:rPr>
              <a:t>We are now familiar with simple Python code</a:t>
            </a:r>
          </a:p>
          <a:p>
            <a:pPr eaLnBrk="1" hangingPunct="1">
              <a:lnSpc>
                <a:spcPct val="90000"/>
              </a:lnSpc>
            </a:pPr>
            <a:r>
              <a:rPr lang="en-US" dirty="0" smtClean="0">
                <a:latin typeface="Arial" charset="0"/>
                <a:cs typeface="Arial" charset="0"/>
              </a:rPr>
              <a:t>We can program basic algorithms in Python</a:t>
            </a:r>
          </a:p>
          <a:p>
            <a:pPr eaLnBrk="1" hangingPunct="1">
              <a:lnSpc>
                <a:spcPct val="90000"/>
              </a:lnSpc>
            </a:pPr>
            <a:r>
              <a:rPr lang="en-US" dirty="0" smtClean="0">
                <a:latin typeface="Arial" charset="0"/>
                <a:cs typeface="Arial" charset="0"/>
              </a:rPr>
              <a:t>We can write functions in Python.</a:t>
            </a:r>
          </a:p>
          <a:p>
            <a:pPr marL="117014" indent="0" eaLnBrk="1" hangingPunct="1">
              <a:buNone/>
            </a:pPr>
            <a:endParaRPr lang="en-US" dirty="0">
              <a:latin typeface="Arial" charset="0"/>
              <a:cs typeface="Arial" charset="0"/>
            </a:endParaRPr>
          </a:p>
        </p:txBody>
      </p:sp>
    </p:spTree>
    <p:extLst>
      <p:ext uri="{BB962C8B-B14F-4D97-AF65-F5344CB8AC3E}">
        <p14:creationId xmlns:p14="http://schemas.microsoft.com/office/powerpoint/2010/main" val="1707004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Python lists?</a:t>
            </a:r>
            <a:endParaRPr lang="en-US" dirty="0"/>
          </a:p>
        </p:txBody>
      </p:sp>
      <p:sp>
        <p:nvSpPr>
          <p:cNvPr id="3" name="Content Placeholder 2"/>
          <p:cNvSpPr>
            <a:spLocks noGrp="1"/>
          </p:cNvSpPr>
          <p:nvPr>
            <p:ph idx="1"/>
          </p:nvPr>
        </p:nvSpPr>
        <p:spPr/>
        <p:txBody>
          <a:bodyPr>
            <a:normAutofit/>
          </a:bodyPr>
          <a:lstStyle/>
          <a:p>
            <a:r>
              <a:rPr lang="en-US" dirty="0" smtClean="0"/>
              <a:t>How are Python lists represented internally?</a:t>
            </a:r>
          </a:p>
          <a:p>
            <a:pPr lvl="1"/>
            <a:r>
              <a:rPr lang="en-US" dirty="0" smtClean="0"/>
              <a:t>They are also objects</a:t>
            </a:r>
          </a:p>
          <a:p>
            <a:pPr lvl="1"/>
            <a:r>
              <a:rPr lang="en-US" dirty="0"/>
              <a:t>L</a:t>
            </a:r>
            <a:r>
              <a:rPr lang="en-US" dirty="0" smtClean="0"/>
              <a:t>ike any object, they will have type, value and stuff…</a:t>
            </a:r>
          </a:p>
        </p:txBody>
      </p:sp>
    </p:spTree>
    <p:extLst>
      <p:ext uri="{BB962C8B-B14F-4D97-AF65-F5344CB8AC3E}">
        <p14:creationId xmlns:p14="http://schemas.microsoft.com/office/powerpoint/2010/main" val="291912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Python lists?</a:t>
            </a:r>
            <a:endParaRPr lang="en-US" dirty="0"/>
          </a:p>
        </p:txBody>
      </p:sp>
      <p:sp>
        <p:nvSpPr>
          <p:cNvPr id="3" name="Content Placeholder 2"/>
          <p:cNvSpPr>
            <a:spLocks noGrp="1"/>
          </p:cNvSpPr>
          <p:nvPr>
            <p:ph idx="1"/>
          </p:nvPr>
        </p:nvSpPr>
        <p:spPr/>
        <p:txBody>
          <a:bodyPr>
            <a:normAutofit/>
          </a:bodyPr>
          <a:lstStyle/>
          <a:p>
            <a:r>
              <a:rPr lang="en-US" dirty="0" smtClean="0"/>
              <a:t>Consider the list </a:t>
            </a:r>
            <a:r>
              <a:rPr lang="en-US" b="1" dirty="0" smtClean="0">
                <a:solidFill>
                  <a:schemeClr val="tx1"/>
                </a:solidFill>
                <a:latin typeface="Arial" panose="020B0604020202020204" pitchFamily="34" charset="0"/>
                <a:cs typeface="Arial" panose="020B0604020202020204" pitchFamily="34" charset="0"/>
              </a:rPr>
              <a:t>x = [4,0.5,</a:t>
            </a:r>
            <a:r>
              <a:rPr lang="fr-FR" b="1" dirty="0" smtClean="0">
                <a:solidFill>
                  <a:schemeClr val="tx1"/>
                </a:solidFill>
                <a:latin typeface="Arial" panose="020B0604020202020204" pitchFamily="34" charset="0"/>
                <a:cs typeface="Arial" panose="020B0604020202020204" pitchFamily="34" charset="0"/>
              </a:rPr>
              <a:t>'</a:t>
            </a:r>
            <a:r>
              <a:rPr lang="en-US" b="1" dirty="0" smtClean="0">
                <a:solidFill>
                  <a:schemeClr val="tx1"/>
                </a:solidFill>
                <a:latin typeface="Arial" panose="020B0604020202020204" pitchFamily="34" charset="0"/>
                <a:cs typeface="Arial" panose="020B0604020202020204" pitchFamily="34" charset="0"/>
              </a:rPr>
              <a:t>hi</a:t>
            </a:r>
            <a:r>
              <a:rPr lang="fr-FR" b="1" dirty="0" smtClean="0">
                <a:solidFill>
                  <a:schemeClr val="tx1"/>
                </a:solidFill>
                <a:latin typeface="Arial" panose="020B0604020202020204" pitchFamily="34" charset="0"/>
                <a:cs typeface="Arial" panose="020B0604020202020204" pitchFamily="34" charset="0"/>
              </a:rPr>
              <a:t>'</a:t>
            </a:r>
            <a:r>
              <a:rPr lang="en-US" b="1" dirty="0" smtClean="0">
                <a:solidFill>
                  <a:schemeClr val="tx1"/>
                </a:solidFill>
                <a:latin typeface="Arial" panose="020B0604020202020204" pitchFamily="34" charset="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r>
              <a:rPr lang="en-US" dirty="0" smtClean="0"/>
              <a:t>Is it like this?</a:t>
            </a:r>
          </a:p>
          <a:p>
            <a:endParaRPr lang="en-US" dirty="0" smtClean="0"/>
          </a:p>
          <a:p>
            <a:endParaRPr lang="en-US" dirty="0"/>
          </a:p>
          <a:p>
            <a:pPr marL="117014" indent="0">
              <a:buNone/>
            </a:pPr>
            <a:endParaRPr lang="en-US" dirty="0" smtClean="0"/>
          </a:p>
        </p:txBody>
      </p:sp>
      <p:graphicFrame>
        <p:nvGraphicFramePr>
          <p:cNvPr id="55" name="Table 54"/>
          <p:cNvGraphicFramePr>
            <a:graphicFrameLocks noGrp="1"/>
          </p:cNvGraphicFramePr>
          <p:nvPr>
            <p:extLst>
              <p:ext uri="{D42A27DB-BD31-4B8C-83A1-F6EECF244321}">
                <p14:modId xmlns:p14="http://schemas.microsoft.com/office/powerpoint/2010/main" val="970284469"/>
              </p:ext>
            </p:extLst>
          </p:nvPr>
        </p:nvGraphicFramePr>
        <p:xfrm>
          <a:off x="7731338" y="3852686"/>
          <a:ext cx="4710923" cy="1126525"/>
        </p:xfrm>
        <a:graphic>
          <a:graphicData uri="http://schemas.openxmlformats.org/drawingml/2006/table">
            <a:tbl>
              <a:tblPr firstRow="1" bandRow="1">
                <a:effectLst/>
                <a:tableStyleId>{5C22544A-7EE6-4342-B048-85BDC9FD1C3A}</a:tableStyleId>
              </a:tblPr>
              <a:tblGrid>
                <a:gridCol w="4710923"/>
              </a:tblGrid>
              <a:tr h="1126525">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26" name="Table 25"/>
          <p:cNvGraphicFramePr>
            <a:graphicFrameLocks noGrp="1" noChangeAspect="1"/>
          </p:cNvGraphicFramePr>
          <p:nvPr>
            <p:extLst>
              <p:ext uri="{D42A27DB-BD31-4B8C-83A1-F6EECF244321}">
                <p14:modId xmlns:p14="http://schemas.microsoft.com/office/powerpoint/2010/main" val="3014027768"/>
              </p:ext>
            </p:extLst>
          </p:nvPr>
        </p:nvGraphicFramePr>
        <p:xfrm>
          <a:off x="7936162" y="4097209"/>
          <a:ext cx="4301277" cy="680391"/>
        </p:xfrm>
        <a:graphic>
          <a:graphicData uri="http://schemas.openxmlformats.org/drawingml/2006/table">
            <a:tbl>
              <a:tblPr>
                <a:effectLst/>
                <a:tableStyleId>{5C22544A-7EE6-4342-B048-85BDC9FD1C3A}</a:tableStyleId>
              </a:tblPr>
              <a:tblGrid>
                <a:gridCol w="1433759"/>
                <a:gridCol w="1433759"/>
                <a:gridCol w="1433759"/>
              </a:tblGrid>
              <a:tr h="680391">
                <a:tc>
                  <a:txBody>
                    <a:bodyPr/>
                    <a:lstStyle/>
                    <a:p>
                      <a:pPr algn="ctr"/>
                      <a:r>
                        <a:rPr lang="en-US" sz="2600" b="1" dirty="0" smtClean="0">
                          <a:solidFill>
                            <a:schemeClr val="tx1"/>
                          </a:solidFill>
                          <a:latin typeface="Courier New"/>
                          <a:cs typeface="Courier New"/>
                        </a:rPr>
                        <a:t>4</a:t>
                      </a:r>
                    </a:p>
                  </a:txBody>
                  <a:tcPr marL="130048" marR="130048" marT="65024" marB="65024">
                    <a:cell3D prstMaterial="dkEdge">
                      <a:bevel w="38100" prst="artDeco"/>
                      <a:lightRig rig="flood" dir="t"/>
                    </a:cell3D>
                    <a:solidFill>
                      <a:srgbClr val="FAEFFF"/>
                    </a:solidFill>
                  </a:tcPr>
                </a:tc>
                <a:tc>
                  <a:txBody>
                    <a:bodyPr/>
                    <a:lstStyle/>
                    <a:p>
                      <a:pPr algn="ctr"/>
                      <a:r>
                        <a:rPr lang="en-US" sz="2600" b="1" dirty="0" smtClean="0">
                          <a:solidFill>
                            <a:schemeClr val="tx1"/>
                          </a:solidFill>
                          <a:latin typeface="Courier New"/>
                          <a:cs typeface="Courier New"/>
                        </a:rPr>
                        <a:t>0.5</a:t>
                      </a:r>
                    </a:p>
                  </a:txBody>
                  <a:tcPr marL="130048" marR="130048" marT="65024" marB="65024">
                    <a:cell3D prstMaterial="dkEdge">
                      <a:bevel w="38100" prst="artDeco"/>
                      <a:lightRig rig="flood" dir="t"/>
                    </a:cell3D>
                    <a:solidFill>
                      <a:srgbClr val="FAEFFF"/>
                    </a:solidFill>
                  </a:tcPr>
                </a:tc>
                <a:tc>
                  <a:txBody>
                    <a:bodyPr/>
                    <a:lstStyle/>
                    <a:p>
                      <a:pPr algn="ctr"/>
                      <a:r>
                        <a:rPr lang="fr-FR" sz="2600" b="1" dirty="0" smtClean="0">
                          <a:solidFill>
                            <a:schemeClr val="tx1"/>
                          </a:solidFill>
                          <a:latin typeface="Courier New"/>
                          <a:cs typeface="Courier New"/>
                        </a:rPr>
                        <a:t>'</a:t>
                      </a:r>
                      <a:r>
                        <a:rPr lang="en-US" sz="2600" b="1" dirty="0" smtClean="0">
                          <a:solidFill>
                            <a:schemeClr val="tx1"/>
                          </a:solidFill>
                          <a:latin typeface="Courier New"/>
                          <a:cs typeface="Courier New"/>
                        </a:rPr>
                        <a:t>hi</a:t>
                      </a:r>
                      <a:r>
                        <a:rPr lang="fr-FR" sz="2600" b="1" dirty="0" smtClean="0">
                          <a:solidFill>
                            <a:schemeClr val="tx1"/>
                          </a:solidFill>
                          <a:latin typeface="Courier New"/>
                          <a:cs typeface="Courier New"/>
                        </a:rPr>
                        <a:t>'</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sp>
        <p:nvSpPr>
          <p:cNvPr id="31" name="Text Box 7"/>
          <p:cNvSpPr txBox="1">
            <a:spLocks noChangeArrowheads="1"/>
          </p:cNvSpPr>
          <p:nvPr/>
        </p:nvSpPr>
        <p:spPr bwMode="auto">
          <a:xfrm>
            <a:off x="3942117" y="4207601"/>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33" name="Table 32"/>
          <p:cNvGraphicFramePr>
            <a:graphicFrameLocks noGrp="1"/>
          </p:cNvGraphicFramePr>
          <p:nvPr>
            <p:extLst>
              <p:ext uri="{D42A27DB-BD31-4B8C-83A1-F6EECF244321}">
                <p14:modId xmlns:p14="http://schemas.microsoft.com/office/powerpoint/2010/main" val="3432810411"/>
              </p:ext>
            </p:extLst>
          </p:nvPr>
        </p:nvGraphicFramePr>
        <p:xfrm>
          <a:off x="4556587" y="410519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35" name="Straight Arrow Connector 34"/>
          <p:cNvCxnSpPr>
            <a:stCxn id="33" idx="3"/>
          </p:cNvCxnSpPr>
          <p:nvPr/>
        </p:nvCxnSpPr>
        <p:spPr bwMode="auto">
          <a:xfrm>
            <a:off x="5541533" y="4397474"/>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30775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Python lists?</a:t>
            </a:r>
            <a:endParaRPr lang="en-US" dirty="0"/>
          </a:p>
        </p:txBody>
      </p:sp>
      <p:sp>
        <p:nvSpPr>
          <p:cNvPr id="3" name="Content Placeholder 2"/>
          <p:cNvSpPr>
            <a:spLocks noGrp="1"/>
          </p:cNvSpPr>
          <p:nvPr>
            <p:ph idx="1"/>
          </p:nvPr>
        </p:nvSpPr>
        <p:spPr/>
        <p:txBody>
          <a:bodyPr>
            <a:normAutofit/>
          </a:bodyPr>
          <a:lstStyle/>
          <a:p>
            <a:r>
              <a:rPr lang="en-US" dirty="0" smtClean="0"/>
              <a:t>Consider the list </a:t>
            </a:r>
            <a:r>
              <a:rPr lang="en-US" b="1" dirty="0" smtClean="0">
                <a:solidFill>
                  <a:schemeClr val="tx1"/>
                </a:solidFill>
                <a:latin typeface="Arial" panose="020B0604020202020204" pitchFamily="34" charset="0"/>
                <a:cs typeface="Arial" panose="020B0604020202020204" pitchFamily="34" charset="0"/>
              </a:rPr>
              <a:t>x = [4,0.5,</a:t>
            </a:r>
            <a:r>
              <a:rPr lang="fr-FR" b="1" dirty="0" smtClean="0">
                <a:solidFill>
                  <a:schemeClr val="tx1"/>
                </a:solidFill>
                <a:latin typeface="Arial" panose="020B0604020202020204" pitchFamily="34" charset="0"/>
                <a:cs typeface="Arial" panose="020B0604020202020204" pitchFamily="34" charset="0"/>
              </a:rPr>
              <a:t>'</a:t>
            </a:r>
            <a:r>
              <a:rPr lang="en-US" b="1" dirty="0" smtClean="0">
                <a:solidFill>
                  <a:schemeClr val="tx1"/>
                </a:solidFill>
                <a:latin typeface="Arial" panose="020B0604020202020204" pitchFamily="34" charset="0"/>
                <a:cs typeface="Arial" panose="020B0604020202020204" pitchFamily="34" charset="0"/>
              </a:rPr>
              <a:t>hi</a:t>
            </a:r>
            <a:r>
              <a:rPr lang="fr-FR" b="1" dirty="0" smtClean="0">
                <a:solidFill>
                  <a:schemeClr val="tx1"/>
                </a:solidFill>
                <a:latin typeface="Arial" panose="020B0604020202020204" pitchFamily="34" charset="0"/>
                <a:cs typeface="Arial" panose="020B0604020202020204" pitchFamily="34" charset="0"/>
              </a:rPr>
              <a:t>'</a:t>
            </a:r>
            <a:r>
              <a:rPr lang="en-US" b="1" dirty="0" smtClean="0">
                <a:solidFill>
                  <a:schemeClr val="tx1"/>
                </a:solidFill>
                <a:latin typeface="Arial" panose="020B0604020202020204" pitchFamily="34" charset="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r>
              <a:rPr lang="en-US" dirty="0" smtClean="0"/>
              <a:t>Is it like this?</a:t>
            </a:r>
          </a:p>
          <a:p>
            <a:endParaRPr lang="en-US" dirty="0" smtClean="0"/>
          </a:p>
          <a:p>
            <a:endParaRPr lang="en-US" dirty="0"/>
          </a:p>
          <a:p>
            <a:r>
              <a:rPr lang="en-US" dirty="0" smtClean="0"/>
              <a:t>Close, but not quite</a:t>
            </a:r>
          </a:p>
          <a:p>
            <a:r>
              <a:rPr lang="en-US" dirty="0" smtClean="0"/>
              <a:t>More like this:</a:t>
            </a:r>
          </a:p>
          <a:p>
            <a:pPr marL="117014" indent="0">
              <a:buNone/>
            </a:pPr>
            <a:endParaRPr lang="en-US" dirty="0" smtClean="0"/>
          </a:p>
        </p:txBody>
      </p:sp>
      <p:graphicFrame>
        <p:nvGraphicFramePr>
          <p:cNvPr id="55" name="Table 54"/>
          <p:cNvGraphicFramePr>
            <a:graphicFrameLocks noGrp="1"/>
          </p:cNvGraphicFramePr>
          <p:nvPr>
            <p:extLst>
              <p:ext uri="{D42A27DB-BD31-4B8C-83A1-F6EECF244321}">
                <p14:modId xmlns:p14="http://schemas.microsoft.com/office/powerpoint/2010/main" val="770278267"/>
              </p:ext>
            </p:extLst>
          </p:nvPr>
        </p:nvGraphicFramePr>
        <p:xfrm>
          <a:off x="7731338" y="3852686"/>
          <a:ext cx="4710923" cy="1126525"/>
        </p:xfrm>
        <a:graphic>
          <a:graphicData uri="http://schemas.openxmlformats.org/drawingml/2006/table">
            <a:tbl>
              <a:tblPr firstRow="1" bandRow="1">
                <a:effectLst/>
                <a:tableStyleId>{5C22544A-7EE6-4342-B048-85BDC9FD1C3A}</a:tableStyleId>
              </a:tblPr>
              <a:tblGrid>
                <a:gridCol w="4710923"/>
              </a:tblGrid>
              <a:tr h="1126525">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26" name="Table 25"/>
          <p:cNvGraphicFramePr>
            <a:graphicFrameLocks noGrp="1" noChangeAspect="1"/>
          </p:cNvGraphicFramePr>
          <p:nvPr>
            <p:extLst>
              <p:ext uri="{D42A27DB-BD31-4B8C-83A1-F6EECF244321}">
                <p14:modId xmlns:p14="http://schemas.microsoft.com/office/powerpoint/2010/main" val="1379850954"/>
              </p:ext>
            </p:extLst>
          </p:nvPr>
        </p:nvGraphicFramePr>
        <p:xfrm>
          <a:off x="7936162" y="4097209"/>
          <a:ext cx="4301277" cy="680391"/>
        </p:xfrm>
        <a:graphic>
          <a:graphicData uri="http://schemas.openxmlformats.org/drawingml/2006/table">
            <a:tbl>
              <a:tblPr>
                <a:effectLst/>
                <a:tableStyleId>{5C22544A-7EE6-4342-B048-85BDC9FD1C3A}</a:tableStyleId>
              </a:tblPr>
              <a:tblGrid>
                <a:gridCol w="1433759"/>
                <a:gridCol w="1433759"/>
                <a:gridCol w="1433759"/>
              </a:tblGrid>
              <a:tr h="680391">
                <a:tc>
                  <a:txBody>
                    <a:bodyPr/>
                    <a:lstStyle/>
                    <a:p>
                      <a:pPr algn="ctr"/>
                      <a:r>
                        <a:rPr lang="en-US" sz="2600" b="1" dirty="0" smtClean="0">
                          <a:solidFill>
                            <a:schemeClr val="tx1"/>
                          </a:solidFill>
                          <a:latin typeface="Courier New"/>
                          <a:cs typeface="Courier New"/>
                        </a:rPr>
                        <a:t>4</a:t>
                      </a:r>
                    </a:p>
                  </a:txBody>
                  <a:tcPr marL="130048" marR="130048" marT="65024" marB="65024">
                    <a:cell3D prstMaterial="dkEdge">
                      <a:bevel w="38100" prst="artDeco"/>
                      <a:lightRig rig="flood" dir="t"/>
                    </a:cell3D>
                    <a:solidFill>
                      <a:srgbClr val="FAEFFF"/>
                    </a:solidFill>
                  </a:tcPr>
                </a:tc>
                <a:tc>
                  <a:txBody>
                    <a:bodyPr/>
                    <a:lstStyle/>
                    <a:p>
                      <a:pPr algn="ctr"/>
                      <a:r>
                        <a:rPr lang="en-US" sz="2600" b="1" dirty="0" smtClean="0">
                          <a:solidFill>
                            <a:schemeClr val="tx1"/>
                          </a:solidFill>
                          <a:latin typeface="Courier New"/>
                          <a:cs typeface="Courier New"/>
                        </a:rPr>
                        <a:t>0.5</a:t>
                      </a:r>
                    </a:p>
                  </a:txBody>
                  <a:tcPr marL="130048" marR="130048" marT="65024" marB="65024">
                    <a:cell3D prstMaterial="dkEdge">
                      <a:bevel w="38100" prst="artDeco"/>
                      <a:lightRig rig="flood" dir="t"/>
                    </a:cell3D>
                    <a:solidFill>
                      <a:srgbClr val="FAEFFF"/>
                    </a:solidFill>
                  </a:tcPr>
                </a:tc>
                <a:tc>
                  <a:txBody>
                    <a:bodyPr/>
                    <a:lstStyle/>
                    <a:p>
                      <a:pPr algn="ctr"/>
                      <a:r>
                        <a:rPr lang="fr-FR" sz="2600" b="1" dirty="0" smtClean="0">
                          <a:solidFill>
                            <a:schemeClr val="tx1"/>
                          </a:solidFill>
                          <a:latin typeface="Courier New"/>
                          <a:cs typeface="Courier New"/>
                        </a:rPr>
                        <a:t>'</a:t>
                      </a:r>
                      <a:r>
                        <a:rPr lang="en-US" sz="2600" b="1" dirty="0" smtClean="0">
                          <a:solidFill>
                            <a:schemeClr val="tx1"/>
                          </a:solidFill>
                          <a:latin typeface="Courier New"/>
                          <a:cs typeface="Courier New"/>
                        </a:rPr>
                        <a:t>hi</a:t>
                      </a:r>
                      <a:r>
                        <a:rPr lang="fr-FR" sz="2600" b="1" dirty="0" smtClean="0">
                          <a:solidFill>
                            <a:schemeClr val="tx1"/>
                          </a:solidFill>
                          <a:latin typeface="Courier New"/>
                          <a:cs typeface="Courier New"/>
                        </a:rPr>
                        <a:t>'</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sp>
        <p:nvSpPr>
          <p:cNvPr id="31" name="Text Box 7"/>
          <p:cNvSpPr txBox="1">
            <a:spLocks noChangeArrowheads="1"/>
          </p:cNvSpPr>
          <p:nvPr/>
        </p:nvSpPr>
        <p:spPr bwMode="auto">
          <a:xfrm>
            <a:off x="3942117" y="4207601"/>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33" name="Table 32"/>
          <p:cNvGraphicFramePr>
            <a:graphicFrameLocks noGrp="1"/>
          </p:cNvGraphicFramePr>
          <p:nvPr>
            <p:extLst>
              <p:ext uri="{D42A27DB-BD31-4B8C-83A1-F6EECF244321}">
                <p14:modId xmlns:p14="http://schemas.microsoft.com/office/powerpoint/2010/main" val="1383473145"/>
              </p:ext>
            </p:extLst>
          </p:nvPr>
        </p:nvGraphicFramePr>
        <p:xfrm>
          <a:off x="4556587" y="410519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35" name="Straight Arrow Connector 34"/>
          <p:cNvCxnSpPr>
            <a:stCxn id="33" idx="3"/>
          </p:cNvCxnSpPr>
          <p:nvPr/>
        </p:nvCxnSpPr>
        <p:spPr bwMode="auto">
          <a:xfrm>
            <a:off x="5541533" y="4397474"/>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44" name="Text Box 7"/>
          <p:cNvSpPr txBox="1">
            <a:spLocks noChangeArrowheads="1"/>
          </p:cNvSpPr>
          <p:nvPr/>
        </p:nvSpPr>
        <p:spPr bwMode="auto">
          <a:xfrm>
            <a:off x="4146941" y="7521252"/>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45" name="Table 44"/>
          <p:cNvGraphicFramePr>
            <a:graphicFrameLocks noGrp="1"/>
          </p:cNvGraphicFramePr>
          <p:nvPr>
            <p:extLst>
              <p:ext uri="{D42A27DB-BD31-4B8C-83A1-F6EECF244321}">
                <p14:modId xmlns:p14="http://schemas.microsoft.com/office/powerpoint/2010/main" val="2679642234"/>
              </p:ext>
            </p:extLst>
          </p:nvPr>
        </p:nvGraphicFramePr>
        <p:xfrm>
          <a:off x="4761410" y="7418844"/>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46" name="Straight Arrow Connector 45"/>
          <p:cNvCxnSpPr>
            <a:stCxn id="45" idx="3"/>
          </p:cNvCxnSpPr>
          <p:nvPr/>
        </p:nvCxnSpPr>
        <p:spPr bwMode="auto">
          <a:xfrm>
            <a:off x="5746356" y="7711127"/>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47" name="Table 46"/>
          <p:cNvGraphicFramePr>
            <a:graphicFrameLocks noGrp="1"/>
          </p:cNvGraphicFramePr>
          <p:nvPr>
            <p:extLst>
              <p:ext uri="{D42A27DB-BD31-4B8C-83A1-F6EECF244321}">
                <p14:modId xmlns:p14="http://schemas.microsoft.com/office/powerpoint/2010/main" val="3769863705"/>
              </p:ext>
            </p:extLst>
          </p:nvPr>
        </p:nvGraphicFramePr>
        <p:xfrm>
          <a:off x="8345808" y="887084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806558647"/>
              </p:ext>
            </p:extLst>
          </p:nvPr>
        </p:nvGraphicFramePr>
        <p:xfrm>
          <a:off x="9852550" y="887084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0.5</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403659332"/>
              </p:ext>
            </p:extLst>
          </p:nvPr>
        </p:nvGraphicFramePr>
        <p:xfrm>
          <a:off x="11315736" y="8870847"/>
          <a:ext cx="1228937" cy="647007"/>
        </p:xfrm>
        <a:graphic>
          <a:graphicData uri="http://schemas.openxmlformats.org/drawingml/2006/table">
            <a:tbl>
              <a:tblPr firstRow="1" bandRow="1">
                <a:effectLst/>
                <a:tableStyleId>{5C22544A-7EE6-4342-B048-85BDC9FD1C3A}</a:tableStyleId>
              </a:tblPr>
              <a:tblGrid>
                <a:gridCol w="1228937"/>
              </a:tblGrid>
              <a:tr h="6470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600" b="1" dirty="0" smtClean="0">
                          <a:solidFill>
                            <a:schemeClr val="tx1"/>
                          </a:solidFill>
                          <a:latin typeface="Courier New"/>
                          <a:cs typeface="Courier New"/>
                        </a:rPr>
                        <a:t>'</a:t>
                      </a:r>
                      <a:r>
                        <a:rPr lang="en-US" sz="2600" b="1" dirty="0" smtClean="0">
                          <a:solidFill>
                            <a:schemeClr val="tx1"/>
                          </a:solidFill>
                          <a:latin typeface="Courier New"/>
                          <a:cs typeface="Courier New"/>
                        </a:rPr>
                        <a:t>hi</a:t>
                      </a:r>
                      <a:r>
                        <a:rPr lang="fr-FR" sz="2600" b="1" dirty="0" smtClean="0">
                          <a:solidFill>
                            <a:schemeClr val="tx1"/>
                          </a:solidFill>
                          <a:latin typeface="Courier New"/>
                          <a:cs typeface="Courier New"/>
                        </a:rPr>
                        <a:t>'</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3272594868"/>
              </p:ext>
            </p:extLst>
          </p:nvPr>
        </p:nvGraphicFramePr>
        <p:xfrm>
          <a:off x="7833748" y="7232263"/>
          <a:ext cx="4710923" cy="1126525"/>
        </p:xfrm>
        <a:graphic>
          <a:graphicData uri="http://schemas.openxmlformats.org/drawingml/2006/table">
            <a:tbl>
              <a:tblPr firstRow="1" bandRow="1">
                <a:effectLst/>
                <a:tableStyleId>{5C22544A-7EE6-4342-B048-85BDC9FD1C3A}</a:tableStyleId>
              </a:tblPr>
              <a:tblGrid>
                <a:gridCol w="4710923"/>
              </a:tblGrid>
              <a:tr h="1126525">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57" name="Table 56"/>
          <p:cNvGraphicFramePr>
            <a:graphicFrameLocks noGrp="1" noChangeAspect="1"/>
          </p:cNvGraphicFramePr>
          <p:nvPr>
            <p:extLst>
              <p:ext uri="{D42A27DB-BD31-4B8C-83A1-F6EECF244321}">
                <p14:modId xmlns:p14="http://schemas.microsoft.com/office/powerpoint/2010/main" val="2012625812"/>
              </p:ext>
            </p:extLst>
          </p:nvPr>
        </p:nvGraphicFramePr>
        <p:xfrm>
          <a:off x="8038574" y="7437086"/>
          <a:ext cx="4301277" cy="680391"/>
        </p:xfrm>
        <a:graphic>
          <a:graphicData uri="http://schemas.openxmlformats.org/drawingml/2006/table">
            <a:tbl>
              <a:tblPr>
                <a:effectLst/>
                <a:tableStyleId>{5C22544A-7EE6-4342-B048-85BDC9FD1C3A}</a:tableStyleId>
              </a:tblPr>
              <a:tblGrid>
                <a:gridCol w="1433759"/>
                <a:gridCol w="1433759"/>
                <a:gridCol w="143375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52" name="Straight Arrow Connector 51"/>
          <p:cNvCxnSpPr>
            <a:endCxn id="47" idx="0"/>
          </p:cNvCxnSpPr>
          <p:nvPr/>
        </p:nvCxnSpPr>
        <p:spPr bwMode="auto">
          <a:xfrm flipH="1">
            <a:off x="8791864" y="8153964"/>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53" name="Straight Arrow Connector 52"/>
          <p:cNvCxnSpPr>
            <a:stCxn id="57" idx="2"/>
            <a:endCxn id="50" idx="0"/>
          </p:cNvCxnSpPr>
          <p:nvPr/>
        </p:nvCxnSpPr>
        <p:spPr bwMode="auto">
          <a:xfrm>
            <a:off x="10189212" y="8117477"/>
            <a:ext cx="109394" cy="75337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54" name="Straight Arrow Connector 53"/>
          <p:cNvCxnSpPr>
            <a:endCxn id="51" idx="0"/>
          </p:cNvCxnSpPr>
          <p:nvPr/>
        </p:nvCxnSpPr>
        <p:spPr bwMode="auto">
          <a:xfrm>
            <a:off x="11725380" y="8153964"/>
            <a:ext cx="204823"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4013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Python lists? (</a:t>
            </a:r>
            <a:r>
              <a:rPr lang="en-US" dirty="0" err="1" smtClean="0"/>
              <a:t>cont</a:t>
            </a:r>
            <a:r>
              <a:rPr lang="en-US" dirty="0" smtClean="0"/>
              <a:t>)</a:t>
            </a:r>
            <a:endParaRPr lang="en-US" dirty="0"/>
          </a:p>
        </p:txBody>
      </p:sp>
      <p:sp>
        <p:nvSpPr>
          <p:cNvPr id="3" name="Content Placeholder 2"/>
          <p:cNvSpPr>
            <a:spLocks noGrp="1"/>
          </p:cNvSpPr>
          <p:nvPr>
            <p:ph idx="1"/>
          </p:nvPr>
        </p:nvSpPr>
        <p:spPr>
          <a:xfrm>
            <a:off x="2041754" y="2059093"/>
            <a:ext cx="10663936" cy="2100827"/>
          </a:xfrm>
        </p:spPr>
        <p:txBody>
          <a:bodyPr>
            <a:normAutofit fontScale="85000" lnSpcReduction="10000"/>
          </a:bodyPr>
          <a:lstStyle/>
          <a:p>
            <a:r>
              <a:rPr lang="en-US" dirty="0" smtClean="0"/>
              <a:t>They also contain other information, i.e., length.</a:t>
            </a:r>
          </a:p>
          <a:p>
            <a:r>
              <a:rPr lang="en-US" dirty="0" smtClean="0"/>
              <a:t>The </a:t>
            </a:r>
            <a:r>
              <a:rPr lang="en-US" dirty="0"/>
              <a:t>important point is that they are </a:t>
            </a:r>
            <a:r>
              <a:rPr lang="en-US" dirty="0" smtClean="0"/>
              <a:t>list </a:t>
            </a:r>
            <a:r>
              <a:rPr lang="en-US" dirty="0"/>
              <a:t>of </a:t>
            </a:r>
            <a:r>
              <a:rPr lang="en-US" dirty="0">
                <a:solidFill>
                  <a:srgbClr val="0000FF"/>
                </a:solidFill>
              </a:rPr>
              <a:t>references</a:t>
            </a:r>
            <a:endParaRPr lang="en-US" dirty="0"/>
          </a:p>
          <a:p>
            <a:pPr marL="117014" indent="0">
              <a:buNone/>
            </a:pPr>
            <a:endParaRPr lang="en-US" dirty="0" smtClean="0"/>
          </a:p>
          <a:p>
            <a:pPr marL="117444" indent="0">
              <a:buNone/>
            </a:pPr>
            <a:endParaRPr lang="en-US" dirty="0"/>
          </a:p>
          <a:p>
            <a:endParaRPr lang="en-US" dirty="0" smtClean="0"/>
          </a:p>
          <a:p>
            <a:endParaRPr lang="en-US" dirty="0"/>
          </a:p>
          <a:p>
            <a:endParaRPr lang="en-US" dirty="0" smtClean="0"/>
          </a:p>
          <a:p>
            <a:pPr marL="0" indent="0">
              <a:buNone/>
            </a:pPr>
            <a:endParaRPr lang="en-US" dirty="0"/>
          </a:p>
          <a:p>
            <a:endParaRPr lang="en-US" dirty="0"/>
          </a:p>
        </p:txBody>
      </p:sp>
      <p:sp>
        <p:nvSpPr>
          <p:cNvPr id="21" name="Text Box 7"/>
          <p:cNvSpPr txBox="1">
            <a:spLocks noChangeArrowheads="1"/>
          </p:cNvSpPr>
          <p:nvPr/>
        </p:nvSpPr>
        <p:spPr bwMode="auto">
          <a:xfrm>
            <a:off x="1780005" y="608667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22" name="Table 21"/>
          <p:cNvGraphicFramePr>
            <a:graphicFrameLocks noGrp="1"/>
          </p:cNvGraphicFramePr>
          <p:nvPr>
            <p:extLst>
              <p:ext uri="{D42A27DB-BD31-4B8C-83A1-F6EECF244321}">
                <p14:modId xmlns:p14="http://schemas.microsoft.com/office/powerpoint/2010/main" val="3992306719"/>
              </p:ext>
            </p:extLst>
          </p:nvPr>
        </p:nvGraphicFramePr>
        <p:xfrm>
          <a:off x="2394475" y="5984268"/>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23" name="Straight Arrow Connector 22"/>
          <p:cNvCxnSpPr>
            <a:stCxn id="22" idx="3"/>
          </p:cNvCxnSpPr>
          <p:nvPr/>
        </p:nvCxnSpPr>
        <p:spPr bwMode="auto">
          <a:xfrm>
            <a:off x="3379421" y="6276551"/>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27" name="Table 26"/>
          <p:cNvGraphicFramePr>
            <a:graphicFrameLocks noGrp="1"/>
          </p:cNvGraphicFramePr>
          <p:nvPr>
            <p:extLst>
              <p:ext uri="{D42A27DB-BD31-4B8C-83A1-F6EECF244321}">
                <p14:modId xmlns:p14="http://schemas.microsoft.com/office/powerpoint/2010/main" val="1034353149"/>
              </p:ext>
            </p:extLst>
          </p:nvPr>
        </p:nvGraphicFramePr>
        <p:xfrm>
          <a:off x="5978874" y="743627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815400147"/>
              </p:ext>
            </p:extLst>
          </p:nvPr>
        </p:nvGraphicFramePr>
        <p:xfrm>
          <a:off x="7485616" y="743627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0.5</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023452105"/>
              </p:ext>
            </p:extLst>
          </p:nvPr>
        </p:nvGraphicFramePr>
        <p:xfrm>
          <a:off x="8948801" y="7436272"/>
          <a:ext cx="1228937" cy="647007"/>
        </p:xfrm>
        <a:graphic>
          <a:graphicData uri="http://schemas.openxmlformats.org/drawingml/2006/table">
            <a:tbl>
              <a:tblPr firstRow="1" bandRow="1">
                <a:effectLst/>
                <a:tableStyleId>{5C22544A-7EE6-4342-B048-85BDC9FD1C3A}</a:tableStyleId>
              </a:tblPr>
              <a:tblGrid>
                <a:gridCol w="1228937"/>
              </a:tblGrid>
              <a:tr h="6470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600" b="1" dirty="0" smtClean="0">
                          <a:solidFill>
                            <a:schemeClr val="tx1"/>
                          </a:solidFill>
                          <a:latin typeface="Courier New"/>
                          <a:cs typeface="Courier New"/>
                        </a:rPr>
                        <a:t>'</a:t>
                      </a:r>
                      <a:r>
                        <a:rPr lang="en-US" sz="2600" b="1" dirty="0" smtClean="0">
                          <a:solidFill>
                            <a:schemeClr val="tx1"/>
                          </a:solidFill>
                          <a:latin typeface="Courier New"/>
                          <a:cs typeface="Courier New"/>
                        </a:rPr>
                        <a:t>hi</a:t>
                      </a:r>
                      <a:r>
                        <a:rPr lang="fr-FR" sz="2600" b="1" dirty="0" smtClean="0">
                          <a:solidFill>
                            <a:schemeClr val="tx1"/>
                          </a:solidFill>
                          <a:latin typeface="Courier New"/>
                          <a:cs typeface="Courier New"/>
                        </a:rPr>
                        <a:t>'</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919912830"/>
              </p:ext>
            </p:extLst>
          </p:nvPr>
        </p:nvGraphicFramePr>
        <p:xfrm>
          <a:off x="5466812" y="4875983"/>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32" name="Table 31"/>
          <p:cNvGraphicFramePr>
            <a:graphicFrameLocks noGrp="1" noChangeAspect="1"/>
          </p:cNvGraphicFramePr>
          <p:nvPr>
            <p:extLst>
              <p:ext uri="{D42A27DB-BD31-4B8C-83A1-F6EECF244321}">
                <p14:modId xmlns:p14="http://schemas.microsoft.com/office/powerpoint/2010/main" val="2712558475"/>
              </p:ext>
            </p:extLst>
          </p:nvPr>
        </p:nvGraphicFramePr>
        <p:xfrm>
          <a:off x="5671636" y="6002509"/>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34" name="Straight Arrow Connector 33"/>
          <p:cNvCxnSpPr>
            <a:endCxn id="27" idx="0"/>
          </p:cNvCxnSpPr>
          <p:nvPr/>
        </p:nvCxnSpPr>
        <p:spPr bwMode="auto">
          <a:xfrm flipH="1">
            <a:off x="6424929" y="6719388"/>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37" name="Straight Arrow Connector 36"/>
          <p:cNvCxnSpPr>
            <a:endCxn id="28" idx="0"/>
          </p:cNvCxnSpPr>
          <p:nvPr/>
        </p:nvCxnSpPr>
        <p:spPr bwMode="auto">
          <a:xfrm flipH="1">
            <a:off x="7931668" y="6719388"/>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38" name="Straight Arrow Connector 37"/>
          <p:cNvCxnSpPr>
            <a:endCxn id="29" idx="0"/>
          </p:cNvCxnSpPr>
          <p:nvPr/>
        </p:nvCxnSpPr>
        <p:spPr bwMode="auto">
          <a:xfrm flipH="1">
            <a:off x="9563269" y="6719388"/>
            <a:ext cx="204824"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9" name="Table 38"/>
          <p:cNvGraphicFramePr>
            <a:graphicFrameLocks noGrp="1" noChangeAspect="1"/>
          </p:cNvGraphicFramePr>
          <p:nvPr>
            <p:extLst>
              <p:ext uri="{D42A27DB-BD31-4B8C-83A1-F6EECF244321}">
                <p14:modId xmlns:p14="http://schemas.microsoft.com/office/powerpoint/2010/main" val="1143167651"/>
              </p:ext>
            </p:extLst>
          </p:nvPr>
        </p:nvGraphicFramePr>
        <p:xfrm>
          <a:off x="5671637" y="5014885"/>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spTree>
    <p:extLst>
      <p:ext uri="{BB962C8B-B14F-4D97-AF65-F5344CB8AC3E}">
        <p14:creationId xmlns:p14="http://schemas.microsoft.com/office/powerpoint/2010/main" val="201654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Content Placeholder 2"/>
          <p:cNvSpPr>
            <a:spLocks noGrp="1"/>
          </p:cNvSpPr>
          <p:nvPr>
            <p:ph idx="1"/>
          </p:nvPr>
        </p:nvSpPr>
        <p:spPr/>
        <p:txBody>
          <a:bodyPr/>
          <a:lstStyle/>
          <a:p>
            <a:r>
              <a:rPr lang="en-US" dirty="0" smtClean="0"/>
              <a:t>Consider the code:</a:t>
            </a:r>
          </a:p>
          <a:p>
            <a:endParaRPr lang="en-US" dirty="0" smtClean="0"/>
          </a:p>
          <a:p>
            <a:endParaRPr lang="en-US" dirty="0"/>
          </a:p>
          <a:p>
            <a:endParaRPr lang="en-US" dirty="0"/>
          </a:p>
        </p:txBody>
      </p:sp>
      <p:sp>
        <p:nvSpPr>
          <p:cNvPr id="4" name="Content Placeholder 2"/>
          <p:cNvSpPr txBox="1">
            <a:spLocks/>
          </p:cNvSpPr>
          <p:nvPr/>
        </p:nvSpPr>
        <p:spPr>
          <a:xfrm>
            <a:off x="2829992" y="2932585"/>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[4, 0.5, </a:t>
            </a:r>
            <a:r>
              <a:rPr lang="en-AU" sz="3100" dirty="0">
                <a:solidFill>
                  <a:srgbClr val="008000"/>
                </a:solidFill>
                <a:latin typeface="Arial"/>
                <a:cs typeface="Arial"/>
              </a:rPr>
              <a:t>‘hi’</a:t>
            </a:r>
            <a:r>
              <a:rPr lang="en-AU" sz="3100" dirty="0">
                <a:latin typeface="Arial"/>
                <a:cs typeface="Arial"/>
              </a:rPr>
              <a:t>]</a:t>
            </a:r>
          </a:p>
          <a:p>
            <a:pPr marL="117017" indent="0">
              <a:buNone/>
            </a:pPr>
            <a:r>
              <a:rPr lang="en-AU" sz="3100" dirty="0">
                <a:solidFill>
                  <a:srgbClr val="800000"/>
                </a:solidFill>
                <a:latin typeface="Arial"/>
                <a:cs typeface="Arial"/>
              </a:rPr>
              <a:t>&gt;&gt;&gt;</a:t>
            </a:r>
            <a:r>
              <a:rPr lang="en-AU" sz="3100" dirty="0">
                <a:latin typeface="Arial"/>
                <a:cs typeface="Arial"/>
              </a:rPr>
              <a:t> x[2] = -10</a:t>
            </a:r>
          </a:p>
          <a:p>
            <a:pPr marL="117017" indent="0">
              <a:buNone/>
            </a:pPr>
            <a:r>
              <a:rPr lang="en-AU" sz="3100" dirty="0">
                <a:solidFill>
                  <a:srgbClr val="800000"/>
                </a:solidFill>
                <a:latin typeface="Arial"/>
                <a:cs typeface="Arial"/>
              </a:rPr>
              <a:t>&gt;&gt;&gt; </a:t>
            </a:r>
            <a:r>
              <a:rPr lang="en-AU" sz="3100" dirty="0" err="1">
                <a:latin typeface="Arial"/>
                <a:cs typeface="Arial"/>
              </a:rPr>
              <a:t>x.append</a:t>
            </a:r>
            <a:r>
              <a:rPr lang="en-AU" sz="3100" dirty="0">
                <a:latin typeface="Arial"/>
                <a:cs typeface="Arial"/>
              </a:rPr>
              <a:t>(2)</a:t>
            </a:r>
            <a:endParaRPr lang="en-AU" sz="3100" dirty="0">
              <a:solidFill>
                <a:srgbClr val="008000"/>
              </a:solidFill>
              <a:latin typeface="Arial"/>
              <a:cs typeface="Arial"/>
            </a:endParaRPr>
          </a:p>
          <a:p>
            <a:pPr marL="117017" indent="0">
              <a:buNone/>
            </a:pPr>
            <a:r>
              <a:rPr lang="en-AU" sz="3100" dirty="0">
                <a:latin typeface="Arial"/>
                <a:cs typeface="Arial"/>
              </a:rPr>
              <a:t>  </a:t>
            </a:r>
          </a:p>
          <a:p>
            <a:pPr marL="117017" indent="0">
              <a:buNone/>
            </a:pPr>
            <a:endParaRPr lang="en-AU" sz="31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1749288269"/>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a:off x="3550914" y="6709416"/>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4151694926"/>
              </p:ext>
            </p:extLst>
          </p:nvPr>
        </p:nvGraphicFramePr>
        <p:xfrm>
          <a:off x="6150365"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26158329"/>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0.5</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29696124"/>
              </p:ext>
            </p:extLst>
          </p:nvPr>
        </p:nvGraphicFramePr>
        <p:xfrm>
          <a:off x="9120294" y="7869137"/>
          <a:ext cx="1228937" cy="647007"/>
        </p:xfrm>
        <a:graphic>
          <a:graphicData uri="http://schemas.openxmlformats.org/drawingml/2006/table">
            <a:tbl>
              <a:tblPr firstRow="1" bandRow="1">
                <a:effectLst/>
                <a:tableStyleId>{5C22544A-7EE6-4342-B048-85BDC9FD1C3A}</a:tableStyleId>
              </a:tblPr>
              <a:tblGrid>
                <a:gridCol w="1228937"/>
              </a:tblGrid>
              <a:tr h="6470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600" b="1" dirty="0" smtClean="0">
                          <a:solidFill>
                            <a:schemeClr val="tx1"/>
                          </a:solidFill>
                          <a:latin typeface="Courier New"/>
                          <a:cs typeface="Courier New"/>
                        </a:rPr>
                        <a:t>'</a:t>
                      </a:r>
                      <a:r>
                        <a:rPr lang="en-US" sz="2600" b="1" dirty="0" smtClean="0">
                          <a:solidFill>
                            <a:schemeClr val="tx1"/>
                          </a:solidFill>
                          <a:latin typeface="Courier New"/>
                          <a:cs typeface="Courier New"/>
                        </a:rPr>
                        <a:t>hi</a:t>
                      </a:r>
                      <a:r>
                        <a:rPr lang="fr-FR" sz="2600" b="1" dirty="0" smtClean="0">
                          <a:solidFill>
                            <a:schemeClr val="tx1"/>
                          </a:solidFill>
                          <a:latin typeface="Courier New"/>
                          <a:cs typeface="Courier New"/>
                        </a:rPr>
                        <a:t>'</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15848968"/>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44703572"/>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596421" y="7152253"/>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0" idx="0"/>
          </p:cNvCxnSpPr>
          <p:nvPr/>
        </p:nvCxnSpPr>
        <p:spPr bwMode="auto">
          <a:xfrm flipH="1">
            <a:off x="9734762" y="7152253"/>
            <a:ext cx="204824"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2931407853"/>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spTree>
    <p:extLst>
      <p:ext uri="{BB962C8B-B14F-4D97-AF65-F5344CB8AC3E}">
        <p14:creationId xmlns:p14="http://schemas.microsoft.com/office/powerpoint/2010/main" val="44307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Content Placeholder 2"/>
          <p:cNvSpPr>
            <a:spLocks noGrp="1"/>
          </p:cNvSpPr>
          <p:nvPr>
            <p:ph idx="1"/>
          </p:nvPr>
        </p:nvSpPr>
        <p:spPr/>
        <p:txBody>
          <a:bodyPr/>
          <a:lstStyle/>
          <a:p>
            <a:r>
              <a:rPr lang="en-US" dirty="0" smtClean="0"/>
              <a:t>Consider the code:</a:t>
            </a:r>
          </a:p>
          <a:p>
            <a:endParaRPr lang="en-US" dirty="0" smtClean="0"/>
          </a:p>
          <a:p>
            <a:endParaRPr lang="en-US" dirty="0"/>
          </a:p>
          <a:p>
            <a:endParaRPr lang="en-US" dirty="0"/>
          </a:p>
        </p:txBody>
      </p:sp>
      <p:sp>
        <p:nvSpPr>
          <p:cNvPr id="4" name="Content Placeholder 2"/>
          <p:cNvSpPr txBox="1">
            <a:spLocks/>
          </p:cNvSpPr>
          <p:nvPr/>
        </p:nvSpPr>
        <p:spPr>
          <a:xfrm>
            <a:off x="2829992" y="2932585"/>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[4, 0.5, </a:t>
            </a:r>
            <a:r>
              <a:rPr lang="en-AU" sz="3100" dirty="0">
                <a:solidFill>
                  <a:srgbClr val="008000"/>
                </a:solidFill>
                <a:latin typeface="Arial"/>
                <a:cs typeface="Arial"/>
              </a:rPr>
              <a:t>‘hi’</a:t>
            </a:r>
            <a:r>
              <a:rPr lang="en-AU" sz="3100" dirty="0">
                <a:latin typeface="Arial"/>
                <a:cs typeface="Arial"/>
              </a:rPr>
              <a:t>]</a:t>
            </a:r>
          </a:p>
          <a:p>
            <a:pPr marL="117017" indent="0">
              <a:buNone/>
            </a:pPr>
            <a:r>
              <a:rPr lang="en-AU" sz="3100" dirty="0">
                <a:solidFill>
                  <a:srgbClr val="800000"/>
                </a:solidFill>
                <a:latin typeface="Arial"/>
                <a:cs typeface="Arial"/>
              </a:rPr>
              <a:t>&gt;&gt;&gt;</a:t>
            </a:r>
            <a:r>
              <a:rPr lang="en-AU" sz="3100" dirty="0">
                <a:latin typeface="Arial"/>
                <a:cs typeface="Arial"/>
              </a:rPr>
              <a:t> x[2] = -10</a:t>
            </a:r>
          </a:p>
          <a:p>
            <a:pPr marL="117017" indent="0">
              <a:buNone/>
            </a:pPr>
            <a:r>
              <a:rPr lang="en-AU" sz="3100" dirty="0">
                <a:solidFill>
                  <a:srgbClr val="800000"/>
                </a:solidFill>
                <a:latin typeface="Arial"/>
                <a:cs typeface="Arial"/>
              </a:rPr>
              <a:t>&gt;&gt;&gt; </a:t>
            </a:r>
            <a:r>
              <a:rPr lang="en-AU" sz="3100" dirty="0" err="1">
                <a:latin typeface="Arial"/>
                <a:cs typeface="Arial"/>
              </a:rPr>
              <a:t>x.append</a:t>
            </a:r>
            <a:r>
              <a:rPr lang="en-AU" sz="3100" dirty="0">
                <a:latin typeface="Arial"/>
                <a:cs typeface="Arial"/>
              </a:rPr>
              <a:t>(2)</a:t>
            </a:r>
            <a:endParaRPr lang="en-AU" sz="3100" dirty="0">
              <a:solidFill>
                <a:srgbClr val="008000"/>
              </a:solidFill>
              <a:latin typeface="Arial"/>
              <a:cs typeface="Arial"/>
            </a:endParaRPr>
          </a:p>
          <a:p>
            <a:pPr marL="117017" indent="0">
              <a:buNone/>
            </a:pPr>
            <a:r>
              <a:rPr lang="en-AU" sz="3100" dirty="0">
                <a:latin typeface="Arial"/>
                <a:cs typeface="Arial"/>
              </a:rPr>
              <a:t>  </a:t>
            </a:r>
          </a:p>
          <a:p>
            <a:pPr marL="117017" indent="0">
              <a:buNone/>
            </a:pPr>
            <a:endParaRPr lang="en-AU" sz="31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4097289457"/>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a:off x="3550914" y="6709416"/>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1962966761"/>
              </p:ext>
            </p:extLst>
          </p:nvPr>
        </p:nvGraphicFramePr>
        <p:xfrm>
          <a:off x="6150365"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36940260"/>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0.5</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72835536"/>
              </p:ext>
            </p:extLst>
          </p:nvPr>
        </p:nvGraphicFramePr>
        <p:xfrm>
          <a:off x="9120294" y="7869137"/>
          <a:ext cx="1228937" cy="647007"/>
        </p:xfrm>
        <a:graphic>
          <a:graphicData uri="http://schemas.openxmlformats.org/drawingml/2006/table">
            <a:tbl>
              <a:tblPr firstRow="1" bandRow="1">
                <a:effectLst/>
                <a:tableStyleId>{5C22544A-7EE6-4342-B048-85BDC9FD1C3A}</a:tableStyleId>
              </a:tblPr>
              <a:tblGrid>
                <a:gridCol w="1228937"/>
              </a:tblGrid>
              <a:tr h="6470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600" b="1" dirty="0" smtClean="0">
                          <a:solidFill>
                            <a:schemeClr val="tx1"/>
                          </a:solidFill>
                          <a:latin typeface="Courier New"/>
                          <a:cs typeface="Courier New"/>
                        </a:rPr>
                        <a:t>'</a:t>
                      </a:r>
                      <a:r>
                        <a:rPr lang="en-US" sz="2600" b="1" dirty="0" smtClean="0">
                          <a:solidFill>
                            <a:schemeClr val="tx1"/>
                          </a:solidFill>
                          <a:latin typeface="Courier New"/>
                          <a:cs typeface="Courier New"/>
                        </a:rPr>
                        <a:t>hi</a:t>
                      </a:r>
                      <a:r>
                        <a:rPr lang="fr-FR" sz="2600" b="1" dirty="0" smtClean="0">
                          <a:solidFill>
                            <a:schemeClr val="tx1"/>
                          </a:solidFill>
                          <a:latin typeface="Courier New"/>
                          <a:cs typeface="Courier New"/>
                        </a:rPr>
                        <a:t>'</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85666651"/>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2304848587"/>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596421" y="7152253"/>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39587" y="7152253"/>
            <a:ext cx="1207332" cy="748882"/>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948686879"/>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45937665"/>
              </p:ext>
            </p:extLst>
          </p:nvPr>
        </p:nvGraphicFramePr>
        <p:xfrm>
          <a:off x="10678865" y="7901135"/>
          <a:ext cx="936104" cy="648073"/>
        </p:xfrm>
        <a:graphic>
          <a:graphicData uri="http://schemas.openxmlformats.org/drawingml/2006/table">
            <a:tbl>
              <a:tblPr firstRow="1" bandRow="1">
                <a:effectLst/>
                <a:tableStyleId>{5C22544A-7EE6-4342-B048-85BDC9FD1C3A}</a:tableStyleId>
              </a:tblPr>
              <a:tblGrid>
                <a:gridCol w="936104"/>
              </a:tblGrid>
              <a:tr h="6480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Tree>
    <p:extLst>
      <p:ext uri="{BB962C8B-B14F-4D97-AF65-F5344CB8AC3E}">
        <p14:creationId xmlns:p14="http://schemas.microsoft.com/office/powerpoint/2010/main" val="286314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Content Placeholder 2"/>
          <p:cNvSpPr>
            <a:spLocks noGrp="1"/>
          </p:cNvSpPr>
          <p:nvPr>
            <p:ph idx="1"/>
          </p:nvPr>
        </p:nvSpPr>
        <p:spPr/>
        <p:txBody>
          <a:bodyPr/>
          <a:lstStyle/>
          <a:p>
            <a:r>
              <a:rPr lang="en-US" dirty="0" smtClean="0"/>
              <a:t>Consider the code:</a:t>
            </a:r>
          </a:p>
          <a:p>
            <a:endParaRPr lang="en-US" dirty="0" smtClean="0"/>
          </a:p>
          <a:p>
            <a:endParaRPr lang="en-US" dirty="0"/>
          </a:p>
          <a:p>
            <a:endParaRPr lang="en-US" dirty="0"/>
          </a:p>
        </p:txBody>
      </p:sp>
      <p:sp>
        <p:nvSpPr>
          <p:cNvPr id="4" name="Content Placeholder 2"/>
          <p:cNvSpPr txBox="1">
            <a:spLocks/>
          </p:cNvSpPr>
          <p:nvPr/>
        </p:nvSpPr>
        <p:spPr>
          <a:xfrm>
            <a:off x="2829992" y="2932585"/>
            <a:ext cx="4176464" cy="1800201"/>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[4, 0.5, </a:t>
            </a:r>
            <a:r>
              <a:rPr lang="en-AU" sz="3100" dirty="0">
                <a:solidFill>
                  <a:srgbClr val="008000"/>
                </a:solidFill>
                <a:latin typeface="Arial"/>
                <a:cs typeface="Arial"/>
              </a:rPr>
              <a:t>‘hi’</a:t>
            </a:r>
            <a:r>
              <a:rPr lang="en-AU" sz="3100" dirty="0">
                <a:latin typeface="Arial"/>
                <a:cs typeface="Arial"/>
              </a:rPr>
              <a:t>]</a:t>
            </a:r>
          </a:p>
          <a:p>
            <a:pPr marL="117017" indent="0">
              <a:buNone/>
            </a:pPr>
            <a:r>
              <a:rPr lang="en-AU" sz="3100" dirty="0">
                <a:solidFill>
                  <a:srgbClr val="800000"/>
                </a:solidFill>
                <a:latin typeface="Arial"/>
                <a:cs typeface="Arial"/>
              </a:rPr>
              <a:t>&gt;&gt;&gt;</a:t>
            </a:r>
            <a:r>
              <a:rPr lang="en-AU" sz="3100" dirty="0">
                <a:latin typeface="Arial"/>
                <a:cs typeface="Arial"/>
              </a:rPr>
              <a:t> x[2] = -10</a:t>
            </a:r>
          </a:p>
          <a:p>
            <a:pPr marL="117017" indent="0">
              <a:buNone/>
            </a:pPr>
            <a:r>
              <a:rPr lang="en-AU" sz="3100" dirty="0">
                <a:solidFill>
                  <a:srgbClr val="800000"/>
                </a:solidFill>
                <a:latin typeface="Arial"/>
                <a:cs typeface="Arial"/>
              </a:rPr>
              <a:t>&gt;&gt;&gt; </a:t>
            </a:r>
            <a:r>
              <a:rPr lang="en-AU" sz="3100" dirty="0" err="1">
                <a:latin typeface="Arial"/>
                <a:cs typeface="Arial"/>
              </a:rPr>
              <a:t>x.append</a:t>
            </a:r>
            <a:r>
              <a:rPr lang="en-AU" sz="3100" dirty="0">
                <a:latin typeface="Arial"/>
                <a:cs typeface="Arial"/>
              </a:rPr>
              <a:t>(2)</a:t>
            </a:r>
            <a:endParaRPr lang="en-AU" sz="3100" dirty="0">
              <a:solidFill>
                <a:srgbClr val="008000"/>
              </a:solidFill>
              <a:latin typeface="Arial"/>
              <a:cs typeface="Arial"/>
            </a:endParaRPr>
          </a:p>
          <a:p>
            <a:pPr marL="117017" indent="0">
              <a:buNone/>
            </a:pPr>
            <a:r>
              <a:rPr lang="en-AU" sz="3100" dirty="0">
                <a:latin typeface="Arial"/>
                <a:cs typeface="Arial"/>
              </a:rPr>
              <a:t>  </a:t>
            </a:r>
          </a:p>
          <a:p>
            <a:pPr marL="117017" indent="0">
              <a:buNone/>
            </a:pPr>
            <a:endParaRPr lang="en-AU" sz="31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4114569458"/>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a:off x="3550914" y="6709416"/>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3681332651"/>
              </p:ext>
            </p:extLst>
          </p:nvPr>
        </p:nvGraphicFramePr>
        <p:xfrm>
          <a:off x="6150365"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62642294"/>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0.5</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11950802"/>
              </p:ext>
            </p:extLst>
          </p:nvPr>
        </p:nvGraphicFramePr>
        <p:xfrm>
          <a:off x="11182920" y="7901135"/>
          <a:ext cx="720080" cy="648073"/>
        </p:xfrm>
        <a:graphic>
          <a:graphicData uri="http://schemas.openxmlformats.org/drawingml/2006/table">
            <a:tbl>
              <a:tblPr firstRow="1" bandRow="1">
                <a:effectLst/>
                <a:tableStyleId>{5C22544A-7EE6-4342-B048-85BDC9FD1C3A}</a:tableStyleId>
              </a:tblPr>
              <a:tblGrid>
                <a:gridCol w="720080"/>
              </a:tblGrid>
              <a:tr h="64807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19297057"/>
              </p:ext>
            </p:extLst>
          </p:nvPr>
        </p:nvGraphicFramePr>
        <p:xfrm>
          <a:off x="5638305" y="5308848"/>
          <a:ext cx="6984777" cy="2016225"/>
        </p:xfrm>
        <a:graphic>
          <a:graphicData uri="http://schemas.openxmlformats.org/drawingml/2006/table">
            <a:tbl>
              <a:tblPr firstRow="1" bandRow="1">
                <a:effectLst/>
                <a:tableStyleId>{5C22544A-7EE6-4342-B048-85BDC9FD1C3A}</a:tableStyleId>
              </a:tblPr>
              <a:tblGrid>
                <a:gridCol w="6984777"/>
              </a:tblGrid>
              <a:tr h="2016225">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522478304"/>
              </p:ext>
            </p:extLst>
          </p:nvPr>
        </p:nvGraphicFramePr>
        <p:xfrm>
          <a:off x="5843128" y="6435376"/>
          <a:ext cx="6131884" cy="673673"/>
        </p:xfrm>
        <a:graphic>
          <a:graphicData uri="http://schemas.openxmlformats.org/drawingml/2006/table">
            <a:tbl>
              <a:tblPr>
                <a:effectLst/>
                <a:tableStyleId>{5C22544A-7EE6-4342-B048-85BDC9FD1C3A}</a:tableStyleId>
              </a:tblPr>
              <a:tblGrid>
                <a:gridCol w="1532971"/>
                <a:gridCol w="1532971"/>
                <a:gridCol w="1532971"/>
                <a:gridCol w="1532971"/>
              </a:tblGrid>
              <a:tr h="673673">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596421" y="7152253"/>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670753" y="7109048"/>
            <a:ext cx="468052" cy="792088"/>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671334370"/>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4</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075997579"/>
              </p:ext>
            </p:extLst>
          </p:nvPr>
        </p:nvGraphicFramePr>
        <p:xfrm>
          <a:off x="9670753" y="7901135"/>
          <a:ext cx="936104" cy="648073"/>
        </p:xfrm>
        <a:graphic>
          <a:graphicData uri="http://schemas.openxmlformats.org/drawingml/2006/table">
            <a:tbl>
              <a:tblPr firstRow="1" bandRow="1">
                <a:effectLst/>
                <a:tableStyleId>{5C22544A-7EE6-4342-B048-85BDC9FD1C3A}</a:tableStyleId>
              </a:tblPr>
              <a:tblGrid>
                <a:gridCol w="936104"/>
              </a:tblGrid>
              <a:tr h="6480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19" name="Straight Arrow Connector 18"/>
          <p:cNvCxnSpPr>
            <a:endCxn id="10" idx="0"/>
          </p:cNvCxnSpPr>
          <p:nvPr/>
        </p:nvCxnSpPr>
        <p:spPr bwMode="auto">
          <a:xfrm>
            <a:off x="11182921" y="7109048"/>
            <a:ext cx="360038" cy="792088"/>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34906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1498" y="124272"/>
            <a:ext cx="10664825" cy="6827837"/>
          </a:xfrm>
        </p:spPr>
        <p:txBody>
          <a:bodyPr/>
          <a:lstStyle/>
          <a:p>
            <a:pPr marL="117444" indent="0">
              <a:buNone/>
            </a:pPr>
            <a:r>
              <a:rPr lang="en-US" dirty="0" smtClean="0"/>
              <a:t>Consider the code:</a:t>
            </a:r>
          </a:p>
          <a:p>
            <a:endParaRPr lang="en-US" dirty="0" smtClean="0"/>
          </a:p>
          <a:p>
            <a:endParaRPr lang="en-US" dirty="0"/>
          </a:p>
          <a:p>
            <a:endParaRPr lang="en-US" dirty="0"/>
          </a:p>
        </p:txBody>
      </p:sp>
      <p:sp>
        <p:nvSpPr>
          <p:cNvPr id="4" name="Content Placeholder 2"/>
          <p:cNvSpPr txBox="1">
            <a:spLocks/>
          </p:cNvSpPr>
          <p:nvPr/>
        </p:nvSpPr>
        <p:spPr>
          <a:xfrm>
            <a:off x="1605856" y="1060377"/>
            <a:ext cx="4176464" cy="2304255"/>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[4, 0.5</a:t>
            </a:r>
            <a:r>
              <a:rPr lang="en-AU" sz="3100" dirty="0" smtClean="0">
                <a:latin typeface="Arial"/>
                <a:cs typeface="Arial"/>
              </a:rPr>
              <a:t>,-10,2]</a:t>
            </a:r>
            <a:endParaRPr lang="en-AU" sz="3100" dirty="0">
              <a:latin typeface="Arial"/>
              <a:cs typeface="Arial"/>
            </a:endParaRPr>
          </a:p>
          <a:p>
            <a:pPr marL="117017" indent="0">
              <a:buNone/>
            </a:pPr>
            <a:r>
              <a:rPr lang="en-AU" sz="3100" dirty="0">
                <a:solidFill>
                  <a:srgbClr val="800000"/>
                </a:solidFill>
                <a:latin typeface="Arial"/>
                <a:cs typeface="Arial"/>
              </a:rPr>
              <a:t>&gt;&gt;&gt;</a:t>
            </a:r>
            <a:r>
              <a:rPr lang="en-AU" sz="3100" dirty="0">
                <a:latin typeface="Arial"/>
                <a:cs typeface="Arial"/>
              </a:rPr>
              <a:t> </a:t>
            </a:r>
            <a:r>
              <a:rPr lang="en-AU" sz="3100" dirty="0">
                <a:latin typeface="Arial"/>
                <a:cs typeface="Arial"/>
              </a:rPr>
              <a:t>y</a:t>
            </a:r>
            <a:r>
              <a:rPr lang="en-AU" sz="3100" dirty="0" smtClean="0">
                <a:latin typeface="Arial"/>
                <a:cs typeface="Arial"/>
              </a:rPr>
              <a:t> </a:t>
            </a:r>
            <a:r>
              <a:rPr lang="en-AU" sz="3100" dirty="0">
                <a:latin typeface="Arial"/>
                <a:cs typeface="Arial"/>
              </a:rPr>
              <a:t>= </a:t>
            </a:r>
            <a:r>
              <a:rPr lang="en-AU" sz="3100" dirty="0">
                <a:latin typeface="Arial"/>
                <a:cs typeface="Arial"/>
              </a:rPr>
              <a:t>x</a:t>
            </a:r>
            <a:endParaRPr lang="en-AU" sz="3100" dirty="0">
              <a:latin typeface="Arial"/>
              <a:cs typeface="Arial"/>
            </a:endParaRPr>
          </a:p>
          <a:p>
            <a:pPr marL="117017" indent="0">
              <a:buNone/>
            </a:pPr>
            <a:r>
              <a:rPr lang="en-AU" sz="3100" dirty="0">
                <a:solidFill>
                  <a:srgbClr val="800000"/>
                </a:solidFill>
                <a:latin typeface="Arial"/>
                <a:cs typeface="Arial"/>
              </a:rPr>
              <a:t>&gt;&gt;&gt; </a:t>
            </a:r>
            <a:r>
              <a:rPr lang="en-AU" sz="3100" dirty="0" smtClean="0">
                <a:latin typeface="Arial"/>
                <a:cs typeface="Arial"/>
              </a:rPr>
              <a:t>x[0] = 10</a:t>
            </a:r>
          </a:p>
          <a:p>
            <a:pPr marL="117017" indent="0">
              <a:buNone/>
            </a:pPr>
            <a:r>
              <a:rPr lang="en-AU" sz="3100" dirty="0" smtClean="0">
                <a:solidFill>
                  <a:srgbClr val="800000"/>
                </a:solidFill>
                <a:latin typeface="Arial"/>
                <a:cs typeface="Arial"/>
              </a:rPr>
              <a:t>&gt;&gt;&gt; </a:t>
            </a:r>
            <a:r>
              <a:rPr lang="en-AU" sz="3100" dirty="0" smtClean="0">
                <a:latin typeface="Arial"/>
                <a:cs typeface="Arial"/>
              </a:rPr>
              <a:t>print(y)</a:t>
            </a:r>
            <a:endParaRPr lang="en-AU" sz="3100" dirty="0" smtClean="0">
              <a:latin typeface="Arial"/>
              <a:cs typeface="Arial"/>
            </a:endParaRPr>
          </a:p>
          <a:p>
            <a:pPr marL="117017" indent="0">
              <a:buNone/>
            </a:pPr>
            <a:r>
              <a:rPr lang="en-AU" sz="3100" dirty="0" smtClean="0">
                <a:latin typeface="Arial"/>
                <a:cs typeface="Arial"/>
              </a:rPr>
              <a:t>  What will be printed?</a:t>
            </a:r>
          </a:p>
          <a:p>
            <a:pPr marL="631367" indent="-514350">
              <a:buFont typeface="+mj-lt"/>
              <a:buAutoNum type="alphaUcPeriod"/>
            </a:pPr>
            <a:r>
              <a:rPr lang="en-AU" sz="3100" dirty="0" smtClean="0">
                <a:latin typeface="Arial"/>
                <a:cs typeface="Arial"/>
              </a:rPr>
              <a:t>[4, 0.5, -10, 2]</a:t>
            </a:r>
          </a:p>
          <a:p>
            <a:pPr marL="631367" indent="-514350">
              <a:buFont typeface="+mj-lt"/>
              <a:buAutoNum type="alphaUcPeriod"/>
            </a:pPr>
            <a:r>
              <a:rPr lang="en-AU" sz="3100" dirty="0" smtClean="0">
                <a:latin typeface="Arial"/>
                <a:cs typeface="Arial"/>
              </a:rPr>
              <a:t>[10, 0.5, -10, 2]</a:t>
            </a:r>
          </a:p>
          <a:p>
            <a:pPr marL="631367" indent="-514350">
              <a:buFont typeface="+mj-lt"/>
              <a:buAutoNum type="alphaUcPeriod"/>
            </a:pPr>
            <a:r>
              <a:rPr lang="en-AU" sz="3100" dirty="0" smtClean="0">
                <a:latin typeface="Arial"/>
                <a:cs typeface="Arial"/>
              </a:rPr>
              <a:t>[10]</a:t>
            </a:r>
          </a:p>
          <a:p>
            <a:pPr marL="631367" indent="-514350">
              <a:buFont typeface="+mj-lt"/>
              <a:buAutoNum type="alphaUcPeriod"/>
            </a:pPr>
            <a:r>
              <a:rPr lang="en-AU" sz="3100" dirty="0" smtClean="0">
                <a:latin typeface="Arial"/>
                <a:cs typeface="Arial"/>
              </a:rPr>
              <a:t>None of the above</a:t>
            </a:r>
            <a:endParaRPr lang="en-AU" sz="3100" dirty="0" smtClean="0">
              <a:latin typeface="Arial"/>
              <a:cs typeface="Arial"/>
            </a:endParaRPr>
          </a:p>
          <a:p>
            <a:pPr marL="117017" indent="0">
              <a:buNone/>
            </a:pPr>
            <a:endParaRPr lang="en-AU" sz="3100" dirty="0"/>
          </a:p>
        </p:txBody>
      </p:sp>
      <p:sp>
        <p:nvSpPr>
          <p:cNvPr id="5" name="Text Box 7"/>
          <p:cNvSpPr txBox="1">
            <a:spLocks noChangeArrowheads="1"/>
          </p:cNvSpPr>
          <p:nvPr/>
        </p:nvSpPr>
        <p:spPr bwMode="auto">
          <a:xfrm>
            <a:off x="2009863" y="7128461"/>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1276196348"/>
              </p:ext>
            </p:extLst>
          </p:nvPr>
        </p:nvGraphicFramePr>
        <p:xfrm>
          <a:off x="2624332" y="7026050"/>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a:off x="3609279" y="7318337"/>
            <a:ext cx="2029025" cy="226"/>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3304125506"/>
              </p:ext>
            </p:extLst>
          </p:nvPr>
        </p:nvGraphicFramePr>
        <p:xfrm>
          <a:off x="6208730" y="855006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91010990"/>
              </p:ext>
            </p:extLst>
          </p:nvPr>
        </p:nvGraphicFramePr>
        <p:xfrm>
          <a:off x="7715472" y="855006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0.5</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71521844"/>
              </p:ext>
            </p:extLst>
          </p:nvPr>
        </p:nvGraphicFramePr>
        <p:xfrm>
          <a:off x="11241285" y="8582060"/>
          <a:ext cx="720080" cy="648073"/>
        </p:xfrm>
        <a:graphic>
          <a:graphicData uri="http://schemas.openxmlformats.org/drawingml/2006/table">
            <a:tbl>
              <a:tblPr firstRow="1" bandRow="1">
                <a:effectLst/>
                <a:tableStyleId>{5C22544A-7EE6-4342-B048-85BDC9FD1C3A}</a:tableStyleId>
              </a:tblPr>
              <a:tblGrid>
                <a:gridCol w="720080"/>
              </a:tblGrid>
              <a:tr h="64807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64947094"/>
              </p:ext>
            </p:extLst>
          </p:nvPr>
        </p:nvGraphicFramePr>
        <p:xfrm>
          <a:off x="5696670" y="5917765"/>
          <a:ext cx="6984777" cy="2016225"/>
        </p:xfrm>
        <a:graphic>
          <a:graphicData uri="http://schemas.openxmlformats.org/drawingml/2006/table">
            <a:tbl>
              <a:tblPr firstRow="1" bandRow="1">
                <a:effectLst/>
                <a:tableStyleId>{5C22544A-7EE6-4342-B048-85BDC9FD1C3A}</a:tableStyleId>
              </a:tblPr>
              <a:tblGrid>
                <a:gridCol w="6984777"/>
              </a:tblGrid>
              <a:tr h="2016225">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2767895542"/>
              </p:ext>
            </p:extLst>
          </p:nvPr>
        </p:nvGraphicFramePr>
        <p:xfrm>
          <a:off x="5901493" y="7116301"/>
          <a:ext cx="6131884" cy="673673"/>
        </p:xfrm>
        <a:graphic>
          <a:graphicData uri="http://schemas.openxmlformats.org/drawingml/2006/table">
            <a:tbl>
              <a:tblPr>
                <a:effectLst/>
                <a:tableStyleId>{5C22544A-7EE6-4342-B048-85BDC9FD1C3A}</a:tableStyleId>
              </a:tblPr>
              <a:tblGrid>
                <a:gridCol w="1532971"/>
                <a:gridCol w="1532971"/>
                <a:gridCol w="1532971"/>
                <a:gridCol w="1532971"/>
              </a:tblGrid>
              <a:tr h="673673">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654786" y="7833178"/>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61525" y="7833178"/>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729118" y="7789973"/>
            <a:ext cx="468052" cy="792088"/>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352710868"/>
              </p:ext>
            </p:extLst>
          </p:nvPr>
        </p:nvGraphicFramePr>
        <p:xfrm>
          <a:off x="5901494" y="6128676"/>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4</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01170469"/>
              </p:ext>
            </p:extLst>
          </p:nvPr>
        </p:nvGraphicFramePr>
        <p:xfrm>
          <a:off x="9729118" y="8582060"/>
          <a:ext cx="936104" cy="648073"/>
        </p:xfrm>
        <a:graphic>
          <a:graphicData uri="http://schemas.openxmlformats.org/drawingml/2006/table">
            <a:tbl>
              <a:tblPr firstRow="1" bandRow="1">
                <a:effectLst/>
                <a:tableStyleId>{5C22544A-7EE6-4342-B048-85BDC9FD1C3A}</a:tableStyleId>
              </a:tblPr>
              <a:tblGrid>
                <a:gridCol w="936104"/>
              </a:tblGrid>
              <a:tr h="6480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19" name="Straight Arrow Connector 18"/>
          <p:cNvCxnSpPr>
            <a:endCxn id="10" idx="0"/>
          </p:cNvCxnSpPr>
          <p:nvPr/>
        </p:nvCxnSpPr>
        <p:spPr bwMode="auto">
          <a:xfrm>
            <a:off x="11241286" y="7789973"/>
            <a:ext cx="360038" cy="792088"/>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20" name="Table 19"/>
          <p:cNvGraphicFramePr>
            <a:graphicFrameLocks noGrp="1"/>
          </p:cNvGraphicFramePr>
          <p:nvPr>
            <p:extLst>
              <p:ext uri="{D42A27DB-BD31-4B8C-83A1-F6EECF244321}">
                <p14:modId xmlns:p14="http://schemas.microsoft.com/office/powerpoint/2010/main" val="985477514"/>
              </p:ext>
            </p:extLst>
          </p:nvPr>
        </p:nvGraphicFramePr>
        <p:xfrm>
          <a:off x="2613968" y="8252665"/>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1" name="Text Box 7"/>
          <p:cNvSpPr txBox="1">
            <a:spLocks noChangeArrowheads="1"/>
          </p:cNvSpPr>
          <p:nvPr/>
        </p:nvSpPr>
        <p:spPr bwMode="auto">
          <a:xfrm>
            <a:off x="1906234" y="8316348"/>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endParaRPr lang="en-US" sz="2600" b="1" dirty="0">
              <a:latin typeface="Courier New"/>
              <a:cs typeface="Courier New"/>
            </a:endParaRPr>
          </a:p>
        </p:txBody>
      </p:sp>
      <p:cxnSp>
        <p:nvCxnSpPr>
          <p:cNvPr id="22" name="Straight Arrow Connector 21"/>
          <p:cNvCxnSpPr/>
          <p:nvPr/>
        </p:nvCxnSpPr>
        <p:spPr bwMode="auto">
          <a:xfrm flipV="1">
            <a:off x="3622080" y="7659887"/>
            <a:ext cx="2029025" cy="889095"/>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24" name="Table 23"/>
          <p:cNvGraphicFramePr>
            <a:graphicFrameLocks noGrp="1"/>
          </p:cNvGraphicFramePr>
          <p:nvPr>
            <p:extLst>
              <p:ext uri="{D42A27DB-BD31-4B8C-83A1-F6EECF244321}">
                <p14:modId xmlns:p14="http://schemas.microsoft.com/office/powerpoint/2010/main" val="3430055583"/>
              </p:ext>
            </p:extLst>
          </p:nvPr>
        </p:nvGraphicFramePr>
        <p:xfrm>
          <a:off x="6252735" y="8582061"/>
          <a:ext cx="936104" cy="648073"/>
        </p:xfrm>
        <a:graphic>
          <a:graphicData uri="http://schemas.openxmlformats.org/drawingml/2006/table">
            <a:tbl>
              <a:tblPr firstRow="1" bandRow="1">
                <a:effectLst/>
                <a:tableStyleId>{5C22544A-7EE6-4342-B048-85BDC9FD1C3A}</a:tableStyleId>
              </a:tblPr>
              <a:tblGrid>
                <a:gridCol w="936104"/>
              </a:tblGrid>
              <a:tr h="6480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Tree>
    <p:extLst>
      <p:ext uri="{BB962C8B-B14F-4D97-AF65-F5344CB8AC3E}">
        <p14:creationId xmlns:p14="http://schemas.microsoft.com/office/powerpoint/2010/main" val="19188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Mutable/Immutable</a:t>
            </a:r>
            <a:endParaRPr lang="en-US" dirty="0">
              <a:solidFill>
                <a:srgbClr val="0000FF"/>
              </a:solidFill>
            </a:endParaRPr>
          </a:p>
        </p:txBody>
      </p:sp>
      <p:sp>
        <p:nvSpPr>
          <p:cNvPr id="3" name="Content Placeholder 2"/>
          <p:cNvSpPr>
            <a:spLocks noGrp="1"/>
          </p:cNvSpPr>
          <p:nvPr>
            <p:ph idx="1"/>
          </p:nvPr>
        </p:nvSpPr>
        <p:spPr/>
        <p:txBody>
          <a:bodyPr>
            <a:normAutofit/>
          </a:bodyPr>
          <a:lstStyle/>
          <a:p>
            <a:r>
              <a:rPr lang="en-US" dirty="0">
                <a:solidFill>
                  <a:srgbClr val="0000FF"/>
                </a:solidFill>
              </a:rPr>
              <a:t>M</a:t>
            </a:r>
            <a:r>
              <a:rPr lang="en-US" dirty="0" smtClean="0">
                <a:solidFill>
                  <a:srgbClr val="0000FF"/>
                </a:solidFill>
              </a:rPr>
              <a:t>utable</a:t>
            </a:r>
            <a:r>
              <a:rPr lang="en-US" dirty="0" smtClean="0"/>
              <a:t>: </a:t>
            </a:r>
          </a:p>
          <a:p>
            <a:pPr lvl="1"/>
            <a:r>
              <a:rPr lang="en-US" dirty="0" smtClean="0"/>
              <a:t>For example: Lists</a:t>
            </a:r>
          </a:p>
          <a:p>
            <a:pPr lvl="1"/>
            <a:r>
              <a:rPr lang="en-US" dirty="0" smtClean="0"/>
              <a:t>In other words: objects of type list in Python can be changed</a:t>
            </a:r>
            <a:endParaRPr lang="en-US" dirty="0">
              <a:solidFill>
                <a:srgbClr val="393938"/>
              </a:solidFill>
            </a:endParaRPr>
          </a:p>
          <a:p>
            <a:r>
              <a:rPr lang="en-US" dirty="0" smtClean="0">
                <a:solidFill>
                  <a:srgbClr val="2F10E1"/>
                </a:solidFill>
              </a:rPr>
              <a:t>Immutable</a:t>
            </a:r>
          </a:p>
          <a:p>
            <a:pPr lvl="1"/>
            <a:r>
              <a:rPr lang="en-US" dirty="0" smtClean="0"/>
              <a:t>For example: integers, floats, </a:t>
            </a:r>
            <a:r>
              <a:rPr lang="en-US" dirty="0" err="1" smtClean="0"/>
              <a:t>boolean</a:t>
            </a:r>
            <a:r>
              <a:rPr lang="en-US" dirty="0" smtClean="0"/>
              <a:t>, strings</a:t>
            </a:r>
          </a:p>
          <a:p>
            <a:pPr lvl="1"/>
            <a:r>
              <a:rPr lang="en-US" dirty="0" smtClean="0"/>
              <a:t>Once </a:t>
            </a:r>
            <a:r>
              <a:rPr lang="en-US" dirty="0"/>
              <a:t>created they </a:t>
            </a:r>
            <a:r>
              <a:rPr lang="en-US" dirty="0">
                <a:solidFill>
                  <a:srgbClr val="0000FF"/>
                </a:solidFill>
              </a:rPr>
              <a:t>cannot be changed</a:t>
            </a:r>
          </a:p>
          <a:p>
            <a:pPr lvl="1"/>
            <a:r>
              <a:rPr lang="en-US" dirty="0"/>
              <a:t>I can create a new one, but not modify an already created one</a:t>
            </a:r>
          </a:p>
          <a:p>
            <a:endParaRPr lang="en-US" dirty="0" smtClean="0"/>
          </a:p>
        </p:txBody>
      </p:sp>
    </p:spTree>
    <p:extLst>
      <p:ext uri="{BB962C8B-B14F-4D97-AF65-F5344CB8AC3E}">
        <p14:creationId xmlns:p14="http://schemas.microsoft.com/office/powerpoint/2010/main" val="2433616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4" name="Content Placeholder 2"/>
          <p:cNvSpPr txBox="1">
            <a:spLocks/>
          </p:cNvSpPr>
          <p:nvPr/>
        </p:nvSpPr>
        <p:spPr>
          <a:xfrm>
            <a:off x="2109912" y="1852465"/>
            <a:ext cx="10081121" cy="7488832"/>
          </a:xfrm>
          <a:prstGeom prst="rect">
            <a:avLst/>
          </a:prstGeom>
          <a:solidFill>
            <a:schemeClr val="accent3">
              <a:lumMod val="20000"/>
              <a:lumOff val="80000"/>
            </a:schemeClr>
          </a:solidFill>
        </p:spPr>
        <p:txBody>
          <a:bodyPr lIns="91430" tIns="45715" rIns="91430" bIns="45715">
            <a:noAutofit/>
          </a:bodyPr>
          <a:lstStyle>
            <a:lvl1pPr marL="517446" indent="-39998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7911" indent="-334911"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58694" indent="-322212"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58686" indent="-244436"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4393" indent="-2571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319" indent="-26003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364" indent="-26003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406" indent="-26003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451" indent="-26003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a:solidFill>
                  <a:srgbClr val="3366FF"/>
                </a:solidFill>
                <a:latin typeface="Arial"/>
                <a:cs typeface="Arial"/>
              </a:rPr>
              <a:t>selectionSort</a:t>
            </a:r>
            <a:r>
              <a:rPr lang="en-AU" sz="2000" dirty="0">
                <a:latin typeface="Arial"/>
                <a:cs typeface="Arial"/>
              </a:rPr>
              <a:t>(</a:t>
            </a:r>
            <a:r>
              <a:rPr lang="en-AU" sz="2000" dirty="0" err="1">
                <a:latin typeface="Arial"/>
                <a:cs typeface="Arial"/>
              </a:rPr>
              <a:t>aList</a:t>
            </a:r>
            <a:r>
              <a:rPr lang="en-AU" sz="2000" dirty="0">
                <a:latin typeface="Arial"/>
                <a:cs typeface="Arial"/>
              </a:rPr>
              <a:t>): </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range(n):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a:t>
            </a:r>
            <a:r>
              <a:rPr lang="en-AU" sz="2000" dirty="0" err="1">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[k:])</a:t>
            </a:r>
          </a:p>
          <a:p>
            <a:pPr marL="117023" indent="0">
              <a:buNone/>
            </a:pPr>
            <a:r>
              <a:rPr lang="en-AU" sz="2000" dirty="0">
                <a:latin typeface="Arial"/>
                <a:cs typeface="Arial"/>
              </a:rPr>
              <a:t>        swap(</a:t>
            </a:r>
            <a:r>
              <a:rPr lang="en-AU" sz="2000" dirty="0" err="1">
                <a:latin typeface="Arial"/>
                <a:cs typeface="Arial"/>
              </a:rPr>
              <a:t>aList</a:t>
            </a:r>
            <a:r>
              <a:rPr lang="en-AU" sz="2000" dirty="0">
                <a:latin typeface="Arial"/>
                <a:cs typeface="Arial"/>
              </a:rPr>
              <a:t>, k, </a:t>
            </a:r>
            <a:r>
              <a:rPr lang="en-AU" sz="2000" dirty="0" err="1">
                <a:latin typeface="Arial"/>
                <a:cs typeface="Arial"/>
              </a:rPr>
              <a:t>minPosition+k</a:t>
            </a:r>
            <a:r>
              <a:rPr lang="en-AU" sz="2000" dirty="0">
                <a:latin typeface="Arial"/>
                <a:cs typeface="Arial"/>
              </a:rPr>
              <a:t>)</a:t>
            </a:r>
          </a:p>
          <a:p>
            <a:pPr marL="117023" indent="0">
              <a:buNone/>
            </a:pPr>
            <a:r>
              <a:rPr lang="en-AU" sz="2000" dirty="0">
                <a:latin typeface="Arial"/>
                <a:cs typeface="Arial"/>
              </a:rPr>
              <a:t>    </a:t>
            </a:r>
          </a:p>
          <a:p>
            <a:pPr marL="117023" indent="0">
              <a:buNone/>
            </a:pPr>
            <a:r>
              <a:rPr lang="en-AU" sz="2000" dirty="0" err="1">
                <a:solidFill>
                  <a:srgbClr val="FF6600"/>
                </a:solidFill>
                <a:latin typeface="Arial"/>
                <a:cs typeface="Arial"/>
              </a:rPr>
              <a:t>def</a:t>
            </a:r>
            <a:r>
              <a:rPr lang="en-AU" sz="2000" dirty="0">
                <a:latin typeface="Arial"/>
                <a:cs typeface="Arial"/>
              </a:rPr>
              <a:t> </a:t>
            </a:r>
            <a:r>
              <a:rPr lang="en-AU" sz="2000" dirty="0" err="1">
                <a:solidFill>
                  <a:srgbClr val="3366FF"/>
                </a:solidFill>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0</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a:t>
            </a:r>
            <a:r>
              <a:rPr lang="en-AU" sz="2000" dirty="0">
                <a:solidFill>
                  <a:srgbClr val="800000"/>
                </a:solidFill>
                <a:latin typeface="Arial"/>
                <a:cs typeface="Arial"/>
              </a:rPr>
              <a:t>range</a:t>
            </a:r>
            <a:r>
              <a:rPr lang="en-AU" sz="2000" dirty="0">
                <a:latin typeface="Arial"/>
                <a:cs typeface="Arial"/>
              </a:rPr>
              <a:t>(1, n): </a:t>
            </a:r>
          </a:p>
          <a:p>
            <a:pPr marL="117023" indent="0">
              <a:buNone/>
            </a:pPr>
            <a:r>
              <a:rPr lang="en-AU" sz="2000" dirty="0">
                <a:latin typeface="Arial"/>
                <a:cs typeface="Arial"/>
              </a:rPr>
              <a:t>        </a:t>
            </a:r>
            <a:r>
              <a:rPr lang="en-AU" sz="2000" dirty="0">
                <a:solidFill>
                  <a:srgbClr val="FF6600"/>
                </a:solidFill>
                <a:latin typeface="Arial"/>
                <a:cs typeface="Arial"/>
              </a:rPr>
              <a:t>if</a:t>
            </a:r>
            <a:r>
              <a:rPr lang="en-AU" sz="2000" dirty="0">
                <a:latin typeface="Arial"/>
                <a:cs typeface="Arial"/>
              </a:rPr>
              <a:t> </a:t>
            </a:r>
            <a:r>
              <a:rPr lang="en-AU" sz="2000" dirty="0" err="1">
                <a:latin typeface="Arial"/>
                <a:cs typeface="Arial"/>
              </a:rPr>
              <a:t>aList</a:t>
            </a:r>
            <a:r>
              <a:rPr lang="en-AU" sz="2000" dirty="0">
                <a:latin typeface="Arial"/>
                <a:cs typeface="Arial"/>
              </a:rPr>
              <a:t>[k] &lt; </a:t>
            </a:r>
            <a:r>
              <a:rPr lang="en-AU" sz="2000" dirty="0" err="1">
                <a:latin typeface="Arial"/>
                <a:cs typeface="Arial"/>
              </a:rPr>
              <a:t>aList</a:t>
            </a:r>
            <a:r>
              <a:rPr lang="en-AU" sz="2000" dirty="0">
                <a:latin typeface="Arial"/>
                <a:cs typeface="Arial"/>
              </a:rPr>
              <a:t>[</a:t>
            </a:r>
            <a:r>
              <a:rPr lang="en-AU" sz="2000" dirty="0" err="1">
                <a:latin typeface="Arial"/>
                <a:cs typeface="Arial"/>
              </a:rPr>
              <a:t>minPosition</a:t>
            </a:r>
            <a:r>
              <a:rPr lang="en-AU" sz="2000" dirty="0">
                <a:latin typeface="Arial"/>
                <a:cs typeface="Arial"/>
              </a:rPr>
              <a:t>]: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k</a:t>
            </a:r>
          </a:p>
          <a:p>
            <a:pPr marL="117023" indent="0">
              <a:buNone/>
            </a:pPr>
            <a:r>
              <a:rPr lang="en-AU" sz="2000" dirty="0">
                <a:latin typeface="Arial"/>
                <a:cs typeface="Arial"/>
              </a:rPr>
              <a:t>    </a:t>
            </a:r>
            <a:r>
              <a:rPr lang="en-AU" sz="2000" dirty="0">
                <a:solidFill>
                  <a:srgbClr val="FF6600"/>
                </a:solidFill>
                <a:latin typeface="Arial"/>
                <a:cs typeface="Arial"/>
              </a:rPr>
              <a:t>return</a:t>
            </a:r>
            <a:r>
              <a:rPr lang="en-AU" sz="2000" dirty="0">
                <a:latin typeface="Arial"/>
                <a:cs typeface="Arial"/>
              </a:rPr>
              <a:t> </a:t>
            </a:r>
            <a:r>
              <a:rPr lang="en-AU" sz="2000" dirty="0" err="1">
                <a:latin typeface="Arial"/>
                <a:cs typeface="Arial"/>
              </a:rPr>
              <a:t>minPosition</a:t>
            </a:r>
            <a:r>
              <a:rPr lang="en-AU" sz="2000" dirty="0">
                <a:latin typeface="Arial"/>
                <a:cs typeface="Arial"/>
              </a:rPr>
              <a:t> </a:t>
            </a:r>
          </a:p>
          <a:p>
            <a:pPr marL="117023" indent="0">
              <a:buNone/>
            </a:pPr>
            <a:r>
              <a:rPr lang="en-AU" sz="2000" dirty="0">
                <a:latin typeface="Arial"/>
                <a:cs typeface="Arial"/>
              </a:rPr>
              <a:t>  </a:t>
            </a:r>
          </a:p>
          <a:p>
            <a:pPr marL="117017" indent="0">
              <a:buNone/>
            </a:pPr>
            <a:r>
              <a:rPr lang="en-AU" sz="2000" dirty="0" err="1">
                <a:solidFill>
                  <a:srgbClr val="FF6600"/>
                </a:solidFill>
                <a:latin typeface="Arial"/>
                <a:cs typeface="Arial"/>
              </a:rPr>
              <a:t>def</a:t>
            </a:r>
            <a:r>
              <a:rPr lang="en-AU" sz="2000" dirty="0">
                <a:latin typeface="Arial"/>
                <a:cs typeface="Arial"/>
              </a:rPr>
              <a:t> </a:t>
            </a:r>
            <a:r>
              <a:rPr lang="en-AU" sz="2000" dirty="0">
                <a:solidFill>
                  <a:srgbClr val="3366FF"/>
                </a:solidFill>
                <a:latin typeface="Arial"/>
                <a:cs typeface="Arial"/>
              </a:rPr>
              <a:t>swap</a:t>
            </a:r>
            <a:r>
              <a:rPr lang="en-AU" sz="2000" dirty="0">
                <a:latin typeface="Arial"/>
                <a:cs typeface="Arial"/>
              </a:rPr>
              <a:t>(</a:t>
            </a:r>
            <a:r>
              <a:rPr lang="en-AU" sz="2000" dirty="0" err="1">
                <a:latin typeface="Arial"/>
                <a:cs typeface="Arial"/>
              </a:rPr>
              <a:t>aList</a:t>
            </a:r>
            <a:r>
              <a:rPr lang="en-AU" sz="2000" dirty="0">
                <a:latin typeface="Arial"/>
                <a:cs typeface="Arial"/>
              </a:rPr>
              <a:t>, </a:t>
            </a:r>
            <a:r>
              <a:rPr lang="en-US" sz="2000" dirty="0">
                <a:latin typeface="Arial"/>
                <a:cs typeface="Arial"/>
              </a:rPr>
              <a:t>k</a:t>
            </a:r>
            <a:r>
              <a:rPr lang="en-AU" sz="2000" dirty="0">
                <a:latin typeface="Arial"/>
                <a:cs typeface="Arial"/>
              </a:rPr>
              <a:t>, j):</a:t>
            </a:r>
          </a:p>
          <a:p>
            <a:pPr marL="82279" indent="0">
              <a:buNone/>
            </a:pPr>
            <a:r>
              <a:rPr lang="en-AU" sz="2000" dirty="0">
                <a:latin typeface="Arial"/>
                <a:cs typeface="Arial"/>
              </a:rPr>
              <a:t>     </a:t>
            </a:r>
            <a:r>
              <a:rPr lang="en-AU" sz="2000" dirty="0" err="1">
                <a:latin typeface="Arial"/>
                <a:cs typeface="Arial"/>
              </a:rPr>
              <a:t>tmp</a:t>
            </a:r>
            <a:r>
              <a:rPr lang="en-AU" sz="2000" dirty="0">
                <a:latin typeface="Arial"/>
                <a:cs typeface="Arial"/>
              </a:rPr>
              <a:t> = </a:t>
            </a:r>
            <a:r>
              <a:rPr lang="en-AU" sz="2000" dirty="0" err="1">
                <a:latin typeface="Arial"/>
                <a:cs typeface="Arial"/>
              </a:rPr>
              <a:t>aList</a:t>
            </a:r>
            <a:r>
              <a:rPr lang="en-AU" sz="2000" dirty="0">
                <a:latin typeface="Arial"/>
                <a:cs typeface="Arial"/>
              </a:rPr>
              <a:t>[k]</a:t>
            </a:r>
          </a:p>
          <a:p>
            <a:pPr marL="82279" indent="0">
              <a:buNone/>
            </a:pPr>
            <a:r>
              <a:rPr lang="en-AU" sz="2000" dirty="0">
                <a:latin typeface="Arial"/>
                <a:cs typeface="Arial"/>
              </a:rPr>
              <a:t>     </a:t>
            </a:r>
            <a:r>
              <a:rPr lang="en-AU" sz="2000" dirty="0" err="1">
                <a:latin typeface="Arial"/>
                <a:cs typeface="Arial"/>
              </a:rPr>
              <a:t>aList</a:t>
            </a:r>
            <a:r>
              <a:rPr lang="en-AU" sz="2000" dirty="0">
                <a:latin typeface="Arial"/>
                <a:cs typeface="Arial"/>
              </a:rPr>
              <a:t>[k] = </a:t>
            </a:r>
            <a:r>
              <a:rPr lang="en-AU" sz="2000" dirty="0" err="1">
                <a:latin typeface="Arial"/>
                <a:cs typeface="Arial"/>
              </a:rPr>
              <a:t>aList</a:t>
            </a:r>
            <a:r>
              <a:rPr lang="en-AU" sz="2000" dirty="0">
                <a:latin typeface="Arial"/>
                <a:cs typeface="Arial"/>
              </a:rPr>
              <a:t>[j]</a:t>
            </a:r>
          </a:p>
          <a:p>
            <a:pPr marL="82279" indent="0">
              <a:buNone/>
            </a:pPr>
            <a:r>
              <a:rPr lang="en-AU" sz="2000" dirty="0">
                <a:latin typeface="Arial"/>
                <a:cs typeface="Arial"/>
              </a:rPr>
              <a:t>     </a:t>
            </a:r>
            <a:r>
              <a:rPr lang="en-AU" sz="2000" dirty="0" err="1">
                <a:latin typeface="Arial"/>
                <a:cs typeface="Arial"/>
              </a:rPr>
              <a:t>aList</a:t>
            </a:r>
            <a:r>
              <a:rPr lang="en-AU" sz="2000" dirty="0">
                <a:latin typeface="Arial"/>
                <a:cs typeface="Arial"/>
              </a:rPr>
              <a:t>[j] = </a:t>
            </a:r>
            <a:r>
              <a:rPr lang="en-AU" sz="2000" dirty="0" err="1">
                <a:latin typeface="Arial"/>
                <a:cs typeface="Arial"/>
              </a:rPr>
              <a:t>tmp</a:t>
            </a:r>
            <a:r>
              <a:rPr lang="en-AU" sz="2000" dirty="0">
                <a:latin typeface="Arial"/>
                <a:cs typeface="Arial"/>
              </a:rPr>
              <a:t>      </a:t>
            </a:r>
          </a:p>
        </p:txBody>
      </p:sp>
    </p:spTree>
    <p:extLst>
      <p:ext uri="{BB962C8B-B14F-4D97-AF65-F5344CB8AC3E}">
        <p14:creationId xmlns:p14="http://schemas.microsoft.com/office/powerpoint/2010/main" val="3542178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normAutofit/>
          </a:bodyPr>
          <a:lstStyle/>
          <a:p>
            <a:pPr eaLnBrk="1" hangingPunct="1"/>
            <a:r>
              <a:rPr lang="en-US" dirty="0" smtClean="0">
                <a:latin typeface="Arial" charset="0"/>
              </a:rPr>
              <a:t>Objectives</a:t>
            </a:r>
            <a:endParaRPr lang="en-US" dirty="0">
              <a:latin typeface="Arial" charset="0"/>
            </a:endParaRPr>
          </a:p>
        </p:txBody>
      </p:sp>
      <p:sp>
        <p:nvSpPr>
          <p:cNvPr id="2" name="Content Placeholder 1"/>
          <p:cNvSpPr>
            <a:spLocks noGrp="1"/>
          </p:cNvSpPr>
          <p:nvPr>
            <p:ph idx="1"/>
          </p:nvPr>
        </p:nvSpPr>
        <p:spPr/>
        <p:txBody>
          <a:bodyPr>
            <a:normAutofit fontScale="85000" lnSpcReduction="10000"/>
          </a:bodyPr>
          <a:lstStyle/>
          <a:p>
            <a:r>
              <a:rPr lang="en-US" dirty="0"/>
              <a:t>To </a:t>
            </a:r>
            <a:r>
              <a:rPr lang="en-US" dirty="0" smtClean="0"/>
              <a:t>learn about how variables and values are represented internally in Python</a:t>
            </a:r>
          </a:p>
          <a:p>
            <a:r>
              <a:rPr lang="en-US" dirty="0" smtClean="0"/>
              <a:t>To understand how this affects execution</a:t>
            </a:r>
          </a:p>
          <a:p>
            <a:r>
              <a:rPr lang="en-US" dirty="0" smtClean="0"/>
              <a:t>To understand the concept of mutable/immutable objects</a:t>
            </a:r>
          </a:p>
          <a:p>
            <a:r>
              <a:rPr lang="en-US" dirty="0" smtClean="0"/>
              <a:t>To be able to follow python code involving</a:t>
            </a:r>
          </a:p>
          <a:p>
            <a:pPr lvl="1"/>
            <a:r>
              <a:rPr lang="en-US" dirty="0" smtClean="0"/>
              <a:t>Variable assignments </a:t>
            </a:r>
          </a:p>
          <a:p>
            <a:pPr lvl="1"/>
            <a:r>
              <a:rPr lang="en-US" dirty="0" smtClean="0"/>
              <a:t>Mutable types</a:t>
            </a:r>
          </a:p>
          <a:p>
            <a:pPr lvl="1"/>
            <a:r>
              <a:rPr lang="en-US" dirty="0" smtClean="0"/>
              <a:t>Immutable types</a:t>
            </a:r>
          </a:p>
          <a:p>
            <a:pPr lvl="1"/>
            <a:r>
              <a:rPr lang="en-US" dirty="0" smtClean="0"/>
              <a:t>Variable aliasing (assigning variables to other variables)</a:t>
            </a:r>
          </a:p>
          <a:p>
            <a:pPr lvl="1"/>
            <a:r>
              <a:rPr lang="en-US" dirty="0" smtClean="0"/>
              <a:t>Functions</a:t>
            </a:r>
          </a:p>
        </p:txBody>
      </p:sp>
    </p:spTree>
    <p:extLst>
      <p:ext uri="{BB962C8B-B14F-4D97-AF65-F5344CB8AC3E}">
        <p14:creationId xmlns:p14="http://schemas.microsoft.com/office/powerpoint/2010/main" val="209744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3" name="Content Placeholder 2"/>
          <p:cNvSpPr txBox="1">
            <a:spLocks/>
          </p:cNvSpPr>
          <p:nvPr/>
        </p:nvSpPr>
        <p:spPr>
          <a:xfrm>
            <a:off x="1965899" y="2284515"/>
            <a:ext cx="4536503" cy="2592289"/>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[4, 12, -2.3]</a:t>
            </a:r>
          </a:p>
          <a:p>
            <a:pPr marL="117017"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selectionSort</a:t>
            </a:r>
            <a:r>
              <a:rPr lang="en-AU" sz="3100" dirty="0">
                <a:latin typeface="Arial"/>
                <a:cs typeface="Arial"/>
              </a:rPr>
              <a:t>(x)</a:t>
            </a:r>
          </a:p>
          <a:p>
            <a:pPr marL="117017" indent="0">
              <a:buNone/>
            </a:pPr>
            <a:r>
              <a:rPr lang="en-AU" sz="3100" dirty="0">
                <a:solidFill>
                  <a:srgbClr val="800000"/>
                </a:solidFill>
                <a:latin typeface="Arial"/>
                <a:cs typeface="Arial"/>
              </a:rPr>
              <a:t>&gt;&gt;&gt;</a:t>
            </a:r>
            <a:r>
              <a:rPr lang="en-AU" sz="3100" dirty="0">
                <a:latin typeface="Arial"/>
                <a:cs typeface="Arial"/>
              </a:rPr>
              <a:t> x</a:t>
            </a:r>
          </a:p>
          <a:p>
            <a:pPr marL="117017" indent="0">
              <a:buNone/>
            </a:pPr>
            <a:r>
              <a:rPr lang="en-AU" sz="3100" dirty="0">
                <a:solidFill>
                  <a:srgbClr val="3366FF"/>
                </a:solidFill>
                <a:latin typeface="Arial"/>
                <a:cs typeface="Arial"/>
              </a:rPr>
              <a:t>[-2.3, 4, 12]</a:t>
            </a:r>
          </a:p>
          <a:p>
            <a:pPr marL="117017" indent="0">
              <a:buNone/>
            </a:pPr>
            <a:r>
              <a:rPr lang="en-AU" sz="3100" dirty="0">
                <a:latin typeface="Arial"/>
                <a:cs typeface="Arial"/>
              </a:rPr>
              <a:t>    </a:t>
            </a:r>
          </a:p>
          <a:p>
            <a:pPr marL="117017" indent="0">
              <a:buNone/>
            </a:pPr>
            <a:r>
              <a:rPr lang="en-AU" sz="3100" dirty="0">
                <a:latin typeface="Arial"/>
                <a:cs typeface="Arial"/>
              </a:rPr>
              <a:t>  </a:t>
            </a:r>
          </a:p>
          <a:p>
            <a:pPr marL="117017" indent="0">
              <a:buNone/>
            </a:pPr>
            <a:endParaRPr lang="en-AU" sz="31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1406576149"/>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a:off x="3550914" y="6709416"/>
            <a:ext cx="2394628" cy="23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2792839659"/>
              </p:ext>
            </p:extLst>
          </p:nvPr>
        </p:nvGraphicFramePr>
        <p:xfrm>
          <a:off x="6150365"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81583240"/>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84742960"/>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879589898"/>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596421" y="7152253"/>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6" y="7109049"/>
            <a:ext cx="288033"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2679237615"/>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84232738"/>
              </p:ext>
            </p:extLst>
          </p:nvPr>
        </p:nvGraphicFramePr>
        <p:xfrm>
          <a:off x="9670753" y="7829128"/>
          <a:ext cx="1152128" cy="720080"/>
        </p:xfrm>
        <a:graphic>
          <a:graphicData uri="http://schemas.openxmlformats.org/drawingml/2006/table">
            <a:tbl>
              <a:tblPr firstRow="1" bandRow="1">
                <a:effectLst/>
                <a:tableStyleId>{5C22544A-7EE6-4342-B048-85BDC9FD1C3A}</a:tableStyleId>
              </a:tblPr>
              <a:tblGrid>
                <a:gridCol w="1152128"/>
              </a:tblGrid>
              <a:tr h="7200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Tree>
    <p:extLst>
      <p:ext uri="{BB962C8B-B14F-4D97-AF65-F5344CB8AC3E}">
        <p14:creationId xmlns:p14="http://schemas.microsoft.com/office/powerpoint/2010/main" val="416229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3" name="Content Placeholder 2"/>
          <p:cNvSpPr txBox="1">
            <a:spLocks/>
          </p:cNvSpPr>
          <p:nvPr/>
        </p:nvSpPr>
        <p:spPr>
          <a:xfrm>
            <a:off x="1965897" y="2284513"/>
            <a:ext cx="4680521" cy="2088232"/>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a:solidFill>
                  <a:srgbClr val="3366FF"/>
                </a:solidFill>
                <a:latin typeface="Arial"/>
                <a:cs typeface="Arial"/>
              </a:rPr>
              <a:t>selectionSort</a:t>
            </a:r>
            <a:r>
              <a:rPr lang="en-AU" sz="2000" dirty="0">
                <a:latin typeface="Arial"/>
                <a:cs typeface="Arial"/>
              </a:rPr>
              <a:t>(</a:t>
            </a:r>
            <a:r>
              <a:rPr lang="en-AU" sz="2000" dirty="0" err="1">
                <a:latin typeface="Arial"/>
                <a:cs typeface="Arial"/>
              </a:rPr>
              <a:t>aList</a:t>
            </a:r>
            <a:r>
              <a:rPr lang="en-AU" sz="2000" dirty="0">
                <a:latin typeface="Arial"/>
                <a:cs typeface="Arial"/>
              </a:rPr>
              <a:t>): </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range(n):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a:t>
            </a:r>
            <a:r>
              <a:rPr lang="en-AU" sz="2000" dirty="0" err="1">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[k:])</a:t>
            </a:r>
          </a:p>
          <a:p>
            <a:pPr marL="117023" indent="0">
              <a:buNone/>
            </a:pPr>
            <a:r>
              <a:rPr lang="en-AU" sz="2000" dirty="0">
                <a:latin typeface="Arial"/>
                <a:cs typeface="Arial"/>
              </a:rPr>
              <a:t>        swap(</a:t>
            </a:r>
            <a:r>
              <a:rPr lang="en-AU" sz="2000" dirty="0" err="1">
                <a:latin typeface="Arial"/>
                <a:cs typeface="Arial"/>
              </a:rPr>
              <a:t>aList</a:t>
            </a:r>
            <a:r>
              <a:rPr lang="en-AU" sz="2000" dirty="0">
                <a:latin typeface="Arial"/>
                <a:cs typeface="Arial"/>
              </a:rPr>
              <a:t>, k, </a:t>
            </a:r>
            <a:r>
              <a:rPr lang="en-AU" sz="2000" dirty="0" err="1">
                <a:latin typeface="Arial"/>
                <a:cs typeface="Arial"/>
              </a:rPr>
              <a:t>minPosition+k</a:t>
            </a:r>
            <a:r>
              <a:rPr lang="en-AU" sz="2000" dirty="0">
                <a:latin typeface="Arial"/>
                <a:cs typeface="Arial"/>
              </a:rPr>
              <a:t>)</a:t>
            </a:r>
          </a:p>
          <a:p>
            <a:pPr marL="117017" indent="0">
              <a:buNone/>
            </a:pPr>
            <a:r>
              <a:rPr lang="en-AU" sz="2000" dirty="0">
                <a:latin typeface="Arial"/>
                <a:cs typeface="Arial"/>
              </a:rPr>
              <a:t>    </a:t>
            </a:r>
          </a:p>
          <a:p>
            <a:pPr marL="117017" indent="0">
              <a:buNone/>
            </a:pPr>
            <a:r>
              <a:rPr lang="en-AU" sz="2000" dirty="0">
                <a:latin typeface="Arial"/>
                <a:cs typeface="Arial"/>
              </a:rPr>
              <a:t>  </a:t>
            </a:r>
          </a:p>
          <a:p>
            <a:pPr marL="117017" indent="0">
              <a:buNone/>
            </a:pPr>
            <a:endParaRPr lang="en-AU" sz="20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498032649"/>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flipV="1">
            <a:off x="3550912" y="6677003"/>
            <a:ext cx="2087393" cy="3241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632172411"/>
              </p:ext>
            </p:extLst>
          </p:nvPr>
        </p:nvGraphicFramePr>
        <p:xfrm>
          <a:off x="6150365"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41430525"/>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26185394"/>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831271286"/>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596421" y="7152253"/>
            <a:ext cx="66001"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6" y="7109049"/>
            <a:ext cx="288033"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1171109651"/>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84758172"/>
              </p:ext>
            </p:extLst>
          </p:nvPr>
        </p:nvGraphicFramePr>
        <p:xfrm>
          <a:off x="9670753" y="7829128"/>
          <a:ext cx="1152128" cy="720080"/>
        </p:xfrm>
        <a:graphic>
          <a:graphicData uri="http://schemas.openxmlformats.org/drawingml/2006/table">
            <a:tbl>
              <a:tblPr firstRow="1" bandRow="1">
                <a:effectLst/>
                <a:tableStyleId>{5C22544A-7EE6-4342-B048-85BDC9FD1C3A}</a:tableStyleId>
              </a:tblPr>
              <a:tblGrid>
                <a:gridCol w="1152128"/>
              </a:tblGrid>
              <a:tr h="7200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23" name="Text Box 7"/>
          <p:cNvSpPr txBox="1">
            <a:spLocks noChangeArrowheads="1"/>
          </p:cNvSpPr>
          <p:nvPr/>
        </p:nvSpPr>
        <p:spPr bwMode="auto">
          <a:xfrm>
            <a:off x="8014570" y="4084714"/>
            <a:ext cx="1409756"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aList</a:t>
            </a:r>
            <a:endParaRPr lang="en-US" sz="2600" b="1" dirty="0">
              <a:latin typeface="Courier New"/>
              <a:cs typeface="Courier New"/>
            </a:endParaRPr>
          </a:p>
        </p:txBody>
      </p:sp>
      <p:graphicFrame>
        <p:nvGraphicFramePr>
          <p:cNvPr id="24" name="Table 23"/>
          <p:cNvGraphicFramePr>
            <a:graphicFrameLocks noGrp="1"/>
          </p:cNvGraphicFramePr>
          <p:nvPr>
            <p:extLst>
              <p:ext uri="{D42A27DB-BD31-4B8C-83A1-F6EECF244321}">
                <p14:modId xmlns:p14="http://schemas.microsoft.com/office/powerpoint/2010/main" val="2149870393"/>
              </p:ext>
            </p:extLst>
          </p:nvPr>
        </p:nvGraphicFramePr>
        <p:xfrm>
          <a:off x="9310715" y="98837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5" name="Text Box 7"/>
          <p:cNvSpPr txBox="1">
            <a:spLocks noChangeArrowheads="1"/>
          </p:cNvSpPr>
          <p:nvPr/>
        </p:nvSpPr>
        <p:spPr bwMode="auto">
          <a:xfrm>
            <a:off x="8662640" y="2140496"/>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n</a:t>
            </a:r>
          </a:p>
        </p:txBody>
      </p:sp>
      <p:graphicFrame>
        <p:nvGraphicFramePr>
          <p:cNvPr id="26" name="Table 25"/>
          <p:cNvGraphicFramePr>
            <a:graphicFrameLocks noGrp="1"/>
          </p:cNvGraphicFramePr>
          <p:nvPr>
            <p:extLst>
              <p:ext uri="{D42A27DB-BD31-4B8C-83A1-F6EECF244321}">
                <p14:modId xmlns:p14="http://schemas.microsoft.com/office/powerpoint/2010/main" val="1900192027"/>
              </p:ext>
            </p:extLst>
          </p:nvPr>
        </p:nvGraphicFramePr>
        <p:xfrm>
          <a:off x="9238707" y="2068490"/>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7" name="Text Box 7"/>
          <p:cNvSpPr txBox="1">
            <a:spLocks noChangeArrowheads="1"/>
          </p:cNvSpPr>
          <p:nvPr/>
        </p:nvSpPr>
        <p:spPr bwMode="auto">
          <a:xfrm>
            <a:off x="6934451" y="1060378"/>
            <a:ext cx="248987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minPosition</a:t>
            </a:r>
            <a:endParaRPr lang="en-US" sz="2600" b="1" dirty="0">
              <a:latin typeface="Courier New"/>
              <a:cs typeface="Courier New"/>
            </a:endParaRPr>
          </a:p>
        </p:txBody>
      </p:sp>
      <p:graphicFrame>
        <p:nvGraphicFramePr>
          <p:cNvPr id="28" name="Table 27"/>
          <p:cNvGraphicFramePr>
            <a:graphicFrameLocks noGrp="1"/>
          </p:cNvGraphicFramePr>
          <p:nvPr>
            <p:extLst>
              <p:ext uri="{D42A27DB-BD31-4B8C-83A1-F6EECF244321}">
                <p14:modId xmlns:p14="http://schemas.microsoft.com/office/powerpoint/2010/main" val="999344967"/>
              </p:ext>
            </p:extLst>
          </p:nvPr>
        </p:nvGraphicFramePr>
        <p:xfrm>
          <a:off x="9238707" y="307660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9" name="Text Box 7"/>
          <p:cNvSpPr txBox="1">
            <a:spLocks noChangeArrowheads="1"/>
          </p:cNvSpPr>
          <p:nvPr/>
        </p:nvSpPr>
        <p:spPr bwMode="auto">
          <a:xfrm>
            <a:off x="8662640" y="3076600"/>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k</a:t>
            </a:r>
          </a:p>
        </p:txBody>
      </p:sp>
      <p:graphicFrame>
        <p:nvGraphicFramePr>
          <p:cNvPr id="30" name="Table 29"/>
          <p:cNvGraphicFramePr>
            <a:graphicFrameLocks noGrp="1"/>
          </p:cNvGraphicFramePr>
          <p:nvPr>
            <p:extLst>
              <p:ext uri="{D42A27DB-BD31-4B8C-83A1-F6EECF244321}">
                <p14:modId xmlns:p14="http://schemas.microsoft.com/office/powerpoint/2010/main" val="3903317852"/>
              </p:ext>
            </p:extLst>
          </p:nvPr>
        </p:nvGraphicFramePr>
        <p:xfrm>
          <a:off x="9310715" y="4084715"/>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31" name="TextBox 30"/>
          <p:cNvSpPr txBox="1"/>
          <p:nvPr/>
        </p:nvSpPr>
        <p:spPr>
          <a:xfrm>
            <a:off x="8086578" y="268289"/>
            <a:ext cx="2376265" cy="461665"/>
          </a:xfrm>
          <a:prstGeom prst="rect">
            <a:avLst/>
          </a:prstGeom>
          <a:solidFill>
            <a:srgbClr val="FEB80A"/>
          </a:solidFill>
        </p:spPr>
        <p:txBody>
          <a:bodyPr wrap="square" lIns="91430" tIns="45715" rIns="91430" bIns="45715" rtlCol="0">
            <a:spAutoFit/>
          </a:bodyPr>
          <a:lstStyle/>
          <a:p>
            <a:pPr algn="l"/>
            <a:r>
              <a:rPr lang="en-US" sz="2400" dirty="0">
                <a:latin typeface="Arial"/>
                <a:cs typeface="Arial"/>
              </a:rPr>
              <a:t>Local variables</a:t>
            </a:r>
          </a:p>
        </p:txBody>
      </p:sp>
      <p:graphicFrame>
        <p:nvGraphicFramePr>
          <p:cNvPr id="36" name="Table 35"/>
          <p:cNvGraphicFramePr>
            <a:graphicFrameLocks noGrp="1"/>
          </p:cNvGraphicFramePr>
          <p:nvPr>
            <p:extLst>
              <p:ext uri="{D42A27DB-BD31-4B8C-83A1-F6EECF244321}">
                <p14:modId xmlns:p14="http://schemas.microsoft.com/office/powerpoint/2010/main" val="548777981"/>
              </p:ext>
            </p:extLst>
          </p:nvPr>
        </p:nvGraphicFramePr>
        <p:xfrm>
          <a:off x="11398947" y="2068491"/>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7" name="Straight Arrow Connector 36"/>
          <p:cNvCxnSpPr/>
          <p:nvPr/>
        </p:nvCxnSpPr>
        <p:spPr bwMode="auto">
          <a:xfrm flipH="1">
            <a:off x="9310712" y="4660777"/>
            <a:ext cx="432048" cy="648073"/>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46" name="Straight Arrow Connector 45"/>
          <p:cNvCxnSpPr/>
          <p:nvPr/>
        </p:nvCxnSpPr>
        <p:spPr bwMode="auto">
          <a:xfrm>
            <a:off x="10246817" y="2284515"/>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2" name="Table 31"/>
          <p:cNvGraphicFramePr>
            <a:graphicFrameLocks noGrp="1"/>
          </p:cNvGraphicFramePr>
          <p:nvPr>
            <p:extLst>
              <p:ext uri="{D42A27DB-BD31-4B8C-83A1-F6EECF244321}">
                <p14:modId xmlns:p14="http://schemas.microsoft.com/office/powerpoint/2010/main" val="2943194796"/>
              </p:ext>
            </p:extLst>
          </p:nvPr>
        </p:nvGraphicFramePr>
        <p:xfrm>
          <a:off x="11398947" y="311619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3" name="Straight Arrow Connector 32"/>
          <p:cNvCxnSpPr>
            <a:endCxn id="32" idx="1"/>
          </p:cNvCxnSpPr>
          <p:nvPr/>
        </p:nvCxnSpPr>
        <p:spPr bwMode="auto">
          <a:xfrm>
            <a:off x="10246817" y="3364634"/>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4" name="Table 33"/>
          <p:cNvGraphicFramePr>
            <a:graphicFrameLocks noGrp="1"/>
          </p:cNvGraphicFramePr>
          <p:nvPr>
            <p:extLst>
              <p:ext uri="{D42A27DB-BD31-4B8C-83A1-F6EECF244321}">
                <p14:modId xmlns:p14="http://schemas.microsoft.com/office/powerpoint/2010/main" val="174464623"/>
              </p:ext>
            </p:extLst>
          </p:nvPr>
        </p:nvGraphicFramePr>
        <p:xfrm>
          <a:off x="11470954" y="102796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5" name="Straight Arrow Connector 34"/>
          <p:cNvCxnSpPr>
            <a:endCxn id="34" idx="1"/>
          </p:cNvCxnSpPr>
          <p:nvPr/>
        </p:nvCxnSpPr>
        <p:spPr bwMode="auto">
          <a:xfrm>
            <a:off x="10318824" y="1276402"/>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27568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29" grpId="0"/>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3" name="Content Placeholder 2"/>
          <p:cNvSpPr txBox="1">
            <a:spLocks/>
          </p:cNvSpPr>
          <p:nvPr/>
        </p:nvSpPr>
        <p:spPr>
          <a:xfrm>
            <a:off x="1965897" y="2284513"/>
            <a:ext cx="4680521" cy="2088232"/>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a:solidFill>
                  <a:srgbClr val="3366FF"/>
                </a:solidFill>
                <a:latin typeface="Arial"/>
                <a:cs typeface="Arial"/>
              </a:rPr>
              <a:t>selectionSort</a:t>
            </a:r>
            <a:r>
              <a:rPr lang="en-AU" sz="2000" dirty="0">
                <a:latin typeface="Arial"/>
                <a:cs typeface="Arial"/>
              </a:rPr>
              <a:t>(</a:t>
            </a:r>
            <a:r>
              <a:rPr lang="en-AU" sz="2000" dirty="0" err="1">
                <a:latin typeface="Arial"/>
                <a:cs typeface="Arial"/>
              </a:rPr>
              <a:t>aList</a:t>
            </a:r>
            <a:r>
              <a:rPr lang="en-AU" sz="2000" dirty="0">
                <a:latin typeface="Arial"/>
                <a:cs typeface="Arial"/>
              </a:rPr>
              <a:t>): </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range(n):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a:t>
            </a:r>
            <a:r>
              <a:rPr lang="en-AU" sz="2000" dirty="0" err="1">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[k:])</a:t>
            </a:r>
          </a:p>
          <a:p>
            <a:pPr marL="117023" indent="0">
              <a:buNone/>
            </a:pPr>
            <a:r>
              <a:rPr lang="en-AU" sz="2000" dirty="0">
                <a:latin typeface="Arial"/>
                <a:cs typeface="Arial"/>
              </a:rPr>
              <a:t>        swap(</a:t>
            </a:r>
            <a:r>
              <a:rPr lang="en-AU" sz="2000" dirty="0" err="1">
                <a:latin typeface="Arial"/>
                <a:cs typeface="Arial"/>
              </a:rPr>
              <a:t>aList</a:t>
            </a:r>
            <a:r>
              <a:rPr lang="en-AU" sz="2000" dirty="0">
                <a:latin typeface="Arial"/>
                <a:cs typeface="Arial"/>
              </a:rPr>
              <a:t>, k, </a:t>
            </a:r>
            <a:r>
              <a:rPr lang="en-AU" sz="2000" dirty="0" err="1">
                <a:latin typeface="Arial"/>
                <a:cs typeface="Arial"/>
              </a:rPr>
              <a:t>minPosition+k</a:t>
            </a:r>
            <a:r>
              <a:rPr lang="en-AU" sz="2000" dirty="0">
                <a:latin typeface="Arial"/>
                <a:cs typeface="Arial"/>
              </a:rPr>
              <a:t>)</a:t>
            </a:r>
          </a:p>
          <a:p>
            <a:pPr marL="117017" indent="0">
              <a:buNone/>
            </a:pPr>
            <a:r>
              <a:rPr lang="en-AU" sz="2000" dirty="0">
                <a:latin typeface="Arial"/>
                <a:cs typeface="Arial"/>
              </a:rPr>
              <a:t>    </a:t>
            </a:r>
          </a:p>
          <a:p>
            <a:pPr marL="117017" indent="0">
              <a:buNone/>
            </a:pPr>
            <a:r>
              <a:rPr lang="en-AU" sz="2000" dirty="0">
                <a:latin typeface="Arial"/>
                <a:cs typeface="Arial"/>
              </a:rPr>
              <a:t>  </a:t>
            </a:r>
          </a:p>
          <a:p>
            <a:pPr marL="117017" indent="0">
              <a:buNone/>
            </a:pPr>
            <a:endParaRPr lang="en-AU" sz="20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3464774612"/>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flipV="1">
            <a:off x="3550912" y="6677003"/>
            <a:ext cx="2087393" cy="3241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2000081301"/>
              </p:ext>
            </p:extLst>
          </p:nvPr>
        </p:nvGraphicFramePr>
        <p:xfrm>
          <a:off x="5782322" y="7869137"/>
          <a:ext cx="1260156" cy="647007"/>
        </p:xfrm>
        <a:graphic>
          <a:graphicData uri="http://schemas.openxmlformats.org/drawingml/2006/table">
            <a:tbl>
              <a:tblPr firstRow="1" bandRow="1">
                <a:effectLst/>
                <a:tableStyleId>{5C22544A-7EE6-4342-B048-85BDC9FD1C3A}</a:tableStyleId>
              </a:tblPr>
              <a:tblGrid>
                <a:gridCol w="1260156"/>
              </a:tblGrid>
              <a:tr h="647007">
                <a:tc>
                  <a:txBody>
                    <a:bodyPr/>
                    <a:lstStyle/>
                    <a:p>
                      <a:pPr algn="ctr"/>
                      <a:r>
                        <a:rPr lang="en-US" sz="2600" b="1" baseline="0"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0282625"/>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7044009"/>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094589284"/>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412401" y="7152255"/>
            <a:ext cx="250022" cy="71688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4" y="7109049"/>
            <a:ext cx="36004"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4128691956"/>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095522366"/>
              </p:ext>
            </p:extLst>
          </p:nvPr>
        </p:nvGraphicFramePr>
        <p:xfrm>
          <a:off x="9670751" y="7829128"/>
          <a:ext cx="648073" cy="720080"/>
        </p:xfrm>
        <a:graphic>
          <a:graphicData uri="http://schemas.openxmlformats.org/drawingml/2006/table">
            <a:tbl>
              <a:tblPr firstRow="1" bandRow="1">
                <a:effectLst/>
                <a:tableStyleId>{5C22544A-7EE6-4342-B048-85BDC9FD1C3A}</a:tableStyleId>
              </a:tblPr>
              <a:tblGrid>
                <a:gridCol w="648073"/>
              </a:tblGrid>
              <a:tr h="720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23" name="Text Box 7"/>
          <p:cNvSpPr txBox="1">
            <a:spLocks noChangeArrowheads="1"/>
          </p:cNvSpPr>
          <p:nvPr/>
        </p:nvSpPr>
        <p:spPr bwMode="auto">
          <a:xfrm>
            <a:off x="8014570" y="4084714"/>
            <a:ext cx="1409756"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aList</a:t>
            </a:r>
            <a:endParaRPr lang="en-US" sz="2600" b="1" dirty="0">
              <a:latin typeface="Courier New"/>
              <a:cs typeface="Courier New"/>
            </a:endParaRPr>
          </a:p>
        </p:txBody>
      </p:sp>
      <p:graphicFrame>
        <p:nvGraphicFramePr>
          <p:cNvPr id="24" name="Table 23"/>
          <p:cNvGraphicFramePr>
            <a:graphicFrameLocks noGrp="1"/>
          </p:cNvGraphicFramePr>
          <p:nvPr>
            <p:extLst>
              <p:ext uri="{D42A27DB-BD31-4B8C-83A1-F6EECF244321}">
                <p14:modId xmlns:p14="http://schemas.microsoft.com/office/powerpoint/2010/main" val="2452486961"/>
              </p:ext>
            </p:extLst>
          </p:nvPr>
        </p:nvGraphicFramePr>
        <p:xfrm>
          <a:off x="9310715" y="98837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5" name="Text Box 7"/>
          <p:cNvSpPr txBox="1">
            <a:spLocks noChangeArrowheads="1"/>
          </p:cNvSpPr>
          <p:nvPr/>
        </p:nvSpPr>
        <p:spPr bwMode="auto">
          <a:xfrm>
            <a:off x="8662640" y="2140496"/>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n</a:t>
            </a:r>
          </a:p>
        </p:txBody>
      </p:sp>
      <p:graphicFrame>
        <p:nvGraphicFramePr>
          <p:cNvPr id="26" name="Table 25"/>
          <p:cNvGraphicFramePr>
            <a:graphicFrameLocks noGrp="1"/>
          </p:cNvGraphicFramePr>
          <p:nvPr>
            <p:extLst>
              <p:ext uri="{D42A27DB-BD31-4B8C-83A1-F6EECF244321}">
                <p14:modId xmlns:p14="http://schemas.microsoft.com/office/powerpoint/2010/main" val="3557688156"/>
              </p:ext>
            </p:extLst>
          </p:nvPr>
        </p:nvGraphicFramePr>
        <p:xfrm>
          <a:off x="9238707" y="2068490"/>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7" name="Text Box 7"/>
          <p:cNvSpPr txBox="1">
            <a:spLocks noChangeArrowheads="1"/>
          </p:cNvSpPr>
          <p:nvPr/>
        </p:nvSpPr>
        <p:spPr bwMode="auto">
          <a:xfrm>
            <a:off x="6934451" y="1060378"/>
            <a:ext cx="248987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minPosition</a:t>
            </a:r>
            <a:endParaRPr lang="en-US" sz="2600" b="1" dirty="0">
              <a:latin typeface="Courier New"/>
              <a:cs typeface="Courier New"/>
            </a:endParaRPr>
          </a:p>
        </p:txBody>
      </p:sp>
      <p:graphicFrame>
        <p:nvGraphicFramePr>
          <p:cNvPr id="28" name="Table 27"/>
          <p:cNvGraphicFramePr>
            <a:graphicFrameLocks noGrp="1"/>
          </p:cNvGraphicFramePr>
          <p:nvPr>
            <p:extLst>
              <p:ext uri="{D42A27DB-BD31-4B8C-83A1-F6EECF244321}">
                <p14:modId xmlns:p14="http://schemas.microsoft.com/office/powerpoint/2010/main" val="3477124950"/>
              </p:ext>
            </p:extLst>
          </p:nvPr>
        </p:nvGraphicFramePr>
        <p:xfrm>
          <a:off x="9238707" y="307660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9" name="Text Box 7"/>
          <p:cNvSpPr txBox="1">
            <a:spLocks noChangeArrowheads="1"/>
          </p:cNvSpPr>
          <p:nvPr/>
        </p:nvSpPr>
        <p:spPr bwMode="auto">
          <a:xfrm>
            <a:off x="8662640" y="3076600"/>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k</a:t>
            </a:r>
          </a:p>
        </p:txBody>
      </p:sp>
      <p:graphicFrame>
        <p:nvGraphicFramePr>
          <p:cNvPr id="30" name="Table 29"/>
          <p:cNvGraphicFramePr>
            <a:graphicFrameLocks noGrp="1"/>
          </p:cNvGraphicFramePr>
          <p:nvPr>
            <p:extLst>
              <p:ext uri="{D42A27DB-BD31-4B8C-83A1-F6EECF244321}">
                <p14:modId xmlns:p14="http://schemas.microsoft.com/office/powerpoint/2010/main" val="242441005"/>
              </p:ext>
            </p:extLst>
          </p:nvPr>
        </p:nvGraphicFramePr>
        <p:xfrm>
          <a:off x="9310715" y="4084715"/>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31" name="TextBox 30"/>
          <p:cNvSpPr txBox="1"/>
          <p:nvPr/>
        </p:nvSpPr>
        <p:spPr>
          <a:xfrm>
            <a:off x="8086578" y="268289"/>
            <a:ext cx="2376265" cy="461665"/>
          </a:xfrm>
          <a:prstGeom prst="rect">
            <a:avLst/>
          </a:prstGeom>
          <a:solidFill>
            <a:srgbClr val="FEB80A"/>
          </a:solidFill>
        </p:spPr>
        <p:txBody>
          <a:bodyPr wrap="square" lIns="91430" tIns="45715" rIns="91430" bIns="45715" rtlCol="0">
            <a:spAutoFit/>
          </a:bodyPr>
          <a:lstStyle/>
          <a:p>
            <a:pPr algn="l"/>
            <a:r>
              <a:rPr lang="en-US" sz="2400" dirty="0">
                <a:latin typeface="Arial"/>
                <a:cs typeface="Arial"/>
              </a:rPr>
              <a:t>Local variables</a:t>
            </a:r>
          </a:p>
        </p:txBody>
      </p:sp>
      <p:graphicFrame>
        <p:nvGraphicFramePr>
          <p:cNvPr id="36" name="Table 35"/>
          <p:cNvGraphicFramePr>
            <a:graphicFrameLocks noGrp="1"/>
          </p:cNvGraphicFramePr>
          <p:nvPr>
            <p:extLst>
              <p:ext uri="{D42A27DB-BD31-4B8C-83A1-F6EECF244321}">
                <p14:modId xmlns:p14="http://schemas.microsoft.com/office/powerpoint/2010/main" val="806957422"/>
              </p:ext>
            </p:extLst>
          </p:nvPr>
        </p:nvGraphicFramePr>
        <p:xfrm>
          <a:off x="11398947" y="2068491"/>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7" name="Straight Arrow Connector 36"/>
          <p:cNvCxnSpPr/>
          <p:nvPr/>
        </p:nvCxnSpPr>
        <p:spPr bwMode="auto">
          <a:xfrm flipH="1">
            <a:off x="9310712" y="4660777"/>
            <a:ext cx="432048" cy="648073"/>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46" name="Straight Arrow Connector 45"/>
          <p:cNvCxnSpPr>
            <a:endCxn id="36" idx="1"/>
          </p:cNvCxnSpPr>
          <p:nvPr/>
        </p:nvCxnSpPr>
        <p:spPr bwMode="auto">
          <a:xfrm>
            <a:off x="10246817" y="2316933"/>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2" name="Table 31"/>
          <p:cNvGraphicFramePr>
            <a:graphicFrameLocks noGrp="1"/>
          </p:cNvGraphicFramePr>
          <p:nvPr>
            <p:extLst>
              <p:ext uri="{D42A27DB-BD31-4B8C-83A1-F6EECF244321}">
                <p14:modId xmlns:p14="http://schemas.microsoft.com/office/powerpoint/2010/main" val="2681778002"/>
              </p:ext>
            </p:extLst>
          </p:nvPr>
        </p:nvGraphicFramePr>
        <p:xfrm>
          <a:off x="11398947" y="311619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3" name="Straight Arrow Connector 32"/>
          <p:cNvCxnSpPr>
            <a:endCxn id="32" idx="1"/>
          </p:cNvCxnSpPr>
          <p:nvPr/>
        </p:nvCxnSpPr>
        <p:spPr bwMode="auto">
          <a:xfrm>
            <a:off x="10246817" y="3364634"/>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4" name="Table 33"/>
          <p:cNvGraphicFramePr>
            <a:graphicFrameLocks noGrp="1"/>
          </p:cNvGraphicFramePr>
          <p:nvPr>
            <p:extLst>
              <p:ext uri="{D42A27DB-BD31-4B8C-83A1-F6EECF244321}">
                <p14:modId xmlns:p14="http://schemas.microsoft.com/office/powerpoint/2010/main" val="101829106"/>
              </p:ext>
            </p:extLst>
          </p:nvPr>
        </p:nvGraphicFramePr>
        <p:xfrm>
          <a:off x="11470954" y="102796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5" name="Straight Arrow Connector 34"/>
          <p:cNvCxnSpPr>
            <a:endCxn id="34" idx="1"/>
          </p:cNvCxnSpPr>
          <p:nvPr/>
        </p:nvCxnSpPr>
        <p:spPr bwMode="auto">
          <a:xfrm>
            <a:off x="10318824" y="1276402"/>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2536546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3" name="Content Placeholder 2"/>
          <p:cNvSpPr txBox="1">
            <a:spLocks/>
          </p:cNvSpPr>
          <p:nvPr/>
        </p:nvSpPr>
        <p:spPr>
          <a:xfrm>
            <a:off x="1965897" y="2284513"/>
            <a:ext cx="4680521" cy="2088232"/>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a:solidFill>
                  <a:srgbClr val="3366FF"/>
                </a:solidFill>
                <a:latin typeface="Arial"/>
                <a:cs typeface="Arial"/>
              </a:rPr>
              <a:t>selectionSort</a:t>
            </a:r>
            <a:r>
              <a:rPr lang="en-AU" sz="2000" dirty="0">
                <a:latin typeface="Arial"/>
                <a:cs typeface="Arial"/>
              </a:rPr>
              <a:t>(</a:t>
            </a:r>
            <a:r>
              <a:rPr lang="en-AU" sz="2000" dirty="0" err="1">
                <a:latin typeface="Arial"/>
                <a:cs typeface="Arial"/>
              </a:rPr>
              <a:t>aList</a:t>
            </a:r>
            <a:r>
              <a:rPr lang="en-AU" sz="2000" dirty="0">
                <a:latin typeface="Arial"/>
                <a:cs typeface="Arial"/>
              </a:rPr>
              <a:t>): </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range(n):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a:t>
            </a:r>
            <a:r>
              <a:rPr lang="en-AU" sz="2000" dirty="0" err="1">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[k:])</a:t>
            </a:r>
          </a:p>
          <a:p>
            <a:pPr marL="117023" indent="0">
              <a:buNone/>
            </a:pPr>
            <a:r>
              <a:rPr lang="en-AU" sz="2000" dirty="0">
                <a:latin typeface="Arial"/>
                <a:cs typeface="Arial"/>
              </a:rPr>
              <a:t>        swap(</a:t>
            </a:r>
            <a:r>
              <a:rPr lang="en-AU" sz="2000" dirty="0" err="1">
                <a:latin typeface="Arial"/>
                <a:cs typeface="Arial"/>
              </a:rPr>
              <a:t>aList</a:t>
            </a:r>
            <a:r>
              <a:rPr lang="en-AU" sz="2000" dirty="0">
                <a:latin typeface="Arial"/>
                <a:cs typeface="Arial"/>
              </a:rPr>
              <a:t>, k, </a:t>
            </a:r>
            <a:r>
              <a:rPr lang="en-AU" sz="2000" dirty="0" err="1">
                <a:latin typeface="Arial"/>
                <a:cs typeface="Arial"/>
              </a:rPr>
              <a:t>minPosition+k</a:t>
            </a:r>
            <a:r>
              <a:rPr lang="en-AU" sz="2000" dirty="0">
                <a:latin typeface="Arial"/>
                <a:cs typeface="Arial"/>
              </a:rPr>
              <a:t>)</a:t>
            </a:r>
          </a:p>
          <a:p>
            <a:pPr marL="117017" indent="0">
              <a:buNone/>
            </a:pPr>
            <a:r>
              <a:rPr lang="en-AU" sz="2000" dirty="0">
                <a:latin typeface="Arial"/>
                <a:cs typeface="Arial"/>
              </a:rPr>
              <a:t>    </a:t>
            </a:r>
          </a:p>
          <a:p>
            <a:pPr marL="117017" indent="0">
              <a:buNone/>
            </a:pPr>
            <a:r>
              <a:rPr lang="en-AU" sz="2000" dirty="0">
                <a:latin typeface="Arial"/>
                <a:cs typeface="Arial"/>
              </a:rPr>
              <a:t>  </a:t>
            </a:r>
          </a:p>
          <a:p>
            <a:pPr marL="117017" indent="0">
              <a:buNone/>
            </a:pPr>
            <a:endParaRPr lang="en-AU" sz="20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4050880864"/>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flipV="1">
            <a:off x="3550912" y="6677003"/>
            <a:ext cx="2087393" cy="3241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3322385841"/>
              </p:ext>
            </p:extLst>
          </p:nvPr>
        </p:nvGraphicFramePr>
        <p:xfrm>
          <a:off x="5782322" y="7869137"/>
          <a:ext cx="1260156" cy="647007"/>
        </p:xfrm>
        <a:graphic>
          <a:graphicData uri="http://schemas.openxmlformats.org/drawingml/2006/table">
            <a:tbl>
              <a:tblPr firstRow="1" bandRow="1">
                <a:effectLst/>
                <a:tableStyleId>{5C22544A-7EE6-4342-B048-85BDC9FD1C3A}</a:tableStyleId>
              </a:tblPr>
              <a:tblGrid>
                <a:gridCol w="1260156"/>
              </a:tblGrid>
              <a:tr h="647007">
                <a:tc>
                  <a:txBody>
                    <a:bodyPr/>
                    <a:lstStyle/>
                    <a:p>
                      <a:pPr algn="ctr"/>
                      <a:r>
                        <a:rPr lang="en-US" sz="2600" b="1" baseline="0"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90864890"/>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20234839"/>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596072483"/>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412401" y="7152255"/>
            <a:ext cx="250022" cy="71688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4" y="7109049"/>
            <a:ext cx="36004"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2675814524"/>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16053885"/>
              </p:ext>
            </p:extLst>
          </p:nvPr>
        </p:nvGraphicFramePr>
        <p:xfrm>
          <a:off x="9670751" y="7829128"/>
          <a:ext cx="648073" cy="720080"/>
        </p:xfrm>
        <a:graphic>
          <a:graphicData uri="http://schemas.openxmlformats.org/drawingml/2006/table">
            <a:tbl>
              <a:tblPr firstRow="1" bandRow="1">
                <a:effectLst/>
                <a:tableStyleId>{5C22544A-7EE6-4342-B048-85BDC9FD1C3A}</a:tableStyleId>
              </a:tblPr>
              <a:tblGrid>
                <a:gridCol w="648073"/>
              </a:tblGrid>
              <a:tr h="720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23" name="Text Box 7"/>
          <p:cNvSpPr txBox="1">
            <a:spLocks noChangeArrowheads="1"/>
          </p:cNvSpPr>
          <p:nvPr/>
        </p:nvSpPr>
        <p:spPr bwMode="auto">
          <a:xfrm>
            <a:off x="8014570" y="4084714"/>
            <a:ext cx="1409756"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aList</a:t>
            </a:r>
            <a:endParaRPr lang="en-US" sz="2600" b="1" dirty="0">
              <a:latin typeface="Courier New"/>
              <a:cs typeface="Courier New"/>
            </a:endParaRPr>
          </a:p>
        </p:txBody>
      </p:sp>
      <p:graphicFrame>
        <p:nvGraphicFramePr>
          <p:cNvPr id="24" name="Table 23"/>
          <p:cNvGraphicFramePr>
            <a:graphicFrameLocks noGrp="1"/>
          </p:cNvGraphicFramePr>
          <p:nvPr>
            <p:extLst>
              <p:ext uri="{D42A27DB-BD31-4B8C-83A1-F6EECF244321}">
                <p14:modId xmlns:p14="http://schemas.microsoft.com/office/powerpoint/2010/main" val="4233101037"/>
              </p:ext>
            </p:extLst>
          </p:nvPr>
        </p:nvGraphicFramePr>
        <p:xfrm>
          <a:off x="9310715" y="98837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5" name="Text Box 7"/>
          <p:cNvSpPr txBox="1">
            <a:spLocks noChangeArrowheads="1"/>
          </p:cNvSpPr>
          <p:nvPr/>
        </p:nvSpPr>
        <p:spPr bwMode="auto">
          <a:xfrm>
            <a:off x="8662640" y="2140496"/>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n</a:t>
            </a:r>
          </a:p>
        </p:txBody>
      </p:sp>
      <p:graphicFrame>
        <p:nvGraphicFramePr>
          <p:cNvPr id="26" name="Table 25"/>
          <p:cNvGraphicFramePr>
            <a:graphicFrameLocks noGrp="1"/>
          </p:cNvGraphicFramePr>
          <p:nvPr>
            <p:extLst>
              <p:ext uri="{D42A27DB-BD31-4B8C-83A1-F6EECF244321}">
                <p14:modId xmlns:p14="http://schemas.microsoft.com/office/powerpoint/2010/main" val="228628390"/>
              </p:ext>
            </p:extLst>
          </p:nvPr>
        </p:nvGraphicFramePr>
        <p:xfrm>
          <a:off x="9238707" y="2068490"/>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7" name="Text Box 7"/>
          <p:cNvSpPr txBox="1">
            <a:spLocks noChangeArrowheads="1"/>
          </p:cNvSpPr>
          <p:nvPr/>
        </p:nvSpPr>
        <p:spPr bwMode="auto">
          <a:xfrm>
            <a:off x="6934451" y="1060378"/>
            <a:ext cx="248987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minPosition</a:t>
            </a:r>
            <a:endParaRPr lang="en-US" sz="2600" b="1" dirty="0">
              <a:latin typeface="Courier New"/>
              <a:cs typeface="Courier New"/>
            </a:endParaRPr>
          </a:p>
        </p:txBody>
      </p:sp>
      <p:graphicFrame>
        <p:nvGraphicFramePr>
          <p:cNvPr id="28" name="Table 27"/>
          <p:cNvGraphicFramePr>
            <a:graphicFrameLocks noGrp="1"/>
          </p:cNvGraphicFramePr>
          <p:nvPr>
            <p:extLst>
              <p:ext uri="{D42A27DB-BD31-4B8C-83A1-F6EECF244321}">
                <p14:modId xmlns:p14="http://schemas.microsoft.com/office/powerpoint/2010/main" val="1733287676"/>
              </p:ext>
            </p:extLst>
          </p:nvPr>
        </p:nvGraphicFramePr>
        <p:xfrm>
          <a:off x="9238707" y="307660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9" name="Text Box 7"/>
          <p:cNvSpPr txBox="1">
            <a:spLocks noChangeArrowheads="1"/>
          </p:cNvSpPr>
          <p:nvPr/>
        </p:nvSpPr>
        <p:spPr bwMode="auto">
          <a:xfrm>
            <a:off x="8662640" y="3076600"/>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k</a:t>
            </a:r>
          </a:p>
        </p:txBody>
      </p:sp>
      <p:graphicFrame>
        <p:nvGraphicFramePr>
          <p:cNvPr id="30" name="Table 29"/>
          <p:cNvGraphicFramePr>
            <a:graphicFrameLocks noGrp="1"/>
          </p:cNvGraphicFramePr>
          <p:nvPr>
            <p:extLst>
              <p:ext uri="{D42A27DB-BD31-4B8C-83A1-F6EECF244321}">
                <p14:modId xmlns:p14="http://schemas.microsoft.com/office/powerpoint/2010/main" val="357565350"/>
              </p:ext>
            </p:extLst>
          </p:nvPr>
        </p:nvGraphicFramePr>
        <p:xfrm>
          <a:off x="9310715" y="4084715"/>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31" name="TextBox 30"/>
          <p:cNvSpPr txBox="1"/>
          <p:nvPr/>
        </p:nvSpPr>
        <p:spPr>
          <a:xfrm>
            <a:off x="8086578" y="268289"/>
            <a:ext cx="2376265" cy="461665"/>
          </a:xfrm>
          <a:prstGeom prst="rect">
            <a:avLst/>
          </a:prstGeom>
          <a:solidFill>
            <a:srgbClr val="FEB80A"/>
          </a:solidFill>
        </p:spPr>
        <p:txBody>
          <a:bodyPr wrap="square" lIns="91430" tIns="45715" rIns="91430" bIns="45715" rtlCol="0">
            <a:spAutoFit/>
          </a:bodyPr>
          <a:lstStyle/>
          <a:p>
            <a:pPr algn="l"/>
            <a:r>
              <a:rPr lang="en-US" sz="2400" dirty="0">
                <a:latin typeface="Arial"/>
                <a:cs typeface="Arial"/>
              </a:rPr>
              <a:t>Local variables</a:t>
            </a:r>
          </a:p>
        </p:txBody>
      </p:sp>
      <p:graphicFrame>
        <p:nvGraphicFramePr>
          <p:cNvPr id="36" name="Table 35"/>
          <p:cNvGraphicFramePr>
            <a:graphicFrameLocks noGrp="1"/>
          </p:cNvGraphicFramePr>
          <p:nvPr>
            <p:extLst>
              <p:ext uri="{D42A27DB-BD31-4B8C-83A1-F6EECF244321}">
                <p14:modId xmlns:p14="http://schemas.microsoft.com/office/powerpoint/2010/main" val="2816401407"/>
              </p:ext>
            </p:extLst>
          </p:nvPr>
        </p:nvGraphicFramePr>
        <p:xfrm>
          <a:off x="11398947" y="2068491"/>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7" name="Straight Arrow Connector 36"/>
          <p:cNvCxnSpPr/>
          <p:nvPr/>
        </p:nvCxnSpPr>
        <p:spPr bwMode="auto">
          <a:xfrm flipH="1">
            <a:off x="9310712" y="4660777"/>
            <a:ext cx="432048" cy="648073"/>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46" name="Straight Arrow Connector 45"/>
          <p:cNvCxnSpPr>
            <a:endCxn id="36" idx="1"/>
          </p:cNvCxnSpPr>
          <p:nvPr/>
        </p:nvCxnSpPr>
        <p:spPr bwMode="auto">
          <a:xfrm>
            <a:off x="10246817" y="2316933"/>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2" name="Table 31"/>
          <p:cNvGraphicFramePr>
            <a:graphicFrameLocks noGrp="1"/>
          </p:cNvGraphicFramePr>
          <p:nvPr>
            <p:extLst>
              <p:ext uri="{D42A27DB-BD31-4B8C-83A1-F6EECF244321}">
                <p14:modId xmlns:p14="http://schemas.microsoft.com/office/powerpoint/2010/main" val="2261788507"/>
              </p:ext>
            </p:extLst>
          </p:nvPr>
        </p:nvGraphicFramePr>
        <p:xfrm>
          <a:off x="11398947" y="311619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3" name="Straight Arrow Connector 32"/>
          <p:cNvCxnSpPr>
            <a:endCxn id="32" idx="1"/>
          </p:cNvCxnSpPr>
          <p:nvPr/>
        </p:nvCxnSpPr>
        <p:spPr bwMode="auto">
          <a:xfrm>
            <a:off x="10246817" y="3364634"/>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4" name="Table 33"/>
          <p:cNvGraphicFramePr>
            <a:graphicFrameLocks noGrp="1"/>
          </p:cNvGraphicFramePr>
          <p:nvPr>
            <p:extLst>
              <p:ext uri="{D42A27DB-BD31-4B8C-83A1-F6EECF244321}">
                <p14:modId xmlns:p14="http://schemas.microsoft.com/office/powerpoint/2010/main" val="3501353985"/>
              </p:ext>
            </p:extLst>
          </p:nvPr>
        </p:nvGraphicFramePr>
        <p:xfrm>
          <a:off x="11470954" y="102796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5" name="Straight Arrow Connector 34"/>
          <p:cNvCxnSpPr>
            <a:endCxn id="34" idx="1"/>
          </p:cNvCxnSpPr>
          <p:nvPr/>
        </p:nvCxnSpPr>
        <p:spPr bwMode="auto">
          <a:xfrm>
            <a:off x="10318824" y="1276402"/>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40557485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3" name="Content Placeholder 2"/>
          <p:cNvSpPr txBox="1">
            <a:spLocks/>
          </p:cNvSpPr>
          <p:nvPr/>
        </p:nvSpPr>
        <p:spPr>
          <a:xfrm>
            <a:off x="1965897" y="2284513"/>
            <a:ext cx="4680521" cy="2088232"/>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a:solidFill>
                  <a:srgbClr val="3366FF"/>
                </a:solidFill>
                <a:latin typeface="Arial"/>
                <a:cs typeface="Arial"/>
              </a:rPr>
              <a:t>selectionSort</a:t>
            </a:r>
            <a:r>
              <a:rPr lang="en-AU" sz="2000" dirty="0">
                <a:latin typeface="Arial"/>
                <a:cs typeface="Arial"/>
              </a:rPr>
              <a:t>(</a:t>
            </a:r>
            <a:r>
              <a:rPr lang="en-AU" sz="2000" dirty="0" err="1">
                <a:latin typeface="Arial"/>
                <a:cs typeface="Arial"/>
              </a:rPr>
              <a:t>aList</a:t>
            </a:r>
            <a:r>
              <a:rPr lang="en-AU" sz="2000" dirty="0">
                <a:latin typeface="Arial"/>
                <a:cs typeface="Arial"/>
              </a:rPr>
              <a:t>): </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range(n):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a:t>
            </a:r>
            <a:r>
              <a:rPr lang="en-AU" sz="2000" dirty="0" err="1">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[k:])</a:t>
            </a:r>
          </a:p>
          <a:p>
            <a:pPr marL="117023" indent="0">
              <a:buNone/>
            </a:pPr>
            <a:r>
              <a:rPr lang="en-AU" sz="2000" dirty="0">
                <a:latin typeface="Arial"/>
                <a:cs typeface="Arial"/>
              </a:rPr>
              <a:t>        swap(</a:t>
            </a:r>
            <a:r>
              <a:rPr lang="en-AU" sz="2000" dirty="0" err="1">
                <a:latin typeface="Arial"/>
                <a:cs typeface="Arial"/>
              </a:rPr>
              <a:t>aList</a:t>
            </a:r>
            <a:r>
              <a:rPr lang="en-AU" sz="2000" dirty="0">
                <a:latin typeface="Arial"/>
                <a:cs typeface="Arial"/>
              </a:rPr>
              <a:t>, k, </a:t>
            </a:r>
            <a:r>
              <a:rPr lang="en-AU" sz="2000" dirty="0" err="1">
                <a:latin typeface="Arial"/>
                <a:cs typeface="Arial"/>
              </a:rPr>
              <a:t>minPosition+k</a:t>
            </a:r>
            <a:r>
              <a:rPr lang="en-AU" sz="2000" dirty="0">
                <a:latin typeface="Arial"/>
                <a:cs typeface="Arial"/>
              </a:rPr>
              <a:t>)</a:t>
            </a:r>
          </a:p>
          <a:p>
            <a:pPr marL="117017" indent="0">
              <a:buNone/>
            </a:pPr>
            <a:r>
              <a:rPr lang="en-AU" sz="2000" dirty="0">
                <a:latin typeface="Arial"/>
                <a:cs typeface="Arial"/>
              </a:rPr>
              <a:t>    </a:t>
            </a:r>
          </a:p>
          <a:p>
            <a:pPr marL="117017" indent="0">
              <a:buNone/>
            </a:pPr>
            <a:r>
              <a:rPr lang="en-AU" sz="2000" dirty="0">
                <a:latin typeface="Arial"/>
                <a:cs typeface="Arial"/>
              </a:rPr>
              <a:t>  </a:t>
            </a:r>
          </a:p>
          <a:p>
            <a:pPr marL="117017" indent="0">
              <a:buNone/>
            </a:pPr>
            <a:endParaRPr lang="en-AU" sz="20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1896303230"/>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flipV="1">
            <a:off x="3550912" y="6677003"/>
            <a:ext cx="2087393" cy="3241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2573901914"/>
              </p:ext>
            </p:extLst>
          </p:nvPr>
        </p:nvGraphicFramePr>
        <p:xfrm>
          <a:off x="5782322" y="7869137"/>
          <a:ext cx="1260156" cy="647007"/>
        </p:xfrm>
        <a:graphic>
          <a:graphicData uri="http://schemas.openxmlformats.org/drawingml/2006/table">
            <a:tbl>
              <a:tblPr firstRow="1" bandRow="1">
                <a:effectLst/>
                <a:tableStyleId>{5C22544A-7EE6-4342-B048-85BDC9FD1C3A}</a:tableStyleId>
              </a:tblPr>
              <a:tblGrid>
                <a:gridCol w="1260156"/>
              </a:tblGrid>
              <a:tr h="647007">
                <a:tc>
                  <a:txBody>
                    <a:bodyPr/>
                    <a:lstStyle/>
                    <a:p>
                      <a:pPr algn="ctr"/>
                      <a:r>
                        <a:rPr lang="en-US" sz="2600" b="1" baseline="0"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85585135"/>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44551691"/>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77280279"/>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412401" y="7152255"/>
            <a:ext cx="250022" cy="71688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6" y="7109049"/>
            <a:ext cx="180021"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2352026894"/>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4748519"/>
              </p:ext>
            </p:extLst>
          </p:nvPr>
        </p:nvGraphicFramePr>
        <p:xfrm>
          <a:off x="9670753" y="7829128"/>
          <a:ext cx="936104" cy="720080"/>
        </p:xfrm>
        <a:graphic>
          <a:graphicData uri="http://schemas.openxmlformats.org/drawingml/2006/table">
            <a:tbl>
              <a:tblPr firstRow="1" bandRow="1">
                <a:effectLst/>
                <a:tableStyleId>{5C22544A-7EE6-4342-B048-85BDC9FD1C3A}</a:tableStyleId>
              </a:tblPr>
              <a:tblGrid>
                <a:gridCol w="936104"/>
              </a:tblGrid>
              <a:tr h="720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23" name="Text Box 7"/>
          <p:cNvSpPr txBox="1">
            <a:spLocks noChangeArrowheads="1"/>
          </p:cNvSpPr>
          <p:nvPr/>
        </p:nvSpPr>
        <p:spPr bwMode="auto">
          <a:xfrm>
            <a:off x="8014570" y="4084714"/>
            <a:ext cx="1409756"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aList</a:t>
            </a:r>
            <a:endParaRPr lang="en-US" sz="2600" b="1" dirty="0">
              <a:latin typeface="Courier New"/>
              <a:cs typeface="Courier New"/>
            </a:endParaRPr>
          </a:p>
        </p:txBody>
      </p:sp>
      <p:graphicFrame>
        <p:nvGraphicFramePr>
          <p:cNvPr id="24" name="Table 23"/>
          <p:cNvGraphicFramePr>
            <a:graphicFrameLocks noGrp="1"/>
          </p:cNvGraphicFramePr>
          <p:nvPr>
            <p:extLst>
              <p:ext uri="{D42A27DB-BD31-4B8C-83A1-F6EECF244321}">
                <p14:modId xmlns:p14="http://schemas.microsoft.com/office/powerpoint/2010/main" val="3717088526"/>
              </p:ext>
            </p:extLst>
          </p:nvPr>
        </p:nvGraphicFramePr>
        <p:xfrm>
          <a:off x="9310715" y="98837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5" name="Text Box 7"/>
          <p:cNvSpPr txBox="1">
            <a:spLocks noChangeArrowheads="1"/>
          </p:cNvSpPr>
          <p:nvPr/>
        </p:nvSpPr>
        <p:spPr bwMode="auto">
          <a:xfrm>
            <a:off x="8662640" y="2140496"/>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n</a:t>
            </a:r>
          </a:p>
        </p:txBody>
      </p:sp>
      <p:graphicFrame>
        <p:nvGraphicFramePr>
          <p:cNvPr id="26" name="Table 25"/>
          <p:cNvGraphicFramePr>
            <a:graphicFrameLocks noGrp="1"/>
          </p:cNvGraphicFramePr>
          <p:nvPr>
            <p:extLst>
              <p:ext uri="{D42A27DB-BD31-4B8C-83A1-F6EECF244321}">
                <p14:modId xmlns:p14="http://schemas.microsoft.com/office/powerpoint/2010/main" val="980463807"/>
              </p:ext>
            </p:extLst>
          </p:nvPr>
        </p:nvGraphicFramePr>
        <p:xfrm>
          <a:off x="9238707" y="2068490"/>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7" name="Text Box 7"/>
          <p:cNvSpPr txBox="1">
            <a:spLocks noChangeArrowheads="1"/>
          </p:cNvSpPr>
          <p:nvPr/>
        </p:nvSpPr>
        <p:spPr bwMode="auto">
          <a:xfrm>
            <a:off x="6934451" y="1060378"/>
            <a:ext cx="248987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minPosition</a:t>
            </a:r>
            <a:endParaRPr lang="en-US" sz="2600" b="1" dirty="0">
              <a:latin typeface="Courier New"/>
              <a:cs typeface="Courier New"/>
            </a:endParaRPr>
          </a:p>
        </p:txBody>
      </p:sp>
      <p:graphicFrame>
        <p:nvGraphicFramePr>
          <p:cNvPr id="28" name="Table 27"/>
          <p:cNvGraphicFramePr>
            <a:graphicFrameLocks noGrp="1"/>
          </p:cNvGraphicFramePr>
          <p:nvPr>
            <p:extLst>
              <p:ext uri="{D42A27DB-BD31-4B8C-83A1-F6EECF244321}">
                <p14:modId xmlns:p14="http://schemas.microsoft.com/office/powerpoint/2010/main" val="2862147647"/>
              </p:ext>
            </p:extLst>
          </p:nvPr>
        </p:nvGraphicFramePr>
        <p:xfrm>
          <a:off x="9238707" y="307660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9" name="Text Box 7"/>
          <p:cNvSpPr txBox="1">
            <a:spLocks noChangeArrowheads="1"/>
          </p:cNvSpPr>
          <p:nvPr/>
        </p:nvSpPr>
        <p:spPr bwMode="auto">
          <a:xfrm>
            <a:off x="8662640" y="3076600"/>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k</a:t>
            </a:r>
          </a:p>
        </p:txBody>
      </p:sp>
      <p:graphicFrame>
        <p:nvGraphicFramePr>
          <p:cNvPr id="30" name="Table 29"/>
          <p:cNvGraphicFramePr>
            <a:graphicFrameLocks noGrp="1"/>
          </p:cNvGraphicFramePr>
          <p:nvPr>
            <p:extLst>
              <p:ext uri="{D42A27DB-BD31-4B8C-83A1-F6EECF244321}">
                <p14:modId xmlns:p14="http://schemas.microsoft.com/office/powerpoint/2010/main" val="3375290025"/>
              </p:ext>
            </p:extLst>
          </p:nvPr>
        </p:nvGraphicFramePr>
        <p:xfrm>
          <a:off x="9310715" y="4084715"/>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31" name="TextBox 30"/>
          <p:cNvSpPr txBox="1"/>
          <p:nvPr/>
        </p:nvSpPr>
        <p:spPr>
          <a:xfrm>
            <a:off x="8086578" y="268289"/>
            <a:ext cx="2376265" cy="461665"/>
          </a:xfrm>
          <a:prstGeom prst="rect">
            <a:avLst/>
          </a:prstGeom>
          <a:solidFill>
            <a:srgbClr val="FEB80A"/>
          </a:solidFill>
        </p:spPr>
        <p:txBody>
          <a:bodyPr wrap="square" lIns="91430" tIns="45715" rIns="91430" bIns="45715" rtlCol="0">
            <a:spAutoFit/>
          </a:bodyPr>
          <a:lstStyle/>
          <a:p>
            <a:pPr algn="l"/>
            <a:r>
              <a:rPr lang="en-US" sz="2400" dirty="0">
                <a:latin typeface="Arial"/>
                <a:cs typeface="Arial"/>
              </a:rPr>
              <a:t>Local variables</a:t>
            </a:r>
          </a:p>
        </p:txBody>
      </p:sp>
      <p:graphicFrame>
        <p:nvGraphicFramePr>
          <p:cNvPr id="36" name="Table 35"/>
          <p:cNvGraphicFramePr>
            <a:graphicFrameLocks noGrp="1"/>
          </p:cNvGraphicFramePr>
          <p:nvPr>
            <p:extLst>
              <p:ext uri="{D42A27DB-BD31-4B8C-83A1-F6EECF244321}">
                <p14:modId xmlns:p14="http://schemas.microsoft.com/office/powerpoint/2010/main" val="1061160979"/>
              </p:ext>
            </p:extLst>
          </p:nvPr>
        </p:nvGraphicFramePr>
        <p:xfrm>
          <a:off x="11398947" y="2068491"/>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7" name="Straight Arrow Connector 36"/>
          <p:cNvCxnSpPr/>
          <p:nvPr/>
        </p:nvCxnSpPr>
        <p:spPr bwMode="auto">
          <a:xfrm flipH="1">
            <a:off x="9310712" y="4660777"/>
            <a:ext cx="432048" cy="648073"/>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46" name="Straight Arrow Connector 45"/>
          <p:cNvCxnSpPr>
            <a:endCxn id="36" idx="1"/>
          </p:cNvCxnSpPr>
          <p:nvPr/>
        </p:nvCxnSpPr>
        <p:spPr bwMode="auto">
          <a:xfrm>
            <a:off x="10246817" y="2316933"/>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2" name="Table 31"/>
          <p:cNvGraphicFramePr>
            <a:graphicFrameLocks noGrp="1"/>
          </p:cNvGraphicFramePr>
          <p:nvPr>
            <p:extLst>
              <p:ext uri="{D42A27DB-BD31-4B8C-83A1-F6EECF244321}">
                <p14:modId xmlns:p14="http://schemas.microsoft.com/office/powerpoint/2010/main" val="2132306746"/>
              </p:ext>
            </p:extLst>
          </p:nvPr>
        </p:nvGraphicFramePr>
        <p:xfrm>
          <a:off x="11398947" y="311619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3" name="Straight Arrow Connector 32"/>
          <p:cNvCxnSpPr>
            <a:endCxn id="32" idx="1"/>
          </p:cNvCxnSpPr>
          <p:nvPr/>
        </p:nvCxnSpPr>
        <p:spPr bwMode="auto">
          <a:xfrm>
            <a:off x="10246817" y="3364634"/>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4" name="Table 33"/>
          <p:cNvGraphicFramePr>
            <a:graphicFrameLocks noGrp="1"/>
          </p:cNvGraphicFramePr>
          <p:nvPr>
            <p:extLst>
              <p:ext uri="{D42A27DB-BD31-4B8C-83A1-F6EECF244321}">
                <p14:modId xmlns:p14="http://schemas.microsoft.com/office/powerpoint/2010/main" val="3752721459"/>
              </p:ext>
            </p:extLst>
          </p:nvPr>
        </p:nvGraphicFramePr>
        <p:xfrm>
          <a:off x="11470954" y="102796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1</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5" name="Straight Arrow Connector 34"/>
          <p:cNvCxnSpPr>
            <a:endCxn id="34" idx="1"/>
          </p:cNvCxnSpPr>
          <p:nvPr/>
        </p:nvCxnSpPr>
        <p:spPr bwMode="auto">
          <a:xfrm>
            <a:off x="10318824" y="1276402"/>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26157354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3" name="Content Placeholder 2"/>
          <p:cNvSpPr txBox="1">
            <a:spLocks/>
          </p:cNvSpPr>
          <p:nvPr/>
        </p:nvSpPr>
        <p:spPr>
          <a:xfrm>
            <a:off x="1965897" y="2284513"/>
            <a:ext cx="4680521" cy="2088232"/>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3"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a:solidFill>
                  <a:srgbClr val="3366FF"/>
                </a:solidFill>
                <a:latin typeface="Arial"/>
                <a:cs typeface="Arial"/>
              </a:rPr>
              <a:t>selectionSort</a:t>
            </a:r>
            <a:r>
              <a:rPr lang="en-AU" sz="2000" dirty="0">
                <a:latin typeface="Arial"/>
                <a:cs typeface="Arial"/>
              </a:rPr>
              <a:t>(</a:t>
            </a:r>
            <a:r>
              <a:rPr lang="en-AU" sz="2000" dirty="0" err="1">
                <a:latin typeface="Arial"/>
                <a:cs typeface="Arial"/>
              </a:rPr>
              <a:t>aList</a:t>
            </a:r>
            <a:r>
              <a:rPr lang="en-AU" sz="2000" dirty="0">
                <a:latin typeface="Arial"/>
                <a:cs typeface="Arial"/>
              </a:rPr>
              <a:t>): </a:t>
            </a:r>
          </a:p>
          <a:p>
            <a:pPr marL="117023" indent="0">
              <a:buNone/>
            </a:pPr>
            <a:r>
              <a:rPr lang="en-AU" sz="2000" dirty="0">
                <a:latin typeface="Arial"/>
                <a:cs typeface="Arial"/>
              </a:rPr>
              <a:t>    n = </a:t>
            </a:r>
            <a:r>
              <a:rPr lang="en-AU" sz="2000" dirty="0" err="1">
                <a:solidFill>
                  <a:srgbClr val="800000"/>
                </a:solidFill>
                <a:latin typeface="Arial"/>
                <a:cs typeface="Arial"/>
              </a:rPr>
              <a:t>len</a:t>
            </a:r>
            <a:r>
              <a:rPr lang="en-AU" sz="2000" dirty="0">
                <a:latin typeface="Arial"/>
                <a:cs typeface="Arial"/>
              </a:rPr>
              <a:t>(</a:t>
            </a:r>
            <a:r>
              <a:rPr lang="en-AU" sz="2000" dirty="0" err="1">
                <a:latin typeface="Arial"/>
                <a:cs typeface="Arial"/>
              </a:rPr>
              <a:t>aList</a:t>
            </a:r>
            <a:r>
              <a:rPr lang="en-AU" sz="2000" dirty="0">
                <a:latin typeface="Arial"/>
                <a:cs typeface="Arial"/>
              </a:rPr>
              <a:t>)</a:t>
            </a:r>
          </a:p>
          <a:p>
            <a:pPr marL="117023"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range(n):  </a:t>
            </a:r>
          </a:p>
          <a:p>
            <a:pPr marL="117023" indent="0">
              <a:buNone/>
            </a:pPr>
            <a:r>
              <a:rPr lang="en-AU" sz="2000" dirty="0">
                <a:latin typeface="Arial"/>
                <a:cs typeface="Arial"/>
              </a:rPr>
              <a:t>        </a:t>
            </a:r>
            <a:r>
              <a:rPr lang="en-AU" sz="2000" dirty="0" err="1">
                <a:latin typeface="Arial"/>
                <a:cs typeface="Arial"/>
              </a:rPr>
              <a:t>minPosition</a:t>
            </a:r>
            <a:r>
              <a:rPr lang="en-AU" sz="2000" dirty="0">
                <a:latin typeface="Arial"/>
                <a:cs typeface="Arial"/>
              </a:rPr>
              <a:t> = </a:t>
            </a:r>
            <a:r>
              <a:rPr lang="en-AU" sz="2000" dirty="0" err="1">
                <a:latin typeface="Arial"/>
                <a:cs typeface="Arial"/>
              </a:rPr>
              <a:t>findMin</a:t>
            </a:r>
            <a:r>
              <a:rPr lang="en-AU" sz="2000" dirty="0">
                <a:latin typeface="Arial"/>
                <a:cs typeface="Arial"/>
              </a:rPr>
              <a:t>(</a:t>
            </a:r>
            <a:r>
              <a:rPr lang="en-AU" sz="2000" dirty="0" err="1">
                <a:latin typeface="Arial"/>
                <a:cs typeface="Arial"/>
              </a:rPr>
              <a:t>aList</a:t>
            </a:r>
            <a:r>
              <a:rPr lang="en-AU" sz="2000" dirty="0">
                <a:latin typeface="Arial"/>
                <a:cs typeface="Arial"/>
              </a:rPr>
              <a:t>[k:])</a:t>
            </a:r>
          </a:p>
          <a:p>
            <a:pPr marL="117023" indent="0">
              <a:buNone/>
            </a:pPr>
            <a:r>
              <a:rPr lang="en-AU" sz="2000" dirty="0">
                <a:latin typeface="Arial"/>
                <a:cs typeface="Arial"/>
              </a:rPr>
              <a:t>        swap(</a:t>
            </a:r>
            <a:r>
              <a:rPr lang="en-AU" sz="2000" dirty="0" err="1">
                <a:latin typeface="Arial"/>
                <a:cs typeface="Arial"/>
              </a:rPr>
              <a:t>aList</a:t>
            </a:r>
            <a:r>
              <a:rPr lang="en-AU" sz="2000" dirty="0">
                <a:latin typeface="Arial"/>
                <a:cs typeface="Arial"/>
              </a:rPr>
              <a:t>, k, </a:t>
            </a:r>
            <a:r>
              <a:rPr lang="en-AU" sz="2000" dirty="0" err="1">
                <a:latin typeface="Arial"/>
                <a:cs typeface="Arial"/>
              </a:rPr>
              <a:t>minPosition+k</a:t>
            </a:r>
            <a:r>
              <a:rPr lang="en-AU" sz="2000" dirty="0">
                <a:latin typeface="Arial"/>
                <a:cs typeface="Arial"/>
              </a:rPr>
              <a:t>)</a:t>
            </a:r>
          </a:p>
          <a:p>
            <a:pPr marL="117017" indent="0">
              <a:buNone/>
            </a:pPr>
            <a:r>
              <a:rPr lang="en-AU" sz="2000" dirty="0">
                <a:latin typeface="Arial"/>
                <a:cs typeface="Arial"/>
              </a:rPr>
              <a:t>    </a:t>
            </a:r>
          </a:p>
          <a:p>
            <a:pPr marL="117017" indent="0">
              <a:buNone/>
            </a:pPr>
            <a:r>
              <a:rPr lang="en-AU" sz="2000" dirty="0">
                <a:latin typeface="Arial"/>
                <a:cs typeface="Arial"/>
              </a:rPr>
              <a:t>  </a:t>
            </a:r>
          </a:p>
          <a:p>
            <a:pPr marL="117017" indent="0">
              <a:buNone/>
            </a:pPr>
            <a:endParaRPr lang="en-AU" sz="2000"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1901097666"/>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flipV="1">
            <a:off x="3550912" y="6677003"/>
            <a:ext cx="2087393" cy="3241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1399102796"/>
              </p:ext>
            </p:extLst>
          </p:nvPr>
        </p:nvGraphicFramePr>
        <p:xfrm>
          <a:off x="5782322" y="7869137"/>
          <a:ext cx="1260156" cy="647007"/>
        </p:xfrm>
        <a:graphic>
          <a:graphicData uri="http://schemas.openxmlformats.org/drawingml/2006/table">
            <a:tbl>
              <a:tblPr firstRow="1" bandRow="1">
                <a:effectLst/>
                <a:tableStyleId>{5C22544A-7EE6-4342-B048-85BDC9FD1C3A}</a:tableStyleId>
              </a:tblPr>
              <a:tblGrid>
                <a:gridCol w="1260156"/>
              </a:tblGrid>
              <a:tr h="647007">
                <a:tc>
                  <a:txBody>
                    <a:bodyPr/>
                    <a:lstStyle/>
                    <a:p>
                      <a:pPr algn="ctr"/>
                      <a:r>
                        <a:rPr lang="en-US" sz="2600" b="1" baseline="0"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2348789"/>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47043765"/>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2997343817"/>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412401" y="7152255"/>
            <a:ext cx="250022" cy="71688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6" y="7109049"/>
            <a:ext cx="180021"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2164464038"/>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70109723"/>
              </p:ext>
            </p:extLst>
          </p:nvPr>
        </p:nvGraphicFramePr>
        <p:xfrm>
          <a:off x="9670753" y="7829128"/>
          <a:ext cx="936104" cy="720080"/>
        </p:xfrm>
        <a:graphic>
          <a:graphicData uri="http://schemas.openxmlformats.org/drawingml/2006/table">
            <a:tbl>
              <a:tblPr firstRow="1" bandRow="1">
                <a:effectLst/>
                <a:tableStyleId>{5C22544A-7EE6-4342-B048-85BDC9FD1C3A}</a:tableStyleId>
              </a:tblPr>
              <a:tblGrid>
                <a:gridCol w="936104"/>
              </a:tblGrid>
              <a:tr h="720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23" name="Text Box 7"/>
          <p:cNvSpPr txBox="1">
            <a:spLocks noChangeArrowheads="1"/>
          </p:cNvSpPr>
          <p:nvPr/>
        </p:nvSpPr>
        <p:spPr bwMode="auto">
          <a:xfrm>
            <a:off x="8014570" y="4084714"/>
            <a:ext cx="1409756"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aList</a:t>
            </a:r>
            <a:endParaRPr lang="en-US" sz="2600" b="1" dirty="0">
              <a:latin typeface="Courier New"/>
              <a:cs typeface="Courier New"/>
            </a:endParaRPr>
          </a:p>
        </p:txBody>
      </p:sp>
      <p:graphicFrame>
        <p:nvGraphicFramePr>
          <p:cNvPr id="24" name="Table 23"/>
          <p:cNvGraphicFramePr>
            <a:graphicFrameLocks noGrp="1"/>
          </p:cNvGraphicFramePr>
          <p:nvPr>
            <p:extLst>
              <p:ext uri="{D42A27DB-BD31-4B8C-83A1-F6EECF244321}">
                <p14:modId xmlns:p14="http://schemas.microsoft.com/office/powerpoint/2010/main" val="4269181990"/>
              </p:ext>
            </p:extLst>
          </p:nvPr>
        </p:nvGraphicFramePr>
        <p:xfrm>
          <a:off x="9310715" y="988371"/>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5" name="Text Box 7"/>
          <p:cNvSpPr txBox="1">
            <a:spLocks noChangeArrowheads="1"/>
          </p:cNvSpPr>
          <p:nvPr/>
        </p:nvSpPr>
        <p:spPr bwMode="auto">
          <a:xfrm>
            <a:off x="8662640" y="2140496"/>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n</a:t>
            </a:r>
          </a:p>
        </p:txBody>
      </p:sp>
      <p:graphicFrame>
        <p:nvGraphicFramePr>
          <p:cNvPr id="26" name="Table 25"/>
          <p:cNvGraphicFramePr>
            <a:graphicFrameLocks noGrp="1"/>
          </p:cNvGraphicFramePr>
          <p:nvPr>
            <p:extLst>
              <p:ext uri="{D42A27DB-BD31-4B8C-83A1-F6EECF244321}">
                <p14:modId xmlns:p14="http://schemas.microsoft.com/office/powerpoint/2010/main" val="2092923130"/>
              </p:ext>
            </p:extLst>
          </p:nvPr>
        </p:nvGraphicFramePr>
        <p:xfrm>
          <a:off x="9238707" y="2068490"/>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7" name="Text Box 7"/>
          <p:cNvSpPr txBox="1">
            <a:spLocks noChangeArrowheads="1"/>
          </p:cNvSpPr>
          <p:nvPr/>
        </p:nvSpPr>
        <p:spPr bwMode="auto">
          <a:xfrm>
            <a:off x="6934451" y="1060378"/>
            <a:ext cx="248987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err="1">
                <a:latin typeface="Courier New"/>
                <a:cs typeface="Courier New"/>
              </a:rPr>
              <a:t>minPosition</a:t>
            </a:r>
            <a:endParaRPr lang="en-US" sz="2600" b="1" dirty="0">
              <a:latin typeface="Courier New"/>
              <a:cs typeface="Courier New"/>
            </a:endParaRPr>
          </a:p>
        </p:txBody>
      </p:sp>
      <p:graphicFrame>
        <p:nvGraphicFramePr>
          <p:cNvPr id="28" name="Table 27"/>
          <p:cNvGraphicFramePr>
            <a:graphicFrameLocks noGrp="1"/>
          </p:cNvGraphicFramePr>
          <p:nvPr>
            <p:extLst>
              <p:ext uri="{D42A27DB-BD31-4B8C-83A1-F6EECF244321}">
                <p14:modId xmlns:p14="http://schemas.microsoft.com/office/powerpoint/2010/main" val="3730440980"/>
              </p:ext>
            </p:extLst>
          </p:nvPr>
        </p:nvGraphicFramePr>
        <p:xfrm>
          <a:off x="9238707" y="307660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29" name="Text Box 7"/>
          <p:cNvSpPr txBox="1">
            <a:spLocks noChangeArrowheads="1"/>
          </p:cNvSpPr>
          <p:nvPr/>
        </p:nvSpPr>
        <p:spPr bwMode="auto">
          <a:xfrm>
            <a:off x="8662640" y="3076600"/>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k</a:t>
            </a:r>
          </a:p>
        </p:txBody>
      </p:sp>
      <p:graphicFrame>
        <p:nvGraphicFramePr>
          <p:cNvPr id="30" name="Table 29"/>
          <p:cNvGraphicFramePr>
            <a:graphicFrameLocks noGrp="1"/>
          </p:cNvGraphicFramePr>
          <p:nvPr>
            <p:extLst>
              <p:ext uri="{D42A27DB-BD31-4B8C-83A1-F6EECF244321}">
                <p14:modId xmlns:p14="http://schemas.microsoft.com/office/powerpoint/2010/main" val="1705890795"/>
              </p:ext>
            </p:extLst>
          </p:nvPr>
        </p:nvGraphicFramePr>
        <p:xfrm>
          <a:off x="9310715" y="4084715"/>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
        <p:nvSpPr>
          <p:cNvPr id="31" name="TextBox 30"/>
          <p:cNvSpPr txBox="1"/>
          <p:nvPr/>
        </p:nvSpPr>
        <p:spPr>
          <a:xfrm>
            <a:off x="8086578" y="268289"/>
            <a:ext cx="2376265" cy="461665"/>
          </a:xfrm>
          <a:prstGeom prst="rect">
            <a:avLst/>
          </a:prstGeom>
          <a:solidFill>
            <a:srgbClr val="FEB80A"/>
          </a:solidFill>
        </p:spPr>
        <p:txBody>
          <a:bodyPr wrap="square" lIns="91430" tIns="45715" rIns="91430" bIns="45715" rtlCol="0">
            <a:spAutoFit/>
          </a:bodyPr>
          <a:lstStyle/>
          <a:p>
            <a:pPr algn="l"/>
            <a:r>
              <a:rPr lang="en-US" sz="2400" dirty="0">
                <a:latin typeface="Arial"/>
                <a:cs typeface="Arial"/>
              </a:rPr>
              <a:t>Local variables</a:t>
            </a:r>
          </a:p>
        </p:txBody>
      </p:sp>
      <p:graphicFrame>
        <p:nvGraphicFramePr>
          <p:cNvPr id="36" name="Table 35"/>
          <p:cNvGraphicFramePr>
            <a:graphicFrameLocks noGrp="1"/>
          </p:cNvGraphicFramePr>
          <p:nvPr>
            <p:extLst>
              <p:ext uri="{D42A27DB-BD31-4B8C-83A1-F6EECF244321}">
                <p14:modId xmlns:p14="http://schemas.microsoft.com/office/powerpoint/2010/main" val="3813532476"/>
              </p:ext>
            </p:extLst>
          </p:nvPr>
        </p:nvGraphicFramePr>
        <p:xfrm>
          <a:off x="11398947" y="2068491"/>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7" name="Straight Arrow Connector 36"/>
          <p:cNvCxnSpPr/>
          <p:nvPr/>
        </p:nvCxnSpPr>
        <p:spPr bwMode="auto">
          <a:xfrm flipH="1">
            <a:off x="9310712" y="4660777"/>
            <a:ext cx="432048" cy="648073"/>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46" name="Straight Arrow Connector 45"/>
          <p:cNvCxnSpPr>
            <a:endCxn id="36" idx="1"/>
          </p:cNvCxnSpPr>
          <p:nvPr/>
        </p:nvCxnSpPr>
        <p:spPr bwMode="auto">
          <a:xfrm>
            <a:off x="10246817" y="2316933"/>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2" name="Table 31"/>
          <p:cNvGraphicFramePr>
            <a:graphicFrameLocks noGrp="1"/>
          </p:cNvGraphicFramePr>
          <p:nvPr>
            <p:extLst>
              <p:ext uri="{D42A27DB-BD31-4B8C-83A1-F6EECF244321}">
                <p14:modId xmlns:p14="http://schemas.microsoft.com/office/powerpoint/2010/main" val="2440896259"/>
              </p:ext>
            </p:extLst>
          </p:nvPr>
        </p:nvGraphicFramePr>
        <p:xfrm>
          <a:off x="11398947" y="3116192"/>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3" name="Straight Arrow Connector 32"/>
          <p:cNvCxnSpPr>
            <a:endCxn id="32" idx="1"/>
          </p:cNvCxnSpPr>
          <p:nvPr/>
        </p:nvCxnSpPr>
        <p:spPr bwMode="auto">
          <a:xfrm>
            <a:off x="10246817" y="3364634"/>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34" name="Table 33"/>
          <p:cNvGraphicFramePr>
            <a:graphicFrameLocks noGrp="1"/>
          </p:cNvGraphicFramePr>
          <p:nvPr>
            <p:extLst>
              <p:ext uri="{D42A27DB-BD31-4B8C-83A1-F6EECF244321}">
                <p14:modId xmlns:p14="http://schemas.microsoft.com/office/powerpoint/2010/main" val="3535825824"/>
              </p:ext>
            </p:extLst>
          </p:nvPr>
        </p:nvGraphicFramePr>
        <p:xfrm>
          <a:off x="11470954" y="1027960"/>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0</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cxnSp>
        <p:nvCxnSpPr>
          <p:cNvPr id="35" name="Straight Arrow Connector 34"/>
          <p:cNvCxnSpPr>
            <a:endCxn id="34" idx="1"/>
          </p:cNvCxnSpPr>
          <p:nvPr/>
        </p:nvCxnSpPr>
        <p:spPr bwMode="auto">
          <a:xfrm>
            <a:off x="10318824" y="1276402"/>
            <a:ext cx="1152128" cy="7506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Tree>
    <p:extLst>
      <p:ext uri="{BB962C8B-B14F-4D97-AF65-F5344CB8AC3E}">
        <p14:creationId xmlns:p14="http://schemas.microsoft.com/office/powerpoint/2010/main" val="824624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5" name="Text Box 7"/>
          <p:cNvSpPr txBox="1">
            <a:spLocks noChangeArrowheads="1"/>
          </p:cNvSpPr>
          <p:nvPr/>
        </p:nvSpPr>
        <p:spPr bwMode="auto">
          <a:xfrm>
            <a:off x="1951498" y="6519544"/>
            <a:ext cx="51205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6" name="Table 5"/>
          <p:cNvGraphicFramePr>
            <a:graphicFrameLocks noGrp="1"/>
          </p:cNvGraphicFramePr>
          <p:nvPr>
            <p:extLst>
              <p:ext uri="{D42A27DB-BD31-4B8C-83A1-F6EECF244321}">
                <p14:modId xmlns:p14="http://schemas.microsoft.com/office/powerpoint/2010/main" val="1901097666"/>
              </p:ext>
            </p:extLst>
          </p:nvPr>
        </p:nvGraphicFramePr>
        <p:xfrm>
          <a:off x="2565967" y="6417133"/>
          <a:ext cx="984947" cy="584575"/>
        </p:xfrm>
        <a:graphic>
          <a:graphicData uri="http://schemas.openxmlformats.org/drawingml/2006/table">
            <a:tbl>
              <a:tblPr firstRow="1" bandRow="1">
                <a:effectLst/>
                <a:tableStyleId>{5C22544A-7EE6-4342-B048-85BDC9FD1C3A}</a:tableStyleId>
              </a:tblPr>
              <a:tblGrid>
                <a:gridCol w="984947"/>
              </a:tblGrid>
              <a:tr h="584575">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cxnSp>
        <p:nvCxnSpPr>
          <p:cNvPr id="7" name="Straight Arrow Connector 6"/>
          <p:cNvCxnSpPr>
            <a:stCxn id="6" idx="3"/>
          </p:cNvCxnSpPr>
          <p:nvPr/>
        </p:nvCxnSpPr>
        <p:spPr bwMode="auto">
          <a:xfrm flipV="1">
            <a:off x="3550912" y="6677003"/>
            <a:ext cx="2087393" cy="32417"/>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8" name="Table 7"/>
          <p:cNvGraphicFramePr>
            <a:graphicFrameLocks noGrp="1"/>
          </p:cNvGraphicFramePr>
          <p:nvPr>
            <p:extLst>
              <p:ext uri="{D42A27DB-BD31-4B8C-83A1-F6EECF244321}">
                <p14:modId xmlns:p14="http://schemas.microsoft.com/office/powerpoint/2010/main" val="1399102796"/>
              </p:ext>
            </p:extLst>
          </p:nvPr>
        </p:nvGraphicFramePr>
        <p:xfrm>
          <a:off x="5782322" y="7869137"/>
          <a:ext cx="1260156" cy="647007"/>
        </p:xfrm>
        <a:graphic>
          <a:graphicData uri="http://schemas.openxmlformats.org/drawingml/2006/table">
            <a:tbl>
              <a:tblPr firstRow="1" bandRow="1">
                <a:effectLst/>
                <a:tableStyleId>{5C22544A-7EE6-4342-B048-85BDC9FD1C3A}</a:tableStyleId>
              </a:tblPr>
              <a:tblGrid>
                <a:gridCol w="1260156"/>
              </a:tblGrid>
              <a:tr h="647007">
                <a:tc>
                  <a:txBody>
                    <a:bodyPr/>
                    <a:lstStyle/>
                    <a:p>
                      <a:pPr algn="ctr"/>
                      <a:r>
                        <a:rPr lang="en-US" sz="2600" b="1" baseline="0" dirty="0" smtClean="0">
                          <a:solidFill>
                            <a:schemeClr val="tx1"/>
                          </a:solidFill>
                          <a:latin typeface="Courier New"/>
                          <a:cs typeface="Courier New"/>
                        </a:rPr>
                        <a:t>-2.3</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2348789"/>
              </p:ext>
            </p:extLst>
          </p:nvPr>
        </p:nvGraphicFramePr>
        <p:xfrm>
          <a:off x="7657107" y="7869137"/>
          <a:ext cx="892113" cy="647007"/>
        </p:xfrm>
        <a:graphic>
          <a:graphicData uri="http://schemas.openxmlformats.org/drawingml/2006/table">
            <a:tbl>
              <a:tblPr firstRow="1" bandRow="1">
                <a:effectLst/>
                <a:tableStyleId>{5C22544A-7EE6-4342-B048-85BDC9FD1C3A}</a:tableStyleId>
              </a:tblPr>
              <a:tblGrid>
                <a:gridCol w="892113"/>
              </a:tblGrid>
              <a:tr h="647007">
                <a:tc>
                  <a:txBody>
                    <a:bodyPr/>
                    <a:lstStyle/>
                    <a:p>
                      <a:pPr algn="ctr"/>
                      <a:r>
                        <a:rPr lang="en-US" sz="2600" b="1" baseline="0" dirty="0" smtClean="0">
                          <a:solidFill>
                            <a:schemeClr val="tx1"/>
                          </a:solidFill>
                          <a:latin typeface="Courier New"/>
                          <a:cs typeface="Courier New"/>
                        </a:rPr>
                        <a:t>4</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47043765"/>
              </p:ext>
            </p:extLst>
          </p:nvPr>
        </p:nvGraphicFramePr>
        <p:xfrm>
          <a:off x="5638305" y="5308848"/>
          <a:ext cx="5716107" cy="2048228"/>
        </p:xfrm>
        <a:graphic>
          <a:graphicData uri="http://schemas.openxmlformats.org/drawingml/2006/table">
            <a:tbl>
              <a:tblPr firstRow="1" bandRow="1">
                <a:effectLst/>
                <a:tableStyleId>{5C22544A-7EE6-4342-B048-85BDC9FD1C3A}</a:tableStyleId>
              </a:tblPr>
              <a:tblGrid>
                <a:gridCol w="5716107"/>
              </a:tblGrid>
              <a:tr h="2048228">
                <a:tc>
                  <a:txBody>
                    <a:bodyPr/>
                    <a:lstStyle/>
                    <a:p>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2997343817"/>
              </p:ext>
            </p:extLst>
          </p:nvPr>
        </p:nvGraphicFramePr>
        <p:xfrm>
          <a:off x="5843129" y="6435375"/>
          <a:ext cx="4838937" cy="680391"/>
        </p:xfrm>
        <a:graphic>
          <a:graphicData uri="http://schemas.openxmlformats.org/drawingml/2006/table">
            <a:tbl>
              <a:tblPr>
                <a:effectLst/>
                <a:tableStyleId>{5C22544A-7EE6-4342-B048-85BDC9FD1C3A}</a:tableStyleId>
              </a:tblPr>
              <a:tblGrid>
                <a:gridCol w="1612979"/>
                <a:gridCol w="1612979"/>
                <a:gridCol w="1612979"/>
              </a:tblGrid>
              <a:tr h="680391">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c>
                  <a:txBody>
                    <a:bodyPr/>
                    <a:lstStyle/>
                    <a:p>
                      <a:pPr algn="ct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FAEFFF"/>
                    </a:solidFill>
                  </a:tcPr>
                </a:tc>
              </a:tr>
            </a:tbl>
          </a:graphicData>
        </a:graphic>
      </p:graphicFrame>
      <p:cxnSp>
        <p:nvCxnSpPr>
          <p:cNvPr id="13" name="Straight Arrow Connector 12"/>
          <p:cNvCxnSpPr>
            <a:endCxn id="8" idx="0"/>
          </p:cNvCxnSpPr>
          <p:nvPr/>
        </p:nvCxnSpPr>
        <p:spPr bwMode="auto">
          <a:xfrm flipH="1">
            <a:off x="6412401" y="7152255"/>
            <a:ext cx="250022" cy="716881"/>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4" name="Straight Arrow Connector 13"/>
          <p:cNvCxnSpPr>
            <a:endCxn id="9" idx="0"/>
          </p:cNvCxnSpPr>
          <p:nvPr/>
        </p:nvCxnSpPr>
        <p:spPr bwMode="auto">
          <a:xfrm flipH="1">
            <a:off x="8103160" y="7152253"/>
            <a:ext cx="197842" cy="7168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cxnSp>
        <p:nvCxnSpPr>
          <p:cNvPr id="15" name="Straight Arrow Connector 14"/>
          <p:cNvCxnSpPr>
            <a:endCxn id="17" idx="0"/>
          </p:cNvCxnSpPr>
          <p:nvPr/>
        </p:nvCxnSpPr>
        <p:spPr bwMode="auto">
          <a:xfrm>
            <a:off x="9958786" y="7109049"/>
            <a:ext cx="180021" cy="720080"/>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graphicFrame>
        <p:nvGraphicFramePr>
          <p:cNvPr id="16" name="Table 15"/>
          <p:cNvGraphicFramePr>
            <a:graphicFrameLocks noGrp="1" noChangeAspect="1"/>
          </p:cNvGraphicFramePr>
          <p:nvPr>
            <p:extLst>
              <p:ext uri="{D42A27DB-BD31-4B8C-83A1-F6EECF244321}">
                <p14:modId xmlns:p14="http://schemas.microsoft.com/office/powerpoint/2010/main" val="2164464038"/>
              </p:ext>
            </p:extLst>
          </p:nvPr>
        </p:nvGraphicFramePr>
        <p:xfrm>
          <a:off x="5843129" y="5447751"/>
          <a:ext cx="1433759" cy="680391"/>
        </p:xfrm>
        <a:graphic>
          <a:graphicData uri="http://schemas.openxmlformats.org/drawingml/2006/table">
            <a:tbl>
              <a:tblPr>
                <a:effectLst/>
                <a:tableStyleId>{5C22544A-7EE6-4342-B048-85BDC9FD1C3A}</a:tableStyleId>
              </a:tblPr>
              <a:tblGrid>
                <a:gridCol w="1433759"/>
              </a:tblGrid>
              <a:tr h="680391">
                <a:tc>
                  <a:txBody>
                    <a:bodyPr/>
                    <a:lstStyle/>
                    <a:p>
                      <a:pPr algn="ctr"/>
                      <a:r>
                        <a:rPr lang="en-US" sz="2600" b="1" dirty="0" smtClean="0">
                          <a:solidFill>
                            <a:schemeClr val="tx1"/>
                          </a:solidFill>
                          <a:latin typeface="Courier New"/>
                          <a:cs typeface="Courier New"/>
                        </a:rPr>
                        <a:t>3</a:t>
                      </a:r>
                    </a:p>
                  </a:txBody>
                  <a:tcPr marL="130048" marR="130048" marT="65024" marB="65024">
                    <a:cell3D prstMaterial="dkEdge">
                      <a:bevel w="38100" prst="artDeco"/>
                      <a:lightRig rig="flood" dir="t"/>
                    </a:cell3D>
                    <a:solidFill>
                      <a:srgbClr val="FAEFFF"/>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70109723"/>
              </p:ext>
            </p:extLst>
          </p:nvPr>
        </p:nvGraphicFramePr>
        <p:xfrm>
          <a:off x="9670753" y="7829128"/>
          <a:ext cx="936104" cy="720080"/>
        </p:xfrm>
        <a:graphic>
          <a:graphicData uri="http://schemas.openxmlformats.org/drawingml/2006/table">
            <a:tbl>
              <a:tblPr firstRow="1" bandRow="1">
                <a:effectLst/>
                <a:tableStyleId>{5C22544A-7EE6-4342-B048-85BDC9FD1C3A}</a:tableStyleId>
              </a:tblPr>
              <a:tblGrid>
                <a:gridCol w="936104"/>
              </a:tblGrid>
              <a:tr h="720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AU" sz="2600" b="1" dirty="0" smtClean="0">
                          <a:solidFill>
                            <a:schemeClr val="tx1"/>
                          </a:solidFill>
                          <a:latin typeface="Courier New"/>
                          <a:cs typeface="Courier New"/>
                        </a:rPr>
                        <a:t>12</a:t>
                      </a:r>
                      <a:endParaRPr lang="en-US" sz="2600" b="1" dirty="0" smtClean="0">
                        <a:solidFill>
                          <a:schemeClr val="tx1"/>
                        </a:solidFill>
                        <a:latin typeface="Courier New"/>
                        <a:cs typeface="Courier New"/>
                      </a:endParaRPr>
                    </a:p>
                  </a:txBody>
                  <a:tcPr marL="130048" marR="130048" marT="65024" marB="65024">
                    <a:cell3D prstMaterial="dkEdge">
                      <a:bevel w="38100" prst="artDeco"/>
                      <a:lightRig rig="flood" dir="t"/>
                    </a:cell3D>
                    <a:solidFill>
                      <a:srgbClr val="C4C6FF"/>
                    </a:solidFill>
                  </a:tcPr>
                </a:tc>
              </a:tr>
            </a:tbl>
          </a:graphicData>
        </a:graphic>
      </p:graphicFrame>
      <p:sp>
        <p:nvSpPr>
          <p:cNvPr id="38" name="Content Placeholder 2"/>
          <p:cNvSpPr txBox="1">
            <a:spLocks/>
          </p:cNvSpPr>
          <p:nvPr/>
        </p:nvSpPr>
        <p:spPr>
          <a:xfrm>
            <a:off x="1965899" y="2284515"/>
            <a:ext cx="4536503" cy="2592289"/>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[4, 12, -2.3]</a:t>
            </a:r>
          </a:p>
          <a:p>
            <a:pPr marL="117017"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selectionSort</a:t>
            </a:r>
            <a:r>
              <a:rPr lang="en-AU" sz="3100" dirty="0">
                <a:latin typeface="Arial"/>
                <a:cs typeface="Arial"/>
              </a:rPr>
              <a:t>(x)</a:t>
            </a:r>
          </a:p>
          <a:p>
            <a:pPr marL="117017" indent="0">
              <a:buNone/>
            </a:pPr>
            <a:r>
              <a:rPr lang="en-AU" sz="3100" dirty="0">
                <a:solidFill>
                  <a:srgbClr val="800000"/>
                </a:solidFill>
                <a:latin typeface="Arial"/>
                <a:cs typeface="Arial"/>
              </a:rPr>
              <a:t>&gt;&gt;&gt;</a:t>
            </a:r>
            <a:r>
              <a:rPr lang="en-AU" sz="3100" dirty="0">
                <a:latin typeface="Arial"/>
                <a:cs typeface="Arial"/>
              </a:rPr>
              <a:t> x</a:t>
            </a:r>
          </a:p>
          <a:p>
            <a:pPr marL="117017" indent="0">
              <a:buNone/>
            </a:pPr>
            <a:r>
              <a:rPr lang="en-AU" sz="3100" dirty="0">
                <a:solidFill>
                  <a:srgbClr val="3366FF"/>
                </a:solidFill>
                <a:latin typeface="Arial"/>
                <a:cs typeface="Arial"/>
              </a:rPr>
              <a:t>[-2.3, 4, 12]</a:t>
            </a:r>
          </a:p>
          <a:p>
            <a:pPr marL="117017" indent="0">
              <a:buNone/>
            </a:pPr>
            <a:r>
              <a:rPr lang="en-AU" sz="3100" dirty="0">
                <a:latin typeface="Arial"/>
                <a:cs typeface="Arial"/>
              </a:rPr>
              <a:t>    </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824624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85"/>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85">
            <a:normAutofit/>
          </a:bodyPr>
          <a:lstStyle/>
          <a:p>
            <a:pPr marL="115865" indent="0" eaLnBrk="1" hangingPunct="1">
              <a:buNone/>
            </a:pPr>
            <a:r>
              <a:rPr lang="en-US" dirty="0" smtClean="0">
                <a:sym typeface="Geneva" pitchFamily="-84" charset="0"/>
              </a:rPr>
              <a:t>Read Chapter 4 in A. </a:t>
            </a:r>
            <a:r>
              <a:rPr lang="en-US" dirty="0" err="1" smtClean="0">
                <a:sym typeface="Geneva" pitchFamily="-84" charset="0"/>
              </a:rPr>
              <a:t>Levitin</a:t>
            </a:r>
            <a:r>
              <a:rPr lang="en-US" dirty="0" smtClean="0">
                <a:sym typeface="Geneva" pitchFamily="-84" charset="0"/>
              </a:rPr>
              <a:t>, “</a:t>
            </a:r>
            <a:r>
              <a:rPr lang="en-US" i="1" dirty="0" smtClean="0">
                <a:sym typeface="Geneva" pitchFamily="-84" charset="0"/>
              </a:rPr>
              <a:t>Introduction to The Design and Analysis of Algorithms</a:t>
            </a:r>
            <a:r>
              <a:rPr lang="en-US" dirty="0" smtClean="0">
                <a:sym typeface="Geneva" pitchFamily="-84" charset="0"/>
              </a:rPr>
              <a:t>”</a:t>
            </a:r>
          </a:p>
          <a:p>
            <a:pPr marL="115865" indent="0" eaLnBrk="1" hangingPunct="1">
              <a:buNone/>
            </a:pPr>
            <a:endParaRPr lang="en-US" dirty="0">
              <a:sym typeface="Geneva" pitchFamily="-84" charset="0"/>
            </a:endParaRPr>
          </a:p>
          <a:p>
            <a:pPr marL="115865" indent="0" eaLnBrk="1" hangingPunct="1">
              <a:buNone/>
            </a:pPr>
            <a:r>
              <a:rPr lang="en-US" dirty="0" smtClean="0">
                <a:sym typeface="Geneva" pitchFamily="-84" charset="0"/>
              </a:rPr>
              <a:t>Watch the videos:</a:t>
            </a:r>
          </a:p>
          <a:p>
            <a:pPr marL="1192020" lvl="1" indent="-685729" eaLnBrk="1" hangingPunct="1"/>
            <a:r>
              <a:rPr lang="en-US" dirty="0" smtClean="0">
                <a:sym typeface="Geneva" pitchFamily="-84" charset="0"/>
              </a:rPr>
              <a:t>Hanoi Tower</a:t>
            </a:r>
          </a:p>
          <a:p>
            <a:pPr marL="1192020" lvl="1" indent="-685729" eaLnBrk="1" hangingPunct="1"/>
            <a:r>
              <a:rPr lang="en-US" dirty="0" smtClean="0">
                <a:sym typeface="Geneva" pitchFamily="-84" charset="0"/>
              </a:rPr>
              <a:t>Merge sort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797" indent="-285692" eaLnBrk="0" hangingPunct="0">
              <a:defRPr sz="2400">
                <a:solidFill>
                  <a:schemeClr val="tx1"/>
                </a:solidFill>
                <a:latin typeface="Arial" pitchFamily="34" charset="0"/>
                <a:ea typeface="ヒラギノ角ゴ ProN W3" pitchFamily="-84" charset="-128"/>
              </a:defRPr>
            </a:lvl2pPr>
            <a:lvl3pPr marL="1142766" indent="-228553" eaLnBrk="0" hangingPunct="0">
              <a:defRPr sz="2400">
                <a:solidFill>
                  <a:schemeClr val="tx1"/>
                </a:solidFill>
                <a:latin typeface="Arial" pitchFamily="34" charset="0"/>
                <a:ea typeface="ヒラギノ角ゴ ProN W3" pitchFamily="-84" charset="-128"/>
              </a:defRPr>
            </a:lvl3pPr>
            <a:lvl4pPr marL="1599875" indent="-228553" eaLnBrk="0" hangingPunct="0">
              <a:defRPr sz="2400">
                <a:solidFill>
                  <a:schemeClr val="tx1"/>
                </a:solidFill>
                <a:latin typeface="Arial" pitchFamily="34" charset="0"/>
                <a:ea typeface="ヒラギノ角ゴ ProN W3" pitchFamily="-84" charset="-128"/>
              </a:defRPr>
            </a:lvl4pPr>
            <a:lvl5pPr marL="2056979" indent="-228553" eaLnBrk="0" hangingPunct="0">
              <a:defRPr sz="2400">
                <a:solidFill>
                  <a:schemeClr val="tx1"/>
                </a:solidFill>
                <a:latin typeface="Arial" pitchFamily="34" charset="0"/>
                <a:ea typeface="ヒラギノ角ゴ ProN W3" pitchFamily="-84" charset="-128"/>
              </a:defRPr>
            </a:lvl5pPr>
            <a:lvl6pPr marL="2514087" indent="-228553"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192" indent="-228553"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8300" indent="-228553"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5403" indent="-228553"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47</a:t>
            </a:fld>
            <a:endParaRPr lang="en-US" sz="1700">
              <a:solidFill>
                <a:srgbClr val="B5A788"/>
              </a:solidFill>
            </a:endParaRPr>
          </a:p>
        </p:txBody>
      </p:sp>
    </p:spTree>
    <p:extLst>
      <p:ext uri="{BB962C8B-B14F-4D97-AF65-F5344CB8AC3E}">
        <p14:creationId xmlns:p14="http://schemas.microsoft.com/office/powerpoint/2010/main" val="2180223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Variable?</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A name (</a:t>
            </a:r>
            <a:r>
              <a:rPr lang="en-US" dirty="0" smtClean="0">
                <a:solidFill>
                  <a:srgbClr val="0000FF"/>
                </a:solidFill>
              </a:rPr>
              <a:t>identifier</a:t>
            </a:r>
            <a:r>
              <a:rPr lang="en-US" dirty="0" smtClean="0"/>
              <a:t>) of some “something”</a:t>
            </a:r>
          </a:p>
          <a:p>
            <a:r>
              <a:rPr lang="en-US" dirty="0" smtClean="0"/>
              <a:t>In Python the “something” is a reference (</a:t>
            </a:r>
            <a:r>
              <a:rPr lang="en-US" dirty="0" smtClean="0">
                <a:solidFill>
                  <a:srgbClr val="0000FF"/>
                </a:solidFill>
              </a:rPr>
              <a:t>memory address</a:t>
            </a:r>
            <a:r>
              <a:rPr lang="en-US" dirty="0" smtClean="0"/>
              <a:t>) of an object.</a:t>
            </a:r>
          </a:p>
          <a:p>
            <a:r>
              <a:rPr lang="en-US" dirty="0" smtClean="0"/>
              <a:t>The object:</a:t>
            </a:r>
          </a:p>
          <a:p>
            <a:pPr lvl="1"/>
            <a:r>
              <a:rPr lang="en-US" dirty="0"/>
              <a:t>The data</a:t>
            </a:r>
          </a:p>
          <a:p>
            <a:pPr lvl="1"/>
            <a:r>
              <a:rPr lang="en-US" dirty="0"/>
              <a:t>The type of the data</a:t>
            </a:r>
          </a:p>
          <a:p>
            <a:pPr lvl="1"/>
            <a:r>
              <a:rPr lang="en-US" dirty="0"/>
              <a:t>Other stuff…</a:t>
            </a:r>
          </a:p>
          <a:p>
            <a:r>
              <a:rPr lang="en-US" dirty="0" smtClean="0"/>
              <a:t>Every object has a unique number.</a:t>
            </a:r>
          </a:p>
          <a:p>
            <a:pPr lvl="1"/>
            <a:r>
              <a:rPr lang="en-US" dirty="0" smtClean="0"/>
              <a:t>In </a:t>
            </a:r>
            <a:r>
              <a:rPr lang="en-US" dirty="0" err="1" smtClean="0"/>
              <a:t>CPython</a:t>
            </a:r>
            <a:r>
              <a:rPr lang="en-US" dirty="0" smtClean="0"/>
              <a:t> this is its </a:t>
            </a:r>
            <a:r>
              <a:rPr lang="en-US" dirty="0">
                <a:solidFill>
                  <a:srgbClr val="0000FF"/>
                </a:solidFill>
              </a:rPr>
              <a:t>memory address</a:t>
            </a:r>
            <a:endParaRPr lang="en-US" dirty="0"/>
          </a:p>
          <a:p>
            <a:endParaRPr lang="en-US" dirty="0" smtClean="0"/>
          </a:p>
          <a:p>
            <a:endParaRPr lang="en-US" dirty="0" smtClean="0"/>
          </a:p>
        </p:txBody>
      </p:sp>
      <p:sp>
        <p:nvSpPr>
          <p:cNvPr id="77" name="Slide Number Placeholder 76"/>
          <p:cNvSpPr>
            <a:spLocks noGrp="1"/>
          </p:cNvSpPr>
          <p:nvPr>
            <p:ph type="sldNum" sz="quarter" idx="12"/>
          </p:nvPr>
        </p:nvSpPr>
        <p:spPr/>
        <p:txBody>
          <a:bodyPr/>
          <a:lstStyle/>
          <a:p>
            <a:fld id="{716D6A06-40B3-9B45-930E-980B865C820F}" type="slidenum">
              <a:rPr lang="en-AU" smtClean="0"/>
              <a:pPr/>
              <a:t>5</a:t>
            </a:fld>
            <a:endParaRPr lang="en-AU" dirty="0"/>
          </a:p>
        </p:txBody>
      </p:sp>
    </p:spTree>
    <p:extLst>
      <p:ext uri="{BB962C8B-B14F-4D97-AF65-F5344CB8AC3E}">
        <p14:creationId xmlns:p14="http://schemas.microsoft.com/office/powerpoint/2010/main" val="157193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1254929" y="5812905"/>
            <a:ext cx="563985" cy="738323"/>
          </a:xfrm>
          <a:prstGeom prst="wedgeRoundRectCallout">
            <a:avLst>
              <a:gd name="adj1" fmla="val -162567"/>
              <a:gd name="adj2" fmla="val 121075"/>
              <a:gd name="adj3" fmla="val 16667"/>
            </a:avLst>
          </a:prstGeom>
          <a:solidFill>
            <a:srgbClr val="E8D1FF"/>
          </a:solidFill>
          <a:scene3d>
            <a:camera prst="orthographicFront"/>
            <a:lightRig rig="threePt" dir="t"/>
          </a:scene3d>
          <a:sp3d>
            <a:bevelT/>
            <a:bevelB/>
          </a:sp3d>
        </p:spPr>
        <p:txBody>
          <a:bodyPr wrap="square" lIns="130032" tIns="65017" rIns="130032" bIns="65017" rtlCol="0">
            <a:spAutoFit/>
          </a:bodyPr>
          <a:lstStyle/>
          <a:p>
            <a:r>
              <a:rPr lang="en-US" dirty="0" smtClean="0"/>
              <a:t>J</a:t>
            </a:r>
          </a:p>
          <a:p>
            <a:endParaRPr lang="en-US" dirty="0"/>
          </a:p>
        </p:txBody>
      </p:sp>
      <p:sp>
        <p:nvSpPr>
          <p:cNvPr id="2" name="Title 1"/>
          <p:cNvSpPr>
            <a:spLocks noGrp="1"/>
          </p:cNvSpPr>
          <p:nvPr>
            <p:ph type="title"/>
          </p:nvPr>
        </p:nvSpPr>
        <p:spPr/>
        <p:txBody>
          <a:bodyPr>
            <a:normAutofit fontScale="90000"/>
          </a:bodyPr>
          <a:lstStyle/>
          <a:p>
            <a:r>
              <a:rPr lang="en-US" dirty="0" smtClean="0"/>
              <a:t>Variable representation in Python</a:t>
            </a:r>
            <a:endParaRPr lang="en-US" dirty="0"/>
          </a:p>
        </p:txBody>
      </p:sp>
      <p:sp>
        <p:nvSpPr>
          <p:cNvPr id="3" name="Content Placeholder 2"/>
          <p:cNvSpPr>
            <a:spLocks noGrp="1"/>
          </p:cNvSpPr>
          <p:nvPr>
            <p:ph idx="1"/>
          </p:nvPr>
        </p:nvSpPr>
        <p:spPr>
          <a:xfrm>
            <a:off x="2041754" y="2059093"/>
            <a:ext cx="10663936" cy="2313651"/>
          </a:xfrm>
        </p:spPr>
        <p:txBody>
          <a:bodyPr>
            <a:normAutofit fontScale="77500" lnSpcReduction="20000"/>
          </a:bodyPr>
          <a:lstStyle/>
          <a:p>
            <a:r>
              <a:rPr lang="en-US" dirty="0" smtClean="0"/>
              <a:t>Consider the code:</a:t>
            </a:r>
          </a:p>
          <a:p>
            <a:endParaRPr lang="en-US" dirty="0" smtClean="0"/>
          </a:p>
          <a:p>
            <a:endParaRPr lang="en-US" dirty="0"/>
          </a:p>
          <a:p>
            <a:r>
              <a:rPr lang="en-US" dirty="0" smtClean="0"/>
              <a:t>In memory, this could look like:</a:t>
            </a:r>
            <a:endParaRPr lang="en-US" dirty="0"/>
          </a:p>
          <a:p>
            <a:pPr marL="842052" lvl="1" indent="0">
              <a:buNone/>
            </a:pPr>
            <a:endParaRPr lang="en-US" b="1" dirty="0" smtClean="0">
              <a:latin typeface="Courier New"/>
              <a:cs typeface="Courier New"/>
            </a:endParaRPr>
          </a:p>
        </p:txBody>
      </p:sp>
      <p:sp>
        <p:nvSpPr>
          <p:cNvPr id="10" name="Text Box 7"/>
          <p:cNvSpPr txBox="1">
            <a:spLocks noChangeArrowheads="1"/>
          </p:cNvSpPr>
          <p:nvPr/>
        </p:nvSpPr>
        <p:spPr bwMode="auto">
          <a:xfrm>
            <a:off x="2303535" y="7915202"/>
            <a:ext cx="739669"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11" name="Table 10"/>
          <p:cNvGraphicFramePr>
            <a:graphicFrameLocks noGrp="1"/>
          </p:cNvGraphicFramePr>
          <p:nvPr>
            <p:extLst>
              <p:ext uri="{D42A27DB-BD31-4B8C-83A1-F6EECF244321}">
                <p14:modId xmlns:p14="http://schemas.microsoft.com/office/powerpoint/2010/main" val="3141930799"/>
              </p:ext>
            </p:extLst>
          </p:nvPr>
        </p:nvGraphicFramePr>
        <p:xfrm>
          <a:off x="3122824" y="7095908"/>
          <a:ext cx="2286706" cy="1979760"/>
        </p:xfrm>
        <a:graphic>
          <a:graphicData uri="http://schemas.openxmlformats.org/drawingml/2006/table">
            <a:tbl>
              <a:tblPr firstRow="1" bandRow="1">
                <a:effectLst/>
                <a:tableStyleId>{5C22544A-7EE6-4342-B048-85BDC9FD1C3A}</a:tableStyleId>
              </a:tblPr>
              <a:tblGrid>
                <a:gridCol w="2286706"/>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11378513"/>
              </p:ext>
            </p:extLst>
          </p:nvPr>
        </p:nvGraphicFramePr>
        <p:xfrm>
          <a:off x="8448216" y="4364745"/>
          <a:ext cx="2286706" cy="2111248"/>
        </p:xfrm>
        <a:graphic>
          <a:graphicData uri="http://schemas.openxmlformats.org/drawingml/2006/table">
            <a:tbl>
              <a:tblPr firstRow="1" bandRow="1">
                <a:effectLst/>
                <a:tableStyleId>{5C22544A-7EE6-4342-B048-85BDC9FD1C3A}</a:tableStyleId>
              </a:tblPr>
              <a:tblGrid>
                <a:gridCol w="2286706"/>
              </a:tblGrid>
              <a:tr h="2111248">
                <a:tc>
                  <a:txBody>
                    <a:bodyPr/>
                    <a:lstStyle/>
                    <a:p>
                      <a:r>
                        <a:rPr lang="en-US" sz="2600" b="0" baseline="0" dirty="0" smtClean="0">
                          <a:solidFill>
                            <a:schemeClr val="tx1"/>
                          </a:solidFill>
                        </a:rPr>
                        <a:t>Integer </a:t>
                      </a:r>
                    </a:p>
                    <a:p>
                      <a:r>
                        <a:rPr lang="en-US" sz="2600" b="0" baseline="0" dirty="0" smtClean="0">
                          <a:solidFill>
                            <a:schemeClr val="tx1"/>
                          </a:solidFill>
                        </a:rPr>
                        <a:t>10 </a:t>
                      </a:r>
                    </a:p>
                    <a:p>
                      <a:r>
                        <a:rPr lang="en-US" sz="2600" b="0" baseline="0" dirty="0" smtClean="0">
                          <a:solidFill>
                            <a:schemeClr val="tx1"/>
                          </a:solidFill>
                        </a:rPr>
                        <a:t>stuff…</a:t>
                      </a:r>
                    </a:p>
                    <a:p>
                      <a:endParaRPr lang="en-US" sz="2600" b="0" baseline="0" dirty="0" smtClean="0">
                        <a:solidFill>
                          <a:schemeClr val="tx1"/>
                        </a:solidFill>
                      </a:endParaRPr>
                    </a:p>
                    <a:p>
                      <a:r>
                        <a:rPr lang="en-US" sz="2600" b="0" baseline="0" dirty="0" smtClean="0">
                          <a:solidFill>
                            <a:schemeClr val="tx1"/>
                          </a:solidFill>
                        </a:rPr>
                        <a:t>           </a:t>
                      </a:r>
                      <a:endParaRPr lang="en-US" sz="2600" b="0" dirty="0" smtClean="0">
                        <a:solidFill>
                          <a:srgbClr val="0020C0"/>
                        </a:solidFill>
                      </a:endParaRPr>
                    </a:p>
                  </a:txBody>
                  <a:tcPr marL="130048" marR="130048" marT="65024" marB="65024">
                    <a:cell3D prstMaterial="dkEdge">
                      <a:bevel w="38100" prst="artDeco"/>
                      <a:lightRig rig="flood" dir="t"/>
                    </a:cell3D>
                    <a:solidFill>
                      <a:srgbClr val="C4C6FF"/>
                    </a:solidFill>
                  </a:tcPr>
                </a:tc>
              </a:tr>
            </a:tbl>
          </a:graphicData>
        </a:graphic>
      </p:graphicFrame>
      <p:sp>
        <p:nvSpPr>
          <p:cNvPr id="13" name="Text Box 7"/>
          <p:cNvSpPr txBox="1">
            <a:spLocks noChangeArrowheads="1"/>
          </p:cNvSpPr>
          <p:nvPr/>
        </p:nvSpPr>
        <p:spPr bwMode="auto">
          <a:xfrm>
            <a:off x="10728960" y="446715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solidFill>
                  <a:srgbClr val="0020C0"/>
                </a:solidFill>
                <a:latin typeface="Courier New"/>
                <a:cs typeface="Courier New"/>
              </a:rPr>
              <a:t>0x10001204</a:t>
            </a:r>
          </a:p>
        </p:txBody>
      </p:sp>
      <p:cxnSp>
        <p:nvCxnSpPr>
          <p:cNvPr id="17" name="Straight Arrow Connector 16"/>
          <p:cNvCxnSpPr>
            <a:stCxn id="11" idx="3"/>
          </p:cNvCxnSpPr>
          <p:nvPr/>
        </p:nvCxnSpPr>
        <p:spPr bwMode="auto">
          <a:xfrm flipV="1">
            <a:off x="5409530" y="5457327"/>
            <a:ext cx="3038686" cy="2628462"/>
          </a:xfrm>
          <a:prstGeom prst="straightConnector1">
            <a:avLst/>
          </a:prstGeom>
          <a:solidFill>
            <a:schemeClr val="accent1"/>
          </a:solidFill>
          <a:ln w="9525" cap="flat" cmpd="sng" algn="ctr">
            <a:solidFill>
              <a:srgbClr val="000090"/>
            </a:solidFill>
            <a:prstDash val="solid"/>
            <a:round/>
            <a:headEnd type="none" w="med" len="med"/>
            <a:tailEnd type="arrow"/>
          </a:ln>
          <a:effectLst/>
        </p:spPr>
      </p:cxnSp>
      <p:sp>
        <p:nvSpPr>
          <p:cNvPr id="20" name="Text Box 7"/>
          <p:cNvSpPr txBox="1">
            <a:spLocks noChangeArrowheads="1"/>
          </p:cNvSpPr>
          <p:nvPr/>
        </p:nvSpPr>
        <p:spPr bwMode="auto">
          <a:xfrm>
            <a:off x="3122825" y="7949142"/>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solidFill>
                  <a:srgbClr val="0020C0"/>
                </a:solidFill>
                <a:latin typeface="Courier New"/>
                <a:cs typeface="Courier New"/>
              </a:rPr>
              <a:t>0x10001204</a:t>
            </a:r>
          </a:p>
        </p:txBody>
      </p:sp>
      <p:sp>
        <p:nvSpPr>
          <p:cNvPr id="21" name="Text Box 7"/>
          <p:cNvSpPr txBox="1">
            <a:spLocks noChangeArrowheads="1"/>
          </p:cNvSpPr>
          <p:nvPr/>
        </p:nvSpPr>
        <p:spPr bwMode="auto">
          <a:xfrm>
            <a:off x="2339049" y="8530168"/>
            <a:ext cx="739669"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y</a:t>
            </a:r>
          </a:p>
        </p:txBody>
      </p:sp>
      <p:sp>
        <p:nvSpPr>
          <p:cNvPr id="22" name="Text Box 7"/>
          <p:cNvSpPr txBox="1">
            <a:spLocks noChangeArrowheads="1"/>
          </p:cNvSpPr>
          <p:nvPr/>
        </p:nvSpPr>
        <p:spPr bwMode="auto">
          <a:xfrm>
            <a:off x="3158340" y="8564108"/>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solidFill>
                  <a:srgbClr val="008000"/>
                </a:solidFill>
                <a:latin typeface="Courier New"/>
                <a:cs typeface="Courier New"/>
              </a:rPr>
              <a:t>0x10000208</a:t>
            </a:r>
          </a:p>
        </p:txBody>
      </p:sp>
      <p:cxnSp>
        <p:nvCxnSpPr>
          <p:cNvPr id="23" name="Straight Arrow Connector 22"/>
          <p:cNvCxnSpPr>
            <a:stCxn id="22" idx="3"/>
          </p:cNvCxnSpPr>
          <p:nvPr/>
        </p:nvCxnSpPr>
        <p:spPr bwMode="auto">
          <a:xfrm flipV="1">
            <a:off x="5434180" y="8222433"/>
            <a:ext cx="3014036" cy="607388"/>
          </a:xfrm>
          <a:prstGeom prst="straightConnector1">
            <a:avLst/>
          </a:prstGeom>
          <a:solidFill>
            <a:schemeClr val="accent1"/>
          </a:solidFill>
          <a:ln w="9525" cap="flat" cmpd="sng" algn="ctr">
            <a:solidFill>
              <a:srgbClr val="008000"/>
            </a:solidFill>
            <a:prstDash val="solid"/>
            <a:round/>
            <a:headEnd type="none" w="med" len="med"/>
            <a:tailEnd type="arrow"/>
          </a:ln>
          <a:effectLst/>
        </p:spPr>
      </p:cxnSp>
      <p:sp>
        <p:nvSpPr>
          <p:cNvPr id="29" name="Slide Number Placeholder 28"/>
          <p:cNvSpPr>
            <a:spLocks noGrp="1"/>
          </p:cNvSpPr>
          <p:nvPr>
            <p:ph type="sldNum" sz="quarter" idx="12"/>
          </p:nvPr>
        </p:nvSpPr>
        <p:spPr/>
        <p:txBody>
          <a:bodyPr/>
          <a:lstStyle/>
          <a:p>
            <a:fld id="{716D6A06-40B3-9B45-930E-980B865C820F}" type="slidenum">
              <a:rPr lang="en-AU" smtClean="0"/>
              <a:pPr/>
              <a:t>6</a:t>
            </a:fld>
            <a:endParaRPr lang="en-AU"/>
          </a:p>
        </p:txBody>
      </p:sp>
      <p:graphicFrame>
        <p:nvGraphicFramePr>
          <p:cNvPr id="24" name="Table 23"/>
          <p:cNvGraphicFramePr>
            <a:graphicFrameLocks noGrp="1"/>
          </p:cNvGraphicFramePr>
          <p:nvPr>
            <p:extLst>
              <p:ext uri="{D42A27DB-BD31-4B8C-83A1-F6EECF244321}">
                <p14:modId xmlns:p14="http://schemas.microsoft.com/office/powerpoint/2010/main" val="1561044674"/>
              </p:ext>
            </p:extLst>
          </p:nvPr>
        </p:nvGraphicFramePr>
        <p:xfrm>
          <a:off x="8448216" y="7027439"/>
          <a:ext cx="2286706" cy="2111248"/>
        </p:xfrm>
        <a:graphic>
          <a:graphicData uri="http://schemas.openxmlformats.org/drawingml/2006/table">
            <a:tbl>
              <a:tblPr firstRow="1" bandRow="1">
                <a:effectLst/>
                <a:tableStyleId>{5C22544A-7EE6-4342-B048-85BDC9FD1C3A}</a:tableStyleId>
              </a:tblPr>
              <a:tblGrid>
                <a:gridCol w="2286706"/>
              </a:tblGrid>
              <a:tr h="2111248">
                <a:tc>
                  <a:txBody>
                    <a:bodyPr/>
                    <a:lstStyle/>
                    <a:p>
                      <a:r>
                        <a:rPr lang="en-US" sz="2600" b="0" baseline="0" dirty="0" smtClean="0">
                          <a:solidFill>
                            <a:schemeClr val="tx1"/>
                          </a:solidFill>
                        </a:rPr>
                        <a:t>Integer </a:t>
                      </a:r>
                    </a:p>
                    <a:p>
                      <a:r>
                        <a:rPr lang="en-US" sz="2600" b="0" baseline="0" dirty="0" smtClean="0">
                          <a:solidFill>
                            <a:schemeClr val="tx1"/>
                          </a:solidFill>
                        </a:rPr>
                        <a:t>25 </a:t>
                      </a:r>
                    </a:p>
                    <a:p>
                      <a:r>
                        <a:rPr lang="en-US" sz="2600" b="0" baseline="0" dirty="0" smtClean="0">
                          <a:solidFill>
                            <a:schemeClr val="tx1"/>
                          </a:solidFill>
                        </a:rPr>
                        <a:t>stuff…</a:t>
                      </a:r>
                    </a:p>
                    <a:p>
                      <a:endParaRPr lang="en-US" sz="2600" b="0" baseline="0" dirty="0" smtClean="0">
                        <a:solidFill>
                          <a:schemeClr val="tx1"/>
                        </a:solidFill>
                      </a:endParaRPr>
                    </a:p>
                    <a:p>
                      <a:r>
                        <a:rPr lang="en-US" sz="2600" b="0" baseline="0" dirty="0" smtClean="0">
                          <a:solidFill>
                            <a:schemeClr val="tx1"/>
                          </a:solidFill>
                        </a:rPr>
                        <a:t>           </a:t>
                      </a:r>
                      <a:endParaRPr lang="en-US" sz="2600" b="0" dirty="0" smtClean="0">
                        <a:solidFill>
                          <a:srgbClr val="0020C0"/>
                        </a:solidFill>
                      </a:endParaRPr>
                    </a:p>
                  </a:txBody>
                  <a:tcPr marL="130048" marR="130048" marT="65024" marB="65024">
                    <a:cell3D prstMaterial="dkEdge">
                      <a:bevel w="38100" prst="artDeco"/>
                      <a:lightRig rig="flood" dir="t"/>
                    </a:cell3D>
                    <a:solidFill>
                      <a:srgbClr val="C4C6FF"/>
                    </a:solidFill>
                  </a:tcPr>
                </a:tc>
              </a:tr>
            </a:tbl>
          </a:graphicData>
        </a:graphic>
      </p:graphicFrame>
      <p:sp>
        <p:nvSpPr>
          <p:cNvPr id="25" name="Text Box 7"/>
          <p:cNvSpPr txBox="1">
            <a:spLocks noChangeArrowheads="1"/>
          </p:cNvSpPr>
          <p:nvPr/>
        </p:nvSpPr>
        <p:spPr bwMode="auto">
          <a:xfrm>
            <a:off x="10729260" y="7027441"/>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solidFill>
                  <a:srgbClr val="008000"/>
                </a:solidFill>
                <a:latin typeface="Courier New"/>
                <a:cs typeface="Courier New"/>
              </a:rPr>
              <a:t>0x10000208</a:t>
            </a:r>
          </a:p>
        </p:txBody>
      </p:sp>
      <p:sp>
        <p:nvSpPr>
          <p:cNvPr id="26" name="TextBox 25"/>
          <p:cNvSpPr txBox="1"/>
          <p:nvPr/>
        </p:nvSpPr>
        <p:spPr>
          <a:xfrm>
            <a:off x="11254929" y="5812904"/>
            <a:ext cx="1536171" cy="758206"/>
          </a:xfrm>
          <a:prstGeom prst="wedgeRoundRectCallout">
            <a:avLst>
              <a:gd name="adj1" fmla="val -88158"/>
              <a:gd name="adj2" fmla="val -66910"/>
              <a:gd name="adj3" fmla="val 16667"/>
            </a:avLst>
          </a:prstGeom>
          <a:solidFill>
            <a:srgbClr val="E8D1FF"/>
          </a:solidFill>
          <a:scene3d>
            <a:camera prst="orthographicFront"/>
            <a:lightRig rig="threePt" dir="t"/>
          </a:scene3d>
          <a:sp3d>
            <a:bevelT/>
            <a:bevelB/>
          </a:sp3d>
        </p:spPr>
        <p:txBody>
          <a:bodyPr wrap="square" lIns="130032" tIns="65017" rIns="130032" bIns="65017" rtlCol="0">
            <a:spAutoFit/>
          </a:bodyPr>
          <a:lstStyle/>
          <a:p>
            <a:r>
              <a:rPr lang="en-US" dirty="0" smtClean="0"/>
              <a:t>These two are objects</a:t>
            </a:r>
            <a:endParaRPr lang="en-US" dirty="0"/>
          </a:p>
        </p:txBody>
      </p:sp>
      <p:sp>
        <p:nvSpPr>
          <p:cNvPr id="28" name="Content Placeholder 2"/>
          <p:cNvSpPr txBox="1">
            <a:spLocks/>
          </p:cNvSpPr>
          <p:nvPr/>
        </p:nvSpPr>
        <p:spPr>
          <a:xfrm>
            <a:off x="2974007" y="2644554"/>
            <a:ext cx="4608512" cy="1152127"/>
          </a:xfrm>
          <a:prstGeom prst="rect">
            <a:avLst/>
          </a:prstGeom>
          <a:solidFill>
            <a:schemeClr val="accent3">
              <a:lumMod val="20000"/>
              <a:lumOff val="80000"/>
            </a:schemeClr>
          </a:solidFill>
        </p:spPr>
        <p:txBody>
          <a:bodyPr lIns="91425" tIns="45712" rIns="91425" bIns="45712">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17" indent="0">
              <a:buNone/>
            </a:pPr>
            <a:r>
              <a:rPr lang="en-AU" sz="3100" dirty="0">
                <a:solidFill>
                  <a:srgbClr val="800000"/>
                </a:solidFill>
                <a:latin typeface="Arial"/>
                <a:cs typeface="Arial"/>
              </a:rPr>
              <a:t>&gt;&gt;&gt;</a:t>
            </a:r>
            <a:r>
              <a:rPr lang="en-AU" sz="3100" dirty="0">
                <a:latin typeface="Arial"/>
                <a:cs typeface="Arial"/>
              </a:rPr>
              <a:t> x = 10</a:t>
            </a:r>
          </a:p>
          <a:p>
            <a:pPr marL="117017" indent="0">
              <a:buNone/>
            </a:pPr>
            <a:r>
              <a:rPr lang="en-AU" sz="3100" dirty="0">
                <a:solidFill>
                  <a:srgbClr val="800000"/>
                </a:solidFill>
                <a:latin typeface="Arial"/>
                <a:cs typeface="Arial"/>
              </a:rPr>
              <a:t>&gt;&gt;&gt;</a:t>
            </a:r>
            <a:r>
              <a:rPr lang="en-AU" sz="3100" dirty="0">
                <a:latin typeface="Arial"/>
                <a:cs typeface="Arial"/>
              </a:rPr>
              <a:t> y = 25</a:t>
            </a:r>
          </a:p>
          <a:p>
            <a:pPr marL="117017" indent="0">
              <a:buNone/>
            </a:pPr>
            <a:r>
              <a:rPr lang="en-AU" sz="3100" dirty="0">
                <a:latin typeface="Arial"/>
                <a:cs typeface="Arial"/>
              </a:rPr>
              <a:t>    </a:t>
            </a:r>
          </a:p>
          <a:p>
            <a:pPr marL="117017" indent="0">
              <a:buNone/>
            </a:pPr>
            <a:r>
              <a:rPr lang="en-AU" sz="3100" dirty="0">
                <a:latin typeface="Arial"/>
                <a:cs typeface="Arial"/>
              </a:rPr>
              <a:t>  </a:t>
            </a:r>
          </a:p>
          <a:p>
            <a:pPr marL="117017" indent="0">
              <a:buNone/>
            </a:pPr>
            <a:endParaRPr lang="en-AU" sz="3100" dirty="0"/>
          </a:p>
        </p:txBody>
      </p:sp>
    </p:spTree>
    <p:extLst>
      <p:ext uri="{BB962C8B-B14F-4D97-AF65-F5344CB8AC3E}">
        <p14:creationId xmlns:p14="http://schemas.microsoft.com/office/powerpoint/2010/main" val="212542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0" grpId="0"/>
      <p:bldP spid="13" grpId="0"/>
      <p:bldP spid="20" grpId="0"/>
      <p:bldP spid="21" grpId="0"/>
      <p:bldP spid="22" grpId="0"/>
      <p:bldP spid="29" grpId="0"/>
      <p:bldP spid="25" grpId="0"/>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in Python</a:t>
            </a:r>
            <a:endParaRPr lang="en-US" dirty="0"/>
          </a:p>
        </p:txBody>
      </p:sp>
      <p:sp>
        <p:nvSpPr>
          <p:cNvPr id="3" name="Content Placeholder 2"/>
          <p:cNvSpPr>
            <a:spLocks noGrp="1"/>
          </p:cNvSpPr>
          <p:nvPr>
            <p:ph idx="1"/>
          </p:nvPr>
        </p:nvSpPr>
        <p:spPr/>
        <p:txBody>
          <a:bodyPr/>
          <a:lstStyle/>
          <a:p>
            <a:r>
              <a:rPr lang="en-US" dirty="0" smtClean="0"/>
              <a:t>A variable is </a:t>
            </a:r>
            <a:r>
              <a:rPr lang="en-US" dirty="0" smtClean="0">
                <a:solidFill>
                  <a:srgbClr val="0000FF"/>
                </a:solidFill>
              </a:rPr>
              <a:t>created</a:t>
            </a:r>
            <a:r>
              <a:rPr lang="en-US" dirty="0" smtClean="0"/>
              <a:t> when you first </a:t>
            </a:r>
            <a:r>
              <a:rPr lang="en-US" dirty="0" smtClean="0">
                <a:solidFill>
                  <a:srgbClr val="0000FF"/>
                </a:solidFill>
              </a:rPr>
              <a:t>assign </a:t>
            </a:r>
            <a:r>
              <a:rPr lang="en-US" dirty="0" smtClean="0"/>
              <a:t>it a </a:t>
            </a:r>
            <a:r>
              <a:rPr lang="en-US" dirty="0" smtClean="0">
                <a:solidFill>
                  <a:srgbClr val="0000FF"/>
                </a:solidFill>
              </a:rPr>
              <a:t>value</a:t>
            </a:r>
          </a:p>
          <a:p>
            <a:pPr lvl="1"/>
            <a:r>
              <a:rPr lang="en-US" dirty="0" smtClean="0"/>
              <a:t>In many other languages, variables can be </a:t>
            </a:r>
            <a:r>
              <a:rPr lang="en-US" i="1" dirty="0" smtClean="0"/>
              <a:t>declared </a:t>
            </a:r>
          </a:p>
          <a:p>
            <a:pPr lvl="1"/>
            <a:r>
              <a:rPr lang="en-US" dirty="0" smtClean="0"/>
              <a:t>This means created </a:t>
            </a:r>
            <a:r>
              <a:rPr lang="en-US" i="1" dirty="0" smtClean="0"/>
              <a:t>without</a:t>
            </a:r>
            <a:r>
              <a:rPr lang="en-US" dirty="0" smtClean="0"/>
              <a:t> a value</a:t>
            </a:r>
            <a:endParaRPr lang="en-US" dirty="0"/>
          </a:p>
          <a:p>
            <a:pPr marL="117014" indent="0">
              <a:buNone/>
            </a:pPr>
            <a:endParaRPr lang="en-US" dirty="0"/>
          </a:p>
          <a:p>
            <a:endParaRPr lang="en-US" dirty="0" smtClean="0"/>
          </a:p>
          <a:p>
            <a:endParaRPr lang="en-US" dirty="0"/>
          </a:p>
        </p:txBody>
      </p:sp>
    </p:spTree>
    <p:extLst>
      <p:ext uri="{BB962C8B-B14F-4D97-AF65-F5344CB8AC3E}">
        <p14:creationId xmlns:p14="http://schemas.microsoft.com/office/powerpoint/2010/main" val="120384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in Python</a:t>
            </a:r>
            <a:endParaRPr lang="en-US" dirty="0"/>
          </a:p>
        </p:txBody>
      </p:sp>
      <p:sp>
        <p:nvSpPr>
          <p:cNvPr id="3" name="Content Placeholder 2"/>
          <p:cNvSpPr>
            <a:spLocks noGrp="1"/>
          </p:cNvSpPr>
          <p:nvPr>
            <p:ph idx="1"/>
          </p:nvPr>
        </p:nvSpPr>
        <p:spPr/>
        <p:txBody>
          <a:bodyPr/>
          <a:lstStyle/>
          <a:p>
            <a:pPr marL="117014" indent="0">
              <a:buNone/>
            </a:pPr>
            <a:r>
              <a:rPr lang="en-US" dirty="0"/>
              <a:t>W</a:t>
            </a:r>
            <a:r>
              <a:rPr lang="en-US" dirty="0" smtClean="0"/>
              <a:t>hen you say </a:t>
            </a:r>
            <a:r>
              <a:rPr lang="en-US" dirty="0" smtClean="0">
                <a:solidFill>
                  <a:schemeClr val="tx1"/>
                </a:solidFill>
                <a:latin typeface="Arial"/>
                <a:cs typeface="Arial"/>
              </a:rPr>
              <a:t>x = 10 </a:t>
            </a:r>
            <a:r>
              <a:rPr lang="en-US" dirty="0" smtClean="0"/>
              <a:t>in Python, it:</a:t>
            </a:r>
            <a:endParaRPr lang="en-US" dirty="0"/>
          </a:p>
          <a:p>
            <a:pPr marL="1573485" lvl="1" indent="-731435">
              <a:buFont typeface="+mj-lt"/>
              <a:buAutoNum type="arabicPeriod"/>
            </a:pPr>
            <a:r>
              <a:rPr lang="en-US" dirty="0" smtClean="0">
                <a:solidFill>
                  <a:srgbClr val="0000FF"/>
                </a:solidFill>
              </a:rPr>
              <a:t>Creates an object </a:t>
            </a:r>
            <a:r>
              <a:rPr lang="en-US" dirty="0" smtClean="0"/>
              <a:t>to represent </a:t>
            </a:r>
            <a:r>
              <a:rPr lang="en-US" b="1" dirty="0" smtClean="0">
                <a:latin typeface="Courier New"/>
                <a:cs typeface="Courier New"/>
              </a:rPr>
              <a:t>10</a:t>
            </a:r>
            <a:r>
              <a:rPr lang="en-US" dirty="0" smtClean="0"/>
              <a:t>, starting at some address </a:t>
            </a:r>
          </a:p>
          <a:p>
            <a:pPr marL="117014" indent="0">
              <a:buNone/>
            </a:pPr>
            <a:endParaRPr lang="en-US" dirty="0"/>
          </a:p>
          <a:p>
            <a:endParaRPr lang="en-US" dirty="0" smtClean="0"/>
          </a:p>
          <a:p>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2639949386"/>
              </p:ext>
            </p:extLst>
          </p:nvPr>
        </p:nvGraphicFramePr>
        <p:xfrm>
          <a:off x="7628925" y="6720205"/>
          <a:ext cx="2286706" cy="2111248"/>
        </p:xfrm>
        <a:graphic>
          <a:graphicData uri="http://schemas.openxmlformats.org/drawingml/2006/table">
            <a:tbl>
              <a:tblPr firstRow="1" bandRow="1">
                <a:effectLst/>
                <a:tableStyleId>{5C22544A-7EE6-4342-B048-85BDC9FD1C3A}</a:tableStyleId>
              </a:tblPr>
              <a:tblGrid>
                <a:gridCol w="2286706"/>
              </a:tblGrid>
              <a:tr h="2111248">
                <a:tc>
                  <a:txBody>
                    <a:bodyPr/>
                    <a:lstStyle/>
                    <a:p>
                      <a:r>
                        <a:rPr lang="en-US" sz="2600" b="0" baseline="0" dirty="0" smtClean="0">
                          <a:solidFill>
                            <a:schemeClr val="tx1"/>
                          </a:solidFill>
                        </a:rPr>
                        <a:t>Integer </a:t>
                      </a:r>
                    </a:p>
                    <a:p>
                      <a:r>
                        <a:rPr lang="en-US" sz="2600" b="0" baseline="0" dirty="0" smtClean="0">
                          <a:solidFill>
                            <a:schemeClr val="tx1"/>
                          </a:solidFill>
                        </a:rPr>
                        <a:t>10 </a:t>
                      </a:r>
                    </a:p>
                    <a:p>
                      <a:r>
                        <a:rPr lang="en-US" sz="2600" b="0" baseline="0" dirty="0" smtClean="0">
                          <a:solidFill>
                            <a:schemeClr val="tx1"/>
                          </a:solidFill>
                        </a:rPr>
                        <a:t>stuff…</a:t>
                      </a:r>
                    </a:p>
                    <a:p>
                      <a:endParaRPr lang="en-US" sz="2600" b="0" baseline="0" dirty="0" smtClean="0">
                        <a:solidFill>
                          <a:schemeClr val="tx1"/>
                        </a:solidFill>
                      </a:endParaRPr>
                    </a:p>
                    <a:p>
                      <a:r>
                        <a:rPr lang="en-US" sz="2600" b="0" baseline="0" dirty="0" smtClean="0">
                          <a:solidFill>
                            <a:schemeClr val="tx1"/>
                          </a:solidFill>
                        </a:rPr>
                        <a:t>           </a:t>
                      </a:r>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sp>
        <p:nvSpPr>
          <p:cNvPr id="31" name="Text Box 7"/>
          <p:cNvSpPr txBox="1">
            <a:spLocks noChangeArrowheads="1"/>
          </p:cNvSpPr>
          <p:nvPr/>
        </p:nvSpPr>
        <p:spPr bwMode="auto">
          <a:xfrm>
            <a:off x="10189210" y="723226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latin typeface="Courier New"/>
                <a:cs typeface="Courier New"/>
              </a:rPr>
              <a:t>0x10001204</a:t>
            </a:r>
          </a:p>
        </p:txBody>
      </p:sp>
    </p:spTree>
    <p:extLst>
      <p:ext uri="{BB962C8B-B14F-4D97-AF65-F5344CB8AC3E}">
        <p14:creationId xmlns:p14="http://schemas.microsoft.com/office/powerpoint/2010/main" val="144174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in Python</a:t>
            </a:r>
            <a:endParaRPr lang="en-US" dirty="0"/>
          </a:p>
        </p:txBody>
      </p:sp>
      <p:sp>
        <p:nvSpPr>
          <p:cNvPr id="3" name="Content Placeholder 2"/>
          <p:cNvSpPr>
            <a:spLocks noGrp="1"/>
          </p:cNvSpPr>
          <p:nvPr>
            <p:ph idx="1"/>
          </p:nvPr>
        </p:nvSpPr>
        <p:spPr/>
        <p:txBody>
          <a:bodyPr/>
          <a:lstStyle/>
          <a:p>
            <a:pPr marL="117014" indent="0">
              <a:buNone/>
            </a:pPr>
            <a:r>
              <a:rPr lang="en-US" dirty="0"/>
              <a:t>W</a:t>
            </a:r>
            <a:r>
              <a:rPr lang="en-US" dirty="0" smtClean="0"/>
              <a:t>hen you say </a:t>
            </a:r>
            <a:r>
              <a:rPr lang="en-US" dirty="0" smtClean="0">
                <a:solidFill>
                  <a:schemeClr val="tx1"/>
                </a:solidFill>
                <a:latin typeface="Arial"/>
                <a:cs typeface="Arial"/>
              </a:rPr>
              <a:t>x = 10 </a:t>
            </a:r>
            <a:r>
              <a:rPr lang="en-US" dirty="0" smtClean="0"/>
              <a:t>in Python, it:</a:t>
            </a:r>
            <a:endParaRPr lang="en-US" dirty="0"/>
          </a:p>
          <a:p>
            <a:pPr marL="1573485" lvl="1" indent="-731435">
              <a:buFont typeface="+mj-lt"/>
              <a:buAutoNum type="arabicPeriod"/>
            </a:pPr>
            <a:r>
              <a:rPr lang="en-US" dirty="0" smtClean="0">
                <a:solidFill>
                  <a:srgbClr val="0000FF"/>
                </a:solidFill>
              </a:rPr>
              <a:t>Creates an object </a:t>
            </a:r>
            <a:r>
              <a:rPr lang="en-US" dirty="0" smtClean="0"/>
              <a:t>to represent </a:t>
            </a:r>
            <a:r>
              <a:rPr lang="en-US" b="1" dirty="0" smtClean="0">
                <a:latin typeface="Courier New"/>
                <a:cs typeface="Courier New"/>
              </a:rPr>
              <a:t>10</a:t>
            </a:r>
            <a:r>
              <a:rPr lang="en-US" dirty="0" smtClean="0"/>
              <a:t>, starting at some address </a:t>
            </a:r>
          </a:p>
          <a:p>
            <a:pPr marL="1573485" lvl="1" indent="-731435">
              <a:buFont typeface="+mj-lt"/>
              <a:buAutoNum type="arabicPeriod"/>
            </a:pPr>
            <a:r>
              <a:rPr lang="en-US" dirty="0">
                <a:solidFill>
                  <a:srgbClr val="0000FF"/>
                </a:solidFill>
              </a:rPr>
              <a:t>Creates the variable </a:t>
            </a:r>
            <a:r>
              <a:rPr lang="en-US" b="1" dirty="0">
                <a:latin typeface="Courier New"/>
                <a:cs typeface="Courier New"/>
              </a:rPr>
              <a:t>x</a:t>
            </a:r>
            <a:r>
              <a:rPr lang="en-US" dirty="0"/>
              <a:t> if it does not exist</a:t>
            </a:r>
          </a:p>
          <a:p>
            <a:pPr marL="1573485" lvl="1" indent="-731435">
              <a:buFont typeface="+mj-lt"/>
              <a:buAutoNum type="arabicPeriod"/>
            </a:pPr>
            <a:endParaRPr lang="en-US" dirty="0" smtClean="0"/>
          </a:p>
          <a:p>
            <a:pPr marL="117014" indent="0">
              <a:buNone/>
            </a:pPr>
            <a:endParaRPr lang="en-US" dirty="0"/>
          </a:p>
          <a:p>
            <a:endParaRPr lang="en-US" dirty="0" smtClean="0"/>
          </a:p>
          <a:p>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2485343661"/>
              </p:ext>
            </p:extLst>
          </p:nvPr>
        </p:nvGraphicFramePr>
        <p:xfrm>
          <a:off x="7628925" y="6720205"/>
          <a:ext cx="2286706" cy="2111248"/>
        </p:xfrm>
        <a:graphic>
          <a:graphicData uri="http://schemas.openxmlformats.org/drawingml/2006/table">
            <a:tbl>
              <a:tblPr firstRow="1" bandRow="1">
                <a:effectLst/>
                <a:tableStyleId>{5C22544A-7EE6-4342-B048-85BDC9FD1C3A}</a:tableStyleId>
              </a:tblPr>
              <a:tblGrid>
                <a:gridCol w="2286706"/>
              </a:tblGrid>
              <a:tr h="2111248">
                <a:tc>
                  <a:txBody>
                    <a:bodyPr/>
                    <a:lstStyle/>
                    <a:p>
                      <a:r>
                        <a:rPr lang="en-US" sz="2600" b="0" baseline="0" dirty="0" smtClean="0">
                          <a:solidFill>
                            <a:schemeClr val="tx1"/>
                          </a:solidFill>
                        </a:rPr>
                        <a:t>Integer </a:t>
                      </a:r>
                    </a:p>
                    <a:p>
                      <a:r>
                        <a:rPr lang="en-US" sz="2600" b="0" baseline="0" dirty="0" smtClean="0">
                          <a:solidFill>
                            <a:schemeClr val="tx1"/>
                          </a:solidFill>
                        </a:rPr>
                        <a:t>10 </a:t>
                      </a:r>
                    </a:p>
                    <a:p>
                      <a:r>
                        <a:rPr lang="en-US" sz="2600" b="0" baseline="0" dirty="0" smtClean="0">
                          <a:solidFill>
                            <a:schemeClr val="tx1"/>
                          </a:solidFill>
                        </a:rPr>
                        <a:t>stuff…</a:t>
                      </a:r>
                    </a:p>
                    <a:p>
                      <a:endParaRPr lang="en-US" sz="2600" b="0" baseline="0" dirty="0" smtClean="0">
                        <a:solidFill>
                          <a:schemeClr val="tx1"/>
                        </a:solidFill>
                      </a:endParaRPr>
                    </a:p>
                    <a:p>
                      <a:r>
                        <a:rPr lang="en-US" sz="2600" b="0" baseline="0" dirty="0" smtClean="0">
                          <a:solidFill>
                            <a:schemeClr val="tx1"/>
                          </a:solidFill>
                        </a:rPr>
                        <a:t>           </a:t>
                      </a:r>
                      <a:endParaRPr lang="en-US" sz="2600" b="0" dirty="0" smtClean="0">
                        <a:solidFill>
                          <a:schemeClr val="tx1"/>
                        </a:solidFill>
                      </a:endParaRPr>
                    </a:p>
                  </a:txBody>
                  <a:tcPr marL="130048" marR="130048" marT="65024" marB="65024">
                    <a:cell3D prstMaterial="dkEdge">
                      <a:bevel w="38100" prst="artDeco"/>
                      <a:lightRig rig="flood" dir="t"/>
                    </a:cell3D>
                    <a:solidFill>
                      <a:srgbClr val="C4C6FF"/>
                    </a:solidFill>
                  </a:tcPr>
                </a:tc>
              </a:tr>
            </a:tbl>
          </a:graphicData>
        </a:graphic>
      </p:graphicFrame>
      <p:sp>
        <p:nvSpPr>
          <p:cNvPr id="31" name="Text Box 7"/>
          <p:cNvSpPr txBox="1">
            <a:spLocks noChangeArrowheads="1"/>
          </p:cNvSpPr>
          <p:nvPr/>
        </p:nvSpPr>
        <p:spPr bwMode="auto">
          <a:xfrm>
            <a:off x="10189210" y="7232265"/>
            <a:ext cx="2275840"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dirty="0">
                <a:latin typeface="Courier New"/>
                <a:cs typeface="Courier New"/>
              </a:rPr>
              <a:t>0x10001204</a:t>
            </a:r>
          </a:p>
        </p:txBody>
      </p:sp>
      <p:sp>
        <p:nvSpPr>
          <p:cNvPr id="6" name="Text Box 7"/>
          <p:cNvSpPr txBox="1">
            <a:spLocks noChangeArrowheads="1"/>
          </p:cNvSpPr>
          <p:nvPr/>
        </p:nvSpPr>
        <p:spPr bwMode="auto">
          <a:xfrm>
            <a:off x="2405945" y="7416056"/>
            <a:ext cx="739669"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130032" tIns="65017" rIns="130032" bIns="65017">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600" b="1" dirty="0">
                <a:latin typeface="Courier New"/>
                <a:cs typeface="Courier New"/>
              </a:rPr>
              <a:t>x</a:t>
            </a:r>
          </a:p>
        </p:txBody>
      </p:sp>
      <p:graphicFrame>
        <p:nvGraphicFramePr>
          <p:cNvPr id="7" name="Table 6"/>
          <p:cNvGraphicFramePr>
            <a:graphicFrameLocks noGrp="1"/>
          </p:cNvGraphicFramePr>
          <p:nvPr>
            <p:extLst>
              <p:ext uri="{D42A27DB-BD31-4B8C-83A1-F6EECF244321}">
                <p14:modId xmlns:p14="http://schemas.microsoft.com/office/powerpoint/2010/main" val="85908674"/>
              </p:ext>
            </p:extLst>
          </p:nvPr>
        </p:nvGraphicFramePr>
        <p:xfrm>
          <a:off x="3225236" y="7334673"/>
          <a:ext cx="2286706" cy="659920"/>
        </p:xfrm>
        <a:graphic>
          <a:graphicData uri="http://schemas.openxmlformats.org/drawingml/2006/table">
            <a:tbl>
              <a:tblPr firstRow="1" bandRow="1">
                <a:effectLst/>
                <a:tableStyleId>{5C22544A-7EE6-4342-B048-85BDC9FD1C3A}</a:tableStyleId>
              </a:tblPr>
              <a:tblGrid>
                <a:gridCol w="2286706"/>
              </a:tblGrid>
              <a:tr h="659920">
                <a:tc>
                  <a:txBody>
                    <a:bodyPr/>
                    <a:lstStyle/>
                    <a:p>
                      <a:endParaRPr lang="en-US" sz="2600" dirty="0"/>
                    </a:p>
                  </a:txBody>
                  <a:tcPr marL="130048" marR="130048" marT="65024" marB="65024">
                    <a:cell3D prstMaterial="dkEdge">
                      <a:bevel w="38100" prst="artDeco"/>
                      <a:lightRig rig="flood" dir="t"/>
                    </a:cell3D>
                    <a:solidFill>
                      <a:srgbClr val="D0FFFF"/>
                    </a:solidFill>
                  </a:tcPr>
                </a:tc>
              </a:tr>
            </a:tbl>
          </a:graphicData>
        </a:graphic>
      </p:graphicFrame>
    </p:spTree>
    <p:extLst>
      <p:ext uri="{BB962C8B-B14F-4D97-AF65-F5344CB8AC3E}">
        <p14:creationId xmlns:p14="http://schemas.microsoft.com/office/powerpoint/2010/main" val="657723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05520209E0A4BAF964349E4723E8C28&lt;/guid&gt;&#10;        &lt;description /&gt;&#10;        &lt;date&gt;4/17/2016 7:30:2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592752227954F9090D642B8A46F01A5&lt;/guid&gt;&#10;            &lt;repollguid&gt;1485965E13714D7887E329C6CA311A1E&lt;/repollguid&gt;&#10;            &lt;sourceid&gt;6EFAF6CCD39A4F519030E8F44A5E2157&lt;/sourceid&gt;&#10;            &lt;questiontext&gt;How many functions are in the following piece of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DB446AFEB95412099EDA13765DDB39F&lt;/guid&gt;&#10;                    &lt;answertext&gt;3&lt;/answertext&gt;&#10;                    &lt;valuetype&gt;0&lt;/valuetype&gt;&#10;                &lt;/answer&gt;&#10;                &lt;answer&gt;&#10;                    &lt;guid&gt;CBC440FD8A2D4D75AA55780479A22E93&lt;/guid&gt;&#10;                    &lt;answertext&gt;4&lt;/answertext&gt;&#10;                    &lt;valuetype&gt;0&lt;/valuetype&gt;&#10;                &lt;/answer&gt;&#10;                &lt;answer&gt;&#10;                    &lt;guid&gt;01F122BF099D48ACA2B6C7094D1DF5DF&lt;/guid&gt;&#10;                    &lt;answertext&gt;5&lt;/answertext&gt;&#10;                    &lt;valuetype&gt;0&lt;/valuetype&gt;&#10;                &lt;/answer&gt;&#10;                &lt;answer&gt;&#10;                    &lt;guid&gt;4A46011E314F4E089671FCED5394B3C3&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TrueFalse"/>
  <p:tag name="RESULTS" val="After the following commands: &gt;&gt;&gt; x = 10 &gt;&gt;&gt; y = 2 &gt;&gt;&gt; tmp = x &gt;&gt;&gt; x = y &gt;&gt;&gt; y = tmpwe have:[;crlf;]59[;]97[;]59[;]False[;]0[;][;crlf;]1.84745762711864[;]2[;]0.359545820942312[;]0.129273197357081[;crlf;]9[;]0[;]True1[;]True[;][;crlf;]50[;]0[;]False2[;]False[;]"/>
  <p:tag name="HASRESULTS" val="True"/>
  <p:tag name="TPQUESTIONXML" val="﻿&lt;?xml version=&quot;1.0&quot; encoding=&quot;utf-8&quot;?&gt;&#10;&lt;questionlist&gt;&#10;    &lt;properties&gt;&#10;        &lt;guid&gt;BC79D5E7E2524DF28B0488511388844F&lt;/guid&gt;&#10;        &lt;description /&gt;&#10;        &lt;date&gt;4/2/2014 7:18: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1EAAB7757624A64ADA0DB5A4E1DDA0D&lt;/guid&gt;&#10;            &lt;repollguid&gt;5C59DF6E8D234C8E84343755E45B0A28&lt;/repollguid&gt;&#10;            &lt;sourceid&gt;CFB19D37F16F4ECABD1D2E0687FC5C31&lt;/sourceid&gt;&#10;            &lt;questiontext&gt;After the following commands: we ha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truefalse&gt;True&lt;/truefalse&gt;&#10;            &lt;answers&gt;&#10;                &lt;answer&gt;&#10;                    &lt;guid&gt;E7BFF04EB4C248F7A8DAC0CF8980180F&lt;/guid&gt;&#10;                    &lt;answertext&gt;True&lt;/answertext&gt;&#10;                    &lt;valuetype&gt;0&lt;/valuetype&gt;&#10;                &lt;/answer&gt;&#10;                &lt;answer&gt;&#10;                    &lt;guid&gt;07DE563CE1604591AA4649947A40C39E&lt;/guid&gt;&#10;                    &lt;answertext&gt;False&lt;/answertext&gt;&#10;                    &lt;valuetype&gt;0&lt;/valuetype&gt;&#10;                &lt;/answer&gt;&#10;            &lt;/answers&gt;&#10;        &lt;/multichoice&gt;&#10;    &lt;/questions&gt;&#10;&lt;/questionlist&gt;"/>
  <p:tag name="LIVECHARTING" val="False"/>
  <p:tag name="AUTOOPENPOLL" val="True"/>
  <p:tag name="AUTOFORMATCHART"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1027</TotalTime>
  <Pages>0</Pages>
  <Words>2126</Words>
  <Characters>0</Characters>
  <Application>Microsoft Office PowerPoint</Application>
  <PresentationFormat>Custom</PresentationFormat>
  <Lines>0</Lines>
  <Paragraphs>647</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Solstice</vt:lpstr>
      <vt:lpstr>FIT1045 Introduction to Algorithms and Programming  Lecture 12  Understanding Python</vt:lpstr>
      <vt:lpstr>How many functions are used in the selectionSort function?</vt:lpstr>
      <vt:lpstr>Where we were at?</vt:lpstr>
      <vt:lpstr>Objectives</vt:lpstr>
      <vt:lpstr>What is Variable?</vt:lpstr>
      <vt:lpstr>Variable representation in Python</vt:lpstr>
      <vt:lpstr>Creating variables in Python</vt:lpstr>
      <vt:lpstr>Creating variables in Python</vt:lpstr>
      <vt:lpstr>Creating variables in Python</vt:lpstr>
      <vt:lpstr>Creating variables in Python</vt:lpstr>
      <vt:lpstr>Creating variables in Python</vt:lpstr>
      <vt:lpstr>Our visualisation of objects in Python</vt:lpstr>
      <vt:lpstr>And once variables are created?</vt:lpstr>
      <vt:lpstr>And once variables are created?</vt:lpstr>
      <vt:lpstr>And once variables are created?</vt:lpstr>
      <vt:lpstr>And once variables are created?</vt:lpstr>
      <vt:lpstr>And once variables are created?</vt:lpstr>
      <vt:lpstr>And once variables are created?</vt:lpstr>
      <vt:lpstr>And once variables are created?</vt:lpstr>
      <vt:lpstr>And once variables are created?</vt:lpstr>
      <vt:lpstr>Assigning variables to other variables</vt:lpstr>
      <vt:lpstr>Assigning variables to other variables</vt:lpstr>
      <vt:lpstr>Assigning variables to other variables</vt:lpstr>
      <vt:lpstr>Assigning variables to other variables</vt:lpstr>
      <vt:lpstr>Assigning variables to other variables</vt:lpstr>
      <vt:lpstr>Assigning variables to other variables</vt:lpstr>
      <vt:lpstr>Assigning variables to other variables</vt:lpstr>
      <vt:lpstr>Assigning variables to other variables</vt:lpstr>
      <vt:lpstr>After the following commands:       we have:</vt:lpstr>
      <vt:lpstr>What about Python lists?</vt:lpstr>
      <vt:lpstr>What about Python lists?</vt:lpstr>
      <vt:lpstr>What about Python lists?</vt:lpstr>
      <vt:lpstr>What about Python lists? (cont)</vt:lpstr>
      <vt:lpstr>List Operations</vt:lpstr>
      <vt:lpstr>List Operations</vt:lpstr>
      <vt:lpstr>List Operations</vt:lpstr>
      <vt:lpstr>PowerPoint Presentation</vt:lpstr>
      <vt:lpstr>Mutable/Immutable</vt:lpstr>
      <vt:lpstr>Selection Sort</vt:lpstr>
      <vt:lpstr>Execution Flow</vt:lpstr>
      <vt:lpstr>Execution Flow</vt:lpstr>
      <vt:lpstr>Execution Flow</vt:lpstr>
      <vt:lpstr>Execution Flow</vt:lpstr>
      <vt:lpstr>Execution Flow</vt:lpstr>
      <vt:lpstr>Execution Flow</vt:lpstr>
      <vt:lpstr>Execution Flow</vt:lpstr>
      <vt:lpstr>Before Next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108</cp:revision>
  <dcterms:created xsi:type="dcterms:W3CDTF">2010-03-07T21:07:13Z</dcterms:created>
  <dcterms:modified xsi:type="dcterms:W3CDTF">2016-09-05T00:55:08Z</dcterms:modified>
</cp:coreProperties>
</file>