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6" r:id="rId1"/>
  </p:sldMasterIdLst>
  <p:notesMasterIdLst>
    <p:notesMasterId r:id="rId34"/>
  </p:notesMasterIdLst>
  <p:sldIdLst>
    <p:sldId id="256" r:id="rId2"/>
    <p:sldId id="277" r:id="rId3"/>
    <p:sldId id="278" r:id="rId4"/>
    <p:sldId id="257" r:id="rId5"/>
    <p:sldId id="259" r:id="rId6"/>
    <p:sldId id="264" r:id="rId7"/>
    <p:sldId id="265" r:id="rId8"/>
    <p:sldId id="266" r:id="rId9"/>
    <p:sldId id="258" r:id="rId10"/>
    <p:sldId id="263" r:id="rId11"/>
    <p:sldId id="262" r:id="rId12"/>
    <p:sldId id="268" r:id="rId13"/>
    <p:sldId id="279" r:id="rId14"/>
    <p:sldId id="269" r:id="rId15"/>
    <p:sldId id="280" r:id="rId16"/>
    <p:sldId id="288" r:id="rId17"/>
    <p:sldId id="291" r:id="rId18"/>
    <p:sldId id="270" r:id="rId19"/>
    <p:sldId id="289" r:id="rId20"/>
    <p:sldId id="294" r:id="rId21"/>
    <p:sldId id="295" r:id="rId22"/>
    <p:sldId id="296" r:id="rId23"/>
    <p:sldId id="292" r:id="rId24"/>
    <p:sldId id="293" r:id="rId25"/>
    <p:sldId id="271" r:id="rId26"/>
    <p:sldId id="290" r:id="rId27"/>
    <p:sldId id="283" r:id="rId28"/>
    <p:sldId id="282" r:id="rId29"/>
    <p:sldId id="285" r:id="rId30"/>
    <p:sldId id="272" r:id="rId31"/>
    <p:sldId id="297" r:id="rId32"/>
    <p:sldId id="281" r:id="rId33"/>
  </p:sldIdLst>
  <p:sldSz cx="13004800" cy="9753600"/>
  <p:notesSz cx="6858000" cy="9144000"/>
  <p:custDataLst>
    <p:tags r:id="rId35"/>
  </p:custDataLst>
  <p:defaultTextStyle>
    <a:defPPr>
      <a:defRPr lang="en-US"/>
    </a:defPPr>
    <a:lvl1pPr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p:cViewPr varScale="1">
        <p:scale>
          <a:sx n="87" d="100"/>
          <a:sy n="87" d="100"/>
        </p:scale>
        <p:origin x="648" y="200"/>
      </p:cViewPr>
      <p:guideLst>
        <p:guide orient="horz" pos="3072"/>
        <p:guide pos="4096"/>
      </p:guideLst>
    </p:cSldViewPr>
  </p:slideViewPr>
  <p:notesTextViewPr>
    <p:cViewPr>
      <p:scale>
        <a:sx n="100" d="100"/>
        <a:sy n="100" d="100"/>
      </p:scale>
      <p:origin x="0" y="0"/>
    </p:cViewPr>
  </p:notesTextViewPr>
  <p:sorterViewPr>
    <p:cViewPr>
      <p:scale>
        <a:sx n="66" d="100"/>
        <a:sy n="66" d="100"/>
      </p:scale>
      <p:origin x="0" y="157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F7DBF5E-FD82-40DD-BA9C-1B640D8F8C78}" type="datetime1">
              <a:rPr lang="en-US"/>
              <a:pPr/>
              <a:t>9/16/16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E65842-7D62-44B6-9FD7-C2BD081D97E7}" type="slidenum">
              <a:rPr lang="en-US"/>
              <a:pPr/>
              <a:t>‹#›</a:t>
            </a:fld>
            <a:endParaRPr lang="en-US"/>
          </a:p>
        </p:txBody>
      </p:sp>
    </p:spTree>
    <p:extLst>
      <p:ext uri="{BB962C8B-B14F-4D97-AF65-F5344CB8AC3E}">
        <p14:creationId xmlns:p14="http://schemas.microsoft.com/office/powerpoint/2010/main" val="174681774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229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3408E49-BC67-46D1-BB88-72361EAA8126}" type="slidenum">
              <a:rPr lang="en-AU" sz="1200">
                <a:latin typeface="Helvetica Neue Light" pitchFamily="-84" charset="0"/>
              </a:rPr>
              <a:pPr eaLnBrk="1" hangingPunct="1"/>
              <a:t>17</a:t>
            </a:fld>
            <a:endParaRPr lang="en-AU" sz="1200">
              <a:latin typeface="Helvetica Neue Light" pitchFamily="-84" charset="0"/>
            </a:endParaRPr>
          </a:p>
        </p:txBody>
      </p:sp>
    </p:spTree>
    <p:extLst>
      <p:ext uri="{BB962C8B-B14F-4D97-AF65-F5344CB8AC3E}">
        <p14:creationId xmlns:p14="http://schemas.microsoft.com/office/powerpoint/2010/main" val="29997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how we insert a number in a Heap, and how we remove the minimum from the Heap.</a:t>
            </a:r>
          </a:p>
        </p:txBody>
      </p:sp>
      <p:sp>
        <p:nvSpPr>
          <p:cNvPr id="184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D2912746-46EA-43CF-9273-FAB28051F3D8}" type="slidenum">
              <a:rPr lang="en-AU" sz="1200">
                <a:latin typeface="Helvetica Neue Light" pitchFamily="-84" charset="0"/>
              </a:rPr>
              <a:pPr eaLnBrk="1" hangingPunct="1"/>
              <a:t>21</a:t>
            </a:fld>
            <a:endParaRPr lang="en-AU" sz="1200">
              <a:latin typeface="Helvetica Neue Light" pitchFamily="-84" charset="0"/>
            </a:endParaRPr>
          </a:p>
        </p:txBody>
      </p:sp>
    </p:spTree>
    <p:extLst>
      <p:ext uri="{BB962C8B-B14F-4D97-AF65-F5344CB8AC3E}">
        <p14:creationId xmlns:p14="http://schemas.microsoft.com/office/powerpoint/2010/main" val="1473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229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3408E49-BC67-46D1-BB88-72361EAA8126}" type="slidenum">
              <a:rPr lang="en-AU" sz="1200">
                <a:latin typeface="Helvetica Neue Light" pitchFamily="-84" charset="0"/>
              </a:rPr>
              <a:pPr eaLnBrk="1" hangingPunct="1"/>
              <a:t>22</a:t>
            </a:fld>
            <a:endParaRPr lang="en-AU" sz="1200">
              <a:latin typeface="Helvetica Neue Light" pitchFamily="-84" charset="0"/>
            </a:endParaRPr>
          </a:p>
        </p:txBody>
      </p:sp>
    </p:spTree>
    <p:extLst>
      <p:ext uri="{BB962C8B-B14F-4D97-AF65-F5344CB8AC3E}">
        <p14:creationId xmlns:p14="http://schemas.microsoft.com/office/powerpoint/2010/main" val="84036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how we insert a number in a Heap, and how we remove the minimum from the Heap.</a:t>
            </a:r>
          </a:p>
        </p:txBody>
      </p:sp>
      <p:sp>
        <p:nvSpPr>
          <p:cNvPr id="184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D2912746-46EA-43CF-9273-FAB28051F3D8}" type="slidenum">
              <a:rPr lang="en-AU" sz="1200">
                <a:latin typeface="Helvetica Neue Light" pitchFamily="-84" charset="0"/>
              </a:rPr>
              <a:pPr eaLnBrk="1" hangingPunct="1"/>
              <a:t>24</a:t>
            </a:fld>
            <a:endParaRPr lang="en-AU" sz="1200">
              <a:latin typeface="Helvetica Neue Light" pitchFamily="-84" charset="0"/>
            </a:endParaRPr>
          </a:p>
        </p:txBody>
      </p:sp>
    </p:spTree>
    <p:extLst>
      <p:ext uri="{BB962C8B-B14F-4D97-AF65-F5344CB8AC3E}">
        <p14:creationId xmlns:p14="http://schemas.microsoft.com/office/powerpoint/2010/main" val="71373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63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4D9E367-5131-41C3-9D63-3E760A5CE880}" type="slidenum">
              <a:rPr lang="en-AU" sz="1200">
                <a:latin typeface="Helvetica Neue Light" pitchFamily="-84" charset="0"/>
              </a:rPr>
              <a:pPr eaLnBrk="1" hangingPunct="1"/>
              <a:t>25</a:t>
            </a:fld>
            <a:endParaRPr lang="en-AU" sz="1200">
              <a:latin typeface="Helvetica Neue Light" pitchFamily="-84" charset="0"/>
            </a:endParaRPr>
          </a:p>
        </p:txBody>
      </p:sp>
    </p:spTree>
    <p:extLst>
      <p:ext uri="{BB962C8B-B14F-4D97-AF65-F5344CB8AC3E}">
        <p14:creationId xmlns:p14="http://schemas.microsoft.com/office/powerpoint/2010/main" val="117129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this definition.</a:t>
            </a:r>
          </a:p>
        </p:txBody>
      </p:sp>
      <p:sp>
        <p:nvSpPr>
          <p:cNvPr id="163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4D9E367-5131-41C3-9D63-3E760A5CE880}" type="slidenum">
              <a:rPr lang="en-AU" sz="1200">
                <a:latin typeface="Helvetica Neue Light" pitchFamily="-84" charset="0"/>
              </a:rPr>
              <a:pPr eaLnBrk="1" hangingPunct="1"/>
              <a:t>26</a:t>
            </a:fld>
            <a:endParaRPr lang="en-AU" sz="1200">
              <a:latin typeface="Helvetica Neue Light" pitchFamily="-84" charset="0"/>
            </a:endParaRPr>
          </a:p>
        </p:txBody>
      </p:sp>
    </p:spTree>
    <p:extLst>
      <p:ext uri="{BB962C8B-B14F-4D97-AF65-F5344CB8AC3E}">
        <p14:creationId xmlns:p14="http://schemas.microsoft.com/office/powerpoint/2010/main" val="1190481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how we insert a number in a Heap, and how we remove the minimum from the Heap.</a:t>
            </a:r>
          </a:p>
        </p:txBody>
      </p:sp>
      <p:sp>
        <p:nvSpPr>
          <p:cNvPr id="184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D2912746-46EA-43CF-9273-FAB28051F3D8}" type="slidenum">
              <a:rPr lang="en-AU" sz="1200">
                <a:latin typeface="Helvetica Neue Light" pitchFamily="-84" charset="0"/>
              </a:rPr>
              <a:pPr eaLnBrk="1" hangingPunct="1"/>
              <a:t>27</a:t>
            </a:fld>
            <a:endParaRPr lang="en-AU" sz="1200">
              <a:latin typeface="Helvetica Neue Light" pitchFamily="-84" charset="0"/>
            </a:endParaRPr>
          </a:p>
        </p:txBody>
      </p:sp>
    </p:spTree>
    <p:extLst>
      <p:ext uri="{BB962C8B-B14F-4D97-AF65-F5344CB8AC3E}">
        <p14:creationId xmlns:p14="http://schemas.microsoft.com/office/powerpoint/2010/main" val="209787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how we insert a number in a Heap, and how we remove the minimum from the Heap.</a:t>
            </a:r>
          </a:p>
        </p:txBody>
      </p:sp>
      <p:sp>
        <p:nvSpPr>
          <p:cNvPr id="184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D2912746-46EA-43CF-9273-FAB28051F3D8}" type="slidenum">
              <a:rPr lang="en-AU" sz="1200">
                <a:latin typeface="Helvetica Neue Light" pitchFamily="-84" charset="0"/>
              </a:rPr>
              <a:pPr eaLnBrk="1" hangingPunct="1"/>
              <a:t>29</a:t>
            </a:fld>
            <a:endParaRPr lang="en-AU" sz="1200">
              <a:latin typeface="Helvetica Neue Light" pitchFamily="-84" charset="0"/>
            </a:endParaRPr>
          </a:p>
        </p:txBody>
      </p:sp>
    </p:spTree>
    <p:extLst>
      <p:ext uri="{BB962C8B-B14F-4D97-AF65-F5344CB8AC3E}">
        <p14:creationId xmlns:p14="http://schemas.microsoft.com/office/powerpoint/2010/main" val="15515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75AFC813-8A45-41AD-A194-AB137517F04A}" type="datetime1">
              <a:rPr lang="en-US"/>
              <a:pPr/>
              <a:t>9/16/16</a:t>
            </a:fld>
            <a:endParaRPr lang="en-US"/>
          </a:p>
        </p:txBody>
      </p:sp>
      <p:sp>
        <p:nvSpPr>
          <p:cNvPr id="7" name="Footer Placeholder 19"/>
          <p:cNvSpPr>
            <a:spLocks noGrp="1"/>
          </p:cNvSpPr>
          <p:nvPr>
            <p:ph type="ftr" sz="quarter" idx="11"/>
          </p:nvPr>
        </p:nvSpPr>
        <p:spPr/>
        <p:txBody>
          <a:bodyPr/>
          <a:lstStyle>
            <a:lvl1pPr>
              <a:defRPr>
                <a:solidFill>
                  <a:srgbClr val="B5A788"/>
                </a:solidFill>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AAC897AF-8CCE-4ED2-BC1B-EB7ACE3D683A}" type="slidenum">
              <a:rPr lang="en-US"/>
              <a:pPr/>
              <a:t>‹#›</a:t>
            </a:fld>
            <a:endParaRPr lang="en-US"/>
          </a:p>
        </p:txBody>
      </p:sp>
    </p:spTree>
    <p:extLst>
      <p:ext uri="{BB962C8B-B14F-4D97-AF65-F5344CB8AC3E}">
        <p14:creationId xmlns:p14="http://schemas.microsoft.com/office/powerpoint/2010/main" val="394369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66781DB1-B279-4E77-8CF7-14F7D340E7B8}" type="datetime1">
              <a:rPr lang="en-US"/>
              <a:pPr/>
              <a:t>9/16/16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7E797A-1154-49F8-8931-7D9D0043F28F}" type="slidenum">
              <a:rPr lang="en-US"/>
              <a:pPr/>
              <a:t>‹#›</a:t>
            </a:fld>
            <a:endParaRPr lang="en-US"/>
          </a:p>
        </p:txBody>
      </p:sp>
    </p:spTree>
    <p:extLst>
      <p:ext uri="{BB962C8B-B14F-4D97-AF65-F5344CB8AC3E}">
        <p14:creationId xmlns:p14="http://schemas.microsoft.com/office/powerpoint/2010/main" val="55959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0553B91A-D439-4F56-AFCC-6097563997E5}" type="datetime1">
              <a:rPr lang="en-US"/>
              <a:pPr/>
              <a:t>9/16/16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F35348-9C89-4FDA-AD8D-18860A29B16E}" type="slidenum">
              <a:rPr lang="en-US"/>
              <a:pPr/>
              <a:t>‹#›</a:t>
            </a:fld>
            <a:endParaRPr lang="en-US"/>
          </a:p>
        </p:txBody>
      </p:sp>
    </p:spTree>
    <p:extLst>
      <p:ext uri="{BB962C8B-B14F-4D97-AF65-F5344CB8AC3E}">
        <p14:creationId xmlns:p14="http://schemas.microsoft.com/office/powerpoint/2010/main" val="64405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41783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Title Only">
    <p:spTree>
      <p:nvGrpSpPr>
        <p:cNvPr id="1" name=""/>
        <p:cNvGrpSpPr/>
        <p:nvPr/>
      </p:nvGrpSpPr>
      <p:grpSpPr>
        <a:xfrm>
          <a:off x="0" y="0"/>
          <a:ext cx="0" cy="0"/>
          <a:chOff x="0" y="0"/>
          <a:chExt cx="0" cy="0"/>
        </a:xfrm>
      </p:grpSpPr>
      <p:sp>
        <p:nvSpPr>
          <p:cNvPr id="8" name="Shape 8"/>
          <p:cNvSpPr>
            <a:spLocks noGrp="1"/>
          </p:cNvSpPr>
          <p:nvPr>
            <p:ph type="title"/>
          </p:nvPr>
        </p:nvSpPr>
        <p:spPr>
          <a:xfrm>
            <a:off x="1165454" y="428244"/>
            <a:ext cx="10663936" cy="1625601"/>
          </a:xfrm>
          <a:prstGeom prst="rect">
            <a:avLst/>
          </a:prstGeom>
        </p:spPr>
        <p:txBody>
          <a:bodyPr/>
          <a:lstStyle/>
          <a:p>
            <a:pPr lvl="0">
              <a:defRPr sz="1800">
                <a:uFillTx/>
              </a:defRPr>
            </a:pPr>
            <a:r>
              <a:rPr sz="6200">
                <a:uFill>
                  <a:solidFill/>
                </a:uFill>
              </a:rPr>
              <a:t>Title Text</a:t>
            </a:r>
          </a:p>
        </p:txBody>
      </p:sp>
    </p:spTree>
    <p:extLst>
      <p:ext uri="{BB962C8B-B14F-4D97-AF65-F5344CB8AC3E}">
        <p14:creationId xmlns:p14="http://schemas.microsoft.com/office/powerpoint/2010/main" val="192850451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6200">
                <a:uFill>
                  <a:solidFill/>
                </a:uFill>
              </a:rPr>
              <a:t>Title Text</a:t>
            </a:r>
          </a:p>
        </p:txBody>
      </p:sp>
      <p:sp>
        <p:nvSpPr>
          <p:cNvPr id="6" name="Shape 6"/>
          <p:cNvSpPr>
            <a:spLocks noGrp="1"/>
          </p:cNvSpPr>
          <p:nvPr>
            <p:ph type="body" idx="1"/>
          </p:nvPr>
        </p:nvSpPr>
        <p:spPr>
          <a:prstGeom prst="rect">
            <a:avLst/>
          </a:prstGeom>
        </p:spPr>
        <p:txBody>
          <a:bodyPr/>
          <a:lstStyle>
            <a:lvl2pPr marL="909637" indent="-336550">
              <a:spcBef>
                <a:spcPts val="700"/>
              </a:spcBef>
              <a:buFont typeface="Verdana"/>
              <a:buChar char="◦"/>
              <a:defRPr sz="4000"/>
            </a:lvl2pPr>
            <a:lvl3pPr marL="1260475" indent="-323850">
              <a:buClr>
                <a:srgbClr val="FFC301"/>
              </a:buClr>
              <a:buChar char=""/>
              <a:defRPr sz="3400"/>
            </a:lvl3pPr>
            <a:lvl4pPr marL="1560512" indent="-246062">
              <a:spcBef>
                <a:spcPts val="600"/>
              </a:spcBef>
              <a:buClr>
                <a:srgbClr val="D0423C"/>
              </a:buClr>
              <a:buChar char=""/>
              <a:defRPr sz="2800"/>
            </a:lvl4pPr>
            <a:lvl5pPr marL="1846263" indent="-258763">
              <a:spcBef>
                <a:spcPts val="600"/>
              </a:spcBef>
              <a:buClr>
                <a:srgbClr val="95B542"/>
              </a:buClr>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19904136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D2ED496A-9E64-4645-9FF0-02775DDEAFEA}" type="datetime1">
              <a:rPr lang="en-US"/>
              <a:pPr/>
              <a:t>9/16/16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79E28A-21FF-4693-837B-CDB8151BC7DA}" type="slidenum">
              <a:rPr lang="en-US"/>
              <a:pPr/>
              <a:t>‹#›</a:t>
            </a:fld>
            <a:endParaRPr lang="en-US"/>
          </a:p>
        </p:txBody>
      </p:sp>
    </p:spTree>
    <p:extLst>
      <p:ext uri="{BB962C8B-B14F-4D97-AF65-F5344CB8AC3E}">
        <p14:creationId xmlns:p14="http://schemas.microsoft.com/office/powerpoint/2010/main" val="59246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9971CCFF-5201-4528-BB4D-4B28F4707FA9}" type="datetime1">
              <a:rPr lang="en-US"/>
              <a:pPr/>
              <a:t>9/16/16</a:t>
            </a:fld>
            <a:endParaRPr lang="en-US"/>
          </a:p>
        </p:txBody>
      </p:sp>
      <p:sp>
        <p:nvSpPr>
          <p:cNvPr id="9"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803C87CE-56BA-4C01-81F6-461BADD66925}" type="slidenum">
              <a:rPr lang="en-US"/>
              <a:pPr/>
              <a:t>‹#›</a:t>
            </a:fld>
            <a:endParaRPr lang="en-US"/>
          </a:p>
        </p:txBody>
      </p:sp>
    </p:spTree>
    <p:extLst>
      <p:ext uri="{BB962C8B-B14F-4D97-AF65-F5344CB8AC3E}">
        <p14:creationId xmlns:p14="http://schemas.microsoft.com/office/powerpoint/2010/main" val="417248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96D96228-BC2F-4B72-8D50-C2DCF62F89F7}" type="datetime1">
              <a:rPr lang="en-US"/>
              <a:pPr/>
              <a:t>9/16/16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A74902-E23E-4F1B-9BC4-8D751CBBBA77}" type="slidenum">
              <a:rPr lang="en-US"/>
              <a:pPr/>
              <a:t>‹#›</a:t>
            </a:fld>
            <a:endParaRPr lang="en-US"/>
          </a:p>
        </p:txBody>
      </p:sp>
    </p:spTree>
    <p:extLst>
      <p:ext uri="{BB962C8B-B14F-4D97-AF65-F5344CB8AC3E}">
        <p14:creationId xmlns:p14="http://schemas.microsoft.com/office/powerpoint/2010/main" val="167332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a:lvl1pPr>
          </a:lstStyle>
          <a:p>
            <a:fld id="{552C3FCC-6990-477D-AF68-EB6ACE5E77F4}" type="datetime1">
              <a:rPr lang="en-US"/>
              <a:pPr/>
              <a:t>9/16/16</a:t>
            </a:fld>
            <a:endParaRPr lang="en-US"/>
          </a:p>
        </p:txBody>
      </p:sp>
      <p:sp>
        <p:nvSpPr>
          <p:cNvPr id="8" name="Footer Placeholder 7"/>
          <p:cNvSpPr>
            <a:spLocks noGrp="1"/>
          </p:cNvSpPr>
          <p:nvPr>
            <p:ph type="ftr" sz="quarter" idx="11"/>
          </p:nvPr>
        </p:nvSpPr>
        <p:spPr/>
        <p:txBody>
          <a:bodyPr/>
          <a:lstStyle>
            <a:lvl1pPr>
              <a:defRPr>
                <a:solidFill>
                  <a:srgbClr val="B5A788"/>
                </a:solidFill>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44B6C2-E1CA-4DAC-8EF1-DF1B02192AEB}" type="slidenum">
              <a:rPr lang="en-US"/>
              <a:pPr/>
              <a:t>‹#›</a:t>
            </a:fld>
            <a:endParaRPr lang="en-US"/>
          </a:p>
        </p:txBody>
      </p:sp>
    </p:spTree>
    <p:extLst>
      <p:ext uri="{BB962C8B-B14F-4D97-AF65-F5344CB8AC3E}">
        <p14:creationId xmlns:p14="http://schemas.microsoft.com/office/powerpoint/2010/main" val="198802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D57071B-9100-4BF8-A745-C72F9D303C5D}" type="datetime1">
              <a:rPr lang="en-US"/>
              <a:pPr/>
              <a:t>9/16/16</a:t>
            </a:fld>
            <a:endParaRPr lang="en-US"/>
          </a:p>
        </p:txBody>
      </p:sp>
      <p:sp>
        <p:nvSpPr>
          <p:cNvPr id="4" name="Footer Placeholder 3"/>
          <p:cNvSpPr>
            <a:spLocks noGrp="1"/>
          </p:cNvSpPr>
          <p:nvPr>
            <p:ph type="ftr" sz="quarter" idx="11"/>
          </p:nvPr>
        </p:nvSpPr>
        <p:spPr/>
        <p:txBody>
          <a:bodyPr/>
          <a:lstStyle>
            <a:lvl1pPr>
              <a:defRPr>
                <a:solidFill>
                  <a:srgbClr val="B5A788"/>
                </a:solidFill>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9C607D-17CB-45BE-BDDD-103DC556987B}" type="slidenum">
              <a:rPr lang="en-US"/>
              <a:pPr/>
              <a:t>‹#›</a:t>
            </a:fld>
            <a:endParaRPr lang="en-US"/>
          </a:p>
        </p:txBody>
      </p:sp>
    </p:spTree>
    <p:extLst>
      <p:ext uri="{BB962C8B-B14F-4D97-AF65-F5344CB8AC3E}">
        <p14:creationId xmlns:p14="http://schemas.microsoft.com/office/powerpoint/2010/main" val="325646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02966DFB-B13F-43B1-96A1-60626428E3D0}" type="datetime1">
              <a:rPr lang="en-US"/>
              <a:pPr/>
              <a:t>9/16/16</a:t>
            </a:fld>
            <a:endParaRPr lang="en-US"/>
          </a:p>
        </p:txBody>
      </p:sp>
      <p:sp>
        <p:nvSpPr>
          <p:cNvPr id="5" name="Footer Placeholder 2"/>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C7063CB-210A-4D36-B20C-057E4D16B5F7}" type="slidenum">
              <a:rPr lang="en-US"/>
              <a:pPr/>
              <a:t>‹#›</a:t>
            </a:fld>
            <a:endParaRPr lang="en-US"/>
          </a:p>
        </p:txBody>
      </p:sp>
    </p:spTree>
    <p:extLst>
      <p:ext uri="{BB962C8B-B14F-4D97-AF65-F5344CB8AC3E}">
        <p14:creationId xmlns:p14="http://schemas.microsoft.com/office/powerpoint/2010/main" val="346307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7B11599E-A87D-4575-8A19-A8D69C5D35D8}" type="datetime1">
              <a:rPr lang="en-US"/>
              <a:pPr/>
              <a:t>9/16/16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DF0F9D-BC0C-4C81-9BDD-CCF843940196}" type="slidenum">
              <a:rPr lang="en-US"/>
              <a:pPr/>
              <a:t>‹#›</a:t>
            </a:fld>
            <a:endParaRPr lang="en-US"/>
          </a:p>
        </p:txBody>
      </p:sp>
    </p:spTree>
    <p:extLst>
      <p:ext uri="{BB962C8B-B14F-4D97-AF65-F5344CB8AC3E}">
        <p14:creationId xmlns:p14="http://schemas.microsoft.com/office/powerpoint/2010/main" val="10293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3"/>
              </a:lnSpc>
              <a:spcBef>
                <a:spcPts val="850"/>
              </a:spcBef>
              <a:buClr>
                <a:schemeClr val="accent1"/>
              </a:buClr>
              <a:buSzPct val="80000"/>
              <a:buFont typeface="Wingdings 2" pitchFamily="18" charset="2"/>
              <a:buNone/>
            </a:pPr>
            <a:endParaRPr lang="en-US" sz="460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D56A47B9-6551-4291-875E-E9FDE568C84C}" type="datetime1">
              <a:rPr lang="en-US"/>
              <a:pPr/>
              <a:t>9/16/16</a:t>
            </a:fld>
            <a:endParaRPr lang="en-US"/>
          </a:p>
        </p:txBody>
      </p:sp>
      <p:sp>
        <p:nvSpPr>
          <p:cNvPr id="9"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1A09318D-97BD-46A7-A110-5EC0EEE078A8}" type="slidenum">
              <a:rPr lang="en-US"/>
              <a:pPr/>
              <a:t>‹#›</a:t>
            </a:fld>
            <a:endParaRPr lang="en-US"/>
          </a:p>
        </p:txBody>
      </p:sp>
    </p:spTree>
    <p:extLst>
      <p:ext uri="{BB962C8B-B14F-4D97-AF65-F5344CB8AC3E}">
        <p14:creationId xmlns:p14="http://schemas.microsoft.com/office/powerpoint/2010/main" val="4216587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 xmlns:a14="http://schemas.microsoft.com/office/drawing/2010/main">
                <a:solidFill>
                  <a:srgbClr val="FFFFFF"/>
                </a:solidFill>
              </a14:hiddenFill>
            </a:ext>
          </a:extLst>
        </p:spPr>
        <p:txBody>
          <a:bodyPr lIns="130046" tIns="65023" rIns="130046" bIns="65023" anchor="ctr"/>
          <a:lstStyle/>
          <a:p>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45065"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5BC9D812-3F3A-406C-BDD4-544D179ED00A}" type="datetimeFigureOut">
              <a:rPr lang="en-US"/>
              <a:pPr/>
              <a:t>9/16/16</a:t>
            </a:fld>
            <a:endParaRPr lang="en-US">
              <a:solidFill>
                <a:srgbClr val="AAA393"/>
              </a:solidFill>
            </a:endParaRPr>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AAA393"/>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fld id="{63AE0434-C125-4A08-9222-2F27B3804C31}" type="slidenum">
              <a:rPr lang="en-US"/>
              <a:pPr/>
              <a:t>‹#›</a:t>
            </a:fld>
            <a:endParaRPr lang="en-US">
              <a:solidFill>
                <a:srgbClr val="AAA393"/>
              </a:solidFill>
            </a:endParaRPr>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
          <p:cNvSpPr>
            <a:spLocks noGrp="1" noChangeArrowheads="1"/>
          </p:cNvSpPr>
          <p:nvPr>
            <p:ph type="ctrTitle"/>
          </p:nvPr>
        </p:nvSpPr>
        <p:spPr>
          <a:xfrm>
            <a:off x="2037904" y="5308848"/>
            <a:ext cx="10533888" cy="2093773"/>
          </a:xfrm>
        </p:spPr>
        <p:txBody>
          <a:bodyPr lIns="50800" tIns="50800" rIns="50800" bIns="50800">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Lecture 20</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Complexity for Tree Algorithms</a:t>
            </a:r>
          </a:p>
        </p:txBody>
      </p:sp>
      <p:sp>
        <p:nvSpPr>
          <p:cNvPr id="19458" name="Rectangle 2"/>
          <p:cNvSpPr>
            <a:spLocks/>
          </p:cNvSpPr>
          <p:nvPr/>
        </p:nvSpPr>
        <p:spPr bwMode="auto">
          <a:xfrm>
            <a:off x="1584325" y="8864600"/>
            <a:ext cx="10299700"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latin typeface="Arial" pitchFamily="34" charset="0"/>
                <a:cs typeface="Arial" pitchFamily="34" charset="0"/>
                <a:sym typeface="Arial" pitchFamily="34" charset="0"/>
              </a:rPr>
              <a:t>COMMONWEALTH OF AUSTRALIA</a:t>
            </a:r>
          </a:p>
          <a:p>
            <a:r>
              <a:rPr lang="en-US" sz="900">
                <a:solidFill>
                  <a:schemeClr val="tx1"/>
                </a:solidFill>
                <a:latin typeface="Arial" pitchFamily="34" charset="0"/>
                <a:cs typeface="Arial" pitchFamily="34" charset="0"/>
                <a:sym typeface="Arial" pitchFamily="34" charset="0"/>
              </a:rPr>
              <a:t>Copyright Regulations 1969</a:t>
            </a:r>
          </a:p>
          <a:p>
            <a:r>
              <a:rPr lang="en-US" sz="900">
                <a:solidFill>
                  <a:schemeClr val="tx1"/>
                </a:solidFill>
                <a:latin typeface="Arial" pitchFamily="34" charset="0"/>
                <a:cs typeface="Arial" pitchFamily="34" charset="0"/>
                <a:sym typeface="Arial" pitchFamily="34" charset="0"/>
              </a:rPr>
              <a:t>WARNING</a:t>
            </a:r>
          </a:p>
          <a:p>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Balanced Binary Tree</a:t>
            </a:r>
            <a:endParaRPr lang="en-AU" dirty="0"/>
          </a:p>
        </p:txBody>
      </p:sp>
      <p:sp>
        <p:nvSpPr>
          <p:cNvPr id="3" name="Line 3"/>
          <p:cNvSpPr>
            <a:spLocks noChangeShapeType="1"/>
          </p:cNvSpPr>
          <p:nvPr/>
        </p:nvSpPr>
        <p:spPr bwMode="auto">
          <a:xfrm flipH="1">
            <a:off x="4902200" y="342403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4" name="Line 4"/>
          <p:cNvSpPr>
            <a:spLocks noChangeShapeType="1"/>
          </p:cNvSpPr>
          <p:nvPr/>
        </p:nvSpPr>
        <p:spPr bwMode="auto">
          <a:xfrm>
            <a:off x="7037387" y="342403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 name="Oval 4"/>
          <p:cNvSpPr>
            <a:spLocks noChangeArrowheads="1"/>
          </p:cNvSpPr>
          <p:nvPr/>
        </p:nvSpPr>
        <p:spPr bwMode="auto">
          <a:xfrm>
            <a:off x="4370387" y="36526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 name="Line 6"/>
          <p:cNvSpPr>
            <a:spLocks noChangeShapeType="1"/>
          </p:cNvSpPr>
          <p:nvPr/>
        </p:nvSpPr>
        <p:spPr bwMode="auto">
          <a:xfrm flipH="1">
            <a:off x="3759200" y="418603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7" name="Line 7"/>
          <p:cNvSpPr>
            <a:spLocks noChangeShapeType="1"/>
          </p:cNvSpPr>
          <p:nvPr/>
        </p:nvSpPr>
        <p:spPr bwMode="auto">
          <a:xfrm>
            <a:off x="4903787" y="418603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8" name="Oval 7"/>
          <p:cNvSpPr>
            <a:spLocks noChangeArrowheads="1"/>
          </p:cNvSpPr>
          <p:nvPr/>
        </p:nvSpPr>
        <p:spPr bwMode="auto">
          <a:xfrm>
            <a:off x="8561387" y="36526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9" name="Line 9"/>
          <p:cNvSpPr>
            <a:spLocks noChangeShapeType="1"/>
          </p:cNvSpPr>
          <p:nvPr/>
        </p:nvSpPr>
        <p:spPr bwMode="auto">
          <a:xfrm flipH="1">
            <a:off x="8256587" y="418603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 name="Line 10"/>
          <p:cNvSpPr>
            <a:spLocks noChangeShapeType="1"/>
          </p:cNvSpPr>
          <p:nvPr/>
        </p:nvSpPr>
        <p:spPr bwMode="auto">
          <a:xfrm>
            <a:off x="9094787" y="418603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 name="Oval 10"/>
          <p:cNvSpPr>
            <a:spLocks noChangeArrowheads="1"/>
          </p:cNvSpPr>
          <p:nvPr/>
        </p:nvSpPr>
        <p:spPr bwMode="auto">
          <a:xfrm>
            <a:off x="3303587" y="45670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2" name="Line 13"/>
          <p:cNvSpPr>
            <a:spLocks noChangeShapeType="1"/>
          </p:cNvSpPr>
          <p:nvPr/>
        </p:nvSpPr>
        <p:spPr bwMode="auto">
          <a:xfrm>
            <a:off x="3760787" y="517663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3" name="Oval 12"/>
          <p:cNvSpPr>
            <a:spLocks noChangeArrowheads="1"/>
          </p:cNvSpPr>
          <p:nvPr/>
        </p:nvSpPr>
        <p:spPr bwMode="auto">
          <a:xfrm>
            <a:off x="5437187" y="46432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5" name="Oval 14"/>
          <p:cNvSpPr>
            <a:spLocks noChangeArrowheads="1"/>
          </p:cNvSpPr>
          <p:nvPr/>
        </p:nvSpPr>
        <p:spPr bwMode="auto">
          <a:xfrm>
            <a:off x="7723187" y="46432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6" name="Line 18"/>
          <p:cNvSpPr>
            <a:spLocks noChangeShapeType="1"/>
          </p:cNvSpPr>
          <p:nvPr/>
        </p:nvSpPr>
        <p:spPr bwMode="auto">
          <a:xfrm flipH="1">
            <a:off x="7723187" y="525283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7" name="Oval 17"/>
          <p:cNvSpPr>
            <a:spLocks noChangeArrowheads="1"/>
          </p:cNvSpPr>
          <p:nvPr/>
        </p:nvSpPr>
        <p:spPr bwMode="auto">
          <a:xfrm>
            <a:off x="3836987" y="56338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9" name="Oval 19"/>
          <p:cNvSpPr>
            <a:spLocks noChangeArrowheads="1"/>
          </p:cNvSpPr>
          <p:nvPr/>
        </p:nvSpPr>
        <p:spPr bwMode="auto">
          <a:xfrm>
            <a:off x="6122987" y="55576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0" name="Oval 20"/>
          <p:cNvSpPr>
            <a:spLocks noChangeArrowheads="1"/>
          </p:cNvSpPr>
          <p:nvPr/>
        </p:nvSpPr>
        <p:spPr bwMode="auto">
          <a:xfrm>
            <a:off x="9323387" y="46432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1" name="Oval 21"/>
          <p:cNvSpPr>
            <a:spLocks noChangeArrowheads="1"/>
          </p:cNvSpPr>
          <p:nvPr/>
        </p:nvSpPr>
        <p:spPr bwMode="auto">
          <a:xfrm>
            <a:off x="2617787" y="56338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2" name="Oval 22"/>
          <p:cNvSpPr>
            <a:spLocks noChangeArrowheads="1"/>
          </p:cNvSpPr>
          <p:nvPr/>
        </p:nvSpPr>
        <p:spPr bwMode="auto">
          <a:xfrm>
            <a:off x="6503987" y="28906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cxnSp>
        <p:nvCxnSpPr>
          <p:cNvPr id="23" name="Straight Connector 24"/>
          <p:cNvCxnSpPr>
            <a:cxnSpLocks noChangeShapeType="1"/>
            <a:stCxn id="11" idx="3"/>
          </p:cNvCxnSpPr>
          <p:nvPr/>
        </p:nvCxnSpPr>
        <p:spPr bwMode="auto">
          <a:xfrm rot="5400000">
            <a:off x="2960687" y="5202030"/>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cxnSp>
        <p:nvCxnSpPr>
          <p:cNvPr id="24" name="Straight Connector 26"/>
          <p:cNvCxnSpPr>
            <a:cxnSpLocks noChangeShapeType="1"/>
            <a:endCxn id="19" idx="0"/>
          </p:cNvCxnSpPr>
          <p:nvPr/>
        </p:nvCxnSpPr>
        <p:spPr bwMode="auto">
          <a:xfrm>
            <a:off x="5970587" y="5176630"/>
            <a:ext cx="457200" cy="3810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5" name="Oval 49"/>
          <p:cNvSpPr>
            <a:spLocks noChangeArrowheads="1"/>
          </p:cNvSpPr>
          <p:nvPr/>
        </p:nvSpPr>
        <p:spPr bwMode="auto">
          <a:xfrm>
            <a:off x="7342187" y="563383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6" name="Line 13"/>
          <p:cNvSpPr>
            <a:spLocks noChangeShapeType="1"/>
          </p:cNvSpPr>
          <p:nvPr/>
        </p:nvSpPr>
        <p:spPr bwMode="auto">
          <a:xfrm>
            <a:off x="9856787" y="517166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7" name="Oval 17"/>
          <p:cNvSpPr>
            <a:spLocks noChangeArrowheads="1"/>
          </p:cNvSpPr>
          <p:nvPr/>
        </p:nvSpPr>
        <p:spPr bwMode="auto">
          <a:xfrm>
            <a:off x="9932987" y="562886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30" name="TextBox 29"/>
          <p:cNvSpPr txBox="1"/>
          <p:nvPr/>
        </p:nvSpPr>
        <p:spPr>
          <a:xfrm>
            <a:off x="1384759" y="6749008"/>
            <a:ext cx="11305256" cy="2031325"/>
          </a:xfrm>
          <a:prstGeom prst="rect">
            <a:avLst/>
          </a:prstGeom>
          <a:noFill/>
        </p:spPr>
        <p:txBody>
          <a:bodyPr wrap="square" rtlCol="0">
            <a:spAutoFit/>
          </a:bodyPr>
          <a:lstStyle/>
          <a:p>
            <a:r>
              <a:rPr lang="en-AU" dirty="0" smtClean="0"/>
              <a:t>For </a:t>
            </a:r>
            <a:r>
              <a:rPr lang="en-AU" b="1" dirty="0" smtClean="0"/>
              <a:t>every</a:t>
            </a:r>
            <a:r>
              <a:rPr lang="en-AU" dirty="0" smtClean="0"/>
              <a:t> node</a:t>
            </a:r>
          </a:p>
          <a:p>
            <a:endParaRPr lang="en-AU" dirty="0"/>
          </a:p>
          <a:p>
            <a:r>
              <a:rPr lang="en-AU" dirty="0" smtClean="0"/>
              <a:t>|height(left </a:t>
            </a:r>
            <a:r>
              <a:rPr lang="en-AU" dirty="0" err="1" smtClean="0"/>
              <a:t>subtree</a:t>
            </a:r>
            <a:r>
              <a:rPr lang="en-AU" dirty="0" smtClean="0"/>
              <a:t>) – height(right </a:t>
            </a:r>
            <a:r>
              <a:rPr lang="en-AU" dirty="0" err="1" smtClean="0"/>
              <a:t>subtree</a:t>
            </a:r>
            <a:r>
              <a:rPr lang="en-AU" dirty="0" smtClean="0"/>
              <a:t>)| ≤ 1 </a:t>
            </a:r>
            <a:endParaRPr lang="en-AU" dirty="0"/>
          </a:p>
        </p:txBody>
      </p:sp>
    </p:spTree>
    <p:extLst>
      <p:ext uri="{BB962C8B-B14F-4D97-AF65-F5344CB8AC3E}">
        <p14:creationId xmlns:p14="http://schemas.microsoft.com/office/powerpoint/2010/main" val="3520679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Unbalanced Binary Tree</a:t>
            </a:r>
            <a:endParaRPr lang="en-AU" dirty="0"/>
          </a:p>
        </p:txBody>
      </p:sp>
      <p:sp>
        <p:nvSpPr>
          <p:cNvPr id="3" name="Line 3"/>
          <p:cNvSpPr>
            <a:spLocks noChangeShapeType="1"/>
          </p:cNvSpPr>
          <p:nvPr/>
        </p:nvSpPr>
        <p:spPr bwMode="auto">
          <a:xfrm flipH="1">
            <a:off x="5359399" y="3719512"/>
            <a:ext cx="1601788" cy="365199"/>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6" name="Line 6"/>
          <p:cNvSpPr>
            <a:spLocks noChangeShapeType="1"/>
          </p:cNvSpPr>
          <p:nvPr/>
        </p:nvSpPr>
        <p:spPr bwMode="auto">
          <a:xfrm flipH="1">
            <a:off x="4138612" y="4372744"/>
            <a:ext cx="687387" cy="489769"/>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2"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8"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23"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826085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Prefect Binary Trees</a:t>
            </a:r>
            <a:endParaRPr lang="en-AU" dirty="0"/>
          </a:p>
        </p:txBody>
      </p:sp>
      <p:sp>
        <p:nvSpPr>
          <p:cNvPr id="8" name="Oval 7"/>
          <p:cNvSpPr>
            <a:spLocks noChangeArrowheads="1"/>
          </p:cNvSpPr>
          <p:nvPr/>
        </p:nvSpPr>
        <p:spPr bwMode="auto">
          <a:xfrm>
            <a:off x="2804143" y="624343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9" name="Line 9"/>
          <p:cNvSpPr>
            <a:spLocks noChangeShapeType="1"/>
          </p:cNvSpPr>
          <p:nvPr/>
        </p:nvSpPr>
        <p:spPr bwMode="auto">
          <a:xfrm flipH="1">
            <a:off x="2302978" y="6776830"/>
            <a:ext cx="609599" cy="478734"/>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 name="Line 10"/>
          <p:cNvSpPr>
            <a:spLocks noChangeShapeType="1"/>
          </p:cNvSpPr>
          <p:nvPr/>
        </p:nvSpPr>
        <p:spPr bwMode="auto">
          <a:xfrm>
            <a:off x="3284052" y="6776830"/>
            <a:ext cx="613325" cy="478734"/>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 name="Oval 14"/>
          <p:cNvSpPr>
            <a:spLocks noChangeArrowheads="1"/>
          </p:cNvSpPr>
          <p:nvPr/>
        </p:nvSpPr>
        <p:spPr bwMode="auto">
          <a:xfrm>
            <a:off x="1845778" y="723403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6" name="Line 18"/>
          <p:cNvSpPr>
            <a:spLocks noChangeShapeType="1"/>
          </p:cNvSpPr>
          <p:nvPr/>
        </p:nvSpPr>
        <p:spPr bwMode="auto">
          <a:xfrm flipH="1">
            <a:off x="1845778" y="784363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0" name="Oval 20"/>
          <p:cNvSpPr>
            <a:spLocks noChangeArrowheads="1"/>
          </p:cNvSpPr>
          <p:nvPr/>
        </p:nvSpPr>
        <p:spPr bwMode="auto">
          <a:xfrm>
            <a:off x="3758230" y="7255564"/>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2" name="Oval 22"/>
          <p:cNvSpPr>
            <a:spLocks noChangeArrowheads="1"/>
          </p:cNvSpPr>
          <p:nvPr/>
        </p:nvSpPr>
        <p:spPr bwMode="auto">
          <a:xfrm>
            <a:off x="2190404" y="209550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5" name="Oval 49"/>
          <p:cNvSpPr>
            <a:spLocks noChangeArrowheads="1"/>
          </p:cNvSpPr>
          <p:nvPr/>
        </p:nvSpPr>
        <p:spPr bwMode="auto">
          <a:xfrm>
            <a:off x="1464778" y="822463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6" name="Line 13"/>
          <p:cNvSpPr>
            <a:spLocks noChangeShapeType="1"/>
          </p:cNvSpPr>
          <p:nvPr/>
        </p:nvSpPr>
        <p:spPr bwMode="auto">
          <a:xfrm>
            <a:off x="4207978" y="7860194"/>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7" name="Oval 17"/>
          <p:cNvSpPr>
            <a:spLocks noChangeArrowheads="1"/>
          </p:cNvSpPr>
          <p:nvPr/>
        </p:nvSpPr>
        <p:spPr bwMode="auto">
          <a:xfrm>
            <a:off x="4360378" y="8246164"/>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8" name="TextBox 27"/>
          <p:cNvSpPr txBox="1"/>
          <p:nvPr/>
        </p:nvSpPr>
        <p:spPr>
          <a:xfrm>
            <a:off x="3522177" y="2016065"/>
            <a:ext cx="4729872" cy="738664"/>
          </a:xfrm>
          <a:prstGeom prst="rect">
            <a:avLst/>
          </a:prstGeom>
          <a:noFill/>
        </p:spPr>
        <p:txBody>
          <a:bodyPr wrap="square" rtlCol="0">
            <a:spAutoFit/>
          </a:bodyPr>
          <a:lstStyle/>
          <a:p>
            <a:r>
              <a:rPr lang="en-AU" dirty="0" smtClean="0"/>
              <a:t>N =1     Height = 0</a:t>
            </a:r>
            <a:endParaRPr lang="en-AU" dirty="0"/>
          </a:p>
        </p:txBody>
      </p:sp>
      <p:sp>
        <p:nvSpPr>
          <p:cNvPr id="29" name="Oval 28"/>
          <p:cNvSpPr>
            <a:spLocks noChangeArrowheads="1"/>
          </p:cNvSpPr>
          <p:nvPr/>
        </p:nvSpPr>
        <p:spPr bwMode="auto">
          <a:xfrm>
            <a:off x="2379178" y="3719167"/>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31" name="Line 13"/>
          <p:cNvSpPr>
            <a:spLocks noChangeShapeType="1"/>
          </p:cNvSpPr>
          <p:nvPr/>
        </p:nvSpPr>
        <p:spPr bwMode="auto">
          <a:xfrm>
            <a:off x="2836378" y="4328767"/>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32" name="Oval 17"/>
          <p:cNvSpPr>
            <a:spLocks noChangeArrowheads="1"/>
          </p:cNvSpPr>
          <p:nvPr/>
        </p:nvSpPr>
        <p:spPr bwMode="auto">
          <a:xfrm>
            <a:off x="2912578" y="4785967"/>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33" name="Oval 21"/>
          <p:cNvSpPr>
            <a:spLocks noChangeArrowheads="1"/>
          </p:cNvSpPr>
          <p:nvPr/>
        </p:nvSpPr>
        <p:spPr bwMode="auto">
          <a:xfrm>
            <a:off x="1693378" y="4785967"/>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cxnSp>
        <p:nvCxnSpPr>
          <p:cNvPr id="34" name="Straight Connector 24"/>
          <p:cNvCxnSpPr>
            <a:cxnSpLocks noChangeShapeType="1"/>
            <a:stCxn id="29" idx="3"/>
          </p:cNvCxnSpPr>
          <p:nvPr/>
        </p:nvCxnSpPr>
        <p:spPr bwMode="auto">
          <a:xfrm rot="5400000">
            <a:off x="2036278" y="4354167"/>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35" name="Line 13"/>
          <p:cNvSpPr>
            <a:spLocks noChangeShapeType="1"/>
          </p:cNvSpPr>
          <p:nvPr/>
        </p:nvSpPr>
        <p:spPr bwMode="auto">
          <a:xfrm>
            <a:off x="2372965" y="776743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36" name="Oval 17"/>
          <p:cNvSpPr>
            <a:spLocks noChangeArrowheads="1"/>
          </p:cNvSpPr>
          <p:nvPr/>
        </p:nvSpPr>
        <p:spPr bwMode="auto">
          <a:xfrm>
            <a:off x="2449165" y="822463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37" name="Line 18"/>
          <p:cNvSpPr>
            <a:spLocks noChangeShapeType="1"/>
          </p:cNvSpPr>
          <p:nvPr/>
        </p:nvSpPr>
        <p:spPr bwMode="auto">
          <a:xfrm flipH="1">
            <a:off x="3665052" y="7865164"/>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38" name="Oval 49"/>
          <p:cNvSpPr>
            <a:spLocks noChangeArrowheads="1"/>
          </p:cNvSpPr>
          <p:nvPr/>
        </p:nvSpPr>
        <p:spPr bwMode="auto">
          <a:xfrm>
            <a:off x="3284052" y="8246164"/>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39" name="TextBox 38"/>
          <p:cNvSpPr txBox="1"/>
          <p:nvPr/>
        </p:nvSpPr>
        <p:spPr>
          <a:xfrm>
            <a:off x="3746240" y="3959435"/>
            <a:ext cx="4505809" cy="738664"/>
          </a:xfrm>
          <a:prstGeom prst="rect">
            <a:avLst/>
          </a:prstGeom>
          <a:noFill/>
        </p:spPr>
        <p:txBody>
          <a:bodyPr wrap="square" rtlCol="0">
            <a:spAutoFit/>
          </a:bodyPr>
          <a:lstStyle/>
          <a:p>
            <a:r>
              <a:rPr lang="en-AU" dirty="0" smtClean="0"/>
              <a:t>N =3    Height = 1</a:t>
            </a:r>
            <a:endParaRPr lang="en-AU" dirty="0"/>
          </a:p>
        </p:txBody>
      </p:sp>
      <p:sp>
        <p:nvSpPr>
          <p:cNvPr id="40" name="TextBox 39"/>
          <p:cNvSpPr txBox="1"/>
          <p:nvPr/>
        </p:nvSpPr>
        <p:spPr>
          <a:xfrm>
            <a:off x="4969978" y="7016197"/>
            <a:ext cx="4505809" cy="738664"/>
          </a:xfrm>
          <a:prstGeom prst="rect">
            <a:avLst/>
          </a:prstGeom>
          <a:noFill/>
        </p:spPr>
        <p:txBody>
          <a:bodyPr wrap="square" rtlCol="0">
            <a:spAutoFit/>
          </a:bodyPr>
          <a:lstStyle/>
          <a:p>
            <a:r>
              <a:rPr lang="en-AU" dirty="0" smtClean="0"/>
              <a:t>N =7    Height = 2</a:t>
            </a:r>
            <a:endParaRPr lang="en-AU" dirty="0"/>
          </a:p>
        </p:txBody>
      </p:sp>
    </p:spTree>
    <p:extLst>
      <p:ext uri="{BB962C8B-B14F-4D97-AF65-F5344CB8AC3E}">
        <p14:creationId xmlns:p14="http://schemas.microsoft.com/office/powerpoint/2010/main" val="988457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PQuestion"/>
          <p:cNvSpPr>
            <a:spLocks noGrp="1"/>
          </p:cNvSpPr>
          <p:nvPr>
            <p:ph type="title"/>
          </p:nvPr>
        </p:nvSpPr>
        <p:spPr>
          <a:xfrm>
            <a:off x="2041525" y="390524"/>
            <a:ext cx="10664825" cy="2326035"/>
          </a:xfrm>
          <a:prstGeom prst="rect">
            <a:avLst/>
          </a:prstGeom>
        </p:spPr>
        <p:txBody>
          <a:bodyPr>
            <a:normAutofit/>
          </a:bodyPr>
          <a:lstStyle/>
          <a:p>
            <a:pPr lvl="0" algn="l">
              <a:defRPr sz="1800">
                <a:uFillTx/>
              </a:defRPr>
            </a:pPr>
            <a:r>
              <a:rPr sz="4800" dirty="0">
                <a:uFill>
                  <a:solidFill/>
                </a:uFill>
              </a:rPr>
              <a:t>The number of leaves in a </a:t>
            </a:r>
            <a:r>
              <a:rPr sz="4800" b="1" dirty="0">
                <a:uFill>
                  <a:solidFill/>
                </a:uFill>
                <a:latin typeface="Helvetica"/>
                <a:ea typeface="Helvetica"/>
                <a:cs typeface="Helvetica"/>
                <a:sym typeface="Helvetica"/>
              </a:rPr>
              <a:t>perfect tree</a:t>
            </a:r>
            <a:r>
              <a:rPr sz="4800" dirty="0">
                <a:uFill>
                  <a:solidFill/>
                </a:uFill>
              </a:rPr>
              <a:t> of height k is:</a:t>
            </a:r>
          </a:p>
        </p:txBody>
      </p:sp>
      <p:sp>
        <p:nvSpPr>
          <p:cNvPr id="2" name="TPAnswers"/>
          <p:cNvSpPr>
            <a:spLocks noGrp="1"/>
          </p:cNvSpPr>
          <p:nvPr>
            <p:ph idx="1"/>
            <p:custDataLst>
              <p:tags r:id="rId2"/>
            </p:custDataLst>
          </p:nvPr>
        </p:nvSpPr>
        <p:spPr>
          <a:xfrm>
            <a:off x="1749872" y="2572544"/>
            <a:ext cx="6189067" cy="3465884"/>
          </a:xfrm>
        </p:spPr>
        <p:txBody>
          <a:bodyPr>
            <a:normAutofit/>
          </a:bodyPr>
          <a:lstStyle/>
          <a:p>
            <a:pPr marL="1031875" lvl="0" indent="-914400">
              <a:buClr>
                <a:srgbClr val="000000"/>
              </a:buClr>
              <a:buAutoNum type="alphaUcPeriod"/>
              <a:defRPr sz="1800"/>
            </a:pPr>
            <a:r>
              <a:rPr lang="en-AU" sz="4800" dirty="0" smtClean="0">
                <a:uFill>
                  <a:solidFill/>
                </a:uFill>
                <a:sym typeface="Helvetica Light"/>
              </a:rPr>
              <a:t>2</a:t>
            </a:r>
            <a:r>
              <a:rPr lang="en-AU" sz="4800" baseline="31999" dirty="0" smtClean="0">
                <a:uFill>
                  <a:solidFill/>
                </a:uFill>
                <a:sym typeface="Helvetica Light"/>
              </a:rPr>
              <a:t>k</a:t>
            </a:r>
            <a:endParaRPr lang="en-AU" sz="4800" dirty="0">
              <a:uFill>
                <a:solidFill/>
              </a:uFill>
              <a:sym typeface="Helvetica Light"/>
            </a:endParaRPr>
          </a:p>
          <a:p>
            <a:pPr marL="1031875" lvl="0" indent="-914400">
              <a:buClr>
                <a:srgbClr val="000000"/>
              </a:buClr>
              <a:buAutoNum type="alphaUcPeriod"/>
              <a:defRPr sz="1800"/>
            </a:pPr>
            <a:r>
              <a:rPr lang="en-AU" sz="4800" dirty="0" smtClean="0">
                <a:uFill>
                  <a:solidFill/>
                </a:uFill>
                <a:sym typeface="Helvetica Light"/>
              </a:rPr>
              <a:t>2</a:t>
            </a:r>
            <a:r>
              <a:rPr lang="en-AU" sz="4800" baseline="31999" dirty="0" smtClean="0">
                <a:uFill>
                  <a:solidFill/>
                </a:uFill>
                <a:sym typeface="Helvetica Light"/>
              </a:rPr>
              <a:t>k+1</a:t>
            </a:r>
            <a:endParaRPr lang="en-AU" sz="4800" dirty="0">
              <a:uFill>
                <a:solidFill/>
              </a:uFill>
              <a:sym typeface="Helvetica Light"/>
            </a:endParaRPr>
          </a:p>
          <a:p>
            <a:pPr marL="1031875" lvl="0" indent="-914400">
              <a:buClr>
                <a:srgbClr val="000000"/>
              </a:buClr>
              <a:buAutoNum type="alphaUcPeriod"/>
              <a:defRPr sz="1800"/>
            </a:pPr>
            <a:r>
              <a:rPr lang="en-AU" sz="4800" dirty="0" smtClean="0">
                <a:uFill>
                  <a:solidFill/>
                </a:uFill>
                <a:sym typeface="Helvetica Light"/>
              </a:rPr>
              <a:t>2</a:t>
            </a:r>
            <a:r>
              <a:rPr lang="en-AU" sz="4800" baseline="31999" dirty="0" smtClean="0">
                <a:uFill>
                  <a:solidFill/>
                </a:uFill>
                <a:sym typeface="Helvetica Light"/>
              </a:rPr>
              <a:t>k-1</a:t>
            </a:r>
            <a:endParaRPr lang="en-AU" sz="4800" dirty="0">
              <a:uFill>
                <a:solidFill/>
              </a:uFill>
              <a:sym typeface="Helvetica Light"/>
            </a:endParaRPr>
          </a:p>
          <a:p>
            <a:pPr marL="1031875" lvl="0" indent="-914400">
              <a:buClr>
                <a:srgbClr val="000000"/>
              </a:buClr>
              <a:buAutoNum type="alphaUcPeriod"/>
              <a:defRPr sz="1800"/>
            </a:pPr>
            <a:r>
              <a:rPr lang="en-AU" sz="4800" dirty="0" smtClean="0">
                <a:uFill>
                  <a:solidFill/>
                </a:uFill>
                <a:sym typeface="Helvetica Light"/>
              </a:rPr>
              <a:t>None </a:t>
            </a:r>
            <a:r>
              <a:rPr lang="en-AU" sz="4800" dirty="0">
                <a:uFill>
                  <a:solidFill/>
                </a:uFill>
                <a:sym typeface="Helvetica Light"/>
              </a:rPr>
              <a:t>of the above</a:t>
            </a:r>
            <a:endParaRPr lang="en-AU"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35018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443035" y="488725"/>
            <a:ext cx="8373370" cy="738664"/>
          </a:xfrm>
          <a:prstGeom prst="rect">
            <a:avLst/>
          </a:prstGeom>
          <a:noFill/>
        </p:spPr>
        <p:txBody>
          <a:bodyPr wrap="square" rtlCol="0">
            <a:spAutoFit/>
          </a:bodyPr>
          <a:lstStyle/>
          <a:p>
            <a:r>
              <a:rPr lang="en-AU" dirty="0" smtClean="0"/>
              <a:t>N = 2</a:t>
            </a:r>
            <a:r>
              <a:rPr lang="en-AU" baseline="30000" dirty="0" smtClean="0"/>
              <a:t>(k+1)</a:t>
            </a:r>
            <a:r>
              <a:rPr lang="en-AU" dirty="0" smtClean="0"/>
              <a:t> -1        Height = k</a:t>
            </a:r>
            <a:endParaRPr lang="en-AU" dirty="0"/>
          </a:p>
        </p:txBody>
      </p:sp>
      <p:sp>
        <p:nvSpPr>
          <p:cNvPr id="30" name="Oval 49"/>
          <p:cNvSpPr>
            <a:spLocks noChangeArrowheads="1"/>
          </p:cNvSpPr>
          <p:nvPr/>
        </p:nvSpPr>
        <p:spPr bwMode="auto">
          <a:xfrm>
            <a:off x="1281309" y="5677541"/>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41" name="Oval 17"/>
          <p:cNvSpPr>
            <a:spLocks noChangeArrowheads="1"/>
          </p:cNvSpPr>
          <p:nvPr/>
        </p:nvSpPr>
        <p:spPr bwMode="auto">
          <a:xfrm>
            <a:off x="5919884" y="3147693"/>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42" name="Oval 17"/>
          <p:cNvSpPr>
            <a:spLocks noChangeArrowheads="1"/>
          </p:cNvSpPr>
          <p:nvPr/>
        </p:nvSpPr>
        <p:spPr bwMode="auto">
          <a:xfrm>
            <a:off x="10816405" y="5677541"/>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43" name="Oval 49"/>
          <p:cNvSpPr>
            <a:spLocks noChangeArrowheads="1"/>
          </p:cNvSpPr>
          <p:nvPr/>
        </p:nvSpPr>
        <p:spPr bwMode="auto">
          <a:xfrm>
            <a:off x="4481495" y="5677541"/>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48" name="Oval 49"/>
          <p:cNvSpPr>
            <a:spLocks noChangeArrowheads="1"/>
          </p:cNvSpPr>
          <p:nvPr/>
        </p:nvSpPr>
        <p:spPr bwMode="auto">
          <a:xfrm>
            <a:off x="7496624" y="5677541"/>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49" name="Oval 17"/>
          <p:cNvSpPr>
            <a:spLocks noChangeArrowheads="1"/>
          </p:cNvSpPr>
          <p:nvPr/>
        </p:nvSpPr>
        <p:spPr bwMode="auto">
          <a:xfrm>
            <a:off x="2956472" y="4363074"/>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0" name="Oval 17"/>
          <p:cNvSpPr>
            <a:spLocks noChangeArrowheads="1"/>
          </p:cNvSpPr>
          <p:nvPr/>
        </p:nvSpPr>
        <p:spPr bwMode="auto">
          <a:xfrm>
            <a:off x="9115785" y="4363074"/>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2" name="Oval 49"/>
          <p:cNvSpPr>
            <a:spLocks noChangeArrowheads="1"/>
          </p:cNvSpPr>
          <p:nvPr/>
        </p:nvSpPr>
        <p:spPr bwMode="auto">
          <a:xfrm>
            <a:off x="8075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3" name="Oval 17"/>
          <p:cNvSpPr>
            <a:spLocks noChangeArrowheads="1"/>
          </p:cNvSpPr>
          <p:nvPr/>
        </p:nvSpPr>
        <p:spPr bwMode="auto">
          <a:xfrm>
            <a:off x="240775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4" name="Oval 17"/>
          <p:cNvSpPr>
            <a:spLocks noChangeArrowheads="1"/>
          </p:cNvSpPr>
          <p:nvPr/>
        </p:nvSpPr>
        <p:spPr bwMode="auto">
          <a:xfrm>
            <a:off x="835287"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5" name="Oval 49"/>
          <p:cNvSpPr>
            <a:spLocks noChangeArrowheads="1"/>
          </p:cNvSpPr>
          <p:nvPr/>
        </p:nvSpPr>
        <p:spPr bwMode="auto">
          <a:xfrm>
            <a:off x="1595224"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6" name="Oval 49"/>
          <p:cNvSpPr>
            <a:spLocks noChangeArrowheads="1"/>
          </p:cNvSpPr>
          <p:nvPr/>
        </p:nvSpPr>
        <p:spPr bwMode="auto">
          <a:xfrm>
            <a:off x="3251815"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7" name="Oval 17"/>
          <p:cNvSpPr>
            <a:spLocks noChangeArrowheads="1"/>
          </p:cNvSpPr>
          <p:nvPr/>
        </p:nvSpPr>
        <p:spPr bwMode="auto">
          <a:xfrm>
            <a:off x="5805678"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8" name="Oval 17"/>
          <p:cNvSpPr>
            <a:spLocks noChangeArrowheads="1"/>
          </p:cNvSpPr>
          <p:nvPr/>
        </p:nvSpPr>
        <p:spPr bwMode="auto">
          <a:xfrm>
            <a:off x="4116037"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59" name="Oval 49"/>
          <p:cNvSpPr>
            <a:spLocks noChangeArrowheads="1"/>
          </p:cNvSpPr>
          <p:nvPr/>
        </p:nvSpPr>
        <p:spPr bwMode="auto">
          <a:xfrm>
            <a:off x="496045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0" name="Oval 49"/>
          <p:cNvSpPr>
            <a:spLocks noChangeArrowheads="1"/>
          </p:cNvSpPr>
          <p:nvPr/>
        </p:nvSpPr>
        <p:spPr bwMode="auto">
          <a:xfrm>
            <a:off x="655542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1" name="Oval 17"/>
          <p:cNvSpPr>
            <a:spLocks noChangeArrowheads="1"/>
          </p:cNvSpPr>
          <p:nvPr/>
        </p:nvSpPr>
        <p:spPr bwMode="auto">
          <a:xfrm>
            <a:off x="888242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2" name="Oval 17"/>
          <p:cNvSpPr>
            <a:spLocks noChangeArrowheads="1"/>
          </p:cNvSpPr>
          <p:nvPr/>
        </p:nvSpPr>
        <p:spPr bwMode="auto">
          <a:xfrm>
            <a:off x="7309957"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3" name="Oval 49"/>
          <p:cNvSpPr>
            <a:spLocks noChangeArrowheads="1"/>
          </p:cNvSpPr>
          <p:nvPr/>
        </p:nvSpPr>
        <p:spPr bwMode="auto">
          <a:xfrm>
            <a:off x="8069894"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4" name="Oval 49"/>
          <p:cNvSpPr>
            <a:spLocks noChangeArrowheads="1"/>
          </p:cNvSpPr>
          <p:nvPr/>
        </p:nvSpPr>
        <p:spPr bwMode="auto">
          <a:xfrm>
            <a:off x="9726485"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5" name="Oval 17"/>
          <p:cNvSpPr>
            <a:spLocks noChangeArrowheads="1"/>
          </p:cNvSpPr>
          <p:nvPr/>
        </p:nvSpPr>
        <p:spPr bwMode="auto">
          <a:xfrm>
            <a:off x="12280348"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6" name="Oval 17"/>
          <p:cNvSpPr>
            <a:spLocks noChangeArrowheads="1"/>
          </p:cNvSpPr>
          <p:nvPr/>
        </p:nvSpPr>
        <p:spPr bwMode="auto">
          <a:xfrm>
            <a:off x="10590707"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7" name="Oval 49"/>
          <p:cNvSpPr>
            <a:spLocks noChangeArrowheads="1"/>
          </p:cNvSpPr>
          <p:nvPr/>
        </p:nvSpPr>
        <p:spPr bwMode="auto">
          <a:xfrm>
            <a:off x="11435120" y="8344872"/>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68" name="Oval 49"/>
          <p:cNvSpPr>
            <a:spLocks noChangeArrowheads="1"/>
          </p:cNvSpPr>
          <p:nvPr/>
        </p:nvSpPr>
        <p:spPr bwMode="auto">
          <a:xfrm>
            <a:off x="487999"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1" name="Oval 49"/>
          <p:cNvSpPr>
            <a:spLocks noChangeArrowheads="1"/>
          </p:cNvSpPr>
          <p:nvPr/>
        </p:nvSpPr>
        <p:spPr bwMode="auto">
          <a:xfrm>
            <a:off x="2008522"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2" name="Oval 49"/>
          <p:cNvSpPr>
            <a:spLocks noChangeArrowheads="1"/>
          </p:cNvSpPr>
          <p:nvPr/>
        </p:nvSpPr>
        <p:spPr bwMode="auto">
          <a:xfrm>
            <a:off x="3686237"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3" name="Oval 17"/>
          <p:cNvSpPr>
            <a:spLocks noChangeArrowheads="1"/>
          </p:cNvSpPr>
          <p:nvPr/>
        </p:nvSpPr>
        <p:spPr bwMode="auto">
          <a:xfrm>
            <a:off x="6862440"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5" name="Oval 49"/>
          <p:cNvSpPr>
            <a:spLocks noChangeArrowheads="1"/>
          </p:cNvSpPr>
          <p:nvPr/>
        </p:nvSpPr>
        <p:spPr bwMode="auto">
          <a:xfrm>
            <a:off x="5367699"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6" name="Oval 17"/>
          <p:cNvSpPr>
            <a:spLocks noChangeArrowheads="1"/>
          </p:cNvSpPr>
          <p:nvPr/>
        </p:nvSpPr>
        <p:spPr bwMode="auto">
          <a:xfrm>
            <a:off x="8272820"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8" name="Oval 17"/>
          <p:cNvSpPr>
            <a:spLocks noChangeArrowheads="1"/>
          </p:cNvSpPr>
          <p:nvPr/>
        </p:nvSpPr>
        <p:spPr bwMode="auto">
          <a:xfrm>
            <a:off x="11670748"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9" name="Oval 17"/>
          <p:cNvSpPr>
            <a:spLocks noChangeArrowheads="1"/>
          </p:cNvSpPr>
          <p:nvPr/>
        </p:nvSpPr>
        <p:spPr bwMode="auto">
          <a:xfrm>
            <a:off x="9981107" y="6997590"/>
            <a:ext cx="609600" cy="609600"/>
          </a:xfrm>
          <a:prstGeom prst="ellipse">
            <a:avLst/>
          </a:prstGeom>
          <a:solidFill>
            <a:schemeClr val="accent2"/>
          </a:solidFill>
          <a:ln w="25560">
            <a:solidFill>
              <a:srgbClr val="000000"/>
            </a:solidFill>
            <a:miter lim="800000"/>
            <a:headEnd/>
            <a:tailEnd/>
          </a:ln>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cxnSp>
        <p:nvCxnSpPr>
          <p:cNvPr id="5" name="Straight Connector 4"/>
          <p:cNvCxnSpPr>
            <a:stCxn id="41" idx="2"/>
            <a:endCxn id="49" idx="7"/>
          </p:cNvCxnSpPr>
          <p:nvPr/>
        </p:nvCxnSpPr>
        <p:spPr>
          <a:xfrm flipH="1">
            <a:off x="3476798" y="3452493"/>
            <a:ext cx="2443086" cy="99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41" idx="6"/>
            <a:endCxn id="50" idx="1"/>
          </p:cNvCxnSpPr>
          <p:nvPr/>
        </p:nvCxnSpPr>
        <p:spPr>
          <a:xfrm>
            <a:off x="6529484" y="3452493"/>
            <a:ext cx="2675575" cy="999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49" idx="3"/>
            <a:endCxn id="30" idx="7"/>
          </p:cNvCxnSpPr>
          <p:nvPr/>
        </p:nvCxnSpPr>
        <p:spPr>
          <a:xfrm flipH="1">
            <a:off x="1801635" y="4883400"/>
            <a:ext cx="1244111" cy="8834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9" idx="5"/>
            <a:endCxn id="43" idx="1"/>
          </p:cNvCxnSpPr>
          <p:nvPr/>
        </p:nvCxnSpPr>
        <p:spPr>
          <a:xfrm>
            <a:off x="3476798" y="4883400"/>
            <a:ext cx="1093971" cy="8834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0" idx="3"/>
            <a:endCxn id="48" idx="7"/>
          </p:cNvCxnSpPr>
          <p:nvPr/>
        </p:nvCxnSpPr>
        <p:spPr>
          <a:xfrm flipH="1">
            <a:off x="8016950" y="4883400"/>
            <a:ext cx="1188109" cy="8834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0" idx="5"/>
            <a:endCxn id="42" idx="1"/>
          </p:cNvCxnSpPr>
          <p:nvPr/>
        </p:nvCxnSpPr>
        <p:spPr>
          <a:xfrm>
            <a:off x="9636111" y="4883400"/>
            <a:ext cx="1269568" cy="8834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0" idx="3"/>
            <a:endCxn id="68" idx="0"/>
          </p:cNvCxnSpPr>
          <p:nvPr/>
        </p:nvCxnSpPr>
        <p:spPr>
          <a:xfrm flipH="1">
            <a:off x="792799" y="6197867"/>
            <a:ext cx="577784"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30" idx="5"/>
            <a:endCxn id="71" idx="0"/>
          </p:cNvCxnSpPr>
          <p:nvPr/>
        </p:nvCxnSpPr>
        <p:spPr>
          <a:xfrm>
            <a:off x="1801635" y="6197867"/>
            <a:ext cx="511687"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43" idx="3"/>
            <a:endCxn id="72" idx="0"/>
          </p:cNvCxnSpPr>
          <p:nvPr/>
        </p:nvCxnSpPr>
        <p:spPr>
          <a:xfrm flipH="1">
            <a:off x="3991037" y="6197867"/>
            <a:ext cx="579732"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43" idx="5"/>
            <a:endCxn id="75" idx="0"/>
          </p:cNvCxnSpPr>
          <p:nvPr/>
        </p:nvCxnSpPr>
        <p:spPr>
          <a:xfrm>
            <a:off x="5001821" y="6197867"/>
            <a:ext cx="670678"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48" idx="3"/>
            <a:endCxn id="73" idx="0"/>
          </p:cNvCxnSpPr>
          <p:nvPr/>
        </p:nvCxnSpPr>
        <p:spPr>
          <a:xfrm flipH="1">
            <a:off x="7167240" y="6197867"/>
            <a:ext cx="418658"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48" idx="5"/>
            <a:endCxn id="76" idx="0"/>
          </p:cNvCxnSpPr>
          <p:nvPr/>
        </p:nvCxnSpPr>
        <p:spPr>
          <a:xfrm>
            <a:off x="8016950" y="6197867"/>
            <a:ext cx="560670"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42" idx="3"/>
            <a:endCxn id="79" idx="0"/>
          </p:cNvCxnSpPr>
          <p:nvPr/>
        </p:nvCxnSpPr>
        <p:spPr>
          <a:xfrm flipH="1">
            <a:off x="10285907" y="6197867"/>
            <a:ext cx="619772"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42" idx="5"/>
            <a:endCxn id="78" idx="0"/>
          </p:cNvCxnSpPr>
          <p:nvPr/>
        </p:nvCxnSpPr>
        <p:spPr>
          <a:xfrm>
            <a:off x="11336731" y="6197867"/>
            <a:ext cx="638817" cy="799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68" idx="4"/>
            <a:endCxn id="52" idx="0"/>
          </p:cNvCxnSpPr>
          <p:nvPr/>
        </p:nvCxnSpPr>
        <p:spPr>
          <a:xfrm flipH="1">
            <a:off x="385550" y="7607190"/>
            <a:ext cx="407249"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68" idx="4"/>
            <a:endCxn id="54" idx="0"/>
          </p:cNvCxnSpPr>
          <p:nvPr/>
        </p:nvCxnSpPr>
        <p:spPr>
          <a:xfrm>
            <a:off x="792799" y="7607190"/>
            <a:ext cx="347288"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71" idx="4"/>
            <a:endCxn id="55" idx="0"/>
          </p:cNvCxnSpPr>
          <p:nvPr/>
        </p:nvCxnSpPr>
        <p:spPr>
          <a:xfrm flipH="1">
            <a:off x="1900024" y="7607190"/>
            <a:ext cx="413298"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71" idx="4"/>
            <a:endCxn id="53" idx="0"/>
          </p:cNvCxnSpPr>
          <p:nvPr/>
        </p:nvCxnSpPr>
        <p:spPr>
          <a:xfrm>
            <a:off x="2313322" y="7607190"/>
            <a:ext cx="399228"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72" idx="4"/>
            <a:endCxn id="56" idx="0"/>
          </p:cNvCxnSpPr>
          <p:nvPr/>
        </p:nvCxnSpPr>
        <p:spPr>
          <a:xfrm flipH="1">
            <a:off x="3556615" y="7607190"/>
            <a:ext cx="434422"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72" idx="4"/>
            <a:endCxn id="58" idx="0"/>
          </p:cNvCxnSpPr>
          <p:nvPr/>
        </p:nvCxnSpPr>
        <p:spPr>
          <a:xfrm>
            <a:off x="3991037" y="7607190"/>
            <a:ext cx="429800"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75" idx="4"/>
            <a:endCxn id="59" idx="0"/>
          </p:cNvCxnSpPr>
          <p:nvPr/>
        </p:nvCxnSpPr>
        <p:spPr>
          <a:xfrm flipH="1">
            <a:off x="5265250" y="7607190"/>
            <a:ext cx="407249"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75" idx="4"/>
            <a:endCxn id="57" idx="0"/>
          </p:cNvCxnSpPr>
          <p:nvPr/>
        </p:nvCxnSpPr>
        <p:spPr>
          <a:xfrm>
            <a:off x="5672499" y="7607190"/>
            <a:ext cx="437979"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73" idx="4"/>
            <a:endCxn id="60" idx="0"/>
          </p:cNvCxnSpPr>
          <p:nvPr/>
        </p:nvCxnSpPr>
        <p:spPr>
          <a:xfrm flipH="1">
            <a:off x="6860220" y="7607190"/>
            <a:ext cx="307020"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73" idx="4"/>
            <a:endCxn id="62" idx="0"/>
          </p:cNvCxnSpPr>
          <p:nvPr/>
        </p:nvCxnSpPr>
        <p:spPr>
          <a:xfrm>
            <a:off x="7167240" y="7607190"/>
            <a:ext cx="447517"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76" idx="4"/>
            <a:endCxn id="63" idx="0"/>
          </p:cNvCxnSpPr>
          <p:nvPr/>
        </p:nvCxnSpPr>
        <p:spPr>
          <a:xfrm flipH="1">
            <a:off x="8374694" y="7607190"/>
            <a:ext cx="202926"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76" idx="4"/>
            <a:endCxn id="61" idx="0"/>
          </p:cNvCxnSpPr>
          <p:nvPr/>
        </p:nvCxnSpPr>
        <p:spPr>
          <a:xfrm>
            <a:off x="8577620" y="7607190"/>
            <a:ext cx="609600"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79" idx="4"/>
            <a:endCxn id="64" idx="0"/>
          </p:cNvCxnSpPr>
          <p:nvPr/>
        </p:nvCxnSpPr>
        <p:spPr>
          <a:xfrm flipH="1">
            <a:off x="10031285" y="7607190"/>
            <a:ext cx="254622"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79" idx="4"/>
            <a:endCxn id="66" idx="0"/>
          </p:cNvCxnSpPr>
          <p:nvPr/>
        </p:nvCxnSpPr>
        <p:spPr>
          <a:xfrm>
            <a:off x="10285907" y="7607190"/>
            <a:ext cx="609600"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78" idx="4"/>
            <a:endCxn id="67" idx="0"/>
          </p:cNvCxnSpPr>
          <p:nvPr/>
        </p:nvCxnSpPr>
        <p:spPr>
          <a:xfrm flipH="1">
            <a:off x="11739920" y="7607190"/>
            <a:ext cx="235628" cy="737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78" idx="4"/>
            <a:endCxn id="65" idx="0"/>
          </p:cNvCxnSpPr>
          <p:nvPr/>
        </p:nvCxnSpPr>
        <p:spPr>
          <a:xfrm>
            <a:off x="11975548" y="7607190"/>
            <a:ext cx="609600" cy="7376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009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Shape 742"/>
          <p:cNvSpPr>
            <a:spLocks noGrp="1"/>
          </p:cNvSpPr>
          <p:nvPr>
            <p:ph type="title"/>
          </p:nvPr>
        </p:nvSpPr>
        <p:spPr>
          <a:xfrm>
            <a:off x="1165225" y="1152525"/>
            <a:ext cx="10664825" cy="1625600"/>
          </a:xfrm>
          <a:prstGeom prst="rect">
            <a:avLst/>
          </a:prstGeom>
        </p:spPr>
        <p:txBody>
          <a:bodyPr/>
          <a:lstStyle/>
          <a:p>
            <a:pPr lvl="0">
              <a:defRPr sz="1800">
                <a:uFillTx/>
              </a:defRPr>
            </a:pPr>
            <a:r>
              <a:rPr sz="6200">
                <a:uFill>
                  <a:solidFill/>
                </a:uFill>
              </a:rPr>
              <a:t>Important Relationships</a:t>
            </a:r>
          </a:p>
        </p:txBody>
      </p:sp>
      <p:sp>
        <p:nvSpPr>
          <p:cNvPr id="743" name="Shape 743"/>
          <p:cNvSpPr/>
          <p:nvPr/>
        </p:nvSpPr>
        <p:spPr>
          <a:xfrm>
            <a:off x="732726" y="7797800"/>
            <a:ext cx="5265548" cy="1409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marL="117475" lvl="1" indent="0" defTabSz="914400">
              <a:spcBef>
                <a:spcPts val="800"/>
              </a:spcBef>
              <a:buClr>
                <a:srgbClr val="44A2B6"/>
              </a:buClr>
              <a:buFont typeface="Wingdings 2"/>
              <a:defRPr sz="1800"/>
            </a:pPr>
            <a:r>
              <a:rPr sz="4600">
                <a:uFill>
                  <a:solidFill/>
                </a:uFill>
                <a:latin typeface="+mn-lt"/>
                <a:ea typeface="+mn-ea"/>
                <a:cs typeface="+mn-cs"/>
                <a:sym typeface="Helvetica Light"/>
              </a:rPr>
              <a:t>Height = O(log(N))</a:t>
            </a:r>
          </a:p>
        </p:txBody>
      </p:sp>
      <p:pic>
        <p:nvPicPr>
          <p:cNvPr id="744" name="droppedImage.tiff"/>
          <p:cNvPicPr/>
          <p:nvPr/>
        </p:nvPicPr>
        <p:blipFill>
          <a:blip r:embed="rId2">
            <a:extLst/>
          </a:blip>
          <a:stretch>
            <a:fillRect/>
          </a:stretch>
        </p:blipFill>
        <p:spPr>
          <a:xfrm>
            <a:off x="889000" y="3657600"/>
            <a:ext cx="4927600" cy="2404057"/>
          </a:xfrm>
          <a:prstGeom prst="rect">
            <a:avLst/>
          </a:prstGeom>
          <a:ln w="12700">
            <a:solidFill/>
            <a:miter lim="400000"/>
          </a:ln>
        </p:spPr>
      </p:pic>
      <p:sp>
        <p:nvSpPr>
          <p:cNvPr id="745" name="Shape 745"/>
          <p:cNvSpPr/>
          <p:nvPr/>
        </p:nvSpPr>
        <p:spPr>
          <a:xfrm>
            <a:off x="8335719" y="7645400"/>
            <a:ext cx="3902609" cy="774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marL="117475" lvl="1" indent="0" defTabSz="914400">
              <a:spcBef>
                <a:spcPts val="800"/>
              </a:spcBef>
              <a:buClr>
                <a:srgbClr val="44A2B6"/>
              </a:buClr>
              <a:buFont typeface="Wingdings 2"/>
              <a:defRPr sz="1800"/>
            </a:pPr>
            <a:r>
              <a:rPr sz="4600">
                <a:uFill>
                  <a:solidFill/>
                </a:uFill>
                <a:latin typeface="+mn-lt"/>
                <a:ea typeface="+mn-ea"/>
                <a:cs typeface="+mn-cs"/>
                <a:sym typeface="Helvetica Light"/>
              </a:rPr>
              <a:t>Height = O(N)</a:t>
            </a:r>
          </a:p>
        </p:txBody>
      </p:sp>
      <p:pic>
        <p:nvPicPr>
          <p:cNvPr id="746" name="droppedImage.png"/>
          <p:cNvPicPr/>
          <p:nvPr/>
        </p:nvPicPr>
        <p:blipFill>
          <a:blip r:embed="rId3">
            <a:extLst/>
          </a:blip>
          <a:stretch>
            <a:fillRect/>
          </a:stretch>
        </p:blipFill>
        <p:spPr>
          <a:xfrm>
            <a:off x="7645400" y="3606800"/>
            <a:ext cx="4165600" cy="3162300"/>
          </a:xfrm>
          <a:prstGeom prst="rect">
            <a:avLst/>
          </a:prstGeom>
          <a:ln w="12700">
            <a:miter lim="400000"/>
          </a:ln>
        </p:spPr>
      </p:pic>
    </p:spTree>
    <p:extLst>
      <p:ext uri="{BB962C8B-B14F-4D97-AF65-F5344CB8AC3E}">
        <p14:creationId xmlns:p14="http://schemas.microsoft.com/office/powerpoint/2010/main" val="33833650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Important Relationships</a:t>
            </a:r>
            <a:endParaRPr lang="en-AU" dirty="0"/>
          </a:p>
        </p:txBody>
      </p:sp>
      <p:sp>
        <p:nvSpPr>
          <p:cNvPr id="3" name="Content Placeholder 2"/>
          <p:cNvSpPr>
            <a:spLocks noGrp="1"/>
          </p:cNvSpPr>
          <p:nvPr>
            <p:ph idx="1"/>
          </p:nvPr>
        </p:nvSpPr>
        <p:spPr/>
        <p:txBody>
          <a:bodyPr/>
          <a:lstStyle/>
          <a:p>
            <a:r>
              <a:rPr lang="en-AU" dirty="0" smtClean="0"/>
              <a:t>Balanced </a:t>
            </a:r>
            <a:r>
              <a:rPr lang="en-AU" dirty="0" smtClean="0"/>
              <a:t>Trees</a:t>
            </a:r>
          </a:p>
          <a:p>
            <a:pPr marL="117475" indent="0">
              <a:buNone/>
            </a:pPr>
            <a:endParaRPr lang="en-AU" dirty="0" smtClean="0"/>
          </a:p>
          <a:p>
            <a:pPr marL="117475" indent="0" algn="ctr">
              <a:buNone/>
            </a:pPr>
            <a:r>
              <a:rPr lang="en-AU" dirty="0" smtClean="0"/>
              <a:t>Height = O(log(N))</a:t>
            </a:r>
          </a:p>
          <a:p>
            <a:endParaRPr lang="en-AU" dirty="0"/>
          </a:p>
          <a:p>
            <a:r>
              <a:rPr lang="en-AU" dirty="0" smtClean="0"/>
              <a:t>Unbalanced Trees</a:t>
            </a:r>
          </a:p>
          <a:p>
            <a:endParaRPr lang="en-AU" dirty="0"/>
          </a:p>
          <a:p>
            <a:pPr marL="117475" indent="0" algn="ctr">
              <a:buNone/>
            </a:pPr>
            <a:r>
              <a:rPr lang="en-AU" dirty="0" smtClean="0"/>
              <a:t>Height = O(N)</a:t>
            </a:r>
          </a:p>
          <a:p>
            <a:endParaRPr lang="en-AU" dirty="0"/>
          </a:p>
        </p:txBody>
      </p:sp>
    </p:spTree>
    <p:extLst>
      <p:ext uri="{BB962C8B-B14F-4D97-AF65-F5344CB8AC3E}">
        <p14:creationId xmlns:p14="http://schemas.microsoft.com/office/powerpoint/2010/main" val="1782594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idx="4294967295"/>
          </p:nvPr>
        </p:nvSpPr>
        <p:spPr>
          <a:xfrm>
            <a:off x="1627187" y="196280"/>
            <a:ext cx="10664825" cy="1625600"/>
          </a:xfrm>
        </p:spPr>
        <p:txBody>
          <a:bodyPr lIns="50800" tIns="50800" rIns="50800" bIns="50800"/>
          <a:lstStyle/>
          <a:p>
            <a:r>
              <a:rPr lang="en-US" dirty="0" smtClean="0">
                <a:effectLst>
                  <a:outerShdw blurRad="38100" dist="38100" dir="2700000" algn="tl">
                    <a:srgbClr val="C0C0C0"/>
                  </a:outerShdw>
                </a:effectLst>
              </a:rPr>
              <a:t>Binary Search Tree</a:t>
            </a:r>
          </a:p>
        </p:txBody>
      </p:sp>
      <p:sp>
        <p:nvSpPr>
          <p:cNvPr id="11266"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67"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68" name="Oval 6"/>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1269"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0"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1" name="Oval 9"/>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18</a:t>
            </a:r>
          </a:p>
        </p:txBody>
      </p:sp>
      <p:sp>
        <p:nvSpPr>
          <p:cNvPr id="11272" name="Line 9"/>
          <p:cNvSpPr>
            <a:spLocks noChangeShapeType="1"/>
          </p:cNvSpPr>
          <p:nvPr/>
        </p:nvSpPr>
        <p:spPr bwMode="auto">
          <a:xfrm flipH="1">
            <a:off x="8255000" y="5715000"/>
            <a:ext cx="534988" cy="623888"/>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3"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4" name="Oval 12"/>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3</a:t>
            </a:r>
          </a:p>
        </p:txBody>
      </p:sp>
      <p:sp>
        <p:nvSpPr>
          <p:cNvPr id="11275"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6" name="Oval 15"/>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1277" name="Line 15"/>
          <p:cNvSpPr>
            <a:spLocks noChangeShapeType="1"/>
          </p:cNvSpPr>
          <p:nvPr/>
        </p:nvSpPr>
        <p:spPr bwMode="auto">
          <a:xfrm flipH="1">
            <a:off x="5434013" y="6705600"/>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8" name="Oval 18"/>
          <p:cNvSpPr>
            <a:spLocks noChangeArrowheads="1"/>
          </p:cNvSpPr>
          <p:nvPr/>
        </p:nvSpPr>
        <p:spPr bwMode="auto">
          <a:xfrm>
            <a:off x="7874000" y="63388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1279" name="Line 18"/>
          <p:cNvSpPr>
            <a:spLocks noChangeShapeType="1"/>
          </p:cNvSpPr>
          <p:nvPr/>
        </p:nvSpPr>
        <p:spPr bwMode="auto">
          <a:xfrm flipH="1">
            <a:off x="7340600" y="6796088"/>
            <a:ext cx="5334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80" name="Line 19"/>
          <p:cNvSpPr>
            <a:spLocks noChangeShapeType="1"/>
          </p:cNvSpPr>
          <p:nvPr/>
        </p:nvSpPr>
        <p:spPr bwMode="auto">
          <a:xfrm>
            <a:off x="8407400" y="6796088"/>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81" name="Oval 21"/>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1282" name="Oval 22"/>
          <p:cNvSpPr>
            <a:spLocks noChangeArrowheads="1"/>
          </p:cNvSpPr>
          <p:nvPr/>
        </p:nvSpPr>
        <p:spPr bwMode="auto">
          <a:xfrm>
            <a:off x="5207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1283" name="Oval 23"/>
          <p:cNvSpPr>
            <a:spLocks noChangeArrowheads="1"/>
          </p:cNvSpPr>
          <p:nvPr/>
        </p:nvSpPr>
        <p:spPr bwMode="auto">
          <a:xfrm>
            <a:off x="6959600" y="72532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13</a:t>
            </a:r>
          </a:p>
        </p:txBody>
      </p:sp>
      <p:sp>
        <p:nvSpPr>
          <p:cNvPr id="11284" name="Oval 24"/>
          <p:cNvSpPr>
            <a:spLocks noChangeArrowheads="1"/>
          </p:cNvSpPr>
          <p:nvPr/>
        </p:nvSpPr>
        <p:spPr bwMode="auto">
          <a:xfrm>
            <a:off x="8788400" y="73294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16</a:t>
            </a:r>
          </a:p>
        </p:txBody>
      </p:sp>
      <p:sp>
        <p:nvSpPr>
          <p:cNvPr id="11285" name="Oval 25"/>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11286" name="Oval 3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1287" name="TextBox 29"/>
          <p:cNvSpPr txBox="1">
            <a:spLocks noChangeArrowheads="1"/>
          </p:cNvSpPr>
          <p:nvPr/>
        </p:nvSpPr>
        <p:spPr bwMode="auto">
          <a:xfrm>
            <a:off x="1412156" y="1996480"/>
            <a:ext cx="1135494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l" eaLnBrk="1" hangingPunct="1"/>
            <a:r>
              <a:rPr lang="en-US" sz="2800" dirty="0">
                <a:solidFill>
                  <a:srgbClr val="000000"/>
                </a:solidFill>
                <a:latin typeface="Helvetica Neue Light" pitchFamily="-84" charset="0"/>
              </a:rPr>
              <a:t>F</a:t>
            </a:r>
            <a:r>
              <a:rPr lang="en-US" sz="2800" dirty="0" smtClean="0">
                <a:solidFill>
                  <a:srgbClr val="000000"/>
                </a:solidFill>
                <a:latin typeface="Helvetica Neue Light" pitchFamily="-84" charset="0"/>
                <a:sym typeface="Helvetica Neue Light" pitchFamily="-84" charset="0"/>
              </a:rPr>
              <a:t>or </a:t>
            </a:r>
            <a:r>
              <a:rPr lang="en-US" sz="2800" dirty="0">
                <a:solidFill>
                  <a:srgbClr val="000000"/>
                </a:solidFill>
                <a:latin typeface="Helvetica Neue Light" pitchFamily="-84" charset="0"/>
                <a:sym typeface="Helvetica Neue Light" pitchFamily="-84" charset="0"/>
              </a:rPr>
              <a:t>every node:</a:t>
            </a:r>
          </a:p>
          <a:p>
            <a:pPr lvl="1" algn="l"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a:t>
            </a:r>
            <a:r>
              <a:rPr lang="en-US" sz="2800" dirty="0" smtClean="0">
                <a:solidFill>
                  <a:srgbClr val="000000"/>
                </a:solidFill>
                <a:latin typeface="Helvetica Neue Light" pitchFamily="-84" charset="0"/>
                <a:sym typeface="Helvetica Neue Light" pitchFamily="-84" charset="0"/>
              </a:rPr>
              <a:t>in </a:t>
            </a:r>
            <a:r>
              <a:rPr lang="en-US" sz="2800" dirty="0">
                <a:solidFill>
                  <a:srgbClr val="000000"/>
                </a:solidFill>
                <a:latin typeface="Helvetica Neue Light" pitchFamily="-84" charset="0"/>
                <a:sym typeface="Helvetica Neue Light" pitchFamily="-84" charset="0"/>
              </a:rPr>
              <a:t>the left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less than </a:t>
            </a:r>
            <a:r>
              <a:rPr lang="en-US" sz="2800" dirty="0" smtClean="0">
                <a:solidFill>
                  <a:srgbClr val="000000"/>
                </a:solidFill>
                <a:latin typeface="Helvetica Neue Light" pitchFamily="-84" charset="0"/>
                <a:sym typeface="Helvetica Neue Light" pitchFamily="-84" charset="0"/>
              </a:rPr>
              <a:t>value of the node.</a:t>
            </a:r>
            <a:endParaRPr lang="en-US" sz="2800" dirty="0">
              <a:solidFill>
                <a:srgbClr val="000000"/>
              </a:solidFill>
              <a:latin typeface="Helvetica Neue Light" pitchFamily="-84" charset="0"/>
              <a:sym typeface="Helvetica Neue Light" pitchFamily="-84" charset="0"/>
            </a:endParaRPr>
          </a:p>
          <a:p>
            <a:pPr lvl="1" algn="l"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a:t>
            </a:r>
            <a:r>
              <a:rPr lang="en-US" sz="2800" dirty="0" smtClean="0">
                <a:solidFill>
                  <a:srgbClr val="000000"/>
                </a:solidFill>
                <a:latin typeface="Helvetica Neue Light" pitchFamily="-84" charset="0"/>
                <a:sym typeface="Helvetica Neue Light" pitchFamily="-84" charset="0"/>
              </a:rPr>
              <a:t>in </a:t>
            </a:r>
            <a:r>
              <a:rPr lang="en-US" sz="2800" dirty="0">
                <a:solidFill>
                  <a:srgbClr val="000000"/>
                </a:solidFill>
                <a:latin typeface="Helvetica Neue Light" pitchFamily="-84" charset="0"/>
                <a:sym typeface="Helvetica Neue Light" pitchFamily="-84" charset="0"/>
              </a:rPr>
              <a:t>the right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greater than </a:t>
            </a:r>
            <a:r>
              <a:rPr lang="en-US" sz="2800" dirty="0" smtClean="0">
                <a:solidFill>
                  <a:srgbClr val="000000"/>
                </a:solidFill>
                <a:latin typeface="Helvetica Neue Light" pitchFamily="-84" charset="0"/>
                <a:sym typeface="Helvetica Neue Light" pitchFamily="-84" charset="0"/>
              </a:rPr>
              <a:t>value of the node.</a:t>
            </a:r>
            <a:endParaRPr lang="en-US" sz="2800" dirty="0">
              <a:solidFill>
                <a:srgbClr val="000000"/>
              </a:solidFill>
              <a:latin typeface="Helvetica Neue Light" pitchFamily="-84" charset="0"/>
              <a:sym typeface="Helvetica Neue Light" pitchFamily="-84" charset="0"/>
            </a:endParaRPr>
          </a:p>
          <a:p>
            <a:pPr algn="ctr" eaLnBrk="1" hangingPunct="1"/>
            <a:endParaRPr lang="en-US" sz="4200" dirty="0">
              <a:solidFill>
                <a:srgbClr val="000000"/>
              </a:solidFill>
              <a:latin typeface="Helvetica Neue Light" pitchFamily="-84" charset="0"/>
              <a:sym typeface="Helvetica Neue Light" pitchFamily="-84" charset="0"/>
            </a:endParaRPr>
          </a:p>
        </p:txBody>
      </p:sp>
      <p:sp>
        <p:nvSpPr>
          <p:cNvPr id="11288" name="TextBox 27"/>
          <p:cNvSpPr txBox="1">
            <a:spLocks noChangeArrowheads="1"/>
          </p:cNvSpPr>
          <p:nvPr/>
        </p:nvSpPr>
        <p:spPr bwMode="auto">
          <a:xfrm>
            <a:off x="2768600" y="8839200"/>
            <a:ext cx="8382000" cy="523220"/>
          </a:xfrm>
          <a:prstGeom prst="rect">
            <a:avLst/>
          </a:prstGeom>
          <a:solidFill>
            <a:schemeClr val="accent2"/>
          </a:solidFill>
          <a:ln>
            <a:noFill/>
          </a:ln>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2800" dirty="0">
                <a:solidFill>
                  <a:srgbClr val="000000"/>
                </a:solidFill>
                <a:latin typeface="Helvetica Neue Light" pitchFamily="-84" charset="0"/>
                <a:sym typeface="Helvetica Neue Light" pitchFamily="-84" charset="0"/>
              </a:rPr>
              <a:t>Note: Every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is a Binary Search Tree</a:t>
            </a:r>
          </a:p>
        </p:txBody>
      </p:sp>
    </p:spTree>
    <p:extLst>
      <p:ext uri="{BB962C8B-B14F-4D97-AF65-F5344CB8AC3E}">
        <p14:creationId xmlns:p14="http://schemas.microsoft.com/office/powerpoint/2010/main" val="14595707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911" y="1636440"/>
            <a:ext cx="10664825" cy="1625600"/>
          </a:xfrm>
        </p:spPr>
        <p:txBody>
          <a:bodyPr>
            <a:noAutofit/>
          </a:bodyPr>
          <a:lstStyle/>
          <a:p>
            <a:r>
              <a:rPr lang="en-AU" sz="4800" dirty="0" smtClean="0"/>
              <a:t>If searching for an item stored at the root node, will you find it faster in a </a:t>
            </a:r>
            <a:r>
              <a:rPr lang="is-IS" sz="4800" dirty="0" smtClean="0"/>
              <a:t>…</a:t>
            </a:r>
            <a:endParaRPr lang="en-AU" sz="4800" dirty="0"/>
          </a:p>
        </p:txBody>
      </p:sp>
      <p:sp>
        <p:nvSpPr>
          <p:cNvPr id="3" name="Content Placeholder 2"/>
          <p:cNvSpPr>
            <a:spLocks noGrp="1"/>
          </p:cNvSpPr>
          <p:nvPr>
            <p:ph idx="1"/>
          </p:nvPr>
        </p:nvSpPr>
        <p:spPr>
          <a:xfrm>
            <a:off x="2041525" y="4660776"/>
            <a:ext cx="10664825" cy="4226049"/>
          </a:xfrm>
        </p:spPr>
        <p:txBody>
          <a:bodyPr/>
          <a:lstStyle/>
          <a:p>
            <a:r>
              <a:rPr lang="en-AU" dirty="0" smtClean="0"/>
              <a:t>A) Balanced Tree</a:t>
            </a:r>
            <a:endParaRPr lang="en-AU" dirty="0" smtClean="0"/>
          </a:p>
          <a:p>
            <a:pPr marL="117475" indent="0" algn="ctr">
              <a:buNone/>
            </a:pPr>
            <a:r>
              <a:rPr lang="en-AU" dirty="0" smtClean="0"/>
              <a:t>Height = O(log(N</a:t>
            </a:r>
            <a:r>
              <a:rPr lang="en-AU" dirty="0" smtClean="0"/>
              <a:t>))</a:t>
            </a:r>
            <a:endParaRPr lang="en-AU" dirty="0"/>
          </a:p>
          <a:p>
            <a:r>
              <a:rPr lang="en-AU" dirty="0" smtClean="0"/>
              <a:t>B) Unbalanced Tree</a:t>
            </a:r>
            <a:endParaRPr lang="en-AU" dirty="0"/>
          </a:p>
          <a:p>
            <a:pPr marL="117475" indent="0" algn="ctr">
              <a:buNone/>
            </a:pPr>
            <a:r>
              <a:rPr lang="en-AU" dirty="0" smtClean="0"/>
              <a:t>Height = O(N)</a:t>
            </a:r>
          </a:p>
          <a:p>
            <a:endParaRPr lang="en-AU" dirty="0"/>
          </a:p>
        </p:txBody>
      </p:sp>
    </p:spTree>
    <p:extLst>
      <p:ext uri="{BB962C8B-B14F-4D97-AF65-F5344CB8AC3E}">
        <p14:creationId xmlns:p14="http://schemas.microsoft.com/office/powerpoint/2010/main" val="867368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896" y="556320"/>
            <a:ext cx="10664825" cy="1625600"/>
          </a:xfrm>
        </p:spPr>
        <p:txBody>
          <a:bodyPr>
            <a:noAutofit/>
          </a:bodyPr>
          <a:lstStyle/>
          <a:p>
            <a:r>
              <a:rPr lang="en-AU" sz="4800" dirty="0" smtClean="0"/>
              <a:t>The worst case for searching for a target item in a binary search tree occurs </a:t>
            </a:r>
            <a:r>
              <a:rPr lang="en-AU" sz="4800" dirty="0" smtClean="0"/>
              <a:t>when:</a:t>
            </a:r>
            <a:endParaRPr lang="en-AU" sz="4800" dirty="0"/>
          </a:p>
        </p:txBody>
      </p:sp>
      <p:sp>
        <p:nvSpPr>
          <p:cNvPr id="3" name="Content Placeholder 2"/>
          <p:cNvSpPr>
            <a:spLocks noGrp="1"/>
          </p:cNvSpPr>
          <p:nvPr>
            <p:ph idx="1"/>
          </p:nvPr>
        </p:nvSpPr>
        <p:spPr>
          <a:xfrm>
            <a:off x="1677864" y="2860576"/>
            <a:ext cx="10664825" cy="4226049"/>
          </a:xfrm>
        </p:spPr>
        <p:txBody>
          <a:bodyPr/>
          <a:lstStyle/>
          <a:p>
            <a:r>
              <a:rPr lang="en-AU" dirty="0" smtClean="0"/>
              <a:t>A) The target matches an item stored in a balanced tree</a:t>
            </a:r>
          </a:p>
          <a:p>
            <a:r>
              <a:rPr lang="en-AU" dirty="0" smtClean="0"/>
              <a:t>B) </a:t>
            </a:r>
            <a:r>
              <a:rPr lang="en-AU" dirty="0"/>
              <a:t>The target matches an item stored in a </a:t>
            </a:r>
            <a:r>
              <a:rPr lang="en-AU" dirty="0" smtClean="0"/>
              <a:t>unbalanced </a:t>
            </a:r>
            <a:r>
              <a:rPr lang="en-AU" dirty="0"/>
              <a:t>tree</a:t>
            </a:r>
          </a:p>
          <a:p>
            <a:r>
              <a:rPr lang="en-AU" dirty="0"/>
              <a:t>C) </a:t>
            </a:r>
            <a:r>
              <a:rPr lang="en-AU" dirty="0" smtClean="0"/>
              <a:t>There is no item matching target and the tree is a </a:t>
            </a:r>
            <a:r>
              <a:rPr lang="en-AU" dirty="0"/>
              <a:t>balanced </a:t>
            </a:r>
            <a:r>
              <a:rPr lang="en-AU" dirty="0" smtClean="0"/>
              <a:t>tree</a:t>
            </a:r>
          </a:p>
          <a:p>
            <a:r>
              <a:rPr lang="en-AU" dirty="0" smtClean="0"/>
              <a:t>D) </a:t>
            </a:r>
            <a:r>
              <a:rPr lang="en-AU" dirty="0"/>
              <a:t>There is no item matching target </a:t>
            </a:r>
            <a:r>
              <a:rPr lang="en-AU" dirty="0" smtClean="0"/>
              <a:t>and the tree is an unbalanced tree</a:t>
            </a:r>
            <a:endParaRPr lang="en-AU" dirty="0"/>
          </a:p>
        </p:txBody>
      </p:sp>
    </p:spTree>
    <p:extLst>
      <p:ext uri="{BB962C8B-B14F-4D97-AF65-F5344CB8AC3E}">
        <p14:creationId xmlns:p14="http://schemas.microsoft.com/office/powerpoint/2010/main" val="110501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PQuestion"/>
          <p:cNvSpPr>
            <a:spLocks noGrp="1"/>
          </p:cNvSpPr>
          <p:nvPr>
            <p:ph type="title"/>
          </p:nvPr>
        </p:nvSpPr>
        <p:spPr>
          <a:prstGeom prst="rect">
            <a:avLst/>
          </a:prstGeom>
        </p:spPr>
        <p:txBody>
          <a:bodyPr>
            <a:noAutofit/>
          </a:bodyPr>
          <a:lstStyle/>
          <a:p>
            <a:pPr lvl="0" algn="l">
              <a:defRPr sz="1800">
                <a:uFillTx/>
              </a:defRPr>
            </a:pPr>
            <a:r>
              <a:rPr sz="4400" dirty="0">
                <a:uFill>
                  <a:solidFill/>
                </a:uFill>
              </a:rPr>
              <a:t>Suppose the time complexity for an algorithm is 3N</a:t>
            </a:r>
            <a:r>
              <a:rPr sz="4400" baseline="31999" dirty="0">
                <a:uFill>
                  <a:solidFill/>
                </a:uFill>
              </a:rPr>
              <a:t>3</a:t>
            </a:r>
            <a:r>
              <a:rPr sz="4400" dirty="0">
                <a:uFill>
                  <a:solidFill/>
                </a:uFill>
              </a:rPr>
              <a:t> + 1000N</a:t>
            </a:r>
            <a:r>
              <a:rPr sz="4400" baseline="31999" dirty="0">
                <a:uFill>
                  <a:solidFill/>
                </a:uFill>
              </a:rPr>
              <a:t>2</a:t>
            </a:r>
            <a:r>
              <a:rPr sz="4400" dirty="0">
                <a:uFill>
                  <a:solidFill/>
                </a:uFill>
              </a:rPr>
              <a:t> - 2000. Then in Big O notation the complexity is:</a:t>
            </a:r>
          </a:p>
        </p:txBody>
      </p:sp>
      <p:sp>
        <p:nvSpPr>
          <p:cNvPr id="2" name="TPAnswers"/>
          <p:cNvSpPr>
            <a:spLocks noGrp="1"/>
          </p:cNvSpPr>
          <p:nvPr>
            <p:ph idx="1"/>
            <p:custDataLst>
              <p:tags r:id="rId2"/>
            </p:custDataLst>
          </p:nvPr>
        </p:nvSpPr>
        <p:spPr>
          <a:xfrm>
            <a:off x="1893888" y="2572544"/>
            <a:ext cx="5973043" cy="3001913"/>
          </a:xfrm>
        </p:spPr>
        <p:txBody>
          <a:bodyPr>
            <a:normAutofit fontScale="92500" lnSpcReduction="10000"/>
          </a:bodyPr>
          <a:lstStyle/>
          <a:p>
            <a:pPr marL="1031875" indent="-914400">
              <a:spcBef>
                <a:spcPct val="20000"/>
              </a:spcBef>
              <a:spcAft>
                <a:spcPts val="0"/>
              </a:spcAft>
              <a:buFont typeface="Wingdings 2" pitchFamily="18" charset="2"/>
              <a:buAutoNum type="alphaUcPeriod"/>
            </a:pPr>
            <a:r>
              <a:rPr lang="en-AU" dirty="0" smtClean="0"/>
              <a:t>O(2000)</a:t>
            </a:r>
          </a:p>
          <a:p>
            <a:pPr marL="1031875" indent="-914400">
              <a:spcBef>
                <a:spcPct val="20000"/>
              </a:spcBef>
              <a:spcAft>
                <a:spcPts val="0"/>
              </a:spcAft>
              <a:buFont typeface="Wingdings 2" pitchFamily="18" charset="2"/>
              <a:buAutoNum type="alphaUcPeriod"/>
            </a:pPr>
            <a:r>
              <a:rPr lang="en-AU" dirty="0" smtClean="0"/>
              <a:t>O(1000)</a:t>
            </a:r>
          </a:p>
          <a:p>
            <a:pPr marL="1031875" indent="-914400">
              <a:spcBef>
                <a:spcPct val="20000"/>
              </a:spcBef>
              <a:spcAft>
                <a:spcPts val="0"/>
              </a:spcAft>
              <a:buFont typeface="Wingdings 2" pitchFamily="18" charset="2"/>
              <a:buAutoNum type="alphaUcPeriod"/>
            </a:pPr>
            <a:r>
              <a:rPr lang="en-AU" dirty="0" smtClean="0"/>
              <a:t>O(N</a:t>
            </a:r>
            <a:r>
              <a:rPr lang="en-AU" baseline="30000" dirty="0" smtClean="0"/>
              <a:t>2</a:t>
            </a:r>
            <a:r>
              <a:rPr lang="en-AU" dirty="0" smtClean="0"/>
              <a:t>)</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562325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93875" y="844352"/>
            <a:ext cx="10664825" cy="1625600"/>
          </a:xfrm>
        </p:spPr>
        <p:txBody>
          <a:bodyPr>
            <a:noAutofit/>
          </a:bodyPr>
          <a:lstStyle/>
          <a:p>
            <a:r>
              <a:rPr lang="en-AU" sz="4400" dirty="0" smtClean="0"/>
              <a:t>The worst time complexity for searching for an item in a Binary Search Tree is?</a:t>
            </a:r>
            <a:endParaRPr lang="en-AU" sz="4400" dirty="0"/>
          </a:p>
        </p:txBody>
      </p:sp>
      <p:sp>
        <p:nvSpPr>
          <p:cNvPr id="3" name="TPAnswers"/>
          <p:cNvSpPr>
            <a:spLocks noGrp="1"/>
          </p:cNvSpPr>
          <p:nvPr>
            <p:ph idx="1"/>
            <p:custDataLst>
              <p:tags r:id="rId2"/>
            </p:custDataLst>
          </p:nvPr>
        </p:nvSpPr>
        <p:spPr>
          <a:xfrm>
            <a:off x="1965896" y="3076600"/>
            <a:ext cx="5040560" cy="3888432"/>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smtClean="0"/>
              <a:t>O(1)</a:t>
            </a:r>
          </a:p>
          <a:p>
            <a:pPr marL="1031875" indent="-914400">
              <a:spcBef>
                <a:spcPct val="20000"/>
              </a:spcBef>
              <a:spcAft>
                <a:spcPts val="0"/>
              </a:spcAft>
              <a:buFont typeface="Wingdings 2" pitchFamily="18" charset="2"/>
              <a:buAutoNum type="alphaUcPeriod"/>
            </a:pPr>
            <a:r>
              <a:rPr lang="en-AU" dirty="0" smtClean="0"/>
              <a:t>O(N)</a:t>
            </a:r>
          </a:p>
          <a:p>
            <a:pPr marL="1031875" indent="-914400">
              <a:spcBef>
                <a:spcPct val="20000"/>
              </a:spcBef>
              <a:spcAft>
                <a:spcPts val="0"/>
              </a:spcAft>
              <a:buFont typeface="Wingdings 2" pitchFamily="18" charset="2"/>
              <a:buAutoNum type="alphaUcPeriod"/>
            </a:pPr>
            <a:r>
              <a:rPr lang="en-AU" dirty="0" smtClean="0"/>
              <a:t>O(log(N))</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03784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lIns="50800" tIns="50800" rIns="50800" bIns="50800">
            <a:normAutofit fontScale="90000"/>
          </a:bodyPr>
          <a:lstStyle/>
          <a:p>
            <a:r>
              <a:rPr lang="en-US" dirty="0" smtClean="0">
                <a:effectLst>
                  <a:outerShdw blurRad="38100" dist="38100" dir="2700000" algn="tl">
                    <a:srgbClr val="C0C0C0"/>
                  </a:outerShdw>
                </a:effectLst>
              </a:rPr>
              <a:t>Search for an item in a Binary Search Tree</a:t>
            </a:r>
          </a:p>
        </p:txBody>
      </p:sp>
      <p:sp>
        <p:nvSpPr>
          <p:cNvPr id="17410" name="Content Placeholder 2"/>
          <p:cNvSpPr>
            <a:spLocks noGrp="1"/>
          </p:cNvSpPr>
          <p:nvPr>
            <p:ph idx="4294967295"/>
          </p:nvPr>
        </p:nvSpPr>
        <p:spPr/>
        <p:txBody>
          <a:bodyPr lIns="50800" tIns="50800" rIns="50800" bIns="50800"/>
          <a:lstStyle/>
          <a:p>
            <a:r>
              <a:rPr lang="en-US" dirty="0" smtClean="0"/>
              <a:t>Best Case?</a:t>
            </a:r>
          </a:p>
          <a:p>
            <a:endParaRPr lang="en-US" dirty="0"/>
          </a:p>
          <a:p>
            <a:endParaRPr lang="en-US" dirty="0" smtClean="0"/>
          </a:p>
          <a:p>
            <a:r>
              <a:rPr lang="en-US" dirty="0" smtClean="0"/>
              <a:t>Worst Case?</a:t>
            </a:r>
          </a:p>
        </p:txBody>
      </p:sp>
    </p:spTree>
    <p:extLst>
      <p:ext uri="{BB962C8B-B14F-4D97-AF65-F5344CB8AC3E}">
        <p14:creationId xmlns:p14="http://schemas.microsoft.com/office/powerpoint/2010/main" val="193934203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idx="4294967295"/>
          </p:nvPr>
        </p:nvSpPr>
        <p:spPr>
          <a:xfrm>
            <a:off x="1627187" y="196280"/>
            <a:ext cx="10664825" cy="1625600"/>
          </a:xfrm>
        </p:spPr>
        <p:txBody>
          <a:bodyPr lIns="50800" tIns="50800" rIns="50800" bIns="50800"/>
          <a:lstStyle/>
          <a:p>
            <a:r>
              <a:rPr lang="en-US" dirty="0" smtClean="0">
                <a:effectLst>
                  <a:outerShdw blurRad="38100" dist="38100" dir="2700000" algn="tl">
                    <a:srgbClr val="C0C0C0"/>
                  </a:outerShdw>
                </a:effectLst>
              </a:rPr>
              <a:t>Binary Search Tree</a:t>
            </a:r>
          </a:p>
        </p:txBody>
      </p:sp>
      <p:sp>
        <p:nvSpPr>
          <p:cNvPr id="11266"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67"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68" name="Oval 6"/>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1269"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0"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1" name="Oval 9"/>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18</a:t>
            </a:r>
          </a:p>
        </p:txBody>
      </p:sp>
      <p:sp>
        <p:nvSpPr>
          <p:cNvPr id="11272" name="Line 9"/>
          <p:cNvSpPr>
            <a:spLocks noChangeShapeType="1"/>
          </p:cNvSpPr>
          <p:nvPr/>
        </p:nvSpPr>
        <p:spPr bwMode="auto">
          <a:xfrm flipH="1">
            <a:off x="8255000" y="5715000"/>
            <a:ext cx="534988" cy="623888"/>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3"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4" name="Oval 12"/>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3</a:t>
            </a:r>
          </a:p>
        </p:txBody>
      </p:sp>
      <p:sp>
        <p:nvSpPr>
          <p:cNvPr id="11275"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6" name="Oval 15"/>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1277" name="Line 15"/>
          <p:cNvSpPr>
            <a:spLocks noChangeShapeType="1"/>
          </p:cNvSpPr>
          <p:nvPr/>
        </p:nvSpPr>
        <p:spPr bwMode="auto">
          <a:xfrm flipH="1">
            <a:off x="5434013" y="6705600"/>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78" name="Oval 18"/>
          <p:cNvSpPr>
            <a:spLocks noChangeArrowheads="1"/>
          </p:cNvSpPr>
          <p:nvPr/>
        </p:nvSpPr>
        <p:spPr bwMode="auto">
          <a:xfrm>
            <a:off x="7874000" y="63388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1279" name="Line 18"/>
          <p:cNvSpPr>
            <a:spLocks noChangeShapeType="1"/>
          </p:cNvSpPr>
          <p:nvPr/>
        </p:nvSpPr>
        <p:spPr bwMode="auto">
          <a:xfrm flipH="1">
            <a:off x="7340600" y="6796088"/>
            <a:ext cx="5334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80" name="Line 19"/>
          <p:cNvSpPr>
            <a:spLocks noChangeShapeType="1"/>
          </p:cNvSpPr>
          <p:nvPr/>
        </p:nvSpPr>
        <p:spPr bwMode="auto">
          <a:xfrm>
            <a:off x="8407400" y="6796088"/>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281" name="Oval 21"/>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1282" name="Oval 22"/>
          <p:cNvSpPr>
            <a:spLocks noChangeArrowheads="1"/>
          </p:cNvSpPr>
          <p:nvPr/>
        </p:nvSpPr>
        <p:spPr bwMode="auto">
          <a:xfrm>
            <a:off x="5207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1283" name="Oval 23"/>
          <p:cNvSpPr>
            <a:spLocks noChangeArrowheads="1"/>
          </p:cNvSpPr>
          <p:nvPr/>
        </p:nvSpPr>
        <p:spPr bwMode="auto">
          <a:xfrm>
            <a:off x="6959600" y="72532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13</a:t>
            </a:r>
          </a:p>
        </p:txBody>
      </p:sp>
      <p:sp>
        <p:nvSpPr>
          <p:cNvPr id="11284" name="Oval 24"/>
          <p:cNvSpPr>
            <a:spLocks noChangeArrowheads="1"/>
          </p:cNvSpPr>
          <p:nvPr/>
        </p:nvSpPr>
        <p:spPr bwMode="auto">
          <a:xfrm>
            <a:off x="8788400" y="7329488"/>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16</a:t>
            </a:r>
          </a:p>
        </p:txBody>
      </p:sp>
      <p:sp>
        <p:nvSpPr>
          <p:cNvPr id="11285" name="Oval 25"/>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11286" name="Oval 3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1287" name="TextBox 29"/>
          <p:cNvSpPr txBox="1">
            <a:spLocks noChangeArrowheads="1"/>
          </p:cNvSpPr>
          <p:nvPr/>
        </p:nvSpPr>
        <p:spPr bwMode="auto">
          <a:xfrm>
            <a:off x="1412156" y="1996480"/>
            <a:ext cx="1135494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l" eaLnBrk="1" hangingPunct="1"/>
            <a:r>
              <a:rPr lang="en-US" sz="2800" dirty="0">
                <a:solidFill>
                  <a:srgbClr val="000000"/>
                </a:solidFill>
                <a:latin typeface="Helvetica Neue Light" pitchFamily="-84" charset="0"/>
              </a:rPr>
              <a:t>F</a:t>
            </a:r>
            <a:r>
              <a:rPr lang="en-US" sz="2800" dirty="0" smtClean="0">
                <a:solidFill>
                  <a:srgbClr val="000000"/>
                </a:solidFill>
                <a:latin typeface="Helvetica Neue Light" pitchFamily="-84" charset="0"/>
                <a:sym typeface="Helvetica Neue Light" pitchFamily="-84" charset="0"/>
              </a:rPr>
              <a:t>or </a:t>
            </a:r>
            <a:r>
              <a:rPr lang="en-US" sz="2800" dirty="0">
                <a:solidFill>
                  <a:srgbClr val="000000"/>
                </a:solidFill>
                <a:latin typeface="Helvetica Neue Light" pitchFamily="-84" charset="0"/>
                <a:sym typeface="Helvetica Neue Light" pitchFamily="-84" charset="0"/>
              </a:rPr>
              <a:t>every node:</a:t>
            </a:r>
          </a:p>
          <a:p>
            <a:pPr lvl="1" algn="l"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a:t>
            </a:r>
            <a:r>
              <a:rPr lang="en-US" sz="2800" dirty="0" smtClean="0">
                <a:solidFill>
                  <a:srgbClr val="000000"/>
                </a:solidFill>
                <a:latin typeface="Helvetica Neue Light" pitchFamily="-84" charset="0"/>
                <a:sym typeface="Helvetica Neue Light" pitchFamily="-84" charset="0"/>
              </a:rPr>
              <a:t>in </a:t>
            </a:r>
            <a:r>
              <a:rPr lang="en-US" sz="2800" dirty="0">
                <a:solidFill>
                  <a:srgbClr val="000000"/>
                </a:solidFill>
                <a:latin typeface="Helvetica Neue Light" pitchFamily="-84" charset="0"/>
                <a:sym typeface="Helvetica Neue Light" pitchFamily="-84" charset="0"/>
              </a:rPr>
              <a:t>the left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less than </a:t>
            </a:r>
            <a:r>
              <a:rPr lang="en-US" sz="2800" dirty="0" smtClean="0">
                <a:solidFill>
                  <a:srgbClr val="000000"/>
                </a:solidFill>
                <a:latin typeface="Helvetica Neue Light" pitchFamily="-84" charset="0"/>
                <a:sym typeface="Helvetica Neue Light" pitchFamily="-84" charset="0"/>
              </a:rPr>
              <a:t>value of the node.</a:t>
            </a:r>
            <a:endParaRPr lang="en-US" sz="2800" dirty="0">
              <a:solidFill>
                <a:srgbClr val="000000"/>
              </a:solidFill>
              <a:latin typeface="Helvetica Neue Light" pitchFamily="-84" charset="0"/>
              <a:sym typeface="Helvetica Neue Light" pitchFamily="-84" charset="0"/>
            </a:endParaRPr>
          </a:p>
          <a:p>
            <a:pPr lvl="1" algn="l"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a:t>
            </a:r>
            <a:r>
              <a:rPr lang="en-US" sz="2800" dirty="0" smtClean="0">
                <a:solidFill>
                  <a:srgbClr val="000000"/>
                </a:solidFill>
                <a:latin typeface="Helvetica Neue Light" pitchFamily="-84" charset="0"/>
                <a:sym typeface="Helvetica Neue Light" pitchFamily="-84" charset="0"/>
              </a:rPr>
              <a:t>in </a:t>
            </a:r>
            <a:r>
              <a:rPr lang="en-US" sz="2800" dirty="0">
                <a:solidFill>
                  <a:srgbClr val="000000"/>
                </a:solidFill>
                <a:latin typeface="Helvetica Neue Light" pitchFamily="-84" charset="0"/>
                <a:sym typeface="Helvetica Neue Light" pitchFamily="-84" charset="0"/>
              </a:rPr>
              <a:t>the right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are greater than </a:t>
            </a:r>
            <a:r>
              <a:rPr lang="en-US" sz="2800" dirty="0" smtClean="0">
                <a:solidFill>
                  <a:srgbClr val="000000"/>
                </a:solidFill>
                <a:latin typeface="Helvetica Neue Light" pitchFamily="-84" charset="0"/>
                <a:sym typeface="Helvetica Neue Light" pitchFamily="-84" charset="0"/>
              </a:rPr>
              <a:t>value of the node.</a:t>
            </a:r>
            <a:endParaRPr lang="en-US" sz="2800" dirty="0">
              <a:solidFill>
                <a:srgbClr val="000000"/>
              </a:solidFill>
              <a:latin typeface="Helvetica Neue Light" pitchFamily="-84" charset="0"/>
              <a:sym typeface="Helvetica Neue Light" pitchFamily="-84" charset="0"/>
            </a:endParaRPr>
          </a:p>
          <a:p>
            <a:pPr algn="ctr" eaLnBrk="1" hangingPunct="1"/>
            <a:endParaRPr lang="en-US" sz="4200" dirty="0">
              <a:solidFill>
                <a:srgbClr val="000000"/>
              </a:solidFill>
              <a:latin typeface="Helvetica Neue Light" pitchFamily="-84" charset="0"/>
              <a:sym typeface="Helvetica Neue Light" pitchFamily="-84" charset="0"/>
            </a:endParaRPr>
          </a:p>
        </p:txBody>
      </p:sp>
      <p:sp>
        <p:nvSpPr>
          <p:cNvPr id="11288" name="TextBox 27"/>
          <p:cNvSpPr txBox="1">
            <a:spLocks noChangeArrowheads="1"/>
          </p:cNvSpPr>
          <p:nvPr/>
        </p:nvSpPr>
        <p:spPr bwMode="auto">
          <a:xfrm>
            <a:off x="2768600" y="8839200"/>
            <a:ext cx="8382000" cy="523220"/>
          </a:xfrm>
          <a:prstGeom prst="rect">
            <a:avLst/>
          </a:prstGeom>
          <a:solidFill>
            <a:schemeClr val="accent2"/>
          </a:solidFill>
          <a:ln>
            <a:noFill/>
          </a:ln>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2800" dirty="0">
                <a:solidFill>
                  <a:srgbClr val="000000"/>
                </a:solidFill>
                <a:latin typeface="Helvetica Neue Light" pitchFamily="-84" charset="0"/>
                <a:sym typeface="Helvetica Neue Light" pitchFamily="-84" charset="0"/>
              </a:rPr>
              <a:t>Note: Every </a:t>
            </a:r>
            <a:r>
              <a:rPr lang="en-US" sz="2800" dirty="0" err="1">
                <a:solidFill>
                  <a:srgbClr val="000000"/>
                </a:solidFill>
                <a:latin typeface="Helvetica Neue Light" pitchFamily="-84" charset="0"/>
                <a:sym typeface="Helvetica Neue Light" pitchFamily="-84" charset="0"/>
              </a:rPr>
              <a:t>subtree</a:t>
            </a:r>
            <a:r>
              <a:rPr lang="en-US" sz="2800" dirty="0">
                <a:solidFill>
                  <a:srgbClr val="000000"/>
                </a:solidFill>
                <a:latin typeface="Helvetica Neue Light" pitchFamily="-84" charset="0"/>
                <a:sym typeface="Helvetica Neue Light" pitchFamily="-84" charset="0"/>
              </a:rPr>
              <a:t> is a Binary Search Tree</a:t>
            </a:r>
          </a:p>
        </p:txBody>
      </p:sp>
    </p:spTree>
    <p:extLst>
      <p:ext uri="{BB962C8B-B14F-4D97-AF65-F5344CB8AC3E}">
        <p14:creationId xmlns:p14="http://schemas.microsoft.com/office/powerpoint/2010/main" val="13690117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93875" y="844352"/>
            <a:ext cx="10664825" cy="1625600"/>
          </a:xfrm>
        </p:spPr>
        <p:txBody>
          <a:bodyPr>
            <a:noAutofit/>
          </a:bodyPr>
          <a:lstStyle/>
          <a:p>
            <a:r>
              <a:rPr lang="en-AU" sz="4400" dirty="0" smtClean="0"/>
              <a:t>The worst time complexity for inserting an item into a Binary Search Tree is?</a:t>
            </a:r>
            <a:endParaRPr lang="en-AU" sz="4400" dirty="0"/>
          </a:p>
        </p:txBody>
      </p:sp>
      <p:sp>
        <p:nvSpPr>
          <p:cNvPr id="3" name="TPAnswers"/>
          <p:cNvSpPr>
            <a:spLocks noGrp="1"/>
          </p:cNvSpPr>
          <p:nvPr>
            <p:ph idx="1"/>
            <p:custDataLst>
              <p:tags r:id="rId2"/>
            </p:custDataLst>
          </p:nvPr>
        </p:nvSpPr>
        <p:spPr>
          <a:xfrm>
            <a:off x="1965896" y="3076600"/>
            <a:ext cx="6696744" cy="3888432"/>
          </a:xfrm>
        </p:spPr>
        <p:txBody>
          <a:bodyPr>
            <a:normAutofit/>
          </a:bodyPr>
          <a:lstStyle/>
          <a:p>
            <a:pPr marL="1031875" indent="-914400">
              <a:spcBef>
                <a:spcPct val="20000"/>
              </a:spcBef>
              <a:spcAft>
                <a:spcPts val="0"/>
              </a:spcAft>
              <a:buFont typeface="Wingdings 2" pitchFamily="18" charset="2"/>
              <a:buAutoNum type="alphaUcPeriod"/>
            </a:pPr>
            <a:r>
              <a:rPr lang="en-AU" dirty="0" smtClean="0"/>
              <a:t>O(1)</a:t>
            </a:r>
          </a:p>
          <a:p>
            <a:pPr marL="1031875" indent="-914400">
              <a:spcBef>
                <a:spcPct val="20000"/>
              </a:spcBef>
              <a:spcAft>
                <a:spcPts val="0"/>
              </a:spcAft>
              <a:buFont typeface="Wingdings 2" pitchFamily="18" charset="2"/>
              <a:buAutoNum type="alphaUcPeriod"/>
            </a:pPr>
            <a:r>
              <a:rPr lang="en-AU" dirty="0" smtClean="0"/>
              <a:t>O(N)</a:t>
            </a:r>
          </a:p>
          <a:p>
            <a:pPr marL="1031875" indent="-914400">
              <a:spcBef>
                <a:spcPct val="20000"/>
              </a:spcBef>
              <a:spcAft>
                <a:spcPts val="0"/>
              </a:spcAft>
              <a:buFont typeface="Wingdings 2" pitchFamily="18" charset="2"/>
              <a:buAutoNum type="alphaUcPeriod"/>
            </a:pPr>
            <a:r>
              <a:rPr lang="en-AU" dirty="0" smtClean="0"/>
              <a:t>O(log(N))</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61308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lIns="50800" tIns="50800" rIns="50800" bIns="50800">
            <a:normAutofit fontScale="90000"/>
          </a:bodyPr>
          <a:lstStyle/>
          <a:p>
            <a:r>
              <a:rPr lang="en-US" dirty="0" smtClean="0">
                <a:effectLst>
                  <a:outerShdw blurRad="38100" dist="38100" dir="2700000" algn="tl">
                    <a:srgbClr val="C0C0C0"/>
                  </a:outerShdw>
                </a:effectLst>
              </a:rPr>
              <a:t>Insert item into a Binary Search Tree</a:t>
            </a:r>
          </a:p>
        </p:txBody>
      </p:sp>
      <p:sp>
        <p:nvSpPr>
          <p:cNvPr id="17410" name="Content Placeholder 2"/>
          <p:cNvSpPr>
            <a:spLocks noGrp="1"/>
          </p:cNvSpPr>
          <p:nvPr>
            <p:ph idx="4294967295"/>
          </p:nvPr>
        </p:nvSpPr>
        <p:spPr/>
        <p:txBody>
          <a:bodyPr lIns="50800" tIns="50800" rIns="50800" bIns="50800"/>
          <a:lstStyle/>
          <a:p>
            <a:r>
              <a:rPr lang="en-US" dirty="0" smtClean="0"/>
              <a:t>Best Case?</a:t>
            </a:r>
          </a:p>
          <a:p>
            <a:endParaRPr lang="en-US" dirty="0"/>
          </a:p>
          <a:p>
            <a:endParaRPr lang="en-US" dirty="0" smtClean="0"/>
          </a:p>
          <a:p>
            <a:r>
              <a:rPr lang="en-US" dirty="0" smtClean="0"/>
              <a:t>Worst Case?</a:t>
            </a:r>
          </a:p>
        </p:txBody>
      </p:sp>
    </p:spTree>
    <p:extLst>
      <p:ext uri="{BB962C8B-B14F-4D97-AF65-F5344CB8AC3E}">
        <p14:creationId xmlns:p14="http://schemas.microsoft.com/office/powerpoint/2010/main" val="128467390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Heap (Min-Heap)</a:t>
            </a:r>
          </a:p>
        </p:txBody>
      </p:sp>
      <p:sp>
        <p:nvSpPr>
          <p:cNvPr id="15362"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3"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4" name="Oval 4"/>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5365"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6"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7" name="Oval 7"/>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5</a:t>
            </a:r>
          </a:p>
        </p:txBody>
      </p:sp>
      <p:sp>
        <p:nvSpPr>
          <p:cNvPr id="15368" name="Line 9"/>
          <p:cNvSpPr>
            <a:spLocks noChangeShapeType="1"/>
          </p:cNvSpPr>
          <p:nvPr/>
        </p:nvSpPr>
        <p:spPr bwMode="auto">
          <a:xfrm flipH="1">
            <a:off x="8407400" y="57150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9"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0" name="Oval 10"/>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5371"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2" name="Oval 12"/>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10</a:t>
            </a:r>
          </a:p>
        </p:txBody>
      </p:sp>
      <p:sp>
        <p:nvSpPr>
          <p:cNvPr id="15373" name="Line 15"/>
          <p:cNvSpPr>
            <a:spLocks noChangeShapeType="1"/>
          </p:cNvSpPr>
          <p:nvPr/>
        </p:nvSpPr>
        <p:spPr bwMode="auto">
          <a:xfrm flipH="1">
            <a:off x="5283200" y="67056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4" name="Oval 14"/>
          <p:cNvSpPr>
            <a:spLocks noChangeArrowheads="1"/>
          </p:cNvSpPr>
          <p:nvPr/>
        </p:nvSpPr>
        <p:spPr bwMode="auto">
          <a:xfrm>
            <a:off x="7874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6</a:t>
            </a:r>
          </a:p>
        </p:txBody>
      </p:sp>
      <p:sp>
        <p:nvSpPr>
          <p:cNvPr id="15375" name="Line 18"/>
          <p:cNvSpPr>
            <a:spLocks noChangeShapeType="1"/>
          </p:cNvSpPr>
          <p:nvPr/>
        </p:nvSpPr>
        <p:spPr bwMode="auto">
          <a:xfrm flipH="1">
            <a:off x="7874000" y="678180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6" name="Oval 17"/>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15</a:t>
            </a:r>
          </a:p>
        </p:txBody>
      </p:sp>
      <p:sp>
        <p:nvSpPr>
          <p:cNvPr id="15377" name="Oval 18"/>
          <p:cNvSpPr>
            <a:spLocks noChangeArrowheads="1"/>
          </p:cNvSpPr>
          <p:nvPr/>
        </p:nvSpPr>
        <p:spPr bwMode="auto">
          <a:xfrm>
            <a:off x="49022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19</a:t>
            </a:r>
          </a:p>
        </p:txBody>
      </p:sp>
      <p:sp>
        <p:nvSpPr>
          <p:cNvPr id="15378" name="Oval 19"/>
          <p:cNvSpPr>
            <a:spLocks noChangeArrowheads="1"/>
          </p:cNvSpPr>
          <p:nvPr/>
        </p:nvSpPr>
        <p:spPr bwMode="auto">
          <a:xfrm>
            <a:off x="6273800" y="7086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23</a:t>
            </a:r>
          </a:p>
        </p:txBody>
      </p:sp>
      <p:sp>
        <p:nvSpPr>
          <p:cNvPr id="15379" name="Oval 20"/>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8</a:t>
            </a:r>
          </a:p>
        </p:txBody>
      </p:sp>
      <p:sp>
        <p:nvSpPr>
          <p:cNvPr id="15380" name="Oval 21"/>
          <p:cNvSpPr>
            <a:spLocks noChangeArrowheads="1"/>
          </p:cNvSpPr>
          <p:nvPr/>
        </p:nvSpPr>
        <p:spPr bwMode="auto">
          <a:xfrm>
            <a:off x="27686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20</a:t>
            </a:r>
          </a:p>
        </p:txBody>
      </p:sp>
      <p:sp>
        <p:nvSpPr>
          <p:cNvPr id="15381" name="Oval 2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2</a:t>
            </a:r>
          </a:p>
        </p:txBody>
      </p:sp>
      <p:cxnSp>
        <p:nvCxnSpPr>
          <p:cNvPr id="15382" name="Straight Connector 24"/>
          <p:cNvCxnSpPr>
            <a:cxnSpLocks noChangeShapeType="1"/>
            <a:stCxn id="15370" idx="3"/>
          </p:cNvCxnSpPr>
          <p:nvPr/>
        </p:nvCxnSpPr>
        <p:spPr bwMode="auto">
          <a:xfrm rot="5400000">
            <a:off x="3111500" y="6731000"/>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cxnSp>
        <p:nvCxnSpPr>
          <p:cNvPr id="15383" name="Straight Connector 26"/>
          <p:cNvCxnSpPr>
            <a:cxnSpLocks noChangeShapeType="1"/>
            <a:endCxn id="15378" idx="0"/>
          </p:cNvCxnSpPr>
          <p:nvPr/>
        </p:nvCxnSpPr>
        <p:spPr bwMode="auto">
          <a:xfrm>
            <a:off x="6121400" y="6705600"/>
            <a:ext cx="457200" cy="3810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15384" name="Oval 49"/>
          <p:cNvSpPr>
            <a:spLocks noChangeArrowheads="1"/>
          </p:cNvSpPr>
          <p:nvPr/>
        </p:nvSpPr>
        <p:spPr bwMode="auto">
          <a:xfrm>
            <a:off x="7493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5385" name="TextBox 50"/>
          <p:cNvSpPr txBox="1">
            <a:spLocks noChangeArrowheads="1"/>
          </p:cNvSpPr>
          <p:nvPr/>
        </p:nvSpPr>
        <p:spPr bwMode="auto">
          <a:xfrm>
            <a:off x="1533848" y="1852464"/>
            <a:ext cx="10945216"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l" eaLnBrk="1" hangingPunct="1"/>
            <a:r>
              <a:rPr lang="en-US" sz="2800" dirty="0" smtClean="0">
                <a:solidFill>
                  <a:srgbClr val="000000"/>
                </a:solidFill>
                <a:latin typeface="Helvetica Neue Light" pitchFamily="-84" charset="0"/>
                <a:sym typeface="Helvetica Neue Light" pitchFamily="-84" charset="0"/>
              </a:rPr>
              <a:t>A tree is a heap if:</a:t>
            </a:r>
          </a:p>
          <a:p>
            <a:pPr marL="457200" indent="-457200" algn="l" eaLnBrk="1" hangingPunct="1">
              <a:buFont typeface="Arial" charset="0"/>
              <a:buChar char="•"/>
            </a:pPr>
            <a:r>
              <a:rPr lang="en-US" sz="2800" dirty="0" smtClean="0">
                <a:solidFill>
                  <a:srgbClr val="000000"/>
                </a:solidFill>
                <a:latin typeface="Helvetica Neue Light" pitchFamily="-84" charset="0"/>
                <a:sym typeface="Helvetica Neue Light" pitchFamily="-84" charset="0"/>
              </a:rPr>
              <a:t>For </a:t>
            </a:r>
            <a:r>
              <a:rPr lang="en-US" sz="2800" dirty="0">
                <a:solidFill>
                  <a:srgbClr val="000000"/>
                </a:solidFill>
                <a:latin typeface="Helvetica Neue Light" pitchFamily="-84" charset="0"/>
                <a:sym typeface="Helvetica Neue Light" pitchFamily="-84" charset="0"/>
              </a:rPr>
              <a:t>every node:</a:t>
            </a:r>
          </a:p>
          <a:p>
            <a:pPr lvl="1"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of the children are </a:t>
            </a:r>
            <a:r>
              <a:rPr lang="en-US" sz="2800" dirty="0" smtClean="0">
                <a:solidFill>
                  <a:srgbClr val="000000"/>
                </a:solidFill>
                <a:latin typeface="Helvetica Neue Light" pitchFamily="-84" charset="0"/>
                <a:sym typeface="Helvetica Neue Light" pitchFamily="-84" charset="0"/>
              </a:rPr>
              <a:t>greater than </a:t>
            </a:r>
            <a:r>
              <a:rPr lang="en-US" sz="2800" dirty="0">
                <a:solidFill>
                  <a:srgbClr val="000000"/>
                </a:solidFill>
                <a:latin typeface="Helvetica Neue Light" pitchFamily="-84" charset="0"/>
                <a:sym typeface="Helvetica Neue Light" pitchFamily="-84" charset="0"/>
              </a:rPr>
              <a:t>or equal to its value</a:t>
            </a:r>
            <a:r>
              <a:rPr lang="en-US" sz="2800" dirty="0" smtClean="0">
                <a:solidFill>
                  <a:srgbClr val="000000"/>
                </a:solidFill>
                <a:latin typeface="Helvetica Neue Light" pitchFamily="-84" charset="0"/>
                <a:sym typeface="Helvetica Neue Light" pitchFamily="-84" charset="0"/>
              </a:rPr>
              <a:t>.</a:t>
            </a:r>
            <a:endParaRPr lang="en-US" sz="2800" dirty="0">
              <a:solidFill>
                <a:srgbClr val="000000"/>
              </a:solidFill>
              <a:latin typeface="Helvetica Neue Light" pitchFamily="-84" charset="0"/>
              <a:sym typeface="Helvetica Neue Light" pitchFamily="-84" charset="0"/>
            </a:endParaRPr>
          </a:p>
          <a:p>
            <a:pPr marL="457200" indent="-457200" algn="l" eaLnBrk="1" hangingPunct="1">
              <a:buFont typeface="Arial" charset="0"/>
              <a:buChar char="•"/>
            </a:pPr>
            <a:r>
              <a:rPr lang="en-US" sz="2800" dirty="0">
                <a:solidFill>
                  <a:srgbClr val="000000"/>
                </a:solidFill>
                <a:latin typeface="Helvetica Neue Light" pitchFamily="-84" charset="0"/>
                <a:sym typeface="Helvetica Neue Light" pitchFamily="-84" charset="0"/>
              </a:rPr>
              <a:t>All the levels are filled, </a:t>
            </a:r>
            <a:r>
              <a:rPr lang="en-US" sz="2800" dirty="0" smtClean="0">
                <a:solidFill>
                  <a:srgbClr val="000000"/>
                </a:solidFill>
                <a:latin typeface="Helvetica Neue Light" pitchFamily="-84" charset="0"/>
                <a:sym typeface="Helvetica Neue Light" pitchFamily="-84" charset="0"/>
              </a:rPr>
              <a:t>except </a:t>
            </a:r>
            <a:r>
              <a:rPr lang="en-US" sz="2800" dirty="0">
                <a:solidFill>
                  <a:srgbClr val="000000"/>
                </a:solidFill>
                <a:latin typeface="Helvetica Neue Light" pitchFamily="-84" charset="0"/>
                <a:sym typeface="Helvetica Neue Light" pitchFamily="-84" charset="0"/>
              </a:rPr>
              <a:t>possibly the last one, which is filled left to right.</a:t>
            </a:r>
          </a:p>
        </p:txBody>
      </p:sp>
      <p:sp>
        <p:nvSpPr>
          <p:cNvPr id="2" name="TextBox 1"/>
          <p:cNvSpPr txBox="1"/>
          <p:nvPr/>
        </p:nvSpPr>
        <p:spPr>
          <a:xfrm>
            <a:off x="2469952" y="8590520"/>
            <a:ext cx="9145016" cy="523220"/>
          </a:xfrm>
          <a:prstGeom prst="rect">
            <a:avLst/>
          </a:prstGeom>
          <a:solidFill>
            <a:schemeClr val="accent2"/>
          </a:solidFill>
        </p:spPr>
        <p:txBody>
          <a:bodyPr wrap="square" rtlCol="0">
            <a:spAutoFit/>
          </a:bodyPr>
          <a:lstStyle/>
          <a:p>
            <a:r>
              <a:rPr lang="en-AU" sz="2800" dirty="0" smtClean="0"/>
              <a:t>Note: The minimum is always at the root of the tree.</a:t>
            </a:r>
            <a:endParaRPr lang="en-AU" sz="2800" dirty="0"/>
          </a:p>
        </p:txBody>
      </p:sp>
    </p:spTree>
    <p:extLst>
      <p:ext uri="{BB962C8B-B14F-4D97-AF65-F5344CB8AC3E}">
        <p14:creationId xmlns:p14="http://schemas.microsoft.com/office/powerpoint/2010/main" val="38785756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Heap (</a:t>
            </a:r>
            <a:r>
              <a:rPr lang="en-US" dirty="0" smtClean="0">
                <a:effectLst>
                  <a:outerShdw blurRad="38100" dist="38100" dir="2700000" algn="tl">
                    <a:srgbClr val="C0C0C0"/>
                  </a:outerShdw>
                </a:effectLst>
              </a:rPr>
              <a:t>Max-Heap</a:t>
            </a:r>
            <a:r>
              <a:rPr lang="en-US" dirty="0" smtClean="0">
                <a:effectLst>
                  <a:outerShdw blurRad="38100" dist="38100" dir="2700000" algn="tl">
                    <a:srgbClr val="C0C0C0"/>
                  </a:outerShdw>
                </a:effectLst>
              </a:rPr>
              <a:t>)</a:t>
            </a:r>
          </a:p>
        </p:txBody>
      </p:sp>
      <p:sp>
        <p:nvSpPr>
          <p:cNvPr id="15362"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3"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4" name="Oval 4"/>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18</a:t>
            </a:r>
            <a:endParaRPr lang="en-US" sz="3200" dirty="0">
              <a:solidFill>
                <a:srgbClr val="000000"/>
              </a:solidFill>
              <a:latin typeface="Helvetica Neue Light" pitchFamily="-84" charset="0"/>
              <a:sym typeface="Helvetica Neue Light" pitchFamily="-84" charset="0"/>
            </a:endParaRPr>
          </a:p>
        </p:txBody>
      </p:sp>
      <p:sp>
        <p:nvSpPr>
          <p:cNvPr id="15365"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6"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7" name="Oval 7"/>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25</a:t>
            </a:r>
            <a:endParaRPr lang="en-US" sz="3200" dirty="0">
              <a:solidFill>
                <a:srgbClr val="000000"/>
              </a:solidFill>
              <a:latin typeface="Helvetica Neue Light" pitchFamily="-84" charset="0"/>
              <a:sym typeface="Helvetica Neue Light" pitchFamily="-84" charset="0"/>
            </a:endParaRPr>
          </a:p>
        </p:txBody>
      </p:sp>
      <p:sp>
        <p:nvSpPr>
          <p:cNvPr id="15368" name="Line 9"/>
          <p:cNvSpPr>
            <a:spLocks noChangeShapeType="1"/>
          </p:cNvSpPr>
          <p:nvPr/>
        </p:nvSpPr>
        <p:spPr bwMode="auto">
          <a:xfrm flipH="1">
            <a:off x="8407400" y="57150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69"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0" name="Oval 10"/>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12</a:t>
            </a:r>
          </a:p>
        </p:txBody>
      </p:sp>
      <p:sp>
        <p:nvSpPr>
          <p:cNvPr id="15371"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2" name="Oval 12"/>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17</a:t>
            </a:r>
            <a:endParaRPr lang="en-US" sz="3200" dirty="0">
              <a:solidFill>
                <a:srgbClr val="000000"/>
              </a:solidFill>
              <a:latin typeface="Helvetica Neue Light" pitchFamily="-84" charset="0"/>
              <a:sym typeface="Helvetica Neue Light" pitchFamily="-84" charset="0"/>
            </a:endParaRPr>
          </a:p>
        </p:txBody>
      </p:sp>
      <p:sp>
        <p:nvSpPr>
          <p:cNvPr id="15373" name="Line 15"/>
          <p:cNvSpPr>
            <a:spLocks noChangeShapeType="1"/>
          </p:cNvSpPr>
          <p:nvPr/>
        </p:nvSpPr>
        <p:spPr bwMode="auto">
          <a:xfrm flipH="1">
            <a:off x="5283200" y="67056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4" name="Oval 14"/>
          <p:cNvSpPr>
            <a:spLocks noChangeArrowheads="1"/>
          </p:cNvSpPr>
          <p:nvPr/>
        </p:nvSpPr>
        <p:spPr bwMode="auto">
          <a:xfrm>
            <a:off x="7874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16</a:t>
            </a:r>
            <a:endParaRPr lang="en-US" sz="3200" dirty="0">
              <a:solidFill>
                <a:srgbClr val="000000"/>
              </a:solidFill>
              <a:latin typeface="Helvetica Neue Light" pitchFamily="-84" charset="0"/>
              <a:sym typeface="Helvetica Neue Light" pitchFamily="-84" charset="0"/>
            </a:endParaRPr>
          </a:p>
        </p:txBody>
      </p:sp>
      <p:sp>
        <p:nvSpPr>
          <p:cNvPr id="15375" name="Line 18"/>
          <p:cNvSpPr>
            <a:spLocks noChangeShapeType="1"/>
          </p:cNvSpPr>
          <p:nvPr/>
        </p:nvSpPr>
        <p:spPr bwMode="auto">
          <a:xfrm flipH="1">
            <a:off x="7874000" y="678180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5376" name="Oval 17"/>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5</a:t>
            </a:r>
            <a:endParaRPr lang="en-US" sz="3200" dirty="0">
              <a:solidFill>
                <a:srgbClr val="000000"/>
              </a:solidFill>
              <a:latin typeface="Helvetica Neue Light" pitchFamily="-84" charset="0"/>
              <a:sym typeface="Helvetica Neue Light" pitchFamily="-84" charset="0"/>
            </a:endParaRPr>
          </a:p>
        </p:txBody>
      </p:sp>
      <p:sp>
        <p:nvSpPr>
          <p:cNvPr id="15377" name="Oval 18"/>
          <p:cNvSpPr>
            <a:spLocks noChangeArrowheads="1"/>
          </p:cNvSpPr>
          <p:nvPr/>
        </p:nvSpPr>
        <p:spPr bwMode="auto">
          <a:xfrm>
            <a:off x="49022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1</a:t>
            </a:r>
            <a:endParaRPr lang="en-US" sz="3200" dirty="0">
              <a:solidFill>
                <a:srgbClr val="000000"/>
              </a:solidFill>
              <a:latin typeface="Helvetica Neue Light" pitchFamily="-84" charset="0"/>
              <a:sym typeface="Helvetica Neue Light" pitchFamily="-84" charset="0"/>
            </a:endParaRPr>
          </a:p>
        </p:txBody>
      </p:sp>
      <p:sp>
        <p:nvSpPr>
          <p:cNvPr id="15378" name="Oval 19"/>
          <p:cNvSpPr>
            <a:spLocks noChangeArrowheads="1"/>
          </p:cNvSpPr>
          <p:nvPr/>
        </p:nvSpPr>
        <p:spPr bwMode="auto">
          <a:xfrm>
            <a:off x="6273800" y="7086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3</a:t>
            </a:r>
            <a:endParaRPr lang="en-US" sz="3200" dirty="0">
              <a:solidFill>
                <a:srgbClr val="000000"/>
              </a:solidFill>
              <a:latin typeface="Helvetica Neue Light" pitchFamily="-84" charset="0"/>
              <a:sym typeface="Helvetica Neue Light" pitchFamily="-84" charset="0"/>
            </a:endParaRPr>
          </a:p>
        </p:txBody>
      </p:sp>
      <p:sp>
        <p:nvSpPr>
          <p:cNvPr id="15379" name="Oval 20"/>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t>10</a:t>
            </a:r>
            <a:endParaRPr lang="en-US" sz="3200" dirty="0">
              <a:solidFill>
                <a:srgbClr val="000000"/>
              </a:solidFill>
              <a:latin typeface="Helvetica Neue Light" pitchFamily="-84" charset="0"/>
              <a:sym typeface="Helvetica Neue Light" pitchFamily="-84" charset="0"/>
            </a:endParaRPr>
          </a:p>
        </p:txBody>
      </p:sp>
      <p:sp>
        <p:nvSpPr>
          <p:cNvPr id="15380" name="Oval 21"/>
          <p:cNvSpPr>
            <a:spLocks noChangeArrowheads="1"/>
          </p:cNvSpPr>
          <p:nvPr/>
        </p:nvSpPr>
        <p:spPr bwMode="auto">
          <a:xfrm>
            <a:off x="27686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2</a:t>
            </a:r>
            <a:endParaRPr lang="en-US" sz="3200" dirty="0">
              <a:solidFill>
                <a:srgbClr val="000000"/>
              </a:solidFill>
              <a:latin typeface="Helvetica Neue Light" pitchFamily="-84" charset="0"/>
              <a:sym typeface="Helvetica Neue Light" pitchFamily="-84" charset="0"/>
            </a:endParaRPr>
          </a:p>
        </p:txBody>
      </p:sp>
      <p:sp>
        <p:nvSpPr>
          <p:cNvPr id="15381" name="Oval 2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dirty="0" smtClean="0">
                <a:solidFill>
                  <a:srgbClr val="000000"/>
                </a:solidFill>
                <a:latin typeface="Helvetica Neue Light" pitchFamily="-84" charset="0"/>
                <a:sym typeface="Helvetica Neue Light" pitchFamily="-84" charset="0"/>
              </a:rPr>
              <a:t>32</a:t>
            </a:r>
            <a:endParaRPr lang="en-US" sz="3200" dirty="0">
              <a:solidFill>
                <a:srgbClr val="000000"/>
              </a:solidFill>
              <a:latin typeface="Helvetica Neue Light" pitchFamily="-84" charset="0"/>
              <a:sym typeface="Helvetica Neue Light" pitchFamily="-84" charset="0"/>
            </a:endParaRPr>
          </a:p>
        </p:txBody>
      </p:sp>
      <p:cxnSp>
        <p:nvCxnSpPr>
          <p:cNvPr id="15382" name="Straight Connector 24"/>
          <p:cNvCxnSpPr>
            <a:cxnSpLocks noChangeShapeType="1"/>
            <a:stCxn id="15370" idx="3"/>
          </p:cNvCxnSpPr>
          <p:nvPr/>
        </p:nvCxnSpPr>
        <p:spPr bwMode="auto">
          <a:xfrm rot="5400000">
            <a:off x="3111500" y="6731000"/>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cxnSp>
        <p:nvCxnSpPr>
          <p:cNvPr id="15383" name="Straight Connector 26"/>
          <p:cNvCxnSpPr>
            <a:cxnSpLocks noChangeShapeType="1"/>
            <a:endCxn id="15378" idx="0"/>
          </p:cNvCxnSpPr>
          <p:nvPr/>
        </p:nvCxnSpPr>
        <p:spPr bwMode="auto">
          <a:xfrm>
            <a:off x="6121400" y="6705600"/>
            <a:ext cx="457200" cy="3810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15384" name="Oval 49"/>
          <p:cNvSpPr>
            <a:spLocks noChangeArrowheads="1"/>
          </p:cNvSpPr>
          <p:nvPr/>
        </p:nvSpPr>
        <p:spPr bwMode="auto">
          <a:xfrm>
            <a:off x="7493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3200">
                <a:solidFill>
                  <a:srgbClr val="000000"/>
                </a:solidFill>
                <a:latin typeface="Helvetica Neue Light" pitchFamily="-84" charset="0"/>
                <a:sym typeface="Helvetica Neue Light" pitchFamily="-84" charset="0"/>
              </a:rPr>
              <a:t>9</a:t>
            </a:r>
          </a:p>
        </p:txBody>
      </p:sp>
      <p:sp>
        <p:nvSpPr>
          <p:cNvPr id="15385" name="TextBox 50"/>
          <p:cNvSpPr txBox="1">
            <a:spLocks noChangeArrowheads="1"/>
          </p:cNvSpPr>
          <p:nvPr/>
        </p:nvSpPr>
        <p:spPr bwMode="auto">
          <a:xfrm>
            <a:off x="1533848" y="1852464"/>
            <a:ext cx="10945216"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l" eaLnBrk="1" hangingPunct="1"/>
            <a:r>
              <a:rPr lang="en-US" sz="2800" dirty="0" smtClean="0">
                <a:solidFill>
                  <a:srgbClr val="000000"/>
                </a:solidFill>
                <a:latin typeface="Helvetica Neue Light" pitchFamily="-84" charset="0"/>
                <a:sym typeface="Helvetica Neue Light" pitchFamily="-84" charset="0"/>
              </a:rPr>
              <a:t>A tree is a heap if:</a:t>
            </a:r>
          </a:p>
          <a:p>
            <a:pPr marL="457200" indent="-457200" algn="l" eaLnBrk="1" hangingPunct="1">
              <a:buFont typeface="Arial" charset="0"/>
              <a:buChar char="•"/>
            </a:pPr>
            <a:r>
              <a:rPr lang="en-US" sz="2800" dirty="0" smtClean="0">
                <a:solidFill>
                  <a:srgbClr val="000000"/>
                </a:solidFill>
                <a:latin typeface="Helvetica Neue Light" pitchFamily="-84" charset="0"/>
                <a:sym typeface="Helvetica Neue Light" pitchFamily="-84" charset="0"/>
              </a:rPr>
              <a:t>For </a:t>
            </a:r>
            <a:r>
              <a:rPr lang="en-US" sz="2800" dirty="0">
                <a:solidFill>
                  <a:srgbClr val="000000"/>
                </a:solidFill>
                <a:latin typeface="Helvetica Neue Light" pitchFamily="-84" charset="0"/>
                <a:sym typeface="Helvetica Neue Light" pitchFamily="-84" charset="0"/>
              </a:rPr>
              <a:t>every node:</a:t>
            </a:r>
          </a:p>
          <a:p>
            <a:pPr lvl="1" eaLnBrk="1" hangingPunct="1">
              <a:buFont typeface="Arial" pitchFamily="34" charset="0"/>
              <a:buChar char="•"/>
            </a:pPr>
            <a:r>
              <a:rPr lang="en-US" sz="2800" dirty="0">
                <a:solidFill>
                  <a:srgbClr val="000000"/>
                </a:solidFill>
                <a:latin typeface="Helvetica Neue Light" pitchFamily="-84" charset="0"/>
                <a:sym typeface="Helvetica Neue Light" pitchFamily="-84" charset="0"/>
              </a:rPr>
              <a:t> The values of the children are </a:t>
            </a:r>
            <a:r>
              <a:rPr lang="en-US" sz="2800" dirty="0" smtClean="0">
                <a:solidFill>
                  <a:srgbClr val="000000"/>
                </a:solidFill>
                <a:latin typeface="Helvetica Neue Light" pitchFamily="-84" charset="0"/>
                <a:sym typeface="Helvetica Neue Light" pitchFamily="-84" charset="0"/>
              </a:rPr>
              <a:t>less than or </a:t>
            </a:r>
            <a:r>
              <a:rPr lang="en-US" sz="2800" dirty="0">
                <a:solidFill>
                  <a:srgbClr val="000000"/>
                </a:solidFill>
                <a:latin typeface="Helvetica Neue Light" pitchFamily="-84" charset="0"/>
                <a:sym typeface="Helvetica Neue Light" pitchFamily="-84" charset="0"/>
              </a:rPr>
              <a:t>equal to its value</a:t>
            </a:r>
            <a:r>
              <a:rPr lang="en-US" sz="2800" dirty="0" smtClean="0">
                <a:solidFill>
                  <a:srgbClr val="000000"/>
                </a:solidFill>
                <a:latin typeface="Helvetica Neue Light" pitchFamily="-84" charset="0"/>
                <a:sym typeface="Helvetica Neue Light" pitchFamily="-84" charset="0"/>
              </a:rPr>
              <a:t>.</a:t>
            </a:r>
            <a:endParaRPr lang="en-US" sz="2800" dirty="0">
              <a:solidFill>
                <a:srgbClr val="000000"/>
              </a:solidFill>
              <a:latin typeface="Helvetica Neue Light" pitchFamily="-84" charset="0"/>
              <a:sym typeface="Helvetica Neue Light" pitchFamily="-84" charset="0"/>
            </a:endParaRPr>
          </a:p>
          <a:p>
            <a:pPr marL="457200" indent="-457200" algn="l" eaLnBrk="1" hangingPunct="1">
              <a:buFont typeface="Arial" charset="0"/>
              <a:buChar char="•"/>
            </a:pPr>
            <a:r>
              <a:rPr lang="en-US" sz="2800" dirty="0">
                <a:solidFill>
                  <a:srgbClr val="000000"/>
                </a:solidFill>
                <a:latin typeface="Helvetica Neue Light" pitchFamily="-84" charset="0"/>
                <a:sym typeface="Helvetica Neue Light" pitchFamily="-84" charset="0"/>
              </a:rPr>
              <a:t>All the levels are filled, </a:t>
            </a:r>
            <a:r>
              <a:rPr lang="en-US" sz="2800" dirty="0" smtClean="0">
                <a:solidFill>
                  <a:srgbClr val="000000"/>
                </a:solidFill>
                <a:latin typeface="Helvetica Neue Light" pitchFamily="-84" charset="0"/>
                <a:sym typeface="Helvetica Neue Light" pitchFamily="-84" charset="0"/>
              </a:rPr>
              <a:t>except </a:t>
            </a:r>
            <a:r>
              <a:rPr lang="en-US" sz="2800" dirty="0">
                <a:solidFill>
                  <a:srgbClr val="000000"/>
                </a:solidFill>
                <a:latin typeface="Helvetica Neue Light" pitchFamily="-84" charset="0"/>
                <a:sym typeface="Helvetica Neue Light" pitchFamily="-84" charset="0"/>
              </a:rPr>
              <a:t>possibly the last one, which is filled left to right.</a:t>
            </a:r>
          </a:p>
        </p:txBody>
      </p:sp>
      <p:sp>
        <p:nvSpPr>
          <p:cNvPr id="2" name="TextBox 1"/>
          <p:cNvSpPr txBox="1"/>
          <p:nvPr/>
        </p:nvSpPr>
        <p:spPr>
          <a:xfrm>
            <a:off x="2469952" y="8590520"/>
            <a:ext cx="9145016" cy="523220"/>
          </a:xfrm>
          <a:prstGeom prst="rect">
            <a:avLst/>
          </a:prstGeom>
          <a:solidFill>
            <a:schemeClr val="accent2"/>
          </a:solidFill>
        </p:spPr>
        <p:txBody>
          <a:bodyPr wrap="square" rtlCol="0">
            <a:spAutoFit/>
          </a:bodyPr>
          <a:lstStyle/>
          <a:p>
            <a:r>
              <a:rPr lang="en-AU" sz="2800" dirty="0" smtClean="0"/>
              <a:t>Note: The </a:t>
            </a:r>
            <a:r>
              <a:rPr lang="en-AU" sz="2800" dirty="0" smtClean="0"/>
              <a:t>maximum is </a:t>
            </a:r>
            <a:r>
              <a:rPr lang="en-AU" sz="2800" dirty="0" smtClean="0"/>
              <a:t>always at the root of the tree.</a:t>
            </a:r>
            <a:endParaRPr lang="en-AU" sz="2800" dirty="0"/>
          </a:p>
        </p:txBody>
      </p:sp>
    </p:spTree>
    <p:extLst>
      <p:ext uri="{BB962C8B-B14F-4D97-AF65-F5344CB8AC3E}">
        <p14:creationId xmlns:p14="http://schemas.microsoft.com/office/powerpoint/2010/main" val="3934844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Insert item into a min-Heap</a:t>
            </a:r>
          </a:p>
        </p:txBody>
      </p:sp>
      <p:sp>
        <p:nvSpPr>
          <p:cNvPr id="17410" name="Content Placeholder 2"/>
          <p:cNvSpPr>
            <a:spLocks noGrp="1"/>
          </p:cNvSpPr>
          <p:nvPr>
            <p:ph idx="4294967295"/>
          </p:nvPr>
        </p:nvSpPr>
        <p:spPr/>
        <p:txBody>
          <a:bodyPr lIns="50800" tIns="50800" rIns="50800" bIns="50800"/>
          <a:lstStyle/>
          <a:p>
            <a:r>
              <a:rPr lang="en-US" dirty="0" smtClean="0"/>
              <a:t>Best Case?</a:t>
            </a:r>
          </a:p>
          <a:p>
            <a:endParaRPr lang="en-US" dirty="0"/>
          </a:p>
          <a:p>
            <a:pPr marL="117475" indent="0">
              <a:buNone/>
            </a:pPr>
            <a:endParaRPr lang="en-US" dirty="0" smtClean="0"/>
          </a:p>
        </p:txBody>
      </p:sp>
      <p:sp>
        <p:nvSpPr>
          <p:cNvPr id="4" name="Line 3"/>
          <p:cNvSpPr>
            <a:spLocks noChangeShapeType="1"/>
          </p:cNvSpPr>
          <p:nvPr/>
        </p:nvSpPr>
        <p:spPr bwMode="auto">
          <a:xfrm flipH="1">
            <a:off x="5054600" y="4953000"/>
            <a:ext cx="1677988"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6" name="Oval 4"/>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8"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9" name="Oval 7"/>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0" name="Line 9"/>
          <p:cNvSpPr>
            <a:spLocks noChangeShapeType="1"/>
          </p:cNvSpPr>
          <p:nvPr/>
        </p:nvSpPr>
        <p:spPr bwMode="auto">
          <a:xfrm flipH="1">
            <a:off x="8407400" y="57150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2" name="Oval 10"/>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3"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4" name="Oval 12"/>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5" name="Line 15"/>
          <p:cNvSpPr>
            <a:spLocks noChangeShapeType="1"/>
          </p:cNvSpPr>
          <p:nvPr/>
        </p:nvSpPr>
        <p:spPr bwMode="auto">
          <a:xfrm flipH="1">
            <a:off x="5283200" y="67056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6" name="Oval 14"/>
          <p:cNvSpPr>
            <a:spLocks noChangeArrowheads="1"/>
          </p:cNvSpPr>
          <p:nvPr/>
        </p:nvSpPr>
        <p:spPr bwMode="auto">
          <a:xfrm>
            <a:off x="7874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7" name="Line 18"/>
          <p:cNvSpPr>
            <a:spLocks noChangeShapeType="1"/>
          </p:cNvSpPr>
          <p:nvPr/>
        </p:nvSpPr>
        <p:spPr bwMode="auto">
          <a:xfrm flipH="1">
            <a:off x="7874000" y="678180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8" name="Oval 17"/>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9" name="Oval 18"/>
          <p:cNvSpPr>
            <a:spLocks noChangeArrowheads="1"/>
          </p:cNvSpPr>
          <p:nvPr/>
        </p:nvSpPr>
        <p:spPr bwMode="auto">
          <a:xfrm>
            <a:off x="49022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0" name="Oval 19"/>
          <p:cNvSpPr>
            <a:spLocks noChangeArrowheads="1"/>
          </p:cNvSpPr>
          <p:nvPr/>
        </p:nvSpPr>
        <p:spPr bwMode="auto">
          <a:xfrm>
            <a:off x="6273800" y="7086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1" name="Oval 20"/>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2" name="Oval 21"/>
          <p:cNvSpPr>
            <a:spLocks noChangeArrowheads="1"/>
          </p:cNvSpPr>
          <p:nvPr/>
        </p:nvSpPr>
        <p:spPr bwMode="auto">
          <a:xfrm>
            <a:off x="27686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3" name="Oval 2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cxnSp>
        <p:nvCxnSpPr>
          <p:cNvPr id="24" name="Straight Connector 24"/>
          <p:cNvCxnSpPr>
            <a:cxnSpLocks noChangeShapeType="1"/>
            <a:stCxn id="12" idx="3"/>
          </p:cNvCxnSpPr>
          <p:nvPr/>
        </p:nvCxnSpPr>
        <p:spPr bwMode="auto">
          <a:xfrm rot="5400000">
            <a:off x="3111500" y="6731000"/>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cxnSp>
        <p:nvCxnSpPr>
          <p:cNvPr id="25" name="Straight Connector 26"/>
          <p:cNvCxnSpPr>
            <a:cxnSpLocks noChangeShapeType="1"/>
            <a:endCxn id="20" idx="0"/>
          </p:cNvCxnSpPr>
          <p:nvPr/>
        </p:nvCxnSpPr>
        <p:spPr bwMode="auto">
          <a:xfrm>
            <a:off x="6121400" y="6705600"/>
            <a:ext cx="457200" cy="3810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6" name="Oval 49"/>
          <p:cNvSpPr>
            <a:spLocks noChangeArrowheads="1"/>
          </p:cNvSpPr>
          <p:nvPr/>
        </p:nvSpPr>
        <p:spPr bwMode="auto">
          <a:xfrm>
            <a:off x="7493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30908797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93875" y="844352"/>
            <a:ext cx="10664825" cy="1625600"/>
          </a:xfrm>
        </p:spPr>
        <p:txBody>
          <a:bodyPr>
            <a:noAutofit/>
          </a:bodyPr>
          <a:lstStyle/>
          <a:p>
            <a:r>
              <a:rPr lang="en-AU" sz="4400" dirty="0" smtClean="0"/>
              <a:t>The worst time complexity for inserting an item into a min-Heap is?</a:t>
            </a:r>
            <a:endParaRPr lang="en-AU" sz="4400" dirty="0"/>
          </a:p>
        </p:txBody>
      </p:sp>
      <p:sp>
        <p:nvSpPr>
          <p:cNvPr id="3" name="TPAnswers"/>
          <p:cNvSpPr>
            <a:spLocks noGrp="1"/>
          </p:cNvSpPr>
          <p:nvPr>
            <p:ph idx="1"/>
            <p:custDataLst>
              <p:tags r:id="rId2"/>
            </p:custDataLst>
          </p:nvPr>
        </p:nvSpPr>
        <p:spPr>
          <a:xfrm>
            <a:off x="1965896" y="3076600"/>
            <a:ext cx="7920880" cy="3888432"/>
          </a:xfrm>
        </p:spPr>
        <p:txBody>
          <a:bodyPr>
            <a:normAutofit/>
          </a:bodyPr>
          <a:lstStyle/>
          <a:p>
            <a:pPr marL="1031875" indent="-914400">
              <a:spcBef>
                <a:spcPct val="20000"/>
              </a:spcBef>
              <a:spcAft>
                <a:spcPts val="0"/>
              </a:spcAft>
              <a:buFont typeface="Wingdings 2" pitchFamily="18" charset="2"/>
              <a:buAutoNum type="alphaUcPeriod"/>
            </a:pPr>
            <a:r>
              <a:rPr lang="en-AU" dirty="0" smtClean="0"/>
              <a:t>O(1)</a:t>
            </a:r>
          </a:p>
          <a:p>
            <a:pPr marL="1031875" indent="-914400">
              <a:spcBef>
                <a:spcPct val="20000"/>
              </a:spcBef>
              <a:spcAft>
                <a:spcPts val="0"/>
              </a:spcAft>
              <a:buFont typeface="Wingdings 2" pitchFamily="18" charset="2"/>
              <a:buAutoNum type="alphaUcPeriod"/>
            </a:pPr>
            <a:r>
              <a:rPr lang="en-AU" dirty="0" smtClean="0"/>
              <a:t>O(N)</a:t>
            </a:r>
          </a:p>
          <a:p>
            <a:pPr marL="1031875" indent="-914400">
              <a:spcBef>
                <a:spcPct val="20000"/>
              </a:spcBef>
              <a:spcAft>
                <a:spcPts val="0"/>
              </a:spcAft>
              <a:buFont typeface="Wingdings 2" pitchFamily="18" charset="2"/>
              <a:buAutoNum type="alphaUcPeriod"/>
            </a:pPr>
            <a:r>
              <a:rPr lang="en-AU" dirty="0" smtClean="0"/>
              <a:t>O(log(N))</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67829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Insert item into a min-Heap</a:t>
            </a:r>
          </a:p>
        </p:txBody>
      </p:sp>
      <p:sp>
        <p:nvSpPr>
          <p:cNvPr id="17410" name="Content Placeholder 2"/>
          <p:cNvSpPr>
            <a:spLocks noGrp="1"/>
          </p:cNvSpPr>
          <p:nvPr>
            <p:ph idx="4294967295"/>
          </p:nvPr>
        </p:nvSpPr>
        <p:spPr/>
        <p:txBody>
          <a:bodyPr lIns="50800" tIns="50800" rIns="50800" bIns="50800"/>
          <a:lstStyle/>
          <a:p>
            <a:r>
              <a:rPr lang="en-US" dirty="0" smtClean="0"/>
              <a:t>Worst Case?</a:t>
            </a:r>
          </a:p>
          <a:p>
            <a:endParaRPr lang="en-US" dirty="0"/>
          </a:p>
          <a:p>
            <a:pPr marL="117475" indent="0">
              <a:buNone/>
            </a:pPr>
            <a:endParaRPr lang="en-US" dirty="0" smtClean="0"/>
          </a:p>
        </p:txBody>
      </p:sp>
      <p:sp>
        <p:nvSpPr>
          <p:cNvPr id="4" name="Line 3"/>
          <p:cNvSpPr>
            <a:spLocks noChangeShapeType="1"/>
          </p:cNvSpPr>
          <p:nvPr/>
        </p:nvSpPr>
        <p:spPr bwMode="auto">
          <a:xfrm flipH="1">
            <a:off x="5053013" y="4953000"/>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 name="Line 4"/>
          <p:cNvSpPr>
            <a:spLocks noChangeShapeType="1"/>
          </p:cNvSpPr>
          <p:nvPr/>
        </p:nvSpPr>
        <p:spPr bwMode="auto">
          <a:xfrm>
            <a:off x="7188200" y="4953000"/>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6" name="Oval 4"/>
          <p:cNvSpPr>
            <a:spLocks noChangeArrowheads="1"/>
          </p:cNvSpPr>
          <p:nvPr/>
        </p:nvSpPr>
        <p:spPr bwMode="auto">
          <a:xfrm>
            <a:off x="4521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7" name="Line 6"/>
          <p:cNvSpPr>
            <a:spLocks noChangeShapeType="1"/>
          </p:cNvSpPr>
          <p:nvPr/>
        </p:nvSpPr>
        <p:spPr bwMode="auto">
          <a:xfrm flipH="1">
            <a:off x="3910013" y="5715000"/>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8" name="Line 7"/>
          <p:cNvSpPr>
            <a:spLocks noChangeShapeType="1"/>
          </p:cNvSpPr>
          <p:nvPr/>
        </p:nvSpPr>
        <p:spPr bwMode="auto">
          <a:xfrm>
            <a:off x="5054600" y="5715000"/>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9" name="Oval 7"/>
          <p:cNvSpPr>
            <a:spLocks noChangeArrowheads="1"/>
          </p:cNvSpPr>
          <p:nvPr/>
        </p:nvSpPr>
        <p:spPr bwMode="auto">
          <a:xfrm>
            <a:off x="8712200" y="5181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0" name="Line 9"/>
          <p:cNvSpPr>
            <a:spLocks noChangeShapeType="1"/>
          </p:cNvSpPr>
          <p:nvPr/>
        </p:nvSpPr>
        <p:spPr bwMode="auto">
          <a:xfrm flipH="1">
            <a:off x="8407400" y="57150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1" name="Line 10"/>
          <p:cNvSpPr>
            <a:spLocks noChangeShapeType="1"/>
          </p:cNvSpPr>
          <p:nvPr/>
        </p:nvSpPr>
        <p:spPr bwMode="auto">
          <a:xfrm>
            <a:off x="9245600" y="5715000"/>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2" name="Oval 10"/>
          <p:cNvSpPr>
            <a:spLocks noChangeArrowheads="1"/>
          </p:cNvSpPr>
          <p:nvPr/>
        </p:nvSpPr>
        <p:spPr bwMode="auto">
          <a:xfrm>
            <a:off x="34544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3" name="Line 13"/>
          <p:cNvSpPr>
            <a:spLocks noChangeShapeType="1"/>
          </p:cNvSpPr>
          <p:nvPr/>
        </p:nvSpPr>
        <p:spPr bwMode="auto">
          <a:xfrm>
            <a:off x="3911600" y="6705600"/>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4" name="Oval 12"/>
          <p:cNvSpPr>
            <a:spLocks noChangeArrowheads="1"/>
          </p:cNvSpPr>
          <p:nvPr/>
        </p:nvSpPr>
        <p:spPr bwMode="auto">
          <a:xfrm>
            <a:off x="5588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5" name="Line 15"/>
          <p:cNvSpPr>
            <a:spLocks noChangeShapeType="1"/>
          </p:cNvSpPr>
          <p:nvPr/>
        </p:nvSpPr>
        <p:spPr bwMode="auto">
          <a:xfrm flipH="1">
            <a:off x="5283200" y="6705600"/>
            <a:ext cx="382588"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6" name="Oval 14"/>
          <p:cNvSpPr>
            <a:spLocks noChangeArrowheads="1"/>
          </p:cNvSpPr>
          <p:nvPr/>
        </p:nvSpPr>
        <p:spPr bwMode="auto">
          <a:xfrm>
            <a:off x="78740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7" name="Line 18"/>
          <p:cNvSpPr>
            <a:spLocks noChangeShapeType="1"/>
          </p:cNvSpPr>
          <p:nvPr/>
        </p:nvSpPr>
        <p:spPr bwMode="auto">
          <a:xfrm flipH="1">
            <a:off x="7874000" y="6781800"/>
            <a:ext cx="2286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8" name="Oval 17"/>
          <p:cNvSpPr>
            <a:spLocks noChangeArrowheads="1"/>
          </p:cNvSpPr>
          <p:nvPr/>
        </p:nvSpPr>
        <p:spPr bwMode="auto">
          <a:xfrm>
            <a:off x="39878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19" name="Oval 18"/>
          <p:cNvSpPr>
            <a:spLocks noChangeArrowheads="1"/>
          </p:cNvSpPr>
          <p:nvPr/>
        </p:nvSpPr>
        <p:spPr bwMode="auto">
          <a:xfrm>
            <a:off x="49022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0" name="Oval 19"/>
          <p:cNvSpPr>
            <a:spLocks noChangeArrowheads="1"/>
          </p:cNvSpPr>
          <p:nvPr/>
        </p:nvSpPr>
        <p:spPr bwMode="auto">
          <a:xfrm>
            <a:off x="6273800" y="7086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1" name="Oval 20"/>
          <p:cNvSpPr>
            <a:spLocks noChangeArrowheads="1"/>
          </p:cNvSpPr>
          <p:nvPr/>
        </p:nvSpPr>
        <p:spPr bwMode="auto">
          <a:xfrm>
            <a:off x="9474200" y="61722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2" name="Oval 21"/>
          <p:cNvSpPr>
            <a:spLocks noChangeArrowheads="1"/>
          </p:cNvSpPr>
          <p:nvPr/>
        </p:nvSpPr>
        <p:spPr bwMode="auto">
          <a:xfrm>
            <a:off x="27686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
        <p:nvSpPr>
          <p:cNvPr id="23" name="Oval 22"/>
          <p:cNvSpPr>
            <a:spLocks noChangeArrowheads="1"/>
          </p:cNvSpPr>
          <p:nvPr/>
        </p:nvSpPr>
        <p:spPr bwMode="auto">
          <a:xfrm>
            <a:off x="6654800" y="44196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cxnSp>
        <p:nvCxnSpPr>
          <p:cNvPr id="24" name="Straight Connector 24"/>
          <p:cNvCxnSpPr>
            <a:cxnSpLocks noChangeShapeType="1"/>
            <a:stCxn id="12" idx="3"/>
          </p:cNvCxnSpPr>
          <p:nvPr/>
        </p:nvCxnSpPr>
        <p:spPr bwMode="auto">
          <a:xfrm rot="5400000">
            <a:off x="3111500" y="6731000"/>
            <a:ext cx="546100" cy="3175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cxnSp>
        <p:nvCxnSpPr>
          <p:cNvPr id="25" name="Straight Connector 26"/>
          <p:cNvCxnSpPr>
            <a:cxnSpLocks noChangeShapeType="1"/>
            <a:endCxn id="20" idx="0"/>
          </p:cNvCxnSpPr>
          <p:nvPr/>
        </p:nvCxnSpPr>
        <p:spPr bwMode="auto">
          <a:xfrm>
            <a:off x="6121400" y="6705600"/>
            <a:ext cx="457200" cy="3810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6" name="Oval 49"/>
          <p:cNvSpPr>
            <a:spLocks noChangeArrowheads="1"/>
          </p:cNvSpPr>
          <p:nvPr/>
        </p:nvSpPr>
        <p:spPr bwMode="auto">
          <a:xfrm>
            <a:off x="7493000" y="7162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3200" dirty="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291446214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PQuestion"/>
          <p:cNvSpPr>
            <a:spLocks noGrp="1"/>
          </p:cNvSpPr>
          <p:nvPr>
            <p:ph type="title"/>
          </p:nvPr>
        </p:nvSpPr>
        <p:spPr>
          <a:prstGeom prst="rect">
            <a:avLst/>
          </a:prstGeom>
        </p:spPr>
        <p:txBody>
          <a:bodyPr>
            <a:normAutofit/>
          </a:bodyPr>
          <a:lstStyle>
            <a:lvl1pPr algn="l">
              <a:defRPr sz="3500"/>
            </a:lvl1pPr>
          </a:lstStyle>
          <a:p>
            <a:pPr lvl="0">
              <a:defRPr sz="1800">
                <a:uFillTx/>
              </a:defRPr>
            </a:pPr>
            <a:r>
              <a:rPr sz="4400" dirty="0">
                <a:uFill>
                  <a:solidFill/>
                </a:uFill>
              </a:rPr>
              <a:t>A function g(n) is said to be O(f(n)) if there exist constants k and L such </a:t>
            </a:r>
            <a:r>
              <a:rPr sz="4400" dirty="0" smtClean="0">
                <a:uFill>
                  <a:solidFill/>
                </a:uFill>
              </a:rPr>
              <a:t>that</a:t>
            </a:r>
            <a:r>
              <a:rPr lang="en-AU" sz="4400" dirty="0" smtClean="0">
                <a:uFill>
                  <a:solidFill/>
                </a:uFill>
              </a:rPr>
              <a:t> </a:t>
            </a:r>
            <a:r>
              <a:rPr sz="4400" dirty="0" smtClean="0">
                <a:uFill>
                  <a:solidFill/>
                </a:uFill>
              </a:rPr>
              <a:t>...</a:t>
            </a:r>
            <a:endParaRPr sz="4400" dirty="0">
              <a:uFill>
                <a:solidFill/>
              </a:uFill>
            </a:endParaRPr>
          </a:p>
        </p:txBody>
      </p:sp>
      <p:sp>
        <p:nvSpPr>
          <p:cNvPr id="2" name="TPAnswers"/>
          <p:cNvSpPr>
            <a:spLocks noGrp="1"/>
          </p:cNvSpPr>
          <p:nvPr>
            <p:ph idx="1"/>
            <p:custDataLst>
              <p:tags r:id="rId2"/>
            </p:custDataLst>
          </p:nvPr>
        </p:nvSpPr>
        <p:spPr>
          <a:xfrm>
            <a:off x="1965896" y="3364632"/>
            <a:ext cx="6477099" cy="3105844"/>
          </a:xfrm>
        </p:spPr>
        <p:txBody>
          <a:bodyPr>
            <a:normAutofit/>
          </a:bodyPr>
          <a:lstStyle/>
          <a:p>
            <a:pPr marL="1031875" lvl="0" indent="-914400">
              <a:buClr>
                <a:srgbClr val="000000"/>
              </a:buClr>
              <a:buAutoNum type="alphaUcPeriod"/>
              <a:defRPr sz="1800"/>
            </a:pPr>
            <a:r>
              <a:rPr lang="en-AU" sz="3600" dirty="0">
                <a:uFill>
                  <a:solidFill/>
                </a:uFill>
                <a:sym typeface="Helvetica Light"/>
              </a:rPr>
              <a:t>g(n) &gt; k* f(n) for all n &lt; </a:t>
            </a:r>
            <a:r>
              <a:rPr lang="en-AU" sz="3600" dirty="0" smtClean="0">
                <a:uFill>
                  <a:solidFill/>
                </a:uFill>
                <a:sym typeface="Helvetica Light"/>
              </a:rPr>
              <a:t>L</a:t>
            </a:r>
            <a:endParaRPr lang="en-AU" sz="3600" dirty="0">
              <a:uFill>
                <a:solidFill/>
              </a:uFill>
              <a:sym typeface="Helvetica Light"/>
            </a:endParaRPr>
          </a:p>
          <a:p>
            <a:pPr marL="1031875" lvl="0" indent="-914400">
              <a:buClr>
                <a:srgbClr val="000000"/>
              </a:buClr>
              <a:buAutoNum type="alphaUcPeriod"/>
              <a:defRPr sz="1800"/>
            </a:pPr>
            <a:r>
              <a:rPr lang="en-AU" sz="3600" dirty="0" smtClean="0">
                <a:uFill>
                  <a:solidFill/>
                </a:uFill>
                <a:sym typeface="Helvetica Light"/>
              </a:rPr>
              <a:t>g(n</a:t>
            </a:r>
            <a:r>
              <a:rPr lang="en-AU" sz="3600" dirty="0">
                <a:uFill>
                  <a:solidFill/>
                </a:uFill>
                <a:sym typeface="Helvetica Light"/>
              </a:rPr>
              <a:t>) &lt; k*f(n) for all n &lt; </a:t>
            </a:r>
            <a:r>
              <a:rPr lang="en-AU" sz="3600" dirty="0" smtClean="0">
                <a:uFill>
                  <a:solidFill/>
                </a:uFill>
                <a:sym typeface="Helvetica Light"/>
              </a:rPr>
              <a:t>L</a:t>
            </a:r>
            <a:endParaRPr lang="en-AU" sz="3600" dirty="0">
              <a:uFill>
                <a:solidFill/>
              </a:uFill>
              <a:sym typeface="Helvetica Light"/>
            </a:endParaRPr>
          </a:p>
          <a:p>
            <a:pPr marL="1031875" lvl="0" indent="-914400">
              <a:buClr>
                <a:srgbClr val="000000"/>
              </a:buClr>
              <a:buAutoNum type="alphaUcPeriod"/>
              <a:defRPr sz="1800"/>
            </a:pPr>
            <a:r>
              <a:rPr lang="en-AU" sz="3600" dirty="0" smtClean="0">
                <a:uFill>
                  <a:solidFill/>
                </a:uFill>
                <a:sym typeface="Helvetica Light"/>
              </a:rPr>
              <a:t>g(n</a:t>
            </a:r>
            <a:r>
              <a:rPr lang="en-AU" sz="3600" dirty="0">
                <a:uFill>
                  <a:solidFill/>
                </a:uFill>
                <a:sym typeface="Helvetica Light"/>
              </a:rPr>
              <a:t>) &lt; k*f(n) for all n &gt; L</a:t>
            </a:r>
          </a:p>
          <a:p>
            <a:pPr marL="1031875" lvl="0" indent="-914400">
              <a:buClr>
                <a:srgbClr val="000000"/>
              </a:buClr>
              <a:buAutoNum type="alphaUcPeriod"/>
              <a:defRPr sz="1800"/>
            </a:pPr>
            <a:r>
              <a:rPr lang="en-AU" sz="3600" dirty="0" smtClean="0">
                <a:uFill>
                  <a:solidFill/>
                </a:uFill>
                <a:sym typeface="Helvetica Light"/>
              </a:rPr>
              <a:t>None </a:t>
            </a:r>
            <a:r>
              <a:rPr lang="en-AU" sz="3600" dirty="0">
                <a:uFill>
                  <a:solidFill/>
                </a:uFill>
                <a:sym typeface="Helvetica Light"/>
              </a:rPr>
              <a:t>of the above</a:t>
            </a:r>
            <a:endParaRPr lang="en-AU" sz="3600"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894404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Heap Sort</a:t>
            </a:r>
            <a:endParaRPr lang="en-AU" dirty="0"/>
          </a:p>
        </p:txBody>
      </p:sp>
      <p:sp>
        <p:nvSpPr>
          <p:cNvPr id="5" name="Rounded Rectangle 4"/>
          <p:cNvSpPr/>
          <p:nvPr/>
        </p:nvSpPr>
        <p:spPr>
          <a:xfrm>
            <a:off x="3478064" y="2284512"/>
            <a:ext cx="6192688" cy="2304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4000" dirty="0" smtClean="0">
                <a:solidFill>
                  <a:schemeClr val="tx1"/>
                </a:solidFill>
              </a:rPr>
              <a:t>Add every item from a list to a heap</a:t>
            </a:r>
            <a:endParaRPr lang="en-AU" sz="4000" dirty="0">
              <a:solidFill>
                <a:schemeClr val="tx1"/>
              </a:solidFill>
            </a:endParaRPr>
          </a:p>
        </p:txBody>
      </p:sp>
      <p:sp>
        <p:nvSpPr>
          <p:cNvPr id="6" name="Rounded Rectangle 5"/>
          <p:cNvSpPr/>
          <p:nvPr/>
        </p:nvSpPr>
        <p:spPr>
          <a:xfrm>
            <a:off x="3494472" y="6100936"/>
            <a:ext cx="6192688" cy="2304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4000" dirty="0" smtClean="0">
                <a:solidFill>
                  <a:schemeClr val="tx1"/>
                </a:solidFill>
              </a:rPr>
              <a:t>Keep taking the minimum off the </a:t>
            </a:r>
            <a:r>
              <a:rPr lang="en-AU" sz="4000" dirty="0" smtClean="0">
                <a:solidFill>
                  <a:schemeClr val="tx1"/>
                </a:solidFill>
              </a:rPr>
              <a:t>heap</a:t>
            </a:r>
            <a:endParaRPr lang="en-AU" sz="4000" dirty="0">
              <a:solidFill>
                <a:schemeClr val="tx1"/>
              </a:solidFill>
            </a:endParaRPr>
          </a:p>
        </p:txBody>
      </p:sp>
      <p:cxnSp>
        <p:nvCxnSpPr>
          <p:cNvPr id="8" name="Straight Arrow Connector 7"/>
          <p:cNvCxnSpPr/>
          <p:nvPr/>
        </p:nvCxnSpPr>
        <p:spPr>
          <a:xfrm>
            <a:off x="6574408" y="4588768"/>
            <a:ext cx="16408" cy="151216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387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93875" y="844352"/>
            <a:ext cx="10664825" cy="1872208"/>
          </a:xfrm>
        </p:spPr>
        <p:txBody>
          <a:bodyPr>
            <a:noAutofit/>
          </a:bodyPr>
          <a:lstStyle/>
          <a:p>
            <a:r>
              <a:rPr lang="en-AU" sz="6000" dirty="0" smtClean="0"/>
              <a:t>Inserting and Searching in Trees</a:t>
            </a:r>
            <a:r>
              <a:rPr lang="en-AU" sz="6000" smtClean="0"/>
              <a:t/>
            </a:r>
            <a:br>
              <a:rPr lang="en-AU" sz="6000" smtClean="0"/>
            </a:br>
            <a:r>
              <a:rPr lang="en-AU" sz="6000" dirty="0" smtClean="0"/>
              <a:t/>
            </a:r>
            <a:br>
              <a:rPr lang="en-AU" sz="6000" dirty="0" smtClean="0"/>
            </a:br>
            <a:endParaRPr lang="en-AU" sz="60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PQuestion"/>
          <p:cNvSpPr txBox="1">
            <a:spLocks/>
          </p:cNvSpPr>
          <p:nvPr/>
        </p:nvSpPr>
        <p:spPr>
          <a:xfrm>
            <a:off x="1793875" y="1791982"/>
            <a:ext cx="10973221" cy="6768752"/>
          </a:xfrm>
          <a:prstGeom prst="rect">
            <a:avLst/>
          </a:prstGeom>
        </p:spPr>
        <p:txBody>
          <a:bodyPr vert="horz" wrap="square" lIns="130046" tIns="65023" rIns="130046" bIns="65023" numCol="1" anchor="ctr" anchorCtr="0" compatLnSpc="1">
            <a:prstTxWarp prst="textNoShape">
              <a:avLst/>
            </a:prstTxWarp>
            <a:noAutofit/>
          </a:bodyPr>
          <a:lst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marL="857250" indent="-857250">
              <a:buFont typeface="Arial" charset="0"/>
              <a:buChar char="•"/>
            </a:pPr>
            <a:r>
              <a:rPr lang="en-AU" sz="4000" dirty="0" smtClean="0"/>
              <a:t>Insertion</a:t>
            </a:r>
            <a:br>
              <a:rPr lang="en-AU" sz="4000" dirty="0" smtClean="0"/>
            </a:br>
            <a:r>
              <a:rPr lang="en-AU" sz="4000" dirty="0" smtClean="0"/>
              <a:t>- Find where to insert</a:t>
            </a:r>
            <a:br>
              <a:rPr lang="en-AU" sz="4000" dirty="0" smtClean="0"/>
            </a:br>
            <a:r>
              <a:rPr lang="en-AU" sz="4000" dirty="0" smtClean="0"/>
              <a:t>- Insert item</a:t>
            </a:r>
            <a:br>
              <a:rPr lang="en-AU" sz="4000" dirty="0" smtClean="0"/>
            </a:br>
            <a:r>
              <a:rPr lang="en-AU" sz="4000" dirty="0" smtClean="0"/>
              <a:t>- (For heap – ‘fix’ heap property after insertion)</a:t>
            </a:r>
          </a:p>
          <a:p>
            <a:pPr marL="857250" indent="-857250">
              <a:buFont typeface="Arial" charset="0"/>
              <a:buChar char="•"/>
            </a:pPr>
            <a:r>
              <a:rPr lang="en-AU" sz="4000" dirty="0" smtClean="0"/>
              <a:t>Searching</a:t>
            </a:r>
            <a:br>
              <a:rPr lang="en-AU" sz="4000" dirty="0" smtClean="0"/>
            </a:br>
            <a:r>
              <a:rPr lang="en-AU" sz="4000" dirty="0" smtClean="0"/>
              <a:t>- Item in tree</a:t>
            </a:r>
            <a:br>
              <a:rPr lang="en-AU" sz="4000" dirty="0" smtClean="0"/>
            </a:br>
            <a:r>
              <a:rPr lang="en-AU" sz="4000" dirty="0" smtClean="0"/>
              <a:t>- Item not in tree</a:t>
            </a:r>
          </a:p>
          <a:p>
            <a:pPr marL="857250" indent="-857250">
              <a:buFont typeface="Arial" charset="0"/>
              <a:buChar char="•"/>
            </a:pPr>
            <a:r>
              <a:rPr lang="en-AU" sz="4000" dirty="0" smtClean="0"/>
              <a:t>Balanced Trees and Unbalanced Trees</a:t>
            </a:r>
          </a:p>
          <a:p>
            <a:pPr marL="857250" indent="-857250">
              <a:buFont typeface="Arial" charset="0"/>
              <a:buChar char="•"/>
            </a:pPr>
            <a:r>
              <a:rPr lang="en-AU" sz="4000" dirty="0" smtClean="0"/>
              <a:t>BST and Heaps</a:t>
            </a:r>
            <a:br>
              <a:rPr lang="en-AU" sz="4000" dirty="0" smtClean="0"/>
            </a:br>
            <a:endParaRPr lang="en-AU" sz="4000" dirty="0" smtClean="0"/>
          </a:p>
          <a:p>
            <a:pPr marL="857250" indent="-857250">
              <a:buFont typeface="Arial" charset="0"/>
              <a:buChar char="•"/>
            </a:pPr>
            <a:r>
              <a:rPr lang="en-AU" sz="4000" dirty="0" smtClean="0"/>
              <a:t>Sorting -- Heapsort </a:t>
            </a:r>
            <a:br>
              <a:rPr lang="en-AU" sz="4000" dirty="0" smtClean="0"/>
            </a:br>
            <a:endParaRPr lang="en-AU" sz="4000" dirty="0"/>
          </a:p>
        </p:txBody>
      </p:sp>
    </p:spTree>
    <p:custDataLst>
      <p:tags r:id="rId1"/>
    </p:custDataLst>
    <p:extLst>
      <p:ext uri="{BB962C8B-B14F-4D97-AF65-F5344CB8AC3E}">
        <p14:creationId xmlns:p14="http://schemas.microsoft.com/office/powerpoint/2010/main" val="2016557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1" name="Shape 2421"/>
          <p:cNvSpPr>
            <a:spLocks noGrp="1"/>
          </p:cNvSpPr>
          <p:nvPr>
            <p:ph type="title" idx="4294967295"/>
          </p:nvPr>
        </p:nvSpPr>
        <p:spPr>
          <a:xfrm>
            <a:off x="1965895" y="484313"/>
            <a:ext cx="10086537" cy="2232248"/>
          </a:xfrm>
          <a:prstGeom prst="rect">
            <a:avLst/>
          </a:prstGeom>
        </p:spPr>
        <p:txBody>
          <a:bodyPr lIns="0" tIns="0" rIns="0" bIns="0">
            <a:normAutofit/>
          </a:bodyPr>
          <a:lstStyle/>
          <a:p>
            <a:pPr lvl="0" algn="l">
              <a:defRPr sz="1800">
                <a:uFillTx/>
              </a:defRPr>
            </a:pPr>
            <a:r>
              <a:rPr sz="4800" b="1" dirty="0" smtClean="0">
                <a:solidFill>
                  <a:srgbClr val="00B050"/>
                </a:solidFill>
                <a:uFill>
                  <a:solidFill/>
                </a:uFill>
              </a:rPr>
              <a:t>Reading</a:t>
            </a:r>
            <a:r>
              <a:rPr sz="4800" dirty="0">
                <a:solidFill>
                  <a:srgbClr val="00B050"/>
                </a:solidFill>
                <a:uFill>
                  <a:solidFill/>
                </a:uFill>
              </a:rPr>
              <a:t>:  </a:t>
            </a:r>
            <a:r>
              <a:rPr sz="4800" dirty="0">
                <a:uFill>
                  <a:solidFill/>
                </a:uFill>
              </a:rPr>
              <a:t/>
            </a:r>
            <a:br>
              <a:rPr sz="4800" dirty="0">
                <a:uFill>
                  <a:solidFill/>
                </a:uFill>
              </a:rPr>
            </a:br>
            <a:r>
              <a:rPr sz="4800" dirty="0">
                <a:solidFill>
                  <a:schemeClr val="tx1"/>
                </a:solidFill>
                <a:uFill>
                  <a:solidFill/>
                </a:uFill>
              </a:rPr>
              <a:t>The Design and Analysis of Algorithms Chapter </a:t>
            </a:r>
            <a:r>
              <a:rPr sz="4800" dirty="0" smtClean="0">
                <a:solidFill>
                  <a:schemeClr val="tx1"/>
                </a:solidFill>
                <a:uFill>
                  <a:solidFill/>
                </a:uFill>
              </a:rPr>
              <a:t>2.2</a:t>
            </a:r>
            <a:r>
              <a:rPr lang="en-AU" sz="4800" dirty="0" smtClean="0">
                <a:solidFill>
                  <a:schemeClr val="tx1"/>
                </a:solidFill>
                <a:uFill>
                  <a:solidFill/>
                </a:uFill>
              </a:rPr>
              <a:t>  </a:t>
            </a:r>
            <a:r>
              <a:rPr sz="4800" dirty="0" smtClean="0">
                <a:solidFill>
                  <a:schemeClr val="tx1"/>
                </a:solidFill>
                <a:uFill>
                  <a:solidFill/>
                </a:uFill>
              </a:rPr>
              <a:t>Big </a:t>
            </a:r>
            <a:r>
              <a:rPr sz="4800" dirty="0">
                <a:solidFill>
                  <a:schemeClr val="tx1"/>
                </a:solidFill>
                <a:uFill>
                  <a:solidFill/>
                </a:uFill>
              </a:rPr>
              <a:t>- O notation</a:t>
            </a:r>
          </a:p>
          <a:p>
            <a:pPr lvl="0">
              <a:defRPr sz="1800">
                <a:uFillTx/>
              </a:defRPr>
            </a:pPr>
            <a:endParaRPr sz="6200" dirty="0">
              <a:uFill>
                <a:solidFill/>
              </a:uFill>
            </a:endParaRPr>
          </a:p>
        </p:txBody>
      </p:sp>
      <p:sp>
        <p:nvSpPr>
          <p:cNvPr id="2422" name="Shape 2422"/>
          <p:cNvSpPr/>
          <p:nvPr/>
        </p:nvSpPr>
        <p:spPr>
          <a:xfrm>
            <a:off x="1965895" y="3831531"/>
            <a:ext cx="11100066" cy="1152128"/>
          </a:xfrm>
          <a:prstGeom prst="rect">
            <a:avLst/>
          </a:prstGeom>
          <a:ln w="12700">
            <a:round/>
          </a:ln>
          <a:extLst>
            <a:ext uri="{C572A759-6A51-4108-AA02-DFA0A04FC94B}">
              <ma14:wrappingTextBoxFlag xmlns:ma14="http://schemas.microsoft.com/office/mac/drawingml/2011/main" val="1"/>
            </a:ext>
          </a:extLst>
        </p:spPr>
        <p:txBody>
          <a:bodyPr lIns="0" tIns="0" rIns="0" bIns="0" anchor="ctr"/>
          <a:lstStyle/>
          <a:p>
            <a:pPr lvl="0" algn="l" defTabSz="914400">
              <a:defRPr sz="1800"/>
            </a:pPr>
            <a:r>
              <a:rPr sz="4800" b="1" dirty="0">
                <a:solidFill>
                  <a:srgbClr val="00B050"/>
                </a:solidFill>
                <a:uFill>
                  <a:solidFill/>
                </a:uFill>
                <a:latin typeface="+mn-lt"/>
                <a:ea typeface="+mn-ea"/>
                <a:cs typeface="+mn-cs"/>
                <a:sym typeface="Helvetica Light"/>
              </a:rPr>
              <a:t>Moodle</a:t>
            </a:r>
            <a:r>
              <a:rPr sz="4800" dirty="0">
                <a:solidFill>
                  <a:srgbClr val="92D050"/>
                </a:solidFill>
                <a:uFill>
                  <a:solidFill/>
                </a:uFill>
                <a:latin typeface="+mn-lt"/>
                <a:ea typeface="+mn-ea"/>
                <a:cs typeface="+mn-cs"/>
                <a:sym typeface="Helvetica Light"/>
              </a:rPr>
              <a:t>:  </a:t>
            </a:r>
            <a:r>
              <a:rPr sz="4800" dirty="0">
                <a:uFill>
                  <a:solidFill/>
                </a:uFill>
                <a:latin typeface="+mn-lt"/>
                <a:ea typeface="+mn-ea"/>
                <a:cs typeface="+mn-cs"/>
                <a:sym typeface="Helvetica Light"/>
              </a:rPr>
              <a:t/>
            </a:r>
            <a:br>
              <a:rPr sz="4800" dirty="0">
                <a:uFill>
                  <a:solidFill/>
                </a:uFill>
                <a:latin typeface="+mn-lt"/>
                <a:ea typeface="+mn-ea"/>
                <a:cs typeface="+mn-cs"/>
                <a:sym typeface="Helvetica Light"/>
              </a:rPr>
            </a:br>
            <a:r>
              <a:rPr sz="4800" dirty="0">
                <a:uFill>
                  <a:solidFill/>
                </a:uFill>
                <a:latin typeface="+mn-lt"/>
                <a:ea typeface="+mn-ea"/>
                <a:cs typeface="+mn-cs"/>
                <a:sym typeface="Helvetica Light"/>
              </a:rPr>
              <a:t>Lots of interesting videos to watch.</a:t>
            </a:r>
          </a:p>
          <a:p>
            <a:pPr lvl="0" algn="l" defTabSz="914400">
              <a:defRPr sz="1800"/>
            </a:pPr>
            <a:r>
              <a:rPr sz="4800" dirty="0" smtClean="0">
                <a:uFill>
                  <a:solidFill/>
                </a:uFill>
                <a:latin typeface="+mn-lt"/>
                <a:ea typeface="+mn-ea"/>
                <a:cs typeface="+mn-cs"/>
                <a:sym typeface="Helvetica Light"/>
              </a:rPr>
              <a:t/>
            </a:r>
            <a:br>
              <a:rPr sz="4800" dirty="0" smtClean="0">
                <a:uFill>
                  <a:solidFill/>
                </a:uFill>
                <a:latin typeface="+mn-lt"/>
                <a:ea typeface="+mn-ea"/>
                <a:cs typeface="+mn-cs"/>
                <a:sym typeface="Helvetica Light"/>
              </a:rPr>
            </a:br>
            <a:endParaRPr sz="4800" dirty="0" smtClean="0">
              <a:uFill>
                <a:solidFill/>
              </a:uFill>
              <a:latin typeface="+mn-lt"/>
              <a:ea typeface="+mn-ea"/>
              <a:cs typeface="+mn-cs"/>
              <a:sym typeface="Helvetica Light"/>
            </a:endParaRPr>
          </a:p>
          <a:p>
            <a:pPr lvl="0" defTabSz="914400">
              <a:defRPr sz="1800"/>
            </a:pPr>
            <a:endParaRPr sz="6200" dirty="0">
              <a:uFill>
                <a:solidFill/>
              </a:uFill>
              <a:latin typeface="+mn-lt"/>
              <a:ea typeface="+mn-ea"/>
              <a:cs typeface="+mn-cs"/>
              <a:sym typeface="Helvetica Light"/>
            </a:endParaRPr>
          </a:p>
        </p:txBody>
      </p:sp>
      <p:sp>
        <p:nvSpPr>
          <p:cNvPr id="4" name="Shape 2422"/>
          <p:cNvSpPr/>
          <p:nvPr/>
        </p:nvSpPr>
        <p:spPr>
          <a:xfrm>
            <a:off x="1943370" y="6965032"/>
            <a:ext cx="11100066" cy="2162545"/>
          </a:xfrm>
          <a:prstGeom prst="rect">
            <a:avLst/>
          </a:prstGeom>
          <a:ln w="12700">
            <a:round/>
          </a:ln>
          <a:extLst>
            <a:ext uri="{C572A759-6A51-4108-AA02-DFA0A04FC94B}">
              <ma14:wrappingTextBoxFlag xmlns:ma14="http://schemas.microsoft.com/office/mac/drawingml/2011/main" val="1"/>
            </a:ext>
          </a:extLst>
        </p:spPr>
        <p:txBody>
          <a:bodyPr lIns="0" tIns="0" rIns="0" bIns="0" anchor="ctr"/>
          <a:lstStyle/>
          <a:p>
            <a:pPr lvl="0" algn="l" defTabSz="914400">
              <a:defRPr sz="1800"/>
            </a:pPr>
            <a:r>
              <a:rPr lang="en-AU" sz="4800" b="1" dirty="0" smtClean="0">
                <a:solidFill>
                  <a:srgbClr val="00B050"/>
                </a:solidFill>
                <a:uFill>
                  <a:solidFill/>
                </a:uFill>
                <a:latin typeface="+mn-lt"/>
                <a:ea typeface="+mn-ea"/>
                <a:sym typeface="Helvetica Light"/>
              </a:rPr>
              <a:t>Try</a:t>
            </a:r>
            <a:r>
              <a:rPr sz="4800" dirty="0" smtClean="0">
                <a:solidFill>
                  <a:srgbClr val="00B050"/>
                </a:solidFill>
                <a:uFill>
                  <a:solidFill/>
                </a:uFill>
                <a:latin typeface="+mn-lt"/>
                <a:ea typeface="+mn-ea"/>
                <a:sym typeface="Helvetica Light"/>
              </a:rPr>
              <a:t>:  </a:t>
            </a:r>
            <a:r>
              <a:rPr sz="4800" dirty="0">
                <a:uFill>
                  <a:solidFill/>
                </a:uFill>
                <a:latin typeface="+mn-lt"/>
                <a:ea typeface="+mn-ea"/>
                <a:sym typeface="Helvetica Light"/>
              </a:rPr>
              <a:t/>
            </a:r>
            <a:br>
              <a:rPr sz="4800" dirty="0">
                <a:uFill>
                  <a:solidFill/>
                </a:uFill>
                <a:latin typeface="+mn-lt"/>
                <a:ea typeface="+mn-ea"/>
                <a:sym typeface="Helvetica Light"/>
              </a:rPr>
            </a:br>
            <a:r>
              <a:rPr lang="en-AU" sz="4800" dirty="0" smtClean="0">
                <a:uFill>
                  <a:solidFill/>
                </a:uFill>
                <a:latin typeface="+mn-lt"/>
                <a:ea typeface="+mn-ea"/>
                <a:sym typeface="Helvetica Light"/>
              </a:rPr>
              <a:t>Insert these items [1,5,3,2,10] into:</a:t>
            </a:r>
          </a:p>
          <a:p>
            <a:pPr marL="685800" lvl="0" indent="-685800" algn="l" defTabSz="914400">
              <a:buFont typeface="Arial" charset="0"/>
              <a:buChar char="•"/>
              <a:defRPr sz="1800"/>
            </a:pPr>
            <a:r>
              <a:rPr lang="en-AU" sz="4800" dirty="0" smtClean="0">
                <a:uFill>
                  <a:solidFill/>
                </a:uFill>
                <a:latin typeface="+mn-lt"/>
                <a:ea typeface="+mn-ea"/>
                <a:sym typeface="Helvetica Light"/>
              </a:rPr>
              <a:t>A binary search tree</a:t>
            </a:r>
            <a:br>
              <a:rPr lang="en-AU" sz="4800" dirty="0" smtClean="0">
                <a:uFill>
                  <a:solidFill/>
                </a:uFill>
                <a:latin typeface="+mn-lt"/>
                <a:ea typeface="+mn-ea"/>
                <a:sym typeface="Helvetica Light"/>
              </a:rPr>
            </a:br>
            <a:r>
              <a:rPr lang="en-AU" sz="4800" dirty="0" smtClean="0">
                <a:uFill>
                  <a:solidFill/>
                </a:uFill>
                <a:latin typeface="+mn-lt"/>
                <a:ea typeface="+mn-ea"/>
                <a:sym typeface="Helvetica Light"/>
              </a:rPr>
              <a:t>Question – is it balanced?</a:t>
            </a:r>
          </a:p>
          <a:p>
            <a:pPr marL="685800" lvl="0" indent="-685800" algn="l" defTabSz="914400">
              <a:buFont typeface="Arial" charset="0"/>
              <a:buChar char="•"/>
              <a:defRPr sz="1800"/>
            </a:pPr>
            <a:r>
              <a:rPr lang="en-AU" sz="4800" dirty="0" smtClean="0">
                <a:uFill>
                  <a:solidFill/>
                </a:uFill>
                <a:latin typeface="+mn-lt"/>
                <a:ea typeface="+mn-ea"/>
                <a:sym typeface="Helvetica Light"/>
              </a:rPr>
              <a:t>A min-heap</a:t>
            </a:r>
            <a:br>
              <a:rPr lang="en-AU" sz="4800" dirty="0" smtClean="0">
                <a:uFill>
                  <a:solidFill/>
                </a:uFill>
                <a:latin typeface="+mn-lt"/>
                <a:ea typeface="+mn-ea"/>
                <a:sym typeface="Helvetica Light"/>
              </a:rPr>
            </a:br>
            <a:r>
              <a:rPr lang="en-AU" sz="4800" dirty="0" smtClean="0">
                <a:uFill>
                  <a:solidFill/>
                </a:uFill>
                <a:latin typeface="+mn-lt"/>
                <a:ea typeface="+mn-ea"/>
                <a:sym typeface="Helvetica Light"/>
              </a:rPr>
              <a:t>Create a sorted list by repeatedly removing minimum item from heap</a:t>
            </a:r>
            <a:r>
              <a:rPr lang="en-AU" sz="4900" dirty="0" smtClean="0">
                <a:uFill>
                  <a:solidFill/>
                </a:uFill>
                <a:latin typeface="+mn-lt"/>
                <a:ea typeface="+mn-ea"/>
                <a:cs typeface="+mn-cs"/>
                <a:sym typeface="Helvetica Light"/>
              </a:rPr>
              <a:t>.</a:t>
            </a:r>
            <a:endParaRPr sz="4900" dirty="0">
              <a:uFill>
                <a:solidFill/>
              </a:uFill>
              <a:latin typeface="+mn-lt"/>
              <a:ea typeface="+mn-ea"/>
              <a:cs typeface="+mn-cs"/>
              <a:sym typeface="Helvetica Light"/>
            </a:endParaRPr>
          </a:p>
          <a:p>
            <a:pPr lvl="0" algn="l" defTabSz="914400">
              <a:defRPr sz="1800"/>
            </a:pPr>
            <a:r>
              <a:rPr sz="4900" dirty="0" smtClean="0">
                <a:uFill>
                  <a:solidFill/>
                </a:uFill>
                <a:latin typeface="+mn-lt"/>
                <a:ea typeface="+mn-ea"/>
                <a:cs typeface="+mn-cs"/>
                <a:sym typeface="Helvetica Light"/>
              </a:rPr>
              <a:t/>
            </a:r>
            <a:br>
              <a:rPr sz="4900" dirty="0" smtClean="0">
                <a:uFill>
                  <a:solidFill/>
                </a:uFill>
                <a:latin typeface="+mn-lt"/>
                <a:ea typeface="+mn-ea"/>
                <a:cs typeface="+mn-cs"/>
                <a:sym typeface="Helvetica Light"/>
              </a:rPr>
            </a:br>
            <a:endParaRPr sz="6200" dirty="0" smtClean="0">
              <a:uFill>
                <a:solidFill/>
              </a:uFill>
              <a:latin typeface="+mn-lt"/>
              <a:ea typeface="+mn-ea"/>
              <a:cs typeface="+mn-cs"/>
              <a:sym typeface="Helvetica Light"/>
            </a:endParaRPr>
          </a:p>
          <a:p>
            <a:pPr lvl="0" defTabSz="914400">
              <a:defRPr sz="1800"/>
            </a:pPr>
            <a:endParaRPr sz="6200" dirty="0">
              <a:uFill>
                <a:solidFill/>
              </a:uFill>
              <a:latin typeface="+mn-lt"/>
              <a:ea typeface="+mn-ea"/>
              <a:cs typeface="+mn-cs"/>
              <a:sym typeface="Helvetica Light"/>
            </a:endParaRPr>
          </a:p>
        </p:txBody>
      </p:sp>
    </p:spTree>
    <p:extLst>
      <p:ext uri="{BB962C8B-B14F-4D97-AF65-F5344CB8AC3E}">
        <p14:creationId xmlns:p14="http://schemas.microsoft.com/office/powerpoint/2010/main" val="4168739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latin typeface="Arial" pitchFamily="34" charset="0"/>
              </a:rPr>
              <a:t>Overview</a:t>
            </a:r>
          </a:p>
        </p:txBody>
      </p:sp>
      <p:sp>
        <p:nvSpPr>
          <p:cNvPr id="20482" name="Rectangle 2"/>
          <p:cNvSpPr>
            <a:spLocks noGrp="1" noChangeArrowheads="1"/>
          </p:cNvSpPr>
          <p:nvPr>
            <p:ph idx="1"/>
          </p:nvPr>
        </p:nvSpPr>
        <p:spPr/>
        <p:txBody>
          <a:bodyPr lIns="50800" tIns="50800" rIns="50800" bIns="50800"/>
          <a:lstStyle/>
          <a:p>
            <a:r>
              <a:rPr lang="en-US" sz="4800" dirty="0" smtClean="0">
                <a:latin typeface="Arial" pitchFamily="34" charset="0"/>
              </a:rPr>
              <a:t>Terminology</a:t>
            </a:r>
          </a:p>
          <a:p>
            <a:r>
              <a:rPr lang="en-US" sz="4800" dirty="0" smtClean="0">
                <a:latin typeface="Arial" pitchFamily="34" charset="0"/>
              </a:rPr>
              <a:t>Height of Balanced Binary </a:t>
            </a:r>
            <a:r>
              <a:rPr lang="en-US" sz="4800" dirty="0" smtClean="0">
                <a:latin typeface="Arial" pitchFamily="34" charset="0"/>
              </a:rPr>
              <a:t>Trees</a:t>
            </a:r>
          </a:p>
          <a:p>
            <a:r>
              <a:rPr lang="en-US" sz="4800" dirty="0" smtClean="0">
                <a:latin typeface="Arial" pitchFamily="34" charset="0"/>
              </a:rPr>
              <a:t>Binary Search Trees</a:t>
            </a:r>
            <a:endParaRPr lang="en-US" sz="4800" dirty="0" smtClean="0">
              <a:latin typeface="Arial" pitchFamily="34" charset="0"/>
            </a:endParaRPr>
          </a:p>
          <a:p>
            <a:r>
              <a:rPr lang="en-US" sz="4800" dirty="0" smtClean="0">
                <a:latin typeface="Arial" pitchFamily="34" charset="0"/>
              </a:rPr>
              <a:t>Heaps</a:t>
            </a:r>
          </a:p>
          <a:p>
            <a:r>
              <a:rPr lang="en-US" sz="4800" dirty="0" smtClean="0">
                <a:latin typeface="Arial" pitchFamily="34" charset="0"/>
              </a:rPr>
              <a:t>Heap </a:t>
            </a:r>
            <a:r>
              <a:rPr lang="en-US" sz="4800" dirty="0" smtClean="0">
                <a:latin typeface="Arial" pitchFamily="34" charset="0"/>
              </a:rPr>
              <a:t>Sort</a:t>
            </a:r>
            <a:endParaRPr lang="en-US" sz="4800" dirty="0" smtClean="0">
              <a:latin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Level</a:t>
            </a:r>
          </a:p>
        </p:txBody>
      </p:sp>
      <p:sp>
        <p:nvSpPr>
          <p:cNvPr id="5122"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3"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4"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5"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6"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7"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8"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9"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0"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1"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2"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3"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4"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5"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6"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7"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8"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9"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0"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1"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2"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3"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4" name="Straight Connector 35"/>
          <p:cNvCxnSpPr>
            <a:cxnSpLocks noChangeShapeType="1"/>
            <a:stCxn id="5142" idx="4"/>
            <a:endCxn id="5143"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5145"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6" name="Straight Connector 37"/>
          <p:cNvCxnSpPr>
            <a:cxnSpLocks noChangeShapeType="1"/>
            <a:endCxn id="5145"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8" name="Line 15"/>
          <p:cNvSpPr>
            <a:spLocks noChangeShapeType="1"/>
          </p:cNvSpPr>
          <p:nvPr/>
        </p:nvSpPr>
        <p:spPr bwMode="auto">
          <a:xfrm flipH="1">
            <a:off x="7182196" y="6636026"/>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9" name="Oval 22"/>
          <p:cNvSpPr>
            <a:spLocks noChangeArrowheads="1"/>
          </p:cNvSpPr>
          <p:nvPr/>
        </p:nvSpPr>
        <p:spPr bwMode="auto">
          <a:xfrm>
            <a:off x="6855791" y="709322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3" name="TextBox 2"/>
          <p:cNvSpPr txBox="1"/>
          <p:nvPr/>
        </p:nvSpPr>
        <p:spPr>
          <a:xfrm>
            <a:off x="3590925" y="897494"/>
            <a:ext cx="9023350" cy="738664"/>
          </a:xfrm>
          <a:prstGeom prst="rect">
            <a:avLst/>
          </a:prstGeom>
          <a:noFill/>
        </p:spPr>
        <p:txBody>
          <a:bodyPr wrap="square" rtlCol="0">
            <a:spAutoFit/>
          </a:bodyPr>
          <a:lstStyle/>
          <a:p>
            <a:r>
              <a:rPr lang="en-AU" dirty="0" smtClean="0"/>
              <a:t>Number of edges to the root node</a:t>
            </a:r>
            <a:endParaRPr lang="en-AU" dirty="0"/>
          </a:p>
        </p:txBody>
      </p:sp>
    </p:spTree>
    <p:extLst>
      <p:ext uri="{BB962C8B-B14F-4D97-AF65-F5344CB8AC3E}">
        <p14:creationId xmlns:p14="http://schemas.microsoft.com/office/powerpoint/2010/main" val="31460497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Level</a:t>
            </a:r>
          </a:p>
        </p:txBody>
      </p:sp>
      <p:sp>
        <p:nvSpPr>
          <p:cNvPr id="5122" name="Line 3"/>
          <p:cNvSpPr>
            <a:spLocks noChangeShapeType="1"/>
          </p:cNvSpPr>
          <p:nvPr/>
        </p:nvSpPr>
        <p:spPr bwMode="auto">
          <a:xfrm flipH="1">
            <a:off x="5281613" y="3719513"/>
            <a:ext cx="1679575" cy="304800"/>
          </a:xfrm>
          <a:prstGeom prst="line">
            <a:avLst/>
          </a:prstGeom>
          <a:noFill/>
          <a:ln w="50800">
            <a:solidFill>
              <a:schemeClr val="accent2">
                <a:lumMod val="40000"/>
                <a:lumOff val="60000"/>
              </a:schemeClr>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3"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4" name="Oval 6"/>
          <p:cNvSpPr>
            <a:spLocks noChangeArrowheads="1"/>
          </p:cNvSpPr>
          <p:nvPr/>
        </p:nvSpPr>
        <p:spPr bwMode="auto">
          <a:xfrm>
            <a:off x="4749800" y="3948113"/>
            <a:ext cx="609600" cy="609600"/>
          </a:xfrm>
          <a:prstGeom prst="ellipse">
            <a:avLst/>
          </a:prstGeom>
          <a:solidFill>
            <a:schemeClr val="accent2">
              <a:lumMod val="60000"/>
              <a:lumOff val="40000"/>
            </a:schemeClr>
          </a:solidFill>
          <a:ln w="50800">
            <a:solidFill>
              <a:schemeClr val="tx1"/>
            </a:solidFill>
            <a:miter lim="800000"/>
            <a:headEnd/>
            <a:tailEnd/>
          </a:ln>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5" name="Line 6"/>
          <p:cNvSpPr>
            <a:spLocks noChangeShapeType="1"/>
          </p:cNvSpPr>
          <p:nvPr/>
        </p:nvSpPr>
        <p:spPr bwMode="auto">
          <a:xfrm flipH="1">
            <a:off x="4138613" y="4481513"/>
            <a:ext cx="688975" cy="381000"/>
          </a:xfrm>
          <a:prstGeom prst="line">
            <a:avLst/>
          </a:prstGeom>
          <a:noFill/>
          <a:ln w="50800">
            <a:solidFill>
              <a:schemeClr val="accent2">
                <a:lumMod val="40000"/>
                <a:lumOff val="60000"/>
              </a:schemeClr>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6"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7"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8"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9"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0" name="Oval 12"/>
          <p:cNvSpPr>
            <a:spLocks noChangeArrowheads="1"/>
          </p:cNvSpPr>
          <p:nvPr/>
        </p:nvSpPr>
        <p:spPr bwMode="auto">
          <a:xfrm>
            <a:off x="3683000" y="4862513"/>
            <a:ext cx="609600" cy="609600"/>
          </a:xfrm>
          <a:prstGeom prst="ellipse">
            <a:avLst/>
          </a:prstGeom>
          <a:solidFill>
            <a:schemeClr val="accent2">
              <a:lumMod val="60000"/>
              <a:lumOff val="40000"/>
            </a:schemeClr>
          </a:solidFill>
          <a:ln w="50800">
            <a:solidFill>
              <a:schemeClr val="tx1"/>
            </a:solidFill>
            <a:miter lim="800000"/>
            <a:headEnd/>
            <a:tailEnd/>
          </a:ln>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1" name="Line 13"/>
          <p:cNvSpPr>
            <a:spLocks noChangeShapeType="1"/>
          </p:cNvSpPr>
          <p:nvPr/>
        </p:nvSpPr>
        <p:spPr bwMode="auto">
          <a:xfrm>
            <a:off x="4140200" y="5472113"/>
            <a:ext cx="304800" cy="457200"/>
          </a:xfrm>
          <a:prstGeom prst="line">
            <a:avLst/>
          </a:prstGeom>
          <a:noFill/>
          <a:ln w="50800">
            <a:solidFill>
              <a:schemeClr val="accent2">
                <a:lumMod val="60000"/>
                <a:lumOff val="40000"/>
              </a:schemeClr>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2"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3"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4"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5"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6"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7" name="Oval 21"/>
          <p:cNvSpPr>
            <a:spLocks noChangeArrowheads="1"/>
          </p:cNvSpPr>
          <p:nvPr/>
        </p:nvSpPr>
        <p:spPr bwMode="auto">
          <a:xfrm>
            <a:off x="4216400" y="5929313"/>
            <a:ext cx="609600" cy="609600"/>
          </a:xfrm>
          <a:prstGeom prst="ellipse">
            <a:avLst/>
          </a:prstGeom>
          <a:solidFill>
            <a:schemeClr val="accent2">
              <a:lumMod val="60000"/>
              <a:lumOff val="40000"/>
            </a:schemeClr>
          </a:solidFill>
          <a:ln w="50800">
            <a:solidFill>
              <a:srgbClr val="000000"/>
            </a:solidFill>
            <a:miter lim="800000"/>
            <a:headEnd/>
            <a:tailEnd/>
          </a:ln>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8"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9"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0"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1"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2" name="Oval 32"/>
          <p:cNvSpPr>
            <a:spLocks noChangeArrowheads="1"/>
          </p:cNvSpPr>
          <p:nvPr/>
        </p:nvSpPr>
        <p:spPr bwMode="auto">
          <a:xfrm>
            <a:off x="6883400" y="3186113"/>
            <a:ext cx="609600" cy="609600"/>
          </a:xfrm>
          <a:prstGeom prst="ellipse">
            <a:avLst/>
          </a:prstGeom>
          <a:solidFill>
            <a:schemeClr val="accent2">
              <a:lumMod val="60000"/>
              <a:lumOff val="40000"/>
            </a:schemeClr>
          </a:solidFill>
          <a:ln w="50800">
            <a:solidFill>
              <a:schemeClr val="tx1"/>
            </a:solidFill>
            <a:miter lim="800000"/>
            <a:headEnd/>
            <a:tailEnd/>
          </a:ln>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3"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4" name="Straight Connector 35"/>
          <p:cNvCxnSpPr>
            <a:cxnSpLocks noChangeShapeType="1"/>
            <a:stCxn id="5142" idx="4"/>
            <a:endCxn id="5143"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5145"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6" name="Straight Connector 37"/>
          <p:cNvCxnSpPr>
            <a:cxnSpLocks noChangeShapeType="1"/>
            <a:endCxn id="5145"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8" name="Line 15"/>
          <p:cNvSpPr>
            <a:spLocks noChangeShapeType="1"/>
          </p:cNvSpPr>
          <p:nvPr/>
        </p:nvSpPr>
        <p:spPr bwMode="auto">
          <a:xfrm flipH="1">
            <a:off x="7182196" y="6636026"/>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9" name="Oval 22"/>
          <p:cNvSpPr>
            <a:spLocks noChangeArrowheads="1"/>
          </p:cNvSpPr>
          <p:nvPr/>
        </p:nvSpPr>
        <p:spPr bwMode="auto">
          <a:xfrm>
            <a:off x="6855791" y="709322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3" name="TextBox 2"/>
          <p:cNvSpPr txBox="1"/>
          <p:nvPr/>
        </p:nvSpPr>
        <p:spPr>
          <a:xfrm>
            <a:off x="3967696" y="628328"/>
            <a:ext cx="8583376" cy="1384995"/>
          </a:xfrm>
          <a:prstGeom prst="rect">
            <a:avLst/>
          </a:prstGeom>
          <a:noFill/>
        </p:spPr>
        <p:txBody>
          <a:bodyPr wrap="square" rtlCol="0">
            <a:spAutoFit/>
          </a:bodyPr>
          <a:lstStyle/>
          <a:p>
            <a:r>
              <a:rPr lang="en-AU" dirty="0" smtClean="0"/>
              <a:t>Number </a:t>
            </a:r>
            <a:r>
              <a:rPr lang="en-AU" smtClean="0"/>
              <a:t>of </a:t>
            </a:r>
            <a:r>
              <a:rPr lang="en-AU" smtClean="0"/>
              <a:t>edges along a path </a:t>
            </a:r>
            <a:r>
              <a:rPr lang="en-AU" dirty="0" smtClean="0"/>
              <a:t>to the root node</a:t>
            </a:r>
            <a:endParaRPr lang="en-AU" dirty="0"/>
          </a:p>
        </p:txBody>
      </p:sp>
      <p:grpSp>
        <p:nvGrpSpPr>
          <p:cNvPr id="18" name="Group 17"/>
          <p:cNvGrpSpPr/>
          <p:nvPr/>
        </p:nvGrpSpPr>
        <p:grpSpPr>
          <a:xfrm>
            <a:off x="3764372" y="2508087"/>
            <a:ext cx="3091419" cy="826532"/>
            <a:chOff x="3764372" y="2508087"/>
            <a:chExt cx="3091419" cy="826532"/>
          </a:xfrm>
        </p:grpSpPr>
        <p:sp>
          <p:nvSpPr>
            <p:cNvPr id="2" name="TextBox 1"/>
            <p:cNvSpPr txBox="1"/>
            <p:nvPr/>
          </p:nvSpPr>
          <p:spPr>
            <a:xfrm>
              <a:off x="3764372" y="2508087"/>
              <a:ext cx="2123256" cy="738664"/>
            </a:xfrm>
            <a:prstGeom prst="rect">
              <a:avLst/>
            </a:prstGeom>
            <a:noFill/>
          </p:spPr>
          <p:txBody>
            <a:bodyPr wrap="square" rtlCol="0">
              <a:spAutoFit/>
            </a:bodyPr>
            <a:lstStyle/>
            <a:p>
              <a:r>
                <a:rPr lang="en-AU" dirty="0" smtClean="0"/>
                <a:t>Level 0</a:t>
              </a:r>
              <a:endParaRPr lang="en-AU" dirty="0"/>
            </a:p>
          </p:txBody>
        </p:sp>
        <p:cxnSp>
          <p:nvCxnSpPr>
            <p:cNvPr id="8" name="Straight Arrow Connector 7"/>
            <p:cNvCxnSpPr>
              <a:stCxn id="2" idx="3"/>
            </p:cNvCxnSpPr>
            <p:nvPr/>
          </p:nvCxnSpPr>
          <p:spPr>
            <a:xfrm>
              <a:off x="5887628" y="2877419"/>
              <a:ext cx="968163" cy="45720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1844440" y="3700225"/>
            <a:ext cx="2905360" cy="738664"/>
            <a:chOff x="1844440" y="3700225"/>
            <a:chExt cx="2905360" cy="738664"/>
          </a:xfrm>
        </p:grpSpPr>
        <p:sp>
          <p:nvSpPr>
            <p:cNvPr id="32" name="TextBox 31"/>
            <p:cNvSpPr txBox="1"/>
            <p:nvPr/>
          </p:nvSpPr>
          <p:spPr>
            <a:xfrm>
              <a:off x="1844440" y="3700225"/>
              <a:ext cx="2123256" cy="738664"/>
            </a:xfrm>
            <a:prstGeom prst="rect">
              <a:avLst/>
            </a:prstGeom>
            <a:noFill/>
          </p:spPr>
          <p:txBody>
            <a:bodyPr wrap="square" rtlCol="0">
              <a:spAutoFit/>
            </a:bodyPr>
            <a:lstStyle/>
            <a:p>
              <a:r>
                <a:rPr lang="en-AU" dirty="0" smtClean="0"/>
                <a:t>Level 1</a:t>
              </a:r>
              <a:endParaRPr lang="en-AU" dirty="0"/>
            </a:p>
          </p:txBody>
        </p:sp>
        <p:cxnSp>
          <p:nvCxnSpPr>
            <p:cNvPr id="12" name="Straight Arrow Connector 11"/>
            <p:cNvCxnSpPr>
              <a:stCxn id="32" idx="3"/>
            </p:cNvCxnSpPr>
            <p:nvPr/>
          </p:nvCxnSpPr>
          <p:spPr>
            <a:xfrm>
              <a:off x="3967696" y="4069557"/>
              <a:ext cx="782104" cy="3095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25736" y="4821066"/>
            <a:ext cx="3024336" cy="738664"/>
            <a:chOff x="525736" y="4821066"/>
            <a:chExt cx="3024336" cy="738664"/>
          </a:xfrm>
        </p:grpSpPr>
        <p:sp>
          <p:nvSpPr>
            <p:cNvPr id="33" name="TextBox 32"/>
            <p:cNvSpPr txBox="1"/>
            <p:nvPr/>
          </p:nvSpPr>
          <p:spPr>
            <a:xfrm>
              <a:off x="525736" y="4821066"/>
              <a:ext cx="2123256" cy="738664"/>
            </a:xfrm>
            <a:prstGeom prst="rect">
              <a:avLst/>
            </a:prstGeom>
            <a:noFill/>
          </p:spPr>
          <p:txBody>
            <a:bodyPr wrap="square" rtlCol="0">
              <a:spAutoFit/>
            </a:bodyPr>
            <a:lstStyle/>
            <a:p>
              <a:r>
                <a:rPr lang="en-AU" dirty="0" smtClean="0"/>
                <a:t>Level 2</a:t>
              </a:r>
              <a:endParaRPr lang="en-AU" dirty="0"/>
            </a:p>
          </p:txBody>
        </p:sp>
        <p:cxnSp>
          <p:nvCxnSpPr>
            <p:cNvPr id="15" name="Straight Arrow Connector 14"/>
            <p:cNvCxnSpPr>
              <a:stCxn id="33" idx="3"/>
            </p:cNvCxnSpPr>
            <p:nvPr/>
          </p:nvCxnSpPr>
          <p:spPr>
            <a:xfrm flipV="1">
              <a:off x="2648992" y="5167313"/>
              <a:ext cx="901080" cy="23085"/>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1201010" y="6031468"/>
            <a:ext cx="2937603" cy="738664"/>
            <a:chOff x="1201010" y="6031468"/>
            <a:chExt cx="2937603" cy="738664"/>
          </a:xfrm>
        </p:grpSpPr>
        <p:sp>
          <p:nvSpPr>
            <p:cNvPr id="34" name="TextBox 33"/>
            <p:cNvSpPr txBox="1"/>
            <p:nvPr/>
          </p:nvSpPr>
          <p:spPr>
            <a:xfrm>
              <a:off x="1201010" y="6031468"/>
              <a:ext cx="2123256" cy="738664"/>
            </a:xfrm>
            <a:prstGeom prst="rect">
              <a:avLst/>
            </a:prstGeom>
            <a:noFill/>
          </p:spPr>
          <p:txBody>
            <a:bodyPr wrap="square" rtlCol="0">
              <a:spAutoFit/>
            </a:bodyPr>
            <a:lstStyle/>
            <a:p>
              <a:r>
                <a:rPr lang="en-AU" dirty="0" smtClean="0"/>
                <a:t>Level 3</a:t>
              </a:r>
              <a:endParaRPr lang="en-AU" dirty="0"/>
            </a:p>
          </p:txBody>
        </p:sp>
        <p:cxnSp>
          <p:nvCxnSpPr>
            <p:cNvPr id="17" name="Straight Arrow Connector 16"/>
            <p:cNvCxnSpPr>
              <a:stCxn id="34" idx="3"/>
            </p:cNvCxnSpPr>
            <p:nvPr/>
          </p:nvCxnSpPr>
          <p:spPr>
            <a:xfrm flipV="1">
              <a:off x="3324266" y="6324600"/>
              <a:ext cx="814347" cy="7620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5583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Height</a:t>
            </a:r>
          </a:p>
        </p:txBody>
      </p:sp>
      <p:sp>
        <p:nvSpPr>
          <p:cNvPr id="5122"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3"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4"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5"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6"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7"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8"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9"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0"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1"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2"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3"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4"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5"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6"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7"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8"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9"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0"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1"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2"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3"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4" name="Straight Connector 35"/>
          <p:cNvCxnSpPr>
            <a:cxnSpLocks noChangeShapeType="1"/>
            <a:stCxn id="5142" idx="4"/>
            <a:endCxn id="5143"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5145"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6" name="Straight Connector 37"/>
          <p:cNvCxnSpPr>
            <a:cxnSpLocks noChangeShapeType="1"/>
            <a:endCxn id="5145"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8" name="Line 15"/>
          <p:cNvSpPr>
            <a:spLocks noChangeShapeType="1"/>
          </p:cNvSpPr>
          <p:nvPr/>
        </p:nvSpPr>
        <p:spPr bwMode="auto">
          <a:xfrm flipH="1">
            <a:off x="7182196" y="6636026"/>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9" name="Oval 22"/>
          <p:cNvSpPr>
            <a:spLocks noChangeArrowheads="1"/>
          </p:cNvSpPr>
          <p:nvPr/>
        </p:nvSpPr>
        <p:spPr bwMode="auto">
          <a:xfrm>
            <a:off x="6855791" y="709322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3" name="TextBox 2"/>
          <p:cNvSpPr txBox="1"/>
          <p:nvPr/>
        </p:nvSpPr>
        <p:spPr>
          <a:xfrm>
            <a:off x="4843748" y="866873"/>
            <a:ext cx="6517704" cy="1384995"/>
          </a:xfrm>
          <a:prstGeom prst="rect">
            <a:avLst/>
          </a:prstGeom>
          <a:noFill/>
        </p:spPr>
        <p:txBody>
          <a:bodyPr wrap="square" rtlCol="0">
            <a:spAutoFit/>
          </a:bodyPr>
          <a:lstStyle/>
          <a:p>
            <a:r>
              <a:rPr lang="en-AU" dirty="0" smtClean="0"/>
              <a:t>Maximum level in the graph</a:t>
            </a:r>
            <a:endParaRPr lang="en-AU" dirty="0"/>
          </a:p>
        </p:txBody>
      </p:sp>
    </p:spTree>
    <p:extLst>
      <p:ext uri="{BB962C8B-B14F-4D97-AF65-F5344CB8AC3E}">
        <p14:creationId xmlns:p14="http://schemas.microsoft.com/office/powerpoint/2010/main" val="17558318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p:txBody>
          <a:bodyPr lIns="50800" tIns="50800" rIns="50800" bIns="50800"/>
          <a:lstStyle/>
          <a:p>
            <a:r>
              <a:rPr lang="en-US" dirty="0" smtClean="0">
                <a:effectLst>
                  <a:outerShdw blurRad="38100" dist="38100" dir="2700000" algn="tl">
                    <a:srgbClr val="C0C0C0"/>
                  </a:outerShdw>
                </a:effectLst>
              </a:rPr>
              <a:t>Height</a:t>
            </a:r>
          </a:p>
        </p:txBody>
      </p:sp>
      <p:sp>
        <p:nvSpPr>
          <p:cNvPr id="5122" name="Line 3"/>
          <p:cNvSpPr>
            <a:spLocks noChangeShapeType="1"/>
          </p:cNvSpPr>
          <p:nvPr/>
        </p:nvSpPr>
        <p:spPr bwMode="auto">
          <a:xfrm flipH="1">
            <a:off x="5281613" y="3719513"/>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3" name="Line 4"/>
          <p:cNvSpPr>
            <a:spLocks noChangeShapeType="1"/>
          </p:cNvSpPr>
          <p:nvPr/>
        </p:nvSpPr>
        <p:spPr bwMode="auto">
          <a:xfrm>
            <a:off x="7416800" y="3719513"/>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4" name="Oval 6"/>
          <p:cNvSpPr>
            <a:spLocks noChangeArrowheads="1"/>
          </p:cNvSpPr>
          <p:nvPr/>
        </p:nvSpPr>
        <p:spPr bwMode="auto">
          <a:xfrm>
            <a:off x="4749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5" name="Line 6"/>
          <p:cNvSpPr>
            <a:spLocks noChangeShapeType="1"/>
          </p:cNvSpPr>
          <p:nvPr/>
        </p:nvSpPr>
        <p:spPr bwMode="auto">
          <a:xfrm flipH="1">
            <a:off x="4138613" y="4481513"/>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6" name="Line 7"/>
          <p:cNvSpPr>
            <a:spLocks noChangeShapeType="1"/>
          </p:cNvSpPr>
          <p:nvPr/>
        </p:nvSpPr>
        <p:spPr bwMode="auto">
          <a:xfrm>
            <a:off x="5283200" y="4481513"/>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7" name="Oval 9"/>
          <p:cNvSpPr>
            <a:spLocks noChangeArrowheads="1"/>
          </p:cNvSpPr>
          <p:nvPr/>
        </p:nvSpPr>
        <p:spPr bwMode="auto">
          <a:xfrm>
            <a:off x="8940800" y="3948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28" name="Line 9"/>
          <p:cNvSpPr>
            <a:spLocks noChangeShapeType="1"/>
          </p:cNvSpPr>
          <p:nvPr/>
        </p:nvSpPr>
        <p:spPr bwMode="auto">
          <a:xfrm flipH="1">
            <a:off x="8558213" y="4481513"/>
            <a:ext cx="4603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29" name="Line 10"/>
          <p:cNvSpPr>
            <a:spLocks noChangeShapeType="1"/>
          </p:cNvSpPr>
          <p:nvPr/>
        </p:nvSpPr>
        <p:spPr bwMode="auto">
          <a:xfrm>
            <a:off x="9474200" y="4481513"/>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0" name="Oval 12"/>
          <p:cNvSpPr>
            <a:spLocks noChangeArrowheads="1"/>
          </p:cNvSpPr>
          <p:nvPr/>
        </p:nvSpPr>
        <p:spPr bwMode="auto">
          <a:xfrm>
            <a:off x="3683000" y="48625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1" name="Line 13"/>
          <p:cNvSpPr>
            <a:spLocks noChangeShapeType="1"/>
          </p:cNvSpPr>
          <p:nvPr/>
        </p:nvSpPr>
        <p:spPr bwMode="auto">
          <a:xfrm>
            <a:off x="4140200" y="5472113"/>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2" name="Oval 15"/>
          <p:cNvSpPr>
            <a:spLocks noChangeArrowheads="1"/>
          </p:cNvSpPr>
          <p:nvPr/>
        </p:nvSpPr>
        <p:spPr bwMode="auto">
          <a:xfrm>
            <a:off x="5816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3" name="Line 15"/>
          <p:cNvSpPr>
            <a:spLocks noChangeShapeType="1"/>
          </p:cNvSpPr>
          <p:nvPr/>
        </p:nvSpPr>
        <p:spPr bwMode="auto">
          <a:xfrm flipH="1">
            <a:off x="5662613" y="5472113"/>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4" name="Oval 18"/>
          <p:cNvSpPr>
            <a:spLocks noChangeArrowheads="1"/>
          </p:cNvSpPr>
          <p:nvPr/>
        </p:nvSpPr>
        <p:spPr bwMode="auto">
          <a:xfrm>
            <a:off x="81026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5" name="Line 18"/>
          <p:cNvSpPr>
            <a:spLocks noChangeShapeType="1"/>
          </p:cNvSpPr>
          <p:nvPr/>
        </p:nvSpPr>
        <p:spPr bwMode="auto">
          <a:xfrm flipH="1">
            <a:off x="7569200" y="5472113"/>
            <a:ext cx="611188" cy="547687"/>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6" name="Line 19"/>
          <p:cNvSpPr>
            <a:spLocks noChangeShapeType="1"/>
          </p:cNvSpPr>
          <p:nvPr/>
        </p:nvSpPr>
        <p:spPr bwMode="auto">
          <a:xfrm>
            <a:off x="8636000" y="5410200"/>
            <a:ext cx="838200" cy="685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5137" name="Oval 21"/>
          <p:cNvSpPr>
            <a:spLocks noChangeArrowheads="1"/>
          </p:cNvSpPr>
          <p:nvPr/>
        </p:nvSpPr>
        <p:spPr bwMode="auto">
          <a:xfrm>
            <a:off x="42164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8" name="Oval 22"/>
          <p:cNvSpPr>
            <a:spLocks noChangeArrowheads="1"/>
          </p:cNvSpPr>
          <p:nvPr/>
        </p:nvSpPr>
        <p:spPr bwMode="auto">
          <a:xfrm>
            <a:off x="5435600" y="59293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39" name="Oval 23"/>
          <p:cNvSpPr>
            <a:spLocks noChangeArrowheads="1"/>
          </p:cNvSpPr>
          <p:nvPr/>
        </p:nvSpPr>
        <p:spPr bwMode="auto">
          <a:xfrm>
            <a:off x="7188200" y="60198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0" name="Oval 24"/>
          <p:cNvSpPr>
            <a:spLocks noChangeArrowheads="1"/>
          </p:cNvSpPr>
          <p:nvPr/>
        </p:nvSpPr>
        <p:spPr bwMode="auto">
          <a:xfrm>
            <a:off x="9245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1" name="Oval 25"/>
          <p:cNvSpPr>
            <a:spLocks noChangeArrowheads="1"/>
          </p:cNvSpPr>
          <p:nvPr/>
        </p:nvSpPr>
        <p:spPr bwMode="auto">
          <a:xfrm>
            <a:off x="9702800" y="49387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2" name="Oval 32"/>
          <p:cNvSpPr>
            <a:spLocks noChangeArrowheads="1"/>
          </p:cNvSpPr>
          <p:nvPr/>
        </p:nvSpPr>
        <p:spPr bwMode="auto">
          <a:xfrm>
            <a:off x="6883400" y="3186113"/>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5143" name="Oval 33"/>
          <p:cNvSpPr>
            <a:spLocks noChangeArrowheads="1"/>
          </p:cNvSpPr>
          <p:nvPr/>
        </p:nvSpPr>
        <p:spPr bwMode="auto">
          <a:xfrm>
            <a:off x="6883400" y="43434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4" name="Straight Connector 35"/>
          <p:cNvCxnSpPr>
            <a:cxnSpLocks noChangeShapeType="1"/>
            <a:stCxn id="5142" idx="4"/>
            <a:endCxn id="5143" idx="0"/>
          </p:cNvCxnSpPr>
          <p:nvPr/>
        </p:nvCxnSpPr>
        <p:spPr bwMode="auto">
          <a:xfrm rot="5400000">
            <a:off x="6914356" y="40695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5145" name="Oval 36"/>
          <p:cNvSpPr>
            <a:spLocks noChangeArrowheads="1"/>
          </p:cNvSpPr>
          <p:nvPr/>
        </p:nvSpPr>
        <p:spPr bwMode="auto">
          <a:xfrm>
            <a:off x="8102600" y="6096000"/>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cxnSp>
        <p:nvCxnSpPr>
          <p:cNvPr id="5146" name="Straight Connector 37"/>
          <p:cNvCxnSpPr>
            <a:cxnSpLocks noChangeShapeType="1"/>
            <a:endCxn id="5145" idx="0"/>
          </p:cNvCxnSpPr>
          <p:nvPr/>
        </p:nvCxnSpPr>
        <p:spPr bwMode="auto">
          <a:xfrm rot="5400000">
            <a:off x="8133556" y="5822157"/>
            <a:ext cx="5476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cxnSp>
      <p:sp>
        <p:nvSpPr>
          <p:cNvPr id="28" name="Line 15"/>
          <p:cNvSpPr>
            <a:spLocks noChangeShapeType="1"/>
          </p:cNvSpPr>
          <p:nvPr/>
        </p:nvSpPr>
        <p:spPr bwMode="auto">
          <a:xfrm flipH="1">
            <a:off x="7182196" y="6636026"/>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29" name="Oval 22"/>
          <p:cNvSpPr>
            <a:spLocks noChangeArrowheads="1"/>
          </p:cNvSpPr>
          <p:nvPr/>
        </p:nvSpPr>
        <p:spPr bwMode="auto">
          <a:xfrm>
            <a:off x="6855791" y="7093226"/>
            <a:ext cx="609600" cy="609600"/>
          </a:xfrm>
          <a:prstGeom prst="ellipse">
            <a:avLst/>
          </a:prstGeom>
          <a:solidFill>
            <a:schemeClr val="accent2"/>
          </a:solidFill>
          <a:ln w="50800">
            <a:solidFill>
              <a:schemeClr val="tx1"/>
            </a:solidFill>
            <a:miter lim="800000"/>
            <a:headEnd/>
            <a:tailEnd/>
          </a:ln>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3" name="TextBox 2"/>
          <p:cNvSpPr txBox="1"/>
          <p:nvPr/>
        </p:nvSpPr>
        <p:spPr>
          <a:xfrm>
            <a:off x="4919948" y="923654"/>
            <a:ext cx="6517704" cy="1384995"/>
          </a:xfrm>
          <a:prstGeom prst="rect">
            <a:avLst/>
          </a:prstGeom>
          <a:noFill/>
        </p:spPr>
        <p:txBody>
          <a:bodyPr wrap="square" rtlCol="0">
            <a:spAutoFit/>
          </a:bodyPr>
          <a:lstStyle/>
          <a:p>
            <a:r>
              <a:rPr lang="en-AU" dirty="0" smtClean="0"/>
              <a:t>Maximum level in the graph</a:t>
            </a:r>
            <a:endParaRPr lang="en-AU" dirty="0"/>
          </a:p>
        </p:txBody>
      </p:sp>
      <p:grpSp>
        <p:nvGrpSpPr>
          <p:cNvPr id="31" name="Group 30"/>
          <p:cNvGrpSpPr/>
          <p:nvPr/>
        </p:nvGrpSpPr>
        <p:grpSpPr>
          <a:xfrm>
            <a:off x="7045836" y="7702826"/>
            <a:ext cx="2123256" cy="1369022"/>
            <a:chOff x="1201010" y="5401110"/>
            <a:chExt cx="2123256" cy="1369022"/>
          </a:xfrm>
        </p:grpSpPr>
        <p:sp>
          <p:nvSpPr>
            <p:cNvPr id="32" name="TextBox 31"/>
            <p:cNvSpPr txBox="1"/>
            <p:nvPr/>
          </p:nvSpPr>
          <p:spPr>
            <a:xfrm>
              <a:off x="1201010" y="6031468"/>
              <a:ext cx="2123256" cy="738664"/>
            </a:xfrm>
            <a:prstGeom prst="rect">
              <a:avLst/>
            </a:prstGeom>
            <a:noFill/>
          </p:spPr>
          <p:txBody>
            <a:bodyPr wrap="square" rtlCol="0">
              <a:spAutoFit/>
            </a:bodyPr>
            <a:lstStyle/>
            <a:p>
              <a:r>
                <a:rPr lang="en-AU" dirty="0" smtClean="0"/>
                <a:t>Level 4</a:t>
              </a:r>
              <a:endParaRPr lang="en-AU" dirty="0"/>
            </a:p>
          </p:txBody>
        </p:sp>
        <p:cxnSp>
          <p:nvCxnSpPr>
            <p:cNvPr id="33" name="Straight Arrow Connector 32"/>
            <p:cNvCxnSpPr>
              <a:stCxn id="32" idx="0"/>
            </p:cNvCxnSpPr>
            <p:nvPr/>
          </p:nvCxnSpPr>
          <p:spPr>
            <a:xfrm flipH="1" flipV="1">
              <a:off x="1648174" y="5401110"/>
              <a:ext cx="614464" cy="63035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2109912" y="7398026"/>
            <a:ext cx="2944688" cy="738664"/>
          </a:xfrm>
          <a:prstGeom prst="rect">
            <a:avLst/>
          </a:prstGeom>
          <a:noFill/>
        </p:spPr>
        <p:txBody>
          <a:bodyPr wrap="square" rtlCol="0">
            <a:spAutoFit/>
          </a:bodyPr>
          <a:lstStyle/>
          <a:p>
            <a:r>
              <a:rPr lang="en-AU" dirty="0" smtClean="0"/>
              <a:t>Height = 4</a:t>
            </a:r>
            <a:endParaRPr lang="en-AU" dirty="0"/>
          </a:p>
        </p:txBody>
      </p:sp>
    </p:spTree>
    <p:extLst>
      <p:ext uri="{BB962C8B-B14F-4D97-AF65-F5344CB8AC3E}">
        <p14:creationId xmlns:p14="http://schemas.microsoft.com/office/powerpoint/2010/main" val="2742605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idx="4294967295"/>
          </p:nvPr>
        </p:nvSpPr>
        <p:spPr>
          <a:xfrm>
            <a:off x="1628775" y="262979"/>
            <a:ext cx="10664825" cy="1625600"/>
          </a:xfrm>
        </p:spPr>
        <p:txBody>
          <a:bodyPr lIns="50800" tIns="50800" rIns="50800" bIns="50800"/>
          <a:lstStyle/>
          <a:p>
            <a:r>
              <a:rPr lang="en-US" smtClean="0">
                <a:effectLst>
                  <a:outerShdw blurRad="38100" dist="38100" dir="2700000" algn="tl">
                    <a:srgbClr val="C0C0C0"/>
                  </a:outerShdw>
                </a:effectLst>
              </a:rPr>
              <a:t>Binary Tree</a:t>
            </a:r>
          </a:p>
        </p:txBody>
      </p:sp>
      <p:sp>
        <p:nvSpPr>
          <p:cNvPr id="10242" name="Line 3"/>
          <p:cNvSpPr>
            <a:spLocks noChangeShapeType="1"/>
          </p:cNvSpPr>
          <p:nvPr/>
        </p:nvSpPr>
        <p:spPr bwMode="auto">
          <a:xfrm flipH="1">
            <a:off x="5281613" y="5995169"/>
            <a:ext cx="1679575" cy="3048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43" name="Line 4"/>
          <p:cNvSpPr>
            <a:spLocks noChangeShapeType="1"/>
          </p:cNvSpPr>
          <p:nvPr/>
        </p:nvSpPr>
        <p:spPr bwMode="auto">
          <a:xfrm>
            <a:off x="7416800" y="5995169"/>
            <a:ext cx="1524000"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44" name="Oval 6"/>
          <p:cNvSpPr>
            <a:spLocks noChangeArrowheads="1"/>
          </p:cNvSpPr>
          <p:nvPr/>
        </p:nvSpPr>
        <p:spPr bwMode="auto">
          <a:xfrm>
            <a:off x="4749800" y="62237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45" name="Line 6"/>
          <p:cNvSpPr>
            <a:spLocks noChangeShapeType="1"/>
          </p:cNvSpPr>
          <p:nvPr/>
        </p:nvSpPr>
        <p:spPr bwMode="auto">
          <a:xfrm flipH="1">
            <a:off x="4138613" y="6757169"/>
            <a:ext cx="688975" cy="3810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46" name="Line 7"/>
          <p:cNvSpPr>
            <a:spLocks noChangeShapeType="1"/>
          </p:cNvSpPr>
          <p:nvPr/>
        </p:nvSpPr>
        <p:spPr bwMode="auto">
          <a:xfrm>
            <a:off x="5283200" y="6757169"/>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47" name="Oval 9"/>
          <p:cNvSpPr>
            <a:spLocks noChangeArrowheads="1"/>
          </p:cNvSpPr>
          <p:nvPr/>
        </p:nvSpPr>
        <p:spPr bwMode="auto">
          <a:xfrm>
            <a:off x="8940800" y="62237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48" name="Line 9"/>
          <p:cNvSpPr>
            <a:spLocks noChangeShapeType="1"/>
          </p:cNvSpPr>
          <p:nvPr/>
        </p:nvSpPr>
        <p:spPr bwMode="auto">
          <a:xfrm flipH="1">
            <a:off x="8483600" y="6757169"/>
            <a:ext cx="534988" cy="623887"/>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49" name="Line 10"/>
          <p:cNvSpPr>
            <a:spLocks noChangeShapeType="1"/>
          </p:cNvSpPr>
          <p:nvPr/>
        </p:nvSpPr>
        <p:spPr bwMode="auto">
          <a:xfrm>
            <a:off x="9474200" y="6757169"/>
            <a:ext cx="3810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50" name="Oval 12"/>
          <p:cNvSpPr>
            <a:spLocks noChangeArrowheads="1"/>
          </p:cNvSpPr>
          <p:nvPr/>
        </p:nvSpPr>
        <p:spPr bwMode="auto">
          <a:xfrm>
            <a:off x="3683000" y="71381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1" name="Line 13"/>
          <p:cNvSpPr>
            <a:spLocks noChangeShapeType="1"/>
          </p:cNvSpPr>
          <p:nvPr/>
        </p:nvSpPr>
        <p:spPr bwMode="auto">
          <a:xfrm>
            <a:off x="4140200" y="7747769"/>
            <a:ext cx="3048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52" name="Oval 15"/>
          <p:cNvSpPr>
            <a:spLocks noChangeArrowheads="1"/>
          </p:cNvSpPr>
          <p:nvPr/>
        </p:nvSpPr>
        <p:spPr bwMode="auto">
          <a:xfrm>
            <a:off x="5816600" y="72143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3" name="Line 15"/>
          <p:cNvSpPr>
            <a:spLocks noChangeShapeType="1"/>
          </p:cNvSpPr>
          <p:nvPr/>
        </p:nvSpPr>
        <p:spPr bwMode="auto">
          <a:xfrm flipH="1">
            <a:off x="5662613" y="7747769"/>
            <a:ext cx="231775"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54" name="Oval 18"/>
          <p:cNvSpPr>
            <a:spLocks noChangeArrowheads="1"/>
          </p:cNvSpPr>
          <p:nvPr/>
        </p:nvSpPr>
        <p:spPr bwMode="auto">
          <a:xfrm>
            <a:off x="8102600" y="738105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5" name="Line 18"/>
          <p:cNvSpPr>
            <a:spLocks noChangeShapeType="1"/>
          </p:cNvSpPr>
          <p:nvPr/>
        </p:nvSpPr>
        <p:spPr bwMode="auto">
          <a:xfrm flipH="1">
            <a:off x="7569200" y="7838256"/>
            <a:ext cx="533400" cy="4572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56" name="Line 19"/>
          <p:cNvSpPr>
            <a:spLocks noChangeShapeType="1"/>
          </p:cNvSpPr>
          <p:nvPr/>
        </p:nvSpPr>
        <p:spPr bwMode="auto">
          <a:xfrm>
            <a:off x="8636000" y="7838256"/>
            <a:ext cx="609600" cy="533400"/>
          </a:xfrm>
          <a:prstGeom prst="line">
            <a:avLst/>
          </a:prstGeom>
          <a:noFill/>
          <a:ln w="2556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AU"/>
          </a:p>
        </p:txBody>
      </p:sp>
      <p:sp>
        <p:nvSpPr>
          <p:cNvPr id="10257" name="Oval 21"/>
          <p:cNvSpPr>
            <a:spLocks noChangeArrowheads="1"/>
          </p:cNvSpPr>
          <p:nvPr/>
        </p:nvSpPr>
        <p:spPr bwMode="auto">
          <a:xfrm>
            <a:off x="4216400" y="82049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8" name="Oval 22"/>
          <p:cNvSpPr>
            <a:spLocks noChangeArrowheads="1"/>
          </p:cNvSpPr>
          <p:nvPr/>
        </p:nvSpPr>
        <p:spPr bwMode="auto">
          <a:xfrm>
            <a:off x="5435600" y="82049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59" name="Oval 23"/>
          <p:cNvSpPr>
            <a:spLocks noChangeArrowheads="1"/>
          </p:cNvSpPr>
          <p:nvPr/>
        </p:nvSpPr>
        <p:spPr bwMode="auto">
          <a:xfrm>
            <a:off x="7188200" y="829545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0" name="Oval 24"/>
          <p:cNvSpPr>
            <a:spLocks noChangeArrowheads="1"/>
          </p:cNvSpPr>
          <p:nvPr/>
        </p:nvSpPr>
        <p:spPr bwMode="auto">
          <a:xfrm>
            <a:off x="9017000" y="8371656"/>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1" name="Oval 25"/>
          <p:cNvSpPr>
            <a:spLocks noChangeArrowheads="1"/>
          </p:cNvSpPr>
          <p:nvPr/>
        </p:nvSpPr>
        <p:spPr bwMode="auto">
          <a:xfrm>
            <a:off x="9702800" y="72143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2" name="Oval 32"/>
          <p:cNvSpPr>
            <a:spLocks noChangeArrowheads="1"/>
          </p:cNvSpPr>
          <p:nvPr/>
        </p:nvSpPr>
        <p:spPr bwMode="auto">
          <a:xfrm>
            <a:off x="6883400" y="5461769"/>
            <a:ext cx="609600" cy="609600"/>
          </a:xfrm>
          <a:prstGeom prst="ellipse">
            <a:avLst/>
          </a:prstGeom>
          <a:noFill/>
          <a:ln w="255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AU" sz="4200">
              <a:solidFill>
                <a:srgbClr val="000000"/>
              </a:solidFill>
              <a:latin typeface="Helvetica Neue Light" pitchFamily="-84" charset="0"/>
              <a:sym typeface="Helvetica Neue Light" pitchFamily="-84" charset="0"/>
            </a:endParaRPr>
          </a:p>
        </p:txBody>
      </p:sp>
      <p:sp>
        <p:nvSpPr>
          <p:cNvPr id="10263" name="TextBox 29"/>
          <p:cNvSpPr txBox="1">
            <a:spLocks noChangeArrowheads="1"/>
          </p:cNvSpPr>
          <p:nvPr/>
        </p:nvSpPr>
        <p:spPr bwMode="auto">
          <a:xfrm>
            <a:off x="2311400" y="1855426"/>
            <a:ext cx="975360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200" dirty="0">
                <a:solidFill>
                  <a:srgbClr val="000000"/>
                </a:solidFill>
                <a:latin typeface="Helvetica Neue Light" pitchFamily="-84" charset="0"/>
              </a:rPr>
              <a:t>Every node has at most two children.</a:t>
            </a:r>
            <a:br>
              <a:rPr lang="en-US" sz="4200" dirty="0">
                <a:solidFill>
                  <a:srgbClr val="000000"/>
                </a:solidFill>
                <a:latin typeface="Helvetica Neue Light" pitchFamily="-84" charset="0"/>
              </a:rPr>
            </a:br>
            <a:r>
              <a:rPr lang="en-US" sz="4200" dirty="0">
                <a:solidFill>
                  <a:srgbClr val="000000"/>
                </a:solidFill>
                <a:latin typeface="Helvetica Neue Light" pitchFamily="-84" charset="0"/>
              </a:rPr>
              <a:t>Every subtree is a Binary Tree</a:t>
            </a:r>
          </a:p>
          <a:p>
            <a:pPr eaLnBrk="1" hangingPunct="1"/>
            <a:r>
              <a:rPr lang="en-US" sz="4200" dirty="0">
                <a:solidFill>
                  <a:srgbClr val="000000"/>
                </a:solidFill>
                <a:latin typeface="Helvetica Neue Light" pitchFamily="-84" charset="0"/>
              </a:rPr>
              <a:t>Note: Empty tree is also a binary tree</a:t>
            </a:r>
          </a:p>
          <a:p>
            <a:pPr algn="ctr" eaLnBrk="1" hangingPunct="1"/>
            <a:endParaRPr lang="en-US" sz="4200" dirty="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402851605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CF033D76B5B48699EACE56CAFD822B5&lt;/guid&gt;&#10;        &lt;description /&gt;&#10;        &lt;date&gt;5/15/2016 4:12: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0A09BB72BDA444889DF472482164F8C&lt;/guid&gt;&#10;            &lt;repollguid&gt;5C68ADC144B345EA85F760053A41E420&lt;/repollguid&gt;&#10;            &lt;sourceid&gt;80B1FFDF008449D4BECF6F374EDC573A&lt;/sourceid&gt;&#10;            &lt;questiontext&gt;The worst time complexity for inserting an item into a Binary Search Tree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B9DF997F4A49C3A5EB607D6ED4E15D&lt;/guid&gt;&#10;                    &lt;answertext&gt;O(1)&lt;/answertext&gt;&#10;                    &lt;valuetype&gt;0&lt;/valuetype&gt;&#10;                &lt;/answer&gt;&#10;                &lt;answer&gt;&#10;                    &lt;guid&gt;D8F8510054FF443A85D5302FB3733DB9&lt;/guid&gt;&#10;                    &lt;answertext&gt;O(N)&lt;/answertext&gt;&#10;                    &lt;valuetype&gt;0&lt;/valuetype&gt;&#10;                &lt;/answer&gt;&#10;                &lt;answer&gt;&#10;                    &lt;guid&gt;0BED057C259B4C7B8BB8B773D775E1D2&lt;/guid&gt;&#10;                    &lt;answertext&gt;O(log(N))&lt;/answertext&gt;&#10;                    &lt;valuetype&gt;0&lt;/valuetype&gt;&#10;                &lt;/answer&gt;&#10;                &lt;answer&gt;&#10;                    &lt;guid&gt;4E3B47D013864210916D23D85FEA2B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CF033D76B5B48699EACE56CAFD822B5&lt;/guid&gt;&#10;        &lt;description /&gt;&#10;        &lt;date&gt;5/15/2016 4:12: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AC5165A0FDF45E8AD3A44751B83C44D&lt;/guid&gt;&#10;            &lt;repollguid&gt;5C68ADC144B345EA85F760053A41E420&lt;/repollguid&gt;&#10;            &lt;sourceid&gt;80B1FFDF008449D4BECF6F374EDC573A&lt;/sourceid&gt;&#10;            &lt;questiontext&gt;The worst time complexity for inserting an item into a min-Heap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B9DF997F4A49C3A5EB607D6ED4E15D&lt;/guid&gt;&#10;                    &lt;answertext&gt;O(1)&lt;/answertext&gt;&#10;                    &lt;valuetype&gt;0&lt;/valuetype&gt;&#10;                &lt;/answer&gt;&#10;                &lt;answer&gt;&#10;                    &lt;guid&gt;D8F8510054FF443A85D5302FB3733DB9&lt;/guid&gt;&#10;                    &lt;answertext&gt;O(N)&lt;/answertext&gt;&#10;                    &lt;valuetype&gt;0&lt;/valuetype&gt;&#10;                &lt;/answer&gt;&#10;                &lt;answer&gt;&#10;                    &lt;guid&gt;0BED057C259B4C7B8BB8B773D775E1D2&lt;/guid&gt;&#10;                    &lt;answertext&gt;O(log(N))&lt;/answertext&gt;&#10;                    &lt;valuetype&gt;0&lt;/valuetype&gt;&#10;                &lt;/answer&gt;&#10;                &lt;answer&gt;&#10;                    &lt;guid&gt;4E3B47D013864210916D23D85FEA2B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CF033D76B5B48699EACE56CAFD822B5&lt;/guid&gt;&#10;        &lt;description /&gt;&#10;        &lt;date&gt;5/15/2016 4:12: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AC5165A0FDF45E8AD3A44751B83C44D&lt;/guid&gt;&#10;            &lt;repollguid&gt;5C68ADC144B345EA85F760053A41E420&lt;/repollguid&gt;&#10;            &lt;sourceid&gt;80B1FFDF008449D4BECF6F374EDC573A&lt;/sourceid&gt;&#10;            &lt;questiontext&gt;The worst time complexity for inserting an item into a min-Heap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B9DF997F4A49C3A5EB607D6ED4E15D&lt;/guid&gt;&#10;                    &lt;answertext&gt;O(1)&lt;/answertext&gt;&#10;                    &lt;valuetype&gt;0&lt;/valuetype&gt;&#10;                &lt;/answer&gt;&#10;                &lt;answer&gt;&#10;                    &lt;guid&gt;D8F8510054FF443A85D5302FB3733DB9&lt;/guid&gt;&#10;                    &lt;answertext&gt;O(N)&lt;/answertext&gt;&#10;                    &lt;valuetype&gt;0&lt;/valuetype&gt;&#10;                &lt;/answer&gt;&#10;                &lt;answer&gt;&#10;                    &lt;guid&gt;0BED057C259B4C7B8BB8B773D775E1D2&lt;/guid&gt;&#10;                    &lt;answertext&gt;O(log(N))&lt;/answertext&gt;&#10;                    &lt;valuetype&gt;0&lt;/valuetype&gt;&#10;                &lt;/answer&gt;&#10;                &lt;answer&gt;&#10;                    &lt;guid&gt;4E3B47D013864210916D23D85FEA2B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B4FAF44027DF47EA839C36B73CFA81E7&lt;/guid&gt;&#10;        &lt;description /&gt;&#10;        &lt;date&gt;5/15/2016 3:57:4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4D4043AADB74C498A4F02AED189D130&lt;/guid&gt;&#10;            &lt;repollguid&gt;41C91B1DC5464BA883578F43EA173B81&lt;/repollguid&gt;&#10;            &lt;sourceid&gt;A41D9350B5D347F390B6E0381372CD8B&lt;/sourceid&gt;&#10;            &lt;questiontext&gt;Suppose the time complexity for an algorithm is 3N3 + 1000N2 - 2000. Then in Big O notation the complexity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87CDD20FFB947B4BBC8461539F0EB56&lt;/guid&gt;&#10;                    &lt;answertext&gt;O(2000)&lt;/answertext&gt;&#10;                    &lt;valuetype&gt;0&lt;/valuetype&gt;&#10;                &lt;/answer&gt;&#10;                &lt;answer&gt;&#10;                    &lt;guid&gt;D55A21641AD5461F8874E988CA56C753&lt;/guid&gt;&#10;                    &lt;answertext&gt;O(1000)&lt;/answertext&gt;&#10;                    &lt;valuetype&gt;0&lt;/valuetype&gt;&#10;                &lt;/answer&gt;&#10;                &lt;answer&gt;&#10;                    &lt;guid&gt;79321F6204CB4203A5A3348FC748A35D&lt;/guid&gt;&#10;                    &lt;answertext&gt;O(N2)&lt;/answertext&gt;&#10;                    &lt;valuetype&gt;0&lt;/valuetype&gt;&#10;                &lt;/answer&gt;&#10;                &lt;answer&gt;&#10;                    &lt;guid&gt;2BDD8652EDB2400F8FA1AC466A1324EB&lt;/guid&gt;&#10;                    &lt;answertext&gt;None of the above&lt;/answertext&gt;&#10;                    &lt;valuetype&gt;0&lt;/valuetype&gt;&#10;                &lt;/answer&gt;&#10;            &lt;/answers&gt;&#10;        &lt;/multichoice&gt;&#10;    &lt;/questions&gt;&#10;&lt;/questionlist&gt;"/>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34613F598AF44475AF21CCBD9F7CE418&lt;/guid&gt;&#10;        &lt;description /&gt;&#10;        &lt;date&gt;5/15/2016 3:59:4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76411A0B9F14E89ABB207C7AE3DB12B&lt;/guid&gt;&#10;            &lt;repollguid&gt;6F0B99AC80B241A098C8A6ACCE7DE96F&lt;/repollguid&gt;&#10;            &lt;sourceid&gt;112BEF7F9CD947818EF7EC6167A1F04A&lt;/sourceid&gt;&#10;            &lt;questiontext&gt;A function g(n) is said to be O(f(n)) if there exist constants k and L such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8CB04D5E6444EFB9AB5F1B806B16BE3&lt;/guid&gt;&#10;                    &lt;answertext&gt;g(n) &amp;gt; k* f(n) for all n &amp;lt; L&lt;/answertext&gt;&#10;                    &lt;valuetype&gt;0&lt;/valuetype&gt;&#10;                &lt;/answer&gt;&#10;                &lt;answer&gt;&#10;                    &lt;guid&gt;BD9C8A0CA3E94E418946B966C4B7DF60&lt;/guid&gt;&#10;                    &lt;answertext&gt;g(n) &amp;lt; k*f(n) for all n &amp;lt; L&lt;/answertext&gt;&#10;                    &lt;valuetype&gt;0&lt;/valuetype&gt;&#10;                &lt;/answer&gt;&#10;                &lt;answer&gt;&#10;                    &lt;guid&gt;B87CD2484CEB478AB8E9753684CF489D&lt;/guid&gt;&#10;                    &lt;answertext&gt;g(n) &amp;lt; k*f(n) for all n &amp;gt; L&lt;/answertext&gt;&#10;                    &lt;valuetype&gt;0&lt;/valuetype&gt;&#10;                &lt;/answer&gt;&#10;                &lt;answer&gt;&#10;                    &lt;guid&gt;6D8C0DC221C14EF3A6A9524D27EF06E8&lt;/guid&gt;&#10;                    &lt;answertext&gt;None of the above&lt;/answertext&gt;&#10;                    &lt;valuetype&gt;0&lt;/valuetype&gt;&#10;                &lt;/answer&gt;&#10;            &lt;/answers&gt;&#10;        &lt;/multichoice&gt;&#10;    &lt;/questions&gt;&#10;&lt;/questionlist&gt;"/>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5BC281F642A944499D960B2B7813C55C&lt;/guid&gt;&#10;        &lt;description /&gt;&#10;        &lt;date&gt;5/15/2016 4:02: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E55CF5641134E019939F1C676752538&lt;/guid&gt;&#10;            &lt;repollguid&gt;8B45E4B04C1447A3A8DEC6D062066A2A&lt;/repollguid&gt;&#10;            &lt;sourceid&gt;F4A07BB5A30241B29C33E2036AED5D67&lt;/sourceid&gt;&#10;            &lt;questiontext&gt;The number of leaves in a perfect tree of height k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8DE5A14EF1F43E58AC293FC1055E47D&lt;/guid&gt;&#10;                    &lt;answertext&gt;2k&lt;/answertext&gt;&#10;                    &lt;valuetype&gt;0&lt;/valuetype&gt;&#10;                &lt;/answer&gt;&#10;                &lt;answer&gt;&#10;                    &lt;guid&gt;CF848F4E670C4B1293FEF6A9DF54118D&lt;/guid&gt;&#10;                    &lt;answertext&gt;2k+1&lt;/answertext&gt;&#10;                    &lt;valuetype&gt;0&lt;/valuetype&gt;&#10;                &lt;/answer&gt;&#10;                &lt;answer&gt;&#10;                    &lt;guid&gt;06BBDD7493514ADDB7392619AA0BA44D&lt;/guid&gt;&#10;                    &lt;answertext&gt;2k-1&lt;/answertext&gt;&#10;                    &lt;valuetype&gt;0&lt;/valuetype&gt;&#10;                &lt;/answer&gt;&#10;                &lt;answer&gt;&#10;                    &lt;guid&gt;144125232BB94651BEDFF5C5874EDD03&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CF033D76B5B48699EACE56CAFD822B5&lt;/guid&gt;&#10;        &lt;description /&gt;&#10;        &lt;date&gt;5/15/2016 4:12: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41BDCEE649445793EB8D8D1FC9A2A0&lt;/guid&gt;&#10;            &lt;repollguid&gt;5C68ADC144B345EA85F760053A41E420&lt;/repollguid&gt;&#10;            &lt;sourceid&gt;80B1FFDF008449D4BECF6F374EDC573A&lt;/sourceid&gt;&#10;            &lt;questiontext&gt;The worst time complexity for searching for an item in a Binary Search Tree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B9DF997F4A49C3A5EB607D6ED4E15D&lt;/guid&gt;&#10;                    &lt;answertext&gt;O(1)&lt;/answertext&gt;&#10;                    &lt;valuetype&gt;0&lt;/valuetype&gt;&#10;                &lt;/answer&gt;&#10;                &lt;answer&gt;&#10;                    &lt;guid&gt;D8F8510054FF443A85D5302FB3733DB9&lt;/guid&gt;&#10;                    &lt;answertext&gt;O(N)&lt;/answertext&gt;&#10;                    &lt;valuetype&gt;0&lt;/valuetype&gt;&#10;                &lt;/answer&gt;&#10;                &lt;answer&gt;&#10;                    &lt;guid&gt;0BED057C259B4C7B8BB8B773D775E1D2&lt;/guid&gt;&#10;                    &lt;answertext&gt;O(log(N))&lt;/answertext&gt;&#10;                    &lt;valuetype&gt;0&lt;/valuetype&gt;&#10;                &lt;/answer&gt;&#10;                &lt;answer&gt;&#10;                    &lt;guid&gt;4E3B47D013864210916D23D85FEA2B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1685</TotalTime>
  <Pages>0</Pages>
  <Words>945</Words>
  <Characters>0</Characters>
  <Application>Microsoft Macintosh PowerPoint</Application>
  <PresentationFormat>Custom</PresentationFormat>
  <Lines>0</Lines>
  <Paragraphs>204</Paragraphs>
  <Slides>32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Calibri</vt:lpstr>
      <vt:lpstr>Gill Sans MT</vt:lpstr>
      <vt:lpstr>Helvetica</vt:lpstr>
      <vt:lpstr>Helvetica Light</vt:lpstr>
      <vt:lpstr>Helvetica Neue Light</vt:lpstr>
      <vt:lpstr>MS PGothic</vt:lpstr>
      <vt:lpstr>ＭＳ Ｐゴシック</vt:lpstr>
      <vt:lpstr>Verdana</vt:lpstr>
      <vt:lpstr>Wingdings 2</vt:lpstr>
      <vt:lpstr>ヒラギノ角ゴ ProN W3</vt:lpstr>
      <vt:lpstr>Arial</vt:lpstr>
      <vt:lpstr>Solstice</vt:lpstr>
      <vt:lpstr>FIT1045 Introduction to Algorithms and Programming  Lecture 20  Complexity for Tree Algorithms</vt:lpstr>
      <vt:lpstr>Suppose the time complexity for an algorithm is 3N3 + 1000N2 - 2000. Then in Big O notation the complexity is:</vt:lpstr>
      <vt:lpstr>A function g(n) is said to be O(f(n)) if there exist constants k and L such that ...</vt:lpstr>
      <vt:lpstr>Overview</vt:lpstr>
      <vt:lpstr>Level</vt:lpstr>
      <vt:lpstr>Level</vt:lpstr>
      <vt:lpstr>Height</vt:lpstr>
      <vt:lpstr>Height</vt:lpstr>
      <vt:lpstr>Binary Tree</vt:lpstr>
      <vt:lpstr>Balanced Binary Tree</vt:lpstr>
      <vt:lpstr>Unbalanced Binary Tree</vt:lpstr>
      <vt:lpstr>Prefect Binary Trees</vt:lpstr>
      <vt:lpstr>The number of leaves in a perfect tree of height k is:</vt:lpstr>
      <vt:lpstr>PowerPoint Presentation</vt:lpstr>
      <vt:lpstr>Important Relationships</vt:lpstr>
      <vt:lpstr>Important Relationships</vt:lpstr>
      <vt:lpstr>Binary Search Tree</vt:lpstr>
      <vt:lpstr>If searching for an item stored at the root node, will you find it faster in a …</vt:lpstr>
      <vt:lpstr>The worst case for searching for a target item in a binary search tree occurs when:</vt:lpstr>
      <vt:lpstr>The worst time complexity for searching for an item in a Binary Search Tree is?</vt:lpstr>
      <vt:lpstr>Search for an item in a Binary Search Tree</vt:lpstr>
      <vt:lpstr>Binary Search Tree</vt:lpstr>
      <vt:lpstr>The worst time complexity for inserting an item into a Binary Search Tree is?</vt:lpstr>
      <vt:lpstr>Insert item into a Binary Search Tree</vt:lpstr>
      <vt:lpstr>Heap (Min-Heap)</vt:lpstr>
      <vt:lpstr>Heap (Max-Heap)</vt:lpstr>
      <vt:lpstr>Insert item into a min-Heap</vt:lpstr>
      <vt:lpstr>The worst time complexity for inserting an item into a min-Heap is?</vt:lpstr>
      <vt:lpstr>Insert item into a min-Heap</vt:lpstr>
      <vt:lpstr>Heap Sort</vt:lpstr>
      <vt:lpstr>Inserting and Searching in Trees  </vt:lpstr>
      <vt:lpstr>Reading:   The Design and Analysis of Algorithms Chapter 2.2  Big - O notation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David Albrecht</dc:creator>
  <cp:lastModifiedBy>David Morgan</cp:lastModifiedBy>
  <cp:revision>186</cp:revision>
  <dcterms:created xsi:type="dcterms:W3CDTF">2011-05-12T19:29:34Z</dcterms:created>
  <dcterms:modified xsi:type="dcterms:W3CDTF">2016-09-16T12:44:04Z</dcterms:modified>
</cp:coreProperties>
</file>