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464" r:id="rId1"/>
  </p:sldMasterIdLst>
  <p:notesMasterIdLst>
    <p:notesMasterId r:id="rId37"/>
  </p:notesMasterIdLst>
  <p:sldIdLst>
    <p:sldId id="256" r:id="rId2"/>
    <p:sldId id="257" r:id="rId3"/>
    <p:sldId id="301" r:id="rId4"/>
    <p:sldId id="299" r:id="rId5"/>
    <p:sldId id="276" r:id="rId6"/>
    <p:sldId id="277" r:id="rId7"/>
    <p:sldId id="307" r:id="rId8"/>
    <p:sldId id="309" r:id="rId9"/>
    <p:sldId id="308" r:id="rId10"/>
    <p:sldId id="302" r:id="rId11"/>
    <p:sldId id="278" r:id="rId12"/>
    <p:sldId id="285" r:id="rId13"/>
    <p:sldId id="304" r:id="rId14"/>
    <p:sldId id="310" r:id="rId15"/>
    <p:sldId id="286" r:id="rId16"/>
    <p:sldId id="305" r:id="rId17"/>
    <p:sldId id="311" r:id="rId18"/>
    <p:sldId id="325" r:id="rId19"/>
    <p:sldId id="287" r:id="rId20"/>
    <p:sldId id="326" r:id="rId21"/>
    <p:sldId id="313" r:id="rId22"/>
    <p:sldId id="314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288" r:id="rId31"/>
    <p:sldId id="289" r:id="rId32"/>
    <p:sldId id="291" r:id="rId33"/>
    <p:sldId id="282" r:id="rId34"/>
    <p:sldId id="323" r:id="rId35"/>
    <p:sldId id="324" r:id="rId36"/>
  </p:sldIdLst>
  <p:sldSz cx="13004800" cy="9753600"/>
  <p:notesSz cx="6858000" cy="91440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pitchFamily="-84" charset="0"/>
        <a:ea typeface="ヒラギノ角ゴ ProN W3" pitchFamily="-84" charset="-128"/>
        <a:cs typeface="+mn-cs"/>
        <a:sym typeface="Helvetica Neue Light" pitchFamily="-84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pitchFamily="-84" charset="0"/>
        <a:ea typeface="ヒラギノ角ゴ ProN W3" pitchFamily="-84" charset="-128"/>
        <a:cs typeface="+mn-cs"/>
        <a:sym typeface="Helvetica Neue Light" pitchFamily="-84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pitchFamily="-84" charset="0"/>
        <a:ea typeface="ヒラギノ角ゴ ProN W3" pitchFamily="-84" charset="-128"/>
        <a:cs typeface="+mn-cs"/>
        <a:sym typeface="Helvetica Neue Light" pitchFamily="-84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pitchFamily="-84" charset="0"/>
        <a:ea typeface="ヒラギノ角ゴ ProN W3" pitchFamily="-84" charset="-128"/>
        <a:cs typeface="+mn-cs"/>
        <a:sym typeface="Helvetica Neue Light" pitchFamily="-84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pitchFamily="-84" charset="0"/>
        <a:ea typeface="ヒラギノ角ゴ ProN W3" pitchFamily="-84" charset="-128"/>
        <a:cs typeface="+mn-cs"/>
        <a:sym typeface="Helvetica Neue Light" pitchFamily="-84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pitchFamily="-84" charset="0"/>
        <a:ea typeface="ヒラギノ角ゴ ProN W3" pitchFamily="-84" charset="-128"/>
        <a:cs typeface="+mn-cs"/>
        <a:sym typeface="Helvetica Neue Light" pitchFamily="-84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pitchFamily="-84" charset="0"/>
        <a:ea typeface="ヒラギノ角ゴ ProN W3" pitchFamily="-84" charset="-128"/>
        <a:cs typeface="+mn-cs"/>
        <a:sym typeface="Helvetica Neue Light" pitchFamily="-84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pitchFamily="-84" charset="0"/>
        <a:ea typeface="ヒラギノ角ゴ ProN W3" pitchFamily="-84" charset="-128"/>
        <a:cs typeface="+mn-cs"/>
        <a:sym typeface="Helvetica Neue Light" pitchFamily="-84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pitchFamily="-84" charset="0"/>
        <a:ea typeface="ヒラギノ角ゴ ProN W3" pitchFamily="-84" charset="-128"/>
        <a:cs typeface="+mn-cs"/>
        <a:sym typeface="Helvetica Neue Light" pitchFamily="-8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434" autoAdjust="0"/>
    <p:restoredTop sz="94660"/>
  </p:normalViewPr>
  <p:slideViewPr>
    <p:cSldViewPr>
      <p:cViewPr varScale="1">
        <p:scale>
          <a:sx n="49" d="100"/>
          <a:sy n="49" d="100"/>
        </p:scale>
        <p:origin x="-192" y="-1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9105DB-9AF3-4CD9-9921-89F6CBFBDFB9}" type="datetime1">
              <a:rPr lang="en-US"/>
              <a:pPr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5CE309-7FE1-44B7-B3DA-39C971DDEE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80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7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1813"/>
            <a:ext cx="5032375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E309-7FE1-44B7-B3DA-39C971DDEE0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10483" y="2010741"/>
            <a:ext cx="299110" cy="29911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>
            <a:lvl1pPr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endParaRPr lang="en-US">
              <a:latin typeface="Gill Sans MT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46238" y="1912938"/>
            <a:ext cx="90487" cy="904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/>
            <a:endParaRPr lang="en-US">
              <a:solidFill>
                <a:srgbClr val="000000"/>
              </a:solidFill>
              <a:ea typeface="ヒラギノ角ゴ ProN W3" pitchFamily="-84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037419" y="511855"/>
            <a:ext cx="10533888" cy="2093773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2037419" y="2631202"/>
            <a:ext cx="10533888" cy="2492587"/>
          </a:xfrm>
        </p:spPr>
        <p:txBody>
          <a:bodyPr tIns="0"/>
          <a:lstStyle>
            <a:lvl1pPr marL="39014" indent="0" algn="l">
              <a:buNone/>
              <a:defRPr sz="37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  <a:extLst/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B01BCD-28D1-40E4-A8C8-5CEC5E5074AF}" type="datetime1">
              <a:rPr lang="en-US"/>
              <a:pPr/>
              <a:t>10/17/2016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E508-5D46-444A-94A1-8C57F86B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62A7E4-DA46-4417-8D4F-6ACFC45C8DE8}" type="datetime1">
              <a:rPr lang="en-US"/>
              <a:pPr/>
              <a:t>10/17/2016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659E1-149D-4254-877D-A7E473EEFF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5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390598"/>
            <a:ext cx="2600960" cy="8322169"/>
          </a:xfrm>
        </p:spPr>
        <p:txBody>
          <a:bodyPr vert="eaVert"/>
          <a:lstStyle>
            <a:extLst/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390600"/>
            <a:ext cx="7911253" cy="8322169"/>
          </a:xfrm>
        </p:spPr>
        <p:txBody>
          <a:bodyPr vert="eaVert"/>
          <a:lstStyle>
            <a:extLst/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90F304-4F88-4962-8728-E6D7814DD914}" type="datetime1">
              <a:rPr lang="en-US"/>
              <a:pPr/>
              <a:t>10/17/2016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E101B-424B-4474-AB86-8897DF639D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44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5454" y="453644"/>
            <a:ext cx="10663936" cy="16256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47975477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09637" indent="-336550">
              <a:spcBef>
                <a:spcPts val="700"/>
              </a:spcBef>
              <a:buFont typeface="Verdana"/>
              <a:buChar char="◦"/>
              <a:defRPr sz="4000"/>
            </a:lvl2pPr>
            <a:lvl3pPr marL="1260475" indent="-323850">
              <a:buClr>
                <a:srgbClr val="FFC301"/>
              </a:buClr>
              <a:buChar char=""/>
              <a:defRPr sz="3400"/>
            </a:lvl3pPr>
            <a:lvl4pPr marL="1560512" indent="-246062">
              <a:spcBef>
                <a:spcPts val="600"/>
              </a:spcBef>
              <a:buClr>
                <a:srgbClr val="D0423C"/>
              </a:buClr>
              <a:buChar char=""/>
              <a:defRPr sz="2800"/>
            </a:lvl4pPr>
            <a:lvl5pPr marL="1846263" indent="-258763">
              <a:spcBef>
                <a:spcPts val="600"/>
              </a:spcBef>
              <a:buClr>
                <a:srgbClr val="95B542"/>
              </a:buClr>
              <a:buChar char=""/>
              <a:defRPr sz="2800"/>
            </a:lvl5pPr>
          </a:lstStyle>
          <a:p>
            <a:pPr lvl="0">
              <a:defRPr sz="1800">
                <a:uFillTx/>
              </a:defRPr>
            </a:pPr>
            <a:r>
              <a:rPr sz="46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40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74514506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4647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1F3424-EF60-4E53-BE5B-F3F748D9A9FF}" type="datetime1">
              <a:rPr lang="en-US"/>
              <a:pPr/>
              <a:t>10/17/2016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6FF6E-2670-4C24-BAE3-4F658E9CCD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0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6438" y="0"/>
            <a:ext cx="9753600" cy="9753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/>
            <a:endParaRPr lang="en-US">
              <a:solidFill>
                <a:srgbClr val="FFFFFF"/>
              </a:solidFill>
              <a:ea typeface="ヒラギノ角ゴ ProN W3" pitchFamily="-84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3251200" y="0"/>
            <a:ext cx="107950" cy="975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/>
          <a:p>
            <a:pPr algn="ctr"/>
            <a:endParaRPr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89523" y="4003067"/>
            <a:ext cx="299110" cy="29911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>
            <a:lvl1pPr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endParaRPr lang="en-US">
              <a:latin typeface="Gill Sans MT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238" y="3905250"/>
            <a:ext cx="92075" cy="9048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/>
            <a:endParaRPr lang="en-US">
              <a:solidFill>
                <a:srgbClr val="000000"/>
              </a:solidFill>
              <a:ea typeface="ヒラギノ角ゴ ProN W3" pitchFamily="-8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046" y="3698240"/>
            <a:ext cx="9103360" cy="3251200"/>
          </a:xfrm>
        </p:spPr>
        <p:txBody>
          <a:bodyPr anchor="t"/>
          <a:lstStyle>
            <a:lvl1pPr algn="l">
              <a:lnSpc>
                <a:spcPts val="6400"/>
              </a:lnSpc>
              <a:buNone/>
              <a:defRPr sz="5700" b="1" cap="all"/>
            </a:lvl1pPr>
            <a:extLst/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046" y="1517227"/>
            <a:ext cx="9103360" cy="2147146"/>
          </a:xfrm>
        </p:spPr>
        <p:txBody>
          <a:bodyPr anchor="b"/>
          <a:lstStyle>
            <a:lvl1pPr marL="26009" indent="0">
              <a:lnSpc>
                <a:spcPts val="3271"/>
              </a:lnSpc>
              <a:spcBef>
                <a:spcPts val="0"/>
              </a:spcBef>
              <a:buNone/>
              <a:defRPr sz="28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BA3CF-13EC-439F-9BD8-384E977D9DAF}" type="datetime1">
              <a:rPr lang="en-US"/>
              <a:pPr/>
              <a:t>10/17/2016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54B1E-FBE0-4375-BA50-248323688F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754" y="390144"/>
            <a:ext cx="10663936" cy="1625600"/>
          </a:xfrm>
        </p:spPr>
        <p:txBody>
          <a:bodyPr/>
          <a:lstStyle>
            <a:extLst/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1754" y="2167467"/>
            <a:ext cx="5201920" cy="6632448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3770" y="2167467"/>
            <a:ext cx="5201920" cy="6632448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F0CD2-25B5-4E57-A52C-F713DB5EAD93}" type="datetime1">
              <a:rPr lang="en-US"/>
              <a:pPr/>
              <a:t>10/17/2016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BDA8B-8911-4F25-9970-F07A3003A6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7339145"/>
            <a:ext cx="11704320" cy="1625600"/>
          </a:xfrm>
        </p:spPr>
        <p:txBody>
          <a:bodyPr/>
          <a:lstStyle>
            <a:lvl1pPr algn="ctr">
              <a:defRPr sz="6400" b="1" cap="none" baseline="0"/>
            </a:lvl1pPr>
            <a:extLst/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466884"/>
            <a:ext cx="5722112" cy="910336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91032" indent="0" algn="l">
              <a:lnSpc>
                <a:spcPct val="100000"/>
              </a:lnSpc>
              <a:spcBef>
                <a:spcPts val="142"/>
              </a:spcBef>
              <a:buNone/>
              <a:defRPr sz="2700" b="0">
                <a:solidFill>
                  <a:schemeClr val="tx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32448" y="466884"/>
            <a:ext cx="5722112" cy="910336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91032" indent="0" algn="l">
              <a:lnSpc>
                <a:spcPct val="100000"/>
              </a:lnSpc>
              <a:spcBef>
                <a:spcPts val="142"/>
              </a:spcBef>
              <a:buNone/>
              <a:defRPr sz="2700" b="0">
                <a:solidFill>
                  <a:schemeClr val="tx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1378611"/>
            <a:ext cx="5722112" cy="585216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559198" indent="-390138">
              <a:lnSpc>
                <a:spcPct val="100000"/>
              </a:lnSpc>
              <a:spcBef>
                <a:spcPts val="996"/>
              </a:spcBef>
              <a:defRPr sz="3400"/>
            </a:lvl1pPr>
            <a:lvl2pPr>
              <a:lnSpc>
                <a:spcPct val="100000"/>
              </a:lnSpc>
              <a:spcBef>
                <a:spcPts val="996"/>
              </a:spcBef>
              <a:defRPr sz="2800"/>
            </a:lvl2pPr>
            <a:lvl3pPr>
              <a:lnSpc>
                <a:spcPct val="100000"/>
              </a:lnSpc>
              <a:spcBef>
                <a:spcPts val="996"/>
              </a:spcBef>
              <a:defRPr sz="2600"/>
            </a:lvl3pPr>
            <a:lvl4pPr>
              <a:lnSpc>
                <a:spcPct val="100000"/>
              </a:lnSpc>
              <a:spcBef>
                <a:spcPts val="996"/>
              </a:spcBef>
              <a:defRPr sz="2300"/>
            </a:lvl4pPr>
            <a:lvl5pPr>
              <a:lnSpc>
                <a:spcPct val="100000"/>
              </a:lnSpc>
              <a:spcBef>
                <a:spcPts val="996"/>
              </a:spcBef>
              <a:defRPr sz="2300"/>
            </a:lvl5pPr>
            <a:extLst/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448" y="1378611"/>
            <a:ext cx="5722112" cy="585216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559198" indent="-390138">
              <a:lnSpc>
                <a:spcPct val="100000"/>
              </a:lnSpc>
              <a:spcBef>
                <a:spcPts val="996"/>
              </a:spcBef>
              <a:defRPr sz="3400"/>
            </a:lvl1pPr>
            <a:lvl2pPr>
              <a:lnSpc>
                <a:spcPct val="100000"/>
              </a:lnSpc>
              <a:spcBef>
                <a:spcPts val="996"/>
              </a:spcBef>
              <a:defRPr sz="2800"/>
            </a:lvl2pPr>
            <a:lvl3pPr>
              <a:lnSpc>
                <a:spcPct val="100000"/>
              </a:lnSpc>
              <a:spcBef>
                <a:spcPts val="996"/>
              </a:spcBef>
              <a:defRPr sz="2600"/>
            </a:lvl3pPr>
            <a:lvl4pPr>
              <a:lnSpc>
                <a:spcPct val="100000"/>
              </a:lnSpc>
              <a:spcBef>
                <a:spcPts val="996"/>
              </a:spcBef>
              <a:defRPr sz="2300"/>
            </a:lvl4pPr>
            <a:lvl5pPr>
              <a:lnSpc>
                <a:spcPct val="100000"/>
              </a:lnSpc>
              <a:spcBef>
                <a:spcPts val="996"/>
              </a:spcBef>
              <a:defRPr sz="2300"/>
            </a:lvl5pPr>
            <a:extLst/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44A4AE-EA52-4220-B0D0-F47F613A68D4}" type="datetime1">
              <a:rPr lang="en-US"/>
              <a:pPr/>
              <a:t>10/17/2016</a:t>
            </a:fld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8EED-2611-468E-9BE3-6AF9F7CF32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9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754" y="390144"/>
            <a:ext cx="10663936" cy="1625600"/>
          </a:xfrm>
        </p:spPr>
        <p:txBody>
          <a:bodyPr/>
          <a:lstStyle>
            <a:extLst/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9A92B0-DEED-4C91-BA01-652BE51E2E18}" type="datetime1">
              <a:rPr lang="en-US"/>
              <a:pPr/>
              <a:t>10/17/2016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75314-DA3E-4679-9A68-7437A7AC8B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0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038" y="0"/>
            <a:ext cx="11561762" cy="9753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/>
            <a:endParaRPr lang="en-US">
              <a:solidFill>
                <a:srgbClr val="FFFFFF"/>
              </a:solidFill>
              <a:ea typeface="ヒラギノ角ゴ ProN W3" pitchFamily="-84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443038" y="0"/>
            <a:ext cx="104775" cy="975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/>
          <a:p>
            <a:pPr algn="ctr"/>
            <a:endParaRPr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1DE60C-2519-44AA-8F93-735B72C1D35B}" type="datetime1">
              <a:rPr lang="en-US"/>
              <a:pPr/>
              <a:t>10/17/2016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B6B74-C337-43B5-9128-F4A18951FC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3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08307"/>
            <a:ext cx="5418667" cy="1652693"/>
          </a:xfrm>
          <a:ln>
            <a:noFill/>
          </a:ln>
        </p:spPr>
        <p:txBody>
          <a:bodyPr anchor="b"/>
          <a:lstStyle>
            <a:lvl1pPr algn="l">
              <a:lnSpc>
                <a:spcPts val="2844"/>
              </a:lnSpc>
              <a:buNone/>
              <a:defRPr sz="3100" b="1" cap="all" baseline="0"/>
            </a:lvl1pPr>
            <a:extLst/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50240" y="2001016"/>
            <a:ext cx="5418667" cy="993422"/>
          </a:xfrm>
        </p:spPr>
        <p:txBody>
          <a:bodyPr/>
          <a:lstStyle>
            <a:lvl1pPr marL="65023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0240" y="3034454"/>
            <a:ext cx="11595947" cy="567831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4D003-7D20-49CD-9D4D-486ABE61A063}" type="datetime1">
              <a:rPr lang="en-US"/>
              <a:pPr/>
              <a:t>10/17/2016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EF07E-0486-44AE-BC0C-86E5AF9A1F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4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3733" y="1517227"/>
            <a:ext cx="6502400" cy="65024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30046" tIns="390138" rIns="130046" bIns="65023">
            <a:normAutofit/>
          </a:bodyPr>
          <a:lstStyle>
            <a:lvl1pPr indent="-401638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 eaLnBrk="1" hangingPunct="1">
              <a:lnSpc>
                <a:spcPts val="4263"/>
              </a:lnSpc>
              <a:spcBef>
                <a:spcPts val="8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460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6" name="Process 13"/>
          <p:cNvSpPr>
            <a:spLocks noChangeArrowheads="1"/>
          </p:cNvSpPr>
          <p:nvPr/>
        </p:nvSpPr>
        <p:spPr bwMode="auto">
          <a:xfrm rot="19468671">
            <a:off x="563563" y="1357313"/>
            <a:ext cx="976312" cy="290512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rgbClr val="EBDAB1">
                <a:alpha val="39999"/>
              </a:srgbClr>
            </a:outerShdw>
          </a:effectLst>
        </p:spPr>
        <p:txBody>
          <a:bodyPr lIns="130046" tIns="65023" rIns="130046" bIns="65023" anchor="ctr"/>
          <a:lstStyle/>
          <a:p>
            <a:pPr algn="ctr"/>
            <a:endParaRPr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7" name="Process 15"/>
          <p:cNvSpPr>
            <a:spLocks noChangeArrowheads="1"/>
          </p:cNvSpPr>
          <p:nvPr/>
        </p:nvSpPr>
        <p:spPr bwMode="auto">
          <a:xfrm rot="2103354" flipH="1">
            <a:off x="7116763" y="1331913"/>
            <a:ext cx="922337" cy="290512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lIns="130046" tIns="65023" rIns="130046" bIns="65023" anchor="ctr"/>
          <a:lstStyle/>
          <a:p>
            <a:pPr algn="ctr"/>
            <a:endParaRPr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474" y="1517227"/>
            <a:ext cx="3901440" cy="2817707"/>
          </a:xfrm>
        </p:spPr>
        <p:txBody>
          <a:bodyPr anchor="b">
            <a:noAutofit/>
          </a:bodyPr>
          <a:lstStyle>
            <a:lvl1pPr algn="l">
              <a:buNone/>
              <a:defRPr sz="3000" b="1">
                <a:effectLst/>
              </a:defRPr>
            </a:lvl1pPr>
            <a:extLst/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2107" y="1625605"/>
            <a:ext cx="6285653" cy="4998444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390138">
            <a:normAutofit/>
          </a:bodyPr>
          <a:lstStyle>
            <a:lvl1pPr marL="0" indent="0" algn="l" eaLnBrk="1" latinLnBrk="0" hangingPunct="1">
              <a:buNone/>
              <a:defRPr sz="4600"/>
            </a:lvl1pPr>
            <a:extLst/>
          </a:lstStyle>
          <a:p>
            <a:pPr lvl="0"/>
            <a:r>
              <a:rPr lang="en-AU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2107" y="6827520"/>
            <a:ext cx="6285653" cy="1083733"/>
          </a:xfrm>
        </p:spPr>
        <p:txBody>
          <a:bodyPr anchor="ctr"/>
          <a:lstStyle>
            <a:lvl1pPr marL="0" indent="0" algn="l">
              <a:lnSpc>
                <a:spcPts val="2276"/>
              </a:lnSpc>
              <a:spcBef>
                <a:spcPts val="0"/>
              </a:spcBef>
              <a:buNone/>
              <a:defRPr sz="2000">
                <a:solidFill>
                  <a:srgbClr val="777777"/>
                </a:solidFill>
              </a:defRPr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27E55C-E084-46C3-BE8E-31BF63006C21}" type="datetime1">
              <a:rPr lang="en-US"/>
              <a:pPr/>
              <a:t>10/17/2016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2DF69-71DA-4F15-A670-CD9EF24269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4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160463" y="-1160463"/>
            <a:ext cx="2330451" cy="2330451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>
              <a:defRPr/>
            </a:pPr>
            <a:endParaRPr lang="en-US">
              <a:sym typeface="Helvetica Neue Light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713" y="30163"/>
            <a:ext cx="2420937" cy="242093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blurRad="25400" dist="25400" dir="5400000" algn="tl" rotWithShape="0">
              <a:srgbClr val="AFA58D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 anchor="ctr"/>
          <a:lstStyle/>
          <a:p>
            <a:pPr algn="ctr"/>
            <a:endParaRPr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260098" y="1500554"/>
            <a:ext cx="1601020" cy="1568176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lvl1pPr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endParaRPr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39863" y="0"/>
            <a:ext cx="11564937" cy="9753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/>
            <a:endParaRPr lang="en-US">
              <a:solidFill>
                <a:srgbClr val="FFFFFF"/>
              </a:solidFill>
              <a:ea typeface="ヒラギノ角ゴ ProN W3" pitchFamily="-84" charset="-128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2041525" y="390525"/>
            <a:ext cx="10664825" cy="1625600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smtClean="0"/>
              <a:t>Click to edit Master title style</a:t>
            </a:r>
            <a:endParaRPr lang="en-US" smtClean="0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2041525" y="2058988"/>
            <a:ext cx="10664825" cy="682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smtClean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094288" y="8967788"/>
            <a:ext cx="3033712" cy="677862"/>
          </a:xfrm>
          <a:prstGeom prst="rect">
            <a:avLst/>
          </a:prstGeom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>
            <a:lvl1pPr algn="r">
              <a:defRPr sz="1700">
                <a:solidFill>
                  <a:srgbClr val="B5A788"/>
                </a:solidFill>
              </a:defRPr>
            </a:lvl1pPr>
          </a:lstStyle>
          <a:p>
            <a:fld id="{DA564E78-2961-4EC1-BB0F-667543BEA057}" type="datetime1">
              <a:rPr lang="en-US"/>
              <a:pPr/>
              <a:t>10/17/2016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128000" y="8967788"/>
            <a:ext cx="4117975" cy="677862"/>
          </a:xfrm>
          <a:prstGeom prst="rect">
            <a:avLst/>
          </a:prstGeom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>
            <a:lvl1pPr algn="ctr">
              <a:defRPr sz="1700">
                <a:solidFill>
                  <a:srgbClr val="B5A788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2250738" y="8967788"/>
            <a:ext cx="649287" cy="677862"/>
          </a:xfrm>
          <a:prstGeom prst="rect">
            <a:avLst/>
          </a:prstGeom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>
            <a:lvl1pPr algn="ctr">
              <a:defRPr sz="1700">
                <a:solidFill>
                  <a:srgbClr val="B5A788"/>
                </a:solidFill>
              </a:defRPr>
            </a:lvl1pPr>
          </a:lstStyle>
          <a:p>
            <a:fld id="{B505E376-C58B-412E-8E0A-B5B27AE1D2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443038" y="0"/>
            <a:ext cx="104775" cy="975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/>
          <a:p>
            <a:pPr algn="ctr"/>
            <a:endParaRPr lang="en-US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7" r:id="rId1"/>
    <p:sldLayoutId id="2147484480" r:id="rId2"/>
    <p:sldLayoutId id="2147484488" r:id="rId3"/>
    <p:sldLayoutId id="2147484481" r:id="rId4"/>
    <p:sldLayoutId id="2147484482" r:id="rId5"/>
    <p:sldLayoutId id="2147484483" r:id="rId6"/>
    <p:sldLayoutId id="2147484489" r:id="rId7"/>
    <p:sldLayoutId id="2147484484" r:id="rId8"/>
    <p:sldLayoutId id="2147484490" r:id="rId9"/>
    <p:sldLayoutId id="2147484485" r:id="rId10"/>
    <p:sldLayoutId id="2147484486" r:id="rId11"/>
    <p:sldLayoutId id="2147484491" r:id="rId12"/>
    <p:sldLayoutId id="2147484492" r:id="rId13"/>
    <p:sldLayoutId id="2147484493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61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MS PGothic" pitchFamily="34" charset="-128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  <a:ea typeface="MS PGothic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  <a:ea typeface="MS PGothic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  <a:ea typeface="MS PGothic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  <a:ea typeface="MS PGothic" pitchFamily="34" charset="-128"/>
        </a:defRPr>
      </a:lvl9pPr>
      <a:extLst/>
    </p:titleStyle>
    <p:bodyStyle>
      <a:lvl1pPr marL="519113" indent="-401638" algn="l" rtl="0" fontAlgn="base">
        <a:spcBef>
          <a:spcPts val="8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4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09638" indent="-336550" algn="l" rtl="0" fontAlgn="base">
        <a:spcBef>
          <a:spcPts val="788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4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260475" indent="-3238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3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60513" indent="-246063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846263" indent="-2587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145758" indent="-260092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4864" indent="-260092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2730965" indent="-260092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071" indent="-260092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notes/facebook-engineering/visualizing-friendships/46971639891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965896" y="5884912"/>
            <a:ext cx="10533888" cy="2093773"/>
          </a:xfrm>
        </p:spPr>
        <p:txBody>
          <a:bodyPr lIns="50800" tIns="50800" rIns="50800" bIns="50800">
            <a:normAutofit fontScale="90000"/>
          </a:bodyPr>
          <a:lstStyle/>
          <a:p>
            <a:pPr algn="ctr"/>
            <a:r>
              <a:rPr lang="en-US" sz="5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FIT1045</a:t>
            </a:r>
            <a:br>
              <a:rPr lang="en-US" sz="55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5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to Algorithms and </a:t>
            </a:r>
            <a:r>
              <a:rPr lang="en-US" sz="5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Programming</a:t>
            </a:r>
            <a:br>
              <a:rPr lang="en-US" sz="5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5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5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5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Lecture 21</a:t>
            </a:r>
            <a:br>
              <a:rPr lang="en-US" sz="5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5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5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5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Intractable Problems</a:t>
            </a:r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1584325" y="8864600"/>
            <a:ext cx="10299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COMMONWEALTH OF AUSTRALIA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Copyright Regulations 1969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WARNING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This material has been reproduced and communicated to you by or on behalf of </a:t>
            </a:r>
            <a:r>
              <a:rPr lang="en-US" sz="9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Monash</a:t>
            </a:r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University pursuant to Part VB of the Copyright Act 1968 (the Act).The material in this communication may be subject to copyright under the </a:t>
            </a:r>
            <a:r>
              <a:rPr lang="en-US" sz="9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Act.Any</a:t>
            </a:r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further reproduction or communication of this material by you may be the subject of copyright protection under the Act.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Do not remove this notice.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7984" y="8303567"/>
            <a:ext cx="9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Some slides have been updated from Julian </a:t>
            </a:r>
            <a:r>
              <a:rPr lang="en-US" sz="2400" dirty="0" err="1" smtClean="0"/>
              <a:t>Gracia’s</a:t>
            </a:r>
            <a:r>
              <a:rPr lang="en-US" sz="2400" dirty="0" smtClean="0"/>
              <a:t> lectures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 idx="4294967295"/>
          </p:nvPr>
        </p:nvSpPr>
        <p:spPr>
          <a:xfrm>
            <a:off x="1677864" y="340296"/>
            <a:ext cx="10664825" cy="1625600"/>
          </a:xfrm>
        </p:spPr>
        <p:txBody>
          <a:bodyPr lIns="50800" tIns="50800" rIns="50800" bIns="50800"/>
          <a:lstStyle/>
          <a:p>
            <a:pPr eaLnBrk="1" hangingPunct="1"/>
            <a:r>
              <a:rPr lang="en-US" dirty="0" smtClean="0"/>
              <a:t>Traveling Salesman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4294967295"/>
          </p:nvPr>
        </p:nvSpPr>
        <p:spPr>
          <a:xfrm>
            <a:off x="1605856" y="2133600"/>
            <a:ext cx="10800457" cy="7351713"/>
          </a:xfrm>
        </p:spPr>
        <p:txBody>
          <a:bodyPr lIns="50800" tIns="50800" rIns="50800" bIns="50800"/>
          <a:lstStyle/>
          <a:p>
            <a:pPr marL="266700" indent="-266700" algn="ctr" defTabSz="914400" eaLnBrk="1" hangingPunct="1">
              <a:buFont typeface="Wingdings" pitchFamily="2" charset="2"/>
              <a:buNone/>
            </a:pPr>
            <a:r>
              <a:rPr lang="en-US" sz="3200" dirty="0" smtClean="0"/>
              <a:t>Suppose you are given the following driving distances in </a:t>
            </a:r>
            <a:r>
              <a:rPr lang="en-US" sz="3200" dirty="0" err="1" smtClean="0"/>
              <a:t>kms</a:t>
            </a:r>
            <a:r>
              <a:rPr lang="en-US" sz="3200" dirty="0" smtClean="0"/>
              <a:t> between the following capital cities.</a:t>
            </a:r>
          </a:p>
          <a:p>
            <a:pPr marL="266700" indent="-266700" defTabSz="914400" eaLnBrk="1" hangingPunct="1"/>
            <a:endParaRPr lang="en-US" sz="3200" dirty="0" smtClean="0"/>
          </a:p>
          <a:p>
            <a:pPr marL="266700" indent="-266700" defTabSz="914400" eaLnBrk="1" hangingPunct="1"/>
            <a:endParaRPr lang="en-US" sz="3200" dirty="0" smtClean="0"/>
          </a:p>
          <a:p>
            <a:pPr marL="266700" indent="-266700" defTabSz="914400" eaLnBrk="1" hangingPunct="1"/>
            <a:endParaRPr lang="en-US" sz="3200" dirty="0" smtClean="0"/>
          </a:p>
          <a:p>
            <a:pPr marL="266700" indent="-266700" defTabSz="914400" eaLnBrk="1" hangingPunct="1">
              <a:buFont typeface="Wingdings" pitchFamily="2" charset="2"/>
              <a:buNone/>
            </a:pPr>
            <a:endParaRPr lang="en-US" sz="3200" dirty="0" smtClean="0"/>
          </a:p>
          <a:p>
            <a:pPr marL="266700" indent="-266700" defTabSz="914400" eaLnBrk="1" hangingPunct="1">
              <a:buFont typeface="Wingdings" pitchFamily="2" charset="2"/>
              <a:buNone/>
            </a:pPr>
            <a:endParaRPr lang="en-US" sz="3200" dirty="0" smtClean="0"/>
          </a:p>
          <a:p>
            <a:pPr marL="266700" indent="-266700" defTabSz="914400" eaLnBrk="1" hangingPunct="1">
              <a:buFont typeface="Wingdings" pitchFamily="2" charset="2"/>
              <a:buNone/>
            </a:pPr>
            <a:endParaRPr lang="en-US" sz="3200" dirty="0" smtClean="0"/>
          </a:p>
          <a:p>
            <a:pPr marL="266700" indent="-266700" defTabSz="914400" eaLnBrk="1" hangingPunct="1">
              <a:buFont typeface="Wingdings" pitchFamily="2" charset="2"/>
              <a:buNone/>
            </a:pPr>
            <a:endParaRPr lang="en-US" sz="3200" dirty="0" smtClean="0"/>
          </a:p>
          <a:p>
            <a:pPr marL="266700" indent="-266700" defTabSz="914400" eaLnBrk="1" hangingPunct="1">
              <a:buFont typeface="Wingdings" pitchFamily="2" charset="2"/>
              <a:buNone/>
            </a:pPr>
            <a:endParaRPr lang="en-US" sz="3200" dirty="0" smtClean="0"/>
          </a:p>
          <a:p>
            <a:pPr marL="266700" indent="-266700" algn="ctr" defTabSz="914400" eaLnBrk="1" hangingPunct="1">
              <a:buFont typeface="Wingdings" pitchFamily="2" charset="2"/>
              <a:buNone/>
            </a:pPr>
            <a:r>
              <a:rPr lang="en-US" sz="3200" dirty="0" smtClean="0"/>
              <a:t>Find the shortest route that enables a salesman to start at Canberra, visit all the other cities, before returning to Canberra.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5968"/>
              </p:ext>
            </p:extLst>
          </p:nvPr>
        </p:nvGraphicFramePr>
        <p:xfrm>
          <a:off x="2109788" y="3581400"/>
          <a:ext cx="8915400" cy="419100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  <a:gridCol w="1485900"/>
                <a:gridCol w="1485900"/>
                <a:gridCol w="1485900"/>
                <a:gridCol w="1485900"/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sym typeface="Helvetica Neue Light" pitchFamily="-8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Adelaide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Brisbane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Canberra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Darwin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Sydney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Adelaide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sym typeface="Helvetica Neue Light" pitchFamily="-8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2053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1155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3017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1385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Brisbane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2053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sym typeface="Helvetica Neue Light" pitchFamily="-8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1080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3415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939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Canberra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1155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1080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sym typeface="Helvetica Neue Light" pitchFamily="-8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3940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285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Darwin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3017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3415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3940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sym typeface="Helvetica Neue Light" pitchFamily="-8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3975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Sydney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1385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939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285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sym typeface="Helvetica Neue Light" pitchFamily="-84" charset="0"/>
                        </a:rPr>
                        <a:t>3975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sym typeface="Helvetica Neue Light" pitchFamily="-8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841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/>
          <a:lstStyle/>
          <a:p>
            <a:r>
              <a:rPr lang="en-US" sz="55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Traveling Salesman Decision Problem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 lIns="50800" tIns="50800" rIns="50800" bIns="50800"/>
          <a:lstStyle/>
          <a:p>
            <a:pPr marL="117475" indent="0">
              <a:buNone/>
            </a:pPr>
            <a:r>
              <a:rPr lang="en-US" dirty="0" smtClean="0"/>
              <a:t>Given a connected weighted graph, G, and a number, k.</a:t>
            </a:r>
          </a:p>
          <a:p>
            <a:pPr marL="117475" indent="0" algn="ctr">
              <a:buNone/>
            </a:pPr>
            <a:endParaRPr lang="en-US" dirty="0" smtClean="0"/>
          </a:p>
          <a:p>
            <a:pPr marL="117475" indent="0" algn="ctr">
              <a:buNone/>
            </a:pPr>
            <a:r>
              <a:rPr lang="en-US" i="1" dirty="0" smtClean="0"/>
              <a:t>Does there exist a Hamiltonian cycle in G that has a total weight less than equal to k?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Vertex Cover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461840" y="2058988"/>
            <a:ext cx="11377264" cy="6827837"/>
          </a:xfrm>
        </p:spPr>
        <p:txBody>
          <a:bodyPr lIns="50800" tIns="50800" rIns="50800" bIns="50800"/>
          <a:lstStyle/>
          <a:p>
            <a:pPr marL="117475" indent="0">
              <a:buNone/>
            </a:pPr>
            <a:r>
              <a:rPr lang="en-US" sz="3600" dirty="0" smtClean="0"/>
              <a:t>A </a:t>
            </a:r>
            <a:r>
              <a:rPr lang="en-US" sz="3600" b="1" dirty="0"/>
              <a:t>v</a:t>
            </a:r>
            <a:r>
              <a:rPr lang="en-US" sz="3600" b="1" dirty="0" smtClean="0"/>
              <a:t>ertex cover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3600" dirty="0" smtClean="0"/>
              <a:t>,  is a subset of vertices of a graph, such that every edge in the graph has at least one of its end points in </a:t>
            </a:r>
            <a:r>
              <a:rPr lang="en-US" sz="3600" dirty="0" smtClean="0">
                <a:solidFill>
                  <a:srgbClr val="F88631"/>
                </a:solidFill>
              </a:rPr>
              <a:t>C</a:t>
            </a:r>
            <a:r>
              <a:rPr lang="en-US" sz="3600" dirty="0" smtClean="0"/>
              <a:t>.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2997200" y="6096000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2997200" y="8534400"/>
            <a:ext cx="304800" cy="304800"/>
          </a:xfrm>
          <a:prstGeom prst="ellipse">
            <a:avLst/>
          </a:prstGeom>
          <a:solidFill>
            <a:srgbClr val="BFBFB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273800" y="5105400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5130800" y="7239000"/>
            <a:ext cx="304800" cy="304800"/>
          </a:xfrm>
          <a:prstGeom prst="ellipse">
            <a:avLst/>
          </a:prstGeom>
          <a:solidFill>
            <a:srgbClr val="BFBFB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8864600" y="6019800"/>
            <a:ext cx="304800" cy="304800"/>
          </a:xfrm>
          <a:prstGeom prst="ellipse">
            <a:avLst/>
          </a:prstGeom>
          <a:solidFill>
            <a:srgbClr val="BFBFB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7340600" y="7162800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6121400" y="8458200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9398000" y="7924800"/>
            <a:ext cx="304800" cy="304800"/>
          </a:xfrm>
          <a:prstGeom prst="ellipse">
            <a:avLst/>
          </a:prstGeom>
          <a:solidFill>
            <a:srgbClr val="BFBFB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cxnSp>
        <p:nvCxnSpPr>
          <p:cNvPr id="15371" name="Straight Connector 12"/>
          <p:cNvCxnSpPr>
            <a:cxnSpLocks noChangeShapeType="1"/>
            <a:stCxn id="15363" idx="6"/>
            <a:endCxn id="15365" idx="2"/>
          </p:cNvCxnSpPr>
          <p:nvPr/>
        </p:nvCxnSpPr>
        <p:spPr bwMode="auto">
          <a:xfrm flipV="1">
            <a:off x="3302000" y="5257800"/>
            <a:ext cx="2971800" cy="990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Straight Connector 16"/>
          <p:cNvCxnSpPr>
            <a:cxnSpLocks noChangeShapeType="1"/>
            <a:stCxn id="15367" idx="1"/>
            <a:endCxn id="15365" idx="6"/>
          </p:cNvCxnSpPr>
          <p:nvPr/>
        </p:nvCxnSpPr>
        <p:spPr bwMode="auto">
          <a:xfrm rot="16200000" flipV="1">
            <a:off x="7340600" y="4495800"/>
            <a:ext cx="806450" cy="2330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Straight Connector 20"/>
          <p:cNvCxnSpPr>
            <a:cxnSpLocks noChangeShapeType="1"/>
            <a:stCxn id="15366" idx="7"/>
          </p:cNvCxnSpPr>
          <p:nvPr/>
        </p:nvCxnSpPr>
        <p:spPr bwMode="auto">
          <a:xfrm rot="5400000" flipH="1" flipV="1">
            <a:off x="4972050" y="5829300"/>
            <a:ext cx="1873250" cy="1035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Straight Connector 22"/>
          <p:cNvCxnSpPr>
            <a:cxnSpLocks noChangeShapeType="1"/>
            <a:stCxn id="15368" idx="0"/>
          </p:cNvCxnSpPr>
          <p:nvPr/>
        </p:nvCxnSpPr>
        <p:spPr bwMode="auto">
          <a:xfrm rot="16200000" flipV="1">
            <a:off x="6083300" y="5753100"/>
            <a:ext cx="17526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Straight Connector 25"/>
          <p:cNvCxnSpPr>
            <a:cxnSpLocks noChangeShapeType="1"/>
            <a:stCxn id="15367" idx="3"/>
            <a:endCxn id="15368" idx="7"/>
          </p:cNvCxnSpPr>
          <p:nvPr/>
        </p:nvCxnSpPr>
        <p:spPr bwMode="auto">
          <a:xfrm rot="5400000">
            <a:off x="7791450" y="6089650"/>
            <a:ext cx="927100" cy="1308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Straight Connector 27"/>
          <p:cNvCxnSpPr>
            <a:cxnSpLocks noChangeShapeType="1"/>
            <a:stCxn id="15368" idx="5"/>
            <a:endCxn id="15370" idx="1"/>
          </p:cNvCxnSpPr>
          <p:nvPr/>
        </p:nvCxnSpPr>
        <p:spPr bwMode="auto">
          <a:xfrm rot="16200000" flipH="1">
            <a:off x="8248650" y="6775450"/>
            <a:ext cx="546100" cy="1841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Straight Connector 29"/>
          <p:cNvCxnSpPr>
            <a:cxnSpLocks noChangeShapeType="1"/>
            <a:stCxn id="15369" idx="1"/>
            <a:endCxn id="15366" idx="5"/>
          </p:cNvCxnSpPr>
          <p:nvPr/>
        </p:nvCxnSpPr>
        <p:spPr bwMode="auto">
          <a:xfrm rot="16200000" flipV="1">
            <a:off x="5276850" y="7613650"/>
            <a:ext cx="1003300" cy="774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Straight Connector 34"/>
          <p:cNvCxnSpPr>
            <a:cxnSpLocks noChangeShapeType="1"/>
            <a:stCxn id="15370" idx="3"/>
          </p:cNvCxnSpPr>
          <p:nvPr/>
        </p:nvCxnSpPr>
        <p:spPr bwMode="auto">
          <a:xfrm rot="5400000">
            <a:off x="7721600" y="6889750"/>
            <a:ext cx="425450" cy="3016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Straight Connector 36"/>
          <p:cNvCxnSpPr>
            <a:cxnSpLocks noChangeShapeType="1"/>
            <a:stCxn id="15369" idx="7"/>
            <a:endCxn id="15368" idx="3"/>
          </p:cNvCxnSpPr>
          <p:nvPr/>
        </p:nvCxnSpPr>
        <p:spPr bwMode="auto">
          <a:xfrm rot="5400000" flipH="1" flipV="1">
            <a:off x="6343650" y="7461250"/>
            <a:ext cx="1079500" cy="1003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Straight Connector 38"/>
          <p:cNvCxnSpPr>
            <a:cxnSpLocks noChangeShapeType="1"/>
            <a:stCxn id="15368" idx="2"/>
            <a:endCxn id="15366" idx="6"/>
          </p:cNvCxnSpPr>
          <p:nvPr/>
        </p:nvCxnSpPr>
        <p:spPr bwMode="auto">
          <a:xfrm rot="10800000" flipV="1">
            <a:off x="5435600" y="7315200"/>
            <a:ext cx="1905000" cy="76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Straight Connector 40"/>
          <p:cNvCxnSpPr>
            <a:cxnSpLocks noChangeShapeType="1"/>
            <a:stCxn id="15369" idx="3"/>
            <a:endCxn id="15364" idx="6"/>
          </p:cNvCxnSpPr>
          <p:nvPr/>
        </p:nvCxnSpPr>
        <p:spPr bwMode="auto">
          <a:xfrm rot="5400000" flipH="1">
            <a:off x="4718050" y="7270750"/>
            <a:ext cx="31750" cy="2863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Straight Connector 42"/>
          <p:cNvCxnSpPr>
            <a:cxnSpLocks noChangeShapeType="1"/>
            <a:stCxn id="15363" idx="4"/>
            <a:endCxn id="15364" idx="0"/>
          </p:cNvCxnSpPr>
          <p:nvPr/>
        </p:nvCxnSpPr>
        <p:spPr bwMode="auto">
          <a:xfrm rot="5400000">
            <a:off x="2082801" y="7467600"/>
            <a:ext cx="21336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Vertex Cover Problem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2041525" y="2058989"/>
            <a:ext cx="10664825" cy="1737692"/>
          </a:xfrm>
        </p:spPr>
        <p:txBody>
          <a:bodyPr lIns="50800" tIns="50800" rIns="50800" bIns="50800"/>
          <a:lstStyle/>
          <a:p>
            <a:pPr marL="117475" indent="0">
              <a:buNone/>
            </a:pPr>
            <a:r>
              <a:rPr lang="en-US" dirty="0" smtClean="0"/>
              <a:t>Given a graph, G, and an integer k.</a:t>
            </a:r>
          </a:p>
          <a:p>
            <a:pPr marL="117475" indent="0">
              <a:buNone/>
            </a:pPr>
            <a:endParaRPr lang="en-US" dirty="0" smtClean="0"/>
          </a:p>
          <a:p>
            <a:pPr marL="117475" indent="0" algn="ctr">
              <a:buNone/>
            </a:pPr>
            <a:r>
              <a:rPr lang="en-US" i="1" dirty="0" smtClean="0"/>
              <a:t>Is there a vertex cover of k vertices in G? </a:t>
            </a:r>
          </a:p>
        </p:txBody>
      </p:sp>
    </p:spTree>
    <p:extLst>
      <p:ext uri="{BB962C8B-B14F-4D97-AF65-F5344CB8AC3E}">
        <p14:creationId xmlns:p14="http://schemas.microsoft.com/office/powerpoint/2010/main" val="1732958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sz="1800">
                <a:uFillTx/>
              </a:defRPr>
            </a:pPr>
            <a:r>
              <a:rPr lang="en-AU" sz="4400" dirty="0">
                <a:uFill>
                  <a:solidFill/>
                </a:uFill>
              </a:rPr>
              <a:t>There is a vertex cover of size </a:t>
            </a:r>
            <a:r>
              <a:rPr lang="en-AU" sz="4400" dirty="0" smtClean="0">
                <a:uFill>
                  <a:solidFill/>
                </a:uFill>
              </a:rPr>
              <a:t>2 </a:t>
            </a:r>
            <a:r>
              <a:rPr lang="en-AU" sz="4400" dirty="0">
                <a:uFill>
                  <a:solidFill/>
                </a:uFill>
              </a:rPr>
              <a:t>or less for the following graph.</a:t>
            </a:r>
          </a:p>
        </p:txBody>
      </p:sp>
      <p:sp>
        <p:nvSpPr>
          <p:cNvPr id="3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685976" y="6519069"/>
            <a:ext cx="3308747" cy="1846262"/>
          </a:xfrm>
        </p:spPr>
        <p:txBody>
          <a:bodyPr>
            <a:normAutofit/>
          </a:bodyPr>
          <a:lstStyle/>
          <a:p>
            <a:pPr marL="1031875" indent="-914400">
              <a:spcBef>
                <a:spcPct val="20000"/>
              </a:spcBef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dirty="0" smtClean="0"/>
              <a:t>True</a:t>
            </a:r>
          </a:p>
          <a:p>
            <a:pPr marL="1031875" indent="-914400">
              <a:spcBef>
                <a:spcPct val="20000"/>
              </a:spcBef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dirty="0" smtClean="0"/>
              <a:t>False</a:t>
            </a:r>
            <a:endParaRPr lang="en-AU" dirty="0"/>
          </a:p>
        </p:txBody>
      </p:sp>
      <p:sp>
        <p:nvSpPr>
          <p:cNvPr id="5" name="TPCountdownTrigger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4807342" y="29268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77019" y="42661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8601" y="4340149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12" name="Oval 11"/>
          <p:cNvSpPr/>
          <p:nvPr/>
        </p:nvSpPr>
        <p:spPr>
          <a:xfrm>
            <a:off x="2777019" y="29268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9133" y="29036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AU" dirty="0"/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4856465" y="42984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88924" y="293258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AU" dirty="0"/>
              <a:t>D</a:t>
            </a:r>
          </a:p>
        </p:txBody>
      </p:sp>
      <p:sp>
        <p:nvSpPr>
          <p:cNvPr id="16" name="Oval 15"/>
          <p:cNvSpPr/>
          <p:nvPr/>
        </p:nvSpPr>
        <p:spPr>
          <a:xfrm>
            <a:off x="1965896" y="35811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7904" y="358065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A</a:t>
            </a:r>
            <a:endParaRPr lang="en-AU" sz="2800" dirty="0"/>
          </a:p>
        </p:txBody>
      </p:sp>
      <p:sp>
        <p:nvSpPr>
          <p:cNvPr id="18" name="Oval 17"/>
          <p:cNvSpPr/>
          <p:nvPr/>
        </p:nvSpPr>
        <p:spPr>
          <a:xfrm>
            <a:off x="5672619" y="35991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8047" y="430073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AU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8819" y="358065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AU" dirty="0"/>
              <a:t>F</a:t>
            </a:r>
          </a:p>
        </p:txBody>
      </p:sp>
      <p:cxnSp>
        <p:nvCxnSpPr>
          <p:cNvPr id="21" name="Straight Connector 20"/>
          <p:cNvCxnSpPr>
            <a:stCxn id="12" idx="3"/>
          </p:cNvCxnSpPr>
          <p:nvPr/>
        </p:nvCxnSpPr>
        <p:spPr>
          <a:xfrm flipH="1">
            <a:off x="2396019" y="3359043"/>
            <a:ext cx="455149" cy="290629"/>
          </a:xfrm>
          <a:prstGeom prst="line">
            <a:avLst/>
          </a:prstGeom>
          <a:ln w="25400" cmpd="sng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1"/>
            <a:endCxn id="16" idx="5"/>
          </p:cNvCxnSpPr>
          <p:nvPr/>
        </p:nvCxnSpPr>
        <p:spPr>
          <a:xfrm flipH="1" flipV="1">
            <a:off x="2398070" y="4013350"/>
            <a:ext cx="453098" cy="326941"/>
          </a:xfrm>
          <a:prstGeom prst="line">
            <a:avLst/>
          </a:prstGeom>
          <a:ln w="25400" cmpd="sng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3"/>
            <a:endCxn id="14" idx="6"/>
          </p:cNvCxnSpPr>
          <p:nvPr/>
        </p:nvCxnSpPr>
        <p:spPr>
          <a:xfrm flipH="1">
            <a:off x="5362788" y="4031351"/>
            <a:ext cx="383980" cy="520280"/>
          </a:xfrm>
          <a:prstGeom prst="line">
            <a:avLst/>
          </a:prstGeom>
          <a:ln w="25400" cmpd="sng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1"/>
            <a:endCxn id="9" idx="5"/>
          </p:cNvCxnSpPr>
          <p:nvPr/>
        </p:nvCxnSpPr>
        <p:spPr>
          <a:xfrm flipH="1" flipV="1">
            <a:off x="5239516" y="3359043"/>
            <a:ext cx="507252" cy="314283"/>
          </a:xfrm>
          <a:prstGeom prst="line">
            <a:avLst/>
          </a:prstGeom>
          <a:ln w="25400" cmpd="sng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1"/>
            <a:endCxn id="12" idx="5"/>
          </p:cNvCxnSpPr>
          <p:nvPr/>
        </p:nvCxnSpPr>
        <p:spPr>
          <a:xfrm flipH="1" flipV="1">
            <a:off x="3209193" y="3359043"/>
            <a:ext cx="2537575" cy="314283"/>
          </a:xfrm>
          <a:prstGeom prst="line">
            <a:avLst/>
          </a:prstGeom>
          <a:ln w="25400" cmpd="sng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3"/>
            <a:endCxn id="16" idx="6"/>
          </p:cNvCxnSpPr>
          <p:nvPr/>
        </p:nvCxnSpPr>
        <p:spPr>
          <a:xfrm flipH="1">
            <a:off x="2472219" y="3359043"/>
            <a:ext cx="2409272" cy="475295"/>
          </a:xfrm>
          <a:prstGeom prst="line">
            <a:avLst/>
          </a:prstGeom>
          <a:ln w="25400" cmpd="sng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51168" y="428157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2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Clique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1533848" y="1924472"/>
            <a:ext cx="10748069" cy="2647950"/>
          </a:xfrm>
        </p:spPr>
        <p:txBody>
          <a:bodyPr lIns="50800" tIns="50800" rIns="50800" bIns="50800">
            <a:normAutofit/>
          </a:bodyPr>
          <a:lstStyle/>
          <a:p>
            <a:pPr marL="520184" indent="-403143" fontAlgn="auto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Give a graph G.</a:t>
            </a:r>
          </a:p>
          <a:p>
            <a:pPr marL="520184" indent="-403143" fontAlgn="auto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A clique is a </a:t>
            </a:r>
            <a:r>
              <a:rPr lang="en-US" dirty="0" err="1" smtClean="0">
                <a:ea typeface="+mn-ea"/>
              </a:rPr>
              <a:t>subgraph</a:t>
            </a:r>
            <a:r>
              <a:rPr lang="en-US" dirty="0" smtClean="0">
                <a:ea typeface="+mn-ea"/>
              </a:rPr>
              <a:t> where there is an edge between every two vertices.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2997200" y="60960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2997200" y="8534400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6273800" y="51054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5130800" y="7239000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8864600" y="6019800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7340600" y="7162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6121400" y="87630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9321800" y="8382000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cxnSp>
        <p:nvCxnSpPr>
          <p:cNvPr id="17419" name="Straight Connector 12"/>
          <p:cNvCxnSpPr>
            <a:cxnSpLocks noChangeShapeType="1"/>
            <a:stCxn id="17411" idx="6"/>
            <a:endCxn id="17415" idx="2"/>
          </p:cNvCxnSpPr>
          <p:nvPr/>
        </p:nvCxnSpPr>
        <p:spPr bwMode="auto">
          <a:xfrm flipV="1">
            <a:off x="3302000" y="6172200"/>
            <a:ext cx="5562600" cy="76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Straight Connector 14"/>
          <p:cNvCxnSpPr>
            <a:cxnSpLocks noChangeShapeType="1"/>
            <a:stCxn id="17411" idx="5"/>
            <a:endCxn id="17414" idx="1"/>
          </p:cNvCxnSpPr>
          <p:nvPr/>
        </p:nvCxnSpPr>
        <p:spPr bwMode="auto">
          <a:xfrm rot="16200000" flipH="1">
            <a:off x="3752850" y="5861050"/>
            <a:ext cx="927100" cy="191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Straight Connector 16"/>
          <p:cNvCxnSpPr>
            <a:cxnSpLocks noChangeShapeType="1"/>
            <a:stCxn id="17411" idx="6"/>
            <a:endCxn id="17416" idx="2"/>
          </p:cNvCxnSpPr>
          <p:nvPr/>
        </p:nvCxnSpPr>
        <p:spPr bwMode="auto">
          <a:xfrm>
            <a:off x="3302000" y="6248400"/>
            <a:ext cx="40386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Straight Connector 18"/>
          <p:cNvCxnSpPr>
            <a:cxnSpLocks noChangeShapeType="1"/>
            <a:stCxn id="17411" idx="5"/>
            <a:endCxn id="17418" idx="2"/>
          </p:cNvCxnSpPr>
          <p:nvPr/>
        </p:nvCxnSpPr>
        <p:spPr bwMode="auto">
          <a:xfrm rot="16200000" flipH="1">
            <a:off x="5200650" y="4413250"/>
            <a:ext cx="2178050" cy="6064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Straight Connector 21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rot="5400000" flipH="1" flipV="1">
            <a:off x="3181350" y="5441950"/>
            <a:ext cx="3213100" cy="3060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Straight Connector 23"/>
          <p:cNvCxnSpPr>
            <a:cxnSpLocks noChangeShapeType="1"/>
            <a:stCxn id="17412" idx="7"/>
            <a:endCxn id="17414" idx="3"/>
          </p:cNvCxnSpPr>
          <p:nvPr/>
        </p:nvCxnSpPr>
        <p:spPr bwMode="auto">
          <a:xfrm rot="5400000" flipH="1" flipV="1">
            <a:off x="3676650" y="7080250"/>
            <a:ext cx="1079500" cy="191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Straight Connector 25"/>
          <p:cNvCxnSpPr>
            <a:cxnSpLocks noChangeShapeType="1"/>
            <a:stCxn id="17412" idx="6"/>
            <a:endCxn id="17415" idx="3"/>
          </p:cNvCxnSpPr>
          <p:nvPr/>
        </p:nvCxnSpPr>
        <p:spPr bwMode="auto">
          <a:xfrm flipV="1">
            <a:off x="3302000" y="6280150"/>
            <a:ext cx="5607050" cy="2406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Straight Connector 27"/>
          <p:cNvCxnSpPr>
            <a:cxnSpLocks noChangeShapeType="1"/>
            <a:stCxn id="17412" idx="6"/>
            <a:endCxn id="17418" idx="2"/>
          </p:cNvCxnSpPr>
          <p:nvPr/>
        </p:nvCxnSpPr>
        <p:spPr bwMode="auto">
          <a:xfrm flipV="1">
            <a:off x="3302000" y="8534400"/>
            <a:ext cx="60198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Straight Connector 29"/>
          <p:cNvCxnSpPr>
            <a:cxnSpLocks noChangeShapeType="1"/>
            <a:stCxn id="17414" idx="7"/>
            <a:endCxn id="17415" idx="3"/>
          </p:cNvCxnSpPr>
          <p:nvPr/>
        </p:nvCxnSpPr>
        <p:spPr bwMode="auto">
          <a:xfrm rot="5400000" flipH="1" flipV="1">
            <a:off x="6648450" y="5022850"/>
            <a:ext cx="1003300" cy="3517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Straight Connector 31"/>
          <p:cNvCxnSpPr>
            <a:cxnSpLocks noChangeShapeType="1"/>
            <a:stCxn id="17414" idx="5"/>
            <a:endCxn id="17418" idx="2"/>
          </p:cNvCxnSpPr>
          <p:nvPr/>
        </p:nvCxnSpPr>
        <p:spPr bwMode="auto">
          <a:xfrm rot="16200000" flipH="1">
            <a:off x="6838950" y="6051550"/>
            <a:ext cx="1035050" cy="393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Straight Connector 33"/>
          <p:cNvCxnSpPr>
            <a:cxnSpLocks noChangeShapeType="1"/>
            <a:endCxn id="17415" idx="3"/>
          </p:cNvCxnSpPr>
          <p:nvPr/>
        </p:nvCxnSpPr>
        <p:spPr bwMode="auto">
          <a:xfrm rot="5400000" flipH="1" flipV="1">
            <a:off x="6442075" y="6340475"/>
            <a:ext cx="2527300" cy="2406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Straight Connector 35"/>
          <p:cNvCxnSpPr>
            <a:cxnSpLocks noChangeShapeType="1"/>
            <a:stCxn id="17417" idx="0"/>
            <a:endCxn id="17413" idx="4"/>
          </p:cNvCxnSpPr>
          <p:nvPr/>
        </p:nvCxnSpPr>
        <p:spPr bwMode="auto">
          <a:xfrm rot="5400000" flipH="1" flipV="1">
            <a:off x="4673600" y="7010400"/>
            <a:ext cx="3352800" cy="152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Straight Connector 37"/>
          <p:cNvCxnSpPr>
            <a:cxnSpLocks noChangeShapeType="1"/>
            <a:stCxn id="17417" idx="1"/>
          </p:cNvCxnSpPr>
          <p:nvPr/>
        </p:nvCxnSpPr>
        <p:spPr bwMode="auto">
          <a:xfrm rot="16200000" flipV="1">
            <a:off x="3492500" y="6134100"/>
            <a:ext cx="2406650" cy="2940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Straight Connector 39"/>
          <p:cNvCxnSpPr>
            <a:cxnSpLocks noChangeShapeType="1"/>
            <a:stCxn id="17416" idx="2"/>
            <a:endCxn id="17412" idx="6"/>
          </p:cNvCxnSpPr>
          <p:nvPr/>
        </p:nvCxnSpPr>
        <p:spPr bwMode="auto">
          <a:xfrm rot="10800000" flipV="1">
            <a:off x="3302000" y="7315200"/>
            <a:ext cx="4038600" cy="137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Straight Connector 41"/>
          <p:cNvCxnSpPr>
            <a:cxnSpLocks noChangeShapeType="1"/>
            <a:stCxn id="17413" idx="5"/>
            <a:endCxn id="17418" idx="1"/>
          </p:cNvCxnSpPr>
          <p:nvPr/>
        </p:nvCxnSpPr>
        <p:spPr bwMode="auto">
          <a:xfrm rot="16200000" flipH="1">
            <a:off x="6419850" y="5480050"/>
            <a:ext cx="3060700" cy="283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Straight Connector 43"/>
          <p:cNvCxnSpPr>
            <a:cxnSpLocks noChangeShapeType="1"/>
            <a:stCxn id="17415" idx="4"/>
            <a:endCxn id="17418" idx="0"/>
          </p:cNvCxnSpPr>
          <p:nvPr/>
        </p:nvCxnSpPr>
        <p:spPr bwMode="auto">
          <a:xfrm rot="16200000" flipH="1">
            <a:off x="8216900" y="7124700"/>
            <a:ext cx="20574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Clique Problem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1965896" y="1996480"/>
            <a:ext cx="10172005" cy="2647950"/>
          </a:xfrm>
        </p:spPr>
        <p:txBody>
          <a:bodyPr lIns="50800" tIns="50800" rIns="50800" bIns="50800">
            <a:normAutofit/>
          </a:bodyPr>
          <a:lstStyle/>
          <a:p>
            <a:pPr marL="117041" indent="0" fontAlgn="auto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None/>
              <a:defRPr/>
            </a:pPr>
            <a:r>
              <a:rPr lang="en-US" dirty="0" smtClean="0">
                <a:ea typeface="+mn-ea"/>
              </a:rPr>
              <a:t>Give a graph G and an integer k.</a:t>
            </a:r>
          </a:p>
          <a:p>
            <a:pPr marL="117041" indent="0" fontAlgn="auto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None/>
              <a:defRPr/>
            </a:pPr>
            <a:endParaRPr lang="en-US" dirty="0" smtClean="0">
              <a:ea typeface="+mn-ea"/>
            </a:endParaRPr>
          </a:p>
          <a:p>
            <a:pPr marL="117041" indent="0" algn="ctr" fontAlgn="auto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None/>
              <a:defRPr/>
            </a:pPr>
            <a:r>
              <a:rPr lang="en-US" i="1" dirty="0" smtClean="0">
                <a:ea typeface="+mn-ea"/>
              </a:rPr>
              <a:t>Does there exist a clique of k vertices in G?</a:t>
            </a:r>
          </a:p>
        </p:txBody>
      </p:sp>
    </p:spTree>
    <p:extLst>
      <p:ext uri="{BB962C8B-B14F-4D97-AF65-F5344CB8AC3E}">
        <p14:creationId xmlns:p14="http://schemas.microsoft.com/office/powerpoint/2010/main" val="540480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xfrm>
            <a:off x="1165454" y="326644"/>
            <a:ext cx="10663936" cy="16256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Find the largest clique ...</a:t>
            </a:r>
          </a:p>
        </p:txBody>
      </p:sp>
      <p:pic>
        <p:nvPicPr>
          <p:cNvPr id="569" name="facebook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00" y="2247900"/>
            <a:ext cx="12035631" cy="5994400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Shape 570"/>
          <p:cNvSpPr/>
          <p:nvPr/>
        </p:nvSpPr>
        <p:spPr>
          <a:xfrm>
            <a:off x="3937000" y="9144000"/>
            <a:ext cx="5448300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defTabSz="914400">
              <a:buClr>
                <a:srgbClr val="000000"/>
              </a:buClr>
              <a:buFont typeface="Helvetica Light"/>
              <a:defRPr sz="1800"/>
            </a:pPr>
            <a:r>
              <a:rPr sz="100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  <a:hlinkClick r:id="rId3"/>
              </a:rPr>
              <a:t>Source: </a:t>
            </a:r>
            <a:r>
              <a:rPr sz="1000" u="sng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  <a:hlinkClick r:id="rId3"/>
              </a:rPr>
              <a:t>http://www.facebook.com/notes/facebook-engineering/visualizing-friendships/469716398919</a:t>
            </a:r>
          </a:p>
        </p:txBody>
      </p:sp>
      <p:sp>
        <p:nvSpPr>
          <p:cNvPr id="571" name="Shape 571"/>
          <p:cNvSpPr/>
          <p:nvPr/>
        </p:nvSpPr>
        <p:spPr>
          <a:xfrm>
            <a:off x="3797300" y="8928100"/>
            <a:ext cx="5422900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ctr" defTabSz="914400">
              <a:buClr>
                <a:srgbClr val="000000"/>
              </a:buClr>
              <a:buFont typeface="Helvetica Light"/>
              <a:defRPr sz="1800"/>
            </a:pPr>
            <a:r>
              <a:rPr sz="100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rPr>
              <a:t>Visualizing friendship, Graph by Paul Butler.</a:t>
            </a:r>
            <a:br>
              <a:rPr sz="100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rPr>
            </a:br>
            <a:endParaRPr sz="1000">
              <a:uFill>
                <a:solidFill/>
              </a:uFill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9888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>
            <a:stCxn id="16" idx="6"/>
            <a:endCxn id="14" idx="2"/>
          </p:cNvCxnSpPr>
          <p:nvPr/>
        </p:nvCxnSpPr>
        <p:spPr>
          <a:xfrm>
            <a:off x="2472219" y="3834338"/>
            <a:ext cx="2384246" cy="71729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5" idx="1"/>
          </p:cNvCxnSpPr>
          <p:nvPr/>
        </p:nvCxnSpPr>
        <p:spPr>
          <a:xfrm>
            <a:off x="3137059" y="3148608"/>
            <a:ext cx="1751865" cy="45586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0"/>
            <a:endCxn id="13" idx="2"/>
          </p:cNvCxnSpPr>
          <p:nvPr/>
        </p:nvCxnSpPr>
        <p:spPr>
          <a:xfrm flipV="1">
            <a:off x="3030181" y="3426821"/>
            <a:ext cx="30709" cy="83932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3050873" y="3301009"/>
            <a:ext cx="1887174" cy="1040186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" idx="1"/>
          </p:cNvCxnSpPr>
          <p:nvPr/>
        </p:nvCxnSpPr>
        <p:spPr>
          <a:xfrm flipH="1">
            <a:off x="3137060" y="3842266"/>
            <a:ext cx="2611759" cy="64561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6"/>
            <a:endCxn id="18" idx="2"/>
          </p:cNvCxnSpPr>
          <p:nvPr/>
        </p:nvCxnSpPr>
        <p:spPr>
          <a:xfrm>
            <a:off x="2472219" y="3834338"/>
            <a:ext cx="3200400" cy="1800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10" idx="7"/>
          </p:cNvCxnSpPr>
          <p:nvPr/>
        </p:nvCxnSpPr>
        <p:spPr>
          <a:xfrm flipH="1">
            <a:off x="3209193" y="3426821"/>
            <a:ext cx="1728855" cy="91347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sz="1800">
                <a:uFillTx/>
              </a:defRPr>
            </a:pPr>
            <a:r>
              <a:rPr lang="en-AU" sz="4400" dirty="0" smtClean="0">
                <a:uFill>
                  <a:solidFill/>
                </a:uFill>
              </a:rPr>
              <a:t>There is a clique of four vertices.</a:t>
            </a:r>
            <a:endParaRPr lang="en-AU" sz="4400" dirty="0">
              <a:uFill>
                <a:solidFill/>
              </a:uFill>
            </a:endParaRPr>
          </a:p>
        </p:txBody>
      </p:sp>
      <p:sp>
        <p:nvSpPr>
          <p:cNvPr id="3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685976" y="6519069"/>
            <a:ext cx="3308747" cy="1846262"/>
          </a:xfrm>
        </p:spPr>
        <p:txBody>
          <a:bodyPr>
            <a:normAutofit/>
          </a:bodyPr>
          <a:lstStyle/>
          <a:p>
            <a:pPr marL="1031875" indent="-914400">
              <a:spcBef>
                <a:spcPct val="20000"/>
              </a:spcBef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dirty="0" smtClean="0"/>
              <a:t>True</a:t>
            </a:r>
          </a:p>
          <a:p>
            <a:pPr marL="1031875" indent="-914400">
              <a:spcBef>
                <a:spcPct val="20000"/>
              </a:spcBef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dirty="0" smtClean="0"/>
              <a:t>False</a:t>
            </a:r>
            <a:endParaRPr lang="en-AU" dirty="0"/>
          </a:p>
        </p:txBody>
      </p:sp>
      <p:sp>
        <p:nvSpPr>
          <p:cNvPr id="5" name="TPCountdownTrigger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4807342" y="29268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77019" y="42661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8601" y="4340149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12" name="Oval 11"/>
          <p:cNvSpPr/>
          <p:nvPr/>
        </p:nvSpPr>
        <p:spPr>
          <a:xfrm>
            <a:off x="2777019" y="29268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9133" y="29036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AU" dirty="0"/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4856465" y="42984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88924" y="293258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AU" dirty="0"/>
              <a:t>D</a:t>
            </a:r>
          </a:p>
        </p:txBody>
      </p:sp>
      <p:sp>
        <p:nvSpPr>
          <p:cNvPr id="16" name="Oval 15"/>
          <p:cNvSpPr/>
          <p:nvPr/>
        </p:nvSpPr>
        <p:spPr>
          <a:xfrm>
            <a:off x="1965896" y="35811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7904" y="358065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A</a:t>
            </a:r>
            <a:endParaRPr lang="en-AU" sz="2800" dirty="0"/>
          </a:p>
        </p:txBody>
      </p:sp>
      <p:sp>
        <p:nvSpPr>
          <p:cNvPr id="18" name="Oval 17"/>
          <p:cNvSpPr/>
          <p:nvPr/>
        </p:nvSpPr>
        <p:spPr>
          <a:xfrm>
            <a:off x="5672619" y="35991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8047" y="430073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AU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8819" y="358065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AU" dirty="0"/>
              <a:t>F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1168" y="428157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C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5093233" y="3327620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4" idx="2"/>
          </p:cNvCxnSpPr>
          <p:nvPr/>
        </p:nvCxnSpPr>
        <p:spPr>
          <a:xfrm flipV="1">
            <a:off x="3126255" y="4551631"/>
            <a:ext cx="1730210" cy="4503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0813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Three-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colourable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Problem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749871" y="2139950"/>
            <a:ext cx="10604053" cy="2305050"/>
          </a:xfrm>
        </p:spPr>
        <p:txBody>
          <a:bodyPr lIns="50800" tIns="50800" rIns="50800" bIns="50800"/>
          <a:lstStyle/>
          <a:p>
            <a:pPr>
              <a:lnSpc>
                <a:spcPct val="80000"/>
              </a:lnSpc>
            </a:pPr>
            <a:r>
              <a:rPr lang="en-US" sz="3900" dirty="0" smtClean="0"/>
              <a:t>Given: A map.</a:t>
            </a:r>
          </a:p>
          <a:p>
            <a:pPr>
              <a:lnSpc>
                <a:spcPct val="80000"/>
              </a:lnSpc>
            </a:pPr>
            <a:r>
              <a:rPr lang="en-US" sz="3900" dirty="0" smtClean="0"/>
              <a:t>Question: Can you </a:t>
            </a:r>
            <a:r>
              <a:rPr lang="en-US" sz="3900" dirty="0" err="1" smtClean="0"/>
              <a:t>colour</a:t>
            </a:r>
            <a:r>
              <a:rPr lang="en-US" sz="3900" dirty="0" smtClean="0"/>
              <a:t> the map with only 3 </a:t>
            </a:r>
            <a:r>
              <a:rPr lang="en-US" sz="3900" dirty="0" err="1" smtClean="0"/>
              <a:t>colours</a:t>
            </a:r>
            <a:r>
              <a:rPr lang="en-US" sz="3900" dirty="0"/>
              <a:t> </a:t>
            </a:r>
            <a:r>
              <a:rPr lang="en-US" sz="3900" dirty="0" smtClean="0"/>
              <a:t>so that no two regions, that share a border, have the same </a:t>
            </a:r>
            <a:r>
              <a:rPr lang="en-US" sz="3900" dirty="0" err="1" smtClean="0"/>
              <a:t>colour</a:t>
            </a:r>
            <a:r>
              <a:rPr lang="en-US" sz="3900" dirty="0" smtClean="0"/>
              <a:t>? </a:t>
            </a:r>
          </a:p>
        </p:txBody>
      </p:sp>
      <p:pic>
        <p:nvPicPr>
          <p:cNvPr id="18435" name="Content Placeholder 4" descr="5colorma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4551363"/>
            <a:ext cx="4724400" cy="49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50800" tIns="50800" rIns="50800" bIns="50800"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Overview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/>
        <p:txBody>
          <a:bodyPr lIns="50800" tIns="50800" rIns="50800" bIns="50800"/>
          <a:lstStyle/>
          <a:p>
            <a:r>
              <a:rPr lang="en-US" smtClean="0"/>
              <a:t>Inefficient Algorithms</a:t>
            </a:r>
          </a:p>
          <a:p>
            <a:r>
              <a:rPr lang="en-US" smtClean="0"/>
              <a:t>Decision Problems</a:t>
            </a:r>
          </a:p>
          <a:p>
            <a:r>
              <a:rPr lang="en-US" smtClean="0"/>
              <a:t>Certificates</a:t>
            </a:r>
          </a:p>
          <a:p>
            <a:r>
              <a:rPr lang="en-US" smtClean="0"/>
              <a:t>NP problems</a:t>
            </a:r>
          </a:p>
          <a:p>
            <a:r>
              <a:rPr lang="en-US" smtClean="0"/>
              <a:t>NP-Completeness</a:t>
            </a:r>
          </a:p>
          <a:p>
            <a:r>
              <a:rPr lang="en-US" smtClean="0"/>
              <a:t>Polynomial reducible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4048" y="2644552"/>
            <a:ext cx="3048000" cy="313853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sz="1800">
                <a:uFillTx/>
              </a:defRPr>
            </a:pPr>
            <a:r>
              <a:rPr lang="en-AU" sz="4400" dirty="0">
                <a:uFill>
                  <a:solidFill/>
                </a:uFill>
              </a:rPr>
              <a:t>The following 5-region map can be coloured using only 3 colours.</a:t>
            </a:r>
          </a:p>
        </p:txBody>
      </p:sp>
      <p:sp>
        <p:nvSpPr>
          <p:cNvPr id="3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327014" y="6172944"/>
            <a:ext cx="3524771" cy="1974079"/>
          </a:xfrm>
        </p:spPr>
        <p:txBody>
          <a:bodyPr>
            <a:normAutofit/>
          </a:bodyPr>
          <a:lstStyle/>
          <a:p>
            <a:pPr marL="1031875" indent="-914400">
              <a:spcBef>
                <a:spcPct val="20000"/>
              </a:spcBef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dirty="0" smtClean="0"/>
              <a:t>True</a:t>
            </a:r>
          </a:p>
          <a:p>
            <a:pPr marL="1031875" indent="-914400">
              <a:spcBef>
                <a:spcPct val="20000"/>
              </a:spcBef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dirty="0" smtClean="0"/>
              <a:t>False</a:t>
            </a:r>
            <a:endParaRPr lang="en-AU" dirty="0"/>
          </a:p>
        </p:txBody>
      </p:sp>
      <p:sp>
        <p:nvSpPr>
          <p:cNvPr id="5" name="TPCountdownTrigger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47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664825" cy="1625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 dirty="0">
                <a:uFill>
                  <a:solidFill/>
                </a:uFill>
              </a:rPr>
              <a:t>Decision Problem</a:t>
            </a:r>
          </a:p>
        </p:txBody>
      </p:sp>
      <p:sp>
        <p:nvSpPr>
          <p:cNvPr id="626" name="Shape 626"/>
          <p:cNvSpPr/>
          <p:nvPr/>
        </p:nvSpPr>
        <p:spPr>
          <a:xfrm>
            <a:off x="5067300" y="4381500"/>
            <a:ext cx="3517900" cy="2044700"/>
          </a:xfrm>
          <a:prstGeom prst="roundRect">
            <a:avLst>
              <a:gd name="adj" fmla="val 9317"/>
            </a:avLst>
          </a:prstGeom>
          <a:solidFill>
            <a:srgbClr val="F5EC00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 algn="ctr" defTabSz="584200">
              <a:buClr>
                <a:srgbClr val="000000"/>
              </a:buClr>
              <a:buFont typeface="Helvetica Light"/>
              <a:defRPr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000"/>
              <a:t>Algorithm</a:t>
            </a:r>
          </a:p>
        </p:txBody>
      </p:sp>
      <p:sp>
        <p:nvSpPr>
          <p:cNvPr id="627" name="Shape 627"/>
          <p:cNvSpPr/>
          <p:nvPr/>
        </p:nvSpPr>
        <p:spPr>
          <a:xfrm flipV="1">
            <a:off x="6832600" y="3290292"/>
            <a:ext cx="4713" cy="1103908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6167385" y="2324100"/>
            <a:ext cx="1330453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 defTabSz="584200">
              <a:buClr>
                <a:srgbClr val="000000"/>
              </a:buClr>
              <a:buFont typeface="Helvetica Light"/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4000" b="1"/>
              <a:t>Input</a:t>
            </a:r>
          </a:p>
        </p:txBody>
      </p:sp>
      <p:sp>
        <p:nvSpPr>
          <p:cNvPr id="629" name="Shape 629"/>
          <p:cNvSpPr/>
          <p:nvPr/>
        </p:nvSpPr>
        <p:spPr>
          <a:xfrm>
            <a:off x="8205709" y="7277100"/>
            <a:ext cx="728981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 defTabSz="584200">
              <a:buClr>
                <a:srgbClr val="000000"/>
              </a:buClr>
              <a:buFont typeface="Helvetica Light"/>
              <a:defRPr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000" smtClean="0"/>
              <a:t>No</a:t>
            </a:r>
            <a:endParaRPr sz="4000" dirty="0"/>
          </a:p>
        </p:txBody>
      </p:sp>
      <p:sp>
        <p:nvSpPr>
          <p:cNvPr id="630" name="Shape 630"/>
          <p:cNvSpPr/>
          <p:nvPr/>
        </p:nvSpPr>
        <p:spPr>
          <a:xfrm>
            <a:off x="4990328" y="7277100"/>
            <a:ext cx="860553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 defTabSz="584200">
              <a:buClr>
                <a:srgbClr val="000000"/>
              </a:buClr>
              <a:buFont typeface="Helvetica Light"/>
              <a:defRPr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000" dirty="0" smtClean="0"/>
              <a:t>Yes</a:t>
            </a:r>
            <a:endParaRPr sz="4000" dirty="0"/>
          </a:p>
        </p:txBody>
      </p:sp>
      <p:sp>
        <p:nvSpPr>
          <p:cNvPr id="631" name="Shape 631"/>
          <p:cNvSpPr/>
          <p:nvPr/>
        </p:nvSpPr>
        <p:spPr>
          <a:xfrm flipV="1">
            <a:off x="5557688" y="6425852"/>
            <a:ext cx="1045519" cy="972990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632" name="Shape 632"/>
          <p:cNvSpPr/>
          <p:nvPr/>
        </p:nvSpPr>
        <p:spPr>
          <a:xfrm flipH="1" flipV="1">
            <a:off x="6891436" y="6416476"/>
            <a:ext cx="1318073" cy="815678"/>
          </a:xfrm>
          <a:prstGeom prst="line">
            <a:avLst/>
          </a:prstGeom>
          <a:ln w="381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1653284" y="7277100"/>
            <a:ext cx="1895857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 defTabSz="584200">
              <a:buClr>
                <a:srgbClr val="000000"/>
              </a:buClr>
              <a:buFont typeface="Helvetica Light"/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4000" b="1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32149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1533848" y="5014111"/>
            <a:ext cx="11369352" cy="2367801"/>
          </a:xfrm>
          <a:prstGeom prst="rect">
            <a:avLst/>
          </a:prstGeom>
          <a:solidFill>
            <a:srgbClr val="FFF995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buFont typeface="Helvetica Light"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1533848" y="124272"/>
            <a:ext cx="11458252" cy="2259012"/>
          </a:xfrm>
          <a:prstGeom prst="rect">
            <a:avLst/>
          </a:prstGeom>
          <a:solidFill>
            <a:srgbClr val="FFF995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buFont typeface="Helvetica Light"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570196" y="1625600"/>
            <a:ext cx="9324692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lvl="0" defTabSz="914400">
              <a:buClr>
                <a:srgbClr val="000000"/>
              </a:buClr>
              <a:buFont typeface="Helvetica Light"/>
              <a:defRPr sz="1800"/>
            </a:pPr>
            <a:r>
              <a:rPr sz="3500" b="1" dirty="0">
                <a:uFill>
                  <a:solidFill/>
                </a:uFill>
                <a:latin typeface="Helvetica Neue"/>
                <a:ea typeface="Helvetica Neue"/>
                <a:cs typeface="Helvetica Neue"/>
                <a:sym typeface="Helvetica Neue"/>
              </a:rPr>
              <a:t>Question</a:t>
            </a:r>
            <a:r>
              <a:rPr sz="3500" dirty="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: Does </a:t>
            </a:r>
            <a:r>
              <a:rPr sz="3500" b="1" dirty="0">
                <a:uFill>
                  <a:solidFill/>
                </a:u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sz="3500" dirty="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have a Hamiltonian cycle?</a:t>
            </a:r>
          </a:p>
        </p:txBody>
      </p:sp>
      <p:sp>
        <p:nvSpPr>
          <p:cNvPr id="653" name="Shape 653"/>
          <p:cNvSpPr/>
          <p:nvPr/>
        </p:nvSpPr>
        <p:spPr>
          <a:xfrm>
            <a:off x="1570196" y="863600"/>
            <a:ext cx="410670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lvl="0" defTabSz="914400">
              <a:buClr>
                <a:srgbClr val="000000"/>
              </a:buClr>
              <a:buFont typeface="Helvetica Light"/>
              <a:defRPr sz="1800"/>
            </a:pPr>
            <a:r>
              <a:rPr sz="3500" b="1" dirty="0">
                <a:uFill>
                  <a:solidFill>
                    <a:srgbClr val="9292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sz="3500" dirty="0">
                <a:uFill>
                  <a:solidFill>
                    <a:srgbClr val="929292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: Graph </a:t>
            </a:r>
            <a:r>
              <a:rPr sz="3500" b="1" dirty="0">
                <a:uFill>
                  <a:solidFill>
                    <a:srgbClr val="9292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</a:p>
        </p:txBody>
      </p:sp>
      <p:sp>
        <p:nvSpPr>
          <p:cNvPr id="654" name="Shape 654"/>
          <p:cNvSpPr/>
          <p:nvPr/>
        </p:nvSpPr>
        <p:spPr>
          <a:xfrm>
            <a:off x="1516915" y="3715663"/>
            <a:ext cx="11369352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lvl="0" defTabSz="914400">
              <a:buClr>
                <a:srgbClr val="000000"/>
              </a:buClr>
              <a:buFont typeface="Helvetica Light"/>
              <a:defRPr sz="1800"/>
            </a:pPr>
            <a:r>
              <a:rPr sz="3500" b="1" dirty="0">
                <a:uFill>
                  <a:solidFill/>
                </a:uFill>
                <a:latin typeface="Helvetica Neue"/>
                <a:ea typeface="Helvetica Neue"/>
                <a:cs typeface="Helvetica Neue"/>
                <a:sym typeface="Helvetica Neue"/>
              </a:rPr>
              <a:t>Question</a:t>
            </a:r>
            <a:r>
              <a:rPr sz="3500" dirty="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: Does graph </a:t>
            </a:r>
            <a:r>
              <a:rPr sz="3500" b="1" dirty="0">
                <a:uFill>
                  <a:solidFill/>
                </a:u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sz="3500" dirty="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have a vertex cover of size </a:t>
            </a:r>
            <a:r>
              <a:rPr sz="3500" b="1" dirty="0">
                <a:uFill>
                  <a:solidFill/>
                </a:u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sz="3500" dirty="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or less?</a:t>
            </a:r>
          </a:p>
        </p:txBody>
      </p:sp>
      <p:sp>
        <p:nvSpPr>
          <p:cNvPr id="655" name="Shape 655"/>
          <p:cNvSpPr/>
          <p:nvPr/>
        </p:nvSpPr>
        <p:spPr>
          <a:xfrm>
            <a:off x="1516915" y="3029863"/>
            <a:ext cx="6156656" cy="609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defTabSz="914400">
              <a:buClr>
                <a:srgbClr val="000000"/>
              </a:buClr>
              <a:buFont typeface="Helvetica Light"/>
              <a:defRPr sz="1800"/>
            </a:pPr>
            <a:r>
              <a:rPr sz="3500" b="1" dirty="0">
                <a:uFill>
                  <a:solidFill>
                    <a:srgbClr val="9292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sz="3500" dirty="0">
                <a:uFill>
                  <a:solidFill>
                    <a:srgbClr val="929292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: Graph </a:t>
            </a:r>
            <a:r>
              <a:rPr sz="3500" b="1" dirty="0">
                <a:uFill>
                  <a:solidFill>
                    <a:srgbClr val="9292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sz="3500" dirty="0">
                <a:uFill>
                  <a:solidFill>
                    <a:srgbClr val="929292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integer </a:t>
            </a:r>
            <a:r>
              <a:rPr sz="3500" b="1" dirty="0">
                <a:uFill>
                  <a:solidFill>
                    <a:srgbClr val="9292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</a:p>
        </p:txBody>
      </p:sp>
      <p:sp>
        <p:nvSpPr>
          <p:cNvPr id="656" name="Shape 656"/>
          <p:cNvSpPr/>
          <p:nvPr/>
        </p:nvSpPr>
        <p:spPr>
          <a:xfrm>
            <a:off x="1550781" y="6579109"/>
            <a:ext cx="1135241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lvl="0" defTabSz="914400">
              <a:buClr>
                <a:srgbClr val="000000"/>
              </a:buClr>
              <a:buFont typeface="Helvetica Light"/>
              <a:defRPr sz="1800"/>
            </a:pPr>
            <a:r>
              <a:rPr sz="3500" dirty="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Question: Does graph </a:t>
            </a:r>
            <a:r>
              <a:rPr sz="3500" b="1" dirty="0">
                <a:uFill>
                  <a:solidFill/>
                </a:u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sz="3500" dirty="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have a clique of size </a:t>
            </a:r>
            <a:r>
              <a:rPr sz="3500" b="1" dirty="0">
                <a:uFill>
                  <a:solidFill/>
                </a:uFill>
                <a:latin typeface="Helvetica Neue"/>
                <a:ea typeface="Helvetica Neue"/>
                <a:cs typeface="Helvetica Neue"/>
                <a:sym typeface="Helvetica Neue"/>
              </a:rPr>
              <a:t>k </a:t>
            </a:r>
            <a:r>
              <a:rPr sz="3500" dirty="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or more?</a:t>
            </a:r>
          </a:p>
        </p:txBody>
      </p:sp>
      <p:sp>
        <p:nvSpPr>
          <p:cNvPr id="657" name="Shape 657"/>
          <p:cNvSpPr/>
          <p:nvPr/>
        </p:nvSpPr>
        <p:spPr>
          <a:xfrm>
            <a:off x="1550781" y="5893309"/>
            <a:ext cx="6576388" cy="609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defTabSz="914400">
              <a:buClr>
                <a:srgbClr val="000000"/>
              </a:buClr>
              <a:buFont typeface="Helvetica Light"/>
              <a:defRPr sz="1800"/>
            </a:pPr>
            <a:r>
              <a:rPr sz="3500" b="1">
                <a:uFill>
                  <a:solidFill>
                    <a:srgbClr val="9292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sz="3500">
                <a:uFill>
                  <a:solidFill>
                    <a:srgbClr val="929292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: Graph </a:t>
            </a:r>
            <a:r>
              <a:rPr sz="3500" b="1">
                <a:uFill>
                  <a:solidFill>
                    <a:srgbClr val="9292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G </a:t>
            </a:r>
            <a:r>
              <a:rPr sz="3500">
                <a:uFill>
                  <a:solidFill>
                    <a:srgbClr val="929292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and integer </a:t>
            </a:r>
            <a:r>
              <a:rPr sz="3500" b="1">
                <a:uFill>
                  <a:solidFill>
                    <a:srgbClr val="9292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</a:p>
        </p:txBody>
      </p:sp>
      <p:sp>
        <p:nvSpPr>
          <p:cNvPr id="658" name="Shape 658"/>
          <p:cNvSpPr/>
          <p:nvPr/>
        </p:nvSpPr>
        <p:spPr>
          <a:xfrm>
            <a:off x="1521149" y="8578753"/>
            <a:ext cx="11382052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lvl="0" defTabSz="914400">
              <a:buClr>
                <a:srgbClr val="000000"/>
              </a:buClr>
              <a:buFont typeface="Helvetica Light"/>
              <a:defRPr sz="1800"/>
            </a:pPr>
            <a:r>
              <a:rPr sz="3500" b="1" dirty="0">
                <a:uFill>
                  <a:solidFill/>
                </a:uFill>
                <a:latin typeface="Helvetica Neue"/>
                <a:ea typeface="Helvetica Neue"/>
                <a:cs typeface="Helvetica Neue"/>
                <a:sym typeface="Helvetica Neue"/>
              </a:rPr>
              <a:t>Question</a:t>
            </a:r>
            <a:r>
              <a:rPr sz="3500" dirty="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: Can map </a:t>
            </a:r>
            <a:r>
              <a:rPr sz="3500" b="1" dirty="0">
                <a:uFill>
                  <a:solidFill/>
                </a:u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sz="3500" dirty="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be </a:t>
            </a:r>
            <a:r>
              <a:rPr sz="3500" dirty="0" err="1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coloured</a:t>
            </a:r>
            <a:r>
              <a:rPr sz="3500" dirty="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using 3 or less </a:t>
            </a:r>
            <a:r>
              <a:rPr sz="3500" dirty="0" err="1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colours</a:t>
            </a:r>
            <a:r>
              <a:rPr sz="3500" dirty="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</a:p>
        </p:txBody>
      </p:sp>
      <p:sp>
        <p:nvSpPr>
          <p:cNvPr id="659" name="Shape 659"/>
          <p:cNvSpPr/>
          <p:nvPr/>
        </p:nvSpPr>
        <p:spPr>
          <a:xfrm>
            <a:off x="1533848" y="7994553"/>
            <a:ext cx="10845800" cy="609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defTabSz="914400">
              <a:buClr>
                <a:srgbClr val="000000"/>
              </a:buClr>
              <a:buFont typeface="Helvetica Light"/>
              <a:defRPr sz="1800"/>
            </a:pPr>
            <a:r>
              <a:rPr sz="3500" b="1">
                <a:uFill>
                  <a:solidFill>
                    <a:srgbClr val="9292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sz="3500">
                <a:uFill>
                  <a:solidFill>
                    <a:srgbClr val="929292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: Map </a:t>
            </a:r>
            <a:r>
              <a:rPr sz="3500" b="1">
                <a:uFill>
                  <a:solidFill>
                    <a:srgbClr val="9292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sz="3500">
                <a:uFill>
                  <a:solidFill>
                    <a:srgbClr val="929292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</a:p>
        </p:txBody>
      </p:sp>
      <p:sp>
        <p:nvSpPr>
          <p:cNvPr id="660" name="Shape 660"/>
          <p:cNvSpPr/>
          <p:nvPr/>
        </p:nvSpPr>
        <p:spPr>
          <a:xfrm>
            <a:off x="1587129" y="393700"/>
            <a:ext cx="4016713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>
            <a:lvl1pPr defTabSz="914400">
              <a:buClr>
                <a:srgbClr val="000000"/>
              </a:buClr>
              <a:buFont typeface="Helvetica Light"/>
              <a:defRPr sz="3200" b="1">
                <a:solidFill>
                  <a:srgbClr val="FF4013"/>
                </a:solidFill>
                <a:uFill>
                  <a:solidFill>
                    <a:srgbClr val="FF4013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200" b="1" dirty="0">
                <a:solidFill>
                  <a:srgbClr val="FF4013"/>
                </a:solidFill>
                <a:uFill>
                  <a:solidFill>
                    <a:srgbClr val="FF4013"/>
                  </a:solidFill>
                </a:uFill>
              </a:rPr>
              <a:t>Hamiltonian </a:t>
            </a:r>
            <a:r>
              <a:rPr lang="en-AU" sz="3200" b="1" dirty="0" smtClean="0">
                <a:solidFill>
                  <a:srgbClr val="FF4013"/>
                </a:solidFill>
                <a:uFill>
                  <a:solidFill>
                    <a:srgbClr val="FF4013"/>
                  </a:solidFill>
                </a:uFill>
              </a:rPr>
              <a:t>cycle</a:t>
            </a:r>
            <a:endParaRPr sz="3200" b="1" dirty="0">
              <a:solidFill>
                <a:srgbClr val="FF4013"/>
              </a:solidFill>
              <a:uFill>
                <a:solidFill>
                  <a:srgbClr val="FF4013"/>
                </a:solidFill>
              </a:uFill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1533848" y="2559769"/>
            <a:ext cx="32512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>
            <a:lvl1pPr defTabSz="914400">
              <a:buClr>
                <a:srgbClr val="000000"/>
              </a:buClr>
              <a:buFont typeface="Helvetica Light"/>
              <a:defRPr sz="3200" b="1">
                <a:solidFill>
                  <a:srgbClr val="FF4013"/>
                </a:solidFill>
                <a:uFill>
                  <a:solidFill>
                    <a:srgbClr val="FF4013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200" b="1" dirty="0">
                <a:solidFill>
                  <a:srgbClr val="FF4013"/>
                </a:solidFill>
                <a:uFill>
                  <a:solidFill>
                    <a:srgbClr val="FF4013"/>
                  </a:solidFill>
                </a:uFill>
              </a:rPr>
              <a:t>Vertex cover</a:t>
            </a:r>
          </a:p>
        </p:txBody>
      </p:sp>
      <p:sp>
        <p:nvSpPr>
          <p:cNvPr id="662" name="Shape 662"/>
          <p:cNvSpPr/>
          <p:nvPr/>
        </p:nvSpPr>
        <p:spPr>
          <a:xfrm>
            <a:off x="1567714" y="5327746"/>
            <a:ext cx="32512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>
            <a:lvl1pPr defTabSz="914400">
              <a:buClr>
                <a:srgbClr val="000000"/>
              </a:buClr>
              <a:buFont typeface="Helvetica Light"/>
              <a:defRPr sz="3200" b="1">
                <a:solidFill>
                  <a:srgbClr val="FF4013"/>
                </a:solidFill>
                <a:uFill>
                  <a:solidFill>
                    <a:srgbClr val="FF4013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200" b="1" dirty="0">
                <a:solidFill>
                  <a:srgbClr val="FF4013"/>
                </a:solidFill>
                <a:uFill>
                  <a:solidFill>
                    <a:srgbClr val="FF4013"/>
                  </a:solidFill>
                </a:uFill>
              </a:rPr>
              <a:t>Clique</a:t>
            </a:r>
          </a:p>
        </p:txBody>
      </p:sp>
      <p:sp>
        <p:nvSpPr>
          <p:cNvPr id="663" name="Shape 663"/>
          <p:cNvSpPr/>
          <p:nvPr/>
        </p:nvSpPr>
        <p:spPr>
          <a:xfrm>
            <a:off x="1538081" y="7518206"/>
            <a:ext cx="488546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>
            <a:lvl1pPr defTabSz="914400">
              <a:buClr>
                <a:srgbClr val="000000"/>
              </a:buClr>
              <a:buFont typeface="Helvetica Light"/>
              <a:defRPr sz="3200" b="1">
                <a:solidFill>
                  <a:srgbClr val="FF4013"/>
                </a:solidFill>
                <a:uFill>
                  <a:solidFill>
                    <a:srgbClr val="FF4013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200" b="1" dirty="0">
                <a:solidFill>
                  <a:srgbClr val="FF4013"/>
                </a:solidFill>
                <a:uFill>
                  <a:solidFill>
                    <a:srgbClr val="FF4013"/>
                  </a:solidFill>
                </a:uFill>
              </a:rPr>
              <a:t>Map </a:t>
            </a:r>
            <a:r>
              <a:rPr sz="3200" b="1" dirty="0" err="1">
                <a:solidFill>
                  <a:srgbClr val="FF4013"/>
                </a:solidFill>
                <a:uFill>
                  <a:solidFill>
                    <a:srgbClr val="FF4013"/>
                  </a:solidFill>
                </a:uFill>
              </a:rPr>
              <a:t>colouring</a:t>
            </a:r>
            <a:endParaRPr sz="3200" b="1" dirty="0">
              <a:solidFill>
                <a:srgbClr val="FF4013"/>
              </a:solidFill>
              <a:uFill>
                <a:solidFill>
                  <a:srgbClr val="FF4013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77208853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" grpId="0" animBg="1" advAuto="0"/>
      <p:bldP spid="653" grpId="0" animBg="1" advAuto="0"/>
      <p:bldP spid="654" grpId="0" animBg="1" advAuto="0"/>
      <p:bldP spid="655" grpId="0" animBg="1" advAuto="0"/>
      <p:bldP spid="656" grpId="0" animBg="1" advAuto="0"/>
      <p:bldP spid="657" grpId="0" animBg="1" advAuto="0"/>
      <p:bldP spid="658" grpId="0" animBg="1" advAuto="0"/>
      <p:bldP spid="659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/>
          </p:cNvSpPr>
          <p:nvPr>
            <p:ph type="title"/>
          </p:nvPr>
        </p:nvSpPr>
        <p:spPr>
          <a:xfrm>
            <a:off x="1749872" y="340296"/>
            <a:ext cx="9847138" cy="16256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6200" dirty="0">
                <a:uFill>
                  <a:solidFill/>
                </a:uFill>
              </a:rPr>
              <a:t>P Class of Problems</a:t>
            </a:r>
          </a:p>
        </p:txBody>
      </p:sp>
      <p:sp>
        <p:nvSpPr>
          <p:cNvPr id="716" name="Shape 716"/>
          <p:cNvSpPr>
            <a:spLocks noGrp="1"/>
          </p:cNvSpPr>
          <p:nvPr>
            <p:ph type="body" idx="1"/>
          </p:nvPr>
        </p:nvSpPr>
        <p:spPr>
          <a:xfrm>
            <a:off x="1461840" y="2450355"/>
            <a:ext cx="10378753" cy="1752601"/>
          </a:xfrm>
          <a:prstGeom prst="rect">
            <a:avLst/>
          </a:prstGeom>
        </p:spPr>
        <p:txBody>
          <a:bodyPr lIns="0" tIns="0" rIns="0" bIns="0"/>
          <a:lstStyle/>
          <a:p>
            <a:pPr marL="117475" lvl="0" indent="0" algn="ctr">
              <a:buSzTx/>
              <a:buNone/>
              <a:defRPr sz="1800">
                <a:uFillTx/>
              </a:defRPr>
            </a:pPr>
            <a:r>
              <a:rPr sz="4600" dirty="0">
                <a:uFill>
                  <a:solidFill/>
                </a:uFill>
              </a:rPr>
              <a:t>P is the class of </a:t>
            </a:r>
            <a:r>
              <a:rPr sz="4600" u="sng" dirty="0">
                <a:uFill>
                  <a:solidFill/>
                </a:uFill>
              </a:rPr>
              <a:t>decision problems</a:t>
            </a:r>
            <a:r>
              <a:rPr sz="4600" dirty="0">
                <a:uFill>
                  <a:solidFill/>
                </a:uFill>
              </a:rPr>
              <a:t> that </a:t>
            </a:r>
            <a:r>
              <a:rPr sz="4600" b="1" dirty="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can be solved in polynomial time.</a:t>
            </a:r>
          </a:p>
        </p:txBody>
      </p:sp>
      <p:sp>
        <p:nvSpPr>
          <p:cNvPr id="717" name="Shape 717"/>
          <p:cNvSpPr/>
          <p:nvPr/>
        </p:nvSpPr>
        <p:spPr>
          <a:xfrm>
            <a:off x="1605856" y="4372744"/>
            <a:ext cx="4839466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marL="241300" indent="-203200" defTabSz="914400">
              <a:buClr>
                <a:srgbClr val="FF2600"/>
              </a:buClr>
              <a:buSzPct val="50000"/>
              <a:buFont typeface="Helvetica Light"/>
              <a:buChar char="•"/>
              <a:defRPr sz="4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 dirty="0" smtClean="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Is</a:t>
            </a:r>
            <a:r>
              <a:rPr lang="en-AU" sz="4200" dirty="0" smtClean="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a</a:t>
            </a:r>
            <a:r>
              <a:rPr sz="4200" dirty="0" smtClean="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sz="4200" dirty="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target in </a:t>
            </a:r>
            <a:r>
              <a:rPr lang="en-AU" sz="4200" dirty="0" smtClean="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 </a:t>
            </a:r>
            <a:r>
              <a:rPr sz="4200" dirty="0" smtClean="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list</a:t>
            </a:r>
            <a:r>
              <a:rPr lang="en-AU" sz="4200" dirty="0" smtClean="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?</a:t>
            </a:r>
            <a:endParaRPr sz="4200" dirty="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1605856" y="5380856"/>
            <a:ext cx="108012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>
            <a:lvl1pPr marL="241300" indent="-203200" defTabSz="914400">
              <a:buClr>
                <a:srgbClr val="FF2600"/>
              </a:buClr>
              <a:buSzPct val="50000"/>
              <a:buFont typeface="Helvetica Light"/>
              <a:buChar char="•"/>
              <a:defRPr sz="4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 dirty="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Is </a:t>
            </a:r>
            <a:r>
              <a:rPr sz="4200" dirty="0" smtClean="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</a:t>
            </a:r>
            <a:r>
              <a:rPr sz="4200" dirty="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median of the elements in </a:t>
            </a:r>
            <a:r>
              <a:rPr lang="en-AU" sz="4200" dirty="0" smtClean="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 list &gt; 0</a:t>
            </a:r>
            <a:endParaRPr sz="4200" dirty="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1605856" y="6604992"/>
            <a:ext cx="10433744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>
            <a:lvl1pPr marL="241300" indent="-203200" defTabSz="914400">
              <a:buClr>
                <a:srgbClr val="FF2600"/>
              </a:buClr>
              <a:buSzPct val="50000"/>
              <a:buFont typeface="Helvetica Light"/>
              <a:buChar char="•"/>
              <a:defRPr sz="4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AU" sz="4200" dirty="0" smtClean="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Is this list sorted</a:t>
            </a:r>
            <a:r>
              <a:rPr sz="4200" dirty="0" smtClean="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?</a:t>
            </a:r>
            <a:endParaRPr sz="4200" dirty="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44147755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" grpId="0" animBg="1" advAuto="0"/>
      <p:bldP spid="718" grpId="0" animBg="1" advAuto="0"/>
      <p:bldP spid="719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>
            <a:spLocks noGrp="1"/>
          </p:cNvSpPr>
          <p:nvPr>
            <p:ph type="title"/>
          </p:nvPr>
        </p:nvSpPr>
        <p:spPr>
          <a:xfrm>
            <a:off x="1677864" y="412304"/>
            <a:ext cx="10664825" cy="16256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6200" dirty="0">
                <a:uFill>
                  <a:solidFill/>
                </a:uFill>
              </a:rPr>
              <a:t>NP Class of Problems</a:t>
            </a:r>
          </a:p>
        </p:txBody>
      </p:sp>
      <p:sp>
        <p:nvSpPr>
          <p:cNvPr id="725" name="Shape 725"/>
          <p:cNvSpPr>
            <a:spLocks noGrp="1"/>
          </p:cNvSpPr>
          <p:nvPr>
            <p:ph type="body" idx="1"/>
          </p:nvPr>
        </p:nvSpPr>
        <p:spPr>
          <a:xfrm>
            <a:off x="1749872" y="2428899"/>
            <a:ext cx="10090845" cy="2578101"/>
          </a:xfrm>
          <a:prstGeom prst="rect">
            <a:avLst/>
          </a:prstGeom>
        </p:spPr>
        <p:txBody>
          <a:bodyPr lIns="0" tIns="0" rIns="0" bIns="0"/>
          <a:lstStyle/>
          <a:p>
            <a:pPr marL="117475" lvl="0" indent="0" algn="ctr">
              <a:buSzTx/>
              <a:buNone/>
              <a:defRPr sz="1800">
                <a:uFillTx/>
              </a:defRPr>
            </a:pPr>
            <a:r>
              <a:rPr sz="4600" dirty="0">
                <a:uFill>
                  <a:solidFill/>
                </a:uFill>
              </a:rPr>
              <a:t>NP is the class of </a:t>
            </a:r>
            <a:r>
              <a:rPr sz="4600" i="1" u="sng" dirty="0">
                <a:uFill>
                  <a:solidFill/>
                </a:uFill>
              </a:rPr>
              <a:t>decision problems</a:t>
            </a:r>
            <a:r>
              <a:rPr sz="4600" i="1" dirty="0">
                <a:uFill>
                  <a:solidFill/>
                </a:uFill>
              </a:rPr>
              <a:t> </a:t>
            </a:r>
            <a:r>
              <a:rPr sz="4600" dirty="0">
                <a:uFill>
                  <a:solidFill/>
                </a:uFill>
              </a:rPr>
              <a:t>whose </a:t>
            </a:r>
            <a:r>
              <a:rPr sz="4600" b="1" dirty="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solutions can be </a:t>
            </a:r>
            <a:r>
              <a:rPr sz="4600" i="1" u="sng" dirty="0">
                <a:uFill>
                  <a:solidFill/>
                </a:uFill>
              </a:rPr>
              <a:t>verified</a:t>
            </a:r>
            <a:r>
              <a:rPr sz="4600" b="1" dirty="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 in polynomial time</a:t>
            </a:r>
            <a:r>
              <a:rPr sz="4600" dirty="0">
                <a:uFill>
                  <a:solidFill/>
                </a:uFill>
              </a:rPr>
              <a:t>.</a:t>
            </a:r>
          </a:p>
        </p:txBody>
      </p:sp>
      <p:sp>
        <p:nvSpPr>
          <p:cNvPr id="726" name="Shape 726"/>
          <p:cNvSpPr/>
          <p:nvPr/>
        </p:nvSpPr>
        <p:spPr>
          <a:xfrm>
            <a:off x="1605856" y="6464300"/>
            <a:ext cx="90010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marL="190500" lvl="0" indent="-190500" defTabSz="914400">
              <a:buClr>
                <a:srgbClr val="FF2600"/>
              </a:buClr>
              <a:buSzPct val="50000"/>
              <a:buFont typeface="Helvetica Light"/>
              <a:buChar char="•"/>
              <a:defRPr sz="1800"/>
            </a:pPr>
            <a:r>
              <a:rPr sz="3500" dirty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Does graph </a:t>
            </a:r>
            <a:r>
              <a:rPr sz="3500" b="1" dirty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sz="3500" dirty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have a Hamiltonian </a:t>
            </a:r>
            <a:r>
              <a:rPr sz="3500" dirty="0" smtClean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lang="en-AU" sz="3500" dirty="0" err="1" smtClean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ycle</a:t>
            </a:r>
            <a:r>
              <a:rPr sz="3500" dirty="0" smtClean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sz="3500" dirty="0">
              <a:solidFill>
                <a:srgbClr val="0061FF"/>
              </a:solidFill>
              <a:uFill>
                <a:solidFill>
                  <a:srgbClr val="0061FF"/>
                </a:solidFill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1605856" y="5029200"/>
            <a:ext cx="10657184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marL="190500" lvl="0" indent="-190500" defTabSz="914400">
              <a:buClr>
                <a:srgbClr val="FF2600"/>
              </a:buClr>
              <a:buSzPct val="50000"/>
              <a:buFont typeface="Helvetica Light"/>
              <a:buChar char="•"/>
              <a:defRPr sz="1800"/>
            </a:pPr>
            <a:r>
              <a:rPr sz="3500" dirty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Does graph </a:t>
            </a:r>
            <a:r>
              <a:rPr sz="3500" b="1" dirty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sz="3500" dirty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have a vertex cover of size </a:t>
            </a:r>
            <a:r>
              <a:rPr sz="3500" b="1" dirty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sz="3500" dirty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or less?</a:t>
            </a:r>
          </a:p>
        </p:txBody>
      </p:sp>
      <p:sp>
        <p:nvSpPr>
          <p:cNvPr id="728" name="Shape 728"/>
          <p:cNvSpPr/>
          <p:nvPr/>
        </p:nvSpPr>
        <p:spPr>
          <a:xfrm>
            <a:off x="1605856" y="5740400"/>
            <a:ext cx="10873208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marL="190500" lvl="0" indent="-190500" defTabSz="914400">
              <a:buClr>
                <a:srgbClr val="FF2600"/>
              </a:buClr>
              <a:buSzPct val="50000"/>
              <a:buFont typeface="Helvetica Light"/>
              <a:buChar char="•"/>
              <a:defRPr sz="1800"/>
            </a:pPr>
            <a:r>
              <a:rPr sz="3500" dirty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Does graph </a:t>
            </a:r>
            <a:r>
              <a:rPr sz="3500" b="1" dirty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sz="3500" dirty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have a clique of size </a:t>
            </a:r>
            <a:r>
              <a:rPr sz="3500" b="1" dirty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k </a:t>
            </a:r>
            <a:r>
              <a:rPr sz="3500" dirty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or more?</a:t>
            </a:r>
          </a:p>
        </p:txBody>
      </p:sp>
      <p:sp>
        <p:nvSpPr>
          <p:cNvPr id="729" name="Shape 729"/>
          <p:cNvSpPr/>
          <p:nvPr/>
        </p:nvSpPr>
        <p:spPr>
          <a:xfrm>
            <a:off x="1605856" y="7175500"/>
            <a:ext cx="1044116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marL="190500" lvl="0" indent="-190500" defTabSz="914400">
              <a:buClr>
                <a:srgbClr val="FF2600"/>
              </a:buClr>
              <a:buSzPct val="50000"/>
              <a:buFont typeface="Helvetica Light"/>
              <a:buChar char="•"/>
              <a:defRPr sz="1800"/>
            </a:pPr>
            <a:r>
              <a:rPr sz="3500" dirty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Can map </a:t>
            </a:r>
            <a:r>
              <a:rPr sz="3500" b="1" dirty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sz="3500" dirty="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be coloured using 3 or less colours?</a:t>
            </a:r>
          </a:p>
        </p:txBody>
      </p:sp>
      <p:sp>
        <p:nvSpPr>
          <p:cNvPr id="730" name="Shape 730"/>
          <p:cNvSpPr/>
          <p:nvPr/>
        </p:nvSpPr>
        <p:spPr>
          <a:xfrm>
            <a:off x="4863959" y="8194675"/>
            <a:ext cx="3518182" cy="77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marL="117475" lvl="1" indent="0" algn="ctr" defTabSz="914400">
              <a:spcBef>
                <a:spcPts val="800"/>
              </a:spcBef>
              <a:buClr>
                <a:srgbClr val="44A2B6"/>
              </a:buClr>
              <a:buFont typeface="Wingdings 2"/>
              <a:defRPr sz="1800"/>
            </a:pPr>
            <a:r>
              <a:rPr sz="460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rPr>
              <a:t>A lot more ...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63893" y="6574894"/>
            <a:ext cx="4213046" cy="2175212"/>
            <a:chOff x="7905978" y="6965032"/>
            <a:chExt cx="4213046" cy="2175212"/>
          </a:xfrm>
        </p:grpSpPr>
        <p:sp>
          <p:nvSpPr>
            <p:cNvPr id="9" name="Oval 8"/>
            <p:cNvSpPr/>
            <p:nvPr/>
          </p:nvSpPr>
          <p:spPr>
            <a:xfrm>
              <a:off x="10747424" y="69883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717101" y="83275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98683" y="8401580"/>
              <a:ext cx="1847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717101" y="69883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89215" y="6965032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/>
              </a:lvl1pPr>
            </a:lstStyle>
            <a:p>
              <a:r>
                <a:rPr lang="en-AU" dirty="0"/>
                <a:t>B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0796547" y="83599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829006" y="6994015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/>
              </a:lvl1pPr>
            </a:lstStyle>
            <a:p>
              <a:r>
                <a:rPr lang="en-AU" dirty="0"/>
                <a:t>D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7905978" y="764260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77986" y="7642087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/>
                <a:t>A</a:t>
              </a:r>
              <a:endParaRPr lang="en-AU" sz="2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612701" y="7660608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878129" y="8362167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/>
              </a:lvl1pPr>
            </a:lstStyle>
            <a:p>
              <a:r>
                <a:rPr lang="en-AU" dirty="0"/>
                <a:t>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688901" y="7642087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/>
              </a:lvl1pPr>
            </a:lstStyle>
            <a:p>
              <a:r>
                <a:rPr lang="en-AU" dirty="0"/>
                <a:t>F</a:t>
              </a:r>
            </a:p>
          </p:txBody>
        </p:sp>
        <p:cxnSp>
          <p:nvCxnSpPr>
            <p:cNvPr id="21" name="Straight Connector 20"/>
            <p:cNvCxnSpPr>
              <a:stCxn id="12" idx="3"/>
            </p:cNvCxnSpPr>
            <p:nvPr/>
          </p:nvCxnSpPr>
          <p:spPr>
            <a:xfrm flipH="1">
              <a:off x="8336101" y="7420474"/>
              <a:ext cx="455149" cy="290629"/>
            </a:xfrm>
            <a:prstGeom prst="line">
              <a:avLst/>
            </a:prstGeom>
            <a:ln w="25400" cmpd="sng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1"/>
              <a:endCxn id="16" idx="5"/>
            </p:cNvCxnSpPr>
            <p:nvPr/>
          </p:nvCxnSpPr>
          <p:spPr>
            <a:xfrm flipH="1" flipV="1">
              <a:off x="8338152" y="8074781"/>
              <a:ext cx="453098" cy="326941"/>
            </a:xfrm>
            <a:prstGeom prst="line">
              <a:avLst/>
            </a:prstGeom>
            <a:ln w="25400" cmpd="sng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3"/>
              <a:endCxn id="14" idx="6"/>
            </p:cNvCxnSpPr>
            <p:nvPr/>
          </p:nvCxnSpPr>
          <p:spPr>
            <a:xfrm flipH="1">
              <a:off x="11302870" y="8092782"/>
              <a:ext cx="383980" cy="520280"/>
            </a:xfrm>
            <a:prstGeom prst="line">
              <a:avLst/>
            </a:prstGeom>
            <a:ln w="25400" cmpd="sng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8" idx="1"/>
              <a:endCxn id="9" idx="5"/>
            </p:cNvCxnSpPr>
            <p:nvPr/>
          </p:nvCxnSpPr>
          <p:spPr>
            <a:xfrm flipH="1" flipV="1">
              <a:off x="11179598" y="7420474"/>
              <a:ext cx="507252" cy="314283"/>
            </a:xfrm>
            <a:prstGeom prst="line">
              <a:avLst/>
            </a:prstGeom>
            <a:ln w="25400" cmpd="sng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8" idx="1"/>
              <a:endCxn id="12" idx="5"/>
            </p:cNvCxnSpPr>
            <p:nvPr/>
          </p:nvCxnSpPr>
          <p:spPr>
            <a:xfrm flipH="1" flipV="1">
              <a:off x="9149275" y="7420474"/>
              <a:ext cx="2537575" cy="314283"/>
            </a:xfrm>
            <a:prstGeom prst="line">
              <a:avLst/>
            </a:prstGeom>
            <a:ln w="25400" cmpd="sng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3"/>
              <a:endCxn id="16" idx="6"/>
            </p:cNvCxnSpPr>
            <p:nvPr/>
          </p:nvCxnSpPr>
          <p:spPr>
            <a:xfrm flipH="1">
              <a:off x="8412301" y="7420474"/>
              <a:ext cx="2409272" cy="475295"/>
            </a:xfrm>
            <a:prstGeom prst="line">
              <a:avLst/>
            </a:prstGeom>
            <a:ln w="25400" cmpd="sng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8791250" y="8343003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266018" y="6574894"/>
            <a:ext cx="4213046" cy="2175212"/>
            <a:chOff x="1965896" y="2903601"/>
            <a:chExt cx="4213046" cy="2175212"/>
          </a:xfrm>
        </p:grpSpPr>
        <p:cxnSp>
          <p:nvCxnSpPr>
            <p:cNvPr id="29" name="Straight Connector 28"/>
            <p:cNvCxnSpPr>
              <a:stCxn id="43" idx="6"/>
              <a:endCxn id="41" idx="2"/>
            </p:cNvCxnSpPr>
            <p:nvPr/>
          </p:nvCxnSpPr>
          <p:spPr>
            <a:xfrm>
              <a:off x="2472219" y="3834338"/>
              <a:ext cx="2384246" cy="71729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42" idx="1"/>
            </p:cNvCxnSpPr>
            <p:nvPr/>
          </p:nvCxnSpPr>
          <p:spPr>
            <a:xfrm>
              <a:off x="3137059" y="3148608"/>
              <a:ext cx="1751865" cy="45586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7" idx="0"/>
              <a:endCxn id="40" idx="2"/>
            </p:cNvCxnSpPr>
            <p:nvPr/>
          </p:nvCxnSpPr>
          <p:spPr>
            <a:xfrm flipV="1">
              <a:off x="3030181" y="3426821"/>
              <a:ext cx="30709" cy="83932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3050873" y="3301009"/>
              <a:ext cx="1887174" cy="1040186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7" idx="1"/>
            </p:cNvCxnSpPr>
            <p:nvPr/>
          </p:nvCxnSpPr>
          <p:spPr>
            <a:xfrm flipH="1">
              <a:off x="3137060" y="3842266"/>
              <a:ext cx="2611759" cy="64561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3" idx="6"/>
              <a:endCxn id="45" idx="2"/>
            </p:cNvCxnSpPr>
            <p:nvPr/>
          </p:nvCxnSpPr>
          <p:spPr>
            <a:xfrm>
              <a:off x="2472219" y="3834338"/>
              <a:ext cx="3200400" cy="1800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7" idx="7"/>
            </p:cNvCxnSpPr>
            <p:nvPr/>
          </p:nvCxnSpPr>
          <p:spPr>
            <a:xfrm flipH="1">
              <a:off x="3209193" y="3426821"/>
              <a:ext cx="1728855" cy="91347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807342" y="29268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777019" y="426614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8601" y="4340149"/>
              <a:ext cx="1847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2777019" y="29268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49133" y="2903601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/>
              </a:lvl1pPr>
            </a:lstStyle>
            <a:p>
              <a:r>
                <a:rPr lang="en-AU" dirty="0"/>
                <a:t>B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4856465" y="42984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88924" y="2932584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/>
              </a:lvl1pPr>
            </a:lstStyle>
            <a:p>
              <a:r>
                <a:rPr lang="en-AU" dirty="0"/>
                <a:t>D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965896" y="3581176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37904" y="358065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/>
                <a:t>A</a:t>
              </a:r>
              <a:endParaRPr lang="en-AU" sz="28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5672619" y="35991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38047" y="430073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/>
              </a:lvl1pPr>
            </a:lstStyle>
            <a:p>
              <a:r>
                <a:rPr lang="en-AU" dirty="0"/>
                <a:t>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48819" y="3580656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/>
              </a:lvl1pPr>
            </a:lstStyle>
            <a:p>
              <a:r>
                <a:rPr lang="en-AU" dirty="0"/>
                <a:t>F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51168" y="4281572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C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 flipV="1">
              <a:off x="5093233" y="3327620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41" idx="2"/>
            </p:cNvCxnSpPr>
            <p:nvPr/>
          </p:nvCxnSpPr>
          <p:spPr>
            <a:xfrm flipV="1">
              <a:off x="3126255" y="4551631"/>
              <a:ext cx="1730210" cy="4503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204869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" grpId="0" animBg="1" advAuto="0"/>
      <p:bldP spid="727" grpId="0" animBg="1" advAuto="0"/>
      <p:bldP spid="728" grpId="0" animBg="1" advAuto="0"/>
      <p:bldP spid="729" grpId="0" animBg="1" advAuto="0"/>
      <p:bldP spid="730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>
            <a:spLocks noGrp="1"/>
          </p:cNvSpPr>
          <p:nvPr>
            <p:ph type="title"/>
          </p:nvPr>
        </p:nvSpPr>
        <p:spPr>
          <a:xfrm>
            <a:off x="2181920" y="339725"/>
            <a:ext cx="9648130" cy="1152699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6200" dirty="0">
                <a:uFill>
                  <a:solidFill/>
                </a:uFill>
              </a:rPr>
              <a:t>Certificates</a:t>
            </a:r>
          </a:p>
        </p:txBody>
      </p:sp>
      <p:graphicFrame>
        <p:nvGraphicFramePr>
          <p:cNvPr id="733" name="Table 733"/>
          <p:cNvGraphicFramePr/>
          <p:nvPr>
            <p:extLst>
              <p:ext uri="{D42A27DB-BD31-4B8C-83A1-F6EECF244321}">
                <p14:modId xmlns:p14="http://schemas.microsoft.com/office/powerpoint/2010/main" val="3742232527"/>
              </p:ext>
            </p:extLst>
          </p:nvPr>
        </p:nvGraphicFramePr>
        <p:xfrm>
          <a:off x="1893887" y="3102743"/>
          <a:ext cx="10081120" cy="38404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282829"/>
                <a:gridCol w="5798291"/>
              </a:tblGrid>
              <a:tr h="640080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400" b="1" dirty="0"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Problem</a:t>
                      </a:r>
                      <a:endParaRPr sz="2400"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sym typeface="Helvetica"/>
                      </a:endParaRP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400" b="1" dirty="0"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Certificate</a:t>
                      </a:r>
                      <a:endParaRPr sz="2400"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sym typeface="Helvetica"/>
                      </a:endParaRPr>
                    </a:p>
                  </a:txBody>
                  <a:tcPr marL="38100" marR="38100" marT="38100" marB="38100" horzOverflow="overflow"/>
                </a:tc>
              </a:tr>
              <a:tr h="640080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 Light"/>
                        </a:rPr>
                        <a:t>Hamiltonian Cycle</a:t>
                      </a: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 dirty="0">
                          <a:uFill>
                            <a:solidFill/>
                          </a:uFill>
                          <a:sym typeface="Helvetica Light"/>
                        </a:rPr>
                        <a:t>Set of vertices</a:t>
                      </a:r>
                    </a:p>
                  </a:txBody>
                  <a:tcPr marL="38100" marR="38100" marT="38100" marB="38100" horzOverflow="overflow"/>
                </a:tc>
              </a:tr>
              <a:tr h="640080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 Light"/>
                        </a:rPr>
                        <a:t>Vertex Cover</a:t>
                      </a: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 dirty="0">
                          <a:uFill>
                            <a:solidFill/>
                          </a:uFill>
                          <a:sym typeface="Helvetica Light"/>
                        </a:rPr>
                        <a:t>Set of vertices</a:t>
                      </a:r>
                    </a:p>
                  </a:txBody>
                  <a:tcPr marL="38100" marR="38100" marT="38100" marB="38100" horzOverflow="overflow"/>
                </a:tc>
              </a:tr>
              <a:tr h="640080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 Light"/>
                        </a:rPr>
                        <a:t>Clique</a:t>
                      </a: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 dirty="0">
                          <a:uFill>
                            <a:solidFill/>
                          </a:uFill>
                          <a:sym typeface="Helvetica Light"/>
                        </a:rPr>
                        <a:t>Set of vertices</a:t>
                      </a:r>
                    </a:p>
                  </a:txBody>
                  <a:tcPr marL="38100" marR="38100" marT="38100" marB="38100" horzOverflow="overflow"/>
                </a:tc>
              </a:tr>
              <a:tr h="640080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sym typeface="Helvetica Light"/>
                        </a:rPr>
                        <a:t>3-colourable</a:t>
                      </a: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 dirty="0">
                          <a:uFill>
                            <a:solidFill/>
                          </a:uFill>
                          <a:sym typeface="Helvetica Light"/>
                        </a:rPr>
                        <a:t>A colouring of the map</a:t>
                      </a:r>
                    </a:p>
                  </a:txBody>
                  <a:tcPr marL="38100" marR="38100" marT="38100" marB="38100" horzOverflow="overflow"/>
                </a:tc>
              </a:tr>
              <a:tr h="640080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 dirty="0">
                          <a:uFill>
                            <a:solidFill/>
                          </a:uFill>
                          <a:sym typeface="Helvetica Light"/>
                        </a:rPr>
                        <a:t>Factorisation</a:t>
                      </a: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 dirty="0">
                          <a:uFill>
                            <a:solidFill/>
                          </a:uFill>
                          <a:sym typeface="Helvetica Light"/>
                        </a:rPr>
                        <a:t>Factors</a:t>
                      </a:r>
                    </a:p>
                  </a:txBody>
                  <a:tcPr marL="38100" marR="38100" marT="38100" marB="38100" horzOverflow="overflow"/>
                </a:tc>
              </a:tr>
            </a:tbl>
          </a:graphicData>
        </a:graphic>
      </p:graphicFrame>
      <p:sp>
        <p:nvSpPr>
          <p:cNvPr id="734" name="Shape 734"/>
          <p:cNvSpPr/>
          <p:nvPr/>
        </p:nvSpPr>
        <p:spPr>
          <a:xfrm>
            <a:off x="1893888" y="7613104"/>
            <a:ext cx="10220747" cy="556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1" indent="0" defTabSz="914400">
              <a:lnSpc>
                <a:spcPct val="90000"/>
              </a:lnSpc>
              <a:spcBef>
                <a:spcPts val="800"/>
              </a:spcBef>
              <a:buClr>
                <a:srgbClr val="44A2B6"/>
              </a:buClr>
              <a:buFont typeface="Wingdings 2"/>
              <a:defRPr sz="1800"/>
            </a:pPr>
            <a:r>
              <a:rPr sz="3400" b="1" dirty="0">
                <a:uFill>
                  <a:solidFill/>
                </a:uFill>
                <a:latin typeface="+mn-lt"/>
              </a:rPr>
              <a:t>It is often easier to verify a solution than to find it.</a:t>
            </a:r>
          </a:p>
        </p:txBody>
      </p:sp>
      <p:sp>
        <p:nvSpPr>
          <p:cNvPr id="735" name="Shape 735"/>
          <p:cNvSpPr/>
          <p:nvPr/>
        </p:nvSpPr>
        <p:spPr>
          <a:xfrm>
            <a:off x="1893888" y="1780456"/>
            <a:ext cx="7353300" cy="800101"/>
          </a:xfrm>
          <a:prstGeom prst="rect">
            <a:avLst/>
          </a:prstGeom>
          <a:ln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914400">
              <a:lnSpc>
                <a:spcPct val="90000"/>
              </a:lnSpc>
              <a:spcBef>
                <a:spcPts val="800"/>
              </a:spcBef>
              <a:buClr>
                <a:srgbClr val="44A2B6"/>
              </a:buClr>
              <a:buFont typeface="Wingdings 2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400" dirty="0">
                <a:uFill>
                  <a:solidFill/>
                </a:uFill>
              </a:rPr>
              <a:t>A certificate is a possible solution.</a:t>
            </a:r>
          </a:p>
        </p:txBody>
      </p:sp>
    </p:spTree>
    <p:extLst>
      <p:ext uri="{BB962C8B-B14F-4D97-AF65-F5344CB8AC3E}">
        <p14:creationId xmlns:p14="http://schemas.microsoft.com/office/powerpoint/2010/main" val="22045606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/>
        </p:nvSpPr>
        <p:spPr>
          <a:xfrm>
            <a:off x="1533848" y="736600"/>
            <a:ext cx="11342365" cy="26416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0" tIns="63500" rIns="63500" bIns="63500" anchor="ctr"/>
          <a:lstStyle>
            <a:lvl1pPr algn="ctr" defTabSz="914400">
              <a:defRPr sz="620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6200" dirty="0">
                <a:uFill>
                  <a:solidFill/>
                </a:uFill>
              </a:rPr>
              <a:t>How to show that a decision problem is in NP?</a:t>
            </a:r>
          </a:p>
        </p:txBody>
      </p:sp>
      <p:sp>
        <p:nvSpPr>
          <p:cNvPr id="741" name="Shape 741"/>
          <p:cNvSpPr/>
          <p:nvPr/>
        </p:nvSpPr>
        <p:spPr>
          <a:xfrm>
            <a:off x="1028700" y="4165600"/>
            <a:ext cx="10668000" cy="2229909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0" tIns="63500" rIns="63500" bIns="63500" anchor="ctr"/>
          <a:lstStyle>
            <a:lvl1pPr algn="ctr" defTabSz="914400">
              <a:defRPr sz="62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2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</a:rPr>
              <a:t>Show that we can verify the solution in polynomial time.</a:t>
            </a:r>
          </a:p>
        </p:txBody>
      </p:sp>
    </p:spTree>
    <p:extLst>
      <p:ext uri="{BB962C8B-B14F-4D97-AF65-F5344CB8AC3E}">
        <p14:creationId xmlns:p14="http://schemas.microsoft.com/office/powerpoint/2010/main" val="127960090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/>
        </p:nvSpPr>
        <p:spPr>
          <a:xfrm rot="19320000">
            <a:off x="3465428" y="4489158"/>
            <a:ext cx="6624736" cy="4176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>
              <a:srgbClr val="3FA0B5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>
              <a:buClr>
                <a:srgbClr val="000000"/>
              </a:buClr>
              <a:buFont typeface="Helvetica Light"/>
            </a:pPr>
            <a:endParaRPr/>
          </a:p>
        </p:txBody>
      </p:sp>
      <p:grpSp>
        <p:nvGrpSpPr>
          <p:cNvPr id="808" name="Group 808"/>
          <p:cNvGrpSpPr/>
          <p:nvPr/>
        </p:nvGrpSpPr>
        <p:grpSpPr>
          <a:xfrm>
            <a:off x="4905151" y="6290816"/>
            <a:ext cx="2880322" cy="2160241"/>
            <a:chOff x="0" y="0"/>
            <a:chExt cx="2880320" cy="2160240"/>
          </a:xfrm>
        </p:grpSpPr>
        <p:sp>
          <p:nvSpPr>
            <p:cNvPr id="806" name="Shape 806"/>
            <p:cNvSpPr/>
            <p:nvPr/>
          </p:nvSpPr>
          <p:spPr>
            <a:xfrm>
              <a:off x="0" y="0"/>
              <a:ext cx="2880321" cy="216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FFC30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buClr>
                  <a:srgbClr val="000000"/>
                </a:buClr>
                <a:buFont typeface="Helvetica Light"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424160" y="724520"/>
              <a:ext cx="2032001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 defTabSz="914400">
                <a:buClr>
                  <a:srgbClr val="000000"/>
                </a:buClr>
                <a:buFont typeface="Helvetica Light"/>
                <a:defRPr sz="4200" b="1">
                  <a:uFill>
                    <a:solidFill/>
                  </a:uFill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4200" b="1">
                  <a:uFill>
                    <a:solidFill/>
                  </a:uFill>
                </a:rPr>
                <a:t>P</a:t>
              </a:r>
            </a:p>
          </p:txBody>
        </p:sp>
      </p:grpSp>
      <p:sp>
        <p:nvSpPr>
          <p:cNvPr id="809" name="Shape 809"/>
          <p:cNvSpPr/>
          <p:nvPr/>
        </p:nvSpPr>
        <p:spPr>
          <a:xfrm>
            <a:off x="6845300" y="4648200"/>
            <a:ext cx="839928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defTabSz="914400">
              <a:buClr>
                <a:srgbClr val="000000"/>
              </a:buClr>
              <a:buFont typeface="Helvetica Neue"/>
              <a:defRPr sz="4200" b="1">
                <a:uFill>
                  <a:solidFill/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4200" b="1">
                <a:uFill>
                  <a:solidFill/>
                </a:uFill>
              </a:rPr>
              <a:t>NP</a:t>
            </a:r>
          </a:p>
        </p:txBody>
      </p:sp>
      <p:sp>
        <p:nvSpPr>
          <p:cNvPr id="810" name="Shape 810"/>
          <p:cNvSpPr/>
          <p:nvPr/>
        </p:nvSpPr>
        <p:spPr>
          <a:xfrm>
            <a:off x="1384300" y="1612900"/>
            <a:ext cx="10604500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ctr" defTabSz="914400">
              <a:defRPr sz="1800"/>
            </a:pPr>
            <a:r>
              <a:rPr sz="3500" dirty="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rPr>
              <a:t>Every problem that can be </a:t>
            </a:r>
            <a:r>
              <a:rPr sz="3500" i="1" u="sng" dirty="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rPr>
              <a:t>solved</a:t>
            </a:r>
            <a:r>
              <a:rPr sz="3500" dirty="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rPr>
              <a:t> in Polynomial time</a:t>
            </a:r>
            <a:br>
              <a:rPr sz="3500" dirty="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rPr>
            </a:br>
            <a:r>
              <a:rPr sz="3500" dirty="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rPr>
              <a:t>can also be </a:t>
            </a:r>
            <a:r>
              <a:rPr sz="3500" i="1" u="sng" dirty="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rPr>
              <a:t>verified</a:t>
            </a:r>
            <a:r>
              <a:rPr sz="3500" dirty="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rPr>
              <a:t> in Polynomial time.</a:t>
            </a:r>
          </a:p>
          <a:p>
            <a:pPr lvl="0" algn="ctr" defTabSz="914400">
              <a:defRPr sz="1800"/>
            </a:pPr>
            <a:r>
              <a:rPr sz="3500" dirty="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rPr>
              <a:t>(You could ignore the certificate.)</a:t>
            </a:r>
          </a:p>
        </p:txBody>
      </p:sp>
      <p:sp>
        <p:nvSpPr>
          <p:cNvPr id="811" name="Shape 811"/>
          <p:cNvSpPr/>
          <p:nvPr/>
        </p:nvSpPr>
        <p:spPr>
          <a:xfrm>
            <a:off x="2512466" y="338478"/>
            <a:ext cx="7287323" cy="876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5000" b="1"/>
            </a:lvl1pPr>
          </a:lstStyle>
          <a:p>
            <a:pPr lvl="0">
              <a:defRPr sz="1800" b="0"/>
            </a:pPr>
            <a:r>
              <a:rPr sz="5000" b="1"/>
              <a:t>P⊆NP</a:t>
            </a:r>
          </a:p>
        </p:txBody>
      </p:sp>
    </p:spTree>
    <p:extLst>
      <p:ext uri="{BB962C8B-B14F-4D97-AF65-F5344CB8AC3E}">
        <p14:creationId xmlns:p14="http://schemas.microsoft.com/office/powerpoint/2010/main" val="68356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roup 819"/>
          <p:cNvGrpSpPr/>
          <p:nvPr/>
        </p:nvGrpSpPr>
        <p:grpSpPr>
          <a:xfrm>
            <a:off x="-801030" y="952500"/>
            <a:ext cx="7791652" cy="8141338"/>
            <a:chOff x="0" y="0"/>
            <a:chExt cx="7791651" cy="8141337"/>
          </a:xfrm>
        </p:grpSpPr>
        <p:sp>
          <p:nvSpPr>
            <p:cNvPr id="813" name="Shape 813"/>
            <p:cNvSpPr/>
            <p:nvPr/>
          </p:nvSpPr>
          <p:spPr>
            <a:xfrm rot="19320000">
              <a:off x="583457" y="2368258"/>
              <a:ext cx="6624737" cy="417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9525" cap="flat">
              <a:solidFill>
                <a:srgbClr val="3FA0B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buClr>
                  <a:srgbClr val="000000"/>
                </a:buClr>
                <a:buFont typeface="Helvetica Light"/>
              </a:pPr>
              <a:endParaRPr/>
            </a:p>
          </p:txBody>
        </p:sp>
        <p:grpSp>
          <p:nvGrpSpPr>
            <p:cNvPr id="816" name="Group 816"/>
            <p:cNvGrpSpPr/>
            <p:nvPr/>
          </p:nvGrpSpPr>
          <p:grpSpPr>
            <a:xfrm>
              <a:off x="2023181" y="4169916"/>
              <a:ext cx="2880321" cy="2160241"/>
              <a:chOff x="0" y="0"/>
              <a:chExt cx="2880320" cy="2160240"/>
            </a:xfrm>
          </p:grpSpPr>
          <p:sp>
            <p:nvSpPr>
              <p:cNvPr id="814" name="Shape 814"/>
              <p:cNvSpPr/>
              <p:nvPr/>
            </p:nvSpPr>
            <p:spPr>
              <a:xfrm>
                <a:off x="0" y="0"/>
                <a:ext cx="2880321" cy="2160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FFC30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buClr>
                    <a:srgbClr val="000000"/>
                  </a:buClr>
                  <a:buFont typeface="Helvetica Light"/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/>
              </a:p>
            </p:txBody>
          </p:sp>
          <p:sp>
            <p:nvSpPr>
              <p:cNvPr id="815" name="Shape 815"/>
              <p:cNvSpPr/>
              <p:nvPr/>
            </p:nvSpPr>
            <p:spPr>
              <a:xfrm>
                <a:off x="424160" y="724520"/>
                <a:ext cx="2032001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ctr">
                <a:spAutoFit/>
              </a:bodyPr>
              <a:lstStyle>
                <a:lvl1pPr algn="ctr" defTabSz="914400">
                  <a:buClr>
                    <a:srgbClr val="000000"/>
                  </a:buClr>
                  <a:buFont typeface="Helvetica Light"/>
                  <a:defRPr sz="4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Helvetica Light"/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4200">
                    <a:uFill>
                      <a:solidFill/>
                    </a:uFill>
                  </a:rPr>
                  <a:t>P</a:t>
                </a:r>
              </a:p>
            </p:txBody>
          </p:sp>
        </p:grpSp>
        <p:sp>
          <p:nvSpPr>
            <p:cNvPr id="817" name="Shape 817"/>
            <p:cNvSpPr/>
            <p:nvPr/>
          </p:nvSpPr>
          <p:spPr>
            <a:xfrm>
              <a:off x="3963329" y="2527300"/>
              <a:ext cx="819659" cy="696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defTabSz="914400">
                <a:buClr>
                  <a:srgbClr val="000000"/>
                </a:buClr>
                <a:buFont typeface="Helvetica Neue"/>
                <a:defRPr sz="4200">
                  <a:uFill>
                    <a:solidFill/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4200">
                  <a:uFill>
                    <a:solidFill/>
                  </a:uFill>
                </a:rPr>
                <a:t>NP</a:t>
              </a:r>
            </a:p>
          </p:txBody>
        </p:sp>
        <p:sp>
          <p:nvSpPr>
            <p:cNvPr id="818" name="Shape 818"/>
            <p:cNvSpPr/>
            <p:nvPr/>
          </p:nvSpPr>
          <p:spPr>
            <a:xfrm>
              <a:off x="2782229" y="0"/>
              <a:ext cx="2374901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lvl="0" algn="ctr" defTabSz="914400">
                <a:defRPr sz="1800"/>
              </a:pPr>
              <a:r>
                <a:rPr sz="3500">
                  <a:uFill>
                    <a:solidFill/>
                  </a:uFill>
                  <a:latin typeface="+mn-lt"/>
                  <a:ea typeface="+mn-ea"/>
                  <a:cs typeface="+mn-cs"/>
                  <a:sym typeface="Helvetica Light"/>
                </a:rPr>
                <a:t>P </a:t>
              </a:r>
              <a:r>
                <a:rPr sz="3500">
                  <a:solidFill>
                    <a:srgbClr val="333333"/>
                  </a:solidFill>
                  <a:uFill>
                    <a:solidFill/>
                  </a:uFill>
                  <a:latin typeface="Helvetica Neue"/>
                  <a:ea typeface="Helvetica Neue"/>
                  <a:cs typeface="Helvetica Neue"/>
                  <a:sym typeface="Helvetica Neue"/>
                </a:rPr>
                <a:t>≠</a:t>
              </a:r>
              <a:r>
                <a:rPr sz="3500">
                  <a:uFill>
                    <a:solidFill/>
                  </a:uFill>
                  <a:latin typeface="+mn-lt"/>
                  <a:ea typeface="+mn-ea"/>
                  <a:cs typeface="+mn-cs"/>
                  <a:sym typeface="Helvetica Light"/>
                </a:rPr>
                <a:t> NP</a:t>
              </a:r>
            </a:p>
          </p:txBody>
        </p:sp>
      </p:grpSp>
      <p:sp>
        <p:nvSpPr>
          <p:cNvPr id="820" name="Shape 820"/>
          <p:cNvSpPr/>
          <p:nvPr/>
        </p:nvSpPr>
        <p:spPr>
          <a:xfrm>
            <a:off x="7670800" y="8534400"/>
            <a:ext cx="4089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 defTabSz="914400">
              <a:defRPr sz="3500" b="1" u="sng">
                <a:solidFill>
                  <a:srgbClr val="FF4013"/>
                </a:solidFill>
                <a:uFill>
                  <a:solidFill>
                    <a:srgbClr val="FF4013"/>
                  </a:solidFill>
                </a:uFill>
              </a:defRPr>
            </a:lvl1pPr>
          </a:lstStyle>
          <a:p>
            <a:pPr lvl="0">
              <a:defRPr sz="1800" b="0" u="none">
                <a:solidFill>
                  <a:srgbClr val="000000"/>
                </a:solidFill>
                <a:uFillTx/>
              </a:defRPr>
            </a:pPr>
            <a:r>
              <a:rPr sz="3500" b="1" u="sng">
                <a:solidFill>
                  <a:srgbClr val="FF4013"/>
                </a:solidFill>
                <a:uFill>
                  <a:solidFill>
                    <a:srgbClr val="FF4013"/>
                  </a:solidFill>
                </a:uFill>
              </a:rPr>
              <a:t>How to prove this?</a:t>
            </a:r>
          </a:p>
        </p:txBody>
      </p:sp>
      <p:grpSp>
        <p:nvGrpSpPr>
          <p:cNvPr id="829" name="Group 829"/>
          <p:cNvGrpSpPr/>
          <p:nvPr/>
        </p:nvGrpSpPr>
        <p:grpSpPr>
          <a:xfrm>
            <a:off x="5803899" y="12700"/>
            <a:ext cx="7829753" cy="10274300"/>
            <a:chOff x="0" y="0"/>
            <a:chExt cx="7829751" cy="10274300"/>
          </a:xfrm>
        </p:grpSpPr>
        <p:sp>
          <p:nvSpPr>
            <p:cNvPr id="821" name="Shape 821"/>
            <p:cNvSpPr/>
            <p:nvPr/>
          </p:nvSpPr>
          <p:spPr>
            <a:xfrm>
              <a:off x="647700" y="0"/>
              <a:ext cx="6604000" cy="10274300"/>
            </a:xfrm>
            <a:prstGeom prst="rect">
              <a:avLst/>
            </a:prstGeom>
            <a:solidFill>
              <a:srgbClr val="929292">
                <a:alpha val="20000"/>
              </a:srgbClr>
            </a:solidFill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buClr>
                  <a:srgbClr val="000000"/>
                </a:buClr>
                <a:buFont typeface="Helvetica Light"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grpSp>
          <p:nvGrpSpPr>
            <p:cNvPr id="827" name="Group 827"/>
            <p:cNvGrpSpPr/>
            <p:nvPr/>
          </p:nvGrpSpPr>
          <p:grpSpPr>
            <a:xfrm>
              <a:off x="-1" y="876299"/>
              <a:ext cx="7829753" cy="8144394"/>
              <a:chOff x="0" y="0"/>
              <a:chExt cx="7829751" cy="8144392"/>
            </a:xfrm>
          </p:grpSpPr>
          <p:sp>
            <p:nvSpPr>
              <p:cNvPr id="822" name="Shape 822"/>
              <p:cNvSpPr/>
              <p:nvPr/>
            </p:nvSpPr>
            <p:spPr>
              <a:xfrm rot="19320000">
                <a:off x="583457" y="2371314"/>
                <a:ext cx="6624737" cy="4176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9525" cap="flat">
                <a:solidFill>
                  <a:srgbClr val="3FA0B5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>
                    <a:srgbClr val="000000"/>
                  </a:buClr>
                  <a:buFont typeface="Helvetica Light"/>
                </a:pPr>
                <a:endParaRPr/>
              </a:p>
            </p:txBody>
          </p:sp>
          <p:grpSp>
            <p:nvGrpSpPr>
              <p:cNvPr id="826" name="Group 826"/>
              <p:cNvGrpSpPr/>
              <p:nvPr/>
            </p:nvGrpSpPr>
            <p:grpSpPr>
              <a:xfrm>
                <a:off x="38099" y="0"/>
                <a:ext cx="7791653" cy="8144393"/>
                <a:chOff x="0" y="0"/>
                <a:chExt cx="7791651" cy="8144392"/>
              </a:xfrm>
            </p:grpSpPr>
            <p:sp>
              <p:nvSpPr>
                <p:cNvPr id="823" name="Shape 823"/>
                <p:cNvSpPr/>
                <p:nvPr/>
              </p:nvSpPr>
              <p:spPr>
                <a:xfrm>
                  <a:off x="2857500" y="4203700"/>
                  <a:ext cx="1781912" cy="69626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38100" tIns="38100" rIns="38100" bIns="38100" numCol="1" anchor="t">
                  <a:spAutoFit/>
                </a:bodyPr>
                <a:lstStyle>
                  <a:lvl1pPr defTabSz="914400">
                    <a:buClr>
                      <a:srgbClr val="000000"/>
                    </a:buClr>
                    <a:buFont typeface="Helvetica Neue"/>
                    <a:defRPr sz="4200">
                      <a:uFill>
                        <a:solidFill/>
                      </a:uFill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>
                      <a:uFillTx/>
                    </a:defRPr>
                  </a:pPr>
                  <a:r>
                    <a:rPr sz="4200">
                      <a:uFill>
                        <a:solidFill/>
                      </a:uFill>
                    </a:rPr>
                    <a:t>NP = P</a:t>
                  </a:r>
                </a:p>
              </p:txBody>
            </p:sp>
            <p:sp>
              <p:nvSpPr>
                <p:cNvPr id="824" name="Shape 824"/>
                <p:cNvSpPr/>
                <p:nvPr/>
              </p:nvSpPr>
              <p:spPr>
                <a:xfrm>
                  <a:off x="2743200" y="0"/>
                  <a:ext cx="2374900" cy="6096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38100" tIns="38100" rIns="38100" bIns="38100" numCol="1" anchor="t">
                  <a:spAutoFit/>
                </a:bodyPr>
                <a:lstStyle>
                  <a:lvl1pPr algn="ctr" defTabSz="914400">
                    <a:defRPr sz="3500">
                      <a:uFill>
                        <a:solidFill/>
                      </a:uFill>
                      <a:latin typeface="+mn-lt"/>
                      <a:ea typeface="+mn-ea"/>
                      <a:cs typeface="+mn-cs"/>
                      <a:sym typeface="Helvetica Light"/>
                    </a:defRPr>
                  </a:lvl1pPr>
                </a:lstStyle>
                <a:p>
                  <a:pPr lvl="0">
                    <a:defRPr sz="1800">
                      <a:uFillTx/>
                    </a:defRPr>
                  </a:pPr>
                  <a:r>
                    <a:rPr sz="3500">
                      <a:uFill>
                        <a:solidFill/>
                      </a:uFill>
                    </a:rPr>
                    <a:t>P = NP</a:t>
                  </a:r>
                </a:p>
              </p:txBody>
            </p:sp>
            <p:sp>
              <p:nvSpPr>
                <p:cNvPr id="825" name="Shape 825"/>
                <p:cNvSpPr/>
                <p:nvPr/>
              </p:nvSpPr>
              <p:spPr>
                <a:xfrm rot="19320000">
                  <a:off x="583457" y="2371314"/>
                  <a:ext cx="6624737" cy="4176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noFill/>
                <a:ln w="9525" cap="flat">
                  <a:solidFill>
                    <a:srgbClr val="FEC7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buClr>
                      <a:srgbClr val="000000"/>
                    </a:buClr>
                    <a:buFont typeface="Helvetica Light"/>
                  </a:pPr>
                  <a:endParaRPr/>
                </a:p>
              </p:txBody>
            </p:sp>
          </p:grpSp>
        </p:grpSp>
        <p:sp>
          <p:nvSpPr>
            <p:cNvPr id="828" name="Shape 828"/>
            <p:cNvSpPr/>
            <p:nvPr/>
          </p:nvSpPr>
          <p:spPr>
            <a:xfrm>
              <a:off x="253999" y="8204200"/>
              <a:ext cx="743612" cy="1514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defTabSz="914400">
                <a:buClr>
                  <a:srgbClr val="000000"/>
                </a:buClr>
                <a:buFont typeface="Helvetica Light"/>
                <a:defRPr sz="9600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9600">
                  <a:uFill>
                    <a:solidFill/>
                  </a:u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38996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" grpId="0" animBg="1" advAuto="0"/>
      <p:bldP spid="829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TPQuestion"/>
          <p:cNvSpPr>
            <a:spLocks noGrp="1"/>
          </p:cNvSpPr>
          <p:nvPr>
            <p:ph type="title"/>
          </p:nvPr>
        </p:nvSpPr>
        <p:spPr>
          <a:xfrm>
            <a:off x="1552153" y="124272"/>
            <a:ext cx="2573983" cy="1625600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pPr lvl="0">
              <a:defRPr sz="1800">
                <a:uFillTx/>
              </a:defRPr>
            </a:pPr>
            <a:r>
              <a:rPr sz="4800" dirty="0" smtClean="0">
                <a:uFill>
                  <a:solidFill/>
                </a:uFill>
              </a:rPr>
              <a:t>P=NP</a:t>
            </a:r>
            <a:endParaRPr sz="4800" dirty="0">
              <a:uFill>
                <a:solidFill/>
              </a:uFill>
            </a:endParaRPr>
          </a:p>
        </p:txBody>
      </p:sp>
      <p:sp>
        <p:nvSpPr>
          <p:cNvPr id="2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49872" y="1636440"/>
            <a:ext cx="7197179" cy="6458297"/>
          </a:xfrm>
        </p:spPr>
        <p:txBody>
          <a:bodyPr>
            <a:normAutofit/>
          </a:bodyPr>
          <a:lstStyle/>
          <a:p>
            <a:pPr marL="1031875" indent="-914400">
              <a:spcBef>
                <a:spcPct val="20000"/>
              </a:spcBef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dirty="0" smtClean="0"/>
              <a:t>Yes, it has been proven</a:t>
            </a:r>
          </a:p>
          <a:p>
            <a:pPr marL="1031875" lvl="0" indent="-914400">
              <a:spcBef>
                <a:spcPct val="20000"/>
              </a:spcBef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4800" dirty="0" smtClean="0">
                <a:uFill>
                  <a:solidFill/>
                </a:uFill>
                <a:sym typeface="Helvetica Light"/>
              </a:rPr>
              <a:t>It </a:t>
            </a:r>
            <a:r>
              <a:rPr lang="en-AU" sz="4800" dirty="0">
                <a:uFill>
                  <a:solidFill/>
                </a:uFill>
                <a:sym typeface="Helvetica Light"/>
              </a:rPr>
              <a:t>has not been proven, but I reckon it is true</a:t>
            </a:r>
            <a:r>
              <a:rPr lang="en-AU" sz="4800" dirty="0" smtClean="0">
                <a:uFill>
                  <a:solidFill/>
                </a:uFill>
                <a:sym typeface="Helvetica Light"/>
              </a:rPr>
              <a:t>.</a:t>
            </a:r>
          </a:p>
          <a:p>
            <a:pPr marL="1031875" indent="-914400">
              <a:spcBef>
                <a:spcPct val="20000"/>
              </a:spcBef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4800" dirty="0">
                <a:uFill>
                  <a:solidFill/>
                </a:uFill>
                <a:sym typeface="Helvetica Light"/>
              </a:rPr>
              <a:t>It has not been proven. I reckon it is false though</a:t>
            </a:r>
            <a:r>
              <a:rPr lang="en-AU" sz="4800" dirty="0" smtClean="0">
                <a:uFill>
                  <a:solidFill/>
                </a:uFill>
                <a:sym typeface="Helvetica Light"/>
              </a:rPr>
              <a:t>.</a:t>
            </a:r>
          </a:p>
          <a:p>
            <a:pPr marL="1031875" indent="-914400">
              <a:spcBef>
                <a:spcPct val="20000"/>
              </a:spcBef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sz="4800" dirty="0" smtClean="0">
                <a:uFill>
                  <a:solidFill/>
                </a:uFill>
                <a:sym typeface="Helvetica Light"/>
              </a:rPr>
              <a:t>Don’t know what you are talking about.</a:t>
            </a:r>
            <a:endParaRPr lang="en-AU" dirty="0"/>
          </a:p>
        </p:txBody>
      </p:sp>
      <p:sp>
        <p:nvSpPr>
          <p:cNvPr id="4" name="TPCountdownTrigger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72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479654" y="352044"/>
            <a:ext cx="10663936" cy="16256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Growth Rates</a:t>
            </a:r>
          </a:p>
        </p:txBody>
      </p:sp>
      <p:graphicFrame>
        <p:nvGraphicFramePr>
          <p:cNvPr id="30" name="Table 30"/>
          <p:cNvGraphicFramePr/>
          <p:nvPr>
            <p:extLst>
              <p:ext uri="{D42A27DB-BD31-4B8C-83A1-F6EECF244321}">
                <p14:modId xmlns:p14="http://schemas.microsoft.com/office/powerpoint/2010/main" val="3754675005"/>
              </p:ext>
            </p:extLst>
          </p:nvPr>
        </p:nvGraphicFramePr>
        <p:xfrm>
          <a:off x="1533848" y="1977816"/>
          <a:ext cx="11161234" cy="532859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594462"/>
                <a:gridCol w="1594462"/>
                <a:gridCol w="1594462"/>
                <a:gridCol w="1594462"/>
                <a:gridCol w="1594462"/>
                <a:gridCol w="1594462"/>
                <a:gridCol w="1594462"/>
              </a:tblGrid>
              <a:tr h="38061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N</a:t>
                      </a:r>
                      <a:endParaRPr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sym typeface="Helvetic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log(N)</a:t>
                      </a:r>
                      <a:endParaRPr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sym typeface="Helvetic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N</a:t>
                      </a:r>
                      <a:endParaRPr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sym typeface="Helvetic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 err="1"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Nlog</a:t>
                      </a:r>
                      <a:r>
                        <a:rPr dirty="0"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(N)</a:t>
                      </a:r>
                      <a:endParaRPr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sym typeface="Helvetic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N</a:t>
                      </a:r>
                      <a:r>
                        <a:rPr baseline="29999" dirty="0"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2</a:t>
                      </a:r>
                      <a:endParaRPr b="1" baseline="29999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sym typeface="Helvetic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2</a:t>
                      </a:r>
                      <a:r>
                        <a:rPr baseline="29999" dirty="0"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N</a:t>
                      </a:r>
                      <a:endParaRPr b="1" baseline="29999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sym typeface="Helvetic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uFill>
                            <a:solidFill>
                              <a:srgbClr val="FFFFFF"/>
                            </a:solidFill>
                          </a:uFill>
                          <a:sym typeface="Helvetica"/>
                        </a:rPr>
                        <a:t>N!</a:t>
                      </a:r>
                      <a:endParaRPr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sym typeface="Helvetic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>
                          <a:uFill>
                            <a:solidFill/>
                          </a:uFill>
                          <a:sym typeface="Helvetica Light"/>
                        </a:rPr>
                        <a:t>10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0.003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0.01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0.033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0.1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>
                          <a:uFill>
                            <a:solidFill/>
                          </a:uFill>
                          <a:sym typeface="Helvetica Light"/>
                        </a:rPr>
                        <a:t>1 </a:t>
                      </a:r>
                      <a:r>
                        <a:rPr dirty="0" err="1">
                          <a:uFill>
                            <a:solidFill/>
                          </a:uFill>
                          <a:sym typeface="Helvetica Light"/>
                        </a:rPr>
                        <a:t>μs</a:t>
                      </a:r>
                      <a:endParaRPr dirty="0">
                        <a:uFill>
                          <a:solidFill/>
                        </a:uFill>
                        <a:sym typeface="Helvetica Light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>
                          <a:uFill>
                            <a:solidFill/>
                          </a:uFill>
                          <a:sym typeface="Helvetica Light"/>
                        </a:rPr>
                        <a:t>3.63 </a:t>
                      </a:r>
                      <a:r>
                        <a:rPr dirty="0" err="1">
                          <a:uFill>
                            <a:solidFill/>
                          </a:uFill>
                          <a:sym typeface="Helvetica Light"/>
                        </a:rPr>
                        <a:t>ms</a:t>
                      </a:r>
                      <a:endParaRPr dirty="0">
                        <a:uFill>
                          <a:solidFill/>
                        </a:uFill>
                        <a:sym typeface="Helvetica Light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20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>
                          <a:uFill>
                            <a:solidFill/>
                          </a:uFill>
                          <a:sym typeface="Helvetica Light"/>
                        </a:rPr>
                        <a:t>0.004 </a:t>
                      </a:r>
                      <a:r>
                        <a:rPr dirty="0" err="1">
                          <a:uFill>
                            <a:solidFill/>
                          </a:uFill>
                          <a:sym typeface="Helvetica Light"/>
                        </a:rPr>
                        <a:t>μs</a:t>
                      </a:r>
                      <a:endParaRPr dirty="0">
                        <a:uFill>
                          <a:solidFill/>
                        </a:uFill>
                        <a:sym typeface="Helvetica Light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0.02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0.086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0.4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 ms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>
                          <a:uFill>
                            <a:solidFill/>
                          </a:uFill>
                          <a:sym typeface="Helvetica Light"/>
                        </a:rPr>
                        <a:t>77.1 years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30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0.005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0.03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>
                          <a:uFill>
                            <a:solidFill/>
                          </a:uFill>
                          <a:sym typeface="Helvetica Light"/>
                        </a:rPr>
                        <a:t>0.147 </a:t>
                      </a:r>
                      <a:r>
                        <a:rPr dirty="0" err="1">
                          <a:uFill>
                            <a:solidFill/>
                          </a:uFill>
                          <a:sym typeface="Helvetica Light"/>
                        </a:rPr>
                        <a:t>μs</a:t>
                      </a:r>
                      <a:endParaRPr dirty="0">
                        <a:uFill>
                          <a:solidFill/>
                        </a:uFill>
                        <a:sym typeface="Helvetica Light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0.9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 sec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>
                          <a:uFill>
                            <a:solidFill/>
                          </a:uFill>
                          <a:sym typeface="Helvetica Light"/>
                        </a:rPr>
                        <a:t>8.4x10</a:t>
                      </a:r>
                      <a:r>
                        <a:rPr baseline="29999" dirty="0">
                          <a:uFill>
                            <a:solidFill/>
                          </a:uFill>
                          <a:sym typeface="Helvetica Light"/>
                        </a:rPr>
                        <a:t>15</a:t>
                      </a:r>
                      <a:r>
                        <a:rPr dirty="0">
                          <a:uFill>
                            <a:solidFill/>
                          </a:uFill>
                          <a:sym typeface="Helvetica Light"/>
                        </a:rPr>
                        <a:t> years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40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0.005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0.04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>
                          <a:uFill>
                            <a:solidFill/>
                          </a:uFill>
                          <a:sym typeface="Helvetica Light"/>
                        </a:rPr>
                        <a:t>0.213 </a:t>
                      </a:r>
                      <a:r>
                        <a:rPr dirty="0" err="1">
                          <a:uFill>
                            <a:solidFill/>
                          </a:uFill>
                          <a:sym typeface="Helvetica Light"/>
                        </a:rPr>
                        <a:t>μs</a:t>
                      </a:r>
                      <a:endParaRPr dirty="0">
                        <a:uFill>
                          <a:solidFill/>
                        </a:uFill>
                        <a:sym typeface="Helvetica Light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>
                          <a:uFill>
                            <a:solidFill/>
                          </a:uFill>
                          <a:sym typeface="Helvetica Light"/>
                        </a:rPr>
                        <a:t>1.6 </a:t>
                      </a:r>
                      <a:r>
                        <a:rPr dirty="0" err="1">
                          <a:uFill>
                            <a:solidFill/>
                          </a:uFill>
                          <a:sym typeface="Helvetica Light"/>
                        </a:rPr>
                        <a:t>μs</a:t>
                      </a:r>
                      <a:endParaRPr dirty="0">
                        <a:uFill>
                          <a:solidFill/>
                        </a:uFill>
                        <a:sym typeface="Helvetica Light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18.3 min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50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0.006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0.05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0.282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>
                          <a:uFill>
                            <a:solidFill/>
                          </a:uFill>
                          <a:sym typeface="Helvetica Light"/>
                        </a:rPr>
                        <a:t>2.5 </a:t>
                      </a:r>
                      <a:r>
                        <a:rPr dirty="0" err="1">
                          <a:uFill>
                            <a:solidFill/>
                          </a:uFill>
                          <a:sym typeface="Helvetica Light"/>
                        </a:rPr>
                        <a:t>μs</a:t>
                      </a:r>
                      <a:endParaRPr dirty="0">
                        <a:uFill>
                          <a:solidFill/>
                        </a:uFill>
                        <a:sym typeface="Helvetica Light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13 days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 dirty="0"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100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0.007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0.1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0.644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>
                          <a:uFill>
                            <a:solidFill/>
                          </a:uFill>
                          <a:sym typeface="Helvetica Light"/>
                        </a:rPr>
                        <a:t>10 </a:t>
                      </a:r>
                      <a:r>
                        <a:rPr dirty="0" err="1">
                          <a:uFill>
                            <a:solidFill/>
                          </a:uFill>
                          <a:sym typeface="Helvetica Light"/>
                        </a:rPr>
                        <a:t>μs</a:t>
                      </a:r>
                      <a:endParaRPr dirty="0">
                        <a:uFill>
                          <a:solidFill/>
                        </a:uFill>
                        <a:sym typeface="Helvetica Light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4x10</a:t>
                      </a:r>
                      <a:r>
                        <a:rPr baseline="29999">
                          <a:uFill>
                            <a:solidFill/>
                          </a:uFill>
                          <a:sym typeface="Helvetica Light"/>
                        </a:rPr>
                        <a:t>13</a:t>
                      </a: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 years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 dirty="0"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1,000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0.010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9.966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>
                          <a:uFill>
                            <a:solidFill/>
                          </a:uFill>
                          <a:sym typeface="Helvetica Light"/>
                        </a:rPr>
                        <a:t>1 </a:t>
                      </a:r>
                      <a:r>
                        <a:rPr dirty="0" err="1">
                          <a:uFill>
                            <a:solidFill/>
                          </a:uFill>
                          <a:sym typeface="Helvetica Light"/>
                        </a:rPr>
                        <a:t>ms</a:t>
                      </a:r>
                      <a:endParaRPr dirty="0">
                        <a:uFill>
                          <a:solidFill/>
                        </a:uFill>
                        <a:sym typeface="Helvetica Light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 dirty="0"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 dirty="0"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10,000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0.013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10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130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100 ms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 dirty="0"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 dirty="0"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100,000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0.017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100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1.67 ms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10 sec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 dirty="0"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 dirty="0"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1,000,000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0.020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 ms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19.93 ms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16.7 min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 dirty="0"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10,000,000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0.023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10 ms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0.23 sec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1.16 days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 dirty="0"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100,000,000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0.027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0.1 sec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2.66 sec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115.7 days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 dirty="0"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>
                          <a:uFill>
                            <a:solidFill/>
                          </a:uFill>
                          <a:sym typeface="Helvetica Light"/>
                        </a:rPr>
                        <a:t>1,000,000,000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0.030 μs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1 sec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29.90 sec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sym typeface="Helvetica Light"/>
                        </a:rPr>
                        <a:t>31.7 years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sym typeface="Helvetica Light"/>
                        </a:defRPr>
                      </a:pPr>
                      <a:endParaRPr dirty="0"/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Shape 31"/>
          <p:cNvSpPr/>
          <p:nvPr/>
        </p:nvSpPr>
        <p:spPr>
          <a:xfrm>
            <a:off x="3351089" y="7658100"/>
            <a:ext cx="5972422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algn="ctr" defTabSz="914400">
              <a:buClr>
                <a:srgbClr val="000000"/>
              </a:buClr>
              <a:buFont typeface="Helvetica Light"/>
              <a:defRPr sz="1800"/>
            </a:pPr>
            <a:r>
              <a:rPr sz="28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Measured in nanoseconds (10</a:t>
            </a:r>
            <a:r>
              <a:rPr sz="2800" baseline="29999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-9</a:t>
            </a:r>
            <a:r>
              <a:rPr sz="28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rPr>
              <a:t> secs)</a:t>
            </a:r>
            <a:endParaRPr sz="4200">
              <a:uFill>
                <a:solidFill/>
              </a:u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5" name="Group 35"/>
          <p:cNvGrpSpPr/>
          <p:nvPr/>
        </p:nvGrpSpPr>
        <p:grpSpPr>
          <a:xfrm>
            <a:off x="3478064" y="3124200"/>
            <a:ext cx="9217024" cy="5923881"/>
            <a:chOff x="0" y="0"/>
            <a:chExt cx="9217023" cy="5923880"/>
          </a:xfrm>
        </p:grpSpPr>
        <p:sp>
          <p:nvSpPr>
            <p:cNvPr id="32" name="Shape 32"/>
            <p:cNvSpPr/>
            <p:nvPr/>
          </p:nvSpPr>
          <p:spPr>
            <a:xfrm>
              <a:off x="0" y="4976965"/>
              <a:ext cx="6997700" cy="946915"/>
            </a:xfrm>
            <a:prstGeom prst="rect">
              <a:avLst/>
            </a:prstGeom>
            <a:noFill/>
            <a:ln w="12700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lvl="0" defTabSz="914400">
                <a:buClr>
                  <a:srgbClr val="000000"/>
                </a:buClr>
                <a:buFont typeface="Helvetica Light"/>
                <a:defRPr sz="1800"/>
              </a:pPr>
              <a:endParaRPr sz="28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lvl="0" algn="ctr" defTabSz="914400">
                <a:buClr>
                  <a:srgbClr val="000000"/>
                </a:buClr>
                <a:buFont typeface="Helvetica Light"/>
                <a:defRPr sz="1800"/>
              </a:pPr>
              <a:r>
                <a:rPr sz="2800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Age of universe </a:t>
              </a:r>
              <a:r>
                <a:rPr sz="2800">
                  <a:uFill>
                    <a:solidFill/>
                  </a:uFill>
                  <a:latin typeface="+mn-lt"/>
                  <a:ea typeface="+mn-ea"/>
                  <a:cs typeface="+mn-cs"/>
                  <a:sym typeface="Helvetica Light"/>
                </a:rPr>
                <a:t>≅ 1.4x10</a:t>
              </a:r>
              <a:r>
                <a:rPr sz="2800" baseline="29999">
                  <a:uFill>
                    <a:solidFill/>
                  </a:uFill>
                  <a:latin typeface="+mn-lt"/>
                  <a:ea typeface="+mn-ea"/>
                  <a:cs typeface="+mn-cs"/>
                  <a:sym typeface="Helvetica Light"/>
                </a:rPr>
                <a:t>10</a:t>
              </a:r>
              <a:r>
                <a:rPr sz="2800">
                  <a:uFill>
                    <a:solidFill/>
                  </a:uFill>
                  <a:latin typeface="+mn-lt"/>
                  <a:ea typeface="+mn-ea"/>
                  <a:cs typeface="+mn-cs"/>
                  <a:sym typeface="Helvetica Light"/>
                </a:rPr>
                <a:t> years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5976663" y="1155699"/>
              <a:ext cx="1645073" cy="362215"/>
            </a:xfrm>
            <a:prstGeom prst="rect">
              <a:avLst/>
            </a:prstGeom>
            <a:solidFill>
              <a:srgbClr val="F5EC00">
                <a:alpha val="40000"/>
              </a:srgbClr>
            </a:solidFill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buClr>
                  <a:srgbClr val="000000"/>
                </a:buClr>
                <a:buFont typeface="Helvetica Light"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7609036" y="0"/>
              <a:ext cx="1607987" cy="368300"/>
            </a:xfrm>
            <a:prstGeom prst="rect">
              <a:avLst/>
            </a:prstGeom>
            <a:solidFill>
              <a:srgbClr val="F5EC00">
                <a:alpha val="40000"/>
              </a:srgbClr>
            </a:solidFill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buClr>
                  <a:srgbClr val="000000"/>
                </a:buClr>
                <a:buFont typeface="Helvetica Light"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854819" y="4642114"/>
            <a:ext cx="8003092" cy="1"/>
          </a:xfrm>
          <a:prstGeom prst="line">
            <a:avLst/>
          </a:prstGeom>
          <a:ln w="1270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algn="ctr" defTabSz="584200">
              <a:buClr>
                <a:srgbClr val="000000"/>
              </a:buClr>
              <a:buFont typeface="Helvetica Light"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1144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 advAuto="0"/>
      <p:bldP spid="36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041525" y="-277192"/>
            <a:ext cx="10664825" cy="1625600"/>
          </a:xfrm>
        </p:spPr>
        <p:txBody>
          <a:bodyPr lIns="50800" tIns="50800" rIns="50800" bIns="50800"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Complement of a Graph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04087" y="1132880"/>
            <a:ext cx="10748069" cy="3815928"/>
          </a:xfrm>
        </p:spPr>
        <p:txBody>
          <a:bodyPr lIns="50800" tIns="50800" rIns="50800" bIns="50800"/>
          <a:lstStyle/>
          <a:p>
            <a:pPr>
              <a:lnSpc>
                <a:spcPct val="90000"/>
              </a:lnSpc>
            </a:pPr>
            <a:r>
              <a:rPr lang="en-US" sz="4000" dirty="0" smtClean="0"/>
              <a:t>The complement of G is denoted by G</a:t>
            </a:r>
            <a:r>
              <a:rPr lang="en-AU" sz="4000" dirty="0" smtClean="0">
                <a:ea typeface="MS Gothic" pitchFamily="49" charset="-128"/>
              </a:rPr>
              <a:t>’</a:t>
            </a:r>
            <a:r>
              <a:rPr lang="en-US" sz="4000" dirty="0">
                <a:ea typeface="MS Gothic" pitchFamily="49" charset="-128"/>
              </a:rPr>
              <a:t>.</a:t>
            </a:r>
            <a:endParaRPr lang="en-US" altLang="ja-JP" sz="4000" dirty="0" smtClean="0">
              <a:ea typeface="MS Gothic" pitchFamily="49" charset="-128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G</a:t>
            </a:r>
            <a:r>
              <a:rPr lang="en-AU" dirty="0" smtClean="0">
                <a:ea typeface="MS Gothic" pitchFamily="49" charset="-128"/>
              </a:rPr>
              <a:t>’ </a:t>
            </a:r>
            <a:r>
              <a:rPr lang="en-US" altLang="ja-JP" dirty="0" smtClean="0">
                <a:ea typeface="MS Gothic" pitchFamily="49" charset="-128"/>
              </a:rPr>
              <a:t>has the same set of vertices as G.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every pair of vertices in G, if there is an edge between them in G then there is not one between them in G</a:t>
            </a:r>
            <a:r>
              <a:rPr lang="en-AU" dirty="0" smtClean="0">
                <a:ea typeface="MS Gothic" pitchFamily="49" charset="-128"/>
              </a:rPr>
              <a:t>’ </a:t>
            </a:r>
            <a:r>
              <a:rPr lang="en-US" altLang="ja-JP" dirty="0" smtClean="0">
                <a:ea typeface="MS Gothic" pitchFamily="49" charset="-128"/>
              </a:rPr>
              <a:t>and visa-versa.</a:t>
            </a:r>
          </a:p>
          <a:p>
            <a:pPr>
              <a:lnSpc>
                <a:spcPct val="90000"/>
              </a:lnSpc>
            </a:pPr>
            <a:r>
              <a:rPr lang="en-US" altLang="ja-JP" dirty="0" smtClean="0">
                <a:ea typeface="MS Gothic" pitchFamily="49" charset="-128"/>
              </a:rPr>
              <a:t>There is a vertex cover of size k in G if and only if there is a clique of size N – k  in G’ where N is the total number of vertices</a:t>
            </a:r>
          </a:p>
          <a:p>
            <a:pPr>
              <a:lnSpc>
                <a:spcPct val="90000"/>
              </a:lnSpc>
            </a:pPr>
            <a:endParaRPr lang="en-US" sz="4000" dirty="0" smtClean="0"/>
          </a:p>
        </p:txBody>
      </p:sp>
      <p:sp>
        <p:nvSpPr>
          <p:cNvPr id="21527" name="TextBox 53"/>
          <p:cNvSpPr txBox="1">
            <a:spLocks noChangeArrowheads="1"/>
          </p:cNvSpPr>
          <p:nvPr/>
        </p:nvSpPr>
        <p:spPr bwMode="auto">
          <a:xfrm>
            <a:off x="2775684" y="8726399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r>
              <a:rPr lang="en-US" dirty="0"/>
              <a:t>G</a:t>
            </a:r>
          </a:p>
        </p:txBody>
      </p:sp>
      <p:sp>
        <p:nvSpPr>
          <p:cNvPr id="21528" name="TextBox 54"/>
          <p:cNvSpPr txBox="1">
            <a:spLocks noChangeArrowheads="1"/>
          </p:cNvSpPr>
          <p:nvPr/>
        </p:nvSpPr>
        <p:spPr bwMode="auto">
          <a:xfrm>
            <a:off x="8805831" y="8756486"/>
            <a:ext cx="121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 algn="ctr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r>
              <a:rPr lang="en-US" dirty="0" smtClean="0"/>
              <a:t>G</a:t>
            </a:r>
            <a:r>
              <a:rPr lang="ja-JP" altLang="en-US" dirty="0" smtClean="0"/>
              <a:t>’</a:t>
            </a:r>
            <a:endParaRPr lang="en-US" dirty="0"/>
          </a:p>
        </p:txBody>
      </p:sp>
      <p:cxnSp>
        <p:nvCxnSpPr>
          <p:cNvPr id="26" name="Straight Connector 25"/>
          <p:cNvCxnSpPr>
            <a:stCxn id="40" idx="6"/>
            <a:endCxn id="38" idx="2"/>
          </p:cNvCxnSpPr>
          <p:nvPr/>
        </p:nvCxnSpPr>
        <p:spPr>
          <a:xfrm>
            <a:off x="7548205" y="7736781"/>
            <a:ext cx="2384246" cy="71729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9" idx="1"/>
          </p:cNvCxnSpPr>
          <p:nvPr/>
        </p:nvCxnSpPr>
        <p:spPr>
          <a:xfrm>
            <a:off x="8213045" y="7051051"/>
            <a:ext cx="1751865" cy="45586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4" idx="0"/>
            <a:endCxn id="37" idx="2"/>
          </p:cNvCxnSpPr>
          <p:nvPr/>
        </p:nvCxnSpPr>
        <p:spPr>
          <a:xfrm flipV="1">
            <a:off x="8106167" y="7329264"/>
            <a:ext cx="30709" cy="83932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8126859" y="7203452"/>
            <a:ext cx="1887174" cy="1040186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4" idx="1"/>
          </p:cNvCxnSpPr>
          <p:nvPr/>
        </p:nvCxnSpPr>
        <p:spPr>
          <a:xfrm flipH="1">
            <a:off x="8213046" y="7744709"/>
            <a:ext cx="2611759" cy="64561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0" idx="6"/>
            <a:endCxn id="42" idx="2"/>
          </p:cNvCxnSpPr>
          <p:nvPr/>
        </p:nvCxnSpPr>
        <p:spPr>
          <a:xfrm>
            <a:off x="7548205" y="7736781"/>
            <a:ext cx="3200400" cy="1800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4" idx="7"/>
          </p:cNvCxnSpPr>
          <p:nvPr/>
        </p:nvCxnSpPr>
        <p:spPr>
          <a:xfrm flipH="1">
            <a:off x="8285179" y="7329264"/>
            <a:ext cx="1728855" cy="91347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883328" y="682931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853005" y="816858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34587" y="8242592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7853005" y="682931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5119" y="680604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AU" dirty="0"/>
              <a:t>B</a:t>
            </a:r>
          </a:p>
        </p:txBody>
      </p:sp>
      <p:sp>
        <p:nvSpPr>
          <p:cNvPr id="38" name="Oval 37"/>
          <p:cNvSpPr/>
          <p:nvPr/>
        </p:nvSpPr>
        <p:spPr>
          <a:xfrm>
            <a:off x="9932451" y="820091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64910" y="683502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AU" dirty="0"/>
              <a:t>D</a:t>
            </a:r>
          </a:p>
        </p:txBody>
      </p:sp>
      <p:sp>
        <p:nvSpPr>
          <p:cNvPr id="40" name="Oval 39"/>
          <p:cNvSpPr/>
          <p:nvPr/>
        </p:nvSpPr>
        <p:spPr>
          <a:xfrm>
            <a:off x="7041882" y="748361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13890" y="748309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A</a:t>
            </a:r>
            <a:endParaRPr lang="en-AU" sz="2800" dirty="0"/>
          </a:p>
        </p:txBody>
      </p:sp>
      <p:sp>
        <p:nvSpPr>
          <p:cNvPr id="42" name="Oval 41"/>
          <p:cNvSpPr/>
          <p:nvPr/>
        </p:nvSpPr>
        <p:spPr>
          <a:xfrm>
            <a:off x="10748605" y="75016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14033" y="820317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AU" dirty="0"/>
              <a:t>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824805" y="748309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AU" dirty="0"/>
              <a:t>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927154" y="818401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C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10169219" y="723006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8" idx="2"/>
          </p:cNvCxnSpPr>
          <p:nvPr/>
        </p:nvCxnSpPr>
        <p:spPr>
          <a:xfrm flipV="1">
            <a:off x="8202241" y="8454074"/>
            <a:ext cx="1730210" cy="4503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943246" y="682931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912923" y="816858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94505" y="8242592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51" name="Oval 50"/>
          <p:cNvSpPr/>
          <p:nvPr/>
        </p:nvSpPr>
        <p:spPr>
          <a:xfrm>
            <a:off x="1912923" y="682931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5037" y="680604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AU" dirty="0"/>
              <a:t>B</a:t>
            </a:r>
          </a:p>
        </p:txBody>
      </p:sp>
      <p:sp>
        <p:nvSpPr>
          <p:cNvPr id="53" name="Oval 52"/>
          <p:cNvSpPr/>
          <p:nvPr/>
        </p:nvSpPr>
        <p:spPr>
          <a:xfrm>
            <a:off x="3992369" y="820091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24828" y="683502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AU" dirty="0"/>
              <a:t>D</a:t>
            </a:r>
          </a:p>
        </p:txBody>
      </p:sp>
      <p:sp>
        <p:nvSpPr>
          <p:cNvPr id="55" name="Oval 54"/>
          <p:cNvSpPr/>
          <p:nvPr/>
        </p:nvSpPr>
        <p:spPr>
          <a:xfrm>
            <a:off x="1101800" y="748361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3808" y="748309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A</a:t>
            </a:r>
            <a:endParaRPr lang="en-AU" sz="2800" dirty="0"/>
          </a:p>
        </p:txBody>
      </p:sp>
      <p:sp>
        <p:nvSpPr>
          <p:cNvPr id="57" name="Oval 56"/>
          <p:cNvSpPr/>
          <p:nvPr/>
        </p:nvSpPr>
        <p:spPr>
          <a:xfrm>
            <a:off x="4808523" y="75016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73951" y="820317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AU" dirty="0"/>
              <a:t>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4723" y="748309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AU" dirty="0"/>
              <a:t>F</a:t>
            </a:r>
          </a:p>
        </p:txBody>
      </p:sp>
      <p:cxnSp>
        <p:nvCxnSpPr>
          <p:cNvPr id="60" name="Straight Connector 59"/>
          <p:cNvCxnSpPr>
            <a:stCxn id="51" idx="3"/>
          </p:cNvCxnSpPr>
          <p:nvPr/>
        </p:nvCxnSpPr>
        <p:spPr>
          <a:xfrm flipH="1">
            <a:off x="1531923" y="7261486"/>
            <a:ext cx="455149" cy="290629"/>
          </a:xfrm>
          <a:prstGeom prst="line">
            <a:avLst/>
          </a:prstGeom>
          <a:ln w="25400" cmpd="sng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1"/>
            <a:endCxn id="55" idx="5"/>
          </p:cNvCxnSpPr>
          <p:nvPr/>
        </p:nvCxnSpPr>
        <p:spPr>
          <a:xfrm flipH="1" flipV="1">
            <a:off x="1533974" y="7915793"/>
            <a:ext cx="453098" cy="326941"/>
          </a:xfrm>
          <a:prstGeom prst="line">
            <a:avLst/>
          </a:prstGeom>
          <a:ln w="25400" cmpd="sng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3"/>
            <a:endCxn id="53" idx="6"/>
          </p:cNvCxnSpPr>
          <p:nvPr/>
        </p:nvCxnSpPr>
        <p:spPr>
          <a:xfrm flipH="1">
            <a:off x="4498692" y="7933794"/>
            <a:ext cx="383980" cy="520280"/>
          </a:xfrm>
          <a:prstGeom prst="line">
            <a:avLst/>
          </a:prstGeom>
          <a:ln w="25400" cmpd="sng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1"/>
            <a:endCxn id="48" idx="5"/>
          </p:cNvCxnSpPr>
          <p:nvPr/>
        </p:nvCxnSpPr>
        <p:spPr>
          <a:xfrm flipH="1" flipV="1">
            <a:off x="4375420" y="7261486"/>
            <a:ext cx="507252" cy="314283"/>
          </a:xfrm>
          <a:prstGeom prst="line">
            <a:avLst/>
          </a:prstGeom>
          <a:ln w="25400" cmpd="sng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7" idx="1"/>
            <a:endCxn id="51" idx="5"/>
          </p:cNvCxnSpPr>
          <p:nvPr/>
        </p:nvCxnSpPr>
        <p:spPr>
          <a:xfrm flipH="1" flipV="1">
            <a:off x="2345097" y="7261486"/>
            <a:ext cx="2537575" cy="314283"/>
          </a:xfrm>
          <a:prstGeom prst="line">
            <a:avLst/>
          </a:prstGeom>
          <a:ln w="25400" cmpd="sng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3"/>
            <a:endCxn id="55" idx="6"/>
          </p:cNvCxnSpPr>
          <p:nvPr/>
        </p:nvCxnSpPr>
        <p:spPr>
          <a:xfrm flipH="1">
            <a:off x="1608123" y="7261486"/>
            <a:ext cx="2409272" cy="475295"/>
          </a:xfrm>
          <a:prstGeom prst="line">
            <a:avLst/>
          </a:prstGeom>
          <a:ln w="25400" cmpd="sng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987072" y="818401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2041525" y="390525"/>
            <a:ext cx="10664825" cy="1625600"/>
          </a:xfrm>
        </p:spPr>
        <p:txBody>
          <a:bodyPr lIns="50800" tIns="50800" rIns="50800" bIns="50800">
            <a:normAutofit fontScale="90000"/>
          </a:bodyPr>
          <a:lstStyle/>
          <a:p>
            <a:r>
              <a:rPr lang="en-US" sz="5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Vertex Cover Problem </a:t>
            </a:r>
            <a:r>
              <a:rPr lang="en-US" sz="55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Polynomially</a:t>
            </a:r>
            <a:r>
              <a:rPr lang="en-US" sz="5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Reduces to the Clique Problem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4294967295"/>
          </p:nvPr>
        </p:nvSpPr>
        <p:spPr>
          <a:xfrm>
            <a:off x="1605856" y="2444750"/>
            <a:ext cx="10152757" cy="6824663"/>
          </a:xfrm>
        </p:spPr>
        <p:txBody>
          <a:bodyPr lIns="50800" tIns="50800" rIns="50800" bIns="50800"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3200" dirty="0" smtClean="0"/>
              <a:t>Vertex Cover(G, k)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3200" dirty="0" smtClean="0"/>
              <a:t>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3200" dirty="0" smtClean="0"/>
              <a:t>     Construct G</a:t>
            </a:r>
            <a:r>
              <a:rPr lang="ja-JP" altLang="en-US" sz="3200" dirty="0" smtClean="0">
                <a:ea typeface="MS Gothic" pitchFamily="49" charset="-128"/>
              </a:rPr>
              <a:t>’</a:t>
            </a:r>
            <a:endParaRPr lang="en-US" altLang="ja-JP" sz="3200" dirty="0" smtClean="0">
              <a:ea typeface="MS Gothic" pitchFamily="49" charset="-128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3200" dirty="0" smtClean="0"/>
              <a:t>     Let N = number of vertices in G.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3200" dirty="0" smtClean="0"/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3200" dirty="0" smtClean="0"/>
              <a:t>     If (there is a Clique of size N-k in G</a:t>
            </a:r>
            <a:r>
              <a:rPr lang="ja-JP" altLang="en-US" sz="3200" dirty="0" smtClean="0">
                <a:ea typeface="MS Gothic" pitchFamily="49" charset="-128"/>
              </a:rPr>
              <a:t>’</a:t>
            </a:r>
            <a:r>
              <a:rPr lang="en-US" altLang="ja-JP" sz="3200" dirty="0" smtClean="0">
                <a:ea typeface="MS Gothic" pitchFamily="49" charset="-128"/>
              </a:rPr>
              <a:t>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3200" dirty="0" smtClean="0"/>
              <a:t>     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3200" dirty="0" smtClean="0"/>
              <a:t>         return true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3200" dirty="0" smtClean="0"/>
              <a:t>     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3200" dirty="0" smtClean="0"/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3200" dirty="0" smtClean="0"/>
              <a:t>     return false    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3200" dirty="0" smtClean="0"/>
              <a:t>}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Polynomial Reduction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 lIns="50800" tIns="50800" rIns="50800" bIns="50800"/>
          <a:lstStyle/>
          <a:p>
            <a:r>
              <a:rPr lang="en-US" dirty="0" smtClean="0"/>
              <a:t>One problem is said to be polynomial reducibly to another, if there is a polynomial time algorithm to convert the first problem into the second.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 Vertex Cover problem is polynomial reducibly to Clique.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NP-completeness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 lIns="50800" tIns="50800" rIns="50800" bIns="50800">
            <a:normAutofit lnSpcReduction="10000"/>
          </a:bodyPr>
          <a:lstStyle/>
          <a:p>
            <a:pPr marL="520184" indent="-403143" fontAlgn="auto">
              <a:spcBef>
                <a:spcPts val="853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A NP-complete problem</a:t>
            </a:r>
          </a:p>
          <a:p>
            <a:pPr marL="910322" lvl="1" indent="-338120" fontAlgn="auto">
              <a:spcBef>
                <a:spcPts val="782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ea typeface="+mn-ea"/>
              </a:rPr>
              <a:t> Is a NP problem, i.e. its solution can be verified in polynomial time.</a:t>
            </a:r>
          </a:p>
          <a:p>
            <a:pPr marL="910322" lvl="1" indent="-338120" fontAlgn="auto">
              <a:spcBef>
                <a:spcPts val="782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ea typeface="+mn-ea"/>
              </a:rPr>
              <a:t> Every NP problem is polynomial reducibly to it.  </a:t>
            </a:r>
          </a:p>
          <a:p>
            <a:pPr marL="520184" indent="-403143" fontAlgn="auto">
              <a:spcBef>
                <a:spcPts val="853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NP-complete problems are a class of NP problems.</a:t>
            </a:r>
          </a:p>
          <a:p>
            <a:pPr marL="520184" indent="-403143" fontAlgn="auto">
              <a:spcBef>
                <a:spcPts val="853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If any NP-complete problem has a polynomial time algorithmic solution, then P = NP.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roup 978"/>
          <p:cNvGrpSpPr/>
          <p:nvPr/>
        </p:nvGrpSpPr>
        <p:grpSpPr>
          <a:xfrm>
            <a:off x="608670" y="2867144"/>
            <a:ext cx="7791652" cy="7369694"/>
            <a:chOff x="0" y="0"/>
            <a:chExt cx="7791651" cy="7369692"/>
          </a:xfrm>
        </p:grpSpPr>
        <p:sp>
          <p:nvSpPr>
            <p:cNvPr id="973" name="Shape 973"/>
            <p:cNvSpPr/>
            <p:nvPr/>
          </p:nvSpPr>
          <p:spPr>
            <a:xfrm rot="19320000">
              <a:off x="583457" y="1596614"/>
              <a:ext cx="6624737" cy="417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9525" cap="flat">
              <a:solidFill>
                <a:srgbClr val="3FA0B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buClr>
                  <a:srgbClr val="000000"/>
                </a:buClr>
                <a:buFont typeface="Helvetica Light"/>
              </a:pPr>
              <a:endParaRPr/>
            </a:p>
          </p:txBody>
        </p:sp>
        <p:grpSp>
          <p:nvGrpSpPr>
            <p:cNvPr id="976" name="Group 976"/>
            <p:cNvGrpSpPr/>
            <p:nvPr/>
          </p:nvGrpSpPr>
          <p:grpSpPr>
            <a:xfrm>
              <a:off x="2023181" y="3398271"/>
              <a:ext cx="2880321" cy="2160242"/>
              <a:chOff x="0" y="0"/>
              <a:chExt cx="2880320" cy="2160240"/>
            </a:xfrm>
          </p:grpSpPr>
          <p:sp>
            <p:nvSpPr>
              <p:cNvPr id="974" name="Shape 974"/>
              <p:cNvSpPr/>
              <p:nvPr/>
            </p:nvSpPr>
            <p:spPr>
              <a:xfrm>
                <a:off x="0" y="0"/>
                <a:ext cx="2880321" cy="2160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FFC30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584200">
                  <a:buClr>
                    <a:srgbClr val="000000"/>
                  </a:buClr>
                  <a:buFont typeface="Helvetica Light"/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/>
              </a:p>
            </p:txBody>
          </p:sp>
          <p:sp>
            <p:nvSpPr>
              <p:cNvPr id="975" name="Shape 975"/>
              <p:cNvSpPr/>
              <p:nvPr/>
            </p:nvSpPr>
            <p:spPr>
              <a:xfrm>
                <a:off x="424160" y="724520"/>
                <a:ext cx="2032001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ctr">
                <a:spAutoFit/>
              </a:bodyPr>
              <a:lstStyle>
                <a:lvl1pPr algn="ctr" defTabSz="914400">
                  <a:buClr>
                    <a:srgbClr val="000000"/>
                  </a:buClr>
                  <a:buFont typeface="Helvetica Light"/>
                  <a:defRPr sz="4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Helvetica Light"/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4200">
                    <a:uFill>
                      <a:solidFill/>
                    </a:uFill>
                  </a:rPr>
                  <a:t>P</a:t>
                </a:r>
              </a:p>
            </p:txBody>
          </p:sp>
        </p:grpSp>
        <p:sp>
          <p:nvSpPr>
            <p:cNvPr id="977" name="Shape 977"/>
            <p:cNvSpPr/>
            <p:nvPr/>
          </p:nvSpPr>
          <p:spPr>
            <a:xfrm>
              <a:off x="2566329" y="2136655"/>
              <a:ext cx="819659" cy="696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defTabSz="914400">
                <a:buClr>
                  <a:srgbClr val="000000"/>
                </a:buClr>
                <a:buFont typeface="Helvetica Neue"/>
                <a:defRPr sz="4200">
                  <a:uFill>
                    <a:solidFill/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4200">
                  <a:uFill>
                    <a:solidFill/>
                  </a:uFill>
                </a:rPr>
                <a:t>NP</a:t>
              </a:r>
            </a:p>
          </p:txBody>
        </p:sp>
      </p:grpSp>
      <p:sp>
        <p:nvSpPr>
          <p:cNvPr id="979" name="Shape 979"/>
          <p:cNvSpPr/>
          <p:nvPr/>
        </p:nvSpPr>
        <p:spPr>
          <a:xfrm>
            <a:off x="4734520" y="4025900"/>
            <a:ext cx="2387601" cy="134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rgbClr val="FF4013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buFont typeface="Helvetica Light"/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980" name="Shape 980"/>
          <p:cNvSpPr/>
          <p:nvPr/>
        </p:nvSpPr>
        <p:spPr>
          <a:xfrm>
            <a:off x="4826329" y="4521200"/>
            <a:ext cx="2082166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 defTabSz="914400">
              <a:buClr>
                <a:srgbClr val="000000"/>
              </a:buClr>
              <a:buFont typeface="Helvetica Light"/>
              <a:defRPr sz="2500">
                <a:uFill>
                  <a:solidFill/>
                </a:u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500">
                <a:uFill>
                  <a:solidFill/>
                </a:uFill>
              </a:rPr>
              <a:t>NP- Complete</a:t>
            </a:r>
          </a:p>
        </p:txBody>
      </p:sp>
      <p:sp>
        <p:nvSpPr>
          <p:cNvPr id="981" name="Shape 981"/>
          <p:cNvSpPr/>
          <p:nvPr/>
        </p:nvSpPr>
        <p:spPr>
          <a:xfrm rot="19320000">
            <a:off x="899961" y="3537800"/>
            <a:ext cx="9067801" cy="452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>
              <a:srgbClr val="3FA0B5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>
              <a:buClr>
                <a:srgbClr val="000000"/>
              </a:buClr>
              <a:buFont typeface="Helvetica Light"/>
            </a:pP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7378700" y="2755900"/>
            <a:ext cx="1047420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defTabSz="914400">
              <a:buClr>
                <a:srgbClr val="000000"/>
              </a:buClr>
              <a:buFont typeface="Helvetica Light"/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EXP</a:t>
            </a:r>
          </a:p>
        </p:txBody>
      </p:sp>
      <p:sp>
        <p:nvSpPr>
          <p:cNvPr id="983" name="Shape 983"/>
          <p:cNvSpPr/>
          <p:nvPr/>
        </p:nvSpPr>
        <p:spPr>
          <a:xfrm rot="19320000">
            <a:off x="652838" y="2824685"/>
            <a:ext cx="11404601" cy="452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>
              <a:srgbClr val="3FA0B5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>
              <a:buClr>
                <a:srgbClr val="000000"/>
              </a:buClr>
              <a:buFont typeface="Helvetica Light"/>
            </a:pPr>
            <a:endParaRPr/>
          </a:p>
        </p:txBody>
      </p:sp>
      <p:sp>
        <p:nvSpPr>
          <p:cNvPr id="984" name="Shape 984"/>
          <p:cNvSpPr/>
          <p:nvPr/>
        </p:nvSpPr>
        <p:spPr>
          <a:xfrm>
            <a:off x="9296400" y="1536700"/>
            <a:ext cx="444678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defTabSz="914400">
              <a:buClr>
                <a:srgbClr val="000000"/>
              </a:buClr>
              <a:buFont typeface="Helvetica Light"/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R</a:t>
            </a:r>
          </a:p>
        </p:txBody>
      </p:sp>
      <p:sp>
        <p:nvSpPr>
          <p:cNvPr id="985" name="Shape 985"/>
          <p:cNvSpPr/>
          <p:nvPr/>
        </p:nvSpPr>
        <p:spPr>
          <a:xfrm>
            <a:off x="1821880" y="844352"/>
            <a:ext cx="4140073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defTabSz="914400">
              <a:buClr>
                <a:srgbClr val="000000"/>
              </a:buClr>
              <a:buFont typeface="Helvetica Light"/>
              <a:defRPr sz="42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4200" dirty="0">
                <a:uFill>
                  <a:solidFill/>
                </a:uFill>
              </a:rPr>
              <a:t>Can it get worse?</a:t>
            </a:r>
          </a:p>
        </p:txBody>
      </p:sp>
    </p:spTree>
    <p:extLst>
      <p:ext uri="{BB962C8B-B14F-4D97-AF65-F5344CB8AC3E}">
        <p14:creationId xmlns:p14="http://schemas.microsoft.com/office/powerpoint/2010/main" val="2225737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Before Next Lecture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7475" indent="0">
              <a:buNone/>
            </a:pPr>
            <a:r>
              <a:rPr lang="en-AU" dirty="0" smtClean="0"/>
              <a:t>Watch</a:t>
            </a:r>
          </a:p>
          <a:p>
            <a:r>
              <a:rPr lang="en-AU" dirty="0"/>
              <a:t>P vs. NP and the Computational Complexity </a:t>
            </a:r>
            <a:r>
              <a:rPr lang="en-AU" dirty="0" smtClean="0"/>
              <a:t>Zoo</a:t>
            </a:r>
          </a:p>
          <a:p>
            <a:r>
              <a:rPr lang="en-AU" dirty="0" smtClean="0"/>
              <a:t>Infinity is bigger than you think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4314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50800" tIns="50800" rIns="50800" bIns="50800"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Algorithmic Time Complexity  </a:t>
            </a:r>
          </a:p>
        </p:txBody>
      </p:sp>
      <p:sp>
        <p:nvSpPr>
          <p:cNvPr id="8194" name="Content Placeholder 4"/>
          <p:cNvSpPr>
            <a:spLocks noGrp="1"/>
          </p:cNvSpPr>
          <p:nvPr>
            <p:ph idx="1"/>
          </p:nvPr>
        </p:nvSpPr>
        <p:spPr>
          <a:xfrm>
            <a:off x="1317824" y="2428528"/>
            <a:ext cx="6572250" cy="6275388"/>
          </a:xfrm>
        </p:spPr>
        <p:txBody>
          <a:bodyPr lIns="50800" tIns="50800" rIns="50800" bIns="50800"/>
          <a:lstStyle/>
          <a:p>
            <a:pPr marL="881063" lvl="1" indent="-390525">
              <a:lnSpc>
                <a:spcPct val="90000"/>
              </a:lnSpc>
              <a:spcBef>
                <a:spcPts val="1275"/>
              </a:spcBef>
              <a:buFont typeface="Arial" pitchFamily="34" charset="0"/>
              <a:buChar char="•"/>
            </a:pPr>
            <a:r>
              <a:rPr lang="en-US" sz="3800" dirty="0" smtClean="0">
                <a:latin typeface="Times New Roman" pitchFamily="18" charset="0"/>
              </a:rPr>
              <a:t>Constant           O(1) </a:t>
            </a:r>
          </a:p>
          <a:p>
            <a:pPr marL="881063" lvl="1" indent="-390525">
              <a:lnSpc>
                <a:spcPct val="90000"/>
              </a:lnSpc>
              <a:spcBef>
                <a:spcPts val="1275"/>
              </a:spcBef>
              <a:buFont typeface="Arial" pitchFamily="34" charset="0"/>
              <a:buChar char="•"/>
            </a:pPr>
            <a:r>
              <a:rPr lang="en-US" sz="3800" dirty="0" smtClean="0">
                <a:latin typeface="Times New Roman" pitchFamily="18" charset="0"/>
              </a:rPr>
              <a:t>Logarithmic      O(log N)</a:t>
            </a:r>
          </a:p>
          <a:p>
            <a:pPr marL="881063" lvl="1" indent="-390525">
              <a:lnSpc>
                <a:spcPct val="90000"/>
              </a:lnSpc>
              <a:spcBef>
                <a:spcPts val="1275"/>
              </a:spcBef>
              <a:buFont typeface="Arial" pitchFamily="34" charset="0"/>
              <a:buChar char="•"/>
            </a:pPr>
            <a:r>
              <a:rPr lang="en-US" sz="3800" dirty="0" smtClean="0">
                <a:latin typeface="Times New Roman" pitchFamily="18" charset="0"/>
              </a:rPr>
              <a:t>Linear               O(N)</a:t>
            </a:r>
          </a:p>
          <a:p>
            <a:pPr marL="881063" lvl="1" indent="-390525">
              <a:lnSpc>
                <a:spcPct val="90000"/>
              </a:lnSpc>
              <a:spcBef>
                <a:spcPts val="1275"/>
              </a:spcBef>
              <a:buFont typeface="Arial" pitchFamily="34" charset="0"/>
              <a:buChar char="•"/>
            </a:pPr>
            <a:r>
              <a:rPr lang="en-US" sz="3800" dirty="0" err="1" smtClean="0">
                <a:latin typeface="Times New Roman" pitchFamily="18" charset="0"/>
              </a:rPr>
              <a:t>Superlinear</a:t>
            </a:r>
            <a:r>
              <a:rPr lang="en-US" sz="3800" dirty="0" smtClean="0">
                <a:latin typeface="Times New Roman" pitchFamily="18" charset="0"/>
              </a:rPr>
              <a:t>       O(N log N)</a:t>
            </a:r>
          </a:p>
          <a:p>
            <a:pPr marL="881063" lvl="1" indent="-390525">
              <a:lnSpc>
                <a:spcPct val="90000"/>
              </a:lnSpc>
              <a:spcBef>
                <a:spcPts val="1275"/>
              </a:spcBef>
              <a:buFont typeface="Arial" pitchFamily="34" charset="0"/>
              <a:buChar char="•"/>
            </a:pPr>
            <a:r>
              <a:rPr lang="en-US" sz="3800" dirty="0" smtClean="0">
                <a:latin typeface="Times New Roman" pitchFamily="18" charset="0"/>
              </a:rPr>
              <a:t>Quadratic          O(N</a:t>
            </a:r>
            <a:r>
              <a:rPr lang="en-US" sz="3800" baseline="30000" dirty="0" smtClean="0">
                <a:latin typeface="Times New Roman" pitchFamily="18" charset="0"/>
              </a:rPr>
              <a:t>2</a:t>
            </a:r>
            <a:r>
              <a:rPr lang="en-US" sz="3800" dirty="0" smtClean="0">
                <a:latin typeface="Times New Roman" pitchFamily="18" charset="0"/>
              </a:rPr>
              <a:t>)</a:t>
            </a:r>
          </a:p>
          <a:p>
            <a:pPr marL="881063" lvl="1" indent="-390525">
              <a:lnSpc>
                <a:spcPct val="90000"/>
              </a:lnSpc>
              <a:spcBef>
                <a:spcPts val="1275"/>
              </a:spcBef>
              <a:buFont typeface="Arial" pitchFamily="34" charset="0"/>
              <a:buChar char="•"/>
            </a:pPr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Polynomial       O(</a:t>
            </a:r>
            <a:r>
              <a:rPr lang="en-US" sz="3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N</a:t>
            </a:r>
            <a:r>
              <a:rPr lang="en-US" sz="3800" baseline="30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k</a:t>
            </a:r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231188" y="7181850"/>
            <a:ext cx="3467100" cy="2039938"/>
            <a:chOff x="5185" y="4524"/>
            <a:chExt cx="2184" cy="1285"/>
          </a:xfrm>
        </p:grpSpPr>
        <p:cxnSp>
          <p:nvCxnSpPr>
            <p:cNvPr id="8199" name="Straight Arrow Connector 4"/>
            <p:cNvCxnSpPr>
              <a:cxnSpLocks noChangeShapeType="1"/>
            </p:cNvCxnSpPr>
            <p:nvPr/>
          </p:nvCxnSpPr>
          <p:spPr bwMode="auto">
            <a:xfrm>
              <a:off x="5185" y="4524"/>
              <a:ext cx="0" cy="128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0" name="TextBox 5"/>
            <p:cNvSpPr txBox="1">
              <a:spLocks noChangeArrowheads="1"/>
            </p:cNvSpPr>
            <p:nvPr/>
          </p:nvSpPr>
          <p:spPr bwMode="auto">
            <a:xfrm>
              <a:off x="5593" y="4932"/>
              <a:ext cx="1776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1pPr>
              <a:lvl2pPr marL="742950" indent="-285750" algn="ctr" eaLnBrk="0" hangingPunct="0"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2pPr>
              <a:lvl3pPr marL="1143000" indent="-228600" algn="ctr" eaLnBrk="0" hangingPunct="0"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3pPr>
              <a:lvl4pPr marL="1600200" indent="-228600" algn="ctr" eaLnBrk="0" hangingPunct="0"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4pPr>
              <a:lvl5pPr marL="2057400" indent="-228600" algn="ctr" eaLnBrk="0" hangingPunct="0"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</a:rPr>
                <a:t>Inefficient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8231188" y="2789238"/>
            <a:ext cx="3467100" cy="3671887"/>
            <a:chOff x="5185" y="1757"/>
            <a:chExt cx="2184" cy="2313"/>
          </a:xfrm>
        </p:grpSpPr>
        <p:sp>
          <p:nvSpPr>
            <p:cNvPr id="8197" name="TextBox 7"/>
            <p:cNvSpPr txBox="1">
              <a:spLocks noChangeArrowheads="1"/>
            </p:cNvSpPr>
            <p:nvPr/>
          </p:nvSpPr>
          <p:spPr bwMode="auto">
            <a:xfrm>
              <a:off x="5593" y="2891"/>
              <a:ext cx="1776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1pPr>
              <a:lvl2pPr marL="742950" indent="-285750" algn="ctr" eaLnBrk="0" hangingPunct="0"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2pPr>
              <a:lvl3pPr marL="1143000" indent="-228600" algn="ctr" eaLnBrk="0" hangingPunct="0"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3pPr>
              <a:lvl4pPr marL="1600200" indent="-228600" algn="ctr" eaLnBrk="0" hangingPunct="0"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4pPr>
              <a:lvl5pPr marL="2057400" indent="-228600" algn="ctr" eaLnBrk="0" hangingPunct="0"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pitchFamily="-84" charset="0"/>
                  <a:ea typeface="ヒラギノ角ゴ ProN W3" pitchFamily="-84" charset="-128"/>
                  <a:sym typeface="Helvetica Neue Light" pitchFamily="-8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</a:rPr>
                <a:t>Polynomial</a:t>
              </a:r>
            </a:p>
          </p:txBody>
        </p:sp>
        <p:sp>
          <p:nvSpPr>
            <p:cNvPr id="8198" name="Line 9"/>
            <p:cNvSpPr>
              <a:spLocks noChangeShapeType="1"/>
            </p:cNvSpPr>
            <p:nvPr/>
          </p:nvSpPr>
          <p:spPr bwMode="auto">
            <a:xfrm flipV="1">
              <a:off x="5185" y="1757"/>
              <a:ext cx="0" cy="231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4" name="Rectangle 3"/>
          <p:cNvSpPr/>
          <p:nvPr/>
        </p:nvSpPr>
        <p:spPr>
          <a:xfrm>
            <a:off x="1749872" y="7253064"/>
            <a:ext cx="6264696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23863" indent="-390525">
              <a:lnSpc>
                <a:spcPct val="90000"/>
              </a:lnSpc>
              <a:spcBef>
                <a:spcPts val="1275"/>
              </a:spcBef>
              <a:buFont typeface="Arial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Times New Roman" pitchFamily="18" charset="0"/>
              </a:rPr>
              <a:t>Exponential      O(2</a:t>
            </a:r>
            <a:r>
              <a:rPr lang="en-US" sz="3800" baseline="30000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38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 marL="423863" indent="-390525">
              <a:lnSpc>
                <a:spcPct val="90000"/>
              </a:lnSpc>
              <a:spcBef>
                <a:spcPts val="1275"/>
              </a:spcBef>
              <a:buFont typeface="Arial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Times New Roman" pitchFamily="18" charset="0"/>
              </a:rPr>
              <a:t>Factorial           O(N</a:t>
            </a:r>
            <a:r>
              <a:rPr lang="en-US" sz="3800" baseline="30000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38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Inefficient Algorithms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 lIns="50800" tIns="50800" rIns="50800" bIns="50800"/>
          <a:lstStyle/>
          <a:p>
            <a:pPr>
              <a:lnSpc>
                <a:spcPct val="90000"/>
              </a:lnSpc>
            </a:pPr>
            <a:r>
              <a:rPr lang="en-US" sz="3400" smtClean="0"/>
              <a:t>Have at least exponential time complexity.</a:t>
            </a:r>
          </a:p>
          <a:p>
            <a:pPr>
              <a:lnSpc>
                <a:spcPct val="90000"/>
              </a:lnSpc>
            </a:pPr>
            <a:r>
              <a:rPr lang="en-US" sz="3400" smtClean="0"/>
              <a:t>Algorithms that produce at least an exponential size output.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900" smtClean="0"/>
              <a:t> Hanoi Tower, Generating subsets, Generating Permutations.</a:t>
            </a:r>
          </a:p>
          <a:p>
            <a:pPr>
              <a:lnSpc>
                <a:spcPct val="90000"/>
              </a:lnSpc>
            </a:pPr>
            <a:r>
              <a:rPr lang="en-US" sz="3400" smtClean="0"/>
              <a:t>Algorithms which have exponential time complexity, but for which exists polynomial time algorithms that solve the same problem.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900" smtClean="0"/>
              <a:t> Computing Fibonacci numbers.</a:t>
            </a:r>
          </a:p>
          <a:p>
            <a:pPr>
              <a:lnSpc>
                <a:spcPct val="90000"/>
              </a:lnSpc>
            </a:pPr>
            <a:r>
              <a:rPr lang="en-US" sz="3400" smtClean="0"/>
              <a:t>Algorithms for intractable problems. These have no known polynomial time algorithm that solves them.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900" smtClean="0"/>
              <a:t> Traveling Salesman.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2041525" y="390525"/>
            <a:ext cx="10664825" cy="1625600"/>
          </a:xfrm>
        </p:spPr>
        <p:txBody>
          <a:bodyPr lIns="50800" tIns="50800" rIns="50800" bIns="50800"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Decision Problems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4294967295"/>
          </p:nvPr>
        </p:nvSpPr>
        <p:spPr>
          <a:xfrm>
            <a:off x="1143000" y="4371975"/>
            <a:ext cx="11861800" cy="1485900"/>
          </a:xfrm>
        </p:spPr>
        <p:txBody>
          <a:bodyPr lIns="50800" tIns="50800" rIns="50800" bIns="50800" anchor="ctr">
            <a:normAutofit lnSpcReduction="10000"/>
          </a:bodyPr>
          <a:lstStyle/>
          <a:p>
            <a:pPr marL="520184" indent="-403143" algn="ctr" fontAlgn="auto">
              <a:spcBef>
                <a:spcPts val="853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A problem that has only a </a:t>
            </a:r>
            <a:r>
              <a:rPr lang="en-US" b="1" dirty="0" smtClean="0">
                <a:solidFill>
                  <a:srgbClr val="FFC000"/>
                </a:solidFill>
                <a:ea typeface="+mn-ea"/>
              </a:rPr>
              <a:t>Yes</a:t>
            </a:r>
            <a:r>
              <a:rPr lang="en-US" dirty="0" smtClean="0">
                <a:ea typeface="+mn-ea"/>
              </a:rPr>
              <a:t> or a </a:t>
            </a:r>
            <a:r>
              <a:rPr lang="en-US" b="1" dirty="0" smtClean="0">
                <a:solidFill>
                  <a:srgbClr val="FFC000"/>
                </a:solidFill>
                <a:ea typeface="+mn-ea"/>
              </a:rPr>
              <a:t>No</a:t>
            </a:r>
            <a:r>
              <a:rPr lang="en-US" dirty="0" smtClean="0">
                <a:ea typeface="+mn-ea"/>
              </a:rPr>
              <a:t> as the output.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2037904" y="268288"/>
            <a:ext cx="10664825" cy="1625600"/>
          </a:xfrm>
        </p:spPr>
        <p:txBody>
          <a:bodyPr lIns="50800" tIns="50800" rIns="50800" bIns="50800"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Hamiltonian Cycles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2037904" y="2428528"/>
            <a:ext cx="10664825" cy="1512167"/>
          </a:xfrm>
        </p:spPr>
        <p:txBody>
          <a:bodyPr lIns="50800" tIns="50800" rIns="50800" bIns="50800"/>
          <a:lstStyle/>
          <a:p>
            <a:pPr marL="117475" indent="0">
              <a:buNone/>
            </a:pPr>
            <a:r>
              <a:rPr lang="en-US" sz="3600" dirty="0" smtClean="0"/>
              <a:t>A </a:t>
            </a:r>
            <a:r>
              <a:rPr lang="en-US" sz="3600" b="1" i="1" dirty="0" smtClean="0"/>
              <a:t>Hamiltonian cycle </a:t>
            </a:r>
            <a:r>
              <a:rPr lang="en-US" sz="3600" dirty="0" smtClean="0"/>
              <a:t>for a graph is a path that passes through </a:t>
            </a:r>
            <a:r>
              <a:rPr lang="en-US" sz="3600" b="1" dirty="0" smtClean="0"/>
              <a:t>every vertex</a:t>
            </a:r>
            <a:r>
              <a:rPr lang="en-US" sz="3600" dirty="0" smtClean="0"/>
              <a:t> </a:t>
            </a:r>
            <a:r>
              <a:rPr lang="en-US" sz="3600" b="1" dirty="0" smtClean="0"/>
              <a:t>exactly once.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126136" y="5020816"/>
            <a:ext cx="4953000" cy="4038600"/>
            <a:chOff x="2921000" y="4800600"/>
            <a:chExt cx="4953000" cy="4038600"/>
          </a:xfrm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2997200" y="85344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921000" y="6934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4140200" y="48006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7569200" y="49530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6807200" y="6019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5130800" y="68580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493000" y="84582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cxnSp>
          <p:nvCxnSpPr>
            <p:cNvPr id="29" name="Straight Connector 11"/>
            <p:cNvCxnSpPr>
              <a:cxnSpLocks noChangeShapeType="1"/>
              <a:stCxn id="22" idx="0"/>
              <a:endCxn id="23" idx="4"/>
            </p:cNvCxnSpPr>
            <p:nvPr/>
          </p:nvCxnSpPr>
          <p:spPr bwMode="auto">
            <a:xfrm rot="16200000" flipV="1">
              <a:off x="2463800" y="7848600"/>
              <a:ext cx="1295400" cy="76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13"/>
            <p:cNvCxnSpPr>
              <a:cxnSpLocks noChangeShapeType="1"/>
              <a:stCxn id="23" idx="7"/>
              <a:endCxn id="24" idx="4"/>
            </p:cNvCxnSpPr>
            <p:nvPr/>
          </p:nvCxnSpPr>
          <p:spPr bwMode="auto">
            <a:xfrm rot="5400000" flipH="1" flipV="1">
              <a:off x="2800350" y="5486400"/>
              <a:ext cx="1873250" cy="11112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Connector 15"/>
            <p:cNvCxnSpPr>
              <a:cxnSpLocks noChangeShapeType="1"/>
              <a:stCxn id="24" idx="5"/>
              <a:endCxn id="27" idx="1"/>
            </p:cNvCxnSpPr>
            <p:nvPr/>
          </p:nvCxnSpPr>
          <p:spPr bwMode="auto">
            <a:xfrm rot="16200000" flipH="1">
              <a:off x="3867150" y="5594350"/>
              <a:ext cx="1841500" cy="774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Connector 17"/>
            <p:cNvCxnSpPr>
              <a:cxnSpLocks noChangeShapeType="1"/>
              <a:stCxn id="24" idx="7"/>
              <a:endCxn id="25" idx="1"/>
            </p:cNvCxnSpPr>
            <p:nvPr/>
          </p:nvCxnSpPr>
          <p:spPr bwMode="auto">
            <a:xfrm rot="16200000" flipH="1">
              <a:off x="5930900" y="3314700"/>
              <a:ext cx="152400" cy="32131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Connector 19"/>
            <p:cNvCxnSpPr>
              <a:cxnSpLocks noChangeShapeType="1"/>
              <a:stCxn id="25" idx="3"/>
              <a:endCxn id="26" idx="7"/>
            </p:cNvCxnSpPr>
            <p:nvPr/>
          </p:nvCxnSpPr>
          <p:spPr bwMode="auto">
            <a:xfrm rot="5400000">
              <a:off x="6915150" y="5365750"/>
              <a:ext cx="850900" cy="5461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21"/>
            <p:cNvCxnSpPr>
              <a:cxnSpLocks noChangeShapeType="1"/>
              <a:stCxn id="26" idx="3"/>
              <a:endCxn id="27" idx="7"/>
            </p:cNvCxnSpPr>
            <p:nvPr/>
          </p:nvCxnSpPr>
          <p:spPr bwMode="auto">
            <a:xfrm rot="5400000">
              <a:off x="5810250" y="5861050"/>
              <a:ext cx="622300" cy="1460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23"/>
            <p:cNvCxnSpPr>
              <a:cxnSpLocks noChangeShapeType="1"/>
              <a:stCxn id="27" idx="2"/>
              <a:endCxn id="23" idx="6"/>
            </p:cNvCxnSpPr>
            <p:nvPr/>
          </p:nvCxnSpPr>
          <p:spPr bwMode="auto">
            <a:xfrm rot="10800000" flipV="1">
              <a:off x="3225800" y="7010400"/>
              <a:ext cx="1905000" cy="76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25"/>
            <p:cNvCxnSpPr>
              <a:cxnSpLocks noChangeShapeType="1"/>
              <a:stCxn id="27" idx="5"/>
              <a:endCxn id="28" idx="1"/>
            </p:cNvCxnSpPr>
            <p:nvPr/>
          </p:nvCxnSpPr>
          <p:spPr bwMode="auto">
            <a:xfrm rot="16200000" flipH="1">
              <a:off x="5772150" y="6737350"/>
              <a:ext cx="1384300" cy="21463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7"/>
            <p:cNvCxnSpPr>
              <a:cxnSpLocks noChangeShapeType="1"/>
              <a:stCxn id="26" idx="5"/>
              <a:endCxn id="28" idx="0"/>
            </p:cNvCxnSpPr>
            <p:nvPr/>
          </p:nvCxnSpPr>
          <p:spPr bwMode="auto">
            <a:xfrm rot="16200000" flipH="1">
              <a:off x="6267450" y="7080250"/>
              <a:ext cx="2178050" cy="5778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29"/>
            <p:cNvCxnSpPr>
              <a:cxnSpLocks noChangeShapeType="1"/>
              <a:stCxn id="28" idx="3"/>
              <a:endCxn id="22" idx="6"/>
            </p:cNvCxnSpPr>
            <p:nvPr/>
          </p:nvCxnSpPr>
          <p:spPr bwMode="auto">
            <a:xfrm rot="5400000" flipH="1">
              <a:off x="5403850" y="6584950"/>
              <a:ext cx="31750" cy="42354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96233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4048" y="2500536"/>
            <a:ext cx="2540000" cy="21971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sz="1800">
                <a:uFillTx/>
              </a:defRPr>
            </a:pPr>
            <a:r>
              <a:rPr lang="en-AU" sz="4400" dirty="0">
                <a:uFill>
                  <a:solidFill/>
                </a:uFill>
              </a:rPr>
              <a:t>The following graph has a Hamiltonian </a:t>
            </a:r>
            <a:r>
              <a:rPr lang="en-AU" sz="4400" dirty="0" smtClean="0">
                <a:uFill>
                  <a:solidFill/>
                </a:uFill>
              </a:rPr>
              <a:t>cycle.</a:t>
            </a:r>
            <a:endParaRPr lang="en-AU" sz="4400" dirty="0">
              <a:uFill>
                <a:solidFill/>
              </a:uFill>
            </a:endParaRPr>
          </a:p>
        </p:txBody>
      </p:sp>
      <p:sp>
        <p:nvSpPr>
          <p:cNvPr id="3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893888" y="5884912"/>
            <a:ext cx="3812803" cy="1871662"/>
          </a:xfrm>
        </p:spPr>
        <p:txBody>
          <a:bodyPr>
            <a:normAutofit/>
          </a:bodyPr>
          <a:lstStyle/>
          <a:p>
            <a:pPr marL="1031875" indent="-914400">
              <a:spcBef>
                <a:spcPct val="20000"/>
              </a:spcBef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dirty="0" smtClean="0"/>
              <a:t>True</a:t>
            </a:r>
          </a:p>
          <a:p>
            <a:pPr marL="1031875" indent="-914400">
              <a:spcBef>
                <a:spcPct val="20000"/>
              </a:spcBef>
              <a:spcAft>
                <a:spcPts val="0"/>
              </a:spcAft>
              <a:buFont typeface="Wingdings 2" pitchFamily="18" charset="2"/>
              <a:buAutoNum type="alphaUcPeriod"/>
            </a:pPr>
            <a:r>
              <a:rPr lang="en-AU" dirty="0" smtClean="0"/>
              <a:t>False</a:t>
            </a:r>
            <a:endParaRPr lang="en-AU" dirty="0"/>
          </a:p>
        </p:txBody>
      </p:sp>
      <p:sp>
        <p:nvSpPr>
          <p:cNvPr id="5" name="TPCountdownTrigger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385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Hamiltonian Cycle Problem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 lIns="50800" tIns="50800" rIns="50800" bIns="50800"/>
          <a:lstStyle/>
          <a:p>
            <a:pPr marL="117475" indent="0">
              <a:buNone/>
            </a:pPr>
            <a:r>
              <a:rPr lang="en-US" dirty="0" smtClean="0"/>
              <a:t>Given a connected graph G.</a:t>
            </a:r>
          </a:p>
          <a:p>
            <a:pPr marL="117475" indent="0">
              <a:buNone/>
            </a:pPr>
            <a:endParaRPr lang="en-US" dirty="0" smtClean="0"/>
          </a:p>
          <a:p>
            <a:pPr marL="117475" indent="0" algn="ctr">
              <a:buNone/>
            </a:pPr>
            <a:r>
              <a:rPr lang="en-US" i="1" dirty="0" smtClean="0"/>
              <a:t>Does there exist a Hamiltonian cycle in G?</a:t>
            </a:r>
          </a:p>
        </p:txBody>
      </p:sp>
    </p:spTree>
    <p:extLst>
      <p:ext uri="{BB962C8B-B14F-4D97-AF65-F5344CB8AC3E}">
        <p14:creationId xmlns:p14="http://schemas.microsoft.com/office/powerpoint/2010/main" val="686692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4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5FFB7C5491BE40B191FE79F6E56D3671&lt;/guid&gt;&#10;        &lt;description /&gt;&#10;        &lt;date&gt;5/22/2016 3:10:4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B3EF41FC62348C8A8F6856BB7FFAFA6&lt;/guid&gt;&#10;            &lt;repollguid&gt;7ABDD1098FC8433A9F396640C62A15CE&lt;/repollguid&gt;&#10;            &lt;sourceid&gt;C37BDCC60B3742ACBDF60302597199D3&lt;/sourceid&gt;&#10;            &lt;questiontext&gt;P=NP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3B8C951FA8F4F1692E2D693730C9628&lt;/guid&gt;&#10;                    &lt;answertext&gt;Yes, it has been proven&lt;/answertext&gt;&#10;                    &lt;valuetype&gt;0&lt;/valuetype&gt;&#10;                &lt;/answer&gt;&#10;                &lt;answer&gt;&#10;                    &lt;guid&gt;6D5C091CC2C242FFA37FD2EBC2D8AAC1&lt;/guid&gt;&#10;                    &lt;answertext&gt;It has not been proven, but I reckon it is true.&lt;/answertext&gt;&#10;                    &lt;valuetype&gt;0&lt;/valuetype&gt;&#10;                &lt;/answer&gt;&#10;                &lt;answer&gt;&#10;                    &lt;guid&gt;4FD0924E72FA4298A47B0B76221DE64F&lt;/guid&gt;&#10;                    &lt;answertext&gt;It has not been proven. I reckon it is false though.&lt;/answertext&gt;&#10;                    &lt;valuetype&gt;0&lt;/valuetype&gt;&#10;                &lt;/answer&gt;&#10;                &lt;answer&gt;&#10;                    &lt;guid&gt;A83053FECE984861AD993ABC1D85FC42&lt;/guid&gt;&#10;                    &lt;answertext&gt;Don’t know what you are talking about.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4A214EF83C54FB799538893BDF6C56A&lt;/guid&gt;&#10;        &lt;description /&gt;&#10;        &lt;date&gt;5/22/2016 2:58:5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C0C729D0DBA47C9A3EDB24CEFF37074&lt;/guid&gt;&#10;            &lt;repollguid&gt;AFC5284BFCBB435A9D0DEC1DC02A5CE5&lt;/repollguid&gt;&#10;            &lt;sourceid&gt;81BC6535C7A4471CB6AFEB35C5E4A86A&lt;/sourceid&gt;&#10;            &lt;questiontext&gt;The following graph has a Hamiltonian cycle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D41FA963DD77433691AABF5514B4BE88&lt;/guid&gt;&#10;                    &lt;answertext&gt;True&lt;/answertext&gt;&#10;                    &lt;valuetype&gt;0&lt;/valuetype&gt;&#10;                &lt;/answer&gt;&#10;                &lt;answer&gt;&#10;                    &lt;guid&gt;58AC237165E74176ADADE3FA83BFD858&lt;/guid&gt;&#10;                    &lt;answertext&gt;Fals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AD392049B43A42D28F61801E7B7E73C4&lt;/guid&gt;&#10;        &lt;description /&gt;&#10;        &lt;date&gt;5/22/2016 3:00:40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69DDCA1CE25431193A5400DE0FD43A6&lt;/guid&gt;&#10;            &lt;repollguid&gt;F99CB36F79B84F4E807289B73AE4EFF0&lt;/repollguid&gt;&#10;            &lt;sourceid&gt;A14B8AE44EE64768A51B1F8D62CB9206&lt;/sourceid&gt;&#10;            &lt;questiontext&gt;There is a vertex cover of size 4 or less for the following graph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114A6770E3943FAA7AB3EC07CBF8DFF&lt;/guid&gt;&#10;                    &lt;answertext&gt;True&lt;/answertext&gt;&#10;                    &lt;valuetype&gt;0&lt;/valuetype&gt;&#10;                &lt;/answer&gt;&#10;                &lt;answer&gt;&#10;                    &lt;guid&gt;4434B66A276C421D89DEA8ED33919BCE&lt;/guid&gt;&#10;                    &lt;answertext&gt;Fals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AD392049B43A42D28F61801E7B7E73C4&lt;/guid&gt;&#10;        &lt;description /&gt;&#10;        &lt;date&gt;5/22/2016 3:00:40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69DDCA1CE25431193A5400DE0FD43A6&lt;/guid&gt;&#10;            &lt;repollguid&gt;F99CB36F79B84F4E807289B73AE4EFF0&lt;/repollguid&gt;&#10;            &lt;sourceid&gt;A14B8AE44EE64768A51B1F8D62CB9206&lt;/sourceid&gt;&#10;            &lt;questiontext&gt;There is a vertex cover of size 4 or less for the following graph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114A6770E3943FAA7AB3EC07CBF8DFF&lt;/guid&gt;&#10;                    &lt;answertext&gt;True&lt;/answertext&gt;&#10;                    &lt;valuetype&gt;0&lt;/valuetype&gt;&#10;                &lt;/answer&gt;&#10;                &lt;answer&gt;&#10;                    &lt;guid&gt;4434B66A276C421D89DEA8ED33919BCE&lt;/guid&gt;&#10;                    &lt;answertext&gt;Fals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7B368D46145744B789A59243467B45A9&lt;/guid&gt;&#10;        &lt;description /&gt;&#10;        &lt;date&gt;5/22/2016 3:02:10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D3C1796AE5D4382B2DBB3657327E1E2&lt;/guid&gt;&#10;            &lt;repollguid&gt;F51C35D2552A4DD9ACDEC8CDC0A7CEE1&lt;/repollguid&gt;&#10;            &lt;sourceid&gt;252D49CC90824EE8AD48C3F3C4F43087&lt;/sourceid&gt;&#10;            &lt;questiontext&gt;The following 5-region map can be coloured using only 3 colours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B540336F5E84F95BFA2B65C7F1E12F1&lt;/guid&gt;&#10;                    &lt;answertext&gt;True&lt;/answertext&gt;&#10;                    &lt;valuetype&gt;0&lt;/valuetype&gt;&#10;                &lt;/answer&gt;&#10;                &lt;answer&gt;&#10;                    &lt;guid&gt;627BEF4F2E344948B0AC52A089083EB8&lt;/guid&gt;&#10;                    &lt;answertext&gt;Fals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2392</TotalTime>
  <Pages>0</Pages>
  <Words>1379</Words>
  <Characters>0</Characters>
  <Application>Microsoft Office PowerPoint</Application>
  <PresentationFormat>Custom</PresentationFormat>
  <Lines>0</Lines>
  <Paragraphs>343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Solstice</vt:lpstr>
      <vt:lpstr>FIT1045 Introduction to Algorithms and Programming  Lecture 21  Intractable Problems</vt:lpstr>
      <vt:lpstr>Overview</vt:lpstr>
      <vt:lpstr>Growth Rates</vt:lpstr>
      <vt:lpstr>Algorithmic Time Complexity  </vt:lpstr>
      <vt:lpstr>Inefficient Algorithms</vt:lpstr>
      <vt:lpstr>Decision Problems</vt:lpstr>
      <vt:lpstr>Hamiltonian Cycles</vt:lpstr>
      <vt:lpstr>The following graph has a Hamiltonian cycle.</vt:lpstr>
      <vt:lpstr>Hamiltonian Cycle Problem</vt:lpstr>
      <vt:lpstr>Traveling Salesman</vt:lpstr>
      <vt:lpstr>Traveling Salesman Decision Problem</vt:lpstr>
      <vt:lpstr>Vertex Cover</vt:lpstr>
      <vt:lpstr>Vertex Cover Problem</vt:lpstr>
      <vt:lpstr>There is a vertex cover of size 2 or less for the following graph.</vt:lpstr>
      <vt:lpstr>Clique</vt:lpstr>
      <vt:lpstr>Clique Problem</vt:lpstr>
      <vt:lpstr>Find the largest clique ...</vt:lpstr>
      <vt:lpstr>There is a clique of four vertices.</vt:lpstr>
      <vt:lpstr>Three-colourable Problem</vt:lpstr>
      <vt:lpstr>The following 5-region map can be coloured using only 3 colours.</vt:lpstr>
      <vt:lpstr>Decision Problem</vt:lpstr>
      <vt:lpstr>PowerPoint Presentation</vt:lpstr>
      <vt:lpstr>P Class of Problems</vt:lpstr>
      <vt:lpstr>NP Class of Problems</vt:lpstr>
      <vt:lpstr>Certificates</vt:lpstr>
      <vt:lpstr>PowerPoint Presentation</vt:lpstr>
      <vt:lpstr>PowerPoint Presentation</vt:lpstr>
      <vt:lpstr>PowerPoint Presentation</vt:lpstr>
      <vt:lpstr>P=NP</vt:lpstr>
      <vt:lpstr>Complement of a Graph</vt:lpstr>
      <vt:lpstr>Vertex Cover Problem Polynomially Reduces to the Clique Problem</vt:lpstr>
      <vt:lpstr>Polynomial Reduction</vt:lpstr>
      <vt:lpstr>NP-completeness</vt:lpstr>
      <vt:lpstr>PowerPoint Presentation</vt:lpstr>
      <vt:lpstr>Before 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FIT1029 Algorithmic Problem Solving Lecture 3  Finding an Algorithm</dc:title>
  <dc:creator>monash</dc:creator>
  <cp:lastModifiedBy>cse</cp:lastModifiedBy>
  <cp:revision>233</cp:revision>
  <dcterms:created xsi:type="dcterms:W3CDTF">2010-05-23T22:49:02Z</dcterms:created>
  <dcterms:modified xsi:type="dcterms:W3CDTF">2016-10-17T00:32:54Z</dcterms:modified>
</cp:coreProperties>
</file>