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281" r:id="rId1"/>
  </p:sldMasterIdLst>
  <p:notesMasterIdLst>
    <p:notesMasterId r:id="rId38"/>
  </p:notesMasterIdLst>
  <p:sldIdLst>
    <p:sldId id="358" r:id="rId2"/>
    <p:sldId id="256" r:id="rId3"/>
    <p:sldId id="311" r:id="rId4"/>
    <p:sldId id="354" r:id="rId5"/>
    <p:sldId id="333" r:id="rId6"/>
    <p:sldId id="334" r:id="rId7"/>
    <p:sldId id="313" r:id="rId8"/>
    <p:sldId id="351" r:id="rId9"/>
    <p:sldId id="335" r:id="rId10"/>
    <p:sldId id="314" r:id="rId11"/>
    <p:sldId id="315" r:id="rId12"/>
    <p:sldId id="316" r:id="rId13"/>
    <p:sldId id="317" r:id="rId14"/>
    <p:sldId id="346" r:id="rId15"/>
    <p:sldId id="318" r:id="rId16"/>
    <p:sldId id="355" r:id="rId17"/>
    <p:sldId id="356" r:id="rId18"/>
    <p:sldId id="319" r:id="rId19"/>
    <p:sldId id="336" r:id="rId20"/>
    <p:sldId id="338" r:id="rId21"/>
    <p:sldId id="339" r:id="rId22"/>
    <p:sldId id="342" r:id="rId23"/>
    <p:sldId id="323" r:id="rId24"/>
    <p:sldId id="340" r:id="rId25"/>
    <p:sldId id="357" r:id="rId26"/>
    <p:sldId id="341" r:id="rId27"/>
    <p:sldId id="343" r:id="rId28"/>
    <p:sldId id="344" r:id="rId29"/>
    <p:sldId id="345" r:id="rId30"/>
    <p:sldId id="327" r:id="rId31"/>
    <p:sldId id="328" r:id="rId32"/>
    <p:sldId id="329" r:id="rId33"/>
    <p:sldId id="347" r:id="rId34"/>
    <p:sldId id="348" r:id="rId35"/>
    <p:sldId id="352" r:id="rId36"/>
    <p:sldId id="353" r:id="rId37"/>
  </p:sldIdLst>
  <p:sldSz cx="13004800" cy="9753600"/>
  <p:notesSz cx="6858000" cy="9144000"/>
  <p:custDataLst>
    <p:tags r:id="rId39"/>
  </p:custDataLst>
  <p:defaultTextStyle>
    <a:defPPr>
      <a:defRPr lang="en-US"/>
    </a:defPPr>
    <a:lvl1pPr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1pPr>
    <a:lvl2pPr marL="457200"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2pPr>
    <a:lvl3pPr marL="914400"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3pPr>
    <a:lvl4pPr marL="1371600"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4pPr>
    <a:lvl5pPr marL="1828800" algn="l"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5pPr>
    <a:lvl6pPr marL="22860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6pPr>
    <a:lvl7pPr marL="27432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7pPr>
    <a:lvl8pPr marL="32004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8pPr>
    <a:lvl9pPr marL="36576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4"/>
  </p:normalViewPr>
  <p:slideViewPr>
    <p:cSldViewPr>
      <p:cViewPr varScale="1">
        <p:scale>
          <a:sx n="87" d="100"/>
          <a:sy n="87" d="100"/>
        </p:scale>
        <p:origin x="1624" y="200"/>
      </p:cViewPr>
      <p:guideLst>
        <p:guide orient="horz" pos="3072"/>
        <p:guide pos="4096"/>
      </p:guideLst>
    </p:cSldViewPr>
  </p:slideViewPr>
  <p:notesTextViewPr>
    <p:cViewPr>
      <p:scale>
        <a:sx n="100" d="100"/>
        <a:sy n="100" d="100"/>
      </p:scale>
      <p:origin x="0" y="0"/>
    </p:cViewPr>
  </p:notesTextViewPr>
  <p:sorterViewPr>
    <p:cViewPr>
      <p:scale>
        <a:sx n="66" d="100"/>
        <a:sy n="66" d="100"/>
      </p:scale>
      <p:origin x="0" y="4848"/>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9F33FD7-449F-4E49-ACF4-3EB2FE7A0790}" type="datetime1">
              <a:rPr lang="en-US"/>
              <a:pPr/>
              <a:t>10/18/16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CB3EFE1-EDAC-4340-92CB-7D6285934396}" type="slidenum">
              <a:rPr lang="en-US"/>
              <a:pPr/>
              <a:t>‹#›</a:t>
            </a:fld>
            <a:endParaRPr lang="en-US"/>
          </a:p>
        </p:txBody>
      </p:sp>
    </p:spTree>
    <p:extLst>
      <p:ext uri="{BB962C8B-B14F-4D97-AF65-F5344CB8AC3E}">
        <p14:creationId xmlns:p14="http://schemas.microsoft.com/office/powerpoint/2010/main" val="9463733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function</a:t>
            </a:r>
            <a:r>
              <a:rPr lang="en-US" baseline="0" dirty="0" smtClean="0"/>
              <a:t> maps to a number (bits – integer) so we don’t have enough </a:t>
            </a:r>
            <a:r>
              <a:rPr lang="en-US" baseline="0" dirty="0" err="1" smtClean="0"/>
              <a:t>turing</a:t>
            </a:r>
            <a:r>
              <a:rPr lang="en-US" baseline="0" dirty="0" smtClean="0"/>
              <a:t> machines to have one for each real number</a:t>
            </a:r>
            <a:endParaRPr lang="en-US" dirty="0"/>
          </a:p>
        </p:txBody>
      </p:sp>
      <p:sp>
        <p:nvSpPr>
          <p:cNvPr id="4" name="Slide Number Placeholder 3"/>
          <p:cNvSpPr>
            <a:spLocks noGrp="1"/>
          </p:cNvSpPr>
          <p:nvPr>
            <p:ph type="sldNum" sz="quarter" idx="10"/>
          </p:nvPr>
        </p:nvSpPr>
        <p:spPr/>
        <p:txBody>
          <a:bodyPr/>
          <a:lstStyle/>
          <a:p>
            <a:fld id="{CCB3EFE1-EDAC-4340-92CB-7D6285934396}" type="slidenum">
              <a:rPr lang="en-US" smtClean="0"/>
              <a:pPr/>
              <a:t>35</a:t>
            </a:fld>
            <a:endParaRPr lang="en-US"/>
          </a:p>
        </p:txBody>
      </p:sp>
    </p:spTree>
    <p:extLst>
      <p:ext uri="{BB962C8B-B14F-4D97-AF65-F5344CB8AC3E}">
        <p14:creationId xmlns:p14="http://schemas.microsoft.com/office/powerpoint/2010/main" val="142614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51202"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AU">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6881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ctr" eaLnBrk="1" hangingPunct="1"/>
            <a:endParaRPr lang="en-US">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C07CAC9C-4F91-42BD-B889-9CD3FB20EB71}" type="datetime1">
              <a:rPr lang="en-US"/>
              <a:pPr/>
              <a:t>10/18/16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9FB2A11A-25F6-4070-9488-73A1CA6F3BE5}" type="slidenum">
              <a:rPr lang="en-US"/>
              <a:pPr/>
              <a:t>‹#›</a:t>
            </a:fld>
            <a:endParaRPr lang="en-US"/>
          </a:p>
        </p:txBody>
      </p:sp>
    </p:spTree>
    <p:extLst>
      <p:ext uri="{BB962C8B-B14F-4D97-AF65-F5344CB8AC3E}">
        <p14:creationId xmlns:p14="http://schemas.microsoft.com/office/powerpoint/2010/main" val="223732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9D309B37-DDD1-4DF6-8366-59F67548D317}" type="datetime1">
              <a:rPr lang="en-US"/>
              <a:pPr/>
              <a:t>10/18/16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45DC44AD-7347-4034-A40F-47E932D961A8}" type="slidenum">
              <a:rPr lang="en-US"/>
              <a:pPr/>
              <a:t>‹#›</a:t>
            </a:fld>
            <a:endParaRPr lang="en-US"/>
          </a:p>
        </p:txBody>
      </p:sp>
    </p:spTree>
    <p:extLst>
      <p:ext uri="{BB962C8B-B14F-4D97-AF65-F5344CB8AC3E}">
        <p14:creationId xmlns:p14="http://schemas.microsoft.com/office/powerpoint/2010/main" val="337442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7C8F2C71-F13A-4627-9BE4-A423079E386A}" type="datetime1">
              <a:rPr lang="en-US"/>
              <a:pPr/>
              <a:t>10/18/16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8A92C790-1F85-4BCE-9596-F6FFF30059DE}" type="slidenum">
              <a:rPr lang="en-US"/>
              <a:pPr/>
              <a:t>‹#›</a:t>
            </a:fld>
            <a:endParaRPr lang="en-US"/>
          </a:p>
        </p:txBody>
      </p:sp>
    </p:spTree>
    <p:extLst>
      <p:ext uri="{BB962C8B-B14F-4D97-AF65-F5344CB8AC3E}">
        <p14:creationId xmlns:p14="http://schemas.microsoft.com/office/powerpoint/2010/main" val="98159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5" name="Shape 5"/>
          <p:cNvSpPr>
            <a:spLocks noGrp="1"/>
          </p:cNvSpPr>
          <p:nvPr>
            <p:ph type="title"/>
          </p:nvPr>
        </p:nvSpPr>
        <p:spPr>
          <a:prstGeom prst="rect">
            <a:avLst/>
          </a:prstGeom>
        </p:spPr>
        <p:txBody>
          <a:bodyPr/>
          <a:lstStyle/>
          <a:p>
            <a:pPr lvl="0">
              <a:defRPr sz="1800">
                <a:uFillTx/>
              </a:defRPr>
            </a:pPr>
            <a:r>
              <a:rPr sz="6200">
                <a:uFill>
                  <a:solidFill/>
                </a:uFill>
              </a:rPr>
              <a:t>Title Text</a:t>
            </a:r>
          </a:p>
        </p:txBody>
      </p:sp>
      <p:sp>
        <p:nvSpPr>
          <p:cNvPr id="6" name="Shape 6"/>
          <p:cNvSpPr>
            <a:spLocks noGrp="1"/>
          </p:cNvSpPr>
          <p:nvPr>
            <p:ph type="body" idx="1"/>
          </p:nvPr>
        </p:nvSpPr>
        <p:spPr>
          <a:prstGeom prst="rect">
            <a:avLst/>
          </a:prstGeom>
        </p:spPr>
        <p:txBody>
          <a:bodyPr/>
          <a:lstStyle>
            <a:lvl2pPr marL="909637" indent="-336550">
              <a:spcBef>
                <a:spcPts val="700"/>
              </a:spcBef>
              <a:buFont typeface="Verdana"/>
              <a:buChar char="◦"/>
              <a:defRPr sz="4000"/>
            </a:lvl2pPr>
            <a:lvl3pPr marL="1260475" indent="-323850">
              <a:buClr>
                <a:srgbClr val="FFC301"/>
              </a:buClr>
              <a:buChar char=""/>
              <a:defRPr sz="3400"/>
            </a:lvl3pPr>
            <a:lvl4pPr marL="1560512" indent="-246062">
              <a:spcBef>
                <a:spcPts val="600"/>
              </a:spcBef>
              <a:buClr>
                <a:srgbClr val="D0423C"/>
              </a:buClr>
              <a:buChar char=""/>
              <a:defRPr sz="2800"/>
            </a:lvl4pPr>
            <a:lvl5pPr marL="1846263" indent="-258763">
              <a:spcBef>
                <a:spcPts val="600"/>
              </a:spcBef>
              <a:buClr>
                <a:srgbClr val="95B542"/>
              </a:buClr>
              <a:buChar char=""/>
              <a:defRPr sz="2800"/>
            </a:lvl5pPr>
          </a:lstStyle>
          <a:p>
            <a:pPr lvl="0">
              <a:defRPr sz="1800">
                <a:uFillTx/>
              </a:defRPr>
            </a:pPr>
            <a:r>
              <a:rPr sz="4600">
                <a:uFill>
                  <a:solidFill/>
                </a:uFill>
              </a:rPr>
              <a:t>Body Level One</a:t>
            </a:r>
          </a:p>
          <a:p>
            <a:pPr lvl="1">
              <a:defRPr sz="1800">
                <a:uFillTx/>
              </a:defRPr>
            </a:pPr>
            <a:r>
              <a:rPr sz="4000">
                <a:uFill>
                  <a:solidFill/>
                </a:uFill>
              </a:rPr>
              <a:t>Body Level Two</a:t>
            </a:r>
          </a:p>
          <a:p>
            <a:pPr lvl="2">
              <a:defRPr sz="1800">
                <a:uFillTx/>
              </a:defRPr>
            </a:pPr>
            <a:r>
              <a:rPr sz="34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Tree>
    <p:extLst>
      <p:ext uri="{BB962C8B-B14F-4D97-AF65-F5344CB8AC3E}">
        <p14:creationId xmlns:p14="http://schemas.microsoft.com/office/powerpoint/2010/main" val="25583448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 Title Only">
    <p:spTree>
      <p:nvGrpSpPr>
        <p:cNvPr id="1" name=""/>
        <p:cNvGrpSpPr/>
        <p:nvPr/>
      </p:nvGrpSpPr>
      <p:grpSpPr>
        <a:xfrm>
          <a:off x="0" y="0"/>
          <a:ext cx="0" cy="0"/>
          <a:chOff x="0" y="0"/>
          <a:chExt cx="0" cy="0"/>
        </a:xfrm>
      </p:grpSpPr>
      <p:sp>
        <p:nvSpPr>
          <p:cNvPr id="8" name="Shape 8"/>
          <p:cNvSpPr>
            <a:spLocks noGrp="1"/>
          </p:cNvSpPr>
          <p:nvPr>
            <p:ph type="title"/>
          </p:nvPr>
        </p:nvSpPr>
        <p:spPr>
          <a:xfrm>
            <a:off x="1165454" y="948944"/>
            <a:ext cx="10663936" cy="1625601"/>
          </a:xfrm>
          <a:prstGeom prst="rect">
            <a:avLst/>
          </a:prstGeom>
        </p:spPr>
        <p:txBody>
          <a:bodyPr/>
          <a:lstStyle/>
          <a:p>
            <a:pPr lvl="0">
              <a:defRPr sz="1800">
                <a:uFillTx/>
              </a:defRPr>
            </a:pPr>
            <a:r>
              <a:rPr sz="6200">
                <a:uFill>
                  <a:solidFill/>
                </a:uFill>
              </a:rPr>
              <a:t>Title Text</a:t>
            </a:r>
          </a:p>
        </p:txBody>
      </p:sp>
    </p:spTree>
    <p:extLst>
      <p:ext uri="{BB962C8B-B14F-4D97-AF65-F5344CB8AC3E}">
        <p14:creationId xmlns:p14="http://schemas.microsoft.com/office/powerpoint/2010/main" val="316180095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3640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9A1DA485-EFE1-4096-BBAF-E586C089B84E}" type="datetime1">
              <a:rPr lang="en-US"/>
              <a:pPr/>
              <a:t>10/18/16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8AAC80EE-741B-4391-98D2-9EC13A11E9D7}" type="slidenum">
              <a:rPr lang="en-US"/>
              <a:pPr/>
              <a:t>‹#›</a:t>
            </a:fld>
            <a:endParaRPr lang="en-US"/>
          </a:p>
        </p:txBody>
      </p:sp>
    </p:spTree>
    <p:extLst>
      <p:ext uri="{BB962C8B-B14F-4D97-AF65-F5344CB8AC3E}">
        <p14:creationId xmlns:p14="http://schemas.microsoft.com/office/powerpoint/2010/main" val="179852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ctr" eaLnBrk="1" hangingPunct="1"/>
            <a:endParaRPr lang="en-US">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7D5B7781-A84E-4437-B491-067ED0656847}" type="datetime1">
              <a:rPr lang="en-US"/>
              <a:pPr/>
              <a:t>10/18/16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3E73EFB2-A233-4D1B-BFF6-83FE363DD700}" type="slidenum">
              <a:rPr lang="en-US"/>
              <a:pPr/>
              <a:t>‹#›</a:t>
            </a:fld>
            <a:endParaRPr lang="en-US"/>
          </a:p>
        </p:txBody>
      </p:sp>
    </p:spTree>
    <p:extLst>
      <p:ext uri="{BB962C8B-B14F-4D97-AF65-F5344CB8AC3E}">
        <p14:creationId xmlns:p14="http://schemas.microsoft.com/office/powerpoint/2010/main" val="199859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B75B3870-6D3A-4DA7-A68C-C8D693346702}" type="datetime1">
              <a:rPr lang="en-US"/>
              <a:pPr/>
              <a:t>10/18/16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2283727D-A58E-4E14-8ABA-19EF896ED843}" type="slidenum">
              <a:rPr lang="en-US"/>
              <a:pPr/>
              <a:t>‹#›</a:t>
            </a:fld>
            <a:endParaRPr lang="en-US"/>
          </a:p>
        </p:txBody>
      </p:sp>
    </p:spTree>
    <p:extLst>
      <p:ext uri="{BB962C8B-B14F-4D97-AF65-F5344CB8AC3E}">
        <p14:creationId xmlns:p14="http://schemas.microsoft.com/office/powerpoint/2010/main" val="13676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F1141EDF-B179-4C25-A090-9082686EDFC0}" type="datetime1">
              <a:rPr lang="en-US"/>
              <a:pPr/>
              <a:t>10/18/16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42832795-4928-458B-99B8-6B5513549E6B}" type="slidenum">
              <a:rPr lang="en-US"/>
              <a:pPr/>
              <a:t>‹#›</a:t>
            </a:fld>
            <a:endParaRPr lang="en-US"/>
          </a:p>
        </p:txBody>
      </p:sp>
    </p:spTree>
    <p:extLst>
      <p:ext uri="{BB962C8B-B14F-4D97-AF65-F5344CB8AC3E}">
        <p14:creationId xmlns:p14="http://schemas.microsoft.com/office/powerpoint/2010/main" val="342507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4E04095F-EC69-44D4-8CE0-2C353CC78382}" type="datetime1">
              <a:rPr lang="en-US"/>
              <a:pPr/>
              <a:t>10/18/16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43547ECD-474F-4AC8-8543-282F6AEA123F}" type="slidenum">
              <a:rPr lang="en-US"/>
              <a:pPr/>
              <a:t>‹#›</a:t>
            </a:fld>
            <a:endParaRPr lang="en-US"/>
          </a:p>
        </p:txBody>
      </p:sp>
    </p:spTree>
    <p:extLst>
      <p:ext uri="{BB962C8B-B14F-4D97-AF65-F5344CB8AC3E}">
        <p14:creationId xmlns:p14="http://schemas.microsoft.com/office/powerpoint/2010/main" val="398553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4D080F44-1FBC-43E0-8A71-3377086CF502}" type="datetime1">
              <a:rPr lang="en-US"/>
              <a:pPr/>
              <a:t>10/18/16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5B57BA3F-B2F5-4899-A359-E886223EF709}" type="slidenum">
              <a:rPr lang="en-US"/>
              <a:pPr/>
              <a:t>‹#›</a:t>
            </a:fld>
            <a:endParaRPr lang="en-US"/>
          </a:p>
        </p:txBody>
      </p:sp>
    </p:spTree>
    <p:extLst>
      <p:ext uri="{BB962C8B-B14F-4D97-AF65-F5344CB8AC3E}">
        <p14:creationId xmlns:p14="http://schemas.microsoft.com/office/powerpoint/2010/main" val="42872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31DC36DF-CEEB-42B5-A34E-E2E85288AD42}" type="datetime1">
              <a:rPr lang="en-US"/>
              <a:pPr/>
              <a:t>10/18/16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D4125041-85F4-4E42-8A4B-A7360D47BCD2}" type="slidenum">
              <a:rPr lang="en-US"/>
              <a:pPr/>
              <a:t>‹#›</a:t>
            </a:fld>
            <a:endParaRPr lang="en-US"/>
          </a:p>
        </p:txBody>
      </p:sp>
    </p:spTree>
    <p:extLst>
      <p:ext uri="{BB962C8B-B14F-4D97-AF65-F5344CB8AC3E}">
        <p14:creationId xmlns:p14="http://schemas.microsoft.com/office/powerpoint/2010/main" val="3703397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lnSpc>
                <a:spcPts val="4263"/>
              </a:lnSpc>
              <a:spcBef>
                <a:spcPts val="850"/>
              </a:spcBef>
              <a:buClr>
                <a:schemeClr val="accent1"/>
              </a:buClr>
              <a:buSzPct val="80000"/>
              <a:buFont typeface="Wingdings 2" pitchFamily="18" charset="2"/>
              <a:buNone/>
            </a:pPr>
            <a:endParaRPr lang="en-US" sz="4600">
              <a:solidFill>
                <a:schemeClr val="tx1"/>
              </a:solidFill>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197793D7-9FB2-4124-8A80-A8C5E62E3B53}" type="datetime1">
              <a:rPr lang="en-US"/>
              <a:pPr/>
              <a:t>10/18/16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ED4E9A98-A920-4916-B2E6-8A93AB8BD22B}" type="slidenum">
              <a:rPr lang="en-US"/>
              <a:pPr/>
              <a:t>‹#›</a:t>
            </a:fld>
            <a:endParaRPr lang="en-US"/>
          </a:p>
        </p:txBody>
      </p:sp>
    </p:spTree>
    <p:extLst>
      <p:ext uri="{BB962C8B-B14F-4D97-AF65-F5344CB8AC3E}">
        <p14:creationId xmlns:p14="http://schemas.microsoft.com/office/powerpoint/2010/main" val="733919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lgn="ctr">
              <a:defRPr/>
            </a:pPr>
            <a:endParaRPr lang="en-US">
              <a:sym typeface="Helvetica Neue Light" charset="0"/>
            </a:endParaRPr>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 xmlns:a14="http://schemas.microsoft.com/office/drawing/2010/main">
                <a:solidFill>
                  <a:srgbClr val="FFFFFF"/>
                </a:solidFill>
              </a14:hiddenFill>
            </a:ext>
          </a:extLst>
        </p:spPr>
        <p:txBody>
          <a:bodyPr lIns="130046" tIns="65023" rIns="130046" bIns="65023" anchor="ctr"/>
          <a:lstStyle/>
          <a:p>
            <a:pPr algn="ct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ctr" eaLnBrk="1" hangingPunct="1"/>
            <a:endParaRPr lang="en-US">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7177"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F4E550E1-07FB-4309-BEE0-F362610CE055}" type="datetime1">
              <a:rPr lang="en-US"/>
              <a:pPr/>
              <a:t>10/18/16</a:t>
            </a:fld>
            <a:endParaRPr lang="en-US"/>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lgn="ctr">
              <a:defRPr sz="1700">
                <a:solidFill>
                  <a:srgbClr val="B5A788"/>
                </a:solidFill>
              </a:defRPr>
            </a:lvl1pPr>
          </a:lstStyle>
          <a:p>
            <a:fld id="{4B91B311-3E1F-4555-9846-1C00FE64C9F3}"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 xmlns:a14="http://schemas.microsoft.com/office/drawing/2010/main"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5304" r:id="rId1"/>
    <p:sldLayoutId id="2147485297" r:id="rId2"/>
    <p:sldLayoutId id="2147485305" r:id="rId3"/>
    <p:sldLayoutId id="2147485298" r:id="rId4"/>
    <p:sldLayoutId id="2147485299" r:id="rId5"/>
    <p:sldLayoutId id="2147485300" r:id="rId6"/>
    <p:sldLayoutId id="2147485306" r:id="rId7"/>
    <p:sldLayoutId id="2147485301" r:id="rId8"/>
    <p:sldLayoutId id="2147485307" r:id="rId9"/>
    <p:sldLayoutId id="2147485302" r:id="rId10"/>
    <p:sldLayoutId id="2147485303" r:id="rId11"/>
    <p:sldLayoutId id="2147485308" r:id="rId12"/>
    <p:sldLayoutId id="2147485309" r:id="rId13"/>
    <p:sldLayoutId id="2147485310" r:id="rId14"/>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3848" y="844352"/>
            <a:ext cx="11017224" cy="6986528"/>
          </a:xfrm>
          <a:prstGeom prst="rect">
            <a:avLst/>
          </a:prstGeom>
        </p:spPr>
        <p:txBody>
          <a:bodyPr wrap="square">
            <a:spAutoFit/>
          </a:bodyPr>
          <a:lstStyle/>
          <a:p>
            <a:r>
              <a:rPr lang="en-US" sz="2800" b="1" dirty="0" smtClean="0">
                <a:solidFill>
                  <a:srgbClr val="1A1A1A"/>
                </a:solidFill>
                <a:latin typeface="ArialMT" charset="0"/>
              </a:rPr>
              <a:t>CONSULTATIONS </a:t>
            </a:r>
            <a:r>
              <a:rPr lang="is-IS" sz="2800" b="1" dirty="0" smtClean="0">
                <a:solidFill>
                  <a:srgbClr val="1A1A1A"/>
                </a:solidFill>
                <a:latin typeface="ArialMT" charset="0"/>
              </a:rPr>
              <a:t>…</a:t>
            </a:r>
            <a:endParaRPr lang="en-US" sz="2800" b="1" dirty="0" smtClean="0">
              <a:solidFill>
                <a:srgbClr val="1A1A1A"/>
              </a:solidFill>
              <a:latin typeface="ArialMT" charset="0"/>
            </a:endParaRPr>
          </a:p>
          <a:p>
            <a:endParaRPr lang="en-US" sz="2800" dirty="0" smtClean="0">
              <a:solidFill>
                <a:srgbClr val="1A1A1A"/>
              </a:solidFill>
              <a:latin typeface="ArialMT" charset="0"/>
            </a:endParaRPr>
          </a:p>
          <a:p>
            <a:r>
              <a:rPr lang="en-US" sz="2800" b="1" dirty="0" smtClean="0">
                <a:solidFill>
                  <a:srgbClr val="1A1A1A"/>
                </a:solidFill>
                <a:latin typeface="ArialMT" charset="0"/>
              </a:rPr>
              <a:t>Every week:</a:t>
            </a:r>
          </a:p>
          <a:p>
            <a:pPr>
              <a:buChar char="•"/>
            </a:pPr>
            <a:r>
              <a:rPr lang="en-US" sz="2800" dirty="0" smtClean="0">
                <a:solidFill>
                  <a:srgbClr val="1A1A1A"/>
                </a:solidFill>
                <a:latin typeface="ArialMT" charset="0"/>
              </a:rPr>
              <a:t>Kerri: 1-2PM Mondays, room 119, 25 Exhibition walk</a:t>
            </a:r>
          </a:p>
          <a:p>
            <a:pPr>
              <a:buChar char="•"/>
            </a:pPr>
            <a:r>
              <a:rPr lang="en-US" sz="2800" dirty="0" err="1" smtClean="0">
                <a:solidFill>
                  <a:srgbClr val="1A1A1A"/>
                </a:solidFill>
                <a:latin typeface="ArialMT" charset="0"/>
              </a:rPr>
              <a:t>Aamir</a:t>
            </a:r>
            <a:r>
              <a:rPr lang="en-US" sz="2800" dirty="0" smtClean="0">
                <a:solidFill>
                  <a:srgbClr val="1A1A1A"/>
                </a:solidFill>
                <a:latin typeface="ArialMT" charset="0"/>
              </a:rPr>
              <a:t>: 2-3PM Wednesdays (except 2 November), room 113, 25 Exhibition walk</a:t>
            </a:r>
          </a:p>
          <a:p>
            <a:endParaRPr lang="en-US" sz="2800" dirty="0" smtClean="0">
              <a:solidFill>
                <a:srgbClr val="1A1A1A"/>
              </a:solidFill>
              <a:latin typeface="ArialMT" charset="0"/>
            </a:endParaRPr>
          </a:p>
          <a:p>
            <a:r>
              <a:rPr lang="en-US" sz="2800" b="1" dirty="0" smtClean="0">
                <a:solidFill>
                  <a:srgbClr val="1A1A1A"/>
                </a:solidFill>
                <a:latin typeface="ArialMT" charset="0"/>
              </a:rPr>
              <a:t>Exam period:</a:t>
            </a:r>
          </a:p>
          <a:p>
            <a:pPr>
              <a:buChar char="•"/>
            </a:pPr>
            <a:r>
              <a:rPr lang="en-US" sz="2800" dirty="0" smtClean="0">
                <a:solidFill>
                  <a:srgbClr val="1A1A1A"/>
                </a:solidFill>
                <a:latin typeface="ArialMT" charset="0"/>
              </a:rPr>
              <a:t>Wednesday 2/11/16, 3pm-4pm: 14 Rainforest Walk, room G20</a:t>
            </a:r>
          </a:p>
          <a:p>
            <a:pPr>
              <a:buChar char="•"/>
            </a:pPr>
            <a:r>
              <a:rPr lang="en-US" sz="2800" dirty="0" smtClean="0">
                <a:solidFill>
                  <a:srgbClr val="1A1A1A"/>
                </a:solidFill>
                <a:latin typeface="ArialMT" charset="0"/>
              </a:rPr>
              <a:t>Thursday 3/11/16, 11am-12pm: 14 Rainforest Walk, room G21</a:t>
            </a:r>
          </a:p>
          <a:p>
            <a:pPr>
              <a:buChar char="•"/>
            </a:pPr>
            <a:r>
              <a:rPr lang="en-US" sz="2800" dirty="0" smtClean="0">
                <a:solidFill>
                  <a:srgbClr val="1A1A1A"/>
                </a:solidFill>
                <a:latin typeface="ArialMT" charset="0"/>
              </a:rPr>
              <a:t>Friday 4/11/16, 10am-11am: 14 Rainforest Walk, room G21</a:t>
            </a:r>
          </a:p>
          <a:p>
            <a:pPr>
              <a:buChar char="•"/>
            </a:pPr>
            <a:r>
              <a:rPr lang="en-US" sz="2800" dirty="0" smtClean="0">
                <a:solidFill>
                  <a:srgbClr val="1A1A1A"/>
                </a:solidFill>
                <a:latin typeface="ArialMT" charset="0"/>
              </a:rPr>
              <a:t>Monday 7/11/16, 10am-11am: 14 Rainforest Walk, room G20</a:t>
            </a:r>
          </a:p>
          <a:p>
            <a:pPr>
              <a:buChar char="•"/>
            </a:pPr>
            <a:r>
              <a:rPr lang="en-US" sz="2800" dirty="0" smtClean="0">
                <a:solidFill>
                  <a:srgbClr val="1A1A1A"/>
                </a:solidFill>
                <a:latin typeface="ArialMT" charset="0"/>
              </a:rPr>
              <a:t>Tuesday 8/11/16, 12pm-1pm: 14 Rainforest Walk, room G22</a:t>
            </a:r>
          </a:p>
          <a:p>
            <a:pPr>
              <a:buChar char="•"/>
            </a:pPr>
            <a:r>
              <a:rPr lang="en-US" sz="2800" dirty="0" smtClean="0">
                <a:solidFill>
                  <a:srgbClr val="1A1A1A"/>
                </a:solidFill>
                <a:latin typeface="ArialMT" charset="0"/>
              </a:rPr>
              <a:t>Wednesday 9/11/16, 2pm-3pm: 14 Rainforest Walk, room G22</a:t>
            </a:r>
          </a:p>
          <a:p>
            <a:pPr>
              <a:buChar char="•"/>
            </a:pPr>
            <a:r>
              <a:rPr lang="en-US" sz="2800" dirty="0" smtClean="0">
                <a:solidFill>
                  <a:srgbClr val="1A1A1A"/>
                </a:solidFill>
                <a:latin typeface="ArialMT" charset="0"/>
              </a:rPr>
              <a:t>Thursday 10/11/16, 4pm-5pm: 14 Rainforest Walk, room G20</a:t>
            </a:r>
          </a:p>
          <a:p>
            <a:pPr>
              <a:buChar char="•"/>
            </a:pPr>
            <a:r>
              <a:rPr lang="en-US" sz="2800" dirty="0" smtClean="0">
                <a:solidFill>
                  <a:srgbClr val="1A1A1A"/>
                </a:solidFill>
                <a:latin typeface="ArialMT" charset="0"/>
              </a:rPr>
              <a:t>Friday 11/11/16, 11am-12pm: 14 Rainforest Walk, room G20	</a:t>
            </a:r>
            <a:endParaRPr lang="en-US" sz="2800" dirty="0">
              <a:solidFill>
                <a:srgbClr val="1A1A1A"/>
              </a:solidFill>
              <a:latin typeface="ArialMT" charset="0"/>
            </a:endParaRPr>
          </a:p>
        </p:txBody>
      </p:sp>
    </p:spTree>
    <p:extLst>
      <p:ext uri="{BB962C8B-B14F-4D97-AF65-F5344CB8AC3E}">
        <p14:creationId xmlns:p14="http://schemas.microsoft.com/office/powerpoint/2010/main" val="127149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US" dirty="0" smtClean="0">
                <a:effectLst>
                  <a:outerShdw blurRad="38100" dist="38100" dir="2700000" algn="tl">
                    <a:srgbClr val="C0C0C0"/>
                  </a:outerShdw>
                </a:effectLst>
              </a:rPr>
              <a:t>An Algorithm</a:t>
            </a:r>
          </a:p>
        </p:txBody>
      </p:sp>
      <p:sp>
        <p:nvSpPr>
          <p:cNvPr id="5" name="Content Placeholder 4"/>
          <p:cNvSpPr>
            <a:spLocks noGrp="1"/>
          </p:cNvSpPr>
          <p:nvPr>
            <p:ph idx="1"/>
          </p:nvPr>
        </p:nvSpPr>
        <p:spPr>
          <a:xfrm>
            <a:off x="1317824" y="2058988"/>
            <a:ext cx="11388526" cy="6827837"/>
          </a:xfrm>
        </p:spPr>
        <p:txBody>
          <a:bodyPr>
            <a:normAutofit/>
          </a:bodyPr>
          <a:lstStyle/>
          <a:p>
            <a:pPr marL="115888" indent="0" eaLnBrk="1" hangingPunct="1">
              <a:lnSpc>
                <a:spcPct val="80000"/>
              </a:lnSpc>
              <a:buFont typeface="Wingdings 2" pitchFamily="18" charset="2"/>
              <a:buNone/>
            </a:pPr>
            <a:r>
              <a:rPr lang="en-US" sz="3200" i="1" dirty="0" smtClean="0"/>
              <a:t>A finite sequence of steps for solving a problem with the following properties:</a:t>
            </a:r>
          </a:p>
          <a:p>
            <a:pPr marL="115888" indent="0" eaLnBrk="1" hangingPunct="1">
              <a:lnSpc>
                <a:spcPct val="80000"/>
              </a:lnSpc>
              <a:buFont typeface="Wingdings 2" pitchFamily="18" charset="2"/>
              <a:buNone/>
            </a:pPr>
            <a:endParaRPr lang="en-US" sz="3200" i="1" dirty="0" smtClean="0"/>
          </a:p>
          <a:p>
            <a:pPr marL="115888" indent="0" eaLnBrk="1" hangingPunct="1">
              <a:lnSpc>
                <a:spcPct val="80000"/>
              </a:lnSpc>
            </a:pPr>
            <a:r>
              <a:rPr lang="en-US" sz="3200" dirty="0" smtClean="0">
                <a:solidFill>
                  <a:srgbClr val="3366FF"/>
                </a:solidFill>
              </a:rPr>
              <a:t>Finiteness</a:t>
            </a:r>
          </a:p>
          <a:p>
            <a:pPr lvl="1" eaLnBrk="1" hangingPunct="1">
              <a:lnSpc>
                <a:spcPct val="80000"/>
              </a:lnSpc>
            </a:pPr>
            <a:r>
              <a:rPr lang="en-US" sz="2800" dirty="0" smtClean="0">
                <a:solidFill>
                  <a:srgbClr val="3366FF"/>
                </a:solidFill>
              </a:rPr>
              <a:t>Must </a:t>
            </a:r>
            <a:r>
              <a:rPr lang="en-US" sz="2800" b="1" dirty="0" smtClean="0">
                <a:solidFill>
                  <a:srgbClr val="FF0000"/>
                </a:solidFill>
              </a:rPr>
              <a:t>always</a:t>
            </a:r>
            <a:r>
              <a:rPr lang="en-US" sz="2800" dirty="0" smtClean="0">
                <a:solidFill>
                  <a:srgbClr val="3366FF"/>
                </a:solidFill>
              </a:rPr>
              <a:t> terminate after a </a:t>
            </a:r>
            <a:r>
              <a:rPr lang="en-US" sz="2800" b="1" dirty="0" smtClean="0">
                <a:solidFill>
                  <a:srgbClr val="FF0000"/>
                </a:solidFill>
              </a:rPr>
              <a:t>finite</a:t>
            </a:r>
            <a:r>
              <a:rPr lang="en-US" sz="2800" dirty="0" smtClean="0">
                <a:solidFill>
                  <a:srgbClr val="FF0000"/>
                </a:solidFill>
              </a:rPr>
              <a:t> </a:t>
            </a:r>
            <a:r>
              <a:rPr lang="en-US" sz="2800" dirty="0" smtClean="0">
                <a:solidFill>
                  <a:srgbClr val="3366FF"/>
                </a:solidFill>
              </a:rPr>
              <a:t>number of steps.</a:t>
            </a:r>
          </a:p>
          <a:p>
            <a:pPr marL="115888" indent="0" eaLnBrk="1" hangingPunct="1">
              <a:lnSpc>
                <a:spcPct val="80000"/>
              </a:lnSpc>
            </a:pPr>
            <a:r>
              <a:rPr lang="en-US" sz="3200" dirty="0" smtClean="0"/>
              <a:t>Definiteness</a:t>
            </a:r>
          </a:p>
          <a:p>
            <a:pPr lvl="1" eaLnBrk="1" hangingPunct="1">
              <a:lnSpc>
                <a:spcPct val="80000"/>
              </a:lnSpc>
            </a:pPr>
            <a:r>
              <a:rPr lang="en-US" sz="2800" dirty="0" smtClean="0"/>
              <a:t>Each step must be precisely and unambiguously specified.</a:t>
            </a:r>
          </a:p>
          <a:p>
            <a:pPr marL="115888" indent="0" eaLnBrk="1" hangingPunct="1">
              <a:lnSpc>
                <a:spcPct val="80000"/>
              </a:lnSpc>
            </a:pPr>
            <a:r>
              <a:rPr lang="en-US" sz="3200" dirty="0" smtClean="0"/>
              <a:t>Input</a:t>
            </a:r>
          </a:p>
          <a:p>
            <a:pPr lvl="1" eaLnBrk="1" hangingPunct="1">
              <a:lnSpc>
                <a:spcPct val="80000"/>
              </a:lnSpc>
            </a:pPr>
            <a:r>
              <a:rPr lang="en-US" sz="2800" dirty="0" smtClean="0"/>
              <a:t>Zero or more.</a:t>
            </a:r>
          </a:p>
          <a:p>
            <a:pPr marL="115888" indent="0" eaLnBrk="1" hangingPunct="1">
              <a:lnSpc>
                <a:spcPct val="80000"/>
              </a:lnSpc>
            </a:pPr>
            <a:r>
              <a:rPr lang="en-US" sz="3200" dirty="0" smtClean="0"/>
              <a:t>Output</a:t>
            </a:r>
          </a:p>
          <a:p>
            <a:pPr lvl="1" eaLnBrk="1" hangingPunct="1">
              <a:lnSpc>
                <a:spcPct val="80000"/>
              </a:lnSpc>
            </a:pPr>
            <a:r>
              <a:rPr lang="en-US" sz="2800" dirty="0" smtClean="0"/>
              <a:t>One or more.</a:t>
            </a:r>
          </a:p>
          <a:p>
            <a:pPr marL="115888" indent="0" eaLnBrk="1" hangingPunct="1">
              <a:lnSpc>
                <a:spcPct val="80000"/>
              </a:lnSpc>
            </a:pPr>
            <a:r>
              <a:rPr lang="en-US" sz="3200" dirty="0" smtClean="0"/>
              <a:t>Effectiveness</a:t>
            </a:r>
          </a:p>
          <a:p>
            <a:pPr lvl="1" eaLnBrk="1" hangingPunct="1">
              <a:lnSpc>
                <a:spcPct val="80000"/>
              </a:lnSpc>
            </a:pPr>
            <a:r>
              <a:rPr lang="en-US" sz="2800" dirty="0" smtClean="0"/>
              <a:t>Each step is sufficiently basic that they can be done exactly and in a finite length of time.</a:t>
            </a:r>
          </a:p>
        </p:txBody>
      </p:sp>
      <p:sp>
        <p:nvSpPr>
          <p:cNvPr id="3" name="Slide Number Placeholder 2"/>
          <p:cNvSpPr>
            <a:spLocks noGrp="1"/>
          </p:cNvSpPr>
          <p:nvPr>
            <p:ph type="sldNum" sz="quarter" idx="12"/>
          </p:nvPr>
        </p:nvSpPr>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C71274FD-AA90-42EF-A4DD-CDDBD975E04D}" type="slidenum">
              <a:rPr lang="en-US" sz="1700">
                <a:solidFill>
                  <a:srgbClr val="B5A788"/>
                </a:solidFill>
              </a:rPr>
              <a:pPr eaLnBrk="1" hangingPunct="1"/>
              <a:t>10</a:t>
            </a:fld>
            <a:endParaRPr lang="en-US" sz="1700">
              <a:solidFill>
                <a:srgbClr val="B5A788"/>
              </a:solidFill>
            </a:endParaRPr>
          </a:p>
        </p:txBody>
      </p:sp>
    </p:spTree>
    <p:extLst>
      <p:ext uri="{BB962C8B-B14F-4D97-AF65-F5344CB8AC3E}">
        <p14:creationId xmlns:p14="http://schemas.microsoft.com/office/powerpoint/2010/main" val="3280045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Process</a:t>
            </a:r>
            <a:endParaRPr lang="en-AU" dirty="0"/>
          </a:p>
        </p:txBody>
      </p:sp>
      <p:sp>
        <p:nvSpPr>
          <p:cNvPr id="3" name="Content Placeholder 2"/>
          <p:cNvSpPr>
            <a:spLocks noGrp="1"/>
          </p:cNvSpPr>
          <p:nvPr>
            <p:ph idx="1"/>
          </p:nvPr>
        </p:nvSpPr>
        <p:spPr>
          <a:xfrm>
            <a:off x="1893888" y="3508648"/>
            <a:ext cx="10664825" cy="1161628"/>
          </a:xfrm>
        </p:spPr>
        <p:txBody>
          <a:bodyPr/>
          <a:lstStyle/>
          <a:p>
            <a:pPr marL="117475" indent="0" algn="ctr">
              <a:buNone/>
            </a:pPr>
            <a:r>
              <a:rPr lang="en-AU" dirty="0" smtClean="0"/>
              <a:t>Similar to an algorithm </a:t>
            </a:r>
            <a:br>
              <a:rPr lang="en-AU" dirty="0" smtClean="0"/>
            </a:br>
            <a:r>
              <a:rPr lang="en-AU" dirty="0" smtClean="0"/>
              <a:t>but may not terminate.</a:t>
            </a:r>
            <a:endParaRPr lang="en-AU" dirty="0"/>
          </a:p>
        </p:txBody>
      </p:sp>
    </p:spTree>
    <p:extLst>
      <p:ext uri="{BB962C8B-B14F-4D97-AF65-F5344CB8AC3E}">
        <p14:creationId xmlns:p14="http://schemas.microsoft.com/office/powerpoint/2010/main" val="2439620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US" dirty="0" smtClean="0">
                <a:effectLst>
                  <a:outerShdw blurRad="38100" dist="38100" dir="2700000" algn="tl">
                    <a:srgbClr val="C0C0C0"/>
                  </a:outerShdw>
                </a:effectLst>
              </a:rPr>
              <a:t>A Process</a:t>
            </a:r>
          </a:p>
        </p:txBody>
      </p:sp>
      <p:sp>
        <p:nvSpPr>
          <p:cNvPr id="5" name="Content Placeholder 4"/>
          <p:cNvSpPr>
            <a:spLocks noGrp="1"/>
          </p:cNvSpPr>
          <p:nvPr>
            <p:ph idx="1"/>
          </p:nvPr>
        </p:nvSpPr>
        <p:spPr>
          <a:xfrm>
            <a:off x="1625599" y="2058988"/>
            <a:ext cx="11274425" cy="6827837"/>
          </a:xfrm>
        </p:spPr>
        <p:txBody>
          <a:bodyPr>
            <a:normAutofit/>
          </a:bodyPr>
          <a:lstStyle/>
          <a:p>
            <a:pPr marL="115888" indent="0" eaLnBrk="1" hangingPunct="1">
              <a:lnSpc>
                <a:spcPct val="80000"/>
              </a:lnSpc>
              <a:buFont typeface="Wingdings 2" pitchFamily="18" charset="2"/>
              <a:buNone/>
            </a:pPr>
            <a:r>
              <a:rPr lang="en-US" sz="3200" i="1" smtClean="0"/>
              <a:t>A sequence </a:t>
            </a:r>
            <a:r>
              <a:rPr lang="en-US" sz="3200" i="1" dirty="0" smtClean="0"/>
              <a:t>of steps for solving a problem with the following properties:</a:t>
            </a:r>
          </a:p>
          <a:p>
            <a:pPr marL="115888" indent="0" eaLnBrk="1" hangingPunct="1">
              <a:lnSpc>
                <a:spcPct val="80000"/>
              </a:lnSpc>
              <a:buFont typeface="Wingdings 2" pitchFamily="18" charset="2"/>
              <a:buNone/>
            </a:pPr>
            <a:endParaRPr lang="en-US" sz="3200" i="1" dirty="0" smtClean="0"/>
          </a:p>
          <a:p>
            <a:pPr marL="115888" indent="0" eaLnBrk="1" hangingPunct="1">
              <a:lnSpc>
                <a:spcPct val="80000"/>
              </a:lnSpc>
            </a:pPr>
            <a:r>
              <a:rPr lang="en-US" sz="3200" dirty="0" smtClean="0"/>
              <a:t>Definiteness</a:t>
            </a:r>
          </a:p>
          <a:p>
            <a:pPr lvl="1" eaLnBrk="1" hangingPunct="1">
              <a:lnSpc>
                <a:spcPct val="80000"/>
              </a:lnSpc>
            </a:pPr>
            <a:r>
              <a:rPr lang="en-US" sz="2800" dirty="0" smtClean="0"/>
              <a:t>Each step must be precisely and unambiguously specified.</a:t>
            </a:r>
          </a:p>
          <a:p>
            <a:pPr marL="115888" indent="0" eaLnBrk="1" hangingPunct="1">
              <a:lnSpc>
                <a:spcPct val="80000"/>
              </a:lnSpc>
            </a:pPr>
            <a:r>
              <a:rPr lang="en-US" sz="3200" dirty="0" smtClean="0"/>
              <a:t>Input</a:t>
            </a:r>
          </a:p>
          <a:p>
            <a:pPr lvl="1" eaLnBrk="1" hangingPunct="1">
              <a:lnSpc>
                <a:spcPct val="80000"/>
              </a:lnSpc>
            </a:pPr>
            <a:r>
              <a:rPr lang="en-US" sz="2800" dirty="0" smtClean="0"/>
              <a:t>Zero or more.</a:t>
            </a:r>
          </a:p>
          <a:p>
            <a:pPr marL="115888" indent="0" eaLnBrk="1" hangingPunct="1">
              <a:lnSpc>
                <a:spcPct val="80000"/>
              </a:lnSpc>
            </a:pPr>
            <a:r>
              <a:rPr lang="en-US" sz="3200" dirty="0" smtClean="0"/>
              <a:t>Output</a:t>
            </a:r>
          </a:p>
          <a:p>
            <a:pPr lvl="1" eaLnBrk="1" hangingPunct="1">
              <a:lnSpc>
                <a:spcPct val="80000"/>
              </a:lnSpc>
            </a:pPr>
            <a:r>
              <a:rPr lang="en-US" sz="2800" dirty="0" smtClean="0"/>
              <a:t>One or more.</a:t>
            </a:r>
          </a:p>
          <a:p>
            <a:pPr marL="115888" indent="0" eaLnBrk="1" hangingPunct="1">
              <a:lnSpc>
                <a:spcPct val="80000"/>
              </a:lnSpc>
            </a:pPr>
            <a:r>
              <a:rPr lang="en-US" sz="3200" dirty="0" smtClean="0"/>
              <a:t>Effectiveness</a:t>
            </a:r>
          </a:p>
          <a:p>
            <a:pPr lvl="1" eaLnBrk="1" hangingPunct="1">
              <a:lnSpc>
                <a:spcPct val="80000"/>
              </a:lnSpc>
            </a:pPr>
            <a:r>
              <a:rPr lang="en-US" sz="2800" dirty="0" smtClean="0"/>
              <a:t>Each step is sufficiently basic that they can be done exactly and in a finite length of time.</a:t>
            </a:r>
          </a:p>
        </p:txBody>
      </p:sp>
      <p:sp>
        <p:nvSpPr>
          <p:cNvPr id="3" name="Slide Number Placeholder 2"/>
          <p:cNvSpPr>
            <a:spLocks noGrp="1"/>
          </p:cNvSpPr>
          <p:nvPr>
            <p:ph type="sldNum" sz="quarter" idx="12"/>
          </p:nvPr>
        </p:nvSpPr>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C71274FD-AA90-42EF-A4DD-CDDBD975E04D}" type="slidenum">
              <a:rPr lang="en-US" sz="1700">
                <a:solidFill>
                  <a:srgbClr val="B5A788"/>
                </a:solidFill>
              </a:rPr>
              <a:pPr eaLnBrk="1" hangingPunct="1"/>
              <a:t>12</a:t>
            </a:fld>
            <a:endParaRPr lang="en-US" sz="1700">
              <a:solidFill>
                <a:srgbClr val="B5A788"/>
              </a:solidFill>
            </a:endParaRPr>
          </a:p>
        </p:txBody>
      </p:sp>
    </p:spTree>
    <p:extLst>
      <p:ext uri="{BB962C8B-B14F-4D97-AF65-F5344CB8AC3E}">
        <p14:creationId xmlns:p14="http://schemas.microsoft.com/office/powerpoint/2010/main" val="2512023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Error Checking </a:t>
            </a:r>
            <a:endParaRPr lang="en-AU" dirty="0"/>
          </a:p>
        </p:txBody>
      </p:sp>
      <p:sp>
        <p:nvSpPr>
          <p:cNvPr id="3" name="Content Placeholder 2"/>
          <p:cNvSpPr>
            <a:spLocks noGrp="1"/>
          </p:cNvSpPr>
          <p:nvPr>
            <p:ph idx="1"/>
          </p:nvPr>
        </p:nvSpPr>
        <p:spPr>
          <a:xfrm>
            <a:off x="1317824" y="2058988"/>
            <a:ext cx="11881319" cy="6827837"/>
          </a:xfrm>
        </p:spPr>
        <p:txBody>
          <a:bodyPr/>
          <a:lstStyle/>
          <a:p>
            <a:r>
              <a:rPr lang="en-AU" dirty="0" smtClean="0"/>
              <a:t>You need to know whether or not your programs will halt on particular input.</a:t>
            </a:r>
          </a:p>
          <a:p>
            <a:r>
              <a:rPr lang="en-AU" dirty="0" smtClean="0"/>
              <a:t>Is it possible to write an algorithm to do this?</a:t>
            </a:r>
            <a:endParaRPr lang="en-AU" dirty="0"/>
          </a:p>
        </p:txBody>
      </p:sp>
    </p:spTree>
    <p:extLst>
      <p:ext uri="{BB962C8B-B14F-4D97-AF65-F5344CB8AC3E}">
        <p14:creationId xmlns:p14="http://schemas.microsoft.com/office/powerpoint/2010/main" val="4205691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 name="droppedImage.png"/>
          <p:cNvPicPr/>
          <p:nvPr/>
        </p:nvPicPr>
        <p:blipFill>
          <a:blip r:embed="rId2">
            <a:extLst/>
          </a:blip>
          <a:stretch>
            <a:fillRect/>
          </a:stretch>
        </p:blipFill>
        <p:spPr>
          <a:xfrm>
            <a:off x="228600" y="2489200"/>
            <a:ext cx="4749800" cy="3570012"/>
          </a:xfrm>
          <a:prstGeom prst="rect">
            <a:avLst/>
          </a:prstGeom>
          <a:ln w="12700">
            <a:miter lim="400000"/>
          </a:ln>
        </p:spPr>
      </p:pic>
      <p:sp>
        <p:nvSpPr>
          <p:cNvPr id="356" name="Shape 356"/>
          <p:cNvSpPr/>
          <p:nvPr/>
        </p:nvSpPr>
        <p:spPr>
          <a:xfrm>
            <a:off x="1790700" y="6540500"/>
            <a:ext cx="2641600" cy="6096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defTabSz="457200">
              <a:lnSpc>
                <a:spcPts val="6000"/>
              </a:lnSpc>
              <a:buClrTx/>
              <a:buFontTx/>
              <a:defRPr sz="3500">
                <a:solidFill>
                  <a:srgbClr val="545454"/>
                </a:solidFill>
                <a:uFillTx/>
                <a:latin typeface="+mn-lt"/>
                <a:ea typeface="+mn-ea"/>
                <a:cs typeface="+mn-cs"/>
                <a:sym typeface="Helvetica Light"/>
              </a:defRPr>
            </a:lvl1pPr>
          </a:lstStyle>
          <a:p>
            <a:pPr lvl="0">
              <a:defRPr sz="1800">
                <a:solidFill>
                  <a:srgbClr val="000000"/>
                </a:solidFill>
              </a:defRPr>
            </a:pPr>
            <a:r>
              <a:rPr sz="3500">
                <a:solidFill>
                  <a:srgbClr val="545454"/>
                </a:solidFill>
              </a:rPr>
              <a:t>Alan Turing</a:t>
            </a:r>
          </a:p>
        </p:txBody>
      </p:sp>
      <p:pic>
        <p:nvPicPr>
          <p:cNvPr id="357" name="Picture 356"/>
          <p:cNvPicPr/>
          <p:nvPr/>
        </p:nvPicPr>
        <p:blipFill>
          <a:blip r:embed="rId3">
            <a:extLst/>
          </a:blip>
          <a:stretch>
            <a:fillRect/>
          </a:stretch>
        </p:blipFill>
        <p:spPr>
          <a:xfrm>
            <a:off x="5384800" y="2603500"/>
            <a:ext cx="7683500" cy="3340100"/>
          </a:xfrm>
          <a:prstGeom prst="rect">
            <a:avLst/>
          </a:prstGeom>
        </p:spPr>
      </p:pic>
    </p:spTree>
    <p:extLst>
      <p:ext uri="{BB962C8B-B14F-4D97-AF65-F5344CB8AC3E}">
        <p14:creationId xmlns:p14="http://schemas.microsoft.com/office/powerpoint/2010/main" val="121707862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2041525" y="390525"/>
            <a:ext cx="10664825" cy="1625600"/>
          </a:xfrm>
        </p:spPr>
        <p:txBody>
          <a:bodyPr lIns="50800" tIns="50800" rIns="50800" bIns="50800"/>
          <a:lstStyle/>
          <a:p>
            <a:r>
              <a:rPr lang="en-US" smtClean="0">
                <a:effectLst>
                  <a:outerShdw blurRad="38100" dist="38100" dir="2700000" algn="tl">
                    <a:srgbClr val="C0C0C0"/>
                  </a:outerShdw>
                </a:effectLst>
                <a:latin typeface="Arial" pitchFamily="34" charset="0"/>
              </a:rPr>
              <a:t>Halting Problem</a:t>
            </a:r>
          </a:p>
        </p:txBody>
      </p:sp>
      <p:sp>
        <p:nvSpPr>
          <p:cNvPr id="15363" name="Rectangle 3"/>
          <p:cNvSpPr>
            <a:spLocks noGrp="1" noChangeArrowheads="1"/>
          </p:cNvSpPr>
          <p:nvPr>
            <p:ph type="body" idx="4294967295"/>
          </p:nvPr>
        </p:nvSpPr>
        <p:spPr>
          <a:xfrm>
            <a:off x="1605856" y="2788568"/>
            <a:ext cx="10801200" cy="4032448"/>
          </a:xfrm>
        </p:spPr>
        <p:txBody>
          <a:bodyPr lIns="50800" tIns="50800" rIns="50800" bIns="50800"/>
          <a:lstStyle/>
          <a:p>
            <a:pPr algn="ctr">
              <a:buFont typeface="Wingdings" pitchFamily="2" charset="2"/>
              <a:buNone/>
            </a:pPr>
            <a:r>
              <a:rPr lang="en-US" sz="5100" b="1" i="1" dirty="0" smtClean="0">
                <a:latin typeface="Arial" pitchFamily="34" charset="0"/>
              </a:rPr>
              <a:t>Question:  </a:t>
            </a:r>
          </a:p>
          <a:p>
            <a:pPr algn="ctr">
              <a:buFont typeface="Wingdings" pitchFamily="2" charset="2"/>
              <a:buNone/>
            </a:pPr>
            <a:r>
              <a:rPr lang="en-US" sz="5100" b="1" i="1" dirty="0" smtClean="0">
                <a:latin typeface="Arial" pitchFamily="34" charset="0"/>
              </a:rPr>
              <a:t>Does there exist an algorithm which can decide for any process P, whether P is an algorithm?</a:t>
            </a:r>
          </a:p>
        </p:txBody>
      </p:sp>
    </p:spTree>
    <p:extLst>
      <p:ext uri="{BB962C8B-B14F-4D97-AF65-F5344CB8AC3E}">
        <p14:creationId xmlns:p14="http://schemas.microsoft.com/office/powerpoint/2010/main" val="14388773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2041525" y="390525"/>
            <a:ext cx="10664825" cy="1625600"/>
          </a:xfrm>
        </p:spPr>
        <p:txBody>
          <a:bodyPr lIns="50800" tIns="50800" rIns="50800" bIns="50800"/>
          <a:lstStyle/>
          <a:p>
            <a:r>
              <a:rPr lang="en-US" smtClean="0">
                <a:effectLst>
                  <a:outerShdw blurRad="38100" dist="38100" dir="2700000" algn="tl">
                    <a:srgbClr val="C0C0C0"/>
                  </a:outerShdw>
                </a:effectLst>
                <a:latin typeface="Arial" pitchFamily="34" charset="0"/>
              </a:rPr>
              <a:t>Halting Problem</a:t>
            </a:r>
          </a:p>
        </p:txBody>
      </p:sp>
      <p:sp>
        <p:nvSpPr>
          <p:cNvPr id="15363" name="Rectangle 3"/>
          <p:cNvSpPr>
            <a:spLocks noGrp="1" noChangeArrowheads="1"/>
          </p:cNvSpPr>
          <p:nvPr>
            <p:ph type="body" idx="4294967295"/>
          </p:nvPr>
        </p:nvSpPr>
        <p:spPr>
          <a:xfrm>
            <a:off x="1605856" y="2788568"/>
            <a:ext cx="10801200" cy="4032448"/>
          </a:xfrm>
        </p:spPr>
        <p:txBody>
          <a:bodyPr lIns="50800" tIns="50800" rIns="50800" bIns="50800"/>
          <a:lstStyle/>
          <a:p>
            <a:pPr algn="ctr">
              <a:buFont typeface="Wingdings" pitchFamily="2" charset="2"/>
              <a:buNone/>
            </a:pPr>
            <a:r>
              <a:rPr lang="en-US" sz="5100" b="1" i="1" dirty="0" smtClean="0">
                <a:latin typeface="Arial" pitchFamily="34" charset="0"/>
              </a:rPr>
              <a:t>Suppose there is an algorithm to answer this question </a:t>
            </a:r>
            <a:r>
              <a:rPr lang="is-IS" sz="5100" b="1" i="1" dirty="0" smtClean="0">
                <a:latin typeface="Arial" pitchFamily="34" charset="0"/>
              </a:rPr>
              <a:t>…</a:t>
            </a:r>
            <a:br>
              <a:rPr lang="is-IS" sz="5100" b="1" i="1" dirty="0" smtClean="0">
                <a:latin typeface="Arial" pitchFamily="34" charset="0"/>
              </a:rPr>
            </a:br>
            <a:endParaRPr lang="en-US" sz="5100" b="1" i="1" dirty="0" smtClean="0">
              <a:latin typeface="Arial" pitchFamily="34" charset="0"/>
            </a:endParaRPr>
          </a:p>
        </p:txBody>
      </p:sp>
    </p:spTree>
    <p:extLst>
      <p:ext uri="{BB962C8B-B14F-4D97-AF65-F5344CB8AC3E}">
        <p14:creationId xmlns:p14="http://schemas.microsoft.com/office/powerpoint/2010/main" val="11321226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2041525" y="390525"/>
            <a:ext cx="10664825" cy="1625600"/>
          </a:xfrm>
        </p:spPr>
        <p:txBody>
          <a:bodyPr lIns="50800" tIns="50800" rIns="50800" bIns="50800"/>
          <a:lstStyle/>
          <a:p>
            <a:r>
              <a:rPr lang="en-US" smtClean="0">
                <a:effectLst>
                  <a:outerShdw blurRad="38100" dist="38100" dir="2700000" algn="tl">
                    <a:srgbClr val="C0C0C0"/>
                  </a:outerShdw>
                </a:effectLst>
                <a:latin typeface="Arial" pitchFamily="34" charset="0"/>
              </a:rPr>
              <a:t>Halting Problem</a:t>
            </a:r>
          </a:p>
        </p:txBody>
      </p:sp>
      <p:sp>
        <p:nvSpPr>
          <p:cNvPr id="15363" name="Rectangle 3"/>
          <p:cNvSpPr>
            <a:spLocks noGrp="1" noChangeArrowheads="1"/>
          </p:cNvSpPr>
          <p:nvPr>
            <p:ph type="body" idx="4294967295"/>
          </p:nvPr>
        </p:nvSpPr>
        <p:spPr>
          <a:xfrm>
            <a:off x="957784" y="2004233"/>
            <a:ext cx="11903000" cy="4032448"/>
          </a:xfrm>
        </p:spPr>
        <p:txBody>
          <a:bodyPr lIns="50800" tIns="50800" rIns="50800" bIns="50800"/>
          <a:lstStyle/>
          <a:p>
            <a:pPr algn="ctr">
              <a:buFont typeface="Wingdings" pitchFamily="2" charset="2"/>
              <a:buNone/>
            </a:pPr>
            <a:r>
              <a:rPr lang="is-IS" sz="5100" b="1" i="1" dirty="0" smtClean="0">
                <a:latin typeface="Arial" pitchFamily="34" charset="0"/>
              </a:rPr>
              <a:t/>
            </a:r>
            <a:br>
              <a:rPr lang="is-IS" sz="5100" b="1" i="1" dirty="0" smtClean="0">
                <a:latin typeface="Arial" pitchFamily="34" charset="0"/>
              </a:rPr>
            </a:br>
            <a:r>
              <a:rPr lang="is-IS" sz="5100" b="1" i="1" dirty="0" smtClean="0">
                <a:latin typeface="Arial" pitchFamily="34" charset="0"/>
              </a:rPr>
              <a:t>The Plan:</a:t>
            </a:r>
          </a:p>
          <a:p>
            <a:pPr algn="ctr">
              <a:buFont typeface="Wingdings" pitchFamily="2" charset="2"/>
              <a:buNone/>
            </a:pPr>
            <a:r>
              <a:rPr lang="is-IS" sz="5100" b="1" i="1" dirty="0" smtClean="0">
                <a:latin typeface="Arial" pitchFamily="34" charset="0"/>
              </a:rPr>
              <a:t>Represent program/process P as a number N</a:t>
            </a:r>
            <a:br>
              <a:rPr lang="is-IS" sz="5100" b="1" i="1" dirty="0" smtClean="0">
                <a:latin typeface="Arial" pitchFamily="34" charset="0"/>
              </a:rPr>
            </a:br>
            <a:r>
              <a:rPr lang="is-IS" sz="5100" b="1" i="1" dirty="0" smtClean="0">
                <a:latin typeface="Arial" pitchFamily="34" charset="0"/>
              </a:rPr>
              <a:t>Input: process P and number N</a:t>
            </a:r>
            <a:br>
              <a:rPr lang="is-IS" sz="5100" b="1" i="1" dirty="0" smtClean="0">
                <a:latin typeface="Arial" pitchFamily="34" charset="0"/>
              </a:rPr>
            </a:br>
            <a:r>
              <a:rPr lang="is-IS" sz="5100" b="1" i="1" dirty="0" smtClean="0">
                <a:latin typeface="Arial" pitchFamily="34" charset="0"/>
              </a:rPr>
              <a:t>Question: does P halt on input N?</a:t>
            </a:r>
            <a:br>
              <a:rPr lang="is-IS" sz="5100" b="1" i="1" dirty="0" smtClean="0">
                <a:latin typeface="Arial" pitchFamily="34" charset="0"/>
              </a:rPr>
            </a:br>
            <a:endParaRPr lang="en-US" sz="5100" b="1" i="1" dirty="0" smtClean="0">
              <a:latin typeface="Arial" pitchFamily="34" charset="0"/>
            </a:endParaRPr>
          </a:p>
        </p:txBody>
      </p:sp>
    </p:spTree>
    <p:extLst>
      <p:ext uri="{BB962C8B-B14F-4D97-AF65-F5344CB8AC3E}">
        <p14:creationId xmlns:p14="http://schemas.microsoft.com/office/powerpoint/2010/main" val="15450984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030272"/>
          </a:xfrm>
        </p:spPr>
        <p:txBody>
          <a:bodyPr>
            <a:normAutofit fontScale="90000"/>
          </a:bodyPr>
          <a:lstStyle/>
          <a:p>
            <a:r>
              <a:rPr lang="en-AU" dirty="0" smtClean="0"/>
              <a:t>ASCII Table</a:t>
            </a:r>
            <a:endParaRPr lang="en-AU" dirty="0"/>
          </a:p>
        </p:txBody>
      </p:sp>
      <p:pic>
        <p:nvPicPr>
          <p:cNvPr id="5" name="Picture 4"/>
          <p:cNvPicPr>
            <a:picLocks noChangeAspect="1"/>
          </p:cNvPicPr>
          <p:nvPr/>
        </p:nvPicPr>
        <p:blipFill>
          <a:blip r:embed="rId2"/>
          <a:stretch>
            <a:fillRect/>
          </a:stretch>
        </p:blipFill>
        <p:spPr>
          <a:xfrm>
            <a:off x="2757984" y="2068488"/>
            <a:ext cx="9266320" cy="4536504"/>
          </a:xfrm>
          <a:prstGeom prst="rect">
            <a:avLst/>
          </a:prstGeom>
        </p:spPr>
      </p:pic>
      <p:sp>
        <p:nvSpPr>
          <p:cNvPr id="6" name="TextBox 5"/>
          <p:cNvSpPr txBox="1"/>
          <p:nvPr/>
        </p:nvSpPr>
        <p:spPr>
          <a:xfrm>
            <a:off x="9166696" y="9341296"/>
            <a:ext cx="3600400" cy="246221"/>
          </a:xfrm>
          <a:prstGeom prst="rect">
            <a:avLst/>
          </a:prstGeom>
          <a:noFill/>
        </p:spPr>
        <p:txBody>
          <a:bodyPr wrap="square" rtlCol="0">
            <a:spAutoFit/>
          </a:bodyPr>
          <a:lstStyle/>
          <a:p>
            <a:r>
              <a:rPr lang="en-US" sz="1000" dirty="0" smtClean="0"/>
              <a:t>ASCII Table from: </a:t>
            </a:r>
            <a:r>
              <a:rPr lang="fr-FR" sz="1000" dirty="0" smtClean="0"/>
              <a:t>http</a:t>
            </a:r>
            <a:r>
              <a:rPr lang="fr-FR" sz="1000" dirty="0"/>
              <a:t>://</a:t>
            </a:r>
            <a:r>
              <a:rPr lang="fr-FR" sz="1000" dirty="0" err="1"/>
              <a:t>macao.communications.museum</a:t>
            </a:r>
            <a:r>
              <a:rPr lang="fr-FR" sz="1000" dirty="0"/>
              <a:t>/</a:t>
            </a:r>
            <a:r>
              <a:rPr lang="en-US" sz="1000" dirty="0" smtClean="0"/>
              <a:t> </a:t>
            </a:r>
            <a:endParaRPr lang="en-US" sz="1000" dirty="0"/>
          </a:p>
        </p:txBody>
      </p:sp>
    </p:spTree>
    <p:extLst>
      <p:ext uri="{BB962C8B-B14F-4D97-AF65-F5344CB8AC3E}">
        <p14:creationId xmlns:p14="http://schemas.microsoft.com/office/powerpoint/2010/main" val="753030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AU" dirty="0" err="1"/>
              <a:t>Collatz</a:t>
            </a:r>
            <a:r>
              <a:rPr lang="en-AU" dirty="0"/>
              <a:t> function</a:t>
            </a:r>
          </a:p>
        </p:txBody>
      </p:sp>
      <p:sp>
        <p:nvSpPr>
          <p:cNvPr id="4" name="Content Placeholder 2"/>
          <p:cNvSpPr txBox="1">
            <a:spLocks/>
          </p:cNvSpPr>
          <p:nvPr/>
        </p:nvSpPr>
        <p:spPr>
          <a:xfrm>
            <a:off x="1605857" y="3076600"/>
            <a:ext cx="5688632" cy="4464496"/>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800" dirty="0" err="1">
                <a:solidFill>
                  <a:srgbClr val="FF6600"/>
                </a:solidFill>
                <a:latin typeface="Arial"/>
                <a:cs typeface="Arial"/>
              </a:rPr>
              <a:t>d</a:t>
            </a:r>
            <a:r>
              <a:rPr lang="en-US" sz="2800" dirty="0" err="1" smtClean="0">
                <a:solidFill>
                  <a:srgbClr val="FF6600"/>
                </a:solidFill>
                <a:latin typeface="Arial"/>
                <a:cs typeface="Arial"/>
              </a:rPr>
              <a:t>ef</a:t>
            </a:r>
            <a:r>
              <a:rPr lang="en-US" sz="2800" dirty="0" smtClean="0">
                <a:latin typeface="Arial"/>
                <a:cs typeface="Arial"/>
              </a:rPr>
              <a:t> </a:t>
            </a:r>
            <a:r>
              <a:rPr lang="en-US" sz="2800" dirty="0" err="1" smtClean="0">
                <a:solidFill>
                  <a:srgbClr val="0000FF"/>
                </a:solidFill>
                <a:latin typeface="Arial"/>
                <a:cs typeface="Arial"/>
              </a:rPr>
              <a:t>collatz</a:t>
            </a:r>
            <a:r>
              <a:rPr lang="en-US" sz="2800" dirty="0" smtClean="0">
                <a:solidFill>
                  <a:srgbClr val="000000"/>
                </a:solidFill>
                <a:latin typeface="Arial"/>
                <a:cs typeface="Arial"/>
              </a:rPr>
              <a:t>(n):</a:t>
            </a:r>
          </a:p>
          <a:p>
            <a:pPr>
              <a:spcBef>
                <a:spcPct val="0"/>
              </a:spcBef>
              <a:buFont typeface="Wingdings" pitchFamily="2" charset="2"/>
              <a:buNone/>
            </a:pPr>
            <a:r>
              <a:rPr lang="en-US" sz="2800" dirty="0">
                <a:solidFill>
                  <a:srgbClr val="0000FF"/>
                </a:solidFill>
                <a:latin typeface="Arial"/>
                <a:cs typeface="Arial"/>
              </a:rPr>
              <a:t> </a:t>
            </a:r>
            <a:r>
              <a:rPr lang="en-US" sz="2800" dirty="0" smtClean="0">
                <a:solidFill>
                  <a:srgbClr val="0000FF"/>
                </a:solidFill>
                <a:latin typeface="Arial"/>
                <a:cs typeface="Arial"/>
              </a:rPr>
              <a:t>     </a:t>
            </a:r>
            <a:r>
              <a:rPr lang="en-US" sz="2800" dirty="0" smtClean="0">
                <a:solidFill>
                  <a:srgbClr val="FF6600"/>
                </a:solidFill>
                <a:latin typeface="Arial"/>
                <a:cs typeface="Arial"/>
              </a:rPr>
              <a:t>while</a:t>
            </a:r>
            <a:r>
              <a:rPr lang="en-US" sz="2800" dirty="0" smtClean="0">
                <a:latin typeface="Arial"/>
                <a:cs typeface="Arial"/>
              </a:rPr>
              <a:t> n &gt; 1:</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800000"/>
                </a:solidFill>
                <a:latin typeface="Arial"/>
                <a:cs typeface="Arial"/>
              </a:rPr>
              <a:t>print</a:t>
            </a:r>
            <a:r>
              <a:rPr lang="en-US" sz="2800" dirty="0" smtClean="0">
                <a:latin typeface="Arial"/>
                <a:cs typeface="Arial"/>
              </a:rPr>
              <a:t>(n)</a:t>
            </a:r>
          </a:p>
          <a:p>
            <a:pPr>
              <a:spcBef>
                <a:spcPct val="0"/>
              </a:spcBef>
              <a:buFont typeface="Wingdings" pitchFamily="2" charset="2"/>
              <a:buNone/>
            </a:pPr>
            <a:endParaRPr lang="en-US" sz="2800" dirty="0" smtClean="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if</a:t>
            </a:r>
            <a:r>
              <a:rPr lang="en-US" sz="2800" dirty="0" smtClean="0">
                <a:latin typeface="Arial"/>
                <a:cs typeface="Arial"/>
              </a:rPr>
              <a:t> n % 2 == 0:</a:t>
            </a:r>
          </a:p>
          <a:p>
            <a:pPr>
              <a:spcBef>
                <a:spcPct val="0"/>
              </a:spcBef>
              <a:buFont typeface="Wingdings" pitchFamily="2" charset="2"/>
              <a:buNone/>
            </a:pPr>
            <a:r>
              <a:rPr lang="en-US" sz="2800" dirty="0">
                <a:latin typeface="Arial"/>
                <a:cs typeface="Arial"/>
              </a:rPr>
              <a:t> </a:t>
            </a:r>
            <a:r>
              <a:rPr lang="en-US" sz="2800" dirty="0" smtClean="0">
                <a:latin typeface="Arial"/>
                <a:cs typeface="Arial"/>
              </a:rPr>
              <a:t>                n //= 2</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else</a:t>
            </a:r>
            <a:r>
              <a:rPr lang="en-US" sz="2800" dirty="0" smtClean="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                n = 3n + 1</a:t>
            </a:r>
          </a:p>
          <a:p>
            <a:pPr>
              <a:spcBef>
                <a:spcPct val="0"/>
              </a:spcBef>
              <a:buFont typeface="Wingdings" pitchFamily="2" charset="2"/>
              <a:buNone/>
            </a:pPr>
            <a:endParaRPr lang="en-US" sz="2800" dirty="0">
              <a:latin typeface="Arial"/>
              <a:cs typeface="Arial"/>
            </a:endParaRPr>
          </a:p>
          <a:p>
            <a:pPr>
              <a:spcBef>
                <a:spcPct val="0"/>
              </a:spcBef>
              <a:buFont typeface="Wingdings" pitchFamily="2" charset="2"/>
              <a:buNone/>
            </a:pPr>
            <a:r>
              <a:rPr lang="en-US" sz="2800" dirty="0" smtClean="0">
                <a:latin typeface="Arial"/>
                <a:cs typeface="Arial"/>
              </a:rPr>
              <a:t>      </a:t>
            </a:r>
            <a:r>
              <a:rPr lang="en-US" sz="2800" dirty="0">
                <a:solidFill>
                  <a:srgbClr val="800000"/>
                </a:solidFill>
                <a:latin typeface="Arial"/>
                <a:cs typeface="Arial"/>
              </a:rPr>
              <a:t>print</a:t>
            </a:r>
            <a:r>
              <a:rPr lang="en-US" sz="2800" dirty="0">
                <a:latin typeface="Arial"/>
                <a:cs typeface="Arial"/>
              </a:rPr>
              <a:t>(n)</a:t>
            </a:r>
            <a:r>
              <a:rPr lang="en-US" sz="2800" dirty="0" smtClean="0">
                <a:latin typeface="Arial"/>
                <a:cs typeface="Arial"/>
              </a:rPr>
              <a:t> </a:t>
            </a:r>
            <a:endParaRPr lang="en-US" sz="2800" dirty="0">
              <a:latin typeface="Arial"/>
              <a:cs typeface="Arial"/>
            </a:endParaRPr>
          </a:p>
        </p:txBody>
      </p:sp>
    </p:spTree>
    <p:extLst>
      <p:ext uri="{BB962C8B-B14F-4D97-AF65-F5344CB8AC3E}">
        <p14:creationId xmlns:p14="http://schemas.microsoft.com/office/powerpoint/2010/main" val="38838617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2037904" y="5740896"/>
            <a:ext cx="10533888" cy="2093773"/>
          </a:xfrm>
        </p:spPr>
        <p:txBody>
          <a:bodyPr lIns="50800" tIns="50800" rIns="50800" bIns="50800">
            <a:normAutofit fontScale="90000"/>
          </a:bodyPr>
          <a:lstStyle/>
          <a:p>
            <a:pPr algn="ctr"/>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Lecture 22</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
            </a:r>
            <a:br>
              <a:rPr lang="en-US" sz="5500" dirty="0" smtClean="0">
                <a:effectLst>
                  <a:outerShdw blurRad="38100" dist="38100" dir="2700000" algn="tl">
                    <a:srgbClr val="C0C0C0"/>
                  </a:outerShdw>
                </a:effectLst>
                <a:latin typeface="Arial" pitchFamily="34" charset="0"/>
              </a:rPr>
            </a:br>
            <a:r>
              <a:rPr lang="en-US" sz="5500" dirty="0" smtClean="0">
                <a:effectLst>
                  <a:outerShdw blurRad="38100" dist="38100" dir="2700000" algn="tl">
                    <a:srgbClr val="C0C0C0"/>
                  </a:outerShdw>
                </a:effectLst>
                <a:latin typeface="Arial" pitchFamily="34" charset="0"/>
              </a:rPr>
              <a:t>Unsolvable Problems</a:t>
            </a:r>
          </a:p>
        </p:txBody>
      </p:sp>
      <p:sp>
        <p:nvSpPr>
          <p:cNvPr id="2050" name="Rectangle 2"/>
          <p:cNvSpPr>
            <a:spLocks/>
          </p:cNvSpPr>
          <p:nvPr/>
        </p:nvSpPr>
        <p:spPr bwMode="auto">
          <a:xfrm>
            <a:off x="1584325" y="8864600"/>
            <a:ext cx="10299700"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b"/>
          <a:lstStyle/>
          <a:p>
            <a:pPr algn="ctr"/>
            <a:r>
              <a:rPr lang="en-US" sz="900">
                <a:solidFill>
                  <a:schemeClr val="tx1"/>
                </a:solidFill>
                <a:latin typeface="Arial" pitchFamily="34" charset="0"/>
                <a:cs typeface="Arial" pitchFamily="34" charset="0"/>
                <a:sym typeface="Arial" pitchFamily="34" charset="0"/>
              </a:rPr>
              <a:t>COMMONWEALTH OF AUSTRALIA</a:t>
            </a:r>
          </a:p>
          <a:p>
            <a:pPr algn="ctr"/>
            <a:r>
              <a:rPr lang="en-US" sz="900">
                <a:solidFill>
                  <a:schemeClr val="tx1"/>
                </a:solidFill>
                <a:latin typeface="Arial" pitchFamily="34" charset="0"/>
                <a:cs typeface="Arial" pitchFamily="34" charset="0"/>
                <a:sym typeface="Arial" pitchFamily="34" charset="0"/>
              </a:rPr>
              <a:t>Copyright Regulations 1969</a:t>
            </a:r>
          </a:p>
          <a:p>
            <a:pPr algn="ctr"/>
            <a:r>
              <a:rPr lang="en-US" sz="900">
                <a:solidFill>
                  <a:schemeClr val="tx1"/>
                </a:solidFill>
                <a:latin typeface="Arial" pitchFamily="34" charset="0"/>
                <a:cs typeface="Arial" pitchFamily="34" charset="0"/>
                <a:sym typeface="Arial" pitchFamily="34" charset="0"/>
              </a:rPr>
              <a:t>WARNING</a:t>
            </a:r>
          </a:p>
          <a:p>
            <a:pPr algn="ctr"/>
            <a:r>
              <a:rPr lang="en-US" sz="900">
                <a:solidFill>
                  <a:schemeClr val="tx1"/>
                </a:solidFill>
                <a:latin typeface="Arial" pitchFamily="34" charset="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solidFill>
                  <a:schemeClr val="tx1"/>
                </a:solidFill>
                <a:latin typeface="Arial" pitchFamily="34" charset="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AU" dirty="0" smtClean="0"/>
              <a:t>Coding </a:t>
            </a:r>
            <a:r>
              <a:rPr lang="en-AU" dirty="0" err="1" smtClean="0"/>
              <a:t>Collatz</a:t>
            </a:r>
            <a:r>
              <a:rPr lang="en-AU" dirty="0" smtClean="0"/>
              <a:t> </a:t>
            </a:r>
            <a:r>
              <a:rPr lang="en-AU" dirty="0"/>
              <a:t>function</a:t>
            </a:r>
          </a:p>
        </p:txBody>
      </p:sp>
      <p:sp>
        <p:nvSpPr>
          <p:cNvPr id="4" name="Content Placeholder 2"/>
          <p:cNvSpPr txBox="1">
            <a:spLocks/>
          </p:cNvSpPr>
          <p:nvPr/>
        </p:nvSpPr>
        <p:spPr>
          <a:xfrm>
            <a:off x="1461840" y="2068488"/>
            <a:ext cx="3600400" cy="3816424"/>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400" dirty="0" err="1">
                <a:solidFill>
                  <a:srgbClr val="FF6600"/>
                </a:solidFill>
                <a:latin typeface="Arial"/>
                <a:cs typeface="Arial"/>
              </a:rPr>
              <a:t>d</a:t>
            </a:r>
            <a:r>
              <a:rPr lang="en-US" sz="2400" dirty="0" err="1" smtClean="0">
                <a:solidFill>
                  <a:srgbClr val="FF6600"/>
                </a:solidFill>
                <a:latin typeface="Arial"/>
                <a:cs typeface="Arial"/>
              </a:rPr>
              <a:t>ef</a:t>
            </a:r>
            <a:r>
              <a:rPr lang="en-US" sz="2400" dirty="0" smtClean="0">
                <a:latin typeface="Arial"/>
                <a:cs typeface="Arial"/>
              </a:rPr>
              <a:t> </a:t>
            </a:r>
            <a:r>
              <a:rPr lang="en-US" sz="2400" dirty="0" err="1" smtClean="0">
                <a:solidFill>
                  <a:srgbClr val="0000FF"/>
                </a:solidFill>
                <a:latin typeface="Arial"/>
                <a:cs typeface="Arial"/>
              </a:rPr>
              <a:t>collatz</a:t>
            </a:r>
            <a:r>
              <a:rPr lang="en-US" sz="2400" dirty="0" smtClean="0">
                <a:solidFill>
                  <a:srgbClr val="000000"/>
                </a:solidFill>
                <a:latin typeface="Arial"/>
                <a:cs typeface="Arial"/>
              </a:rPr>
              <a:t>(n):</a:t>
            </a:r>
          </a:p>
          <a:p>
            <a:pPr>
              <a:spcBef>
                <a:spcPct val="0"/>
              </a:spcBef>
              <a:buFont typeface="Wingdings" pitchFamily="2" charset="2"/>
              <a:buNone/>
            </a:pPr>
            <a:r>
              <a:rPr lang="en-US" sz="2400" dirty="0">
                <a:solidFill>
                  <a:srgbClr val="0000FF"/>
                </a:solidFill>
                <a:latin typeface="Arial"/>
                <a:cs typeface="Arial"/>
              </a:rPr>
              <a:t> </a:t>
            </a:r>
            <a:r>
              <a:rPr lang="en-US" sz="2400" dirty="0" smtClean="0">
                <a:solidFill>
                  <a:srgbClr val="0000FF"/>
                </a:solidFill>
                <a:latin typeface="Arial"/>
                <a:cs typeface="Arial"/>
              </a:rPr>
              <a:t>     </a:t>
            </a:r>
            <a:r>
              <a:rPr lang="en-US" sz="2400" dirty="0" smtClean="0">
                <a:solidFill>
                  <a:srgbClr val="FF6600"/>
                </a:solidFill>
                <a:latin typeface="Arial"/>
                <a:cs typeface="Arial"/>
              </a:rPr>
              <a:t>while</a:t>
            </a:r>
            <a:r>
              <a:rPr lang="en-US" sz="2400" dirty="0" smtClean="0">
                <a:latin typeface="Arial"/>
                <a:cs typeface="Arial"/>
              </a:rPr>
              <a:t> n &gt; 1:</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800000"/>
                </a:solidFill>
                <a:latin typeface="Arial"/>
                <a:cs typeface="Arial"/>
              </a:rPr>
              <a:t>print</a:t>
            </a:r>
            <a:r>
              <a:rPr lang="en-US" sz="2400" dirty="0" smtClean="0">
                <a:latin typeface="Arial"/>
                <a:cs typeface="Arial"/>
              </a:rPr>
              <a:t>(n)</a:t>
            </a:r>
          </a:p>
          <a:p>
            <a:pPr>
              <a:spcBef>
                <a:spcPct val="0"/>
              </a:spcBef>
              <a:buFont typeface="Wingdings" pitchFamily="2" charset="2"/>
              <a:buNone/>
            </a:pPr>
            <a:endParaRPr lang="en-US" sz="2400" dirty="0" smtClean="0">
              <a:latin typeface="Arial"/>
              <a:cs typeface="Arial"/>
            </a:endParaRP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if</a:t>
            </a:r>
            <a:r>
              <a:rPr lang="en-US" sz="2400" dirty="0" smtClean="0">
                <a:latin typeface="Arial"/>
                <a:cs typeface="Arial"/>
              </a:rPr>
              <a:t> n % 2 == 0:</a:t>
            </a:r>
          </a:p>
          <a:p>
            <a:pPr>
              <a:spcBef>
                <a:spcPct val="0"/>
              </a:spcBef>
              <a:buFont typeface="Wingdings" pitchFamily="2" charset="2"/>
              <a:buNone/>
            </a:pPr>
            <a:r>
              <a:rPr lang="en-US" sz="2400" dirty="0">
                <a:latin typeface="Arial"/>
                <a:cs typeface="Arial"/>
              </a:rPr>
              <a:t> </a:t>
            </a:r>
            <a:r>
              <a:rPr lang="en-US" sz="2400" dirty="0" smtClean="0">
                <a:latin typeface="Arial"/>
                <a:cs typeface="Arial"/>
              </a:rPr>
              <a:t>                n //= 2</a:t>
            </a:r>
          </a:p>
          <a:p>
            <a:pPr>
              <a:spcBef>
                <a:spcPct val="0"/>
              </a:spcBef>
              <a:buFont typeface="Wingdings" pitchFamily="2" charset="2"/>
              <a:buNone/>
            </a:pPr>
            <a:r>
              <a:rPr lang="en-US" sz="2400" dirty="0">
                <a:latin typeface="Arial"/>
                <a:cs typeface="Arial"/>
              </a:rPr>
              <a:t> </a:t>
            </a:r>
            <a:r>
              <a:rPr lang="en-US" sz="2400" dirty="0" smtClean="0">
                <a:latin typeface="Arial"/>
                <a:cs typeface="Arial"/>
              </a:rPr>
              <a:t>           </a:t>
            </a:r>
            <a:r>
              <a:rPr lang="en-US" sz="2400" dirty="0" smtClean="0">
                <a:solidFill>
                  <a:srgbClr val="FF6600"/>
                </a:solidFill>
                <a:latin typeface="Arial"/>
                <a:cs typeface="Arial"/>
              </a:rPr>
              <a:t>else</a:t>
            </a:r>
            <a:r>
              <a:rPr lang="en-US" sz="2400" dirty="0" smtClean="0">
                <a:latin typeface="Arial"/>
                <a:cs typeface="Arial"/>
              </a:rPr>
              <a:t>:</a:t>
            </a:r>
          </a:p>
          <a:p>
            <a:pPr>
              <a:spcBef>
                <a:spcPct val="0"/>
              </a:spcBef>
              <a:buFont typeface="Wingdings" pitchFamily="2" charset="2"/>
              <a:buNone/>
            </a:pPr>
            <a:r>
              <a:rPr lang="en-US" sz="2400" dirty="0">
                <a:latin typeface="Arial"/>
                <a:cs typeface="Arial"/>
              </a:rPr>
              <a:t> </a:t>
            </a:r>
            <a:r>
              <a:rPr lang="en-US" sz="2400" dirty="0" smtClean="0">
                <a:latin typeface="Arial"/>
                <a:cs typeface="Arial"/>
              </a:rPr>
              <a:t>                n = 3n + 1</a:t>
            </a:r>
          </a:p>
          <a:p>
            <a:pPr>
              <a:spcBef>
                <a:spcPct val="0"/>
              </a:spcBef>
              <a:buFont typeface="Wingdings" pitchFamily="2" charset="2"/>
              <a:buNone/>
            </a:pPr>
            <a:endParaRPr lang="en-US" sz="2400" dirty="0">
              <a:latin typeface="Arial"/>
              <a:cs typeface="Arial"/>
            </a:endParaRPr>
          </a:p>
          <a:p>
            <a:pPr>
              <a:spcBef>
                <a:spcPct val="0"/>
              </a:spcBef>
              <a:buFont typeface="Wingdings" pitchFamily="2" charset="2"/>
              <a:buNone/>
            </a:pPr>
            <a:r>
              <a:rPr lang="en-US" sz="2400" dirty="0" smtClean="0">
                <a:latin typeface="Arial"/>
                <a:cs typeface="Arial"/>
              </a:rPr>
              <a:t>      </a:t>
            </a:r>
            <a:r>
              <a:rPr lang="en-US" sz="2400" dirty="0">
                <a:solidFill>
                  <a:srgbClr val="800000"/>
                </a:solidFill>
                <a:latin typeface="Arial"/>
                <a:cs typeface="Arial"/>
              </a:rPr>
              <a:t>print</a:t>
            </a:r>
            <a:r>
              <a:rPr lang="en-US" sz="2400" dirty="0">
                <a:latin typeface="Arial"/>
                <a:cs typeface="Arial"/>
              </a:rPr>
              <a:t>(n)</a:t>
            </a:r>
            <a:r>
              <a:rPr lang="en-US" sz="2400" dirty="0" smtClean="0">
                <a:latin typeface="Arial"/>
                <a:cs typeface="Arial"/>
              </a:rPr>
              <a:t> </a:t>
            </a:r>
            <a:endParaRPr lang="en-US" sz="2400" dirty="0">
              <a:latin typeface="Arial"/>
              <a:cs typeface="Arial"/>
            </a:endParaRPr>
          </a:p>
        </p:txBody>
      </p:sp>
      <p:sp>
        <p:nvSpPr>
          <p:cNvPr id="5" name="Content Placeholder 2"/>
          <p:cNvSpPr txBox="1">
            <a:spLocks/>
          </p:cNvSpPr>
          <p:nvPr/>
        </p:nvSpPr>
        <p:spPr>
          <a:xfrm>
            <a:off x="1533848" y="6172944"/>
            <a:ext cx="10513168" cy="2952328"/>
          </a:xfrm>
          <a:prstGeom prst="rect">
            <a:avLst/>
          </a:prstGeom>
          <a:solidFill>
            <a:schemeClr val="bg2"/>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1800" dirty="0" smtClean="0">
                <a:latin typeface="Arial"/>
                <a:cs typeface="Arial"/>
              </a:rPr>
              <a:t>100 </a:t>
            </a:r>
            <a:r>
              <a:rPr lang="en-US" sz="1800" dirty="0">
                <a:latin typeface="Arial"/>
                <a:cs typeface="Arial"/>
              </a:rPr>
              <a:t>101 102 32 99 111 108 108 97 116 122 40 110 41 58 10 </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32 32 32 119 104 105 108 101 32 110 32 62 32 49 58 </a:t>
            </a:r>
            <a:r>
              <a:rPr lang="en-US" sz="1800" dirty="0" smtClean="0">
                <a:latin typeface="Arial"/>
                <a:cs typeface="Arial"/>
              </a:rPr>
              <a:t>10    </a:t>
            </a: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32 32 32 32 32 32 32 112 114 105 110 116 40 110 </a:t>
            </a:r>
            <a:r>
              <a:rPr lang="en-US" sz="1800" dirty="0" smtClean="0">
                <a:latin typeface="Arial"/>
                <a:cs typeface="Arial"/>
              </a:rPr>
              <a:t>41 </a:t>
            </a:r>
            <a:r>
              <a:rPr lang="en-US" sz="1800" dirty="0">
                <a:latin typeface="Arial"/>
                <a:cs typeface="Arial"/>
              </a:rPr>
              <a:t>10</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10</a:t>
            </a: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32 32 32 32 32 32 32 105 102 32 110 32 </a:t>
            </a:r>
            <a:r>
              <a:rPr lang="en-US" sz="1800" dirty="0" smtClean="0">
                <a:latin typeface="Arial"/>
                <a:cs typeface="Arial"/>
              </a:rPr>
              <a:t>37 </a:t>
            </a:r>
            <a:r>
              <a:rPr lang="en-US" sz="1800" dirty="0">
                <a:latin typeface="Arial"/>
                <a:cs typeface="Arial"/>
              </a:rPr>
              <a:t>32 50 32 61 61 32 48 58 10</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32 32 32 32 32 </a:t>
            </a:r>
            <a:r>
              <a:rPr lang="en-US" sz="1800" dirty="0" smtClean="0">
                <a:latin typeface="Arial"/>
                <a:cs typeface="Arial"/>
              </a:rPr>
              <a:t>32 </a:t>
            </a:r>
            <a:r>
              <a:rPr lang="en-US" sz="1800" dirty="0">
                <a:latin typeface="Arial"/>
                <a:cs typeface="Arial"/>
              </a:rPr>
              <a:t>32 32 32 32 32 110 32 47 47 61 32 50 10</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a:t>
            </a:r>
            <a:r>
              <a:rPr lang="en-US" sz="1800" dirty="0" smtClean="0">
                <a:latin typeface="Arial"/>
                <a:cs typeface="Arial"/>
              </a:rPr>
              <a:t>32 </a:t>
            </a:r>
            <a:r>
              <a:rPr lang="en-US" sz="1800" dirty="0">
                <a:latin typeface="Arial"/>
                <a:cs typeface="Arial"/>
              </a:rPr>
              <a:t>32 32 32 32 32 101 108 115 101 58 10</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a:t>
            </a:r>
            <a:r>
              <a:rPr lang="en-US" sz="1800" dirty="0" smtClean="0">
                <a:latin typeface="Arial"/>
                <a:cs typeface="Arial"/>
              </a:rPr>
              <a:t>32 </a:t>
            </a:r>
            <a:r>
              <a:rPr lang="en-US" sz="1800" dirty="0">
                <a:latin typeface="Arial"/>
                <a:cs typeface="Arial"/>
              </a:rPr>
              <a:t>32 32 32 32 32 32 32 110 32 61 32 51 42 110 32 </a:t>
            </a:r>
            <a:r>
              <a:rPr lang="en-US" sz="1800" dirty="0" smtClean="0">
                <a:latin typeface="Arial"/>
                <a:cs typeface="Arial"/>
              </a:rPr>
              <a:t>43 </a:t>
            </a:r>
            <a:r>
              <a:rPr lang="en-US" sz="1800" dirty="0">
                <a:latin typeface="Arial"/>
                <a:cs typeface="Arial"/>
              </a:rPr>
              <a:t>32 49 </a:t>
            </a:r>
            <a:r>
              <a:rPr lang="en-US" sz="1800" dirty="0" smtClean="0">
                <a:latin typeface="Arial"/>
                <a:cs typeface="Arial"/>
              </a:rPr>
              <a:t>10</a:t>
            </a:r>
          </a:p>
          <a:p>
            <a:pPr>
              <a:spcBef>
                <a:spcPct val="0"/>
              </a:spcBef>
              <a:buFont typeface="Wingdings" pitchFamily="2" charset="2"/>
              <a:buNone/>
            </a:pPr>
            <a:r>
              <a:rPr lang="en-US" sz="1800" dirty="0" smtClean="0">
                <a:latin typeface="Arial"/>
                <a:cs typeface="Arial"/>
              </a:rPr>
              <a:t>10</a:t>
            </a:r>
            <a:endParaRPr lang="en-US" sz="1800" dirty="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32 32 32 112 114 105 110 116 40 110 41 10    </a:t>
            </a:r>
            <a:endParaRPr lang="en-US" sz="1800" dirty="0" smtClean="0">
              <a:latin typeface="Arial"/>
              <a:cs typeface="Arial"/>
            </a:endParaRPr>
          </a:p>
          <a:p>
            <a:pPr>
              <a:spcBef>
                <a:spcPct val="0"/>
              </a:spcBef>
              <a:buFont typeface="Wingdings" pitchFamily="2" charset="2"/>
              <a:buNone/>
            </a:pPr>
            <a:endParaRPr lang="en-US" sz="1800" dirty="0">
              <a:latin typeface="Arial"/>
              <a:cs typeface="Arial"/>
            </a:endParaRPr>
          </a:p>
        </p:txBody>
      </p:sp>
      <p:pic>
        <p:nvPicPr>
          <p:cNvPr id="2" name="Picture 1"/>
          <p:cNvPicPr>
            <a:picLocks noChangeAspect="1"/>
          </p:cNvPicPr>
          <p:nvPr/>
        </p:nvPicPr>
        <p:blipFill>
          <a:blip r:embed="rId2"/>
          <a:stretch>
            <a:fillRect/>
          </a:stretch>
        </p:blipFill>
        <p:spPr>
          <a:xfrm>
            <a:off x="5062241" y="1996480"/>
            <a:ext cx="7942560" cy="3888432"/>
          </a:xfrm>
          <a:prstGeom prst="rect">
            <a:avLst/>
          </a:prstGeom>
        </p:spPr>
      </p:pic>
      <p:sp>
        <p:nvSpPr>
          <p:cNvPr id="3" name="TextBox 2"/>
          <p:cNvSpPr txBox="1"/>
          <p:nvPr/>
        </p:nvSpPr>
        <p:spPr>
          <a:xfrm>
            <a:off x="9166696" y="9341296"/>
            <a:ext cx="3600400" cy="246221"/>
          </a:xfrm>
          <a:prstGeom prst="rect">
            <a:avLst/>
          </a:prstGeom>
          <a:noFill/>
        </p:spPr>
        <p:txBody>
          <a:bodyPr wrap="square" rtlCol="0">
            <a:spAutoFit/>
          </a:bodyPr>
          <a:lstStyle/>
          <a:p>
            <a:r>
              <a:rPr lang="en-US" sz="1000" dirty="0" smtClean="0"/>
              <a:t>ASCII Table from: </a:t>
            </a:r>
            <a:r>
              <a:rPr lang="fr-FR" sz="1000" dirty="0" smtClean="0"/>
              <a:t>http</a:t>
            </a:r>
            <a:r>
              <a:rPr lang="fr-FR" sz="1000" dirty="0"/>
              <a:t>://</a:t>
            </a:r>
            <a:r>
              <a:rPr lang="fr-FR" sz="1000" dirty="0" err="1"/>
              <a:t>macao.communications.museum</a:t>
            </a:r>
            <a:r>
              <a:rPr lang="fr-FR" sz="1000" dirty="0"/>
              <a:t>/</a:t>
            </a:r>
            <a:r>
              <a:rPr lang="en-US" sz="1000" dirty="0" smtClean="0"/>
              <a:t> </a:t>
            </a:r>
            <a:endParaRPr lang="en-US" sz="1000" dirty="0"/>
          </a:p>
        </p:txBody>
      </p:sp>
    </p:spTree>
    <p:extLst>
      <p:ext uri="{BB962C8B-B14F-4D97-AF65-F5344CB8AC3E}">
        <p14:creationId xmlns:p14="http://schemas.microsoft.com/office/powerpoint/2010/main" val="3642015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normAutofit fontScale="90000"/>
          </a:bodyPr>
          <a:lstStyle/>
          <a:p>
            <a:r>
              <a:rPr lang="en-AU" dirty="0" smtClean="0"/>
              <a:t>Representing a sequence of integers</a:t>
            </a:r>
            <a:endParaRPr lang="en-AU" dirty="0"/>
          </a:p>
        </p:txBody>
      </p:sp>
      <p:sp>
        <p:nvSpPr>
          <p:cNvPr id="5" name="Content Placeholder 2"/>
          <p:cNvSpPr txBox="1">
            <a:spLocks/>
          </p:cNvSpPr>
          <p:nvPr/>
        </p:nvSpPr>
        <p:spPr>
          <a:xfrm>
            <a:off x="1605856" y="1996480"/>
            <a:ext cx="10513168" cy="2952328"/>
          </a:xfrm>
          <a:prstGeom prst="rect">
            <a:avLst/>
          </a:prstGeom>
          <a:solidFill>
            <a:srgbClr val="E7DEC9"/>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1800" dirty="0" smtClean="0">
                <a:latin typeface="Arial"/>
                <a:cs typeface="Arial"/>
              </a:rPr>
              <a:t>100 </a:t>
            </a:r>
            <a:r>
              <a:rPr lang="en-US" sz="1800" dirty="0">
                <a:latin typeface="Arial"/>
                <a:cs typeface="Arial"/>
              </a:rPr>
              <a:t>101 102 32 99 111 108 108 97 116 122 40 110 41 58 10 </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32 32 32 119 104 105 108 101 32 110 32 62 32 49 58 </a:t>
            </a:r>
            <a:r>
              <a:rPr lang="en-US" sz="1800" dirty="0" smtClean="0">
                <a:latin typeface="Arial"/>
                <a:cs typeface="Arial"/>
              </a:rPr>
              <a:t>10    </a:t>
            </a: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32 32 32 32 32 32 32 112 114 105 110 116 40 110 </a:t>
            </a:r>
            <a:r>
              <a:rPr lang="en-US" sz="1800" dirty="0" smtClean="0">
                <a:latin typeface="Arial"/>
                <a:cs typeface="Arial"/>
              </a:rPr>
              <a:t>41 </a:t>
            </a:r>
            <a:r>
              <a:rPr lang="en-US" sz="1800" dirty="0">
                <a:latin typeface="Arial"/>
                <a:cs typeface="Arial"/>
              </a:rPr>
              <a:t>10</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10</a:t>
            </a: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32 32 32 32 32 32 32 105 102 32 110 32 </a:t>
            </a:r>
            <a:r>
              <a:rPr lang="en-US" sz="1800" dirty="0" smtClean="0">
                <a:latin typeface="Arial"/>
                <a:cs typeface="Arial"/>
              </a:rPr>
              <a:t>37 </a:t>
            </a:r>
            <a:r>
              <a:rPr lang="en-US" sz="1800" dirty="0">
                <a:latin typeface="Arial"/>
                <a:cs typeface="Arial"/>
              </a:rPr>
              <a:t>32 50 32 61 61 32 48 58 10</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32 32 32 32 32 </a:t>
            </a:r>
            <a:r>
              <a:rPr lang="en-US" sz="1800" dirty="0" smtClean="0">
                <a:latin typeface="Arial"/>
                <a:cs typeface="Arial"/>
              </a:rPr>
              <a:t>32 </a:t>
            </a:r>
            <a:r>
              <a:rPr lang="en-US" sz="1800" dirty="0">
                <a:latin typeface="Arial"/>
                <a:cs typeface="Arial"/>
              </a:rPr>
              <a:t>32 32 32 32 32 110 32 47 47 61 32 50 10</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a:t>
            </a:r>
            <a:r>
              <a:rPr lang="en-US" sz="1800" dirty="0" smtClean="0">
                <a:latin typeface="Arial"/>
                <a:cs typeface="Arial"/>
              </a:rPr>
              <a:t>32 </a:t>
            </a:r>
            <a:r>
              <a:rPr lang="en-US" sz="1800" dirty="0">
                <a:latin typeface="Arial"/>
                <a:cs typeface="Arial"/>
              </a:rPr>
              <a:t>32 32 32 32 32 101 108 115 101 58 10</a:t>
            </a:r>
            <a:endParaRPr lang="en-US" sz="1800" dirty="0" smtClean="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a:t>
            </a:r>
            <a:r>
              <a:rPr lang="en-US" sz="1800" dirty="0" smtClean="0">
                <a:latin typeface="Arial"/>
                <a:cs typeface="Arial"/>
              </a:rPr>
              <a:t>32 </a:t>
            </a:r>
            <a:r>
              <a:rPr lang="en-US" sz="1800" dirty="0">
                <a:latin typeface="Arial"/>
                <a:cs typeface="Arial"/>
              </a:rPr>
              <a:t>32 32 32 32 32 32 32 110 32 61 32 51 42 110 32 </a:t>
            </a:r>
            <a:r>
              <a:rPr lang="en-US" sz="1800" dirty="0" smtClean="0">
                <a:latin typeface="Arial"/>
                <a:cs typeface="Arial"/>
              </a:rPr>
              <a:t>43 </a:t>
            </a:r>
            <a:r>
              <a:rPr lang="en-US" sz="1800" dirty="0">
                <a:latin typeface="Arial"/>
                <a:cs typeface="Arial"/>
              </a:rPr>
              <a:t>32 49 </a:t>
            </a:r>
            <a:r>
              <a:rPr lang="en-US" sz="1800" dirty="0" smtClean="0">
                <a:latin typeface="Arial"/>
                <a:cs typeface="Arial"/>
              </a:rPr>
              <a:t>10</a:t>
            </a:r>
          </a:p>
          <a:p>
            <a:pPr>
              <a:spcBef>
                <a:spcPct val="0"/>
              </a:spcBef>
              <a:buFont typeface="Wingdings" pitchFamily="2" charset="2"/>
              <a:buNone/>
            </a:pPr>
            <a:r>
              <a:rPr lang="en-US" sz="1800" dirty="0" smtClean="0">
                <a:latin typeface="Arial"/>
                <a:cs typeface="Arial"/>
              </a:rPr>
              <a:t>10</a:t>
            </a:r>
            <a:endParaRPr lang="en-US" sz="1800" dirty="0">
              <a:latin typeface="Arial"/>
              <a:cs typeface="Arial"/>
            </a:endParaRPr>
          </a:p>
          <a:p>
            <a:pPr>
              <a:spcBef>
                <a:spcPct val="0"/>
              </a:spcBef>
              <a:buFont typeface="Wingdings" pitchFamily="2" charset="2"/>
              <a:buNone/>
            </a:pPr>
            <a:r>
              <a:rPr lang="en-US" sz="1800" dirty="0" smtClean="0">
                <a:latin typeface="Arial"/>
                <a:cs typeface="Arial"/>
              </a:rPr>
              <a:t>32 </a:t>
            </a:r>
            <a:r>
              <a:rPr lang="en-US" sz="1800" dirty="0">
                <a:latin typeface="Arial"/>
                <a:cs typeface="Arial"/>
              </a:rPr>
              <a:t>32 32 32 112 114 105 110 116 40 110 41 10    </a:t>
            </a:r>
            <a:endParaRPr lang="en-US" sz="1800" dirty="0" smtClean="0">
              <a:latin typeface="Arial"/>
              <a:cs typeface="Arial"/>
            </a:endParaRPr>
          </a:p>
          <a:p>
            <a:pPr>
              <a:spcBef>
                <a:spcPct val="0"/>
              </a:spcBef>
              <a:buFont typeface="Wingdings" pitchFamily="2" charset="2"/>
              <a:buNone/>
            </a:pPr>
            <a:endParaRPr lang="en-US" sz="1800" dirty="0">
              <a:latin typeface="Arial"/>
              <a:cs typeface="Arial"/>
            </a:endParaRPr>
          </a:p>
        </p:txBody>
      </p:sp>
      <p:sp>
        <p:nvSpPr>
          <p:cNvPr id="6" name="TextBox 5"/>
          <p:cNvSpPr txBox="1"/>
          <p:nvPr/>
        </p:nvSpPr>
        <p:spPr>
          <a:xfrm>
            <a:off x="1461840" y="5308848"/>
            <a:ext cx="6224781" cy="646331"/>
          </a:xfrm>
          <a:prstGeom prst="rect">
            <a:avLst/>
          </a:prstGeom>
          <a:noFill/>
        </p:spPr>
        <p:txBody>
          <a:bodyPr wrap="none" rtlCol="0">
            <a:spAutoFit/>
          </a:bodyPr>
          <a:lstStyle/>
          <a:p>
            <a:r>
              <a:rPr lang="en-US" sz="3600" dirty="0" smtClean="0">
                <a:latin typeface="+mn-lt"/>
              </a:rPr>
              <a:t>Change sequence into a number</a:t>
            </a:r>
            <a:endParaRPr lang="en-US" sz="3600" dirty="0">
              <a:latin typeface="+mn-lt"/>
            </a:endParaRPr>
          </a:p>
        </p:txBody>
      </p:sp>
      <p:sp>
        <p:nvSpPr>
          <p:cNvPr id="7" name="TextBox 6"/>
          <p:cNvSpPr txBox="1"/>
          <p:nvPr/>
        </p:nvSpPr>
        <p:spPr>
          <a:xfrm>
            <a:off x="2109912" y="6028928"/>
            <a:ext cx="8359485" cy="646331"/>
          </a:xfrm>
          <a:prstGeom prst="rect">
            <a:avLst/>
          </a:prstGeom>
          <a:noFill/>
        </p:spPr>
        <p:txBody>
          <a:bodyPr wrap="none" rtlCol="0">
            <a:spAutoFit/>
          </a:bodyPr>
          <a:lstStyle/>
          <a:p>
            <a:r>
              <a:rPr lang="en-US" sz="3600" dirty="0" smtClean="0"/>
              <a:t>100 + 101*128</a:t>
            </a:r>
            <a:r>
              <a:rPr lang="en-US" sz="3600" baseline="30000" dirty="0" smtClean="0"/>
              <a:t>1</a:t>
            </a:r>
            <a:r>
              <a:rPr lang="en-US" sz="3600" dirty="0" smtClean="0"/>
              <a:t>+102*128</a:t>
            </a:r>
            <a:r>
              <a:rPr lang="en-US" sz="3600" baseline="30000" dirty="0" smtClean="0"/>
              <a:t>2 </a:t>
            </a:r>
            <a:r>
              <a:rPr lang="en-US" sz="3600" dirty="0" smtClean="0"/>
              <a:t>+ 32*128</a:t>
            </a:r>
            <a:r>
              <a:rPr lang="en-US" sz="3600" baseline="30000" dirty="0" smtClean="0"/>
              <a:t>3</a:t>
            </a:r>
            <a:r>
              <a:rPr lang="en-US" sz="3600" dirty="0" smtClean="0"/>
              <a:t>+…</a:t>
            </a:r>
            <a:endParaRPr lang="en-US" sz="3600" dirty="0"/>
          </a:p>
        </p:txBody>
      </p:sp>
      <p:sp>
        <p:nvSpPr>
          <p:cNvPr id="8" name="TextBox 7"/>
          <p:cNvSpPr txBox="1"/>
          <p:nvPr/>
        </p:nvSpPr>
        <p:spPr>
          <a:xfrm>
            <a:off x="1461840" y="6821016"/>
            <a:ext cx="11377264" cy="1754327"/>
          </a:xfrm>
          <a:prstGeom prst="rect">
            <a:avLst/>
          </a:prstGeom>
          <a:noFill/>
        </p:spPr>
        <p:txBody>
          <a:bodyPr wrap="square" rtlCol="0">
            <a:spAutoFit/>
          </a:bodyPr>
          <a:lstStyle/>
          <a:p>
            <a:r>
              <a:rPr lang="en-US" sz="3600" dirty="0" smtClean="0">
                <a:latin typeface="+mn-lt"/>
              </a:rPr>
              <a:t>So we could write a function:</a:t>
            </a:r>
          </a:p>
          <a:p>
            <a:endParaRPr lang="en-US" sz="3600" dirty="0">
              <a:latin typeface="+mn-lt"/>
            </a:endParaRPr>
          </a:p>
          <a:p>
            <a:r>
              <a:rPr lang="en-US" sz="3600" dirty="0">
                <a:latin typeface="+mn-lt"/>
              </a:rPr>
              <a:t>w</a:t>
            </a:r>
            <a:r>
              <a:rPr lang="en-US" sz="3600" dirty="0" smtClean="0">
                <a:latin typeface="+mn-lt"/>
              </a:rPr>
              <a:t>hich takes a function and returns a number representing it.</a:t>
            </a:r>
            <a:endParaRPr lang="en-US" sz="3600" dirty="0">
              <a:latin typeface="+mn-lt"/>
            </a:endParaRPr>
          </a:p>
        </p:txBody>
      </p:sp>
      <p:sp>
        <p:nvSpPr>
          <p:cNvPr id="12" name="Content Placeholder 2"/>
          <p:cNvSpPr txBox="1">
            <a:spLocks/>
          </p:cNvSpPr>
          <p:nvPr/>
        </p:nvSpPr>
        <p:spPr>
          <a:xfrm>
            <a:off x="3334048" y="7469088"/>
            <a:ext cx="5112568" cy="576064"/>
          </a:xfrm>
          <a:prstGeom prst="rect">
            <a:avLst/>
          </a:prstGeom>
          <a:solidFill>
            <a:schemeClr val="accent3">
              <a:lumMod val="20000"/>
              <a:lumOff val="80000"/>
            </a:schemeClr>
          </a:solidFill>
        </p:spPr>
        <p:txBody>
          <a:bodyPr>
            <a:normAutofit fontScale="92500"/>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400" dirty="0" err="1">
                <a:solidFill>
                  <a:srgbClr val="FF6600"/>
                </a:solidFill>
                <a:latin typeface="Arial"/>
                <a:cs typeface="Arial"/>
              </a:rPr>
              <a:t>d</a:t>
            </a:r>
            <a:r>
              <a:rPr lang="en-US" sz="2400" dirty="0" err="1" smtClean="0">
                <a:solidFill>
                  <a:srgbClr val="FF6600"/>
                </a:solidFill>
                <a:latin typeface="Arial"/>
                <a:cs typeface="Arial"/>
              </a:rPr>
              <a:t>ef</a:t>
            </a:r>
            <a:r>
              <a:rPr lang="en-US" sz="2400" dirty="0" smtClean="0">
                <a:latin typeface="Arial"/>
                <a:cs typeface="Arial"/>
              </a:rPr>
              <a:t> </a:t>
            </a:r>
            <a:r>
              <a:rPr lang="en-US" sz="2400" dirty="0" err="1" smtClean="0">
                <a:solidFill>
                  <a:srgbClr val="0000FF"/>
                </a:solidFill>
                <a:latin typeface="Arial"/>
                <a:cs typeface="Arial"/>
              </a:rPr>
              <a:t>function_to_num</a:t>
            </a:r>
            <a:r>
              <a:rPr lang="en-US" sz="2400" dirty="0" smtClean="0">
                <a:solidFill>
                  <a:srgbClr val="000000"/>
                </a:solidFill>
                <a:latin typeface="Arial"/>
                <a:cs typeface="Arial"/>
              </a:rPr>
              <a:t>(</a:t>
            </a:r>
            <a:r>
              <a:rPr lang="en-US" sz="2400" dirty="0" err="1" smtClean="0">
                <a:solidFill>
                  <a:srgbClr val="000000"/>
                </a:solidFill>
                <a:latin typeface="Arial"/>
                <a:cs typeface="Arial"/>
              </a:rPr>
              <a:t>functionName</a:t>
            </a:r>
            <a:r>
              <a:rPr lang="en-US" sz="2400" dirty="0" smtClean="0">
                <a:solidFill>
                  <a:srgbClr val="000000"/>
                </a:solidFill>
                <a:latin typeface="Arial"/>
                <a:cs typeface="Arial"/>
              </a:rPr>
              <a:t>)</a:t>
            </a:r>
          </a:p>
          <a:p>
            <a:pPr>
              <a:spcBef>
                <a:spcPct val="0"/>
              </a:spcBef>
              <a:buFont typeface="Wingdings" pitchFamily="2" charset="2"/>
              <a:buNone/>
            </a:pPr>
            <a:endParaRPr lang="en-US" sz="2400" dirty="0">
              <a:latin typeface="Arial"/>
              <a:cs typeface="Arial"/>
            </a:endParaRPr>
          </a:p>
        </p:txBody>
      </p:sp>
    </p:spTree>
    <p:extLst>
      <p:ext uri="{BB962C8B-B14F-4D97-AF65-F5344CB8AC3E}">
        <p14:creationId xmlns:p14="http://schemas.microsoft.com/office/powerpoint/2010/main" val="170446392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functions</a:t>
            </a:r>
            <a:endParaRPr lang="en-US" dirty="0"/>
          </a:p>
        </p:txBody>
      </p:sp>
      <p:sp>
        <p:nvSpPr>
          <p:cNvPr id="3" name="Content Placeholder 2"/>
          <p:cNvSpPr>
            <a:spLocks noGrp="1"/>
          </p:cNvSpPr>
          <p:nvPr>
            <p:ph idx="1"/>
          </p:nvPr>
        </p:nvSpPr>
        <p:spPr>
          <a:xfrm>
            <a:off x="2041525" y="2058988"/>
            <a:ext cx="10725571" cy="5554115"/>
          </a:xfrm>
        </p:spPr>
        <p:txBody>
          <a:bodyPr/>
          <a:lstStyle/>
          <a:p>
            <a:r>
              <a:rPr lang="en-US" sz="4800" dirty="0"/>
              <a:t>So we could write a </a:t>
            </a:r>
            <a:r>
              <a:rPr lang="en-US" sz="4800" dirty="0" smtClean="0"/>
              <a:t>function which </a:t>
            </a:r>
            <a:r>
              <a:rPr lang="en-US" sz="4800" dirty="0"/>
              <a:t>takes a function and returns a number representing it</a:t>
            </a:r>
            <a:r>
              <a:rPr lang="en-US" sz="4800" dirty="0" smtClean="0"/>
              <a:t>.</a:t>
            </a:r>
          </a:p>
          <a:p>
            <a:pPr marL="117475" indent="0">
              <a:buNone/>
            </a:pPr>
            <a:endParaRPr lang="en-US" sz="4800" dirty="0"/>
          </a:p>
          <a:p>
            <a:r>
              <a:rPr lang="en-US" dirty="0" smtClean="0"/>
              <a:t>We could also write a function that takes a number and returns the function it represents, or </a:t>
            </a:r>
            <a:r>
              <a:rPr lang="en-US" dirty="0" smtClean="0">
                <a:solidFill>
                  <a:srgbClr val="FF6600"/>
                </a:solidFill>
              </a:rPr>
              <a:t>None</a:t>
            </a:r>
            <a:r>
              <a:rPr lang="en-US" dirty="0" smtClean="0"/>
              <a:t> otherwise.</a:t>
            </a:r>
            <a:endParaRPr lang="en-US" dirty="0"/>
          </a:p>
        </p:txBody>
      </p:sp>
      <p:sp>
        <p:nvSpPr>
          <p:cNvPr id="4" name="Content Placeholder 2"/>
          <p:cNvSpPr txBox="1">
            <a:spLocks/>
          </p:cNvSpPr>
          <p:nvPr/>
        </p:nvSpPr>
        <p:spPr>
          <a:xfrm>
            <a:off x="3766096" y="4444752"/>
            <a:ext cx="7920880" cy="576064"/>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3200" dirty="0" err="1">
                <a:solidFill>
                  <a:srgbClr val="FF6600"/>
                </a:solidFill>
                <a:latin typeface="Arial"/>
                <a:cs typeface="Arial"/>
              </a:rPr>
              <a:t>d</a:t>
            </a:r>
            <a:r>
              <a:rPr lang="en-US" sz="3200" dirty="0" err="1" smtClean="0">
                <a:solidFill>
                  <a:srgbClr val="FF6600"/>
                </a:solidFill>
                <a:latin typeface="Arial"/>
                <a:cs typeface="Arial"/>
              </a:rPr>
              <a:t>ef</a:t>
            </a:r>
            <a:r>
              <a:rPr lang="en-US" sz="3200" dirty="0" smtClean="0">
                <a:latin typeface="Arial"/>
                <a:cs typeface="Arial"/>
              </a:rPr>
              <a:t> </a:t>
            </a:r>
            <a:r>
              <a:rPr lang="en-US" sz="3200" dirty="0" err="1" smtClean="0">
                <a:solidFill>
                  <a:srgbClr val="0000FF"/>
                </a:solidFill>
                <a:latin typeface="Arial"/>
                <a:cs typeface="Arial"/>
              </a:rPr>
              <a:t>function_to_num</a:t>
            </a:r>
            <a:r>
              <a:rPr lang="en-US" sz="3200" dirty="0" smtClean="0">
                <a:solidFill>
                  <a:srgbClr val="000000"/>
                </a:solidFill>
                <a:latin typeface="Arial"/>
                <a:cs typeface="Arial"/>
              </a:rPr>
              <a:t>(function)</a:t>
            </a:r>
          </a:p>
          <a:p>
            <a:pPr>
              <a:spcBef>
                <a:spcPct val="0"/>
              </a:spcBef>
              <a:buFont typeface="Wingdings" pitchFamily="2" charset="2"/>
              <a:buNone/>
            </a:pPr>
            <a:endParaRPr lang="en-US" sz="3200" dirty="0">
              <a:latin typeface="Arial"/>
              <a:cs typeface="Arial"/>
            </a:endParaRPr>
          </a:p>
        </p:txBody>
      </p:sp>
      <p:sp>
        <p:nvSpPr>
          <p:cNvPr id="5" name="Content Placeholder 2"/>
          <p:cNvSpPr txBox="1">
            <a:spLocks/>
          </p:cNvSpPr>
          <p:nvPr/>
        </p:nvSpPr>
        <p:spPr>
          <a:xfrm>
            <a:off x="3766096" y="7973144"/>
            <a:ext cx="7920880" cy="576064"/>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3200" dirty="0" err="1">
                <a:solidFill>
                  <a:srgbClr val="FF6600"/>
                </a:solidFill>
                <a:latin typeface="Arial"/>
                <a:cs typeface="Arial"/>
              </a:rPr>
              <a:t>d</a:t>
            </a:r>
            <a:r>
              <a:rPr lang="en-US" sz="3200" dirty="0" err="1" smtClean="0">
                <a:solidFill>
                  <a:srgbClr val="FF6600"/>
                </a:solidFill>
                <a:latin typeface="Arial"/>
                <a:cs typeface="Arial"/>
              </a:rPr>
              <a:t>ef</a:t>
            </a:r>
            <a:r>
              <a:rPr lang="en-US" sz="3200" dirty="0" smtClean="0">
                <a:latin typeface="Arial"/>
                <a:cs typeface="Arial"/>
              </a:rPr>
              <a:t> </a:t>
            </a:r>
            <a:r>
              <a:rPr lang="en-US" sz="3200" dirty="0" err="1" smtClean="0">
                <a:solidFill>
                  <a:srgbClr val="0000FF"/>
                </a:solidFill>
                <a:latin typeface="Arial"/>
                <a:cs typeface="Arial"/>
              </a:rPr>
              <a:t>num_to_function</a:t>
            </a:r>
            <a:r>
              <a:rPr lang="en-US" sz="3200" dirty="0" smtClean="0">
                <a:solidFill>
                  <a:srgbClr val="000000"/>
                </a:solidFill>
                <a:latin typeface="Arial"/>
                <a:cs typeface="Arial"/>
              </a:rPr>
              <a:t>(function)</a:t>
            </a:r>
          </a:p>
          <a:p>
            <a:pPr>
              <a:spcBef>
                <a:spcPct val="0"/>
              </a:spcBef>
              <a:buFont typeface="Wingdings" pitchFamily="2" charset="2"/>
              <a:buNone/>
            </a:pPr>
            <a:endParaRPr lang="en-US" sz="3200" dirty="0">
              <a:latin typeface="Arial"/>
              <a:cs typeface="Arial"/>
            </a:endParaRPr>
          </a:p>
        </p:txBody>
      </p:sp>
    </p:spTree>
    <p:extLst>
      <p:ext uri="{BB962C8B-B14F-4D97-AF65-F5344CB8AC3E}">
        <p14:creationId xmlns:p14="http://schemas.microsoft.com/office/powerpoint/2010/main" val="880317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65896" y="1636440"/>
            <a:ext cx="10664825" cy="1625600"/>
          </a:xfrm>
          <a:solidFill>
            <a:schemeClr val="accent2"/>
          </a:solidFill>
        </p:spPr>
        <p:txBody>
          <a:bodyPr>
            <a:normAutofit fontScale="90000"/>
          </a:bodyPr>
          <a:lstStyle/>
          <a:p>
            <a:pPr algn="ctr"/>
            <a:r>
              <a:rPr lang="en-AU" dirty="0" smtClean="0"/>
              <a:t>Let Us Now Assume </a:t>
            </a:r>
            <a:r>
              <a:rPr lang="is-IS" dirty="0" smtClean="0"/>
              <a:t>…</a:t>
            </a:r>
            <a:r>
              <a:rPr lang="en-AU" dirty="0" smtClean="0"/>
              <a:t/>
            </a:r>
            <a:br>
              <a:rPr lang="en-AU" dirty="0" smtClean="0"/>
            </a:br>
            <a:r>
              <a:rPr lang="en-AU" sz="4400" dirty="0" smtClean="0"/>
              <a:t>(in order to obtain a contradiction)</a:t>
            </a:r>
            <a:endParaRPr lang="en-AU" sz="4400" dirty="0"/>
          </a:p>
        </p:txBody>
      </p:sp>
      <p:sp>
        <p:nvSpPr>
          <p:cNvPr id="4" name="Content Placeholder 3"/>
          <p:cNvSpPr>
            <a:spLocks noGrp="1"/>
          </p:cNvSpPr>
          <p:nvPr>
            <p:ph idx="1"/>
          </p:nvPr>
        </p:nvSpPr>
        <p:spPr>
          <a:xfrm>
            <a:off x="1965896" y="3940696"/>
            <a:ext cx="10664825" cy="2169740"/>
          </a:xfrm>
        </p:spPr>
        <p:txBody>
          <a:bodyPr/>
          <a:lstStyle/>
          <a:p>
            <a:pPr marL="117475" indent="0" algn="ctr">
              <a:buNone/>
            </a:pPr>
            <a:r>
              <a:rPr lang="en-AU" dirty="0" smtClean="0"/>
              <a:t>There exists an algorithm which solves the Halting Problem</a:t>
            </a:r>
            <a:endParaRPr lang="en-AU" dirty="0"/>
          </a:p>
        </p:txBody>
      </p:sp>
    </p:spTree>
    <p:extLst>
      <p:ext uri="{BB962C8B-B14F-4D97-AF65-F5344CB8AC3E}">
        <p14:creationId xmlns:p14="http://schemas.microsoft.com/office/powerpoint/2010/main" val="3330280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94088" y="3580656"/>
            <a:ext cx="5400600" cy="720080"/>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3200" dirty="0" err="1">
                <a:solidFill>
                  <a:srgbClr val="FF6600"/>
                </a:solidFill>
                <a:latin typeface="Arial"/>
                <a:cs typeface="Arial"/>
              </a:rPr>
              <a:t>d</a:t>
            </a:r>
            <a:r>
              <a:rPr lang="en-US" sz="3200" dirty="0" err="1" smtClean="0">
                <a:solidFill>
                  <a:srgbClr val="FF6600"/>
                </a:solidFill>
                <a:latin typeface="Arial"/>
                <a:cs typeface="Arial"/>
              </a:rPr>
              <a:t>ef</a:t>
            </a:r>
            <a:r>
              <a:rPr lang="en-US" sz="3200" dirty="0" smtClean="0">
                <a:latin typeface="Arial"/>
                <a:cs typeface="Arial"/>
              </a:rPr>
              <a:t> </a:t>
            </a:r>
            <a:r>
              <a:rPr lang="en-US" sz="3200" dirty="0" smtClean="0">
                <a:solidFill>
                  <a:srgbClr val="0000FF"/>
                </a:solidFill>
                <a:latin typeface="Arial"/>
                <a:cs typeface="Arial"/>
              </a:rPr>
              <a:t>halt </a:t>
            </a:r>
            <a:r>
              <a:rPr lang="en-US" sz="3200" dirty="0" smtClean="0">
                <a:solidFill>
                  <a:srgbClr val="000000"/>
                </a:solidFill>
                <a:latin typeface="Arial"/>
                <a:cs typeface="Arial"/>
              </a:rPr>
              <a:t>(function, k)</a:t>
            </a:r>
          </a:p>
          <a:p>
            <a:pPr>
              <a:spcBef>
                <a:spcPct val="0"/>
              </a:spcBef>
              <a:buFont typeface="Wingdings" pitchFamily="2" charset="2"/>
              <a:buNone/>
            </a:pPr>
            <a:endParaRPr lang="en-US" sz="3200" dirty="0">
              <a:latin typeface="Arial"/>
              <a:cs typeface="Arial"/>
            </a:endParaRPr>
          </a:p>
        </p:txBody>
      </p:sp>
      <p:sp>
        <p:nvSpPr>
          <p:cNvPr id="2" name="Content Placeholder 1"/>
          <p:cNvSpPr>
            <a:spLocks noGrp="1"/>
          </p:cNvSpPr>
          <p:nvPr>
            <p:ph idx="1"/>
          </p:nvPr>
        </p:nvSpPr>
        <p:spPr>
          <a:xfrm>
            <a:off x="1749872" y="2284512"/>
            <a:ext cx="10664825" cy="5554115"/>
          </a:xfrm>
        </p:spPr>
        <p:txBody>
          <a:bodyPr/>
          <a:lstStyle/>
          <a:p>
            <a:pPr marL="117475" indent="0">
              <a:buNone/>
            </a:pPr>
            <a:r>
              <a:rPr lang="en-US" sz="4800" dirty="0"/>
              <a:t>So we could write a function:</a:t>
            </a:r>
          </a:p>
          <a:p>
            <a:pPr marL="117475" indent="0">
              <a:buNone/>
            </a:pPr>
            <a:endParaRPr lang="en-US" sz="4800" dirty="0"/>
          </a:p>
          <a:p>
            <a:pPr marL="117475" indent="0">
              <a:buNone/>
            </a:pPr>
            <a:endParaRPr lang="en-US" sz="4800" dirty="0"/>
          </a:p>
          <a:p>
            <a:pPr marL="117475" indent="0">
              <a:buNone/>
            </a:pPr>
            <a:r>
              <a:rPr lang="en-US" sz="4800" dirty="0"/>
              <a:t>which takes a </a:t>
            </a:r>
            <a:r>
              <a:rPr lang="en-US" sz="4800" dirty="0" smtClean="0"/>
              <a:t>function </a:t>
            </a:r>
            <a:r>
              <a:rPr lang="en-US" sz="4800" dirty="0"/>
              <a:t>and </a:t>
            </a:r>
            <a:r>
              <a:rPr lang="en-US" sz="4800" dirty="0" smtClean="0"/>
              <a:t>a number, </a:t>
            </a:r>
            <a:r>
              <a:rPr lang="en-US" sz="4800" dirty="0"/>
              <a:t>k</a:t>
            </a:r>
            <a:r>
              <a:rPr lang="en-US" sz="4800" dirty="0" smtClean="0"/>
              <a:t>, and:</a:t>
            </a:r>
          </a:p>
          <a:p>
            <a:pPr marL="1079500" lvl="1" indent="-571500"/>
            <a:r>
              <a:rPr lang="en-US" sz="4200" dirty="0" smtClean="0"/>
              <a:t>returns </a:t>
            </a:r>
            <a:r>
              <a:rPr lang="en-US" sz="4200" b="1" dirty="0">
                <a:solidFill>
                  <a:srgbClr val="FF6600"/>
                </a:solidFill>
              </a:rPr>
              <a:t>True</a:t>
            </a:r>
            <a:r>
              <a:rPr lang="en-US" sz="4200" dirty="0"/>
              <a:t> if </a:t>
            </a:r>
            <a:r>
              <a:rPr lang="en-US" sz="4200" b="1" dirty="0" smtClean="0"/>
              <a:t>function(</a:t>
            </a:r>
            <a:r>
              <a:rPr lang="en-US" sz="4200" b="1" dirty="0"/>
              <a:t>k) </a:t>
            </a:r>
            <a:r>
              <a:rPr lang="en-US" sz="4200" b="1" dirty="0" smtClean="0"/>
              <a:t>halts</a:t>
            </a:r>
            <a:r>
              <a:rPr lang="en-US" sz="4200" dirty="0" smtClean="0"/>
              <a:t>,</a:t>
            </a:r>
            <a:r>
              <a:rPr lang="en-US" sz="4200" b="1" dirty="0" smtClean="0"/>
              <a:t> </a:t>
            </a:r>
            <a:r>
              <a:rPr lang="en-US" sz="4200" dirty="0"/>
              <a:t>and </a:t>
            </a:r>
            <a:endParaRPr lang="en-US" sz="4200" dirty="0" smtClean="0"/>
          </a:p>
          <a:p>
            <a:pPr marL="1079500" lvl="1" indent="-571500"/>
            <a:r>
              <a:rPr lang="en-US" sz="4200" b="1" dirty="0" smtClean="0">
                <a:solidFill>
                  <a:srgbClr val="FF6600"/>
                </a:solidFill>
              </a:rPr>
              <a:t>False</a:t>
            </a:r>
            <a:r>
              <a:rPr lang="en-US" sz="4200" dirty="0" smtClean="0"/>
              <a:t> otherwise.</a:t>
            </a:r>
            <a:endParaRPr lang="en-US" sz="4200" dirty="0"/>
          </a:p>
        </p:txBody>
      </p:sp>
      <p:sp>
        <p:nvSpPr>
          <p:cNvPr id="7" name="Title 6"/>
          <p:cNvSpPr>
            <a:spLocks noGrp="1"/>
          </p:cNvSpPr>
          <p:nvPr>
            <p:ph type="title"/>
          </p:nvPr>
        </p:nvSpPr>
        <p:spPr/>
        <p:txBody>
          <a:bodyPr/>
          <a:lstStyle/>
          <a:p>
            <a:r>
              <a:rPr lang="en-US" dirty="0" smtClean="0"/>
              <a:t>Halting Function</a:t>
            </a:r>
            <a:endParaRPr lang="en-US" dirty="0"/>
          </a:p>
        </p:txBody>
      </p:sp>
    </p:spTree>
    <p:extLst>
      <p:ext uri="{BB962C8B-B14F-4D97-AF65-F5344CB8AC3E}">
        <p14:creationId xmlns:p14="http://schemas.microsoft.com/office/powerpoint/2010/main" val="28772387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65896" y="988368"/>
            <a:ext cx="10664825" cy="2664296"/>
          </a:xfrm>
          <a:solidFill>
            <a:schemeClr val="accent2"/>
          </a:solidFill>
        </p:spPr>
        <p:txBody>
          <a:bodyPr>
            <a:normAutofit fontScale="90000"/>
          </a:bodyPr>
          <a:lstStyle/>
          <a:p>
            <a:pPr algn="ctr"/>
            <a:r>
              <a:rPr lang="en-AU" dirty="0" smtClean="0"/>
              <a:t>Now to show there is no algorithm for the function </a:t>
            </a:r>
            <a:r>
              <a:rPr lang="en-AU" b="1" dirty="0" smtClean="0"/>
              <a:t>halt</a:t>
            </a:r>
            <a:r>
              <a:rPr lang="en-AU" smtClean="0"/>
              <a:t>, </a:t>
            </a:r>
            <a:br>
              <a:rPr lang="en-AU" smtClean="0"/>
            </a:br>
            <a:r>
              <a:rPr lang="en-AU" smtClean="0"/>
              <a:t>we need another </a:t>
            </a:r>
            <a:r>
              <a:rPr lang="en-AU" dirty="0" smtClean="0"/>
              <a:t>function </a:t>
            </a:r>
            <a:r>
              <a:rPr lang="is-IS" dirty="0" smtClean="0"/>
              <a:t>…</a:t>
            </a:r>
            <a:endParaRPr lang="en-AU" sz="4400" dirty="0"/>
          </a:p>
        </p:txBody>
      </p:sp>
      <p:sp>
        <p:nvSpPr>
          <p:cNvPr id="4" name="Content Placeholder 3"/>
          <p:cNvSpPr>
            <a:spLocks noGrp="1"/>
          </p:cNvSpPr>
          <p:nvPr>
            <p:ph idx="1"/>
          </p:nvPr>
        </p:nvSpPr>
        <p:spPr>
          <a:xfrm>
            <a:off x="1965896" y="3940696"/>
            <a:ext cx="10664825" cy="2169740"/>
          </a:xfrm>
        </p:spPr>
        <p:txBody>
          <a:bodyPr/>
          <a:lstStyle/>
          <a:p>
            <a:pPr marL="117475" indent="0" algn="ctr">
              <a:buNone/>
            </a:pPr>
            <a:r>
              <a:rPr lang="en-AU" b="1" dirty="0" smtClean="0"/>
              <a:t>Devious</a:t>
            </a:r>
            <a:endParaRPr lang="en-AU" b="1" dirty="0"/>
          </a:p>
        </p:txBody>
      </p:sp>
    </p:spTree>
    <p:extLst>
      <p:ext uri="{BB962C8B-B14F-4D97-AF65-F5344CB8AC3E}">
        <p14:creationId xmlns:p14="http://schemas.microsoft.com/office/powerpoint/2010/main" val="759292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AU" dirty="0" smtClean="0"/>
              <a:t>Devious </a:t>
            </a:r>
            <a:r>
              <a:rPr lang="en-AU" dirty="0"/>
              <a:t>function</a:t>
            </a:r>
          </a:p>
        </p:txBody>
      </p:sp>
      <p:sp>
        <p:nvSpPr>
          <p:cNvPr id="4" name="Content Placeholder 2"/>
          <p:cNvSpPr txBox="1">
            <a:spLocks/>
          </p:cNvSpPr>
          <p:nvPr/>
        </p:nvSpPr>
        <p:spPr>
          <a:xfrm>
            <a:off x="1605856" y="3076600"/>
            <a:ext cx="10873209" cy="4464496"/>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800" dirty="0" err="1">
                <a:solidFill>
                  <a:srgbClr val="FF6600"/>
                </a:solidFill>
                <a:latin typeface="Arial"/>
                <a:cs typeface="Arial"/>
              </a:rPr>
              <a:t>def</a:t>
            </a:r>
            <a:r>
              <a:rPr lang="en-US" sz="2800" dirty="0">
                <a:solidFill>
                  <a:srgbClr val="FF6600"/>
                </a:solidFill>
                <a:latin typeface="Arial"/>
                <a:cs typeface="Arial"/>
              </a:rPr>
              <a:t> </a:t>
            </a:r>
            <a:r>
              <a:rPr lang="en-US" sz="2800" dirty="0">
                <a:solidFill>
                  <a:srgbClr val="0000FF"/>
                </a:solidFill>
                <a:latin typeface="Arial"/>
                <a:cs typeface="Arial"/>
              </a:rPr>
              <a:t>devious</a:t>
            </a:r>
            <a:r>
              <a:rPr lang="en-US" sz="2800" dirty="0">
                <a:latin typeface="Arial"/>
                <a:cs typeface="Arial"/>
              </a:rPr>
              <a:t>(n):</a:t>
            </a:r>
          </a:p>
          <a:p>
            <a:pPr>
              <a:spcBef>
                <a:spcPct val="0"/>
              </a:spcBef>
              <a:buFont typeface="Wingdings" pitchFamily="2" charset="2"/>
              <a:buNone/>
            </a:pPr>
            <a:r>
              <a:rPr lang="en-US" sz="2800" dirty="0">
                <a:latin typeface="Arial"/>
                <a:cs typeface="Arial"/>
              </a:rPr>
              <a:t>    process = </a:t>
            </a:r>
            <a:r>
              <a:rPr lang="en-US" sz="2800" dirty="0" err="1">
                <a:latin typeface="Arial"/>
                <a:cs typeface="Arial"/>
              </a:rPr>
              <a:t>num_to_function</a:t>
            </a:r>
            <a:r>
              <a:rPr lang="en-US" sz="2800" dirty="0">
                <a:latin typeface="Arial"/>
                <a:cs typeface="Arial"/>
              </a:rPr>
              <a:t>(n)</a:t>
            </a:r>
          </a:p>
          <a:p>
            <a:pPr>
              <a:spcBef>
                <a:spcPct val="0"/>
              </a:spcBef>
              <a:buFont typeface="Wingdings" pitchFamily="2" charset="2"/>
              <a:buNone/>
            </a:pPr>
            <a:endParaRPr lang="en-US" sz="2800" dirty="0">
              <a:solidFill>
                <a:srgbClr val="FF6600"/>
              </a:solidFill>
              <a:latin typeface="Arial"/>
              <a:cs typeface="Arial"/>
            </a:endParaRPr>
          </a:p>
          <a:p>
            <a:pPr>
              <a:spcBef>
                <a:spcPct val="0"/>
              </a:spcBef>
              <a:buFont typeface="Wingdings" pitchFamily="2" charset="2"/>
              <a:buNone/>
            </a:pPr>
            <a:r>
              <a:rPr lang="en-US" sz="2800" dirty="0">
                <a:solidFill>
                  <a:srgbClr val="FF6600"/>
                </a:solidFill>
                <a:latin typeface="Arial"/>
                <a:cs typeface="Arial"/>
              </a:rPr>
              <a:t>    if </a:t>
            </a:r>
            <a:r>
              <a:rPr lang="en-US" sz="2800" dirty="0">
                <a:solidFill>
                  <a:srgbClr val="000000"/>
                </a:solidFill>
                <a:latin typeface="Arial"/>
                <a:cs typeface="Arial"/>
              </a:rPr>
              <a:t>process !=</a:t>
            </a:r>
            <a:r>
              <a:rPr lang="en-US" sz="2800" dirty="0">
                <a:solidFill>
                  <a:srgbClr val="FF6600"/>
                </a:solidFill>
                <a:latin typeface="Arial"/>
                <a:cs typeface="Arial"/>
              </a:rPr>
              <a:t> None:</a:t>
            </a:r>
          </a:p>
          <a:p>
            <a:pPr>
              <a:spcBef>
                <a:spcPct val="0"/>
              </a:spcBef>
              <a:buFont typeface="Wingdings" pitchFamily="2" charset="2"/>
              <a:buNone/>
            </a:pPr>
            <a:r>
              <a:rPr lang="en-US" sz="2800" dirty="0">
                <a:solidFill>
                  <a:srgbClr val="FF6600"/>
                </a:solidFill>
                <a:latin typeface="Arial"/>
                <a:cs typeface="Arial"/>
              </a:rPr>
              <a:t>        if </a:t>
            </a:r>
            <a:r>
              <a:rPr lang="en-US" sz="2800" dirty="0">
                <a:solidFill>
                  <a:srgbClr val="000000"/>
                </a:solidFill>
                <a:latin typeface="Arial"/>
                <a:cs typeface="Arial"/>
              </a:rPr>
              <a:t>halt(process, n):</a:t>
            </a:r>
          </a:p>
          <a:p>
            <a:pPr>
              <a:spcBef>
                <a:spcPct val="0"/>
              </a:spcBef>
              <a:buFont typeface="Wingdings" pitchFamily="2" charset="2"/>
              <a:buNone/>
            </a:pPr>
            <a:r>
              <a:rPr lang="en-US" sz="2800" dirty="0">
                <a:solidFill>
                  <a:srgbClr val="FF6600"/>
                </a:solidFill>
                <a:latin typeface="Arial"/>
                <a:cs typeface="Arial"/>
              </a:rPr>
              <a:t>            while True</a:t>
            </a:r>
            <a:r>
              <a:rPr lang="en-US" sz="2800" dirty="0">
                <a:solidFill>
                  <a:srgbClr val="000000"/>
                </a:solidFill>
                <a:latin typeface="Arial"/>
                <a:cs typeface="Arial"/>
              </a:rPr>
              <a:t>:</a:t>
            </a:r>
          </a:p>
          <a:p>
            <a:pPr>
              <a:spcBef>
                <a:spcPct val="0"/>
              </a:spcBef>
              <a:buFont typeface="Wingdings" pitchFamily="2" charset="2"/>
              <a:buNone/>
            </a:pPr>
            <a:r>
              <a:rPr lang="en-US" sz="2800" dirty="0">
                <a:solidFill>
                  <a:srgbClr val="FF6600"/>
                </a:solidFill>
                <a:latin typeface="Arial"/>
                <a:cs typeface="Arial"/>
              </a:rPr>
              <a:t>                pass</a:t>
            </a:r>
          </a:p>
          <a:p>
            <a:pPr>
              <a:spcBef>
                <a:spcPct val="0"/>
              </a:spcBef>
              <a:buFont typeface="Wingdings" pitchFamily="2" charset="2"/>
              <a:buNone/>
            </a:pPr>
            <a:r>
              <a:rPr lang="en-US" sz="2800" dirty="0">
                <a:solidFill>
                  <a:srgbClr val="FF6600"/>
                </a:solidFill>
                <a:latin typeface="Arial"/>
                <a:cs typeface="Arial"/>
              </a:rPr>
              <a:t>        else</a:t>
            </a:r>
            <a:r>
              <a:rPr lang="en-US" sz="2800" dirty="0">
                <a:solidFill>
                  <a:srgbClr val="000000"/>
                </a:solidFill>
                <a:latin typeface="Arial"/>
                <a:cs typeface="Arial"/>
              </a:rPr>
              <a:t>:</a:t>
            </a:r>
          </a:p>
          <a:p>
            <a:pPr>
              <a:spcBef>
                <a:spcPct val="0"/>
              </a:spcBef>
              <a:buFont typeface="Wingdings" pitchFamily="2" charset="2"/>
              <a:buNone/>
            </a:pPr>
            <a:r>
              <a:rPr lang="en-US" sz="2800" dirty="0">
                <a:solidFill>
                  <a:srgbClr val="FF6600"/>
                </a:solidFill>
                <a:latin typeface="Arial"/>
                <a:cs typeface="Arial"/>
              </a:rPr>
              <a:t>            return True</a:t>
            </a:r>
          </a:p>
          <a:p>
            <a:pPr>
              <a:spcBef>
                <a:spcPct val="0"/>
              </a:spcBef>
              <a:buFont typeface="Wingdings" pitchFamily="2" charset="2"/>
              <a:buNone/>
            </a:pPr>
            <a:endParaRPr lang="en-US" sz="2800" dirty="0" err="1">
              <a:solidFill>
                <a:srgbClr val="FF6600"/>
              </a:solidFill>
              <a:latin typeface="Arial"/>
              <a:cs typeface="Arial"/>
            </a:endParaRPr>
          </a:p>
        </p:txBody>
      </p:sp>
    </p:spTree>
    <p:extLst>
      <p:ext uri="{BB962C8B-B14F-4D97-AF65-F5344CB8AC3E}">
        <p14:creationId xmlns:p14="http://schemas.microsoft.com/office/powerpoint/2010/main" val="240153984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Devious Question</a:t>
            </a:r>
            <a:endParaRPr lang="en-US" dirty="0"/>
          </a:p>
        </p:txBody>
      </p:sp>
      <p:sp>
        <p:nvSpPr>
          <p:cNvPr id="6" name="Content Placeholder 2"/>
          <p:cNvSpPr txBox="1">
            <a:spLocks/>
          </p:cNvSpPr>
          <p:nvPr/>
        </p:nvSpPr>
        <p:spPr>
          <a:xfrm>
            <a:off x="2685976" y="3940696"/>
            <a:ext cx="8712968" cy="792088"/>
          </a:xfrm>
          <a:prstGeom prst="rect">
            <a:avLst/>
          </a:prstGeom>
          <a:solidFill>
            <a:schemeClr val="accent3">
              <a:lumMod val="20000"/>
              <a:lumOff val="80000"/>
            </a:schemeClr>
          </a:solidFill>
        </p:spPr>
        <p:txBody>
          <a:bodyPr>
            <a:no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3600" dirty="0">
                <a:solidFill>
                  <a:srgbClr val="000000"/>
                </a:solidFill>
                <a:latin typeface="Arial"/>
                <a:cs typeface="Arial"/>
              </a:rPr>
              <a:t>d</a:t>
            </a:r>
            <a:r>
              <a:rPr lang="en-US" sz="3600" dirty="0" smtClean="0">
                <a:solidFill>
                  <a:srgbClr val="000000"/>
                </a:solidFill>
                <a:latin typeface="Arial"/>
                <a:cs typeface="Arial"/>
              </a:rPr>
              <a:t>evious(</a:t>
            </a:r>
            <a:r>
              <a:rPr lang="en-US" sz="3600" dirty="0" err="1" smtClean="0">
                <a:solidFill>
                  <a:srgbClr val="000000"/>
                </a:solidFill>
                <a:latin typeface="Arial"/>
                <a:cs typeface="Arial"/>
              </a:rPr>
              <a:t>function_to_num</a:t>
            </a:r>
            <a:r>
              <a:rPr lang="en-US" sz="3600" dirty="0" smtClean="0">
                <a:solidFill>
                  <a:srgbClr val="000000"/>
                </a:solidFill>
                <a:latin typeface="Arial"/>
                <a:cs typeface="Arial"/>
              </a:rPr>
              <a:t>(devious)) = ?</a:t>
            </a:r>
            <a:endParaRPr lang="en-US" sz="3600" dirty="0">
              <a:solidFill>
                <a:srgbClr val="000000"/>
              </a:solidFill>
              <a:latin typeface="Arial"/>
              <a:cs typeface="Arial"/>
            </a:endParaRPr>
          </a:p>
          <a:p>
            <a:pPr>
              <a:spcBef>
                <a:spcPct val="0"/>
              </a:spcBef>
              <a:buFont typeface="Wingdings" pitchFamily="2" charset="2"/>
              <a:buNone/>
            </a:pPr>
            <a:r>
              <a:rPr lang="en-US" sz="3600" dirty="0">
                <a:latin typeface="Arial"/>
                <a:cs typeface="Arial"/>
              </a:rPr>
              <a:t>    </a:t>
            </a:r>
            <a:endParaRPr lang="en-US" sz="3600" dirty="0">
              <a:solidFill>
                <a:srgbClr val="FF6600"/>
              </a:solidFill>
              <a:latin typeface="Arial"/>
              <a:cs typeface="Arial"/>
            </a:endParaRPr>
          </a:p>
        </p:txBody>
      </p:sp>
    </p:spTree>
    <p:extLst>
      <p:ext uri="{BB962C8B-B14F-4D97-AF65-F5344CB8AC3E}">
        <p14:creationId xmlns:p14="http://schemas.microsoft.com/office/powerpoint/2010/main" val="380506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xfrm>
            <a:off x="1279525" y="-3175"/>
            <a:ext cx="10664825" cy="1625600"/>
          </a:xfrm>
          <a:prstGeom prst="rect">
            <a:avLst/>
          </a:prstGeom>
        </p:spPr>
        <p:txBody>
          <a:bodyPr lIns="0" tIns="0" rIns="0" bIns="0"/>
          <a:lstStyle/>
          <a:p>
            <a:pPr lvl="0">
              <a:defRPr sz="1800">
                <a:uFillTx/>
              </a:defRPr>
            </a:pPr>
            <a:r>
              <a:rPr sz="6200">
                <a:uFill>
                  <a:solidFill/>
                </a:uFill>
              </a:rPr>
              <a:t>Halting Problem</a:t>
            </a:r>
          </a:p>
        </p:txBody>
      </p:sp>
      <p:grpSp>
        <p:nvGrpSpPr>
          <p:cNvPr id="266" name="Group 266"/>
          <p:cNvGrpSpPr/>
          <p:nvPr/>
        </p:nvGrpSpPr>
        <p:grpSpPr>
          <a:xfrm>
            <a:off x="1066260" y="5257799"/>
            <a:ext cx="11901877" cy="1915382"/>
            <a:chOff x="0" y="0"/>
            <a:chExt cx="11901876" cy="1915380"/>
          </a:xfrm>
        </p:grpSpPr>
        <p:sp>
          <p:nvSpPr>
            <p:cNvPr id="262" name="Shape 262"/>
            <p:cNvSpPr/>
            <p:nvPr/>
          </p:nvSpPr>
          <p:spPr>
            <a:xfrm>
              <a:off x="0" y="650240"/>
              <a:ext cx="4127500" cy="723274"/>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algn="ctr">
                <a:spcBef>
                  <a:spcPts val="2500"/>
                </a:spcBef>
                <a:defRPr>
                  <a:latin typeface="+mn-lt"/>
                  <a:ea typeface="+mn-ea"/>
                  <a:cs typeface="+mn-cs"/>
                  <a:sym typeface="Helvetica Light"/>
                </a:defRPr>
              </a:lvl1pPr>
            </a:lstStyle>
            <a:p>
              <a:pPr lvl="0">
                <a:defRPr sz="1800">
                  <a:uFillTx/>
                </a:defRPr>
              </a:pPr>
              <a:r>
                <a:rPr lang="en-AU" sz="4200" dirty="0" smtClean="0">
                  <a:uFill>
                    <a:solidFill/>
                  </a:uFill>
                </a:rPr>
                <a:t>de</a:t>
              </a:r>
              <a:r>
                <a:rPr sz="4200" dirty="0" smtClean="0">
                  <a:uFill>
                    <a:solidFill/>
                  </a:uFill>
                </a:rPr>
                <a:t>vious</a:t>
              </a:r>
              <a:r>
                <a:rPr sz="4200" dirty="0">
                  <a:uFill>
                    <a:solidFill/>
                  </a:uFill>
                </a:rPr>
                <a:t>(</a:t>
              </a:r>
              <a:r>
                <a:rPr sz="4200" dirty="0" smtClean="0">
                  <a:uFill>
                    <a:solidFill/>
                  </a:uFill>
                </a:rPr>
                <a:t>&lt;</a:t>
              </a:r>
              <a:r>
                <a:rPr lang="en-AU" sz="4200" dirty="0" smtClean="0">
                  <a:uFill>
                    <a:solidFill/>
                  </a:uFill>
                </a:rPr>
                <a:t>p</a:t>
              </a:r>
              <a:r>
                <a:rPr sz="4200" dirty="0" smtClean="0">
                  <a:uFill>
                    <a:solidFill/>
                  </a:uFill>
                </a:rPr>
                <a:t>&gt;</a:t>
              </a:r>
              <a:r>
                <a:rPr sz="4200" dirty="0">
                  <a:uFill>
                    <a:solidFill/>
                  </a:uFill>
                </a:rPr>
                <a:t>) = </a:t>
              </a:r>
            </a:p>
          </p:txBody>
        </p:sp>
        <p:sp>
          <p:nvSpPr>
            <p:cNvPr id="263" name="Shape 263"/>
            <p:cNvSpPr/>
            <p:nvPr/>
          </p:nvSpPr>
          <p:spPr>
            <a:xfrm>
              <a:off x="4040575" y="1192106"/>
              <a:ext cx="7861301" cy="723274"/>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algn="ctr">
                <a:spcBef>
                  <a:spcPts val="2500"/>
                </a:spcBef>
                <a:defRPr>
                  <a:latin typeface="+mn-lt"/>
                  <a:ea typeface="+mn-ea"/>
                  <a:cs typeface="+mn-cs"/>
                  <a:sym typeface="Helvetica Light"/>
                </a:defRPr>
              </a:lvl1pPr>
            </a:lstStyle>
            <a:p>
              <a:pPr lvl="0">
                <a:defRPr sz="1800">
                  <a:uFillTx/>
                </a:defRPr>
              </a:pPr>
              <a:r>
                <a:rPr sz="4200" dirty="0">
                  <a:uFill>
                    <a:solidFill/>
                  </a:uFill>
                </a:rPr>
                <a:t>Loop forever  if </a:t>
              </a:r>
              <a:r>
                <a:rPr lang="en-AU" sz="4200" dirty="0" smtClean="0">
                  <a:uFill>
                    <a:solidFill/>
                  </a:uFill>
                </a:rPr>
                <a:t>p</a:t>
              </a:r>
              <a:r>
                <a:rPr sz="4200" dirty="0" smtClean="0">
                  <a:uFill>
                    <a:solidFill/>
                  </a:uFill>
                </a:rPr>
                <a:t>(&lt;</a:t>
              </a:r>
              <a:r>
                <a:rPr lang="en-AU" sz="4200" dirty="0" smtClean="0">
                  <a:uFill>
                    <a:solidFill/>
                  </a:uFill>
                </a:rPr>
                <a:t>p</a:t>
              </a:r>
              <a:r>
                <a:rPr sz="4200" dirty="0" smtClean="0">
                  <a:uFill>
                    <a:solidFill/>
                  </a:uFill>
                </a:rPr>
                <a:t>&gt;</a:t>
              </a:r>
              <a:r>
                <a:rPr sz="4200" dirty="0">
                  <a:uFill>
                    <a:solidFill/>
                  </a:uFill>
                </a:rPr>
                <a:t>) halts</a:t>
              </a:r>
            </a:p>
          </p:txBody>
        </p:sp>
        <p:sp>
          <p:nvSpPr>
            <p:cNvPr id="264" name="Shape 264"/>
            <p:cNvSpPr/>
            <p:nvPr/>
          </p:nvSpPr>
          <p:spPr>
            <a:xfrm>
              <a:off x="4331406" y="0"/>
              <a:ext cx="7340601" cy="723274"/>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p>
              <a:pPr lvl="0" algn="ctr">
                <a:spcBef>
                  <a:spcPts val="2500"/>
                </a:spcBef>
                <a:defRPr sz="1800">
                  <a:uFillTx/>
                </a:defRPr>
              </a:pPr>
              <a:r>
                <a:rPr sz="4200" b="1" dirty="0">
                  <a:solidFill>
                    <a:schemeClr val="accent2"/>
                  </a:solidFill>
                  <a:uFill>
                    <a:solidFill/>
                  </a:uFill>
                  <a:latin typeface="Helvetica"/>
                  <a:ea typeface="Helvetica"/>
                  <a:cs typeface="Helvetica"/>
                  <a:sym typeface="Helvetica"/>
                </a:rPr>
                <a:t>True</a:t>
              </a:r>
              <a:r>
                <a:rPr sz="4200" dirty="0">
                  <a:uFill>
                    <a:solidFill/>
                  </a:uFill>
                  <a:latin typeface="+mn-lt"/>
                  <a:ea typeface="+mn-ea"/>
                  <a:cs typeface="+mn-cs"/>
                  <a:sym typeface="Helvetica Light"/>
                </a:rPr>
                <a:t> if </a:t>
              </a:r>
              <a:r>
                <a:rPr lang="en-AU" sz="4200" dirty="0" smtClean="0">
                  <a:uFill>
                    <a:solidFill/>
                  </a:uFill>
                  <a:latin typeface="+mn-lt"/>
                  <a:ea typeface="+mn-ea"/>
                  <a:cs typeface="+mn-cs"/>
                  <a:sym typeface="Helvetica Light"/>
                </a:rPr>
                <a:t>p</a:t>
              </a:r>
              <a:r>
                <a:rPr sz="4200" dirty="0" smtClean="0">
                  <a:uFill>
                    <a:solidFill/>
                  </a:uFill>
                  <a:latin typeface="+mn-lt"/>
                  <a:ea typeface="+mn-ea"/>
                  <a:cs typeface="+mn-cs"/>
                  <a:sym typeface="Helvetica Light"/>
                </a:rPr>
                <a:t>(&lt;</a:t>
              </a:r>
              <a:r>
                <a:rPr lang="en-AU" sz="4200" dirty="0" smtClean="0">
                  <a:uFill>
                    <a:solidFill/>
                  </a:uFill>
                  <a:latin typeface="+mn-lt"/>
                  <a:ea typeface="+mn-ea"/>
                  <a:cs typeface="+mn-cs"/>
                  <a:sym typeface="Helvetica Light"/>
                </a:rPr>
                <a:t>p</a:t>
              </a:r>
              <a:r>
                <a:rPr sz="4200" dirty="0" smtClean="0">
                  <a:uFill>
                    <a:solidFill/>
                  </a:uFill>
                  <a:latin typeface="+mn-lt"/>
                  <a:ea typeface="+mn-ea"/>
                  <a:cs typeface="+mn-cs"/>
                  <a:sym typeface="Helvetica Light"/>
                </a:rPr>
                <a:t>&gt;</a:t>
              </a:r>
              <a:r>
                <a:rPr sz="4200" dirty="0">
                  <a:uFill>
                    <a:solidFill/>
                  </a:uFill>
                  <a:latin typeface="+mn-lt"/>
                  <a:ea typeface="+mn-ea"/>
                  <a:cs typeface="+mn-cs"/>
                  <a:sym typeface="Helvetica Light"/>
                </a:rPr>
                <a:t>) does not halt </a:t>
              </a:r>
            </a:p>
          </p:txBody>
        </p:sp>
        <p:sp>
          <p:nvSpPr>
            <p:cNvPr id="265" name="Shape 265"/>
            <p:cNvSpPr/>
            <p:nvPr/>
          </p:nvSpPr>
          <p:spPr>
            <a:xfrm>
              <a:off x="4006991" y="216746"/>
              <a:ext cx="325121" cy="15172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794"/>
                    <a:pt x="10800" y="19800"/>
                  </a:cubicBezTo>
                  <a:lnTo>
                    <a:pt x="10800" y="12600"/>
                  </a:lnTo>
                  <a:cubicBezTo>
                    <a:pt x="10800" y="11606"/>
                    <a:pt x="5965" y="10800"/>
                    <a:pt x="0" y="10800"/>
                  </a:cubicBezTo>
                  <a:cubicBezTo>
                    <a:pt x="5965" y="10800"/>
                    <a:pt x="10800" y="9994"/>
                    <a:pt x="10800" y="9000"/>
                  </a:cubicBezTo>
                  <a:lnTo>
                    <a:pt x="10800" y="1800"/>
                  </a:lnTo>
                  <a:cubicBezTo>
                    <a:pt x="10800" y="806"/>
                    <a:pt x="15635" y="0"/>
                    <a:pt x="21600" y="0"/>
                  </a:cubicBezTo>
                </a:path>
              </a:pathLst>
            </a:custGeom>
            <a:noFill/>
            <a:ln w="28575" cap="flat">
              <a:solidFill>
                <a:srgbClr val="000000"/>
              </a:solidFill>
              <a:prstDash val="solid"/>
              <a:miter lim="400000"/>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a:p>
          </p:txBody>
        </p:sp>
      </p:grpSp>
      <p:grpSp>
        <p:nvGrpSpPr>
          <p:cNvPr id="271" name="Group 271"/>
          <p:cNvGrpSpPr/>
          <p:nvPr/>
        </p:nvGrpSpPr>
        <p:grpSpPr>
          <a:xfrm>
            <a:off x="1247099" y="2666999"/>
            <a:ext cx="11208532" cy="1915382"/>
            <a:chOff x="0" y="0"/>
            <a:chExt cx="11208530" cy="1915381"/>
          </a:xfrm>
        </p:grpSpPr>
        <p:sp>
          <p:nvSpPr>
            <p:cNvPr id="267" name="Shape 267"/>
            <p:cNvSpPr/>
            <p:nvPr/>
          </p:nvSpPr>
          <p:spPr>
            <a:xfrm>
              <a:off x="0" y="650239"/>
              <a:ext cx="3403600" cy="723275"/>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algn="ctr">
                <a:spcBef>
                  <a:spcPts val="2500"/>
                </a:spcBef>
                <a:defRPr>
                  <a:latin typeface="+mn-lt"/>
                  <a:ea typeface="+mn-ea"/>
                  <a:cs typeface="+mn-cs"/>
                  <a:sym typeface="Helvetica Light"/>
                </a:defRPr>
              </a:lvl1pPr>
            </a:lstStyle>
            <a:p>
              <a:pPr lvl="0">
                <a:defRPr sz="1800">
                  <a:uFillTx/>
                </a:defRPr>
              </a:pPr>
              <a:r>
                <a:rPr lang="en-US" sz="4200" dirty="0" smtClean="0">
                  <a:uFill>
                    <a:solidFill/>
                  </a:uFill>
                </a:rPr>
                <a:t>h</a:t>
              </a:r>
              <a:r>
                <a:rPr lang="en-AU" sz="4200" dirty="0" smtClean="0">
                  <a:uFill>
                    <a:solidFill/>
                  </a:uFill>
                </a:rPr>
                <a:t>a</a:t>
              </a:r>
              <a:r>
                <a:rPr sz="4200" dirty="0" smtClean="0">
                  <a:uFill>
                    <a:solidFill/>
                  </a:uFill>
                </a:rPr>
                <a:t>lt(</a:t>
              </a:r>
              <a:r>
                <a:rPr lang="en-AU" sz="4200" dirty="0" smtClean="0">
                  <a:uFill>
                    <a:solidFill/>
                  </a:uFill>
                </a:rPr>
                <a:t>p</a:t>
              </a:r>
              <a:r>
                <a:rPr sz="4200" dirty="0" smtClean="0">
                  <a:uFill>
                    <a:solidFill/>
                  </a:uFill>
                </a:rPr>
                <a:t>, </a:t>
              </a:r>
              <a:r>
                <a:rPr sz="4200" dirty="0">
                  <a:uFill>
                    <a:solidFill/>
                  </a:uFill>
                </a:rPr>
                <a:t>n) = </a:t>
              </a:r>
            </a:p>
          </p:txBody>
        </p:sp>
        <p:sp>
          <p:nvSpPr>
            <p:cNvPr id="268" name="Shape 268"/>
            <p:cNvSpPr/>
            <p:nvPr/>
          </p:nvSpPr>
          <p:spPr>
            <a:xfrm>
              <a:off x="3728229" y="1192106"/>
              <a:ext cx="7480301" cy="723275"/>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p>
              <a:pPr lvl="0" algn="ctr">
                <a:spcBef>
                  <a:spcPts val="2500"/>
                </a:spcBef>
                <a:defRPr sz="1800">
                  <a:uFillTx/>
                </a:defRPr>
              </a:pPr>
              <a:r>
                <a:rPr sz="4200" b="1" dirty="0">
                  <a:solidFill>
                    <a:srgbClr val="FEB80A"/>
                  </a:solidFill>
                  <a:uFill>
                    <a:solidFill/>
                  </a:uFill>
                  <a:latin typeface="Helvetica"/>
                  <a:ea typeface="Helvetica"/>
                  <a:cs typeface="Helvetica"/>
                  <a:sym typeface="Helvetica"/>
                </a:rPr>
                <a:t>False</a:t>
              </a:r>
              <a:r>
                <a:rPr sz="4200" dirty="0">
                  <a:uFill>
                    <a:solidFill/>
                  </a:uFill>
                  <a:latin typeface="+mn-lt"/>
                  <a:ea typeface="+mn-ea"/>
                  <a:cs typeface="+mn-cs"/>
                  <a:sym typeface="Helvetica Light"/>
                </a:rPr>
                <a:t>    if </a:t>
              </a:r>
              <a:r>
                <a:rPr lang="en-AU" sz="4200" dirty="0" smtClean="0">
                  <a:uFill>
                    <a:solidFill/>
                  </a:uFill>
                  <a:latin typeface="+mn-lt"/>
                  <a:ea typeface="+mn-ea"/>
                  <a:cs typeface="+mn-cs"/>
                  <a:sym typeface="Helvetica Light"/>
                </a:rPr>
                <a:t>p</a:t>
              </a:r>
              <a:r>
                <a:rPr sz="4200" dirty="0" smtClean="0">
                  <a:uFill>
                    <a:solidFill/>
                  </a:uFill>
                  <a:latin typeface="+mn-lt"/>
                  <a:ea typeface="+mn-ea"/>
                  <a:cs typeface="+mn-cs"/>
                  <a:sym typeface="Helvetica Light"/>
                </a:rPr>
                <a:t>(</a:t>
              </a:r>
              <a:r>
                <a:rPr sz="4200" dirty="0">
                  <a:uFill>
                    <a:solidFill/>
                  </a:uFill>
                  <a:latin typeface="+mn-lt"/>
                  <a:ea typeface="+mn-ea"/>
                  <a:cs typeface="+mn-cs"/>
                  <a:sym typeface="Helvetica Light"/>
                </a:rPr>
                <a:t>n) does not halt</a:t>
              </a:r>
            </a:p>
          </p:txBody>
        </p:sp>
        <p:sp>
          <p:nvSpPr>
            <p:cNvPr id="269" name="Shape 269"/>
            <p:cNvSpPr/>
            <p:nvPr/>
          </p:nvSpPr>
          <p:spPr>
            <a:xfrm>
              <a:off x="3634503" y="0"/>
              <a:ext cx="7340601" cy="723275"/>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p>
              <a:pPr lvl="0" algn="ctr">
                <a:spcBef>
                  <a:spcPts val="2500"/>
                </a:spcBef>
                <a:defRPr sz="1800">
                  <a:uFillTx/>
                </a:defRPr>
              </a:pPr>
              <a:r>
                <a:rPr sz="4200" b="1" dirty="0">
                  <a:solidFill>
                    <a:srgbClr val="FEB80A"/>
                  </a:solidFill>
                  <a:uFill>
                    <a:solidFill/>
                  </a:uFill>
                  <a:latin typeface="Helvetica"/>
                  <a:ea typeface="Helvetica"/>
                  <a:cs typeface="Helvetica"/>
                  <a:sym typeface="Helvetica"/>
                </a:rPr>
                <a:t>True</a:t>
              </a:r>
              <a:r>
                <a:rPr sz="4200" dirty="0">
                  <a:uFill>
                    <a:solidFill/>
                  </a:uFill>
                  <a:latin typeface="+mn-lt"/>
                  <a:ea typeface="+mn-ea"/>
                  <a:cs typeface="+mn-cs"/>
                  <a:sym typeface="Helvetica Light"/>
                </a:rPr>
                <a:t>               if </a:t>
              </a:r>
              <a:r>
                <a:rPr lang="en-AU" sz="4200" dirty="0" smtClean="0">
                  <a:uFill>
                    <a:solidFill/>
                  </a:uFill>
                  <a:latin typeface="+mn-lt"/>
                  <a:ea typeface="+mn-ea"/>
                  <a:cs typeface="+mn-cs"/>
                  <a:sym typeface="Helvetica Light"/>
                </a:rPr>
                <a:t>p</a:t>
              </a:r>
              <a:r>
                <a:rPr sz="4200" dirty="0" smtClean="0">
                  <a:uFill>
                    <a:solidFill/>
                  </a:uFill>
                  <a:latin typeface="+mn-lt"/>
                  <a:ea typeface="+mn-ea"/>
                  <a:cs typeface="+mn-cs"/>
                  <a:sym typeface="Helvetica Light"/>
                </a:rPr>
                <a:t>(</a:t>
              </a:r>
              <a:r>
                <a:rPr sz="4200" dirty="0">
                  <a:uFill>
                    <a:solidFill/>
                  </a:uFill>
                  <a:latin typeface="+mn-lt"/>
                  <a:ea typeface="+mn-ea"/>
                  <a:cs typeface="+mn-cs"/>
                  <a:sym typeface="Helvetica Light"/>
                </a:rPr>
                <a:t>n) halts </a:t>
              </a:r>
            </a:p>
          </p:txBody>
        </p:sp>
        <p:sp>
          <p:nvSpPr>
            <p:cNvPr id="270" name="Shape 270"/>
            <p:cNvSpPr/>
            <p:nvPr/>
          </p:nvSpPr>
          <p:spPr>
            <a:xfrm>
              <a:off x="3282814" y="216747"/>
              <a:ext cx="331757" cy="15172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778"/>
                    <a:pt x="10800" y="19763"/>
                  </a:cubicBezTo>
                  <a:lnTo>
                    <a:pt x="10800" y="12637"/>
                  </a:lnTo>
                  <a:cubicBezTo>
                    <a:pt x="10800" y="11622"/>
                    <a:pt x="5965" y="10800"/>
                    <a:pt x="0" y="10800"/>
                  </a:cubicBezTo>
                  <a:cubicBezTo>
                    <a:pt x="5965" y="10800"/>
                    <a:pt x="10800" y="9978"/>
                    <a:pt x="10800" y="8963"/>
                  </a:cubicBezTo>
                  <a:lnTo>
                    <a:pt x="10800" y="1837"/>
                  </a:lnTo>
                  <a:cubicBezTo>
                    <a:pt x="10800" y="822"/>
                    <a:pt x="15635" y="0"/>
                    <a:pt x="21600" y="0"/>
                  </a:cubicBezTo>
                </a:path>
              </a:pathLst>
            </a:custGeom>
            <a:noFill/>
            <a:ln w="28575" cap="flat">
              <a:solidFill>
                <a:srgbClr val="000000"/>
              </a:solidFill>
              <a:prstDash val="solid"/>
              <a:miter lim="400000"/>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a:p>
          </p:txBody>
        </p:sp>
      </p:grpSp>
      <p:sp>
        <p:nvSpPr>
          <p:cNvPr id="272" name="Shape 272"/>
          <p:cNvSpPr/>
          <p:nvPr/>
        </p:nvSpPr>
        <p:spPr>
          <a:xfrm>
            <a:off x="2603090" y="8180388"/>
            <a:ext cx="8013701" cy="774571"/>
          </a:xfrm>
          <a:prstGeom prst="rect">
            <a:avLst/>
          </a:prstGeom>
          <a:ln>
            <a:round/>
          </a:ln>
          <a:extLst>
            <a:ext uri="{C572A759-6A51-4108-AA02-DFA0A04FC94B}">
              <ma14:wrappingTextBoxFlag xmlns:ma14="http://schemas.microsoft.com/office/mac/drawingml/2011/main" val="1"/>
            </a:ext>
          </a:extLst>
        </p:spPr>
        <p:txBody>
          <a:bodyPr lIns="63500" tIns="63500" rIns="63500" bIns="63500">
            <a:spAutoFit/>
          </a:bodyPr>
          <a:lstStyle>
            <a:lvl1pPr algn="ctr">
              <a:spcBef>
                <a:spcPts val="2500"/>
              </a:spcBef>
              <a:defRPr>
                <a:latin typeface="+mn-lt"/>
                <a:ea typeface="+mn-ea"/>
                <a:cs typeface="+mn-cs"/>
                <a:sym typeface="Helvetica Light"/>
              </a:defRPr>
            </a:lvl1pPr>
          </a:lstStyle>
          <a:p>
            <a:pPr lvl="0">
              <a:defRPr sz="1800">
                <a:uFillTx/>
              </a:defRPr>
            </a:pPr>
            <a:r>
              <a:rPr lang="en-AU" sz="4200" dirty="0" smtClean="0">
                <a:uFill>
                  <a:solidFill/>
                </a:uFill>
              </a:rPr>
              <a:t>d</a:t>
            </a:r>
            <a:r>
              <a:rPr sz="4200" dirty="0" smtClean="0">
                <a:uFill>
                  <a:solidFill/>
                </a:uFill>
              </a:rPr>
              <a:t>evious</a:t>
            </a:r>
            <a:r>
              <a:rPr sz="4200" dirty="0">
                <a:uFill>
                  <a:solidFill/>
                </a:uFill>
              </a:rPr>
              <a:t>(</a:t>
            </a:r>
            <a:r>
              <a:rPr sz="4200" dirty="0" smtClean="0">
                <a:uFill>
                  <a:solidFill/>
                </a:uFill>
              </a:rPr>
              <a:t>&lt;</a:t>
            </a:r>
            <a:r>
              <a:rPr lang="en-AU" sz="4200" dirty="0" smtClean="0">
                <a:uFill>
                  <a:solidFill/>
                </a:uFill>
              </a:rPr>
              <a:t>d</a:t>
            </a:r>
            <a:r>
              <a:rPr sz="4200" dirty="0" smtClean="0">
                <a:uFill>
                  <a:solidFill/>
                </a:uFill>
              </a:rPr>
              <a:t>evious</a:t>
            </a:r>
            <a:r>
              <a:rPr sz="4200" dirty="0">
                <a:uFill>
                  <a:solidFill/>
                </a:uFill>
              </a:rPr>
              <a:t>&gt;) = ?</a:t>
            </a:r>
          </a:p>
        </p:txBody>
      </p:sp>
      <p:grpSp>
        <p:nvGrpSpPr>
          <p:cNvPr id="279" name="Group 279"/>
          <p:cNvGrpSpPr/>
          <p:nvPr/>
        </p:nvGrpSpPr>
        <p:grpSpPr>
          <a:xfrm>
            <a:off x="1677863" y="1564432"/>
            <a:ext cx="3380998" cy="4464497"/>
            <a:chOff x="-1" y="0"/>
            <a:chExt cx="3380996" cy="4464495"/>
          </a:xfrm>
        </p:grpSpPr>
        <p:grpSp>
          <p:nvGrpSpPr>
            <p:cNvPr id="275" name="Group 275"/>
            <p:cNvGrpSpPr/>
            <p:nvPr/>
          </p:nvGrpSpPr>
          <p:grpSpPr>
            <a:xfrm>
              <a:off x="-1" y="0"/>
              <a:ext cx="3380996" cy="1944214"/>
              <a:chOff x="0" y="0"/>
              <a:chExt cx="3380994" cy="1944213"/>
            </a:xfrm>
          </p:grpSpPr>
          <p:sp>
            <p:nvSpPr>
              <p:cNvPr id="273" name="Shape 273"/>
              <p:cNvSpPr/>
              <p:nvPr/>
            </p:nvSpPr>
            <p:spPr>
              <a:xfrm>
                <a:off x="0" y="0"/>
                <a:ext cx="3380994" cy="560449"/>
              </a:xfrm>
              <a:prstGeom prst="rect">
                <a:avLst/>
              </a:prstGeom>
              <a:noFill/>
              <a:ln w="25400" cap="flat">
                <a:solidFill>
                  <a:srgbClr val="E32400"/>
                </a:solidFill>
                <a:prstDash val="solid"/>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000" b="1">
                    <a:solidFill>
                      <a:srgbClr val="FF4013"/>
                    </a:solidFill>
                    <a:uFill>
                      <a:solidFill>
                        <a:srgbClr val="FF4013"/>
                      </a:solidFill>
                    </a:uFill>
                    <a:latin typeface="Helvetica Neue"/>
                    <a:ea typeface="Helvetica Neue"/>
                    <a:cs typeface="Helvetica Neue"/>
                    <a:sym typeface="Helvetica Neue"/>
                  </a:defRPr>
                </a:lvl1pPr>
              </a:lstStyle>
              <a:p>
                <a:pPr lvl="0">
                  <a:defRPr sz="1800" b="0">
                    <a:solidFill>
                      <a:srgbClr val="000000"/>
                    </a:solidFill>
                    <a:uFillTx/>
                  </a:defRPr>
                </a:pPr>
                <a:r>
                  <a:rPr sz="3000" b="1">
                    <a:solidFill>
                      <a:srgbClr val="FF4013"/>
                    </a:solidFill>
                    <a:uFill>
                      <a:solidFill>
                        <a:srgbClr val="FF4013"/>
                      </a:solidFill>
                    </a:uFill>
                  </a:rPr>
                  <a:t>halts for any input</a:t>
                </a:r>
              </a:p>
            </p:txBody>
          </p:sp>
          <p:sp>
            <p:nvSpPr>
              <p:cNvPr id="274" name="Shape 274"/>
              <p:cNvSpPr/>
              <p:nvPr/>
            </p:nvSpPr>
            <p:spPr>
              <a:xfrm flipH="1">
                <a:off x="1080120" y="571500"/>
                <a:ext cx="659780" cy="1372713"/>
              </a:xfrm>
              <a:prstGeom prst="line">
                <a:avLst/>
              </a:prstGeom>
              <a:noFill/>
              <a:ln w="63500" cap="flat">
                <a:solidFill>
                  <a:srgbClr val="FF4013"/>
                </a:solidFill>
                <a:prstDash val="solid"/>
                <a:miter lim="400000"/>
                <a:headEnd type="stealth" w="med" len="med"/>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a:p>
            </p:txBody>
          </p:sp>
        </p:grpSp>
        <p:grpSp>
          <p:nvGrpSpPr>
            <p:cNvPr id="278" name="Group 278"/>
            <p:cNvGrpSpPr/>
            <p:nvPr/>
          </p:nvGrpSpPr>
          <p:grpSpPr>
            <a:xfrm>
              <a:off x="254000" y="2794000"/>
              <a:ext cx="1917829" cy="1670495"/>
              <a:chOff x="0" y="0"/>
              <a:chExt cx="1917828" cy="1670494"/>
            </a:xfrm>
          </p:grpSpPr>
          <p:sp>
            <p:nvSpPr>
              <p:cNvPr id="276" name="Shape 276"/>
              <p:cNvSpPr/>
              <p:nvPr/>
            </p:nvSpPr>
            <p:spPr>
              <a:xfrm>
                <a:off x="0" y="0"/>
                <a:ext cx="1917828" cy="585849"/>
              </a:xfrm>
              <a:prstGeom prst="rect">
                <a:avLst/>
              </a:prstGeom>
              <a:noFill/>
              <a:ln w="50800" cap="flat">
                <a:solidFill>
                  <a:srgbClr val="669C35"/>
                </a:solidFill>
                <a:prstDash val="solid"/>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000" b="1">
                    <a:solidFill>
                      <a:srgbClr val="669C35"/>
                    </a:solidFill>
                    <a:uFill>
                      <a:solidFill>
                        <a:srgbClr val="669C35"/>
                      </a:solidFill>
                    </a:uFill>
                    <a:latin typeface="Helvetica Neue"/>
                    <a:ea typeface="Helvetica Neue"/>
                    <a:cs typeface="Helvetica Neue"/>
                    <a:sym typeface="Helvetica Neue"/>
                  </a:defRPr>
                </a:lvl1pPr>
              </a:lstStyle>
              <a:p>
                <a:pPr lvl="0">
                  <a:defRPr sz="1800" b="0">
                    <a:solidFill>
                      <a:srgbClr val="000000"/>
                    </a:solidFill>
                    <a:uFillTx/>
                  </a:defRPr>
                </a:pPr>
                <a:r>
                  <a:rPr sz="3000" b="1">
                    <a:solidFill>
                      <a:srgbClr val="669C35"/>
                    </a:solidFill>
                    <a:uFill>
                      <a:solidFill>
                        <a:srgbClr val="669C35"/>
                      </a:solidFill>
                    </a:uFill>
                  </a:rPr>
                  <a:t>a process</a:t>
                </a:r>
              </a:p>
            </p:txBody>
          </p:sp>
          <p:sp>
            <p:nvSpPr>
              <p:cNvPr id="277" name="Shape 277"/>
              <p:cNvSpPr/>
              <p:nvPr/>
            </p:nvSpPr>
            <p:spPr>
              <a:xfrm flipH="1">
                <a:off x="682103" y="571501"/>
                <a:ext cx="422797" cy="1098993"/>
              </a:xfrm>
              <a:prstGeom prst="line">
                <a:avLst/>
              </a:prstGeom>
              <a:noFill/>
              <a:ln w="63500" cap="flat">
                <a:solidFill>
                  <a:srgbClr val="669C35"/>
                </a:solidFill>
                <a:prstDash val="solid"/>
                <a:miter lim="400000"/>
                <a:headEnd type="stealth" w="med" len="med"/>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a:p>
            </p:txBody>
          </p:sp>
        </p:grpSp>
      </p:grpSp>
      <p:grpSp>
        <p:nvGrpSpPr>
          <p:cNvPr id="2" name="Group 1"/>
          <p:cNvGrpSpPr/>
          <p:nvPr/>
        </p:nvGrpSpPr>
        <p:grpSpPr>
          <a:xfrm>
            <a:off x="1461840" y="6604992"/>
            <a:ext cx="5883441" cy="1186681"/>
            <a:chOff x="1461840" y="6604992"/>
            <a:chExt cx="5883441" cy="1186681"/>
          </a:xfrm>
        </p:grpSpPr>
        <p:sp>
          <p:nvSpPr>
            <p:cNvPr id="21" name="Shape 276"/>
            <p:cNvSpPr/>
            <p:nvPr/>
          </p:nvSpPr>
          <p:spPr>
            <a:xfrm>
              <a:off x="1461840" y="7253064"/>
              <a:ext cx="5883441" cy="538609"/>
            </a:xfrm>
            <a:prstGeom prst="rect">
              <a:avLst/>
            </a:prstGeom>
            <a:noFill/>
            <a:ln w="50800" cap="flat">
              <a:solidFill>
                <a:srgbClr val="669C35"/>
              </a:solidFill>
              <a:prstDash val="solid"/>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000" b="1">
                  <a:solidFill>
                    <a:srgbClr val="669C35"/>
                  </a:solidFill>
                  <a:uFill>
                    <a:solidFill>
                      <a:srgbClr val="669C35"/>
                    </a:solidFill>
                  </a:uFill>
                  <a:latin typeface="Helvetica Neue"/>
                  <a:ea typeface="Helvetica Neue"/>
                  <a:cs typeface="Helvetica Neue"/>
                  <a:sym typeface="Helvetica Neue"/>
                </a:defRPr>
              </a:lvl1pPr>
            </a:lstStyle>
            <a:p>
              <a:pPr lvl="0">
                <a:defRPr sz="1800" b="0">
                  <a:solidFill>
                    <a:srgbClr val="000000"/>
                  </a:solidFill>
                  <a:uFillTx/>
                </a:defRPr>
              </a:pPr>
              <a:r>
                <a:rPr lang="en-US" sz="3000" b="1" dirty="0" smtClean="0">
                  <a:solidFill>
                    <a:srgbClr val="669C35"/>
                  </a:solidFill>
                  <a:uFill>
                    <a:solidFill>
                      <a:srgbClr val="669C35"/>
                    </a:solidFill>
                  </a:uFill>
                </a:rPr>
                <a:t>N</a:t>
              </a:r>
              <a:r>
                <a:rPr lang="en-AU" sz="3000" b="1" dirty="0" smtClean="0">
                  <a:solidFill>
                    <a:srgbClr val="669C35"/>
                  </a:solidFill>
                  <a:uFill>
                    <a:solidFill>
                      <a:srgbClr val="669C35"/>
                    </a:solidFill>
                  </a:uFill>
                </a:rPr>
                <a:t>umber representing</a:t>
              </a:r>
              <a:r>
                <a:rPr sz="3000" b="1" dirty="0" smtClean="0">
                  <a:solidFill>
                    <a:srgbClr val="669C35"/>
                  </a:solidFill>
                  <a:uFill>
                    <a:solidFill>
                      <a:srgbClr val="669C35"/>
                    </a:solidFill>
                  </a:uFill>
                </a:rPr>
                <a:t> process</a:t>
              </a:r>
              <a:r>
                <a:rPr lang="en-AU" sz="3000" b="1" dirty="0" smtClean="0">
                  <a:solidFill>
                    <a:srgbClr val="669C35"/>
                  </a:solidFill>
                  <a:uFill>
                    <a:solidFill>
                      <a:srgbClr val="669C35"/>
                    </a:solidFill>
                  </a:uFill>
                </a:rPr>
                <a:t> p</a:t>
              </a:r>
              <a:endParaRPr sz="3000" b="1" dirty="0">
                <a:solidFill>
                  <a:srgbClr val="669C35"/>
                </a:solidFill>
                <a:uFill>
                  <a:solidFill>
                    <a:srgbClr val="669C35"/>
                  </a:solidFill>
                </a:uFill>
              </a:endParaRPr>
            </a:p>
          </p:txBody>
        </p:sp>
        <p:sp>
          <p:nvSpPr>
            <p:cNvPr id="22" name="Shape 277"/>
            <p:cNvSpPr/>
            <p:nvPr/>
          </p:nvSpPr>
          <p:spPr>
            <a:xfrm>
              <a:off x="3622080" y="6604992"/>
              <a:ext cx="72008" cy="576064"/>
            </a:xfrm>
            <a:prstGeom prst="line">
              <a:avLst/>
            </a:prstGeom>
            <a:noFill/>
            <a:ln w="63500" cap="flat">
              <a:solidFill>
                <a:srgbClr val="669C35"/>
              </a:solidFill>
              <a:prstDash val="solid"/>
              <a:miter lim="400000"/>
              <a:headEnd type="stealth" w="med" len="med"/>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a:p>
          </p:txBody>
        </p:sp>
      </p:grpSp>
    </p:spTree>
    <p:extLst>
      <p:ext uri="{BB962C8B-B14F-4D97-AF65-F5344CB8AC3E}">
        <p14:creationId xmlns:p14="http://schemas.microsoft.com/office/powerpoint/2010/main" val="156585648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advAuto="0"/>
      <p:bldP spid="271" grpId="0" animBg="1" advAuto="0"/>
      <p:bldP spid="272" grpId="0" animBg="1" advAuto="0"/>
      <p:bldP spid="279"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p:txBody>
          <a:bodyPr>
            <a:normAutofit/>
          </a:bodyPr>
          <a:lstStyle/>
          <a:p>
            <a:pPr lvl="0">
              <a:defRPr sz="1800">
                <a:uFillTx/>
              </a:defRPr>
            </a:pPr>
            <a:r>
              <a:rPr lang="en-AU" sz="4400" dirty="0">
                <a:uFill>
                  <a:solidFill/>
                </a:uFill>
              </a:rPr>
              <a:t>devious(&lt;devious&gt;) = ?</a:t>
            </a:r>
          </a:p>
        </p:txBody>
      </p:sp>
      <p:sp>
        <p:nvSpPr>
          <p:cNvPr id="3" name="TPAnswers"/>
          <p:cNvSpPr>
            <a:spLocks noGrp="1"/>
          </p:cNvSpPr>
          <p:nvPr>
            <p:ph idx="1"/>
            <p:custDataLst>
              <p:tags r:id="rId2"/>
            </p:custDataLst>
          </p:nvPr>
        </p:nvSpPr>
        <p:spPr>
          <a:xfrm>
            <a:off x="7453387" y="6952824"/>
            <a:ext cx="5252963" cy="2601788"/>
          </a:xfrm>
        </p:spPr>
        <p:txBody>
          <a:bodyPr>
            <a:normAutofit/>
          </a:bodyPr>
          <a:lstStyle/>
          <a:p>
            <a:pPr marL="1031875" indent="-914400">
              <a:spcBef>
                <a:spcPct val="20000"/>
              </a:spcBef>
              <a:spcAft>
                <a:spcPts val="0"/>
              </a:spcAft>
              <a:buFont typeface="Wingdings 2" pitchFamily="18" charset="2"/>
              <a:buAutoNum type="alphaUcPeriod"/>
            </a:pPr>
            <a:r>
              <a:rPr lang="en-AU" dirty="0" smtClean="0"/>
              <a:t>True</a:t>
            </a:r>
          </a:p>
          <a:p>
            <a:pPr marL="1031875" indent="-914400">
              <a:spcBef>
                <a:spcPct val="20000"/>
              </a:spcBef>
              <a:spcAft>
                <a:spcPts val="0"/>
              </a:spcAft>
              <a:buFont typeface="Wingdings 2" pitchFamily="18" charset="2"/>
              <a:buAutoNum type="alphaUcPeriod"/>
            </a:pPr>
            <a:r>
              <a:rPr lang="en-AU" dirty="0" smtClean="0"/>
              <a:t>Loops forever</a:t>
            </a:r>
          </a:p>
          <a:p>
            <a:pPr marL="1031875" indent="-914400">
              <a:spcBef>
                <a:spcPct val="20000"/>
              </a:spcBef>
              <a:spcAft>
                <a:spcPts val="0"/>
              </a:spcAft>
              <a:buFont typeface="Wingdings 2" pitchFamily="18" charset="2"/>
              <a:buAutoNum type="alphaUcPeriod"/>
            </a:pPr>
            <a:r>
              <a:rPr lang="en-AU" dirty="0" smtClean="0"/>
              <a:t>Can’t be defined</a:t>
            </a:r>
          </a:p>
        </p:txBody>
      </p:sp>
      <p:grpSp>
        <p:nvGrpSpPr>
          <p:cNvPr id="9" name="Group 8"/>
          <p:cNvGrpSpPr/>
          <p:nvPr/>
        </p:nvGrpSpPr>
        <p:grpSpPr>
          <a:xfrm>
            <a:off x="2039989" y="1933276"/>
            <a:ext cx="6838675" cy="5031756"/>
            <a:chOff x="1066260" y="1564432"/>
            <a:chExt cx="7959958" cy="6276207"/>
          </a:xfrm>
        </p:grpSpPr>
        <p:grpSp>
          <p:nvGrpSpPr>
            <p:cNvPr id="10" name="Group 266"/>
            <p:cNvGrpSpPr/>
            <p:nvPr/>
          </p:nvGrpSpPr>
          <p:grpSpPr>
            <a:xfrm>
              <a:off x="1066260" y="5442048"/>
              <a:ext cx="7959958" cy="1518392"/>
              <a:chOff x="0" y="184249"/>
              <a:chExt cx="7959957" cy="1518390"/>
            </a:xfrm>
          </p:grpSpPr>
          <p:sp>
            <p:nvSpPr>
              <p:cNvPr id="26" name="Shape 262"/>
              <p:cNvSpPr/>
              <p:nvPr/>
            </p:nvSpPr>
            <p:spPr>
              <a:xfrm>
                <a:off x="0" y="650239"/>
                <a:ext cx="3037238" cy="587576"/>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algn="ctr">
                  <a:spcBef>
                    <a:spcPts val="2500"/>
                  </a:spcBef>
                  <a:defRPr>
                    <a:latin typeface="+mn-lt"/>
                    <a:ea typeface="+mn-ea"/>
                    <a:cs typeface="+mn-cs"/>
                    <a:sym typeface="Helvetica Light"/>
                  </a:defRPr>
                </a:lvl1pPr>
              </a:lstStyle>
              <a:p>
                <a:pPr lvl="0">
                  <a:defRPr sz="1800">
                    <a:uFillTx/>
                  </a:defRPr>
                </a:pPr>
                <a:r>
                  <a:rPr lang="en-AU" sz="1800" dirty="0" smtClean="0">
                    <a:uFill>
                      <a:solidFill/>
                    </a:uFill>
                  </a:rPr>
                  <a:t>de</a:t>
                </a:r>
                <a:r>
                  <a:rPr sz="1800" dirty="0" smtClean="0">
                    <a:uFill>
                      <a:solidFill/>
                    </a:uFill>
                  </a:rPr>
                  <a:t>vious</a:t>
                </a:r>
                <a:r>
                  <a:rPr sz="1800" dirty="0">
                    <a:uFill>
                      <a:solidFill/>
                    </a:uFill>
                  </a:rPr>
                  <a:t>(</a:t>
                </a:r>
                <a:r>
                  <a:rPr sz="1800" dirty="0" smtClean="0">
                    <a:uFill>
                      <a:solidFill/>
                    </a:uFill>
                  </a:rPr>
                  <a:t>&lt;</a:t>
                </a:r>
                <a:r>
                  <a:rPr lang="en-AU" sz="1800" dirty="0" smtClean="0">
                    <a:uFill>
                      <a:solidFill/>
                    </a:uFill>
                  </a:rPr>
                  <a:t>p</a:t>
                </a:r>
                <a:r>
                  <a:rPr sz="1800" dirty="0" smtClean="0">
                    <a:uFill>
                      <a:solidFill/>
                    </a:uFill>
                  </a:rPr>
                  <a:t>&gt;</a:t>
                </a:r>
                <a:r>
                  <a:rPr sz="1800" dirty="0">
                    <a:uFill>
                      <a:solidFill/>
                    </a:uFill>
                  </a:rPr>
                  <a:t>) = </a:t>
                </a:r>
              </a:p>
            </p:txBody>
          </p:sp>
          <p:sp>
            <p:nvSpPr>
              <p:cNvPr id="27" name="Shape 263"/>
              <p:cNvSpPr/>
              <p:nvPr/>
            </p:nvSpPr>
            <p:spPr>
              <a:xfrm>
                <a:off x="3186339" y="1085778"/>
                <a:ext cx="4773618" cy="587574"/>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algn="ctr">
                  <a:spcBef>
                    <a:spcPts val="2500"/>
                  </a:spcBef>
                  <a:defRPr>
                    <a:latin typeface="+mn-lt"/>
                    <a:ea typeface="+mn-ea"/>
                    <a:cs typeface="+mn-cs"/>
                    <a:sym typeface="Helvetica Light"/>
                  </a:defRPr>
                </a:lvl1pPr>
              </a:lstStyle>
              <a:p>
                <a:pPr lvl="0" algn="l">
                  <a:defRPr sz="1800">
                    <a:uFillTx/>
                  </a:defRPr>
                </a:pPr>
                <a:r>
                  <a:rPr sz="1800" dirty="0">
                    <a:uFill>
                      <a:solidFill/>
                    </a:uFill>
                  </a:rPr>
                  <a:t>Loop forever  if </a:t>
                </a:r>
                <a:r>
                  <a:rPr lang="en-AU" sz="1800" dirty="0" smtClean="0">
                    <a:uFill>
                      <a:solidFill/>
                    </a:uFill>
                  </a:rPr>
                  <a:t>p</a:t>
                </a:r>
                <a:r>
                  <a:rPr sz="1800" dirty="0" smtClean="0">
                    <a:uFill>
                      <a:solidFill/>
                    </a:uFill>
                  </a:rPr>
                  <a:t>(&lt;</a:t>
                </a:r>
                <a:r>
                  <a:rPr lang="en-AU" sz="1800" dirty="0" smtClean="0">
                    <a:uFill>
                      <a:solidFill/>
                    </a:uFill>
                  </a:rPr>
                  <a:t>p</a:t>
                </a:r>
                <a:r>
                  <a:rPr sz="1800" dirty="0" smtClean="0">
                    <a:uFill>
                      <a:solidFill/>
                    </a:uFill>
                  </a:rPr>
                  <a:t>&gt;</a:t>
                </a:r>
                <a:r>
                  <a:rPr sz="1800" dirty="0">
                    <a:uFill>
                      <a:solidFill/>
                    </a:uFill>
                  </a:rPr>
                  <a:t>) halts</a:t>
                </a:r>
              </a:p>
            </p:txBody>
          </p:sp>
          <p:sp>
            <p:nvSpPr>
              <p:cNvPr id="28" name="Shape 264"/>
              <p:cNvSpPr/>
              <p:nvPr/>
            </p:nvSpPr>
            <p:spPr>
              <a:xfrm>
                <a:off x="3187158" y="184249"/>
                <a:ext cx="4457432" cy="587575"/>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p>
                <a:pPr lvl="0">
                  <a:spcBef>
                    <a:spcPts val="2500"/>
                  </a:spcBef>
                  <a:defRPr sz="1800">
                    <a:uFillTx/>
                  </a:defRPr>
                </a:pPr>
                <a:r>
                  <a:rPr sz="1800" b="1" dirty="0">
                    <a:solidFill>
                      <a:schemeClr val="accent2"/>
                    </a:solidFill>
                    <a:uFill>
                      <a:solidFill/>
                    </a:uFill>
                    <a:latin typeface="Helvetica"/>
                    <a:ea typeface="Helvetica"/>
                    <a:cs typeface="Helvetica"/>
                    <a:sym typeface="Helvetica"/>
                  </a:rPr>
                  <a:t>True</a:t>
                </a:r>
                <a:r>
                  <a:rPr sz="1800" dirty="0">
                    <a:uFill>
                      <a:solidFill/>
                    </a:uFill>
                    <a:latin typeface="+mn-lt"/>
                    <a:ea typeface="+mn-ea"/>
                    <a:sym typeface="Helvetica Light"/>
                  </a:rPr>
                  <a:t> if </a:t>
                </a:r>
                <a:r>
                  <a:rPr lang="en-AU" sz="1800" dirty="0" smtClean="0">
                    <a:uFill>
                      <a:solidFill/>
                    </a:uFill>
                    <a:latin typeface="+mn-lt"/>
                    <a:ea typeface="+mn-ea"/>
                    <a:sym typeface="Helvetica Light"/>
                  </a:rPr>
                  <a:t>p</a:t>
                </a:r>
                <a:r>
                  <a:rPr sz="1800" dirty="0" smtClean="0">
                    <a:uFill>
                      <a:solidFill/>
                    </a:uFill>
                    <a:latin typeface="+mn-lt"/>
                    <a:ea typeface="+mn-ea"/>
                    <a:sym typeface="Helvetica Light"/>
                  </a:rPr>
                  <a:t>(&lt;</a:t>
                </a:r>
                <a:r>
                  <a:rPr lang="en-AU" sz="1800" dirty="0" smtClean="0">
                    <a:uFill>
                      <a:solidFill/>
                    </a:uFill>
                    <a:latin typeface="+mn-lt"/>
                    <a:ea typeface="+mn-ea"/>
                    <a:sym typeface="Helvetica Light"/>
                  </a:rPr>
                  <a:t>p</a:t>
                </a:r>
                <a:r>
                  <a:rPr sz="1800" dirty="0" smtClean="0">
                    <a:uFill>
                      <a:solidFill/>
                    </a:uFill>
                    <a:latin typeface="+mn-lt"/>
                    <a:ea typeface="+mn-ea"/>
                    <a:sym typeface="Helvetica Light"/>
                  </a:rPr>
                  <a:t>&gt;</a:t>
                </a:r>
                <a:r>
                  <a:rPr sz="1800" dirty="0">
                    <a:uFill>
                      <a:solidFill/>
                    </a:uFill>
                    <a:latin typeface="+mn-lt"/>
                    <a:ea typeface="+mn-ea"/>
                    <a:sym typeface="Helvetica Light"/>
                  </a:rPr>
                  <a:t>) does not halt </a:t>
                </a:r>
              </a:p>
            </p:txBody>
          </p:sp>
          <p:sp>
            <p:nvSpPr>
              <p:cNvPr id="29" name="Shape 265"/>
              <p:cNvSpPr/>
              <p:nvPr/>
            </p:nvSpPr>
            <p:spPr>
              <a:xfrm>
                <a:off x="2861218" y="185413"/>
                <a:ext cx="325121" cy="15172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794"/>
                      <a:pt x="10800" y="19800"/>
                    </a:cubicBezTo>
                    <a:lnTo>
                      <a:pt x="10800" y="12600"/>
                    </a:lnTo>
                    <a:cubicBezTo>
                      <a:pt x="10800" y="11606"/>
                      <a:pt x="5965" y="10800"/>
                      <a:pt x="0" y="10800"/>
                    </a:cubicBezTo>
                    <a:cubicBezTo>
                      <a:pt x="5965" y="10800"/>
                      <a:pt x="10800" y="9994"/>
                      <a:pt x="10800" y="9000"/>
                    </a:cubicBezTo>
                    <a:lnTo>
                      <a:pt x="10800" y="1800"/>
                    </a:lnTo>
                    <a:cubicBezTo>
                      <a:pt x="10800" y="806"/>
                      <a:pt x="15635" y="0"/>
                      <a:pt x="21600" y="0"/>
                    </a:cubicBezTo>
                  </a:path>
                </a:pathLst>
              </a:custGeom>
              <a:noFill/>
              <a:ln w="28575" cap="flat">
                <a:solidFill>
                  <a:srgbClr val="000000"/>
                </a:solidFill>
                <a:prstDash val="solid"/>
                <a:miter lim="400000"/>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sz="1800"/>
              </a:p>
            </p:txBody>
          </p:sp>
        </p:grpSp>
        <p:grpSp>
          <p:nvGrpSpPr>
            <p:cNvPr id="11" name="Group 271"/>
            <p:cNvGrpSpPr/>
            <p:nvPr/>
          </p:nvGrpSpPr>
          <p:grpSpPr>
            <a:xfrm>
              <a:off x="1247099" y="2895720"/>
              <a:ext cx="7522948" cy="1517228"/>
              <a:chOff x="0" y="228721"/>
              <a:chExt cx="7522946" cy="1517227"/>
            </a:xfrm>
          </p:grpSpPr>
          <p:sp>
            <p:nvSpPr>
              <p:cNvPr id="22" name="Shape 267"/>
              <p:cNvSpPr/>
              <p:nvPr/>
            </p:nvSpPr>
            <p:spPr>
              <a:xfrm>
                <a:off x="0" y="650240"/>
                <a:ext cx="3403599" cy="587575"/>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lvl1pPr algn="ctr">
                  <a:spcBef>
                    <a:spcPts val="2500"/>
                  </a:spcBef>
                  <a:defRPr>
                    <a:latin typeface="+mn-lt"/>
                    <a:ea typeface="+mn-ea"/>
                    <a:cs typeface="+mn-cs"/>
                    <a:sym typeface="Helvetica Light"/>
                  </a:defRPr>
                </a:lvl1pPr>
              </a:lstStyle>
              <a:p>
                <a:pPr lvl="0">
                  <a:defRPr sz="1800">
                    <a:uFillTx/>
                  </a:defRPr>
                </a:pPr>
                <a:r>
                  <a:rPr lang="en-US" sz="1800" dirty="0" smtClean="0">
                    <a:uFill>
                      <a:solidFill/>
                    </a:uFill>
                  </a:rPr>
                  <a:t>h</a:t>
                </a:r>
                <a:r>
                  <a:rPr lang="en-AU" sz="1800" dirty="0" smtClean="0">
                    <a:uFill>
                      <a:solidFill/>
                    </a:uFill>
                  </a:rPr>
                  <a:t>a</a:t>
                </a:r>
                <a:r>
                  <a:rPr sz="1800" dirty="0" smtClean="0">
                    <a:uFill>
                      <a:solidFill/>
                    </a:uFill>
                  </a:rPr>
                  <a:t>lt(</a:t>
                </a:r>
                <a:r>
                  <a:rPr lang="en-AU" sz="1800" dirty="0" smtClean="0">
                    <a:uFill>
                      <a:solidFill/>
                    </a:uFill>
                  </a:rPr>
                  <a:t>p</a:t>
                </a:r>
                <a:r>
                  <a:rPr sz="1800" dirty="0" smtClean="0">
                    <a:uFill>
                      <a:solidFill/>
                    </a:uFill>
                  </a:rPr>
                  <a:t>, </a:t>
                </a:r>
                <a:r>
                  <a:rPr sz="1800" dirty="0">
                    <a:uFill>
                      <a:solidFill/>
                    </a:uFill>
                  </a:rPr>
                  <a:t>n) = </a:t>
                </a:r>
              </a:p>
            </p:txBody>
          </p:sp>
          <p:sp>
            <p:nvSpPr>
              <p:cNvPr id="23" name="Shape 268"/>
              <p:cNvSpPr/>
              <p:nvPr/>
            </p:nvSpPr>
            <p:spPr>
              <a:xfrm>
                <a:off x="2980683" y="1158373"/>
                <a:ext cx="4542263" cy="587575"/>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p>
                <a:pPr lvl="0">
                  <a:spcBef>
                    <a:spcPts val="2500"/>
                  </a:spcBef>
                  <a:defRPr sz="1800">
                    <a:uFillTx/>
                  </a:defRPr>
                </a:pPr>
                <a:r>
                  <a:rPr sz="1800" b="1" dirty="0">
                    <a:solidFill>
                      <a:srgbClr val="FEB80A"/>
                    </a:solidFill>
                    <a:uFill>
                      <a:solidFill/>
                    </a:uFill>
                    <a:latin typeface="Helvetica"/>
                    <a:ea typeface="Helvetica"/>
                    <a:cs typeface="Helvetica"/>
                    <a:sym typeface="Helvetica"/>
                  </a:rPr>
                  <a:t>False</a:t>
                </a:r>
                <a:r>
                  <a:rPr sz="1800" dirty="0">
                    <a:uFill>
                      <a:solidFill/>
                    </a:uFill>
                    <a:latin typeface="+mn-lt"/>
                    <a:ea typeface="+mn-ea"/>
                    <a:sym typeface="Helvetica Light"/>
                  </a:rPr>
                  <a:t>    if </a:t>
                </a:r>
                <a:r>
                  <a:rPr lang="en-AU" sz="1800" dirty="0" smtClean="0">
                    <a:uFill>
                      <a:solidFill/>
                    </a:uFill>
                    <a:latin typeface="+mn-lt"/>
                    <a:ea typeface="+mn-ea"/>
                    <a:sym typeface="Helvetica Light"/>
                  </a:rPr>
                  <a:t>p</a:t>
                </a:r>
                <a:r>
                  <a:rPr sz="1800" dirty="0" smtClean="0">
                    <a:uFill>
                      <a:solidFill/>
                    </a:uFill>
                    <a:latin typeface="+mn-lt"/>
                    <a:ea typeface="+mn-ea"/>
                    <a:sym typeface="Helvetica Light"/>
                  </a:rPr>
                  <a:t>(</a:t>
                </a:r>
                <a:r>
                  <a:rPr sz="1800" dirty="0">
                    <a:uFill>
                      <a:solidFill/>
                    </a:uFill>
                    <a:latin typeface="+mn-lt"/>
                    <a:ea typeface="+mn-ea"/>
                    <a:sym typeface="Helvetica Light"/>
                  </a:rPr>
                  <a:t>n) does not halt</a:t>
                </a:r>
              </a:p>
            </p:txBody>
          </p:sp>
          <p:sp>
            <p:nvSpPr>
              <p:cNvPr id="24" name="Shape 269"/>
              <p:cNvSpPr/>
              <p:nvPr/>
            </p:nvSpPr>
            <p:spPr>
              <a:xfrm>
                <a:off x="2980683" y="399759"/>
                <a:ext cx="4457433" cy="587575"/>
              </a:xfrm>
              <a:prstGeom prst="rect">
                <a:avLst/>
              </a:prstGeom>
              <a:noFill/>
              <a:ln w="9525" cap="flat">
                <a:noFill/>
                <a:round/>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p>
                <a:pPr lvl="0">
                  <a:spcBef>
                    <a:spcPts val="2500"/>
                  </a:spcBef>
                  <a:defRPr sz="1800">
                    <a:uFillTx/>
                  </a:defRPr>
                </a:pPr>
                <a:r>
                  <a:rPr sz="1800" b="1" dirty="0">
                    <a:solidFill>
                      <a:srgbClr val="FEB80A"/>
                    </a:solidFill>
                    <a:uFill>
                      <a:solidFill/>
                    </a:uFill>
                    <a:latin typeface="Helvetica"/>
                    <a:ea typeface="Helvetica"/>
                    <a:cs typeface="Helvetica"/>
                    <a:sym typeface="Helvetica"/>
                  </a:rPr>
                  <a:t>True</a:t>
                </a:r>
                <a:r>
                  <a:rPr sz="1800" dirty="0">
                    <a:uFill>
                      <a:solidFill/>
                    </a:uFill>
                    <a:latin typeface="+mn-lt"/>
                    <a:ea typeface="+mn-ea"/>
                    <a:sym typeface="Helvetica Light"/>
                  </a:rPr>
                  <a:t>               if </a:t>
                </a:r>
                <a:r>
                  <a:rPr lang="en-AU" sz="1800" dirty="0" smtClean="0">
                    <a:uFill>
                      <a:solidFill/>
                    </a:uFill>
                    <a:latin typeface="+mn-lt"/>
                    <a:ea typeface="+mn-ea"/>
                    <a:sym typeface="Helvetica Light"/>
                  </a:rPr>
                  <a:t>p</a:t>
                </a:r>
                <a:r>
                  <a:rPr sz="1800" dirty="0" smtClean="0">
                    <a:uFill>
                      <a:solidFill/>
                    </a:uFill>
                    <a:latin typeface="+mn-lt"/>
                    <a:ea typeface="+mn-ea"/>
                    <a:sym typeface="Helvetica Light"/>
                  </a:rPr>
                  <a:t>(</a:t>
                </a:r>
                <a:r>
                  <a:rPr sz="1800" dirty="0">
                    <a:uFill>
                      <a:solidFill/>
                    </a:uFill>
                    <a:latin typeface="+mn-lt"/>
                    <a:ea typeface="+mn-ea"/>
                    <a:sym typeface="Helvetica Light"/>
                  </a:rPr>
                  <a:t>n) halts </a:t>
                </a:r>
              </a:p>
            </p:txBody>
          </p:sp>
          <p:sp>
            <p:nvSpPr>
              <p:cNvPr id="25" name="Shape 270"/>
              <p:cNvSpPr/>
              <p:nvPr/>
            </p:nvSpPr>
            <p:spPr>
              <a:xfrm>
                <a:off x="2712299" y="228721"/>
                <a:ext cx="331758" cy="15172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778"/>
                      <a:pt x="10800" y="19763"/>
                    </a:cubicBezTo>
                    <a:lnTo>
                      <a:pt x="10800" y="12637"/>
                    </a:lnTo>
                    <a:cubicBezTo>
                      <a:pt x="10800" y="11622"/>
                      <a:pt x="5965" y="10800"/>
                      <a:pt x="0" y="10800"/>
                    </a:cubicBezTo>
                    <a:cubicBezTo>
                      <a:pt x="5965" y="10800"/>
                      <a:pt x="10800" y="9978"/>
                      <a:pt x="10800" y="8963"/>
                    </a:cubicBezTo>
                    <a:lnTo>
                      <a:pt x="10800" y="1837"/>
                    </a:lnTo>
                    <a:cubicBezTo>
                      <a:pt x="10800" y="822"/>
                      <a:pt x="15635" y="0"/>
                      <a:pt x="21600" y="0"/>
                    </a:cubicBezTo>
                  </a:path>
                </a:pathLst>
              </a:custGeom>
              <a:noFill/>
              <a:ln w="28575" cap="flat">
                <a:solidFill>
                  <a:srgbClr val="000000"/>
                </a:solidFill>
                <a:prstDash val="solid"/>
                <a:miter lim="400000"/>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sz="1800"/>
              </a:p>
            </p:txBody>
          </p:sp>
        </p:grpSp>
        <p:grpSp>
          <p:nvGrpSpPr>
            <p:cNvPr id="12" name="Group 279"/>
            <p:cNvGrpSpPr/>
            <p:nvPr/>
          </p:nvGrpSpPr>
          <p:grpSpPr>
            <a:xfrm>
              <a:off x="1677863" y="1564432"/>
              <a:ext cx="2873622" cy="4464497"/>
              <a:chOff x="-1" y="0"/>
              <a:chExt cx="2873620" cy="4464495"/>
            </a:xfrm>
          </p:grpSpPr>
          <p:grpSp>
            <p:nvGrpSpPr>
              <p:cNvPr id="16" name="Group 275"/>
              <p:cNvGrpSpPr/>
              <p:nvPr/>
            </p:nvGrpSpPr>
            <p:grpSpPr>
              <a:xfrm>
                <a:off x="-1" y="0"/>
                <a:ext cx="2873620" cy="1944214"/>
                <a:chOff x="0" y="0"/>
                <a:chExt cx="2873618" cy="1944213"/>
              </a:xfrm>
            </p:grpSpPr>
            <p:sp>
              <p:nvSpPr>
                <p:cNvPr id="20" name="Shape 273"/>
                <p:cNvSpPr/>
                <p:nvPr/>
              </p:nvSpPr>
              <p:spPr>
                <a:xfrm>
                  <a:off x="0" y="0"/>
                  <a:ext cx="2873618" cy="587574"/>
                </a:xfrm>
                <a:prstGeom prst="rect">
                  <a:avLst/>
                </a:prstGeom>
                <a:noFill/>
                <a:ln w="25400" cap="flat">
                  <a:solidFill>
                    <a:srgbClr val="E32400"/>
                  </a:solidFill>
                  <a:prstDash val="solid"/>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000" b="1">
                      <a:solidFill>
                        <a:srgbClr val="FF4013"/>
                      </a:solidFill>
                      <a:uFill>
                        <a:solidFill>
                          <a:srgbClr val="FF4013"/>
                        </a:solidFill>
                      </a:uFill>
                      <a:latin typeface="Helvetica Neue"/>
                      <a:ea typeface="Helvetica Neue"/>
                      <a:cs typeface="Helvetica Neue"/>
                      <a:sym typeface="Helvetica Neue"/>
                    </a:defRPr>
                  </a:lvl1pPr>
                </a:lstStyle>
                <a:p>
                  <a:pPr lvl="0">
                    <a:defRPr sz="1800" b="0">
                      <a:solidFill>
                        <a:srgbClr val="000000"/>
                      </a:solidFill>
                      <a:uFillTx/>
                    </a:defRPr>
                  </a:pPr>
                  <a:r>
                    <a:rPr sz="1800" b="1">
                      <a:solidFill>
                        <a:srgbClr val="FF4013"/>
                      </a:solidFill>
                      <a:uFill>
                        <a:solidFill>
                          <a:srgbClr val="FF4013"/>
                        </a:solidFill>
                      </a:uFill>
                    </a:rPr>
                    <a:t>halts for any input</a:t>
                  </a:r>
                </a:p>
              </p:txBody>
            </p:sp>
            <p:sp>
              <p:nvSpPr>
                <p:cNvPr id="21" name="Shape 274"/>
                <p:cNvSpPr/>
                <p:nvPr/>
              </p:nvSpPr>
              <p:spPr>
                <a:xfrm flipH="1">
                  <a:off x="1080120" y="571500"/>
                  <a:ext cx="659780" cy="1372713"/>
                </a:xfrm>
                <a:prstGeom prst="line">
                  <a:avLst/>
                </a:prstGeom>
                <a:noFill/>
                <a:ln w="63500" cap="flat">
                  <a:solidFill>
                    <a:srgbClr val="FF4013"/>
                  </a:solidFill>
                  <a:prstDash val="solid"/>
                  <a:miter lim="400000"/>
                  <a:headEnd type="stealth" w="med" len="med"/>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sz="1800"/>
                </a:p>
              </p:txBody>
            </p:sp>
          </p:grpSp>
          <p:grpSp>
            <p:nvGrpSpPr>
              <p:cNvPr id="17" name="Group 278"/>
              <p:cNvGrpSpPr/>
              <p:nvPr/>
            </p:nvGrpSpPr>
            <p:grpSpPr>
              <a:xfrm>
                <a:off x="254000" y="2794000"/>
                <a:ext cx="1596456" cy="1670495"/>
                <a:chOff x="0" y="0"/>
                <a:chExt cx="1596455" cy="1670494"/>
              </a:xfrm>
            </p:grpSpPr>
            <p:sp>
              <p:nvSpPr>
                <p:cNvPr id="18" name="Shape 276"/>
                <p:cNvSpPr/>
                <p:nvPr/>
              </p:nvSpPr>
              <p:spPr>
                <a:xfrm>
                  <a:off x="0" y="0"/>
                  <a:ext cx="1596455" cy="587574"/>
                </a:xfrm>
                <a:prstGeom prst="rect">
                  <a:avLst/>
                </a:prstGeom>
                <a:noFill/>
                <a:ln w="50800" cap="flat">
                  <a:solidFill>
                    <a:srgbClr val="669C35"/>
                  </a:solidFill>
                  <a:prstDash val="solid"/>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000" b="1">
                      <a:solidFill>
                        <a:srgbClr val="669C35"/>
                      </a:solidFill>
                      <a:uFill>
                        <a:solidFill>
                          <a:srgbClr val="669C35"/>
                        </a:solidFill>
                      </a:uFill>
                      <a:latin typeface="Helvetica Neue"/>
                      <a:ea typeface="Helvetica Neue"/>
                      <a:cs typeface="Helvetica Neue"/>
                      <a:sym typeface="Helvetica Neue"/>
                    </a:defRPr>
                  </a:lvl1pPr>
                </a:lstStyle>
                <a:p>
                  <a:pPr lvl="0">
                    <a:defRPr sz="1800" b="0">
                      <a:solidFill>
                        <a:srgbClr val="000000"/>
                      </a:solidFill>
                      <a:uFillTx/>
                    </a:defRPr>
                  </a:pPr>
                  <a:r>
                    <a:rPr sz="1800" b="1">
                      <a:solidFill>
                        <a:srgbClr val="669C35"/>
                      </a:solidFill>
                      <a:uFill>
                        <a:solidFill>
                          <a:srgbClr val="669C35"/>
                        </a:solidFill>
                      </a:uFill>
                    </a:rPr>
                    <a:t>a process</a:t>
                  </a:r>
                </a:p>
              </p:txBody>
            </p:sp>
            <p:sp>
              <p:nvSpPr>
                <p:cNvPr id="19" name="Shape 277"/>
                <p:cNvSpPr/>
                <p:nvPr/>
              </p:nvSpPr>
              <p:spPr>
                <a:xfrm flipH="1">
                  <a:off x="682103" y="571501"/>
                  <a:ext cx="422797" cy="1098993"/>
                </a:xfrm>
                <a:prstGeom prst="line">
                  <a:avLst/>
                </a:prstGeom>
                <a:noFill/>
                <a:ln w="63500" cap="flat">
                  <a:solidFill>
                    <a:srgbClr val="669C35"/>
                  </a:solidFill>
                  <a:prstDash val="solid"/>
                  <a:miter lim="400000"/>
                  <a:headEnd type="stealth" w="med" len="med"/>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sz="1800"/>
                </a:p>
              </p:txBody>
            </p:sp>
          </p:grpSp>
        </p:grpSp>
        <p:grpSp>
          <p:nvGrpSpPr>
            <p:cNvPr id="13" name="Group 12"/>
            <p:cNvGrpSpPr/>
            <p:nvPr/>
          </p:nvGrpSpPr>
          <p:grpSpPr>
            <a:xfrm>
              <a:off x="1461840" y="6604992"/>
              <a:ext cx="4931276" cy="1235647"/>
              <a:chOff x="1461840" y="6604992"/>
              <a:chExt cx="4931276" cy="1235647"/>
            </a:xfrm>
          </p:grpSpPr>
          <p:sp>
            <p:nvSpPr>
              <p:cNvPr id="14" name="Shape 276"/>
              <p:cNvSpPr/>
              <p:nvPr/>
            </p:nvSpPr>
            <p:spPr>
              <a:xfrm>
                <a:off x="1461840" y="7253064"/>
                <a:ext cx="4931276" cy="587575"/>
              </a:xfrm>
              <a:prstGeom prst="rect">
                <a:avLst/>
              </a:prstGeom>
              <a:noFill/>
              <a:ln w="50800" cap="flat">
                <a:solidFill>
                  <a:srgbClr val="669C35"/>
                </a:solidFill>
                <a:prstDash val="solid"/>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sz="3000" b="1">
                    <a:solidFill>
                      <a:srgbClr val="669C35"/>
                    </a:solidFill>
                    <a:uFill>
                      <a:solidFill>
                        <a:srgbClr val="669C35"/>
                      </a:solidFill>
                    </a:uFill>
                    <a:latin typeface="Helvetica Neue"/>
                    <a:ea typeface="Helvetica Neue"/>
                    <a:cs typeface="Helvetica Neue"/>
                    <a:sym typeface="Helvetica Neue"/>
                  </a:defRPr>
                </a:lvl1pPr>
              </a:lstStyle>
              <a:p>
                <a:pPr lvl="0">
                  <a:defRPr sz="1800" b="0">
                    <a:solidFill>
                      <a:srgbClr val="000000"/>
                    </a:solidFill>
                    <a:uFillTx/>
                  </a:defRPr>
                </a:pPr>
                <a:r>
                  <a:rPr lang="en-US" sz="1800" b="1" dirty="0" smtClean="0">
                    <a:solidFill>
                      <a:srgbClr val="669C35"/>
                    </a:solidFill>
                    <a:uFill>
                      <a:solidFill>
                        <a:srgbClr val="669C35"/>
                      </a:solidFill>
                    </a:uFill>
                  </a:rPr>
                  <a:t>N</a:t>
                </a:r>
                <a:r>
                  <a:rPr lang="en-AU" sz="1800" b="1" dirty="0" smtClean="0">
                    <a:solidFill>
                      <a:srgbClr val="669C35"/>
                    </a:solidFill>
                    <a:uFill>
                      <a:solidFill>
                        <a:srgbClr val="669C35"/>
                      </a:solidFill>
                    </a:uFill>
                  </a:rPr>
                  <a:t>umber representing</a:t>
                </a:r>
                <a:r>
                  <a:rPr sz="1800" b="1" dirty="0" smtClean="0">
                    <a:solidFill>
                      <a:srgbClr val="669C35"/>
                    </a:solidFill>
                    <a:uFill>
                      <a:solidFill>
                        <a:srgbClr val="669C35"/>
                      </a:solidFill>
                    </a:uFill>
                  </a:rPr>
                  <a:t> process</a:t>
                </a:r>
                <a:r>
                  <a:rPr lang="en-AU" sz="1800" b="1" dirty="0" smtClean="0">
                    <a:solidFill>
                      <a:srgbClr val="669C35"/>
                    </a:solidFill>
                    <a:uFill>
                      <a:solidFill>
                        <a:srgbClr val="669C35"/>
                      </a:solidFill>
                    </a:uFill>
                  </a:rPr>
                  <a:t> p</a:t>
                </a:r>
                <a:endParaRPr sz="1800" b="1" dirty="0">
                  <a:solidFill>
                    <a:srgbClr val="669C35"/>
                  </a:solidFill>
                  <a:uFill>
                    <a:solidFill>
                      <a:srgbClr val="669C35"/>
                    </a:solidFill>
                  </a:uFill>
                </a:endParaRPr>
              </a:p>
            </p:txBody>
          </p:sp>
          <p:sp>
            <p:nvSpPr>
              <p:cNvPr id="15" name="Shape 277"/>
              <p:cNvSpPr/>
              <p:nvPr/>
            </p:nvSpPr>
            <p:spPr>
              <a:xfrm>
                <a:off x="3622080" y="6604992"/>
                <a:ext cx="72008" cy="576064"/>
              </a:xfrm>
              <a:prstGeom prst="line">
                <a:avLst/>
              </a:prstGeom>
              <a:noFill/>
              <a:ln w="63500" cap="flat">
                <a:solidFill>
                  <a:srgbClr val="669C35"/>
                </a:solidFill>
                <a:prstDash val="solid"/>
                <a:miter lim="400000"/>
                <a:headEnd type="stealth" w="med" len="med"/>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sz="1800"/>
              </a:p>
            </p:txBody>
          </p:sp>
        </p:grpSp>
      </p:grpSp>
      <p:sp>
        <p:nvSpPr>
          <p:cNvPr id="6"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41901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525" y="390524"/>
            <a:ext cx="10664825" cy="7222579"/>
          </a:xfrm>
        </p:spPr>
        <p:txBody>
          <a:bodyPr>
            <a:normAutofit/>
          </a:bodyPr>
          <a:lstStyle/>
          <a:p>
            <a:r>
              <a:rPr lang="en-AU" dirty="0" smtClean="0"/>
              <a:t>Can we find an algorithm to solve every problem on every input?????</a:t>
            </a:r>
            <a:endParaRPr lang="en-AU" dirty="0"/>
          </a:p>
        </p:txBody>
      </p:sp>
    </p:spTree>
    <p:extLst>
      <p:ext uri="{BB962C8B-B14F-4D97-AF65-F5344CB8AC3E}">
        <p14:creationId xmlns:p14="http://schemas.microsoft.com/office/powerpoint/2010/main" val="3565615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896" y="196280"/>
            <a:ext cx="10663936" cy="1625600"/>
          </a:xfrm>
        </p:spPr>
        <p:txBody>
          <a:bodyPr/>
          <a:lstStyle/>
          <a:p>
            <a:r>
              <a:rPr lang="en-AU" dirty="0" smtClean="0"/>
              <a:t>Counting</a:t>
            </a:r>
            <a:endParaRPr lang="en-AU" dirty="0"/>
          </a:p>
        </p:txBody>
      </p:sp>
      <p:pic>
        <p:nvPicPr>
          <p:cNvPr id="3" name="Picture 2" descr="how-to-draw-animals-8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936" y="3159925"/>
            <a:ext cx="1950120" cy="1735607"/>
          </a:xfrm>
          <a:prstGeom prst="rect">
            <a:avLst/>
          </a:prstGeom>
        </p:spPr>
      </p:pic>
      <p:pic>
        <p:nvPicPr>
          <p:cNvPr id="4" name="Picture 3" descr="how-to-draw-animals-8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520" y="6100934"/>
            <a:ext cx="1950120" cy="1735607"/>
          </a:xfrm>
          <a:prstGeom prst="rect">
            <a:avLst/>
          </a:prstGeom>
        </p:spPr>
      </p:pic>
      <p:pic>
        <p:nvPicPr>
          <p:cNvPr id="5" name="Picture 4" descr="how-to-draw-animals-8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232" y="6100935"/>
            <a:ext cx="1950120" cy="1735607"/>
          </a:xfrm>
          <a:prstGeom prst="rect">
            <a:avLst/>
          </a:prstGeom>
        </p:spPr>
      </p:pic>
      <p:pic>
        <p:nvPicPr>
          <p:cNvPr id="6" name="Picture 5" descr="how-to-draw-animals-8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123" y="6100936"/>
            <a:ext cx="1950120" cy="1735607"/>
          </a:xfrm>
          <a:prstGeom prst="rect">
            <a:avLst/>
          </a:prstGeom>
        </p:spPr>
      </p:pic>
      <p:pic>
        <p:nvPicPr>
          <p:cNvPr id="7" name="Picture 6" descr="how-to-draw-animals-8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232" y="3159925"/>
            <a:ext cx="1950120" cy="1735607"/>
          </a:xfrm>
          <a:prstGeom prst="rect">
            <a:avLst/>
          </a:prstGeom>
        </p:spPr>
      </p:pic>
      <p:pic>
        <p:nvPicPr>
          <p:cNvPr id="8" name="Picture 7" descr="how-to-draw-animals-8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520" y="3159925"/>
            <a:ext cx="1950120" cy="1735607"/>
          </a:xfrm>
          <a:prstGeom prst="rect">
            <a:avLst/>
          </a:prstGeom>
        </p:spPr>
      </p:pic>
      <p:pic>
        <p:nvPicPr>
          <p:cNvPr id="9" name="Picture 8" descr="how-to-draw-animals-8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6816" y="3159925"/>
            <a:ext cx="1950120" cy="1735607"/>
          </a:xfrm>
          <a:prstGeom prst="rect">
            <a:avLst/>
          </a:prstGeom>
        </p:spPr>
      </p:pic>
      <p:sp>
        <p:nvSpPr>
          <p:cNvPr id="10" name="TextBox 9"/>
          <p:cNvSpPr txBox="1"/>
          <p:nvPr/>
        </p:nvSpPr>
        <p:spPr>
          <a:xfrm>
            <a:off x="3032565" y="2186820"/>
            <a:ext cx="733531" cy="738664"/>
          </a:xfrm>
          <a:prstGeom prst="rect">
            <a:avLst/>
          </a:prstGeom>
          <a:noFill/>
        </p:spPr>
        <p:txBody>
          <a:bodyPr wrap="square" rtlCol="0">
            <a:spAutoFit/>
          </a:bodyPr>
          <a:lstStyle/>
          <a:p>
            <a:r>
              <a:rPr lang="en-AU" b="1" dirty="0" smtClean="0"/>
              <a:t>1</a:t>
            </a:r>
            <a:endParaRPr lang="en-AU" b="1" dirty="0"/>
          </a:p>
        </p:txBody>
      </p:sp>
      <p:sp>
        <p:nvSpPr>
          <p:cNvPr id="11" name="TextBox 10"/>
          <p:cNvSpPr txBox="1"/>
          <p:nvPr/>
        </p:nvSpPr>
        <p:spPr>
          <a:xfrm>
            <a:off x="5598526" y="2223330"/>
            <a:ext cx="733531" cy="738664"/>
          </a:xfrm>
          <a:prstGeom prst="rect">
            <a:avLst/>
          </a:prstGeom>
          <a:noFill/>
        </p:spPr>
        <p:txBody>
          <a:bodyPr wrap="square" rtlCol="0">
            <a:spAutoFit/>
          </a:bodyPr>
          <a:lstStyle/>
          <a:p>
            <a:r>
              <a:rPr lang="en-AU" b="1" dirty="0" smtClean="0"/>
              <a:t>2</a:t>
            </a:r>
            <a:endParaRPr lang="en-AU" b="1" dirty="0"/>
          </a:p>
        </p:txBody>
      </p:sp>
      <p:sp>
        <p:nvSpPr>
          <p:cNvPr id="12" name="TextBox 11"/>
          <p:cNvSpPr txBox="1"/>
          <p:nvPr/>
        </p:nvSpPr>
        <p:spPr>
          <a:xfrm>
            <a:off x="8190814" y="2186820"/>
            <a:ext cx="733531" cy="738664"/>
          </a:xfrm>
          <a:prstGeom prst="rect">
            <a:avLst/>
          </a:prstGeom>
          <a:noFill/>
        </p:spPr>
        <p:txBody>
          <a:bodyPr wrap="square" rtlCol="0">
            <a:spAutoFit/>
          </a:bodyPr>
          <a:lstStyle/>
          <a:p>
            <a:r>
              <a:rPr lang="en-AU" b="1" dirty="0" smtClean="0"/>
              <a:t>3</a:t>
            </a:r>
            <a:endParaRPr lang="en-AU" b="1" dirty="0"/>
          </a:p>
        </p:txBody>
      </p:sp>
      <p:sp>
        <p:nvSpPr>
          <p:cNvPr id="13" name="TextBox 12"/>
          <p:cNvSpPr txBox="1"/>
          <p:nvPr/>
        </p:nvSpPr>
        <p:spPr>
          <a:xfrm>
            <a:off x="10678864" y="2186820"/>
            <a:ext cx="733531" cy="738664"/>
          </a:xfrm>
          <a:prstGeom prst="rect">
            <a:avLst/>
          </a:prstGeom>
          <a:noFill/>
        </p:spPr>
        <p:txBody>
          <a:bodyPr wrap="square" rtlCol="0">
            <a:spAutoFit/>
          </a:bodyPr>
          <a:lstStyle/>
          <a:p>
            <a:r>
              <a:rPr lang="en-AU" b="1" dirty="0" smtClean="0"/>
              <a:t>4</a:t>
            </a:r>
            <a:endParaRPr lang="en-AU" b="1" dirty="0"/>
          </a:p>
        </p:txBody>
      </p:sp>
      <p:sp>
        <p:nvSpPr>
          <p:cNvPr id="14" name="TextBox 13"/>
          <p:cNvSpPr txBox="1"/>
          <p:nvPr/>
        </p:nvSpPr>
        <p:spPr>
          <a:xfrm>
            <a:off x="2665799" y="5236840"/>
            <a:ext cx="733531" cy="738664"/>
          </a:xfrm>
          <a:prstGeom prst="rect">
            <a:avLst/>
          </a:prstGeom>
          <a:noFill/>
        </p:spPr>
        <p:txBody>
          <a:bodyPr wrap="square" rtlCol="0">
            <a:spAutoFit/>
          </a:bodyPr>
          <a:lstStyle/>
          <a:p>
            <a:r>
              <a:rPr lang="en-AU" b="1" dirty="0" smtClean="0"/>
              <a:t>5</a:t>
            </a:r>
            <a:endParaRPr lang="en-AU" b="1" dirty="0"/>
          </a:p>
        </p:txBody>
      </p:sp>
      <p:sp>
        <p:nvSpPr>
          <p:cNvPr id="15" name="TextBox 14"/>
          <p:cNvSpPr txBox="1"/>
          <p:nvPr/>
        </p:nvSpPr>
        <p:spPr>
          <a:xfrm>
            <a:off x="5567874" y="5236840"/>
            <a:ext cx="733531" cy="738664"/>
          </a:xfrm>
          <a:prstGeom prst="rect">
            <a:avLst/>
          </a:prstGeom>
          <a:noFill/>
        </p:spPr>
        <p:txBody>
          <a:bodyPr wrap="square" rtlCol="0">
            <a:spAutoFit/>
          </a:bodyPr>
          <a:lstStyle/>
          <a:p>
            <a:r>
              <a:rPr lang="en-AU" b="1" dirty="0" smtClean="0"/>
              <a:t>6</a:t>
            </a:r>
            <a:endParaRPr lang="en-AU" b="1" dirty="0"/>
          </a:p>
        </p:txBody>
      </p:sp>
      <p:sp>
        <p:nvSpPr>
          <p:cNvPr id="16" name="TextBox 15"/>
          <p:cNvSpPr txBox="1"/>
          <p:nvPr/>
        </p:nvSpPr>
        <p:spPr>
          <a:xfrm>
            <a:off x="8190813" y="5293228"/>
            <a:ext cx="733531" cy="738664"/>
          </a:xfrm>
          <a:prstGeom prst="rect">
            <a:avLst/>
          </a:prstGeom>
          <a:noFill/>
        </p:spPr>
        <p:txBody>
          <a:bodyPr wrap="square" rtlCol="0">
            <a:spAutoFit/>
          </a:bodyPr>
          <a:lstStyle/>
          <a:p>
            <a:r>
              <a:rPr lang="en-AU" b="1" dirty="0" smtClean="0"/>
              <a:t>7</a:t>
            </a:r>
            <a:endParaRPr lang="en-AU" b="1" dirty="0"/>
          </a:p>
        </p:txBody>
      </p:sp>
    </p:spTree>
    <p:extLst>
      <p:ext uri="{BB962C8B-B14F-4D97-AF65-F5344CB8AC3E}">
        <p14:creationId xmlns:p14="http://schemas.microsoft.com/office/powerpoint/2010/main" val="199188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Countable Sets</a:t>
            </a:r>
            <a:endParaRPr lang="en-AU" dirty="0"/>
          </a:p>
        </p:txBody>
      </p:sp>
      <p:grpSp>
        <p:nvGrpSpPr>
          <p:cNvPr id="15" name="Group 14"/>
          <p:cNvGrpSpPr/>
          <p:nvPr/>
        </p:nvGrpSpPr>
        <p:grpSpPr>
          <a:xfrm>
            <a:off x="2469952" y="2284512"/>
            <a:ext cx="9649072" cy="2556462"/>
            <a:chOff x="2469952" y="2284512"/>
            <a:chExt cx="9649072" cy="2556462"/>
          </a:xfrm>
        </p:grpSpPr>
        <p:sp>
          <p:nvSpPr>
            <p:cNvPr id="3" name="TextBox 2"/>
            <p:cNvSpPr txBox="1"/>
            <p:nvPr/>
          </p:nvSpPr>
          <p:spPr>
            <a:xfrm>
              <a:off x="2469952" y="2284512"/>
              <a:ext cx="5760640" cy="738664"/>
            </a:xfrm>
            <a:prstGeom prst="rect">
              <a:avLst/>
            </a:prstGeom>
            <a:noFill/>
          </p:spPr>
          <p:txBody>
            <a:bodyPr wrap="square" rtlCol="0">
              <a:spAutoFit/>
            </a:bodyPr>
            <a:lstStyle/>
            <a:p>
              <a:r>
                <a:rPr lang="en-AU" dirty="0" smtClean="0"/>
                <a:t>Positive Even Numbers</a:t>
              </a:r>
              <a:endParaRPr lang="en-AU" dirty="0"/>
            </a:p>
          </p:txBody>
        </p:sp>
        <p:sp>
          <p:nvSpPr>
            <p:cNvPr id="4" name="TextBox 3"/>
            <p:cNvSpPr txBox="1"/>
            <p:nvPr/>
          </p:nvSpPr>
          <p:spPr>
            <a:xfrm>
              <a:off x="2902000" y="4095476"/>
              <a:ext cx="576064" cy="738664"/>
            </a:xfrm>
            <a:prstGeom prst="rect">
              <a:avLst/>
            </a:prstGeom>
            <a:noFill/>
          </p:spPr>
          <p:txBody>
            <a:bodyPr wrap="square" rtlCol="0">
              <a:spAutoFit/>
            </a:bodyPr>
            <a:lstStyle/>
            <a:p>
              <a:r>
                <a:rPr lang="en-AU" dirty="0" smtClean="0"/>
                <a:t>2</a:t>
              </a:r>
              <a:endParaRPr lang="en-AU" dirty="0"/>
            </a:p>
          </p:txBody>
        </p:sp>
        <p:sp>
          <p:nvSpPr>
            <p:cNvPr id="5" name="TextBox 4"/>
            <p:cNvSpPr txBox="1"/>
            <p:nvPr/>
          </p:nvSpPr>
          <p:spPr>
            <a:xfrm>
              <a:off x="3699650" y="4095476"/>
              <a:ext cx="576064" cy="738664"/>
            </a:xfrm>
            <a:prstGeom prst="rect">
              <a:avLst/>
            </a:prstGeom>
            <a:noFill/>
          </p:spPr>
          <p:txBody>
            <a:bodyPr wrap="square" rtlCol="0">
              <a:spAutoFit/>
            </a:bodyPr>
            <a:lstStyle/>
            <a:p>
              <a:r>
                <a:rPr lang="en-AU" dirty="0" smtClean="0"/>
                <a:t>4</a:t>
              </a:r>
              <a:endParaRPr lang="en-AU" dirty="0"/>
            </a:p>
          </p:txBody>
        </p:sp>
        <p:sp>
          <p:nvSpPr>
            <p:cNvPr id="6" name="TextBox 5"/>
            <p:cNvSpPr txBox="1"/>
            <p:nvPr/>
          </p:nvSpPr>
          <p:spPr>
            <a:xfrm>
              <a:off x="4374116" y="4095476"/>
              <a:ext cx="576064" cy="738664"/>
            </a:xfrm>
            <a:prstGeom prst="rect">
              <a:avLst/>
            </a:prstGeom>
            <a:noFill/>
          </p:spPr>
          <p:txBody>
            <a:bodyPr wrap="square" rtlCol="0">
              <a:spAutoFit/>
            </a:bodyPr>
            <a:lstStyle/>
            <a:p>
              <a:r>
                <a:rPr lang="en-AU" dirty="0" smtClean="0"/>
                <a:t>6</a:t>
              </a:r>
              <a:endParaRPr lang="en-AU" dirty="0"/>
            </a:p>
          </p:txBody>
        </p:sp>
        <p:sp>
          <p:nvSpPr>
            <p:cNvPr id="7" name="TextBox 6"/>
            <p:cNvSpPr txBox="1"/>
            <p:nvPr/>
          </p:nvSpPr>
          <p:spPr>
            <a:xfrm>
              <a:off x="5194266" y="4095476"/>
              <a:ext cx="576064" cy="738664"/>
            </a:xfrm>
            <a:prstGeom prst="rect">
              <a:avLst/>
            </a:prstGeom>
            <a:noFill/>
          </p:spPr>
          <p:txBody>
            <a:bodyPr wrap="square" rtlCol="0">
              <a:spAutoFit/>
            </a:bodyPr>
            <a:lstStyle/>
            <a:p>
              <a:r>
                <a:rPr lang="en-AU" dirty="0" smtClean="0"/>
                <a:t>8</a:t>
              </a:r>
              <a:endParaRPr lang="en-AU" dirty="0"/>
            </a:p>
          </p:txBody>
        </p:sp>
        <p:sp>
          <p:nvSpPr>
            <p:cNvPr id="8" name="TextBox 7"/>
            <p:cNvSpPr txBox="1"/>
            <p:nvPr/>
          </p:nvSpPr>
          <p:spPr>
            <a:xfrm>
              <a:off x="5782320" y="4095476"/>
              <a:ext cx="818146" cy="738664"/>
            </a:xfrm>
            <a:prstGeom prst="rect">
              <a:avLst/>
            </a:prstGeom>
            <a:noFill/>
          </p:spPr>
          <p:txBody>
            <a:bodyPr wrap="square" rtlCol="0">
              <a:spAutoFit/>
            </a:bodyPr>
            <a:lstStyle/>
            <a:p>
              <a:r>
                <a:rPr lang="en-AU" dirty="0" smtClean="0"/>
                <a:t>10</a:t>
              </a:r>
              <a:endParaRPr lang="en-AU" dirty="0"/>
            </a:p>
          </p:txBody>
        </p:sp>
        <p:sp>
          <p:nvSpPr>
            <p:cNvPr id="9" name="TextBox 8"/>
            <p:cNvSpPr txBox="1"/>
            <p:nvPr/>
          </p:nvSpPr>
          <p:spPr>
            <a:xfrm>
              <a:off x="6790432" y="4095476"/>
              <a:ext cx="818146" cy="738664"/>
            </a:xfrm>
            <a:prstGeom prst="rect">
              <a:avLst/>
            </a:prstGeom>
            <a:noFill/>
          </p:spPr>
          <p:txBody>
            <a:bodyPr wrap="square" rtlCol="0">
              <a:spAutoFit/>
            </a:bodyPr>
            <a:lstStyle/>
            <a:p>
              <a:r>
                <a:rPr lang="en-AU" dirty="0" smtClean="0"/>
                <a:t>12</a:t>
              </a:r>
              <a:endParaRPr lang="en-AU" dirty="0"/>
            </a:p>
          </p:txBody>
        </p:sp>
        <p:sp>
          <p:nvSpPr>
            <p:cNvPr id="10" name="TextBox 9"/>
            <p:cNvSpPr txBox="1"/>
            <p:nvPr/>
          </p:nvSpPr>
          <p:spPr>
            <a:xfrm>
              <a:off x="7821519" y="4095476"/>
              <a:ext cx="818146" cy="738664"/>
            </a:xfrm>
            <a:prstGeom prst="rect">
              <a:avLst/>
            </a:prstGeom>
            <a:noFill/>
          </p:spPr>
          <p:txBody>
            <a:bodyPr wrap="square" rtlCol="0">
              <a:spAutoFit/>
            </a:bodyPr>
            <a:lstStyle/>
            <a:p>
              <a:r>
                <a:rPr lang="en-AU" dirty="0" smtClean="0"/>
                <a:t>14</a:t>
              </a:r>
              <a:endParaRPr lang="en-AU" dirty="0"/>
            </a:p>
          </p:txBody>
        </p:sp>
        <p:sp>
          <p:nvSpPr>
            <p:cNvPr id="11" name="TextBox 10"/>
            <p:cNvSpPr txBox="1"/>
            <p:nvPr/>
          </p:nvSpPr>
          <p:spPr>
            <a:xfrm>
              <a:off x="8864200" y="4095476"/>
              <a:ext cx="818146" cy="738664"/>
            </a:xfrm>
            <a:prstGeom prst="rect">
              <a:avLst/>
            </a:prstGeom>
            <a:noFill/>
          </p:spPr>
          <p:txBody>
            <a:bodyPr wrap="square" rtlCol="0">
              <a:spAutoFit/>
            </a:bodyPr>
            <a:lstStyle/>
            <a:p>
              <a:r>
                <a:rPr lang="en-AU" dirty="0" smtClean="0"/>
                <a:t>16</a:t>
              </a:r>
              <a:endParaRPr lang="en-AU" dirty="0"/>
            </a:p>
          </p:txBody>
        </p:sp>
        <p:sp>
          <p:nvSpPr>
            <p:cNvPr id="12" name="TextBox 11"/>
            <p:cNvSpPr txBox="1"/>
            <p:nvPr/>
          </p:nvSpPr>
          <p:spPr>
            <a:xfrm>
              <a:off x="9909266" y="4095476"/>
              <a:ext cx="818146" cy="738664"/>
            </a:xfrm>
            <a:prstGeom prst="rect">
              <a:avLst/>
            </a:prstGeom>
            <a:noFill/>
          </p:spPr>
          <p:txBody>
            <a:bodyPr wrap="square" rtlCol="0">
              <a:spAutoFit/>
            </a:bodyPr>
            <a:lstStyle/>
            <a:p>
              <a:r>
                <a:rPr lang="en-AU" dirty="0" smtClean="0"/>
                <a:t>18</a:t>
              </a:r>
              <a:endParaRPr lang="en-AU" dirty="0"/>
            </a:p>
          </p:txBody>
        </p:sp>
        <p:sp>
          <p:nvSpPr>
            <p:cNvPr id="13" name="TextBox 12"/>
            <p:cNvSpPr txBox="1"/>
            <p:nvPr/>
          </p:nvSpPr>
          <p:spPr>
            <a:xfrm>
              <a:off x="10925972" y="4088643"/>
              <a:ext cx="1193052" cy="752331"/>
            </a:xfrm>
            <a:prstGeom prst="rect">
              <a:avLst/>
            </a:prstGeom>
            <a:noFill/>
          </p:spPr>
          <p:txBody>
            <a:bodyPr wrap="square" rtlCol="0">
              <a:spAutoFit/>
            </a:bodyPr>
            <a:lstStyle/>
            <a:p>
              <a:r>
                <a:rPr lang="en-AU" dirty="0" smtClean="0"/>
                <a:t>…</a:t>
              </a:r>
              <a:endParaRPr lang="en-AU" dirty="0"/>
            </a:p>
          </p:txBody>
        </p:sp>
      </p:grpSp>
      <p:sp>
        <p:nvSpPr>
          <p:cNvPr id="16" name="TextBox 15"/>
          <p:cNvSpPr txBox="1"/>
          <p:nvPr/>
        </p:nvSpPr>
        <p:spPr>
          <a:xfrm>
            <a:off x="2911510" y="5500174"/>
            <a:ext cx="576064" cy="738664"/>
          </a:xfrm>
          <a:prstGeom prst="rect">
            <a:avLst/>
          </a:prstGeom>
          <a:noFill/>
        </p:spPr>
        <p:txBody>
          <a:bodyPr wrap="square" rtlCol="0">
            <a:spAutoFit/>
          </a:bodyPr>
          <a:lstStyle/>
          <a:p>
            <a:r>
              <a:rPr lang="en-AU" dirty="0" smtClean="0"/>
              <a:t>1</a:t>
            </a:r>
            <a:endParaRPr lang="en-AU" dirty="0"/>
          </a:p>
        </p:txBody>
      </p:sp>
      <p:sp>
        <p:nvSpPr>
          <p:cNvPr id="17" name="TextBox 16"/>
          <p:cNvSpPr txBox="1"/>
          <p:nvPr/>
        </p:nvSpPr>
        <p:spPr>
          <a:xfrm>
            <a:off x="3699018" y="5500174"/>
            <a:ext cx="576064" cy="738664"/>
          </a:xfrm>
          <a:prstGeom prst="rect">
            <a:avLst/>
          </a:prstGeom>
          <a:noFill/>
        </p:spPr>
        <p:txBody>
          <a:bodyPr wrap="square" rtlCol="0">
            <a:spAutoFit/>
          </a:bodyPr>
          <a:lstStyle/>
          <a:p>
            <a:r>
              <a:rPr lang="en-AU" dirty="0" smtClean="0"/>
              <a:t>2</a:t>
            </a:r>
            <a:endParaRPr lang="en-AU" dirty="0"/>
          </a:p>
        </p:txBody>
      </p:sp>
      <p:sp>
        <p:nvSpPr>
          <p:cNvPr id="18" name="TextBox 17"/>
          <p:cNvSpPr txBox="1"/>
          <p:nvPr/>
        </p:nvSpPr>
        <p:spPr>
          <a:xfrm>
            <a:off x="4374116" y="5500174"/>
            <a:ext cx="576064" cy="738664"/>
          </a:xfrm>
          <a:prstGeom prst="rect">
            <a:avLst/>
          </a:prstGeom>
          <a:noFill/>
        </p:spPr>
        <p:txBody>
          <a:bodyPr wrap="square" rtlCol="0">
            <a:spAutoFit/>
          </a:bodyPr>
          <a:lstStyle/>
          <a:p>
            <a:r>
              <a:rPr lang="en-AU" dirty="0" smtClean="0"/>
              <a:t>3</a:t>
            </a:r>
            <a:endParaRPr lang="en-AU" dirty="0"/>
          </a:p>
        </p:txBody>
      </p:sp>
      <p:sp>
        <p:nvSpPr>
          <p:cNvPr id="19" name="TextBox 18"/>
          <p:cNvSpPr txBox="1"/>
          <p:nvPr/>
        </p:nvSpPr>
        <p:spPr>
          <a:xfrm>
            <a:off x="5137651" y="5500174"/>
            <a:ext cx="576064" cy="738664"/>
          </a:xfrm>
          <a:prstGeom prst="rect">
            <a:avLst/>
          </a:prstGeom>
          <a:noFill/>
        </p:spPr>
        <p:txBody>
          <a:bodyPr wrap="square" rtlCol="0">
            <a:spAutoFit/>
          </a:bodyPr>
          <a:lstStyle/>
          <a:p>
            <a:r>
              <a:rPr lang="en-AU" dirty="0" smtClean="0"/>
              <a:t>4</a:t>
            </a:r>
            <a:endParaRPr lang="en-AU" dirty="0"/>
          </a:p>
        </p:txBody>
      </p:sp>
      <p:sp>
        <p:nvSpPr>
          <p:cNvPr id="20" name="TextBox 19"/>
          <p:cNvSpPr txBox="1"/>
          <p:nvPr/>
        </p:nvSpPr>
        <p:spPr>
          <a:xfrm>
            <a:off x="5903361" y="5500174"/>
            <a:ext cx="576064" cy="738664"/>
          </a:xfrm>
          <a:prstGeom prst="rect">
            <a:avLst/>
          </a:prstGeom>
          <a:noFill/>
        </p:spPr>
        <p:txBody>
          <a:bodyPr wrap="square" rtlCol="0">
            <a:spAutoFit/>
          </a:bodyPr>
          <a:lstStyle/>
          <a:p>
            <a:r>
              <a:rPr lang="en-AU" dirty="0" smtClean="0"/>
              <a:t>5</a:t>
            </a:r>
            <a:endParaRPr lang="en-AU" dirty="0"/>
          </a:p>
        </p:txBody>
      </p:sp>
      <p:sp>
        <p:nvSpPr>
          <p:cNvPr id="21" name="TextBox 20"/>
          <p:cNvSpPr txBox="1"/>
          <p:nvPr/>
        </p:nvSpPr>
        <p:spPr>
          <a:xfrm>
            <a:off x="6892045" y="5500174"/>
            <a:ext cx="576064" cy="738664"/>
          </a:xfrm>
          <a:prstGeom prst="rect">
            <a:avLst/>
          </a:prstGeom>
          <a:noFill/>
        </p:spPr>
        <p:txBody>
          <a:bodyPr wrap="square" rtlCol="0">
            <a:spAutoFit/>
          </a:bodyPr>
          <a:lstStyle/>
          <a:p>
            <a:r>
              <a:rPr lang="en-AU" dirty="0" smtClean="0"/>
              <a:t>6</a:t>
            </a:r>
            <a:endParaRPr lang="en-AU" dirty="0"/>
          </a:p>
        </p:txBody>
      </p:sp>
      <p:sp>
        <p:nvSpPr>
          <p:cNvPr id="22" name="TextBox 21"/>
          <p:cNvSpPr txBox="1"/>
          <p:nvPr/>
        </p:nvSpPr>
        <p:spPr>
          <a:xfrm>
            <a:off x="7942560" y="5500174"/>
            <a:ext cx="576064" cy="738664"/>
          </a:xfrm>
          <a:prstGeom prst="rect">
            <a:avLst/>
          </a:prstGeom>
          <a:noFill/>
        </p:spPr>
        <p:txBody>
          <a:bodyPr wrap="square" rtlCol="0">
            <a:spAutoFit/>
          </a:bodyPr>
          <a:lstStyle/>
          <a:p>
            <a:r>
              <a:rPr lang="en-AU" dirty="0" smtClean="0"/>
              <a:t>7</a:t>
            </a:r>
            <a:endParaRPr lang="en-AU" dirty="0"/>
          </a:p>
        </p:txBody>
      </p:sp>
      <p:sp>
        <p:nvSpPr>
          <p:cNvPr id="23" name="TextBox 22"/>
          <p:cNvSpPr txBox="1"/>
          <p:nvPr/>
        </p:nvSpPr>
        <p:spPr>
          <a:xfrm>
            <a:off x="8985241" y="5500174"/>
            <a:ext cx="576064" cy="738664"/>
          </a:xfrm>
          <a:prstGeom prst="rect">
            <a:avLst/>
          </a:prstGeom>
          <a:noFill/>
        </p:spPr>
        <p:txBody>
          <a:bodyPr wrap="square" rtlCol="0">
            <a:spAutoFit/>
          </a:bodyPr>
          <a:lstStyle/>
          <a:p>
            <a:r>
              <a:rPr lang="en-AU" dirty="0" smtClean="0"/>
              <a:t>8</a:t>
            </a:r>
            <a:endParaRPr lang="en-AU" dirty="0"/>
          </a:p>
        </p:txBody>
      </p:sp>
      <p:sp>
        <p:nvSpPr>
          <p:cNvPr id="24" name="TextBox 23"/>
          <p:cNvSpPr txBox="1"/>
          <p:nvPr/>
        </p:nvSpPr>
        <p:spPr>
          <a:xfrm>
            <a:off x="10030307" y="5500174"/>
            <a:ext cx="576064" cy="738664"/>
          </a:xfrm>
          <a:prstGeom prst="rect">
            <a:avLst/>
          </a:prstGeom>
          <a:noFill/>
        </p:spPr>
        <p:txBody>
          <a:bodyPr wrap="square" rtlCol="0">
            <a:spAutoFit/>
          </a:bodyPr>
          <a:lstStyle/>
          <a:p>
            <a:r>
              <a:rPr lang="en-AU" dirty="0" smtClean="0"/>
              <a:t>9</a:t>
            </a:r>
            <a:endParaRPr lang="en-AU" dirty="0"/>
          </a:p>
        </p:txBody>
      </p:sp>
      <p:sp>
        <p:nvSpPr>
          <p:cNvPr id="25" name="TextBox 24"/>
          <p:cNvSpPr txBox="1"/>
          <p:nvPr/>
        </p:nvSpPr>
        <p:spPr>
          <a:xfrm>
            <a:off x="10925972" y="5486507"/>
            <a:ext cx="1193052" cy="752331"/>
          </a:xfrm>
          <a:prstGeom prst="rect">
            <a:avLst/>
          </a:prstGeom>
          <a:noFill/>
        </p:spPr>
        <p:txBody>
          <a:bodyPr wrap="square" rtlCol="0">
            <a:spAutoFit/>
          </a:bodyPr>
          <a:lstStyle/>
          <a:p>
            <a:r>
              <a:rPr lang="en-AU" dirty="0" smtClean="0"/>
              <a:t>…</a:t>
            </a:r>
            <a:endParaRPr lang="en-AU" dirty="0"/>
          </a:p>
        </p:txBody>
      </p:sp>
      <p:sp>
        <p:nvSpPr>
          <p:cNvPr id="26" name="TextBox 25"/>
          <p:cNvSpPr txBox="1"/>
          <p:nvPr/>
        </p:nvSpPr>
        <p:spPr>
          <a:xfrm>
            <a:off x="2469952" y="6965032"/>
            <a:ext cx="9649072" cy="2031325"/>
          </a:xfrm>
          <a:prstGeom prst="rect">
            <a:avLst/>
          </a:prstGeom>
          <a:noFill/>
        </p:spPr>
        <p:txBody>
          <a:bodyPr wrap="square" rtlCol="0">
            <a:spAutoFit/>
          </a:bodyPr>
          <a:lstStyle/>
          <a:p>
            <a:r>
              <a:rPr lang="en-AU" dirty="0" smtClean="0"/>
              <a:t>Any set we can count using all the positive integers is said to be </a:t>
            </a:r>
            <a:r>
              <a:rPr lang="en-AU" b="1" dirty="0" smtClean="0"/>
              <a:t>countable</a:t>
            </a:r>
            <a:endParaRPr lang="en-AU" dirty="0"/>
          </a:p>
        </p:txBody>
      </p:sp>
    </p:spTree>
    <p:extLst>
      <p:ext uri="{BB962C8B-B14F-4D97-AF65-F5344CB8AC3E}">
        <p14:creationId xmlns:p14="http://schemas.microsoft.com/office/powerpoint/2010/main" val="9296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P spid="25"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Positive Fractions</a:t>
            </a:r>
            <a:endParaRPr lang="en-AU" dirty="0"/>
          </a:p>
        </p:txBody>
      </p:sp>
      <p:pic>
        <p:nvPicPr>
          <p:cNvPr id="19" name="Picture 18" descr="Diagonal_argument.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064" y="2212504"/>
            <a:ext cx="6672436" cy="6610222"/>
          </a:xfrm>
          <a:prstGeom prst="rect">
            <a:avLst/>
          </a:prstGeom>
        </p:spPr>
      </p:pic>
    </p:spTree>
    <p:extLst>
      <p:ext uri="{BB962C8B-B14F-4D97-AF65-F5344CB8AC3E}">
        <p14:creationId xmlns:p14="http://schemas.microsoft.com/office/powerpoint/2010/main" val="40860637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467"/>
          <p:cNvGrpSpPr/>
          <p:nvPr/>
        </p:nvGrpSpPr>
        <p:grpSpPr>
          <a:xfrm>
            <a:off x="6358384" y="1678360"/>
            <a:ext cx="5629656" cy="784628"/>
            <a:chOff x="0" y="0"/>
            <a:chExt cx="5629655" cy="784627"/>
          </a:xfrm>
        </p:grpSpPr>
        <p:sp>
          <p:nvSpPr>
            <p:cNvPr id="465" name="Shape 465"/>
            <p:cNvSpPr/>
            <p:nvPr/>
          </p:nvSpPr>
          <p:spPr>
            <a:xfrm>
              <a:off x="1092200" y="0"/>
              <a:ext cx="4537456"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p>
              <a:pPr lvl="0">
                <a:defRPr sz="1800">
                  <a:uFillTx/>
                </a:defRPr>
              </a:pPr>
              <a:r>
                <a:rPr sz="4200">
                  <a:uFill>
                    <a:solidFill/>
                  </a:uFill>
                </a:rPr>
                <a:t>0.321234112312...</a:t>
              </a:r>
            </a:p>
          </p:txBody>
        </p:sp>
        <p:sp>
          <p:nvSpPr>
            <p:cNvPr id="466" name="Shape 466"/>
            <p:cNvSpPr/>
            <p:nvPr/>
          </p:nvSpPr>
          <p:spPr>
            <a:xfrm>
              <a:off x="0" y="76200"/>
              <a:ext cx="385471"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2</a:t>
              </a:r>
            </a:p>
          </p:txBody>
        </p:sp>
      </p:grpSp>
      <p:grpSp>
        <p:nvGrpSpPr>
          <p:cNvPr id="470" name="Group 470"/>
          <p:cNvGrpSpPr/>
          <p:nvPr/>
        </p:nvGrpSpPr>
        <p:grpSpPr>
          <a:xfrm>
            <a:off x="6358384" y="2554660"/>
            <a:ext cx="5629656" cy="784628"/>
            <a:chOff x="0" y="0"/>
            <a:chExt cx="5629655" cy="784627"/>
          </a:xfrm>
        </p:grpSpPr>
        <p:sp>
          <p:nvSpPr>
            <p:cNvPr id="468" name="Shape 468"/>
            <p:cNvSpPr/>
            <p:nvPr/>
          </p:nvSpPr>
          <p:spPr>
            <a:xfrm>
              <a:off x="1092200" y="0"/>
              <a:ext cx="4537456"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p>
              <a:pPr lvl="0">
                <a:defRPr sz="1800">
                  <a:uFillTx/>
                </a:defRPr>
              </a:pPr>
              <a:r>
                <a:rPr sz="4200">
                  <a:uFill>
                    <a:solidFill/>
                  </a:uFill>
                </a:rPr>
                <a:t>0.313341231212...</a:t>
              </a:r>
            </a:p>
          </p:txBody>
        </p:sp>
        <p:sp>
          <p:nvSpPr>
            <p:cNvPr id="469" name="Shape 469"/>
            <p:cNvSpPr/>
            <p:nvPr/>
          </p:nvSpPr>
          <p:spPr>
            <a:xfrm>
              <a:off x="0" y="76200"/>
              <a:ext cx="385471"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3</a:t>
              </a:r>
            </a:p>
          </p:txBody>
        </p:sp>
      </p:grpSp>
      <p:grpSp>
        <p:nvGrpSpPr>
          <p:cNvPr id="473" name="Group 473"/>
          <p:cNvGrpSpPr/>
          <p:nvPr/>
        </p:nvGrpSpPr>
        <p:grpSpPr>
          <a:xfrm>
            <a:off x="6358384" y="3430960"/>
            <a:ext cx="5629656" cy="784628"/>
            <a:chOff x="0" y="0"/>
            <a:chExt cx="5629655" cy="784627"/>
          </a:xfrm>
        </p:grpSpPr>
        <p:sp>
          <p:nvSpPr>
            <p:cNvPr id="471" name="Shape 471"/>
            <p:cNvSpPr/>
            <p:nvPr/>
          </p:nvSpPr>
          <p:spPr>
            <a:xfrm>
              <a:off x="1092200" y="0"/>
              <a:ext cx="4537456"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p>
              <a:pPr lvl="0">
                <a:defRPr sz="1800">
                  <a:uFillTx/>
                </a:defRPr>
              </a:pPr>
              <a:r>
                <a:rPr sz="4200">
                  <a:uFill>
                    <a:solidFill/>
                  </a:uFill>
                </a:rPr>
                <a:t>0.212121212121...</a:t>
              </a:r>
            </a:p>
          </p:txBody>
        </p:sp>
        <p:sp>
          <p:nvSpPr>
            <p:cNvPr id="472" name="Shape 472"/>
            <p:cNvSpPr/>
            <p:nvPr/>
          </p:nvSpPr>
          <p:spPr>
            <a:xfrm>
              <a:off x="0" y="76200"/>
              <a:ext cx="385471"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4</a:t>
              </a:r>
            </a:p>
          </p:txBody>
        </p:sp>
      </p:grpSp>
      <p:grpSp>
        <p:nvGrpSpPr>
          <p:cNvPr id="478" name="Group 478"/>
          <p:cNvGrpSpPr/>
          <p:nvPr/>
        </p:nvGrpSpPr>
        <p:grpSpPr>
          <a:xfrm>
            <a:off x="6358384" y="916360"/>
            <a:ext cx="5629656" cy="5485077"/>
            <a:chOff x="0" y="0"/>
            <a:chExt cx="5629655" cy="5485076"/>
          </a:xfrm>
        </p:grpSpPr>
        <p:grpSp>
          <p:nvGrpSpPr>
            <p:cNvPr id="476" name="Group 476"/>
            <p:cNvGrpSpPr/>
            <p:nvPr/>
          </p:nvGrpSpPr>
          <p:grpSpPr>
            <a:xfrm>
              <a:off x="0" y="0"/>
              <a:ext cx="5629656" cy="784628"/>
              <a:chOff x="0" y="0"/>
              <a:chExt cx="5629655" cy="784627"/>
            </a:xfrm>
          </p:grpSpPr>
          <p:sp>
            <p:nvSpPr>
              <p:cNvPr id="474" name="Shape 474"/>
              <p:cNvSpPr/>
              <p:nvPr/>
            </p:nvSpPr>
            <p:spPr>
              <a:xfrm>
                <a:off x="1092200" y="0"/>
                <a:ext cx="4537456"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p>
                <a:pPr lvl="0">
                  <a:defRPr sz="1800">
                    <a:uFillTx/>
                  </a:defRPr>
                </a:pPr>
                <a:r>
                  <a:rPr sz="4200">
                    <a:uFill>
                      <a:solidFill/>
                    </a:uFill>
                  </a:rPr>
                  <a:t>0.212345698121...</a:t>
                </a:r>
              </a:p>
            </p:txBody>
          </p:sp>
          <p:sp>
            <p:nvSpPr>
              <p:cNvPr id="475" name="Shape 475"/>
              <p:cNvSpPr/>
              <p:nvPr/>
            </p:nvSpPr>
            <p:spPr>
              <a:xfrm>
                <a:off x="0" y="76200"/>
                <a:ext cx="385471"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1</a:t>
                </a:r>
              </a:p>
            </p:txBody>
          </p:sp>
        </p:grpSp>
        <p:sp>
          <p:nvSpPr>
            <p:cNvPr id="477" name="Shape 477"/>
            <p:cNvSpPr/>
            <p:nvPr/>
          </p:nvSpPr>
          <p:spPr>
            <a:xfrm flipV="1">
              <a:off x="503435" y="24408"/>
              <a:ext cx="16737" cy="5460669"/>
            </a:xfrm>
            <a:prstGeom prst="line">
              <a:avLst/>
            </a:prstGeom>
            <a:noFill/>
            <a:ln w="38100" cap="flat">
              <a:solidFill>
                <a:srgbClr val="000000"/>
              </a:solidFill>
              <a:prstDash val="solid"/>
              <a:miter lim="400000"/>
            </a:ln>
            <a:effectLst/>
          </p:spPr>
          <p:txBody>
            <a:bodyPr wrap="square" lIns="0" tIns="0" rIns="0" bIns="0" numCol="1" anchor="t">
              <a:noAutofit/>
            </a:bodyPr>
            <a:lstStyle/>
            <a:p>
              <a:pPr lvl="0" defTabSz="457200">
                <a:buClrTx/>
                <a:buFontTx/>
                <a:defRPr sz="1200">
                  <a:uFillTx/>
                  <a:latin typeface="Helvetica"/>
                  <a:ea typeface="Helvetica"/>
                  <a:cs typeface="Helvetica"/>
                  <a:sym typeface="Helvetica"/>
                </a:defRPr>
              </a:pPr>
              <a:endParaRPr/>
            </a:p>
          </p:txBody>
        </p:sp>
      </p:grpSp>
      <p:sp>
        <p:nvSpPr>
          <p:cNvPr id="479" name="Shape 479"/>
          <p:cNvSpPr/>
          <p:nvPr/>
        </p:nvSpPr>
        <p:spPr>
          <a:xfrm rot="16200000">
            <a:off x="6066283" y="4256459"/>
            <a:ext cx="533757" cy="711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defRPr sz="1800">
                <a:uFillTx/>
              </a:defRPr>
            </a:pPr>
            <a:r>
              <a:rPr sz="4200">
                <a:uFill>
                  <a:solidFill/>
                </a:uFill>
              </a:rPr>
              <a:t>...</a:t>
            </a:r>
          </a:p>
        </p:txBody>
      </p:sp>
      <p:sp>
        <p:nvSpPr>
          <p:cNvPr id="480" name="Shape 480"/>
          <p:cNvSpPr/>
          <p:nvPr/>
        </p:nvSpPr>
        <p:spPr>
          <a:xfrm>
            <a:off x="2181920" y="2212504"/>
            <a:ext cx="2996064" cy="1209992"/>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defRPr sz="1800">
                <a:uFillTx/>
              </a:defRPr>
            </a:pPr>
            <a:r>
              <a:rPr sz="2500" dirty="0">
                <a:uFill>
                  <a:solidFill/>
                </a:uFill>
              </a:rPr>
              <a:t>Suppose we have an enumerated list of</a:t>
            </a:r>
          </a:p>
          <a:p>
            <a:pPr lvl="0">
              <a:defRPr sz="1800">
                <a:uFillTx/>
              </a:defRPr>
            </a:pPr>
            <a:r>
              <a:rPr sz="2500" dirty="0">
                <a:uFill>
                  <a:solidFill/>
                </a:uFill>
              </a:rPr>
              <a:t>all the real numbers</a:t>
            </a:r>
          </a:p>
        </p:txBody>
      </p:sp>
    </p:spTree>
    <p:extLst>
      <p:ext uri="{BB962C8B-B14F-4D97-AF65-F5344CB8AC3E}">
        <p14:creationId xmlns:p14="http://schemas.microsoft.com/office/powerpoint/2010/main" val="24195511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70" grpId="0" animBg="1" advAuto="0"/>
      <p:bldP spid="473" grpId="0" animBg="1" advAuto="0"/>
      <p:bldP spid="478" grpId="0" animBg="1" advAuto="0"/>
      <p:bldP spid="479"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Shape 482"/>
          <p:cNvSpPr/>
          <p:nvPr/>
        </p:nvSpPr>
        <p:spPr>
          <a:xfrm>
            <a:off x="7150472" y="844352"/>
            <a:ext cx="4537456" cy="71056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defRPr sz="1800">
                <a:uFillTx/>
              </a:defRPr>
            </a:pPr>
            <a:r>
              <a:rPr sz="4200">
                <a:uFill>
                  <a:solidFill/>
                </a:uFill>
              </a:rPr>
              <a:t>0.</a:t>
            </a:r>
            <a:r>
              <a:rPr sz="4200" b="1">
                <a:uFill>
                  <a:solidFill/>
                </a:uFill>
                <a:latin typeface="Helvetica Neue"/>
                <a:ea typeface="Helvetica Neue"/>
                <a:cs typeface="Helvetica Neue"/>
                <a:sym typeface="Helvetica Neue"/>
              </a:rPr>
              <a:t>2</a:t>
            </a:r>
            <a:r>
              <a:rPr sz="4200">
                <a:uFill>
                  <a:solidFill/>
                </a:uFill>
              </a:rPr>
              <a:t>12345698121...</a:t>
            </a:r>
          </a:p>
        </p:txBody>
      </p:sp>
      <p:sp>
        <p:nvSpPr>
          <p:cNvPr id="483" name="Shape 483"/>
          <p:cNvSpPr/>
          <p:nvPr/>
        </p:nvSpPr>
        <p:spPr>
          <a:xfrm>
            <a:off x="7150472" y="1606352"/>
            <a:ext cx="4537456" cy="71056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defRPr sz="1800">
                <a:uFillTx/>
              </a:defRPr>
            </a:pPr>
            <a:r>
              <a:rPr sz="4200">
                <a:uFill>
                  <a:solidFill/>
                </a:uFill>
              </a:rPr>
              <a:t>0.3</a:t>
            </a:r>
            <a:r>
              <a:rPr sz="4200" b="1">
                <a:uFill>
                  <a:solidFill/>
                </a:uFill>
                <a:latin typeface="Helvetica Neue"/>
                <a:ea typeface="Helvetica Neue"/>
                <a:cs typeface="Helvetica Neue"/>
                <a:sym typeface="Helvetica Neue"/>
              </a:rPr>
              <a:t>2</a:t>
            </a:r>
            <a:r>
              <a:rPr sz="4200">
                <a:uFill>
                  <a:solidFill/>
                </a:uFill>
              </a:rPr>
              <a:t>1234112312...</a:t>
            </a:r>
          </a:p>
        </p:txBody>
      </p:sp>
      <p:sp>
        <p:nvSpPr>
          <p:cNvPr id="484" name="Shape 484"/>
          <p:cNvSpPr/>
          <p:nvPr/>
        </p:nvSpPr>
        <p:spPr>
          <a:xfrm>
            <a:off x="7150472" y="2482652"/>
            <a:ext cx="4537456" cy="71056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defRPr sz="1800">
                <a:uFillTx/>
              </a:defRPr>
            </a:pPr>
            <a:r>
              <a:rPr sz="4200">
                <a:uFill>
                  <a:solidFill/>
                </a:uFill>
              </a:rPr>
              <a:t>0.31</a:t>
            </a:r>
            <a:r>
              <a:rPr sz="4200" b="1">
                <a:uFill>
                  <a:solidFill/>
                </a:uFill>
                <a:latin typeface="Helvetica Neue"/>
                <a:ea typeface="Helvetica Neue"/>
                <a:cs typeface="Helvetica Neue"/>
                <a:sym typeface="Helvetica Neue"/>
              </a:rPr>
              <a:t>3</a:t>
            </a:r>
            <a:r>
              <a:rPr sz="4200">
                <a:uFill>
                  <a:solidFill/>
                </a:uFill>
              </a:rPr>
              <a:t>341231212...</a:t>
            </a:r>
          </a:p>
        </p:txBody>
      </p:sp>
      <p:sp>
        <p:nvSpPr>
          <p:cNvPr id="485" name="Shape 485"/>
          <p:cNvSpPr/>
          <p:nvPr/>
        </p:nvSpPr>
        <p:spPr>
          <a:xfrm>
            <a:off x="7150472" y="3295452"/>
            <a:ext cx="4537456" cy="71056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defRPr sz="1800">
                <a:uFillTx/>
              </a:defRPr>
            </a:pPr>
            <a:r>
              <a:rPr sz="4200">
                <a:uFill>
                  <a:solidFill/>
                </a:uFill>
              </a:rPr>
              <a:t>0.212</a:t>
            </a:r>
            <a:r>
              <a:rPr sz="4200" b="1">
                <a:uFill>
                  <a:solidFill/>
                </a:uFill>
                <a:latin typeface="Helvetica Neue"/>
                <a:ea typeface="Helvetica Neue"/>
                <a:cs typeface="Helvetica Neue"/>
                <a:sym typeface="Helvetica Neue"/>
              </a:rPr>
              <a:t>1</a:t>
            </a:r>
            <a:r>
              <a:rPr sz="4200">
                <a:uFill>
                  <a:solidFill/>
                </a:uFill>
              </a:rPr>
              <a:t>21212121...</a:t>
            </a:r>
          </a:p>
        </p:txBody>
      </p:sp>
      <p:sp>
        <p:nvSpPr>
          <p:cNvPr id="486" name="Shape 486"/>
          <p:cNvSpPr/>
          <p:nvPr/>
        </p:nvSpPr>
        <p:spPr>
          <a:xfrm>
            <a:off x="6058272" y="844352"/>
            <a:ext cx="385471" cy="708428"/>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1</a:t>
            </a:r>
          </a:p>
        </p:txBody>
      </p:sp>
      <p:sp>
        <p:nvSpPr>
          <p:cNvPr id="487" name="Shape 487"/>
          <p:cNvSpPr/>
          <p:nvPr/>
        </p:nvSpPr>
        <p:spPr>
          <a:xfrm>
            <a:off x="6058272" y="1606352"/>
            <a:ext cx="385471" cy="708428"/>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2</a:t>
            </a:r>
          </a:p>
        </p:txBody>
      </p:sp>
      <p:sp>
        <p:nvSpPr>
          <p:cNvPr id="488" name="Shape 488"/>
          <p:cNvSpPr/>
          <p:nvPr/>
        </p:nvSpPr>
        <p:spPr>
          <a:xfrm>
            <a:off x="6058272" y="2482652"/>
            <a:ext cx="385471" cy="708428"/>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3</a:t>
            </a:r>
          </a:p>
        </p:txBody>
      </p:sp>
      <p:sp>
        <p:nvSpPr>
          <p:cNvPr id="489" name="Shape 489"/>
          <p:cNvSpPr/>
          <p:nvPr/>
        </p:nvSpPr>
        <p:spPr>
          <a:xfrm>
            <a:off x="6058272" y="3295452"/>
            <a:ext cx="385471" cy="708428"/>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4</a:t>
            </a:r>
          </a:p>
        </p:txBody>
      </p:sp>
      <p:sp>
        <p:nvSpPr>
          <p:cNvPr id="490" name="Shape 490"/>
          <p:cNvSpPr/>
          <p:nvPr/>
        </p:nvSpPr>
        <p:spPr>
          <a:xfrm flipV="1">
            <a:off x="6561707" y="868760"/>
            <a:ext cx="16737" cy="5460669"/>
          </a:xfrm>
          <a:prstGeom prst="line">
            <a:avLst/>
          </a:prstGeom>
          <a:ln w="38100">
            <a:solidFill/>
            <a:miter lim="400000"/>
          </a:ln>
        </p:spPr>
        <p:txBody>
          <a:bodyPr lIns="0" tIns="0" rIns="0" bIns="0"/>
          <a:lstStyle/>
          <a:p>
            <a:pPr lvl="0" defTabSz="457200">
              <a:buClrTx/>
              <a:buFontTx/>
              <a:defRPr sz="1200">
                <a:uFillTx/>
                <a:latin typeface="Helvetica"/>
                <a:ea typeface="Helvetica"/>
                <a:cs typeface="Helvetica"/>
                <a:sym typeface="Helvetica"/>
              </a:defRPr>
            </a:pPr>
            <a:endParaRPr/>
          </a:p>
        </p:txBody>
      </p:sp>
      <p:sp>
        <p:nvSpPr>
          <p:cNvPr id="491" name="Shape 491"/>
          <p:cNvSpPr/>
          <p:nvPr/>
        </p:nvSpPr>
        <p:spPr>
          <a:xfrm rot="16200000">
            <a:off x="5871042" y="4716070"/>
            <a:ext cx="533757" cy="711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defRPr sz="1800">
                <a:uFillTx/>
              </a:defRPr>
            </a:pPr>
            <a:r>
              <a:rPr sz="4200" dirty="0">
                <a:uFill>
                  <a:solidFill/>
                </a:uFill>
              </a:rPr>
              <a:t>...</a:t>
            </a:r>
          </a:p>
        </p:txBody>
      </p:sp>
      <p:sp>
        <p:nvSpPr>
          <p:cNvPr id="492" name="Shape 492"/>
          <p:cNvSpPr/>
          <p:nvPr/>
        </p:nvSpPr>
        <p:spPr>
          <a:xfrm>
            <a:off x="8090272" y="6038652"/>
            <a:ext cx="2461464" cy="711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a:latin typeface="Helvetica Neue"/>
                <a:ea typeface="Helvetica Neue"/>
                <a:cs typeface="Helvetica Neue"/>
                <a:sym typeface="Helvetica Neue"/>
              </a:defRPr>
            </a:lvl1pPr>
          </a:lstStyle>
          <a:p>
            <a:pPr lvl="0">
              <a:defRPr sz="1800" b="0">
                <a:uFillTx/>
              </a:defRPr>
            </a:pPr>
            <a:r>
              <a:rPr sz="4200" b="1">
                <a:uFill>
                  <a:solidFill/>
                </a:uFill>
              </a:rPr>
              <a:t>0.22311...</a:t>
            </a:r>
          </a:p>
        </p:txBody>
      </p:sp>
      <p:sp>
        <p:nvSpPr>
          <p:cNvPr id="493" name="Shape 493"/>
          <p:cNvSpPr/>
          <p:nvPr/>
        </p:nvSpPr>
        <p:spPr>
          <a:xfrm>
            <a:off x="8090272" y="6800652"/>
            <a:ext cx="2461464" cy="7112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b="1">
                <a:solidFill>
                  <a:srgbClr val="FF2600"/>
                </a:solidFill>
                <a:uFill>
                  <a:solidFill>
                    <a:srgbClr val="FF2600"/>
                  </a:solidFill>
                </a:uFill>
                <a:latin typeface="Helvetica Neue"/>
                <a:ea typeface="Helvetica Neue"/>
                <a:cs typeface="Helvetica Neue"/>
                <a:sym typeface="Helvetica Neue"/>
              </a:defRPr>
            </a:lvl1pPr>
          </a:lstStyle>
          <a:p>
            <a:pPr lvl="0">
              <a:defRPr sz="1800" b="0">
                <a:solidFill>
                  <a:srgbClr val="000000"/>
                </a:solidFill>
                <a:uFillTx/>
              </a:defRPr>
            </a:pPr>
            <a:r>
              <a:rPr sz="4200" b="1">
                <a:solidFill>
                  <a:srgbClr val="FF2600"/>
                </a:solidFill>
                <a:uFill>
                  <a:solidFill>
                    <a:srgbClr val="FF2600"/>
                  </a:solidFill>
                </a:uFill>
              </a:rPr>
              <a:t>0.13122...</a:t>
            </a:r>
          </a:p>
        </p:txBody>
      </p:sp>
      <p:sp>
        <p:nvSpPr>
          <p:cNvPr id="494" name="Shape 494"/>
          <p:cNvSpPr/>
          <p:nvPr/>
        </p:nvSpPr>
        <p:spPr>
          <a:xfrm>
            <a:off x="7150472" y="4070152"/>
            <a:ext cx="4537456" cy="71056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defRPr sz="1800">
                <a:uFillTx/>
              </a:defRPr>
            </a:pPr>
            <a:r>
              <a:rPr sz="4200">
                <a:uFill>
                  <a:solidFill/>
                </a:uFill>
              </a:rPr>
              <a:t>0.2131</a:t>
            </a:r>
            <a:r>
              <a:rPr sz="4200" b="1">
                <a:uFill>
                  <a:solidFill/>
                </a:uFill>
                <a:latin typeface="Helvetica Neue"/>
                <a:ea typeface="Helvetica Neue"/>
                <a:cs typeface="Helvetica Neue"/>
                <a:sym typeface="Helvetica Neue"/>
              </a:rPr>
              <a:t>1</a:t>
            </a:r>
            <a:r>
              <a:rPr sz="4200">
                <a:uFill>
                  <a:solidFill/>
                </a:uFill>
              </a:rPr>
              <a:t>1212121...</a:t>
            </a:r>
          </a:p>
        </p:txBody>
      </p:sp>
      <p:sp>
        <p:nvSpPr>
          <p:cNvPr id="495" name="Shape 495"/>
          <p:cNvSpPr/>
          <p:nvPr/>
        </p:nvSpPr>
        <p:spPr>
          <a:xfrm>
            <a:off x="6058272" y="4070152"/>
            <a:ext cx="385471" cy="708428"/>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5</a:t>
            </a:r>
          </a:p>
        </p:txBody>
      </p:sp>
      <p:grpSp>
        <p:nvGrpSpPr>
          <p:cNvPr id="2" name="Group 1"/>
          <p:cNvGrpSpPr/>
          <p:nvPr/>
        </p:nvGrpSpPr>
        <p:grpSpPr>
          <a:xfrm>
            <a:off x="1605856" y="5092824"/>
            <a:ext cx="11264900" cy="4222576"/>
            <a:chOff x="1605856" y="5092824"/>
            <a:chExt cx="11264900" cy="4222576"/>
          </a:xfrm>
        </p:grpSpPr>
        <p:grpSp>
          <p:nvGrpSpPr>
            <p:cNvPr id="500" name="Group 500"/>
            <p:cNvGrpSpPr/>
            <p:nvPr/>
          </p:nvGrpSpPr>
          <p:grpSpPr>
            <a:xfrm>
              <a:off x="1605856" y="5105524"/>
              <a:ext cx="11264900" cy="4209876"/>
              <a:chOff x="-2160240" y="0"/>
              <a:chExt cx="11264900" cy="4209876"/>
            </a:xfrm>
          </p:grpSpPr>
          <p:sp>
            <p:nvSpPr>
              <p:cNvPr id="496" name="Shape 496"/>
              <p:cNvSpPr/>
              <p:nvPr/>
            </p:nvSpPr>
            <p:spPr>
              <a:xfrm>
                <a:off x="-2160240" y="3371676"/>
                <a:ext cx="11264900" cy="838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8100" tIns="38100" rIns="38100" bIns="38100" numCol="1" anchor="t">
                <a:spAutoFit/>
              </a:bodyPr>
              <a:lstStyle/>
              <a:p>
                <a:pPr lvl="0" algn="ctr">
                  <a:defRPr sz="1800">
                    <a:uFillTx/>
                  </a:defRPr>
                </a:pPr>
                <a:r>
                  <a:rPr sz="2500" b="1" dirty="0">
                    <a:solidFill>
                      <a:srgbClr val="5E30EB"/>
                    </a:solidFill>
                    <a:uFill>
                      <a:solidFill>
                        <a:srgbClr val="5E30EB"/>
                      </a:solidFill>
                    </a:uFill>
                    <a:latin typeface="Helvetica"/>
                    <a:ea typeface="Helvetica"/>
                    <a:cs typeface="Helvetica"/>
                    <a:sym typeface="Helvetica"/>
                  </a:rPr>
                  <a:t>Number 0.13122… is not in the list!</a:t>
                </a:r>
              </a:p>
              <a:p>
                <a:pPr lvl="0" algn="ctr">
                  <a:defRPr sz="1800">
                    <a:uFillTx/>
                  </a:defRPr>
                </a:pPr>
                <a:r>
                  <a:rPr sz="2500" b="1" dirty="0">
                    <a:solidFill>
                      <a:srgbClr val="5E30EB"/>
                    </a:solidFill>
                    <a:uFill>
                      <a:solidFill>
                        <a:srgbClr val="5E30EB"/>
                      </a:solidFill>
                    </a:uFill>
                    <a:latin typeface="Helvetica"/>
                    <a:ea typeface="Helvetica"/>
                    <a:cs typeface="Helvetica"/>
                    <a:sym typeface="Helvetica"/>
                  </a:rPr>
                  <a:t> It differs at position k with the number at position k in the list (for all k).</a:t>
                </a:r>
              </a:p>
            </p:txBody>
          </p:sp>
          <p:grpSp>
            <p:nvGrpSpPr>
              <p:cNvPr id="499" name="Group 499"/>
              <p:cNvGrpSpPr/>
              <p:nvPr/>
            </p:nvGrpSpPr>
            <p:grpSpPr>
              <a:xfrm>
                <a:off x="2120900" y="0"/>
                <a:ext cx="6769100" cy="812800"/>
                <a:chOff x="0" y="0"/>
                <a:chExt cx="6769100" cy="812800"/>
              </a:xfrm>
            </p:grpSpPr>
            <p:sp>
              <p:nvSpPr>
                <p:cNvPr id="497" name="Shape 497"/>
                <p:cNvSpPr/>
                <p:nvPr/>
              </p:nvSpPr>
              <p:spPr>
                <a:xfrm>
                  <a:off x="127000" y="50800"/>
                  <a:ext cx="355600" cy="708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lvl1pPr>
                    <a:defRPr>
                      <a:solidFill>
                        <a:srgbClr val="0061FF"/>
                      </a:solidFill>
                      <a:uFill>
                        <a:solidFill>
                          <a:srgbClr val="0061FF"/>
                        </a:solidFill>
                      </a:uFill>
                    </a:defRPr>
                  </a:lvl1pPr>
                </a:lstStyle>
                <a:p>
                  <a:pPr lvl="0">
                    <a:defRPr sz="1800">
                      <a:solidFill>
                        <a:srgbClr val="000000"/>
                      </a:solidFill>
                      <a:uFillTx/>
                    </a:defRPr>
                  </a:pPr>
                  <a:r>
                    <a:rPr sz="4200">
                      <a:solidFill>
                        <a:srgbClr val="0061FF"/>
                      </a:solidFill>
                      <a:uFill>
                        <a:solidFill>
                          <a:srgbClr val="0061FF"/>
                        </a:solidFill>
                      </a:uFill>
                    </a:rPr>
                    <a:t>k</a:t>
                  </a:r>
                </a:p>
              </p:txBody>
            </p:sp>
            <p:sp>
              <p:nvSpPr>
                <p:cNvPr id="498" name="Shape 498"/>
                <p:cNvSpPr/>
                <p:nvPr/>
              </p:nvSpPr>
              <p:spPr>
                <a:xfrm>
                  <a:off x="0" y="0"/>
                  <a:ext cx="6769100" cy="812800"/>
                </a:xfrm>
                <a:prstGeom prst="roundRect">
                  <a:avLst>
                    <a:gd name="adj" fmla="val 23438"/>
                  </a:avLst>
                </a:prstGeom>
                <a:noFill/>
                <a:ln w="25400" cap="flat">
                  <a:solidFill>
                    <a:srgbClr val="000000"/>
                  </a:solidFill>
                  <a:prstDash val="solid"/>
                  <a:miter lim="400000"/>
                </a:ln>
                <a:effectLst/>
              </p:spPr>
              <p:txBody>
                <a:bodyPr wrap="square" lIns="38100" tIns="38100" rIns="38100" bIns="38100" numCol="1" anchor="ctr">
                  <a:noAutofit/>
                </a:bodyP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grpSp>
        </p:grpSp>
        <p:sp>
          <p:nvSpPr>
            <p:cNvPr id="501" name="Shape 501"/>
            <p:cNvSpPr/>
            <p:nvPr/>
          </p:nvSpPr>
          <p:spPr>
            <a:xfrm>
              <a:off x="7283996" y="5092824"/>
              <a:ext cx="4120338" cy="7105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t">
              <a:spAutoFit/>
            </a:bodyPr>
            <a:lstStyle/>
            <a:p>
              <a:pPr lvl="0">
                <a:defRPr sz="1800">
                  <a:uFillTx/>
                </a:defRPr>
              </a:pPr>
              <a:r>
                <a:rPr sz="4200">
                  <a:uFill>
                    <a:solidFill/>
                  </a:uFill>
                </a:rPr>
                <a:t>0.</a:t>
              </a:r>
              <a:r>
                <a:rPr sz="4200" b="1">
                  <a:uFill>
                    <a:solidFill/>
                  </a:uFill>
                  <a:latin typeface="Helvetica Neue"/>
                  <a:ea typeface="Helvetica Neue"/>
                  <a:cs typeface="Helvetica Neue"/>
                  <a:sym typeface="Helvetica Neue"/>
                </a:rPr>
                <a:t>_ _ _ _ _ </a:t>
              </a:r>
              <a:r>
                <a:rPr sz="4200" b="1">
                  <a:solidFill>
                    <a:srgbClr val="E32400"/>
                  </a:solidFill>
                  <a:uFill>
                    <a:solidFill>
                      <a:srgbClr val="E32400"/>
                    </a:solidFill>
                  </a:uFill>
                  <a:latin typeface="Helvetica Neue"/>
                  <a:ea typeface="Helvetica Neue"/>
                  <a:cs typeface="Helvetica Neue"/>
                  <a:sym typeface="Helvetica Neue"/>
                </a:rPr>
                <a:t>_</a:t>
              </a:r>
              <a:r>
                <a:rPr sz="4200" b="1">
                  <a:uFill>
                    <a:solidFill/>
                  </a:uFill>
                  <a:latin typeface="Helvetica Neue"/>
                  <a:ea typeface="Helvetica Neue"/>
                  <a:cs typeface="Helvetica Neue"/>
                  <a:sym typeface="Helvetica Neue"/>
                </a:rPr>
                <a:t> _ _ _</a:t>
              </a:r>
            </a:p>
          </p:txBody>
        </p:sp>
      </p:grpSp>
      <p:sp>
        <p:nvSpPr>
          <p:cNvPr id="503" name="Shape 503"/>
          <p:cNvSpPr/>
          <p:nvPr/>
        </p:nvSpPr>
        <p:spPr>
          <a:xfrm>
            <a:off x="1749872" y="1780456"/>
            <a:ext cx="3031848" cy="19973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uFillTx/>
              </a:defRPr>
            </a:pPr>
            <a:r>
              <a:rPr sz="2500" dirty="0">
                <a:uFill>
                  <a:solidFill/>
                </a:uFill>
              </a:rPr>
              <a:t>Suppose we have an enumerated list of</a:t>
            </a:r>
          </a:p>
          <a:p>
            <a:pPr lvl="0">
              <a:defRPr sz="1800">
                <a:uFillTx/>
              </a:defRPr>
            </a:pPr>
            <a:r>
              <a:rPr sz="2500" dirty="0">
                <a:uFill>
                  <a:solidFill/>
                </a:uFill>
              </a:rPr>
              <a:t>all the real numbers.</a:t>
            </a:r>
          </a:p>
          <a:p>
            <a:pPr lvl="0">
              <a:defRPr sz="1800">
                <a:uFillTx/>
              </a:defRPr>
            </a:pPr>
            <a:r>
              <a:rPr sz="2500" dirty="0">
                <a:uFill>
                  <a:solidFill/>
                </a:uFill>
              </a:rPr>
              <a:t>We find a number not in the list.</a:t>
            </a:r>
          </a:p>
        </p:txBody>
      </p:sp>
    </p:spTree>
    <p:extLst>
      <p:ext uri="{BB962C8B-B14F-4D97-AF65-F5344CB8AC3E}">
        <p14:creationId xmlns:p14="http://schemas.microsoft.com/office/powerpoint/2010/main" val="58316409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 grpId="0" animBg="1" advAuto="0"/>
      <p:bldP spid="493"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Uncomputable</a:t>
            </a:r>
            <a:r>
              <a:rPr lang="en-AU" dirty="0" smtClean="0"/>
              <a:t> Numbers</a:t>
            </a:r>
            <a:endParaRPr lang="en-AU" dirty="0"/>
          </a:p>
        </p:txBody>
      </p:sp>
      <p:sp>
        <p:nvSpPr>
          <p:cNvPr id="3" name="Content Placeholder 2"/>
          <p:cNvSpPr>
            <a:spLocks noGrp="1"/>
          </p:cNvSpPr>
          <p:nvPr>
            <p:ph idx="1"/>
          </p:nvPr>
        </p:nvSpPr>
        <p:spPr>
          <a:xfrm>
            <a:off x="1389833" y="2081411"/>
            <a:ext cx="11316518" cy="6827837"/>
          </a:xfrm>
        </p:spPr>
        <p:txBody>
          <a:bodyPr/>
          <a:lstStyle/>
          <a:p>
            <a:r>
              <a:rPr lang="en-AU" dirty="0" smtClean="0"/>
              <a:t>There are only a countable number of algorithms.</a:t>
            </a:r>
          </a:p>
          <a:p>
            <a:r>
              <a:rPr lang="en-AU" dirty="0" smtClean="0"/>
              <a:t>However, there are uncountable number of real numbers.</a:t>
            </a:r>
          </a:p>
          <a:p>
            <a:r>
              <a:rPr lang="en-AU" dirty="0" smtClean="0"/>
              <a:t>So, some real numbers cannot be computable.</a:t>
            </a:r>
          </a:p>
          <a:p>
            <a:r>
              <a:rPr lang="en-AU" dirty="0" smtClean="0"/>
              <a:t>However, I cannot tell you which ones.</a:t>
            </a:r>
            <a:endParaRPr lang="en-AU" dirty="0"/>
          </a:p>
        </p:txBody>
      </p:sp>
    </p:spTree>
    <p:extLst>
      <p:ext uri="{BB962C8B-B14F-4D97-AF65-F5344CB8AC3E}">
        <p14:creationId xmlns:p14="http://schemas.microsoft.com/office/powerpoint/2010/main" val="169109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WordArt 4"/>
          <p:cNvSpPr>
            <a:spLocks noChangeArrowheads="1" noChangeShapeType="1" noTextEdit="1"/>
          </p:cNvSpPr>
          <p:nvPr/>
        </p:nvSpPr>
        <p:spPr bwMode="auto">
          <a:xfrm>
            <a:off x="2384425" y="2166938"/>
            <a:ext cx="8669338" cy="5743575"/>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sp3d>
          </a:bodyPr>
          <a:lstStyle/>
          <a:p>
            <a:r>
              <a:rPr lang="nl-NL" sz="5100" kern="10">
                <a:ln w="9525">
                  <a:round/>
                  <a:headEnd/>
                  <a:tailEnd/>
                </a:ln>
                <a:gradFill rotWithShape="1">
                  <a:gsLst>
                    <a:gs pos="0">
                      <a:srgbClr val="FFE701"/>
                    </a:gs>
                    <a:gs pos="100000">
                      <a:srgbClr val="FE3E02"/>
                    </a:gs>
                  </a:gsLst>
                  <a:lin ang="5400000" scaled="1"/>
                </a:gradFill>
                <a:latin typeface="Impact"/>
                <a:ea typeface="Impact"/>
                <a:cs typeface="Impact"/>
              </a:rPr>
              <a:t>Thank You</a:t>
            </a:r>
            <a:endParaRPr lang="en-US" sz="5100" kern="10">
              <a:ln w="9525">
                <a:round/>
                <a:headEnd/>
                <a:tailEnd/>
              </a:ln>
              <a:gradFill rotWithShape="1">
                <a:gsLst>
                  <a:gs pos="0">
                    <a:srgbClr val="FFE701"/>
                  </a:gs>
                  <a:gs pos="100000">
                    <a:srgbClr val="FE3E02"/>
                  </a:gs>
                </a:gsLst>
                <a:lin ang="5400000" scaled="1"/>
              </a:gradFill>
              <a:latin typeface="Impact"/>
              <a:ea typeface="Impact"/>
              <a:cs typeface="Impact"/>
            </a:endParaRPr>
          </a:p>
        </p:txBody>
      </p:sp>
    </p:spTree>
    <p:extLst>
      <p:ext uri="{BB962C8B-B14F-4D97-AF65-F5344CB8AC3E}">
        <p14:creationId xmlns:p14="http://schemas.microsoft.com/office/powerpoint/2010/main" val="84013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a:t>
            </a:r>
            <a:endParaRPr lang="en-AU" dirty="0"/>
          </a:p>
        </p:txBody>
      </p:sp>
      <p:sp>
        <p:nvSpPr>
          <p:cNvPr id="3" name="Content Placeholder 2"/>
          <p:cNvSpPr>
            <a:spLocks noGrp="1"/>
          </p:cNvSpPr>
          <p:nvPr>
            <p:ph idx="1"/>
          </p:nvPr>
        </p:nvSpPr>
        <p:spPr/>
        <p:txBody>
          <a:bodyPr/>
          <a:lstStyle/>
          <a:p>
            <a:r>
              <a:rPr lang="en-AU" dirty="0" err="1" smtClean="0"/>
              <a:t>Collatz</a:t>
            </a:r>
            <a:r>
              <a:rPr lang="en-AU" dirty="0" smtClean="0"/>
              <a:t> function</a:t>
            </a:r>
          </a:p>
          <a:p>
            <a:r>
              <a:rPr lang="en-AU" dirty="0" smtClean="0"/>
              <a:t>Processes</a:t>
            </a:r>
          </a:p>
          <a:p>
            <a:r>
              <a:rPr lang="en-AU" dirty="0" smtClean="0"/>
              <a:t>The Halting Problem</a:t>
            </a:r>
          </a:p>
          <a:p>
            <a:r>
              <a:rPr lang="en-AU" dirty="0" smtClean="0"/>
              <a:t>Encoding</a:t>
            </a:r>
          </a:p>
          <a:p>
            <a:r>
              <a:rPr lang="en-AU" dirty="0" smtClean="0"/>
              <a:t>Counting</a:t>
            </a:r>
          </a:p>
          <a:p>
            <a:r>
              <a:rPr lang="en-AU" dirty="0" smtClean="0"/>
              <a:t>Countable</a:t>
            </a:r>
          </a:p>
          <a:p>
            <a:r>
              <a:rPr lang="en-AU" dirty="0" smtClean="0"/>
              <a:t>Cantor Diagonalizable Argument</a:t>
            </a:r>
          </a:p>
          <a:p>
            <a:endParaRPr lang="en-AU" dirty="0"/>
          </a:p>
        </p:txBody>
      </p:sp>
    </p:spTree>
    <p:extLst>
      <p:ext uri="{BB962C8B-B14F-4D97-AF65-F5344CB8AC3E}">
        <p14:creationId xmlns:p14="http://schemas.microsoft.com/office/powerpoint/2010/main" val="1075279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041525" y="390525"/>
            <a:ext cx="10664825" cy="1625600"/>
          </a:xfrm>
        </p:spPr>
        <p:txBody>
          <a:bodyPr lIns="50800" tIns="50800" rIns="50800" bIns="50800"/>
          <a:lstStyle/>
          <a:p>
            <a:r>
              <a:rPr lang="en-AU" dirty="0" err="1"/>
              <a:t>Collatz</a:t>
            </a:r>
            <a:r>
              <a:rPr lang="en-AU" dirty="0"/>
              <a:t> function</a:t>
            </a:r>
          </a:p>
        </p:txBody>
      </p:sp>
      <p:sp>
        <p:nvSpPr>
          <p:cNvPr id="4" name="Content Placeholder 2"/>
          <p:cNvSpPr txBox="1">
            <a:spLocks/>
          </p:cNvSpPr>
          <p:nvPr/>
        </p:nvSpPr>
        <p:spPr>
          <a:xfrm>
            <a:off x="1605856" y="3076600"/>
            <a:ext cx="10873209" cy="4464496"/>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800" dirty="0" err="1">
                <a:solidFill>
                  <a:srgbClr val="FF6600"/>
                </a:solidFill>
                <a:latin typeface="Arial"/>
                <a:cs typeface="Arial"/>
              </a:rPr>
              <a:t>d</a:t>
            </a:r>
            <a:r>
              <a:rPr lang="en-US" sz="2800" dirty="0" err="1" smtClean="0">
                <a:solidFill>
                  <a:srgbClr val="FF6600"/>
                </a:solidFill>
                <a:latin typeface="Arial"/>
                <a:cs typeface="Arial"/>
              </a:rPr>
              <a:t>ef</a:t>
            </a:r>
            <a:r>
              <a:rPr lang="en-US" sz="2800" dirty="0" smtClean="0">
                <a:latin typeface="Arial"/>
                <a:cs typeface="Arial"/>
              </a:rPr>
              <a:t> </a:t>
            </a:r>
            <a:r>
              <a:rPr lang="en-US" sz="2800" dirty="0" err="1" smtClean="0">
                <a:solidFill>
                  <a:srgbClr val="0000FF"/>
                </a:solidFill>
                <a:latin typeface="Arial"/>
                <a:cs typeface="Arial"/>
              </a:rPr>
              <a:t>collatz</a:t>
            </a:r>
            <a:r>
              <a:rPr lang="en-US" sz="2800" dirty="0" smtClean="0">
                <a:solidFill>
                  <a:srgbClr val="000000"/>
                </a:solidFill>
                <a:latin typeface="Arial"/>
                <a:cs typeface="Arial"/>
              </a:rPr>
              <a:t>(n):</a:t>
            </a:r>
          </a:p>
          <a:p>
            <a:pPr>
              <a:spcBef>
                <a:spcPct val="0"/>
              </a:spcBef>
              <a:buFont typeface="Wingdings" pitchFamily="2" charset="2"/>
              <a:buNone/>
            </a:pPr>
            <a:r>
              <a:rPr lang="en-US" sz="2800" dirty="0">
                <a:solidFill>
                  <a:srgbClr val="0000FF"/>
                </a:solidFill>
                <a:latin typeface="Arial"/>
                <a:cs typeface="Arial"/>
              </a:rPr>
              <a:t> </a:t>
            </a:r>
            <a:r>
              <a:rPr lang="en-US" sz="2800" dirty="0" smtClean="0">
                <a:solidFill>
                  <a:srgbClr val="0000FF"/>
                </a:solidFill>
                <a:latin typeface="Arial"/>
                <a:cs typeface="Arial"/>
              </a:rPr>
              <a:t>     </a:t>
            </a:r>
            <a:r>
              <a:rPr lang="en-US" sz="2800" dirty="0" smtClean="0">
                <a:solidFill>
                  <a:srgbClr val="FF6600"/>
                </a:solidFill>
                <a:latin typeface="Arial"/>
                <a:cs typeface="Arial"/>
              </a:rPr>
              <a:t>while</a:t>
            </a:r>
            <a:r>
              <a:rPr lang="en-US" sz="2800" dirty="0" smtClean="0">
                <a:latin typeface="Arial"/>
                <a:cs typeface="Arial"/>
              </a:rPr>
              <a:t> n &gt; 1:</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800000"/>
                </a:solidFill>
                <a:latin typeface="Arial"/>
                <a:cs typeface="Arial"/>
              </a:rPr>
              <a:t>print</a:t>
            </a:r>
            <a:r>
              <a:rPr lang="en-US" sz="2800" dirty="0" smtClean="0">
                <a:latin typeface="Arial"/>
                <a:cs typeface="Arial"/>
              </a:rPr>
              <a:t>(n)</a:t>
            </a:r>
          </a:p>
          <a:p>
            <a:pPr>
              <a:spcBef>
                <a:spcPct val="0"/>
              </a:spcBef>
              <a:buFont typeface="Wingdings" pitchFamily="2" charset="2"/>
              <a:buNone/>
            </a:pPr>
            <a:endParaRPr lang="en-US" sz="2800" dirty="0" smtClean="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if</a:t>
            </a:r>
            <a:r>
              <a:rPr lang="en-US" sz="2800" dirty="0" smtClean="0">
                <a:latin typeface="Arial"/>
                <a:cs typeface="Arial"/>
              </a:rPr>
              <a:t> n % 2 == 0:</a:t>
            </a:r>
          </a:p>
          <a:p>
            <a:pPr>
              <a:spcBef>
                <a:spcPct val="0"/>
              </a:spcBef>
              <a:buFont typeface="Wingdings" pitchFamily="2" charset="2"/>
              <a:buNone/>
            </a:pPr>
            <a:r>
              <a:rPr lang="en-US" sz="2800" dirty="0">
                <a:latin typeface="Arial"/>
                <a:cs typeface="Arial"/>
              </a:rPr>
              <a:t> </a:t>
            </a:r>
            <a:r>
              <a:rPr lang="en-US" sz="2800" dirty="0" smtClean="0">
                <a:latin typeface="Arial"/>
                <a:cs typeface="Arial"/>
              </a:rPr>
              <a:t>                n //= 2</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else</a:t>
            </a:r>
            <a:r>
              <a:rPr lang="en-US" sz="2800" dirty="0" smtClean="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                n = 3n + 1</a:t>
            </a:r>
          </a:p>
          <a:p>
            <a:pPr>
              <a:spcBef>
                <a:spcPct val="0"/>
              </a:spcBef>
              <a:buFont typeface="Wingdings" pitchFamily="2" charset="2"/>
              <a:buNone/>
            </a:pPr>
            <a:endParaRPr lang="en-US" sz="2800" dirty="0">
              <a:latin typeface="Arial"/>
              <a:cs typeface="Arial"/>
            </a:endParaRPr>
          </a:p>
          <a:p>
            <a:pPr>
              <a:spcBef>
                <a:spcPct val="0"/>
              </a:spcBef>
              <a:buFont typeface="Wingdings" pitchFamily="2" charset="2"/>
              <a:buNone/>
            </a:pPr>
            <a:r>
              <a:rPr lang="en-US" sz="2800" dirty="0" smtClean="0">
                <a:latin typeface="Arial"/>
                <a:cs typeface="Arial"/>
              </a:rPr>
              <a:t>      </a:t>
            </a:r>
            <a:r>
              <a:rPr lang="en-US" sz="2800" dirty="0">
                <a:solidFill>
                  <a:srgbClr val="800000"/>
                </a:solidFill>
                <a:latin typeface="Arial"/>
                <a:cs typeface="Arial"/>
              </a:rPr>
              <a:t>print</a:t>
            </a:r>
            <a:r>
              <a:rPr lang="en-US" sz="2800" dirty="0">
                <a:latin typeface="Arial"/>
                <a:cs typeface="Arial"/>
              </a:rPr>
              <a:t>(n)</a:t>
            </a:r>
            <a:r>
              <a:rPr lang="en-US" sz="2800" dirty="0" smtClean="0">
                <a:latin typeface="Arial"/>
                <a:cs typeface="Arial"/>
              </a:rPr>
              <a:t> </a:t>
            </a:r>
            <a:endParaRPr lang="en-US" sz="2800" dirty="0">
              <a:latin typeface="Arial"/>
              <a:cs typeface="Arial"/>
            </a:endParaRPr>
          </a:p>
        </p:txBody>
      </p:sp>
    </p:spTree>
    <p:extLst>
      <p:ext uri="{BB962C8B-B14F-4D97-AF65-F5344CB8AC3E}">
        <p14:creationId xmlns:p14="http://schemas.microsoft.com/office/powerpoint/2010/main" val="169900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PQuestion"/>
          <p:cNvSpPr>
            <a:spLocks noGrp="1"/>
          </p:cNvSpPr>
          <p:nvPr>
            <p:ph type="title"/>
          </p:nvPr>
        </p:nvSpPr>
        <p:spPr>
          <a:xfrm>
            <a:off x="1581849" y="173022"/>
            <a:ext cx="10664825" cy="1625600"/>
          </a:xfrm>
          <a:prstGeom prst="rect">
            <a:avLst/>
          </a:prstGeom>
        </p:spPr>
        <p:txBody>
          <a:bodyPr>
            <a:normAutofit/>
          </a:bodyPr>
          <a:lstStyle/>
          <a:p>
            <a:pPr lvl="0" algn="l" defTabSz="457200">
              <a:spcBef>
                <a:spcPts val="1400"/>
              </a:spcBef>
              <a:defRPr sz="1800">
                <a:uFillTx/>
              </a:defRPr>
            </a:pPr>
            <a:r>
              <a:rPr sz="4400" dirty="0"/>
              <a:t>For the input n=5, </a:t>
            </a:r>
            <a:r>
              <a:rPr sz="4400" dirty="0" smtClean="0"/>
              <a:t>the </a:t>
            </a:r>
            <a:r>
              <a:rPr sz="4400" dirty="0"/>
              <a:t>number of integers the following </a:t>
            </a:r>
            <a:r>
              <a:rPr lang="en-AU" sz="4400" dirty="0" smtClean="0"/>
              <a:t>function</a:t>
            </a:r>
            <a:r>
              <a:rPr sz="4400" dirty="0" smtClean="0"/>
              <a:t> </a:t>
            </a:r>
            <a:r>
              <a:rPr sz="4400" dirty="0"/>
              <a:t>prints is:</a:t>
            </a:r>
          </a:p>
        </p:txBody>
      </p:sp>
      <p:sp>
        <p:nvSpPr>
          <p:cNvPr id="2" name="TPAnswers"/>
          <p:cNvSpPr>
            <a:spLocks noGrp="1"/>
          </p:cNvSpPr>
          <p:nvPr>
            <p:ph idx="1"/>
            <p:custDataLst>
              <p:tags r:id="rId2"/>
            </p:custDataLst>
          </p:nvPr>
        </p:nvSpPr>
        <p:spPr>
          <a:xfrm>
            <a:off x="1533848" y="5596880"/>
            <a:ext cx="9505056" cy="3681908"/>
          </a:xfrm>
        </p:spPr>
        <p:txBody>
          <a:bodyPr>
            <a:normAutofit/>
          </a:bodyPr>
          <a:lstStyle/>
          <a:p>
            <a:pPr marL="1031875" indent="-914400">
              <a:spcBef>
                <a:spcPct val="20000"/>
              </a:spcBef>
              <a:spcAft>
                <a:spcPts val="0"/>
              </a:spcAft>
              <a:buFont typeface="Wingdings 2" pitchFamily="18" charset="2"/>
              <a:buAutoNum type="alphaUcPeriod"/>
            </a:pPr>
            <a:r>
              <a:rPr lang="en-AU" dirty="0" smtClean="0"/>
              <a:t>4</a:t>
            </a:r>
          </a:p>
          <a:p>
            <a:pPr marL="1031875" indent="-914400">
              <a:spcBef>
                <a:spcPct val="20000"/>
              </a:spcBef>
              <a:spcAft>
                <a:spcPts val="0"/>
              </a:spcAft>
              <a:buFont typeface="Wingdings 2" pitchFamily="18" charset="2"/>
              <a:buAutoNum type="alphaUcPeriod"/>
            </a:pPr>
            <a:r>
              <a:rPr lang="en-AU" dirty="0" smtClean="0"/>
              <a:t>5</a:t>
            </a:r>
          </a:p>
          <a:p>
            <a:pPr marL="1031875" indent="-914400">
              <a:spcBef>
                <a:spcPct val="20000"/>
              </a:spcBef>
              <a:spcAft>
                <a:spcPts val="0"/>
              </a:spcAft>
              <a:buFont typeface="Wingdings 2" pitchFamily="18" charset="2"/>
              <a:buAutoNum type="alphaUcPeriod"/>
            </a:pPr>
            <a:r>
              <a:rPr lang="en-AU" dirty="0" smtClean="0"/>
              <a:t>6</a:t>
            </a:r>
          </a:p>
          <a:p>
            <a:pPr marL="1031875" indent="-914400">
              <a:spcBef>
                <a:spcPct val="20000"/>
              </a:spcBef>
              <a:spcAft>
                <a:spcPts val="0"/>
              </a:spcAft>
              <a:buFont typeface="Wingdings 2" pitchFamily="18" charset="2"/>
              <a:buAutoNum type="alphaUcPeriod"/>
            </a:pPr>
            <a:r>
              <a:rPr lang="en-AU" dirty="0" smtClean="0"/>
              <a:t>None of the above.</a:t>
            </a:r>
            <a:endParaRPr lang="en-AU" dirty="0"/>
          </a:p>
        </p:txBody>
      </p:sp>
      <p:sp>
        <p:nvSpPr>
          <p:cNvPr id="123" name="Shape 123"/>
          <p:cNvSpPr/>
          <p:nvPr/>
        </p:nvSpPr>
        <p:spPr>
          <a:xfrm>
            <a:off x="4495800" y="2667330"/>
            <a:ext cx="321403" cy="287537"/>
          </a:xfrm>
          <a:prstGeom prst="rect">
            <a:avLst/>
          </a:prstGeom>
          <a:solidFill>
            <a:srgbClr val="FFFB00"/>
          </a:solidFill>
          <a:ln w="12700">
            <a:miter lim="400000"/>
          </a:ln>
        </p:spPr>
        <p:txBody>
          <a:bodyPr lIns="0" tIns="0" rIns="0" bIns="0" anchor="ctr"/>
          <a:lstStyle/>
          <a:p>
            <a:pPr lvl="0" algn="ctr" defTabSz="584200">
              <a:defRPr sz="4000">
                <a:solidFill>
                  <a:srgbClr val="FFFFFF"/>
                </a:solidFill>
                <a:effectLst>
                  <a:outerShdw blurRad="38100" dist="12700" dir="5400000" rotWithShape="0">
                    <a:srgbClr val="000000">
                      <a:alpha val="50000"/>
                    </a:srgbClr>
                  </a:outerShdw>
                </a:effectLst>
                <a:uFillTx/>
              </a:defRPr>
            </a:pPr>
            <a:endParaRPr/>
          </a:p>
        </p:txBody>
      </p:sp>
      <p:sp>
        <p:nvSpPr>
          <p:cNvPr id="6" name="Content Placeholder 2"/>
          <p:cNvSpPr txBox="1">
            <a:spLocks/>
          </p:cNvSpPr>
          <p:nvPr/>
        </p:nvSpPr>
        <p:spPr>
          <a:xfrm>
            <a:off x="1581849" y="1780456"/>
            <a:ext cx="4680520" cy="3528392"/>
          </a:xfrm>
          <a:prstGeom prst="rect">
            <a:avLst/>
          </a:prstGeom>
          <a:solidFill>
            <a:schemeClr val="accent3">
              <a:lumMod val="20000"/>
              <a:lumOff val="80000"/>
            </a:schemeClr>
          </a:solidFill>
        </p:spPr>
        <p:txBody>
          <a:bodyPr>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a:spcBef>
                <a:spcPct val="0"/>
              </a:spcBef>
              <a:buFont typeface="Wingdings" pitchFamily="2" charset="2"/>
              <a:buNone/>
            </a:pPr>
            <a:r>
              <a:rPr lang="en-US" sz="2800" dirty="0" err="1">
                <a:solidFill>
                  <a:srgbClr val="FF6600"/>
                </a:solidFill>
                <a:latin typeface="Arial"/>
                <a:cs typeface="Arial"/>
              </a:rPr>
              <a:t>d</a:t>
            </a:r>
            <a:r>
              <a:rPr lang="en-US" sz="2800" dirty="0" err="1" smtClean="0">
                <a:solidFill>
                  <a:srgbClr val="FF6600"/>
                </a:solidFill>
                <a:latin typeface="Arial"/>
                <a:cs typeface="Arial"/>
              </a:rPr>
              <a:t>ef</a:t>
            </a:r>
            <a:r>
              <a:rPr lang="en-US" sz="2800" dirty="0" smtClean="0">
                <a:latin typeface="Arial"/>
                <a:cs typeface="Arial"/>
              </a:rPr>
              <a:t> </a:t>
            </a:r>
            <a:r>
              <a:rPr lang="en-US" sz="2800" dirty="0" err="1" smtClean="0">
                <a:solidFill>
                  <a:srgbClr val="0000FF"/>
                </a:solidFill>
                <a:latin typeface="Arial"/>
                <a:cs typeface="Arial"/>
              </a:rPr>
              <a:t>collatz</a:t>
            </a:r>
            <a:r>
              <a:rPr lang="en-US" sz="2800" dirty="0" smtClean="0">
                <a:solidFill>
                  <a:srgbClr val="0000FF"/>
                </a:solidFill>
                <a:latin typeface="Arial"/>
                <a:cs typeface="Arial"/>
              </a:rPr>
              <a:t>(n):</a:t>
            </a:r>
          </a:p>
          <a:p>
            <a:pPr>
              <a:spcBef>
                <a:spcPct val="0"/>
              </a:spcBef>
              <a:buFont typeface="Wingdings" pitchFamily="2" charset="2"/>
              <a:buNone/>
            </a:pPr>
            <a:r>
              <a:rPr lang="en-US" sz="2800" dirty="0">
                <a:solidFill>
                  <a:srgbClr val="0000FF"/>
                </a:solidFill>
                <a:latin typeface="Arial"/>
                <a:cs typeface="Arial"/>
              </a:rPr>
              <a:t> </a:t>
            </a:r>
            <a:r>
              <a:rPr lang="en-US" sz="2800" dirty="0" smtClean="0">
                <a:solidFill>
                  <a:srgbClr val="0000FF"/>
                </a:solidFill>
                <a:latin typeface="Arial"/>
                <a:cs typeface="Arial"/>
              </a:rPr>
              <a:t>     </a:t>
            </a:r>
            <a:r>
              <a:rPr lang="en-US" sz="2800" dirty="0" smtClean="0">
                <a:solidFill>
                  <a:srgbClr val="FF6600"/>
                </a:solidFill>
                <a:latin typeface="Arial"/>
                <a:cs typeface="Arial"/>
              </a:rPr>
              <a:t>while</a:t>
            </a:r>
            <a:r>
              <a:rPr lang="en-US" sz="2800" dirty="0" smtClean="0">
                <a:latin typeface="Arial"/>
                <a:cs typeface="Arial"/>
              </a:rPr>
              <a:t> n &gt; 1:</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800000"/>
                </a:solidFill>
                <a:latin typeface="Arial"/>
                <a:cs typeface="Arial"/>
              </a:rPr>
              <a:t>print</a:t>
            </a:r>
            <a:r>
              <a:rPr lang="en-US" sz="2800" dirty="0" smtClean="0">
                <a:latin typeface="Arial"/>
                <a:cs typeface="Arial"/>
              </a:rPr>
              <a:t>(n)</a:t>
            </a:r>
          </a:p>
          <a:p>
            <a:pPr>
              <a:spcBef>
                <a:spcPct val="0"/>
              </a:spcBef>
              <a:buFont typeface="Wingdings" pitchFamily="2" charset="2"/>
              <a:buNone/>
            </a:pPr>
            <a:endParaRPr lang="en-US" sz="2800" dirty="0" smtClean="0">
              <a:latin typeface="Arial"/>
              <a:cs typeface="Arial"/>
            </a:endParaRP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if</a:t>
            </a:r>
            <a:r>
              <a:rPr lang="en-US" sz="2800" dirty="0" smtClean="0">
                <a:latin typeface="Arial"/>
                <a:cs typeface="Arial"/>
              </a:rPr>
              <a:t> n % 2 == 0:</a:t>
            </a:r>
          </a:p>
          <a:p>
            <a:pPr>
              <a:spcBef>
                <a:spcPct val="0"/>
              </a:spcBef>
              <a:buFont typeface="Wingdings" pitchFamily="2" charset="2"/>
              <a:buNone/>
            </a:pPr>
            <a:r>
              <a:rPr lang="en-US" sz="2800" dirty="0">
                <a:latin typeface="Arial"/>
                <a:cs typeface="Arial"/>
              </a:rPr>
              <a:t> </a:t>
            </a:r>
            <a:r>
              <a:rPr lang="en-US" sz="2800" dirty="0" smtClean="0">
                <a:latin typeface="Arial"/>
                <a:cs typeface="Arial"/>
              </a:rPr>
              <a:t>                n //= 2</a:t>
            </a:r>
          </a:p>
          <a:p>
            <a:pPr>
              <a:spcBef>
                <a:spcPct val="0"/>
              </a:spcBef>
              <a:buFont typeface="Wingdings" pitchFamily="2" charset="2"/>
              <a:buNone/>
            </a:pPr>
            <a:r>
              <a:rPr lang="en-US" sz="2800" dirty="0">
                <a:latin typeface="Arial"/>
                <a:cs typeface="Arial"/>
              </a:rPr>
              <a:t> </a:t>
            </a:r>
            <a:r>
              <a:rPr lang="en-US" sz="2800" dirty="0" smtClean="0">
                <a:latin typeface="Arial"/>
                <a:cs typeface="Arial"/>
              </a:rPr>
              <a:t>           </a:t>
            </a:r>
            <a:r>
              <a:rPr lang="en-US" sz="2800" dirty="0" smtClean="0">
                <a:solidFill>
                  <a:srgbClr val="FF6600"/>
                </a:solidFill>
                <a:latin typeface="Arial"/>
                <a:cs typeface="Arial"/>
              </a:rPr>
              <a:t>else</a:t>
            </a:r>
            <a:r>
              <a:rPr lang="en-US" sz="2800" dirty="0" smtClean="0">
                <a:latin typeface="Arial"/>
                <a:cs typeface="Arial"/>
              </a:rPr>
              <a:t>:</a:t>
            </a:r>
          </a:p>
          <a:p>
            <a:pPr>
              <a:spcBef>
                <a:spcPct val="0"/>
              </a:spcBef>
              <a:buFont typeface="Wingdings" pitchFamily="2" charset="2"/>
              <a:buNone/>
            </a:pPr>
            <a:r>
              <a:rPr lang="en-US" sz="2800" dirty="0">
                <a:latin typeface="Arial"/>
                <a:cs typeface="Arial"/>
              </a:rPr>
              <a:t> </a:t>
            </a:r>
            <a:r>
              <a:rPr lang="en-US" sz="2800" dirty="0" smtClean="0">
                <a:latin typeface="Arial"/>
                <a:cs typeface="Arial"/>
              </a:rPr>
              <a:t>                n = 3n + 1</a:t>
            </a:r>
          </a:p>
        </p:txBody>
      </p:sp>
      <p:sp>
        <p:nvSpPr>
          <p:cNvPr id="4"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24315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a:t>
            </a:r>
            <a:endParaRPr lang="en-AU" dirty="0"/>
          </a:p>
        </p:txBody>
      </p:sp>
      <p:sp>
        <p:nvSpPr>
          <p:cNvPr id="3" name="Content Placeholder 2"/>
          <p:cNvSpPr>
            <a:spLocks noGrp="1"/>
          </p:cNvSpPr>
          <p:nvPr>
            <p:ph idx="1"/>
          </p:nvPr>
        </p:nvSpPr>
        <p:spPr>
          <a:xfrm>
            <a:off x="1821880" y="2572544"/>
            <a:ext cx="10664825" cy="1872208"/>
          </a:xfrm>
        </p:spPr>
        <p:txBody>
          <a:bodyPr/>
          <a:lstStyle/>
          <a:p>
            <a:pPr marL="117475" indent="0" algn="ctr">
              <a:buNone/>
            </a:pPr>
            <a:r>
              <a:rPr lang="en-AU" dirty="0" smtClean="0"/>
              <a:t>Given an integer n as input, </a:t>
            </a:r>
            <a:br>
              <a:rPr lang="en-AU" dirty="0" smtClean="0"/>
            </a:br>
            <a:r>
              <a:rPr lang="en-AU" dirty="0" smtClean="0"/>
              <a:t>will the </a:t>
            </a:r>
            <a:r>
              <a:rPr lang="en-AU" dirty="0" err="1" smtClean="0"/>
              <a:t>Collatz</a:t>
            </a:r>
            <a:r>
              <a:rPr lang="en-AU" dirty="0" smtClean="0"/>
              <a:t> function halt?</a:t>
            </a:r>
          </a:p>
          <a:p>
            <a:pPr marL="117475" indent="0" algn="ctr">
              <a:buNone/>
            </a:pPr>
            <a:endParaRPr lang="en-AU" dirty="0"/>
          </a:p>
        </p:txBody>
      </p:sp>
      <p:sp>
        <p:nvSpPr>
          <p:cNvPr id="4" name="TextBox 3"/>
          <p:cNvSpPr txBox="1"/>
          <p:nvPr/>
        </p:nvSpPr>
        <p:spPr>
          <a:xfrm>
            <a:off x="2037904" y="5452864"/>
            <a:ext cx="10513168" cy="1384995"/>
          </a:xfrm>
          <a:prstGeom prst="rect">
            <a:avLst/>
          </a:prstGeom>
          <a:noFill/>
        </p:spPr>
        <p:txBody>
          <a:bodyPr wrap="square" rtlCol="0">
            <a:spAutoFit/>
          </a:bodyPr>
          <a:lstStyle/>
          <a:p>
            <a:pPr algn="ctr"/>
            <a:r>
              <a:rPr lang="en-AU" dirty="0" smtClean="0">
                <a:solidFill>
                  <a:schemeClr val="accent1">
                    <a:lumMod val="75000"/>
                  </a:schemeClr>
                </a:solidFill>
                <a:latin typeface="Gill Sans MT" pitchFamily="34" charset="0"/>
              </a:rPr>
              <a:t>It has been shown to halt for </a:t>
            </a:r>
          </a:p>
          <a:p>
            <a:pPr algn="ctr"/>
            <a:r>
              <a:rPr lang="en-AU" dirty="0" smtClean="0">
                <a:solidFill>
                  <a:schemeClr val="accent1">
                    <a:lumMod val="75000"/>
                  </a:schemeClr>
                </a:solidFill>
                <a:latin typeface="Gill Sans MT" pitchFamily="34" charset="0"/>
              </a:rPr>
              <a:t>n &lt; 19x2</a:t>
            </a:r>
            <a:r>
              <a:rPr lang="en-AU" baseline="30000" dirty="0" smtClean="0">
                <a:solidFill>
                  <a:schemeClr val="accent1">
                    <a:lumMod val="75000"/>
                  </a:schemeClr>
                </a:solidFill>
                <a:latin typeface="Gill Sans MT" pitchFamily="34" charset="0"/>
              </a:rPr>
              <a:t>58  </a:t>
            </a:r>
            <a:r>
              <a:rPr lang="en-AU" dirty="0" smtClean="0">
                <a:solidFill>
                  <a:schemeClr val="accent1">
                    <a:lumMod val="75000"/>
                  </a:schemeClr>
                </a:solidFill>
                <a:latin typeface="Cambria Math"/>
                <a:ea typeface="Cambria Math"/>
              </a:rPr>
              <a:t>≅ </a:t>
            </a:r>
            <a:r>
              <a:rPr lang="en-AU" dirty="0" smtClean="0">
                <a:solidFill>
                  <a:schemeClr val="accent1">
                    <a:lumMod val="75000"/>
                  </a:schemeClr>
                </a:solidFill>
                <a:latin typeface="+mn-lt"/>
                <a:ea typeface="Cambria Math"/>
              </a:rPr>
              <a:t>5.48x10</a:t>
            </a:r>
            <a:r>
              <a:rPr lang="en-AU" baseline="30000" dirty="0" smtClean="0">
                <a:solidFill>
                  <a:schemeClr val="accent1">
                    <a:lumMod val="75000"/>
                  </a:schemeClr>
                </a:solidFill>
                <a:latin typeface="+mn-lt"/>
                <a:ea typeface="Cambria Math"/>
              </a:rPr>
              <a:t>18</a:t>
            </a:r>
            <a:endParaRPr lang="en-AU" baseline="30000" dirty="0">
              <a:solidFill>
                <a:schemeClr val="accent1">
                  <a:lumMod val="75000"/>
                </a:schemeClr>
              </a:solidFill>
              <a:latin typeface="+mn-lt"/>
            </a:endParaRPr>
          </a:p>
        </p:txBody>
      </p:sp>
      <p:sp>
        <p:nvSpPr>
          <p:cNvPr id="5" name="Shape 138"/>
          <p:cNvSpPr/>
          <p:nvPr/>
        </p:nvSpPr>
        <p:spPr>
          <a:xfrm>
            <a:off x="1461840" y="8117160"/>
            <a:ext cx="10528300" cy="609601"/>
          </a:xfrm>
          <a:prstGeom prst="rect">
            <a:avLst/>
          </a:prstGeom>
          <a:ln w="12700">
            <a:round/>
          </a:ln>
          <a:extLst>
            <a:ext uri="{C572A759-6A51-4108-AA02-DFA0A04FC94B}">
              <ma14:wrappingTextBoxFlag xmlns:ma14="http://schemas.microsoft.com/office/mac/drawingml/2011/main" val="1"/>
            </a:ext>
          </a:extLst>
        </p:spPr>
        <p:txBody>
          <a:bodyPr lIns="38100" tIns="38100" rIns="38100" bIns="38100">
            <a:spAutoFit/>
          </a:bodyPr>
          <a:lstStyle>
            <a:lvl1pPr algn="ctr">
              <a:defRPr sz="3500" b="1">
                <a:solidFill>
                  <a:srgbClr val="E32400"/>
                </a:solidFill>
                <a:uFill>
                  <a:solidFill>
                    <a:srgbClr val="E32400"/>
                  </a:solidFill>
                </a:uFill>
                <a:latin typeface="Helvetica"/>
                <a:ea typeface="Helvetica"/>
                <a:cs typeface="Helvetica"/>
                <a:sym typeface="Helvetica"/>
              </a:defRPr>
            </a:lvl1pPr>
          </a:lstStyle>
          <a:p>
            <a:pPr lvl="0">
              <a:defRPr sz="1800" b="0">
                <a:solidFill>
                  <a:srgbClr val="000000"/>
                </a:solidFill>
                <a:uFillTx/>
              </a:defRPr>
            </a:pPr>
            <a:r>
              <a:rPr sz="3500" b="1" dirty="0">
                <a:solidFill>
                  <a:srgbClr val="E32400"/>
                </a:solidFill>
                <a:uFill>
                  <a:solidFill>
                    <a:srgbClr val="E32400"/>
                  </a:solidFill>
                </a:uFill>
              </a:rPr>
              <a:t>Will it halt for </a:t>
            </a:r>
            <a:r>
              <a:rPr lang="en-AU" sz="3500" b="1" dirty="0" smtClean="0">
                <a:solidFill>
                  <a:srgbClr val="E32400"/>
                </a:solidFill>
                <a:uFill>
                  <a:solidFill>
                    <a:srgbClr val="E32400"/>
                  </a:solidFill>
                </a:uFill>
              </a:rPr>
              <a:t>all  inputs</a:t>
            </a:r>
            <a:r>
              <a:rPr sz="3500" b="1" dirty="0" smtClean="0">
                <a:solidFill>
                  <a:srgbClr val="E32400"/>
                </a:solidFill>
                <a:uFill>
                  <a:solidFill>
                    <a:srgbClr val="E32400"/>
                  </a:solidFill>
                </a:uFill>
              </a:rPr>
              <a:t>?</a:t>
            </a:r>
            <a:endParaRPr sz="3500" b="1" dirty="0">
              <a:solidFill>
                <a:srgbClr val="E32400"/>
              </a:solidFill>
              <a:uFill>
                <a:solidFill>
                  <a:srgbClr val="E32400"/>
                </a:solidFill>
              </a:uFill>
            </a:endParaRPr>
          </a:p>
        </p:txBody>
      </p:sp>
    </p:spTree>
    <p:extLst>
      <p:ext uri="{BB962C8B-B14F-4D97-AF65-F5344CB8AC3E}">
        <p14:creationId xmlns:p14="http://schemas.microsoft.com/office/powerpoint/2010/main" val="375491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droppedImage.png"/>
          <p:cNvPicPr/>
          <p:nvPr/>
        </p:nvPicPr>
        <p:blipFill>
          <a:blip r:embed="rId2">
            <a:extLst/>
          </a:blip>
          <a:stretch>
            <a:fillRect/>
          </a:stretch>
        </p:blipFill>
        <p:spPr>
          <a:xfrm>
            <a:off x="4775200" y="1117600"/>
            <a:ext cx="3949700" cy="5740400"/>
          </a:xfrm>
          <a:prstGeom prst="rect">
            <a:avLst/>
          </a:prstGeom>
          <a:ln w="12700">
            <a:miter lim="400000"/>
          </a:ln>
        </p:spPr>
      </p:pic>
      <p:sp>
        <p:nvSpPr>
          <p:cNvPr id="43" name="Shape 43"/>
          <p:cNvSpPr/>
          <p:nvPr/>
        </p:nvSpPr>
        <p:spPr>
          <a:xfrm>
            <a:off x="5486400" y="7327900"/>
            <a:ext cx="2541588" cy="44799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2500"/>
            </a:lvl1pPr>
          </a:lstStyle>
          <a:p>
            <a:pPr lvl="0">
              <a:defRPr sz="1800">
                <a:uFillTx/>
              </a:defRPr>
            </a:pPr>
            <a:r>
              <a:rPr sz="2500">
                <a:uFill>
                  <a:solidFill/>
                </a:uFill>
              </a:rPr>
              <a:t>source: xkcd.com</a:t>
            </a:r>
          </a:p>
        </p:txBody>
      </p:sp>
    </p:spTree>
    <p:extLst>
      <p:ext uri="{BB962C8B-B14F-4D97-AF65-F5344CB8AC3E}">
        <p14:creationId xmlns:p14="http://schemas.microsoft.com/office/powerpoint/2010/main" val="239693857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PQuestion"/>
          <p:cNvSpPr>
            <a:spLocks noGrp="1"/>
          </p:cNvSpPr>
          <p:nvPr>
            <p:ph type="title"/>
          </p:nvPr>
        </p:nvSpPr>
        <p:spPr>
          <a:prstGeom prst="rect">
            <a:avLst/>
          </a:prstGeom>
        </p:spPr>
        <p:txBody>
          <a:bodyPr>
            <a:normAutofit/>
          </a:bodyPr>
          <a:lstStyle>
            <a:lvl1pPr algn="l" defTabSz="457200">
              <a:spcBef>
                <a:spcPts val="1400"/>
              </a:spcBef>
              <a:defRPr sz="3500">
                <a:uFillTx/>
              </a:defRPr>
            </a:lvl1pPr>
          </a:lstStyle>
          <a:p>
            <a:pPr lvl="0">
              <a:defRPr sz="1800"/>
            </a:pPr>
            <a:r>
              <a:rPr sz="4400" dirty="0"/>
              <a:t>Is </a:t>
            </a:r>
            <a:r>
              <a:rPr sz="4400" dirty="0" err="1"/>
              <a:t>Collatz</a:t>
            </a:r>
            <a:r>
              <a:rPr sz="4400" dirty="0"/>
              <a:t>(n) an algorithm?</a:t>
            </a:r>
          </a:p>
        </p:txBody>
      </p:sp>
      <p:sp>
        <p:nvSpPr>
          <p:cNvPr id="2" name="TPAnswers"/>
          <p:cNvSpPr>
            <a:spLocks noGrp="1"/>
          </p:cNvSpPr>
          <p:nvPr>
            <p:ph idx="1"/>
            <p:custDataLst>
              <p:tags r:id="rId2"/>
            </p:custDataLst>
          </p:nvPr>
        </p:nvSpPr>
        <p:spPr/>
        <p:txBody>
          <a:bodyPr>
            <a:normAutofit/>
          </a:bodyPr>
          <a:lstStyle/>
          <a:p>
            <a:pPr marL="1031875" indent="-914400">
              <a:spcBef>
                <a:spcPct val="20000"/>
              </a:spcBef>
              <a:spcAft>
                <a:spcPts val="0"/>
              </a:spcAft>
              <a:buFont typeface="Wingdings 2" pitchFamily="18" charset="2"/>
              <a:buAutoNum type="alphaUcPeriod"/>
            </a:pPr>
            <a:r>
              <a:rPr lang="en-AU" dirty="0" smtClean="0"/>
              <a:t>Yes</a:t>
            </a:r>
          </a:p>
          <a:p>
            <a:pPr marL="1031875" indent="-914400">
              <a:spcBef>
                <a:spcPct val="20000"/>
              </a:spcBef>
              <a:spcAft>
                <a:spcPts val="0"/>
              </a:spcAft>
              <a:buFont typeface="Wingdings 2" pitchFamily="18" charset="2"/>
              <a:buAutoNum type="alphaUcPeriod"/>
            </a:pPr>
            <a:r>
              <a:rPr lang="en-AU" dirty="0" smtClean="0"/>
              <a:t>No</a:t>
            </a:r>
          </a:p>
          <a:p>
            <a:pPr marL="1031875" indent="-914400">
              <a:spcBef>
                <a:spcPct val="20000"/>
              </a:spcBef>
              <a:spcAft>
                <a:spcPts val="0"/>
              </a:spcAft>
              <a:buFont typeface="Wingdings 2" pitchFamily="18" charset="2"/>
              <a:buAutoNum type="alphaUcPeriod"/>
            </a:pPr>
            <a:r>
              <a:rPr lang="en-AU" dirty="0" smtClean="0"/>
              <a:t>I do not know</a:t>
            </a:r>
          </a:p>
          <a:p>
            <a:pPr marL="1031875" indent="-914400">
              <a:spcBef>
                <a:spcPct val="20000"/>
              </a:spcBef>
              <a:spcAft>
                <a:spcPts val="0"/>
              </a:spcAft>
              <a:buFont typeface="Wingdings 2" pitchFamily="18" charset="2"/>
              <a:buAutoNum type="alphaUcPeriod"/>
            </a:pPr>
            <a:r>
              <a:rPr lang="en-AU" dirty="0" smtClean="0"/>
              <a:t>Nobody knows</a:t>
            </a:r>
            <a:endParaRPr lang="en-AU" dirty="0"/>
          </a:p>
        </p:txBody>
      </p:sp>
      <p:sp>
        <p:nvSpPr>
          <p:cNvPr id="4"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97263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41A3ADE7828A4C988DEBE416569F6A94&lt;/guid&gt;&#10;        &lt;description /&gt;&#10;        &lt;date&gt;5/22/2016 4:37:1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88BBA72B7A148C2BDEE55A06B44B2C1&lt;/guid&gt;&#10;            &lt;repollguid&gt;02851D1884F64667B3EF6B0E42032EFB&lt;/repollguid&gt;&#10;            &lt;sourceid&gt;71540D9248EC4CF2A64F26BFCF7CAA07&lt;/sourceid&gt;&#10;            &lt;questiontext&gt;For the input n=5, the number of integers the following function prints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C51A83040AB54F4FA1EB47C70950AAB3&lt;/guid&gt;&#10;                    &lt;answertext&gt;4&lt;/answertext&gt;&#10;                    &lt;valuetype&gt;0&lt;/valuetype&gt;&#10;                &lt;/answer&gt;&#10;                &lt;answer&gt;&#10;                    &lt;guid&gt;D67849301B2B4406AADD5EF361B150B7&lt;/guid&gt;&#10;                    &lt;answertext&gt;5&lt;/answertext&gt;&#10;                    &lt;valuetype&gt;0&lt;/valuetype&gt;&#10;                &lt;/answer&gt;&#10;                &lt;answer&gt;&#10;                    &lt;guid&gt;F731205816A04EF2A97DA98BF3D852C9&lt;/guid&gt;&#10;                    &lt;answertext&gt;6&lt;/answertext&gt;&#10;                    &lt;valuetype&gt;0&lt;/valuetype&gt;&#10;                &lt;/answer&gt;&#10;                &lt;answer&gt;&#10;                    &lt;guid&gt;16BA0919DA9F4564BDBD0388EB51DCC0&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78B8435F77994D91A26B2CC1E0880101&lt;/guid&gt;&#10;        &lt;description /&gt;&#10;        &lt;date&gt;5/22/2016 4:39:4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934D22D5AC943E3887F6961F741A51D&lt;/guid&gt;&#10;            &lt;repollguid&gt;63BAAF7170214332BB0CA8D6D6987C3F&lt;/repollguid&gt;&#10;            &lt;sourceid&gt;680C3DEE9F4445098959325095FF745B&lt;/sourceid&gt;&#10;            &lt;questiontext&gt;Is Collatz(n) an algorith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BA81A6251BA4CB38E2087F2118E4D87&lt;/guid&gt;&#10;                    &lt;answertext&gt;Yes&lt;/answertext&gt;&#10;                    &lt;valuetype&gt;0&lt;/valuetype&gt;&#10;                &lt;/answer&gt;&#10;                &lt;answer&gt;&#10;                    &lt;guid&gt;BD143D0E38674D51B5A53F824303E8A5&lt;/guid&gt;&#10;                    &lt;answertext&gt;No&lt;/answertext&gt;&#10;                    &lt;valuetype&gt;0&lt;/valuetype&gt;&#10;                &lt;/answer&gt;&#10;                &lt;answer&gt;&#10;                    &lt;guid&gt;8FC797A62A23479387394E8B62CDF9D2&lt;/guid&gt;&#10;                    &lt;answertext&gt;I do not know&lt;/answertext&gt;&#10;                    &lt;valuetype&gt;0&lt;/valuetype&gt;&#10;                &lt;/answer&gt;&#10;                &lt;answer&gt;&#10;                    &lt;guid&gt;74C856903D474E77BE5F3E6595D0C4E3&lt;/guid&gt;&#10;                    &lt;answertext&gt;Nobody knows&lt;/answertext&gt;&#10;                    &lt;valuetype&gt;0&lt;/valuetype&gt;&#10;                &lt;/answer&gt;&#10;            &lt;/answers&gt;&#10;        &lt;/multichoice&gt;&#10;    &lt;/questions&gt;&#10;&lt;/questionlist&gt;"/>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BC9DE4A38E4F4E5AAE34353867DB2C65&lt;/guid&gt;&#10;        &lt;description /&gt;&#10;        &lt;date&gt;5/22/2016 4:42:3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97043B6FA314CE18626ADD26F73BB30&lt;/guid&gt;&#10;            &lt;repollguid&gt;6168E62A347D443BB0CBBE201AF3003B&lt;/repollguid&gt;&#10;            &lt;sourceid&gt;574C3457053D47FE945B9E875C951825&lt;/sourceid&gt;&#10;            &lt;questiontext&gt;devious(&amp;lt;devious&amp;gt;) =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28BC3DF9F8648A981543038EC12BAD2&lt;/guid&gt;&#10;                    &lt;answertext&gt;True&lt;/answertext&gt;&#10;                    &lt;valuetype&gt;0&lt;/valuetype&gt;&#10;                &lt;/answer&gt;&#10;                &lt;answer&gt;&#10;                    &lt;guid&gt;515E790AE4FC44BD8103581BF452C44E&lt;/guid&gt;&#10;                    &lt;answertext&gt;Loops forever&lt;/answertext&gt;&#10;                    &lt;valuetype&gt;0&lt;/valuetype&gt;&#10;                &lt;/answer&gt;&#10;                &lt;answer&gt;&#10;                    &lt;guid&gt;FBB7EB5C9C4A4235A51CCD87F2F40B2A&lt;/guid&gt;&#10;                    &lt;answertext&gt;Can’t be defined&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2387</TotalTime>
  <Pages>0</Pages>
  <Words>1493</Words>
  <Characters>0</Characters>
  <Application>Microsoft Macintosh PowerPoint</Application>
  <PresentationFormat>Custom</PresentationFormat>
  <Lines>0</Lines>
  <Paragraphs>283</Paragraphs>
  <Slides>36</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36</vt:i4>
      </vt:variant>
    </vt:vector>
  </HeadingPairs>
  <TitlesOfParts>
    <vt:vector size="53" baseType="lpstr">
      <vt:lpstr>ArialMT</vt:lpstr>
      <vt:lpstr>Calibri</vt:lpstr>
      <vt:lpstr>Cambria Math</vt:lpstr>
      <vt:lpstr>Gill Sans MT</vt:lpstr>
      <vt:lpstr>Helvetica</vt:lpstr>
      <vt:lpstr>Helvetica Light</vt:lpstr>
      <vt:lpstr>Helvetica Neue</vt:lpstr>
      <vt:lpstr>Helvetica Neue Light</vt:lpstr>
      <vt:lpstr>Impact</vt:lpstr>
      <vt:lpstr>MS PGothic</vt:lpstr>
      <vt:lpstr>ＭＳ Ｐゴシック</vt:lpstr>
      <vt:lpstr>Verdana</vt:lpstr>
      <vt:lpstr>Wingdings</vt:lpstr>
      <vt:lpstr>Wingdings 2</vt:lpstr>
      <vt:lpstr>ヒラギノ角ゴ ProN W3</vt:lpstr>
      <vt:lpstr>Arial</vt:lpstr>
      <vt:lpstr>Solstice</vt:lpstr>
      <vt:lpstr>PowerPoint Presentation</vt:lpstr>
      <vt:lpstr>FIT1045 Introduction to Algorithms and Programming  Lecture 22  Unsolvable Problems</vt:lpstr>
      <vt:lpstr>Can we find an algorithm to solve every problem on every input?????</vt:lpstr>
      <vt:lpstr>Overview</vt:lpstr>
      <vt:lpstr>Collatz function</vt:lpstr>
      <vt:lpstr>For the input n=5, the number of integers the following function prints is:</vt:lpstr>
      <vt:lpstr>Question????</vt:lpstr>
      <vt:lpstr>PowerPoint Presentation</vt:lpstr>
      <vt:lpstr>Is Collatz(n) an algorithm?</vt:lpstr>
      <vt:lpstr>An Algorithm</vt:lpstr>
      <vt:lpstr>A Process</vt:lpstr>
      <vt:lpstr>A Process</vt:lpstr>
      <vt:lpstr>Error Checking </vt:lpstr>
      <vt:lpstr>PowerPoint Presentation</vt:lpstr>
      <vt:lpstr>Halting Problem</vt:lpstr>
      <vt:lpstr>Halting Problem</vt:lpstr>
      <vt:lpstr>Halting Problem</vt:lpstr>
      <vt:lpstr>ASCII Table</vt:lpstr>
      <vt:lpstr>Collatz function</vt:lpstr>
      <vt:lpstr>Coding Collatz function</vt:lpstr>
      <vt:lpstr>Representing a sequence of integers</vt:lpstr>
      <vt:lpstr>Conversion functions</vt:lpstr>
      <vt:lpstr>Let Us Now Assume … (in order to obtain a contradiction)</vt:lpstr>
      <vt:lpstr>Halting Function</vt:lpstr>
      <vt:lpstr>Now to show there is no algorithm for the function halt,  we need another function …</vt:lpstr>
      <vt:lpstr>Devious function</vt:lpstr>
      <vt:lpstr>Devious Question</vt:lpstr>
      <vt:lpstr>Halting Problem</vt:lpstr>
      <vt:lpstr>devious(&lt;devious&gt;) = ?</vt:lpstr>
      <vt:lpstr>Counting</vt:lpstr>
      <vt:lpstr>Countable Sets</vt:lpstr>
      <vt:lpstr>Positive Fractions</vt:lpstr>
      <vt:lpstr>PowerPoint Presentation</vt:lpstr>
      <vt:lpstr>PowerPoint Presentation</vt:lpstr>
      <vt:lpstr>Uncomputable Numbers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3  Finding an Algorithm</dc:title>
  <dc:creator>monash</dc:creator>
  <cp:lastModifiedBy>David Morgan</cp:lastModifiedBy>
  <cp:revision>251</cp:revision>
  <dcterms:created xsi:type="dcterms:W3CDTF">2011-05-03T05:30:23Z</dcterms:created>
  <dcterms:modified xsi:type="dcterms:W3CDTF">2016-10-18T11:50:06Z</dcterms:modified>
</cp:coreProperties>
</file>