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54" r:id="rId4"/>
    <p:sldMasterId id="2147483655" r:id="rId5"/>
    <p:sldMasterId id="2147483656" r:id="rId6"/>
    <p:sldMasterId id="2147483657" r:id="rId7"/>
    <p:sldMasterId id="2147483658" r:id="rId8"/>
    <p:sldMasterId id="2147483659" r:id="rId9"/>
    <p:sldMasterId id="2147483660" r:id="rId10"/>
    <p:sldMasterId id="2147483661" r:id="rId11"/>
    <p:sldMasterId id="2147483662" r:id="rId12"/>
    <p:sldMasterId id="2147483663" r:id="rId13"/>
    <p:sldMasterId id="2147483664" r:id="rId14"/>
    <p:sldMasterId id="2147483665" r:id="rId15"/>
    <p:sldMasterId id="2147483666" r:id="rId16"/>
    <p:sldMasterId id="2147483667" r:id="rId17"/>
    <p:sldMasterId id="2147484464" r:id="rId18"/>
  </p:sldMasterIdLst>
  <p:notesMasterIdLst>
    <p:notesMasterId r:id="rId46"/>
  </p:notesMasterIdLst>
  <p:sldIdLst>
    <p:sldId id="287" r:id="rId19"/>
    <p:sldId id="288" r:id="rId20"/>
    <p:sldId id="267" r:id="rId21"/>
    <p:sldId id="257" r:id="rId22"/>
    <p:sldId id="258" r:id="rId23"/>
    <p:sldId id="283" r:id="rId24"/>
    <p:sldId id="259" r:id="rId25"/>
    <p:sldId id="260" r:id="rId26"/>
    <p:sldId id="261" r:id="rId27"/>
    <p:sldId id="284" r:id="rId28"/>
    <p:sldId id="262" r:id="rId29"/>
    <p:sldId id="285" r:id="rId30"/>
    <p:sldId id="281" r:id="rId31"/>
    <p:sldId id="286" r:id="rId32"/>
    <p:sldId id="275" r:id="rId33"/>
    <p:sldId id="278" r:id="rId34"/>
    <p:sldId id="263" r:id="rId35"/>
    <p:sldId id="279" r:id="rId36"/>
    <p:sldId id="276" r:id="rId37"/>
    <p:sldId id="280" r:id="rId38"/>
    <p:sldId id="264" r:id="rId39"/>
    <p:sldId id="265" r:id="rId40"/>
    <p:sldId id="269" r:id="rId41"/>
    <p:sldId id="266" r:id="rId42"/>
    <p:sldId id="270" r:id="rId43"/>
    <p:sldId id="282" r:id="rId44"/>
    <p:sldId id="289" r:id="rId45"/>
  </p:sldIdLst>
  <p:sldSz cx="13004800" cy="9753600"/>
  <p:notesSz cx="6858000" cy="9144000"/>
  <p:custDataLst>
    <p:tags r:id="rId47"/>
  </p:custDataLst>
  <p:defaultTextStyle>
    <a:defPPr>
      <a:defRPr lang="en-US"/>
    </a:defPPr>
    <a:lvl1pPr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1pPr>
    <a:lvl2pPr marL="4572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2pPr>
    <a:lvl3pPr marL="9144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3pPr>
    <a:lvl4pPr marL="13716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4pPr>
    <a:lvl5pPr marL="1828800" algn="ctr" rtl="0" fontAlgn="base">
      <a:spcBef>
        <a:spcPct val="0"/>
      </a:spcBef>
      <a:spcAft>
        <a:spcPct val="0"/>
      </a:spcAft>
      <a:defRPr sz="4200" kern="1200">
        <a:solidFill>
          <a:srgbClr val="000000"/>
        </a:solidFill>
        <a:latin typeface="Helvetica Neue Light" pitchFamily="-84" charset="0"/>
        <a:ea typeface="ヒラギノ角ゴ ProN W3" pitchFamily="-84" charset="-128"/>
        <a:cs typeface="+mn-cs"/>
        <a:sym typeface="Helvetica Neue Light" pitchFamily="-84" charset="0"/>
      </a:defRPr>
    </a:lvl5pPr>
    <a:lvl6pPr marL="22860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6pPr>
    <a:lvl7pPr marL="27432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7pPr>
    <a:lvl8pPr marL="32004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8pPr>
    <a:lvl9pPr marL="3657600" algn="l" defTabSz="914400" rtl="0" eaLnBrk="1" latinLnBrk="0" hangingPunct="1">
      <a:defRPr sz="4200" kern="1200">
        <a:solidFill>
          <a:srgbClr val="000000"/>
        </a:solidFill>
        <a:latin typeface="Helvetica Neue Light" pitchFamily="-84" charset="0"/>
        <a:ea typeface="ヒラギノ角ゴ ProN W3" pitchFamily="-84" charset="-128"/>
        <a:cs typeface="+mn-cs"/>
        <a:sym typeface="Helvetica Neue Light" pitchFamily="-8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smtClean="0"/>
            </a:lvl1pPr>
          </a:lstStyle>
          <a:p>
            <a:pPr>
              <a:defRPr/>
            </a:pPr>
            <a:endParaRPr lang="en-US"/>
          </a:p>
        </p:txBody>
      </p:sp>
      <p:sp>
        <p:nvSpPr>
          <p:cNvPr id="2713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75012786-C9FA-4223-A010-A4256D9C30DF}" type="datetime1">
              <a:rPr lang="en-US"/>
              <a:pPr>
                <a:defRPr/>
              </a:pPr>
              <a:t>8/1/2016</a:t>
            </a:fld>
            <a:endParaRPr lang="en-US"/>
          </a:p>
        </p:txBody>
      </p:sp>
      <p:sp>
        <p:nvSpPr>
          <p:cNvPr id="271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713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13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smtClean="0"/>
            </a:lvl1pPr>
          </a:lstStyle>
          <a:p>
            <a:pPr>
              <a:defRPr/>
            </a:pPr>
            <a:endParaRPr lang="en-US"/>
          </a:p>
        </p:txBody>
      </p:sp>
      <p:sp>
        <p:nvSpPr>
          <p:cNvPr id="2713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53C3E834-8320-4B49-89A0-641EF4854929}" type="slidenum">
              <a:rPr lang="en-US"/>
              <a:pPr>
                <a:defRPr/>
              </a:pPr>
              <a:t>‹#›</a:t>
            </a:fld>
            <a:endParaRPr lang="en-US"/>
          </a:p>
        </p:txBody>
      </p:sp>
    </p:spTree>
    <p:extLst>
      <p:ext uri="{BB962C8B-B14F-4D97-AF65-F5344CB8AC3E}">
        <p14:creationId xmlns:p14="http://schemas.microsoft.com/office/powerpoint/2010/main" val="94422100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Calibri"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3819775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748804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076861764"/>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761671"/>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56132187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5715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863600"/>
            <a:ext cx="5854700" cy="802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08139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08956363"/>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44493537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251246"/>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683700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69767958"/>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672652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235437"/>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90525"/>
            <a:ext cx="2965450" cy="84994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90525"/>
            <a:ext cx="8743950" cy="84994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1845925"/>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95037033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7160184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405802164"/>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7920010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542017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2133299382"/>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1319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804503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566668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394978052"/>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965199434"/>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38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382000"/>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1081432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529584692"/>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08002503"/>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636640601"/>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324100"/>
            <a:ext cx="58547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47639773"/>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5304594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409325816"/>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01739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423302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644567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31689184"/>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31403275"/>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65514306"/>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138190715"/>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403771858"/>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853606884"/>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28582570"/>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137320909"/>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184150209"/>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494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26851637"/>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21605499"/>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951759083"/>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64502401"/>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3371431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18247960"/>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08491"/>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51660541"/>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5016500"/>
            <a:ext cx="24638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776763994"/>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54402369"/>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579075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63427572"/>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175507"/>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01090704"/>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84242869"/>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78231569"/>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1320800"/>
            <a:ext cx="127000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365760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39294074"/>
      </p:ext>
    </p:extLst>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415966216"/>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49484378"/>
      </p:ext>
    </p:extLst>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986761351"/>
      </p:ext>
    </p:extLst>
  </p:cSld>
  <p:clrMapOvr>
    <a:masterClrMapping/>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6578600" y="5016500"/>
            <a:ext cx="5854700" cy="317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9411"/>
      </p:ext>
    </p:extLst>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9015636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4006683"/>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18282384"/>
      </p:ext>
    </p:extLst>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196101"/>
      </p:ext>
    </p:extLst>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675762033"/>
      </p:ext>
    </p:extLst>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015761790"/>
      </p:ext>
    </p:extLst>
  </p:cSld>
  <p:clrMapOvr>
    <a:masterClrMapping/>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506569854"/>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1320800"/>
            <a:ext cx="2965450" cy="68707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1320800"/>
            <a:ext cx="8743950" cy="68707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3263799"/>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639145077"/>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10148833"/>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632397943"/>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78486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01300" y="8470900"/>
            <a:ext cx="2400300" cy="50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1435920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524889914"/>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68449563"/>
      </p:ext>
    </p:extLst>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88781390"/>
      </p:ext>
    </p:extLst>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353436"/>
      </p:ext>
    </p:extLst>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36448718"/>
      </p:ext>
    </p:extLst>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335342267"/>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62245381"/>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53625" y="7785100"/>
            <a:ext cx="2847975" cy="1701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1409700" y="7785100"/>
            <a:ext cx="8391525" cy="1701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98056567"/>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7081254"/>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06593332"/>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44284076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5527"/>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992739603"/>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69709741"/>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052898736"/>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402944"/>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96698604"/>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287694600"/>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96895840"/>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063334177"/>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C92A62C4-0B74-4224-8DD7-A1C7D32C79CE}" type="datetime1">
              <a:rPr lang="en-US"/>
              <a:pPr>
                <a:defRPr/>
              </a:pPr>
              <a:t>8/1/2016</a:t>
            </a:fld>
            <a:endParaRPr lang="en-US"/>
          </a:p>
        </p:txBody>
      </p:sp>
      <p:sp>
        <p:nvSpPr>
          <p:cNvPr id="7" name="Footer Placeholder 19"/>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8D581526-6CC6-46E5-990C-916CA949F119}" type="slidenum">
              <a:rPr lang="en-US"/>
              <a:pPr>
                <a:defRPr/>
              </a:pPr>
              <a:t>‹#›</a:t>
            </a:fld>
            <a:endParaRPr lang="en-US"/>
          </a:p>
        </p:txBody>
      </p:sp>
    </p:spTree>
    <p:extLst>
      <p:ext uri="{BB962C8B-B14F-4D97-AF65-F5344CB8AC3E}">
        <p14:creationId xmlns:p14="http://schemas.microsoft.com/office/powerpoint/2010/main" val="29106531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6ED31784-BB38-4FDC-878A-ADF2B5C0C1F2}" type="datetime1">
              <a:rPr lang="en-US"/>
              <a:pPr>
                <a:defRPr/>
              </a:pPr>
              <a:t>8/1/2016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8646DDB9-9682-4FA0-89A3-04AB9DDE36DB}" type="slidenum">
              <a:rPr lang="en-US"/>
              <a:pPr>
                <a:defRPr/>
              </a:pPr>
              <a:t>‹#›</a:t>
            </a:fld>
            <a:endParaRPr lang="en-US"/>
          </a:p>
        </p:txBody>
      </p:sp>
    </p:spTree>
    <p:extLst>
      <p:ext uri="{BB962C8B-B14F-4D97-AF65-F5344CB8AC3E}">
        <p14:creationId xmlns:p14="http://schemas.microsoft.com/office/powerpoint/2010/main" val="3683458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14685265"/>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defRPr/>
            </a:pP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8BC86E16-9968-410A-8D9C-DB69AA9438D5}" type="datetime1">
              <a:rPr lang="en-US"/>
              <a:pPr>
                <a:defRPr/>
              </a:pPr>
              <a:t>8/1/2016</a:t>
            </a:fld>
            <a:endParaRPr lang="en-US"/>
          </a:p>
        </p:txBody>
      </p:sp>
      <p:sp>
        <p:nvSpPr>
          <p:cNvPr id="9"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8655D5B4-B2FE-4286-A399-5117620D27C0}" type="slidenum">
              <a:rPr lang="en-US"/>
              <a:pPr>
                <a:defRPr/>
              </a:pPr>
              <a:t>‹#›</a:t>
            </a:fld>
            <a:endParaRPr lang="en-US"/>
          </a:p>
        </p:txBody>
      </p:sp>
    </p:spTree>
    <p:extLst>
      <p:ext uri="{BB962C8B-B14F-4D97-AF65-F5344CB8AC3E}">
        <p14:creationId xmlns:p14="http://schemas.microsoft.com/office/powerpoint/2010/main" val="405811130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2E6FA62F-186B-4197-BA97-96A68E16837B}" type="datetime1">
              <a:rPr lang="en-US"/>
              <a:pPr>
                <a:defRPr/>
              </a:pPr>
              <a:t>8/1/2016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58EB3652-4F83-4D26-8F6D-5F5894F55DCA}" type="slidenum">
              <a:rPr lang="en-US"/>
              <a:pPr>
                <a:defRPr/>
              </a:pPr>
              <a:t>‹#›</a:t>
            </a:fld>
            <a:endParaRPr lang="en-US"/>
          </a:p>
        </p:txBody>
      </p:sp>
    </p:spTree>
    <p:extLst>
      <p:ext uri="{BB962C8B-B14F-4D97-AF65-F5344CB8AC3E}">
        <p14:creationId xmlns:p14="http://schemas.microsoft.com/office/powerpoint/2010/main" val="177215145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5D408168-FDBB-4118-9D28-38A4ABD87E94}" type="datetime1">
              <a:rPr lang="en-US"/>
              <a:pPr>
                <a:defRPr/>
              </a:pPr>
              <a:t>8/1/2016</a:t>
            </a:fld>
            <a:endParaRPr lang="en-US"/>
          </a:p>
        </p:txBody>
      </p:sp>
      <p:sp>
        <p:nvSpPr>
          <p:cNvPr id="8" name="Footer Placeholder 7"/>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2FE83B64-2C2A-4DAD-9B11-F683F883BA9B}" type="slidenum">
              <a:rPr lang="en-US"/>
              <a:pPr>
                <a:defRPr/>
              </a:pPr>
              <a:t>‹#›</a:t>
            </a:fld>
            <a:endParaRPr lang="en-US"/>
          </a:p>
        </p:txBody>
      </p:sp>
    </p:spTree>
    <p:extLst>
      <p:ext uri="{BB962C8B-B14F-4D97-AF65-F5344CB8AC3E}">
        <p14:creationId xmlns:p14="http://schemas.microsoft.com/office/powerpoint/2010/main" val="9897131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92756BEA-617C-4A0F-BF05-CB50B7BA48B4}" type="datetime1">
              <a:rPr lang="en-US"/>
              <a:pPr>
                <a:defRPr/>
              </a:pPr>
              <a:t>8/1/2016</a:t>
            </a:fld>
            <a:endParaRPr lang="en-US"/>
          </a:p>
        </p:txBody>
      </p:sp>
      <p:sp>
        <p:nvSpPr>
          <p:cNvPr id="4" name="Footer Placeholder 3"/>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ECEFA132-E38C-4698-B23F-FAF8C9421E8A}" type="slidenum">
              <a:rPr lang="en-US"/>
              <a:pPr>
                <a:defRPr/>
              </a:pPr>
              <a:t>‹#›</a:t>
            </a:fld>
            <a:endParaRPr lang="en-US"/>
          </a:p>
        </p:txBody>
      </p:sp>
    </p:spTree>
    <p:extLst>
      <p:ext uri="{BB962C8B-B14F-4D97-AF65-F5344CB8AC3E}">
        <p14:creationId xmlns:p14="http://schemas.microsoft.com/office/powerpoint/2010/main" val="141011740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smtClean="0"/>
            </a:lvl1pPr>
          </a:lstStyle>
          <a:p>
            <a:pPr>
              <a:defRPr/>
            </a:pPr>
            <a:fld id="{CAF8D7D4-081E-4E21-A092-6A6782D88D00}" type="datetime1">
              <a:rPr lang="en-US"/>
              <a:pPr>
                <a:defRPr/>
              </a:pPr>
              <a:t>8/1/2016</a:t>
            </a:fld>
            <a:endParaRPr lang="en-US"/>
          </a:p>
        </p:txBody>
      </p:sp>
      <p:sp>
        <p:nvSpPr>
          <p:cNvPr id="5" name="Footer Placeholder 2"/>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BB33E499-7218-4BDB-B206-EAB08EADDEDF}" type="slidenum">
              <a:rPr lang="en-US"/>
              <a:pPr>
                <a:defRPr/>
              </a:pPr>
              <a:t>‹#›</a:t>
            </a:fld>
            <a:endParaRPr lang="en-US"/>
          </a:p>
        </p:txBody>
      </p:sp>
    </p:spTree>
    <p:extLst>
      <p:ext uri="{BB962C8B-B14F-4D97-AF65-F5344CB8AC3E}">
        <p14:creationId xmlns:p14="http://schemas.microsoft.com/office/powerpoint/2010/main" val="83765502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0A14872C-9C60-4008-92C8-F7F45F7F2730}" type="datetime1">
              <a:rPr lang="en-US"/>
              <a:pPr>
                <a:defRPr/>
              </a:pPr>
              <a:t>8/1/2016</a:t>
            </a:fld>
            <a:endParaRPr lang="en-US"/>
          </a:p>
        </p:txBody>
      </p:sp>
      <p:sp>
        <p:nvSpPr>
          <p:cNvPr id="6"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7C3CAFAB-5CCC-4D84-BC4D-F86EED214F42}" type="slidenum">
              <a:rPr lang="en-US"/>
              <a:pPr>
                <a:defRPr/>
              </a:pPr>
              <a:t>‹#›</a:t>
            </a:fld>
            <a:endParaRPr lang="en-US"/>
          </a:p>
        </p:txBody>
      </p:sp>
    </p:spTree>
    <p:extLst>
      <p:ext uri="{BB962C8B-B14F-4D97-AF65-F5344CB8AC3E}">
        <p14:creationId xmlns:p14="http://schemas.microsoft.com/office/powerpoint/2010/main" val="325027446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algn="l" eaLnBrk="1" hangingPunct="1">
              <a:lnSpc>
                <a:spcPts val="4263"/>
              </a:lnSpc>
              <a:spcBef>
                <a:spcPts val="850"/>
              </a:spcBef>
              <a:buClr>
                <a:schemeClr val="accent1"/>
              </a:buClr>
              <a:buSzPct val="80000"/>
              <a:buFont typeface="Wingdings 2" pitchFamily="18" charset="2"/>
              <a:buNone/>
              <a:defRPr/>
            </a:pPr>
            <a:endParaRPr lang="en-US" sz="4600" smtClean="0">
              <a:solidFill>
                <a:schemeClr val="tx1"/>
              </a:solidFill>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defRPr/>
            </a:pP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773910E8-3376-4E17-894B-5F3C6E92D175}" type="datetime1">
              <a:rPr lang="en-US"/>
              <a:pPr>
                <a:defRPr/>
              </a:pPr>
              <a:t>8/1/2016</a:t>
            </a:fld>
            <a:endParaRPr lang="en-US"/>
          </a:p>
        </p:txBody>
      </p:sp>
      <p:sp>
        <p:nvSpPr>
          <p:cNvPr id="9" name="Footer Placeholder 5"/>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943411E9-1BC8-4665-B853-49737B190C33}" type="slidenum">
              <a:rPr lang="en-US"/>
              <a:pPr>
                <a:defRPr/>
              </a:pPr>
              <a:t>‹#›</a:t>
            </a:fld>
            <a:endParaRPr lang="en-US"/>
          </a:p>
        </p:txBody>
      </p:sp>
    </p:spTree>
    <p:extLst>
      <p:ext uri="{BB962C8B-B14F-4D97-AF65-F5344CB8AC3E}">
        <p14:creationId xmlns:p14="http://schemas.microsoft.com/office/powerpoint/2010/main" val="136283437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7F892D6-F082-4A85-8EA8-731EE874EDB0}" type="datetime1">
              <a:rPr lang="en-US"/>
              <a:pPr>
                <a:defRPr/>
              </a:pPr>
              <a:t>8/1/2016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9FF2BC9-718C-44CE-9FEE-DFA36B732C26}" type="slidenum">
              <a:rPr lang="en-US"/>
              <a:pPr>
                <a:defRPr/>
              </a:pPr>
              <a:t>‹#›</a:t>
            </a:fld>
            <a:endParaRPr lang="en-US"/>
          </a:p>
        </p:txBody>
      </p:sp>
    </p:spTree>
    <p:extLst>
      <p:ext uri="{BB962C8B-B14F-4D97-AF65-F5344CB8AC3E}">
        <p14:creationId xmlns:p14="http://schemas.microsoft.com/office/powerpoint/2010/main" val="282701783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F054749-6C5C-40DD-BD03-EA369B2DA0C2}" type="datetime1">
              <a:rPr lang="en-US"/>
              <a:pPr>
                <a:defRPr/>
              </a:pPr>
              <a:t>8/1/2016</a:t>
            </a:fld>
            <a:endParaRPr lang="en-US"/>
          </a:p>
        </p:txBody>
      </p:sp>
      <p:sp>
        <p:nvSpPr>
          <p:cNvPr id="5" name="Footer Placeholder 4"/>
          <p:cNvSpPr>
            <a:spLocks noGrp="1"/>
          </p:cNvSpPr>
          <p:nvPr>
            <p:ph type="ftr" sz="quarter" idx="11"/>
          </p:nvPr>
        </p:nvSpPr>
        <p:spPr/>
        <p:txBody>
          <a:bodyPr/>
          <a:lstStyle>
            <a:lvl1pPr>
              <a:defRPr smtClean="0">
                <a:solidFill>
                  <a:srgbClr val="B5A788"/>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6E9C5D6-28A4-4492-AFA6-175F475CC648}" type="slidenum">
              <a:rPr lang="en-US"/>
              <a:pPr>
                <a:defRPr/>
              </a:pPr>
              <a:t>‹#›</a:t>
            </a:fld>
            <a:endParaRPr lang="en-US"/>
          </a:p>
        </p:txBody>
      </p:sp>
    </p:spTree>
    <p:extLst>
      <p:ext uri="{BB962C8B-B14F-4D97-AF65-F5344CB8AC3E}">
        <p14:creationId xmlns:p14="http://schemas.microsoft.com/office/powerpoint/2010/main" val="28940334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a:defRPr/>
            </a:pPr>
            <a:fld id="{8DAC0ABB-25D5-4BA8-A2D2-8A3DDDAD7B12}" type="datetimeFigureOut">
              <a:rPr lang="en-US" smtClean="0"/>
              <a:pPr>
                <a:defRPr/>
              </a:pPr>
              <a:t>8/1/2016</a:t>
            </a:fld>
            <a:endParaRPr lang="en-US">
              <a:solidFill>
                <a:srgbClr val="AAA393"/>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4856B3-F14B-43CE-ACCC-7621A6B02522}" type="slidenum">
              <a:rPr lang="en-US" smtClean="0"/>
              <a:pPr>
                <a:defRPr/>
              </a:pPr>
              <a:t>‹#›</a:t>
            </a:fld>
            <a:endParaRPr lang="en-US">
              <a:solidFill>
                <a:srgbClr val="AAA393"/>
              </a:solidFill>
            </a:endParaRPr>
          </a:p>
        </p:txBody>
      </p:sp>
    </p:spTree>
    <p:extLst>
      <p:ext uri="{BB962C8B-B14F-4D97-AF65-F5344CB8AC3E}">
        <p14:creationId xmlns:p14="http://schemas.microsoft.com/office/powerpoint/2010/main" val="112532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59168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98757997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78081420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73126330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73450487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6995576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51996100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382705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63665183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94660025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0724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94347887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94691804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55637522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988813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4556303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24169871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241055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40561488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84825174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131514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387191325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5291953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3639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81445233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6998963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96904783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01447710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75384969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66121058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320029018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28146893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615692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45166790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71144957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27917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17619967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7995624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1335660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44411818"/>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121194821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102387772"/>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258712171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516585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2686587710"/>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50724679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79907384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03340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24620844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43523030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55052453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81500" y="330200"/>
            <a:ext cx="127000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365760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6305502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216411720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3653054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3515123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9381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Content Placeholder 2"/>
          <p:cNvSpPr>
            <a:spLocks noGrp="1"/>
          </p:cNvSpPr>
          <p:nvPr>
            <p:ph sz="half" idx="1"/>
          </p:nvPr>
        </p:nvSpPr>
        <p:spPr>
          <a:xfrm>
            <a:off x="4318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35500" y="8813800"/>
            <a:ext cx="4051300" cy="81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81004670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97652010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Tree>
    <p:extLst>
      <p:ext uri="{BB962C8B-B14F-4D97-AF65-F5344CB8AC3E}">
        <p14:creationId xmlns:p14="http://schemas.microsoft.com/office/powerpoint/2010/main" val="1489727113"/>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835162"/>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20512729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182968646"/>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47083041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4188" y="390525"/>
            <a:ext cx="2979737" cy="9236075"/>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31800" y="390525"/>
            <a:ext cx="8789988" cy="92360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74124049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344763161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26609493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786203581"/>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1782643075"/>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5715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3187700" y="2324100"/>
            <a:ext cx="2463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17251578"/>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5526384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83502542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907143"/>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37142883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82836084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3975675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417709987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AU"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extLst>
      <p:ext uri="{BB962C8B-B14F-4D97-AF65-F5344CB8AC3E}">
        <p14:creationId xmlns:p14="http://schemas.microsoft.com/office/powerpoint/2010/main" val="42296872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125875723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57235362"/>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extLst>
      <p:ext uri="{BB962C8B-B14F-4D97-AF65-F5344CB8AC3E}">
        <p14:creationId xmlns:p14="http://schemas.microsoft.com/office/powerpoint/2010/main" val="802540039"/>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83693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10477500" y="2324100"/>
            <a:ext cx="1955800" cy="6565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883004809"/>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275905633"/>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687909123"/>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6989913"/>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407292976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extLst>
      <p:ext uri="{BB962C8B-B14F-4D97-AF65-F5344CB8AC3E}">
        <p14:creationId xmlns:p14="http://schemas.microsoft.com/office/powerpoint/2010/main" val="308202991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674899173"/>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7850" y="330200"/>
            <a:ext cx="2965450" cy="85598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71500" y="330200"/>
            <a:ext cx="8743950" cy="85598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085983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heme" Target="../theme/theme18.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027" name="Line 2"/>
          <p:cNvSpPr>
            <a:spLocks noChangeShapeType="1"/>
          </p:cNvSpPr>
          <p:nvPr/>
        </p:nvSpPr>
        <p:spPr bwMode="auto">
          <a:xfrm flipH="1">
            <a:off x="6502400" y="1803400"/>
            <a:ext cx="0" cy="43180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body" idx="1"/>
          </p:nvPr>
        </p:nvSpPr>
        <p:spPr bwMode="auto">
          <a:xfrm>
            <a:off x="571500" y="863600"/>
            <a:ext cx="11861800" cy="802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95" r:id="rId1"/>
    <p:sldLayoutId id="2147484796" r:id="rId2"/>
    <p:sldLayoutId id="2147484797" r:id="rId3"/>
    <p:sldLayoutId id="2147484798" r:id="rId4"/>
    <p:sldLayoutId id="2147484799" r:id="rId5"/>
    <p:sldLayoutId id="2147484800" r:id="rId6"/>
    <p:sldLayoutId id="2147484801" r:id="rId7"/>
    <p:sldLayoutId id="2147484802" r:id="rId8"/>
    <p:sldLayoutId id="2147484803" r:id="rId9"/>
    <p:sldLayoutId id="2147484804" r:id="rId10"/>
    <p:sldLayoutId id="2147484805"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72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72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1267" name="Line 2"/>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ChangeArrowheads="1"/>
          </p:cNvSpPr>
          <p:nvPr>
            <p:ph type="body" idx="1"/>
          </p:nvPr>
        </p:nvSpPr>
        <p:spPr bwMode="auto">
          <a:xfrm>
            <a:off x="571500" y="2324100"/>
            <a:ext cx="118618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2291"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12292"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 id="2147484825" r:id="rId9"/>
    <p:sldLayoutId id="2147484826" r:id="rId10"/>
    <p:sldLayoutId id="2147484827"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828" r:id="rId1"/>
    <p:sldLayoutId id="2147484829" r:id="rId2"/>
    <p:sldLayoutId id="2147484830" r:id="rId3"/>
    <p:sldLayoutId id="2147484831" r:id="rId4"/>
    <p:sldLayoutId id="2147484832" r:id="rId5"/>
    <p:sldLayoutId id="2147484833" r:id="rId6"/>
    <p:sldLayoutId id="2147484834" r:id="rId7"/>
    <p:sldLayoutId id="2147484835" r:id="rId8"/>
    <p:sldLayoutId id="2147484836" r:id="rId9"/>
    <p:sldLayoutId id="2147484837" r:id="rId10"/>
    <p:sldLayoutId id="2147484838"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711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55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6002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2044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5019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59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416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73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body" idx="1"/>
          </p:nvPr>
        </p:nvSpPr>
        <p:spPr bwMode="auto">
          <a:xfrm>
            <a:off x="571500" y="50165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3315" name="Line 2"/>
          <p:cNvSpPr>
            <a:spLocks noChangeShapeType="1"/>
          </p:cNvSpPr>
          <p:nvPr/>
        </p:nvSpPr>
        <p:spPr bwMode="auto">
          <a:xfrm>
            <a:off x="647700" y="4749800"/>
            <a:ext cx="4881563"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3316" name="Rectangle 3"/>
          <p:cNvSpPr>
            <a:spLocks noGrp="1" noChangeArrowheads="1"/>
          </p:cNvSpPr>
          <p:nvPr>
            <p:ph type="title"/>
          </p:nvPr>
        </p:nvSpPr>
        <p:spPr bwMode="auto">
          <a:xfrm>
            <a:off x="571500" y="1320800"/>
            <a:ext cx="508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39" r:id="rId1"/>
    <p:sldLayoutId id="2147484840" r:id="rId2"/>
    <p:sldLayoutId id="2147484841" r:id="rId3"/>
    <p:sldLayoutId id="2147484842" r:id="rId4"/>
    <p:sldLayoutId id="2147484843" r:id="rId5"/>
    <p:sldLayoutId id="2147484844" r:id="rId6"/>
    <p:sldLayoutId id="2147484845" r:id="rId7"/>
    <p:sldLayoutId id="2147484846" r:id="rId8"/>
    <p:sldLayoutId id="2147484847" r:id="rId9"/>
    <p:sldLayoutId id="2147484848" r:id="rId10"/>
    <p:sldLayoutId id="214748484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bwMode="auto">
          <a:xfrm>
            <a:off x="571500" y="50165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4339" name="Line 2"/>
          <p:cNvSpPr>
            <a:spLocks noChangeShapeType="1"/>
          </p:cNvSpPr>
          <p:nvPr/>
        </p:nvSpPr>
        <p:spPr bwMode="auto">
          <a:xfrm>
            <a:off x="647700" y="47498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4340" name="Rectangle 3"/>
          <p:cNvSpPr>
            <a:spLocks noGrp="1" noChangeArrowheads="1"/>
          </p:cNvSpPr>
          <p:nvPr>
            <p:ph type="title"/>
          </p:nvPr>
        </p:nvSpPr>
        <p:spPr bwMode="auto">
          <a:xfrm>
            <a:off x="571500" y="1320800"/>
            <a:ext cx="118618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606060"/>
          </a:solidFill>
          <a:latin typeface="+mn-lt"/>
          <a:ea typeface="+mn-ea"/>
          <a:cs typeface="+mn-cs"/>
          <a:sym typeface="Helvetica Neue" pitchFamily="-84" charset="0"/>
        </a:defRPr>
      </a:lvl5pPr>
      <a:lvl6pPr marL="457200" algn="l" rtl="0" fontAlgn="base">
        <a:spcBef>
          <a:spcPct val="0"/>
        </a:spcBef>
        <a:spcAft>
          <a:spcPct val="0"/>
        </a:spcAft>
        <a:defRPr sz="2600">
          <a:solidFill>
            <a:srgbClr val="606060"/>
          </a:solidFill>
          <a:latin typeface="+mn-lt"/>
          <a:ea typeface="+mn-ea"/>
          <a:cs typeface="+mn-cs"/>
          <a:sym typeface="Helvetica Neue" charset="0"/>
        </a:defRPr>
      </a:lvl6pPr>
      <a:lvl7pPr marL="914400" algn="l" rtl="0" fontAlgn="base">
        <a:spcBef>
          <a:spcPct val="0"/>
        </a:spcBef>
        <a:spcAft>
          <a:spcPct val="0"/>
        </a:spcAft>
        <a:defRPr sz="2600">
          <a:solidFill>
            <a:srgbClr val="606060"/>
          </a:solidFill>
          <a:latin typeface="+mn-lt"/>
          <a:ea typeface="+mn-ea"/>
          <a:cs typeface="+mn-cs"/>
          <a:sym typeface="Helvetica Neue" charset="0"/>
        </a:defRPr>
      </a:lvl7pPr>
      <a:lvl8pPr marL="1371600" algn="l" rtl="0" fontAlgn="base">
        <a:spcBef>
          <a:spcPct val="0"/>
        </a:spcBef>
        <a:spcAft>
          <a:spcPct val="0"/>
        </a:spcAft>
        <a:defRPr sz="2600">
          <a:solidFill>
            <a:srgbClr val="606060"/>
          </a:solidFill>
          <a:latin typeface="+mn-lt"/>
          <a:ea typeface="+mn-ea"/>
          <a:cs typeface="+mn-cs"/>
          <a:sym typeface="Helvetica Neue" charset="0"/>
        </a:defRPr>
      </a:lvl8pPr>
      <a:lvl9pPr marL="1828800" algn="l" rtl="0" fontAlgn="base">
        <a:spcBef>
          <a:spcPct val="0"/>
        </a:spcBef>
        <a:spcAft>
          <a:spcPct val="0"/>
        </a:spcAft>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1409700" y="7785100"/>
            <a:ext cx="57912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smtClean="0">
                <a:sym typeface="Helvetica Neue Light" pitchFamily="-84" charset="0"/>
              </a:rPr>
              <a:t>Click to edit Master title style</a:t>
            </a:r>
          </a:p>
        </p:txBody>
      </p:sp>
      <p:sp>
        <p:nvSpPr>
          <p:cNvPr id="15363" name="Line 2"/>
          <p:cNvSpPr>
            <a:spLocks noChangeShapeType="1"/>
          </p:cNvSpPr>
          <p:nvPr/>
        </p:nvSpPr>
        <p:spPr bwMode="auto">
          <a:xfrm flipH="1">
            <a:off x="7543800" y="7975600"/>
            <a:ext cx="0" cy="142240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5364" name="Rectangle 3"/>
          <p:cNvSpPr>
            <a:spLocks noGrp="1" noChangeArrowheads="1"/>
          </p:cNvSpPr>
          <p:nvPr>
            <p:ph type="body" idx="1"/>
          </p:nvPr>
        </p:nvSpPr>
        <p:spPr bwMode="auto">
          <a:xfrm>
            <a:off x="7848600" y="8470900"/>
            <a:ext cx="4953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ransition/>
  <p:txStyles>
    <p:titleStyle>
      <a:lvl1pPr algn="r"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600">
          <a:solidFill>
            <a:srgbClr val="999999"/>
          </a:solidFill>
          <a:latin typeface="+mn-lt"/>
          <a:ea typeface="+mn-ea"/>
          <a:cs typeface="+mn-cs"/>
          <a:sym typeface="Helvetica Neue" pitchFamily="-84" charset="0"/>
        </a:defRPr>
      </a:lvl5pPr>
      <a:lvl6pPr marL="457200" algn="l" rtl="0" fontAlgn="base">
        <a:spcBef>
          <a:spcPct val="0"/>
        </a:spcBef>
        <a:spcAft>
          <a:spcPct val="0"/>
        </a:spcAft>
        <a:defRPr sz="2600">
          <a:solidFill>
            <a:srgbClr val="999999"/>
          </a:solidFill>
          <a:latin typeface="+mn-lt"/>
          <a:ea typeface="+mn-ea"/>
          <a:cs typeface="+mn-cs"/>
          <a:sym typeface="Helvetica Neue" charset="0"/>
        </a:defRPr>
      </a:lvl6pPr>
      <a:lvl7pPr marL="914400" algn="l" rtl="0" fontAlgn="base">
        <a:spcBef>
          <a:spcPct val="0"/>
        </a:spcBef>
        <a:spcAft>
          <a:spcPct val="0"/>
        </a:spcAft>
        <a:defRPr sz="2600">
          <a:solidFill>
            <a:srgbClr val="999999"/>
          </a:solidFill>
          <a:latin typeface="+mn-lt"/>
          <a:ea typeface="+mn-ea"/>
          <a:cs typeface="+mn-cs"/>
          <a:sym typeface="Helvetica Neue" charset="0"/>
        </a:defRPr>
      </a:lvl7pPr>
      <a:lvl8pPr marL="1371600" algn="l" rtl="0" fontAlgn="base">
        <a:spcBef>
          <a:spcPct val="0"/>
        </a:spcBef>
        <a:spcAft>
          <a:spcPct val="0"/>
        </a:spcAft>
        <a:defRPr sz="2600">
          <a:solidFill>
            <a:srgbClr val="999999"/>
          </a:solidFill>
          <a:latin typeface="+mn-lt"/>
          <a:ea typeface="+mn-ea"/>
          <a:cs typeface="+mn-cs"/>
          <a:sym typeface="Helvetica Neue" charset="0"/>
        </a:defRPr>
      </a:lvl8pPr>
      <a:lvl9pPr marL="1828800" algn="l" rtl="0" fontAlgn="base">
        <a:spcBef>
          <a:spcPct val="0"/>
        </a:spcBef>
        <a:spcAft>
          <a:spcPct val="0"/>
        </a:spcAft>
        <a:defRPr sz="2600">
          <a:solidFill>
            <a:srgbClr val="999999"/>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16387" name="Line 2"/>
          <p:cNvSpPr>
            <a:spLocks noChangeShapeType="1"/>
          </p:cNvSpPr>
          <p:nvPr/>
        </p:nvSpPr>
        <p:spPr bwMode="auto">
          <a:xfrm flipH="1">
            <a:off x="90662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6388" name="Line 3"/>
          <p:cNvSpPr>
            <a:spLocks noChangeShapeType="1"/>
          </p:cNvSpPr>
          <p:nvPr/>
        </p:nvSpPr>
        <p:spPr bwMode="auto">
          <a:xfrm>
            <a:off x="9066213" y="30924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16389" name="Line 4"/>
          <p:cNvSpPr>
            <a:spLocks noChangeShapeType="1"/>
          </p:cNvSpPr>
          <p:nvPr/>
        </p:nvSpPr>
        <p:spPr bwMode="auto">
          <a:xfrm>
            <a:off x="9066213" y="5873750"/>
            <a:ext cx="34305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defRPr/>
            </a:pPr>
            <a:endParaRPr lang="en-US">
              <a:sym typeface="Helvetica Neue Light" charset="0"/>
            </a:endParaRPr>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a:solidFill>
                  <a:srgbClr val="FFFFFF"/>
                </a:solidFill>
              </a14:hiddenFill>
            </a:ext>
          </a:extLst>
        </p:spPr>
        <p:txBody>
          <a:bodyPr lIns="130046" tIns="65023" rIns="130046" bIns="65023" anchor="ctr"/>
          <a:lstStyle/>
          <a:p>
            <a:pPr>
              <a:defRPr/>
            </a:pP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defRPr/>
            </a:pPr>
            <a:endParaRPr lang="en-US" smtClean="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defRPr/>
            </a:pP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17417"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smtClean="0">
                <a:solidFill>
                  <a:srgbClr val="B5A788"/>
                </a:solidFill>
              </a:defRPr>
            </a:lvl1pPr>
          </a:lstStyle>
          <a:p>
            <a:pPr>
              <a:defRPr/>
            </a:pPr>
            <a:fld id="{8DAC0ABB-25D5-4BA8-A2D2-8A3DDDAD7B12}" type="datetimeFigureOut">
              <a:rPr lang="en-US"/>
              <a:pPr>
                <a:defRPr/>
              </a:pPr>
              <a:t>8/1/2016</a:t>
            </a:fld>
            <a:endParaRPr lang="en-US">
              <a:solidFill>
                <a:srgbClr val="AAA393"/>
              </a:solidFill>
            </a:endParaRPr>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AAA393"/>
                </a:solidFill>
              </a:defRPr>
            </a:lvl1pPr>
          </a:lstStyle>
          <a:p>
            <a:pPr>
              <a:defRPr/>
            </a:pPr>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defRPr sz="1700" smtClean="0">
                <a:solidFill>
                  <a:srgbClr val="B5A788"/>
                </a:solidFill>
              </a:defRPr>
            </a:lvl1pPr>
          </a:lstStyle>
          <a:p>
            <a:pPr>
              <a:defRPr/>
            </a:pPr>
            <a:fld id="{BD4856B3-F14B-43CE-ACCC-7621A6B02522}" type="slidenum">
              <a:rPr lang="en-US"/>
              <a:pPr>
                <a:defRPr/>
              </a:pPr>
              <a:t>‹#›</a:t>
            </a:fld>
            <a:endParaRPr lang="en-US">
              <a:solidFill>
                <a:srgbClr val="AAA393"/>
              </a:solidFill>
            </a:endParaRPr>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lIns="130046" tIns="65023" rIns="130046" bIns="65023" anchor="ctr"/>
          <a:lstStyle/>
          <a:p>
            <a:pPr>
              <a:defRPr/>
            </a:pP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4883" r:id="rId1"/>
    <p:sldLayoutId id="2147484884" r:id="rId2"/>
    <p:sldLayoutId id="2147484885" r:id="rId3"/>
    <p:sldLayoutId id="2147484886" r:id="rId4"/>
    <p:sldLayoutId id="2147484887" r:id="rId5"/>
    <p:sldLayoutId id="2147484888" r:id="rId6"/>
    <p:sldLayoutId id="2147484889" r:id="rId7"/>
    <p:sldLayoutId id="2147484890" r:id="rId8"/>
    <p:sldLayoutId id="2147484891" r:id="rId9"/>
    <p:sldLayoutId id="2147484892" r:id="rId10"/>
    <p:sldLayoutId id="2147484893" r:id="rId11"/>
    <p:sldLayoutId id="2147484894" r:id="rId12"/>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2051" name="Line 2"/>
          <p:cNvSpPr>
            <a:spLocks noChangeShapeType="1"/>
          </p:cNvSpPr>
          <p:nvPr/>
        </p:nvSpPr>
        <p:spPr bwMode="auto">
          <a:xfrm flipH="1">
            <a:off x="4430713" y="1778000"/>
            <a:ext cx="1587" cy="50546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3075" name="Line 2"/>
          <p:cNvSpPr>
            <a:spLocks noChangeShapeType="1"/>
          </p:cNvSpPr>
          <p:nvPr/>
        </p:nvSpPr>
        <p:spPr bwMode="auto">
          <a:xfrm flipH="1">
            <a:off x="6488113" y="508000"/>
            <a:ext cx="1587" cy="801370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 id="2147484728"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4099" name="Line 2"/>
          <p:cNvSpPr>
            <a:spLocks noChangeShapeType="1"/>
          </p:cNvSpPr>
          <p:nvPr/>
        </p:nvSpPr>
        <p:spPr bwMode="auto">
          <a:xfrm flipH="1">
            <a:off x="44434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4100" name="Line 3"/>
          <p:cNvSpPr>
            <a:spLocks noChangeShapeType="1"/>
          </p:cNvSpPr>
          <p:nvPr/>
        </p:nvSpPr>
        <p:spPr bwMode="auto">
          <a:xfrm flipH="1">
            <a:off x="8545513" y="1776413"/>
            <a:ext cx="1587" cy="50688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Tree>
  </p:cSld>
  <p:clrMap bg1="lt1" tx1="dk1" bg2="lt2" tx2="dk2" accent1="accent1" accent2="accent2" accent3="accent3" accent4="accent4" accent5="accent5" accent6="accent6" hlink="hlink" folHlink="folHlink"/>
  <p:sldLayoutIdLst>
    <p:sldLayoutId id="2147484740" r:id="rId1"/>
    <p:sldLayoutId id="2147484741" r:id="rId2"/>
    <p:sldLayoutId id="2147484742" r:id="rId3"/>
    <p:sldLayoutId id="2147484743" r:id="rId4"/>
    <p:sldLayoutId id="2147484744" r:id="rId5"/>
    <p:sldLayoutId id="2147484745" r:id="rId6"/>
    <p:sldLayoutId id="2147484746" r:id="rId7"/>
    <p:sldLayoutId id="2147484747" r:id="rId8"/>
    <p:sldLayoutId id="2147484748" r:id="rId9"/>
    <p:sldLayoutId id="2147484749" r:id="rId10"/>
    <p:sldLayoutId id="2147484750"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6147" name="Line 2"/>
          <p:cNvSpPr>
            <a:spLocks noChangeShapeType="1"/>
          </p:cNvSpPr>
          <p:nvPr/>
        </p:nvSpPr>
        <p:spPr bwMode="auto">
          <a:xfrm>
            <a:off x="647700" y="1968500"/>
            <a:ext cx="48768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6148" name="Rectangle 3"/>
          <p:cNvSpPr>
            <a:spLocks noGrp="1" noChangeArrowheads="1"/>
          </p:cNvSpPr>
          <p:nvPr>
            <p:ph type="title"/>
          </p:nvPr>
        </p:nvSpPr>
        <p:spPr bwMode="auto">
          <a:xfrm>
            <a:off x="571500" y="330200"/>
            <a:ext cx="5080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Tree>
  </p:cSld>
  <p:clrMap bg1="lt1" tx1="dk1" bg2="lt2" tx2="dk2" accent1="accent1" accent2="accent2" accent3="accent3" accent4="accent4" accent5="accent5" accent6="accent6" hlink="hlink" folHlink="folHlink"/>
  <p:sldLayoutIdLst>
    <p:sldLayoutId id="2147484751" r:id="rId1"/>
    <p:sldLayoutId id="2147484752" r:id="rId2"/>
    <p:sldLayoutId id="2147484753" r:id="rId3"/>
    <p:sldLayoutId id="2147484754" r:id="rId4"/>
    <p:sldLayoutId id="2147484755" r:id="rId5"/>
    <p:sldLayoutId id="2147484756" r:id="rId6"/>
    <p:sldLayoutId id="2147484757" r:id="rId7"/>
    <p:sldLayoutId id="2147484758" r:id="rId8"/>
    <p:sldLayoutId id="2147484759" r:id="rId9"/>
    <p:sldLayoutId id="2147484760" r:id="rId10"/>
    <p:sldLayoutId id="2147484761"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body" idx="1"/>
          </p:nvPr>
        </p:nvSpPr>
        <p:spPr bwMode="auto">
          <a:xfrm>
            <a:off x="431800" y="8813800"/>
            <a:ext cx="82550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7171" name="Line 2"/>
          <p:cNvSpPr>
            <a:spLocks noChangeShapeType="1"/>
          </p:cNvSpPr>
          <p:nvPr/>
        </p:nvSpPr>
        <p:spPr bwMode="auto">
          <a:xfrm flipH="1">
            <a:off x="6488113" y="519113"/>
            <a:ext cx="1587" cy="7964487"/>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
        <p:nvSpPr>
          <p:cNvPr id="7172" name="Line 3"/>
          <p:cNvSpPr>
            <a:spLocks noChangeShapeType="1"/>
          </p:cNvSpPr>
          <p:nvPr/>
        </p:nvSpPr>
        <p:spPr bwMode="auto">
          <a:xfrm>
            <a:off x="6488113" y="4476750"/>
            <a:ext cx="5995987" cy="0"/>
          </a:xfrm>
          <a:prstGeom prst="line">
            <a:avLst/>
          </a:prstGeom>
          <a:noFill/>
          <a:ln w="12700">
            <a:solidFill>
              <a:srgbClr val="9A9A9A"/>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Lst>
  <p:transition/>
  <p:txStyles>
    <p:titleStyle>
      <a:lvl1pPr algn="r" rtl="0" eaLnBrk="0" fontAlgn="base" hangingPunct="0">
        <a:spcBef>
          <a:spcPct val="0"/>
        </a:spcBef>
        <a:spcAft>
          <a:spcPct val="0"/>
        </a:spcAft>
        <a:defRPr sz="2600">
          <a:solidFill>
            <a:schemeClr val="tx1"/>
          </a:solidFill>
          <a:latin typeface="+mj-lt"/>
          <a:ea typeface="+mj-ea"/>
          <a:cs typeface="+mj-cs"/>
          <a:sym typeface="Helvetica Neue Light" pitchFamily="-84" charset="0"/>
        </a:defRPr>
      </a:lvl1pPr>
      <a:lvl2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2pPr>
      <a:lvl3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3pPr>
      <a:lvl4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4pPr>
      <a:lvl5pPr algn="r" rtl="0" eaLnBrk="0" fontAlgn="base" hangingPunct="0">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6pPr>
      <a:lvl7pPr marL="9144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7pPr>
      <a:lvl8pPr marL="13716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8pPr>
      <a:lvl9pPr marL="1828800" algn="r" rtl="0" fontAlgn="base">
        <a:spcBef>
          <a:spcPct val="0"/>
        </a:spcBef>
        <a:spcAft>
          <a:spcPct val="0"/>
        </a:spcAft>
        <a:defRPr sz="26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342900" indent="-3429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1pPr>
      <a:lvl2pPr marL="742950" indent="-28575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2pPr>
      <a:lvl3pPr marL="11430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3pPr>
      <a:lvl4pPr marL="16002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4pPr>
      <a:lvl5pPr marL="2057400" indent="-228600" algn="l" rtl="0" eaLnBrk="0" fontAlgn="base" hangingPunct="0">
        <a:spcBef>
          <a:spcPct val="0"/>
        </a:spcBef>
        <a:spcAft>
          <a:spcPct val="0"/>
        </a:spcAft>
        <a:defRPr sz="2000">
          <a:solidFill>
            <a:srgbClr val="727272"/>
          </a:solidFill>
          <a:latin typeface="+mn-lt"/>
          <a:ea typeface="+mn-ea"/>
          <a:cs typeface="+mn-cs"/>
          <a:sym typeface="Helvetica Neue" pitchFamily="-84" charset="0"/>
        </a:defRPr>
      </a:lvl5pPr>
      <a:lvl6pPr marL="457200" algn="l" rtl="0" fontAlgn="base">
        <a:spcBef>
          <a:spcPct val="0"/>
        </a:spcBef>
        <a:spcAft>
          <a:spcPct val="0"/>
        </a:spcAft>
        <a:defRPr sz="2000">
          <a:solidFill>
            <a:srgbClr val="727272"/>
          </a:solidFill>
          <a:latin typeface="+mn-lt"/>
          <a:ea typeface="+mn-ea"/>
          <a:cs typeface="+mn-cs"/>
          <a:sym typeface="Helvetica Neue" charset="0"/>
        </a:defRPr>
      </a:lvl6pPr>
      <a:lvl7pPr marL="914400" algn="l" rtl="0" fontAlgn="base">
        <a:spcBef>
          <a:spcPct val="0"/>
        </a:spcBef>
        <a:spcAft>
          <a:spcPct val="0"/>
        </a:spcAft>
        <a:defRPr sz="2000">
          <a:solidFill>
            <a:srgbClr val="727272"/>
          </a:solidFill>
          <a:latin typeface="+mn-lt"/>
          <a:ea typeface="+mn-ea"/>
          <a:cs typeface="+mn-cs"/>
          <a:sym typeface="Helvetica Neue" charset="0"/>
        </a:defRPr>
      </a:lvl7pPr>
      <a:lvl8pPr marL="1371600" algn="l" rtl="0" fontAlgn="base">
        <a:spcBef>
          <a:spcPct val="0"/>
        </a:spcBef>
        <a:spcAft>
          <a:spcPct val="0"/>
        </a:spcAft>
        <a:defRPr sz="2000">
          <a:solidFill>
            <a:srgbClr val="727272"/>
          </a:solidFill>
          <a:latin typeface="+mn-lt"/>
          <a:ea typeface="+mn-ea"/>
          <a:cs typeface="+mn-cs"/>
          <a:sym typeface="Helvetica Neue" charset="0"/>
        </a:defRPr>
      </a:lvl8pPr>
      <a:lvl9pPr marL="1828800" algn="l" rtl="0" fontAlgn="base">
        <a:spcBef>
          <a:spcPct val="0"/>
        </a:spcBef>
        <a:spcAft>
          <a:spcPct val="0"/>
        </a:spcAft>
        <a:defRPr sz="2000">
          <a:solidFill>
            <a:srgbClr val="727272"/>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body" idx="1"/>
          </p:nvPr>
        </p:nvSpPr>
        <p:spPr bwMode="auto">
          <a:xfrm>
            <a:off x="571500" y="2324100"/>
            <a:ext cx="5080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8195"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8196"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ChangeArrowheads="1"/>
          </p:cNvSpPr>
          <p:nvPr>
            <p:ph type="body" idx="1"/>
          </p:nvPr>
        </p:nvSpPr>
        <p:spPr bwMode="auto">
          <a:xfrm>
            <a:off x="8369300" y="2324100"/>
            <a:ext cx="4064000" cy="656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smtClean="0">
                <a:sym typeface="Helvetica Neue" pitchFamily="-84" charset="0"/>
              </a:rPr>
              <a:t>Click to edit Master text styles</a:t>
            </a:r>
          </a:p>
          <a:p>
            <a:pPr lvl="1"/>
            <a:r>
              <a:rPr lang="en-US" smtClean="0">
                <a:sym typeface="Helvetica Neue" pitchFamily="-84" charset="0"/>
              </a:rPr>
              <a:t>Second level</a:t>
            </a:r>
          </a:p>
          <a:p>
            <a:pPr lvl="2"/>
            <a:r>
              <a:rPr lang="en-US" smtClean="0">
                <a:sym typeface="Helvetica Neue" pitchFamily="-84" charset="0"/>
              </a:rPr>
              <a:t>Third level</a:t>
            </a:r>
          </a:p>
          <a:p>
            <a:pPr lvl="3"/>
            <a:r>
              <a:rPr lang="en-US" smtClean="0">
                <a:sym typeface="Helvetica Neue" pitchFamily="-84" charset="0"/>
              </a:rPr>
              <a:t>Fourth level</a:t>
            </a:r>
          </a:p>
          <a:p>
            <a:pPr lvl="4"/>
            <a:r>
              <a:rPr lang="en-US" smtClean="0">
                <a:sym typeface="Helvetica Neue" pitchFamily="-84" charset="0"/>
              </a:rPr>
              <a:t>Fifth level</a:t>
            </a:r>
          </a:p>
        </p:txBody>
      </p:sp>
      <p:sp>
        <p:nvSpPr>
          <p:cNvPr id="9219" name="Rectangle 2"/>
          <p:cNvSpPr>
            <a:spLocks noGrp="1" noChangeArrowheads="1"/>
          </p:cNvSpPr>
          <p:nvPr>
            <p:ph type="title"/>
          </p:nvPr>
        </p:nvSpPr>
        <p:spPr bwMode="auto">
          <a:xfrm>
            <a:off x="571500" y="330200"/>
            <a:ext cx="118618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smtClean="0">
                <a:sym typeface="Helvetica Neue Light" pitchFamily="-84" charset="0"/>
              </a:rPr>
              <a:t>Click to edit Master title style</a:t>
            </a:r>
          </a:p>
        </p:txBody>
      </p:sp>
      <p:sp>
        <p:nvSpPr>
          <p:cNvPr id="9220" name="Line 3"/>
          <p:cNvSpPr>
            <a:spLocks noChangeShapeType="1"/>
          </p:cNvSpPr>
          <p:nvPr/>
        </p:nvSpPr>
        <p:spPr bwMode="auto">
          <a:xfrm>
            <a:off x="647700" y="1968500"/>
            <a:ext cx="11709400"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AU"/>
          </a:p>
        </p:txBody>
      </p:sp>
    </p:spTree>
  </p:cSld>
  <p:clrMap bg1="lt1" tx1="dk1" bg2="lt2" tx2="dk2" accent1="accent1" accent2="accent2" accent3="accent3" accent4="accent4" accent5="accent5" accent6="accent6" hlink="hlink" folHlink="folHlink"/>
  <p:sldLayoutIdLst>
    <p:sldLayoutId id="2147484784" r:id="rId1"/>
    <p:sldLayoutId id="2147484785" r:id="rId2"/>
    <p:sldLayoutId id="2147484786" r:id="rId3"/>
    <p:sldLayoutId id="2147484787" r:id="rId4"/>
    <p:sldLayoutId id="2147484788" r:id="rId5"/>
    <p:sldLayoutId id="2147484789" r:id="rId6"/>
    <p:sldLayoutId id="2147484790" r:id="rId7"/>
    <p:sldLayoutId id="2147484791" r:id="rId8"/>
    <p:sldLayoutId id="2147484792" r:id="rId9"/>
    <p:sldLayoutId id="2147484793" r:id="rId10"/>
    <p:sldLayoutId id="2147484794"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Helvetica Neue Light" pitchFamily="-84" charset="0"/>
        </a:defRPr>
      </a:lvl1pPr>
      <a:lvl2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2pPr>
      <a:lvl3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3pPr>
      <a:lvl4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4pPr>
      <a:lvl5pPr algn="l" rtl="0" eaLnBrk="0" fontAlgn="base" hangingPunct="0">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pitchFamily="-84" charset="0"/>
        </a:defRPr>
      </a:lvl5pPr>
      <a:lvl6pPr marL="4572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6pPr>
      <a:lvl7pPr marL="9144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7pPr>
      <a:lvl8pPr marL="13716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8pPr>
      <a:lvl9pPr marL="1828800" algn="l" rtl="0" fontAlgn="base">
        <a:spcBef>
          <a:spcPct val="0"/>
        </a:spcBef>
        <a:spcAft>
          <a:spcPct val="0"/>
        </a:spcAft>
        <a:defRPr sz="4200">
          <a:solidFill>
            <a:schemeClr val="tx1"/>
          </a:solidFill>
          <a:latin typeface="Helvetica Neue Light" charset="0"/>
          <a:ea typeface="ヒラギノ角ゴ ProN W3" charset="-128"/>
          <a:cs typeface="ヒラギノ角ゴ ProN W3" charset="-128"/>
          <a:sym typeface="Helvetica Neue Light" charset="0"/>
        </a:defRPr>
      </a:lvl9pPr>
    </p:titleStyle>
    <p:bodyStyle>
      <a:lvl1pPr marL="2667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1pPr>
      <a:lvl2pPr marL="660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2pPr>
      <a:lvl3pPr marL="1104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3pPr>
      <a:lvl4pPr marL="15494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4pPr>
      <a:lvl5pPr marL="1993900" indent="-266700" algn="l" rtl="0" eaLnBrk="0" fontAlgn="base" hangingPunct="0">
        <a:spcBef>
          <a:spcPts val="4800"/>
        </a:spcBef>
        <a:spcAft>
          <a:spcPct val="0"/>
        </a:spcAft>
        <a:buClr>
          <a:srgbClr val="606060"/>
        </a:buClr>
        <a:buSzPct val="100000"/>
        <a:buFont typeface="Helvetica Neue" pitchFamily="-84" charset="0"/>
        <a:buChar char="•"/>
        <a:defRPr sz="2600">
          <a:solidFill>
            <a:srgbClr val="606060"/>
          </a:solidFill>
          <a:latin typeface="+mn-lt"/>
          <a:ea typeface="+mn-ea"/>
          <a:cs typeface="+mn-cs"/>
          <a:sym typeface="Helvetica Neue" pitchFamily="-84" charset="0"/>
        </a:defRPr>
      </a:lvl5pPr>
      <a:lvl6pPr marL="24511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6pPr>
      <a:lvl7pPr marL="29083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7pPr>
      <a:lvl8pPr marL="33655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8pPr>
      <a:lvl9pPr marL="3822700" indent="-266700" algn="l" rtl="0" fontAlgn="base">
        <a:spcBef>
          <a:spcPts val="4800"/>
        </a:spcBef>
        <a:spcAft>
          <a:spcPct val="0"/>
        </a:spcAft>
        <a:buClr>
          <a:srgbClr val="606060"/>
        </a:buClr>
        <a:buSzPct val="100000"/>
        <a:buFont typeface="Helvetica Neue" charset="0"/>
        <a:buChar char="•"/>
        <a:defRPr sz="2600">
          <a:solidFill>
            <a:srgbClr val="606060"/>
          </a:solidFill>
          <a:latin typeface="+mn-lt"/>
          <a:ea typeface="+mn-ea"/>
          <a:cs typeface="+mn-cs"/>
          <a:sym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8.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19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9.xml"/><Relationship Id="rId2" Type="http://schemas.openxmlformats.org/officeDocument/2006/relationships/tags" Target="../tags/tag9.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19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19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1" y="222606"/>
            <a:ext cx="12319412" cy="9239559"/>
          </a:xfrm>
          <a:prstGeom prst="rect">
            <a:avLst/>
          </a:prstGeom>
        </p:spPr>
      </p:pic>
    </p:spTree>
    <p:extLst>
      <p:ext uri="{BB962C8B-B14F-4D97-AF65-F5344CB8AC3E}">
        <p14:creationId xmlns:p14="http://schemas.microsoft.com/office/powerpoint/2010/main" val="207599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893888" y="268288"/>
            <a:ext cx="10664825" cy="1625600"/>
          </a:xfrm>
        </p:spPr>
        <p:txBody>
          <a:bodyPr>
            <a:noAutofit/>
          </a:bodyPr>
          <a:lstStyle/>
          <a:p>
            <a:r>
              <a:rPr lang="en-AU" sz="4400" dirty="0" smtClean="0"/>
              <a:t>Which of the following statements checks whether the start of a string, address, is the substring ‘http’</a:t>
            </a:r>
            <a:endParaRPr lang="en-AU" sz="4400" dirty="0"/>
          </a:p>
        </p:txBody>
      </p:sp>
      <p:sp>
        <p:nvSpPr>
          <p:cNvPr id="3" name="TPAnswers"/>
          <p:cNvSpPr>
            <a:spLocks noGrp="1"/>
          </p:cNvSpPr>
          <p:nvPr>
            <p:ph type="body" idx="1"/>
            <p:custDataLst>
              <p:tags r:id="rId2"/>
            </p:custDataLst>
          </p:nvPr>
        </p:nvSpPr>
        <p:spPr>
          <a:xfrm>
            <a:off x="1605856" y="3508648"/>
            <a:ext cx="6045200" cy="5063405"/>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address[0:4] == ‘http’</a:t>
            </a:r>
          </a:p>
          <a:p>
            <a:pPr marL="1031875" indent="-914400">
              <a:spcBef>
                <a:spcPct val="20000"/>
              </a:spcBef>
              <a:spcAft>
                <a:spcPts val="0"/>
              </a:spcAft>
              <a:buFont typeface="Wingdings 2" pitchFamily="18" charset="2"/>
              <a:buAutoNum type="alphaUcPeriod"/>
            </a:pPr>
            <a:r>
              <a:rPr lang="en-AU" sz="3200" dirty="0"/>
              <a:t>a</a:t>
            </a:r>
            <a:r>
              <a:rPr lang="en-AU" sz="3200" dirty="0" smtClean="0"/>
              <a:t>ddress[0:4] = ‘http’</a:t>
            </a:r>
          </a:p>
          <a:p>
            <a:pPr marL="1031875" indent="-914400">
              <a:spcBef>
                <a:spcPct val="20000"/>
              </a:spcBef>
              <a:spcAft>
                <a:spcPts val="0"/>
              </a:spcAft>
              <a:buFont typeface="Wingdings 2" pitchFamily="18" charset="2"/>
              <a:buAutoNum type="alphaUcPeriod"/>
            </a:pPr>
            <a:r>
              <a:rPr lang="en-AU" sz="3200" dirty="0" smtClean="0"/>
              <a:t>address[1:5] == ‘http’</a:t>
            </a:r>
          </a:p>
          <a:p>
            <a:pPr marL="1031875" indent="-914400">
              <a:spcBef>
                <a:spcPct val="20000"/>
              </a:spcBef>
              <a:spcAft>
                <a:spcPts val="0"/>
              </a:spcAft>
              <a:buFont typeface="Wingdings 2" pitchFamily="18" charset="2"/>
              <a:buAutoNum type="alphaUcPeriod"/>
            </a:pPr>
            <a:r>
              <a:rPr lang="en-AU" sz="3200" dirty="0"/>
              <a:t>a</a:t>
            </a:r>
            <a:r>
              <a:rPr lang="en-AU" sz="3200" dirty="0" smtClean="0"/>
              <a:t>ddress[0:5] == ‘http’</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hidden="1"/>
          <p:cNvGrpSpPr/>
          <p:nvPr>
            <p:custDataLst>
              <p:tags r:id="rId3"/>
            </p:custDataLst>
          </p:nvPr>
        </p:nvGrpSpPr>
        <p:grpSpPr>
          <a:xfrm>
            <a:off x="12039600" y="8991600"/>
            <a:ext cx="838200" cy="635000"/>
            <a:chOff x="8318500" y="6032500"/>
            <a:chExt cx="838200" cy="635000"/>
          </a:xfrm>
        </p:grpSpPr>
        <p:sp>
          <p:nvSpPr>
            <p:cNvPr id="6"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hidden="1"/>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1</a:t>
              </a:r>
              <a:endParaRPr lang="en-AU" sz="2000" b="1">
                <a:solidFill>
                  <a:schemeClr val="tx1"/>
                </a:solidFill>
                <a:latin typeface="Tahoma"/>
              </a:endParaRPr>
            </a:p>
          </p:txBody>
        </p:sp>
      </p:grpSp>
    </p:spTree>
    <p:custDataLst>
      <p:tags r:id="rId1"/>
    </p:custDataLst>
    <p:extLst>
      <p:ext uri="{BB962C8B-B14F-4D97-AF65-F5344CB8AC3E}">
        <p14:creationId xmlns:p14="http://schemas.microsoft.com/office/powerpoint/2010/main" val="402262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Expressions</a:t>
            </a:r>
            <a:endParaRPr lang="en-US" dirty="0"/>
          </a:p>
        </p:txBody>
      </p:sp>
      <p:sp>
        <p:nvSpPr>
          <p:cNvPr id="3" name="Content Placeholder 2"/>
          <p:cNvSpPr>
            <a:spLocks noGrp="1"/>
          </p:cNvSpPr>
          <p:nvPr>
            <p:ph idx="1"/>
          </p:nvPr>
        </p:nvSpPr>
        <p:spPr>
          <a:xfrm>
            <a:off x="2041525" y="2058989"/>
            <a:ext cx="10664825" cy="3105844"/>
          </a:xfrm>
        </p:spPr>
        <p:txBody>
          <a:bodyPr/>
          <a:lstStyle/>
          <a:p>
            <a:r>
              <a:rPr lang="en-US" dirty="0" smtClean="0"/>
              <a:t>Expressions that have values </a:t>
            </a:r>
            <a:r>
              <a:rPr lang="en-US" dirty="0" smtClean="0">
                <a:solidFill>
                  <a:srgbClr val="3366FF"/>
                </a:solidFill>
              </a:rPr>
              <a:t>True</a:t>
            </a:r>
            <a:r>
              <a:rPr lang="en-US" dirty="0" smtClean="0"/>
              <a:t> or </a:t>
            </a:r>
            <a:r>
              <a:rPr lang="en-US" dirty="0" smtClean="0">
                <a:solidFill>
                  <a:srgbClr val="3366FF"/>
                </a:solidFill>
              </a:rPr>
              <a:t>False</a:t>
            </a:r>
            <a:r>
              <a:rPr lang="en-US" dirty="0" smtClean="0"/>
              <a:t>.</a:t>
            </a:r>
          </a:p>
          <a:p>
            <a:r>
              <a:rPr lang="en-US" dirty="0" smtClean="0"/>
              <a:t>Can combine expressions with the following operations.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9064913"/>
              </p:ext>
            </p:extLst>
          </p:nvPr>
        </p:nvGraphicFramePr>
        <p:xfrm>
          <a:off x="4126136" y="5236840"/>
          <a:ext cx="4334934" cy="1828800"/>
        </p:xfrm>
        <a:graphic>
          <a:graphicData uri="http://schemas.openxmlformats.org/drawingml/2006/table">
            <a:tbl>
              <a:tblPr firstRow="1" bandRow="1">
                <a:tableStyleId>{E8B1032C-EA38-4F05-BA0D-38AFFFC7BED3}</a:tableStyleId>
              </a:tblPr>
              <a:tblGrid>
                <a:gridCol w="4334934"/>
              </a:tblGrid>
              <a:tr h="370840">
                <a:tc>
                  <a:txBody>
                    <a:bodyPr/>
                    <a:lstStyle/>
                    <a:p>
                      <a:r>
                        <a:rPr lang="en-US" sz="2400" b="1" dirty="0" smtClean="0"/>
                        <a:t>Operation</a:t>
                      </a:r>
                      <a:endParaRPr lang="en-US" sz="2400" b="1" dirty="0"/>
                    </a:p>
                  </a:txBody>
                  <a:tcPr/>
                </a:tc>
              </a:tr>
              <a:tr h="370840">
                <a:tc>
                  <a:txBody>
                    <a:bodyPr/>
                    <a:lstStyle/>
                    <a:p>
                      <a:r>
                        <a:rPr lang="en-US" sz="2400" dirty="0" smtClean="0"/>
                        <a:t>not</a:t>
                      </a:r>
                      <a:endParaRPr lang="en-US" sz="2400" dirty="0"/>
                    </a:p>
                  </a:txBody>
                  <a:tcPr/>
                </a:tc>
              </a:tr>
              <a:tr h="370840">
                <a:tc>
                  <a:txBody>
                    <a:bodyPr/>
                    <a:lstStyle/>
                    <a:p>
                      <a:r>
                        <a:rPr lang="en-US" sz="2400" dirty="0" smtClean="0"/>
                        <a:t>and</a:t>
                      </a:r>
                      <a:endParaRPr lang="en-US" sz="2400" dirty="0"/>
                    </a:p>
                  </a:txBody>
                  <a:tcPr/>
                </a:tc>
              </a:tr>
              <a:tr h="370840">
                <a:tc>
                  <a:txBody>
                    <a:bodyPr/>
                    <a:lstStyle/>
                    <a:p>
                      <a:r>
                        <a:rPr lang="en-US" sz="2400" dirty="0" smtClean="0"/>
                        <a:t>or</a:t>
                      </a:r>
                      <a:endParaRPr lang="en-US" sz="2400" dirty="0"/>
                    </a:p>
                  </a:txBody>
                  <a:tcPr/>
                </a:tc>
              </a:tr>
            </a:tbl>
          </a:graphicData>
        </a:graphic>
      </p:graphicFrame>
      <p:sp>
        <p:nvSpPr>
          <p:cNvPr id="5" name="TextBox 4"/>
          <p:cNvSpPr txBox="1"/>
          <p:nvPr/>
        </p:nvSpPr>
        <p:spPr>
          <a:xfrm>
            <a:off x="2541960" y="7397080"/>
            <a:ext cx="7128792" cy="1938992"/>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a:t>
            </a:r>
            <a:r>
              <a:rPr lang="en-US" sz="2400" dirty="0">
                <a:solidFill>
                  <a:srgbClr val="C00000"/>
                </a:solidFill>
              </a:rPr>
              <a:t>&gt;&gt;</a:t>
            </a:r>
            <a:r>
              <a:rPr lang="en-US" sz="2400" dirty="0"/>
              <a:t> </a:t>
            </a:r>
            <a:r>
              <a:rPr lang="en-US" sz="2400" dirty="0" smtClean="0"/>
              <a:t>x = 10</a:t>
            </a:r>
          </a:p>
          <a:p>
            <a:pPr algn="l"/>
            <a:r>
              <a:rPr lang="en-US" sz="2400" dirty="0">
                <a:solidFill>
                  <a:srgbClr val="C00000"/>
                </a:solidFill>
              </a:rPr>
              <a:t>&gt;&gt;</a:t>
            </a:r>
            <a:r>
              <a:rPr lang="en-US" sz="2400" dirty="0" smtClean="0">
                <a:solidFill>
                  <a:srgbClr val="C00000"/>
                </a:solidFill>
              </a:rPr>
              <a:t>&gt; </a:t>
            </a:r>
            <a:r>
              <a:rPr lang="en-US" sz="2400" dirty="0" smtClean="0">
                <a:solidFill>
                  <a:schemeClr val="tx1"/>
                </a:solidFill>
              </a:rPr>
              <a:t>1 &lt;= x </a:t>
            </a:r>
            <a:r>
              <a:rPr lang="en-US" sz="2400" dirty="0" smtClean="0">
                <a:solidFill>
                  <a:schemeClr val="accent5">
                    <a:lumMod val="60000"/>
                    <a:lumOff val="40000"/>
                  </a:schemeClr>
                </a:solidFill>
              </a:rPr>
              <a:t>and</a:t>
            </a:r>
            <a:r>
              <a:rPr lang="en-US" sz="2400" dirty="0" smtClean="0">
                <a:solidFill>
                  <a:schemeClr val="tx1"/>
                </a:solidFill>
              </a:rPr>
              <a:t> x &lt;= 100</a:t>
            </a:r>
            <a:endParaRPr lang="en-US" sz="2400" dirty="0" smtClean="0"/>
          </a:p>
          <a:p>
            <a:pPr algn="l"/>
            <a:r>
              <a:rPr lang="da-DK" sz="2400" b="1" dirty="0" smtClean="0">
                <a:solidFill>
                  <a:srgbClr val="0000FF"/>
                </a:solidFill>
              </a:rPr>
              <a:t>True</a:t>
            </a:r>
          </a:p>
          <a:p>
            <a:pPr algn="l"/>
            <a:r>
              <a:rPr lang="en-US" sz="2400" dirty="0">
                <a:solidFill>
                  <a:srgbClr val="C00000"/>
                </a:solidFill>
              </a:rPr>
              <a:t>&gt;&gt;</a:t>
            </a:r>
            <a:r>
              <a:rPr lang="en-US" sz="2400" dirty="0" smtClean="0">
                <a:solidFill>
                  <a:srgbClr val="C00000"/>
                </a:solidFill>
              </a:rPr>
              <a:t>&gt; </a:t>
            </a:r>
            <a:r>
              <a:rPr lang="en-US" sz="2400" dirty="0" smtClean="0">
                <a:solidFill>
                  <a:schemeClr val="tx1"/>
                </a:solidFill>
              </a:rPr>
              <a:t>1 &lt;= x </a:t>
            </a:r>
            <a:r>
              <a:rPr lang="en-US" sz="2400" dirty="0" smtClean="0">
                <a:solidFill>
                  <a:srgbClr val="FF6600"/>
                </a:solidFill>
              </a:rPr>
              <a:t>or </a:t>
            </a:r>
            <a:r>
              <a:rPr lang="en-US" sz="2400" dirty="0" smtClean="0">
                <a:solidFill>
                  <a:schemeClr val="tx1"/>
                </a:solidFill>
              </a:rPr>
              <a:t>x &lt;= 9</a:t>
            </a:r>
          </a:p>
          <a:p>
            <a:pPr algn="l"/>
            <a:r>
              <a:rPr lang="en-US" sz="2400" b="1" dirty="0" smtClean="0">
                <a:solidFill>
                  <a:srgbClr val="0000FF"/>
                </a:solidFill>
              </a:rPr>
              <a:t>True</a:t>
            </a:r>
            <a:endParaRPr lang="da-DK" sz="2400" b="1" dirty="0">
              <a:solidFill>
                <a:srgbClr val="0000FF"/>
              </a:solidFill>
            </a:endParaRPr>
          </a:p>
        </p:txBody>
      </p:sp>
    </p:spTree>
    <p:extLst>
      <p:ext uri="{BB962C8B-B14F-4D97-AF65-F5344CB8AC3E}">
        <p14:creationId xmlns:p14="http://schemas.microsoft.com/office/powerpoint/2010/main" val="40589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605856" y="772344"/>
            <a:ext cx="9937104" cy="2225898"/>
          </a:xfrm>
        </p:spPr>
        <p:txBody>
          <a:bodyPr>
            <a:normAutofit fontScale="90000"/>
          </a:bodyPr>
          <a:lstStyle/>
          <a:p>
            <a:r>
              <a:rPr lang="en-AU" sz="4000" dirty="0" smtClean="0">
                <a:effectLst/>
              </a:rPr>
              <a:t>Every </a:t>
            </a:r>
            <a:r>
              <a:rPr lang="en-AU" sz="4000" dirty="0">
                <a:effectLst/>
              </a:rPr>
              <a:t>year that is exactly divisible by four is a leap year, except for years that are exactly divisible by 100, but these centurial years are leap years if they are exactly divisible by </a:t>
            </a:r>
            <a:r>
              <a:rPr lang="en-AU" sz="4000" dirty="0" smtClean="0">
                <a:effectLst/>
              </a:rPr>
              <a:t>400.</a:t>
            </a:r>
            <a:r>
              <a:rPr lang="en-AU" sz="4400" dirty="0" smtClean="0"/>
              <a:t/>
            </a:r>
            <a:br>
              <a:rPr lang="en-AU" sz="4400" dirty="0" smtClean="0"/>
            </a:br>
            <a:r>
              <a:rPr lang="en-AU" sz="4400" dirty="0"/>
              <a:t/>
            </a:r>
            <a:br>
              <a:rPr lang="en-AU" sz="4400" dirty="0"/>
            </a:br>
            <a:r>
              <a:rPr lang="en-AU" sz="4400" dirty="0" smtClean="0"/>
              <a:t>Which of the following statements are true?</a:t>
            </a:r>
            <a:endParaRPr lang="en-AU" sz="4400" dirty="0"/>
          </a:p>
        </p:txBody>
      </p:sp>
      <p:sp>
        <p:nvSpPr>
          <p:cNvPr id="3" name="TPAnswers"/>
          <p:cNvSpPr>
            <a:spLocks noGrp="1"/>
          </p:cNvSpPr>
          <p:nvPr>
            <p:ph type="body" idx="1"/>
            <p:custDataLst>
              <p:tags r:id="rId2"/>
            </p:custDataLst>
          </p:nvPr>
        </p:nvSpPr>
        <p:spPr>
          <a:xfrm>
            <a:off x="1533848" y="3940696"/>
            <a:ext cx="6120680" cy="5400600"/>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All of 2000, 1900, 2016 are leap years</a:t>
            </a:r>
          </a:p>
          <a:p>
            <a:pPr marL="1031875" indent="-914400">
              <a:spcBef>
                <a:spcPct val="20000"/>
              </a:spcBef>
              <a:spcAft>
                <a:spcPts val="0"/>
              </a:spcAft>
              <a:buFont typeface="Wingdings 2" pitchFamily="18" charset="2"/>
              <a:buAutoNum type="alphaUcPeriod"/>
            </a:pPr>
            <a:r>
              <a:rPr lang="en-AU" sz="3200" dirty="0" smtClean="0"/>
              <a:t>All of 2100, 1900, 2015 are not leap years</a:t>
            </a:r>
          </a:p>
          <a:p>
            <a:pPr marL="1031875" indent="-914400">
              <a:spcBef>
                <a:spcPct val="20000"/>
              </a:spcBef>
              <a:spcAft>
                <a:spcPts val="0"/>
              </a:spcAft>
              <a:buFont typeface="Wingdings 2" pitchFamily="18" charset="2"/>
              <a:buAutoNum type="alphaUcPeriod"/>
            </a:pPr>
            <a:r>
              <a:rPr lang="en-AU" sz="3200" dirty="0" smtClean="0"/>
              <a:t>All of 2100, 2000, 2015 are not leap years</a:t>
            </a:r>
          </a:p>
          <a:p>
            <a:pPr marL="1031875" indent="-914400">
              <a:spcBef>
                <a:spcPct val="20000"/>
              </a:spcBef>
              <a:spcAft>
                <a:spcPts val="0"/>
              </a:spcAft>
              <a:buFont typeface="Wingdings 2" pitchFamily="18" charset="2"/>
              <a:buAutoNum type="alphaUcPeriod"/>
            </a:pPr>
            <a:r>
              <a:rPr lang="en-AU" sz="3200" dirty="0" smtClean="0"/>
              <a:t>All of 2000, 1900, 2016 are not leap years</a:t>
            </a:r>
            <a:endParaRPr lang="en-AU" sz="3200" dirty="0"/>
          </a:p>
        </p:txBody>
      </p:sp>
    </p:spTree>
    <p:custDataLst>
      <p:tags r:id="rId1"/>
    </p:custDataLst>
    <p:extLst>
      <p:ext uri="{BB962C8B-B14F-4D97-AF65-F5344CB8AC3E}">
        <p14:creationId xmlns:p14="http://schemas.microsoft.com/office/powerpoint/2010/main" val="3208541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960798">
            <a:off x="389983" y="4147551"/>
            <a:ext cx="12474689" cy="707886"/>
          </a:xfrm>
          <a:prstGeom prst="rect">
            <a:avLst/>
          </a:prstGeom>
          <a:solidFill>
            <a:srgbClr val="FEB80A"/>
          </a:solidFill>
        </p:spPr>
        <p:txBody>
          <a:bodyPr wrap="none" rtlCol="0">
            <a:spAutoFit/>
          </a:bodyPr>
          <a:lstStyle/>
          <a:p>
            <a:r>
              <a:rPr lang="en-US" sz="4000" b="1" dirty="0" smtClean="0">
                <a:latin typeface="Arial"/>
                <a:cs typeface="Arial"/>
              </a:rPr>
              <a:t>Excel incorrectly assumes that 1900 is a leap year. </a:t>
            </a:r>
            <a:endParaRPr lang="en-US" sz="4000" b="1" dirty="0">
              <a:latin typeface="Arial"/>
              <a:cs typeface="Arial"/>
            </a:endParaRPr>
          </a:p>
        </p:txBody>
      </p:sp>
      <p:sp>
        <p:nvSpPr>
          <p:cNvPr id="5" name="Title 4"/>
          <p:cNvSpPr>
            <a:spLocks noGrp="1"/>
          </p:cNvSpPr>
          <p:nvPr>
            <p:ph type="title"/>
          </p:nvPr>
        </p:nvSpPr>
        <p:spPr/>
        <p:txBody>
          <a:bodyPr/>
          <a:lstStyle/>
          <a:p>
            <a:r>
              <a:rPr lang="en-US" dirty="0" smtClean="0"/>
              <a:t>Fact.</a:t>
            </a:r>
            <a:endParaRPr lang="en-US" dirty="0"/>
          </a:p>
        </p:txBody>
      </p:sp>
    </p:spTree>
    <p:extLst>
      <p:ext uri="{BB962C8B-B14F-4D97-AF65-F5344CB8AC3E}">
        <p14:creationId xmlns:p14="http://schemas.microsoft.com/office/powerpoint/2010/main" val="331664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33848" y="196280"/>
            <a:ext cx="10664825" cy="1625600"/>
          </a:xfrm>
        </p:spPr>
        <p:txBody>
          <a:bodyPr>
            <a:normAutofit/>
          </a:bodyPr>
          <a:lstStyle/>
          <a:p>
            <a:r>
              <a:rPr lang="en-US" sz="4000" dirty="0" smtClean="0"/>
              <a:t>Which of the following Boolean expressions true </a:t>
            </a:r>
            <a:r>
              <a:rPr lang="en-US" sz="4000" dirty="0"/>
              <a:t>if and only if the value of year is a leap year.</a:t>
            </a:r>
          </a:p>
        </p:txBody>
      </p:sp>
      <p:sp>
        <p:nvSpPr>
          <p:cNvPr id="3" name="TPAnswers"/>
          <p:cNvSpPr>
            <a:spLocks noGrp="1"/>
          </p:cNvSpPr>
          <p:nvPr>
            <p:ph type="body" idx="1"/>
            <p:custDataLst>
              <p:tags r:id="rId2"/>
            </p:custDataLst>
          </p:nvPr>
        </p:nvSpPr>
        <p:spPr>
          <a:xfrm>
            <a:off x="1533848" y="2140496"/>
            <a:ext cx="11017224" cy="4487341"/>
          </a:xfrm>
        </p:spPr>
        <p:txBody>
          <a:bodyPr>
            <a:normAutofit/>
          </a:bodyPr>
          <a:lstStyle/>
          <a:p>
            <a:pPr marL="1031875" indent="-914400">
              <a:spcBef>
                <a:spcPct val="20000"/>
              </a:spcBef>
              <a:spcAft>
                <a:spcPts val="0"/>
              </a:spcAft>
              <a:buFont typeface="Wingdings 2" pitchFamily="18" charset="2"/>
              <a:buAutoNum type="alphaUcPeriod"/>
            </a:pPr>
            <a:r>
              <a:rPr lang="en-US" sz="2800" b="1" dirty="0"/>
              <a:t>year % 4 == 0 </a:t>
            </a:r>
            <a:r>
              <a:rPr lang="en-US" sz="2800" b="1" dirty="0">
                <a:solidFill>
                  <a:srgbClr val="800000"/>
                </a:solidFill>
              </a:rPr>
              <a:t>and </a:t>
            </a:r>
            <a:r>
              <a:rPr lang="en-US" sz="2800" b="1" dirty="0"/>
              <a:t>(year % 100 != 0 </a:t>
            </a:r>
            <a:r>
              <a:rPr lang="en-US" sz="2800" b="1" dirty="0">
                <a:solidFill>
                  <a:srgbClr val="800000"/>
                </a:solidFill>
              </a:rPr>
              <a:t>or</a:t>
            </a:r>
            <a:r>
              <a:rPr lang="en-US" sz="2800" b="1" dirty="0"/>
              <a:t> year % 400 == 0</a:t>
            </a:r>
            <a:r>
              <a:rPr lang="en-US" sz="2800" b="1" dirty="0" smtClean="0"/>
              <a:t>)</a:t>
            </a:r>
          </a:p>
          <a:p>
            <a:pPr marL="1031875" indent="-914400">
              <a:spcBef>
                <a:spcPct val="20000"/>
              </a:spcBef>
              <a:spcAft>
                <a:spcPts val="0"/>
              </a:spcAft>
              <a:buFont typeface="Wingdings 2" pitchFamily="18" charset="2"/>
              <a:buAutoNum type="alphaUcPeriod"/>
            </a:pPr>
            <a:r>
              <a:rPr lang="en-US" sz="2800" b="1" dirty="0"/>
              <a:t>year % 4 == 0 </a:t>
            </a:r>
            <a:r>
              <a:rPr lang="en-US" sz="2800" b="1" dirty="0" smtClean="0">
                <a:solidFill>
                  <a:srgbClr val="800000"/>
                </a:solidFill>
              </a:rPr>
              <a:t>or </a:t>
            </a:r>
            <a:r>
              <a:rPr lang="en-US" sz="2800" b="1" dirty="0"/>
              <a:t>(year % 100 !</a:t>
            </a:r>
            <a:r>
              <a:rPr lang="en-US" sz="2800" b="1" dirty="0" smtClean="0"/>
              <a:t>= </a:t>
            </a:r>
            <a:r>
              <a:rPr lang="en-US" sz="2800" b="1" dirty="0"/>
              <a:t>0 </a:t>
            </a:r>
            <a:r>
              <a:rPr lang="en-US" sz="2800" b="1" dirty="0" smtClean="0">
                <a:solidFill>
                  <a:srgbClr val="800000"/>
                </a:solidFill>
              </a:rPr>
              <a:t>and</a:t>
            </a:r>
            <a:r>
              <a:rPr lang="en-US" sz="2800" b="1" dirty="0" smtClean="0"/>
              <a:t> </a:t>
            </a:r>
            <a:r>
              <a:rPr lang="en-US" sz="2800" b="1" dirty="0"/>
              <a:t>year % 400 == 0</a:t>
            </a:r>
            <a:r>
              <a:rPr lang="en-US" sz="2800" b="1" dirty="0" smtClean="0"/>
              <a:t>)</a:t>
            </a:r>
          </a:p>
          <a:p>
            <a:pPr marL="1031875" indent="-914400">
              <a:spcBef>
                <a:spcPct val="20000"/>
              </a:spcBef>
              <a:spcAft>
                <a:spcPts val="0"/>
              </a:spcAft>
              <a:buFont typeface="Wingdings 2" pitchFamily="18" charset="2"/>
              <a:buAutoNum type="alphaUcPeriod"/>
            </a:pPr>
            <a:r>
              <a:rPr lang="en-US" sz="2800" b="1" dirty="0" smtClean="0"/>
              <a:t>(year </a:t>
            </a:r>
            <a:r>
              <a:rPr lang="en-US" sz="2800" b="1" dirty="0"/>
              <a:t>% 4 == 0 </a:t>
            </a:r>
            <a:r>
              <a:rPr lang="en-US" sz="2800" b="1" dirty="0" smtClean="0">
                <a:solidFill>
                  <a:srgbClr val="800000"/>
                </a:solidFill>
              </a:rPr>
              <a:t>or </a:t>
            </a:r>
            <a:r>
              <a:rPr lang="en-US" sz="2800" b="1" dirty="0" smtClean="0"/>
              <a:t>year </a:t>
            </a:r>
            <a:r>
              <a:rPr lang="en-US" sz="2800" b="1" dirty="0"/>
              <a:t>% </a:t>
            </a:r>
            <a:r>
              <a:rPr lang="en-US" sz="2800" b="1" dirty="0" smtClean="0"/>
              <a:t>400 </a:t>
            </a:r>
            <a:r>
              <a:rPr lang="en-US" sz="2800" b="1" dirty="0"/>
              <a:t>=</a:t>
            </a:r>
            <a:r>
              <a:rPr lang="en-US" sz="2800" b="1" dirty="0" smtClean="0"/>
              <a:t>= 0) </a:t>
            </a:r>
            <a:r>
              <a:rPr lang="en-US" sz="2800" b="1" dirty="0" smtClean="0">
                <a:solidFill>
                  <a:srgbClr val="800000"/>
                </a:solidFill>
              </a:rPr>
              <a:t>and</a:t>
            </a:r>
            <a:r>
              <a:rPr lang="en-US" sz="2800" b="1" dirty="0" smtClean="0"/>
              <a:t> </a:t>
            </a:r>
            <a:r>
              <a:rPr lang="en-US" sz="2800" b="1" dirty="0"/>
              <a:t>year % </a:t>
            </a:r>
            <a:r>
              <a:rPr lang="en-US" sz="2800" b="1" dirty="0" smtClean="0"/>
              <a:t>100 != 0</a:t>
            </a:r>
          </a:p>
          <a:p>
            <a:pPr marL="1031875" indent="-914400">
              <a:spcBef>
                <a:spcPct val="20000"/>
              </a:spcBef>
              <a:spcAft>
                <a:spcPts val="0"/>
              </a:spcAft>
              <a:buFont typeface="Wingdings 2" pitchFamily="18" charset="2"/>
              <a:buAutoNum type="alphaUcPeriod"/>
            </a:pPr>
            <a:r>
              <a:rPr lang="en-US" sz="2800" b="1" dirty="0" smtClean="0"/>
              <a:t>(year </a:t>
            </a:r>
            <a:r>
              <a:rPr lang="en-US" sz="2800" b="1" dirty="0"/>
              <a:t>% 4 == 0 </a:t>
            </a:r>
            <a:r>
              <a:rPr lang="en-US" sz="2800" b="1" dirty="0">
                <a:solidFill>
                  <a:srgbClr val="800000"/>
                </a:solidFill>
              </a:rPr>
              <a:t>and </a:t>
            </a:r>
            <a:r>
              <a:rPr lang="en-US" sz="2800" b="1" dirty="0" smtClean="0"/>
              <a:t>year </a:t>
            </a:r>
            <a:r>
              <a:rPr lang="en-US" sz="2800" b="1" dirty="0"/>
              <a:t>% </a:t>
            </a:r>
            <a:r>
              <a:rPr lang="en-US" sz="2800" b="1" dirty="0" smtClean="0"/>
              <a:t>400 == 0) </a:t>
            </a:r>
            <a:r>
              <a:rPr lang="en-US" sz="2800" b="1" dirty="0" smtClean="0">
                <a:solidFill>
                  <a:srgbClr val="800000"/>
                </a:solidFill>
              </a:rPr>
              <a:t>or</a:t>
            </a:r>
            <a:r>
              <a:rPr lang="en-US" sz="2800" b="1" dirty="0" smtClean="0"/>
              <a:t> </a:t>
            </a:r>
            <a:r>
              <a:rPr lang="en-US" sz="2800" b="1" dirty="0"/>
              <a:t>year % </a:t>
            </a:r>
            <a:r>
              <a:rPr lang="en-US" sz="2800" b="1" dirty="0" smtClean="0"/>
              <a:t>100 != 0</a:t>
            </a:r>
            <a:endParaRPr lang="en-AU" sz="28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hidden="1"/>
          <p:cNvGrpSpPr/>
          <p:nvPr>
            <p:custDataLst>
              <p:tags r:id="rId3"/>
            </p:custDataLst>
          </p:nvPr>
        </p:nvGrpSpPr>
        <p:grpSpPr>
          <a:xfrm>
            <a:off x="12039600" y="8991600"/>
            <a:ext cx="838200" cy="635000"/>
            <a:chOff x="8318500" y="6032500"/>
            <a:chExt cx="838200" cy="635000"/>
          </a:xfrm>
        </p:grpSpPr>
        <p:sp>
          <p:nvSpPr>
            <p:cNvPr id="6"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hidden="1"/>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1</a:t>
              </a:r>
              <a:endParaRPr lang="en-AU" sz="2000" b="1">
                <a:solidFill>
                  <a:schemeClr val="tx1"/>
                </a:solidFill>
                <a:latin typeface="Tahoma"/>
              </a:endParaRPr>
            </a:p>
          </p:txBody>
        </p:sp>
      </p:grpSp>
    </p:spTree>
    <p:custDataLst>
      <p:tags r:id="rId1"/>
    </p:custDataLst>
    <p:extLst>
      <p:ext uri="{BB962C8B-B14F-4D97-AF65-F5344CB8AC3E}">
        <p14:creationId xmlns:p14="http://schemas.microsoft.com/office/powerpoint/2010/main" val="34339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dirty="0">
                <a:latin typeface="Arial" charset="0"/>
                <a:ea typeface="ＭＳ Ｐゴシック" charset="0"/>
              </a:rPr>
              <a:t>Logic of an </a:t>
            </a:r>
            <a:r>
              <a:rPr lang="en-US" b="1" dirty="0">
                <a:solidFill>
                  <a:srgbClr val="0000FF"/>
                </a:solidFill>
                <a:latin typeface="Courier New" charset="0"/>
                <a:ea typeface="ＭＳ Ｐゴシック" charset="0"/>
              </a:rPr>
              <a:t>if</a:t>
            </a:r>
            <a:r>
              <a:rPr lang="en-US" dirty="0">
                <a:latin typeface="Arial" charset="0"/>
                <a:ea typeface="ＭＳ Ｐゴシック" charset="0"/>
              </a:rPr>
              <a:t> statement</a:t>
            </a:r>
          </a:p>
        </p:txBody>
      </p:sp>
      <p:grpSp>
        <p:nvGrpSpPr>
          <p:cNvPr id="27651" name="Group 1027"/>
          <p:cNvGrpSpPr>
            <a:grpSpLocks/>
          </p:cNvGrpSpPr>
          <p:nvPr/>
        </p:nvGrpSpPr>
        <p:grpSpPr bwMode="auto">
          <a:xfrm>
            <a:off x="4876800" y="1950720"/>
            <a:ext cx="2926080" cy="2492587"/>
            <a:chOff x="2160" y="864"/>
            <a:chExt cx="1296" cy="1104"/>
          </a:xfrm>
        </p:grpSpPr>
        <p:sp>
          <p:nvSpPr>
            <p:cNvPr id="27661" name="AutoShape 1028"/>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62" name="Text Box 1029"/>
            <p:cNvSpPr txBox="1">
              <a:spLocks noChangeArrowheads="1"/>
            </p:cNvSpPr>
            <p:nvPr/>
          </p:nvSpPr>
          <p:spPr bwMode="auto">
            <a:xfrm>
              <a:off x="2376" y="1424"/>
              <a:ext cx="86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3400" b="0" i="0" dirty="0">
                <a:solidFill>
                  <a:schemeClr val="tx1"/>
                </a:solidFill>
                <a:latin typeface="Arial" charset="0"/>
              </a:endParaRPr>
            </a:p>
          </p:txBody>
        </p:sp>
        <p:cxnSp>
          <p:nvCxnSpPr>
            <p:cNvPr id="27663" name="AutoShape 1030"/>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cxnSp>
        <p:nvCxnSpPr>
          <p:cNvPr id="27652" name="AutoShape 1031"/>
          <p:cNvCxnSpPr>
            <a:cxnSpLocks noChangeShapeType="1"/>
          </p:cNvCxnSpPr>
          <p:nvPr/>
        </p:nvCxnSpPr>
        <p:spPr bwMode="auto">
          <a:xfrm>
            <a:off x="6339840" y="6265335"/>
            <a:ext cx="0" cy="153754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nvGrpSpPr>
          <p:cNvPr id="27653" name="Group 1032"/>
          <p:cNvGrpSpPr>
            <a:grpSpLocks/>
          </p:cNvGrpSpPr>
          <p:nvPr/>
        </p:nvGrpSpPr>
        <p:grpSpPr bwMode="auto">
          <a:xfrm>
            <a:off x="5201920" y="4443307"/>
            <a:ext cx="2275840" cy="1842347"/>
            <a:chOff x="2304" y="1968"/>
            <a:chExt cx="1008" cy="816"/>
          </a:xfrm>
        </p:grpSpPr>
        <p:sp>
          <p:nvSpPr>
            <p:cNvPr id="27657" name="Rectangle 1033"/>
            <p:cNvSpPr>
              <a:spLocks noChangeArrowheads="1"/>
            </p:cNvSpPr>
            <p:nvPr/>
          </p:nvSpPr>
          <p:spPr bwMode="auto">
            <a:xfrm>
              <a:off x="2304" y="2544"/>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58" name="Text Box 1034"/>
            <p:cNvSpPr txBox="1">
              <a:spLocks noChangeArrowheads="1"/>
            </p:cNvSpPr>
            <p:nvPr/>
          </p:nvSpPr>
          <p:spPr bwMode="auto">
            <a:xfrm>
              <a:off x="2574" y="2550"/>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a:solidFill>
                    <a:schemeClr val="tx1"/>
                  </a:solidFill>
                  <a:latin typeface="Arial" charset="0"/>
                </a:rPr>
                <a:t>block</a:t>
              </a:r>
              <a:endParaRPr lang="en-US" sz="3400" b="0" i="0">
                <a:solidFill>
                  <a:schemeClr val="tx1"/>
                </a:solidFill>
                <a:latin typeface="Arial" charset="0"/>
              </a:endParaRPr>
            </a:p>
          </p:txBody>
        </p:sp>
        <p:cxnSp>
          <p:nvCxnSpPr>
            <p:cNvPr id="27659" name="AutoShape 1035"/>
            <p:cNvCxnSpPr>
              <a:cxnSpLocks noChangeShapeType="1"/>
              <a:stCxn id="27661" idx="2"/>
              <a:endCxn id="27657" idx="0"/>
            </p:cNvCxnSpPr>
            <p:nvPr/>
          </p:nvCxnSpPr>
          <p:spPr bwMode="auto">
            <a:xfrm>
              <a:off x="2808" y="1968"/>
              <a:ext cx="0" cy="57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27660" name="Text Box 1036"/>
            <p:cNvSpPr txBox="1">
              <a:spLocks noChangeArrowheads="1"/>
            </p:cNvSpPr>
            <p:nvPr/>
          </p:nvSpPr>
          <p:spPr bwMode="auto">
            <a:xfrm>
              <a:off x="2850" y="2118"/>
              <a:ext cx="3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true</a:t>
              </a:r>
              <a:endParaRPr lang="en-US" sz="3400" b="0" i="0" dirty="0">
                <a:solidFill>
                  <a:srgbClr val="0000FF"/>
                </a:solidFill>
                <a:latin typeface="Arial" charset="0"/>
              </a:endParaRPr>
            </a:p>
          </p:txBody>
        </p:sp>
      </p:grpSp>
      <p:grpSp>
        <p:nvGrpSpPr>
          <p:cNvPr id="27654" name="Group 1037"/>
          <p:cNvGrpSpPr>
            <a:grpSpLocks/>
          </p:cNvGrpSpPr>
          <p:nvPr/>
        </p:nvGrpSpPr>
        <p:grpSpPr bwMode="auto">
          <a:xfrm>
            <a:off x="6394027" y="3684693"/>
            <a:ext cx="2926081" cy="3251200"/>
            <a:chOff x="2832" y="1632"/>
            <a:chExt cx="1296" cy="1440"/>
          </a:xfrm>
        </p:grpSpPr>
        <p:sp>
          <p:nvSpPr>
            <p:cNvPr id="27655" name="Text Box 1038"/>
            <p:cNvSpPr txBox="1">
              <a:spLocks noChangeArrowheads="1"/>
            </p:cNvSpPr>
            <p:nvPr/>
          </p:nvSpPr>
          <p:spPr bwMode="auto">
            <a:xfrm>
              <a:off x="3710" y="2262"/>
              <a:ext cx="4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false</a:t>
              </a:r>
              <a:endParaRPr lang="en-US" sz="3400" b="0" i="0" dirty="0">
                <a:solidFill>
                  <a:srgbClr val="0000FF"/>
                </a:solidFill>
                <a:latin typeface="Arial" charset="0"/>
              </a:endParaRPr>
            </a:p>
          </p:txBody>
        </p:sp>
        <p:cxnSp>
          <p:nvCxnSpPr>
            <p:cNvPr id="27656" name="AutoShape 1039"/>
            <p:cNvCxnSpPr>
              <a:cxnSpLocks noChangeShapeType="1"/>
            </p:cNvCxnSpPr>
            <p:nvPr/>
          </p:nvCxnSpPr>
          <p:spPr bwMode="auto">
            <a:xfrm flipH="1">
              <a:off x="2832" y="1632"/>
              <a:ext cx="624" cy="1440"/>
            </a:xfrm>
            <a:prstGeom prst="bentConnector4">
              <a:avLst>
                <a:gd name="adj1" fmla="val -33333"/>
                <a:gd name="adj2" fmla="val 100481"/>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35538945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pPr eaLnBrk="1" hangingPunct="1"/>
            <a:r>
              <a:rPr lang="en-US" b="1" dirty="0" smtClean="0">
                <a:solidFill>
                  <a:srgbClr val="0000FF"/>
                </a:solidFill>
                <a:latin typeface="Courier New" charset="0"/>
                <a:ea typeface="ＭＳ Ｐゴシック" charset="0"/>
              </a:rPr>
              <a:t>if</a:t>
            </a:r>
            <a:r>
              <a:rPr lang="en-US" dirty="0" smtClean="0">
                <a:latin typeface="Arial" charset="0"/>
                <a:ea typeface="ＭＳ Ｐゴシック" charset="0"/>
              </a:rPr>
              <a:t> </a:t>
            </a:r>
            <a:r>
              <a:rPr lang="en-US" dirty="0">
                <a:latin typeface="Arial" charset="0"/>
                <a:ea typeface="ＭＳ Ｐゴシック" charset="0"/>
              </a:rPr>
              <a:t>statement</a:t>
            </a:r>
          </a:p>
        </p:txBody>
      </p:sp>
      <p:grpSp>
        <p:nvGrpSpPr>
          <p:cNvPr id="27651" name="Group 1027"/>
          <p:cNvGrpSpPr>
            <a:grpSpLocks/>
          </p:cNvGrpSpPr>
          <p:nvPr/>
        </p:nvGrpSpPr>
        <p:grpSpPr bwMode="auto">
          <a:xfrm>
            <a:off x="2325936" y="2284512"/>
            <a:ext cx="2926080" cy="2492587"/>
            <a:chOff x="2160" y="864"/>
            <a:chExt cx="1296" cy="1104"/>
          </a:xfrm>
        </p:grpSpPr>
        <p:sp>
          <p:nvSpPr>
            <p:cNvPr id="27661" name="AutoShape 1028"/>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62" name="Text Box 1029"/>
            <p:cNvSpPr txBox="1">
              <a:spLocks noChangeArrowheads="1"/>
            </p:cNvSpPr>
            <p:nvPr/>
          </p:nvSpPr>
          <p:spPr bwMode="auto">
            <a:xfrm>
              <a:off x="2376" y="1424"/>
              <a:ext cx="862"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3400" b="0" i="0" dirty="0">
                <a:solidFill>
                  <a:schemeClr val="tx1"/>
                </a:solidFill>
                <a:latin typeface="Arial" charset="0"/>
              </a:endParaRPr>
            </a:p>
          </p:txBody>
        </p:sp>
        <p:cxnSp>
          <p:nvCxnSpPr>
            <p:cNvPr id="27663" name="AutoShape 1030"/>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cxnSp>
        <p:nvCxnSpPr>
          <p:cNvPr id="27652" name="AutoShape 1031"/>
          <p:cNvCxnSpPr>
            <a:cxnSpLocks noChangeShapeType="1"/>
          </p:cNvCxnSpPr>
          <p:nvPr/>
        </p:nvCxnSpPr>
        <p:spPr bwMode="auto">
          <a:xfrm>
            <a:off x="3788976" y="6599127"/>
            <a:ext cx="0" cy="153754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nvGrpSpPr>
          <p:cNvPr id="27653" name="Group 1032"/>
          <p:cNvGrpSpPr>
            <a:grpSpLocks/>
          </p:cNvGrpSpPr>
          <p:nvPr/>
        </p:nvGrpSpPr>
        <p:grpSpPr bwMode="auto">
          <a:xfrm>
            <a:off x="2651056" y="4777099"/>
            <a:ext cx="2275840" cy="1842347"/>
            <a:chOff x="2304" y="1968"/>
            <a:chExt cx="1008" cy="816"/>
          </a:xfrm>
        </p:grpSpPr>
        <p:sp>
          <p:nvSpPr>
            <p:cNvPr id="27657" name="Rectangle 1033"/>
            <p:cNvSpPr>
              <a:spLocks noChangeArrowheads="1"/>
            </p:cNvSpPr>
            <p:nvPr/>
          </p:nvSpPr>
          <p:spPr bwMode="auto">
            <a:xfrm>
              <a:off x="2304" y="2544"/>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27658" name="Text Box 1034"/>
            <p:cNvSpPr txBox="1">
              <a:spLocks noChangeArrowheads="1"/>
            </p:cNvSpPr>
            <p:nvPr/>
          </p:nvSpPr>
          <p:spPr bwMode="auto">
            <a:xfrm>
              <a:off x="2574" y="2550"/>
              <a:ext cx="4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a:solidFill>
                    <a:schemeClr val="tx1"/>
                  </a:solidFill>
                  <a:latin typeface="Arial" charset="0"/>
                </a:rPr>
                <a:t>block</a:t>
              </a:r>
              <a:endParaRPr lang="en-US" sz="3400" b="0" i="0">
                <a:solidFill>
                  <a:schemeClr val="tx1"/>
                </a:solidFill>
                <a:latin typeface="Arial" charset="0"/>
              </a:endParaRPr>
            </a:p>
          </p:txBody>
        </p:sp>
        <p:cxnSp>
          <p:nvCxnSpPr>
            <p:cNvPr id="27659" name="AutoShape 1035"/>
            <p:cNvCxnSpPr>
              <a:cxnSpLocks noChangeShapeType="1"/>
              <a:stCxn id="27661" idx="2"/>
              <a:endCxn id="27657" idx="0"/>
            </p:cNvCxnSpPr>
            <p:nvPr/>
          </p:nvCxnSpPr>
          <p:spPr bwMode="auto">
            <a:xfrm>
              <a:off x="2808" y="1968"/>
              <a:ext cx="0" cy="576"/>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27660" name="Text Box 1036"/>
            <p:cNvSpPr txBox="1">
              <a:spLocks noChangeArrowheads="1"/>
            </p:cNvSpPr>
            <p:nvPr/>
          </p:nvSpPr>
          <p:spPr bwMode="auto">
            <a:xfrm>
              <a:off x="2850" y="2118"/>
              <a:ext cx="36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true</a:t>
              </a:r>
              <a:endParaRPr lang="en-US" sz="3400" b="0" i="0" dirty="0">
                <a:solidFill>
                  <a:srgbClr val="0000FF"/>
                </a:solidFill>
                <a:latin typeface="Arial" charset="0"/>
              </a:endParaRPr>
            </a:p>
          </p:txBody>
        </p:sp>
      </p:grpSp>
      <p:grpSp>
        <p:nvGrpSpPr>
          <p:cNvPr id="27654" name="Group 1037"/>
          <p:cNvGrpSpPr>
            <a:grpSpLocks/>
          </p:cNvGrpSpPr>
          <p:nvPr/>
        </p:nvGrpSpPr>
        <p:grpSpPr bwMode="auto">
          <a:xfrm>
            <a:off x="3843163" y="4018485"/>
            <a:ext cx="2926081" cy="3251200"/>
            <a:chOff x="2832" y="1632"/>
            <a:chExt cx="1296" cy="1440"/>
          </a:xfrm>
        </p:grpSpPr>
        <p:sp>
          <p:nvSpPr>
            <p:cNvPr id="27655" name="Text Box 1038"/>
            <p:cNvSpPr txBox="1">
              <a:spLocks noChangeArrowheads="1"/>
            </p:cNvSpPr>
            <p:nvPr/>
          </p:nvSpPr>
          <p:spPr bwMode="auto">
            <a:xfrm>
              <a:off x="3710" y="2262"/>
              <a:ext cx="4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a:solidFill>
                    <a:srgbClr val="0000FF"/>
                  </a:solidFill>
                  <a:latin typeface="Arial" charset="0"/>
                </a:rPr>
                <a:t>false</a:t>
              </a:r>
              <a:endParaRPr lang="en-US" sz="3400" b="0" i="0" dirty="0">
                <a:solidFill>
                  <a:srgbClr val="0000FF"/>
                </a:solidFill>
                <a:latin typeface="Arial" charset="0"/>
              </a:endParaRPr>
            </a:p>
          </p:txBody>
        </p:sp>
        <p:cxnSp>
          <p:nvCxnSpPr>
            <p:cNvPr id="27656" name="AutoShape 1039"/>
            <p:cNvCxnSpPr>
              <a:cxnSpLocks noChangeShapeType="1"/>
            </p:cNvCxnSpPr>
            <p:nvPr/>
          </p:nvCxnSpPr>
          <p:spPr bwMode="auto">
            <a:xfrm flipH="1">
              <a:off x="2832" y="1632"/>
              <a:ext cx="624" cy="1440"/>
            </a:xfrm>
            <a:prstGeom prst="bentConnector4">
              <a:avLst>
                <a:gd name="adj1" fmla="val -33333"/>
                <a:gd name="adj2" fmla="val 100481"/>
              </a:avLst>
            </a:prstGeom>
            <a:noFill/>
            <a:ln w="31750">
              <a:solidFill>
                <a:srgbClr val="FF0000"/>
              </a:solidFill>
              <a:miter lim="800000"/>
              <a:headEnd/>
              <a:tailEnd type="triangle" w="med" len="med"/>
            </a:ln>
            <a:extLst>
              <a:ext uri="{909E8E84-426E-40DD-AFC4-6F175D3DCCD1}">
                <a14:hiddenFill xmlns:a14="http://schemas.microsoft.com/office/drawing/2010/main">
                  <a:noFill/>
                </a14:hiddenFill>
              </a:ext>
            </a:extLst>
          </p:spPr>
        </p:cxnSp>
      </p:grpSp>
      <p:sp>
        <p:nvSpPr>
          <p:cNvPr id="3" name="TextBox 2"/>
          <p:cNvSpPr txBox="1"/>
          <p:nvPr/>
        </p:nvSpPr>
        <p:spPr>
          <a:xfrm>
            <a:off x="7006456" y="3148608"/>
            <a:ext cx="5328592" cy="954107"/>
          </a:xfrm>
          <a:prstGeom prst="rect">
            <a:avLst/>
          </a:prstGeom>
          <a:noFill/>
        </p:spPr>
        <p:txBody>
          <a:bodyPr wrap="square" rtlCol="0">
            <a:spAutoFit/>
          </a:bodyPr>
          <a:lstStyle/>
          <a:p>
            <a:pPr algn="l"/>
            <a:r>
              <a:rPr lang="en-US" sz="2800" b="1" dirty="0" smtClean="0">
                <a:latin typeface="Courier New"/>
                <a:cs typeface="Courier New"/>
              </a:rPr>
              <a:t>if </a:t>
            </a:r>
            <a:r>
              <a:rPr lang="en-US" sz="2800" b="1" i="1" dirty="0" err="1" smtClean="0">
                <a:latin typeface="Courier New"/>
                <a:cs typeface="Courier New"/>
              </a:rPr>
              <a:t>boolean</a:t>
            </a:r>
            <a:r>
              <a:rPr lang="en-US" sz="2800" b="1" i="1" dirty="0" err="1">
                <a:latin typeface="Courier New"/>
                <a:cs typeface="Courier New"/>
              </a:rPr>
              <a:t>_</a:t>
            </a:r>
            <a:r>
              <a:rPr lang="en-US" sz="2800" b="1" i="1" dirty="0" err="1" smtClean="0">
                <a:latin typeface="Courier New"/>
                <a:cs typeface="Courier New"/>
              </a:rPr>
              <a:t>expression</a:t>
            </a:r>
            <a:r>
              <a:rPr lang="en-US" sz="2800" b="1" dirty="0" smtClean="0">
                <a:latin typeface="Courier New"/>
                <a:cs typeface="Courier New"/>
              </a:rPr>
              <a:t>:</a:t>
            </a:r>
          </a:p>
          <a:p>
            <a:pPr algn="l"/>
            <a:r>
              <a:rPr lang="en-US" sz="2800" b="1" dirty="0">
                <a:latin typeface="Courier New"/>
                <a:cs typeface="Courier New"/>
              </a:rPr>
              <a:t> </a:t>
            </a:r>
            <a:r>
              <a:rPr lang="en-US" sz="2800" b="1" dirty="0" smtClean="0">
                <a:latin typeface="Courier New"/>
                <a:cs typeface="Courier New"/>
              </a:rPr>
              <a:t>   block </a:t>
            </a:r>
            <a:endParaRPr lang="en-US" sz="2800" b="1" dirty="0">
              <a:latin typeface="Courier New"/>
              <a:cs typeface="Courier New"/>
            </a:endParaRPr>
          </a:p>
        </p:txBody>
      </p:sp>
      <p:grpSp>
        <p:nvGrpSpPr>
          <p:cNvPr id="7" name="Group 6"/>
          <p:cNvGrpSpPr/>
          <p:nvPr/>
        </p:nvGrpSpPr>
        <p:grpSpPr>
          <a:xfrm>
            <a:off x="8086576" y="916360"/>
            <a:ext cx="3816424" cy="2376264"/>
            <a:chOff x="8086576" y="916360"/>
            <a:chExt cx="3816424" cy="2376264"/>
          </a:xfrm>
        </p:grpSpPr>
        <p:cxnSp>
          <p:nvCxnSpPr>
            <p:cNvPr id="5" name="Straight Arrow Connector 4"/>
            <p:cNvCxnSpPr/>
            <p:nvPr/>
          </p:nvCxnSpPr>
          <p:spPr>
            <a:xfrm>
              <a:off x="11326936" y="1492424"/>
              <a:ext cx="360040" cy="1800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086576" y="916360"/>
              <a:ext cx="3816424" cy="461665"/>
            </a:xfrm>
            <a:prstGeom prst="rect">
              <a:avLst/>
            </a:prstGeom>
            <a:solidFill>
              <a:srgbClr val="FEB80A"/>
            </a:solidFill>
          </p:spPr>
          <p:txBody>
            <a:bodyPr wrap="square" rtlCol="0">
              <a:spAutoFit/>
            </a:bodyPr>
            <a:lstStyle/>
            <a:p>
              <a:pPr algn="l"/>
              <a:r>
                <a:rPr lang="en-US" sz="2400" dirty="0" smtClean="0">
                  <a:latin typeface="Arial"/>
                  <a:cs typeface="Arial"/>
                </a:rPr>
                <a:t>Must end expression with :</a:t>
              </a:r>
              <a:endParaRPr lang="en-US" sz="2400" dirty="0">
                <a:latin typeface="Arial"/>
                <a:cs typeface="Arial"/>
              </a:endParaRPr>
            </a:p>
          </p:txBody>
        </p:sp>
      </p:grpSp>
      <p:grpSp>
        <p:nvGrpSpPr>
          <p:cNvPr id="13" name="Group 12"/>
          <p:cNvGrpSpPr/>
          <p:nvPr/>
        </p:nvGrpSpPr>
        <p:grpSpPr>
          <a:xfrm>
            <a:off x="7582520" y="3901787"/>
            <a:ext cx="4392488" cy="3063245"/>
            <a:chOff x="7582520" y="3940696"/>
            <a:chExt cx="4392488" cy="3063245"/>
          </a:xfrm>
        </p:grpSpPr>
        <p:cxnSp>
          <p:nvCxnSpPr>
            <p:cNvPr id="9" name="Straight Arrow Connector 8"/>
            <p:cNvCxnSpPr/>
            <p:nvPr/>
          </p:nvCxnSpPr>
          <p:spPr>
            <a:xfrm flipH="1" flipV="1">
              <a:off x="7582520" y="3940696"/>
              <a:ext cx="1296144" cy="23042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06656" y="6172944"/>
              <a:ext cx="3168352" cy="830997"/>
            </a:xfrm>
            <a:prstGeom prst="rect">
              <a:avLst/>
            </a:prstGeom>
            <a:solidFill>
              <a:srgbClr val="FEB80A"/>
            </a:solidFill>
          </p:spPr>
          <p:txBody>
            <a:bodyPr wrap="square" rtlCol="0">
              <a:spAutoFit/>
            </a:bodyPr>
            <a:lstStyle/>
            <a:p>
              <a:pPr algn="l"/>
              <a:r>
                <a:rPr lang="en-US" sz="2400" dirty="0" smtClean="0">
                  <a:latin typeface="Arial"/>
                  <a:cs typeface="Arial"/>
                </a:rPr>
                <a:t>Must indent code (at least 4 spaces)</a:t>
              </a:r>
              <a:endParaRPr lang="en-US" sz="2400" dirty="0">
                <a:latin typeface="Arial"/>
                <a:cs typeface="Arial"/>
              </a:endParaRPr>
            </a:p>
          </p:txBody>
        </p:sp>
      </p:grpSp>
    </p:spTree>
    <p:extLst>
      <p:ext uri="{BB962C8B-B14F-4D97-AF65-F5344CB8AC3E}">
        <p14:creationId xmlns:p14="http://schemas.microsoft.com/office/powerpoint/2010/main" val="3843749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isEven.py</a:t>
            </a:r>
            <a:endParaRPr lang="en-US" dirty="0"/>
          </a:p>
        </p:txBody>
      </p:sp>
      <p:sp>
        <p:nvSpPr>
          <p:cNvPr id="3" name="TextBox 2"/>
          <p:cNvSpPr txBox="1"/>
          <p:nvPr/>
        </p:nvSpPr>
        <p:spPr>
          <a:xfrm>
            <a:off x="2109912" y="2356520"/>
            <a:ext cx="7128792" cy="3046988"/>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n</a:t>
            </a:r>
            <a:r>
              <a:rPr lang="da-DK" sz="2400" b="1" dirty="0" smtClean="0">
                <a:solidFill>
                  <a:schemeClr val="tx1"/>
                </a:solidFill>
              </a:rPr>
              <a:t> = </a:t>
            </a:r>
            <a:r>
              <a:rPr lang="da-DK" sz="2400" b="1" dirty="0" err="1" smtClean="0">
                <a:solidFill>
                  <a:schemeClr val="accent3">
                    <a:lumMod val="75000"/>
                  </a:schemeClr>
                </a:solidFill>
              </a:rPr>
              <a:t>int</a:t>
            </a:r>
            <a:r>
              <a:rPr lang="da-DK" sz="2400" b="1" dirty="0" smtClean="0">
                <a:solidFill>
                  <a:schemeClr val="tx1"/>
                </a:solidFill>
              </a:rPr>
              <a:t>(</a:t>
            </a:r>
            <a:r>
              <a:rPr lang="da-DK" sz="2400" b="1" dirty="0" smtClean="0">
                <a:solidFill>
                  <a:srgbClr val="922223"/>
                </a:solidFill>
              </a:rPr>
              <a:t>input</a:t>
            </a:r>
            <a:r>
              <a:rPr lang="da-DK" sz="2400" b="1" dirty="0" smtClean="0">
                <a:solidFill>
                  <a:schemeClr val="tx1"/>
                </a:solidFill>
              </a:rPr>
              <a:t>(</a:t>
            </a:r>
            <a:r>
              <a:rPr lang="en-US" sz="2400" b="1" dirty="0">
                <a:solidFill>
                  <a:srgbClr val="008000"/>
                </a:solidFill>
              </a:rPr>
              <a:t>“</a:t>
            </a:r>
            <a:r>
              <a:rPr lang="da-DK" sz="2400" b="1" dirty="0" err="1" smtClean="0">
                <a:solidFill>
                  <a:srgbClr val="008000"/>
                </a:solidFill>
              </a:rPr>
              <a:t>Enter</a:t>
            </a:r>
            <a:r>
              <a:rPr lang="da-DK" sz="2400" b="1" dirty="0" smtClean="0">
                <a:solidFill>
                  <a:srgbClr val="008000"/>
                </a:solidFill>
              </a:rPr>
              <a:t> </a:t>
            </a:r>
            <a:r>
              <a:rPr lang="da-DK" sz="2400" b="1" dirty="0" err="1" smtClean="0">
                <a:solidFill>
                  <a:srgbClr val="008000"/>
                </a:solidFill>
              </a:rPr>
              <a:t>integer</a:t>
            </a:r>
            <a:r>
              <a:rPr lang="da-DK" sz="2400" b="1" dirty="0" smtClean="0">
                <a:solidFill>
                  <a:srgbClr val="008000"/>
                </a:solidFill>
              </a:rPr>
              <a:t>: ”</a:t>
            </a:r>
            <a:r>
              <a:rPr lang="da-DK" sz="2400" b="1" dirty="0" smtClean="0">
                <a:solidFill>
                  <a:schemeClr val="tx1"/>
                </a:solidFill>
              </a:rPr>
              <a:t>))</a:t>
            </a:r>
          </a:p>
          <a:p>
            <a:pPr algn="l"/>
            <a:endParaRPr lang="en-US" sz="2400" b="1" dirty="0" smtClean="0">
              <a:solidFill>
                <a:schemeClr val="tx1"/>
              </a:solidFill>
            </a:endParaRPr>
          </a:p>
          <a:p>
            <a:pPr algn="l"/>
            <a:r>
              <a:rPr lang="en-US" sz="2400" b="1" dirty="0" smtClean="0">
                <a:solidFill>
                  <a:schemeClr val="tx1"/>
                </a:solidFill>
              </a:rPr>
              <a:t>response = </a:t>
            </a:r>
            <a:r>
              <a:rPr lang="en-US" sz="2400" b="1" dirty="0" smtClean="0">
                <a:solidFill>
                  <a:srgbClr val="008000"/>
                </a:solidFill>
              </a:rPr>
              <a:t>“ is odd”</a:t>
            </a:r>
          </a:p>
          <a:p>
            <a:pPr algn="l"/>
            <a:endParaRPr lang="en-US" sz="2400" b="1" dirty="0">
              <a:solidFill>
                <a:schemeClr val="tx1"/>
              </a:solidFill>
            </a:endParaRPr>
          </a:p>
          <a:p>
            <a:pPr algn="l"/>
            <a:r>
              <a:rPr lang="en-US" sz="2400" b="1" dirty="0" smtClean="0">
                <a:solidFill>
                  <a:srgbClr val="800000"/>
                </a:solidFill>
              </a:rPr>
              <a:t>if</a:t>
            </a:r>
            <a:r>
              <a:rPr lang="en-US" sz="2400" b="1" dirty="0" smtClean="0">
                <a:solidFill>
                  <a:schemeClr val="tx1"/>
                </a:solidFill>
              </a:rPr>
              <a:t> n % 2 == 0:</a:t>
            </a:r>
          </a:p>
          <a:p>
            <a:pPr algn="l"/>
            <a:r>
              <a:rPr lang="en-US" sz="2400" b="1" dirty="0">
                <a:solidFill>
                  <a:schemeClr val="tx1"/>
                </a:solidFill>
              </a:rPr>
              <a:t> </a:t>
            </a:r>
            <a:r>
              <a:rPr lang="en-US" sz="2400" b="1" dirty="0" smtClean="0">
                <a:solidFill>
                  <a:schemeClr val="tx1"/>
                </a:solidFill>
              </a:rPr>
              <a:t>    response = </a:t>
            </a:r>
            <a:r>
              <a:rPr lang="en-US" sz="2400" b="1" dirty="0" smtClean="0">
                <a:solidFill>
                  <a:srgbClr val="008000"/>
                </a:solidFill>
              </a:rPr>
              <a:t>“ is even”</a:t>
            </a:r>
          </a:p>
          <a:p>
            <a:pPr algn="l"/>
            <a:endParaRPr lang="en-US" sz="2400" b="1" dirty="0">
              <a:solidFill>
                <a:schemeClr val="tx1"/>
              </a:solidFill>
            </a:endParaRPr>
          </a:p>
          <a:p>
            <a:pPr algn="l"/>
            <a:r>
              <a:rPr lang="en-US" sz="2400" b="1" dirty="0">
                <a:solidFill>
                  <a:srgbClr val="922223"/>
                </a:solidFill>
              </a:rPr>
              <a:t>p</a:t>
            </a:r>
            <a:r>
              <a:rPr lang="en-US" sz="2400" b="1" dirty="0" smtClean="0">
                <a:solidFill>
                  <a:srgbClr val="922223"/>
                </a:solidFill>
              </a:rPr>
              <a:t>rint</a:t>
            </a:r>
            <a:r>
              <a:rPr lang="en-US" sz="2400" b="1" dirty="0" smtClean="0">
                <a:solidFill>
                  <a:schemeClr val="tx1"/>
                </a:solidFill>
              </a:rPr>
              <a:t>(</a:t>
            </a:r>
            <a:r>
              <a:rPr lang="en-US" sz="2400" b="1" dirty="0" err="1" smtClean="0">
                <a:solidFill>
                  <a:srgbClr val="922223"/>
                </a:solidFill>
              </a:rPr>
              <a:t>str</a:t>
            </a:r>
            <a:r>
              <a:rPr lang="en-US" sz="2400" b="1" dirty="0" smtClean="0">
                <a:solidFill>
                  <a:schemeClr val="tx1"/>
                </a:solidFill>
              </a:rPr>
              <a:t>(n) + response)</a:t>
            </a:r>
            <a:r>
              <a:rPr lang="da-DK" sz="2400" b="1" dirty="0" smtClean="0">
                <a:solidFill>
                  <a:schemeClr val="tx1"/>
                </a:solidFill>
              </a:rPr>
              <a:t> </a:t>
            </a:r>
            <a:endParaRPr lang="da-DK" sz="2400" b="1" dirty="0">
              <a:solidFill>
                <a:schemeClr val="tx1"/>
              </a:solidFill>
            </a:endParaRPr>
          </a:p>
        </p:txBody>
      </p:sp>
    </p:spTree>
    <p:extLst>
      <p:ext uri="{BB962C8B-B14F-4D97-AF65-F5344CB8AC3E}">
        <p14:creationId xmlns:p14="http://schemas.microsoft.com/office/powerpoint/2010/main" val="233120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isLeapYear.py</a:t>
            </a:r>
            <a:endParaRPr lang="en-US" dirty="0"/>
          </a:p>
        </p:txBody>
      </p:sp>
      <p:sp>
        <p:nvSpPr>
          <p:cNvPr id="3" name="TextBox 2"/>
          <p:cNvSpPr txBox="1"/>
          <p:nvPr/>
        </p:nvSpPr>
        <p:spPr>
          <a:xfrm>
            <a:off x="2109912" y="2356520"/>
            <a:ext cx="10225136" cy="3046988"/>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year</a:t>
            </a:r>
            <a:r>
              <a:rPr lang="da-DK" sz="2400" b="1" dirty="0" smtClean="0">
                <a:solidFill>
                  <a:schemeClr val="tx1"/>
                </a:solidFill>
              </a:rPr>
              <a:t> = </a:t>
            </a:r>
            <a:r>
              <a:rPr lang="da-DK" sz="2400" b="1" dirty="0" err="1" smtClean="0">
                <a:solidFill>
                  <a:schemeClr val="accent3">
                    <a:lumMod val="75000"/>
                  </a:schemeClr>
                </a:solidFill>
              </a:rPr>
              <a:t>int</a:t>
            </a:r>
            <a:r>
              <a:rPr lang="da-DK" sz="2400" b="1" dirty="0" smtClean="0">
                <a:solidFill>
                  <a:schemeClr val="tx1"/>
                </a:solidFill>
              </a:rPr>
              <a:t>(</a:t>
            </a:r>
            <a:r>
              <a:rPr lang="da-DK" sz="2400" b="1" dirty="0" smtClean="0">
                <a:solidFill>
                  <a:srgbClr val="922223"/>
                </a:solidFill>
              </a:rPr>
              <a:t>input</a:t>
            </a:r>
            <a:r>
              <a:rPr lang="da-DK" sz="2400" b="1" dirty="0" smtClean="0">
                <a:solidFill>
                  <a:schemeClr val="tx1"/>
                </a:solidFill>
              </a:rPr>
              <a:t>(</a:t>
            </a:r>
            <a:r>
              <a:rPr lang="en-US" sz="2400" b="1" dirty="0">
                <a:solidFill>
                  <a:srgbClr val="008000"/>
                </a:solidFill>
              </a:rPr>
              <a:t>“</a:t>
            </a:r>
            <a:r>
              <a:rPr lang="da-DK" sz="2400" b="1" dirty="0" err="1" smtClean="0">
                <a:solidFill>
                  <a:srgbClr val="008000"/>
                </a:solidFill>
              </a:rPr>
              <a:t>Enter</a:t>
            </a:r>
            <a:r>
              <a:rPr lang="da-DK" sz="2400" b="1" dirty="0" smtClean="0">
                <a:solidFill>
                  <a:srgbClr val="008000"/>
                </a:solidFill>
              </a:rPr>
              <a:t> </a:t>
            </a:r>
            <a:r>
              <a:rPr lang="da-DK" sz="2400" b="1" dirty="0" err="1" smtClean="0">
                <a:solidFill>
                  <a:srgbClr val="008000"/>
                </a:solidFill>
              </a:rPr>
              <a:t>year</a:t>
            </a:r>
            <a:r>
              <a:rPr lang="da-DK" sz="2400" b="1" dirty="0" smtClean="0">
                <a:solidFill>
                  <a:srgbClr val="008000"/>
                </a:solidFill>
              </a:rPr>
              <a:t>: ”</a:t>
            </a:r>
            <a:r>
              <a:rPr lang="da-DK" sz="2400" b="1" dirty="0" smtClean="0">
                <a:solidFill>
                  <a:schemeClr val="tx1"/>
                </a:solidFill>
              </a:rPr>
              <a:t>))</a:t>
            </a:r>
          </a:p>
          <a:p>
            <a:pPr algn="l"/>
            <a:endParaRPr lang="da-DK" sz="2400" b="1" dirty="0">
              <a:solidFill>
                <a:schemeClr val="tx1"/>
              </a:solidFill>
            </a:endParaRPr>
          </a:p>
          <a:p>
            <a:pPr algn="l"/>
            <a:r>
              <a:rPr lang="en-US" sz="2400" b="1" dirty="0">
                <a:solidFill>
                  <a:schemeClr val="tx1"/>
                </a:solidFill>
              </a:rPr>
              <a:t>r</a:t>
            </a:r>
            <a:r>
              <a:rPr lang="en-US" sz="2400" b="1" dirty="0" smtClean="0">
                <a:solidFill>
                  <a:schemeClr val="tx1"/>
                </a:solidFill>
              </a:rPr>
              <a:t>esponse = </a:t>
            </a:r>
            <a:r>
              <a:rPr lang="en-US" sz="2400" b="1" dirty="0" smtClean="0">
                <a:solidFill>
                  <a:srgbClr val="008000"/>
                </a:solidFill>
              </a:rPr>
              <a:t>“ is not a leap year”</a:t>
            </a:r>
          </a:p>
          <a:p>
            <a:pPr algn="l"/>
            <a:endParaRPr lang="en-US" sz="2400" b="1" dirty="0">
              <a:solidFill>
                <a:schemeClr val="tx1"/>
              </a:solidFill>
            </a:endParaRPr>
          </a:p>
          <a:p>
            <a:pPr algn="l"/>
            <a:r>
              <a:rPr lang="en-US" sz="2400" b="1" dirty="0">
                <a:solidFill>
                  <a:srgbClr val="800000"/>
                </a:solidFill>
              </a:rPr>
              <a:t>i</a:t>
            </a:r>
            <a:r>
              <a:rPr lang="en-US" sz="2400" b="1" dirty="0" smtClean="0">
                <a:solidFill>
                  <a:srgbClr val="800000"/>
                </a:solidFill>
              </a:rPr>
              <a:t>f</a:t>
            </a:r>
            <a:r>
              <a:rPr lang="en-US" sz="2400" b="1" dirty="0" smtClean="0">
                <a:solidFill>
                  <a:schemeClr val="tx1"/>
                </a:solidFill>
              </a:rPr>
              <a:t> year % 4 == 0 </a:t>
            </a:r>
            <a:r>
              <a:rPr lang="en-US" sz="2400" b="1" dirty="0" smtClean="0">
                <a:solidFill>
                  <a:srgbClr val="800000"/>
                </a:solidFill>
              </a:rPr>
              <a:t>and </a:t>
            </a:r>
            <a:r>
              <a:rPr lang="en-US" sz="2400" b="1" dirty="0" smtClean="0"/>
              <a:t>(year % 100 != 0 </a:t>
            </a:r>
            <a:r>
              <a:rPr lang="en-US" sz="2400" b="1" dirty="0" smtClean="0">
                <a:solidFill>
                  <a:srgbClr val="800000"/>
                </a:solidFill>
              </a:rPr>
              <a:t>or</a:t>
            </a:r>
            <a:r>
              <a:rPr lang="en-US" sz="2400" b="1" dirty="0" smtClean="0"/>
              <a:t> year % 400 == 0)</a:t>
            </a:r>
            <a:r>
              <a:rPr lang="en-US" sz="2400" b="1" dirty="0" smtClean="0">
                <a:solidFill>
                  <a:schemeClr val="tx1"/>
                </a:solidFill>
              </a:rPr>
              <a:t> :</a:t>
            </a:r>
          </a:p>
          <a:p>
            <a:pPr algn="l"/>
            <a:r>
              <a:rPr lang="en-US" sz="2400" b="1" dirty="0">
                <a:solidFill>
                  <a:schemeClr val="tx1"/>
                </a:solidFill>
              </a:rPr>
              <a:t> </a:t>
            </a:r>
            <a:r>
              <a:rPr lang="en-US" sz="2400" b="1" dirty="0" smtClean="0">
                <a:solidFill>
                  <a:schemeClr val="tx1"/>
                </a:solidFill>
              </a:rPr>
              <a:t>    response = </a:t>
            </a:r>
            <a:r>
              <a:rPr lang="en-US" sz="2400" b="1" dirty="0" smtClean="0">
                <a:solidFill>
                  <a:srgbClr val="008000"/>
                </a:solidFill>
              </a:rPr>
              <a:t>“ is a leap year”</a:t>
            </a:r>
          </a:p>
          <a:p>
            <a:pPr algn="l"/>
            <a:endParaRPr lang="en-US" sz="2400" b="1" dirty="0">
              <a:solidFill>
                <a:schemeClr val="tx1"/>
              </a:solidFill>
            </a:endParaRPr>
          </a:p>
          <a:p>
            <a:pPr algn="l"/>
            <a:r>
              <a:rPr lang="en-US" sz="2400" b="1" dirty="0">
                <a:solidFill>
                  <a:srgbClr val="922223"/>
                </a:solidFill>
              </a:rPr>
              <a:t>p</a:t>
            </a:r>
            <a:r>
              <a:rPr lang="en-US" sz="2400" b="1" dirty="0" smtClean="0">
                <a:solidFill>
                  <a:srgbClr val="922223"/>
                </a:solidFill>
              </a:rPr>
              <a:t>rint</a:t>
            </a:r>
            <a:r>
              <a:rPr lang="en-US" sz="2400" b="1" dirty="0" smtClean="0">
                <a:solidFill>
                  <a:schemeClr val="tx1"/>
                </a:solidFill>
              </a:rPr>
              <a:t>(</a:t>
            </a:r>
            <a:r>
              <a:rPr lang="en-US" sz="2400" b="1" dirty="0" err="1" smtClean="0">
                <a:solidFill>
                  <a:srgbClr val="922223"/>
                </a:solidFill>
              </a:rPr>
              <a:t>str</a:t>
            </a:r>
            <a:r>
              <a:rPr lang="en-US" sz="2400" b="1" dirty="0" smtClean="0">
                <a:solidFill>
                  <a:schemeClr val="tx1"/>
                </a:solidFill>
              </a:rPr>
              <a:t>(year) + response)</a:t>
            </a:r>
            <a:r>
              <a:rPr lang="da-DK" sz="2400" b="1" dirty="0" smtClean="0">
                <a:solidFill>
                  <a:schemeClr val="tx1"/>
                </a:solidFill>
              </a:rPr>
              <a:t> </a:t>
            </a:r>
            <a:endParaRPr lang="da-DK" sz="2400" b="1" dirty="0">
              <a:solidFill>
                <a:schemeClr val="tx1"/>
              </a:solidFill>
            </a:endParaRPr>
          </a:p>
        </p:txBody>
      </p:sp>
    </p:spTree>
    <p:extLst>
      <p:ext uri="{BB962C8B-B14F-4D97-AF65-F5344CB8AC3E}">
        <p14:creationId xmlns:p14="http://schemas.microsoft.com/office/powerpoint/2010/main" val="38970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dirty="0">
                <a:latin typeface="Arial" charset="0"/>
                <a:ea typeface="ＭＳ Ｐゴシック" charset="0"/>
              </a:rPr>
              <a:t>Logic of an </a:t>
            </a:r>
            <a:r>
              <a:rPr lang="en-US" b="1" dirty="0">
                <a:solidFill>
                  <a:srgbClr val="0000FF"/>
                </a:solidFill>
                <a:latin typeface="Courier New" charset="0"/>
                <a:ea typeface="ＭＳ Ｐゴシック" charset="0"/>
              </a:rPr>
              <a:t>if-else</a:t>
            </a:r>
            <a:r>
              <a:rPr lang="en-US" dirty="0">
                <a:solidFill>
                  <a:srgbClr val="0000FF"/>
                </a:solidFill>
                <a:latin typeface="Arial" charset="0"/>
                <a:ea typeface="ＭＳ Ｐゴシック" charset="0"/>
              </a:rPr>
              <a:t> </a:t>
            </a:r>
            <a:r>
              <a:rPr lang="en-US" dirty="0">
                <a:latin typeface="Arial" charset="0"/>
                <a:ea typeface="ＭＳ Ｐゴシック" charset="0"/>
              </a:rPr>
              <a:t>statement</a:t>
            </a:r>
          </a:p>
        </p:txBody>
      </p:sp>
      <p:grpSp>
        <p:nvGrpSpPr>
          <p:cNvPr id="34819" name="Group 3"/>
          <p:cNvGrpSpPr>
            <a:grpSpLocks/>
          </p:cNvGrpSpPr>
          <p:nvPr/>
        </p:nvGrpSpPr>
        <p:grpSpPr bwMode="auto">
          <a:xfrm>
            <a:off x="4054128" y="1996480"/>
            <a:ext cx="3528392" cy="2621760"/>
            <a:chOff x="2160" y="864"/>
            <a:chExt cx="1296" cy="1104"/>
          </a:xfrm>
        </p:grpSpPr>
        <p:sp>
          <p:nvSpPr>
            <p:cNvPr id="34838" name="AutoShape 4"/>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9" name="Text Box 5"/>
            <p:cNvSpPr txBox="1">
              <a:spLocks noChangeArrowheads="1"/>
            </p:cNvSpPr>
            <p:nvPr/>
          </p:nvSpPr>
          <p:spPr bwMode="auto">
            <a:xfrm>
              <a:off x="2377" y="1377"/>
              <a:ext cx="862"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2600" i="0" dirty="0">
                <a:solidFill>
                  <a:schemeClr val="tx1"/>
                </a:solidFill>
                <a:latin typeface="Arial" charset="0"/>
              </a:endParaRPr>
            </a:p>
          </p:txBody>
        </p:sp>
        <p:cxnSp>
          <p:nvCxnSpPr>
            <p:cNvPr id="34840" name="AutoShape 6"/>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cxnSp>
        <p:nvCxnSpPr>
          <p:cNvPr id="34820" name="AutoShape 7"/>
          <p:cNvCxnSpPr>
            <a:cxnSpLocks noChangeShapeType="1"/>
          </p:cNvCxnSpPr>
          <p:nvPr/>
        </p:nvCxnSpPr>
        <p:spPr bwMode="auto">
          <a:xfrm>
            <a:off x="5784427" y="6230021"/>
            <a:ext cx="0" cy="614116"/>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grpSp>
        <p:nvGrpSpPr>
          <p:cNvPr id="34821" name="Group 8"/>
          <p:cNvGrpSpPr>
            <a:grpSpLocks/>
          </p:cNvGrpSpPr>
          <p:nvPr/>
        </p:nvGrpSpPr>
        <p:grpSpPr bwMode="auto">
          <a:xfrm>
            <a:off x="4660053" y="4619000"/>
            <a:ext cx="2275840" cy="1611025"/>
            <a:chOff x="2064" y="1934"/>
            <a:chExt cx="1008" cy="802"/>
          </a:xfrm>
        </p:grpSpPr>
        <p:sp>
          <p:nvSpPr>
            <p:cNvPr id="34834" name="Rectangle 9"/>
            <p:cNvSpPr>
              <a:spLocks noChangeArrowheads="1"/>
            </p:cNvSpPr>
            <p:nvPr/>
          </p:nvSpPr>
          <p:spPr bwMode="auto">
            <a:xfrm>
              <a:off x="2064" y="2496"/>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5" name="Text Box 10"/>
            <p:cNvSpPr txBox="1">
              <a:spLocks noChangeArrowheads="1"/>
            </p:cNvSpPr>
            <p:nvPr/>
          </p:nvSpPr>
          <p:spPr bwMode="auto">
            <a:xfrm>
              <a:off x="2338" y="2493"/>
              <a:ext cx="4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a:solidFill>
                    <a:schemeClr val="tx1"/>
                  </a:solidFill>
                  <a:latin typeface="Arial" charset="0"/>
                </a:rPr>
                <a:t>block1</a:t>
              </a:r>
              <a:endParaRPr lang="en-US" sz="2300" b="0" i="0">
                <a:solidFill>
                  <a:schemeClr val="tx1"/>
                </a:solidFill>
                <a:latin typeface="Arial" charset="0"/>
              </a:endParaRPr>
            </a:p>
          </p:txBody>
        </p:sp>
        <p:cxnSp>
          <p:nvCxnSpPr>
            <p:cNvPr id="34836" name="AutoShape 11"/>
            <p:cNvCxnSpPr>
              <a:cxnSpLocks noChangeShapeType="1"/>
              <a:stCxn id="34838" idx="2"/>
              <a:endCxn id="34834" idx="0"/>
            </p:cNvCxnSpPr>
            <p:nvPr/>
          </p:nvCxnSpPr>
          <p:spPr bwMode="auto">
            <a:xfrm flipH="1">
              <a:off x="2568" y="1934"/>
              <a:ext cx="9" cy="56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34837" name="Text Box 12"/>
            <p:cNvSpPr txBox="1">
              <a:spLocks noChangeArrowheads="1"/>
            </p:cNvSpPr>
            <p:nvPr/>
          </p:nvSpPr>
          <p:spPr bwMode="auto">
            <a:xfrm>
              <a:off x="2626" y="2068"/>
              <a:ext cx="32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dirty="0">
                  <a:solidFill>
                    <a:srgbClr val="0000FF"/>
                  </a:solidFill>
                  <a:latin typeface="Arial" charset="0"/>
                </a:rPr>
                <a:t>true</a:t>
              </a:r>
              <a:endParaRPr lang="en-US" sz="2300" b="0" i="0" dirty="0">
                <a:solidFill>
                  <a:srgbClr val="0000FF"/>
                </a:solidFill>
                <a:latin typeface="Arial" charset="0"/>
              </a:endParaRPr>
            </a:p>
          </p:txBody>
        </p:sp>
      </p:grpSp>
      <p:sp>
        <p:nvSpPr>
          <p:cNvPr id="34822" name="Text Box 15"/>
          <p:cNvSpPr txBox="1">
            <a:spLocks noChangeArrowheads="1"/>
          </p:cNvSpPr>
          <p:nvPr/>
        </p:nvSpPr>
        <p:spPr bwMode="auto">
          <a:xfrm>
            <a:off x="8595263" y="4783997"/>
            <a:ext cx="934916" cy="4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dirty="0">
                <a:solidFill>
                  <a:srgbClr val="0000FF"/>
                </a:solidFill>
                <a:latin typeface="Arial" charset="0"/>
              </a:rPr>
              <a:t>false</a:t>
            </a:r>
            <a:endParaRPr lang="en-US" sz="3400" b="0" i="0" dirty="0">
              <a:solidFill>
                <a:srgbClr val="0000FF"/>
              </a:solidFill>
              <a:latin typeface="Arial" charset="0"/>
            </a:endParaRPr>
          </a:p>
        </p:txBody>
      </p:sp>
      <p:cxnSp>
        <p:nvCxnSpPr>
          <p:cNvPr id="34823" name="AutoShape 16"/>
          <p:cNvCxnSpPr>
            <a:cxnSpLocks noChangeShapeType="1"/>
            <a:stCxn id="34838" idx="3"/>
            <a:endCxn id="34833" idx="0"/>
          </p:cNvCxnSpPr>
          <p:nvPr/>
        </p:nvCxnSpPr>
        <p:spPr bwMode="auto">
          <a:xfrm>
            <a:off x="7582520" y="3820313"/>
            <a:ext cx="879632" cy="1935767"/>
          </a:xfrm>
          <a:prstGeom prst="bentConnector2">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grpSp>
        <p:nvGrpSpPr>
          <p:cNvPr id="34824" name="Group 17"/>
          <p:cNvGrpSpPr>
            <a:grpSpLocks/>
          </p:cNvGrpSpPr>
          <p:nvPr/>
        </p:nvGrpSpPr>
        <p:grpSpPr bwMode="auto">
          <a:xfrm>
            <a:off x="7321974" y="5750081"/>
            <a:ext cx="2275840" cy="479938"/>
            <a:chOff x="3264" y="2496"/>
            <a:chExt cx="1008" cy="240"/>
          </a:xfrm>
        </p:grpSpPr>
        <p:sp>
          <p:nvSpPr>
            <p:cNvPr id="34832" name="Rectangle 18"/>
            <p:cNvSpPr>
              <a:spLocks noChangeArrowheads="1"/>
            </p:cNvSpPr>
            <p:nvPr/>
          </p:nvSpPr>
          <p:spPr bwMode="auto">
            <a:xfrm>
              <a:off x="3264" y="2496"/>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3" name="Text Box 19"/>
            <p:cNvSpPr txBox="1">
              <a:spLocks noChangeArrowheads="1"/>
            </p:cNvSpPr>
            <p:nvPr/>
          </p:nvSpPr>
          <p:spPr bwMode="auto">
            <a:xfrm>
              <a:off x="3331" y="2499"/>
              <a:ext cx="87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a:solidFill>
                    <a:schemeClr val="tx1"/>
                  </a:solidFill>
                  <a:latin typeface="Arial" charset="0"/>
                </a:rPr>
                <a:t>block2</a:t>
              </a:r>
              <a:endParaRPr lang="en-US" sz="2300" b="0" i="0">
                <a:solidFill>
                  <a:schemeClr val="tx1"/>
                </a:solidFill>
                <a:latin typeface="Arial" charset="0"/>
              </a:endParaRPr>
            </a:p>
          </p:txBody>
        </p:sp>
      </p:grpSp>
      <p:cxnSp>
        <p:nvCxnSpPr>
          <p:cNvPr id="34825" name="AutoShape 20"/>
          <p:cNvCxnSpPr>
            <a:cxnSpLocks noChangeShapeType="1"/>
          </p:cNvCxnSpPr>
          <p:nvPr/>
        </p:nvCxnSpPr>
        <p:spPr bwMode="auto">
          <a:xfrm flipH="1">
            <a:off x="5784427" y="6844137"/>
            <a:ext cx="715716" cy="2258"/>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826" name="AutoShape 22"/>
          <p:cNvCxnSpPr>
            <a:cxnSpLocks noChangeShapeType="1"/>
          </p:cNvCxnSpPr>
          <p:nvPr/>
        </p:nvCxnSpPr>
        <p:spPr bwMode="auto">
          <a:xfrm>
            <a:off x="5784427" y="6844137"/>
            <a:ext cx="15804" cy="1131590"/>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827" name="AutoShape 23"/>
          <p:cNvCxnSpPr>
            <a:cxnSpLocks noChangeShapeType="1"/>
          </p:cNvCxnSpPr>
          <p:nvPr/>
        </p:nvCxnSpPr>
        <p:spPr bwMode="auto">
          <a:xfrm>
            <a:off x="8448604" y="6230021"/>
            <a:ext cx="0" cy="614116"/>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cxnSp>
        <p:nvCxnSpPr>
          <p:cNvPr id="34828" name="AutoShape 24"/>
          <p:cNvCxnSpPr>
            <a:cxnSpLocks noChangeShapeType="1"/>
          </p:cNvCxnSpPr>
          <p:nvPr/>
        </p:nvCxnSpPr>
        <p:spPr bwMode="auto">
          <a:xfrm>
            <a:off x="5784427" y="6844137"/>
            <a:ext cx="2664178" cy="2258"/>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9853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
          <p:cNvSpPr>
            <a:spLocks noGrp="1" noChangeArrowheads="1"/>
          </p:cNvSpPr>
          <p:nvPr>
            <p:ph type="ctrTitle"/>
          </p:nvPr>
        </p:nvSpPr>
        <p:spPr>
          <a:xfrm>
            <a:off x="2037904" y="3724672"/>
            <a:ext cx="10533888" cy="4436953"/>
          </a:xfrm>
        </p:spPr>
        <p:txBody>
          <a:bodyPr lIns="50800" tIns="50800" rIns="50800" bIns="50800">
            <a:normAutofit fontScale="90000"/>
          </a:bodyPr>
          <a:lstStyle/>
          <a:p>
            <a:pPr algn="ctr" eaLnBrk="1" hangingPunct="1">
              <a:defRPr/>
            </a:pP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Lecture 3</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Selection</a:t>
            </a:r>
          </a:p>
        </p:txBody>
      </p:sp>
      <p:sp>
        <p:nvSpPr>
          <p:cNvPr id="29699"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900">
                <a:solidFill>
                  <a:schemeClr val="tx1"/>
                </a:solidFill>
                <a:latin typeface="Arial" pitchFamily="34" charset="0"/>
                <a:cs typeface="Arial" pitchFamily="34" charset="0"/>
                <a:sym typeface="Arial" pitchFamily="34" charset="0"/>
              </a:rPr>
              <a:t>COMMONWEALTH OF AUSTRALIA</a:t>
            </a:r>
          </a:p>
          <a:p>
            <a:r>
              <a:rPr lang="en-US" sz="900">
                <a:solidFill>
                  <a:schemeClr val="tx1"/>
                </a:solidFill>
                <a:latin typeface="Arial" pitchFamily="34" charset="0"/>
                <a:cs typeface="Arial" pitchFamily="34" charset="0"/>
                <a:sym typeface="Arial" pitchFamily="34" charset="0"/>
              </a:rPr>
              <a:t>Copyright Regulations 1969</a:t>
            </a:r>
          </a:p>
          <a:p>
            <a:r>
              <a:rPr lang="en-US" sz="900">
                <a:solidFill>
                  <a:schemeClr val="tx1"/>
                </a:solidFill>
                <a:latin typeface="Arial" pitchFamily="34" charset="0"/>
                <a:cs typeface="Arial" pitchFamily="34" charset="0"/>
                <a:sym typeface="Arial" pitchFamily="34" charset="0"/>
              </a:rPr>
              <a:t>WARNING</a:t>
            </a:r>
          </a:p>
          <a:p>
            <a:r>
              <a:rPr lang="en-US" sz="900">
                <a:solidFill>
                  <a:schemeClr val="tx1"/>
                </a:solidFill>
                <a:latin typeface="Arial" pitchFamily="34" charset="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r>
              <a:rPr lang="en-US" sz="900">
                <a:solidFill>
                  <a:schemeClr val="tx1"/>
                </a:solidFill>
                <a:latin typeface="Arial" pitchFamily="34" charset="0"/>
                <a:cs typeface="Arial" pitchFamily="34" charset="0"/>
                <a:sym typeface="Arial" pitchFamily="34" charset="0"/>
              </a:rPr>
              <a:t>Do not remove this notice.</a:t>
            </a:r>
          </a:p>
        </p:txBody>
      </p:sp>
      <p:pic>
        <p:nvPicPr>
          <p:cNvPr id="2" name="Picture 1" descr="algorithms-hire-huma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92" y="4372744"/>
            <a:ext cx="5206256" cy="2941411"/>
          </a:xfrm>
          <a:prstGeom prst="rect">
            <a:avLst/>
          </a:prstGeom>
        </p:spPr>
      </p:pic>
    </p:spTree>
    <p:extLst>
      <p:ext uri="{BB962C8B-B14F-4D97-AF65-F5344CB8AC3E}">
        <p14:creationId xmlns:p14="http://schemas.microsoft.com/office/powerpoint/2010/main" val="193537104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US" b="1" dirty="0" smtClean="0">
                <a:solidFill>
                  <a:srgbClr val="0000FF"/>
                </a:solidFill>
                <a:latin typeface="Courier New" charset="0"/>
                <a:ea typeface="ＭＳ Ｐゴシック" charset="0"/>
              </a:rPr>
              <a:t>if</a:t>
            </a:r>
            <a:r>
              <a:rPr lang="en-US" b="1" dirty="0">
                <a:solidFill>
                  <a:srgbClr val="0000FF"/>
                </a:solidFill>
                <a:latin typeface="Courier New" charset="0"/>
                <a:ea typeface="ＭＳ Ｐゴシック" charset="0"/>
              </a:rPr>
              <a:t>-else</a:t>
            </a:r>
            <a:r>
              <a:rPr lang="en-US" dirty="0">
                <a:solidFill>
                  <a:srgbClr val="0000FF"/>
                </a:solidFill>
                <a:latin typeface="Arial" charset="0"/>
                <a:ea typeface="ＭＳ Ｐゴシック" charset="0"/>
              </a:rPr>
              <a:t> </a:t>
            </a:r>
            <a:r>
              <a:rPr lang="en-US" dirty="0">
                <a:latin typeface="Arial" charset="0"/>
                <a:ea typeface="ＭＳ Ｐゴシック" charset="0"/>
              </a:rPr>
              <a:t>statement</a:t>
            </a:r>
          </a:p>
        </p:txBody>
      </p:sp>
      <p:grpSp>
        <p:nvGrpSpPr>
          <p:cNvPr id="34819" name="Group 3"/>
          <p:cNvGrpSpPr>
            <a:grpSpLocks/>
          </p:cNvGrpSpPr>
          <p:nvPr/>
        </p:nvGrpSpPr>
        <p:grpSpPr bwMode="auto">
          <a:xfrm>
            <a:off x="1749872" y="2068488"/>
            <a:ext cx="3528392" cy="2621760"/>
            <a:chOff x="2160" y="864"/>
            <a:chExt cx="1296" cy="1104"/>
          </a:xfrm>
        </p:grpSpPr>
        <p:sp>
          <p:nvSpPr>
            <p:cNvPr id="34838" name="AutoShape 4"/>
            <p:cNvSpPr>
              <a:spLocks noChangeArrowheads="1"/>
            </p:cNvSpPr>
            <p:nvPr/>
          </p:nvSpPr>
          <p:spPr bwMode="auto">
            <a:xfrm>
              <a:off x="2160" y="1296"/>
              <a:ext cx="1296" cy="672"/>
            </a:xfrm>
            <a:prstGeom prst="diamond">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9" name="Text Box 5"/>
            <p:cNvSpPr txBox="1">
              <a:spLocks noChangeArrowheads="1"/>
            </p:cNvSpPr>
            <p:nvPr/>
          </p:nvSpPr>
          <p:spPr bwMode="auto">
            <a:xfrm>
              <a:off x="2377" y="1377"/>
              <a:ext cx="862"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600" i="0" dirty="0" smtClean="0">
                  <a:solidFill>
                    <a:schemeClr val="tx1"/>
                  </a:solidFill>
                  <a:latin typeface="Arial" charset="0"/>
                </a:rPr>
                <a:t>Boolean</a:t>
              </a:r>
            </a:p>
            <a:p>
              <a:pPr>
                <a:spcBef>
                  <a:spcPct val="0"/>
                </a:spcBef>
              </a:pPr>
              <a:r>
                <a:rPr lang="en-US" sz="2600" i="0" dirty="0" smtClean="0">
                  <a:solidFill>
                    <a:schemeClr val="tx1"/>
                  </a:solidFill>
                  <a:latin typeface="Arial" charset="0"/>
                </a:rPr>
                <a:t>expression</a:t>
              </a:r>
              <a:endParaRPr lang="en-US" sz="2600" i="0" dirty="0">
                <a:solidFill>
                  <a:schemeClr val="tx1"/>
                </a:solidFill>
                <a:latin typeface="Arial" charset="0"/>
              </a:endParaRPr>
            </a:p>
          </p:txBody>
        </p:sp>
        <p:cxnSp>
          <p:nvCxnSpPr>
            <p:cNvPr id="34840" name="AutoShape 6"/>
            <p:cNvCxnSpPr>
              <a:cxnSpLocks noChangeShapeType="1"/>
            </p:cNvCxnSpPr>
            <p:nvPr/>
          </p:nvCxnSpPr>
          <p:spPr bwMode="auto">
            <a:xfrm>
              <a:off x="2808" y="864"/>
              <a:ext cx="0" cy="43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grpSp>
      <p:cxnSp>
        <p:nvCxnSpPr>
          <p:cNvPr id="34820" name="AutoShape 7"/>
          <p:cNvCxnSpPr>
            <a:cxnSpLocks noChangeShapeType="1"/>
          </p:cNvCxnSpPr>
          <p:nvPr/>
        </p:nvCxnSpPr>
        <p:spPr bwMode="auto">
          <a:xfrm>
            <a:off x="3480171" y="6302029"/>
            <a:ext cx="0" cy="614116"/>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grpSp>
        <p:nvGrpSpPr>
          <p:cNvPr id="34821" name="Group 8"/>
          <p:cNvGrpSpPr>
            <a:grpSpLocks/>
          </p:cNvGrpSpPr>
          <p:nvPr/>
        </p:nvGrpSpPr>
        <p:grpSpPr bwMode="auto">
          <a:xfrm>
            <a:off x="2355797" y="4691008"/>
            <a:ext cx="2275840" cy="1611025"/>
            <a:chOff x="2064" y="1934"/>
            <a:chExt cx="1008" cy="802"/>
          </a:xfrm>
        </p:grpSpPr>
        <p:sp>
          <p:nvSpPr>
            <p:cNvPr id="34834" name="Rectangle 9"/>
            <p:cNvSpPr>
              <a:spLocks noChangeArrowheads="1"/>
            </p:cNvSpPr>
            <p:nvPr/>
          </p:nvSpPr>
          <p:spPr bwMode="auto">
            <a:xfrm>
              <a:off x="2064" y="2496"/>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5" name="Text Box 10"/>
            <p:cNvSpPr txBox="1">
              <a:spLocks noChangeArrowheads="1"/>
            </p:cNvSpPr>
            <p:nvPr/>
          </p:nvSpPr>
          <p:spPr bwMode="auto">
            <a:xfrm>
              <a:off x="2338" y="2493"/>
              <a:ext cx="49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a:solidFill>
                    <a:schemeClr val="tx1"/>
                  </a:solidFill>
                  <a:latin typeface="Arial" charset="0"/>
                </a:rPr>
                <a:t>block1</a:t>
              </a:r>
              <a:endParaRPr lang="en-US" sz="2300" b="0" i="0">
                <a:solidFill>
                  <a:schemeClr val="tx1"/>
                </a:solidFill>
                <a:latin typeface="Arial" charset="0"/>
              </a:endParaRPr>
            </a:p>
          </p:txBody>
        </p:sp>
        <p:cxnSp>
          <p:nvCxnSpPr>
            <p:cNvPr id="34836" name="AutoShape 11"/>
            <p:cNvCxnSpPr>
              <a:cxnSpLocks noChangeShapeType="1"/>
              <a:stCxn id="34838" idx="2"/>
              <a:endCxn id="34834" idx="0"/>
            </p:cNvCxnSpPr>
            <p:nvPr/>
          </p:nvCxnSpPr>
          <p:spPr bwMode="auto">
            <a:xfrm flipH="1">
              <a:off x="2568" y="1934"/>
              <a:ext cx="9" cy="562"/>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sp>
          <p:nvSpPr>
            <p:cNvPr id="34837" name="Text Box 12"/>
            <p:cNvSpPr txBox="1">
              <a:spLocks noChangeArrowheads="1"/>
            </p:cNvSpPr>
            <p:nvPr/>
          </p:nvSpPr>
          <p:spPr bwMode="auto">
            <a:xfrm>
              <a:off x="2626" y="2068"/>
              <a:ext cx="329"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dirty="0">
                  <a:solidFill>
                    <a:srgbClr val="0000FF"/>
                  </a:solidFill>
                  <a:latin typeface="Arial" charset="0"/>
                </a:rPr>
                <a:t>true</a:t>
              </a:r>
              <a:endParaRPr lang="en-US" sz="2300" b="0" i="0" dirty="0">
                <a:solidFill>
                  <a:srgbClr val="0000FF"/>
                </a:solidFill>
                <a:latin typeface="Arial" charset="0"/>
              </a:endParaRPr>
            </a:p>
          </p:txBody>
        </p:sp>
      </p:grpSp>
      <p:sp>
        <p:nvSpPr>
          <p:cNvPr id="34822" name="Text Box 15"/>
          <p:cNvSpPr txBox="1">
            <a:spLocks noChangeArrowheads="1"/>
          </p:cNvSpPr>
          <p:nvPr/>
        </p:nvSpPr>
        <p:spPr bwMode="auto">
          <a:xfrm>
            <a:off x="6291007" y="4856005"/>
            <a:ext cx="934916" cy="4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130046" tIns="65023" rIns="130046" bIns="65023"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dirty="0">
                <a:solidFill>
                  <a:srgbClr val="0000FF"/>
                </a:solidFill>
                <a:latin typeface="Arial" charset="0"/>
              </a:rPr>
              <a:t>false</a:t>
            </a:r>
            <a:endParaRPr lang="en-US" sz="3400" b="0" i="0" dirty="0">
              <a:solidFill>
                <a:srgbClr val="0000FF"/>
              </a:solidFill>
              <a:latin typeface="Arial" charset="0"/>
            </a:endParaRPr>
          </a:p>
        </p:txBody>
      </p:sp>
      <p:cxnSp>
        <p:nvCxnSpPr>
          <p:cNvPr id="34823" name="AutoShape 16"/>
          <p:cNvCxnSpPr>
            <a:cxnSpLocks noChangeShapeType="1"/>
            <a:stCxn id="34838" idx="3"/>
            <a:endCxn id="34833" idx="0"/>
          </p:cNvCxnSpPr>
          <p:nvPr/>
        </p:nvCxnSpPr>
        <p:spPr bwMode="auto">
          <a:xfrm>
            <a:off x="5278264" y="3892321"/>
            <a:ext cx="879632" cy="1935767"/>
          </a:xfrm>
          <a:prstGeom prst="bentConnector2">
            <a:avLst/>
          </a:prstGeom>
          <a:noFill/>
          <a:ln w="31750">
            <a:solidFill>
              <a:srgbClr val="FF0000"/>
            </a:solidFill>
            <a:miter lim="800000"/>
            <a:headEnd/>
            <a:tailEnd type="triangle" w="lg" len="med"/>
          </a:ln>
          <a:extLst>
            <a:ext uri="{909E8E84-426E-40DD-AFC4-6F175D3DCCD1}">
              <a14:hiddenFill xmlns:a14="http://schemas.microsoft.com/office/drawing/2010/main">
                <a:noFill/>
              </a14:hiddenFill>
            </a:ext>
          </a:extLst>
        </p:spPr>
      </p:cxnSp>
      <p:grpSp>
        <p:nvGrpSpPr>
          <p:cNvPr id="34824" name="Group 17"/>
          <p:cNvGrpSpPr>
            <a:grpSpLocks/>
          </p:cNvGrpSpPr>
          <p:nvPr/>
        </p:nvGrpSpPr>
        <p:grpSpPr bwMode="auto">
          <a:xfrm>
            <a:off x="5017718" y="5822089"/>
            <a:ext cx="2275840" cy="479938"/>
            <a:chOff x="3264" y="2496"/>
            <a:chExt cx="1008" cy="240"/>
          </a:xfrm>
        </p:grpSpPr>
        <p:sp>
          <p:nvSpPr>
            <p:cNvPr id="34832" name="Rectangle 18"/>
            <p:cNvSpPr>
              <a:spLocks noChangeArrowheads="1"/>
            </p:cNvSpPr>
            <p:nvPr/>
          </p:nvSpPr>
          <p:spPr bwMode="auto">
            <a:xfrm>
              <a:off x="3264" y="2496"/>
              <a:ext cx="1008" cy="240"/>
            </a:xfrm>
            <a:prstGeom prst="rect">
              <a:avLst/>
            </a:prstGeom>
            <a:solidFill>
              <a:srgbClr val="FFCC99"/>
            </a:solidFill>
            <a:ln w="12700">
              <a:solidFill>
                <a:schemeClr val="tx1"/>
              </a:solidFill>
              <a:miter lim="800000"/>
              <a:headEnd type="none" w="sm" len="sm"/>
              <a:tailEnd type="none" w="sm" len="sm"/>
            </a:ln>
          </p:spPr>
          <p:txBody>
            <a:bodyPr wrap="none" anchor="ctr"/>
            <a:lstStyle/>
            <a:p>
              <a:endParaRPr lang="en-AU"/>
            </a:p>
          </p:txBody>
        </p:sp>
        <p:sp>
          <p:nvSpPr>
            <p:cNvPr id="34833" name="Text Box 19"/>
            <p:cNvSpPr txBox="1">
              <a:spLocks noChangeArrowheads="1"/>
            </p:cNvSpPr>
            <p:nvPr/>
          </p:nvSpPr>
          <p:spPr bwMode="auto">
            <a:xfrm>
              <a:off x="3331" y="2499"/>
              <a:ext cx="87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3200" b="1" i="1">
                  <a:solidFill>
                    <a:schemeClr val="bg1"/>
                  </a:solidFill>
                  <a:latin typeface="Times New Roman" charset="0"/>
                  <a:ea typeface="ＭＳ Ｐゴシック" charset="0"/>
                  <a:cs typeface="ＭＳ Ｐゴシック" charset="0"/>
                </a:defRPr>
              </a:lvl1pPr>
              <a:lvl2pPr marL="742950" indent="-285750">
                <a:defRPr sz="3200" b="1" i="1">
                  <a:solidFill>
                    <a:schemeClr val="bg1"/>
                  </a:solidFill>
                  <a:latin typeface="Times New Roman" charset="0"/>
                  <a:ea typeface="ＭＳ Ｐゴシック" charset="0"/>
                </a:defRPr>
              </a:lvl2pPr>
              <a:lvl3pPr marL="1143000" indent="-228600">
                <a:defRPr sz="3200" b="1" i="1">
                  <a:solidFill>
                    <a:schemeClr val="bg1"/>
                  </a:solidFill>
                  <a:latin typeface="Times New Roman" charset="0"/>
                  <a:ea typeface="ＭＳ Ｐゴシック" charset="0"/>
                </a:defRPr>
              </a:lvl3pPr>
              <a:lvl4pPr marL="1600200" indent="-228600">
                <a:defRPr sz="3200" b="1" i="1">
                  <a:solidFill>
                    <a:schemeClr val="bg1"/>
                  </a:solidFill>
                  <a:latin typeface="Times New Roman" charset="0"/>
                  <a:ea typeface="ＭＳ Ｐゴシック" charset="0"/>
                </a:defRPr>
              </a:lvl4pPr>
              <a:lvl5pPr marL="2057400" indent="-228600">
                <a:defRPr sz="3200" b="1" i="1">
                  <a:solidFill>
                    <a:schemeClr val="bg1"/>
                  </a:solidFill>
                  <a:latin typeface="Times New Roman" charset="0"/>
                  <a:ea typeface="ＭＳ Ｐゴシック" charset="0"/>
                </a:defRPr>
              </a:lvl5pPr>
              <a:lvl6pPr marL="2514600" indent="-228600" algn="ctr" eaLnBrk="0" fontAlgn="base" hangingPunct="0">
                <a:spcBef>
                  <a:spcPct val="50000"/>
                </a:spcBef>
                <a:spcAft>
                  <a:spcPct val="0"/>
                </a:spcAft>
                <a:defRPr sz="3200" b="1" i="1">
                  <a:solidFill>
                    <a:schemeClr val="bg1"/>
                  </a:solidFill>
                  <a:latin typeface="Times New Roman" charset="0"/>
                  <a:ea typeface="ＭＳ Ｐゴシック" charset="0"/>
                </a:defRPr>
              </a:lvl6pPr>
              <a:lvl7pPr marL="2971800" indent="-228600" algn="ctr" eaLnBrk="0" fontAlgn="base" hangingPunct="0">
                <a:spcBef>
                  <a:spcPct val="50000"/>
                </a:spcBef>
                <a:spcAft>
                  <a:spcPct val="0"/>
                </a:spcAft>
                <a:defRPr sz="3200" b="1" i="1">
                  <a:solidFill>
                    <a:schemeClr val="bg1"/>
                  </a:solidFill>
                  <a:latin typeface="Times New Roman" charset="0"/>
                  <a:ea typeface="ＭＳ Ｐゴシック" charset="0"/>
                </a:defRPr>
              </a:lvl7pPr>
              <a:lvl8pPr marL="3429000" indent="-228600" algn="ctr" eaLnBrk="0" fontAlgn="base" hangingPunct="0">
                <a:spcBef>
                  <a:spcPct val="50000"/>
                </a:spcBef>
                <a:spcAft>
                  <a:spcPct val="0"/>
                </a:spcAft>
                <a:defRPr sz="3200" b="1" i="1">
                  <a:solidFill>
                    <a:schemeClr val="bg1"/>
                  </a:solidFill>
                  <a:latin typeface="Times New Roman" charset="0"/>
                  <a:ea typeface="ＭＳ Ｐゴシック" charset="0"/>
                </a:defRPr>
              </a:lvl8pPr>
              <a:lvl9pPr marL="3886200" indent="-228600" algn="ctr" eaLnBrk="0" fontAlgn="base" hangingPunct="0">
                <a:spcBef>
                  <a:spcPct val="50000"/>
                </a:spcBef>
                <a:spcAft>
                  <a:spcPct val="0"/>
                </a:spcAft>
                <a:defRPr sz="3200" b="1" i="1">
                  <a:solidFill>
                    <a:schemeClr val="bg1"/>
                  </a:solidFill>
                  <a:latin typeface="Times New Roman" charset="0"/>
                  <a:ea typeface="ＭＳ Ｐゴシック" charset="0"/>
                </a:defRPr>
              </a:lvl9pPr>
            </a:lstStyle>
            <a:p>
              <a:pPr>
                <a:spcBef>
                  <a:spcPct val="0"/>
                </a:spcBef>
              </a:pPr>
              <a:r>
                <a:rPr lang="en-US" sz="2300" i="0">
                  <a:solidFill>
                    <a:schemeClr val="tx1"/>
                  </a:solidFill>
                  <a:latin typeface="Arial" charset="0"/>
                </a:rPr>
                <a:t>block2</a:t>
              </a:r>
              <a:endParaRPr lang="en-US" sz="2300" b="0" i="0">
                <a:solidFill>
                  <a:schemeClr val="tx1"/>
                </a:solidFill>
                <a:latin typeface="Arial" charset="0"/>
              </a:endParaRPr>
            </a:p>
          </p:txBody>
        </p:sp>
      </p:grpSp>
      <p:cxnSp>
        <p:nvCxnSpPr>
          <p:cNvPr id="34825" name="AutoShape 20"/>
          <p:cNvCxnSpPr>
            <a:cxnSpLocks noChangeShapeType="1"/>
          </p:cNvCxnSpPr>
          <p:nvPr/>
        </p:nvCxnSpPr>
        <p:spPr bwMode="auto">
          <a:xfrm flipH="1">
            <a:off x="3480171" y="6916145"/>
            <a:ext cx="715716" cy="2258"/>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826" name="AutoShape 22"/>
          <p:cNvCxnSpPr>
            <a:cxnSpLocks noChangeShapeType="1"/>
          </p:cNvCxnSpPr>
          <p:nvPr/>
        </p:nvCxnSpPr>
        <p:spPr bwMode="auto">
          <a:xfrm>
            <a:off x="3480171" y="6916145"/>
            <a:ext cx="15804" cy="1131590"/>
          </a:xfrm>
          <a:prstGeom prst="straightConnector1">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cxnSp>
      <p:cxnSp>
        <p:nvCxnSpPr>
          <p:cNvPr id="34827" name="AutoShape 23"/>
          <p:cNvCxnSpPr>
            <a:cxnSpLocks noChangeShapeType="1"/>
          </p:cNvCxnSpPr>
          <p:nvPr/>
        </p:nvCxnSpPr>
        <p:spPr bwMode="auto">
          <a:xfrm>
            <a:off x="6144348" y="6302029"/>
            <a:ext cx="0" cy="614116"/>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cxnSp>
        <p:nvCxnSpPr>
          <p:cNvPr id="34828" name="AutoShape 24"/>
          <p:cNvCxnSpPr>
            <a:cxnSpLocks noChangeShapeType="1"/>
          </p:cNvCxnSpPr>
          <p:nvPr/>
        </p:nvCxnSpPr>
        <p:spPr bwMode="auto">
          <a:xfrm>
            <a:off x="3480171" y="6916145"/>
            <a:ext cx="2664178" cy="2258"/>
          </a:xfrm>
          <a:prstGeom prst="straightConnector1">
            <a:avLst/>
          </a:prstGeom>
          <a:noFill/>
          <a:ln w="31750">
            <a:solidFill>
              <a:srgbClr val="FF0000"/>
            </a:solidFill>
            <a:round/>
            <a:headEnd type="none" w="sm" len="sm"/>
            <a:tailEnd type="none" w="lg" len="med"/>
          </a:ln>
          <a:extLst>
            <a:ext uri="{909E8E84-426E-40DD-AFC4-6F175D3DCCD1}">
              <a14:hiddenFill xmlns:a14="http://schemas.microsoft.com/office/drawing/2010/main">
                <a:noFill/>
              </a14:hiddenFill>
            </a:ext>
          </a:extLst>
        </p:spPr>
      </p:cxnSp>
      <p:sp>
        <p:nvSpPr>
          <p:cNvPr id="23" name="TextBox 22"/>
          <p:cNvSpPr txBox="1"/>
          <p:nvPr/>
        </p:nvSpPr>
        <p:spPr>
          <a:xfrm>
            <a:off x="7006456" y="2572544"/>
            <a:ext cx="5328592" cy="1815882"/>
          </a:xfrm>
          <a:prstGeom prst="rect">
            <a:avLst/>
          </a:prstGeom>
          <a:noFill/>
        </p:spPr>
        <p:txBody>
          <a:bodyPr wrap="square" rtlCol="0">
            <a:spAutoFit/>
          </a:bodyPr>
          <a:lstStyle/>
          <a:p>
            <a:pPr algn="l"/>
            <a:r>
              <a:rPr lang="en-US" sz="2800" b="1" dirty="0">
                <a:latin typeface="Courier New"/>
                <a:cs typeface="Courier New"/>
              </a:rPr>
              <a:t>i</a:t>
            </a:r>
            <a:r>
              <a:rPr lang="en-US" sz="2800" b="1" dirty="0" smtClean="0">
                <a:latin typeface="Courier New"/>
                <a:cs typeface="Courier New"/>
              </a:rPr>
              <a:t>f </a:t>
            </a:r>
            <a:r>
              <a:rPr lang="en-US" sz="2800" b="1" i="1" dirty="0" err="1" smtClean="0">
                <a:latin typeface="Courier New"/>
                <a:cs typeface="Courier New"/>
              </a:rPr>
              <a:t>boolean</a:t>
            </a:r>
            <a:r>
              <a:rPr lang="en-US" sz="2800" b="1" i="1" dirty="0" err="1">
                <a:latin typeface="Courier New"/>
                <a:cs typeface="Courier New"/>
              </a:rPr>
              <a:t>_</a:t>
            </a:r>
            <a:r>
              <a:rPr lang="en-US" sz="2800" b="1" i="1" dirty="0" err="1" smtClean="0">
                <a:latin typeface="Courier New"/>
                <a:cs typeface="Courier New"/>
              </a:rPr>
              <a:t>expression</a:t>
            </a:r>
            <a:r>
              <a:rPr lang="en-US" sz="2800" b="1" dirty="0" smtClean="0">
                <a:latin typeface="Courier New"/>
                <a:cs typeface="Courier New"/>
              </a:rPr>
              <a:t>:</a:t>
            </a:r>
          </a:p>
          <a:p>
            <a:pPr algn="l"/>
            <a:r>
              <a:rPr lang="en-US" sz="2800" b="1" dirty="0">
                <a:latin typeface="Courier New"/>
                <a:cs typeface="Courier New"/>
              </a:rPr>
              <a:t> </a:t>
            </a:r>
            <a:r>
              <a:rPr lang="en-US" sz="2800" b="1" dirty="0" smtClean="0">
                <a:latin typeface="Courier New"/>
                <a:cs typeface="Courier New"/>
              </a:rPr>
              <a:t>   block1</a:t>
            </a:r>
          </a:p>
          <a:p>
            <a:pPr algn="l"/>
            <a:r>
              <a:rPr lang="en-US" sz="2800" b="1" dirty="0">
                <a:latin typeface="Courier New"/>
                <a:cs typeface="Courier New"/>
              </a:rPr>
              <a:t>e</a:t>
            </a:r>
            <a:r>
              <a:rPr lang="en-US" sz="2800" b="1" dirty="0" smtClean="0">
                <a:latin typeface="Courier New"/>
                <a:cs typeface="Courier New"/>
              </a:rPr>
              <a:t>lse:</a:t>
            </a:r>
          </a:p>
          <a:p>
            <a:pPr algn="l"/>
            <a:r>
              <a:rPr lang="en-US" sz="2800" b="1" dirty="0">
                <a:latin typeface="Courier New"/>
                <a:cs typeface="Courier New"/>
              </a:rPr>
              <a:t> </a:t>
            </a:r>
            <a:r>
              <a:rPr lang="en-US" sz="2800" b="1" dirty="0" smtClean="0">
                <a:latin typeface="Courier New"/>
                <a:cs typeface="Courier New"/>
              </a:rPr>
              <a:t>   block2 </a:t>
            </a:r>
            <a:endParaRPr lang="en-US" sz="2800" b="1" dirty="0">
              <a:latin typeface="Courier New"/>
              <a:cs typeface="Courier New"/>
            </a:endParaRPr>
          </a:p>
        </p:txBody>
      </p:sp>
      <p:grpSp>
        <p:nvGrpSpPr>
          <p:cNvPr id="12" name="Group 11"/>
          <p:cNvGrpSpPr/>
          <p:nvPr/>
        </p:nvGrpSpPr>
        <p:grpSpPr>
          <a:xfrm>
            <a:off x="8302600" y="3076600"/>
            <a:ext cx="3384376" cy="2909937"/>
            <a:chOff x="8302600" y="3076600"/>
            <a:chExt cx="3384376" cy="2909937"/>
          </a:xfrm>
        </p:grpSpPr>
        <p:sp>
          <p:nvSpPr>
            <p:cNvPr id="26" name="TextBox 25"/>
            <p:cNvSpPr txBox="1"/>
            <p:nvPr/>
          </p:nvSpPr>
          <p:spPr>
            <a:xfrm>
              <a:off x="9022680" y="5524872"/>
              <a:ext cx="2664296" cy="461665"/>
            </a:xfrm>
            <a:prstGeom prst="rect">
              <a:avLst/>
            </a:prstGeom>
            <a:solidFill>
              <a:srgbClr val="FEB80A"/>
            </a:solidFill>
          </p:spPr>
          <p:txBody>
            <a:bodyPr wrap="square" rtlCol="0">
              <a:spAutoFit/>
            </a:bodyPr>
            <a:lstStyle/>
            <a:p>
              <a:pPr algn="l"/>
              <a:r>
                <a:rPr lang="en-US" sz="2400" dirty="0" smtClean="0">
                  <a:latin typeface="Arial"/>
                  <a:cs typeface="Arial"/>
                </a:rPr>
                <a:t>Must end with :</a:t>
              </a:r>
              <a:endParaRPr lang="en-US" sz="2400" dirty="0">
                <a:latin typeface="Arial"/>
                <a:cs typeface="Arial"/>
              </a:endParaRPr>
            </a:p>
          </p:txBody>
        </p:sp>
        <p:cxnSp>
          <p:nvCxnSpPr>
            <p:cNvPr id="9" name="Straight Arrow Connector 8"/>
            <p:cNvCxnSpPr/>
            <p:nvPr/>
          </p:nvCxnSpPr>
          <p:spPr>
            <a:xfrm flipH="1" flipV="1">
              <a:off x="8302600" y="3796680"/>
              <a:ext cx="2304256" cy="165618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0966896" y="3076600"/>
              <a:ext cx="648072" cy="230425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4990232" y="1708448"/>
            <a:ext cx="3168352" cy="2376264"/>
            <a:chOff x="4990232" y="1708448"/>
            <a:chExt cx="3168352" cy="2376264"/>
          </a:xfrm>
        </p:grpSpPr>
        <p:sp>
          <p:nvSpPr>
            <p:cNvPr id="32" name="TextBox 31"/>
            <p:cNvSpPr txBox="1"/>
            <p:nvPr/>
          </p:nvSpPr>
          <p:spPr>
            <a:xfrm>
              <a:off x="4990232" y="1708448"/>
              <a:ext cx="3168352" cy="830997"/>
            </a:xfrm>
            <a:prstGeom prst="rect">
              <a:avLst/>
            </a:prstGeom>
            <a:solidFill>
              <a:srgbClr val="FEB80A"/>
            </a:solidFill>
          </p:spPr>
          <p:txBody>
            <a:bodyPr wrap="square" rtlCol="0">
              <a:spAutoFit/>
            </a:bodyPr>
            <a:lstStyle/>
            <a:p>
              <a:pPr algn="l"/>
              <a:r>
                <a:rPr lang="en-US" sz="2400" dirty="0" smtClean="0">
                  <a:latin typeface="Arial"/>
                  <a:cs typeface="Arial"/>
                </a:rPr>
                <a:t>Must indent code (at least 4 spaces)</a:t>
              </a:r>
              <a:endParaRPr lang="en-US" sz="2400" dirty="0">
                <a:latin typeface="Arial"/>
                <a:cs typeface="Arial"/>
              </a:endParaRPr>
            </a:p>
          </p:txBody>
        </p:sp>
        <p:cxnSp>
          <p:nvCxnSpPr>
            <p:cNvPr id="14" name="Straight Arrow Connector 13"/>
            <p:cNvCxnSpPr/>
            <p:nvPr/>
          </p:nvCxnSpPr>
          <p:spPr>
            <a:xfrm>
              <a:off x="7294488" y="2572544"/>
              <a:ext cx="504056" cy="6480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854328" y="2644552"/>
              <a:ext cx="2016224" cy="144016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11999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isLeapYear2.py</a:t>
            </a:r>
            <a:endParaRPr lang="en-US" dirty="0"/>
          </a:p>
        </p:txBody>
      </p:sp>
      <p:sp>
        <p:nvSpPr>
          <p:cNvPr id="3" name="TextBox 2"/>
          <p:cNvSpPr txBox="1"/>
          <p:nvPr/>
        </p:nvSpPr>
        <p:spPr>
          <a:xfrm>
            <a:off x="2109912" y="2356520"/>
            <a:ext cx="10225136" cy="2308324"/>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year</a:t>
            </a:r>
            <a:r>
              <a:rPr lang="da-DK" sz="2400" b="1" dirty="0" smtClean="0">
                <a:solidFill>
                  <a:schemeClr val="tx1"/>
                </a:solidFill>
              </a:rPr>
              <a:t> = </a:t>
            </a:r>
            <a:r>
              <a:rPr lang="da-DK" sz="2400" b="1" dirty="0" err="1" smtClean="0">
                <a:solidFill>
                  <a:schemeClr val="accent3">
                    <a:lumMod val="75000"/>
                  </a:schemeClr>
                </a:solidFill>
              </a:rPr>
              <a:t>int</a:t>
            </a:r>
            <a:r>
              <a:rPr lang="da-DK" sz="2400" b="1" dirty="0" smtClean="0">
                <a:solidFill>
                  <a:schemeClr val="tx1"/>
                </a:solidFill>
              </a:rPr>
              <a:t>(</a:t>
            </a:r>
            <a:r>
              <a:rPr lang="da-DK" sz="2400" b="1" dirty="0" smtClean="0">
                <a:solidFill>
                  <a:srgbClr val="922223"/>
                </a:solidFill>
              </a:rPr>
              <a:t>input</a:t>
            </a:r>
            <a:r>
              <a:rPr lang="da-DK" sz="2400" b="1" dirty="0" smtClean="0">
                <a:solidFill>
                  <a:schemeClr val="tx1"/>
                </a:solidFill>
              </a:rPr>
              <a:t>(</a:t>
            </a:r>
            <a:r>
              <a:rPr lang="en-US" sz="2400" b="1" dirty="0">
                <a:solidFill>
                  <a:srgbClr val="008000"/>
                </a:solidFill>
              </a:rPr>
              <a:t>“</a:t>
            </a:r>
            <a:r>
              <a:rPr lang="da-DK" sz="2400" b="1" dirty="0" err="1" smtClean="0">
                <a:solidFill>
                  <a:srgbClr val="008000"/>
                </a:solidFill>
              </a:rPr>
              <a:t>Enter</a:t>
            </a:r>
            <a:r>
              <a:rPr lang="da-DK" sz="2400" b="1" dirty="0" smtClean="0">
                <a:solidFill>
                  <a:srgbClr val="008000"/>
                </a:solidFill>
              </a:rPr>
              <a:t> </a:t>
            </a:r>
            <a:r>
              <a:rPr lang="da-DK" sz="2400" b="1" dirty="0" err="1" smtClean="0">
                <a:solidFill>
                  <a:srgbClr val="008000"/>
                </a:solidFill>
              </a:rPr>
              <a:t>year</a:t>
            </a:r>
            <a:r>
              <a:rPr lang="da-DK" sz="2400" b="1" dirty="0" smtClean="0">
                <a:solidFill>
                  <a:srgbClr val="008000"/>
                </a:solidFill>
              </a:rPr>
              <a:t>: ”</a:t>
            </a:r>
            <a:r>
              <a:rPr lang="da-DK" sz="2400" b="1" dirty="0" smtClean="0">
                <a:solidFill>
                  <a:schemeClr val="tx1"/>
                </a:solidFill>
              </a:rPr>
              <a:t>))</a:t>
            </a:r>
          </a:p>
          <a:p>
            <a:pPr algn="l"/>
            <a:endParaRPr lang="en-US" sz="2400" b="1" dirty="0">
              <a:solidFill>
                <a:schemeClr val="tx1"/>
              </a:solidFill>
            </a:endParaRPr>
          </a:p>
          <a:p>
            <a:pPr algn="l"/>
            <a:r>
              <a:rPr lang="en-US" sz="2400" b="1" dirty="0">
                <a:solidFill>
                  <a:srgbClr val="800000"/>
                </a:solidFill>
              </a:rPr>
              <a:t>i</a:t>
            </a:r>
            <a:r>
              <a:rPr lang="en-US" sz="2400" b="1" dirty="0" smtClean="0">
                <a:solidFill>
                  <a:srgbClr val="800000"/>
                </a:solidFill>
              </a:rPr>
              <a:t>f</a:t>
            </a:r>
            <a:r>
              <a:rPr lang="en-US" sz="2400" b="1" dirty="0" smtClean="0">
                <a:solidFill>
                  <a:schemeClr val="tx1"/>
                </a:solidFill>
              </a:rPr>
              <a:t> year % 4 == 0 </a:t>
            </a:r>
            <a:r>
              <a:rPr lang="en-US" sz="2400" b="1" dirty="0" smtClean="0">
                <a:solidFill>
                  <a:srgbClr val="800000"/>
                </a:solidFill>
              </a:rPr>
              <a:t>and </a:t>
            </a:r>
            <a:r>
              <a:rPr lang="en-US" sz="2400" b="1" dirty="0" smtClean="0"/>
              <a:t>(year % 100 != 0 </a:t>
            </a:r>
            <a:r>
              <a:rPr lang="en-US" sz="2400" b="1" dirty="0" smtClean="0">
                <a:solidFill>
                  <a:srgbClr val="800000"/>
                </a:solidFill>
              </a:rPr>
              <a:t>or</a:t>
            </a:r>
            <a:r>
              <a:rPr lang="en-US" sz="2400" b="1" dirty="0" smtClean="0"/>
              <a:t> year % 400 == 0)</a:t>
            </a:r>
            <a:r>
              <a:rPr lang="en-US" sz="2400" b="1" dirty="0" smtClean="0">
                <a:solidFill>
                  <a:schemeClr val="tx1"/>
                </a:solidFill>
              </a:rPr>
              <a:t> :</a:t>
            </a:r>
          </a:p>
          <a:p>
            <a:pPr algn="l"/>
            <a:r>
              <a:rPr lang="en-US" sz="2400" b="1" dirty="0">
                <a:solidFill>
                  <a:schemeClr val="tx1"/>
                </a:solidFill>
              </a:rPr>
              <a:t> </a:t>
            </a:r>
            <a:r>
              <a:rPr lang="en-US" sz="2400" b="1" dirty="0" smtClean="0">
                <a:solidFill>
                  <a:schemeClr val="tx1"/>
                </a:solidFill>
              </a:rPr>
              <a:t>    response = </a:t>
            </a:r>
            <a:r>
              <a:rPr lang="en-US" sz="2400" b="1" dirty="0" smtClean="0">
                <a:solidFill>
                  <a:srgbClr val="008000"/>
                </a:solidFill>
              </a:rPr>
              <a:t>“ is a leap year”</a:t>
            </a:r>
          </a:p>
          <a:p>
            <a:pPr algn="l"/>
            <a:endParaRPr lang="en-US" sz="2400" b="1" dirty="0">
              <a:solidFill>
                <a:schemeClr val="tx1"/>
              </a:solidFill>
            </a:endParaRPr>
          </a:p>
          <a:p>
            <a:pPr algn="l"/>
            <a:r>
              <a:rPr lang="en-US" sz="2400" b="1" dirty="0">
                <a:solidFill>
                  <a:srgbClr val="922223"/>
                </a:solidFill>
              </a:rPr>
              <a:t>p</a:t>
            </a:r>
            <a:r>
              <a:rPr lang="en-US" sz="2400" b="1" dirty="0" smtClean="0">
                <a:solidFill>
                  <a:srgbClr val="922223"/>
                </a:solidFill>
              </a:rPr>
              <a:t>rint</a:t>
            </a:r>
            <a:r>
              <a:rPr lang="en-US" sz="2400" b="1" dirty="0" smtClean="0">
                <a:solidFill>
                  <a:schemeClr val="tx1"/>
                </a:solidFill>
              </a:rPr>
              <a:t>(</a:t>
            </a:r>
            <a:r>
              <a:rPr lang="en-US" sz="2400" b="1" dirty="0" err="1" smtClean="0">
                <a:solidFill>
                  <a:srgbClr val="922223"/>
                </a:solidFill>
              </a:rPr>
              <a:t>str</a:t>
            </a:r>
            <a:r>
              <a:rPr lang="en-US" sz="2400" b="1" dirty="0" smtClean="0">
                <a:solidFill>
                  <a:schemeClr val="tx1"/>
                </a:solidFill>
              </a:rPr>
              <a:t>(year) + response)</a:t>
            </a:r>
            <a:r>
              <a:rPr lang="da-DK" sz="2400" b="1" dirty="0" smtClean="0">
                <a:solidFill>
                  <a:schemeClr val="tx1"/>
                </a:solidFill>
              </a:rPr>
              <a:t> </a:t>
            </a:r>
            <a:endParaRPr lang="da-DK" sz="2400" b="1" dirty="0">
              <a:solidFill>
                <a:schemeClr val="tx1"/>
              </a:solidFill>
            </a:endParaRPr>
          </a:p>
        </p:txBody>
      </p:sp>
      <p:sp>
        <p:nvSpPr>
          <p:cNvPr id="4" name="TextBox 3"/>
          <p:cNvSpPr txBox="1"/>
          <p:nvPr/>
        </p:nvSpPr>
        <p:spPr>
          <a:xfrm>
            <a:off x="2109912" y="2356520"/>
            <a:ext cx="10225136" cy="3046988"/>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year</a:t>
            </a:r>
            <a:r>
              <a:rPr lang="da-DK" sz="2400" b="1" dirty="0" smtClean="0">
                <a:solidFill>
                  <a:schemeClr val="tx1"/>
                </a:solidFill>
              </a:rPr>
              <a:t> = </a:t>
            </a:r>
            <a:r>
              <a:rPr lang="da-DK" sz="2400" b="1" dirty="0" err="1" smtClean="0">
                <a:solidFill>
                  <a:schemeClr val="accent3">
                    <a:lumMod val="75000"/>
                  </a:schemeClr>
                </a:solidFill>
              </a:rPr>
              <a:t>int</a:t>
            </a:r>
            <a:r>
              <a:rPr lang="da-DK" sz="2400" b="1" dirty="0" smtClean="0">
                <a:solidFill>
                  <a:schemeClr val="tx1"/>
                </a:solidFill>
              </a:rPr>
              <a:t>(</a:t>
            </a:r>
            <a:r>
              <a:rPr lang="da-DK" sz="2400" b="1" dirty="0" smtClean="0">
                <a:solidFill>
                  <a:srgbClr val="922223"/>
                </a:solidFill>
              </a:rPr>
              <a:t>input</a:t>
            </a:r>
            <a:r>
              <a:rPr lang="da-DK" sz="2400" b="1" dirty="0" smtClean="0">
                <a:solidFill>
                  <a:schemeClr val="tx1"/>
                </a:solidFill>
              </a:rPr>
              <a:t>(</a:t>
            </a:r>
            <a:r>
              <a:rPr lang="en-US" sz="2400" b="1" dirty="0">
                <a:solidFill>
                  <a:srgbClr val="008000"/>
                </a:solidFill>
              </a:rPr>
              <a:t>“</a:t>
            </a:r>
            <a:r>
              <a:rPr lang="da-DK" sz="2400" b="1" dirty="0" err="1" smtClean="0">
                <a:solidFill>
                  <a:srgbClr val="008000"/>
                </a:solidFill>
              </a:rPr>
              <a:t>Enter</a:t>
            </a:r>
            <a:r>
              <a:rPr lang="da-DK" sz="2400" b="1" dirty="0" smtClean="0">
                <a:solidFill>
                  <a:srgbClr val="008000"/>
                </a:solidFill>
              </a:rPr>
              <a:t> </a:t>
            </a:r>
            <a:r>
              <a:rPr lang="da-DK" sz="2400" b="1" dirty="0" err="1" smtClean="0">
                <a:solidFill>
                  <a:srgbClr val="008000"/>
                </a:solidFill>
              </a:rPr>
              <a:t>year</a:t>
            </a:r>
            <a:r>
              <a:rPr lang="da-DK" sz="2400" b="1" dirty="0" smtClean="0">
                <a:solidFill>
                  <a:srgbClr val="008000"/>
                </a:solidFill>
              </a:rPr>
              <a:t>: ”</a:t>
            </a:r>
            <a:r>
              <a:rPr lang="da-DK" sz="2400" b="1" dirty="0" smtClean="0">
                <a:solidFill>
                  <a:schemeClr val="tx1"/>
                </a:solidFill>
              </a:rPr>
              <a:t>))</a:t>
            </a:r>
          </a:p>
          <a:p>
            <a:pPr algn="l"/>
            <a:endParaRPr lang="en-US" sz="2400" b="1" dirty="0">
              <a:solidFill>
                <a:schemeClr val="tx1"/>
              </a:solidFill>
            </a:endParaRPr>
          </a:p>
          <a:p>
            <a:pPr algn="l"/>
            <a:r>
              <a:rPr lang="en-US" sz="2400" b="1" dirty="0">
                <a:solidFill>
                  <a:srgbClr val="800000"/>
                </a:solidFill>
              </a:rPr>
              <a:t>i</a:t>
            </a:r>
            <a:r>
              <a:rPr lang="en-US" sz="2400" b="1" dirty="0" smtClean="0">
                <a:solidFill>
                  <a:srgbClr val="800000"/>
                </a:solidFill>
              </a:rPr>
              <a:t>f</a:t>
            </a:r>
            <a:r>
              <a:rPr lang="en-US" sz="2400" b="1" dirty="0" smtClean="0">
                <a:solidFill>
                  <a:schemeClr val="tx1"/>
                </a:solidFill>
              </a:rPr>
              <a:t> year % 4 == 0 </a:t>
            </a:r>
            <a:r>
              <a:rPr lang="en-US" sz="2400" b="1" dirty="0" smtClean="0">
                <a:solidFill>
                  <a:srgbClr val="800000"/>
                </a:solidFill>
              </a:rPr>
              <a:t>and </a:t>
            </a:r>
            <a:r>
              <a:rPr lang="en-US" sz="2400" b="1" dirty="0" smtClean="0"/>
              <a:t>(year % 100 != 0 </a:t>
            </a:r>
            <a:r>
              <a:rPr lang="en-US" sz="2400" b="1" dirty="0" smtClean="0">
                <a:solidFill>
                  <a:srgbClr val="800000"/>
                </a:solidFill>
              </a:rPr>
              <a:t>or</a:t>
            </a:r>
            <a:r>
              <a:rPr lang="en-US" sz="2400" b="1" dirty="0" smtClean="0"/>
              <a:t> year % 400 == 0)</a:t>
            </a:r>
            <a:r>
              <a:rPr lang="en-US" sz="2400" b="1" dirty="0" smtClean="0">
                <a:solidFill>
                  <a:schemeClr val="tx1"/>
                </a:solidFill>
              </a:rPr>
              <a:t> :</a:t>
            </a:r>
          </a:p>
          <a:p>
            <a:pPr algn="l"/>
            <a:r>
              <a:rPr lang="en-US" sz="2400" b="1" dirty="0">
                <a:solidFill>
                  <a:schemeClr val="tx1"/>
                </a:solidFill>
              </a:rPr>
              <a:t> </a:t>
            </a:r>
            <a:r>
              <a:rPr lang="en-US" sz="2400" b="1" dirty="0" smtClean="0">
                <a:solidFill>
                  <a:schemeClr val="tx1"/>
                </a:solidFill>
              </a:rPr>
              <a:t>    response = </a:t>
            </a:r>
            <a:r>
              <a:rPr lang="en-US" sz="2400" b="1" dirty="0" err="1">
                <a:solidFill>
                  <a:srgbClr val="922223"/>
                </a:solidFill>
              </a:rPr>
              <a:t>str</a:t>
            </a:r>
            <a:r>
              <a:rPr lang="en-US" sz="2400" b="1" dirty="0">
                <a:solidFill>
                  <a:schemeClr val="tx1"/>
                </a:solidFill>
              </a:rPr>
              <a:t>(year) + </a:t>
            </a:r>
            <a:r>
              <a:rPr lang="en-US" sz="2400" b="1" dirty="0" smtClean="0">
                <a:solidFill>
                  <a:srgbClr val="008000"/>
                </a:solidFill>
              </a:rPr>
              <a:t>“ is a leap year”</a:t>
            </a:r>
          </a:p>
          <a:p>
            <a:pPr algn="l"/>
            <a:r>
              <a:rPr lang="en-US" sz="2400" b="1" dirty="0">
                <a:solidFill>
                  <a:srgbClr val="800000"/>
                </a:solidFill>
              </a:rPr>
              <a:t>e</a:t>
            </a:r>
            <a:r>
              <a:rPr lang="en-US" sz="2400" b="1" dirty="0" smtClean="0">
                <a:solidFill>
                  <a:srgbClr val="800000"/>
                </a:solidFill>
              </a:rPr>
              <a:t>lse:</a:t>
            </a:r>
          </a:p>
          <a:p>
            <a:pPr algn="l"/>
            <a:r>
              <a:rPr lang="en-US" sz="2400" b="1" dirty="0" smtClean="0">
                <a:solidFill>
                  <a:schemeClr val="tx1"/>
                </a:solidFill>
              </a:rPr>
              <a:t>     response </a:t>
            </a:r>
            <a:r>
              <a:rPr lang="en-US" sz="2400" b="1" dirty="0">
                <a:solidFill>
                  <a:schemeClr val="tx1"/>
                </a:solidFill>
              </a:rPr>
              <a:t>= </a:t>
            </a:r>
            <a:r>
              <a:rPr lang="en-US" sz="2400" b="1" dirty="0" err="1">
                <a:solidFill>
                  <a:srgbClr val="922223"/>
                </a:solidFill>
              </a:rPr>
              <a:t>str</a:t>
            </a:r>
            <a:r>
              <a:rPr lang="en-US" sz="2400" b="1" dirty="0">
                <a:solidFill>
                  <a:schemeClr val="tx1"/>
                </a:solidFill>
              </a:rPr>
              <a:t>(year) + </a:t>
            </a:r>
            <a:r>
              <a:rPr lang="en-US" sz="2400" b="1" dirty="0" smtClean="0">
                <a:solidFill>
                  <a:srgbClr val="008000"/>
                </a:solidFill>
              </a:rPr>
              <a:t>“ </a:t>
            </a:r>
            <a:r>
              <a:rPr lang="en-US" sz="2400" b="1" dirty="0">
                <a:solidFill>
                  <a:srgbClr val="008000"/>
                </a:solidFill>
              </a:rPr>
              <a:t>is not a leap year”</a:t>
            </a:r>
          </a:p>
          <a:p>
            <a:pPr algn="l"/>
            <a:endParaRPr lang="en-US" sz="2400" b="1" dirty="0">
              <a:solidFill>
                <a:schemeClr val="tx1"/>
              </a:solidFill>
            </a:endParaRPr>
          </a:p>
          <a:p>
            <a:pPr algn="l"/>
            <a:r>
              <a:rPr lang="en-US" sz="2400" b="1" dirty="0">
                <a:solidFill>
                  <a:srgbClr val="922223"/>
                </a:solidFill>
              </a:rPr>
              <a:t>p</a:t>
            </a:r>
            <a:r>
              <a:rPr lang="en-US" sz="2400" b="1" dirty="0" smtClean="0">
                <a:solidFill>
                  <a:srgbClr val="922223"/>
                </a:solidFill>
              </a:rPr>
              <a:t>rint</a:t>
            </a:r>
            <a:r>
              <a:rPr lang="en-US" sz="2400" b="1" dirty="0" smtClean="0">
                <a:solidFill>
                  <a:schemeClr val="tx1"/>
                </a:solidFill>
              </a:rPr>
              <a:t>(response)</a:t>
            </a:r>
            <a:r>
              <a:rPr lang="da-DK" sz="2400" b="1" dirty="0" smtClean="0">
                <a:solidFill>
                  <a:schemeClr val="tx1"/>
                </a:solidFill>
              </a:rPr>
              <a:t> </a:t>
            </a:r>
            <a:endParaRPr lang="da-DK" sz="2400" b="1" dirty="0">
              <a:solidFill>
                <a:schemeClr val="tx1"/>
              </a:solidFill>
            </a:endParaRPr>
          </a:p>
        </p:txBody>
      </p:sp>
    </p:spTree>
    <p:extLst>
      <p:ext uri="{BB962C8B-B14F-4D97-AF65-F5344CB8AC3E}">
        <p14:creationId xmlns:p14="http://schemas.microsoft.com/office/powerpoint/2010/main" val="422912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selection</a:t>
            </a:r>
            <a:endParaRPr lang="en-US" dirty="0"/>
          </a:p>
        </p:txBody>
      </p:sp>
      <p:sp>
        <p:nvSpPr>
          <p:cNvPr id="3" name="TextBox 2"/>
          <p:cNvSpPr txBox="1"/>
          <p:nvPr/>
        </p:nvSpPr>
        <p:spPr>
          <a:xfrm>
            <a:off x="2253928" y="2356520"/>
            <a:ext cx="8784976" cy="4401205"/>
          </a:xfrm>
          <a:prstGeom prst="rect">
            <a:avLst/>
          </a:prstGeom>
          <a:noFill/>
        </p:spPr>
        <p:txBody>
          <a:bodyPr wrap="square" rtlCol="0">
            <a:spAutoFit/>
          </a:bodyPr>
          <a:lstStyle/>
          <a:p>
            <a:pPr algn="l"/>
            <a:r>
              <a:rPr lang="en-US" sz="2800" b="1" dirty="0">
                <a:latin typeface="Courier New"/>
                <a:cs typeface="Courier New"/>
              </a:rPr>
              <a:t>i</a:t>
            </a:r>
            <a:r>
              <a:rPr lang="en-US" sz="2800" b="1" dirty="0" smtClean="0">
                <a:latin typeface="Courier New"/>
                <a:cs typeface="Courier New"/>
              </a:rPr>
              <a:t>f </a:t>
            </a:r>
            <a:r>
              <a:rPr lang="en-US" sz="2800" b="1" i="1" dirty="0">
                <a:latin typeface="Courier New"/>
                <a:cs typeface="Courier New"/>
              </a:rPr>
              <a:t>b</a:t>
            </a:r>
            <a:r>
              <a:rPr lang="en-US" sz="2800" b="1" i="1" dirty="0" smtClean="0">
                <a:latin typeface="Courier New"/>
                <a:cs typeface="Courier New"/>
              </a:rPr>
              <a:t>oolean_expression1</a:t>
            </a:r>
            <a:r>
              <a:rPr lang="en-US" sz="2800" b="1" dirty="0" smtClean="0">
                <a:latin typeface="Courier New"/>
                <a:cs typeface="Courier New"/>
              </a:rPr>
              <a:t>:</a:t>
            </a:r>
          </a:p>
          <a:p>
            <a:pPr algn="l"/>
            <a:r>
              <a:rPr lang="en-US" sz="2800" b="1" dirty="0">
                <a:latin typeface="Courier New"/>
                <a:cs typeface="Courier New"/>
              </a:rPr>
              <a:t> </a:t>
            </a:r>
            <a:r>
              <a:rPr lang="en-US" sz="2800" b="1" dirty="0" smtClean="0">
                <a:latin typeface="Courier New"/>
                <a:cs typeface="Courier New"/>
              </a:rPr>
              <a:t>   block1</a:t>
            </a:r>
          </a:p>
          <a:p>
            <a:pPr algn="l"/>
            <a:r>
              <a:rPr lang="en-US" sz="2800" b="1" dirty="0" err="1">
                <a:latin typeface="Courier New"/>
                <a:cs typeface="Courier New"/>
              </a:rPr>
              <a:t>e</a:t>
            </a:r>
            <a:r>
              <a:rPr lang="en-US" sz="2800" b="1" dirty="0" err="1" smtClean="0">
                <a:latin typeface="Courier New"/>
                <a:cs typeface="Courier New"/>
              </a:rPr>
              <a:t>lif</a:t>
            </a:r>
            <a:r>
              <a:rPr lang="en-US" sz="2800" b="1" dirty="0" smtClean="0">
                <a:latin typeface="Courier New"/>
                <a:cs typeface="Courier New"/>
              </a:rPr>
              <a:t> </a:t>
            </a:r>
            <a:r>
              <a:rPr lang="en-US" sz="2800" b="1" i="1" dirty="0">
                <a:latin typeface="Courier New"/>
                <a:cs typeface="Courier New"/>
              </a:rPr>
              <a:t>b</a:t>
            </a:r>
            <a:r>
              <a:rPr lang="en-US" sz="2800" b="1" i="1" dirty="0" smtClean="0">
                <a:latin typeface="Courier New"/>
                <a:cs typeface="Courier New"/>
              </a:rPr>
              <a:t>oolean_expression2</a:t>
            </a:r>
            <a:r>
              <a:rPr lang="en-US" sz="2800" b="1" dirty="0" smtClean="0">
                <a:latin typeface="Courier New"/>
                <a:cs typeface="Courier New"/>
              </a:rPr>
              <a:t>:</a:t>
            </a:r>
          </a:p>
          <a:p>
            <a:pPr algn="l"/>
            <a:r>
              <a:rPr lang="en-US" sz="2800" b="1" dirty="0">
                <a:latin typeface="Courier New"/>
                <a:cs typeface="Courier New"/>
              </a:rPr>
              <a:t> </a:t>
            </a:r>
            <a:r>
              <a:rPr lang="en-US" sz="2800" b="1" dirty="0" smtClean="0">
                <a:latin typeface="Courier New"/>
                <a:cs typeface="Courier New"/>
              </a:rPr>
              <a:t>   block2 </a:t>
            </a:r>
          </a:p>
          <a:p>
            <a:pPr algn="l"/>
            <a:r>
              <a:rPr lang="en-US" sz="2800" b="1" dirty="0" err="1">
                <a:latin typeface="Courier New"/>
                <a:cs typeface="Courier New"/>
              </a:rPr>
              <a:t>e</a:t>
            </a:r>
            <a:r>
              <a:rPr lang="en-US" sz="2800" b="1" dirty="0" err="1" smtClean="0">
                <a:latin typeface="Courier New"/>
                <a:cs typeface="Courier New"/>
              </a:rPr>
              <a:t>lif</a:t>
            </a:r>
            <a:r>
              <a:rPr lang="en-US" sz="2800" b="1" dirty="0" smtClean="0">
                <a:latin typeface="Courier New"/>
                <a:cs typeface="Courier New"/>
              </a:rPr>
              <a:t> </a:t>
            </a:r>
            <a:r>
              <a:rPr lang="en-US" sz="2800" b="1" i="1" dirty="0">
                <a:latin typeface="Courier New"/>
                <a:cs typeface="Courier New"/>
              </a:rPr>
              <a:t>b</a:t>
            </a:r>
            <a:r>
              <a:rPr lang="en-US" sz="2800" b="1" i="1" dirty="0" smtClean="0">
                <a:latin typeface="Courier New"/>
                <a:cs typeface="Courier New"/>
              </a:rPr>
              <a:t>oolean_expression3</a:t>
            </a:r>
            <a:r>
              <a:rPr lang="en-US" sz="2800" b="1" dirty="0" smtClean="0">
                <a:latin typeface="Courier New"/>
                <a:cs typeface="Courier New"/>
              </a:rPr>
              <a:t>:</a:t>
            </a:r>
            <a:endParaRPr lang="en-US" sz="2800" b="1" dirty="0">
              <a:latin typeface="Courier New"/>
              <a:cs typeface="Courier New"/>
            </a:endParaRPr>
          </a:p>
          <a:p>
            <a:pPr algn="l"/>
            <a:r>
              <a:rPr lang="en-US" sz="2800" b="1" dirty="0">
                <a:latin typeface="Courier New"/>
                <a:cs typeface="Courier New"/>
              </a:rPr>
              <a:t>    </a:t>
            </a:r>
            <a:r>
              <a:rPr lang="en-US" sz="2800" b="1" dirty="0" smtClean="0">
                <a:latin typeface="Courier New"/>
                <a:cs typeface="Courier New"/>
              </a:rPr>
              <a:t>block3 </a:t>
            </a:r>
            <a:endParaRPr lang="en-US" sz="2800" b="1" dirty="0">
              <a:latin typeface="Courier New"/>
              <a:cs typeface="Courier New"/>
            </a:endParaRPr>
          </a:p>
          <a:p>
            <a:pPr algn="l"/>
            <a:r>
              <a:rPr lang="en-US" sz="2800" b="1" dirty="0" err="1">
                <a:latin typeface="Courier New"/>
                <a:cs typeface="Courier New"/>
              </a:rPr>
              <a:t>e</a:t>
            </a:r>
            <a:r>
              <a:rPr lang="en-US" sz="2800" b="1" dirty="0" err="1" smtClean="0">
                <a:latin typeface="Courier New"/>
                <a:cs typeface="Courier New"/>
              </a:rPr>
              <a:t>lif</a:t>
            </a:r>
            <a:r>
              <a:rPr lang="en-US" sz="2800" b="1" dirty="0" smtClean="0">
                <a:latin typeface="Courier New"/>
                <a:cs typeface="Courier New"/>
              </a:rPr>
              <a:t> </a:t>
            </a:r>
            <a:r>
              <a:rPr lang="en-US" sz="2800" b="1" i="1" dirty="0">
                <a:latin typeface="Courier New"/>
                <a:cs typeface="Courier New"/>
              </a:rPr>
              <a:t>b</a:t>
            </a:r>
            <a:r>
              <a:rPr lang="en-US" sz="2800" b="1" i="1" dirty="0" smtClean="0">
                <a:latin typeface="Courier New"/>
                <a:cs typeface="Courier New"/>
              </a:rPr>
              <a:t>oolean_expression4</a:t>
            </a:r>
            <a:r>
              <a:rPr lang="en-US" sz="2800" b="1" dirty="0" smtClean="0">
                <a:latin typeface="Courier New"/>
                <a:cs typeface="Courier New"/>
              </a:rPr>
              <a:t>:</a:t>
            </a:r>
            <a:endParaRPr lang="en-US" sz="2800" b="1" dirty="0">
              <a:latin typeface="Courier New"/>
              <a:cs typeface="Courier New"/>
            </a:endParaRPr>
          </a:p>
          <a:p>
            <a:pPr algn="l"/>
            <a:r>
              <a:rPr lang="en-US" sz="2800" b="1" dirty="0">
                <a:latin typeface="Courier New"/>
                <a:cs typeface="Courier New"/>
              </a:rPr>
              <a:t>    </a:t>
            </a:r>
            <a:r>
              <a:rPr lang="en-US" sz="2800" b="1" dirty="0" smtClean="0">
                <a:latin typeface="Courier New"/>
                <a:cs typeface="Courier New"/>
              </a:rPr>
              <a:t>block4 </a:t>
            </a:r>
            <a:endParaRPr lang="en-US" sz="2800" b="1" dirty="0">
              <a:latin typeface="Courier New"/>
              <a:cs typeface="Courier New"/>
            </a:endParaRPr>
          </a:p>
          <a:p>
            <a:pPr algn="l"/>
            <a:r>
              <a:rPr lang="en-US" sz="2800" b="1" dirty="0">
                <a:latin typeface="Courier New"/>
                <a:cs typeface="Courier New"/>
              </a:rPr>
              <a:t>e</a:t>
            </a:r>
            <a:r>
              <a:rPr lang="en-US" sz="2800" b="1" dirty="0" smtClean="0">
                <a:latin typeface="Courier New"/>
                <a:cs typeface="Courier New"/>
              </a:rPr>
              <a:t>lse:</a:t>
            </a:r>
          </a:p>
          <a:p>
            <a:pPr algn="l"/>
            <a:r>
              <a:rPr lang="en-US" sz="2800" b="1" dirty="0" smtClean="0">
                <a:latin typeface="Courier New"/>
                <a:cs typeface="Courier New"/>
              </a:rPr>
              <a:t>    </a:t>
            </a:r>
            <a:r>
              <a:rPr lang="en-US" sz="2800" b="1" dirty="0" err="1" smtClean="0">
                <a:latin typeface="Courier New"/>
                <a:cs typeface="Courier New"/>
              </a:rPr>
              <a:t>last_block</a:t>
            </a:r>
            <a:endParaRPr lang="en-US" sz="2800" b="1" dirty="0">
              <a:latin typeface="Courier New"/>
              <a:cs typeface="Courier New"/>
            </a:endParaRPr>
          </a:p>
        </p:txBody>
      </p:sp>
    </p:spTree>
    <p:extLst>
      <p:ext uri="{BB962C8B-B14F-4D97-AF65-F5344CB8AC3E}">
        <p14:creationId xmlns:p14="http://schemas.microsoft.com/office/powerpoint/2010/main" val="144479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daysInMonth.py</a:t>
            </a:r>
            <a:endParaRPr lang="en-US" dirty="0"/>
          </a:p>
        </p:txBody>
      </p:sp>
      <p:sp>
        <p:nvSpPr>
          <p:cNvPr id="3" name="TextBox 2"/>
          <p:cNvSpPr txBox="1"/>
          <p:nvPr/>
        </p:nvSpPr>
        <p:spPr>
          <a:xfrm>
            <a:off x="1677864" y="2356520"/>
            <a:ext cx="11017224" cy="4524315"/>
          </a:xfrm>
          <a:prstGeom prst="rect">
            <a:avLst/>
          </a:prstGeom>
          <a:solidFill>
            <a:schemeClr val="accent3">
              <a:lumMod val="20000"/>
              <a:lumOff val="80000"/>
            </a:schemeClr>
          </a:solidFill>
          <a:ln>
            <a:noFill/>
          </a:ln>
        </p:spPr>
        <p:txBody>
          <a:bodyPr wrap="square" rtlCol="0">
            <a:spAutoFit/>
          </a:bodyPr>
          <a:lstStyle/>
          <a:p>
            <a:pPr algn="l"/>
            <a:r>
              <a:rPr lang="en-US" sz="2400" b="1" dirty="0" smtClean="0">
                <a:solidFill>
                  <a:schemeClr val="tx1"/>
                </a:solidFill>
              </a:rPr>
              <a:t>month</a:t>
            </a:r>
            <a:r>
              <a:rPr lang="da-DK" sz="2400" b="1" dirty="0" smtClean="0">
                <a:solidFill>
                  <a:schemeClr val="tx1"/>
                </a:solidFill>
              </a:rPr>
              <a:t> = </a:t>
            </a:r>
            <a:r>
              <a:rPr lang="da-DK" sz="2400" b="1" dirty="0" smtClean="0">
                <a:solidFill>
                  <a:srgbClr val="922223"/>
                </a:solidFill>
              </a:rPr>
              <a:t>input</a:t>
            </a:r>
            <a:r>
              <a:rPr lang="da-DK" sz="2400" b="1" dirty="0" smtClean="0">
                <a:solidFill>
                  <a:schemeClr val="tx1"/>
                </a:solidFill>
              </a:rPr>
              <a:t>(</a:t>
            </a:r>
            <a:r>
              <a:rPr lang="en-US" sz="2400" b="1" dirty="0">
                <a:solidFill>
                  <a:srgbClr val="008000"/>
                </a:solidFill>
              </a:rPr>
              <a:t>“</a:t>
            </a:r>
            <a:r>
              <a:rPr lang="da-DK" sz="2400" b="1" dirty="0" err="1" smtClean="0">
                <a:solidFill>
                  <a:srgbClr val="008000"/>
                </a:solidFill>
              </a:rPr>
              <a:t>Enter</a:t>
            </a:r>
            <a:r>
              <a:rPr lang="da-DK" sz="2400" b="1" dirty="0" smtClean="0">
                <a:solidFill>
                  <a:srgbClr val="008000"/>
                </a:solidFill>
              </a:rPr>
              <a:t> </a:t>
            </a:r>
            <a:r>
              <a:rPr lang="da-DK" sz="2400" b="1" dirty="0" err="1" smtClean="0">
                <a:solidFill>
                  <a:srgbClr val="008000"/>
                </a:solidFill>
              </a:rPr>
              <a:t>month</a:t>
            </a:r>
            <a:r>
              <a:rPr lang="da-DK" sz="2400" b="1" dirty="0" smtClean="0">
                <a:solidFill>
                  <a:srgbClr val="008000"/>
                </a:solidFill>
              </a:rPr>
              <a:t>: ”</a:t>
            </a:r>
            <a:r>
              <a:rPr lang="da-DK" sz="2400" b="1" dirty="0" smtClean="0">
                <a:solidFill>
                  <a:schemeClr val="tx1"/>
                </a:solidFill>
              </a:rPr>
              <a:t>)</a:t>
            </a:r>
          </a:p>
          <a:p>
            <a:pPr algn="l"/>
            <a:endParaRPr lang="da-DK" sz="2400" b="1" dirty="0" smtClean="0">
              <a:solidFill>
                <a:schemeClr val="tx1"/>
              </a:solidFill>
            </a:endParaRPr>
          </a:p>
          <a:p>
            <a:pPr algn="l"/>
            <a:r>
              <a:rPr lang="da-DK" sz="2400" b="1" dirty="0" smtClean="0">
                <a:solidFill>
                  <a:srgbClr val="008000"/>
                </a:solidFill>
              </a:rPr>
              <a:t>’</a:t>
            </a:r>
            <a:r>
              <a:rPr lang="da-DK" sz="2400" b="1" dirty="0" err="1" smtClean="0">
                <a:solidFill>
                  <a:srgbClr val="008000"/>
                </a:solidFill>
              </a:rPr>
              <a:t>Convert</a:t>
            </a:r>
            <a:r>
              <a:rPr lang="da-DK" sz="2400" b="1" dirty="0" smtClean="0">
                <a:solidFill>
                  <a:srgbClr val="008000"/>
                </a:solidFill>
              </a:rPr>
              <a:t> the </a:t>
            </a:r>
            <a:r>
              <a:rPr lang="da-DK" sz="2400" b="1" dirty="0" err="1" smtClean="0">
                <a:solidFill>
                  <a:srgbClr val="008000"/>
                </a:solidFill>
              </a:rPr>
              <a:t>first</a:t>
            </a:r>
            <a:r>
              <a:rPr lang="da-DK" sz="2400" b="1" dirty="0" smtClean="0">
                <a:solidFill>
                  <a:srgbClr val="008000"/>
                </a:solidFill>
              </a:rPr>
              <a:t> 3 </a:t>
            </a:r>
            <a:r>
              <a:rPr lang="da-DK" sz="2400" b="1" dirty="0" err="1" smtClean="0">
                <a:solidFill>
                  <a:srgbClr val="008000"/>
                </a:solidFill>
              </a:rPr>
              <a:t>characters</a:t>
            </a:r>
            <a:r>
              <a:rPr lang="da-DK" sz="2400" b="1" dirty="0" smtClean="0">
                <a:solidFill>
                  <a:srgbClr val="008000"/>
                </a:solidFill>
              </a:rPr>
              <a:t> of </a:t>
            </a:r>
            <a:r>
              <a:rPr lang="da-DK" sz="2400" b="1" dirty="0" err="1" smtClean="0">
                <a:solidFill>
                  <a:srgbClr val="008000"/>
                </a:solidFill>
              </a:rPr>
              <a:t>month</a:t>
            </a:r>
            <a:r>
              <a:rPr lang="da-DK" sz="2400" b="1" dirty="0" smtClean="0">
                <a:solidFill>
                  <a:srgbClr val="008000"/>
                </a:solidFill>
              </a:rPr>
              <a:t> to </a:t>
            </a:r>
            <a:r>
              <a:rPr lang="da-DK" sz="2400" b="1" dirty="0" err="1" smtClean="0">
                <a:solidFill>
                  <a:srgbClr val="008000"/>
                </a:solidFill>
              </a:rPr>
              <a:t>lower</a:t>
            </a:r>
            <a:r>
              <a:rPr lang="da-DK" sz="2400" b="1" dirty="0" smtClean="0">
                <a:solidFill>
                  <a:srgbClr val="008000"/>
                </a:solidFill>
              </a:rPr>
              <a:t> case’</a:t>
            </a:r>
          </a:p>
          <a:p>
            <a:pPr algn="l"/>
            <a:r>
              <a:rPr lang="en-US" sz="2400" b="1" dirty="0">
                <a:solidFill>
                  <a:schemeClr val="tx1"/>
                </a:solidFill>
              </a:rPr>
              <a:t>m</a:t>
            </a:r>
            <a:r>
              <a:rPr lang="da-DK" sz="2400" b="1" dirty="0" smtClean="0">
                <a:solidFill>
                  <a:schemeClr val="tx1"/>
                </a:solidFill>
              </a:rPr>
              <a:t>onth = month[:3].lower()</a:t>
            </a:r>
          </a:p>
          <a:p>
            <a:pPr algn="l"/>
            <a:endParaRPr lang="en-US" sz="2400" b="1" dirty="0">
              <a:solidFill>
                <a:schemeClr val="tx1"/>
              </a:solidFill>
            </a:endParaRPr>
          </a:p>
          <a:p>
            <a:pPr algn="l"/>
            <a:r>
              <a:rPr lang="en-US" sz="2400" b="1" dirty="0">
                <a:solidFill>
                  <a:srgbClr val="FF6600"/>
                </a:solidFill>
              </a:rPr>
              <a:t>i</a:t>
            </a:r>
            <a:r>
              <a:rPr lang="en-US" sz="2400" b="1" dirty="0" smtClean="0">
                <a:solidFill>
                  <a:srgbClr val="FF6600"/>
                </a:solidFill>
              </a:rPr>
              <a:t>f</a:t>
            </a:r>
            <a:r>
              <a:rPr lang="en-US" sz="2400" b="1" dirty="0" smtClean="0">
                <a:solidFill>
                  <a:schemeClr val="tx1"/>
                </a:solidFill>
              </a:rPr>
              <a:t> month </a:t>
            </a:r>
            <a:r>
              <a:rPr lang="en-US" sz="2400" b="1" dirty="0" smtClean="0"/>
              <a:t>== </a:t>
            </a:r>
            <a:r>
              <a:rPr lang="en-US" sz="2400" b="1" dirty="0" smtClean="0">
                <a:solidFill>
                  <a:srgbClr val="008000"/>
                </a:solidFill>
              </a:rPr>
              <a:t>‘</a:t>
            </a:r>
            <a:r>
              <a:rPr lang="en-US" sz="2400" b="1" dirty="0" err="1" smtClean="0">
                <a:solidFill>
                  <a:srgbClr val="008000"/>
                </a:solidFill>
              </a:rPr>
              <a:t>feb</a:t>
            </a:r>
            <a:r>
              <a:rPr lang="en-US" sz="2400" b="1" dirty="0" smtClean="0">
                <a:solidFill>
                  <a:srgbClr val="008000"/>
                </a:solidFill>
              </a:rPr>
              <a:t>’ </a:t>
            </a:r>
            <a:r>
              <a:rPr lang="en-US" sz="2400" b="1" dirty="0" smtClean="0">
                <a:solidFill>
                  <a:schemeClr val="tx1"/>
                </a:solidFill>
              </a:rPr>
              <a:t>:</a:t>
            </a:r>
          </a:p>
          <a:p>
            <a:pPr algn="l"/>
            <a:r>
              <a:rPr lang="en-US" sz="2400" b="1" dirty="0">
                <a:solidFill>
                  <a:schemeClr val="tx1"/>
                </a:solidFill>
              </a:rPr>
              <a:t> </a:t>
            </a:r>
            <a:r>
              <a:rPr lang="en-US" sz="2400" b="1" dirty="0" smtClean="0">
                <a:solidFill>
                  <a:schemeClr val="tx1"/>
                </a:solidFill>
              </a:rPr>
              <a:t>    </a:t>
            </a:r>
            <a:r>
              <a:rPr lang="en-US" sz="2400" b="1" dirty="0" smtClean="0">
                <a:solidFill>
                  <a:srgbClr val="800000"/>
                </a:solidFill>
              </a:rPr>
              <a:t>print</a:t>
            </a:r>
            <a:r>
              <a:rPr lang="en-US" sz="2400" b="1" dirty="0" smtClean="0">
                <a:solidFill>
                  <a:schemeClr val="tx1"/>
                </a:solidFill>
              </a:rPr>
              <a:t>(</a:t>
            </a:r>
            <a:r>
              <a:rPr lang="en-US" sz="2400" b="1" dirty="0" smtClean="0">
                <a:solidFill>
                  <a:srgbClr val="008000"/>
                </a:solidFill>
              </a:rPr>
              <a:t>‘29 days for leap year and 28 days for non leap year’</a:t>
            </a:r>
            <a:r>
              <a:rPr lang="en-US" sz="2400" b="1" dirty="0" smtClean="0">
                <a:solidFill>
                  <a:schemeClr val="tx1"/>
                </a:solidFill>
              </a:rPr>
              <a:t>)</a:t>
            </a:r>
            <a:endParaRPr lang="en-US" sz="2400" b="1" dirty="0" smtClean="0">
              <a:solidFill>
                <a:srgbClr val="008000"/>
              </a:solidFill>
            </a:endParaRPr>
          </a:p>
          <a:p>
            <a:pPr algn="l"/>
            <a:r>
              <a:rPr lang="en-US" sz="2400" b="1" dirty="0" err="1">
                <a:solidFill>
                  <a:srgbClr val="FF6600"/>
                </a:solidFill>
              </a:rPr>
              <a:t>e</a:t>
            </a:r>
            <a:r>
              <a:rPr lang="en-US" sz="2400" b="1" dirty="0" err="1" smtClean="0">
                <a:solidFill>
                  <a:srgbClr val="FF6600"/>
                </a:solidFill>
              </a:rPr>
              <a:t>lif</a:t>
            </a:r>
            <a:r>
              <a:rPr lang="en-US" sz="2400" b="1" dirty="0" smtClean="0">
                <a:solidFill>
                  <a:srgbClr val="800000"/>
                </a:solidFill>
              </a:rPr>
              <a:t> </a:t>
            </a:r>
            <a:r>
              <a:rPr lang="en-US" sz="2400" b="1" dirty="0" smtClean="0">
                <a:solidFill>
                  <a:schemeClr val="tx1"/>
                </a:solidFill>
              </a:rPr>
              <a:t>month == </a:t>
            </a:r>
            <a:r>
              <a:rPr lang="en-US" sz="2400" b="1" dirty="0" smtClean="0">
                <a:solidFill>
                  <a:srgbClr val="008000"/>
                </a:solidFill>
              </a:rPr>
              <a:t>‘</a:t>
            </a:r>
            <a:r>
              <a:rPr lang="en-US" sz="2400" b="1" dirty="0" err="1" smtClean="0">
                <a:solidFill>
                  <a:srgbClr val="008000"/>
                </a:solidFill>
              </a:rPr>
              <a:t>sep</a:t>
            </a:r>
            <a:r>
              <a:rPr lang="en-US" sz="2400" b="1" dirty="0" smtClean="0">
                <a:solidFill>
                  <a:srgbClr val="008000"/>
                </a:solidFill>
              </a:rPr>
              <a:t>’ </a:t>
            </a:r>
            <a:r>
              <a:rPr lang="en-US" sz="2400" b="1" dirty="0" smtClean="0">
                <a:solidFill>
                  <a:srgbClr val="FF6600"/>
                </a:solidFill>
              </a:rPr>
              <a:t>or</a:t>
            </a:r>
            <a:r>
              <a:rPr lang="en-US" sz="2400" b="1" dirty="0" smtClean="0">
                <a:solidFill>
                  <a:schemeClr val="tx1"/>
                </a:solidFill>
              </a:rPr>
              <a:t> month == </a:t>
            </a:r>
            <a:r>
              <a:rPr lang="en-US" sz="2400" b="1" dirty="0" smtClean="0">
                <a:solidFill>
                  <a:srgbClr val="008000"/>
                </a:solidFill>
              </a:rPr>
              <a:t>‘</a:t>
            </a:r>
            <a:r>
              <a:rPr lang="en-US" sz="2400" b="1" dirty="0" err="1" smtClean="0">
                <a:solidFill>
                  <a:srgbClr val="008000"/>
                </a:solidFill>
              </a:rPr>
              <a:t>apr</a:t>
            </a:r>
            <a:r>
              <a:rPr lang="en-US" sz="2400" b="1" dirty="0" smtClean="0">
                <a:solidFill>
                  <a:srgbClr val="008000"/>
                </a:solidFill>
              </a:rPr>
              <a:t>’ </a:t>
            </a:r>
            <a:r>
              <a:rPr lang="en-US" sz="2400" b="1" dirty="0" smtClean="0">
                <a:solidFill>
                  <a:srgbClr val="FF6600"/>
                </a:solidFill>
              </a:rPr>
              <a:t>or</a:t>
            </a:r>
            <a:r>
              <a:rPr lang="en-US" sz="2400" b="1" dirty="0" smtClean="0">
                <a:solidFill>
                  <a:schemeClr val="tx1"/>
                </a:solidFill>
              </a:rPr>
              <a:t> month == </a:t>
            </a:r>
            <a:r>
              <a:rPr lang="en-US" sz="2400" b="1" dirty="0" smtClean="0">
                <a:solidFill>
                  <a:srgbClr val="008000"/>
                </a:solidFill>
              </a:rPr>
              <a:t>‘</a:t>
            </a:r>
            <a:r>
              <a:rPr lang="en-US" sz="2400" b="1" dirty="0" err="1" smtClean="0">
                <a:solidFill>
                  <a:srgbClr val="008000"/>
                </a:solidFill>
              </a:rPr>
              <a:t>jun</a:t>
            </a:r>
            <a:r>
              <a:rPr lang="en-US" sz="2400" b="1" dirty="0" smtClean="0">
                <a:solidFill>
                  <a:srgbClr val="008000"/>
                </a:solidFill>
              </a:rPr>
              <a:t>’ </a:t>
            </a:r>
            <a:r>
              <a:rPr lang="en-US" sz="2400" b="1" dirty="0" smtClean="0">
                <a:solidFill>
                  <a:srgbClr val="FF6600"/>
                </a:solidFill>
              </a:rPr>
              <a:t>or</a:t>
            </a:r>
            <a:r>
              <a:rPr lang="en-US" sz="2400" b="1" dirty="0" smtClean="0">
                <a:solidFill>
                  <a:schemeClr val="tx1"/>
                </a:solidFill>
              </a:rPr>
              <a:t> month == </a:t>
            </a:r>
            <a:r>
              <a:rPr lang="en-US" sz="2400" b="1" dirty="0" smtClean="0">
                <a:solidFill>
                  <a:srgbClr val="008000"/>
                </a:solidFill>
              </a:rPr>
              <a:t>‘</a:t>
            </a:r>
            <a:r>
              <a:rPr lang="en-US" sz="2400" b="1" dirty="0" err="1" smtClean="0">
                <a:solidFill>
                  <a:srgbClr val="008000"/>
                </a:solidFill>
              </a:rPr>
              <a:t>nov</a:t>
            </a:r>
            <a:r>
              <a:rPr lang="en-US" sz="2400" b="1" dirty="0" smtClean="0">
                <a:solidFill>
                  <a:srgbClr val="008000"/>
                </a:solidFill>
              </a:rPr>
              <a:t>’</a:t>
            </a:r>
            <a:r>
              <a:rPr lang="en-US" sz="2400" b="1" dirty="0" smtClean="0">
                <a:solidFill>
                  <a:srgbClr val="800000"/>
                </a:solidFill>
              </a:rPr>
              <a:t>:</a:t>
            </a:r>
          </a:p>
          <a:p>
            <a:pPr algn="l"/>
            <a:r>
              <a:rPr lang="en-US" sz="2400" b="1" dirty="0" smtClean="0">
                <a:solidFill>
                  <a:schemeClr val="tx1"/>
                </a:solidFill>
              </a:rPr>
              <a:t>    </a:t>
            </a:r>
            <a:r>
              <a:rPr lang="en-US" sz="2400" b="1" dirty="0" smtClean="0">
                <a:solidFill>
                  <a:srgbClr val="800000"/>
                </a:solidFill>
              </a:rPr>
              <a:t> print</a:t>
            </a:r>
            <a:r>
              <a:rPr lang="en-US" sz="2400" b="1" dirty="0" smtClean="0">
                <a:solidFill>
                  <a:schemeClr val="tx1"/>
                </a:solidFill>
              </a:rPr>
              <a:t>(</a:t>
            </a:r>
            <a:r>
              <a:rPr lang="en-US" sz="2400" b="1" dirty="0" smtClean="0">
                <a:solidFill>
                  <a:srgbClr val="008000"/>
                </a:solidFill>
              </a:rPr>
              <a:t>‘30 days’</a:t>
            </a:r>
            <a:r>
              <a:rPr lang="en-US" sz="2400" b="1" dirty="0" smtClean="0">
                <a:solidFill>
                  <a:schemeClr val="tx1"/>
                </a:solidFill>
              </a:rPr>
              <a:t>)</a:t>
            </a:r>
          </a:p>
          <a:p>
            <a:pPr algn="l"/>
            <a:r>
              <a:rPr lang="en-US" sz="2400" b="1" dirty="0" smtClean="0">
                <a:solidFill>
                  <a:srgbClr val="FF6600"/>
                </a:solidFill>
              </a:rPr>
              <a:t>else</a:t>
            </a:r>
            <a:r>
              <a:rPr lang="en-US" sz="2400" b="1" dirty="0" smtClean="0">
                <a:solidFill>
                  <a:schemeClr val="tx1"/>
                </a:solidFill>
              </a:rPr>
              <a:t>:</a:t>
            </a:r>
          </a:p>
          <a:p>
            <a:pPr algn="l"/>
            <a:r>
              <a:rPr lang="en-US" sz="2400" b="1" dirty="0">
                <a:solidFill>
                  <a:schemeClr val="tx1"/>
                </a:solidFill>
              </a:rPr>
              <a:t> </a:t>
            </a:r>
            <a:r>
              <a:rPr lang="en-US" sz="2400" b="1" dirty="0" smtClean="0">
                <a:solidFill>
                  <a:schemeClr val="tx1"/>
                </a:solidFill>
              </a:rPr>
              <a:t>    </a:t>
            </a:r>
            <a:r>
              <a:rPr lang="en-US" sz="2400" b="1" dirty="0" smtClean="0">
                <a:solidFill>
                  <a:srgbClr val="800000"/>
                </a:solidFill>
              </a:rPr>
              <a:t>print</a:t>
            </a:r>
            <a:r>
              <a:rPr lang="en-US" sz="2400" b="1" dirty="0" smtClean="0">
                <a:solidFill>
                  <a:schemeClr val="tx1"/>
                </a:solidFill>
              </a:rPr>
              <a:t>(</a:t>
            </a:r>
            <a:r>
              <a:rPr lang="en-US" sz="2400" b="1" dirty="0" smtClean="0">
                <a:solidFill>
                  <a:srgbClr val="008000"/>
                </a:solidFill>
              </a:rPr>
              <a:t>‘31 days’</a:t>
            </a:r>
            <a:r>
              <a:rPr lang="en-US" sz="2400" b="1" dirty="0" smtClean="0">
                <a:solidFill>
                  <a:schemeClr val="tx1"/>
                </a:solidFill>
              </a:rPr>
              <a:t>)</a:t>
            </a:r>
            <a:endParaRPr lang="en-US" sz="2400" b="1" dirty="0">
              <a:solidFill>
                <a:srgbClr val="008000"/>
              </a:solidFill>
            </a:endParaRPr>
          </a:p>
          <a:p>
            <a:pPr algn="l"/>
            <a:endParaRPr lang="en-US" sz="2400" b="1" dirty="0">
              <a:solidFill>
                <a:schemeClr val="tx1"/>
              </a:solidFill>
            </a:endParaRPr>
          </a:p>
        </p:txBody>
      </p:sp>
      <p:grpSp>
        <p:nvGrpSpPr>
          <p:cNvPr id="7" name="Group 6"/>
          <p:cNvGrpSpPr/>
          <p:nvPr/>
        </p:nvGrpSpPr>
        <p:grpSpPr>
          <a:xfrm>
            <a:off x="8230592" y="1060376"/>
            <a:ext cx="3456384" cy="2016224"/>
            <a:chOff x="8230592" y="1060376"/>
            <a:chExt cx="3456384" cy="2016224"/>
          </a:xfrm>
        </p:grpSpPr>
        <p:cxnSp>
          <p:nvCxnSpPr>
            <p:cNvPr id="5" name="Straight Arrow Connector 4"/>
            <p:cNvCxnSpPr/>
            <p:nvPr/>
          </p:nvCxnSpPr>
          <p:spPr>
            <a:xfrm flipH="1">
              <a:off x="8230592" y="1564432"/>
              <a:ext cx="1008112" cy="151216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878664" y="1060376"/>
              <a:ext cx="2808312" cy="461665"/>
            </a:xfrm>
            <a:prstGeom prst="rect">
              <a:avLst/>
            </a:prstGeom>
            <a:noFill/>
          </p:spPr>
          <p:txBody>
            <a:bodyPr wrap="square" rtlCol="0">
              <a:spAutoFit/>
            </a:bodyPr>
            <a:lstStyle/>
            <a:p>
              <a:pPr algn="l"/>
              <a:r>
                <a:rPr lang="en-US" sz="2400" dirty="0" smtClean="0">
                  <a:latin typeface="Arial"/>
                  <a:cs typeface="Arial"/>
                </a:rPr>
                <a:t>This is a comment</a:t>
              </a:r>
              <a:endParaRPr lang="en-US" sz="2400" dirty="0">
                <a:latin typeface="Arial"/>
                <a:cs typeface="Arial"/>
              </a:endParaRPr>
            </a:p>
          </p:txBody>
        </p:sp>
      </p:grpSp>
    </p:spTree>
    <p:extLst>
      <p:ext uri="{BB962C8B-B14F-4D97-AF65-F5344CB8AC3E}">
        <p14:creationId xmlns:p14="http://schemas.microsoft.com/office/powerpoint/2010/main" val="261657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statements</a:t>
            </a:r>
            <a:endParaRPr lang="en-US" dirty="0"/>
          </a:p>
        </p:txBody>
      </p:sp>
      <p:sp>
        <p:nvSpPr>
          <p:cNvPr id="3" name="TextBox 2"/>
          <p:cNvSpPr txBox="1"/>
          <p:nvPr/>
        </p:nvSpPr>
        <p:spPr>
          <a:xfrm>
            <a:off x="1677864" y="2356520"/>
            <a:ext cx="10697902" cy="6370975"/>
          </a:xfrm>
          <a:prstGeom prst="rect">
            <a:avLst/>
          </a:prstGeom>
          <a:solidFill>
            <a:schemeClr val="accent3">
              <a:lumMod val="20000"/>
              <a:lumOff val="80000"/>
            </a:schemeClr>
          </a:solidFill>
          <a:ln>
            <a:noFill/>
          </a:ln>
        </p:spPr>
        <p:txBody>
          <a:bodyPr wrap="square" rtlCol="0">
            <a:spAutoFit/>
          </a:bodyPr>
          <a:lstStyle/>
          <a:p>
            <a:pPr algn="l"/>
            <a:r>
              <a:rPr lang="en-US" sz="2400" b="1" dirty="0">
                <a:solidFill>
                  <a:schemeClr val="tx1"/>
                </a:solidFill>
              </a:rPr>
              <a:t>month = </a:t>
            </a:r>
            <a:r>
              <a:rPr lang="en-US" sz="2400" b="1" dirty="0">
                <a:solidFill>
                  <a:srgbClr val="800000"/>
                </a:solidFill>
              </a:rPr>
              <a:t>input</a:t>
            </a:r>
            <a:r>
              <a:rPr lang="en-US" sz="2400" b="1" dirty="0" smtClean="0">
                <a:solidFill>
                  <a:schemeClr val="tx1"/>
                </a:solidFill>
              </a:rPr>
              <a:t>(</a:t>
            </a:r>
            <a:r>
              <a:rPr lang="en-US" sz="2400" b="1" dirty="0" smtClean="0">
                <a:solidFill>
                  <a:srgbClr val="008000"/>
                </a:solidFill>
              </a:rPr>
              <a:t>‘Enter </a:t>
            </a:r>
            <a:r>
              <a:rPr lang="en-US" sz="2400" b="1" dirty="0">
                <a:solidFill>
                  <a:srgbClr val="008000"/>
                </a:solidFill>
              </a:rPr>
              <a:t>month: </a:t>
            </a:r>
            <a:r>
              <a:rPr lang="en-US" sz="2400" b="1" dirty="0" smtClean="0">
                <a:solidFill>
                  <a:srgbClr val="008000"/>
                </a:solidFill>
              </a:rPr>
              <a:t>‘</a:t>
            </a:r>
            <a:r>
              <a:rPr lang="en-US" sz="2400" b="1" dirty="0" smtClean="0">
                <a:solidFill>
                  <a:schemeClr val="tx1"/>
                </a:solidFill>
              </a:rPr>
              <a:t>)</a:t>
            </a:r>
            <a:endParaRPr lang="en-US" sz="2400" b="1" dirty="0">
              <a:solidFill>
                <a:schemeClr val="tx1"/>
              </a:solidFill>
            </a:endParaRPr>
          </a:p>
          <a:p>
            <a:pPr algn="l"/>
            <a:endParaRPr lang="en-US" sz="2400" b="1" dirty="0">
              <a:solidFill>
                <a:schemeClr val="tx1"/>
              </a:solidFill>
            </a:endParaRPr>
          </a:p>
          <a:p>
            <a:pPr algn="l"/>
            <a:r>
              <a:rPr lang="en-US" sz="2400" b="1" dirty="0">
                <a:solidFill>
                  <a:srgbClr val="008000"/>
                </a:solidFill>
              </a:rPr>
              <a:t>'Convert the first 3 characters of month to lower case'</a:t>
            </a:r>
          </a:p>
          <a:p>
            <a:pPr algn="l"/>
            <a:r>
              <a:rPr lang="en-US" sz="2400" b="1" dirty="0">
                <a:solidFill>
                  <a:schemeClr val="tx1"/>
                </a:solidFill>
              </a:rPr>
              <a:t>month = </a:t>
            </a:r>
            <a:r>
              <a:rPr lang="en-US" sz="2400" b="1">
                <a:solidFill>
                  <a:schemeClr val="tx1"/>
                </a:solidFill>
              </a:rPr>
              <a:t>month</a:t>
            </a:r>
            <a:r>
              <a:rPr lang="en-US" sz="2400" b="1" smtClean="0">
                <a:solidFill>
                  <a:schemeClr val="tx1"/>
                </a:solidFill>
              </a:rPr>
              <a:t>[:3].</a:t>
            </a:r>
            <a:r>
              <a:rPr lang="en-US" sz="2400" b="1" dirty="0">
                <a:solidFill>
                  <a:schemeClr val="tx1"/>
                </a:solidFill>
              </a:rPr>
              <a:t>lower()</a:t>
            </a:r>
          </a:p>
          <a:p>
            <a:pPr algn="l"/>
            <a:endParaRPr lang="en-US" sz="2400" b="1" dirty="0">
              <a:solidFill>
                <a:schemeClr val="tx1"/>
              </a:solidFill>
            </a:endParaRPr>
          </a:p>
          <a:p>
            <a:pPr algn="l"/>
            <a:r>
              <a:rPr lang="en-US" sz="2400" b="1" dirty="0">
                <a:solidFill>
                  <a:schemeClr val="accent5">
                    <a:lumMod val="60000"/>
                    <a:lumOff val="40000"/>
                  </a:schemeClr>
                </a:solidFill>
              </a:rPr>
              <a:t>if</a:t>
            </a:r>
            <a:r>
              <a:rPr lang="en-US" sz="2400" b="1" dirty="0">
                <a:solidFill>
                  <a:schemeClr val="tx1"/>
                </a:solidFill>
              </a:rPr>
              <a:t> month == </a:t>
            </a:r>
            <a:r>
              <a:rPr lang="en-US" sz="2400" b="1" dirty="0">
                <a:solidFill>
                  <a:srgbClr val="008000"/>
                </a:solidFill>
              </a:rPr>
              <a:t>'</a:t>
            </a:r>
            <a:r>
              <a:rPr lang="en-US" sz="2400" b="1" dirty="0" err="1">
                <a:solidFill>
                  <a:srgbClr val="008000"/>
                </a:solidFill>
              </a:rPr>
              <a:t>feb</a:t>
            </a:r>
            <a:r>
              <a:rPr lang="en-US" sz="2400" b="1" dirty="0">
                <a:solidFill>
                  <a:srgbClr val="008000"/>
                </a:solidFill>
              </a:rPr>
              <a:t>' </a:t>
            </a:r>
            <a:r>
              <a:rPr lang="en-US" sz="2400" b="1" dirty="0">
                <a:solidFill>
                  <a:schemeClr val="tx1"/>
                </a:solidFill>
              </a:rPr>
              <a:t>:</a:t>
            </a:r>
          </a:p>
          <a:p>
            <a:pPr algn="l"/>
            <a:r>
              <a:rPr lang="en-US" sz="2400" b="1" dirty="0">
                <a:solidFill>
                  <a:schemeClr val="tx1"/>
                </a:solidFill>
              </a:rPr>
              <a:t>    year = </a:t>
            </a:r>
            <a:r>
              <a:rPr lang="en-US" sz="2400" b="1" dirty="0" err="1">
                <a:solidFill>
                  <a:srgbClr val="800000"/>
                </a:solidFill>
              </a:rPr>
              <a:t>int</a:t>
            </a:r>
            <a:r>
              <a:rPr lang="en-US" sz="2400" b="1" dirty="0">
                <a:solidFill>
                  <a:schemeClr val="tx1"/>
                </a:solidFill>
              </a:rPr>
              <a:t>(</a:t>
            </a:r>
            <a:r>
              <a:rPr lang="en-US" sz="2400" b="1" dirty="0">
                <a:solidFill>
                  <a:srgbClr val="800000"/>
                </a:solidFill>
              </a:rPr>
              <a:t>input</a:t>
            </a:r>
            <a:r>
              <a:rPr lang="en-US" sz="2400" b="1" dirty="0">
                <a:solidFill>
                  <a:schemeClr val="tx1"/>
                </a:solidFill>
              </a:rPr>
              <a:t>(</a:t>
            </a:r>
            <a:r>
              <a:rPr lang="en-US" sz="2400" b="1" dirty="0">
                <a:solidFill>
                  <a:srgbClr val="008000"/>
                </a:solidFill>
              </a:rPr>
              <a:t>"Enter year: "</a:t>
            </a:r>
            <a:r>
              <a:rPr lang="en-US" sz="2400" b="1" dirty="0">
                <a:solidFill>
                  <a:schemeClr val="tx1"/>
                </a:solidFill>
              </a:rPr>
              <a:t>))</a:t>
            </a:r>
          </a:p>
          <a:p>
            <a:pPr algn="l"/>
            <a:endParaRPr lang="en-US" sz="2400" b="1" dirty="0">
              <a:solidFill>
                <a:schemeClr val="tx1"/>
              </a:solidFill>
            </a:endParaRPr>
          </a:p>
          <a:p>
            <a:pPr algn="l"/>
            <a:r>
              <a:rPr lang="en-US" sz="2400" b="1" dirty="0">
                <a:solidFill>
                  <a:schemeClr val="tx1"/>
                </a:solidFill>
              </a:rPr>
              <a:t>    </a:t>
            </a:r>
            <a:r>
              <a:rPr lang="en-US" sz="2400" b="1" dirty="0">
                <a:solidFill>
                  <a:srgbClr val="F88631"/>
                </a:solidFill>
              </a:rPr>
              <a:t>if</a:t>
            </a:r>
            <a:r>
              <a:rPr lang="en-US" sz="2400" b="1" dirty="0">
                <a:solidFill>
                  <a:schemeClr val="tx1"/>
                </a:solidFill>
              </a:rPr>
              <a:t> year % 4 == 0 </a:t>
            </a:r>
            <a:r>
              <a:rPr lang="en-US" sz="2400" b="1" dirty="0">
                <a:solidFill>
                  <a:srgbClr val="F88631"/>
                </a:solidFill>
              </a:rPr>
              <a:t>and</a:t>
            </a:r>
            <a:r>
              <a:rPr lang="en-US" sz="2400" b="1" dirty="0">
                <a:solidFill>
                  <a:schemeClr val="tx1"/>
                </a:solidFill>
              </a:rPr>
              <a:t> (year % 100 != 0 </a:t>
            </a:r>
            <a:r>
              <a:rPr lang="en-US" sz="2400" b="1" dirty="0">
                <a:solidFill>
                  <a:srgbClr val="F88631"/>
                </a:solidFill>
              </a:rPr>
              <a:t>or</a:t>
            </a:r>
            <a:r>
              <a:rPr lang="en-US" sz="2400" b="1" dirty="0">
                <a:solidFill>
                  <a:schemeClr val="tx1"/>
                </a:solidFill>
              </a:rPr>
              <a:t> year % 400 == 0) :</a:t>
            </a:r>
          </a:p>
          <a:p>
            <a:pPr algn="l"/>
            <a:r>
              <a:rPr lang="en-US" sz="2400" b="1" dirty="0">
                <a:solidFill>
                  <a:schemeClr val="tx1"/>
                </a:solidFill>
              </a:rPr>
              <a:t>        </a:t>
            </a:r>
            <a:r>
              <a:rPr lang="en-US" sz="2400" b="1" dirty="0">
                <a:solidFill>
                  <a:srgbClr val="800000"/>
                </a:solidFill>
              </a:rPr>
              <a:t>print</a:t>
            </a:r>
            <a:r>
              <a:rPr lang="en-US" sz="2400" b="1" dirty="0">
                <a:solidFill>
                  <a:schemeClr val="tx1"/>
                </a:solidFill>
              </a:rPr>
              <a:t>(</a:t>
            </a:r>
            <a:r>
              <a:rPr lang="en-US" sz="2400" b="1" dirty="0">
                <a:solidFill>
                  <a:srgbClr val="008000"/>
                </a:solidFill>
              </a:rPr>
              <a:t>'29 days'</a:t>
            </a:r>
            <a:r>
              <a:rPr lang="en-US" sz="2400" b="1" dirty="0">
                <a:solidFill>
                  <a:schemeClr val="tx1"/>
                </a:solidFill>
              </a:rPr>
              <a:t>)</a:t>
            </a:r>
          </a:p>
          <a:p>
            <a:pPr algn="l"/>
            <a:r>
              <a:rPr lang="en-US" sz="2400" b="1" dirty="0">
                <a:solidFill>
                  <a:schemeClr val="tx1"/>
                </a:solidFill>
              </a:rPr>
              <a:t>    </a:t>
            </a:r>
            <a:r>
              <a:rPr lang="en-US" sz="2400" b="1" dirty="0">
                <a:solidFill>
                  <a:srgbClr val="F88631"/>
                </a:solidFill>
              </a:rPr>
              <a:t>else</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print</a:t>
            </a:r>
            <a:r>
              <a:rPr lang="en-US" sz="2400" b="1" dirty="0">
                <a:solidFill>
                  <a:schemeClr val="tx1"/>
                </a:solidFill>
              </a:rPr>
              <a:t>(</a:t>
            </a:r>
            <a:r>
              <a:rPr lang="en-US" sz="2400" b="1" dirty="0">
                <a:solidFill>
                  <a:srgbClr val="008000"/>
                </a:solidFill>
              </a:rPr>
              <a:t>'28 days'</a:t>
            </a:r>
            <a:r>
              <a:rPr lang="en-US" sz="2400" b="1" dirty="0">
                <a:solidFill>
                  <a:schemeClr val="tx1"/>
                </a:solidFill>
              </a:rPr>
              <a:t>)</a:t>
            </a:r>
          </a:p>
          <a:p>
            <a:pPr algn="l"/>
            <a:endParaRPr lang="en-US" sz="2400" b="1" dirty="0">
              <a:solidFill>
                <a:schemeClr val="tx1"/>
              </a:solidFill>
            </a:endParaRPr>
          </a:p>
          <a:p>
            <a:pPr algn="l"/>
            <a:r>
              <a:rPr lang="en-US" sz="2400" b="1" dirty="0" err="1">
                <a:solidFill>
                  <a:srgbClr val="F88631"/>
                </a:solidFill>
              </a:rPr>
              <a:t>elif</a:t>
            </a:r>
            <a:r>
              <a:rPr lang="en-US" sz="2400" b="1" dirty="0">
                <a:solidFill>
                  <a:schemeClr val="tx1"/>
                </a:solidFill>
              </a:rPr>
              <a:t> month == </a:t>
            </a:r>
            <a:r>
              <a:rPr lang="en-US" sz="2400" b="1" dirty="0">
                <a:solidFill>
                  <a:srgbClr val="008000"/>
                </a:solidFill>
              </a:rPr>
              <a:t>'</a:t>
            </a:r>
            <a:r>
              <a:rPr lang="en-US" sz="2400" b="1" dirty="0" err="1">
                <a:solidFill>
                  <a:srgbClr val="008000"/>
                </a:solidFill>
              </a:rPr>
              <a:t>sep</a:t>
            </a:r>
            <a:r>
              <a:rPr lang="en-US" sz="2400" b="1" dirty="0">
                <a:solidFill>
                  <a:srgbClr val="008000"/>
                </a:solidFill>
              </a:rPr>
              <a:t>'</a:t>
            </a:r>
            <a:r>
              <a:rPr lang="en-US" sz="2400" b="1" dirty="0">
                <a:solidFill>
                  <a:schemeClr val="tx1"/>
                </a:solidFill>
              </a:rPr>
              <a:t> </a:t>
            </a:r>
            <a:r>
              <a:rPr lang="en-US" sz="2400" b="1" dirty="0">
                <a:solidFill>
                  <a:srgbClr val="F88631"/>
                </a:solidFill>
              </a:rPr>
              <a:t>or</a:t>
            </a:r>
            <a:r>
              <a:rPr lang="en-US" sz="2400" b="1" dirty="0">
                <a:solidFill>
                  <a:schemeClr val="tx1"/>
                </a:solidFill>
              </a:rPr>
              <a:t> month == </a:t>
            </a:r>
            <a:r>
              <a:rPr lang="en-US" sz="2400" b="1" dirty="0">
                <a:solidFill>
                  <a:srgbClr val="008000"/>
                </a:solidFill>
              </a:rPr>
              <a:t>'</a:t>
            </a:r>
            <a:r>
              <a:rPr lang="en-US" sz="2400" b="1" dirty="0" err="1">
                <a:solidFill>
                  <a:srgbClr val="008000"/>
                </a:solidFill>
              </a:rPr>
              <a:t>apr</a:t>
            </a:r>
            <a:r>
              <a:rPr lang="en-US" sz="2400" b="1" dirty="0">
                <a:solidFill>
                  <a:srgbClr val="008000"/>
                </a:solidFill>
              </a:rPr>
              <a:t>' </a:t>
            </a:r>
            <a:r>
              <a:rPr lang="en-US" sz="2400" b="1" dirty="0">
                <a:solidFill>
                  <a:srgbClr val="F88631"/>
                </a:solidFill>
              </a:rPr>
              <a:t>or</a:t>
            </a:r>
            <a:r>
              <a:rPr lang="en-US" sz="2400" b="1" dirty="0">
                <a:solidFill>
                  <a:schemeClr val="tx1"/>
                </a:solidFill>
              </a:rPr>
              <a:t> month == </a:t>
            </a:r>
            <a:r>
              <a:rPr lang="en-US" sz="2400" b="1" dirty="0">
                <a:solidFill>
                  <a:srgbClr val="008000"/>
                </a:solidFill>
              </a:rPr>
              <a:t>'</a:t>
            </a:r>
            <a:r>
              <a:rPr lang="en-US" sz="2400" b="1" dirty="0" err="1">
                <a:solidFill>
                  <a:srgbClr val="008000"/>
                </a:solidFill>
              </a:rPr>
              <a:t>jun</a:t>
            </a:r>
            <a:r>
              <a:rPr lang="en-US" sz="2400" b="1" dirty="0">
                <a:solidFill>
                  <a:srgbClr val="008000"/>
                </a:solidFill>
              </a:rPr>
              <a:t>'</a:t>
            </a:r>
            <a:r>
              <a:rPr lang="en-US" sz="2400" b="1" dirty="0">
                <a:solidFill>
                  <a:schemeClr val="tx1"/>
                </a:solidFill>
              </a:rPr>
              <a:t> </a:t>
            </a:r>
            <a:r>
              <a:rPr lang="en-US" sz="2400" b="1" dirty="0">
                <a:solidFill>
                  <a:srgbClr val="F88631"/>
                </a:solidFill>
              </a:rPr>
              <a:t>or</a:t>
            </a:r>
            <a:r>
              <a:rPr lang="en-US" sz="2400" b="1" dirty="0">
                <a:solidFill>
                  <a:schemeClr val="tx1"/>
                </a:solidFill>
              </a:rPr>
              <a:t> month == </a:t>
            </a:r>
            <a:r>
              <a:rPr lang="en-US" sz="2400" b="1" dirty="0">
                <a:solidFill>
                  <a:srgbClr val="008000"/>
                </a:solidFill>
              </a:rPr>
              <a:t>'</a:t>
            </a:r>
            <a:r>
              <a:rPr lang="en-US" sz="2400" b="1" dirty="0" err="1">
                <a:solidFill>
                  <a:srgbClr val="008000"/>
                </a:solidFill>
              </a:rPr>
              <a:t>nov</a:t>
            </a:r>
            <a:r>
              <a:rPr lang="en-US" sz="2400" b="1" dirty="0">
                <a:solidFill>
                  <a:srgbClr val="008000"/>
                </a:solidFill>
              </a:rPr>
              <a:t>'</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print</a:t>
            </a:r>
            <a:r>
              <a:rPr lang="en-US" sz="2400" b="1" dirty="0">
                <a:solidFill>
                  <a:schemeClr val="tx1"/>
                </a:solidFill>
              </a:rPr>
              <a:t>(</a:t>
            </a:r>
            <a:r>
              <a:rPr lang="en-US" sz="2400" b="1" dirty="0">
                <a:solidFill>
                  <a:srgbClr val="008000"/>
                </a:solidFill>
              </a:rPr>
              <a:t>'30 days'</a:t>
            </a:r>
            <a:r>
              <a:rPr lang="en-US" sz="2400" b="1" dirty="0">
                <a:solidFill>
                  <a:schemeClr val="tx1"/>
                </a:solidFill>
              </a:rPr>
              <a:t>)</a:t>
            </a:r>
          </a:p>
          <a:p>
            <a:pPr algn="l"/>
            <a:r>
              <a:rPr lang="en-US" sz="2400" b="1" dirty="0">
                <a:solidFill>
                  <a:srgbClr val="F88631"/>
                </a:solidFill>
              </a:rPr>
              <a:t>else</a:t>
            </a:r>
            <a:r>
              <a:rPr lang="en-US" sz="2400" b="1" dirty="0">
                <a:solidFill>
                  <a:schemeClr val="tx1"/>
                </a:solidFill>
              </a:rPr>
              <a:t>:</a:t>
            </a:r>
          </a:p>
          <a:p>
            <a:pPr algn="l"/>
            <a:r>
              <a:rPr lang="en-US" sz="2400" b="1" dirty="0">
                <a:solidFill>
                  <a:schemeClr val="tx1"/>
                </a:solidFill>
              </a:rPr>
              <a:t>    </a:t>
            </a:r>
            <a:r>
              <a:rPr lang="en-US" sz="2400" b="1" dirty="0">
                <a:solidFill>
                  <a:srgbClr val="800000"/>
                </a:solidFill>
              </a:rPr>
              <a:t> print</a:t>
            </a:r>
            <a:r>
              <a:rPr lang="en-US" sz="2400" b="1" dirty="0">
                <a:solidFill>
                  <a:schemeClr val="tx1"/>
                </a:solidFill>
              </a:rPr>
              <a:t>(</a:t>
            </a:r>
            <a:r>
              <a:rPr lang="en-US" sz="2400" b="1" dirty="0">
                <a:solidFill>
                  <a:srgbClr val="008000"/>
                </a:solidFill>
              </a:rPr>
              <a:t>'31 days'</a:t>
            </a:r>
            <a:r>
              <a:rPr lang="en-US" sz="2400" b="1" dirty="0">
                <a:solidFill>
                  <a:schemeClr val="tx1"/>
                </a:solidFill>
              </a:rPr>
              <a:t>)</a:t>
            </a:r>
          </a:p>
        </p:txBody>
      </p:sp>
      <p:grpSp>
        <p:nvGrpSpPr>
          <p:cNvPr id="9" name="Group 8"/>
          <p:cNvGrpSpPr/>
          <p:nvPr/>
        </p:nvGrpSpPr>
        <p:grpSpPr>
          <a:xfrm>
            <a:off x="7726536" y="1708448"/>
            <a:ext cx="4649230" cy="3456384"/>
            <a:chOff x="7726536" y="1708448"/>
            <a:chExt cx="4649230" cy="3456384"/>
          </a:xfrm>
        </p:grpSpPr>
        <p:cxnSp>
          <p:nvCxnSpPr>
            <p:cNvPr id="5" name="Straight Arrow Connector 4"/>
            <p:cNvCxnSpPr/>
            <p:nvPr/>
          </p:nvCxnSpPr>
          <p:spPr>
            <a:xfrm flipH="1">
              <a:off x="9166696" y="2212504"/>
              <a:ext cx="1224136" cy="295232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7726536" y="1708448"/>
              <a:ext cx="4649230" cy="461665"/>
            </a:xfrm>
            <a:prstGeom prst="rect">
              <a:avLst/>
            </a:prstGeom>
            <a:noFill/>
          </p:spPr>
          <p:txBody>
            <a:bodyPr wrap="none" rtlCol="0">
              <a:spAutoFit/>
            </a:bodyPr>
            <a:lstStyle/>
            <a:p>
              <a:r>
                <a:rPr lang="en-US" sz="2400" dirty="0" smtClean="0">
                  <a:latin typeface="Arial"/>
                  <a:cs typeface="Arial"/>
                </a:rPr>
                <a:t>If statements within if statements</a:t>
              </a:r>
              <a:endParaRPr lang="en-US" sz="2400" dirty="0">
                <a:latin typeface="Arial"/>
                <a:cs typeface="Arial"/>
              </a:endParaRPr>
            </a:p>
          </p:txBody>
        </p:sp>
      </p:grpSp>
    </p:spTree>
    <p:extLst>
      <p:ext uri="{BB962C8B-B14F-4D97-AF65-F5344CB8AC3E}">
        <p14:creationId xmlns:p14="http://schemas.microsoft.com/office/powerpoint/2010/main" val="314968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Rectangle 2"/>
          <p:cNvSpPr/>
          <p:nvPr/>
        </p:nvSpPr>
        <p:spPr>
          <a:xfrm>
            <a:off x="1821880" y="2284513"/>
            <a:ext cx="10513168" cy="2677656"/>
          </a:xfrm>
          <a:prstGeom prst="rect">
            <a:avLst/>
          </a:prstGeom>
        </p:spPr>
        <p:txBody>
          <a:bodyPr wrap="square">
            <a:spAutoFit/>
          </a:bodyPr>
          <a:lstStyle/>
          <a:p>
            <a:pPr marL="117027" indent="0" algn="l">
              <a:buNone/>
            </a:pPr>
            <a:r>
              <a:rPr lang="en-US" dirty="0">
                <a:latin typeface="Arial"/>
                <a:cs typeface="Arial"/>
              </a:rPr>
              <a:t>“</a:t>
            </a:r>
            <a:r>
              <a:rPr lang="en-US" i="1" dirty="0">
                <a:latin typeface="Arial"/>
                <a:cs typeface="Arial"/>
              </a:rPr>
              <a:t>Introduction to Computing using Python: An Application Development Focus</a:t>
            </a:r>
            <a:r>
              <a:rPr lang="en-US" dirty="0">
                <a:latin typeface="Arial"/>
                <a:cs typeface="Arial"/>
              </a:rPr>
              <a:t>”, by L. </a:t>
            </a:r>
            <a:r>
              <a:rPr lang="en-US" dirty="0" err="1">
                <a:latin typeface="Arial"/>
                <a:cs typeface="Arial"/>
              </a:rPr>
              <a:t>Perkovic</a:t>
            </a:r>
            <a:endParaRPr lang="en-US" dirty="0">
              <a:latin typeface="Arial"/>
              <a:cs typeface="Arial"/>
            </a:endParaRPr>
          </a:p>
          <a:p>
            <a:pPr marL="507512" lvl="1" indent="0" algn="l">
              <a:buNone/>
            </a:pPr>
            <a:r>
              <a:rPr lang="en-US" b="1" dirty="0" smtClean="0">
                <a:latin typeface="Arial"/>
                <a:cs typeface="Arial"/>
              </a:rPr>
              <a:t>Sections 5.2 – 5.6</a:t>
            </a:r>
            <a:endParaRPr lang="en-US" b="1" dirty="0">
              <a:latin typeface="Arial"/>
              <a:cs typeface="Arial"/>
            </a:endParaRPr>
          </a:p>
        </p:txBody>
      </p:sp>
    </p:spTree>
    <p:extLst>
      <p:ext uri="{BB962C8B-B14F-4D97-AF65-F5344CB8AC3E}">
        <p14:creationId xmlns:p14="http://schemas.microsoft.com/office/powerpoint/2010/main" val="3574468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749425" y="268288"/>
            <a:ext cx="10728325" cy="1841500"/>
          </a:xfrm>
        </p:spPr>
        <p:txBody>
          <a:bodyPr lIns="50785" tIns="50785" rIns="50785" bIns="50785"/>
          <a:lstStyle/>
          <a:p>
            <a:pPr eaLnBrk="1" hangingPunct="1"/>
            <a:r>
              <a:rPr lang="en-US" smtClean="0">
                <a:effectLst>
                  <a:outerShdw blurRad="38100" dist="38100" dir="2700000" algn="tl">
                    <a:srgbClr val="C0C0C0"/>
                  </a:outerShdw>
                </a:effectLst>
                <a:latin typeface="Arial" pitchFamily="34" charset="0"/>
              </a:rPr>
              <a:t>Creating Mazes</a:t>
            </a:r>
          </a:p>
        </p:txBody>
      </p:sp>
      <p:sp>
        <p:nvSpPr>
          <p:cNvPr id="24578" name="Rectangle 2"/>
          <p:cNvSpPr>
            <a:spLocks noGrp="1" noChangeArrowheads="1"/>
          </p:cNvSpPr>
          <p:nvPr>
            <p:ph type="body" idx="4294967295"/>
          </p:nvPr>
        </p:nvSpPr>
        <p:spPr>
          <a:xfrm>
            <a:off x="1143000" y="2578100"/>
            <a:ext cx="11861800" cy="647700"/>
          </a:xfrm>
        </p:spPr>
        <p:txBody>
          <a:bodyPr lIns="50785" tIns="50785" rIns="50785" bIns="50785">
            <a:normAutofit fontScale="92500" lnSpcReduction="20000"/>
          </a:bodyPr>
          <a:lstStyle/>
          <a:p>
            <a:pPr marL="520157" indent="-403123" algn="ctr" eaLnBrk="1" fontAlgn="auto" hangingPunct="1">
              <a:spcBef>
                <a:spcPts val="853"/>
              </a:spcBef>
              <a:spcAft>
                <a:spcPts val="0"/>
              </a:spcAft>
              <a:buFont typeface="Wingdings 2" charset="0"/>
              <a:buNone/>
              <a:defRPr/>
            </a:pPr>
            <a:r>
              <a:rPr lang="en-US">
                <a:latin typeface="Geneva" charset="0"/>
                <a:ea typeface="+mn-ea"/>
                <a:cs typeface="+mn-cs"/>
                <a:sym typeface="Geneva" charset="0"/>
              </a:rPr>
              <a:t>Develop a procedure for creating mazes.</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3619500"/>
            <a:ext cx="4419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820" name="Rectangle 4"/>
          <p:cNvSpPr>
            <a:spLocks/>
          </p:cNvSpPr>
          <p:nvPr/>
        </p:nvSpPr>
        <p:spPr bwMode="auto">
          <a:xfrm>
            <a:off x="8786813" y="9156700"/>
            <a:ext cx="3022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Nine crossroads © Andrea Gilbert  (www.clickmazes.com)</a:t>
            </a:r>
          </a:p>
        </p:txBody>
      </p:sp>
    </p:spTree>
    <p:extLst>
      <p:ext uri="{BB962C8B-B14F-4D97-AF65-F5344CB8AC3E}">
        <p14:creationId xmlns:p14="http://schemas.microsoft.com/office/powerpoint/2010/main" val="32077613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p:cNvSpPr>
          <p:nvPr/>
        </p:nvSpPr>
        <p:spPr bwMode="auto">
          <a:xfrm>
            <a:off x="8786813" y="9156700"/>
            <a:ext cx="3022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pitchFamily="-84" charset="0"/>
                <a:sym typeface="Helvetica Neue Light" pitchFamily="-84" charset="0"/>
              </a:rPr>
              <a:t>Nine crossroads © Andrea Gilbert  (www.clickmazes.com)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96" y="986763"/>
            <a:ext cx="9757617" cy="7318213"/>
          </a:xfrm>
          <a:prstGeom prst="rect">
            <a:avLst/>
          </a:prstGeom>
        </p:spPr>
      </p:pic>
    </p:spTree>
    <p:extLst>
      <p:ext uri="{BB962C8B-B14F-4D97-AF65-F5344CB8AC3E}">
        <p14:creationId xmlns:p14="http://schemas.microsoft.com/office/powerpoint/2010/main" val="25790866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Introduce how to compare integers, floats, and strings.</a:t>
            </a:r>
          </a:p>
          <a:p>
            <a:r>
              <a:rPr lang="en-US" dirty="0" smtClean="0"/>
              <a:t>Introduce Boolean expressions.</a:t>
            </a:r>
          </a:p>
          <a:p>
            <a:r>
              <a:rPr lang="en-US" dirty="0" smtClean="0"/>
              <a:t>Introduce how to implement selection in Python.</a:t>
            </a:r>
          </a:p>
          <a:p>
            <a:endParaRPr lang="en-US" dirty="0" smtClean="0"/>
          </a:p>
          <a:p>
            <a:endParaRPr lang="en-US" dirty="0"/>
          </a:p>
        </p:txBody>
      </p:sp>
    </p:spTree>
    <p:extLst>
      <p:ext uri="{BB962C8B-B14F-4D97-AF65-F5344CB8AC3E}">
        <p14:creationId xmlns:p14="http://schemas.microsoft.com/office/powerpoint/2010/main" val="1660661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
          <p:cNvSpPr>
            <a:spLocks noGrp="1" noChangeArrowheads="1"/>
          </p:cNvSpPr>
          <p:nvPr>
            <p:ph type="title" idx="4294967295"/>
          </p:nvPr>
        </p:nvSpPr>
        <p:spPr>
          <a:xfrm>
            <a:off x="1965325" y="196850"/>
            <a:ext cx="10728325" cy="1841500"/>
          </a:xfrm>
        </p:spPr>
        <p:txBody>
          <a:bodyPr lIns="50800" tIns="50800" rIns="50800" bIns="50800"/>
          <a:lstStyle/>
          <a:p>
            <a:pPr eaLnBrk="1" hangingPunct="1">
              <a:defRPr/>
            </a:pPr>
            <a:r>
              <a:rPr lang="en-US" dirty="0" smtClean="0">
                <a:effectLst>
                  <a:outerShdw blurRad="38100" dist="38100" dir="2700000" algn="tl">
                    <a:srgbClr val="C0C0C0"/>
                  </a:outerShdw>
                </a:effectLst>
              </a:rPr>
              <a:t>Overview</a:t>
            </a:r>
          </a:p>
        </p:txBody>
      </p:sp>
      <p:sp>
        <p:nvSpPr>
          <p:cNvPr id="30723" name="Rectangle 2"/>
          <p:cNvSpPr>
            <a:spLocks noGrp="1" noChangeArrowheads="1"/>
          </p:cNvSpPr>
          <p:nvPr>
            <p:ph type="body" idx="4294967295"/>
          </p:nvPr>
        </p:nvSpPr>
        <p:spPr>
          <a:xfrm>
            <a:off x="1677988" y="2355850"/>
            <a:ext cx="9985375" cy="6337300"/>
          </a:xfrm>
        </p:spPr>
        <p:txBody>
          <a:bodyPr lIns="50800" tIns="50800" rIns="50800" bIns="50800"/>
          <a:lstStyle/>
          <a:p>
            <a:pPr eaLnBrk="1" hangingPunct="1"/>
            <a:r>
              <a:rPr lang="en-US" dirty="0" smtClean="0"/>
              <a:t>Comparison operators</a:t>
            </a:r>
          </a:p>
          <a:p>
            <a:pPr eaLnBrk="1" hangingPunct="1"/>
            <a:r>
              <a:rPr lang="en-US" dirty="0" smtClean="0"/>
              <a:t>Boolean expressions</a:t>
            </a:r>
          </a:p>
          <a:p>
            <a:pPr eaLnBrk="1" hangingPunct="1"/>
            <a:r>
              <a:rPr lang="en-US" dirty="0" smtClean="0"/>
              <a:t>One way selection</a:t>
            </a:r>
          </a:p>
          <a:p>
            <a:pPr eaLnBrk="1" hangingPunct="1"/>
            <a:r>
              <a:rPr lang="en-US" dirty="0" smtClean="0"/>
              <a:t>Two way selections</a:t>
            </a:r>
          </a:p>
          <a:p>
            <a:pPr eaLnBrk="1" hangingPunct="1"/>
            <a:r>
              <a:rPr lang="en-US" dirty="0" smtClean="0"/>
              <a:t>Multiple selections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Comparison Operators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05182944"/>
              </p:ext>
            </p:extLst>
          </p:nvPr>
        </p:nvGraphicFramePr>
        <p:xfrm>
          <a:off x="2397944" y="1996480"/>
          <a:ext cx="8669868" cy="3200400"/>
        </p:xfrm>
        <a:graphic>
          <a:graphicData uri="http://schemas.openxmlformats.org/drawingml/2006/table">
            <a:tbl>
              <a:tblPr firstRow="1" bandRow="1">
                <a:tableStyleId>{E8B1032C-EA38-4F05-BA0D-38AFFFC7BED3}</a:tableStyleId>
              </a:tblPr>
              <a:tblGrid>
                <a:gridCol w="4334934"/>
                <a:gridCol w="4334934"/>
              </a:tblGrid>
              <a:tr h="370840">
                <a:tc>
                  <a:txBody>
                    <a:bodyPr/>
                    <a:lstStyle/>
                    <a:p>
                      <a:r>
                        <a:rPr lang="en-US" sz="2400" b="1" dirty="0" smtClean="0"/>
                        <a:t>Operation</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sz="2400" dirty="0" smtClean="0"/>
                        <a:t>&lt;</a:t>
                      </a:r>
                      <a:endParaRPr lang="en-US" sz="2400" dirty="0"/>
                    </a:p>
                  </a:txBody>
                  <a:tcPr/>
                </a:tc>
                <a:tc>
                  <a:txBody>
                    <a:bodyPr/>
                    <a:lstStyle/>
                    <a:p>
                      <a:r>
                        <a:rPr lang="en-US" sz="2400" dirty="0" smtClean="0"/>
                        <a:t>Less than</a:t>
                      </a:r>
                      <a:endParaRPr lang="en-US" sz="2400" dirty="0"/>
                    </a:p>
                  </a:txBody>
                  <a:tcPr/>
                </a:tc>
              </a:tr>
              <a:tr h="370840">
                <a:tc>
                  <a:txBody>
                    <a:bodyPr/>
                    <a:lstStyle/>
                    <a:p>
                      <a:r>
                        <a:rPr lang="en-US" sz="2400" dirty="0" smtClean="0"/>
                        <a:t>&lt;=</a:t>
                      </a:r>
                      <a:endParaRPr lang="en-US" sz="2400" dirty="0"/>
                    </a:p>
                  </a:txBody>
                  <a:tcPr/>
                </a:tc>
                <a:tc>
                  <a:txBody>
                    <a:bodyPr/>
                    <a:lstStyle/>
                    <a:p>
                      <a:r>
                        <a:rPr lang="en-US" sz="2400" dirty="0" smtClean="0"/>
                        <a:t>Less than or equal</a:t>
                      </a:r>
                      <a:r>
                        <a:rPr lang="en-US" sz="2400" baseline="0" dirty="0" smtClean="0"/>
                        <a:t> </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 or equal</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Equal</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Not equal</a:t>
                      </a:r>
                      <a:endParaRPr lang="en-US" sz="2400" dirty="0"/>
                    </a:p>
                  </a:txBody>
                  <a:tcPr/>
                </a:tc>
              </a:tr>
            </a:tbl>
          </a:graphicData>
        </a:graphic>
      </p:graphicFrame>
      <p:sp>
        <p:nvSpPr>
          <p:cNvPr id="4" name="TextBox 3"/>
          <p:cNvSpPr txBox="1"/>
          <p:nvPr/>
        </p:nvSpPr>
        <p:spPr>
          <a:xfrm>
            <a:off x="2469952" y="5884912"/>
            <a:ext cx="5544616" cy="3024336"/>
          </a:xfrm>
          <a:prstGeom prst="rect">
            <a:avLst/>
          </a:prstGeom>
          <a:solidFill>
            <a:schemeClr val="accent3">
              <a:lumMod val="20000"/>
              <a:lumOff val="80000"/>
            </a:schemeClr>
          </a:solidFill>
          <a:ln>
            <a:noFill/>
          </a:ln>
        </p:spPr>
        <p:txBody>
          <a:bodyPr wrap="square" rtlCol="0">
            <a:spAutoFit/>
          </a:bodyPr>
          <a:lstStyle/>
          <a:p>
            <a:pPr marL="117465" indent="0" algn="l">
              <a:buNone/>
            </a:pPr>
            <a:r>
              <a:rPr lang="en-US" sz="2400" dirty="0" smtClean="0">
                <a:solidFill>
                  <a:srgbClr val="C00000"/>
                </a:solidFill>
              </a:rPr>
              <a:t>&gt;&gt;&gt;</a:t>
            </a:r>
            <a:r>
              <a:rPr lang="en-US" sz="2400" dirty="0" smtClean="0"/>
              <a:t> 10 &lt; 3</a:t>
            </a:r>
          </a:p>
          <a:p>
            <a:pPr marL="117465" indent="0" algn="l">
              <a:buNone/>
            </a:pPr>
            <a:r>
              <a:rPr lang="en-US" sz="2400" b="1" dirty="0" smtClean="0">
                <a:solidFill>
                  <a:srgbClr val="0070C0"/>
                </a:solidFill>
              </a:rPr>
              <a:t>False</a:t>
            </a:r>
          </a:p>
          <a:p>
            <a:pPr marL="117465" algn="l"/>
            <a:r>
              <a:rPr lang="en-US" sz="2400" dirty="0">
                <a:solidFill>
                  <a:srgbClr val="C00000"/>
                </a:solidFill>
              </a:rPr>
              <a:t>&gt;&gt;&gt;</a:t>
            </a:r>
            <a:r>
              <a:rPr lang="en-US" sz="2400" dirty="0"/>
              <a:t> 10 </a:t>
            </a:r>
            <a:r>
              <a:rPr lang="en-US" sz="2400" dirty="0" smtClean="0"/>
              <a:t> == 3</a:t>
            </a:r>
            <a:endParaRPr lang="en-US" sz="2400" dirty="0"/>
          </a:p>
          <a:p>
            <a:pPr marL="117465" indent="0" algn="l">
              <a:buNone/>
            </a:pPr>
            <a:r>
              <a:rPr lang="en-US" sz="2400" b="1" dirty="0" smtClean="0">
                <a:solidFill>
                  <a:srgbClr val="0070C0"/>
                </a:solidFill>
              </a:rPr>
              <a:t>False</a:t>
            </a:r>
          </a:p>
          <a:p>
            <a:pPr marL="117465" algn="l"/>
            <a:r>
              <a:rPr lang="en-US" sz="2400" dirty="0">
                <a:solidFill>
                  <a:srgbClr val="C00000"/>
                </a:solidFill>
              </a:rPr>
              <a:t>&gt;&gt;&gt;</a:t>
            </a:r>
            <a:r>
              <a:rPr lang="en-US" sz="2400" dirty="0"/>
              <a:t> </a:t>
            </a:r>
            <a:r>
              <a:rPr lang="en-US" sz="2400" dirty="0" smtClean="0"/>
              <a:t>10</a:t>
            </a:r>
            <a:r>
              <a:rPr lang="en-US" sz="2400" dirty="0"/>
              <a:t> </a:t>
            </a:r>
            <a:r>
              <a:rPr lang="en-US" sz="2400" dirty="0" smtClean="0"/>
              <a:t>&gt;= 3</a:t>
            </a:r>
            <a:endParaRPr lang="en-US" sz="2400" dirty="0"/>
          </a:p>
          <a:p>
            <a:pPr marL="117465" indent="0" algn="l">
              <a:buNone/>
            </a:pPr>
            <a:r>
              <a:rPr lang="en-US" sz="2400" b="1" dirty="0" smtClean="0">
                <a:solidFill>
                  <a:srgbClr val="0070C0"/>
                </a:solidFill>
              </a:rPr>
              <a:t>True</a:t>
            </a:r>
          </a:p>
          <a:p>
            <a:pPr marL="117465" algn="l"/>
            <a:r>
              <a:rPr lang="en-US" sz="2400" dirty="0">
                <a:solidFill>
                  <a:srgbClr val="C00000"/>
                </a:solidFill>
              </a:rPr>
              <a:t>&gt;&gt;&gt;</a:t>
            </a:r>
            <a:r>
              <a:rPr lang="en-US" sz="2400" dirty="0"/>
              <a:t> </a:t>
            </a:r>
            <a:r>
              <a:rPr lang="en-US" sz="2400" dirty="0" smtClean="0"/>
              <a:t>10 != 3</a:t>
            </a:r>
          </a:p>
          <a:p>
            <a:pPr marL="117465" algn="l"/>
            <a:r>
              <a:rPr lang="en-US" sz="2400" b="1" dirty="0" smtClean="0">
                <a:solidFill>
                  <a:srgbClr val="0070C0"/>
                </a:solidFill>
              </a:rPr>
              <a:t>True</a:t>
            </a:r>
          </a:p>
        </p:txBody>
      </p:sp>
      <p:grpSp>
        <p:nvGrpSpPr>
          <p:cNvPr id="10" name="Group 9"/>
          <p:cNvGrpSpPr/>
          <p:nvPr/>
        </p:nvGrpSpPr>
        <p:grpSpPr>
          <a:xfrm>
            <a:off x="3697040" y="6518175"/>
            <a:ext cx="3744416" cy="1181745"/>
            <a:chOff x="3190032" y="6604992"/>
            <a:chExt cx="3744416" cy="1181745"/>
          </a:xfrm>
        </p:grpSpPr>
        <p:sp>
          <p:nvSpPr>
            <p:cNvPr id="5" name="Oval 4"/>
            <p:cNvSpPr/>
            <p:nvPr/>
          </p:nvSpPr>
          <p:spPr>
            <a:xfrm>
              <a:off x="3190032" y="6604992"/>
              <a:ext cx="504056" cy="576064"/>
            </a:xfrm>
            <a:prstGeom prst="ellipse">
              <a:avLst/>
            </a:prstGeom>
            <a:noFill/>
            <a:ln w="38100">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3622080" y="7109048"/>
              <a:ext cx="1728192" cy="432048"/>
            </a:xfrm>
            <a:prstGeom prst="line">
              <a:avLst/>
            </a:prstGeom>
            <a:ln>
              <a:solidFill>
                <a:srgbClr val="C32D2E"/>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34248" y="7325072"/>
              <a:ext cx="1800200" cy="461665"/>
            </a:xfrm>
            <a:prstGeom prst="rect">
              <a:avLst/>
            </a:prstGeom>
            <a:noFill/>
            <a:ln>
              <a:noFill/>
            </a:ln>
          </p:spPr>
          <p:txBody>
            <a:bodyPr wrap="square" rtlCol="0">
              <a:spAutoFit/>
            </a:bodyPr>
            <a:lstStyle/>
            <a:p>
              <a:r>
                <a:rPr lang="en-US" sz="2400" dirty="0" smtClean="0">
                  <a:latin typeface="Arial"/>
                  <a:cs typeface="Arial"/>
                </a:rPr>
                <a:t>Need two</a:t>
              </a:r>
              <a:endParaRPr lang="en-US" sz="2400" dirty="0">
                <a:latin typeface="Arial"/>
                <a:cs typeface="Arial"/>
              </a:endParaRPr>
            </a:p>
          </p:txBody>
        </p:sp>
      </p:grpSp>
    </p:spTree>
    <p:extLst>
      <p:ext uri="{BB962C8B-B14F-4D97-AF65-F5344CB8AC3E}">
        <p14:creationId xmlns:p14="http://schemas.microsoft.com/office/powerpoint/2010/main" val="195450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PQuestion"/>
              <p:cNvSpPr>
                <a:spLocks noGrp="1"/>
              </p:cNvSpPr>
              <p:nvPr>
                <p:ph type="title"/>
              </p:nvPr>
            </p:nvSpPr>
            <p:spPr>
              <a:xfrm>
                <a:off x="1749872" y="268288"/>
                <a:ext cx="10664825" cy="1625600"/>
              </a:xfrm>
            </p:spPr>
            <p:txBody>
              <a:bodyPr>
                <a:normAutofit fontScale="90000"/>
              </a:bodyPr>
              <a:lstStyle/>
              <a:p>
                <a:r>
                  <a:rPr lang="en-AU" sz="4400" dirty="0" smtClean="0"/>
                  <a:t>Which of the following pieces of code represent the statement that </a:t>
                </a:r>
                <a14:m>
                  <m:oMath xmlns:m="http://schemas.openxmlformats.org/officeDocument/2006/math">
                    <m:sSup>
                      <m:sSupPr>
                        <m:ctrlPr>
                          <a:rPr lang="en-AU" sz="4400" i="1" smtClean="0">
                            <a:latin typeface="Cambria Math"/>
                          </a:rPr>
                        </m:ctrlPr>
                      </m:sSupPr>
                      <m:e>
                        <m:r>
                          <a:rPr lang="en-AU" sz="4400" b="0" i="1" smtClean="0">
                            <a:latin typeface="Cambria Math"/>
                          </a:rPr>
                          <m:t>2</m:t>
                        </m:r>
                      </m:e>
                      <m:sup>
                        <m:sSup>
                          <m:sSupPr>
                            <m:ctrlPr>
                              <a:rPr lang="en-AU" sz="4400" i="1" smtClean="0">
                                <a:latin typeface="Cambria Math"/>
                              </a:rPr>
                            </m:ctrlPr>
                          </m:sSupPr>
                          <m:e>
                            <m:r>
                              <a:rPr lang="en-AU" sz="4400" b="0" i="1" smtClean="0">
                                <a:latin typeface="Cambria Math"/>
                              </a:rPr>
                              <m:t>2</m:t>
                            </m:r>
                          </m:e>
                          <m:sup>
                            <m:r>
                              <a:rPr lang="en-AU" sz="4400" b="0" i="1" smtClean="0">
                                <a:latin typeface="Cambria Math"/>
                              </a:rPr>
                              <m:t>5</m:t>
                            </m:r>
                          </m:sup>
                        </m:sSup>
                      </m:sup>
                    </m:sSup>
                    <m:r>
                      <a:rPr lang="en-AU" sz="4400" b="0" i="1" smtClean="0">
                        <a:latin typeface="Cambria Math"/>
                      </a:rPr>
                      <m:t>+1</m:t>
                    </m:r>
                  </m:oMath>
                </a14:m>
                <a:r>
                  <a:rPr lang="en-AU" sz="4400" dirty="0" smtClean="0"/>
                  <a:t> is divisible by 641?</a:t>
                </a:r>
                <a:endParaRPr lang="en-AU" sz="4400" dirty="0"/>
              </a:p>
            </p:txBody>
          </p:sp>
        </mc:Choice>
        <mc:Fallback xmlns="">
          <p:sp>
            <p:nvSpPr>
              <p:cNvPr id="2" name="TPQuestion"/>
              <p:cNvSpPr>
                <a:spLocks noGrp="1" noRot="1" noChangeAspect="1" noMove="1" noResize="1" noEditPoints="1" noAdjustHandles="1" noChangeArrowheads="1" noChangeShapeType="1" noTextEdit="1"/>
              </p:cNvSpPr>
              <p:nvPr>
                <p:ph type="title"/>
              </p:nvPr>
            </p:nvSpPr>
            <p:spPr>
              <a:xfrm>
                <a:off x="1749872" y="268288"/>
                <a:ext cx="10664825" cy="1625600"/>
              </a:xfrm>
              <a:blipFill rotWithShape="1">
                <a:blip r:embed="rId7"/>
                <a:stretch>
                  <a:fillRect l="-2000" t="-749" b="-12734"/>
                </a:stretch>
              </a:blipFill>
            </p:spPr>
            <p:txBody>
              <a:bodyPr/>
              <a:lstStyle/>
              <a:p>
                <a:r>
                  <a:rPr lang="en-AU">
                    <a:noFill/>
                  </a:rPr>
                  <a:t> </a:t>
                </a:r>
              </a:p>
            </p:txBody>
          </p:sp>
        </mc:Fallback>
      </mc:AlternateContent>
      <p:sp>
        <p:nvSpPr>
          <p:cNvPr id="3" name="TPAnswers"/>
          <p:cNvSpPr>
            <a:spLocks noGrp="1"/>
          </p:cNvSpPr>
          <p:nvPr>
            <p:ph type="body" idx="1"/>
            <p:custDataLst>
              <p:tags r:id="rId2"/>
            </p:custDataLst>
          </p:nvPr>
        </p:nvSpPr>
        <p:spPr>
          <a:xfrm>
            <a:off x="2037904" y="2428528"/>
            <a:ext cx="6045200" cy="2520280"/>
          </a:xfrm>
        </p:spPr>
        <p:txBody>
          <a:bodyPr>
            <a:normAutofit/>
          </a:bodyPr>
          <a:lstStyle/>
          <a:p>
            <a:pPr marL="1031875" indent="-914400">
              <a:spcBef>
                <a:spcPct val="20000"/>
              </a:spcBef>
              <a:spcAft>
                <a:spcPts val="0"/>
              </a:spcAft>
              <a:buFont typeface="Wingdings 2" pitchFamily="18" charset="2"/>
              <a:buAutoNum type="alphaUcPeriod"/>
            </a:pPr>
            <a:r>
              <a:rPr lang="en-AU" sz="3200" dirty="0" smtClean="0"/>
              <a:t>2**2**5 + 1 % 641 = 0</a:t>
            </a:r>
          </a:p>
          <a:p>
            <a:pPr marL="1031875" indent="-914400">
              <a:spcBef>
                <a:spcPct val="20000"/>
              </a:spcBef>
              <a:spcAft>
                <a:spcPts val="0"/>
              </a:spcAft>
              <a:buFont typeface="Wingdings 2" pitchFamily="18" charset="2"/>
              <a:buAutoNum type="alphaUcPeriod"/>
            </a:pPr>
            <a:r>
              <a:rPr lang="en-AU" sz="3200" dirty="0" smtClean="0"/>
              <a:t>(2**2)**5 + 1 / 641 == 0</a:t>
            </a:r>
          </a:p>
          <a:p>
            <a:pPr marL="1031875" indent="-914400">
              <a:spcBef>
                <a:spcPct val="20000"/>
              </a:spcBef>
              <a:spcAft>
                <a:spcPts val="0"/>
              </a:spcAft>
              <a:buFont typeface="Wingdings 2" pitchFamily="18" charset="2"/>
              <a:buAutoNum type="alphaUcPeriod"/>
            </a:pPr>
            <a:r>
              <a:rPr lang="en-AU" sz="3200" dirty="0" smtClean="0"/>
              <a:t>(2**2**5 + 1) % 641 == 0</a:t>
            </a:r>
          </a:p>
          <a:p>
            <a:pPr marL="1031875" indent="-914400">
              <a:spcBef>
                <a:spcPct val="20000"/>
              </a:spcBef>
              <a:spcAft>
                <a:spcPts val="0"/>
              </a:spcAft>
              <a:buFont typeface="Wingdings 2" pitchFamily="18" charset="2"/>
              <a:buAutoNum type="alphaUcPeriod"/>
            </a:pPr>
            <a:r>
              <a:rPr lang="en-AU" sz="3200" dirty="0" smtClean="0"/>
              <a:t>2**(2**5) + 1 // 641 = 0</a:t>
            </a:r>
            <a:endParaRPr lang="en-AU" sz="3200"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8" name="TPCountdown" hidden="1"/>
          <p:cNvGrpSpPr/>
          <p:nvPr>
            <p:custDataLst>
              <p:tags r:id="rId3"/>
            </p:custDataLst>
          </p:nvPr>
        </p:nvGrpSpPr>
        <p:grpSpPr>
          <a:xfrm>
            <a:off x="12039600" y="8991600"/>
            <a:ext cx="838200" cy="635000"/>
            <a:chOff x="8318500" y="6032500"/>
            <a:chExt cx="838200" cy="635000"/>
          </a:xfrm>
        </p:grpSpPr>
        <p:sp>
          <p:nvSpPr>
            <p:cNvPr id="6" name="CountdownShape" hidden="1"/>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7" name="CountdownText" hidden="1"/>
            <p:cNvSpPr txBox="1"/>
            <p:nvPr/>
          </p:nvSpPr>
          <p:spPr>
            <a:xfrm>
              <a:off x="8318500" y="6032500"/>
              <a:ext cx="838200" cy="635000"/>
            </a:xfrm>
            <a:prstGeom prst="rect">
              <a:avLst/>
            </a:prstGeom>
            <a:noFill/>
          </p:spPr>
          <p:txBody>
            <a:bodyPr vert="horz" rtlCol="0" anchor="ctr" anchorCtr="1">
              <a:noAutofit/>
            </a:bodyPr>
            <a:lstStyle/>
            <a:p>
              <a:r>
                <a:rPr lang="en-AU" sz="2000" b="1" smtClean="0">
                  <a:solidFill>
                    <a:schemeClr val="tx1"/>
                  </a:solidFill>
                  <a:latin typeface="Tahoma"/>
                </a:rPr>
                <a:t>1</a:t>
              </a:r>
              <a:endParaRPr lang="en-AU" sz="2000" b="1">
                <a:solidFill>
                  <a:schemeClr val="tx1"/>
                </a:solidFill>
                <a:latin typeface="Tahoma"/>
              </a:endParaRPr>
            </a:p>
          </p:txBody>
        </p:sp>
      </p:grpSp>
      <p:sp>
        <p:nvSpPr>
          <p:cNvPr id="9" name="Content Placeholder 2"/>
          <p:cNvSpPr txBox="1">
            <a:spLocks/>
          </p:cNvSpPr>
          <p:nvPr/>
        </p:nvSpPr>
        <p:spPr bwMode="auto">
          <a:xfrm>
            <a:off x="1173808" y="5524872"/>
            <a:ext cx="12169352" cy="38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lvl1pPr marL="519113" indent="-40163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431800" indent="0">
              <a:lnSpc>
                <a:spcPct val="142857"/>
              </a:lnSpc>
              <a:spcBef>
                <a:spcPts val="0"/>
              </a:spcBef>
              <a:spcAft>
                <a:spcPts val="800"/>
              </a:spcAft>
              <a:buClr>
                <a:srgbClr val="333333"/>
              </a:buClr>
              <a:buSzPct val="100000"/>
              <a:buNone/>
            </a:pPr>
            <a:r>
              <a:rPr lang="en-US" sz="2400" b="1" u="sng" dirty="0" smtClean="0">
                <a:solidFill>
                  <a:srgbClr val="333333"/>
                </a:solidFill>
                <a:highlight>
                  <a:srgbClr val="FFFFFF"/>
                </a:highlight>
                <a:latin typeface="Arial"/>
                <a:ea typeface="Arial"/>
                <a:cs typeface="Arial"/>
                <a:sym typeface="Arial"/>
              </a:rPr>
              <a:t>Using MARS</a:t>
            </a:r>
          </a:p>
          <a:p>
            <a:pPr marL="812800" indent="-381000">
              <a:lnSpc>
                <a:spcPct val="142857"/>
              </a:lnSpc>
              <a:spcBef>
                <a:spcPts val="0"/>
              </a:spcBef>
              <a:spcAft>
                <a:spcPts val="800"/>
              </a:spcAft>
              <a:buClr>
                <a:srgbClr val="333333"/>
              </a:buClr>
              <a:buSzPct val="100000"/>
              <a:buFont typeface="Wingdings 2" pitchFamily="18" charset="2"/>
              <a:buAutoNum type="arabicPeriod"/>
            </a:pPr>
            <a:r>
              <a:rPr lang="en-US" sz="2400" dirty="0" smtClean="0">
                <a:solidFill>
                  <a:srgbClr val="333333"/>
                </a:solidFill>
                <a:highlight>
                  <a:srgbClr val="FFFFFF"/>
                </a:highlight>
                <a:latin typeface="Arial"/>
                <a:ea typeface="Arial"/>
                <a:cs typeface="Arial"/>
                <a:sym typeface="Arial"/>
              </a:rPr>
              <a:t>Visit http://mars.mu on your internet enabled device</a:t>
            </a:r>
          </a:p>
          <a:p>
            <a:pPr marL="812800" indent="-381000">
              <a:lnSpc>
                <a:spcPct val="142857"/>
              </a:lnSpc>
              <a:spcBef>
                <a:spcPts val="0"/>
              </a:spcBef>
              <a:spcAft>
                <a:spcPts val="800"/>
              </a:spcAft>
              <a:buClr>
                <a:srgbClr val="333333"/>
              </a:buClr>
              <a:buSzPct val="100000"/>
              <a:buFont typeface="Wingdings 2" pitchFamily="18" charset="2"/>
              <a:buAutoNum type="arabicPeriod"/>
            </a:pPr>
            <a:r>
              <a:rPr lang="en-US" sz="2400" dirty="0" smtClean="0">
                <a:solidFill>
                  <a:srgbClr val="333333"/>
                </a:solidFill>
                <a:highlight>
                  <a:srgbClr val="FFFFFF"/>
                </a:highlight>
                <a:latin typeface="Arial"/>
                <a:ea typeface="Arial"/>
                <a:cs typeface="Arial"/>
                <a:sym typeface="Arial"/>
              </a:rPr>
              <a:t>Log in using your </a:t>
            </a:r>
            <a:r>
              <a:rPr lang="en-US" sz="2400" dirty="0" err="1" smtClean="0">
                <a:solidFill>
                  <a:srgbClr val="333333"/>
                </a:solidFill>
                <a:highlight>
                  <a:srgbClr val="FFFFFF"/>
                </a:highlight>
                <a:latin typeface="Arial"/>
                <a:ea typeface="Arial"/>
                <a:cs typeface="Arial"/>
                <a:sym typeface="Arial"/>
              </a:rPr>
              <a:t>Authcate</a:t>
            </a:r>
            <a:r>
              <a:rPr lang="en-US" sz="2400" dirty="0" smtClean="0">
                <a:solidFill>
                  <a:srgbClr val="333333"/>
                </a:solidFill>
                <a:highlight>
                  <a:srgbClr val="FFFFFF"/>
                </a:highlight>
                <a:latin typeface="Arial"/>
                <a:ea typeface="Arial"/>
                <a:cs typeface="Arial"/>
                <a:sym typeface="Arial"/>
              </a:rPr>
              <a:t> details (not required if you’re already logged in to Monash)</a:t>
            </a:r>
          </a:p>
          <a:p>
            <a:pPr marL="812800" indent="-381000">
              <a:lnSpc>
                <a:spcPct val="142857"/>
              </a:lnSpc>
              <a:spcBef>
                <a:spcPts val="0"/>
              </a:spcBef>
              <a:spcAft>
                <a:spcPts val="800"/>
              </a:spcAft>
              <a:buClr>
                <a:srgbClr val="333333"/>
              </a:buClr>
              <a:buSzPct val="100000"/>
              <a:buFont typeface="Wingdings 2" pitchFamily="18" charset="2"/>
              <a:buAutoNum type="arabicPeriod"/>
            </a:pPr>
            <a:r>
              <a:rPr lang="en-US" sz="2400" dirty="0" smtClean="0">
                <a:solidFill>
                  <a:srgbClr val="333333"/>
                </a:solidFill>
                <a:highlight>
                  <a:srgbClr val="FFFFFF"/>
                </a:highlight>
                <a:latin typeface="Arial"/>
                <a:ea typeface="Arial"/>
                <a:cs typeface="Arial"/>
                <a:sym typeface="Arial"/>
              </a:rPr>
              <a:t>Touch the + symbol</a:t>
            </a:r>
          </a:p>
          <a:p>
            <a:pPr marL="812800" indent="-381000">
              <a:lnSpc>
                <a:spcPct val="142857"/>
              </a:lnSpc>
              <a:spcBef>
                <a:spcPts val="0"/>
              </a:spcBef>
              <a:spcAft>
                <a:spcPts val="800"/>
              </a:spcAft>
              <a:buClr>
                <a:srgbClr val="333333"/>
              </a:buClr>
              <a:buFont typeface="Wingdings 2" pitchFamily="18" charset="2"/>
              <a:buAutoNum type="arabicPeriod"/>
            </a:pPr>
            <a:r>
              <a:rPr lang="en-US" sz="2400" dirty="0" smtClean="0">
                <a:solidFill>
                  <a:srgbClr val="333333"/>
                </a:solidFill>
                <a:highlight>
                  <a:srgbClr val="FFFFFF"/>
                </a:highlight>
                <a:latin typeface="Arial"/>
                <a:ea typeface="Arial"/>
                <a:cs typeface="Arial"/>
                <a:sym typeface="Arial"/>
              </a:rPr>
              <a:t>Enter the code for your unit:  </a:t>
            </a:r>
            <a:r>
              <a:rPr lang="en-US" sz="2400" b="1" dirty="0" smtClean="0">
                <a:solidFill>
                  <a:srgbClr val="FF0000"/>
                </a:solidFill>
              </a:rPr>
              <a:t>ZIETFF</a:t>
            </a:r>
          </a:p>
          <a:p>
            <a:pPr marL="0" indent="0" eaLnBrk="1" fontAlgn="auto" hangingPunct="1">
              <a:spcBef>
                <a:spcPts val="0"/>
              </a:spcBef>
              <a:spcAft>
                <a:spcPts val="0"/>
              </a:spcAft>
              <a:buClrTx/>
              <a:buSzTx/>
              <a:buFontTx/>
              <a:buNone/>
              <a:defRPr/>
            </a:pPr>
            <a:endParaRPr lang="en-US" sz="3600" dirty="0"/>
          </a:p>
        </p:txBody>
      </p:sp>
    </p:spTree>
    <p:custDataLst>
      <p:tags r:id="rId1"/>
    </p:custDataLst>
    <p:extLst>
      <p:ext uri="{BB962C8B-B14F-4D97-AF65-F5344CB8AC3E}">
        <p14:creationId xmlns:p14="http://schemas.microsoft.com/office/powerpoint/2010/main" val="134386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numbers comparisons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6371581"/>
              </p:ext>
            </p:extLst>
          </p:nvPr>
        </p:nvGraphicFramePr>
        <p:xfrm>
          <a:off x="2397944" y="1996480"/>
          <a:ext cx="8669868" cy="3200400"/>
        </p:xfrm>
        <a:graphic>
          <a:graphicData uri="http://schemas.openxmlformats.org/drawingml/2006/table">
            <a:tbl>
              <a:tblPr firstRow="1" bandRow="1">
                <a:tableStyleId>{E8B1032C-EA38-4F05-BA0D-38AFFFC7BED3}</a:tableStyleId>
              </a:tblPr>
              <a:tblGrid>
                <a:gridCol w="4334934"/>
                <a:gridCol w="4334934"/>
              </a:tblGrid>
              <a:tr h="370840">
                <a:tc>
                  <a:txBody>
                    <a:bodyPr/>
                    <a:lstStyle/>
                    <a:p>
                      <a:r>
                        <a:rPr lang="en-US" sz="2400" b="1" dirty="0" smtClean="0"/>
                        <a:t>Operation</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sz="2400" dirty="0" smtClean="0"/>
                        <a:t>&lt;</a:t>
                      </a:r>
                      <a:endParaRPr lang="en-US" sz="2400" dirty="0"/>
                    </a:p>
                  </a:txBody>
                  <a:tcPr/>
                </a:tc>
                <a:tc>
                  <a:txBody>
                    <a:bodyPr/>
                    <a:lstStyle/>
                    <a:p>
                      <a:r>
                        <a:rPr lang="en-US" sz="2400" dirty="0" smtClean="0"/>
                        <a:t>Less than</a:t>
                      </a:r>
                      <a:endParaRPr lang="en-US" sz="2400" dirty="0"/>
                    </a:p>
                  </a:txBody>
                  <a:tcPr/>
                </a:tc>
              </a:tr>
              <a:tr h="370840">
                <a:tc>
                  <a:txBody>
                    <a:bodyPr/>
                    <a:lstStyle/>
                    <a:p>
                      <a:r>
                        <a:rPr lang="en-US" sz="2400" dirty="0" smtClean="0"/>
                        <a:t>&lt;=</a:t>
                      </a:r>
                      <a:endParaRPr lang="en-US" sz="2400" dirty="0"/>
                    </a:p>
                  </a:txBody>
                  <a:tcPr/>
                </a:tc>
                <a:tc>
                  <a:txBody>
                    <a:bodyPr/>
                    <a:lstStyle/>
                    <a:p>
                      <a:r>
                        <a:rPr lang="en-US" sz="2400" dirty="0" smtClean="0"/>
                        <a:t>Less than or equal</a:t>
                      </a:r>
                      <a:r>
                        <a:rPr lang="en-US" sz="2400" baseline="0" dirty="0" smtClean="0"/>
                        <a:t> </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 or equal</a:t>
                      </a:r>
                      <a:endParaRPr lang="en-US" sz="2400" dirty="0"/>
                    </a:p>
                  </a:txBody>
                  <a:tcPr/>
                </a:tc>
              </a:tr>
              <a:tr h="370840">
                <a:tc>
                  <a:txBody>
                    <a:bodyPr/>
                    <a:lstStyle/>
                    <a:p>
                      <a:r>
                        <a:rPr lang="en-US" sz="2400" dirty="0" smtClean="0"/>
                        <a:t>==</a:t>
                      </a:r>
                      <a:endParaRPr lang="en-US" sz="2400" dirty="0"/>
                    </a:p>
                  </a:txBody>
                  <a:tcPr>
                    <a:solidFill>
                      <a:schemeClr val="accent3"/>
                    </a:solidFill>
                  </a:tcPr>
                </a:tc>
                <a:tc>
                  <a:txBody>
                    <a:bodyPr/>
                    <a:lstStyle/>
                    <a:p>
                      <a:r>
                        <a:rPr lang="en-US" sz="2400" dirty="0" smtClean="0"/>
                        <a:t>Equal</a:t>
                      </a:r>
                      <a:endParaRPr lang="en-US" sz="2400" dirty="0"/>
                    </a:p>
                  </a:txBody>
                  <a:tcPr>
                    <a:solidFill>
                      <a:schemeClr val="accent3"/>
                    </a:solidFill>
                  </a:tcPr>
                </a:tc>
              </a:tr>
              <a:tr h="370840">
                <a:tc>
                  <a:txBody>
                    <a:bodyPr/>
                    <a:lstStyle/>
                    <a:p>
                      <a:r>
                        <a:rPr lang="en-US" sz="2400" dirty="0" smtClean="0"/>
                        <a:t>!=</a:t>
                      </a:r>
                      <a:endParaRPr lang="en-US" sz="2400" dirty="0"/>
                    </a:p>
                  </a:txBody>
                  <a:tcPr>
                    <a:solidFill>
                      <a:schemeClr val="accent3"/>
                    </a:solidFill>
                  </a:tcPr>
                </a:tc>
                <a:tc>
                  <a:txBody>
                    <a:bodyPr/>
                    <a:lstStyle/>
                    <a:p>
                      <a:r>
                        <a:rPr lang="en-US" sz="2400" dirty="0" smtClean="0"/>
                        <a:t>Not equal</a:t>
                      </a:r>
                      <a:endParaRPr lang="en-US" sz="2400" dirty="0"/>
                    </a:p>
                  </a:txBody>
                  <a:tcPr>
                    <a:solidFill>
                      <a:schemeClr val="accent3"/>
                    </a:solidFill>
                  </a:tcPr>
                </a:tc>
              </a:tr>
            </a:tbl>
          </a:graphicData>
        </a:graphic>
      </p:graphicFrame>
      <p:grpSp>
        <p:nvGrpSpPr>
          <p:cNvPr id="8" name="Group 7"/>
          <p:cNvGrpSpPr/>
          <p:nvPr/>
        </p:nvGrpSpPr>
        <p:grpSpPr>
          <a:xfrm>
            <a:off x="9094688" y="5308848"/>
            <a:ext cx="3456384" cy="2064424"/>
            <a:chOff x="9094688" y="5308848"/>
            <a:chExt cx="3456384" cy="2064424"/>
          </a:xfrm>
        </p:grpSpPr>
        <p:cxnSp>
          <p:nvCxnSpPr>
            <p:cNvPr id="6" name="Straight Arrow Connector 5"/>
            <p:cNvCxnSpPr/>
            <p:nvPr/>
          </p:nvCxnSpPr>
          <p:spPr>
            <a:xfrm flipH="1" flipV="1">
              <a:off x="9094688" y="5308848"/>
              <a:ext cx="1008112" cy="93610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0102800" y="6172944"/>
              <a:ext cx="2448272" cy="1200328"/>
            </a:xfrm>
            <a:prstGeom prst="rect">
              <a:avLst/>
            </a:prstGeom>
            <a:noFill/>
          </p:spPr>
          <p:txBody>
            <a:bodyPr wrap="square" rtlCol="0">
              <a:spAutoFit/>
            </a:bodyPr>
            <a:lstStyle/>
            <a:p>
              <a:r>
                <a:rPr lang="en-US" sz="2400" b="1" dirty="0" smtClean="0">
                  <a:latin typeface="Arial"/>
                  <a:cs typeface="Arial"/>
                </a:rPr>
                <a:t>Do not use with floating point numbers</a:t>
              </a:r>
              <a:endParaRPr lang="en-US" sz="2400" b="1" dirty="0">
                <a:latin typeface="Arial"/>
                <a:cs typeface="Arial"/>
              </a:endParaRPr>
            </a:p>
          </p:txBody>
        </p:sp>
      </p:grpSp>
      <p:sp>
        <p:nvSpPr>
          <p:cNvPr id="9" name="TextBox 8"/>
          <p:cNvSpPr txBox="1"/>
          <p:nvPr/>
        </p:nvSpPr>
        <p:spPr>
          <a:xfrm>
            <a:off x="2325936" y="5668888"/>
            <a:ext cx="5976664" cy="1584176"/>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da-DK" sz="2400" dirty="0"/>
              <a:t>0.999999999999999 == </a:t>
            </a:r>
            <a:r>
              <a:rPr lang="da-DK" sz="2400" dirty="0" smtClean="0"/>
              <a:t>1</a:t>
            </a:r>
          </a:p>
          <a:p>
            <a:pPr algn="l"/>
            <a:r>
              <a:rPr lang="en-US" sz="2400" b="1" dirty="0" smtClean="0">
                <a:solidFill>
                  <a:srgbClr val="0070C0"/>
                </a:solidFill>
              </a:rPr>
              <a:t>False</a:t>
            </a:r>
          </a:p>
          <a:p>
            <a:pPr algn="l"/>
            <a:r>
              <a:rPr lang="en-US" sz="2400" dirty="0">
                <a:solidFill>
                  <a:srgbClr val="C00000"/>
                </a:solidFill>
              </a:rPr>
              <a:t>&gt;&gt;&gt;</a:t>
            </a:r>
            <a:r>
              <a:rPr lang="en-US" sz="2400" dirty="0"/>
              <a:t> 0.99999999999999999 == </a:t>
            </a:r>
            <a:r>
              <a:rPr lang="en-US" sz="2400" dirty="0" smtClean="0"/>
              <a:t>1</a:t>
            </a:r>
          </a:p>
          <a:p>
            <a:pPr algn="l"/>
            <a:r>
              <a:rPr lang="en-US" sz="2400" b="1" dirty="0" smtClean="0">
                <a:solidFill>
                  <a:srgbClr val="0070C0"/>
                </a:solidFill>
              </a:rPr>
              <a:t>True</a:t>
            </a:r>
          </a:p>
        </p:txBody>
      </p:sp>
      <p:sp>
        <p:nvSpPr>
          <p:cNvPr id="10" name="TextBox 9"/>
          <p:cNvSpPr txBox="1"/>
          <p:nvPr/>
        </p:nvSpPr>
        <p:spPr>
          <a:xfrm>
            <a:off x="2325936" y="8477200"/>
            <a:ext cx="7128792" cy="830997"/>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abs(</a:t>
            </a:r>
            <a:r>
              <a:rPr lang="da-DK" sz="2400" dirty="0" smtClean="0"/>
              <a:t>0.999999999999999 </a:t>
            </a:r>
            <a:r>
              <a:rPr lang="en-US" sz="2400" dirty="0" smtClean="0"/>
              <a:t>–</a:t>
            </a:r>
            <a:r>
              <a:rPr lang="da-DK" sz="2400" dirty="0" smtClean="0"/>
              <a:t> 1) &lt; 1.0e-10</a:t>
            </a:r>
          </a:p>
          <a:p>
            <a:pPr algn="l"/>
            <a:r>
              <a:rPr lang="en-US" sz="2400" b="1" dirty="0" smtClean="0">
                <a:solidFill>
                  <a:srgbClr val="0070C0"/>
                </a:solidFill>
              </a:rPr>
              <a:t>True</a:t>
            </a:r>
          </a:p>
        </p:txBody>
      </p:sp>
      <p:sp>
        <p:nvSpPr>
          <p:cNvPr id="11" name="TextBox 10"/>
          <p:cNvSpPr txBox="1"/>
          <p:nvPr/>
        </p:nvSpPr>
        <p:spPr>
          <a:xfrm>
            <a:off x="2397944" y="7613104"/>
            <a:ext cx="4968552" cy="461665"/>
          </a:xfrm>
          <a:prstGeom prst="rect">
            <a:avLst/>
          </a:prstGeom>
          <a:noFill/>
        </p:spPr>
        <p:txBody>
          <a:bodyPr wrap="square" rtlCol="0">
            <a:spAutoFit/>
          </a:bodyPr>
          <a:lstStyle/>
          <a:p>
            <a:pPr algn="l"/>
            <a:r>
              <a:rPr lang="en-US" sz="2400" b="1" dirty="0" smtClean="0">
                <a:latin typeface="Arial"/>
                <a:cs typeface="Arial"/>
              </a:rPr>
              <a:t>A better approach:</a:t>
            </a:r>
            <a:endParaRPr lang="en-US" sz="2400" b="1" dirty="0">
              <a:latin typeface="Arial"/>
              <a:cs typeface="Arial"/>
            </a:endParaRPr>
          </a:p>
        </p:txBody>
      </p:sp>
      <p:grpSp>
        <p:nvGrpSpPr>
          <p:cNvPr id="15" name="Group 14"/>
          <p:cNvGrpSpPr/>
          <p:nvPr/>
        </p:nvGrpSpPr>
        <p:grpSpPr>
          <a:xfrm>
            <a:off x="8374608" y="7829128"/>
            <a:ext cx="3312368" cy="864096"/>
            <a:chOff x="8374608" y="7829128"/>
            <a:chExt cx="3312368" cy="864096"/>
          </a:xfrm>
        </p:grpSpPr>
        <p:sp>
          <p:nvSpPr>
            <p:cNvPr id="12" name="TextBox 11"/>
            <p:cNvSpPr txBox="1"/>
            <p:nvPr/>
          </p:nvSpPr>
          <p:spPr>
            <a:xfrm>
              <a:off x="9310712" y="7829128"/>
              <a:ext cx="2376264" cy="461665"/>
            </a:xfrm>
            <a:prstGeom prst="rect">
              <a:avLst/>
            </a:prstGeom>
            <a:noFill/>
          </p:spPr>
          <p:txBody>
            <a:bodyPr wrap="square" rtlCol="0">
              <a:spAutoFit/>
            </a:bodyPr>
            <a:lstStyle/>
            <a:p>
              <a:r>
                <a:rPr lang="en-US" sz="2400" b="1" dirty="0" smtClean="0">
                  <a:latin typeface="Arial"/>
                  <a:cs typeface="Arial"/>
                </a:rPr>
                <a:t>0.0000000001</a:t>
              </a:r>
              <a:endParaRPr lang="en-US" sz="2400" b="1" dirty="0">
                <a:latin typeface="Arial"/>
                <a:cs typeface="Arial"/>
              </a:endParaRPr>
            </a:p>
          </p:txBody>
        </p:sp>
        <p:cxnSp>
          <p:nvCxnSpPr>
            <p:cNvPr id="14" name="Straight Arrow Connector 13"/>
            <p:cNvCxnSpPr/>
            <p:nvPr/>
          </p:nvCxnSpPr>
          <p:spPr>
            <a:xfrm flipH="1">
              <a:off x="8374608" y="8189168"/>
              <a:ext cx="1080120" cy="50405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861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TextBox 2"/>
          <p:cNvSpPr txBox="1"/>
          <p:nvPr/>
        </p:nvSpPr>
        <p:spPr>
          <a:xfrm>
            <a:off x="2181920" y="2068488"/>
            <a:ext cx="7128792" cy="461665"/>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 = </a:t>
            </a:r>
            <a:r>
              <a:rPr lang="en-AU" sz="2400" dirty="0" smtClean="0">
                <a:solidFill>
                  <a:srgbClr val="008000"/>
                </a:solidFill>
              </a:rPr>
              <a:t>“HELLO”</a:t>
            </a:r>
            <a:endParaRPr lang="da-DK" sz="2400" dirty="0" smtClean="0"/>
          </a:p>
        </p:txBody>
      </p:sp>
      <p:grpSp>
        <p:nvGrpSpPr>
          <p:cNvPr id="31" name="Group 30"/>
          <p:cNvGrpSpPr/>
          <p:nvPr/>
        </p:nvGrpSpPr>
        <p:grpSpPr>
          <a:xfrm>
            <a:off x="1677864" y="3148608"/>
            <a:ext cx="6912768" cy="1008112"/>
            <a:chOff x="1677864" y="3148608"/>
            <a:chExt cx="6912768" cy="1008112"/>
          </a:xfrm>
        </p:grpSpPr>
        <p:sp>
          <p:nvSpPr>
            <p:cNvPr id="4" name="Rectangle 3"/>
            <p:cNvSpPr/>
            <p:nvPr/>
          </p:nvSpPr>
          <p:spPr>
            <a:xfrm>
              <a:off x="3046016"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a:t>
              </a:r>
              <a:endParaRPr lang="en-US" dirty="0">
                <a:solidFill>
                  <a:schemeClr val="tx1"/>
                </a:solidFill>
              </a:endParaRPr>
            </a:p>
          </p:txBody>
        </p:sp>
        <p:sp>
          <p:nvSpPr>
            <p:cNvPr id="5" name="Rectangle 4"/>
            <p:cNvSpPr/>
            <p:nvPr/>
          </p:nvSpPr>
          <p:spPr>
            <a:xfrm>
              <a:off x="4198144"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sp>
          <p:nvSpPr>
            <p:cNvPr id="6" name="Rectangle 5"/>
            <p:cNvSpPr/>
            <p:nvPr/>
          </p:nvSpPr>
          <p:spPr>
            <a:xfrm>
              <a:off x="5350272"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a:t>
              </a:r>
              <a:endParaRPr lang="en-US" dirty="0">
                <a:solidFill>
                  <a:schemeClr val="tx1"/>
                </a:solidFill>
              </a:endParaRPr>
            </a:p>
          </p:txBody>
        </p:sp>
        <p:sp>
          <p:nvSpPr>
            <p:cNvPr id="7" name="Rectangle 6"/>
            <p:cNvSpPr/>
            <p:nvPr/>
          </p:nvSpPr>
          <p:spPr>
            <a:xfrm>
              <a:off x="6502400"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a:t>
              </a:r>
              <a:endParaRPr lang="en-US" dirty="0">
                <a:solidFill>
                  <a:schemeClr val="tx1"/>
                </a:solidFill>
              </a:endParaRPr>
            </a:p>
          </p:txBody>
        </p:sp>
        <p:sp>
          <p:nvSpPr>
            <p:cNvPr id="8" name="Rectangle 7"/>
            <p:cNvSpPr/>
            <p:nvPr/>
          </p:nvSpPr>
          <p:spPr>
            <a:xfrm>
              <a:off x="7726536" y="3148608"/>
              <a:ext cx="864096" cy="10081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US" dirty="0">
                <a:solidFill>
                  <a:schemeClr val="tx1"/>
                </a:solidFill>
              </a:endParaRPr>
            </a:p>
          </p:txBody>
        </p:sp>
        <p:sp>
          <p:nvSpPr>
            <p:cNvPr id="9" name="TextBox 8"/>
            <p:cNvSpPr txBox="1"/>
            <p:nvPr/>
          </p:nvSpPr>
          <p:spPr>
            <a:xfrm>
              <a:off x="1677864" y="3436640"/>
              <a:ext cx="648072" cy="523220"/>
            </a:xfrm>
            <a:prstGeom prst="rect">
              <a:avLst/>
            </a:prstGeom>
            <a:noFill/>
          </p:spPr>
          <p:txBody>
            <a:bodyPr wrap="square" rtlCol="0">
              <a:spAutoFit/>
            </a:bodyPr>
            <a:lstStyle/>
            <a:p>
              <a:r>
                <a:rPr lang="en-US" sz="2800" b="1" dirty="0" smtClean="0">
                  <a:latin typeface="Arial"/>
                  <a:cs typeface="Arial"/>
                </a:rPr>
                <a:t>s</a:t>
              </a:r>
              <a:endParaRPr lang="en-US" sz="2800" b="1" dirty="0">
                <a:latin typeface="Arial"/>
                <a:cs typeface="Arial"/>
              </a:endParaRPr>
            </a:p>
          </p:txBody>
        </p:sp>
      </p:grpSp>
      <p:grpSp>
        <p:nvGrpSpPr>
          <p:cNvPr id="21" name="Group 20"/>
          <p:cNvGrpSpPr/>
          <p:nvPr/>
        </p:nvGrpSpPr>
        <p:grpSpPr>
          <a:xfrm>
            <a:off x="1317824" y="4372744"/>
            <a:ext cx="7128792" cy="523220"/>
            <a:chOff x="1317824" y="4372744"/>
            <a:chExt cx="7128792" cy="523220"/>
          </a:xfrm>
        </p:grpSpPr>
        <p:sp>
          <p:nvSpPr>
            <p:cNvPr id="15" name="TextBox 14"/>
            <p:cNvSpPr txBox="1"/>
            <p:nvPr/>
          </p:nvSpPr>
          <p:spPr>
            <a:xfrm>
              <a:off x="3118024" y="4372744"/>
              <a:ext cx="648072" cy="523220"/>
            </a:xfrm>
            <a:prstGeom prst="rect">
              <a:avLst/>
            </a:prstGeom>
            <a:noFill/>
          </p:spPr>
          <p:txBody>
            <a:bodyPr wrap="square" rtlCol="0">
              <a:spAutoFit/>
            </a:bodyPr>
            <a:lstStyle/>
            <a:p>
              <a:r>
                <a:rPr lang="en-US" sz="2800" b="1" dirty="0" smtClean="0">
                  <a:latin typeface="Arial"/>
                  <a:cs typeface="Arial"/>
                </a:rPr>
                <a:t>0</a:t>
              </a:r>
              <a:endParaRPr lang="en-US" sz="2800" b="1" dirty="0">
                <a:latin typeface="Arial"/>
                <a:cs typeface="Arial"/>
              </a:endParaRPr>
            </a:p>
          </p:txBody>
        </p:sp>
        <p:sp>
          <p:nvSpPr>
            <p:cNvPr id="16" name="TextBox 15"/>
            <p:cNvSpPr txBox="1"/>
            <p:nvPr/>
          </p:nvSpPr>
          <p:spPr>
            <a:xfrm>
              <a:off x="4270152" y="4372744"/>
              <a:ext cx="648072" cy="523220"/>
            </a:xfrm>
            <a:prstGeom prst="rect">
              <a:avLst/>
            </a:prstGeom>
            <a:noFill/>
          </p:spPr>
          <p:txBody>
            <a:bodyPr wrap="square" rtlCol="0">
              <a:spAutoFit/>
            </a:bodyPr>
            <a:lstStyle/>
            <a:p>
              <a:r>
                <a:rPr lang="en-US" sz="2800" b="1" dirty="0" smtClean="0">
                  <a:latin typeface="Arial"/>
                  <a:cs typeface="Arial"/>
                </a:rPr>
                <a:t>1</a:t>
              </a:r>
              <a:endParaRPr lang="en-US" sz="2800" b="1" dirty="0">
                <a:latin typeface="Arial"/>
                <a:cs typeface="Arial"/>
              </a:endParaRPr>
            </a:p>
          </p:txBody>
        </p:sp>
        <p:sp>
          <p:nvSpPr>
            <p:cNvPr id="17" name="TextBox 16"/>
            <p:cNvSpPr txBox="1"/>
            <p:nvPr/>
          </p:nvSpPr>
          <p:spPr>
            <a:xfrm>
              <a:off x="5422280" y="4372744"/>
              <a:ext cx="648072" cy="523220"/>
            </a:xfrm>
            <a:prstGeom prst="rect">
              <a:avLst/>
            </a:prstGeom>
            <a:noFill/>
          </p:spPr>
          <p:txBody>
            <a:bodyPr wrap="square" rtlCol="0">
              <a:spAutoFit/>
            </a:bodyPr>
            <a:lstStyle/>
            <a:p>
              <a:r>
                <a:rPr lang="en-US" sz="2800" b="1" dirty="0" smtClean="0">
                  <a:latin typeface="Arial"/>
                  <a:cs typeface="Arial"/>
                </a:rPr>
                <a:t>2</a:t>
              </a:r>
              <a:endParaRPr lang="en-US" sz="2800" b="1" dirty="0">
                <a:latin typeface="Arial"/>
                <a:cs typeface="Arial"/>
              </a:endParaRPr>
            </a:p>
          </p:txBody>
        </p:sp>
        <p:sp>
          <p:nvSpPr>
            <p:cNvPr id="18" name="TextBox 17"/>
            <p:cNvSpPr txBox="1"/>
            <p:nvPr/>
          </p:nvSpPr>
          <p:spPr>
            <a:xfrm>
              <a:off x="6646416" y="4372744"/>
              <a:ext cx="648072" cy="523220"/>
            </a:xfrm>
            <a:prstGeom prst="rect">
              <a:avLst/>
            </a:prstGeom>
            <a:noFill/>
          </p:spPr>
          <p:txBody>
            <a:bodyPr wrap="square" rtlCol="0">
              <a:spAutoFit/>
            </a:bodyPr>
            <a:lstStyle/>
            <a:p>
              <a:r>
                <a:rPr lang="en-US" sz="2800" b="1" dirty="0" smtClean="0">
                  <a:latin typeface="Arial"/>
                  <a:cs typeface="Arial"/>
                </a:rPr>
                <a:t>3</a:t>
              </a:r>
              <a:endParaRPr lang="en-US" sz="2800" b="1" dirty="0">
                <a:latin typeface="Arial"/>
                <a:cs typeface="Arial"/>
              </a:endParaRPr>
            </a:p>
          </p:txBody>
        </p:sp>
        <p:sp>
          <p:nvSpPr>
            <p:cNvPr id="19" name="TextBox 18"/>
            <p:cNvSpPr txBox="1"/>
            <p:nvPr/>
          </p:nvSpPr>
          <p:spPr>
            <a:xfrm>
              <a:off x="7798544" y="4372744"/>
              <a:ext cx="648072" cy="523220"/>
            </a:xfrm>
            <a:prstGeom prst="rect">
              <a:avLst/>
            </a:prstGeom>
            <a:noFill/>
          </p:spPr>
          <p:txBody>
            <a:bodyPr wrap="square" rtlCol="0">
              <a:spAutoFit/>
            </a:bodyPr>
            <a:lstStyle/>
            <a:p>
              <a:r>
                <a:rPr lang="en-US" sz="2800" b="1" dirty="0" smtClean="0">
                  <a:latin typeface="Arial"/>
                  <a:cs typeface="Arial"/>
                </a:rPr>
                <a:t>4</a:t>
              </a:r>
              <a:endParaRPr lang="en-US" sz="2800" b="1" dirty="0">
                <a:latin typeface="Arial"/>
                <a:cs typeface="Arial"/>
              </a:endParaRPr>
            </a:p>
          </p:txBody>
        </p:sp>
        <p:sp>
          <p:nvSpPr>
            <p:cNvPr id="20" name="TextBox 19"/>
            <p:cNvSpPr txBox="1"/>
            <p:nvPr/>
          </p:nvSpPr>
          <p:spPr>
            <a:xfrm>
              <a:off x="1317824" y="4372744"/>
              <a:ext cx="1296144" cy="523220"/>
            </a:xfrm>
            <a:prstGeom prst="rect">
              <a:avLst/>
            </a:prstGeom>
            <a:noFill/>
          </p:spPr>
          <p:txBody>
            <a:bodyPr wrap="square" rtlCol="0">
              <a:spAutoFit/>
            </a:bodyPr>
            <a:lstStyle/>
            <a:p>
              <a:r>
                <a:rPr lang="en-US" sz="2800" dirty="0" smtClean="0">
                  <a:latin typeface="Arial"/>
                  <a:cs typeface="Arial"/>
                </a:rPr>
                <a:t>index</a:t>
              </a:r>
              <a:endParaRPr lang="en-US" sz="2800" dirty="0">
                <a:latin typeface="Arial"/>
                <a:cs typeface="Arial"/>
              </a:endParaRPr>
            </a:p>
          </p:txBody>
        </p:sp>
      </p:grpSp>
      <p:sp>
        <p:nvSpPr>
          <p:cNvPr id="22" name="TextBox 21"/>
          <p:cNvSpPr txBox="1"/>
          <p:nvPr/>
        </p:nvSpPr>
        <p:spPr>
          <a:xfrm>
            <a:off x="2253928" y="6172944"/>
            <a:ext cx="7128792" cy="2308324"/>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s[0]</a:t>
            </a:r>
          </a:p>
          <a:p>
            <a:pPr algn="l"/>
            <a:r>
              <a:rPr lang="en-AU" sz="2400" b="1" dirty="0" smtClean="0">
                <a:solidFill>
                  <a:srgbClr val="0000FF"/>
                </a:solidFill>
              </a:rPr>
              <a:t>‘H’</a:t>
            </a:r>
          </a:p>
          <a:p>
            <a:pPr algn="l"/>
            <a:r>
              <a:rPr lang="en-US" sz="2400" dirty="0">
                <a:solidFill>
                  <a:srgbClr val="C00000"/>
                </a:solidFill>
              </a:rPr>
              <a:t>&gt;&gt;&gt;</a:t>
            </a:r>
            <a:r>
              <a:rPr lang="en-US" sz="2400" dirty="0"/>
              <a:t> </a:t>
            </a:r>
            <a:r>
              <a:rPr lang="en-AU" sz="2400" dirty="0"/>
              <a:t>s</a:t>
            </a:r>
            <a:r>
              <a:rPr lang="en-AU" sz="2400" dirty="0" smtClean="0"/>
              <a:t>[4]</a:t>
            </a:r>
            <a:endParaRPr lang="en-AU" sz="2400" dirty="0"/>
          </a:p>
          <a:p>
            <a:pPr algn="l"/>
            <a:r>
              <a:rPr lang="en-AU" sz="2400" b="1" dirty="0" smtClean="0">
                <a:solidFill>
                  <a:srgbClr val="0000FF"/>
                </a:solidFill>
              </a:rPr>
              <a:t>‘O’</a:t>
            </a:r>
          </a:p>
          <a:p>
            <a:pPr algn="l"/>
            <a:r>
              <a:rPr lang="en-US" sz="2400" dirty="0">
                <a:solidFill>
                  <a:srgbClr val="C00000"/>
                </a:solidFill>
              </a:rPr>
              <a:t>&gt;&gt;&gt;</a:t>
            </a:r>
            <a:r>
              <a:rPr lang="en-US" sz="2400" dirty="0"/>
              <a:t> </a:t>
            </a:r>
            <a:r>
              <a:rPr lang="en-AU" sz="2400" dirty="0"/>
              <a:t>s</a:t>
            </a:r>
            <a:r>
              <a:rPr lang="en-AU" sz="2400" dirty="0" smtClean="0"/>
              <a:t>[2 : 4</a:t>
            </a:r>
            <a:r>
              <a:rPr lang="en-AU" sz="2400" dirty="0"/>
              <a:t>]</a:t>
            </a:r>
          </a:p>
          <a:p>
            <a:pPr algn="l"/>
            <a:r>
              <a:rPr lang="da-DK" sz="2400" b="1" dirty="0" smtClean="0">
                <a:solidFill>
                  <a:srgbClr val="0000FF"/>
                </a:solidFill>
              </a:rPr>
              <a:t>’LL’</a:t>
            </a:r>
          </a:p>
        </p:txBody>
      </p:sp>
      <p:grpSp>
        <p:nvGrpSpPr>
          <p:cNvPr id="23" name="Group 22"/>
          <p:cNvGrpSpPr/>
          <p:nvPr/>
        </p:nvGrpSpPr>
        <p:grpSpPr>
          <a:xfrm>
            <a:off x="1317824" y="5236840"/>
            <a:ext cx="7128792" cy="954107"/>
            <a:chOff x="1317824" y="4372744"/>
            <a:chExt cx="7128792" cy="954107"/>
          </a:xfrm>
        </p:grpSpPr>
        <p:sp>
          <p:nvSpPr>
            <p:cNvPr id="24" name="TextBox 23"/>
            <p:cNvSpPr txBox="1"/>
            <p:nvPr/>
          </p:nvSpPr>
          <p:spPr>
            <a:xfrm>
              <a:off x="3118024" y="4372744"/>
              <a:ext cx="648072" cy="523220"/>
            </a:xfrm>
            <a:prstGeom prst="rect">
              <a:avLst/>
            </a:prstGeom>
            <a:noFill/>
          </p:spPr>
          <p:txBody>
            <a:bodyPr wrap="square" rtlCol="0">
              <a:spAutoFit/>
            </a:bodyPr>
            <a:lstStyle/>
            <a:p>
              <a:r>
                <a:rPr lang="en-US" sz="2800" b="1" dirty="0" smtClean="0">
                  <a:latin typeface="Arial"/>
                  <a:cs typeface="Arial"/>
                </a:rPr>
                <a:t>-5</a:t>
              </a:r>
              <a:endParaRPr lang="en-US" sz="2800" b="1" dirty="0">
                <a:latin typeface="Arial"/>
                <a:cs typeface="Arial"/>
              </a:endParaRPr>
            </a:p>
          </p:txBody>
        </p:sp>
        <p:sp>
          <p:nvSpPr>
            <p:cNvPr id="25" name="TextBox 24"/>
            <p:cNvSpPr txBox="1"/>
            <p:nvPr/>
          </p:nvSpPr>
          <p:spPr>
            <a:xfrm>
              <a:off x="4270152" y="4372744"/>
              <a:ext cx="648072" cy="523220"/>
            </a:xfrm>
            <a:prstGeom prst="rect">
              <a:avLst/>
            </a:prstGeom>
            <a:noFill/>
          </p:spPr>
          <p:txBody>
            <a:bodyPr wrap="square" rtlCol="0">
              <a:spAutoFit/>
            </a:bodyPr>
            <a:lstStyle/>
            <a:p>
              <a:r>
                <a:rPr lang="en-US" sz="2800" b="1" dirty="0" smtClean="0">
                  <a:latin typeface="Arial"/>
                  <a:cs typeface="Arial"/>
                </a:rPr>
                <a:t>-4</a:t>
              </a:r>
              <a:endParaRPr lang="en-US" sz="2800" b="1" dirty="0">
                <a:latin typeface="Arial"/>
                <a:cs typeface="Arial"/>
              </a:endParaRPr>
            </a:p>
          </p:txBody>
        </p:sp>
        <p:sp>
          <p:nvSpPr>
            <p:cNvPr id="26" name="TextBox 25"/>
            <p:cNvSpPr txBox="1"/>
            <p:nvPr/>
          </p:nvSpPr>
          <p:spPr>
            <a:xfrm>
              <a:off x="5422280" y="4372744"/>
              <a:ext cx="648072" cy="523220"/>
            </a:xfrm>
            <a:prstGeom prst="rect">
              <a:avLst/>
            </a:prstGeom>
            <a:noFill/>
          </p:spPr>
          <p:txBody>
            <a:bodyPr wrap="square" rtlCol="0">
              <a:spAutoFit/>
            </a:bodyPr>
            <a:lstStyle/>
            <a:p>
              <a:r>
                <a:rPr lang="en-US" sz="2800" b="1" dirty="0" smtClean="0">
                  <a:latin typeface="Arial"/>
                  <a:cs typeface="Arial"/>
                </a:rPr>
                <a:t>-3</a:t>
              </a:r>
              <a:endParaRPr lang="en-US" sz="2800" b="1" dirty="0">
                <a:latin typeface="Arial"/>
                <a:cs typeface="Arial"/>
              </a:endParaRPr>
            </a:p>
          </p:txBody>
        </p:sp>
        <p:sp>
          <p:nvSpPr>
            <p:cNvPr id="27" name="TextBox 26"/>
            <p:cNvSpPr txBox="1"/>
            <p:nvPr/>
          </p:nvSpPr>
          <p:spPr>
            <a:xfrm>
              <a:off x="6646416" y="4372744"/>
              <a:ext cx="648072" cy="523220"/>
            </a:xfrm>
            <a:prstGeom prst="rect">
              <a:avLst/>
            </a:prstGeom>
            <a:noFill/>
          </p:spPr>
          <p:txBody>
            <a:bodyPr wrap="square" rtlCol="0">
              <a:spAutoFit/>
            </a:bodyPr>
            <a:lstStyle/>
            <a:p>
              <a:r>
                <a:rPr lang="en-US" sz="2800" b="1" dirty="0" smtClean="0">
                  <a:latin typeface="Arial"/>
                  <a:cs typeface="Arial"/>
                </a:rPr>
                <a:t>-2</a:t>
              </a:r>
              <a:endParaRPr lang="en-US" sz="2800" b="1" dirty="0">
                <a:latin typeface="Arial"/>
                <a:cs typeface="Arial"/>
              </a:endParaRPr>
            </a:p>
          </p:txBody>
        </p:sp>
        <p:sp>
          <p:nvSpPr>
            <p:cNvPr id="28" name="TextBox 27"/>
            <p:cNvSpPr txBox="1"/>
            <p:nvPr/>
          </p:nvSpPr>
          <p:spPr>
            <a:xfrm>
              <a:off x="7798544" y="4372744"/>
              <a:ext cx="648072" cy="523220"/>
            </a:xfrm>
            <a:prstGeom prst="rect">
              <a:avLst/>
            </a:prstGeom>
            <a:noFill/>
          </p:spPr>
          <p:txBody>
            <a:bodyPr wrap="square" rtlCol="0">
              <a:spAutoFit/>
            </a:bodyPr>
            <a:lstStyle/>
            <a:p>
              <a:r>
                <a:rPr lang="en-US" sz="2800" b="1" dirty="0" smtClean="0">
                  <a:latin typeface="Arial"/>
                  <a:cs typeface="Arial"/>
                </a:rPr>
                <a:t>-1</a:t>
              </a:r>
              <a:endParaRPr lang="en-US" sz="2800" b="1" dirty="0">
                <a:latin typeface="Arial"/>
                <a:cs typeface="Arial"/>
              </a:endParaRPr>
            </a:p>
          </p:txBody>
        </p:sp>
        <p:sp>
          <p:nvSpPr>
            <p:cNvPr id="29" name="TextBox 28"/>
            <p:cNvSpPr txBox="1"/>
            <p:nvPr/>
          </p:nvSpPr>
          <p:spPr>
            <a:xfrm>
              <a:off x="1317824" y="4372744"/>
              <a:ext cx="1728192" cy="954107"/>
            </a:xfrm>
            <a:prstGeom prst="rect">
              <a:avLst/>
            </a:prstGeom>
            <a:noFill/>
          </p:spPr>
          <p:txBody>
            <a:bodyPr wrap="square" rtlCol="0">
              <a:spAutoFit/>
            </a:bodyPr>
            <a:lstStyle/>
            <a:p>
              <a:r>
                <a:rPr lang="en-US" sz="2800" dirty="0" smtClean="0">
                  <a:latin typeface="Arial"/>
                  <a:cs typeface="Arial"/>
                </a:rPr>
                <a:t>Negative index</a:t>
              </a:r>
              <a:endParaRPr lang="en-US" sz="2800" dirty="0">
                <a:latin typeface="Arial"/>
                <a:cs typeface="Arial"/>
              </a:endParaRPr>
            </a:p>
          </p:txBody>
        </p:sp>
      </p:grpSp>
      <p:sp>
        <p:nvSpPr>
          <p:cNvPr id="30" name="TextBox 29"/>
          <p:cNvSpPr txBox="1"/>
          <p:nvPr/>
        </p:nvSpPr>
        <p:spPr>
          <a:xfrm>
            <a:off x="2253928" y="8693224"/>
            <a:ext cx="7128792" cy="830997"/>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s[-2 : ]</a:t>
            </a:r>
          </a:p>
          <a:p>
            <a:pPr algn="l"/>
            <a:r>
              <a:rPr lang="en-AU" sz="2400" b="1" dirty="0" smtClean="0">
                <a:solidFill>
                  <a:srgbClr val="0000FF"/>
                </a:solidFill>
              </a:rPr>
              <a:t>‘LO’</a:t>
            </a:r>
          </a:p>
        </p:txBody>
      </p:sp>
    </p:spTree>
    <p:extLst>
      <p:ext uri="{BB962C8B-B14F-4D97-AF65-F5344CB8AC3E}">
        <p14:creationId xmlns:p14="http://schemas.microsoft.com/office/powerpoint/2010/main" val="35469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904" y="124272"/>
            <a:ext cx="10725342" cy="1030272"/>
          </a:xfrm>
        </p:spPr>
        <p:txBody>
          <a:bodyPr>
            <a:normAutofit fontScale="90000"/>
          </a:bodyPr>
          <a:lstStyle/>
          <a:p>
            <a:r>
              <a:rPr lang="en-US" dirty="0" smtClean="0"/>
              <a:t>String operations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14099227"/>
              </p:ext>
            </p:extLst>
          </p:nvPr>
        </p:nvGraphicFramePr>
        <p:xfrm>
          <a:off x="2181920" y="1204392"/>
          <a:ext cx="8669868" cy="4114800"/>
        </p:xfrm>
        <a:graphic>
          <a:graphicData uri="http://schemas.openxmlformats.org/drawingml/2006/table">
            <a:tbl>
              <a:tblPr firstRow="1" bandRow="1">
                <a:tableStyleId>{E8B1032C-EA38-4F05-BA0D-38AFFFC7BED3}</a:tableStyleId>
              </a:tblPr>
              <a:tblGrid>
                <a:gridCol w="4334934"/>
                <a:gridCol w="4334934"/>
              </a:tblGrid>
              <a:tr h="370840">
                <a:tc>
                  <a:txBody>
                    <a:bodyPr/>
                    <a:lstStyle/>
                    <a:p>
                      <a:r>
                        <a:rPr lang="en-US" sz="2400" b="1" dirty="0" smtClean="0"/>
                        <a:t>Operation</a:t>
                      </a:r>
                      <a:endParaRPr lang="en-US" sz="2400" b="1" dirty="0"/>
                    </a:p>
                  </a:txBody>
                  <a:tcPr/>
                </a:tc>
                <a:tc>
                  <a:txBody>
                    <a:bodyPr/>
                    <a:lstStyle/>
                    <a:p>
                      <a:r>
                        <a:rPr lang="en-US" sz="2400" b="1" dirty="0" smtClean="0"/>
                        <a:t>Description</a:t>
                      </a:r>
                      <a:endParaRPr lang="en-US" sz="2400" b="1" dirty="0"/>
                    </a:p>
                  </a:txBody>
                  <a:tcPr/>
                </a:tc>
              </a:tr>
              <a:tr h="370840">
                <a:tc>
                  <a:txBody>
                    <a:bodyPr/>
                    <a:lstStyle/>
                    <a:p>
                      <a:r>
                        <a:rPr lang="en-US" sz="2400" dirty="0" smtClean="0"/>
                        <a:t>&lt;</a:t>
                      </a:r>
                      <a:endParaRPr lang="en-US" sz="2400" dirty="0"/>
                    </a:p>
                  </a:txBody>
                  <a:tcPr/>
                </a:tc>
                <a:tc>
                  <a:txBody>
                    <a:bodyPr/>
                    <a:lstStyle/>
                    <a:p>
                      <a:r>
                        <a:rPr lang="en-US" sz="2400" dirty="0" smtClean="0"/>
                        <a:t>Less than</a:t>
                      </a:r>
                      <a:endParaRPr lang="en-US" sz="2400" dirty="0"/>
                    </a:p>
                  </a:txBody>
                  <a:tcPr/>
                </a:tc>
              </a:tr>
              <a:tr h="370840">
                <a:tc>
                  <a:txBody>
                    <a:bodyPr/>
                    <a:lstStyle/>
                    <a:p>
                      <a:r>
                        <a:rPr lang="en-US" sz="2400" dirty="0" smtClean="0"/>
                        <a:t>&lt;=</a:t>
                      </a:r>
                      <a:endParaRPr lang="en-US" sz="2400" dirty="0"/>
                    </a:p>
                  </a:txBody>
                  <a:tcPr/>
                </a:tc>
                <a:tc>
                  <a:txBody>
                    <a:bodyPr/>
                    <a:lstStyle/>
                    <a:p>
                      <a:r>
                        <a:rPr lang="en-US" sz="2400" dirty="0" smtClean="0"/>
                        <a:t>Less than or equal</a:t>
                      </a:r>
                      <a:r>
                        <a:rPr lang="en-US" sz="2400" baseline="0" dirty="0" smtClean="0"/>
                        <a:t> </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a:t>
                      </a:r>
                      <a:endParaRPr lang="en-US" sz="2400" dirty="0"/>
                    </a:p>
                  </a:txBody>
                  <a:tcPr/>
                </a:tc>
              </a:tr>
              <a:tr h="370840">
                <a:tc>
                  <a:txBody>
                    <a:bodyPr/>
                    <a:lstStyle/>
                    <a:p>
                      <a:r>
                        <a:rPr lang="en-US" sz="2400" dirty="0" smtClean="0"/>
                        <a:t>&gt;=</a:t>
                      </a:r>
                      <a:endParaRPr lang="en-US" sz="2400" dirty="0"/>
                    </a:p>
                  </a:txBody>
                  <a:tcPr/>
                </a:tc>
                <a:tc>
                  <a:txBody>
                    <a:bodyPr/>
                    <a:lstStyle/>
                    <a:p>
                      <a:r>
                        <a:rPr lang="en-US" sz="2400" dirty="0" smtClean="0"/>
                        <a:t>Greater than or equal</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Equal</a:t>
                      </a:r>
                      <a:endParaRPr lang="en-US" sz="2400" dirty="0"/>
                    </a:p>
                  </a:txBody>
                  <a:tcPr/>
                </a:tc>
              </a:tr>
              <a:tr h="370840">
                <a:tc>
                  <a:txBody>
                    <a:bodyPr/>
                    <a:lstStyle/>
                    <a:p>
                      <a:r>
                        <a:rPr lang="en-US" sz="2400" dirty="0" smtClean="0"/>
                        <a:t>!=</a:t>
                      </a:r>
                      <a:endParaRPr lang="en-US" sz="2400" dirty="0"/>
                    </a:p>
                  </a:txBody>
                  <a:tcPr/>
                </a:tc>
                <a:tc>
                  <a:txBody>
                    <a:bodyPr/>
                    <a:lstStyle/>
                    <a:p>
                      <a:r>
                        <a:rPr lang="en-US" sz="2400" dirty="0" smtClean="0"/>
                        <a:t>Not equal</a:t>
                      </a:r>
                      <a:endParaRPr lang="en-US" sz="2400" dirty="0"/>
                    </a:p>
                  </a:txBody>
                  <a:tcPr/>
                </a:tc>
              </a:tr>
              <a:tr h="370840">
                <a:tc>
                  <a:txBody>
                    <a:bodyPr/>
                    <a:lstStyle/>
                    <a:p>
                      <a:r>
                        <a:rPr lang="en-US" sz="2400" dirty="0" smtClean="0"/>
                        <a:t>x</a:t>
                      </a:r>
                      <a:r>
                        <a:rPr lang="en-US" sz="2400" baseline="0" dirty="0" smtClean="0"/>
                        <a:t> in s</a:t>
                      </a:r>
                      <a:endParaRPr lang="en-US" sz="2400" dirty="0"/>
                    </a:p>
                  </a:txBody>
                  <a:tcPr/>
                </a:tc>
                <a:tc>
                  <a:txBody>
                    <a:bodyPr/>
                    <a:lstStyle/>
                    <a:p>
                      <a:r>
                        <a:rPr lang="en-US" sz="2400" dirty="0" smtClean="0"/>
                        <a:t>True if x is a substring of</a:t>
                      </a:r>
                      <a:r>
                        <a:rPr lang="en-US" sz="2400" baseline="0" dirty="0" smtClean="0"/>
                        <a:t> s</a:t>
                      </a:r>
                      <a:endParaRPr lang="en-US" sz="2400" dirty="0"/>
                    </a:p>
                  </a:txBody>
                  <a:tcPr/>
                </a:tc>
              </a:tr>
              <a:tr h="370840">
                <a:tc>
                  <a:txBody>
                    <a:bodyPr/>
                    <a:lstStyle/>
                    <a:p>
                      <a:r>
                        <a:rPr lang="en-US" sz="2400" dirty="0" smtClean="0"/>
                        <a:t>x not in s</a:t>
                      </a:r>
                      <a:endParaRPr lang="en-US" sz="2400" dirty="0"/>
                    </a:p>
                  </a:txBody>
                  <a:tcPr/>
                </a:tc>
                <a:tc>
                  <a:txBody>
                    <a:bodyPr/>
                    <a:lstStyle/>
                    <a:p>
                      <a:r>
                        <a:rPr lang="en-US" sz="2400" dirty="0" smtClean="0"/>
                        <a:t>True if x is </a:t>
                      </a:r>
                      <a:r>
                        <a:rPr lang="en-US" sz="2400" b="1" dirty="0" smtClean="0"/>
                        <a:t>not</a:t>
                      </a:r>
                      <a:r>
                        <a:rPr lang="en-US" sz="2400" dirty="0" smtClean="0"/>
                        <a:t> a substring of</a:t>
                      </a:r>
                      <a:r>
                        <a:rPr lang="en-US" sz="2400" baseline="0" dirty="0" smtClean="0"/>
                        <a:t> s</a:t>
                      </a:r>
                      <a:endParaRPr lang="en-US" sz="2400" dirty="0"/>
                    </a:p>
                  </a:txBody>
                  <a:tcPr/>
                </a:tc>
              </a:tr>
            </a:tbl>
          </a:graphicData>
        </a:graphic>
      </p:graphicFrame>
      <p:sp>
        <p:nvSpPr>
          <p:cNvPr id="4" name="TextBox 3"/>
          <p:cNvSpPr txBox="1"/>
          <p:nvPr/>
        </p:nvSpPr>
        <p:spPr>
          <a:xfrm>
            <a:off x="2181920" y="5740896"/>
            <a:ext cx="7128792" cy="3416320"/>
          </a:xfrm>
          <a:prstGeom prst="rect">
            <a:avLst/>
          </a:prstGeom>
          <a:solidFill>
            <a:schemeClr val="accent3">
              <a:lumMod val="20000"/>
              <a:lumOff val="80000"/>
            </a:schemeClr>
          </a:solidFill>
          <a:ln>
            <a:noFill/>
          </a:ln>
        </p:spPr>
        <p:txBody>
          <a:bodyPr wrap="square" rtlCol="0">
            <a:spAutoFit/>
          </a:bodyPr>
          <a:lstStyle/>
          <a:p>
            <a:pPr algn="l"/>
            <a:r>
              <a:rPr lang="en-US" sz="2400" dirty="0" smtClean="0">
                <a:solidFill>
                  <a:srgbClr val="C00000"/>
                </a:solidFill>
              </a:rPr>
              <a:t>&gt;&gt;&gt;</a:t>
            </a:r>
            <a:r>
              <a:rPr lang="en-US" sz="2400" dirty="0" smtClean="0"/>
              <a:t> </a:t>
            </a:r>
            <a:r>
              <a:rPr lang="en-AU" sz="2400" dirty="0" smtClean="0"/>
              <a:t>s = </a:t>
            </a:r>
            <a:r>
              <a:rPr lang="en-AU" sz="2400" dirty="0" smtClean="0">
                <a:solidFill>
                  <a:srgbClr val="008000"/>
                </a:solidFill>
              </a:rPr>
              <a:t>“HELLO”</a:t>
            </a:r>
          </a:p>
          <a:p>
            <a:pPr algn="l"/>
            <a:r>
              <a:rPr lang="en-US" sz="2400" dirty="0">
                <a:solidFill>
                  <a:srgbClr val="C00000"/>
                </a:solidFill>
              </a:rPr>
              <a:t>&gt;&gt;&gt;</a:t>
            </a:r>
            <a:r>
              <a:rPr lang="en-US" sz="2400" dirty="0"/>
              <a:t> </a:t>
            </a:r>
            <a:r>
              <a:rPr lang="en-AU" sz="2400" dirty="0"/>
              <a:t>s </a:t>
            </a:r>
            <a:r>
              <a:rPr lang="en-AU" sz="2400" dirty="0" smtClean="0"/>
              <a:t>== </a:t>
            </a:r>
            <a:r>
              <a:rPr lang="en-AU" sz="2400" dirty="0">
                <a:solidFill>
                  <a:srgbClr val="008000"/>
                </a:solidFill>
              </a:rPr>
              <a:t>“</a:t>
            </a:r>
            <a:r>
              <a:rPr lang="en-AU" sz="2400" dirty="0" smtClean="0">
                <a:solidFill>
                  <a:srgbClr val="008000"/>
                </a:solidFill>
              </a:rPr>
              <a:t>Hello”</a:t>
            </a:r>
            <a:endParaRPr lang="en-AU" sz="2400" dirty="0">
              <a:solidFill>
                <a:srgbClr val="008000"/>
              </a:solidFill>
            </a:endParaRPr>
          </a:p>
          <a:p>
            <a:pPr algn="l"/>
            <a:r>
              <a:rPr lang="da-DK" sz="2400" b="1" dirty="0" smtClean="0">
                <a:solidFill>
                  <a:srgbClr val="0000FF"/>
                </a:solidFill>
              </a:rPr>
              <a:t>False</a:t>
            </a:r>
          </a:p>
          <a:p>
            <a:pPr algn="l"/>
            <a:r>
              <a:rPr lang="en-US" sz="2400" dirty="0">
                <a:solidFill>
                  <a:srgbClr val="C00000"/>
                </a:solidFill>
              </a:rPr>
              <a:t>&gt;&gt;&gt;</a:t>
            </a:r>
            <a:r>
              <a:rPr lang="en-US" sz="2400" dirty="0"/>
              <a:t> </a:t>
            </a:r>
            <a:r>
              <a:rPr lang="en-AU" sz="2400" dirty="0"/>
              <a:t>s &lt; </a:t>
            </a:r>
            <a:r>
              <a:rPr lang="en-AU" sz="2400" dirty="0">
                <a:solidFill>
                  <a:srgbClr val="008000"/>
                </a:solidFill>
              </a:rPr>
              <a:t>“World”</a:t>
            </a:r>
          </a:p>
          <a:p>
            <a:pPr algn="l"/>
            <a:r>
              <a:rPr lang="da-DK" sz="2400" b="1" dirty="0" smtClean="0">
                <a:solidFill>
                  <a:srgbClr val="0000FF"/>
                </a:solidFill>
              </a:rPr>
              <a:t>True</a:t>
            </a:r>
          </a:p>
          <a:p>
            <a:pPr algn="l"/>
            <a:r>
              <a:rPr lang="en-US" sz="2400" dirty="0">
                <a:solidFill>
                  <a:srgbClr val="C00000"/>
                </a:solidFill>
              </a:rPr>
              <a:t>&gt;&gt;&gt;</a:t>
            </a:r>
            <a:r>
              <a:rPr lang="en-US" sz="2400" dirty="0"/>
              <a:t> </a:t>
            </a:r>
            <a:r>
              <a:rPr lang="en-AU" sz="2400" dirty="0"/>
              <a:t>s </a:t>
            </a:r>
            <a:r>
              <a:rPr lang="en-AU" sz="2400" dirty="0" smtClean="0"/>
              <a:t>&lt; </a:t>
            </a:r>
            <a:r>
              <a:rPr lang="en-AU" sz="2400" dirty="0" smtClean="0">
                <a:solidFill>
                  <a:srgbClr val="008000"/>
                </a:solidFill>
              </a:rPr>
              <a:t>“hello”</a:t>
            </a:r>
            <a:endParaRPr lang="en-AU" sz="2400" dirty="0">
              <a:solidFill>
                <a:srgbClr val="008000"/>
              </a:solidFill>
            </a:endParaRPr>
          </a:p>
          <a:p>
            <a:pPr algn="l"/>
            <a:r>
              <a:rPr lang="da-DK" sz="2400" b="1" dirty="0" smtClean="0">
                <a:solidFill>
                  <a:srgbClr val="0000FF"/>
                </a:solidFill>
              </a:rPr>
              <a:t>True</a:t>
            </a:r>
          </a:p>
          <a:p>
            <a:pPr algn="l"/>
            <a:r>
              <a:rPr lang="en-US" sz="2400" dirty="0">
                <a:solidFill>
                  <a:srgbClr val="C00000"/>
                </a:solidFill>
              </a:rPr>
              <a:t>&gt;&gt;&gt;</a:t>
            </a:r>
            <a:r>
              <a:rPr lang="en-US" sz="2400" dirty="0"/>
              <a:t> </a:t>
            </a:r>
            <a:r>
              <a:rPr lang="en-AU" sz="2400" dirty="0" smtClean="0">
                <a:solidFill>
                  <a:srgbClr val="008000"/>
                </a:solidFill>
              </a:rPr>
              <a:t>‘ELL’ </a:t>
            </a:r>
            <a:r>
              <a:rPr lang="en-AU" sz="2400" dirty="0" smtClean="0">
                <a:solidFill>
                  <a:schemeClr val="accent5">
                    <a:lumMod val="60000"/>
                    <a:lumOff val="40000"/>
                  </a:schemeClr>
                </a:solidFill>
              </a:rPr>
              <a:t>in</a:t>
            </a:r>
            <a:r>
              <a:rPr lang="en-AU" sz="2400" dirty="0" smtClean="0"/>
              <a:t> s</a:t>
            </a:r>
          </a:p>
          <a:p>
            <a:pPr algn="l"/>
            <a:r>
              <a:rPr lang="da-DK" sz="2400" b="1" dirty="0" smtClean="0">
                <a:solidFill>
                  <a:srgbClr val="0000FF"/>
                </a:solidFill>
              </a:rPr>
              <a:t>True</a:t>
            </a:r>
            <a:endParaRPr lang="da-DK" sz="2400" b="1" dirty="0">
              <a:solidFill>
                <a:srgbClr val="0000FF"/>
              </a:solidFill>
            </a:endParaRPr>
          </a:p>
        </p:txBody>
      </p:sp>
    </p:spTree>
    <p:extLst>
      <p:ext uri="{BB962C8B-B14F-4D97-AF65-F5344CB8AC3E}">
        <p14:creationId xmlns:p14="http://schemas.microsoft.com/office/powerpoint/2010/main" val="71500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WASPOLLED" val="72E3F689443242A6A144D2C35A077DBC"/>
  <p:tag name="TPVERSION" val="5"/>
  <p:tag name="TPFULLVERSION" val="5.3.1.3337"/>
  <p:tag name="PPTVERSION" val="14"/>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D11AD13E81A4B0A98D3107517061544&lt;/guid&gt;&#10;        &lt;description /&gt;&#10;        &lt;date&gt;3/4/2016 7:39:2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7460DCEC0DD47B4A6F32D84F255245F&lt;/guid&gt;&#10;            &lt;repollguid&gt;1C56CB3168C14218A4AA62B9982D242C&lt;/repollguid&gt;&#10;            &lt;sourceid&gt;15D8CEF4E6744AE6957754AAA3B6B056&lt;/sourceid&gt;&#10;            &lt;questiontext&gt;Which of the following Boolean expressions true if and only if the value of year is a leap year.&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D7F1D3D7BEC49CAAE8D5E4039E48343&lt;/guid&gt;&#10;                    &lt;answertext&gt;year % 4 == 0 and (year % 100 != 0 or year % 400 == 0)&lt;/answertext&gt;&#10;                    &lt;valuetype&gt;0&lt;/valuetype&gt;&#10;                &lt;/answer&gt;&#10;                &lt;answer&gt;&#10;                    &lt;guid&gt;E3CFC7923ADD4E79A95E50348A4FA080&lt;/guid&gt;&#10;                    &lt;answertext&gt;year % 4 == 0 or (year % 100 != 0 and year % 400 == 0)&lt;/answertext&gt;&#10;                    &lt;valuetype&gt;0&lt;/valuetype&gt;&#10;                &lt;/answer&gt;&#10;                &lt;answer&gt;&#10;                    &lt;guid&gt;953A3AD3C8594CF8A638B02C2B6DEDA7&lt;/guid&gt;&#10;                    &lt;answertext&gt;(year % 4 == 0 or year % 400 == 0) and year % 100 != 0&lt;/answertext&gt;&#10;                    &lt;valuetype&gt;0&lt;/valuetype&gt;&#10;                &lt;/answer&gt;&#10;                &lt;answer&gt;&#10;                    &lt;guid&gt;26DD455773E244FF936BB2D47848DAAB&lt;/guid&gt;&#10;                    &lt;answertext&gt;(year % 4 == 0 and year % 400 == 0) or year % 100 != 0&lt;/answertext&gt;&#10;                    &lt;valuetype&gt;0&lt;/valuetype&gt;&#10;                &lt;/answer&gt;&#10;            &lt;/answers&gt;&#10;        &lt;/multichoice&gt;&#10;    &lt;/questions&gt;&#10;&lt;/questionlist&gt;"/>
  <p:tag name="LIVECHARTING" val="False"/>
  <p:tag name="AUTOOPENPOLL" val="True"/>
  <p:tag name="AUTOFORMATCHART" val="True"/>
  <p:tag name="RESULTS" val="Which of the following Boolean expressions true if and only if the value of year is a leap year.[;crlf;]90[;]167[;]90[;]False[;]0[;][;crlf;]1.57777777777778[;]1[;]0.7597920443235[;]0.577283950617284[;crlf;]51[;]0[;]year % 4 == 0 and (year % 100 != 0 or year % 400 == 0)1[;]year % 4 == 0 and (year % 100 != 0 or year % 400 == 0)[;][;crlf;]28[;]0[;]year % 4 == 0 or (year % 100 != 0 and year % 400 == 0)2[;]year % 4 == 0 or (year % 100 != 0 and year % 400 == 0)[;][;crlf;]9[;]0[;](year % 4 == 0 or year % 400 == 0) and year % 100 != 03[;](year % 4 == 0 or year % 400 == 0) and year % 100 != 0[;][;crlf;]2[;]0[;](year % 4 == 0 and year % 400 == 0) or year % 100 != 04[;](year % 4 == 0 and year % 400 == 0) or year % 100 != 0[;]"/>
  <p:tag name="HASRESULTS" val="True"/>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399D765152E4912A1DD6E5A06E71F9C&lt;/guid&gt;&#10;        &lt;description /&gt;&#10;        &lt;date&gt;2/29/2016 10:45:5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93465E3055144C98F2FE64F06C54CFC&lt;/guid&gt;&#10;            &lt;repollguid&gt;E9B3939639DF4B65BC732FE135526C2C&lt;/repollguid&gt;&#10;            &lt;sourceid&gt;DF5A22D6CB5A42789E846F0A86EC2157&lt;/sourceid&gt;&#10;            &lt;questiontext&gt;Which of the following pieces of code represent the statement that  2  2 5  +1 is divisible by 641?&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DB3A6E2784E4915A8001D601717B084&lt;/guid&gt;&#10;                    &lt;answertext&gt;2**2**5 + 1 % 641 = 0&lt;/answertext&gt;&#10;                    &lt;valuetype&gt;0&lt;/valuetype&gt;&#10;                &lt;/answer&gt;&#10;                &lt;answer&gt;&#10;                    &lt;guid&gt;91DCD98F84284DF98D75F8E374AE1318&lt;/guid&gt;&#10;                    &lt;answertext&gt;(2**2)**5 + 1 / 641 == 0&lt;/answertext&gt;&#10;                    &lt;valuetype&gt;0&lt;/valuetype&gt;&#10;                &lt;/answer&gt;&#10;                &lt;answer&gt;&#10;                    &lt;guid&gt;10EC4165BC29414199D33863FA3C2B8A&lt;/guid&gt;&#10;                    &lt;answertext&gt;(2**2**5 + 1) % 641 == 0&lt;/answertext&gt;&#10;                    &lt;valuetype&gt;0&lt;/valuetype&gt;&#10;                &lt;/answer&gt;&#10;                &lt;answer&gt;&#10;                    &lt;guid&gt;4AC38CAD92734764A07755DE3B199F04&lt;/guid&gt;&#10;                    &lt;answertext&gt;2**(2**5) + 1 // 641 = 0&lt;/answertext&gt;&#10;                    &lt;valuetype&gt;0&lt;/valuetype&gt;&#10;                &lt;/answer&gt;&#10;            &lt;/answers&gt;&#10;        &lt;/multichoice&gt;&#10;    &lt;/questions&gt;&#10;&lt;/questionlist&gt;"/>
  <p:tag name="LIVECHARTING" val="False"/>
  <p:tag name="AUTOOPENPOLL" val="True"/>
  <p:tag name="AUTOFORMATCHART" val="True"/>
  <p:tag name="RESULTS" val="Which of the following pieces of code represent the statement that  2  2 5  +1 is divisible by 641?[;crlf;]86[;]164[;]86[;]False[;]0[;][;crlf;]3.01162790697674[;]3[;]0.285061643537936[;]0.0812601406165495[;crlf;]1[;]0[;]2**2**5 + 1 % 641 = 01[;]2**2**5 + 1 % 641 = 0[;][;crlf;]0[;]0[;](2**2)**5 + 1 / 641 == 02[;](2**2)**5 + 1 / 641 == 0[;][;crlf;]82[;]0[;](2**2**5 + 1) % 641 == 03[;](2**2**5 + 1) % 641 == 0[;][;crlf;]3[;]0[;]2**(2**5) + 1 // 641 = 04[;]2**(2**5) + 1 // 641 = 0[;]"/>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5.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D674B1532BFD4A0B83C46D92385E2954&lt;/guid&gt;&#10;        &lt;description /&gt;&#10;        &lt;date&gt;2/29/2016 10:53:10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6D187C848D74735BD31CB2727C83491&lt;/guid&gt;&#10;            &lt;repollguid&gt;1E87EC14E16C46FD84DB0347BD631F9A&lt;/repollguid&gt;&#10;            &lt;sourceid&gt;23263D50E74D4C28A3F2881DE9504AA4&lt;/sourceid&gt;&#10;            &lt;questiontext&gt;Which of the following statements checks whether the start of a string, address, is the substring ‘http’&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ECBDC991CE24F29BECFBB879F8A47D6&lt;/guid&gt;&#10;                    &lt;answertext&gt;address[0:4] == ‘http’&lt;/answertext&gt;&#10;                    &lt;valuetype&gt;0&lt;/valuetype&gt;&#10;                &lt;/answer&gt;&#10;                &lt;answer&gt;&#10;                    &lt;guid&gt;EB55BA1AADF646A598055E6DF8D3918B&lt;/guid&gt;&#10;                    &lt;answertext&gt;address[0:4] = ‘http’&lt;/answertext&gt;&#10;                    &lt;valuetype&gt;0&lt;/valuetype&gt;&#10;                &lt;/answer&gt;&#10;                &lt;answer&gt;&#10;                    &lt;guid&gt;6079D6D181944C8590EAF91468FFE828&lt;/guid&gt;&#10;                    &lt;answertext&gt;address[1:5] == ‘http’&lt;/answertext&gt;&#10;                    &lt;valuetype&gt;0&lt;/valuetype&gt;&#10;                &lt;/answer&gt;&#10;                &lt;answer&gt;&#10;                    &lt;guid&gt;56937D3C1BE4412886357841B2AB6A0D&lt;/guid&gt;&#10;                    &lt;answertext&gt;address[0:5] == ‘http’&lt;/answertext&gt;&#10;                    &lt;valuetype&gt;0&lt;/valuetype&gt;&#10;                &lt;/answer&gt;&#10;            &lt;/answers&gt;&#10;        &lt;/multichoice&gt;&#10;    &lt;/questions&gt;&#10;&lt;/questionlist&gt;"/>
  <p:tag name="LIVECHARTING" val="False"/>
  <p:tag name="AUTOOPENPOLL" val="True"/>
  <p:tag name="AUTOFORMATCHART" val="True"/>
  <p:tag name="RESULTS" val="Which of the following statements checks whether the start of a string, address, is the substring ‘http’[;crlf;]111[;]166[;]111[;]False[;]0[;][;crlf;]1.6036036036036[;]1[;]1.18761840019912[;]1.41043746449152[;crlf;]88[;]0[;]address[0:4] == ‘http’1[;]address[0:4] == ‘http’[;][;crlf;]0[;]0[;]address[0:4] = ‘http’2[;]address[0:4] = ‘http’[;][;crlf;]2[;]0[;]address[1:5] == ‘http’3[;]address[1:5] == ‘http’[;][;crlf;]21[;]0[;]address[0:5] == ‘http’4[;]address[0:5] == ‘http’[;]"/>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3"/>
  <p:tag name="TPCOUNTDOWNSECONDS" val="30"/>
</p:tagLst>
</file>

<file path=ppt/tags/tag8.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AF7197B219834AFF8D034A56F594DAF6&lt;/guid&gt;&#10;        &lt;description /&gt;&#10;        &lt;date&gt;2/29/2016 10:58:19 A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196EB9B74C44B84B70F5B0E45BA9B72&lt;/guid&gt;&#10;            &lt;repollguid&gt;9471F642CE064CFF9DB7435A669F3AC5&lt;/repollguid&gt;&#10;            &lt;sourceid&gt;0468319F02E74839AC5C12B7F7F58E02&lt;/sourceid&gt;&#10;            &lt;questiontext&gt;A leap year is divisible by 4 except for century years which are not divisible by 400.Which of the following statements are tru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2A9468D3B13466AAC10EF96DC84342A&lt;/guid&gt;&#10;                    &lt;answertext&gt;All of 2000, 1900, 2016 are leap years&lt;/answertext&gt;&#10;                    &lt;valuetype&gt;0&lt;/valuetype&gt;&#10;                &lt;/answer&gt;&#10;                &lt;answer&gt;&#10;                    &lt;guid&gt;870BE6208C5F443AB0AA7A6DD4FFE695&lt;/guid&gt;&#10;                    &lt;answertext&gt;All of 2100, 1900, 2015 are not leap years&lt;/answertext&gt;&#10;                    &lt;valuetype&gt;0&lt;/valuetype&gt;&#10;                &lt;/answer&gt;&#10;                &lt;answer&gt;&#10;                    &lt;guid&gt;D12E2233DF774D1EAF9C04534166B708&lt;/guid&gt;&#10;                    &lt;answertext&gt;All of 2100, 2000, 2015 are not leap years&lt;/answertext&gt;&#10;                    &lt;valuetype&gt;0&lt;/valuetype&gt;&#10;                &lt;/answer&gt;&#10;                &lt;answer&gt;&#10;                    &lt;guid&gt;69DA116FE9804F2A885272F515057450&lt;/guid&gt;&#10;                    &lt;answertext&gt;All of 2000, 1900, 2016 are not leap years&lt;/answertext&gt;&#10;                    &lt;valuetype&gt;0&lt;/valuetype&gt;&#10;                &lt;/answer&gt;&#10;            &lt;/answers&gt;&#10;        &lt;/multichoice&gt;&#10;    &lt;/questions&gt;&#10;&lt;/questionlist&gt;"/>
  <p:tag name="LIVECHARTING" val="False"/>
  <p:tag name="AUTOOPENPOLL" val="True"/>
  <p:tag name="AUTOFORMATCHART" val="True"/>
  <p:tag name="RESULTS" val="A leap year is divisible by 4 except for century years which are not divisible by 400.Which of the following statements are true?[;crlf;]115[;]166[;]115[;]False[;]0[;][;crlf;]2.03478260869565[;]2[;]0.492207711237736[;]0.24226843100189[;crlf;]9[;]0[;]All of 2000, 1900, 2016 are leap years1[;]All of 2000, 1900, 2016 are leap years[;][;crlf;]96[;]0[;]All of 2100, 1900, 2015 are not leap years2[;]All of 2100, 1900, 2015 are not leap years[;][;crlf;]7[;]0[;]All of 2100, 2000, 2015 are not leap years3[;]All of 2100, 2000, 2015 are not leap years[;][;crlf;]3[;]0[;]All of 2000, 1900, 2016 are not leap years4[;]All of 2000, 1900, 2016 are not leap years[;]"/>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oto - 2 U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ullets">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 To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 To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2 Column">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Blank">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Blank">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Photo - Vertic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Vertic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Photo - Horizontal">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Horizontal">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Photo - 4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4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4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2 Up Portrait &amp; Landscap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p; Landscap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amp; Landscap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hoto - 2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2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2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hoto - 3 Up Portrai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Portrai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Portra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Big">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Big">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Bi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Bullets &amp; Photo">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Bullets &amp; Photo">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3 Up">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Photo - 3 Up">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Photo - 3 U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itle &amp; Bullets - Lef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Lef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amp; Bullets - Right">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 Right">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Helvetica Neue Light" charset="0"/>
            <a:ea typeface="ヒラギノ角ゴ ProN W3" charset="-128"/>
            <a:cs typeface="ヒラギノ角ゴ ProN W3" charset="-128"/>
            <a:sym typeface="Helvetica Neue Light"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837</TotalTime>
  <Pages>0</Pages>
  <Words>1312</Words>
  <Characters>0</Characters>
  <Application>Microsoft Office PowerPoint</Application>
  <PresentationFormat>Custom</PresentationFormat>
  <Lines>0</Lines>
  <Paragraphs>281</Paragraphs>
  <Slides>27</Slides>
  <Notes>0</Notes>
  <HiddenSlides>0</HiddenSlides>
  <MMClips>0</MMClips>
  <ScaleCrop>false</ScaleCrop>
  <HeadingPairs>
    <vt:vector size="4" baseType="variant">
      <vt:variant>
        <vt:lpstr>Theme</vt:lpstr>
      </vt:variant>
      <vt:variant>
        <vt:i4>18</vt:i4>
      </vt:variant>
      <vt:variant>
        <vt:lpstr>Slide Titles</vt:lpstr>
      </vt:variant>
      <vt:variant>
        <vt:i4>27</vt:i4>
      </vt:variant>
    </vt:vector>
  </HeadingPairs>
  <TitlesOfParts>
    <vt:vector size="45" baseType="lpstr">
      <vt:lpstr>Photo - 2 Up Landscape</vt:lpstr>
      <vt:lpstr>Photo - 2 Up Portrait &amp; Landscape</vt:lpstr>
      <vt:lpstr>Photo - 2 Up Portrait</vt:lpstr>
      <vt:lpstr>Photo - 3 Up Portrait</vt:lpstr>
      <vt:lpstr>Photo - Big</vt:lpstr>
      <vt:lpstr>Title, Bullets &amp; Photo</vt:lpstr>
      <vt:lpstr>Photo - 3 Up</vt:lpstr>
      <vt:lpstr>Title &amp; Bullets - Left</vt:lpstr>
      <vt:lpstr>Title &amp; Bullets - Right</vt:lpstr>
      <vt:lpstr>Bullets</vt:lpstr>
      <vt:lpstr>Title - Top</vt:lpstr>
      <vt:lpstr>Title &amp; Bullets - 2 Column</vt:lpstr>
      <vt:lpstr>Blank</vt:lpstr>
      <vt:lpstr>Photo - Vertical</vt:lpstr>
      <vt:lpstr>Title &amp; Subtitle</vt:lpstr>
      <vt:lpstr>Photo - Horizontal</vt:lpstr>
      <vt:lpstr>Photo - 4 Up</vt:lpstr>
      <vt:lpstr>Solstice</vt:lpstr>
      <vt:lpstr>PowerPoint Presentation</vt:lpstr>
      <vt:lpstr>FIT1045 Introduction to Algorithms and Programming  Lecture 3     Selection</vt:lpstr>
      <vt:lpstr>Objectives</vt:lpstr>
      <vt:lpstr>Overview</vt:lpstr>
      <vt:lpstr>Integer Comparison Operators</vt:lpstr>
      <vt:lpstr>Which of the following pieces of code represent the statement that 2^(2^5 )+1 is divisible by 641?</vt:lpstr>
      <vt:lpstr>Floating numbers comparisons</vt:lpstr>
      <vt:lpstr>Strings</vt:lpstr>
      <vt:lpstr>String operations</vt:lpstr>
      <vt:lpstr>Which of the following statements checks whether the start of a string, address, is the substring ‘http’</vt:lpstr>
      <vt:lpstr>Boolean Expressions</vt:lpstr>
      <vt:lpstr>Every year that is exactly divisible by four is a leap year, except for years that are exactly divisible by 100, but these centurial years are leap years if they are exactly divisible by 400.  Which of the following statements are true?</vt:lpstr>
      <vt:lpstr>Fact.</vt:lpstr>
      <vt:lpstr>Which of the following Boolean expressions true if and only if the value of year is a leap year.</vt:lpstr>
      <vt:lpstr>Logic of an if statement</vt:lpstr>
      <vt:lpstr>if statement</vt:lpstr>
      <vt:lpstr>isEven.py</vt:lpstr>
      <vt:lpstr>isLeapYear.py</vt:lpstr>
      <vt:lpstr>Logic of an if-else statement</vt:lpstr>
      <vt:lpstr>if-else statement</vt:lpstr>
      <vt:lpstr>isLeapYear2.py</vt:lpstr>
      <vt:lpstr>Multiple selection</vt:lpstr>
      <vt:lpstr>daysInMonth.py</vt:lpstr>
      <vt:lpstr>Nested if statements</vt:lpstr>
      <vt:lpstr>Recommended reading</vt:lpstr>
      <vt:lpstr>Creating Mazes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3  Finding an Algorithm</dc:title>
  <dc:creator>David Albrecht</dc:creator>
  <cp:lastModifiedBy>cse</cp:lastModifiedBy>
  <cp:revision>93</cp:revision>
  <dcterms:modified xsi:type="dcterms:W3CDTF">2016-08-01T01:21:42Z</dcterms:modified>
</cp:coreProperties>
</file>