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embeddings/oleObject1.bin" ContentType="application/vnd.openxmlformats-officedocument.oleObject"/>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embeddings/oleObject2.bin" ContentType="application/vnd.openxmlformats-officedocument.oleObject"/>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656" r:id="rId6"/>
    <p:sldMasterId id="2147483657" r:id="rId7"/>
    <p:sldMasterId id="2147483658" r:id="rId8"/>
    <p:sldMasterId id="2147483659" r:id="rId9"/>
    <p:sldMasterId id="2147483660" r:id="rId10"/>
    <p:sldMasterId id="2147483661" r:id="rId11"/>
    <p:sldMasterId id="2147483662" r:id="rId12"/>
    <p:sldMasterId id="2147483663" r:id="rId13"/>
    <p:sldMasterId id="2147483664" r:id="rId14"/>
    <p:sldMasterId id="2147483665" r:id="rId15"/>
    <p:sldMasterId id="2147483666" r:id="rId16"/>
    <p:sldMasterId id="2147483667" r:id="rId17"/>
    <p:sldMasterId id="2147484464" r:id="rId18"/>
  </p:sldMasterIdLst>
  <p:notesMasterIdLst>
    <p:notesMasterId r:id="rId47"/>
  </p:notesMasterIdLst>
  <p:sldIdLst>
    <p:sldId id="256" r:id="rId19"/>
    <p:sldId id="258" r:id="rId20"/>
    <p:sldId id="257" r:id="rId21"/>
    <p:sldId id="276" r:id="rId22"/>
    <p:sldId id="277" r:id="rId23"/>
    <p:sldId id="259" r:id="rId24"/>
    <p:sldId id="274" r:id="rId25"/>
    <p:sldId id="275" r:id="rId26"/>
    <p:sldId id="262" r:id="rId27"/>
    <p:sldId id="293" r:id="rId28"/>
    <p:sldId id="279" r:id="rId29"/>
    <p:sldId id="263" r:id="rId30"/>
    <p:sldId id="286" r:id="rId31"/>
    <p:sldId id="287" r:id="rId32"/>
    <p:sldId id="288" r:id="rId33"/>
    <p:sldId id="267" r:id="rId34"/>
    <p:sldId id="291" r:id="rId35"/>
    <p:sldId id="268" r:id="rId36"/>
    <p:sldId id="294" r:id="rId37"/>
    <p:sldId id="281" r:id="rId38"/>
    <p:sldId id="282" r:id="rId39"/>
    <p:sldId id="289" r:id="rId40"/>
    <p:sldId id="290" r:id="rId41"/>
    <p:sldId id="270" r:id="rId42"/>
    <p:sldId id="295" r:id="rId43"/>
    <p:sldId id="284" r:id="rId44"/>
    <p:sldId id="285" r:id="rId45"/>
    <p:sldId id="296" r:id="rId46"/>
  </p:sldIdLst>
  <p:sldSz cx="13004800" cy="9753600"/>
  <p:notesSz cx="6858000" cy="9144000"/>
  <p:custDataLst>
    <p:tags r:id="rId49"/>
  </p:custDataLst>
  <p:defaultTextStyle>
    <a:defPPr>
      <a:defRPr lang="en-US"/>
    </a:defPPr>
    <a:lvl1pPr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248" y="-10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 Target="slides/slide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smtClean="0"/>
            </a:lvl1pPr>
          </a:lstStyle>
          <a:p>
            <a:pPr>
              <a:defRPr/>
            </a:pPr>
            <a:endParaRPr lang="en-US"/>
          </a:p>
        </p:txBody>
      </p:sp>
      <p:sp>
        <p:nvSpPr>
          <p:cNvPr id="271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75012786-C9FA-4223-A010-A4256D9C30DF}" type="datetime1">
              <a:rPr lang="en-US"/>
              <a:pPr>
                <a:defRPr/>
              </a:pPr>
              <a:t>13/03/16</a:t>
            </a:fld>
            <a:endParaRPr lang="en-US"/>
          </a:p>
        </p:txBody>
      </p:sp>
      <p:sp>
        <p:nvSpPr>
          <p:cNvPr id="271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71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1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smtClean="0"/>
            </a:lvl1pPr>
          </a:lstStyle>
          <a:p>
            <a:pPr>
              <a:defRPr/>
            </a:pPr>
            <a:endParaRPr lang="en-US"/>
          </a:p>
        </p:txBody>
      </p:sp>
      <p:sp>
        <p:nvSpPr>
          <p:cNvPr id="271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53C3E834-8320-4B49-89A0-641EF4854929}" type="slidenum">
              <a:rPr lang="en-US"/>
              <a:pPr>
                <a:defRPr/>
              </a:pPr>
              <a:t>‹#›</a:t>
            </a:fld>
            <a:endParaRPr lang="en-US"/>
          </a:p>
        </p:txBody>
      </p:sp>
    </p:spTree>
    <p:extLst>
      <p:ext uri="{BB962C8B-B14F-4D97-AF65-F5344CB8AC3E}">
        <p14:creationId xmlns:p14="http://schemas.microsoft.com/office/powerpoint/2010/main" val="94422100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381977510"/>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7488042"/>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076861764"/>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761671"/>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561321878"/>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5715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081391"/>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08956363"/>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444935378"/>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251246"/>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6837001"/>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69767958"/>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6726525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235437"/>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5"/>
            <a:ext cx="2965450" cy="84994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90525"/>
            <a:ext cx="8743950" cy="84994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1845925"/>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950370333"/>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71601840"/>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405802164"/>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79200103"/>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5420171"/>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133299382"/>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13191"/>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80450378"/>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5666680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394978052"/>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965199434"/>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10814327"/>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529584692"/>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08002503"/>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36640601"/>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47639773"/>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53045949"/>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409325816"/>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017392"/>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42330229"/>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64456712"/>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31689184"/>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31403275"/>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65514306"/>
      </p:ext>
    </p:extLst>
  </p:cSld>
  <p:clrMapOvr>
    <a:masterClrMapping/>
  </p:clrMapOvr>
  <p:transition xmlns:p14="http://schemas.microsoft.com/office/powerpoint/2010/mai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138190715"/>
      </p:ext>
    </p:extLst>
  </p:cSld>
  <p:clrMapOvr>
    <a:masterClrMapping/>
  </p:clrMapOvr>
  <p:transition xmlns:p14="http://schemas.microsoft.com/office/powerpoint/2010/mai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03771858"/>
      </p:ext>
    </p:extLst>
  </p:cSld>
  <p:clrMapOvr>
    <a:masterClrMapping/>
  </p:clrMapOvr>
  <p:transition xmlns:p14="http://schemas.microsoft.com/office/powerpoint/2010/mai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853606884"/>
      </p:ext>
    </p:extLst>
  </p:cSld>
  <p:clrMapOvr>
    <a:masterClrMapping/>
  </p:clrMapOvr>
  <p:transition xmlns:p14="http://schemas.microsoft.com/office/powerpoint/2010/mai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28582570"/>
      </p:ext>
    </p:extLst>
  </p:cSld>
  <p:clrMapOvr>
    <a:masterClrMapping/>
  </p:clrMapOvr>
  <p:transition xmlns:p14="http://schemas.microsoft.com/office/powerpoint/2010/mai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37320909"/>
      </p:ext>
    </p:extLst>
  </p:cSld>
  <p:clrMapOvr>
    <a:masterClrMapping/>
  </p:clrMapOvr>
  <p:transition xmlns:p14="http://schemas.microsoft.com/office/powerpoint/2010/mai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184150209"/>
      </p:ext>
    </p:extLst>
  </p:cSld>
  <p:clrMapOvr>
    <a:masterClrMapping/>
  </p:clrMapOvr>
  <p:transition xmlns:p14="http://schemas.microsoft.com/office/powerpoint/2010/mai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4947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26851637"/>
      </p:ext>
    </p:extLst>
  </p:cSld>
  <p:clrMapOvr>
    <a:masterClrMapping/>
  </p:clrMapOvr>
  <p:transition xmlns:p14="http://schemas.microsoft.com/office/powerpoint/2010/mai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21605499"/>
      </p:ext>
    </p:extLst>
  </p:cSld>
  <p:clrMapOvr>
    <a:masterClrMapping/>
  </p:clrMapOvr>
  <p:transition xmlns:p14="http://schemas.microsoft.com/office/powerpoint/2010/mai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951759083"/>
      </p:ext>
    </p:extLst>
  </p:cSld>
  <p:clrMapOvr>
    <a:masterClrMapping/>
  </p:clrMapOvr>
  <p:transition xmlns:p14="http://schemas.microsoft.com/office/powerpoint/2010/mai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64502401"/>
      </p:ext>
    </p:extLst>
  </p:cSld>
  <p:clrMapOvr>
    <a:masterClrMapping/>
  </p:clrMapOvr>
  <p:transition xmlns:p14="http://schemas.microsoft.com/office/powerpoint/2010/mai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3714310"/>
      </p:ext>
    </p:extLst>
  </p:cSld>
  <p:clrMapOvr>
    <a:masterClrMapping/>
  </p:clrMapOvr>
  <p:transition xmlns:p14="http://schemas.microsoft.com/office/powerpoint/2010/mai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18247960"/>
      </p:ext>
    </p:extLst>
  </p:cSld>
  <p:clrMapOvr>
    <a:masterClrMapping/>
  </p:clrMapOvr>
  <p:transition xmlns:p14="http://schemas.microsoft.com/office/powerpoint/2010/mai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08491"/>
      </p:ext>
    </p:extLst>
  </p:cSld>
  <p:clrMapOvr>
    <a:masterClrMapping/>
  </p:clrMapOvr>
  <p:transition xmlns:p14="http://schemas.microsoft.com/office/powerpoint/2010/mai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51660541"/>
      </p:ext>
    </p:extLst>
  </p:cSld>
  <p:clrMapOvr>
    <a:masterClrMapping/>
  </p:clrMapOvr>
  <p:transition xmlns:p14="http://schemas.microsoft.com/office/powerpoint/2010/mai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76763994"/>
      </p:ext>
    </p:extLst>
  </p:cSld>
  <p:clrMapOvr>
    <a:masterClrMapping/>
  </p:clrMapOvr>
  <p:transition xmlns:p14="http://schemas.microsoft.com/office/powerpoint/2010/mai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54402369"/>
      </p:ext>
    </p:extLst>
  </p:cSld>
  <p:clrMapOvr>
    <a:masterClrMapping/>
  </p:clrMapOvr>
  <p:transition xmlns:p14="http://schemas.microsoft.com/office/powerpoint/2010/mai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57907513"/>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63427572"/>
      </p:ext>
    </p:extLst>
  </p:cSld>
  <p:clrMapOvr>
    <a:masterClrMapping/>
  </p:clrMapOvr>
  <p:transition xmlns:p14="http://schemas.microsoft.com/office/powerpoint/2010/mai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175507"/>
      </p:ext>
    </p:extLst>
  </p:cSld>
  <p:clrMapOvr>
    <a:masterClrMapping/>
  </p:clrMapOvr>
  <p:transition xmlns:p14="http://schemas.microsoft.com/office/powerpoint/2010/mai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01090704"/>
      </p:ext>
    </p:extLst>
  </p:cSld>
  <p:clrMapOvr>
    <a:masterClrMapping/>
  </p:clrMapOvr>
  <p:transition xmlns:p14="http://schemas.microsoft.com/office/powerpoint/2010/mai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84242869"/>
      </p:ext>
    </p:extLst>
  </p:cSld>
  <p:clrMapOvr>
    <a:masterClrMapping/>
  </p:clrMapOvr>
  <p:transition xmlns:p14="http://schemas.microsoft.com/office/powerpoint/2010/mai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78231569"/>
      </p:ext>
    </p:extLst>
  </p:cSld>
  <p:clrMapOvr>
    <a:masterClrMapping/>
  </p:clrMapOvr>
  <p:transition xmlns:p14="http://schemas.microsoft.com/office/powerpoint/2010/mai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1320800"/>
            <a:ext cx="127000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9294074"/>
      </p:ext>
    </p:extLst>
  </p:cSld>
  <p:clrMapOvr>
    <a:masterClrMapping/>
  </p:clrMapOvr>
  <p:transition xmlns:p14="http://schemas.microsoft.com/office/powerpoint/2010/mai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415966216"/>
      </p:ext>
    </p:extLst>
  </p:cSld>
  <p:clrMapOvr>
    <a:masterClrMapping/>
  </p:clrMapOvr>
  <p:transition xmlns:p14="http://schemas.microsoft.com/office/powerpoint/2010/mai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49484378"/>
      </p:ext>
    </p:extLst>
  </p:cSld>
  <p:clrMapOvr>
    <a:masterClrMapping/>
  </p:clrMapOvr>
  <p:transition xmlns:p14="http://schemas.microsoft.com/office/powerpoint/2010/mai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986761351"/>
      </p:ext>
    </p:extLst>
  </p:cSld>
  <p:clrMapOvr>
    <a:masterClrMapping/>
  </p:clrMapOvr>
  <p:transition xmlns:p14="http://schemas.microsoft.com/office/powerpoint/2010/mai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9411"/>
      </p:ext>
    </p:extLst>
  </p:cSld>
  <p:clrMapOvr>
    <a:masterClrMapping/>
  </p:clrMapOvr>
  <p:transition xmlns:p14="http://schemas.microsoft.com/office/powerpoint/2010/mai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90156365"/>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4006683"/>
      </p:ext>
    </p:extLst>
  </p:cSld>
  <p:clrMapOvr>
    <a:masterClrMapping/>
  </p:clrMapOvr>
  <p:transition xmlns:p14="http://schemas.microsoft.com/office/powerpoint/2010/mai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18282384"/>
      </p:ext>
    </p:extLst>
  </p:cSld>
  <p:clrMapOvr>
    <a:masterClrMapping/>
  </p:clrMapOvr>
  <p:transition xmlns:p14="http://schemas.microsoft.com/office/powerpoint/2010/mai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196101"/>
      </p:ext>
    </p:extLst>
  </p:cSld>
  <p:clrMapOvr>
    <a:masterClrMapping/>
  </p:clrMapOvr>
  <p:transition xmlns:p14="http://schemas.microsoft.com/office/powerpoint/2010/mai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75762033"/>
      </p:ext>
    </p:extLst>
  </p:cSld>
  <p:clrMapOvr>
    <a:masterClrMapping/>
  </p:clrMapOvr>
  <p:transition xmlns:p14="http://schemas.microsoft.com/office/powerpoint/2010/mai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15761790"/>
      </p:ext>
    </p:extLst>
  </p:cSld>
  <p:clrMapOvr>
    <a:masterClrMapping/>
  </p:clrMapOvr>
  <p:transition xmlns:p14="http://schemas.microsoft.com/office/powerpoint/2010/mai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06569854"/>
      </p:ext>
    </p:extLst>
  </p:cSld>
  <p:clrMapOvr>
    <a:masterClrMapping/>
  </p:clrMapOvr>
  <p:transition xmlns:p14="http://schemas.microsoft.com/office/powerpoint/2010/mai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3263799"/>
      </p:ext>
    </p:extLst>
  </p:cSld>
  <p:clrMapOvr>
    <a:masterClrMapping/>
  </p:clrMapOvr>
  <p:transition xmlns:p14="http://schemas.microsoft.com/office/powerpoint/2010/mai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639145077"/>
      </p:ext>
    </p:extLst>
  </p:cSld>
  <p:clrMapOvr>
    <a:masterClrMapping/>
  </p:clrMapOvr>
  <p:transition xmlns:p14="http://schemas.microsoft.com/office/powerpoint/2010/mai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10148833"/>
      </p:ext>
    </p:extLst>
  </p:cSld>
  <p:clrMapOvr>
    <a:masterClrMapping/>
  </p:clrMapOvr>
  <p:transition xmlns:p14="http://schemas.microsoft.com/office/powerpoint/2010/mai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632397943"/>
      </p:ext>
    </p:extLst>
  </p:cSld>
  <p:clrMapOvr>
    <a:masterClrMapping/>
  </p:clrMapOvr>
  <p:transition xmlns:p14="http://schemas.microsoft.com/office/powerpoint/2010/mai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1435920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524889914"/>
      </p:ext>
    </p:extLst>
  </p:cSld>
  <p:clrMapOvr>
    <a:masterClrMapping/>
  </p:clrMapOvr>
  <p:transition xmlns:p14="http://schemas.microsoft.com/office/powerpoint/2010/mai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68449563"/>
      </p:ext>
    </p:extLst>
  </p:cSld>
  <p:clrMapOvr>
    <a:masterClrMapping/>
  </p:clrMapOvr>
  <p:transition xmlns:p14="http://schemas.microsoft.com/office/powerpoint/2010/mai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88781390"/>
      </p:ext>
    </p:extLst>
  </p:cSld>
  <p:clrMapOvr>
    <a:masterClrMapping/>
  </p:clrMapOvr>
  <p:transition xmlns:p14="http://schemas.microsoft.com/office/powerpoint/2010/mai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353436"/>
      </p:ext>
    </p:extLst>
  </p:cSld>
  <p:clrMapOvr>
    <a:masterClrMapping/>
  </p:clrMapOvr>
  <p:transition xmlns:p14="http://schemas.microsoft.com/office/powerpoint/2010/mai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6448718"/>
      </p:ext>
    </p:extLst>
  </p:cSld>
  <p:clrMapOvr>
    <a:masterClrMapping/>
  </p:clrMapOvr>
  <p:transition xmlns:p14="http://schemas.microsoft.com/office/powerpoint/2010/mai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335342267"/>
      </p:ext>
    </p:extLst>
  </p:cSld>
  <p:clrMapOvr>
    <a:masterClrMapping/>
  </p:clrMapOvr>
  <p:transition xmlns:p14="http://schemas.microsoft.com/office/powerpoint/2010/mai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62245381"/>
      </p:ext>
    </p:extLst>
  </p:cSld>
  <p:clrMapOvr>
    <a:masterClrMapping/>
  </p:clrMapOvr>
  <p:transition xmlns:p14="http://schemas.microsoft.com/office/powerpoint/2010/mai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98056567"/>
      </p:ext>
    </p:extLst>
  </p:cSld>
  <p:clrMapOvr>
    <a:masterClrMapping/>
  </p:clrMapOvr>
  <p:transition xmlns:p14="http://schemas.microsoft.com/office/powerpoint/2010/mai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7081254"/>
      </p:ext>
    </p:extLst>
  </p:cSld>
  <p:clrMapOvr>
    <a:masterClrMapping/>
  </p:clrMapOvr>
  <p:transition xmlns:p14="http://schemas.microsoft.com/office/powerpoint/2010/mai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06593332"/>
      </p:ext>
    </p:extLst>
  </p:cSld>
  <p:clrMapOvr>
    <a:masterClrMapping/>
  </p:clrMapOvr>
  <p:transition xmlns:p14="http://schemas.microsoft.com/office/powerpoint/2010/mai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442840767"/>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5527"/>
      </p:ext>
    </p:extLst>
  </p:cSld>
  <p:clrMapOvr>
    <a:masterClrMapping/>
  </p:clrMapOvr>
  <p:transition xmlns:p14="http://schemas.microsoft.com/office/powerpoint/2010/mai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92739603"/>
      </p:ext>
    </p:extLst>
  </p:cSld>
  <p:clrMapOvr>
    <a:masterClrMapping/>
  </p:clrMapOvr>
  <p:transition xmlns:p14="http://schemas.microsoft.com/office/powerpoint/2010/mai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69709741"/>
      </p:ext>
    </p:extLst>
  </p:cSld>
  <p:clrMapOvr>
    <a:masterClrMapping/>
  </p:clrMapOvr>
  <p:transition xmlns:p14="http://schemas.microsoft.com/office/powerpoint/2010/mai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052898736"/>
      </p:ext>
    </p:extLst>
  </p:cSld>
  <p:clrMapOvr>
    <a:masterClrMapping/>
  </p:clrMapOvr>
  <p:transition xmlns:p14="http://schemas.microsoft.com/office/powerpoint/2010/mai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402944"/>
      </p:ext>
    </p:extLst>
  </p:cSld>
  <p:clrMapOvr>
    <a:masterClrMapping/>
  </p:clrMapOvr>
  <p:transition xmlns:p14="http://schemas.microsoft.com/office/powerpoint/2010/mai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96698604"/>
      </p:ext>
    </p:extLst>
  </p:cSld>
  <p:clrMapOvr>
    <a:masterClrMapping/>
  </p:clrMapOvr>
  <p:transition xmlns:p14="http://schemas.microsoft.com/office/powerpoint/2010/mai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287694600"/>
      </p:ext>
    </p:extLst>
  </p:cSld>
  <p:clrMapOvr>
    <a:masterClrMapping/>
  </p:clrMapOvr>
  <p:transition xmlns:p14="http://schemas.microsoft.com/office/powerpoint/2010/mai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96895840"/>
      </p:ext>
    </p:extLst>
  </p:cSld>
  <p:clrMapOvr>
    <a:masterClrMapping/>
  </p:clrMapOvr>
  <p:transition xmlns:p14="http://schemas.microsoft.com/office/powerpoint/2010/mai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3334177"/>
      </p:ext>
    </p:extLst>
  </p:cSld>
  <p:clrMapOvr>
    <a:masterClrMapping/>
  </p:clrMapOvr>
  <p:transition xmlns:p14="http://schemas.microsoft.com/office/powerpoint/2010/mai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C92A62C4-0B74-4224-8DD7-A1C7D32C79CE}" type="datetime1">
              <a:rPr lang="en-US"/>
              <a:pPr>
                <a:defRPr/>
              </a:pPr>
              <a:t>13/03/16</a:t>
            </a:fld>
            <a:endParaRPr lang="en-US"/>
          </a:p>
        </p:txBody>
      </p:sp>
      <p:sp>
        <p:nvSpPr>
          <p:cNvPr id="7" name="Footer Placeholder 19"/>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8D581526-6CC6-46E5-990C-916CA949F119}" type="slidenum">
              <a:rPr lang="en-US"/>
              <a:pPr>
                <a:defRPr/>
              </a:pPr>
              <a:t>‹#›</a:t>
            </a:fld>
            <a:endParaRPr lang="en-US"/>
          </a:p>
        </p:txBody>
      </p:sp>
    </p:spTree>
    <p:extLst>
      <p:ext uri="{BB962C8B-B14F-4D97-AF65-F5344CB8AC3E}">
        <p14:creationId xmlns:p14="http://schemas.microsoft.com/office/powerpoint/2010/main" val="29106531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6ED31784-BB38-4FDC-878A-ADF2B5C0C1F2}" type="datetime1">
              <a:rPr lang="en-US"/>
              <a:pPr>
                <a:defRPr/>
              </a:pPr>
              <a:t>13/03/16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646DDB9-9682-4FA0-89A3-04AB9DDE36DB}" type="slidenum">
              <a:rPr lang="en-US"/>
              <a:pPr>
                <a:defRPr/>
              </a:pPr>
              <a:t>‹#›</a:t>
            </a:fld>
            <a:endParaRPr lang="en-US"/>
          </a:p>
        </p:txBody>
      </p:sp>
    </p:spTree>
    <p:extLst>
      <p:ext uri="{BB962C8B-B14F-4D97-AF65-F5344CB8AC3E}">
        <p14:creationId xmlns:p14="http://schemas.microsoft.com/office/powerpoint/2010/main" val="3683458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14685265"/>
      </p:ext>
    </p:extLst>
  </p:cSld>
  <p:clrMapOvr>
    <a:masterClrMapping/>
  </p:clrMapOvr>
  <p:transition xmlns:p14="http://schemas.microsoft.com/office/powerpoint/2010/mai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8BC86E16-9968-410A-8D9C-DB69AA9438D5}" type="datetime1">
              <a:rPr lang="en-US"/>
              <a:pPr>
                <a:defRPr/>
              </a:pPr>
              <a:t>13/03/16</a:t>
            </a:fld>
            <a:endParaRPr lang="en-US"/>
          </a:p>
        </p:txBody>
      </p:sp>
      <p:sp>
        <p:nvSpPr>
          <p:cNvPr id="9"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8655D5B4-B2FE-4286-A399-5117620D27C0}" type="slidenum">
              <a:rPr lang="en-US"/>
              <a:pPr>
                <a:defRPr/>
              </a:pPr>
              <a:t>‹#›</a:t>
            </a:fld>
            <a:endParaRPr lang="en-US"/>
          </a:p>
        </p:txBody>
      </p:sp>
    </p:spTree>
    <p:extLst>
      <p:ext uri="{BB962C8B-B14F-4D97-AF65-F5344CB8AC3E}">
        <p14:creationId xmlns:p14="http://schemas.microsoft.com/office/powerpoint/2010/main" val="40581113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2E6FA62F-186B-4197-BA97-96A68E16837B}" type="datetime1">
              <a:rPr lang="en-US"/>
              <a:pPr>
                <a:defRPr/>
              </a:pPr>
              <a:t>13/03/16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58EB3652-4F83-4D26-8F6D-5F5894F55DCA}" type="slidenum">
              <a:rPr lang="en-US"/>
              <a:pPr>
                <a:defRPr/>
              </a:pPr>
              <a:t>‹#›</a:t>
            </a:fld>
            <a:endParaRPr lang="en-US"/>
          </a:p>
        </p:txBody>
      </p:sp>
    </p:spTree>
    <p:extLst>
      <p:ext uri="{BB962C8B-B14F-4D97-AF65-F5344CB8AC3E}">
        <p14:creationId xmlns:p14="http://schemas.microsoft.com/office/powerpoint/2010/main" val="177215145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5D408168-FDBB-4118-9D28-38A4ABD87E94}" type="datetime1">
              <a:rPr lang="en-US"/>
              <a:pPr>
                <a:defRPr/>
              </a:pPr>
              <a:t>13/03/16</a:t>
            </a:fld>
            <a:endParaRPr lang="en-US"/>
          </a:p>
        </p:txBody>
      </p:sp>
      <p:sp>
        <p:nvSpPr>
          <p:cNvPr id="8" name="Footer Placeholder 7"/>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FE83B64-2C2A-4DAD-9B11-F683F883BA9B}" type="slidenum">
              <a:rPr lang="en-US"/>
              <a:pPr>
                <a:defRPr/>
              </a:pPr>
              <a:t>‹#›</a:t>
            </a:fld>
            <a:endParaRPr lang="en-US"/>
          </a:p>
        </p:txBody>
      </p:sp>
    </p:spTree>
    <p:extLst>
      <p:ext uri="{BB962C8B-B14F-4D97-AF65-F5344CB8AC3E}">
        <p14:creationId xmlns:p14="http://schemas.microsoft.com/office/powerpoint/2010/main" val="9897131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92756BEA-617C-4A0F-BF05-CB50B7BA48B4}" type="datetime1">
              <a:rPr lang="en-US"/>
              <a:pPr>
                <a:defRPr/>
              </a:pPr>
              <a:t>13/03/16</a:t>
            </a:fld>
            <a:endParaRPr lang="en-US"/>
          </a:p>
        </p:txBody>
      </p:sp>
      <p:sp>
        <p:nvSpPr>
          <p:cNvPr id="4" name="Footer Placeholder 3"/>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ECEFA132-E38C-4698-B23F-FAF8C9421E8A}" type="slidenum">
              <a:rPr lang="en-US"/>
              <a:pPr>
                <a:defRPr/>
              </a:pPr>
              <a:t>‹#›</a:t>
            </a:fld>
            <a:endParaRPr lang="en-US"/>
          </a:p>
        </p:txBody>
      </p:sp>
    </p:spTree>
    <p:extLst>
      <p:ext uri="{BB962C8B-B14F-4D97-AF65-F5344CB8AC3E}">
        <p14:creationId xmlns:p14="http://schemas.microsoft.com/office/powerpoint/2010/main" val="141011740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smtClean="0"/>
            </a:lvl1pPr>
          </a:lstStyle>
          <a:p>
            <a:pPr>
              <a:defRPr/>
            </a:pPr>
            <a:fld id="{CAF8D7D4-081E-4E21-A092-6A6782D88D00}" type="datetime1">
              <a:rPr lang="en-US"/>
              <a:pPr>
                <a:defRPr/>
              </a:pPr>
              <a:t>13/03/16</a:t>
            </a:fld>
            <a:endParaRPr lang="en-US"/>
          </a:p>
        </p:txBody>
      </p:sp>
      <p:sp>
        <p:nvSpPr>
          <p:cNvPr id="5" name="Footer Placeholder 2"/>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BB33E499-7218-4BDB-B206-EAB08EADDEDF}" type="slidenum">
              <a:rPr lang="en-US"/>
              <a:pPr>
                <a:defRPr/>
              </a:pPr>
              <a:t>‹#›</a:t>
            </a:fld>
            <a:endParaRPr lang="en-US"/>
          </a:p>
        </p:txBody>
      </p:sp>
    </p:spTree>
    <p:extLst>
      <p:ext uri="{BB962C8B-B14F-4D97-AF65-F5344CB8AC3E}">
        <p14:creationId xmlns:p14="http://schemas.microsoft.com/office/powerpoint/2010/main" val="83765502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0A14872C-9C60-4008-92C8-F7F45F7F2730}" type="datetime1">
              <a:rPr lang="en-US"/>
              <a:pPr>
                <a:defRPr/>
              </a:pPr>
              <a:t>13/03/16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C3CAFAB-5CCC-4D84-BC4D-F86EED214F42}" type="slidenum">
              <a:rPr lang="en-US"/>
              <a:pPr>
                <a:defRPr/>
              </a:pPr>
              <a:t>‹#›</a:t>
            </a:fld>
            <a:endParaRPr lang="en-US"/>
          </a:p>
        </p:txBody>
      </p:sp>
    </p:spTree>
    <p:extLst>
      <p:ext uri="{BB962C8B-B14F-4D97-AF65-F5344CB8AC3E}">
        <p14:creationId xmlns:p14="http://schemas.microsoft.com/office/powerpoint/2010/main" val="325027446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3"/>
              </a:lnSpc>
              <a:spcBef>
                <a:spcPts val="850"/>
              </a:spcBef>
              <a:buClr>
                <a:schemeClr val="accent1"/>
              </a:buClr>
              <a:buSzPct val="80000"/>
              <a:buFont typeface="Wingdings 2" pitchFamily="18" charset="2"/>
              <a:buNone/>
              <a:defRPr/>
            </a:pPr>
            <a:endParaRPr lang="en-US" sz="4600" smtClean="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773910E8-3376-4E17-894B-5F3C6E92D175}" type="datetime1">
              <a:rPr lang="en-US"/>
              <a:pPr>
                <a:defRPr/>
              </a:pPr>
              <a:t>13/03/16</a:t>
            </a:fld>
            <a:endParaRPr lang="en-US"/>
          </a:p>
        </p:txBody>
      </p:sp>
      <p:sp>
        <p:nvSpPr>
          <p:cNvPr id="9"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943411E9-1BC8-4665-B853-49737B190C33}" type="slidenum">
              <a:rPr lang="en-US"/>
              <a:pPr>
                <a:defRPr/>
              </a:pPr>
              <a:t>‹#›</a:t>
            </a:fld>
            <a:endParaRPr lang="en-US"/>
          </a:p>
        </p:txBody>
      </p:sp>
    </p:spTree>
    <p:extLst>
      <p:ext uri="{BB962C8B-B14F-4D97-AF65-F5344CB8AC3E}">
        <p14:creationId xmlns:p14="http://schemas.microsoft.com/office/powerpoint/2010/main" val="13628343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7F892D6-F082-4A85-8EA8-731EE874EDB0}" type="datetime1">
              <a:rPr lang="en-US"/>
              <a:pPr>
                <a:defRPr/>
              </a:pPr>
              <a:t>13/03/16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9FF2BC9-718C-44CE-9FEE-DFA36B732C26}" type="slidenum">
              <a:rPr lang="en-US"/>
              <a:pPr>
                <a:defRPr/>
              </a:pPr>
              <a:t>‹#›</a:t>
            </a:fld>
            <a:endParaRPr lang="en-US"/>
          </a:p>
        </p:txBody>
      </p:sp>
    </p:spTree>
    <p:extLst>
      <p:ext uri="{BB962C8B-B14F-4D97-AF65-F5344CB8AC3E}">
        <p14:creationId xmlns:p14="http://schemas.microsoft.com/office/powerpoint/2010/main" val="28270178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F054749-6C5C-40DD-BD03-EA369B2DA0C2}" type="datetime1">
              <a:rPr lang="en-US"/>
              <a:pPr>
                <a:defRPr/>
              </a:pPr>
              <a:t>13/03/16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6E9C5D6-28A4-4492-AFA6-175F475CC648}" type="slidenum">
              <a:rPr lang="en-US"/>
              <a:pPr>
                <a:defRPr/>
              </a:pPr>
              <a:t>‹#›</a:t>
            </a:fld>
            <a:endParaRPr lang="en-US"/>
          </a:p>
        </p:txBody>
      </p:sp>
    </p:spTree>
    <p:extLst>
      <p:ext uri="{BB962C8B-B14F-4D97-AF65-F5344CB8AC3E}">
        <p14:creationId xmlns:p14="http://schemas.microsoft.com/office/powerpoint/2010/main" val="28940334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a:defRPr/>
            </a:pPr>
            <a:fld id="{8DAC0ABB-25D5-4BA8-A2D2-8A3DDDAD7B12}" type="datetimeFigureOut">
              <a:rPr lang="en-US" smtClean="0"/>
              <a:pPr>
                <a:defRPr/>
              </a:pPr>
              <a:t>13/03/16</a:t>
            </a:fld>
            <a:endParaRPr lang="en-US">
              <a:solidFill>
                <a:srgbClr val="AAA393"/>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4856B3-F14B-43CE-ACCC-7621A6B02522}" type="slidenum">
              <a:rPr lang="en-US" smtClean="0"/>
              <a:pPr>
                <a:defRPr/>
              </a:pPr>
              <a:t>‹#›</a:t>
            </a:fld>
            <a:endParaRPr lang="en-US">
              <a:solidFill>
                <a:srgbClr val="AAA393"/>
              </a:solidFill>
            </a:endParaRPr>
          </a:p>
        </p:txBody>
      </p:sp>
    </p:spTree>
    <p:extLst>
      <p:ext uri="{BB962C8B-B14F-4D97-AF65-F5344CB8AC3E}">
        <p14:creationId xmlns:p14="http://schemas.microsoft.com/office/powerpoint/2010/main" val="19345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5916834"/>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987579974"/>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0814202"/>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31263301"/>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734504871"/>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69955766"/>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519961004"/>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3827052"/>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36651832"/>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946600259"/>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07243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943478878"/>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46918042"/>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556375226"/>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8881351"/>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45563036"/>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241698710"/>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2410558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405614887"/>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48251749"/>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13151419"/>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87191325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52919536"/>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36395"/>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14452336"/>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69989637"/>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6904783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014477106"/>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753849696"/>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61210581"/>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200290189"/>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81468931"/>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6156921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1667904"/>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711449574"/>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27917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76199671"/>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7995624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13356600"/>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4441181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211948212"/>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02387772"/>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587121710"/>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51658595"/>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686587710"/>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46791"/>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799073846"/>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033408"/>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462084475"/>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435230309"/>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0524539"/>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330200"/>
            <a:ext cx="127000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365760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63055026"/>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164117204"/>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530545"/>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35151233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93818"/>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10046709"/>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520100"/>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489727113"/>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835162"/>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05127298"/>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82968646"/>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70830414"/>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41240494"/>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447631614"/>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66094939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786203581"/>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82643075"/>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17251578"/>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526384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35025429"/>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907143"/>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371428838"/>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28360844"/>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39756753"/>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77099876"/>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2968729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58757237"/>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57235362"/>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02540039"/>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693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775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83004809"/>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7590563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87909123"/>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989913"/>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072929761"/>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82029910"/>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74899173"/>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859836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slideLayout" Target="../slideLayouts/slideLayout199.xml"/><Relationship Id="rId13"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027" name="Line 2"/>
          <p:cNvSpPr>
            <a:spLocks noChangeShapeType="1"/>
          </p:cNvSpPr>
          <p:nvPr/>
        </p:nvSpPr>
        <p:spPr bwMode="auto">
          <a:xfrm flipH="1">
            <a:off x="6502400" y="1803400"/>
            <a:ext cx="0" cy="43180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body" idx="1"/>
          </p:nvPr>
        </p:nvSpPr>
        <p:spPr bwMode="auto">
          <a:xfrm>
            <a:off x="571500" y="863600"/>
            <a:ext cx="11861800" cy="802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1267" name="Line 2"/>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571500" y="2324100"/>
            <a:ext cx="118618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2291"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2292"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body" idx="1"/>
          </p:nvPr>
        </p:nvSpPr>
        <p:spPr bwMode="auto">
          <a:xfrm>
            <a:off x="571500" y="50165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3315" name="Line 2"/>
          <p:cNvSpPr>
            <a:spLocks noChangeShapeType="1"/>
          </p:cNvSpPr>
          <p:nvPr/>
        </p:nvSpPr>
        <p:spPr bwMode="auto">
          <a:xfrm>
            <a:off x="647700" y="4749800"/>
            <a:ext cx="4881563"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3316" name="Rectangle 3"/>
          <p:cNvSpPr>
            <a:spLocks noGrp="1" noChangeArrowheads="1"/>
          </p:cNvSpPr>
          <p:nvPr>
            <p:ph type="title"/>
          </p:nvPr>
        </p:nvSpPr>
        <p:spPr bwMode="auto">
          <a:xfrm>
            <a:off x="571500" y="13208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bwMode="auto">
          <a:xfrm>
            <a:off x="571500" y="50165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4339" name="Line 2"/>
          <p:cNvSpPr>
            <a:spLocks noChangeShapeType="1"/>
          </p:cNvSpPr>
          <p:nvPr/>
        </p:nvSpPr>
        <p:spPr bwMode="auto">
          <a:xfrm>
            <a:off x="647700" y="47498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4340" name="Rectangle 3"/>
          <p:cNvSpPr>
            <a:spLocks noGrp="1" noChangeArrowheads="1"/>
          </p:cNvSpPr>
          <p:nvPr>
            <p:ph type="title"/>
          </p:nvPr>
        </p:nvSpPr>
        <p:spPr bwMode="auto">
          <a:xfrm>
            <a:off x="571500" y="13208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1409700" y="7785100"/>
            <a:ext cx="57912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Light" pitchFamily="-84" charset="0"/>
              </a:rPr>
              <a:t>Click to edit Master title style</a:t>
            </a:r>
          </a:p>
        </p:txBody>
      </p:sp>
      <p:sp>
        <p:nvSpPr>
          <p:cNvPr id="15363" name="Line 2"/>
          <p:cNvSpPr>
            <a:spLocks noChangeShapeType="1"/>
          </p:cNvSpPr>
          <p:nvPr/>
        </p:nvSpPr>
        <p:spPr bwMode="auto">
          <a:xfrm flipH="1">
            <a:off x="7543800" y="7975600"/>
            <a:ext cx="0" cy="142240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5364" name="Rectangle 3"/>
          <p:cNvSpPr>
            <a:spLocks noGrp="1" noChangeArrowheads="1"/>
          </p:cNvSpPr>
          <p:nvPr>
            <p:ph type="body" idx="1"/>
          </p:nvPr>
        </p:nvSpPr>
        <p:spPr bwMode="auto">
          <a:xfrm>
            <a:off x="7848600" y="8470900"/>
            <a:ext cx="4953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ransition xmlns:p14="http://schemas.microsoft.com/office/powerpoint/2010/main"/>
  <p:txStyles>
    <p:titleStyle>
      <a:lvl1pPr algn="r"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5pPr>
      <a:lvl6pPr marL="457200" algn="l" rtl="0" fontAlgn="base">
        <a:spcBef>
          <a:spcPct val="0"/>
        </a:spcBef>
        <a:spcAft>
          <a:spcPct val="0"/>
        </a:spcAft>
        <a:defRPr sz="2600">
          <a:solidFill>
            <a:srgbClr val="999999"/>
          </a:solidFill>
          <a:latin typeface="+mn-lt"/>
          <a:ea typeface="+mn-ea"/>
          <a:cs typeface="+mn-cs"/>
          <a:sym typeface="Helvetica Neue" charset="0"/>
        </a:defRPr>
      </a:lvl6pPr>
      <a:lvl7pPr marL="914400" algn="l" rtl="0" fontAlgn="base">
        <a:spcBef>
          <a:spcPct val="0"/>
        </a:spcBef>
        <a:spcAft>
          <a:spcPct val="0"/>
        </a:spcAft>
        <a:defRPr sz="2600">
          <a:solidFill>
            <a:srgbClr val="999999"/>
          </a:solidFill>
          <a:latin typeface="+mn-lt"/>
          <a:ea typeface="+mn-ea"/>
          <a:cs typeface="+mn-cs"/>
          <a:sym typeface="Helvetica Neue" charset="0"/>
        </a:defRPr>
      </a:lvl7pPr>
      <a:lvl8pPr marL="1371600" algn="l" rtl="0" fontAlgn="base">
        <a:spcBef>
          <a:spcPct val="0"/>
        </a:spcBef>
        <a:spcAft>
          <a:spcPct val="0"/>
        </a:spcAft>
        <a:defRPr sz="2600">
          <a:solidFill>
            <a:srgbClr val="999999"/>
          </a:solidFill>
          <a:latin typeface="+mn-lt"/>
          <a:ea typeface="+mn-ea"/>
          <a:cs typeface="+mn-cs"/>
          <a:sym typeface="Helvetica Neue" charset="0"/>
        </a:defRPr>
      </a:lvl8pPr>
      <a:lvl9pPr marL="1828800"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6387" name="Line 2"/>
          <p:cNvSpPr>
            <a:spLocks noChangeShapeType="1"/>
          </p:cNvSpPr>
          <p:nvPr/>
        </p:nvSpPr>
        <p:spPr bwMode="auto">
          <a:xfrm flipH="1">
            <a:off x="90662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6388" name="Line 3"/>
          <p:cNvSpPr>
            <a:spLocks noChangeShapeType="1"/>
          </p:cNvSpPr>
          <p:nvPr/>
        </p:nvSpPr>
        <p:spPr bwMode="auto">
          <a:xfrm>
            <a:off x="9066213" y="30924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6389" name="Line 4"/>
          <p:cNvSpPr>
            <a:spLocks noChangeShapeType="1"/>
          </p:cNvSpPr>
          <p:nvPr/>
        </p:nvSpPr>
        <p:spPr bwMode="auto">
          <a:xfrm>
            <a:off x="9066213" y="58737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17417"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smtClean="0">
                <a:solidFill>
                  <a:srgbClr val="B5A788"/>
                </a:solidFill>
              </a:defRPr>
            </a:lvl1pPr>
          </a:lstStyle>
          <a:p>
            <a:pPr>
              <a:defRPr/>
            </a:pPr>
            <a:fld id="{8DAC0ABB-25D5-4BA8-A2D2-8A3DDDAD7B12}" type="datetimeFigureOut">
              <a:rPr lang="en-US"/>
              <a:pPr>
                <a:defRPr/>
              </a:pPr>
              <a:t>13/03/16</a:t>
            </a:fld>
            <a:endParaRPr lang="en-US">
              <a:solidFill>
                <a:srgbClr val="AAA393"/>
              </a:solidFill>
            </a:endParaRPr>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AAA393"/>
                </a:solidFill>
              </a:defRPr>
            </a:lvl1pPr>
          </a:lstStyle>
          <a:p>
            <a:pPr>
              <a:defRPr/>
            </a:pPr>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B5A788"/>
                </a:solidFill>
              </a:defRPr>
            </a:lvl1pPr>
          </a:lstStyle>
          <a:p>
            <a:pPr>
              <a:defRPr/>
            </a:pPr>
            <a:fld id="{BD4856B3-F14B-43CE-ACCC-7621A6B02522}" type="slidenum">
              <a:rPr lang="en-US"/>
              <a:pPr>
                <a:defRPr/>
              </a:pPr>
              <a:t>‹#›</a:t>
            </a:fld>
            <a:endParaRPr lang="en-US">
              <a:solidFill>
                <a:srgbClr val="AAA393"/>
              </a:solidFill>
            </a:endParaRPr>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883" r:id="rId1"/>
    <p:sldLayoutId id="2147484884" r:id="rId2"/>
    <p:sldLayoutId id="2147484885" r:id="rId3"/>
    <p:sldLayoutId id="2147484886" r:id="rId4"/>
    <p:sldLayoutId id="2147484887" r:id="rId5"/>
    <p:sldLayoutId id="2147484888" r:id="rId6"/>
    <p:sldLayoutId id="2147484889" r:id="rId7"/>
    <p:sldLayoutId id="2147484890" r:id="rId8"/>
    <p:sldLayoutId id="2147484891" r:id="rId9"/>
    <p:sldLayoutId id="2147484892" r:id="rId10"/>
    <p:sldLayoutId id="2147484893" r:id="rId11"/>
    <p:sldLayoutId id="2147484894"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2051" name="Line 2"/>
          <p:cNvSpPr>
            <a:spLocks noChangeShapeType="1"/>
          </p:cNvSpPr>
          <p:nvPr/>
        </p:nvSpPr>
        <p:spPr bwMode="auto">
          <a:xfrm flipH="1">
            <a:off x="4430713" y="1778000"/>
            <a:ext cx="1587" cy="50546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3075" name="Line 2"/>
          <p:cNvSpPr>
            <a:spLocks noChangeShapeType="1"/>
          </p:cNvSpPr>
          <p:nvPr/>
        </p:nvSpPr>
        <p:spPr bwMode="auto">
          <a:xfrm flipH="1">
            <a:off x="6488113" y="508000"/>
            <a:ext cx="1587" cy="80137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 id="2147484728"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4099" name="Line 2"/>
          <p:cNvSpPr>
            <a:spLocks noChangeShapeType="1"/>
          </p:cNvSpPr>
          <p:nvPr/>
        </p:nvSpPr>
        <p:spPr bwMode="auto">
          <a:xfrm flipH="1">
            <a:off x="44434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4100" name="Line 3"/>
          <p:cNvSpPr>
            <a:spLocks noChangeShapeType="1"/>
          </p:cNvSpPr>
          <p:nvPr/>
        </p:nvSpPr>
        <p:spPr bwMode="auto">
          <a:xfrm flipH="1">
            <a:off x="85455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40" r:id="rId1"/>
    <p:sldLayoutId id="2147484741" r:id="rId2"/>
    <p:sldLayoutId id="2147484742" r:id="rId3"/>
    <p:sldLayoutId id="2147484743" r:id="rId4"/>
    <p:sldLayoutId id="2147484744" r:id="rId5"/>
    <p:sldLayoutId id="2147484745" r:id="rId6"/>
    <p:sldLayoutId id="2147484746" r:id="rId7"/>
    <p:sldLayoutId id="2147484747" r:id="rId8"/>
    <p:sldLayoutId id="2147484748" r:id="rId9"/>
    <p:sldLayoutId id="2147484749" r:id="rId10"/>
    <p:sldLayoutId id="2147484750"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6147" name="Line 2"/>
          <p:cNvSpPr>
            <a:spLocks noChangeShapeType="1"/>
          </p:cNvSpPr>
          <p:nvPr/>
        </p:nvSpPr>
        <p:spPr bwMode="auto">
          <a:xfrm>
            <a:off x="647700" y="1968500"/>
            <a:ext cx="48768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148" name="Rectangle 3"/>
          <p:cNvSpPr>
            <a:spLocks noGrp="1" noChangeArrowheads="1"/>
          </p:cNvSpPr>
          <p:nvPr>
            <p:ph type="title"/>
          </p:nvPr>
        </p:nvSpPr>
        <p:spPr bwMode="auto">
          <a:xfrm>
            <a:off x="571500" y="330200"/>
            <a:ext cx="5080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751" r:id="rId1"/>
    <p:sldLayoutId id="2147484752" r:id="rId2"/>
    <p:sldLayoutId id="2147484753" r:id="rId3"/>
    <p:sldLayoutId id="2147484754" r:id="rId4"/>
    <p:sldLayoutId id="2147484755" r:id="rId5"/>
    <p:sldLayoutId id="2147484756" r:id="rId6"/>
    <p:sldLayoutId id="2147484757" r:id="rId7"/>
    <p:sldLayoutId id="2147484758" r:id="rId8"/>
    <p:sldLayoutId id="2147484759" r:id="rId9"/>
    <p:sldLayoutId id="2147484760" r:id="rId10"/>
    <p:sldLayoutId id="2147484761"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7171" name="Line 2"/>
          <p:cNvSpPr>
            <a:spLocks noChangeShapeType="1"/>
          </p:cNvSpPr>
          <p:nvPr/>
        </p:nvSpPr>
        <p:spPr bwMode="auto">
          <a:xfrm flipH="1">
            <a:off x="64881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7172" name="Line 3"/>
          <p:cNvSpPr>
            <a:spLocks noChangeShapeType="1"/>
          </p:cNvSpPr>
          <p:nvPr/>
        </p:nvSpPr>
        <p:spPr bwMode="auto">
          <a:xfrm>
            <a:off x="6488113" y="4476750"/>
            <a:ext cx="59959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Lst>
  <p:transition xmlns:p14="http://schemas.microsoft.com/office/powerpoint/2010/mai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8195"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8196"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body" idx="1"/>
          </p:nvPr>
        </p:nvSpPr>
        <p:spPr bwMode="auto">
          <a:xfrm>
            <a:off x="8369300" y="2324100"/>
            <a:ext cx="4064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9219"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9220"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transition xmlns:p14="http://schemas.microsoft.com/office/powerpoint/2010/mai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199.xml"/><Relationship Id="rId7" Type="http://schemas.openxmlformats.org/officeDocument/2006/relationships/oleObject" Target="../embeddings/oleObject1.bin"/><Relationship Id="rId8"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9.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slideLayout" Target="../slideLayouts/slideLayout199.xml"/><Relationship Id="rId7" Type="http://schemas.openxmlformats.org/officeDocument/2006/relationships/oleObject" Target="../embeddings/oleObject2.bin"/><Relationship Id="rId8"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5.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slideLayout" Target="../slideLayouts/slideLayout199.xml"/><Relationship Id="rId7" Type="http://schemas.openxmlformats.org/officeDocument/2006/relationships/oleObject" Target="../embeddings/oleObject3.bin"/><Relationship Id="rId8"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tags" Target="../tags/tag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9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
          <p:cNvSpPr>
            <a:spLocks noGrp="1" noChangeArrowheads="1"/>
          </p:cNvSpPr>
          <p:nvPr>
            <p:ph type="ctrTitle"/>
          </p:nvPr>
        </p:nvSpPr>
        <p:spPr>
          <a:xfrm>
            <a:off x="2037904" y="1996480"/>
            <a:ext cx="10533888" cy="4032448"/>
          </a:xfrm>
        </p:spPr>
        <p:txBody>
          <a:bodyPr lIns="50800" tIns="50800" rIns="50800" bIns="50800">
            <a:normAutofit fontScale="90000"/>
          </a:bodyPr>
          <a:lstStyle/>
          <a:p>
            <a:pPr algn="ctr" eaLnBrk="1" hangingPunct="1">
              <a:defRPr/>
            </a:pP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smtClean="0">
                <a:effectLst>
                  <a:outerShdw blurRad="38100" dist="38100" dir="2700000" algn="tl">
                    <a:srgbClr val="C0C0C0"/>
                  </a:outerShdw>
                </a:effectLst>
              </a:rPr>
              <a:t>Lecture 4</a:t>
            </a: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Loops and Repetition</a:t>
            </a:r>
          </a:p>
        </p:txBody>
      </p:sp>
      <p:sp>
        <p:nvSpPr>
          <p:cNvPr id="29699"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latin typeface="Arial" pitchFamily="34" charset="0"/>
                <a:cs typeface="Arial" pitchFamily="34" charset="0"/>
                <a:sym typeface="Arial" pitchFamily="34" charset="0"/>
              </a:rPr>
              <a:t>COMMONWEALTH OF AUSTRALIA</a:t>
            </a:r>
          </a:p>
          <a:p>
            <a:r>
              <a:rPr lang="en-US" sz="900">
                <a:solidFill>
                  <a:schemeClr val="tx1"/>
                </a:solidFill>
                <a:latin typeface="Arial" pitchFamily="34" charset="0"/>
                <a:cs typeface="Arial" pitchFamily="34" charset="0"/>
                <a:sym typeface="Arial" pitchFamily="34" charset="0"/>
              </a:rPr>
              <a:t>Copyright Regulations 1969</a:t>
            </a:r>
          </a:p>
          <a:p>
            <a:r>
              <a:rPr lang="en-US" sz="900">
                <a:solidFill>
                  <a:schemeClr val="tx1"/>
                </a:solidFill>
                <a:latin typeface="Arial" pitchFamily="34" charset="0"/>
                <a:cs typeface="Arial" pitchFamily="34" charset="0"/>
                <a:sym typeface="Arial" pitchFamily="34" charset="0"/>
              </a:rPr>
              <a:t>WARNING</a:t>
            </a:r>
          </a:p>
          <a:p>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cs typeface="Arial" pitchFamily="34" charset="0"/>
                <a:sym typeface="Arial" pitchFamily="34" charset="0"/>
              </a:rPr>
              <a:t>Do not remove this notice.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9" y="0"/>
            <a:ext cx="10585176" cy="3148608"/>
          </a:xfrm>
        </p:spPr>
        <p:txBody>
          <a:bodyPr>
            <a:noAutofit/>
          </a:bodyPr>
          <a:lstStyle/>
          <a:p>
            <a:r>
              <a:rPr lang="en-AU" sz="4400" dirty="0" smtClean="0"/>
              <a:t>How many numbers are printed by the following code?</a:t>
            </a:r>
            <a:br>
              <a:rPr lang="en-AU" sz="4400" dirty="0" smtClean="0"/>
            </a:br>
            <a:r>
              <a:rPr lang="en-AU" sz="4400" dirty="0"/>
              <a:t/>
            </a:r>
            <a:br>
              <a:rPr lang="en-AU" sz="4400" dirty="0"/>
            </a:br>
            <a:r>
              <a:rPr lang="en-AU" sz="4400" dirty="0" smtClean="0"/>
              <a:t>              for k in range(2, 10):</a:t>
            </a:r>
            <a:br>
              <a:rPr lang="en-AU" sz="4400" dirty="0" smtClean="0"/>
            </a:br>
            <a:r>
              <a:rPr lang="en-AU" sz="4400" dirty="0"/>
              <a:t> </a:t>
            </a:r>
            <a:r>
              <a:rPr lang="en-AU" sz="4400" dirty="0" smtClean="0"/>
              <a:t>                   print(</a:t>
            </a:r>
            <a:r>
              <a:rPr lang="en-AU" sz="4400" dirty="0" err="1" smtClean="0"/>
              <a:t>str</a:t>
            </a:r>
            <a:r>
              <a:rPr lang="en-AU" sz="4400" dirty="0" smtClean="0"/>
              <a:t>(k))</a:t>
            </a:r>
            <a:endParaRPr lang="en-AU" sz="4400" dirty="0"/>
          </a:p>
        </p:txBody>
      </p:sp>
      <p:sp>
        <p:nvSpPr>
          <p:cNvPr id="3" name="TPAnswers"/>
          <p:cNvSpPr>
            <a:spLocks noGrp="1"/>
          </p:cNvSpPr>
          <p:nvPr>
            <p:ph type="body" idx="1"/>
            <p:custDataLst>
              <p:tags r:id="rId3"/>
            </p:custDataLst>
          </p:nvPr>
        </p:nvSpPr>
        <p:spPr>
          <a:xfrm>
            <a:off x="1749872" y="3796680"/>
            <a:ext cx="6045200" cy="3371453"/>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7</a:t>
            </a:r>
          </a:p>
          <a:p>
            <a:pPr marL="1031875" indent="-914400">
              <a:spcBef>
                <a:spcPct val="20000"/>
              </a:spcBef>
              <a:spcAft>
                <a:spcPts val="0"/>
              </a:spcAft>
              <a:buFont typeface="Wingdings 2" pitchFamily="18" charset="2"/>
              <a:buAutoNum type="alphaUcPeriod"/>
            </a:pPr>
            <a:r>
              <a:rPr lang="en-AU" sz="3200" dirty="0" smtClean="0"/>
              <a:t>8</a:t>
            </a:r>
          </a:p>
          <a:p>
            <a:pPr marL="1031875" indent="-914400">
              <a:spcBef>
                <a:spcPct val="20000"/>
              </a:spcBef>
              <a:spcAft>
                <a:spcPts val="0"/>
              </a:spcAft>
              <a:buFont typeface="Wingdings 2" pitchFamily="18" charset="2"/>
              <a:buAutoNum type="alphaUcPeriod"/>
            </a:pPr>
            <a:r>
              <a:rPr lang="en-AU" sz="3200" dirty="0" smtClean="0"/>
              <a:t>9</a:t>
            </a:r>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712792977"/>
              </p:ext>
            </p:extLst>
          </p:nvPr>
        </p:nvGraphicFramePr>
        <p:xfrm>
          <a:off x="8014568" y="3148608"/>
          <a:ext cx="4624724" cy="5202814"/>
        </p:xfrm>
        <a:graphic>
          <a:graphicData uri="http://schemas.openxmlformats.org/presentationml/2006/ole">
            <mc:AlternateContent xmlns:mc="http://schemas.openxmlformats.org/markup-compatibility/2006">
              <mc:Choice xmlns:v="urn:schemas-microsoft-com:vml" Requires="v">
                <p:oleObj spid="_x0000_s1032" name="Chart" r:id="rId7" imgW="6505501" imgH="7315239" progId="MSGraph.Chart.8">
                  <p:embed followColorScheme="full"/>
                </p:oleObj>
              </mc:Choice>
              <mc:Fallback>
                <p:oleObj name="Chart" r:id="rId7" imgW="6505501" imgH="7315239" progId="MSGraph.Chart.8">
                  <p:embed followColorScheme="full"/>
                  <p:pic>
                    <p:nvPicPr>
                      <p:cNvPr id="0" name=""/>
                      <p:cNvPicPr/>
                      <p:nvPr/>
                    </p:nvPicPr>
                    <p:blipFill>
                      <a:blip r:embed="rId8"/>
                      <a:stretch>
                        <a:fillRect/>
                      </a:stretch>
                    </p:blipFill>
                    <p:spPr>
                      <a:xfrm>
                        <a:off x="8014568" y="3148608"/>
                        <a:ext cx="4624724" cy="5202814"/>
                      </a:xfrm>
                      <a:prstGeom prst="rect">
                        <a:avLst/>
                      </a:prstGeom>
                    </p:spPr>
                  </p:pic>
                </p:oleObj>
              </mc:Fallback>
            </mc:AlternateContent>
          </a:graphicData>
        </a:graphic>
      </p:graphicFrame>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p:cNvGrpSpPr/>
          <p:nvPr>
            <p:custDataLst>
              <p:tags r:id="rId5"/>
            </p:custDataLst>
          </p:nvPr>
        </p:nvGrpSpPr>
        <p:grpSpPr>
          <a:xfrm>
            <a:off x="12039600" y="8991600"/>
            <a:ext cx="838200" cy="635000"/>
            <a:chOff x="8318500" y="6032500"/>
            <a:chExt cx="838200" cy="635000"/>
          </a:xfrm>
        </p:grpSpPr>
        <p:sp>
          <p:nvSpPr>
            <p:cNvPr id="6" name="CountdownShape"/>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30</a:t>
              </a:r>
              <a:endParaRPr lang="en-AU" sz="2000" b="1">
                <a:solidFill>
                  <a:schemeClr val="tx1"/>
                </a:solidFill>
                <a:latin typeface="Tahoma"/>
              </a:endParaRPr>
            </a:p>
          </p:txBody>
        </p:sp>
      </p:grpSp>
    </p:spTree>
    <p:custDataLst>
      <p:tags r:id="rId2"/>
    </p:custDataLst>
    <p:extLst>
      <p:ext uri="{BB962C8B-B14F-4D97-AF65-F5344CB8AC3E}">
        <p14:creationId xmlns:p14="http://schemas.microsoft.com/office/powerpoint/2010/main" val="4292361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TextBox 2"/>
          <p:cNvSpPr txBox="1"/>
          <p:nvPr/>
        </p:nvSpPr>
        <p:spPr>
          <a:xfrm>
            <a:off x="2181920" y="2068488"/>
            <a:ext cx="7128792" cy="461665"/>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 = </a:t>
            </a:r>
            <a:r>
              <a:rPr lang="en-AU" sz="2400" dirty="0" smtClean="0">
                <a:solidFill>
                  <a:srgbClr val="008000"/>
                </a:solidFill>
              </a:rPr>
              <a:t>“HELLO”</a:t>
            </a:r>
            <a:endParaRPr lang="da-DK" sz="2400" dirty="0" smtClean="0"/>
          </a:p>
        </p:txBody>
      </p:sp>
      <p:grpSp>
        <p:nvGrpSpPr>
          <p:cNvPr id="4" name="Group 3"/>
          <p:cNvGrpSpPr/>
          <p:nvPr/>
        </p:nvGrpSpPr>
        <p:grpSpPr>
          <a:xfrm>
            <a:off x="1677864" y="3148608"/>
            <a:ext cx="6912768" cy="1008112"/>
            <a:chOff x="1677864" y="3148608"/>
            <a:chExt cx="6912768" cy="1008112"/>
          </a:xfrm>
        </p:grpSpPr>
        <p:sp>
          <p:nvSpPr>
            <p:cNvPr id="5" name="Rectangle 4"/>
            <p:cNvSpPr/>
            <p:nvPr/>
          </p:nvSpPr>
          <p:spPr>
            <a:xfrm>
              <a:off x="3046016"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a:t>
              </a:r>
              <a:endParaRPr lang="en-US" dirty="0">
                <a:solidFill>
                  <a:schemeClr val="tx1"/>
                </a:solidFill>
              </a:endParaRPr>
            </a:p>
          </p:txBody>
        </p:sp>
        <p:sp>
          <p:nvSpPr>
            <p:cNvPr id="6" name="Rectangle 5"/>
            <p:cNvSpPr/>
            <p:nvPr/>
          </p:nvSpPr>
          <p:spPr>
            <a:xfrm>
              <a:off x="4198144"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7" name="Rectangle 6"/>
            <p:cNvSpPr/>
            <p:nvPr/>
          </p:nvSpPr>
          <p:spPr>
            <a:xfrm>
              <a:off x="5350272"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a:t>
              </a:r>
              <a:endParaRPr lang="en-US" dirty="0">
                <a:solidFill>
                  <a:schemeClr val="tx1"/>
                </a:solidFill>
              </a:endParaRPr>
            </a:p>
          </p:txBody>
        </p:sp>
        <p:sp>
          <p:nvSpPr>
            <p:cNvPr id="8" name="Rectangle 7"/>
            <p:cNvSpPr/>
            <p:nvPr/>
          </p:nvSpPr>
          <p:spPr>
            <a:xfrm>
              <a:off x="6502400"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a:t>
              </a:r>
              <a:endParaRPr lang="en-US" dirty="0">
                <a:solidFill>
                  <a:schemeClr val="tx1"/>
                </a:solidFill>
              </a:endParaRPr>
            </a:p>
          </p:txBody>
        </p:sp>
        <p:sp>
          <p:nvSpPr>
            <p:cNvPr id="9" name="Rectangle 8"/>
            <p:cNvSpPr/>
            <p:nvPr/>
          </p:nvSpPr>
          <p:spPr>
            <a:xfrm>
              <a:off x="7726536"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US" dirty="0">
                <a:solidFill>
                  <a:schemeClr val="tx1"/>
                </a:solidFill>
              </a:endParaRPr>
            </a:p>
          </p:txBody>
        </p:sp>
        <p:sp>
          <p:nvSpPr>
            <p:cNvPr id="10" name="TextBox 9"/>
            <p:cNvSpPr txBox="1"/>
            <p:nvPr/>
          </p:nvSpPr>
          <p:spPr>
            <a:xfrm>
              <a:off x="1677864" y="3436640"/>
              <a:ext cx="648072" cy="523220"/>
            </a:xfrm>
            <a:prstGeom prst="rect">
              <a:avLst/>
            </a:prstGeom>
            <a:noFill/>
          </p:spPr>
          <p:txBody>
            <a:bodyPr wrap="square" rtlCol="0">
              <a:spAutoFit/>
            </a:bodyPr>
            <a:lstStyle/>
            <a:p>
              <a:r>
                <a:rPr lang="en-US" sz="2800" b="1" dirty="0" smtClean="0">
                  <a:latin typeface="Arial"/>
                  <a:cs typeface="Arial"/>
                </a:rPr>
                <a:t>s</a:t>
              </a:r>
              <a:endParaRPr lang="en-US" sz="2800" b="1" dirty="0">
                <a:latin typeface="Arial"/>
                <a:cs typeface="Arial"/>
              </a:endParaRPr>
            </a:p>
          </p:txBody>
        </p:sp>
      </p:grpSp>
      <p:grpSp>
        <p:nvGrpSpPr>
          <p:cNvPr id="11" name="Group 10"/>
          <p:cNvGrpSpPr/>
          <p:nvPr/>
        </p:nvGrpSpPr>
        <p:grpSpPr>
          <a:xfrm>
            <a:off x="1317824" y="4372744"/>
            <a:ext cx="7128792" cy="523220"/>
            <a:chOff x="1317824" y="4372744"/>
            <a:chExt cx="7128792" cy="523220"/>
          </a:xfrm>
        </p:grpSpPr>
        <p:sp>
          <p:nvSpPr>
            <p:cNvPr id="12" name="TextBox 11"/>
            <p:cNvSpPr txBox="1"/>
            <p:nvPr/>
          </p:nvSpPr>
          <p:spPr>
            <a:xfrm>
              <a:off x="3118024" y="4372744"/>
              <a:ext cx="648072" cy="523220"/>
            </a:xfrm>
            <a:prstGeom prst="rect">
              <a:avLst/>
            </a:prstGeom>
            <a:noFill/>
          </p:spPr>
          <p:txBody>
            <a:bodyPr wrap="square" rtlCol="0">
              <a:spAutoFit/>
            </a:bodyPr>
            <a:lstStyle/>
            <a:p>
              <a:r>
                <a:rPr lang="en-US" sz="2800" b="1" dirty="0" smtClean="0">
                  <a:latin typeface="Arial"/>
                  <a:cs typeface="Arial"/>
                </a:rPr>
                <a:t>0</a:t>
              </a:r>
              <a:endParaRPr lang="en-US" sz="2800" b="1" dirty="0">
                <a:latin typeface="Arial"/>
                <a:cs typeface="Arial"/>
              </a:endParaRPr>
            </a:p>
          </p:txBody>
        </p:sp>
        <p:sp>
          <p:nvSpPr>
            <p:cNvPr id="13" name="TextBox 12"/>
            <p:cNvSpPr txBox="1"/>
            <p:nvPr/>
          </p:nvSpPr>
          <p:spPr>
            <a:xfrm>
              <a:off x="4270152" y="4372744"/>
              <a:ext cx="648072" cy="523220"/>
            </a:xfrm>
            <a:prstGeom prst="rect">
              <a:avLst/>
            </a:prstGeom>
            <a:noFill/>
          </p:spPr>
          <p:txBody>
            <a:bodyPr wrap="square" rtlCol="0">
              <a:spAutoFit/>
            </a:bodyPr>
            <a:lstStyle/>
            <a:p>
              <a:r>
                <a:rPr lang="en-US" sz="2800" b="1" dirty="0" smtClean="0">
                  <a:latin typeface="Arial"/>
                  <a:cs typeface="Arial"/>
                </a:rPr>
                <a:t>1</a:t>
              </a:r>
              <a:endParaRPr lang="en-US" sz="2800" b="1" dirty="0">
                <a:latin typeface="Arial"/>
                <a:cs typeface="Arial"/>
              </a:endParaRPr>
            </a:p>
          </p:txBody>
        </p:sp>
        <p:sp>
          <p:nvSpPr>
            <p:cNvPr id="14" name="TextBox 13"/>
            <p:cNvSpPr txBox="1"/>
            <p:nvPr/>
          </p:nvSpPr>
          <p:spPr>
            <a:xfrm>
              <a:off x="5422280" y="4372744"/>
              <a:ext cx="648072" cy="523220"/>
            </a:xfrm>
            <a:prstGeom prst="rect">
              <a:avLst/>
            </a:prstGeom>
            <a:noFill/>
          </p:spPr>
          <p:txBody>
            <a:bodyPr wrap="square" rtlCol="0">
              <a:spAutoFit/>
            </a:bodyPr>
            <a:lstStyle/>
            <a:p>
              <a:r>
                <a:rPr lang="en-US" sz="2800" b="1" dirty="0" smtClean="0">
                  <a:latin typeface="Arial"/>
                  <a:cs typeface="Arial"/>
                </a:rPr>
                <a:t>2</a:t>
              </a:r>
              <a:endParaRPr lang="en-US" sz="2800" b="1" dirty="0">
                <a:latin typeface="Arial"/>
                <a:cs typeface="Arial"/>
              </a:endParaRPr>
            </a:p>
          </p:txBody>
        </p:sp>
        <p:sp>
          <p:nvSpPr>
            <p:cNvPr id="15" name="TextBox 14"/>
            <p:cNvSpPr txBox="1"/>
            <p:nvPr/>
          </p:nvSpPr>
          <p:spPr>
            <a:xfrm>
              <a:off x="6646416" y="4372744"/>
              <a:ext cx="648072" cy="523220"/>
            </a:xfrm>
            <a:prstGeom prst="rect">
              <a:avLst/>
            </a:prstGeom>
            <a:noFill/>
          </p:spPr>
          <p:txBody>
            <a:bodyPr wrap="square" rtlCol="0">
              <a:spAutoFit/>
            </a:bodyPr>
            <a:lstStyle/>
            <a:p>
              <a:r>
                <a:rPr lang="en-US" sz="2800" b="1" dirty="0" smtClean="0">
                  <a:latin typeface="Arial"/>
                  <a:cs typeface="Arial"/>
                </a:rPr>
                <a:t>3</a:t>
              </a:r>
              <a:endParaRPr lang="en-US" sz="2800" b="1" dirty="0">
                <a:latin typeface="Arial"/>
                <a:cs typeface="Arial"/>
              </a:endParaRPr>
            </a:p>
          </p:txBody>
        </p:sp>
        <p:sp>
          <p:nvSpPr>
            <p:cNvPr id="16" name="TextBox 15"/>
            <p:cNvSpPr txBox="1"/>
            <p:nvPr/>
          </p:nvSpPr>
          <p:spPr>
            <a:xfrm>
              <a:off x="7798544" y="4372744"/>
              <a:ext cx="648072" cy="523220"/>
            </a:xfrm>
            <a:prstGeom prst="rect">
              <a:avLst/>
            </a:prstGeom>
            <a:noFill/>
          </p:spPr>
          <p:txBody>
            <a:bodyPr wrap="square" rtlCol="0">
              <a:spAutoFit/>
            </a:bodyPr>
            <a:lstStyle/>
            <a:p>
              <a:r>
                <a:rPr lang="en-US" sz="2800" b="1" dirty="0" smtClean="0">
                  <a:latin typeface="Arial"/>
                  <a:cs typeface="Arial"/>
                </a:rPr>
                <a:t>4</a:t>
              </a:r>
              <a:endParaRPr lang="en-US" sz="2800" b="1" dirty="0">
                <a:latin typeface="Arial"/>
                <a:cs typeface="Arial"/>
              </a:endParaRPr>
            </a:p>
          </p:txBody>
        </p:sp>
        <p:sp>
          <p:nvSpPr>
            <p:cNvPr id="17" name="TextBox 16"/>
            <p:cNvSpPr txBox="1"/>
            <p:nvPr/>
          </p:nvSpPr>
          <p:spPr>
            <a:xfrm>
              <a:off x="1317824" y="4372744"/>
              <a:ext cx="1296144" cy="523220"/>
            </a:xfrm>
            <a:prstGeom prst="rect">
              <a:avLst/>
            </a:prstGeom>
            <a:noFill/>
          </p:spPr>
          <p:txBody>
            <a:bodyPr wrap="square" rtlCol="0">
              <a:spAutoFit/>
            </a:bodyPr>
            <a:lstStyle/>
            <a:p>
              <a:r>
                <a:rPr lang="en-US" sz="2800" dirty="0" smtClean="0">
                  <a:latin typeface="Arial"/>
                  <a:cs typeface="Arial"/>
                </a:rPr>
                <a:t>index</a:t>
              </a:r>
              <a:endParaRPr lang="en-US" sz="2800" dirty="0">
                <a:latin typeface="Arial"/>
                <a:cs typeface="Arial"/>
              </a:endParaRPr>
            </a:p>
          </p:txBody>
        </p:sp>
      </p:grpSp>
      <p:sp>
        <p:nvSpPr>
          <p:cNvPr id="18" name="TextBox 17"/>
          <p:cNvSpPr txBox="1"/>
          <p:nvPr/>
        </p:nvSpPr>
        <p:spPr>
          <a:xfrm>
            <a:off x="2181920" y="5452864"/>
            <a:ext cx="7128792" cy="3046988"/>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(5):</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(s[k])</a:t>
            </a:r>
          </a:p>
          <a:p>
            <a:pPr algn="l"/>
            <a:endParaRPr lang="en-AU" sz="2400" b="1" dirty="0">
              <a:solidFill>
                <a:schemeClr val="tx1"/>
              </a:solidFill>
            </a:endParaRPr>
          </a:p>
          <a:p>
            <a:pPr algn="l"/>
            <a:r>
              <a:rPr lang="en-AU" sz="2400" b="1" dirty="0" smtClean="0">
                <a:solidFill>
                  <a:srgbClr val="0000FF"/>
                </a:solidFill>
              </a:rPr>
              <a:t>H</a:t>
            </a:r>
          </a:p>
          <a:p>
            <a:pPr algn="l"/>
            <a:r>
              <a:rPr lang="en-AU" sz="2400" b="1" dirty="0" smtClean="0">
                <a:solidFill>
                  <a:srgbClr val="0000FF"/>
                </a:solidFill>
              </a:rPr>
              <a:t>E</a:t>
            </a:r>
          </a:p>
          <a:p>
            <a:pPr algn="l"/>
            <a:r>
              <a:rPr lang="en-AU" sz="2400" b="1" dirty="0" smtClean="0">
                <a:solidFill>
                  <a:srgbClr val="0000FF"/>
                </a:solidFill>
              </a:rPr>
              <a:t>L</a:t>
            </a:r>
          </a:p>
          <a:p>
            <a:pPr algn="l"/>
            <a:r>
              <a:rPr lang="en-AU" sz="2400" b="1" dirty="0" smtClean="0">
                <a:solidFill>
                  <a:srgbClr val="0000FF"/>
                </a:solidFill>
              </a:rPr>
              <a:t>L</a:t>
            </a:r>
          </a:p>
          <a:p>
            <a:pPr algn="l"/>
            <a:r>
              <a:rPr lang="en-AU" sz="2400" b="1" dirty="0">
                <a:solidFill>
                  <a:srgbClr val="0000FF"/>
                </a:solidFill>
              </a:rPr>
              <a:t>O</a:t>
            </a:r>
            <a:endParaRPr lang="da-DK" sz="2400" b="1" dirty="0">
              <a:solidFill>
                <a:srgbClr val="0000FF"/>
              </a:solidFill>
            </a:endParaRPr>
          </a:p>
        </p:txBody>
      </p:sp>
    </p:spTree>
    <p:extLst>
      <p:ext uri="{BB962C8B-B14F-4D97-AF65-F5344CB8AC3E}">
        <p14:creationId xmlns:p14="http://schemas.microsoft.com/office/powerpoint/2010/main" val="3342430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TextBox 2"/>
          <p:cNvSpPr txBox="1"/>
          <p:nvPr/>
        </p:nvSpPr>
        <p:spPr>
          <a:xfrm>
            <a:off x="2181920" y="2068488"/>
            <a:ext cx="7128792" cy="3416320"/>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 = </a:t>
            </a:r>
            <a:r>
              <a:rPr lang="en-AU" sz="2400" dirty="0" smtClean="0">
                <a:solidFill>
                  <a:srgbClr val="008000"/>
                </a:solidFill>
              </a:rPr>
              <a:t>“HELLO”</a:t>
            </a:r>
          </a:p>
          <a:p>
            <a:pPr algn="l"/>
            <a:r>
              <a:rPr lang="en-US" sz="2400" dirty="0">
                <a:solidFill>
                  <a:srgbClr val="C00000"/>
                </a:solidFill>
              </a:rPr>
              <a:t>&gt;&gt;&gt; </a:t>
            </a:r>
            <a:r>
              <a:rPr lang="en-US" sz="2400" b="1" dirty="0">
                <a:solidFill>
                  <a:srgbClr val="FF6600"/>
                </a:solidFill>
              </a:rPr>
              <a:t>f</a:t>
            </a:r>
            <a:r>
              <a:rPr lang="en-AU" sz="2400" b="1" dirty="0">
                <a:solidFill>
                  <a:srgbClr val="FF6600"/>
                </a:solidFill>
              </a:rPr>
              <a:t>or</a:t>
            </a:r>
            <a:r>
              <a:rPr lang="en-AU" sz="2400" b="1" dirty="0">
                <a:solidFill>
                  <a:schemeClr val="tx1"/>
                </a:solidFill>
              </a:rPr>
              <a:t> </a:t>
            </a:r>
            <a:r>
              <a:rPr lang="en-AU" sz="2400" b="1" dirty="0" smtClean="0">
                <a:solidFill>
                  <a:schemeClr val="tx1"/>
                </a:solidFill>
              </a:rPr>
              <a:t>char </a:t>
            </a:r>
            <a:r>
              <a:rPr lang="en-AU" sz="2400" b="1" dirty="0">
                <a:solidFill>
                  <a:srgbClr val="FF6600"/>
                </a:solidFill>
              </a:rPr>
              <a:t>in</a:t>
            </a:r>
            <a:r>
              <a:rPr lang="en-AU" sz="2400" b="1" dirty="0">
                <a:solidFill>
                  <a:schemeClr val="tx1"/>
                </a:solidFill>
              </a:rPr>
              <a:t> </a:t>
            </a:r>
            <a:r>
              <a:rPr lang="en-AU" sz="2400" b="1" dirty="0"/>
              <a:t>s</a:t>
            </a:r>
            <a:r>
              <a:rPr lang="en-AU" sz="2400" b="1" dirty="0" smtClean="0">
                <a:solidFill>
                  <a:schemeClr val="tx1"/>
                </a:solidFill>
              </a:rPr>
              <a:t>:</a:t>
            </a:r>
            <a:endParaRPr lang="en-AU" sz="2400" b="1" dirty="0">
              <a:solidFill>
                <a:schemeClr val="tx1"/>
              </a:solidFill>
            </a:endParaRPr>
          </a:p>
          <a:p>
            <a:pPr algn="l"/>
            <a:r>
              <a:rPr lang="en-AU" sz="2400" b="1" dirty="0">
                <a:solidFill>
                  <a:schemeClr val="tx1"/>
                </a:solidFill>
              </a:rPr>
              <a:t>            </a:t>
            </a:r>
            <a:r>
              <a:rPr lang="en-AU" sz="2400" b="1" dirty="0">
                <a:solidFill>
                  <a:srgbClr val="800000"/>
                </a:solidFill>
              </a:rPr>
              <a:t>print</a:t>
            </a:r>
            <a:r>
              <a:rPr lang="en-AU" sz="2400" b="1" dirty="0" smtClean="0">
                <a:solidFill>
                  <a:schemeClr val="tx1"/>
                </a:solidFill>
              </a:rPr>
              <a:t>(char)</a:t>
            </a:r>
            <a:endParaRPr lang="en-AU" sz="2400" b="1" dirty="0">
              <a:solidFill>
                <a:schemeClr val="tx1"/>
              </a:solidFill>
            </a:endParaRPr>
          </a:p>
          <a:p>
            <a:pPr algn="l"/>
            <a:endParaRPr lang="en-AU" sz="2400" b="1" dirty="0">
              <a:solidFill>
                <a:schemeClr val="tx1"/>
              </a:solidFill>
            </a:endParaRPr>
          </a:p>
          <a:p>
            <a:pPr algn="l"/>
            <a:r>
              <a:rPr lang="en-AU" sz="2400" b="1" dirty="0">
                <a:solidFill>
                  <a:srgbClr val="0000FF"/>
                </a:solidFill>
              </a:rPr>
              <a:t>H</a:t>
            </a:r>
          </a:p>
          <a:p>
            <a:pPr algn="l"/>
            <a:r>
              <a:rPr lang="en-AU" sz="2400" b="1" dirty="0">
                <a:solidFill>
                  <a:srgbClr val="0000FF"/>
                </a:solidFill>
              </a:rPr>
              <a:t>E</a:t>
            </a:r>
          </a:p>
          <a:p>
            <a:pPr algn="l"/>
            <a:r>
              <a:rPr lang="en-AU" sz="2400" b="1" dirty="0">
                <a:solidFill>
                  <a:srgbClr val="0000FF"/>
                </a:solidFill>
              </a:rPr>
              <a:t>L</a:t>
            </a:r>
          </a:p>
          <a:p>
            <a:pPr algn="l"/>
            <a:r>
              <a:rPr lang="en-AU" sz="2400" b="1" dirty="0">
                <a:solidFill>
                  <a:srgbClr val="0000FF"/>
                </a:solidFill>
              </a:rPr>
              <a:t>L</a:t>
            </a:r>
          </a:p>
          <a:p>
            <a:pPr algn="l"/>
            <a:r>
              <a:rPr lang="en-AU" sz="2400" b="1" dirty="0" smtClean="0">
                <a:solidFill>
                  <a:srgbClr val="0000FF"/>
                </a:solidFill>
              </a:rPr>
              <a:t>O</a:t>
            </a:r>
            <a:endParaRPr lang="da-DK" sz="2400" b="1" dirty="0">
              <a:solidFill>
                <a:srgbClr val="0000FF"/>
              </a:solidFill>
            </a:endParaRPr>
          </a:p>
        </p:txBody>
      </p:sp>
    </p:spTree>
    <p:extLst>
      <p:ext uri="{BB962C8B-B14F-4D97-AF65-F5344CB8AC3E}">
        <p14:creationId xmlns:p14="http://schemas.microsoft.com/office/powerpoint/2010/main" val="52850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dirty="0">
                <a:latin typeface="Arial" charset="0"/>
                <a:ea typeface="ＭＳ Ｐゴシック" charset="0"/>
              </a:rPr>
              <a:t>Logic of an </a:t>
            </a:r>
            <a:r>
              <a:rPr lang="en-US" b="1" dirty="0" smtClean="0">
                <a:solidFill>
                  <a:srgbClr val="0000FF"/>
                </a:solidFill>
                <a:latin typeface="Courier New" charset="0"/>
                <a:ea typeface="ＭＳ Ｐゴシック" charset="0"/>
              </a:rPr>
              <a:t>while</a:t>
            </a:r>
            <a:r>
              <a:rPr lang="en-US" dirty="0" smtClean="0">
                <a:latin typeface="Arial" charset="0"/>
                <a:ea typeface="ＭＳ Ｐゴシック" charset="0"/>
              </a:rPr>
              <a:t> </a:t>
            </a:r>
            <a:r>
              <a:rPr lang="en-US" dirty="0">
                <a:latin typeface="Arial" charset="0"/>
                <a:ea typeface="ＭＳ Ｐゴシック" charset="0"/>
              </a:rPr>
              <a:t>statement</a:t>
            </a:r>
          </a:p>
        </p:txBody>
      </p:sp>
      <p:grpSp>
        <p:nvGrpSpPr>
          <p:cNvPr id="27651" name="Group 1027"/>
          <p:cNvGrpSpPr>
            <a:grpSpLocks/>
          </p:cNvGrpSpPr>
          <p:nvPr/>
        </p:nvGrpSpPr>
        <p:grpSpPr bwMode="auto">
          <a:xfrm>
            <a:off x="4876800" y="1950720"/>
            <a:ext cx="2926080" cy="2492587"/>
            <a:chOff x="2160" y="864"/>
            <a:chExt cx="1296" cy="1104"/>
          </a:xfrm>
        </p:grpSpPr>
        <p:sp>
          <p:nvSpPr>
            <p:cNvPr id="27661" name="AutoShape 1028"/>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62" name="Text Box 1029"/>
            <p:cNvSpPr txBox="1">
              <a:spLocks noChangeArrowheads="1"/>
            </p:cNvSpPr>
            <p:nvPr/>
          </p:nvSpPr>
          <p:spPr bwMode="auto">
            <a:xfrm>
              <a:off x="2376" y="1424"/>
              <a:ext cx="86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3400" b="0" i="0" dirty="0">
                <a:solidFill>
                  <a:schemeClr val="tx1"/>
                </a:solidFill>
                <a:latin typeface="Arial" charset="0"/>
              </a:endParaRPr>
            </a:p>
          </p:txBody>
        </p:sp>
        <p:cxnSp>
          <p:nvCxnSpPr>
            <p:cNvPr id="27663" name="AutoShape 1030"/>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grpSp>
        <p:nvGrpSpPr>
          <p:cNvPr id="27653" name="Group 1032"/>
          <p:cNvGrpSpPr>
            <a:grpSpLocks/>
          </p:cNvGrpSpPr>
          <p:nvPr/>
        </p:nvGrpSpPr>
        <p:grpSpPr bwMode="auto">
          <a:xfrm>
            <a:off x="5201920" y="4443307"/>
            <a:ext cx="2275840" cy="1842347"/>
            <a:chOff x="2304" y="1968"/>
            <a:chExt cx="1008" cy="816"/>
          </a:xfrm>
        </p:grpSpPr>
        <p:sp>
          <p:nvSpPr>
            <p:cNvPr id="27657" name="Rectangle 1033"/>
            <p:cNvSpPr>
              <a:spLocks noChangeArrowheads="1"/>
            </p:cNvSpPr>
            <p:nvPr/>
          </p:nvSpPr>
          <p:spPr bwMode="auto">
            <a:xfrm>
              <a:off x="2304" y="2544"/>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58" name="Text Box 1034"/>
            <p:cNvSpPr txBox="1">
              <a:spLocks noChangeArrowheads="1"/>
            </p:cNvSpPr>
            <p:nvPr/>
          </p:nvSpPr>
          <p:spPr bwMode="auto">
            <a:xfrm>
              <a:off x="2574" y="2550"/>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a:solidFill>
                    <a:schemeClr val="tx1"/>
                  </a:solidFill>
                  <a:latin typeface="Arial" charset="0"/>
                </a:rPr>
                <a:t>block</a:t>
              </a:r>
              <a:endParaRPr lang="en-US" sz="3400" b="0" i="0">
                <a:solidFill>
                  <a:schemeClr val="tx1"/>
                </a:solidFill>
                <a:latin typeface="Arial" charset="0"/>
              </a:endParaRPr>
            </a:p>
          </p:txBody>
        </p:sp>
        <p:cxnSp>
          <p:nvCxnSpPr>
            <p:cNvPr id="27659" name="AutoShape 1035"/>
            <p:cNvCxnSpPr>
              <a:cxnSpLocks noChangeShapeType="1"/>
              <a:stCxn id="27661" idx="2"/>
              <a:endCxn id="27657" idx="0"/>
            </p:cNvCxnSpPr>
            <p:nvPr/>
          </p:nvCxnSpPr>
          <p:spPr bwMode="auto">
            <a:xfrm>
              <a:off x="2808" y="1968"/>
              <a:ext cx="0" cy="57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27660" name="Text Box 1036"/>
            <p:cNvSpPr txBox="1">
              <a:spLocks noChangeArrowheads="1"/>
            </p:cNvSpPr>
            <p:nvPr/>
          </p:nvSpPr>
          <p:spPr bwMode="auto">
            <a:xfrm>
              <a:off x="2850" y="2118"/>
              <a:ext cx="3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true</a:t>
              </a:r>
              <a:endParaRPr lang="en-US" sz="3400" b="0" i="0" dirty="0">
                <a:solidFill>
                  <a:srgbClr val="0000FF"/>
                </a:solidFill>
                <a:latin typeface="Arial" charset="0"/>
              </a:endParaRPr>
            </a:p>
          </p:txBody>
        </p:sp>
      </p:grpSp>
      <p:grpSp>
        <p:nvGrpSpPr>
          <p:cNvPr id="27654" name="Group 1037"/>
          <p:cNvGrpSpPr>
            <a:grpSpLocks/>
          </p:cNvGrpSpPr>
          <p:nvPr/>
        </p:nvGrpSpPr>
        <p:grpSpPr bwMode="auto">
          <a:xfrm>
            <a:off x="6430633" y="3652664"/>
            <a:ext cx="2456463" cy="4104640"/>
            <a:chOff x="2864" y="1632"/>
            <a:chExt cx="1088" cy="1818"/>
          </a:xfrm>
        </p:grpSpPr>
        <p:sp>
          <p:nvSpPr>
            <p:cNvPr id="27655" name="Text Box 1038"/>
            <p:cNvSpPr txBox="1">
              <a:spLocks noChangeArrowheads="1"/>
            </p:cNvSpPr>
            <p:nvPr/>
          </p:nvSpPr>
          <p:spPr bwMode="auto">
            <a:xfrm>
              <a:off x="3534" y="2270"/>
              <a:ext cx="4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false</a:t>
              </a:r>
              <a:endParaRPr lang="en-US" sz="3400" b="0" i="0" dirty="0">
                <a:solidFill>
                  <a:srgbClr val="0000FF"/>
                </a:solidFill>
                <a:latin typeface="Arial" charset="0"/>
              </a:endParaRPr>
            </a:p>
          </p:txBody>
        </p:sp>
        <p:cxnSp>
          <p:nvCxnSpPr>
            <p:cNvPr id="27656" name="AutoShape 1039"/>
            <p:cNvCxnSpPr>
              <a:cxnSpLocks noChangeShapeType="1"/>
            </p:cNvCxnSpPr>
            <p:nvPr/>
          </p:nvCxnSpPr>
          <p:spPr bwMode="auto">
            <a:xfrm rot="5400000">
              <a:off x="2251" y="2245"/>
              <a:ext cx="1818" cy="592"/>
            </a:xfrm>
            <a:prstGeom prst="bentConnector3">
              <a:avLst>
                <a:gd name="adj1" fmla="val 83416"/>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cxnSp>
        <p:nvCxnSpPr>
          <p:cNvPr id="20" name="AutoShape 1039"/>
          <p:cNvCxnSpPr>
            <a:cxnSpLocks noChangeShapeType="1"/>
            <a:stCxn id="27657" idx="1"/>
            <a:endCxn id="27661" idx="1"/>
          </p:cNvCxnSpPr>
          <p:nvPr/>
        </p:nvCxnSpPr>
        <p:spPr bwMode="auto">
          <a:xfrm rot="10800000">
            <a:off x="4876800" y="3684695"/>
            <a:ext cx="325120" cy="2330027"/>
          </a:xfrm>
          <a:prstGeom prst="bentConnector3">
            <a:avLst>
              <a:gd name="adj1" fmla="val 524480"/>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914769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b="1" dirty="0" smtClean="0">
                <a:solidFill>
                  <a:srgbClr val="0000FF"/>
                </a:solidFill>
                <a:latin typeface="Courier New" charset="0"/>
                <a:ea typeface="ＭＳ Ｐゴシック" charset="0"/>
              </a:rPr>
              <a:t>while</a:t>
            </a:r>
            <a:r>
              <a:rPr lang="en-US" dirty="0" smtClean="0">
                <a:latin typeface="Arial" charset="0"/>
                <a:ea typeface="ＭＳ Ｐゴシック" charset="0"/>
              </a:rPr>
              <a:t> </a:t>
            </a:r>
            <a:r>
              <a:rPr lang="en-US" dirty="0">
                <a:latin typeface="Arial" charset="0"/>
                <a:ea typeface="ＭＳ Ｐゴシック" charset="0"/>
              </a:rPr>
              <a:t>statement</a:t>
            </a:r>
          </a:p>
        </p:txBody>
      </p:sp>
      <p:sp>
        <p:nvSpPr>
          <p:cNvPr id="3" name="TextBox 2"/>
          <p:cNvSpPr txBox="1"/>
          <p:nvPr/>
        </p:nvSpPr>
        <p:spPr>
          <a:xfrm>
            <a:off x="7006456" y="3148609"/>
            <a:ext cx="5760640" cy="954107"/>
          </a:xfrm>
          <a:prstGeom prst="rect">
            <a:avLst/>
          </a:prstGeom>
          <a:noFill/>
        </p:spPr>
        <p:txBody>
          <a:bodyPr wrap="square" rtlCol="0">
            <a:spAutoFit/>
          </a:bodyPr>
          <a:lstStyle/>
          <a:p>
            <a:pPr algn="l"/>
            <a:r>
              <a:rPr lang="en-US" sz="2800" b="1" dirty="0" smtClean="0">
                <a:latin typeface="Courier New"/>
                <a:cs typeface="Courier New"/>
              </a:rPr>
              <a:t>while </a:t>
            </a:r>
            <a:r>
              <a:rPr lang="en-US" sz="2800" b="1" i="1" dirty="0" err="1" smtClean="0">
                <a:latin typeface="Courier New"/>
                <a:cs typeface="Courier New"/>
              </a:rPr>
              <a:t>boolean</a:t>
            </a:r>
            <a:r>
              <a:rPr lang="en-US" sz="2800" b="1" i="1" dirty="0" err="1">
                <a:latin typeface="Courier New"/>
                <a:cs typeface="Courier New"/>
              </a:rPr>
              <a:t>_</a:t>
            </a:r>
            <a:r>
              <a:rPr lang="en-US" sz="2800" b="1" i="1" dirty="0" err="1" smtClean="0">
                <a:latin typeface="Courier New"/>
                <a:cs typeface="Courier New"/>
              </a:rPr>
              <a:t>expression</a:t>
            </a:r>
            <a:r>
              <a:rPr lang="en-US" sz="2800" b="1" dirty="0" smtClean="0">
                <a:latin typeface="Courier New"/>
                <a:cs typeface="Courier New"/>
              </a:rPr>
              <a:t>:</a:t>
            </a:r>
          </a:p>
          <a:p>
            <a:pPr algn="l"/>
            <a:r>
              <a:rPr lang="en-US" sz="2800" b="1" dirty="0">
                <a:latin typeface="Courier New"/>
                <a:cs typeface="Courier New"/>
              </a:rPr>
              <a:t> </a:t>
            </a:r>
            <a:r>
              <a:rPr lang="en-US" sz="2800" b="1" dirty="0" smtClean="0">
                <a:latin typeface="Courier New"/>
                <a:cs typeface="Courier New"/>
              </a:rPr>
              <a:t>   block </a:t>
            </a:r>
            <a:endParaRPr lang="en-US" sz="2800" b="1" dirty="0">
              <a:latin typeface="Courier New"/>
              <a:cs typeface="Courier New"/>
            </a:endParaRPr>
          </a:p>
        </p:txBody>
      </p:sp>
      <p:grpSp>
        <p:nvGrpSpPr>
          <p:cNvPr id="7" name="Group 6"/>
          <p:cNvGrpSpPr/>
          <p:nvPr/>
        </p:nvGrpSpPr>
        <p:grpSpPr>
          <a:xfrm>
            <a:off x="8086576" y="916360"/>
            <a:ext cx="3816424" cy="2376264"/>
            <a:chOff x="8086576" y="916360"/>
            <a:chExt cx="3816424" cy="2376264"/>
          </a:xfrm>
        </p:grpSpPr>
        <p:cxnSp>
          <p:nvCxnSpPr>
            <p:cNvPr id="5" name="Straight Arrow Connector 4"/>
            <p:cNvCxnSpPr/>
            <p:nvPr/>
          </p:nvCxnSpPr>
          <p:spPr>
            <a:xfrm>
              <a:off x="11326936" y="1492424"/>
              <a:ext cx="360040" cy="1800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086576" y="916360"/>
              <a:ext cx="3816424" cy="461665"/>
            </a:xfrm>
            <a:prstGeom prst="rect">
              <a:avLst/>
            </a:prstGeom>
            <a:solidFill>
              <a:srgbClr val="FEB80A"/>
            </a:solidFill>
          </p:spPr>
          <p:txBody>
            <a:bodyPr wrap="square" rtlCol="0">
              <a:spAutoFit/>
            </a:bodyPr>
            <a:lstStyle/>
            <a:p>
              <a:pPr algn="l"/>
              <a:r>
                <a:rPr lang="en-US" sz="2400" dirty="0" smtClean="0">
                  <a:latin typeface="Arial"/>
                  <a:cs typeface="Arial"/>
                </a:rPr>
                <a:t>Must end expression with :</a:t>
              </a:r>
              <a:endParaRPr lang="en-US" sz="2400" dirty="0">
                <a:latin typeface="Arial"/>
                <a:cs typeface="Arial"/>
              </a:endParaRPr>
            </a:p>
          </p:txBody>
        </p:sp>
      </p:grpSp>
      <p:grpSp>
        <p:nvGrpSpPr>
          <p:cNvPr id="13" name="Group 12"/>
          <p:cNvGrpSpPr/>
          <p:nvPr/>
        </p:nvGrpSpPr>
        <p:grpSpPr>
          <a:xfrm>
            <a:off x="7582520" y="3901787"/>
            <a:ext cx="4392488" cy="3063245"/>
            <a:chOff x="7582520" y="3940696"/>
            <a:chExt cx="4392488" cy="3063245"/>
          </a:xfrm>
        </p:grpSpPr>
        <p:cxnSp>
          <p:nvCxnSpPr>
            <p:cNvPr id="9" name="Straight Arrow Connector 8"/>
            <p:cNvCxnSpPr/>
            <p:nvPr/>
          </p:nvCxnSpPr>
          <p:spPr>
            <a:xfrm flipH="1" flipV="1">
              <a:off x="7582520" y="3940696"/>
              <a:ext cx="1296144" cy="23042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06656" y="6172944"/>
              <a:ext cx="3168352" cy="830997"/>
            </a:xfrm>
            <a:prstGeom prst="rect">
              <a:avLst/>
            </a:prstGeom>
            <a:solidFill>
              <a:srgbClr val="FEB80A"/>
            </a:solidFill>
          </p:spPr>
          <p:txBody>
            <a:bodyPr wrap="square" rtlCol="0">
              <a:spAutoFit/>
            </a:bodyPr>
            <a:lstStyle/>
            <a:p>
              <a:pPr algn="l"/>
              <a:r>
                <a:rPr lang="en-US" sz="2400" dirty="0" smtClean="0">
                  <a:latin typeface="Arial"/>
                  <a:cs typeface="Arial"/>
                </a:rPr>
                <a:t>Must indent code (at least 4 spaces)</a:t>
              </a:r>
              <a:endParaRPr lang="en-US" sz="2400" dirty="0">
                <a:latin typeface="Arial"/>
                <a:cs typeface="Arial"/>
              </a:endParaRPr>
            </a:p>
          </p:txBody>
        </p:sp>
      </p:grpSp>
      <p:grpSp>
        <p:nvGrpSpPr>
          <p:cNvPr id="23" name="Group 1027"/>
          <p:cNvGrpSpPr>
            <a:grpSpLocks/>
          </p:cNvGrpSpPr>
          <p:nvPr/>
        </p:nvGrpSpPr>
        <p:grpSpPr bwMode="auto">
          <a:xfrm>
            <a:off x="2757984" y="2356520"/>
            <a:ext cx="2926080" cy="2492587"/>
            <a:chOff x="2160" y="864"/>
            <a:chExt cx="1296" cy="1104"/>
          </a:xfrm>
        </p:grpSpPr>
        <p:sp>
          <p:nvSpPr>
            <p:cNvPr id="24" name="AutoShape 1028"/>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5" name="Text Box 1029"/>
            <p:cNvSpPr txBox="1">
              <a:spLocks noChangeArrowheads="1"/>
            </p:cNvSpPr>
            <p:nvPr/>
          </p:nvSpPr>
          <p:spPr bwMode="auto">
            <a:xfrm>
              <a:off x="2376" y="1424"/>
              <a:ext cx="86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3400" b="0" i="0" dirty="0">
                <a:solidFill>
                  <a:schemeClr val="tx1"/>
                </a:solidFill>
                <a:latin typeface="Arial" charset="0"/>
              </a:endParaRPr>
            </a:p>
          </p:txBody>
        </p:sp>
        <p:cxnSp>
          <p:nvCxnSpPr>
            <p:cNvPr id="26" name="AutoShape 1030"/>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grpSp>
        <p:nvGrpSpPr>
          <p:cNvPr id="27" name="Group 1032"/>
          <p:cNvGrpSpPr>
            <a:grpSpLocks/>
          </p:cNvGrpSpPr>
          <p:nvPr/>
        </p:nvGrpSpPr>
        <p:grpSpPr bwMode="auto">
          <a:xfrm>
            <a:off x="3083104" y="4849107"/>
            <a:ext cx="2275840" cy="1842347"/>
            <a:chOff x="2304" y="1968"/>
            <a:chExt cx="1008" cy="816"/>
          </a:xfrm>
        </p:grpSpPr>
        <p:sp>
          <p:nvSpPr>
            <p:cNvPr id="28" name="Rectangle 1033"/>
            <p:cNvSpPr>
              <a:spLocks noChangeArrowheads="1"/>
            </p:cNvSpPr>
            <p:nvPr/>
          </p:nvSpPr>
          <p:spPr bwMode="auto">
            <a:xfrm>
              <a:off x="2304" y="2544"/>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9" name="Text Box 1034"/>
            <p:cNvSpPr txBox="1">
              <a:spLocks noChangeArrowheads="1"/>
            </p:cNvSpPr>
            <p:nvPr/>
          </p:nvSpPr>
          <p:spPr bwMode="auto">
            <a:xfrm>
              <a:off x="2574" y="2550"/>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a:solidFill>
                    <a:schemeClr val="tx1"/>
                  </a:solidFill>
                  <a:latin typeface="Arial" charset="0"/>
                </a:rPr>
                <a:t>block</a:t>
              </a:r>
              <a:endParaRPr lang="en-US" sz="3400" b="0" i="0">
                <a:solidFill>
                  <a:schemeClr val="tx1"/>
                </a:solidFill>
                <a:latin typeface="Arial" charset="0"/>
              </a:endParaRPr>
            </a:p>
          </p:txBody>
        </p:sp>
        <p:cxnSp>
          <p:nvCxnSpPr>
            <p:cNvPr id="30" name="AutoShape 1035"/>
            <p:cNvCxnSpPr>
              <a:cxnSpLocks noChangeShapeType="1"/>
              <a:stCxn id="24" idx="2"/>
              <a:endCxn id="28" idx="0"/>
            </p:cNvCxnSpPr>
            <p:nvPr/>
          </p:nvCxnSpPr>
          <p:spPr bwMode="auto">
            <a:xfrm>
              <a:off x="2808" y="1968"/>
              <a:ext cx="0" cy="57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31" name="Text Box 1036"/>
            <p:cNvSpPr txBox="1">
              <a:spLocks noChangeArrowheads="1"/>
            </p:cNvSpPr>
            <p:nvPr/>
          </p:nvSpPr>
          <p:spPr bwMode="auto">
            <a:xfrm>
              <a:off x="2850" y="2118"/>
              <a:ext cx="3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true</a:t>
              </a:r>
              <a:endParaRPr lang="en-US" sz="3400" b="0" i="0" dirty="0">
                <a:solidFill>
                  <a:srgbClr val="0000FF"/>
                </a:solidFill>
                <a:latin typeface="Arial" charset="0"/>
              </a:endParaRPr>
            </a:p>
          </p:txBody>
        </p:sp>
      </p:grpSp>
      <p:grpSp>
        <p:nvGrpSpPr>
          <p:cNvPr id="32" name="Group 1037"/>
          <p:cNvGrpSpPr>
            <a:grpSpLocks/>
          </p:cNvGrpSpPr>
          <p:nvPr/>
        </p:nvGrpSpPr>
        <p:grpSpPr bwMode="auto">
          <a:xfrm>
            <a:off x="4311817" y="4058464"/>
            <a:ext cx="2456463" cy="4104640"/>
            <a:chOff x="2864" y="1632"/>
            <a:chExt cx="1088" cy="1818"/>
          </a:xfrm>
        </p:grpSpPr>
        <p:sp>
          <p:nvSpPr>
            <p:cNvPr id="33" name="Text Box 1038"/>
            <p:cNvSpPr txBox="1">
              <a:spLocks noChangeArrowheads="1"/>
            </p:cNvSpPr>
            <p:nvPr/>
          </p:nvSpPr>
          <p:spPr bwMode="auto">
            <a:xfrm>
              <a:off x="3534" y="2270"/>
              <a:ext cx="4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false</a:t>
              </a:r>
              <a:endParaRPr lang="en-US" sz="3400" b="0" i="0" dirty="0">
                <a:solidFill>
                  <a:srgbClr val="0000FF"/>
                </a:solidFill>
                <a:latin typeface="Arial" charset="0"/>
              </a:endParaRPr>
            </a:p>
          </p:txBody>
        </p:sp>
        <p:cxnSp>
          <p:nvCxnSpPr>
            <p:cNvPr id="34" name="AutoShape 1039"/>
            <p:cNvCxnSpPr>
              <a:cxnSpLocks noChangeShapeType="1"/>
            </p:cNvCxnSpPr>
            <p:nvPr/>
          </p:nvCxnSpPr>
          <p:spPr bwMode="auto">
            <a:xfrm rot="5400000">
              <a:off x="2251" y="2245"/>
              <a:ext cx="1818" cy="592"/>
            </a:xfrm>
            <a:prstGeom prst="bentConnector3">
              <a:avLst>
                <a:gd name="adj1" fmla="val 83416"/>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cxnSp>
        <p:nvCxnSpPr>
          <p:cNvPr id="35" name="AutoShape 1039"/>
          <p:cNvCxnSpPr>
            <a:cxnSpLocks noChangeShapeType="1"/>
            <a:stCxn id="28" idx="1"/>
            <a:endCxn id="24" idx="1"/>
          </p:cNvCxnSpPr>
          <p:nvPr/>
        </p:nvCxnSpPr>
        <p:spPr bwMode="auto">
          <a:xfrm rot="10800000">
            <a:off x="2757984" y="4090495"/>
            <a:ext cx="325120" cy="2330027"/>
          </a:xfrm>
          <a:prstGeom prst="bentConnector3">
            <a:avLst>
              <a:gd name="adj1" fmla="val 394271"/>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900549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Sequence of integers</a:t>
            </a:r>
            <a:endParaRPr lang="en-US" dirty="0"/>
          </a:p>
        </p:txBody>
      </p:sp>
      <p:sp>
        <p:nvSpPr>
          <p:cNvPr id="5" name="TextBox 4"/>
          <p:cNvSpPr txBox="1"/>
          <p:nvPr/>
        </p:nvSpPr>
        <p:spPr>
          <a:xfrm>
            <a:off x="2109912" y="2356520"/>
            <a:ext cx="7128792" cy="830997"/>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(10):</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a:t>
            </a:r>
          </a:p>
        </p:txBody>
      </p:sp>
      <p:sp>
        <p:nvSpPr>
          <p:cNvPr id="6" name="TextBox 5"/>
          <p:cNvSpPr txBox="1"/>
          <p:nvPr/>
        </p:nvSpPr>
        <p:spPr>
          <a:xfrm>
            <a:off x="2109912" y="4444752"/>
            <a:ext cx="7128792" cy="1569660"/>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AU" sz="2400" dirty="0" smtClean="0">
                <a:solidFill>
                  <a:schemeClr val="tx1"/>
                </a:solidFill>
              </a:rPr>
              <a:t>k = 0</a:t>
            </a:r>
          </a:p>
          <a:p>
            <a:pPr algn="l"/>
            <a:r>
              <a:rPr lang="en-US" sz="2400" dirty="0">
                <a:solidFill>
                  <a:srgbClr val="C00000"/>
                </a:solidFill>
              </a:rPr>
              <a:t>&gt;&gt;</a:t>
            </a:r>
            <a:r>
              <a:rPr lang="en-US" sz="2400" dirty="0" smtClean="0">
                <a:solidFill>
                  <a:srgbClr val="C00000"/>
                </a:solidFill>
              </a:rPr>
              <a:t>&gt; </a:t>
            </a:r>
            <a:r>
              <a:rPr lang="en-US" sz="2400" dirty="0" smtClean="0">
                <a:solidFill>
                  <a:srgbClr val="FF6600"/>
                </a:solidFill>
              </a:rPr>
              <a:t>while</a:t>
            </a:r>
            <a:r>
              <a:rPr lang="en-US" sz="2400" dirty="0" smtClean="0">
                <a:solidFill>
                  <a:srgbClr val="C00000"/>
                </a:solidFill>
              </a:rPr>
              <a:t> </a:t>
            </a:r>
            <a:r>
              <a:rPr lang="en-US" sz="2400" dirty="0" smtClean="0">
                <a:solidFill>
                  <a:schemeClr val="tx1"/>
                </a:solidFill>
              </a:rPr>
              <a:t>k &lt; 10:</a:t>
            </a:r>
            <a:endParaRPr lang="en-AU" sz="2400" b="1" dirty="0" smtClean="0">
              <a:solidFill>
                <a:schemeClr val="tx1"/>
              </a:solidFill>
            </a:endParaRP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a:t>
            </a:r>
          </a:p>
          <a:p>
            <a:pPr algn="l"/>
            <a:r>
              <a:rPr lang="en-AU" sz="2400" b="1" dirty="0">
                <a:solidFill>
                  <a:schemeClr val="tx1"/>
                </a:solidFill>
              </a:rPr>
              <a:t> </a:t>
            </a:r>
            <a:r>
              <a:rPr lang="en-AU" sz="2400" b="1" dirty="0" smtClean="0">
                <a:solidFill>
                  <a:schemeClr val="tx1"/>
                </a:solidFill>
              </a:rPr>
              <a:t>           k = k + 1</a:t>
            </a:r>
          </a:p>
        </p:txBody>
      </p:sp>
    </p:spTree>
    <p:extLst>
      <p:ext uri="{BB962C8B-B14F-4D97-AF65-F5344CB8AC3E}">
        <p14:creationId xmlns:p14="http://schemas.microsoft.com/office/powerpoint/2010/main" val="973178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Series</a:t>
            </a:r>
            <a:endParaRPr lang="en-US" dirty="0"/>
          </a:p>
        </p:txBody>
      </p:sp>
      <p:sp>
        <p:nvSpPr>
          <p:cNvPr id="3" name="TextBox 2"/>
          <p:cNvSpPr txBox="1"/>
          <p:nvPr/>
        </p:nvSpPr>
        <p:spPr>
          <a:xfrm>
            <a:off x="2100660" y="3220616"/>
            <a:ext cx="7128792" cy="2308324"/>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chemeClr val="tx1"/>
                </a:solidFill>
              </a:rPr>
              <a:t>1 + 1/2</a:t>
            </a:r>
            <a:endParaRPr lang="en-AU" sz="2400" b="1" dirty="0">
              <a:solidFill>
                <a:schemeClr val="tx1"/>
              </a:solidFill>
            </a:endParaRPr>
          </a:p>
          <a:p>
            <a:pPr algn="l"/>
            <a:r>
              <a:rPr lang="en-AU" sz="2400" b="1" dirty="0" smtClean="0">
                <a:solidFill>
                  <a:srgbClr val="0000FF"/>
                </a:solidFill>
              </a:rPr>
              <a:t>1.5</a:t>
            </a:r>
          </a:p>
          <a:p>
            <a:pPr algn="l"/>
            <a:r>
              <a:rPr lang="en-US" sz="2400" dirty="0">
                <a:solidFill>
                  <a:srgbClr val="C00000"/>
                </a:solidFill>
              </a:rPr>
              <a:t>&gt;&gt;&gt; </a:t>
            </a:r>
            <a:r>
              <a:rPr lang="en-US" sz="2400" b="1" dirty="0">
                <a:solidFill>
                  <a:schemeClr val="tx1"/>
                </a:solidFill>
              </a:rPr>
              <a:t>1 </a:t>
            </a:r>
            <a:r>
              <a:rPr lang="en-US" sz="2400" b="1" dirty="0" smtClean="0">
                <a:solidFill>
                  <a:schemeClr val="tx1"/>
                </a:solidFill>
              </a:rPr>
              <a:t>+ 1/2 + 1/(2**2)</a:t>
            </a:r>
            <a:endParaRPr lang="en-AU" sz="2400" b="1" dirty="0">
              <a:solidFill>
                <a:schemeClr val="tx1"/>
              </a:solidFill>
            </a:endParaRPr>
          </a:p>
          <a:p>
            <a:pPr algn="l"/>
            <a:r>
              <a:rPr lang="en-AU" sz="2400" b="1" dirty="0" smtClean="0">
                <a:solidFill>
                  <a:srgbClr val="0000FF"/>
                </a:solidFill>
              </a:rPr>
              <a:t>1.75</a:t>
            </a:r>
            <a:endParaRPr lang="en-AU" sz="2400" b="1" dirty="0">
              <a:solidFill>
                <a:srgbClr val="0000FF"/>
              </a:solidFill>
            </a:endParaRPr>
          </a:p>
          <a:p>
            <a:pPr algn="l"/>
            <a:r>
              <a:rPr lang="en-US" sz="2400" dirty="0">
                <a:solidFill>
                  <a:srgbClr val="C00000"/>
                </a:solidFill>
              </a:rPr>
              <a:t>&gt;&gt;&gt; </a:t>
            </a:r>
            <a:r>
              <a:rPr lang="en-US" sz="2400" b="1" dirty="0">
                <a:solidFill>
                  <a:schemeClr val="tx1"/>
                </a:solidFill>
              </a:rPr>
              <a:t>1 + 1/2 + 1/(2**2</a:t>
            </a:r>
            <a:r>
              <a:rPr lang="en-US" sz="2400" b="1" dirty="0" smtClean="0">
                <a:solidFill>
                  <a:schemeClr val="tx1"/>
                </a:solidFill>
              </a:rPr>
              <a:t>)</a:t>
            </a:r>
            <a:r>
              <a:rPr lang="en-AU" sz="2400" b="1" dirty="0" smtClean="0">
                <a:solidFill>
                  <a:schemeClr val="tx1"/>
                </a:solidFill>
              </a:rPr>
              <a:t> + 1/(2**3)</a:t>
            </a:r>
            <a:endParaRPr lang="en-AU" sz="2400" b="1" dirty="0">
              <a:solidFill>
                <a:schemeClr val="tx1"/>
              </a:solidFill>
            </a:endParaRPr>
          </a:p>
          <a:p>
            <a:pPr algn="l"/>
            <a:r>
              <a:rPr lang="en-AU" sz="2400" b="1" dirty="0" smtClean="0">
                <a:solidFill>
                  <a:srgbClr val="0000FF"/>
                </a:solidFill>
              </a:rPr>
              <a:t>1.875</a:t>
            </a:r>
            <a:endParaRPr lang="en-AU" sz="2400" b="1" dirty="0">
              <a:solidFill>
                <a:srgbClr val="0000FF"/>
              </a:solidFill>
            </a:endParaRPr>
          </a:p>
        </p:txBody>
      </p:sp>
      <p:sp>
        <p:nvSpPr>
          <p:cNvPr id="4" name="TextBox 3"/>
          <p:cNvSpPr txBox="1"/>
          <p:nvPr/>
        </p:nvSpPr>
        <p:spPr>
          <a:xfrm>
            <a:off x="2109912" y="5740896"/>
            <a:ext cx="7128792" cy="3785652"/>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AU" sz="2400" dirty="0" err="1" smtClean="0">
                <a:solidFill>
                  <a:schemeClr val="tx1"/>
                </a:solidFill>
              </a:rPr>
              <a:t>approx</a:t>
            </a:r>
            <a:r>
              <a:rPr lang="en-AU" sz="2400" dirty="0" smtClean="0">
                <a:solidFill>
                  <a:schemeClr val="tx1"/>
                </a:solidFill>
              </a:rPr>
              <a:t> = 0</a:t>
            </a:r>
          </a:p>
          <a:p>
            <a:pPr algn="l"/>
            <a:r>
              <a:rPr lang="en-US" sz="2400" dirty="0">
                <a:solidFill>
                  <a:srgbClr val="C00000"/>
                </a:solidFill>
              </a:rPr>
              <a:t>&gt;&gt;&gt; </a:t>
            </a:r>
            <a:r>
              <a:rPr lang="en-AU" sz="2400" dirty="0" smtClean="0">
                <a:solidFill>
                  <a:schemeClr val="tx1"/>
                </a:solidFill>
              </a:rPr>
              <a:t>term </a:t>
            </a:r>
            <a:r>
              <a:rPr lang="en-AU" sz="2400" dirty="0">
                <a:solidFill>
                  <a:schemeClr val="tx1"/>
                </a:solidFill>
              </a:rPr>
              <a:t>= </a:t>
            </a:r>
            <a:r>
              <a:rPr lang="en-AU" sz="2400" dirty="0" smtClean="0">
                <a:solidFill>
                  <a:schemeClr val="tx1"/>
                </a:solidFill>
              </a:rPr>
              <a:t>1</a:t>
            </a:r>
          </a:p>
          <a:p>
            <a:pPr algn="l"/>
            <a:r>
              <a:rPr lang="en-US" sz="2400" dirty="0">
                <a:solidFill>
                  <a:srgbClr val="C00000"/>
                </a:solidFill>
              </a:rPr>
              <a:t>&gt;&gt;&gt; </a:t>
            </a:r>
            <a:r>
              <a:rPr lang="en-AU" sz="2400" dirty="0">
                <a:solidFill>
                  <a:schemeClr val="tx1"/>
                </a:solidFill>
              </a:rPr>
              <a:t>n</a:t>
            </a:r>
            <a:r>
              <a:rPr lang="en-AU" sz="2400" dirty="0" smtClean="0">
                <a:solidFill>
                  <a:schemeClr val="tx1"/>
                </a:solidFill>
              </a:rPr>
              <a:t> </a:t>
            </a:r>
            <a:r>
              <a:rPr lang="en-AU" sz="2400" dirty="0">
                <a:solidFill>
                  <a:schemeClr val="tx1"/>
                </a:solidFill>
              </a:rPr>
              <a:t>= 0</a:t>
            </a:r>
            <a:endParaRPr lang="en-AU" sz="2400" dirty="0" smtClean="0">
              <a:solidFill>
                <a:schemeClr val="tx1"/>
              </a:solidFill>
            </a:endParaRPr>
          </a:p>
          <a:p>
            <a:pPr algn="l"/>
            <a:r>
              <a:rPr lang="en-US" sz="2400" dirty="0">
                <a:solidFill>
                  <a:srgbClr val="C00000"/>
                </a:solidFill>
              </a:rPr>
              <a:t>&gt;&gt;</a:t>
            </a:r>
            <a:r>
              <a:rPr lang="en-US" sz="2400" dirty="0" smtClean="0">
                <a:solidFill>
                  <a:srgbClr val="C00000"/>
                </a:solidFill>
              </a:rPr>
              <a:t>&gt; </a:t>
            </a:r>
            <a:r>
              <a:rPr lang="en-US" sz="2400" dirty="0" smtClean="0">
                <a:solidFill>
                  <a:srgbClr val="FF6600"/>
                </a:solidFill>
              </a:rPr>
              <a:t>while</a:t>
            </a:r>
            <a:r>
              <a:rPr lang="en-US" sz="2400" dirty="0" smtClean="0">
                <a:solidFill>
                  <a:srgbClr val="C00000"/>
                </a:solidFill>
              </a:rPr>
              <a:t> </a:t>
            </a:r>
            <a:r>
              <a:rPr lang="en-US" sz="2400" dirty="0" smtClean="0">
                <a:solidFill>
                  <a:schemeClr val="tx1"/>
                </a:solidFill>
              </a:rPr>
              <a:t>term &gt; 1e-10:</a:t>
            </a:r>
            <a:endParaRPr lang="en-AU" sz="2400" b="1" dirty="0" smtClean="0">
              <a:solidFill>
                <a:schemeClr val="tx1"/>
              </a:solidFill>
            </a:endParaRPr>
          </a:p>
          <a:p>
            <a:pPr algn="l"/>
            <a:r>
              <a:rPr lang="en-AU" sz="2400" b="1" dirty="0">
                <a:solidFill>
                  <a:schemeClr val="tx1"/>
                </a:solidFill>
              </a:rPr>
              <a:t> </a:t>
            </a:r>
            <a:r>
              <a:rPr lang="en-AU" sz="2400" b="1" dirty="0" smtClean="0">
                <a:solidFill>
                  <a:schemeClr val="tx1"/>
                </a:solidFill>
              </a:rPr>
              <a:t>           </a:t>
            </a:r>
            <a:r>
              <a:rPr lang="en-AU" sz="2400" b="1" dirty="0" err="1" smtClean="0"/>
              <a:t>approx</a:t>
            </a:r>
            <a:r>
              <a:rPr lang="en-AU" sz="2400" b="1" dirty="0" smtClean="0"/>
              <a:t> = </a:t>
            </a:r>
            <a:r>
              <a:rPr lang="en-AU" sz="2400" b="1" dirty="0" err="1" smtClean="0"/>
              <a:t>approx</a:t>
            </a:r>
            <a:r>
              <a:rPr lang="en-AU" sz="2400" b="1" dirty="0" smtClean="0"/>
              <a:t> + term</a:t>
            </a:r>
          </a:p>
          <a:p>
            <a:pPr algn="l"/>
            <a:r>
              <a:rPr lang="en-AU" sz="2400" b="1" dirty="0">
                <a:solidFill>
                  <a:schemeClr val="tx1"/>
                </a:solidFill>
              </a:rPr>
              <a:t> </a:t>
            </a:r>
            <a:r>
              <a:rPr lang="en-AU" sz="2400" b="1" dirty="0" smtClean="0">
                <a:solidFill>
                  <a:schemeClr val="tx1"/>
                </a:solidFill>
              </a:rPr>
              <a:t>           n = n + 1</a:t>
            </a:r>
          </a:p>
          <a:p>
            <a:pPr algn="l"/>
            <a:r>
              <a:rPr lang="en-AU" sz="2400" b="1" dirty="0">
                <a:solidFill>
                  <a:schemeClr val="tx1"/>
                </a:solidFill>
              </a:rPr>
              <a:t> </a:t>
            </a:r>
            <a:r>
              <a:rPr lang="en-AU" sz="2400" b="1" dirty="0" smtClean="0">
                <a:solidFill>
                  <a:schemeClr val="tx1"/>
                </a:solidFill>
              </a:rPr>
              <a:t>           term = 1/(2**n)</a:t>
            </a:r>
          </a:p>
          <a:p>
            <a:pPr algn="l"/>
            <a:endParaRPr lang="en-AU" sz="2400" b="1" dirty="0" smtClean="0">
              <a:solidFill>
                <a:schemeClr val="tx1"/>
              </a:solidFill>
            </a:endParaRPr>
          </a:p>
          <a:p>
            <a:pPr algn="l"/>
            <a:r>
              <a:rPr lang="en-AU" sz="2400" b="1" dirty="0">
                <a:solidFill>
                  <a:schemeClr val="tx1"/>
                </a:solidFill>
              </a:rPr>
              <a:t> </a:t>
            </a:r>
            <a:r>
              <a:rPr lang="en-US" sz="2400" dirty="0">
                <a:solidFill>
                  <a:srgbClr val="C00000"/>
                </a:solidFill>
              </a:rPr>
              <a:t>&gt;&gt;</a:t>
            </a:r>
            <a:r>
              <a:rPr lang="en-US" sz="2400" dirty="0" smtClean="0">
                <a:solidFill>
                  <a:srgbClr val="C00000"/>
                </a:solidFill>
              </a:rPr>
              <a:t>&gt;</a:t>
            </a:r>
            <a:r>
              <a:rPr lang="en-AU" sz="2400" b="1" dirty="0">
                <a:solidFill>
                  <a:schemeClr val="tx1"/>
                </a:solidFill>
              </a:rPr>
              <a:t> </a:t>
            </a:r>
            <a:r>
              <a:rPr lang="en-AU" sz="2400" b="1" dirty="0" err="1" smtClean="0">
                <a:solidFill>
                  <a:schemeClr val="tx1"/>
                </a:solidFill>
              </a:rPr>
              <a:t>approx</a:t>
            </a:r>
            <a:endParaRPr lang="en-AU" sz="2400" b="1" dirty="0" smtClean="0">
              <a:solidFill>
                <a:schemeClr val="tx1"/>
              </a:solidFill>
            </a:endParaRPr>
          </a:p>
          <a:p>
            <a:pPr algn="l"/>
            <a:r>
              <a:rPr lang="en-US" sz="2400" b="1" dirty="0" smtClean="0">
                <a:solidFill>
                  <a:srgbClr val="0000FF"/>
                </a:solidFill>
              </a:rPr>
              <a:t>1.9999999998835847</a:t>
            </a:r>
            <a:endParaRPr lang="en-AU" sz="2400" b="1" dirty="0" smtClean="0">
              <a:solidFill>
                <a:srgbClr val="0000FF"/>
              </a:solidFill>
            </a:endParaRPr>
          </a:p>
        </p:txBody>
      </p:sp>
      <mc:AlternateContent xmlns:mc="http://schemas.openxmlformats.org/markup-compatibility/2006" xmlns:a14="http://schemas.microsoft.com/office/drawing/2010/main">
        <mc:Choice Requires="a14">
          <p:sp>
            <p:nvSpPr>
              <p:cNvPr id="5" name="TextBox 4"/>
              <p:cNvSpPr txBox="1"/>
              <p:nvPr/>
            </p:nvSpPr>
            <p:spPr>
              <a:xfrm>
                <a:off x="3118024" y="1708448"/>
                <a:ext cx="6378156" cy="1341586"/>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AU" b="0" i="1" smtClean="0">
                          <a:latin typeface="Cambria Math"/>
                        </a:rPr>
                        <m:t>1+</m:t>
                      </m:r>
                      <m:f>
                        <m:fPr>
                          <m:ctrlPr>
                            <a:rPr lang="en-AU" b="0" i="1" smtClean="0">
                              <a:latin typeface="Cambria Math"/>
                            </a:rPr>
                          </m:ctrlPr>
                        </m:fPr>
                        <m:num>
                          <m:r>
                            <a:rPr lang="en-AU" b="0" i="1" smtClean="0">
                              <a:latin typeface="Cambria Math"/>
                            </a:rPr>
                            <m:t>1</m:t>
                          </m:r>
                        </m:num>
                        <m:den>
                          <m:r>
                            <a:rPr lang="en-AU" b="0" i="1" smtClean="0">
                              <a:latin typeface="Cambria Math"/>
                            </a:rPr>
                            <m:t>2</m:t>
                          </m:r>
                        </m:den>
                      </m:f>
                      <m:r>
                        <a:rPr lang="en-AU" b="0" i="1" smtClean="0">
                          <a:latin typeface="Cambria Math"/>
                        </a:rPr>
                        <m:t>+</m:t>
                      </m:r>
                      <m:f>
                        <m:fPr>
                          <m:ctrlPr>
                            <a:rPr lang="en-AU" b="0" i="1" smtClean="0">
                              <a:latin typeface="Cambria Math"/>
                            </a:rPr>
                          </m:ctrlPr>
                        </m:fPr>
                        <m:num>
                          <m:r>
                            <a:rPr lang="en-AU" b="0" i="1" smtClean="0">
                              <a:latin typeface="Cambria Math"/>
                            </a:rPr>
                            <m:t>1</m:t>
                          </m:r>
                        </m:num>
                        <m:den>
                          <m:sSup>
                            <m:sSupPr>
                              <m:ctrlPr>
                                <a:rPr lang="en-AU" b="0" i="1" smtClean="0">
                                  <a:latin typeface="Cambria Math"/>
                                </a:rPr>
                              </m:ctrlPr>
                            </m:sSupPr>
                            <m:e>
                              <m:r>
                                <a:rPr lang="en-AU" b="0" i="1" smtClean="0">
                                  <a:latin typeface="Cambria Math"/>
                                </a:rPr>
                                <m:t>2</m:t>
                              </m:r>
                            </m:e>
                            <m:sup>
                              <m:r>
                                <a:rPr lang="en-AU" b="0" i="1" smtClean="0">
                                  <a:latin typeface="Cambria Math"/>
                                </a:rPr>
                                <m:t>2</m:t>
                              </m:r>
                            </m:sup>
                          </m:sSup>
                        </m:den>
                      </m:f>
                      <m:r>
                        <a:rPr lang="en-AU" b="0" i="1" smtClean="0">
                          <a:latin typeface="Cambria Math"/>
                        </a:rPr>
                        <m:t>+</m:t>
                      </m:r>
                      <m:f>
                        <m:fPr>
                          <m:ctrlPr>
                            <a:rPr lang="en-AU" b="0" i="1" smtClean="0">
                              <a:latin typeface="Cambria Math"/>
                            </a:rPr>
                          </m:ctrlPr>
                        </m:fPr>
                        <m:num>
                          <m:r>
                            <a:rPr lang="en-AU" b="0" i="1" smtClean="0">
                              <a:latin typeface="Cambria Math"/>
                            </a:rPr>
                            <m:t>1</m:t>
                          </m:r>
                        </m:num>
                        <m:den>
                          <m:sSup>
                            <m:sSupPr>
                              <m:ctrlPr>
                                <a:rPr lang="en-AU" b="0" i="1" smtClean="0">
                                  <a:latin typeface="Cambria Math"/>
                                </a:rPr>
                              </m:ctrlPr>
                            </m:sSupPr>
                            <m:e>
                              <m:r>
                                <a:rPr lang="en-AU" b="0" i="1" smtClean="0">
                                  <a:latin typeface="Cambria Math"/>
                                </a:rPr>
                                <m:t>2</m:t>
                              </m:r>
                            </m:e>
                            <m:sup>
                              <m:r>
                                <a:rPr lang="en-AU" b="0" i="1" smtClean="0">
                                  <a:latin typeface="Cambria Math"/>
                                </a:rPr>
                                <m:t>3</m:t>
                              </m:r>
                            </m:sup>
                          </m:sSup>
                        </m:den>
                      </m:f>
                      <m:r>
                        <a:rPr lang="en-AU" b="0" i="1" smtClean="0">
                          <a:latin typeface="Cambria Math"/>
                        </a:rPr>
                        <m:t>+</m:t>
                      </m:r>
                      <m:f>
                        <m:fPr>
                          <m:ctrlPr>
                            <a:rPr lang="en-AU" b="0" i="1" smtClean="0">
                              <a:latin typeface="Cambria Math"/>
                            </a:rPr>
                          </m:ctrlPr>
                        </m:fPr>
                        <m:num>
                          <m:r>
                            <a:rPr lang="en-AU" b="0" i="1" smtClean="0">
                              <a:latin typeface="Cambria Math"/>
                            </a:rPr>
                            <m:t>1</m:t>
                          </m:r>
                        </m:num>
                        <m:den>
                          <m:sSup>
                            <m:sSupPr>
                              <m:ctrlPr>
                                <a:rPr lang="en-AU" b="0" i="1" smtClean="0">
                                  <a:latin typeface="Cambria Math"/>
                                </a:rPr>
                              </m:ctrlPr>
                            </m:sSupPr>
                            <m:e>
                              <m:r>
                                <a:rPr lang="en-AU" b="0" i="1" smtClean="0">
                                  <a:latin typeface="Cambria Math"/>
                                </a:rPr>
                                <m:t>2</m:t>
                              </m:r>
                            </m:e>
                            <m:sup>
                              <m:r>
                                <a:rPr lang="en-AU" b="0" i="1" smtClean="0">
                                  <a:latin typeface="Cambria Math"/>
                                </a:rPr>
                                <m:t>4</m:t>
                              </m:r>
                            </m:sup>
                          </m:sSup>
                        </m:den>
                      </m:f>
                      <m:r>
                        <a:rPr lang="en-AU" b="0" i="1" smtClean="0">
                          <a:latin typeface="Cambria Math"/>
                        </a:rPr>
                        <m:t>+</m:t>
                      </m:r>
                      <m:r>
                        <a:rPr lang="en-AU" b="0" i="1" smtClean="0">
                          <a:latin typeface="Cambria Math"/>
                          <a:ea typeface="Cambria Math"/>
                        </a:rPr>
                        <m:t>⋯</m:t>
                      </m:r>
                    </m:oMath>
                  </m:oMathPara>
                </a14:m>
                <a:endParaRPr lang="en-AU" dirty="0"/>
              </a:p>
            </p:txBody>
          </p:sp>
        </mc:Choice>
        <mc:Fallback xmlns="">
          <p:sp>
            <p:nvSpPr>
              <p:cNvPr id="5" name="TextBox 4"/>
              <p:cNvSpPr txBox="1">
                <a:spLocks noRot="1" noChangeAspect="1" noMove="1" noResize="1" noEditPoints="1" noAdjustHandles="1" noChangeArrowheads="1" noChangeShapeType="1" noTextEdit="1"/>
              </p:cNvSpPr>
              <p:nvPr/>
            </p:nvSpPr>
            <p:spPr>
              <a:xfrm>
                <a:off x="3118024" y="1708448"/>
                <a:ext cx="6378156" cy="1341586"/>
              </a:xfrm>
              <a:prstGeom prst="rect">
                <a:avLst/>
              </a:prstGeom>
              <a:blipFill rotWithShape="1">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941393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Series</a:t>
            </a:r>
            <a:endParaRPr lang="en-US" dirty="0"/>
          </a:p>
        </p:txBody>
      </p:sp>
      <p:sp>
        <p:nvSpPr>
          <p:cNvPr id="4" name="TextBox 3"/>
          <p:cNvSpPr txBox="1"/>
          <p:nvPr/>
        </p:nvSpPr>
        <p:spPr>
          <a:xfrm>
            <a:off x="2109912" y="1852464"/>
            <a:ext cx="7128792" cy="3046988"/>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AU" sz="2400" dirty="0" err="1" smtClean="0">
                <a:solidFill>
                  <a:schemeClr val="tx1"/>
                </a:solidFill>
              </a:rPr>
              <a:t>approx</a:t>
            </a:r>
            <a:r>
              <a:rPr lang="en-AU" sz="2400" dirty="0" smtClean="0">
                <a:solidFill>
                  <a:schemeClr val="tx1"/>
                </a:solidFill>
              </a:rPr>
              <a:t> = 0</a:t>
            </a:r>
          </a:p>
          <a:p>
            <a:pPr algn="l"/>
            <a:r>
              <a:rPr lang="en-US" sz="2400" dirty="0">
                <a:solidFill>
                  <a:srgbClr val="C00000"/>
                </a:solidFill>
              </a:rPr>
              <a:t>&gt;&gt;&gt; </a:t>
            </a:r>
            <a:r>
              <a:rPr lang="en-AU" sz="2400" dirty="0" smtClean="0">
                <a:solidFill>
                  <a:schemeClr val="tx1"/>
                </a:solidFill>
              </a:rPr>
              <a:t>term </a:t>
            </a:r>
            <a:r>
              <a:rPr lang="en-AU" sz="2400" dirty="0">
                <a:solidFill>
                  <a:schemeClr val="tx1"/>
                </a:solidFill>
              </a:rPr>
              <a:t>= </a:t>
            </a:r>
            <a:r>
              <a:rPr lang="en-AU" sz="2400" dirty="0" smtClean="0">
                <a:solidFill>
                  <a:schemeClr val="tx1"/>
                </a:solidFill>
              </a:rPr>
              <a:t>1</a:t>
            </a:r>
          </a:p>
          <a:p>
            <a:pPr algn="l"/>
            <a:r>
              <a:rPr lang="en-US" sz="2400" dirty="0" smtClean="0">
                <a:solidFill>
                  <a:srgbClr val="C00000"/>
                </a:solidFill>
              </a:rPr>
              <a:t>&gt;&gt;&gt; </a:t>
            </a:r>
            <a:r>
              <a:rPr lang="en-US" sz="2400" dirty="0" smtClean="0">
                <a:solidFill>
                  <a:srgbClr val="FF6600"/>
                </a:solidFill>
              </a:rPr>
              <a:t>while</a:t>
            </a:r>
            <a:r>
              <a:rPr lang="en-US" sz="2400" dirty="0" smtClean="0">
                <a:solidFill>
                  <a:srgbClr val="C00000"/>
                </a:solidFill>
              </a:rPr>
              <a:t> </a:t>
            </a:r>
            <a:r>
              <a:rPr lang="en-US" sz="2400" dirty="0" smtClean="0">
                <a:solidFill>
                  <a:schemeClr val="tx1"/>
                </a:solidFill>
              </a:rPr>
              <a:t>term &gt; 1e-10:</a:t>
            </a:r>
            <a:endParaRPr lang="en-AU" sz="2400" b="1" dirty="0" smtClean="0">
              <a:solidFill>
                <a:schemeClr val="tx1"/>
              </a:solidFill>
            </a:endParaRPr>
          </a:p>
          <a:p>
            <a:pPr algn="l"/>
            <a:r>
              <a:rPr lang="en-AU" sz="2400" b="1" dirty="0" smtClean="0">
                <a:solidFill>
                  <a:schemeClr val="tx1"/>
                </a:solidFill>
              </a:rPr>
              <a:t>            </a:t>
            </a:r>
            <a:r>
              <a:rPr lang="en-AU" sz="2400" b="1" dirty="0" err="1" smtClean="0"/>
              <a:t>approx</a:t>
            </a:r>
            <a:r>
              <a:rPr lang="en-AU" sz="2400" b="1" dirty="0" smtClean="0"/>
              <a:t> = </a:t>
            </a:r>
            <a:r>
              <a:rPr lang="en-AU" sz="2400" b="1" dirty="0" err="1" smtClean="0"/>
              <a:t>approx</a:t>
            </a:r>
            <a:r>
              <a:rPr lang="en-AU" sz="2400" b="1" dirty="0" smtClean="0"/>
              <a:t> + term</a:t>
            </a:r>
          </a:p>
          <a:p>
            <a:pPr algn="l"/>
            <a:r>
              <a:rPr lang="en-AU" sz="2400" b="1" dirty="0" smtClean="0">
                <a:solidFill>
                  <a:schemeClr val="tx1"/>
                </a:solidFill>
              </a:rPr>
              <a:t>            term = term/2</a:t>
            </a:r>
          </a:p>
          <a:p>
            <a:pPr algn="l"/>
            <a:endParaRPr lang="en-AU" sz="2400" b="1" dirty="0" smtClean="0">
              <a:solidFill>
                <a:schemeClr val="tx1"/>
              </a:solidFill>
            </a:endParaRPr>
          </a:p>
          <a:p>
            <a:pPr algn="l"/>
            <a:r>
              <a:rPr lang="en-AU" sz="2400" b="1" dirty="0">
                <a:solidFill>
                  <a:schemeClr val="tx1"/>
                </a:solidFill>
              </a:rPr>
              <a:t> </a:t>
            </a:r>
            <a:r>
              <a:rPr lang="en-US" sz="2400" dirty="0">
                <a:solidFill>
                  <a:srgbClr val="C00000"/>
                </a:solidFill>
              </a:rPr>
              <a:t>&gt;&gt;</a:t>
            </a:r>
            <a:r>
              <a:rPr lang="en-US" sz="2400" dirty="0" smtClean="0">
                <a:solidFill>
                  <a:srgbClr val="C00000"/>
                </a:solidFill>
              </a:rPr>
              <a:t>&gt;</a:t>
            </a:r>
            <a:r>
              <a:rPr lang="en-AU" sz="2400" b="1" dirty="0">
                <a:solidFill>
                  <a:schemeClr val="tx1"/>
                </a:solidFill>
              </a:rPr>
              <a:t> </a:t>
            </a:r>
            <a:r>
              <a:rPr lang="en-AU" sz="2400" b="1" dirty="0" err="1" smtClean="0">
                <a:solidFill>
                  <a:schemeClr val="tx1"/>
                </a:solidFill>
              </a:rPr>
              <a:t>approx</a:t>
            </a:r>
            <a:endParaRPr lang="en-AU" sz="2400" b="1" dirty="0" smtClean="0">
              <a:solidFill>
                <a:schemeClr val="tx1"/>
              </a:solidFill>
            </a:endParaRPr>
          </a:p>
          <a:p>
            <a:pPr algn="l"/>
            <a:r>
              <a:rPr lang="en-US" sz="2400" b="1" dirty="0" smtClean="0">
                <a:solidFill>
                  <a:srgbClr val="0000FF"/>
                </a:solidFill>
              </a:rPr>
              <a:t>1.9999999998835847</a:t>
            </a:r>
            <a:endParaRPr lang="en-AU" sz="2400" b="1" dirty="0" smtClean="0">
              <a:solidFill>
                <a:srgbClr val="0000FF"/>
              </a:solidFill>
            </a:endParaRPr>
          </a:p>
        </p:txBody>
      </p:sp>
      <p:sp>
        <p:nvSpPr>
          <p:cNvPr id="5" name="TextBox 4"/>
          <p:cNvSpPr txBox="1"/>
          <p:nvPr/>
        </p:nvSpPr>
        <p:spPr>
          <a:xfrm>
            <a:off x="2109912" y="5524872"/>
            <a:ext cx="7128792" cy="3046988"/>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AU" sz="2400" dirty="0" err="1" smtClean="0">
                <a:solidFill>
                  <a:schemeClr val="tx1"/>
                </a:solidFill>
              </a:rPr>
              <a:t>approx</a:t>
            </a:r>
            <a:r>
              <a:rPr lang="en-AU" sz="2400" dirty="0" smtClean="0">
                <a:solidFill>
                  <a:schemeClr val="tx1"/>
                </a:solidFill>
              </a:rPr>
              <a:t> = 0</a:t>
            </a:r>
          </a:p>
          <a:p>
            <a:pPr algn="l"/>
            <a:r>
              <a:rPr lang="en-US" sz="2400" dirty="0">
                <a:solidFill>
                  <a:srgbClr val="C00000"/>
                </a:solidFill>
              </a:rPr>
              <a:t>&gt;&gt;&gt; </a:t>
            </a:r>
            <a:r>
              <a:rPr lang="en-AU" sz="2400" dirty="0" smtClean="0">
                <a:solidFill>
                  <a:schemeClr val="tx1"/>
                </a:solidFill>
              </a:rPr>
              <a:t>term </a:t>
            </a:r>
            <a:r>
              <a:rPr lang="en-AU" sz="2400" dirty="0">
                <a:solidFill>
                  <a:schemeClr val="tx1"/>
                </a:solidFill>
              </a:rPr>
              <a:t>= </a:t>
            </a:r>
            <a:r>
              <a:rPr lang="en-AU" sz="2400" dirty="0" smtClean="0">
                <a:solidFill>
                  <a:schemeClr val="tx1"/>
                </a:solidFill>
              </a:rPr>
              <a:t>1</a:t>
            </a:r>
          </a:p>
          <a:p>
            <a:pPr algn="l"/>
            <a:r>
              <a:rPr lang="en-US" sz="2400" dirty="0" smtClean="0">
                <a:solidFill>
                  <a:srgbClr val="C00000"/>
                </a:solidFill>
              </a:rPr>
              <a:t>&gt;&gt;&gt; </a:t>
            </a:r>
            <a:r>
              <a:rPr lang="en-US" sz="2400" dirty="0" smtClean="0">
                <a:solidFill>
                  <a:srgbClr val="FF6600"/>
                </a:solidFill>
              </a:rPr>
              <a:t>while</a:t>
            </a:r>
            <a:r>
              <a:rPr lang="en-US" sz="2400" dirty="0" smtClean="0">
                <a:solidFill>
                  <a:srgbClr val="C00000"/>
                </a:solidFill>
              </a:rPr>
              <a:t> </a:t>
            </a:r>
            <a:r>
              <a:rPr lang="en-US" sz="2400" dirty="0" smtClean="0">
                <a:solidFill>
                  <a:schemeClr val="tx1"/>
                </a:solidFill>
              </a:rPr>
              <a:t>term &gt; 1e-10:</a:t>
            </a:r>
            <a:endParaRPr lang="en-AU" sz="2400" b="1" dirty="0" smtClean="0">
              <a:solidFill>
                <a:schemeClr val="tx1"/>
              </a:solidFill>
            </a:endParaRPr>
          </a:p>
          <a:p>
            <a:pPr algn="l"/>
            <a:r>
              <a:rPr lang="en-AU" sz="2400" b="1" dirty="0" smtClean="0">
                <a:solidFill>
                  <a:schemeClr val="tx1"/>
                </a:solidFill>
              </a:rPr>
              <a:t>            </a:t>
            </a:r>
            <a:r>
              <a:rPr lang="en-AU" sz="2400" b="1" dirty="0" err="1" smtClean="0"/>
              <a:t>approx</a:t>
            </a:r>
            <a:r>
              <a:rPr lang="en-AU" sz="2400" b="1" dirty="0" smtClean="0"/>
              <a:t> += term</a:t>
            </a:r>
          </a:p>
          <a:p>
            <a:pPr algn="l"/>
            <a:r>
              <a:rPr lang="en-AU" sz="2400" b="1" dirty="0" smtClean="0">
                <a:solidFill>
                  <a:schemeClr val="tx1"/>
                </a:solidFill>
              </a:rPr>
              <a:t>            term /= 2</a:t>
            </a:r>
          </a:p>
          <a:p>
            <a:pPr algn="l"/>
            <a:endParaRPr lang="en-AU" sz="2400" b="1" dirty="0" smtClean="0">
              <a:solidFill>
                <a:schemeClr val="tx1"/>
              </a:solidFill>
            </a:endParaRPr>
          </a:p>
          <a:p>
            <a:pPr algn="l"/>
            <a:r>
              <a:rPr lang="en-AU" sz="2400" b="1" dirty="0">
                <a:solidFill>
                  <a:schemeClr val="tx1"/>
                </a:solidFill>
              </a:rPr>
              <a:t> </a:t>
            </a:r>
            <a:r>
              <a:rPr lang="en-US" sz="2400" dirty="0">
                <a:solidFill>
                  <a:srgbClr val="C00000"/>
                </a:solidFill>
              </a:rPr>
              <a:t>&gt;&gt;</a:t>
            </a:r>
            <a:r>
              <a:rPr lang="en-US" sz="2400" dirty="0" smtClean="0">
                <a:solidFill>
                  <a:srgbClr val="C00000"/>
                </a:solidFill>
              </a:rPr>
              <a:t>&gt;</a:t>
            </a:r>
            <a:r>
              <a:rPr lang="en-AU" sz="2400" b="1" dirty="0">
                <a:solidFill>
                  <a:schemeClr val="tx1"/>
                </a:solidFill>
              </a:rPr>
              <a:t> </a:t>
            </a:r>
            <a:r>
              <a:rPr lang="en-AU" sz="2400" b="1" dirty="0" err="1" smtClean="0">
                <a:solidFill>
                  <a:schemeClr val="tx1"/>
                </a:solidFill>
              </a:rPr>
              <a:t>approx</a:t>
            </a:r>
            <a:endParaRPr lang="en-AU" sz="2400" b="1" dirty="0" smtClean="0">
              <a:solidFill>
                <a:schemeClr val="tx1"/>
              </a:solidFill>
            </a:endParaRPr>
          </a:p>
          <a:p>
            <a:pPr algn="l"/>
            <a:r>
              <a:rPr lang="en-US" sz="2400" b="1" dirty="0" smtClean="0">
                <a:solidFill>
                  <a:srgbClr val="0000FF"/>
                </a:solidFill>
              </a:rPr>
              <a:t>1.9999999998835847</a:t>
            </a:r>
            <a:endParaRPr lang="en-AU" sz="2400" b="1" dirty="0" smtClean="0">
              <a:solidFill>
                <a:srgbClr val="0000FF"/>
              </a:solidFill>
            </a:endParaRPr>
          </a:p>
        </p:txBody>
      </p:sp>
      <p:grpSp>
        <p:nvGrpSpPr>
          <p:cNvPr id="11" name="Group 10"/>
          <p:cNvGrpSpPr/>
          <p:nvPr/>
        </p:nvGrpSpPr>
        <p:grpSpPr>
          <a:xfrm>
            <a:off x="5494288" y="3292624"/>
            <a:ext cx="6264696" cy="3528392"/>
            <a:chOff x="5494288" y="3292624"/>
            <a:chExt cx="6264696" cy="3528392"/>
          </a:xfrm>
        </p:grpSpPr>
        <p:cxnSp>
          <p:nvCxnSpPr>
            <p:cNvPr id="7" name="Straight Arrow Connector 6"/>
            <p:cNvCxnSpPr/>
            <p:nvPr/>
          </p:nvCxnSpPr>
          <p:spPr>
            <a:xfrm flipH="1" flipV="1">
              <a:off x="6574408" y="3292624"/>
              <a:ext cx="3456384" cy="115212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494288" y="4732784"/>
              <a:ext cx="4608512" cy="20882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030792" y="4372744"/>
              <a:ext cx="1728192" cy="461665"/>
            </a:xfrm>
            <a:prstGeom prst="rect">
              <a:avLst/>
            </a:prstGeom>
            <a:noFill/>
          </p:spPr>
          <p:txBody>
            <a:bodyPr wrap="square" rtlCol="0">
              <a:spAutoFit/>
            </a:bodyPr>
            <a:lstStyle/>
            <a:p>
              <a:pPr algn="l"/>
              <a:r>
                <a:rPr lang="en-US" sz="2400" dirty="0" smtClean="0">
                  <a:latin typeface="Arial"/>
                  <a:cs typeface="Arial"/>
                </a:rPr>
                <a:t>The same</a:t>
              </a:r>
              <a:endParaRPr lang="en-US" sz="2400" dirty="0">
                <a:latin typeface="Arial"/>
                <a:cs typeface="Arial"/>
              </a:endParaRPr>
            </a:p>
          </p:txBody>
        </p:sp>
      </p:grpSp>
      <p:grpSp>
        <p:nvGrpSpPr>
          <p:cNvPr id="12" name="Group 11"/>
          <p:cNvGrpSpPr/>
          <p:nvPr/>
        </p:nvGrpSpPr>
        <p:grpSpPr>
          <a:xfrm>
            <a:off x="381720" y="3724674"/>
            <a:ext cx="2736304" cy="3456382"/>
            <a:chOff x="1029792" y="3292626"/>
            <a:chExt cx="2736304" cy="3456382"/>
          </a:xfrm>
        </p:grpSpPr>
        <p:cxnSp>
          <p:nvCxnSpPr>
            <p:cNvPr id="13" name="Straight Arrow Connector 12"/>
            <p:cNvCxnSpPr>
              <a:stCxn id="15" idx="0"/>
            </p:cNvCxnSpPr>
            <p:nvPr/>
          </p:nvCxnSpPr>
          <p:spPr>
            <a:xfrm flipV="1">
              <a:off x="1893888" y="3292626"/>
              <a:ext cx="1872208" cy="158417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749872" y="5380856"/>
              <a:ext cx="2016224" cy="13681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029792" y="4876800"/>
              <a:ext cx="1728192" cy="461665"/>
            </a:xfrm>
            <a:prstGeom prst="rect">
              <a:avLst/>
            </a:prstGeom>
            <a:noFill/>
          </p:spPr>
          <p:txBody>
            <a:bodyPr wrap="square" rtlCol="0">
              <a:spAutoFit/>
            </a:bodyPr>
            <a:lstStyle/>
            <a:p>
              <a:pPr algn="l"/>
              <a:r>
                <a:rPr lang="en-US" sz="2400" dirty="0" smtClean="0">
                  <a:latin typeface="Arial"/>
                  <a:cs typeface="Arial"/>
                </a:rPr>
                <a:t>The same</a:t>
              </a:r>
              <a:endParaRPr lang="en-US" sz="2400" dirty="0">
                <a:latin typeface="Arial"/>
                <a:cs typeface="Arial"/>
              </a:endParaRPr>
            </a:p>
          </p:txBody>
        </p:sp>
      </p:grpSp>
    </p:spTree>
    <p:extLst>
      <p:ext uri="{BB962C8B-B14F-4D97-AF65-F5344CB8AC3E}">
        <p14:creationId xmlns:p14="http://schemas.microsoft.com/office/powerpoint/2010/main" val="433180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TextBox 2"/>
          <p:cNvSpPr txBox="1"/>
          <p:nvPr/>
        </p:nvSpPr>
        <p:spPr>
          <a:xfrm>
            <a:off x="2109912" y="2356520"/>
            <a:ext cx="8712968" cy="3046988"/>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name </a:t>
            </a:r>
            <a:r>
              <a:rPr lang="en-US" sz="2400" b="1" dirty="0">
                <a:solidFill>
                  <a:schemeClr val="tx1"/>
                </a:solidFill>
              </a:rPr>
              <a:t>= </a:t>
            </a:r>
            <a:r>
              <a:rPr lang="en-US" sz="2400" b="1" dirty="0">
                <a:solidFill>
                  <a:srgbClr val="008000"/>
                </a:solidFill>
              </a:rPr>
              <a:t>'Don </a:t>
            </a:r>
            <a:r>
              <a:rPr lang="en-US" sz="2400" b="1" dirty="0" smtClean="0">
                <a:solidFill>
                  <a:srgbClr val="008000"/>
                </a:solidFill>
              </a:rPr>
              <a:t>Quixote’</a:t>
            </a:r>
          </a:p>
          <a:p>
            <a:pPr algn="l"/>
            <a:endParaRPr lang="en-US" sz="2400" b="1" dirty="0">
              <a:solidFill>
                <a:schemeClr val="tx1"/>
              </a:solidFill>
            </a:endParaRPr>
          </a:p>
          <a:p>
            <a:pPr algn="l"/>
            <a:r>
              <a:rPr lang="en-US" sz="2400" b="1" dirty="0">
                <a:solidFill>
                  <a:srgbClr val="FF6600"/>
                </a:solidFill>
              </a:rPr>
              <a:t>w</a:t>
            </a:r>
            <a:r>
              <a:rPr lang="en-US" sz="2400" b="1" dirty="0" smtClean="0">
                <a:solidFill>
                  <a:srgbClr val="FF6600"/>
                </a:solidFill>
              </a:rPr>
              <a:t>hile True</a:t>
            </a:r>
            <a:r>
              <a:rPr lang="en-US" sz="2400" b="1" dirty="0" smtClean="0">
                <a:solidFill>
                  <a:schemeClr val="tx1"/>
                </a:solidFill>
              </a:rPr>
              <a:t>:</a:t>
            </a:r>
          </a:p>
          <a:p>
            <a:pPr algn="l"/>
            <a:r>
              <a:rPr lang="en-US" sz="2400" b="1" dirty="0">
                <a:solidFill>
                  <a:schemeClr val="tx1"/>
                </a:solidFill>
              </a:rPr>
              <a:t> </a:t>
            </a:r>
            <a:r>
              <a:rPr lang="en-US" sz="2400" b="1" dirty="0" smtClean="0">
                <a:solidFill>
                  <a:schemeClr val="tx1"/>
                </a:solidFill>
              </a:rPr>
              <a:t>   guess = </a:t>
            </a:r>
            <a:r>
              <a:rPr lang="en-US" sz="2400" b="1" dirty="0">
                <a:solidFill>
                  <a:srgbClr val="800000"/>
                </a:solidFill>
              </a:rPr>
              <a:t>input</a:t>
            </a:r>
            <a:r>
              <a:rPr lang="en-US" sz="2400" b="1" dirty="0">
                <a:solidFill>
                  <a:schemeClr val="tx1"/>
                </a:solidFill>
              </a:rPr>
              <a:t>(</a:t>
            </a:r>
            <a:r>
              <a:rPr lang="en-US" sz="2400" b="1" dirty="0">
                <a:solidFill>
                  <a:srgbClr val="008000"/>
                </a:solidFill>
              </a:rPr>
              <a:t>"Enter </a:t>
            </a:r>
            <a:r>
              <a:rPr lang="en-US" sz="2400" b="1" dirty="0" smtClean="0">
                <a:solidFill>
                  <a:srgbClr val="008000"/>
                </a:solidFill>
              </a:rPr>
              <a:t>guess: </a:t>
            </a:r>
            <a:r>
              <a:rPr lang="en-US" sz="2400" b="1" dirty="0">
                <a:solidFill>
                  <a:srgbClr val="008000"/>
                </a:solidFill>
              </a:rPr>
              <a:t>"</a:t>
            </a:r>
            <a:r>
              <a:rPr lang="en-US" sz="2400" b="1" dirty="0">
                <a:solidFill>
                  <a:schemeClr val="tx1"/>
                </a:solidFill>
              </a:rPr>
              <a:t>)</a:t>
            </a:r>
          </a:p>
          <a:p>
            <a:pPr algn="l"/>
            <a:endParaRPr lang="en-US" sz="2400" b="1" dirty="0">
              <a:solidFill>
                <a:schemeClr val="tx1"/>
              </a:solidFill>
            </a:endParaRPr>
          </a:p>
          <a:p>
            <a:pPr algn="l"/>
            <a:r>
              <a:rPr lang="en-US" sz="2400" b="1" dirty="0">
                <a:solidFill>
                  <a:schemeClr val="tx1"/>
                </a:solidFill>
              </a:rPr>
              <a:t>    </a:t>
            </a:r>
            <a:r>
              <a:rPr lang="en-US" sz="2400" b="1" dirty="0">
                <a:solidFill>
                  <a:srgbClr val="FF6600"/>
                </a:solidFill>
              </a:rPr>
              <a:t>if</a:t>
            </a:r>
            <a:r>
              <a:rPr lang="en-US" sz="2400" b="1" dirty="0">
                <a:solidFill>
                  <a:schemeClr val="tx1"/>
                </a:solidFill>
              </a:rPr>
              <a:t> </a:t>
            </a:r>
            <a:r>
              <a:rPr lang="en-US" sz="2400" b="1" dirty="0" smtClean="0">
                <a:solidFill>
                  <a:schemeClr val="tx1"/>
                </a:solidFill>
              </a:rPr>
              <a:t>name == guess:</a:t>
            </a:r>
            <a:endParaRPr lang="en-US" sz="2400" b="1" dirty="0">
              <a:solidFill>
                <a:schemeClr val="tx1"/>
              </a:solidFill>
            </a:endParaRPr>
          </a:p>
          <a:p>
            <a:pPr algn="l"/>
            <a:r>
              <a:rPr lang="en-US" sz="2400" b="1" dirty="0" smtClean="0">
                <a:solidFill>
                  <a:srgbClr val="800000"/>
                </a:solidFill>
              </a:rPr>
              <a:t>       print</a:t>
            </a:r>
            <a:r>
              <a:rPr lang="en-US" sz="2400" b="1" dirty="0" smtClean="0">
                <a:solidFill>
                  <a:schemeClr val="tx1"/>
                </a:solidFill>
              </a:rPr>
              <a:t>(</a:t>
            </a:r>
            <a:r>
              <a:rPr lang="en-US" sz="2400" b="1" dirty="0">
                <a:solidFill>
                  <a:srgbClr val="008000"/>
                </a:solidFill>
              </a:rPr>
              <a:t>"Correct</a:t>
            </a:r>
            <a:r>
              <a:rPr lang="en-US" sz="2400" b="1" dirty="0" smtClean="0">
                <a:solidFill>
                  <a:srgbClr val="008000"/>
                </a:solidFill>
              </a:rPr>
              <a:t>"</a:t>
            </a:r>
            <a:r>
              <a:rPr lang="en-US" sz="2400" b="1" dirty="0" smtClean="0">
                <a:solidFill>
                  <a:schemeClr val="tx1"/>
                </a:solidFill>
              </a:rPr>
              <a:t>)</a:t>
            </a:r>
            <a:endParaRPr lang="en-US" sz="2400" b="1" dirty="0">
              <a:solidFill>
                <a:schemeClr val="tx1"/>
              </a:solidFill>
            </a:endParaRPr>
          </a:p>
          <a:p>
            <a:pPr algn="l"/>
            <a:r>
              <a:rPr lang="en-US" sz="2400" b="1" dirty="0">
                <a:solidFill>
                  <a:schemeClr val="tx1"/>
                </a:solidFill>
              </a:rPr>
              <a:t>    </a:t>
            </a:r>
            <a:r>
              <a:rPr lang="en-US" sz="2400" b="1" dirty="0" smtClean="0">
                <a:solidFill>
                  <a:schemeClr val="tx1"/>
                </a:solidFill>
              </a:rPr>
              <a:t>   </a:t>
            </a:r>
            <a:r>
              <a:rPr lang="en-US" sz="2400" b="1" dirty="0" smtClean="0">
                <a:solidFill>
                  <a:srgbClr val="FF6600"/>
                </a:solidFill>
              </a:rPr>
              <a:t>break</a:t>
            </a:r>
            <a:endParaRPr lang="da-DK" sz="2400" b="1" dirty="0">
              <a:solidFill>
                <a:srgbClr val="FF6600"/>
              </a:solidFill>
            </a:endParaRPr>
          </a:p>
        </p:txBody>
      </p:sp>
    </p:spTree>
    <p:extLst>
      <p:ext uri="{BB962C8B-B14F-4D97-AF65-F5344CB8AC3E}">
        <p14:creationId xmlns:p14="http://schemas.microsoft.com/office/powerpoint/2010/main" val="3856710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389832" y="268288"/>
            <a:ext cx="9584705" cy="4680520"/>
          </a:xfrm>
        </p:spPr>
        <p:txBody>
          <a:bodyPr>
            <a:noAutofit/>
          </a:bodyPr>
          <a:lstStyle/>
          <a:p>
            <a:r>
              <a:rPr lang="en-AU" sz="4400" dirty="0" smtClean="0">
                <a:latin typeface="Arial" pitchFamily="34" charset="0"/>
                <a:cs typeface="Arial" pitchFamily="34" charset="0"/>
              </a:rPr>
              <a:t>How many times is the value of count printed in the following code?</a:t>
            </a:r>
            <a:br>
              <a:rPr lang="en-AU" sz="4400" dirty="0" smtClean="0">
                <a:latin typeface="Arial" pitchFamily="34" charset="0"/>
                <a:cs typeface="Arial" pitchFamily="34" charset="0"/>
              </a:rPr>
            </a:br>
            <a:r>
              <a:rPr lang="en-AU" sz="4400" dirty="0" smtClean="0">
                <a:latin typeface="Arial" pitchFamily="34" charset="0"/>
                <a:cs typeface="Arial" pitchFamily="34" charset="0"/>
              </a:rPr>
              <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a:t>
            </a:r>
            <a:r>
              <a:rPr lang="en-AU" sz="4400" dirty="0">
                <a:latin typeface="Arial" pitchFamily="34" charset="0"/>
                <a:cs typeface="Arial" pitchFamily="34" charset="0"/>
              </a:rPr>
              <a:t>c</a:t>
            </a:r>
            <a:r>
              <a:rPr lang="en-AU" sz="4400" dirty="0" smtClean="0">
                <a:latin typeface="Arial" pitchFamily="34" charset="0"/>
                <a:cs typeface="Arial" pitchFamily="34" charset="0"/>
              </a:rPr>
              <a:t>ount = 0</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while count &lt;= 25:</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print(</a:t>
            </a:r>
            <a:r>
              <a:rPr lang="en-AU" sz="4400" dirty="0" err="1" smtClean="0">
                <a:latin typeface="Arial" pitchFamily="34" charset="0"/>
                <a:cs typeface="Arial" pitchFamily="34" charset="0"/>
              </a:rPr>
              <a:t>str</a:t>
            </a:r>
            <a:r>
              <a:rPr lang="en-AU" sz="4400" dirty="0" smtClean="0">
                <a:latin typeface="Arial" pitchFamily="34" charset="0"/>
                <a:cs typeface="Arial" pitchFamily="34" charset="0"/>
              </a:rPr>
              <a:t>(count))</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count = count - 1</a:t>
            </a:r>
            <a:endParaRPr lang="en-AU" sz="4400" dirty="0">
              <a:latin typeface="Arial" pitchFamily="34" charset="0"/>
              <a:cs typeface="Arial" pitchFamily="34" charset="0"/>
            </a:endParaRPr>
          </a:p>
        </p:txBody>
      </p:sp>
      <p:sp>
        <p:nvSpPr>
          <p:cNvPr id="3" name="TPAnswers"/>
          <p:cNvSpPr>
            <a:spLocks noGrp="1"/>
          </p:cNvSpPr>
          <p:nvPr>
            <p:ph type="body" idx="1"/>
            <p:custDataLst>
              <p:tags r:id="rId3"/>
            </p:custDataLst>
          </p:nvPr>
        </p:nvSpPr>
        <p:spPr>
          <a:xfrm>
            <a:off x="1749872" y="5740896"/>
            <a:ext cx="6045200" cy="3263205"/>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24</a:t>
            </a:r>
          </a:p>
          <a:p>
            <a:pPr marL="1031875" indent="-914400">
              <a:spcBef>
                <a:spcPct val="20000"/>
              </a:spcBef>
              <a:spcAft>
                <a:spcPts val="0"/>
              </a:spcAft>
              <a:buFont typeface="Wingdings 2" pitchFamily="18" charset="2"/>
              <a:buAutoNum type="alphaUcPeriod"/>
            </a:pPr>
            <a:r>
              <a:rPr lang="en-AU" sz="3200" dirty="0" smtClean="0"/>
              <a:t>25</a:t>
            </a:r>
          </a:p>
          <a:p>
            <a:pPr marL="1031875" indent="-914400">
              <a:spcBef>
                <a:spcPct val="20000"/>
              </a:spcBef>
              <a:spcAft>
                <a:spcPts val="0"/>
              </a:spcAft>
              <a:buFont typeface="Wingdings 2" pitchFamily="18" charset="2"/>
              <a:buAutoNum type="alphaUcPeriod"/>
            </a:pPr>
            <a:r>
              <a:rPr lang="en-AU" sz="3200" dirty="0" smtClean="0"/>
              <a:t>26</a:t>
            </a:r>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9568709"/>
              </p:ext>
            </p:extLst>
          </p:nvPr>
        </p:nvGraphicFramePr>
        <p:xfrm>
          <a:off x="8374608" y="3364632"/>
          <a:ext cx="3680619" cy="4140696"/>
        </p:xfrm>
        <a:graphic>
          <a:graphicData uri="http://schemas.openxmlformats.org/presentationml/2006/ole">
            <mc:AlternateContent xmlns:mc="http://schemas.openxmlformats.org/markup-compatibility/2006">
              <mc:Choice xmlns:v="urn:schemas-microsoft-com:vml" Requires="v">
                <p:oleObj spid="_x0000_s2054" name="Chart" r:id="rId7" imgW="6505501" imgH="7315239" progId="MSGraph.Chart.8">
                  <p:embed followColorScheme="full"/>
                </p:oleObj>
              </mc:Choice>
              <mc:Fallback>
                <p:oleObj name="Chart" r:id="rId7" imgW="6505501" imgH="7315239" progId="MSGraph.Chart.8">
                  <p:embed followColorScheme="full"/>
                  <p:pic>
                    <p:nvPicPr>
                      <p:cNvPr id="0" name=""/>
                      <p:cNvPicPr/>
                      <p:nvPr/>
                    </p:nvPicPr>
                    <p:blipFill>
                      <a:blip r:embed="rId8"/>
                      <a:stretch>
                        <a:fillRect/>
                      </a:stretch>
                    </p:blipFill>
                    <p:spPr>
                      <a:xfrm>
                        <a:off x="8374608" y="3364632"/>
                        <a:ext cx="3680619" cy="4140696"/>
                      </a:xfrm>
                      <a:prstGeom prst="rect">
                        <a:avLst/>
                      </a:prstGeom>
                    </p:spPr>
                  </p:pic>
                </p:oleObj>
              </mc:Fallback>
            </mc:AlternateContent>
          </a:graphicData>
        </a:graphic>
      </p:graphicFrame>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p:cNvGrpSpPr/>
          <p:nvPr>
            <p:custDataLst>
              <p:tags r:id="rId5"/>
            </p:custDataLst>
          </p:nvPr>
        </p:nvGrpSpPr>
        <p:grpSpPr>
          <a:xfrm>
            <a:off x="12039600" y="8991600"/>
            <a:ext cx="838200" cy="635000"/>
            <a:chOff x="8318500" y="6032500"/>
            <a:chExt cx="838200" cy="635000"/>
          </a:xfrm>
        </p:grpSpPr>
        <p:sp>
          <p:nvSpPr>
            <p:cNvPr id="6" name="CountdownShape"/>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30</a:t>
              </a:r>
              <a:endParaRPr lang="en-AU" sz="2000" b="1">
                <a:solidFill>
                  <a:schemeClr val="tx1"/>
                </a:solidFill>
                <a:latin typeface="Tahoma"/>
              </a:endParaRPr>
            </a:p>
          </p:txBody>
        </p:sp>
      </p:grpSp>
    </p:spTree>
    <p:custDataLst>
      <p:tags r:id="rId2"/>
    </p:custDataLst>
    <p:extLst>
      <p:ext uri="{BB962C8B-B14F-4D97-AF65-F5344CB8AC3E}">
        <p14:creationId xmlns:p14="http://schemas.microsoft.com/office/powerpoint/2010/main" val="1582027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introduce simple approaches to implement repetition in python.</a:t>
            </a:r>
            <a:endParaRPr lang="en-US" dirty="0"/>
          </a:p>
        </p:txBody>
      </p:sp>
    </p:spTree>
    <p:extLst>
      <p:ext uri="{BB962C8B-B14F-4D97-AF65-F5344CB8AC3E}">
        <p14:creationId xmlns:p14="http://schemas.microsoft.com/office/powerpoint/2010/main" val="7751639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904" y="268288"/>
            <a:ext cx="10664825" cy="1101899"/>
          </a:xfrm>
        </p:spPr>
        <p:txBody>
          <a:bodyPr>
            <a:normAutofit/>
          </a:bodyPr>
          <a:lstStyle/>
          <a:p>
            <a:r>
              <a:rPr lang="en-US" dirty="0" smtClean="0"/>
              <a:t>Simple cipher</a:t>
            </a:r>
            <a:endParaRPr lang="en-US" dirty="0"/>
          </a:p>
        </p:txBody>
      </p:sp>
      <p:sp>
        <p:nvSpPr>
          <p:cNvPr id="4" name="Content Placeholder 3"/>
          <p:cNvSpPr>
            <a:spLocks noGrp="1"/>
          </p:cNvSpPr>
          <p:nvPr>
            <p:ph idx="1"/>
          </p:nvPr>
        </p:nvSpPr>
        <p:spPr>
          <a:xfrm>
            <a:off x="3190032" y="1924472"/>
            <a:ext cx="9289032" cy="4104455"/>
          </a:xfrm>
        </p:spPr>
        <p:txBody>
          <a:bodyPr/>
          <a:lstStyle/>
          <a:p>
            <a:r>
              <a:rPr lang="en-US" dirty="0" smtClean="0"/>
              <a:t>Suppose we have the message:</a:t>
            </a:r>
          </a:p>
          <a:p>
            <a:pPr marL="117475" indent="0" algn="ctr">
              <a:buNone/>
            </a:pPr>
            <a:r>
              <a:rPr lang="en-US" i="1" dirty="0"/>
              <a:t>t</a:t>
            </a:r>
            <a:r>
              <a:rPr lang="en-US" i="1" dirty="0" smtClean="0"/>
              <a:t>ake the </a:t>
            </a:r>
            <a:r>
              <a:rPr lang="en-US" i="1" dirty="0" err="1" smtClean="0"/>
              <a:t>rubicon</a:t>
            </a:r>
            <a:endParaRPr lang="en-US" i="1" dirty="0" smtClean="0"/>
          </a:p>
          <a:p>
            <a:pPr marL="117475" indent="0" algn="ctr">
              <a:buNone/>
            </a:pPr>
            <a:endParaRPr lang="en-US" i="1" dirty="0"/>
          </a:p>
          <a:p>
            <a:r>
              <a:rPr lang="en-US" dirty="0" smtClean="0"/>
              <a:t>Then we would encode it as:</a:t>
            </a:r>
          </a:p>
          <a:p>
            <a:pPr marL="117475" indent="0" algn="ctr">
              <a:buNone/>
            </a:pPr>
            <a:r>
              <a:rPr lang="hr-HR" dirty="0" smtClean="0"/>
              <a:t>VTOU  VKU  </a:t>
            </a:r>
            <a:r>
              <a:rPr lang="hr-HR" dirty="0"/>
              <a:t>PLHBEXF</a:t>
            </a:r>
            <a:endParaRPr lang="en-US" dirty="0" smtClean="0"/>
          </a:p>
          <a:p>
            <a:endParaRPr lang="en-US" dirty="0"/>
          </a:p>
        </p:txBody>
      </p:sp>
      <p:sp>
        <p:nvSpPr>
          <p:cNvPr id="3" name="Rectangle 2"/>
          <p:cNvSpPr/>
          <p:nvPr/>
        </p:nvSpPr>
        <p:spPr>
          <a:xfrm>
            <a:off x="1749872" y="1636049"/>
            <a:ext cx="1523008" cy="8094524"/>
          </a:xfrm>
          <a:prstGeom prst="rect">
            <a:avLst/>
          </a:prstGeom>
        </p:spPr>
        <p:txBody>
          <a:bodyPr wrap="square">
            <a:spAutoFit/>
          </a:bodyPr>
          <a:lstStyle/>
          <a:p>
            <a:pPr algn="l"/>
            <a:r>
              <a:rPr lang="pl-PL" sz="2000" b="1" dirty="0">
                <a:solidFill>
                  <a:srgbClr val="0000FF"/>
                </a:solidFill>
                <a:latin typeface="Arial"/>
                <a:cs typeface="Arial"/>
              </a:rPr>
              <a:t>a </a:t>
            </a:r>
            <a:r>
              <a:rPr lang="pl-PL" sz="2000" b="1" dirty="0" smtClean="0">
                <a:solidFill>
                  <a:srgbClr val="0000FF"/>
                </a:solidFill>
                <a:latin typeface="Arial"/>
                <a:cs typeface="Arial"/>
              </a:rPr>
              <a:t>-&gt; T</a:t>
            </a:r>
            <a:endParaRPr lang="pl-PL" sz="2000" b="1" dirty="0">
              <a:solidFill>
                <a:srgbClr val="0000FF"/>
              </a:solidFill>
              <a:latin typeface="Arial"/>
              <a:cs typeface="Arial"/>
            </a:endParaRPr>
          </a:p>
          <a:p>
            <a:pPr algn="l"/>
            <a:r>
              <a:rPr lang="pl-PL" sz="2000" b="1" dirty="0">
                <a:solidFill>
                  <a:srgbClr val="0000FF"/>
                </a:solidFill>
                <a:latin typeface="Arial"/>
                <a:cs typeface="Arial"/>
              </a:rPr>
              <a:t>b -&gt; H</a:t>
            </a:r>
          </a:p>
          <a:p>
            <a:pPr algn="l"/>
            <a:r>
              <a:rPr lang="pl-PL" sz="2000" b="1" dirty="0">
                <a:solidFill>
                  <a:srgbClr val="0000FF"/>
                </a:solidFill>
                <a:latin typeface="Arial"/>
                <a:cs typeface="Arial"/>
              </a:rPr>
              <a:t>c -&gt; E</a:t>
            </a:r>
          </a:p>
          <a:p>
            <a:pPr algn="l"/>
            <a:r>
              <a:rPr lang="pl-PL" sz="2000" b="1" dirty="0">
                <a:solidFill>
                  <a:srgbClr val="0000FF"/>
                </a:solidFill>
                <a:latin typeface="Arial"/>
                <a:cs typeface="Arial"/>
              </a:rPr>
              <a:t>d -&gt; Q</a:t>
            </a:r>
          </a:p>
          <a:p>
            <a:pPr algn="l"/>
            <a:r>
              <a:rPr lang="pl-PL" sz="2000" b="1" dirty="0">
                <a:solidFill>
                  <a:srgbClr val="0000FF"/>
                </a:solidFill>
                <a:latin typeface="Arial"/>
                <a:cs typeface="Arial"/>
              </a:rPr>
              <a:t>e -&gt; U</a:t>
            </a:r>
          </a:p>
          <a:p>
            <a:pPr algn="l"/>
            <a:r>
              <a:rPr lang="pl-PL" sz="2000" b="1" dirty="0">
                <a:solidFill>
                  <a:srgbClr val="0000FF"/>
                </a:solidFill>
                <a:latin typeface="Arial"/>
                <a:cs typeface="Arial"/>
              </a:rPr>
              <a:t>f -&gt; I</a:t>
            </a:r>
          </a:p>
          <a:p>
            <a:pPr algn="l"/>
            <a:r>
              <a:rPr lang="pl-PL" sz="2000" b="1" dirty="0">
                <a:solidFill>
                  <a:srgbClr val="0000FF"/>
                </a:solidFill>
                <a:latin typeface="Arial"/>
                <a:cs typeface="Arial"/>
              </a:rPr>
              <a:t>g -&gt; C</a:t>
            </a:r>
          </a:p>
          <a:p>
            <a:pPr algn="l"/>
            <a:r>
              <a:rPr lang="pl-PL" sz="2000" b="1" dirty="0">
                <a:solidFill>
                  <a:srgbClr val="0000FF"/>
                </a:solidFill>
                <a:latin typeface="Arial"/>
                <a:cs typeface="Arial"/>
              </a:rPr>
              <a:t>h -&gt; K</a:t>
            </a:r>
          </a:p>
          <a:p>
            <a:pPr algn="l"/>
            <a:r>
              <a:rPr lang="pl-PL" sz="2000" b="1" dirty="0">
                <a:solidFill>
                  <a:srgbClr val="0000FF"/>
                </a:solidFill>
                <a:latin typeface="Arial"/>
                <a:cs typeface="Arial"/>
              </a:rPr>
              <a:t>i -&gt; B</a:t>
            </a:r>
          </a:p>
          <a:p>
            <a:pPr algn="l"/>
            <a:r>
              <a:rPr lang="pl-PL" sz="2000" b="1" dirty="0">
                <a:solidFill>
                  <a:srgbClr val="0000FF"/>
                </a:solidFill>
                <a:latin typeface="Arial"/>
                <a:cs typeface="Arial"/>
              </a:rPr>
              <a:t>j -&gt; R</a:t>
            </a:r>
          </a:p>
          <a:p>
            <a:pPr algn="l"/>
            <a:r>
              <a:rPr lang="pl-PL" sz="2000" b="1" dirty="0">
                <a:solidFill>
                  <a:srgbClr val="0000FF"/>
                </a:solidFill>
                <a:latin typeface="Arial"/>
                <a:cs typeface="Arial"/>
              </a:rPr>
              <a:t>k -&gt; O</a:t>
            </a:r>
          </a:p>
          <a:p>
            <a:pPr algn="l"/>
            <a:r>
              <a:rPr lang="pl-PL" sz="2000" b="1" dirty="0">
                <a:solidFill>
                  <a:srgbClr val="0000FF"/>
                </a:solidFill>
                <a:latin typeface="Arial"/>
                <a:cs typeface="Arial"/>
              </a:rPr>
              <a:t>l -&gt; W</a:t>
            </a:r>
          </a:p>
          <a:p>
            <a:pPr algn="l"/>
            <a:r>
              <a:rPr lang="pl-PL" sz="2000" b="1" dirty="0">
                <a:solidFill>
                  <a:srgbClr val="0000FF"/>
                </a:solidFill>
                <a:latin typeface="Arial"/>
                <a:cs typeface="Arial"/>
              </a:rPr>
              <a:t>m -&gt; N</a:t>
            </a:r>
          </a:p>
          <a:p>
            <a:pPr algn="l"/>
            <a:r>
              <a:rPr lang="pl-PL" sz="2000" b="1" dirty="0">
                <a:solidFill>
                  <a:srgbClr val="0000FF"/>
                </a:solidFill>
                <a:latin typeface="Arial"/>
                <a:cs typeface="Arial"/>
              </a:rPr>
              <a:t>n -&gt; F</a:t>
            </a:r>
          </a:p>
          <a:p>
            <a:pPr algn="l"/>
            <a:r>
              <a:rPr lang="pl-PL" sz="2000" b="1" dirty="0">
                <a:solidFill>
                  <a:srgbClr val="0000FF"/>
                </a:solidFill>
                <a:latin typeface="Arial"/>
                <a:cs typeface="Arial"/>
              </a:rPr>
              <a:t>o -&gt; X</a:t>
            </a:r>
          </a:p>
          <a:p>
            <a:pPr algn="l"/>
            <a:r>
              <a:rPr lang="pl-PL" sz="2000" b="1" dirty="0">
                <a:solidFill>
                  <a:srgbClr val="0000FF"/>
                </a:solidFill>
                <a:latin typeface="Arial"/>
                <a:cs typeface="Arial"/>
              </a:rPr>
              <a:t>p -&gt; J</a:t>
            </a:r>
          </a:p>
          <a:p>
            <a:pPr algn="l"/>
            <a:r>
              <a:rPr lang="pl-PL" sz="2000" b="1" dirty="0">
                <a:solidFill>
                  <a:srgbClr val="0000FF"/>
                </a:solidFill>
                <a:latin typeface="Arial"/>
                <a:cs typeface="Arial"/>
              </a:rPr>
              <a:t>q -&gt; M</a:t>
            </a:r>
          </a:p>
          <a:p>
            <a:pPr algn="l"/>
            <a:r>
              <a:rPr lang="pl-PL" sz="2000" b="1" dirty="0">
                <a:solidFill>
                  <a:srgbClr val="0000FF"/>
                </a:solidFill>
                <a:latin typeface="Arial"/>
                <a:cs typeface="Arial"/>
              </a:rPr>
              <a:t>r -&gt; P</a:t>
            </a:r>
          </a:p>
          <a:p>
            <a:pPr algn="l"/>
            <a:r>
              <a:rPr lang="pl-PL" sz="2000" b="1" dirty="0">
                <a:solidFill>
                  <a:srgbClr val="0000FF"/>
                </a:solidFill>
                <a:latin typeface="Arial"/>
                <a:cs typeface="Arial"/>
              </a:rPr>
              <a:t>s -&gt; S</a:t>
            </a:r>
          </a:p>
          <a:p>
            <a:pPr algn="l"/>
            <a:r>
              <a:rPr lang="pl-PL" sz="2000" b="1" dirty="0">
                <a:solidFill>
                  <a:srgbClr val="0000FF"/>
                </a:solidFill>
                <a:latin typeface="Arial"/>
                <a:cs typeface="Arial"/>
              </a:rPr>
              <a:t>t -&gt; V</a:t>
            </a:r>
          </a:p>
          <a:p>
            <a:pPr algn="l"/>
            <a:r>
              <a:rPr lang="pl-PL" sz="2000" b="1" dirty="0">
                <a:solidFill>
                  <a:srgbClr val="0000FF"/>
                </a:solidFill>
                <a:latin typeface="Arial"/>
                <a:cs typeface="Arial"/>
              </a:rPr>
              <a:t>u -&gt; L</a:t>
            </a:r>
          </a:p>
          <a:p>
            <a:pPr algn="l"/>
            <a:r>
              <a:rPr lang="pl-PL" sz="2000" b="1" dirty="0">
                <a:solidFill>
                  <a:srgbClr val="0000FF"/>
                </a:solidFill>
                <a:latin typeface="Arial"/>
                <a:cs typeface="Arial"/>
              </a:rPr>
              <a:t>v -&gt; A</a:t>
            </a:r>
          </a:p>
          <a:p>
            <a:pPr algn="l"/>
            <a:r>
              <a:rPr lang="pl-PL" sz="2000" b="1" dirty="0">
                <a:solidFill>
                  <a:srgbClr val="0000FF"/>
                </a:solidFill>
                <a:latin typeface="Arial"/>
                <a:cs typeface="Arial"/>
              </a:rPr>
              <a:t>w -&gt; Z</a:t>
            </a:r>
          </a:p>
          <a:p>
            <a:pPr algn="l"/>
            <a:r>
              <a:rPr lang="pl-PL" sz="2000" b="1" dirty="0">
                <a:solidFill>
                  <a:srgbClr val="0000FF"/>
                </a:solidFill>
                <a:latin typeface="Arial"/>
                <a:cs typeface="Arial"/>
              </a:rPr>
              <a:t>x -&gt; Y</a:t>
            </a:r>
          </a:p>
          <a:p>
            <a:pPr algn="l"/>
            <a:r>
              <a:rPr lang="pl-PL" sz="2000" b="1" dirty="0">
                <a:solidFill>
                  <a:srgbClr val="0000FF"/>
                </a:solidFill>
                <a:latin typeface="Arial"/>
                <a:cs typeface="Arial"/>
              </a:rPr>
              <a:t>y -&gt; D</a:t>
            </a:r>
          </a:p>
          <a:p>
            <a:pPr algn="l"/>
            <a:r>
              <a:rPr lang="pl-PL" sz="2000" b="1" dirty="0">
                <a:solidFill>
                  <a:srgbClr val="0000FF"/>
                </a:solidFill>
                <a:latin typeface="Arial"/>
                <a:cs typeface="Arial"/>
              </a:rPr>
              <a:t>z -&gt; G</a:t>
            </a:r>
            <a:endParaRPr lang="en-US" sz="2000" b="1" dirty="0">
              <a:solidFill>
                <a:srgbClr val="0000FF"/>
              </a:solidFill>
              <a:latin typeface="Arial"/>
              <a:cs typeface="Arial"/>
            </a:endParaRPr>
          </a:p>
        </p:txBody>
      </p:sp>
    </p:spTree>
    <p:extLst>
      <p:ext uri="{BB962C8B-B14F-4D97-AF65-F5344CB8AC3E}">
        <p14:creationId xmlns:p14="http://schemas.microsoft.com/office/powerpoint/2010/main" val="3923616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ncode.py</a:t>
            </a:r>
            <a:endParaRPr lang="en-US" dirty="0"/>
          </a:p>
        </p:txBody>
      </p:sp>
      <p:sp>
        <p:nvSpPr>
          <p:cNvPr id="3" name="TextBox 2"/>
          <p:cNvSpPr txBox="1"/>
          <p:nvPr/>
        </p:nvSpPr>
        <p:spPr>
          <a:xfrm>
            <a:off x="2109912" y="2356520"/>
            <a:ext cx="8712968" cy="4154983"/>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plain = </a:t>
            </a:r>
            <a:r>
              <a:rPr lang="en-US" sz="2400" b="1" dirty="0">
                <a:solidFill>
                  <a:srgbClr val="008000"/>
                </a:solidFill>
              </a:rPr>
              <a:t>'</a:t>
            </a:r>
            <a:r>
              <a:rPr lang="en-US" sz="2400" b="1" dirty="0" err="1">
                <a:solidFill>
                  <a:srgbClr val="008000"/>
                </a:solidFill>
              </a:rPr>
              <a:t>abcdefghijklmnopqrstuvwxyz</a:t>
            </a:r>
            <a:r>
              <a:rPr lang="en-US" sz="2400" b="1" dirty="0">
                <a:solidFill>
                  <a:srgbClr val="008000"/>
                </a:solidFill>
              </a:rPr>
              <a:t>'</a:t>
            </a:r>
          </a:p>
          <a:p>
            <a:pPr algn="l"/>
            <a:r>
              <a:rPr lang="en-US" sz="2400" b="1" dirty="0">
                <a:solidFill>
                  <a:schemeClr val="tx1"/>
                </a:solidFill>
              </a:rPr>
              <a:t>cipher = </a:t>
            </a:r>
            <a:r>
              <a:rPr lang="en-US" sz="2400" b="1" dirty="0">
                <a:solidFill>
                  <a:srgbClr val="008000"/>
                </a:solidFill>
              </a:rPr>
              <a:t>'THEQUICKBROWNFXJMPSVLAZYDG'</a:t>
            </a:r>
          </a:p>
          <a:p>
            <a:pPr algn="l"/>
            <a:endParaRPr lang="en-US" sz="2400" b="1" dirty="0">
              <a:solidFill>
                <a:srgbClr val="008000"/>
              </a:solidFill>
            </a:endParaRPr>
          </a:p>
          <a:p>
            <a:pPr algn="l"/>
            <a:r>
              <a:rPr lang="en-US" sz="2400" b="1" dirty="0">
                <a:solidFill>
                  <a:schemeClr val="tx1"/>
                </a:solidFill>
              </a:rPr>
              <a:t>message = </a:t>
            </a:r>
            <a:r>
              <a:rPr lang="en-US" sz="2400" b="1" dirty="0">
                <a:solidFill>
                  <a:srgbClr val="800000"/>
                </a:solidFill>
              </a:rPr>
              <a:t>input</a:t>
            </a:r>
            <a:r>
              <a:rPr lang="en-US" sz="2400" b="1" dirty="0">
                <a:solidFill>
                  <a:schemeClr val="tx1"/>
                </a:solidFill>
              </a:rPr>
              <a:t>(</a:t>
            </a:r>
            <a:r>
              <a:rPr lang="en-US" sz="2400" b="1" dirty="0">
                <a:solidFill>
                  <a:srgbClr val="008000"/>
                </a:solidFill>
              </a:rPr>
              <a:t>"Enter message: "</a:t>
            </a:r>
            <a:r>
              <a:rPr lang="en-US" sz="2400" b="1" dirty="0">
                <a:solidFill>
                  <a:schemeClr val="tx1"/>
                </a:solidFill>
              </a:rPr>
              <a:t>)</a:t>
            </a:r>
          </a:p>
          <a:p>
            <a:pPr algn="l"/>
            <a:endParaRPr lang="en-US" sz="2400" b="1" dirty="0">
              <a:solidFill>
                <a:schemeClr val="tx1"/>
              </a:solidFill>
            </a:endParaRPr>
          </a:p>
          <a:p>
            <a:pPr algn="l"/>
            <a:r>
              <a:rPr lang="en-US" sz="2400" b="1" dirty="0" smtClean="0">
                <a:solidFill>
                  <a:srgbClr val="FF6600"/>
                </a:solidFill>
              </a:rPr>
              <a:t>for</a:t>
            </a:r>
            <a:r>
              <a:rPr lang="en-US" sz="2400" b="1" dirty="0" smtClean="0">
                <a:solidFill>
                  <a:schemeClr val="tx1"/>
                </a:solidFill>
              </a:rPr>
              <a:t> </a:t>
            </a:r>
            <a:r>
              <a:rPr lang="en-US" sz="2400" b="1" dirty="0">
                <a:solidFill>
                  <a:schemeClr val="tx1"/>
                </a:solidFill>
              </a:rPr>
              <a:t>char </a:t>
            </a:r>
            <a:r>
              <a:rPr lang="en-US" sz="2400" b="1" dirty="0">
                <a:solidFill>
                  <a:srgbClr val="FF6600"/>
                </a:solidFill>
              </a:rPr>
              <a:t>in</a:t>
            </a:r>
            <a:r>
              <a:rPr lang="en-US" sz="2400" b="1" dirty="0">
                <a:solidFill>
                  <a:schemeClr val="tx1"/>
                </a:solidFill>
              </a:rPr>
              <a:t> message:</a:t>
            </a:r>
          </a:p>
          <a:p>
            <a:pPr algn="l"/>
            <a:r>
              <a:rPr lang="en-US" sz="2400" b="1" dirty="0">
                <a:solidFill>
                  <a:schemeClr val="tx1"/>
                </a:solidFill>
              </a:rPr>
              <a:t>    </a:t>
            </a:r>
            <a:r>
              <a:rPr lang="en-US" sz="2400" b="1" dirty="0">
                <a:solidFill>
                  <a:srgbClr val="FF6600"/>
                </a:solidFill>
              </a:rPr>
              <a:t>if</a:t>
            </a:r>
            <a:r>
              <a:rPr lang="en-US" sz="2400" b="1" dirty="0">
                <a:solidFill>
                  <a:schemeClr val="tx1"/>
                </a:solidFill>
              </a:rPr>
              <a:t> char </a:t>
            </a:r>
            <a:r>
              <a:rPr lang="en-US" sz="2400" b="1" dirty="0">
                <a:solidFill>
                  <a:srgbClr val="FF6600"/>
                </a:solidFill>
              </a:rPr>
              <a:t>in</a:t>
            </a:r>
            <a:r>
              <a:rPr lang="en-US" sz="2400" b="1" dirty="0">
                <a:solidFill>
                  <a:schemeClr val="tx1"/>
                </a:solidFill>
              </a:rPr>
              <a:t> plain:</a:t>
            </a:r>
          </a:p>
          <a:p>
            <a:pPr algn="l"/>
            <a:r>
              <a:rPr lang="en-US" sz="2400" b="1" dirty="0">
                <a:solidFill>
                  <a:schemeClr val="tx1"/>
                </a:solidFill>
              </a:rPr>
              <a:t>        position = </a:t>
            </a:r>
            <a:r>
              <a:rPr lang="en-US" sz="2400" b="1" dirty="0" err="1">
                <a:solidFill>
                  <a:schemeClr val="tx1"/>
                </a:solidFill>
              </a:rPr>
              <a:t>plain.find</a:t>
            </a:r>
            <a:r>
              <a:rPr lang="en-US" sz="2400" b="1" dirty="0">
                <a:solidFill>
                  <a:schemeClr val="tx1"/>
                </a:solidFill>
              </a:rPr>
              <a:t>(char)</a:t>
            </a:r>
          </a:p>
          <a:p>
            <a:pPr algn="l"/>
            <a:r>
              <a:rPr lang="en-US" sz="2400" b="1" dirty="0">
                <a:solidFill>
                  <a:schemeClr val="tx1"/>
                </a:solidFill>
              </a:rPr>
              <a:t>        </a:t>
            </a:r>
            <a:r>
              <a:rPr lang="en-US" sz="2400" b="1" dirty="0">
                <a:solidFill>
                  <a:srgbClr val="800000"/>
                </a:solidFill>
              </a:rPr>
              <a:t>print</a:t>
            </a:r>
            <a:r>
              <a:rPr lang="en-US" sz="2400" b="1" dirty="0">
                <a:solidFill>
                  <a:schemeClr val="tx1"/>
                </a:solidFill>
              </a:rPr>
              <a:t>(cipher[position], end = </a:t>
            </a:r>
            <a:r>
              <a:rPr lang="en-US" sz="2400" b="1" dirty="0">
                <a:solidFill>
                  <a:srgbClr val="008000"/>
                </a:solidFill>
              </a:rPr>
              <a:t>''</a:t>
            </a:r>
            <a:r>
              <a:rPr lang="en-US" sz="2400" b="1" dirty="0">
                <a:solidFill>
                  <a:schemeClr val="tx1"/>
                </a:solidFill>
              </a:rPr>
              <a:t>)</a:t>
            </a:r>
          </a:p>
          <a:p>
            <a:pPr algn="l"/>
            <a:r>
              <a:rPr lang="en-US" sz="2400" b="1" dirty="0">
                <a:solidFill>
                  <a:schemeClr val="tx1"/>
                </a:solidFill>
              </a:rPr>
              <a:t>    </a:t>
            </a:r>
            <a:r>
              <a:rPr lang="en-US" sz="2400" b="1" dirty="0">
                <a:solidFill>
                  <a:srgbClr val="FF6600"/>
                </a:solidFill>
              </a:rPr>
              <a:t>else</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 print</a:t>
            </a:r>
            <a:r>
              <a:rPr lang="en-US" sz="2400" b="1" dirty="0">
                <a:solidFill>
                  <a:schemeClr val="tx1"/>
                </a:solidFill>
              </a:rPr>
              <a:t>(char, end='')</a:t>
            </a:r>
            <a:endParaRPr lang="da-DK" sz="2400" b="1" dirty="0">
              <a:solidFill>
                <a:schemeClr val="tx1"/>
              </a:solidFill>
            </a:endParaRPr>
          </a:p>
        </p:txBody>
      </p:sp>
    </p:spTree>
    <p:extLst>
      <p:ext uri="{BB962C8B-B14F-4D97-AF65-F5344CB8AC3E}">
        <p14:creationId xmlns:p14="http://schemas.microsoft.com/office/powerpoint/2010/main" val="1991750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encode.py</a:t>
            </a:r>
            <a:r>
              <a:rPr lang="en-US" dirty="0" smtClean="0"/>
              <a:t> (better version)</a:t>
            </a:r>
            <a:endParaRPr lang="en-US" dirty="0"/>
          </a:p>
        </p:txBody>
      </p:sp>
      <p:sp>
        <p:nvSpPr>
          <p:cNvPr id="3" name="TextBox 2"/>
          <p:cNvSpPr txBox="1"/>
          <p:nvPr/>
        </p:nvSpPr>
        <p:spPr>
          <a:xfrm>
            <a:off x="2109912" y="2356520"/>
            <a:ext cx="8712968" cy="5262979"/>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plain = </a:t>
            </a:r>
            <a:r>
              <a:rPr lang="en-US" sz="2400" b="1" dirty="0">
                <a:solidFill>
                  <a:srgbClr val="008000"/>
                </a:solidFill>
              </a:rPr>
              <a:t>'</a:t>
            </a:r>
            <a:r>
              <a:rPr lang="en-US" sz="2400" b="1" dirty="0" err="1">
                <a:solidFill>
                  <a:srgbClr val="008000"/>
                </a:solidFill>
              </a:rPr>
              <a:t>abcdefghijklmnopqrstuvwxyz</a:t>
            </a:r>
            <a:r>
              <a:rPr lang="en-US" sz="2400" b="1" dirty="0">
                <a:solidFill>
                  <a:srgbClr val="008000"/>
                </a:solidFill>
              </a:rPr>
              <a:t>'</a:t>
            </a:r>
          </a:p>
          <a:p>
            <a:pPr algn="l"/>
            <a:r>
              <a:rPr lang="en-US" sz="2400" b="1" dirty="0">
                <a:solidFill>
                  <a:schemeClr val="tx1"/>
                </a:solidFill>
              </a:rPr>
              <a:t>cipher = </a:t>
            </a:r>
            <a:r>
              <a:rPr lang="en-US" sz="2400" b="1" dirty="0">
                <a:solidFill>
                  <a:srgbClr val="008000"/>
                </a:solidFill>
              </a:rPr>
              <a:t>'THEQUICKBROWNFXJMPSVLAZYDG'</a:t>
            </a:r>
          </a:p>
          <a:p>
            <a:pPr algn="l"/>
            <a:endParaRPr lang="en-US" sz="2400" b="1" dirty="0">
              <a:solidFill>
                <a:srgbClr val="008000"/>
              </a:solidFill>
            </a:endParaRPr>
          </a:p>
          <a:p>
            <a:pPr algn="l"/>
            <a:r>
              <a:rPr lang="en-US" sz="2400" b="1" dirty="0">
                <a:solidFill>
                  <a:schemeClr val="tx1"/>
                </a:solidFill>
              </a:rPr>
              <a:t>message = </a:t>
            </a:r>
            <a:r>
              <a:rPr lang="en-US" sz="2400" b="1" dirty="0">
                <a:solidFill>
                  <a:srgbClr val="800000"/>
                </a:solidFill>
              </a:rPr>
              <a:t>input</a:t>
            </a:r>
            <a:r>
              <a:rPr lang="en-US" sz="2400" b="1" dirty="0">
                <a:solidFill>
                  <a:schemeClr val="tx1"/>
                </a:solidFill>
              </a:rPr>
              <a:t>(</a:t>
            </a:r>
            <a:r>
              <a:rPr lang="en-US" sz="2400" b="1" dirty="0">
                <a:solidFill>
                  <a:srgbClr val="008000"/>
                </a:solidFill>
              </a:rPr>
              <a:t>"Enter message: "</a:t>
            </a:r>
            <a:r>
              <a:rPr lang="en-US" sz="2400" b="1" dirty="0">
                <a:solidFill>
                  <a:schemeClr val="tx1"/>
                </a:solidFill>
              </a:rPr>
              <a:t>)</a:t>
            </a:r>
          </a:p>
          <a:p>
            <a:pPr algn="l"/>
            <a:endParaRPr lang="en-US" sz="2400" b="1" dirty="0">
              <a:solidFill>
                <a:schemeClr val="tx1"/>
              </a:solidFill>
            </a:endParaRPr>
          </a:p>
          <a:p>
            <a:pPr algn="l"/>
            <a:r>
              <a:rPr lang="en-US" sz="2400" b="1" dirty="0">
                <a:solidFill>
                  <a:srgbClr val="008000"/>
                </a:solidFill>
              </a:rPr>
              <a:t>'Change message to lower case'</a:t>
            </a:r>
          </a:p>
          <a:p>
            <a:pPr algn="l"/>
            <a:r>
              <a:rPr lang="en-US" sz="2400" b="1" dirty="0">
                <a:solidFill>
                  <a:schemeClr val="tx1"/>
                </a:solidFill>
              </a:rPr>
              <a:t>message = </a:t>
            </a:r>
            <a:r>
              <a:rPr lang="en-US" sz="2400" b="1" dirty="0" err="1">
                <a:solidFill>
                  <a:schemeClr val="tx1"/>
                </a:solidFill>
              </a:rPr>
              <a:t>message.lower</a:t>
            </a:r>
            <a:r>
              <a:rPr lang="en-US" sz="2400" b="1" dirty="0">
                <a:solidFill>
                  <a:schemeClr val="tx1"/>
                </a:solidFill>
              </a:rPr>
              <a:t>()</a:t>
            </a:r>
          </a:p>
          <a:p>
            <a:pPr algn="l"/>
            <a:endParaRPr lang="en-US" sz="2400" b="1" dirty="0">
              <a:solidFill>
                <a:schemeClr val="tx1"/>
              </a:solidFill>
            </a:endParaRPr>
          </a:p>
          <a:p>
            <a:pPr algn="l"/>
            <a:r>
              <a:rPr lang="en-US" sz="2400" b="1" dirty="0">
                <a:solidFill>
                  <a:srgbClr val="FF6600"/>
                </a:solidFill>
              </a:rPr>
              <a:t>for</a:t>
            </a:r>
            <a:r>
              <a:rPr lang="en-US" sz="2400" b="1" dirty="0">
                <a:solidFill>
                  <a:schemeClr val="tx1"/>
                </a:solidFill>
              </a:rPr>
              <a:t> char </a:t>
            </a:r>
            <a:r>
              <a:rPr lang="en-US" sz="2400" b="1" dirty="0">
                <a:solidFill>
                  <a:srgbClr val="FF6600"/>
                </a:solidFill>
              </a:rPr>
              <a:t>in</a:t>
            </a:r>
            <a:r>
              <a:rPr lang="en-US" sz="2400" b="1" dirty="0">
                <a:solidFill>
                  <a:schemeClr val="tx1"/>
                </a:solidFill>
              </a:rPr>
              <a:t> message:</a:t>
            </a:r>
          </a:p>
          <a:p>
            <a:pPr algn="l"/>
            <a:r>
              <a:rPr lang="en-US" sz="2400" b="1" dirty="0">
                <a:solidFill>
                  <a:schemeClr val="tx1"/>
                </a:solidFill>
              </a:rPr>
              <a:t>    </a:t>
            </a:r>
            <a:r>
              <a:rPr lang="en-US" sz="2400" b="1" dirty="0">
                <a:solidFill>
                  <a:srgbClr val="FF6600"/>
                </a:solidFill>
              </a:rPr>
              <a:t>if</a:t>
            </a:r>
            <a:r>
              <a:rPr lang="en-US" sz="2400" b="1" dirty="0">
                <a:solidFill>
                  <a:schemeClr val="tx1"/>
                </a:solidFill>
              </a:rPr>
              <a:t> char </a:t>
            </a:r>
            <a:r>
              <a:rPr lang="en-US" sz="2400" b="1" dirty="0">
                <a:solidFill>
                  <a:srgbClr val="FF6600"/>
                </a:solidFill>
              </a:rPr>
              <a:t>in</a:t>
            </a:r>
            <a:r>
              <a:rPr lang="en-US" sz="2400" b="1" dirty="0">
                <a:solidFill>
                  <a:schemeClr val="tx1"/>
                </a:solidFill>
              </a:rPr>
              <a:t> plain:</a:t>
            </a:r>
          </a:p>
          <a:p>
            <a:pPr algn="l"/>
            <a:r>
              <a:rPr lang="en-US" sz="2400" b="1" dirty="0">
                <a:solidFill>
                  <a:schemeClr val="tx1"/>
                </a:solidFill>
              </a:rPr>
              <a:t>        position = </a:t>
            </a:r>
            <a:r>
              <a:rPr lang="en-US" sz="2400" b="1" dirty="0" err="1">
                <a:solidFill>
                  <a:schemeClr val="tx1"/>
                </a:solidFill>
              </a:rPr>
              <a:t>plain.find</a:t>
            </a:r>
            <a:r>
              <a:rPr lang="en-US" sz="2400" b="1" dirty="0">
                <a:solidFill>
                  <a:schemeClr val="tx1"/>
                </a:solidFill>
              </a:rPr>
              <a:t>(char)</a:t>
            </a:r>
          </a:p>
          <a:p>
            <a:pPr algn="l"/>
            <a:r>
              <a:rPr lang="en-US" sz="2400" b="1" dirty="0">
                <a:solidFill>
                  <a:schemeClr val="tx1"/>
                </a:solidFill>
              </a:rPr>
              <a:t>        </a:t>
            </a:r>
            <a:r>
              <a:rPr lang="en-US" sz="2400" b="1" dirty="0">
                <a:solidFill>
                  <a:srgbClr val="800000"/>
                </a:solidFill>
              </a:rPr>
              <a:t>print</a:t>
            </a:r>
            <a:r>
              <a:rPr lang="en-US" sz="2400" b="1" dirty="0">
                <a:solidFill>
                  <a:schemeClr val="tx1"/>
                </a:solidFill>
              </a:rPr>
              <a:t>(cipher[position], end = </a:t>
            </a:r>
            <a:r>
              <a:rPr lang="en-US" sz="2400" b="1" dirty="0">
                <a:solidFill>
                  <a:srgbClr val="008000"/>
                </a:solidFill>
              </a:rPr>
              <a:t>''</a:t>
            </a:r>
            <a:r>
              <a:rPr lang="en-US" sz="2400" b="1" dirty="0">
                <a:solidFill>
                  <a:schemeClr val="tx1"/>
                </a:solidFill>
              </a:rPr>
              <a:t>)</a:t>
            </a:r>
          </a:p>
          <a:p>
            <a:pPr algn="l"/>
            <a:r>
              <a:rPr lang="en-US" sz="2400" b="1" dirty="0">
                <a:solidFill>
                  <a:schemeClr val="tx1"/>
                </a:solidFill>
              </a:rPr>
              <a:t>    </a:t>
            </a:r>
            <a:r>
              <a:rPr lang="en-US" sz="2400" b="1" dirty="0">
                <a:solidFill>
                  <a:srgbClr val="FF6600"/>
                </a:solidFill>
              </a:rPr>
              <a:t>else</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 print</a:t>
            </a:r>
            <a:r>
              <a:rPr lang="en-US" sz="2400" b="1" dirty="0">
                <a:solidFill>
                  <a:schemeClr val="tx1"/>
                </a:solidFill>
              </a:rPr>
              <a:t>(char, end=</a:t>
            </a:r>
            <a:r>
              <a:rPr lang="en-US" sz="2400" b="1" dirty="0">
                <a:solidFill>
                  <a:srgbClr val="008000"/>
                </a:solidFill>
              </a:rPr>
              <a:t>''</a:t>
            </a:r>
            <a:r>
              <a:rPr lang="en-US" sz="2400" b="1" dirty="0">
                <a:solidFill>
                  <a:schemeClr val="tx1"/>
                </a:solidFill>
              </a:rPr>
              <a:t>)</a:t>
            </a:r>
            <a:endParaRPr lang="da-DK" sz="2400" b="1" dirty="0">
              <a:solidFill>
                <a:schemeClr val="tx1"/>
              </a:solidFill>
            </a:endParaRPr>
          </a:p>
        </p:txBody>
      </p:sp>
    </p:spTree>
    <p:extLst>
      <p:ext uri="{BB962C8B-B14F-4D97-AF65-F5344CB8AC3E}">
        <p14:creationId xmlns:p14="http://schemas.microsoft.com/office/powerpoint/2010/main" val="2767694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ecode.py</a:t>
            </a:r>
            <a:endParaRPr lang="en-US" dirty="0"/>
          </a:p>
        </p:txBody>
      </p:sp>
      <p:sp>
        <p:nvSpPr>
          <p:cNvPr id="3" name="TextBox 2"/>
          <p:cNvSpPr txBox="1"/>
          <p:nvPr/>
        </p:nvSpPr>
        <p:spPr>
          <a:xfrm>
            <a:off x="2109912" y="2356520"/>
            <a:ext cx="8712968" cy="5262979"/>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plain = </a:t>
            </a:r>
            <a:r>
              <a:rPr lang="en-US" sz="2400" b="1" dirty="0">
                <a:solidFill>
                  <a:srgbClr val="008000"/>
                </a:solidFill>
              </a:rPr>
              <a:t>'</a:t>
            </a:r>
            <a:r>
              <a:rPr lang="en-US" sz="2400" b="1" dirty="0" err="1">
                <a:solidFill>
                  <a:srgbClr val="008000"/>
                </a:solidFill>
              </a:rPr>
              <a:t>abcdefghijklmnopqrstuvwxyz</a:t>
            </a:r>
            <a:r>
              <a:rPr lang="en-US" sz="2400" b="1" dirty="0">
                <a:solidFill>
                  <a:srgbClr val="008000"/>
                </a:solidFill>
              </a:rPr>
              <a:t>'</a:t>
            </a:r>
          </a:p>
          <a:p>
            <a:pPr algn="l"/>
            <a:r>
              <a:rPr lang="en-US" sz="2400" b="1" dirty="0">
                <a:solidFill>
                  <a:schemeClr val="tx1"/>
                </a:solidFill>
              </a:rPr>
              <a:t>cipher = </a:t>
            </a:r>
            <a:r>
              <a:rPr lang="en-US" sz="2400" b="1" dirty="0">
                <a:solidFill>
                  <a:srgbClr val="008000"/>
                </a:solidFill>
              </a:rPr>
              <a:t>'THEQUICKBROWNFXJMPSVLAZYDG'</a:t>
            </a:r>
          </a:p>
          <a:p>
            <a:pPr algn="l"/>
            <a:endParaRPr lang="en-US" sz="2400" b="1" dirty="0">
              <a:solidFill>
                <a:srgbClr val="008000"/>
              </a:solidFill>
            </a:endParaRPr>
          </a:p>
          <a:p>
            <a:pPr algn="l"/>
            <a:r>
              <a:rPr lang="en-US" sz="2400" b="1" dirty="0">
                <a:solidFill>
                  <a:schemeClr val="tx1"/>
                </a:solidFill>
              </a:rPr>
              <a:t>message = </a:t>
            </a:r>
            <a:r>
              <a:rPr lang="en-US" sz="2400" b="1" dirty="0">
                <a:solidFill>
                  <a:srgbClr val="800000"/>
                </a:solidFill>
              </a:rPr>
              <a:t>input</a:t>
            </a:r>
            <a:r>
              <a:rPr lang="en-US" sz="2400" b="1" dirty="0">
                <a:solidFill>
                  <a:schemeClr val="tx1"/>
                </a:solidFill>
              </a:rPr>
              <a:t>(</a:t>
            </a:r>
            <a:r>
              <a:rPr lang="en-US" sz="2400" b="1" dirty="0">
                <a:solidFill>
                  <a:srgbClr val="008000"/>
                </a:solidFill>
              </a:rPr>
              <a:t>"Enter message: "</a:t>
            </a:r>
            <a:r>
              <a:rPr lang="en-US" sz="2400" b="1" dirty="0">
                <a:solidFill>
                  <a:schemeClr val="tx1"/>
                </a:solidFill>
              </a:rPr>
              <a:t>)</a:t>
            </a:r>
          </a:p>
          <a:p>
            <a:pPr algn="l"/>
            <a:endParaRPr lang="en-US" sz="2400" b="1" dirty="0">
              <a:solidFill>
                <a:schemeClr val="tx1"/>
              </a:solidFill>
            </a:endParaRPr>
          </a:p>
          <a:p>
            <a:pPr algn="l"/>
            <a:r>
              <a:rPr lang="en-US" sz="2400" b="1" dirty="0">
                <a:solidFill>
                  <a:srgbClr val="008000"/>
                </a:solidFill>
              </a:rPr>
              <a:t>'Change message to </a:t>
            </a:r>
            <a:r>
              <a:rPr lang="en-US" sz="2400" b="1" dirty="0" smtClean="0">
                <a:solidFill>
                  <a:srgbClr val="008000"/>
                </a:solidFill>
              </a:rPr>
              <a:t>upper </a:t>
            </a:r>
            <a:r>
              <a:rPr lang="en-US" sz="2400" b="1" dirty="0">
                <a:solidFill>
                  <a:srgbClr val="008000"/>
                </a:solidFill>
              </a:rPr>
              <a:t>case'</a:t>
            </a:r>
          </a:p>
          <a:p>
            <a:pPr algn="l"/>
            <a:r>
              <a:rPr lang="en-US" sz="2400" b="1" dirty="0">
                <a:solidFill>
                  <a:schemeClr val="tx1"/>
                </a:solidFill>
              </a:rPr>
              <a:t>message = </a:t>
            </a:r>
            <a:r>
              <a:rPr lang="en-US" sz="2400" b="1" dirty="0" err="1" smtClean="0">
                <a:solidFill>
                  <a:schemeClr val="tx1"/>
                </a:solidFill>
              </a:rPr>
              <a:t>message.upper</a:t>
            </a:r>
            <a:r>
              <a:rPr lang="en-US" sz="2400" b="1" dirty="0" smtClean="0">
                <a:solidFill>
                  <a:schemeClr val="tx1"/>
                </a:solidFill>
              </a:rPr>
              <a:t>(</a:t>
            </a:r>
            <a:r>
              <a:rPr lang="en-US" sz="2400" b="1" dirty="0">
                <a:solidFill>
                  <a:schemeClr val="tx1"/>
                </a:solidFill>
              </a:rPr>
              <a:t>)</a:t>
            </a:r>
          </a:p>
          <a:p>
            <a:pPr algn="l"/>
            <a:endParaRPr lang="en-US" sz="2400" b="1" dirty="0">
              <a:solidFill>
                <a:schemeClr val="tx1"/>
              </a:solidFill>
            </a:endParaRPr>
          </a:p>
          <a:p>
            <a:pPr algn="l"/>
            <a:r>
              <a:rPr lang="en-US" sz="2400" b="1" dirty="0">
                <a:solidFill>
                  <a:srgbClr val="FF6600"/>
                </a:solidFill>
              </a:rPr>
              <a:t>for</a:t>
            </a:r>
            <a:r>
              <a:rPr lang="en-US" sz="2400" b="1" dirty="0">
                <a:solidFill>
                  <a:schemeClr val="tx1"/>
                </a:solidFill>
              </a:rPr>
              <a:t> char </a:t>
            </a:r>
            <a:r>
              <a:rPr lang="en-US" sz="2400" b="1" dirty="0">
                <a:solidFill>
                  <a:srgbClr val="FF6600"/>
                </a:solidFill>
              </a:rPr>
              <a:t>in</a:t>
            </a:r>
            <a:r>
              <a:rPr lang="en-US" sz="2400" b="1" dirty="0">
                <a:solidFill>
                  <a:schemeClr val="tx1"/>
                </a:solidFill>
              </a:rPr>
              <a:t> message:</a:t>
            </a:r>
          </a:p>
          <a:p>
            <a:pPr algn="l"/>
            <a:r>
              <a:rPr lang="en-US" sz="2400" b="1" dirty="0">
                <a:solidFill>
                  <a:schemeClr val="tx1"/>
                </a:solidFill>
              </a:rPr>
              <a:t>    </a:t>
            </a:r>
            <a:r>
              <a:rPr lang="en-US" sz="2400" b="1" dirty="0">
                <a:solidFill>
                  <a:srgbClr val="FF6600"/>
                </a:solidFill>
              </a:rPr>
              <a:t>if</a:t>
            </a:r>
            <a:r>
              <a:rPr lang="en-US" sz="2400" b="1" dirty="0">
                <a:solidFill>
                  <a:schemeClr val="tx1"/>
                </a:solidFill>
              </a:rPr>
              <a:t> char </a:t>
            </a:r>
            <a:r>
              <a:rPr lang="en-US" sz="2400" b="1" dirty="0">
                <a:solidFill>
                  <a:srgbClr val="FF6600"/>
                </a:solidFill>
              </a:rPr>
              <a:t>in</a:t>
            </a:r>
            <a:r>
              <a:rPr lang="en-US" sz="2400" b="1" dirty="0">
                <a:solidFill>
                  <a:schemeClr val="tx1"/>
                </a:solidFill>
              </a:rPr>
              <a:t> </a:t>
            </a:r>
            <a:r>
              <a:rPr lang="en-US" sz="2400" b="1" dirty="0" smtClean="0">
                <a:solidFill>
                  <a:schemeClr val="tx1"/>
                </a:solidFill>
              </a:rPr>
              <a:t>cipher:</a:t>
            </a:r>
            <a:endParaRPr lang="en-US" sz="2400" b="1" dirty="0">
              <a:solidFill>
                <a:schemeClr val="tx1"/>
              </a:solidFill>
            </a:endParaRPr>
          </a:p>
          <a:p>
            <a:pPr algn="l"/>
            <a:r>
              <a:rPr lang="en-US" sz="2400" b="1" dirty="0">
                <a:solidFill>
                  <a:schemeClr val="tx1"/>
                </a:solidFill>
              </a:rPr>
              <a:t>        position = </a:t>
            </a:r>
            <a:r>
              <a:rPr lang="en-US" sz="2400" b="1" dirty="0" err="1" smtClean="0">
                <a:solidFill>
                  <a:schemeClr val="tx1"/>
                </a:solidFill>
              </a:rPr>
              <a:t>cipher.find</a:t>
            </a:r>
            <a:r>
              <a:rPr lang="en-US" sz="2400" b="1" dirty="0">
                <a:solidFill>
                  <a:schemeClr val="tx1"/>
                </a:solidFill>
              </a:rPr>
              <a:t>(char)</a:t>
            </a:r>
          </a:p>
          <a:p>
            <a:pPr algn="l"/>
            <a:r>
              <a:rPr lang="en-US" sz="2400" b="1" dirty="0">
                <a:solidFill>
                  <a:schemeClr val="tx1"/>
                </a:solidFill>
              </a:rPr>
              <a:t>        </a:t>
            </a:r>
            <a:r>
              <a:rPr lang="en-US" sz="2400" b="1" dirty="0">
                <a:solidFill>
                  <a:srgbClr val="800000"/>
                </a:solidFill>
              </a:rPr>
              <a:t>print</a:t>
            </a:r>
            <a:r>
              <a:rPr lang="en-US" sz="2400" b="1" dirty="0" smtClean="0">
                <a:solidFill>
                  <a:schemeClr val="tx1"/>
                </a:solidFill>
              </a:rPr>
              <a:t>(plain[</a:t>
            </a:r>
            <a:r>
              <a:rPr lang="en-US" sz="2400" b="1" dirty="0">
                <a:solidFill>
                  <a:schemeClr val="tx1"/>
                </a:solidFill>
              </a:rPr>
              <a:t>position], end = </a:t>
            </a:r>
            <a:r>
              <a:rPr lang="en-US" sz="2400" b="1" dirty="0">
                <a:solidFill>
                  <a:srgbClr val="008000"/>
                </a:solidFill>
              </a:rPr>
              <a:t>''</a:t>
            </a:r>
            <a:r>
              <a:rPr lang="en-US" sz="2400" b="1" dirty="0">
                <a:solidFill>
                  <a:schemeClr val="tx1"/>
                </a:solidFill>
              </a:rPr>
              <a:t>)</a:t>
            </a:r>
          </a:p>
          <a:p>
            <a:pPr algn="l"/>
            <a:r>
              <a:rPr lang="en-US" sz="2400" b="1" dirty="0">
                <a:solidFill>
                  <a:schemeClr val="tx1"/>
                </a:solidFill>
              </a:rPr>
              <a:t>    </a:t>
            </a:r>
            <a:r>
              <a:rPr lang="en-US" sz="2400" b="1" dirty="0">
                <a:solidFill>
                  <a:srgbClr val="FF6600"/>
                </a:solidFill>
              </a:rPr>
              <a:t>else</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 print</a:t>
            </a:r>
            <a:r>
              <a:rPr lang="en-US" sz="2400" b="1" dirty="0">
                <a:solidFill>
                  <a:schemeClr val="tx1"/>
                </a:solidFill>
              </a:rPr>
              <a:t>(char, end=</a:t>
            </a:r>
            <a:r>
              <a:rPr lang="en-US" sz="2400" b="1" dirty="0">
                <a:solidFill>
                  <a:srgbClr val="008000"/>
                </a:solidFill>
              </a:rPr>
              <a:t>''</a:t>
            </a:r>
            <a:r>
              <a:rPr lang="en-US" sz="2400" b="1" dirty="0">
                <a:solidFill>
                  <a:schemeClr val="tx1"/>
                </a:solidFill>
              </a:rPr>
              <a:t>)</a:t>
            </a:r>
            <a:endParaRPr lang="da-DK" sz="2400" b="1" dirty="0">
              <a:solidFill>
                <a:schemeClr val="tx1"/>
              </a:solidFill>
            </a:endParaRPr>
          </a:p>
        </p:txBody>
      </p:sp>
      <p:grpSp>
        <p:nvGrpSpPr>
          <p:cNvPr id="7" name="Group 6"/>
          <p:cNvGrpSpPr/>
          <p:nvPr/>
        </p:nvGrpSpPr>
        <p:grpSpPr>
          <a:xfrm>
            <a:off x="7078464" y="3580656"/>
            <a:ext cx="4104456" cy="864096"/>
            <a:chOff x="7078464" y="3580656"/>
            <a:chExt cx="4104456" cy="864096"/>
          </a:xfrm>
        </p:grpSpPr>
        <p:cxnSp>
          <p:nvCxnSpPr>
            <p:cNvPr id="5" name="Straight Arrow Connector 4"/>
            <p:cNvCxnSpPr/>
            <p:nvPr/>
          </p:nvCxnSpPr>
          <p:spPr>
            <a:xfrm flipH="1">
              <a:off x="7078464" y="3940696"/>
              <a:ext cx="1296144"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302600" y="3580656"/>
              <a:ext cx="2880320" cy="461665"/>
            </a:xfrm>
            <a:prstGeom prst="rect">
              <a:avLst/>
            </a:prstGeom>
            <a:noFill/>
          </p:spPr>
          <p:txBody>
            <a:bodyPr wrap="square" rtlCol="0">
              <a:spAutoFit/>
            </a:bodyPr>
            <a:lstStyle/>
            <a:p>
              <a:pPr algn="l"/>
              <a:r>
                <a:rPr lang="en-US" sz="2400" dirty="0">
                  <a:latin typeface="Arial"/>
                  <a:cs typeface="Arial"/>
                </a:rPr>
                <a:t>u</a:t>
              </a:r>
              <a:r>
                <a:rPr lang="en-US" sz="2400" dirty="0" smtClean="0">
                  <a:latin typeface="Arial"/>
                  <a:cs typeface="Arial"/>
                </a:rPr>
                <a:t>pper instead lower</a:t>
              </a:r>
              <a:endParaRPr lang="en-US" sz="2400" dirty="0">
                <a:latin typeface="Arial"/>
                <a:cs typeface="Arial"/>
              </a:endParaRPr>
            </a:p>
          </p:txBody>
        </p:sp>
      </p:grpSp>
      <p:grpSp>
        <p:nvGrpSpPr>
          <p:cNvPr id="11" name="Group 10"/>
          <p:cNvGrpSpPr/>
          <p:nvPr/>
        </p:nvGrpSpPr>
        <p:grpSpPr>
          <a:xfrm>
            <a:off x="6790432" y="6604992"/>
            <a:ext cx="4237742" cy="2189857"/>
            <a:chOff x="6790432" y="6604992"/>
            <a:chExt cx="4237742" cy="2189857"/>
          </a:xfrm>
        </p:grpSpPr>
        <p:cxnSp>
          <p:nvCxnSpPr>
            <p:cNvPr id="9" name="Straight Arrow Connector 8"/>
            <p:cNvCxnSpPr/>
            <p:nvPr/>
          </p:nvCxnSpPr>
          <p:spPr>
            <a:xfrm flipH="1" flipV="1">
              <a:off x="6790432" y="6604992"/>
              <a:ext cx="2016224" cy="1800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352919" y="8333184"/>
              <a:ext cx="3675255" cy="461665"/>
            </a:xfrm>
            <a:prstGeom prst="rect">
              <a:avLst/>
            </a:prstGeom>
            <a:noFill/>
          </p:spPr>
          <p:txBody>
            <a:bodyPr wrap="none" rtlCol="0">
              <a:spAutoFit/>
            </a:bodyPr>
            <a:lstStyle/>
            <a:p>
              <a:r>
                <a:rPr lang="en-US" sz="2400" dirty="0">
                  <a:latin typeface="Arial"/>
                  <a:cs typeface="Arial"/>
                </a:rPr>
                <a:t>p</a:t>
              </a:r>
              <a:r>
                <a:rPr lang="en-US" sz="2400" dirty="0" smtClean="0">
                  <a:latin typeface="Arial"/>
                  <a:cs typeface="Arial"/>
                </a:rPr>
                <a:t>lain and cipher swapped</a:t>
              </a:r>
              <a:endParaRPr lang="en-US" sz="2400" dirty="0">
                <a:latin typeface="Arial"/>
                <a:cs typeface="Arial"/>
              </a:endParaRPr>
            </a:p>
          </p:txBody>
        </p:sp>
      </p:grpSp>
    </p:spTree>
    <p:extLst>
      <p:ext uri="{BB962C8B-B14F-4D97-AF65-F5344CB8AC3E}">
        <p14:creationId xmlns:p14="http://schemas.microsoft.com/office/powerpoint/2010/main" val="1779048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r>
              <a:rPr lang="en-US" dirty="0"/>
              <a:t>T</a:t>
            </a:r>
            <a:r>
              <a:rPr lang="en-US" dirty="0" smtClean="0"/>
              <a:t>ext </a:t>
            </a:r>
            <a:r>
              <a:rPr lang="en-US" dirty="0"/>
              <a:t>F</a:t>
            </a:r>
            <a:r>
              <a:rPr lang="en-US" dirty="0" smtClean="0"/>
              <a:t>iles</a:t>
            </a:r>
            <a:endParaRPr lang="en-US" dirty="0"/>
          </a:p>
        </p:txBody>
      </p:sp>
      <p:sp>
        <p:nvSpPr>
          <p:cNvPr id="4" name="TextBox 3"/>
          <p:cNvSpPr txBox="1"/>
          <p:nvPr/>
        </p:nvSpPr>
        <p:spPr>
          <a:xfrm>
            <a:off x="1893888" y="2500536"/>
            <a:ext cx="8712968" cy="3785652"/>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name </a:t>
            </a:r>
            <a:r>
              <a:rPr lang="en-US" sz="2400" b="1" dirty="0">
                <a:solidFill>
                  <a:schemeClr val="tx1"/>
                </a:solidFill>
              </a:rPr>
              <a:t>= </a:t>
            </a:r>
            <a:r>
              <a:rPr lang="en-US" sz="2400" b="1" dirty="0">
                <a:solidFill>
                  <a:srgbClr val="800000"/>
                </a:solidFill>
              </a:rPr>
              <a:t>input</a:t>
            </a:r>
            <a:r>
              <a:rPr lang="en-US" sz="2400" b="1" dirty="0">
                <a:solidFill>
                  <a:schemeClr val="tx1"/>
                </a:solidFill>
              </a:rPr>
              <a:t>(</a:t>
            </a:r>
            <a:r>
              <a:rPr lang="en-US" sz="2400" b="1" dirty="0">
                <a:solidFill>
                  <a:srgbClr val="008000"/>
                </a:solidFill>
              </a:rPr>
              <a:t>"Enter </a:t>
            </a:r>
            <a:r>
              <a:rPr lang="en-US" sz="2400" b="1" dirty="0" smtClean="0">
                <a:solidFill>
                  <a:srgbClr val="008000"/>
                </a:solidFill>
              </a:rPr>
              <a:t>input file name: </a:t>
            </a:r>
            <a:r>
              <a:rPr lang="en-US" sz="2400" b="1" dirty="0">
                <a:solidFill>
                  <a:srgbClr val="008000"/>
                </a:solidFill>
              </a:rPr>
              <a:t>"</a:t>
            </a:r>
            <a:r>
              <a:rPr lang="en-US" sz="2400" b="1" dirty="0">
                <a:solidFill>
                  <a:schemeClr val="tx1"/>
                </a:solidFill>
              </a:rPr>
              <a:t>)</a:t>
            </a:r>
          </a:p>
          <a:p>
            <a:pPr algn="l"/>
            <a:r>
              <a:rPr lang="en-US" sz="2400" b="1" dirty="0" err="1">
                <a:solidFill>
                  <a:schemeClr val="tx1"/>
                </a:solidFill>
              </a:rPr>
              <a:t>i</a:t>
            </a:r>
            <a:r>
              <a:rPr lang="en-US" sz="2400" b="1" dirty="0" err="1" smtClean="0">
                <a:solidFill>
                  <a:schemeClr val="tx1"/>
                </a:solidFill>
              </a:rPr>
              <a:t>nfile</a:t>
            </a:r>
            <a:r>
              <a:rPr lang="en-US" sz="2400" b="1" dirty="0" smtClean="0">
                <a:solidFill>
                  <a:schemeClr val="tx1"/>
                </a:solidFill>
              </a:rPr>
              <a:t> = open(name)</a:t>
            </a:r>
          </a:p>
          <a:p>
            <a:pPr algn="l"/>
            <a:endParaRPr lang="en-US" sz="2400" b="1" dirty="0" smtClean="0">
              <a:solidFill>
                <a:schemeClr val="tx1"/>
              </a:solidFill>
            </a:endParaRPr>
          </a:p>
          <a:p>
            <a:pPr algn="l"/>
            <a:r>
              <a:rPr lang="en-US" sz="2400" b="1" dirty="0">
                <a:solidFill>
                  <a:srgbClr val="FF6600"/>
                </a:solidFill>
              </a:rPr>
              <a:t>for</a:t>
            </a:r>
            <a:r>
              <a:rPr lang="en-US" sz="2400" b="1" dirty="0">
                <a:solidFill>
                  <a:schemeClr val="tx1"/>
                </a:solidFill>
              </a:rPr>
              <a:t> </a:t>
            </a:r>
            <a:r>
              <a:rPr lang="en-US" sz="2400" b="1" dirty="0" smtClean="0">
                <a:solidFill>
                  <a:schemeClr val="tx1"/>
                </a:solidFill>
              </a:rPr>
              <a:t>line </a:t>
            </a:r>
            <a:r>
              <a:rPr lang="en-US" sz="2400" b="1" dirty="0">
                <a:solidFill>
                  <a:srgbClr val="FF6600"/>
                </a:solidFill>
              </a:rPr>
              <a:t>in</a:t>
            </a:r>
            <a:r>
              <a:rPr lang="en-US" sz="2400" b="1" dirty="0">
                <a:solidFill>
                  <a:schemeClr val="tx1"/>
                </a:solidFill>
              </a:rPr>
              <a:t> </a:t>
            </a:r>
            <a:r>
              <a:rPr lang="en-US" sz="2400" b="1" dirty="0" err="1" smtClean="0">
                <a:solidFill>
                  <a:schemeClr val="tx1"/>
                </a:solidFill>
              </a:rPr>
              <a:t>infile</a:t>
            </a:r>
            <a:r>
              <a:rPr lang="en-US" sz="2400" b="1" dirty="0" smtClean="0">
                <a:solidFill>
                  <a:schemeClr val="tx1"/>
                </a:solidFill>
              </a:rPr>
              <a:t>:</a:t>
            </a:r>
            <a:endParaRPr lang="en-US" sz="2400" b="1" dirty="0">
              <a:solidFill>
                <a:schemeClr val="tx1"/>
              </a:solidFill>
            </a:endParaRPr>
          </a:p>
          <a:p>
            <a:pPr algn="l"/>
            <a:r>
              <a:rPr lang="en-US" sz="2400" b="1" dirty="0" smtClean="0">
                <a:solidFill>
                  <a:schemeClr val="tx1"/>
                </a:solidFill>
              </a:rPr>
              <a:t>     </a:t>
            </a:r>
            <a:r>
              <a:rPr lang="en-US" sz="2400" b="1" dirty="0" smtClean="0">
                <a:solidFill>
                  <a:srgbClr val="008000"/>
                </a:solidFill>
              </a:rPr>
              <a:t>'</a:t>
            </a:r>
            <a:r>
              <a:rPr lang="en-US" sz="2400" b="1" dirty="0">
                <a:solidFill>
                  <a:srgbClr val="008000"/>
                </a:solidFill>
              </a:rPr>
              <a:t>Change </a:t>
            </a:r>
            <a:r>
              <a:rPr lang="en-US" sz="2400" b="1" dirty="0" smtClean="0">
                <a:solidFill>
                  <a:srgbClr val="008000"/>
                </a:solidFill>
              </a:rPr>
              <a:t>line </a:t>
            </a:r>
            <a:r>
              <a:rPr lang="en-US" sz="2400" b="1" dirty="0">
                <a:solidFill>
                  <a:srgbClr val="008000"/>
                </a:solidFill>
              </a:rPr>
              <a:t>to lower case'</a:t>
            </a:r>
          </a:p>
          <a:p>
            <a:pPr algn="l"/>
            <a:r>
              <a:rPr lang="en-US" sz="2400" b="1" dirty="0" smtClean="0">
                <a:solidFill>
                  <a:schemeClr val="tx1"/>
                </a:solidFill>
              </a:rPr>
              <a:t>      line </a:t>
            </a:r>
            <a:r>
              <a:rPr lang="en-US" sz="2400" b="1" dirty="0">
                <a:solidFill>
                  <a:schemeClr val="tx1"/>
                </a:solidFill>
              </a:rPr>
              <a:t>= </a:t>
            </a:r>
            <a:r>
              <a:rPr lang="en-US" sz="2400" b="1" dirty="0" err="1" smtClean="0">
                <a:solidFill>
                  <a:schemeClr val="tx1"/>
                </a:solidFill>
              </a:rPr>
              <a:t>line.lower</a:t>
            </a:r>
            <a:r>
              <a:rPr lang="en-US" sz="2400" b="1" dirty="0">
                <a:solidFill>
                  <a:schemeClr val="tx1"/>
                </a:solidFill>
              </a:rPr>
              <a:t>()</a:t>
            </a:r>
          </a:p>
          <a:p>
            <a:pPr algn="l"/>
            <a:endParaRPr lang="en-US" sz="2400" b="1" dirty="0">
              <a:solidFill>
                <a:schemeClr val="tx1"/>
              </a:solidFill>
            </a:endParaRPr>
          </a:p>
          <a:p>
            <a:pPr algn="l"/>
            <a:r>
              <a:rPr lang="en-US" sz="2400" b="1" dirty="0" smtClean="0">
                <a:solidFill>
                  <a:srgbClr val="FF6600"/>
                </a:solidFill>
              </a:rPr>
              <a:t>      </a:t>
            </a:r>
            <a:r>
              <a:rPr lang="en-US" sz="2400" b="1" dirty="0" smtClean="0">
                <a:solidFill>
                  <a:srgbClr val="800000"/>
                </a:solidFill>
              </a:rPr>
              <a:t>print</a:t>
            </a:r>
            <a:r>
              <a:rPr lang="en-US" sz="2400" b="1" dirty="0" smtClean="0">
                <a:solidFill>
                  <a:schemeClr val="tx1"/>
                </a:solidFill>
              </a:rPr>
              <a:t>(line)</a:t>
            </a:r>
          </a:p>
          <a:p>
            <a:pPr algn="l"/>
            <a:endParaRPr lang="en-US" sz="2400" b="1" dirty="0" smtClean="0">
              <a:solidFill>
                <a:schemeClr val="tx1"/>
              </a:solidFill>
            </a:endParaRPr>
          </a:p>
          <a:p>
            <a:pPr algn="l"/>
            <a:r>
              <a:rPr lang="en-US" sz="2400" b="1" dirty="0" err="1">
                <a:solidFill>
                  <a:schemeClr val="tx1"/>
                </a:solidFill>
              </a:rPr>
              <a:t>i</a:t>
            </a:r>
            <a:r>
              <a:rPr lang="en-US" sz="2400" b="1" dirty="0" err="1" smtClean="0">
                <a:solidFill>
                  <a:schemeClr val="tx1"/>
                </a:solidFill>
              </a:rPr>
              <a:t>nfile.close</a:t>
            </a:r>
            <a:r>
              <a:rPr lang="en-US" sz="2400" b="1" dirty="0" smtClean="0">
                <a:solidFill>
                  <a:schemeClr val="tx1"/>
                </a:solidFill>
              </a:rPr>
              <a:t>()</a:t>
            </a:r>
          </a:p>
        </p:txBody>
      </p:sp>
    </p:spTree>
    <p:extLst>
      <p:ext uri="{BB962C8B-B14F-4D97-AF65-F5344CB8AC3E}">
        <p14:creationId xmlns:p14="http://schemas.microsoft.com/office/powerpoint/2010/main" val="3229775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274638"/>
            <a:ext cx="9588177" cy="4098106"/>
          </a:xfrm>
        </p:spPr>
        <p:txBody>
          <a:bodyPr>
            <a:noAutofit/>
          </a:bodyPr>
          <a:lstStyle/>
          <a:p>
            <a:r>
              <a:rPr lang="en-AU" sz="4400" dirty="0" smtClean="0">
                <a:latin typeface="Arial" pitchFamily="34" charset="0"/>
                <a:cs typeface="Arial" pitchFamily="34" charset="0"/>
              </a:rPr>
              <a:t>How many times is j*k printed in the following code?</a:t>
            </a:r>
            <a:br>
              <a:rPr lang="en-AU" sz="4400" dirty="0" smtClean="0">
                <a:latin typeface="Arial" pitchFamily="34" charset="0"/>
                <a:cs typeface="Arial" pitchFamily="34" charset="0"/>
              </a:rPr>
            </a:br>
            <a:r>
              <a:rPr lang="en-AU" sz="4400" dirty="0">
                <a:latin typeface="Arial" pitchFamily="34" charset="0"/>
                <a:cs typeface="Arial" pitchFamily="34" charset="0"/>
              </a:rPr>
              <a:t/>
            </a:r>
            <a:br>
              <a:rPr lang="en-AU" sz="4400" dirty="0">
                <a:latin typeface="Arial" pitchFamily="34" charset="0"/>
                <a:cs typeface="Arial" pitchFamily="34" charset="0"/>
              </a:rPr>
            </a:br>
            <a:r>
              <a:rPr lang="en-AU" sz="4400" dirty="0" smtClean="0">
                <a:latin typeface="Arial" pitchFamily="34" charset="0"/>
                <a:cs typeface="Arial" pitchFamily="34" charset="0"/>
              </a:rPr>
              <a:t>             for j in range(10):</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for k in range(10, 2, -1): </a:t>
            </a:r>
            <a:br>
              <a:rPr lang="en-AU" sz="4400" dirty="0" smtClean="0">
                <a:latin typeface="Arial" pitchFamily="34" charset="0"/>
                <a:cs typeface="Arial" pitchFamily="34" charset="0"/>
              </a:rPr>
            </a:br>
            <a:r>
              <a:rPr lang="en-AU" sz="4400" dirty="0">
                <a:latin typeface="Arial" pitchFamily="34" charset="0"/>
                <a:cs typeface="Arial" pitchFamily="34" charset="0"/>
              </a:rPr>
              <a:t> </a:t>
            </a:r>
            <a:r>
              <a:rPr lang="en-AU" sz="4400" dirty="0" smtClean="0">
                <a:latin typeface="Arial" pitchFamily="34" charset="0"/>
                <a:cs typeface="Arial" pitchFamily="34" charset="0"/>
              </a:rPr>
              <a:t>                         print(</a:t>
            </a:r>
            <a:r>
              <a:rPr lang="en-AU" sz="4400" dirty="0" err="1" smtClean="0">
                <a:latin typeface="Arial" pitchFamily="34" charset="0"/>
                <a:cs typeface="Arial" pitchFamily="34" charset="0"/>
              </a:rPr>
              <a:t>str</a:t>
            </a:r>
            <a:r>
              <a:rPr lang="en-AU" sz="4400" dirty="0" smtClean="0">
                <a:latin typeface="Arial" pitchFamily="34" charset="0"/>
                <a:cs typeface="Arial" pitchFamily="34" charset="0"/>
              </a:rPr>
              <a:t>(j*k))</a:t>
            </a:r>
            <a:endParaRPr lang="en-AU" sz="4400" dirty="0">
              <a:latin typeface="Arial" pitchFamily="34" charset="0"/>
              <a:cs typeface="Arial" pitchFamily="34" charset="0"/>
            </a:endParaRPr>
          </a:p>
        </p:txBody>
      </p:sp>
      <p:sp>
        <p:nvSpPr>
          <p:cNvPr id="3" name="TPAnswers"/>
          <p:cNvSpPr>
            <a:spLocks noGrp="1"/>
          </p:cNvSpPr>
          <p:nvPr>
            <p:ph type="body" idx="1"/>
            <p:custDataLst>
              <p:tags r:id="rId3"/>
            </p:custDataLst>
          </p:nvPr>
        </p:nvSpPr>
        <p:spPr>
          <a:xfrm>
            <a:off x="1749872" y="4732784"/>
            <a:ext cx="5400600" cy="4055293"/>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100</a:t>
            </a:r>
          </a:p>
          <a:p>
            <a:pPr marL="1031875" indent="-914400">
              <a:spcBef>
                <a:spcPct val="20000"/>
              </a:spcBef>
              <a:spcAft>
                <a:spcPts val="0"/>
              </a:spcAft>
              <a:buFont typeface="Wingdings 2" pitchFamily="18" charset="2"/>
              <a:buAutoNum type="alphaUcPeriod"/>
            </a:pPr>
            <a:r>
              <a:rPr lang="en-AU" sz="3200" dirty="0" smtClean="0"/>
              <a:t>90</a:t>
            </a:r>
          </a:p>
          <a:p>
            <a:pPr marL="1031875" indent="-914400">
              <a:spcBef>
                <a:spcPct val="20000"/>
              </a:spcBef>
              <a:spcAft>
                <a:spcPts val="0"/>
              </a:spcAft>
              <a:buFont typeface="Wingdings 2" pitchFamily="18" charset="2"/>
              <a:buAutoNum type="alphaUcPeriod"/>
            </a:pPr>
            <a:r>
              <a:rPr lang="en-AU" sz="3200" dirty="0" smtClean="0"/>
              <a:t>80</a:t>
            </a:r>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08900625"/>
              </p:ext>
            </p:extLst>
          </p:nvPr>
        </p:nvGraphicFramePr>
        <p:xfrm>
          <a:off x="7654528" y="4498994"/>
          <a:ext cx="3888431" cy="4374485"/>
        </p:xfrm>
        <a:graphic>
          <a:graphicData uri="http://schemas.openxmlformats.org/presentationml/2006/ole">
            <mc:AlternateContent xmlns:mc="http://schemas.openxmlformats.org/markup-compatibility/2006">
              <mc:Choice xmlns:v="urn:schemas-microsoft-com:vml" Requires="v">
                <p:oleObj spid="_x0000_s3078" name="Chart" r:id="rId7" imgW="6505501" imgH="7315239" progId="MSGraph.Chart.8">
                  <p:embed followColorScheme="full"/>
                </p:oleObj>
              </mc:Choice>
              <mc:Fallback>
                <p:oleObj name="Chart" r:id="rId7" imgW="6505501" imgH="7315239" progId="MSGraph.Chart.8">
                  <p:embed followColorScheme="full"/>
                  <p:pic>
                    <p:nvPicPr>
                      <p:cNvPr id="0" name=""/>
                      <p:cNvPicPr/>
                      <p:nvPr/>
                    </p:nvPicPr>
                    <p:blipFill>
                      <a:blip r:embed="rId8"/>
                      <a:stretch>
                        <a:fillRect/>
                      </a:stretch>
                    </p:blipFill>
                    <p:spPr>
                      <a:xfrm>
                        <a:off x="7654528" y="4498994"/>
                        <a:ext cx="3888431" cy="4374485"/>
                      </a:xfrm>
                      <a:prstGeom prst="rect">
                        <a:avLst/>
                      </a:prstGeom>
                    </p:spPr>
                  </p:pic>
                </p:oleObj>
              </mc:Fallback>
            </mc:AlternateContent>
          </a:graphicData>
        </a:graphic>
      </p:graphicFrame>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p:cNvGrpSpPr/>
          <p:nvPr>
            <p:custDataLst>
              <p:tags r:id="rId5"/>
            </p:custDataLst>
          </p:nvPr>
        </p:nvGrpSpPr>
        <p:grpSpPr>
          <a:xfrm>
            <a:off x="12039600" y="8991600"/>
            <a:ext cx="838200" cy="635000"/>
            <a:chOff x="8318500" y="6032500"/>
            <a:chExt cx="838200" cy="635000"/>
          </a:xfrm>
        </p:grpSpPr>
        <p:sp>
          <p:nvSpPr>
            <p:cNvPr id="6" name="CountdownShape"/>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30</a:t>
              </a:r>
              <a:endParaRPr lang="en-AU" sz="2000" b="1">
                <a:solidFill>
                  <a:schemeClr val="tx1"/>
                </a:solidFill>
                <a:latin typeface="Tahoma"/>
              </a:endParaRPr>
            </a:p>
          </p:txBody>
        </p:sp>
      </p:grpSp>
    </p:spTree>
    <p:custDataLst>
      <p:tags r:id="rId2"/>
    </p:custDataLst>
    <p:extLst>
      <p:ext uri="{BB962C8B-B14F-4D97-AF65-F5344CB8AC3E}">
        <p14:creationId xmlns:p14="http://schemas.microsoft.com/office/powerpoint/2010/main" val="684632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Text </a:t>
            </a:r>
            <a:r>
              <a:rPr lang="en-US" dirty="0"/>
              <a:t>F</a:t>
            </a:r>
            <a:r>
              <a:rPr lang="en-US" dirty="0" smtClean="0"/>
              <a:t>iles</a:t>
            </a:r>
            <a:endParaRPr lang="en-US" dirty="0"/>
          </a:p>
        </p:txBody>
      </p:sp>
      <p:sp>
        <p:nvSpPr>
          <p:cNvPr id="3" name="TextBox 2"/>
          <p:cNvSpPr txBox="1"/>
          <p:nvPr/>
        </p:nvSpPr>
        <p:spPr>
          <a:xfrm>
            <a:off x="1893888" y="2716560"/>
            <a:ext cx="8712968" cy="5262979"/>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name </a:t>
            </a:r>
            <a:r>
              <a:rPr lang="en-US" sz="2400" b="1" dirty="0">
                <a:solidFill>
                  <a:schemeClr val="tx1"/>
                </a:solidFill>
              </a:rPr>
              <a:t>= </a:t>
            </a:r>
            <a:r>
              <a:rPr lang="en-US" sz="2400" b="1" dirty="0">
                <a:solidFill>
                  <a:srgbClr val="800000"/>
                </a:solidFill>
              </a:rPr>
              <a:t>input</a:t>
            </a:r>
            <a:r>
              <a:rPr lang="en-US" sz="2400" b="1" dirty="0">
                <a:solidFill>
                  <a:schemeClr val="tx1"/>
                </a:solidFill>
              </a:rPr>
              <a:t>(</a:t>
            </a:r>
            <a:r>
              <a:rPr lang="en-US" sz="2400" b="1" dirty="0">
                <a:solidFill>
                  <a:srgbClr val="008000"/>
                </a:solidFill>
              </a:rPr>
              <a:t>"Enter </a:t>
            </a:r>
            <a:r>
              <a:rPr lang="en-US" sz="2400" b="1" dirty="0" smtClean="0">
                <a:solidFill>
                  <a:srgbClr val="008000"/>
                </a:solidFill>
              </a:rPr>
              <a:t>input file name: </a:t>
            </a:r>
            <a:r>
              <a:rPr lang="en-US" sz="2400" b="1" dirty="0">
                <a:solidFill>
                  <a:srgbClr val="008000"/>
                </a:solidFill>
              </a:rPr>
              <a:t>"</a:t>
            </a:r>
            <a:r>
              <a:rPr lang="en-US" sz="2400" b="1" dirty="0">
                <a:solidFill>
                  <a:schemeClr val="tx1"/>
                </a:solidFill>
              </a:rPr>
              <a:t>)</a:t>
            </a:r>
          </a:p>
          <a:p>
            <a:pPr algn="l"/>
            <a:r>
              <a:rPr lang="en-US" sz="2400" b="1" dirty="0" err="1">
                <a:solidFill>
                  <a:schemeClr val="tx1"/>
                </a:solidFill>
              </a:rPr>
              <a:t>i</a:t>
            </a:r>
            <a:r>
              <a:rPr lang="en-US" sz="2400" b="1" dirty="0" err="1" smtClean="0">
                <a:solidFill>
                  <a:schemeClr val="tx1"/>
                </a:solidFill>
              </a:rPr>
              <a:t>nfile</a:t>
            </a:r>
            <a:r>
              <a:rPr lang="en-US" sz="2400" b="1" dirty="0" smtClean="0">
                <a:solidFill>
                  <a:schemeClr val="tx1"/>
                </a:solidFill>
              </a:rPr>
              <a:t> = open(name)</a:t>
            </a:r>
          </a:p>
          <a:p>
            <a:pPr algn="l"/>
            <a:endParaRPr lang="en-US" sz="2400" b="1" dirty="0">
              <a:solidFill>
                <a:schemeClr val="tx1"/>
              </a:solidFill>
            </a:endParaRPr>
          </a:p>
          <a:p>
            <a:pPr algn="l"/>
            <a:r>
              <a:rPr lang="en-US" sz="2400" b="1" dirty="0">
                <a:solidFill>
                  <a:schemeClr val="tx1"/>
                </a:solidFill>
              </a:rPr>
              <a:t>name = </a:t>
            </a:r>
            <a:r>
              <a:rPr lang="en-US" sz="2400" b="1" dirty="0" smtClean="0">
                <a:solidFill>
                  <a:srgbClr val="800000"/>
                </a:solidFill>
              </a:rPr>
              <a:t>input</a:t>
            </a:r>
            <a:r>
              <a:rPr lang="en-US" sz="2400" b="1" dirty="0" smtClean="0">
                <a:solidFill>
                  <a:schemeClr val="tx1"/>
                </a:solidFill>
              </a:rPr>
              <a:t>(</a:t>
            </a:r>
            <a:r>
              <a:rPr lang="en-US" sz="2400" b="1" dirty="0">
                <a:solidFill>
                  <a:srgbClr val="008000"/>
                </a:solidFill>
              </a:rPr>
              <a:t>"Enter </a:t>
            </a:r>
            <a:r>
              <a:rPr lang="en-US" sz="2400" b="1" dirty="0" smtClean="0">
                <a:solidFill>
                  <a:srgbClr val="008000"/>
                </a:solidFill>
              </a:rPr>
              <a:t>output </a:t>
            </a:r>
            <a:r>
              <a:rPr lang="en-US" sz="2400" b="1" dirty="0">
                <a:solidFill>
                  <a:srgbClr val="008000"/>
                </a:solidFill>
              </a:rPr>
              <a:t>file name: "</a:t>
            </a:r>
            <a:r>
              <a:rPr lang="en-US" sz="2400" b="1" dirty="0">
                <a:solidFill>
                  <a:schemeClr val="tx1"/>
                </a:solidFill>
              </a:rPr>
              <a:t>)</a:t>
            </a:r>
          </a:p>
          <a:p>
            <a:pPr algn="l"/>
            <a:r>
              <a:rPr lang="en-US" sz="2400" b="1" dirty="0" err="1" smtClean="0">
                <a:solidFill>
                  <a:schemeClr val="tx1"/>
                </a:solidFill>
              </a:rPr>
              <a:t>outfile</a:t>
            </a:r>
            <a:r>
              <a:rPr lang="en-US" sz="2400" b="1" dirty="0" smtClean="0">
                <a:solidFill>
                  <a:schemeClr val="tx1"/>
                </a:solidFill>
              </a:rPr>
              <a:t> </a:t>
            </a:r>
            <a:r>
              <a:rPr lang="en-US" sz="2400" b="1" dirty="0">
                <a:solidFill>
                  <a:schemeClr val="tx1"/>
                </a:solidFill>
              </a:rPr>
              <a:t>= open(</a:t>
            </a:r>
            <a:r>
              <a:rPr lang="en-US" sz="2400" b="1" dirty="0" smtClean="0">
                <a:solidFill>
                  <a:schemeClr val="tx1"/>
                </a:solidFill>
              </a:rPr>
              <a:t>name, </a:t>
            </a:r>
            <a:r>
              <a:rPr lang="fr-FR" sz="2400" b="1" dirty="0">
                <a:solidFill>
                  <a:srgbClr val="008000"/>
                </a:solidFill>
              </a:rPr>
              <a:t>'w'</a:t>
            </a:r>
            <a:r>
              <a:rPr lang="en-US" sz="2400" b="1" dirty="0" smtClean="0">
                <a:solidFill>
                  <a:schemeClr val="tx1"/>
                </a:solidFill>
              </a:rPr>
              <a:t>)</a:t>
            </a:r>
            <a:endParaRPr lang="en-US" sz="2400" b="1" dirty="0">
              <a:solidFill>
                <a:schemeClr val="tx1"/>
              </a:solidFill>
            </a:endParaRPr>
          </a:p>
          <a:p>
            <a:pPr algn="l"/>
            <a:endParaRPr lang="en-US" sz="2400" b="1" dirty="0" smtClean="0">
              <a:solidFill>
                <a:schemeClr val="tx1"/>
              </a:solidFill>
            </a:endParaRPr>
          </a:p>
          <a:p>
            <a:pPr algn="l"/>
            <a:r>
              <a:rPr lang="en-US" sz="2400" b="1" dirty="0">
                <a:solidFill>
                  <a:srgbClr val="FF6600"/>
                </a:solidFill>
              </a:rPr>
              <a:t>for</a:t>
            </a:r>
            <a:r>
              <a:rPr lang="en-US" sz="2400" b="1" dirty="0">
                <a:solidFill>
                  <a:schemeClr val="tx1"/>
                </a:solidFill>
              </a:rPr>
              <a:t> </a:t>
            </a:r>
            <a:r>
              <a:rPr lang="en-US" sz="2400" b="1" dirty="0" smtClean="0">
                <a:solidFill>
                  <a:schemeClr val="tx1"/>
                </a:solidFill>
              </a:rPr>
              <a:t>line </a:t>
            </a:r>
            <a:r>
              <a:rPr lang="en-US" sz="2400" b="1" dirty="0">
                <a:solidFill>
                  <a:srgbClr val="FF6600"/>
                </a:solidFill>
              </a:rPr>
              <a:t>in</a:t>
            </a:r>
            <a:r>
              <a:rPr lang="en-US" sz="2400" b="1" dirty="0">
                <a:solidFill>
                  <a:schemeClr val="tx1"/>
                </a:solidFill>
              </a:rPr>
              <a:t> </a:t>
            </a:r>
            <a:r>
              <a:rPr lang="en-US" sz="2400" b="1" dirty="0" err="1" smtClean="0">
                <a:solidFill>
                  <a:schemeClr val="tx1"/>
                </a:solidFill>
              </a:rPr>
              <a:t>infile</a:t>
            </a:r>
            <a:r>
              <a:rPr lang="en-US" sz="2400" b="1" dirty="0" smtClean="0">
                <a:solidFill>
                  <a:schemeClr val="tx1"/>
                </a:solidFill>
              </a:rPr>
              <a:t>:</a:t>
            </a:r>
            <a:endParaRPr lang="en-US" sz="2400" b="1" dirty="0">
              <a:solidFill>
                <a:schemeClr val="tx1"/>
              </a:solidFill>
            </a:endParaRPr>
          </a:p>
          <a:p>
            <a:pPr algn="l"/>
            <a:r>
              <a:rPr lang="en-US" sz="2400" b="1" dirty="0" smtClean="0">
                <a:solidFill>
                  <a:schemeClr val="tx1"/>
                </a:solidFill>
              </a:rPr>
              <a:t>     </a:t>
            </a:r>
            <a:r>
              <a:rPr lang="en-US" sz="2400" b="1" dirty="0" smtClean="0">
                <a:solidFill>
                  <a:srgbClr val="008000"/>
                </a:solidFill>
              </a:rPr>
              <a:t>'</a:t>
            </a:r>
            <a:r>
              <a:rPr lang="en-US" sz="2400" b="1" dirty="0">
                <a:solidFill>
                  <a:srgbClr val="008000"/>
                </a:solidFill>
              </a:rPr>
              <a:t>Change </a:t>
            </a:r>
            <a:r>
              <a:rPr lang="en-US" sz="2400" b="1" dirty="0" smtClean="0">
                <a:solidFill>
                  <a:srgbClr val="008000"/>
                </a:solidFill>
              </a:rPr>
              <a:t>line </a:t>
            </a:r>
            <a:r>
              <a:rPr lang="en-US" sz="2400" b="1" dirty="0">
                <a:solidFill>
                  <a:srgbClr val="008000"/>
                </a:solidFill>
              </a:rPr>
              <a:t>to lower case'</a:t>
            </a:r>
          </a:p>
          <a:p>
            <a:pPr algn="l"/>
            <a:r>
              <a:rPr lang="en-US" sz="2400" b="1" dirty="0" smtClean="0">
                <a:solidFill>
                  <a:schemeClr val="tx1"/>
                </a:solidFill>
              </a:rPr>
              <a:t>      line </a:t>
            </a:r>
            <a:r>
              <a:rPr lang="en-US" sz="2400" b="1" dirty="0">
                <a:solidFill>
                  <a:schemeClr val="tx1"/>
                </a:solidFill>
              </a:rPr>
              <a:t>= </a:t>
            </a:r>
            <a:r>
              <a:rPr lang="en-US" sz="2400" b="1" dirty="0" err="1" smtClean="0">
                <a:solidFill>
                  <a:schemeClr val="tx1"/>
                </a:solidFill>
              </a:rPr>
              <a:t>line.lower</a:t>
            </a:r>
            <a:r>
              <a:rPr lang="en-US" sz="2400" b="1" dirty="0">
                <a:solidFill>
                  <a:schemeClr val="tx1"/>
                </a:solidFill>
              </a:rPr>
              <a:t>()</a:t>
            </a:r>
          </a:p>
          <a:p>
            <a:pPr algn="l"/>
            <a:endParaRPr lang="en-US" sz="2400" b="1" dirty="0">
              <a:solidFill>
                <a:schemeClr val="tx1"/>
              </a:solidFill>
            </a:endParaRPr>
          </a:p>
          <a:p>
            <a:pPr algn="l"/>
            <a:r>
              <a:rPr lang="en-US" sz="2400" b="1" dirty="0" smtClean="0">
                <a:solidFill>
                  <a:schemeClr val="tx1"/>
                </a:solidFill>
              </a:rPr>
              <a:t>      </a:t>
            </a:r>
            <a:r>
              <a:rPr lang="en-US" sz="2400" b="1" dirty="0" err="1" smtClean="0">
                <a:solidFill>
                  <a:schemeClr val="tx1"/>
                </a:solidFill>
              </a:rPr>
              <a:t>outfile.write</a:t>
            </a:r>
            <a:r>
              <a:rPr lang="en-US" sz="2400" b="1" dirty="0" smtClean="0">
                <a:solidFill>
                  <a:schemeClr val="tx1"/>
                </a:solidFill>
              </a:rPr>
              <a:t>(line)</a:t>
            </a:r>
            <a:endParaRPr lang="en-US" sz="2400" b="1" dirty="0">
              <a:solidFill>
                <a:schemeClr val="tx1"/>
              </a:solidFill>
            </a:endParaRPr>
          </a:p>
          <a:p>
            <a:pPr algn="l"/>
            <a:endParaRPr lang="en-US" sz="2400" b="1" dirty="0" smtClean="0">
              <a:solidFill>
                <a:schemeClr val="tx1"/>
              </a:solidFill>
            </a:endParaRPr>
          </a:p>
          <a:p>
            <a:pPr algn="l"/>
            <a:r>
              <a:rPr lang="en-US" sz="2400" b="1" dirty="0" err="1">
                <a:solidFill>
                  <a:schemeClr val="tx1"/>
                </a:solidFill>
              </a:rPr>
              <a:t>i</a:t>
            </a:r>
            <a:r>
              <a:rPr lang="en-US" sz="2400" b="1" dirty="0" err="1" smtClean="0">
                <a:solidFill>
                  <a:schemeClr val="tx1"/>
                </a:solidFill>
              </a:rPr>
              <a:t>nfile.close</a:t>
            </a:r>
            <a:r>
              <a:rPr lang="en-US" sz="2400" b="1" dirty="0" smtClean="0">
                <a:solidFill>
                  <a:schemeClr val="tx1"/>
                </a:solidFill>
              </a:rPr>
              <a:t>()</a:t>
            </a:r>
          </a:p>
          <a:p>
            <a:pPr algn="l"/>
            <a:r>
              <a:rPr lang="en-US" sz="2400" b="1" dirty="0" err="1">
                <a:solidFill>
                  <a:schemeClr val="tx1"/>
                </a:solidFill>
              </a:rPr>
              <a:t>o</a:t>
            </a:r>
            <a:r>
              <a:rPr lang="en-US" sz="2400" b="1" dirty="0" err="1" smtClean="0">
                <a:solidFill>
                  <a:schemeClr val="tx1"/>
                </a:solidFill>
              </a:rPr>
              <a:t>utfile.close</a:t>
            </a:r>
            <a:r>
              <a:rPr lang="en-US" sz="2400" b="1" dirty="0" smtClean="0">
                <a:solidFill>
                  <a:schemeClr val="tx1"/>
                </a:solidFill>
              </a:rPr>
              <a:t>()</a:t>
            </a:r>
            <a:endParaRPr lang="da-DK" sz="2400" b="1" dirty="0">
              <a:solidFill>
                <a:schemeClr val="tx1"/>
              </a:solidFill>
            </a:endParaRPr>
          </a:p>
        </p:txBody>
      </p:sp>
    </p:spTree>
    <p:extLst>
      <p:ext uri="{BB962C8B-B14F-4D97-AF65-F5344CB8AC3E}">
        <p14:creationId xmlns:p14="http://schemas.microsoft.com/office/powerpoint/2010/main" val="2951878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904" y="196280"/>
            <a:ext cx="10663936" cy="886256"/>
          </a:xfrm>
        </p:spPr>
        <p:txBody>
          <a:bodyPr>
            <a:normAutofit fontScale="90000"/>
          </a:bodyPr>
          <a:lstStyle/>
          <a:p>
            <a:r>
              <a:rPr lang="en-US" dirty="0" smtClean="0"/>
              <a:t>Encoding Files</a:t>
            </a:r>
            <a:endParaRPr lang="en-US" dirty="0"/>
          </a:p>
        </p:txBody>
      </p:sp>
      <p:sp>
        <p:nvSpPr>
          <p:cNvPr id="3" name="TextBox 2"/>
          <p:cNvSpPr txBox="1"/>
          <p:nvPr/>
        </p:nvSpPr>
        <p:spPr>
          <a:xfrm>
            <a:off x="1893888" y="1348408"/>
            <a:ext cx="8712968" cy="8217632"/>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plain = </a:t>
            </a:r>
            <a:r>
              <a:rPr lang="en-US" sz="2400" b="1" dirty="0">
                <a:solidFill>
                  <a:srgbClr val="008000"/>
                </a:solidFill>
              </a:rPr>
              <a:t>'</a:t>
            </a:r>
            <a:r>
              <a:rPr lang="en-US" sz="2400" b="1" dirty="0" err="1">
                <a:solidFill>
                  <a:srgbClr val="008000"/>
                </a:solidFill>
              </a:rPr>
              <a:t>abcdefghijklmnopqrstuvwxyz</a:t>
            </a:r>
            <a:r>
              <a:rPr lang="en-US" sz="2400" b="1" dirty="0">
                <a:solidFill>
                  <a:srgbClr val="008000"/>
                </a:solidFill>
              </a:rPr>
              <a:t>'</a:t>
            </a:r>
          </a:p>
          <a:p>
            <a:pPr algn="l"/>
            <a:r>
              <a:rPr lang="en-US" sz="2400" b="1" dirty="0">
                <a:solidFill>
                  <a:schemeClr val="tx1"/>
                </a:solidFill>
              </a:rPr>
              <a:t>cipher = </a:t>
            </a:r>
            <a:r>
              <a:rPr lang="en-US" sz="2400" b="1" dirty="0">
                <a:solidFill>
                  <a:srgbClr val="008000"/>
                </a:solidFill>
              </a:rPr>
              <a:t>'THEQUICKBROWNFXJMPSVLAZYDG'</a:t>
            </a:r>
          </a:p>
          <a:p>
            <a:pPr algn="l"/>
            <a:endParaRPr lang="en-US" sz="2400" b="1" dirty="0" smtClean="0">
              <a:solidFill>
                <a:srgbClr val="008000"/>
              </a:solidFill>
            </a:endParaRPr>
          </a:p>
          <a:p>
            <a:pPr algn="l"/>
            <a:r>
              <a:rPr lang="en-US" sz="2400" b="1" dirty="0" smtClean="0">
                <a:solidFill>
                  <a:schemeClr val="tx1"/>
                </a:solidFill>
              </a:rPr>
              <a:t>name </a:t>
            </a:r>
            <a:r>
              <a:rPr lang="en-US" sz="2400" b="1" dirty="0">
                <a:solidFill>
                  <a:schemeClr val="tx1"/>
                </a:solidFill>
              </a:rPr>
              <a:t>= </a:t>
            </a:r>
            <a:r>
              <a:rPr lang="en-US" sz="2400" b="1" dirty="0">
                <a:solidFill>
                  <a:srgbClr val="800000"/>
                </a:solidFill>
              </a:rPr>
              <a:t>input</a:t>
            </a:r>
            <a:r>
              <a:rPr lang="en-US" sz="2400" b="1" dirty="0">
                <a:solidFill>
                  <a:schemeClr val="tx1"/>
                </a:solidFill>
              </a:rPr>
              <a:t>(</a:t>
            </a:r>
            <a:r>
              <a:rPr lang="en-US" sz="2400" b="1" dirty="0">
                <a:solidFill>
                  <a:srgbClr val="008000"/>
                </a:solidFill>
              </a:rPr>
              <a:t>"Enter </a:t>
            </a:r>
            <a:r>
              <a:rPr lang="en-US" sz="2400" b="1" dirty="0" smtClean="0">
                <a:solidFill>
                  <a:srgbClr val="008000"/>
                </a:solidFill>
              </a:rPr>
              <a:t>input file name: </a:t>
            </a:r>
            <a:r>
              <a:rPr lang="en-US" sz="2400" b="1" dirty="0">
                <a:solidFill>
                  <a:srgbClr val="008000"/>
                </a:solidFill>
              </a:rPr>
              <a:t>"</a:t>
            </a:r>
            <a:r>
              <a:rPr lang="en-US" sz="2400" b="1" dirty="0">
                <a:solidFill>
                  <a:schemeClr val="tx1"/>
                </a:solidFill>
              </a:rPr>
              <a:t>)</a:t>
            </a:r>
          </a:p>
          <a:p>
            <a:pPr algn="l"/>
            <a:r>
              <a:rPr lang="en-US" sz="2400" b="1" dirty="0" err="1">
                <a:solidFill>
                  <a:schemeClr val="tx1"/>
                </a:solidFill>
              </a:rPr>
              <a:t>i</a:t>
            </a:r>
            <a:r>
              <a:rPr lang="en-US" sz="2400" b="1" dirty="0" err="1" smtClean="0">
                <a:solidFill>
                  <a:schemeClr val="tx1"/>
                </a:solidFill>
              </a:rPr>
              <a:t>nfile</a:t>
            </a:r>
            <a:r>
              <a:rPr lang="en-US" sz="2400" b="1" dirty="0" smtClean="0">
                <a:solidFill>
                  <a:schemeClr val="tx1"/>
                </a:solidFill>
              </a:rPr>
              <a:t> = open(name)</a:t>
            </a:r>
          </a:p>
          <a:p>
            <a:pPr algn="l"/>
            <a:endParaRPr lang="en-US" sz="2400" b="1" dirty="0">
              <a:solidFill>
                <a:schemeClr val="tx1"/>
              </a:solidFill>
            </a:endParaRPr>
          </a:p>
          <a:p>
            <a:pPr algn="l"/>
            <a:r>
              <a:rPr lang="en-US" sz="2400" b="1" dirty="0">
                <a:solidFill>
                  <a:schemeClr val="tx1"/>
                </a:solidFill>
              </a:rPr>
              <a:t>name = </a:t>
            </a:r>
            <a:r>
              <a:rPr lang="en-US" sz="2400" b="1" dirty="0" smtClean="0">
                <a:solidFill>
                  <a:srgbClr val="800000"/>
                </a:solidFill>
              </a:rPr>
              <a:t>input</a:t>
            </a:r>
            <a:r>
              <a:rPr lang="en-US" sz="2400" b="1" dirty="0" smtClean="0">
                <a:solidFill>
                  <a:schemeClr val="tx1"/>
                </a:solidFill>
              </a:rPr>
              <a:t>(</a:t>
            </a:r>
            <a:r>
              <a:rPr lang="en-US" sz="2400" b="1" dirty="0">
                <a:solidFill>
                  <a:srgbClr val="008000"/>
                </a:solidFill>
              </a:rPr>
              <a:t>"Enter </a:t>
            </a:r>
            <a:r>
              <a:rPr lang="en-US" sz="2400" b="1" dirty="0" smtClean="0">
                <a:solidFill>
                  <a:srgbClr val="008000"/>
                </a:solidFill>
              </a:rPr>
              <a:t>output </a:t>
            </a:r>
            <a:r>
              <a:rPr lang="en-US" sz="2400" b="1" dirty="0">
                <a:solidFill>
                  <a:srgbClr val="008000"/>
                </a:solidFill>
              </a:rPr>
              <a:t>file name: "</a:t>
            </a:r>
            <a:r>
              <a:rPr lang="en-US" sz="2400" b="1" dirty="0">
                <a:solidFill>
                  <a:schemeClr val="tx1"/>
                </a:solidFill>
              </a:rPr>
              <a:t>)</a:t>
            </a:r>
          </a:p>
          <a:p>
            <a:pPr algn="l"/>
            <a:r>
              <a:rPr lang="en-US" sz="2400" b="1" dirty="0" err="1" smtClean="0">
                <a:solidFill>
                  <a:schemeClr val="tx1"/>
                </a:solidFill>
              </a:rPr>
              <a:t>outfile</a:t>
            </a:r>
            <a:r>
              <a:rPr lang="en-US" sz="2400" b="1" dirty="0" smtClean="0">
                <a:solidFill>
                  <a:schemeClr val="tx1"/>
                </a:solidFill>
              </a:rPr>
              <a:t> </a:t>
            </a:r>
            <a:r>
              <a:rPr lang="en-US" sz="2400" b="1" dirty="0">
                <a:solidFill>
                  <a:schemeClr val="tx1"/>
                </a:solidFill>
              </a:rPr>
              <a:t>= open(</a:t>
            </a:r>
            <a:r>
              <a:rPr lang="en-US" sz="2400" b="1" dirty="0" smtClean="0">
                <a:solidFill>
                  <a:schemeClr val="tx1"/>
                </a:solidFill>
              </a:rPr>
              <a:t>name, </a:t>
            </a:r>
            <a:r>
              <a:rPr lang="fr-FR" sz="2400" b="1" dirty="0">
                <a:solidFill>
                  <a:srgbClr val="008000"/>
                </a:solidFill>
              </a:rPr>
              <a:t>'w'</a:t>
            </a:r>
            <a:r>
              <a:rPr lang="en-US" sz="2400" b="1" dirty="0" smtClean="0">
                <a:solidFill>
                  <a:schemeClr val="tx1"/>
                </a:solidFill>
              </a:rPr>
              <a:t>)</a:t>
            </a:r>
            <a:endParaRPr lang="en-US" sz="2400" b="1" dirty="0">
              <a:solidFill>
                <a:schemeClr val="tx1"/>
              </a:solidFill>
            </a:endParaRPr>
          </a:p>
          <a:p>
            <a:pPr algn="l"/>
            <a:endParaRPr lang="en-US" sz="2400" b="1" dirty="0" smtClean="0">
              <a:solidFill>
                <a:schemeClr val="tx1"/>
              </a:solidFill>
            </a:endParaRPr>
          </a:p>
          <a:p>
            <a:pPr algn="l"/>
            <a:r>
              <a:rPr lang="en-US" sz="2400" b="1" dirty="0">
                <a:solidFill>
                  <a:srgbClr val="FF6600"/>
                </a:solidFill>
              </a:rPr>
              <a:t>for</a:t>
            </a:r>
            <a:r>
              <a:rPr lang="en-US" sz="2400" b="1" dirty="0">
                <a:solidFill>
                  <a:schemeClr val="tx1"/>
                </a:solidFill>
              </a:rPr>
              <a:t> </a:t>
            </a:r>
            <a:r>
              <a:rPr lang="en-US" sz="2400" b="1" dirty="0" smtClean="0">
                <a:solidFill>
                  <a:schemeClr val="tx1"/>
                </a:solidFill>
              </a:rPr>
              <a:t>line </a:t>
            </a:r>
            <a:r>
              <a:rPr lang="en-US" sz="2400" b="1" dirty="0">
                <a:solidFill>
                  <a:srgbClr val="FF6600"/>
                </a:solidFill>
              </a:rPr>
              <a:t>in</a:t>
            </a:r>
            <a:r>
              <a:rPr lang="en-US" sz="2400" b="1" dirty="0">
                <a:solidFill>
                  <a:schemeClr val="tx1"/>
                </a:solidFill>
              </a:rPr>
              <a:t> </a:t>
            </a:r>
            <a:r>
              <a:rPr lang="en-US" sz="2400" b="1" dirty="0" err="1" smtClean="0">
                <a:solidFill>
                  <a:schemeClr val="tx1"/>
                </a:solidFill>
              </a:rPr>
              <a:t>infile</a:t>
            </a:r>
            <a:r>
              <a:rPr lang="en-US" sz="2400" b="1" dirty="0" smtClean="0">
                <a:solidFill>
                  <a:schemeClr val="tx1"/>
                </a:solidFill>
              </a:rPr>
              <a:t>:</a:t>
            </a:r>
            <a:endParaRPr lang="en-US" sz="2400" b="1" dirty="0">
              <a:solidFill>
                <a:schemeClr val="tx1"/>
              </a:solidFill>
            </a:endParaRPr>
          </a:p>
          <a:p>
            <a:pPr algn="l"/>
            <a:r>
              <a:rPr lang="en-US" sz="2400" b="1" dirty="0" smtClean="0">
                <a:solidFill>
                  <a:schemeClr val="tx1"/>
                </a:solidFill>
              </a:rPr>
              <a:t>     </a:t>
            </a:r>
            <a:r>
              <a:rPr lang="en-US" sz="2400" b="1" dirty="0" smtClean="0">
                <a:solidFill>
                  <a:srgbClr val="008000"/>
                </a:solidFill>
              </a:rPr>
              <a:t>'</a:t>
            </a:r>
            <a:r>
              <a:rPr lang="en-US" sz="2400" b="1" dirty="0">
                <a:solidFill>
                  <a:srgbClr val="008000"/>
                </a:solidFill>
              </a:rPr>
              <a:t>Change </a:t>
            </a:r>
            <a:r>
              <a:rPr lang="en-US" sz="2400" b="1" dirty="0" smtClean="0">
                <a:solidFill>
                  <a:srgbClr val="008000"/>
                </a:solidFill>
              </a:rPr>
              <a:t>line </a:t>
            </a:r>
            <a:r>
              <a:rPr lang="en-US" sz="2400" b="1" dirty="0">
                <a:solidFill>
                  <a:srgbClr val="008000"/>
                </a:solidFill>
              </a:rPr>
              <a:t>to lower case'</a:t>
            </a:r>
          </a:p>
          <a:p>
            <a:pPr algn="l"/>
            <a:r>
              <a:rPr lang="en-US" sz="2400" b="1" dirty="0" smtClean="0">
                <a:solidFill>
                  <a:schemeClr val="tx1"/>
                </a:solidFill>
              </a:rPr>
              <a:t>      line </a:t>
            </a:r>
            <a:r>
              <a:rPr lang="en-US" sz="2400" b="1" dirty="0">
                <a:solidFill>
                  <a:schemeClr val="tx1"/>
                </a:solidFill>
              </a:rPr>
              <a:t>= </a:t>
            </a:r>
            <a:r>
              <a:rPr lang="en-US" sz="2400" b="1" dirty="0" err="1" smtClean="0">
                <a:solidFill>
                  <a:schemeClr val="tx1"/>
                </a:solidFill>
              </a:rPr>
              <a:t>line.lower</a:t>
            </a:r>
            <a:r>
              <a:rPr lang="en-US" sz="2400" b="1" dirty="0">
                <a:solidFill>
                  <a:schemeClr val="tx1"/>
                </a:solidFill>
              </a:rPr>
              <a:t>()</a:t>
            </a:r>
          </a:p>
          <a:p>
            <a:pPr algn="l"/>
            <a:endParaRPr lang="en-US" sz="2400" b="1" dirty="0">
              <a:solidFill>
                <a:schemeClr val="tx1"/>
              </a:solidFill>
            </a:endParaRPr>
          </a:p>
          <a:p>
            <a:pPr algn="l"/>
            <a:r>
              <a:rPr lang="en-US" sz="2400" b="1" dirty="0" smtClean="0">
                <a:solidFill>
                  <a:srgbClr val="FF6600"/>
                </a:solidFill>
              </a:rPr>
              <a:t>      for</a:t>
            </a:r>
            <a:r>
              <a:rPr lang="en-US" sz="2400" b="1" dirty="0" smtClean="0">
                <a:solidFill>
                  <a:schemeClr val="tx1"/>
                </a:solidFill>
              </a:rPr>
              <a:t> </a:t>
            </a:r>
            <a:r>
              <a:rPr lang="en-US" sz="2400" b="1" dirty="0">
                <a:solidFill>
                  <a:schemeClr val="tx1"/>
                </a:solidFill>
              </a:rPr>
              <a:t>char </a:t>
            </a:r>
            <a:r>
              <a:rPr lang="en-US" sz="2400" b="1" dirty="0">
                <a:solidFill>
                  <a:srgbClr val="FF6600"/>
                </a:solidFill>
              </a:rPr>
              <a:t>in</a:t>
            </a:r>
            <a:r>
              <a:rPr lang="en-US" sz="2400" b="1" dirty="0">
                <a:solidFill>
                  <a:schemeClr val="tx1"/>
                </a:solidFill>
              </a:rPr>
              <a:t> </a:t>
            </a:r>
            <a:r>
              <a:rPr lang="en-US" sz="2400" b="1" dirty="0" smtClean="0">
                <a:solidFill>
                  <a:schemeClr val="tx1"/>
                </a:solidFill>
              </a:rPr>
              <a:t>line:</a:t>
            </a:r>
            <a:endParaRPr lang="en-US" sz="2400" b="1" dirty="0">
              <a:solidFill>
                <a:schemeClr val="tx1"/>
              </a:solidFill>
            </a:endParaRPr>
          </a:p>
          <a:p>
            <a:pPr algn="l"/>
            <a:r>
              <a:rPr lang="en-US" sz="2400" b="1" dirty="0">
                <a:solidFill>
                  <a:schemeClr val="tx1"/>
                </a:solidFill>
              </a:rPr>
              <a:t> </a:t>
            </a:r>
            <a:r>
              <a:rPr lang="en-US" sz="2400" b="1" dirty="0" smtClean="0">
                <a:solidFill>
                  <a:schemeClr val="tx1"/>
                </a:solidFill>
              </a:rPr>
              <a:t>          </a:t>
            </a:r>
            <a:r>
              <a:rPr lang="en-US" sz="2400" b="1" dirty="0">
                <a:solidFill>
                  <a:srgbClr val="FF6600"/>
                </a:solidFill>
              </a:rPr>
              <a:t>if</a:t>
            </a:r>
            <a:r>
              <a:rPr lang="en-US" sz="2400" b="1" dirty="0">
                <a:solidFill>
                  <a:schemeClr val="tx1"/>
                </a:solidFill>
              </a:rPr>
              <a:t> char </a:t>
            </a:r>
            <a:r>
              <a:rPr lang="en-US" sz="2400" b="1" dirty="0">
                <a:solidFill>
                  <a:srgbClr val="FF6600"/>
                </a:solidFill>
              </a:rPr>
              <a:t>in</a:t>
            </a:r>
            <a:r>
              <a:rPr lang="en-US" sz="2400" b="1" dirty="0">
                <a:solidFill>
                  <a:schemeClr val="tx1"/>
                </a:solidFill>
              </a:rPr>
              <a:t> plain:</a:t>
            </a:r>
          </a:p>
          <a:p>
            <a:pPr algn="l"/>
            <a:r>
              <a:rPr lang="en-US" sz="2400" b="1" dirty="0">
                <a:solidFill>
                  <a:schemeClr val="tx1"/>
                </a:solidFill>
              </a:rPr>
              <a:t> </a:t>
            </a:r>
            <a:r>
              <a:rPr lang="en-US" sz="2400" b="1" dirty="0" smtClean="0">
                <a:solidFill>
                  <a:schemeClr val="tx1"/>
                </a:solidFill>
              </a:rPr>
              <a:t>              </a:t>
            </a:r>
            <a:r>
              <a:rPr lang="en-US" sz="2400" b="1" dirty="0">
                <a:solidFill>
                  <a:schemeClr val="tx1"/>
                </a:solidFill>
              </a:rPr>
              <a:t>position = </a:t>
            </a:r>
            <a:r>
              <a:rPr lang="en-US" sz="2400" b="1" dirty="0" err="1">
                <a:solidFill>
                  <a:schemeClr val="tx1"/>
                </a:solidFill>
              </a:rPr>
              <a:t>plain.find</a:t>
            </a:r>
            <a:r>
              <a:rPr lang="en-US" sz="2400" b="1" dirty="0">
                <a:solidFill>
                  <a:schemeClr val="tx1"/>
                </a:solidFill>
              </a:rPr>
              <a:t>(char)</a:t>
            </a:r>
          </a:p>
          <a:p>
            <a:pPr algn="l"/>
            <a:r>
              <a:rPr lang="en-US" sz="2400" b="1" dirty="0">
                <a:solidFill>
                  <a:schemeClr val="tx1"/>
                </a:solidFill>
              </a:rPr>
              <a:t>    </a:t>
            </a:r>
            <a:r>
              <a:rPr lang="en-US" sz="2400" b="1" dirty="0" smtClean="0">
                <a:solidFill>
                  <a:schemeClr val="tx1"/>
                </a:solidFill>
              </a:rPr>
              <a:t>           </a:t>
            </a:r>
            <a:r>
              <a:rPr lang="en-US" sz="2400" b="1" dirty="0" err="1" smtClean="0">
                <a:solidFill>
                  <a:schemeClr val="tx1"/>
                </a:solidFill>
              </a:rPr>
              <a:t>outfile.write</a:t>
            </a:r>
            <a:r>
              <a:rPr lang="en-US" sz="2400" b="1" dirty="0" smtClean="0">
                <a:solidFill>
                  <a:schemeClr val="tx1"/>
                </a:solidFill>
              </a:rPr>
              <a:t>(</a:t>
            </a:r>
            <a:r>
              <a:rPr lang="en-US" sz="2400" b="1" dirty="0">
                <a:solidFill>
                  <a:schemeClr val="tx1"/>
                </a:solidFill>
              </a:rPr>
              <a:t>cipher[position</a:t>
            </a:r>
            <a:r>
              <a:rPr lang="en-US" sz="2400" b="1" dirty="0" smtClean="0">
                <a:solidFill>
                  <a:schemeClr val="tx1"/>
                </a:solidFill>
              </a:rPr>
              <a:t>])</a:t>
            </a:r>
            <a:endParaRPr lang="en-US" sz="2400" b="1" dirty="0">
              <a:solidFill>
                <a:schemeClr val="tx1"/>
              </a:solidFill>
            </a:endParaRPr>
          </a:p>
          <a:p>
            <a:pPr algn="l"/>
            <a:r>
              <a:rPr lang="en-US" sz="2400" b="1" dirty="0">
                <a:solidFill>
                  <a:schemeClr val="tx1"/>
                </a:solidFill>
              </a:rPr>
              <a:t>    </a:t>
            </a:r>
            <a:r>
              <a:rPr lang="en-US" sz="2400" b="1" dirty="0" smtClean="0">
                <a:solidFill>
                  <a:schemeClr val="tx1"/>
                </a:solidFill>
              </a:rPr>
              <a:t>       </a:t>
            </a:r>
            <a:r>
              <a:rPr lang="en-US" sz="2400" b="1" dirty="0" smtClean="0">
                <a:solidFill>
                  <a:srgbClr val="FF6600"/>
                </a:solidFill>
              </a:rPr>
              <a:t>else</a:t>
            </a:r>
            <a:r>
              <a:rPr lang="en-US" sz="2400" b="1" dirty="0">
                <a:solidFill>
                  <a:schemeClr val="tx1"/>
                </a:solidFill>
              </a:rPr>
              <a:t>:</a:t>
            </a:r>
          </a:p>
          <a:p>
            <a:pPr algn="l"/>
            <a:r>
              <a:rPr lang="en-US" sz="2400" b="1" dirty="0">
                <a:solidFill>
                  <a:schemeClr val="tx1"/>
                </a:solidFill>
              </a:rPr>
              <a:t>      </a:t>
            </a:r>
            <a:r>
              <a:rPr lang="en-US" sz="2400" b="1" dirty="0" smtClean="0">
                <a:solidFill>
                  <a:schemeClr val="tx1"/>
                </a:solidFill>
              </a:rPr>
              <a:t>        </a:t>
            </a:r>
            <a:r>
              <a:rPr lang="en-US" sz="2400" b="1" dirty="0" smtClean="0">
                <a:solidFill>
                  <a:srgbClr val="800000"/>
                </a:solidFill>
              </a:rPr>
              <a:t> </a:t>
            </a:r>
            <a:r>
              <a:rPr lang="en-US" sz="2400" b="1" dirty="0" err="1" smtClean="0"/>
              <a:t>outfile.write</a:t>
            </a:r>
            <a:r>
              <a:rPr lang="en-US" sz="2400" b="1" dirty="0" smtClean="0">
                <a:solidFill>
                  <a:schemeClr val="tx1"/>
                </a:solidFill>
              </a:rPr>
              <a:t>(char)</a:t>
            </a:r>
          </a:p>
          <a:p>
            <a:pPr algn="l"/>
            <a:endParaRPr lang="en-US" sz="2400" b="1" dirty="0" smtClean="0">
              <a:solidFill>
                <a:schemeClr val="tx1"/>
              </a:solidFill>
            </a:endParaRPr>
          </a:p>
          <a:p>
            <a:pPr algn="l"/>
            <a:r>
              <a:rPr lang="en-US" sz="2400" b="1" dirty="0" err="1">
                <a:solidFill>
                  <a:schemeClr val="tx1"/>
                </a:solidFill>
              </a:rPr>
              <a:t>i</a:t>
            </a:r>
            <a:r>
              <a:rPr lang="en-US" sz="2400" b="1" dirty="0" err="1" smtClean="0">
                <a:solidFill>
                  <a:schemeClr val="tx1"/>
                </a:solidFill>
              </a:rPr>
              <a:t>nfile.close</a:t>
            </a:r>
            <a:r>
              <a:rPr lang="en-US" sz="2400" b="1" dirty="0" smtClean="0">
                <a:solidFill>
                  <a:schemeClr val="tx1"/>
                </a:solidFill>
              </a:rPr>
              <a:t>()</a:t>
            </a:r>
          </a:p>
          <a:p>
            <a:pPr algn="l"/>
            <a:r>
              <a:rPr lang="en-US" sz="2400" b="1" dirty="0" err="1">
                <a:solidFill>
                  <a:schemeClr val="tx1"/>
                </a:solidFill>
              </a:rPr>
              <a:t>o</a:t>
            </a:r>
            <a:r>
              <a:rPr lang="en-US" sz="2400" b="1" dirty="0" err="1" smtClean="0">
                <a:solidFill>
                  <a:schemeClr val="tx1"/>
                </a:solidFill>
              </a:rPr>
              <a:t>utfile.close</a:t>
            </a:r>
            <a:r>
              <a:rPr lang="en-US" sz="2400" b="1" dirty="0" smtClean="0">
                <a:solidFill>
                  <a:schemeClr val="tx1"/>
                </a:solidFill>
              </a:rPr>
              <a:t>()</a:t>
            </a:r>
            <a:endParaRPr lang="da-DK" sz="2400" b="1" dirty="0">
              <a:solidFill>
                <a:schemeClr val="tx1"/>
              </a:solidFill>
            </a:endParaRPr>
          </a:p>
        </p:txBody>
      </p:sp>
    </p:spTree>
    <p:extLst>
      <p:ext uri="{BB962C8B-B14F-4D97-AF65-F5344CB8AC3E}">
        <p14:creationId xmlns:p14="http://schemas.microsoft.com/office/powerpoint/2010/main" val="3172430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Rectangle 2"/>
          <p:cNvSpPr/>
          <p:nvPr/>
        </p:nvSpPr>
        <p:spPr>
          <a:xfrm>
            <a:off x="1821880" y="2284513"/>
            <a:ext cx="10513168" cy="5262979"/>
          </a:xfrm>
          <a:prstGeom prst="rect">
            <a:avLst/>
          </a:prstGeom>
        </p:spPr>
        <p:txBody>
          <a:bodyPr wrap="square">
            <a:spAutoFit/>
          </a:bodyPr>
          <a:lstStyle/>
          <a:p>
            <a:pPr marL="117027" indent="0" algn="l">
              <a:buNone/>
            </a:pPr>
            <a:r>
              <a:rPr lang="en-US" dirty="0">
                <a:latin typeface="Arial"/>
                <a:cs typeface="Arial"/>
              </a:rPr>
              <a:t>“</a:t>
            </a:r>
            <a:r>
              <a:rPr lang="en-US" i="1" dirty="0">
                <a:latin typeface="Arial"/>
                <a:cs typeface="Arial"/>
              </a:rPr>
              <a:t>Introduction to Computing using Python: An Application Development Focus</a:t>
            </a:r>
            <a:r>
              <a:rPr lang="en-US" dirty="0">
                <a:latin typeface="Arial"/>
                <a:cs typeface="Arial"/>
              </a:rPr>
              <a:t>”, by L. </a:t>
            </a:r>
            <a:r>
              <a:rPr lang="en-US" dirty="0" err="1">
                <a:latin typeface="Arial"/>
                <a:cs typeface="Arial"/>
              </a:rPr>
              <a:t>Perkovic</a:t>
            </a:r>
            <a:endParaRPr lang="en-US" dirty="0">
              <a:latin typeface="Arial"/>
              <a:cs typeface="Arial"/>
            </a:endParaRPr>
          </a:p>
          <a:p>
            <a:pPr marL="507512" lvl="1" indent="0" algn="l">
              <a:buNone/>
            </a:pPr>
            <a:r>
              <a:rPr lang="en-US" b="1" dirty="0" smtClean="0">
                <a:latin typeface="Arial"/>
                <a:cs typeface="Arial"/>
              </a:rPr>
              <a:t>Sections 2.3 and 5.3</a:t>
            </a:r>
          </a:p>
          <a:p>
            <a:pPr marL="507512" lvl="1" indent="0" algn="l">
              <a:buNone/>
            </a:pPr>
            <a:endParaRPr lang="en-US" b="1" dirty="0">
              <a:latin typeface="Arial"/>
              <a:cs typeface="Arial"/>
            </a:endParaRPr>
          </a:p>
          <a:p>
            <a:pPr marL="50312" algn="l"/>
            <a:r>
              <a:rPr lang="en-US" i="1" dirty="0" smtClean="0">
                <a:latin typeface="Arial"/>
                <a:cs typeface="Arial"/>
              </a:rPr>
              <a:t>“Introduction to the design and analysis of algorithms”</a:t>
            </a:r>
          </a:p>
          <a:p>
            <a:pPr marL="50312" algn="l"/>
            <a:r>
              <a:rPr lang="en-US" i="1" dirty="0">
                <a:latin typeface="Arial"/>
                <a:cs typeface="Arial"/>
              </a:rPr>
              <a:t> </a:t>
            </a:r>
            <a:r>
              <a:rPr lang="en-US" i="1" dirty="0" smtClean="0">
                <a:latin typeface="Arial"/>
                <a:cs typeface="Arial"/>
              </a:rPr>
              <a:t>  </a:t>
            </a:r>
            <a:r>
              <a:rPr lang="en-US" b="1" dirty="0" smtClean="0">
                <a:latin typeface="Arial"/>
                <a:cs typeface="Arial"/>
              </a:rPr>
              <a:t>Chapter 1</a:t>
            </a:r>
            <a:endParaRPr lang="en-US" i="1" dirty="0">
              <a:latin typeface="Arial"/>
              <a:cs typeface="Arial"/>
            </a:endParaRPr>
          </a:p>
        </p:txBody>
      </p:sp>
    </p:spTree>
    <p:extLst>
      <p:ext uri="{BB962C8B-B14F-4D97-AF65-F5344CB8AC3E}">
        <p14:creationId xmlns:p14="http://schemas.microsoft.com/office/powerpoint/2010/main" val="28740823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
          <p:cNvSpPr>
            <a:spLocks noGrp="1" noChangeArrowheads="1"/>
          </p:cNvSpPr>
          <p:nvPr>
            <p:ph type="title" idx="4294967295"/>
          </p:nvPr>
        </p:nvSpPr>
        <p:spPr>
          <a:xfrm>
            <a:off x="1965325"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Overview</a:t>
            </a:r>
          </a:p>
        </p:txBody>
      </p:sp>
      <p:sp>
        <p:nvSpPr>
          <p:cNvPr id="30723" name="Rectangle 2"/>
          <p:cNvSpPr>
            <a:spLocks noGrp="1" noChangeArrowheads="1"/>
          </p:cNvSpPr>
          <p:nvPr>
            <p:ph type="body" idx="4294967295"/>
          </p:nvPr>
        </p:nvSpPr>
        <p:spPr>
          <a:xfrm>
            <a:off x="1677988" y="2355850"/>
            <a:ext cx="9985375" cy="6337300"/>
          </a:xfrm>
        </p:spPr>
        <p:txBody>
          <a:bodyPr lIns="50800" tIns="50800" rIns="50800" bIns="50800"/>
          <a:lstStyle/>
          <a:p>
            <a:pPr eaLnBrk="1" hangingPunct="1"/>
            <a:r>
              <a:rPr lang="en-US" dirty="0"/>
              <a:t>For loops</a:t>
            </a:r>
          </a:p>
          <a:p>
            <a:pPr eaLnBrk="1" hangingPunct="1"/>
            <a:r>
              <a:rPr lang="en-US" dirty="0" smtClean="0"/>
              <a:t>While loops</a:t>
            </a:r>
          </a:p>
          <a:p>
            <a:pPr eaLnBrk="1" hangingPunct="1"/>
            <a:r>
              <a:rPr lang="en-US" dirty="0" smtClean="0"/>
              <a:t>Infinite loops</a:t>
            </a:r>
          </a:p>
          <a:p>
            <a:pPr eaLnBrk="1" hangingPunct="1"/>
            <a:r>
              <a:rPr lang="en-US" dirty="0" smtClean="0"/>
              <a:t>Nested loops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loop</a:t>
            </a:r>
            <a:endParaRPr lang="en-US" dirty="0"/>
          </a:p>
        </p:txBody>
      </p:sp>
      <p:sp>
        <p:nvSpPr>
          <p:cNvPr id="3" name="TextBox 2"/>
          <p:cNvSpPr txBox="1"/>
          <p:nvPr/>
        </p:nvSpPr>
        <p:spPr>
          <a:xfrm>
            <a:off x="2109912" y="2356520"/>
            <a:ext cx="7128792" cy="4893647"/>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(10):</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a:t>
            </a:r>
          </a:p>
          <a:p>
            <a:pPr algn="l"/>
            <a:endParaRPr lang="en-AU" sz="2400" b="1" dirty="0">
              <a:solidFill>
                <a:schemeClr val="tx1"/>
              </a:solidFill>
            </a:endParaRPr>
          </a:p>
          <a:p>
            <a:pPr algn="l"/>
            <a:r>
              <a:rPr lang="en-AU" sz="2400" b="1" dirty="0" smtClean="0">
                <a:solidFill>
                  <a:srgbClr val="0000FF"/>
                </a:solidFill>
              </a:rPr>
              <a:t>0</a:t>
            </a:r>
          </a:p>
          <a:p>
            <a:pPr algn="l"/>
            <a:r>
              <a:rPr lang="en-AU" sz="2400" b="1" dirty="0" smtClean="0">
                <a:solidFill>
                  <a:srgbClr val="0000FF"/>
                </a:solidFill>
              </a:rPr>
              <a:t>1</a:t>
            </a:r>
          </a:p>
          <a:p>
            <a:pPr algn="l"/>
            <a:r>
              <a:rPr lang="en-AU" sz="2400" b="1" dirty="0" smtClean="0">
                <a:solidFill>
                  <a:srgbClr val="0000FF"/>
                </a:solidFill>
              </a:rPr>
              <a:t>2</a:t>
            </a:r>
          </a:p>
          <a:p>
            <a:pPr algn="l"/>
            <a:r>
              <a:rPr lang="en-AU" sz="2400" b="1" dirty="0" smtClean="0">
                <a:solidFill>
                  <a:srgbClr val="0000FF"/>
                </a:solidFill>
              </a:rPr>
              <a:t>3</a:t>
            </a:r>
          </a:p>
          <a:p>
            <a:pPr algn="l"/>
            <a:r>
              <a:rPr lang="en-AU" sz="2400" b="1" dirty="0" smtClean="0">
                <a:solidFill>
                  <a:srgbClr val="0000FF"/>
                </a:solidFill>
              </a:rPr>
              <a:t>4</a:t>
            </a:r>
          </a:p>
          <a:p>
            <a:pPr algn="l"/>
            <a:r>
              <a:rPr lang="en-AU" sz="2400" b="1" dirty="0" smtClean="0">
                <a:solidFill>
                  <a:srgbClr val="0000FF"/>
                </a:solidFill>
              </a:rPr>
              <a:t>5</a:t>
            </a:r>
          </a:p>
          <a:p>
            <a:pPr algn="l"/>
            <a:r>
              <a:rPr lang="en-AU" sz="2400" b="1" dirty="0" smtClean="0">
                <a:solidFill>
                  <a:srgbClr val="0000FF"/>
                </a:solidFill>
              </a:rPr>
              <a:t>6</a:t>
            </a:r>
          </a:p>
          <a:p>
            <a:pPr algn="l"/>
            <a:r>
              <a:rPr lang="en-AU" sz="2400" b="1" dirty="0" smtClean="0">
                <a:solidFill>
                  <a:srgbClr val="0000FF"/>
                </a:solidFill>
              </a:rPr>
              <a:t>7</a:t>
            </a:r>
          </a:p>
          <a:p>
            <a:pPr algn="l"/>
            <a:r>
              <a:rPr lang="en-AU" sz="2400" b="1" dirty="0" smtClean="0">
                <a:solidFill>
                  <a:srgbClr val="0000FF"/>
                </a:solidFill>
              </a:rPr>
              <a:t>8</a:t>
            </a:r>
          </a:p>
          <a:p>
            <a:pPr algn="l"/>
            <a:r>
              <a:rPr lang="en-AU" sz="2400" b="1" dirty="0">
                <a:solidFill>
                  <a:srgbClr val="0000FF"/>
                </a:solidFill>
              </a:rPr>
              <a:t>9</a:t>
            </a:r>
            <a:endParaRPr lang="da-DK" sz="2400" b="1" dirty="0">
              <a:solidFill>
                <a:srgbClr val="0000FF"/>
              </a:solidFill>
            </a:endParaRPr>
          </a:p>
        </p:txBody>
      </p:sp>
      <p:grpSp>
        <p:nvGrpSpPr>
          <p:cNvPr id="6" name="Group 5"/>
          <p:cNvGrpSpPr/>
          <p:nvPr/>
        </p:nvGrpSpPr>
        <p:grpSpPr>
          <a:xfrm>
            <a:off x="5206256" y="484312"/>
            <a:ext cx="6120680" cy="2016224"/>
            <a:chOff x="5782320" y="916360"/>
            <a:chExt cx="6120680" cy="2016224"/>
          </a:xfrm>
        </p:grpSpPr>
        <p:cxnSp>
          <p:nvCxnSpPr>
            <p:cNvPr id="7" name="Straight Arrow Connector 6"/>
            <p:cNvCxnSpPr/>
            <p:nvPr/>
          </p:nvCxnSpPr>
          <p:spPr>
            <a:xfrm flipH="1">
              <a:off x="5782320" y="1492424"/>
              <a:ext cx="3528392" cy="14401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86576" y="916360"/>
              <a:ext cx="3816424" cy="461665"/>
            </a:xfrm>
            <a:prstGeom prst="rect">
              <a:avLst/>
            </a:prstGeom>
            <a:solidFill>
              <a:srgbClr val="FEB80A"/>
            </a:solidFill>
          </p:spPr>
          <p:txBody>
            <a:bodyPr wrap="square" rtlCol="0">
              <a:spAutoFit/>
            </a:bodyPr>
            <a:lstStyle/>
            <a:p>
              <a:pPr algn="l"/>
              <a:r>
                <a:rPr lang="en-US" sz="2400" dirty="0" smtClean="0">
                  <a:latin typeface="Arial"/>
                  <a:cs typeface="Arial"/>
                </a:rPr>
                <a:t>Must end expression with :</a:t>
              </a:r>
              <a:endParaRPr lang="en-US" sz="2400" dirty="0">
                <a:latin typeface="Arial"/>
                <a:cs typeface="Arial"/>
              </a:endParaRPr>
            </a:p>
          </p:txBody>
        </p:sp>
      </p:grpSp>
      <p:grpSp>
        <p:nvGrpSpPr>
          <p:cNvPr id="11" name="Group 10"/>
          <p:cNvGrpSpPr/>
          <p:nvPr/>
        </p:nvGrpSpPr>
        <p:grpSpPr>
          <a:xfrm>
            <a:off x="3118024" y="3148608"/>
            <a:ext cx="4392488" cy="3063245"/>
            <a:chOff x="7582520" y="3940696"/>
            <a:chExt cx="4392488" cy="3063245"/>
          </a:xfrm>
        </p:grpSpPr>
        <p:cxnSp>
          <p:nvCxnSpPr>
            <p:cNvPr id="12" name="Straight Arrow Connector 11"/>
            <p:cNvCxnSpPr/>
            <p:nvPr/>
          </p:nvCxnSpPr>
          <p:spPr>
            <a:xfrm flipH="1" flipV="1">
              <a:off x="7582520" y="3940696"/>
              <a:ext cx="1296144" cy="23042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806656" y="6172944"/>
              <a:ext cx="3168352" cy="830997"/>
            </a:xfrm>
            <a:prstGeom prst="rect">
              <a:avLst/>
            </a:prstGeom>
            <a:solidFill>
              <a:srgbClr val="FEB80A"/>
            </a:solidFill>
          </p:spPr>
          <p:txBody>
            <a:bodyPr wrap="square" rtlCol="0">
              <a:spAutoFit/>
            </a:bodyPr>
            <a:lstStyle/>
            <a:p>
              <a:pPr algn="l"/>
              <a:r>
                <a:rPr lang="en-US" sz="2400" dirty="0" smtClean="0">
                  <a:latin typeface="Arial"/>
                  <a:cs typeface="Arial"/>
                </a:rPr>
                <a:t>Must indent code (at least 4 spaces)</a:t>
              </a:r>
              <a:endParaRPr lang="en-US" sz="2400" dirty="0">
                <a:latin typeface="Arial"/>
                <a:cs typeface="Arial"/>
              </a:endParaRPr>
            </a:p>
          </p:txBody>
        </p:sp>
      </p:grpSp>
      <p:grpSp>
        <p:nvGrpSpPr>
          <p:cNvPr id="14" name="Group 13"/>
          <p:cNvGrpSpPr/>
          <p:nvPr/>
        </p:nvGrpSpPr>
        <p:grpSpPr>
          <a:xfrm>
            <a:off x="2469952" y="7109048"/>
            <a:ext cx="4464496" cy="1685801"/>
            <a:chOff x="7510512" y="4948808"/>
            <a:chExt cx="4464496" cy="1685801"/>
          </a:xfrm>
        </p:grpSpPr>
        <p:cxnSp>
          <p:nvCxnSpPr>
            <p:cNvPr id="15" name="Straight Arrow Connector 14"/>
            <p:cNvCxnSpPr/>
            <p:nvPr/>
          </p:nvCxnSpPr>
          <p:spPr>
            <a:xfrm flipH="1" flipV="1">
              <a:off x="7510512" y="4948808"/>
              <a:ext cx="1368152" cy="129614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806656" y="6172944"/>
              <a:ext cx="3168352" cy="461665"/>
            </a:xfrm>
            <a:prstGeom prst="rect">
              <a:avLst/>
            </a:prstGeom>
            <a:solidFill>
              <a:srgbClr val="FEB80A"/>
            </a:solidFill>
          </p:spPr>
          <p:txBody>
            <a:bodyPr wrap="square" rtlCol="0">
              <a:spAutoFit/>
            </a:bodyPr>
            <a:lstStyle/>
            <a:p>
              <a:pPr algn="l"/>
              <a:r>
                <a:rPr lang="en-US" sz="2400" dirty="0" smtClean="0">
                  <a:latin typeface="Arial"/>
                  <a:cs typeface="Arial"/>
                </a:rPr>
                <a:t>Ends at 9</a:t>
              </a:r>
              <a:endParaRPr lang="en-US" sz="2400" dirty="0">
                <a:latin typeface="Arial"/>
                <a:cs typeface="Arial"/>
              </a:endParaRPr>
            </a:p>
          </p:txBody>
        </p:sp>
      </p:grpSp>
      <p:grpSp>
        <p:nvGrpSpPr>
          <p:cNvPr id="18" name="Group 17"/>
          <p:cNvGrpSpPr/>
          <p:nvPr/>
        </p:nvGrpSpPr>
        <p:grpSpPr>
          <a:xfrm>
            <a:off x="381720" y="1636441"/>
            <a:ext cx="1872208" cy="1872207"/>
            <a:chOff x="4126136" y="1060377"/>
            <a:chExt cx="1872208" cy="1872207"/>
          </a:xfrm>
        </p:grpSpPr>
        <p:cxnSp>
          <p:nvCxnSpPr>
            <p:cNvPr id="19" name="Straight Arrow Connector 18"/>
            <p:cNvCxnSpPr/>
            <p:nvPr/>
          </p:nvCxnSpPr>
          <p:spPr>
            <a:xfrm>
              <a:off x="5134248" y="1564432"/>
              <a:ext cx="648072" cy="136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26136" y="1060377"/>
              <a:ext cx="1872208" cy="461665"/>
            </a:xfrm>
            <a:prstGeom prst="rect">
              <a:avLst/>
            </a:prstGeom>
            <a:solidFill>
              <a:srgbClr val="FEB80A"/>
            </a:solidFill>
          </p:spPr>
          <p:txBody>
            <a:bodyPr wrap="square" rtlCol="0">
              <a:spAutoFit/>
            </a:bodyPr>
            <a:lstStyle/>
            <a:p>
              <a:pPr algn="l"/>
              <a:r>
                <a:rPr lang="en-US" sz="2400" dirty="0" smtClean="0">
                  <a:latin typeface="Arial"/>
                  <a:cs typeface="Arial"/>
                </a:rPr>
                <a:t>Starts at 0</a:t>
              </a:r>
              <a:endParaRPr lang="en-US" sz="2400" dirty="0">
                <a:latin typeface="Arial"/>
                <a:cs typeface="Arial"/>
              </a:endParaRPr>
            </a:p>
          </p:txBody>
        </p:sp>
      </p:grpSp>
    </p:spTree>
    <p:extLst>
      <p:ext uri="{BB962C8B-B14F-4D97-AF65-F5344CB8AC3E}">
        <p14:creationId xmlns:p14="http://schemas.microsoft.com/office/powerpoint/2010/main" val="235182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Squares</a:t>
            </a:r>
            <a:endParaRPr lang="en-US" dirty="0"/>
          </a:p>
        </p:txBody>
      </p:sp>
      <p:sp>
        <p:nvSpPr>
          <p:cNvPr id="3" name="TextBox 2"/>
          <p:cNvSpPr txBox="1"/>
          <p:nvPr/>
        </p:nvSpPr>
        <p:spPr>
          <a:xfrm>
            <a:off x="2109912" y="2356520"/>
            <a:ext cx="7128792" cy="4893647"/>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(10):</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(k*k))</a:t>
            </a:r>
          </a:p>
          <a:p>
            <a:pPr algn="l"/>
            <a:endParaRPr lang="en-AU" sz="2400" b="1" dirty="0">
              <a:solidFill>
                <a:schemeClr val="tx1"/>
              </a:solidFill>
            </a:endParaRPr>
          </a:p>
          <a:p>
            <a:pPr algn="l"/>
            <a:r>
              <a:rPr lang="en-AU" sz="2400" b="1" dirty="0" smtClean="0">
                <a:solidFill>
                  <a:srgbClr val="0000FF"/>
                </a:solidFill>
              </a:rPr>
              <a:t>0</a:t>
            </a:r>
          </a:p>
          <a:p>
            <a:pPr algn="l"/>
            <a:r>
              <a:rPr lang="en-AU" sz="2400" b="1" dirty="0" smtClean="0">
                <a:solidFill>
                  <a:srgbClr val="0000FF"/>
                </a:solidFill>
              </a:rPr>
              <a:t>1</a:t>
            </a:r>
          </a:p>
          <a:p>
            <a:pPr algn="l"/>
            <a:r>
              <a:rPr lang="en-AU" sz="2400" b="1" dirty="0">
                <a:solidFill>
                  <a:srgbClr val="0000FF"/>
                </a:solidFill>
              </a:rPr>
              <a:t>4</a:t>
            </a:r>
            <a:endParaRPr lang="en-AU" sz="2400" b="1" dirty="0" smtClean="0">
              <a:solidFill>
                <a:srgbClr val="0000FF"/>
              </a:solidFill>
            </a:endParaRPr>
          </a:p>
          <a:p>
            <a:pPr algn="l"/>
            <a:r>
              <a:rPr lang="en-AU" sz="2400" b="1" dirty="0">
                <a:solidFill>
                  <a:srgbClr val="0000FF"/>
                </a:solidFill>
              </a:rPr>
              <a:t>9</a:t>
            </a:r>
            <a:endParaRPr lang="en-AU" sz="2400" b="1" dirty="0" smtClean="0">
              <a:solidFill>
                <a:srgbClr val="0000FF"/>
              </a:solidFill>
            </a:endParaRPr>
          </a:p>
          <a:p>
            <a:pPr algn="l"/>
            <a:r>
              <a:rPr lang="en-AU" sz="2400" b="1" dirty="0" smtClean="0">
                <a:solidFill>
                  <a:srgbClr val="0000FF"/>
                </a:solidFill>
              </a:rPr>
              <a:t>16</a:t>
            </a:r>
          </a:p>
          <a:p>
            <a:pPr algn="l"/>
            <a:r>
              <a:rPr lang="en-AU" sz="2400" b="1" dirty="0" smtClean="0">
                <a:solidFill>
                  <a:srgbClr val="0000FF"/>
                </a:solidFill>
              </a:rPr>
              <a:t>25</a:t>
            </a:r>
          </a:p>
          <a:p>
            <a:pPr algn="l"/>
            <a:r>
              <a:rPr lang="en-AU" sz="2400" b="1" dirty="0" smtClean="0">
                <a:solidFill>
                  <a:srgbClr val="0000FF"/>
                </a:solidFill>
              </a:rPr>
              <a:t>36</a:t>
            </a:r>
          </a:p>
          <a:p>
            <a:pPr algn="l"/>
            <a:r>
              <a:rPr lang="en-AU" sz="2400" b="1" dirty="0" smtClean="0">
                <a:solidFill>
                  <a:srgbClr val="0000FF"/>
                </a:solidFill>
              </a:rPr>
              <a:t>49</a:t>
            </a:r>
          </a:p>
          <a:p>
            <a:pPr algn="l"/>
            <a:r>
              <a:rPr lang="en-AU" sz="2400" b="1" dirty="0" smtClean="0">
                <a:solidFill>
                  <a:srgbClr val="0000FF"/>
                </a:solidFill>
              </a:rPr>
              <a:t>64</a:t>
            </a:r>
          </a:p>
          <a:p>
            <a:pPr algn="l"/>
            <a:r>
              <a:rPr lang="en-AU" sz="2400" b="1" dirty="0" smtClean="0">
                <a:solidFill>
                  <a:srgbClr val="0000FF"/>
                </a:solidFill>
              </a:rPr>
              <a:t>81</a:t>
            </a:r>
            <a:endParaRPr lang="da-DK" sz="2400" b="1" dirty="0">
              <a:solidFill>
                <a:srgbClr val="0000FF"/>
              </a:solidFill>
            </a:endParaRPr>
          </a:p>
        </p:txBody>
      </p:sp>
      <p:grpSp>
        <p:nvGrpSpPr>
          <p:cNvPr id="14" name="Group 13"/>
          <p:cNvGrpSpPr/>
          <p:nvPr/>
        </p:nvGrpSpPr>
        <p:grpSpPr>
          <a:xfrm>
            <a:off x="2469952" y="7109048"/>
            <a:ext cx="4464496" cy="1685801"/>
            <a:chOff x="7510512" y="4948808"/>
            <a:chExt cx="4464496" cy="1685801"/>
          </a:xfrm>
        </p:grpSpPr>
        <p:cxnSp>
          <p:nvCxnSpPr>
            <p:cNvPr id="15" name="Straight Arrow Connector 14"/>
            <p:cNvCxnSpPr/>
            <p:nvPr/>
          </p:nvCxnSpPr>
          <p:spPr>
            <a:xfrm flipH="1" flipV="1">
              <a:off x="7510512" y="4948808"/>
              <a:ext cx="1368152" cy="129614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806656" y="6172944"/>
              <a:ext cx="3168352" cy="461665"/>
            </a:xfrm>
            <a:prstGeom prst="rect">
              <a:avLst/>
            </a:prstGeom>
            <a:solidFill>
              <a:srgbClr val="FEB80A"/>
            </a:solidFill>
          </p:spPr>
          <p:txBody>
            <a:bodyPr wrap="square" rtlCol="0">
              <a:spAutoFit/>
            </a:bodyPr>
            <a:lstStyle/>
            <a:p>
              <a:pPr algn="l"/>
              <a:r>
                <a:rPr lang="en-US" sz="2400" dirty="0">
                  <a:latin typeface="Arial"/>
                  <a:cs typeface="Arial"/>
                </a:rPr>
                <a:t>k</a:t>
              </a:r>
              <a:r>
                <a:rPr lang="en-US" sz="2400" dirty="0" smtClean="0">
                  <a:latin typeface="Arial"/>
                  <a:cs typeface="Arial"/>
                </a:rPr>
                <a:t> ends at 9</a:t>
              </a:r>
              <a:endParaRPr lang="en-US" sz="2400" dirty="0">
                <a:latin typeface="Arial"/>
                <a:cs typeface="Arial"/>
              </a:endParaRPr>
            </a:p>
          </p:txBody>
        </p:sp>
      </p:grpSp>
      <p:grpSp>
        <p:nvGrpSpPr>
          <p:cNvPr id="18" name="Group 17"/>
          <p:cNvGrpSpPr/>
          <p:nvPr/>
        </p:nvGrpSpPr>
        <p:grpSpPr>
          <a:xfrm>
            <a:off x="381720" y="1636441"/>
            <a:ext cx="1872208" cy="1872207"/>
            <a:chOff x="4126136" y="1060377"/>
            <a:chExt cx="1872208" cy="1872207"/>
          </a:xfrm>
        </p:grpSpPr>
        <p:cxnSp>
          <p:nvCxnSpPr>
            <p:cNvPr id="19" name="Straight Arrow Connector 18"/>
            <p:cNvCxnSpPr/>
            <p:nvPr/>
          </p:nvCxnSpPr>
          <p:spPr>
            <a:xfrm>
              <a:off x="5134248" y="1564432"/>
              <a:ext cx="648072" cy="136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26136" y="1060377"/>
              <a:ext cx="1872208" cy="461665"/>
            </a:xfrm>
            <a:prstGeom prst="rect">
              <a:avLst/>
            </a:prstGeom>
            <a:solidFill>
              <a:srgbClr val="FEB80A"/>
            </a:solidFill>
          </p:spPr>
          <p:txBody>
            <a:bodyPr wrap="square" rtlCol="0">
              <a:spAutoFit/>
            </a:bodyPr>
            <a:lstStyle/>
            <a:p>
              <a:pPr algn="l"/>
              <a:r>
                <a:rPr lang="en-US" sz="2400" dirty="0">
                  <a:latin typeface="Arial"/>
                  <a:cs typeface="Arial"/>
                </a:rPr>
                <a:t>k</a:t>
              </a:r>
              <a:r>
                <a:rPr lang="en-US" sz="2400" dirty="0" smtClean="0">
                  <a:latin typeface="Arial"/>
                  <a:cs typeface="Arial"/>
                </a:rPr>
                <a:t> starts at 0</a:t>
              </a:r>
              <a:endParaRPr lang="en-US" sz="2400" dirty="0">
                <a:latin typeface="Arial"/>
                <a:cs typeface="Arial"/>
              </a:endParaRPr>
            </a:p>
          </p:txBody>
        </p:sp>
      </p:grpSp>
    </p:spTree>
    <p:extLst>
      <p:ext uri="{BB962C8B-B14F-4D97-AF65-F5344CB8AC3E}">
        <p14:creationId xmlns:p14="http://schemas.microsoft.com/office/powerpoint/2010/main" val="2915505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cannonballs are there in the pile?</a:t>
            </a:r>
            <a:endParaRPr lang="en-US" dirty="0"/>
          </a:p>
        </p:txBody>
      </p:sp>
      <p:pic>
        <p:nvPicPr>
          <p:cNvPr id="3" name="Picture 2" descr="Trophy Park Cannonball Pile circa 19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896" y="2428528"/>
            <a:ext cx="10160000" cy="6654800"/>
          </a:xfrm>
          <a:prstGeom prst="rect">
            <a:avLst/>
          </a:prstGeom>
        </p:spPr>
      </p:pic>
      <p:sp>
        <p:nvSpPr>
          <p:cNvPr id="4" name="Rectangle 3"/>
          <p:cNvSpPr/>
          <p:nvPr/>
        </p:nvSpPr>
        <p:spPr>
          <a:xfrm>
            <a:off x="5998344" y="9341296"/>
            <a:ext cx="6502400" cy="246221"/>
          </a:xfrm>
          <a:prstGeom prst="rect">
            <a:avLst/>
          </a:prstGeom>
        </p:spPr>
        <p:txBody>
          <a:bodyPr>
            <a:spAutoFit/>
          </a:bodyPr>
          <a:lstStyle/>
          <a:p>
            <a:r>
              <a:rPr lang="en-US" sz="1000" dirty="0"/>
              <a:t>http://</a:t>
            </a:r>
            <a:r>
              <a:rPr lang="en-US" sz="1000" dirty="0" err="1"/>
              <a:t>www.nnsyhistorymatters.com</a:t>
            </a:r>
            <a:r>
              <a:rPr lang="en-US" sz="1000" dirty="0"/>
              <a:t>/2015/02/the-cannonball-pile-at-trophy-</a:t>
            </a:r>
            <a:r>
              <a:rPr lang="en-US" sz="1000" dirty="0" err="1"/>
              <a:t>park.html</a:t>
            </a:r>
            <a:endParaRPr lang="en-US" sz="1000" dirty="0"/>
          </a:p>
        </p:txBody>
      </p:sp>
    </p:spTree>
    <p:extLst>
      <p:ext uri="{BB962C8B-B14F-4D97-AF65-F5344CB8AC3E}">
        <p14:creationId xmlns:p14="http://schemas.microsoft.com/office/powerpoint/2010/main" val="13594807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8230592" y="7397080"/>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374608" y="782912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8590632" y="818916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9310712" y="818916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10030792" y="818916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10750872" y="818916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9670752" y="7325072"/>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10390832" y="7325072"/>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9814768" y="7757120"/>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10534848" y="7757120"/>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950672" y="7397080"/>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9094688" y="7829128"/>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Square Pyramidal Numbers</a:t>
            </a:r>
            <a:endParaRPr lang="en-US" dirty="0"/>
          </a:p>
        </p:txBody>
      </p:sp>
      <p:sp>
        <p:nvSpPr>
          <p:cNvPr id="6" name="Oval 5"/>
          <p:cNvSpPr/>
          <p:nvPr/>
        </p:nvSpPr>
        <p:spPr>
          <a:xfrm>
            <a:off x="3190032" y="1924472"/>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414168" y="3508648"/>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134248" y="3508648"/>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558184" y="3940696"/>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278264" y="3940696"/>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918224" y="3292624"/>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862440" y="5524872"/>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582520" y="5524872"/>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06456" y="595692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26536" y="595692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142360" y="5524872"/>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286376" y="595692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150472" y="631696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870552" y="631696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430392" y="6316960"/>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74408" y="5308848"/>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294488" y="5308848"/>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718424" y="5740896"/>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438504" y="5740896"/>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7078464" y="5092824"/>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9454728" y="7181056"/>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10174808" y="7181056"/>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9598744" y="761310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0318824" y="761310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8734648" y="7181056"/>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8878664" y="761310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9166696" y="6965032"/>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9886776" y="6965032"/>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734648" y="8621216"/>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9454728" y="8621216"/>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10174808" y="8621216"/>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10894888" y="8621216"/>
            <a:ext cx="720080"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742760" y="797314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462840" y="797314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9022680" y="7973144"/>
            <a:ext cx="728464" cy="720080"/>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9310712" y="7397080"/>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10030792" y="7397080"/>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9670752" y="6749008"/>
            <a:ext cx="720080" cy="792088"/>
          </a:xfrm>
          <a:prstGeom prst="ellipse">
            <a:avLst/>
          </a:prstGeom>
          <a:ln>
            <a:noFill/>
          </a:ln>
          <a:effectLst>
            <a:outerShdw blurRad="63500" dist="25400" dir="5400000" rotWithShape="0">
              <a:srgbClr val="000000">
                <a:alpha val="43137"/>
              </a:srgbClr>
            </a:outerShdw>
            <a:softEdge rad="254000"/>
          </a:effectLst>
          <a:scene3d>
            <a:camera prst="orthographicFront">
              <a:rot lat="0" lon="0" rev="0"/>
            </a:camera>
            <a:lightRig rig="freezing" dir="tl">
              <a:rot lat="0" lon="0" rev="4140000"/>
            </a:lightRig>
          </a:scene3d>
          <a:sp3d contourW="12700">
            <a:bevelT w="381000" h="381000"/>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1965897" y="1905888"/>
                <a:ext cx="504056" cy="738664"/>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r>
                        <a:rPr lang="en-AU" b="0" i="1" smtClean="0">
                          <a:latin typeface="Cambria Math"/>
                        </a:rPr>
                        <m:t>1</m:t>
                      </m:r>
                    </m:oMath>
                  </m:oMathPara>
                </a14:m>
                <a:endParaRPr lang="en-AU" dirty="0"/>
              </a:p>
            </p:txBody>
          </p:sp>
        </mc:Choice>
        <mc:Fallback xmlns="">
          <p:sp>
            <p:nvSpPr>
              <p:cNvPr id="3" name="TextBox 2"/>
              <p:cNvSpPr txBox="1">
                <a:spLocks noRot="1" noChangeAspect="1" noMove="1" noResize="1" noEditPoints="1" noAdjustHandles="1" noChangeArrowheads="1" noChangeShapeType="1" noTextEdit="1"/>
              </p:cNvSpPr>
              <p:nvPr/>
            </p:nvSpPr>
            <p:spPr>
              <a:xfrm>
                <a:off x="1965897" y="1905888"/>
                <a:ext cx="504056" cy="738664"/>
              </a:xfrm>
              <a:prstGeom prst="rect">
                <a:avLst/>
              </a:prstGeom>
              <a:blipFill rotWithShape="1">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840895" y="4075668"/>
                <a:ext cx="2071849" cy="738664"/>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sSup>
                        <m:sSupPr>
                          <m:ctrlPr>
                            <a:rPr lang="en-AU" b="0" i="1" smtClean="0">
                              <a:latin typeface="Cambria Math"/>
                            </a:rPr>
                          </m:ctrlPr>
                        </m:sSupPr>
                        <m:e>
                          <m:r>
                            <a:rPr lang="en-AU" b="0" i="1" smtClean="0">
                              <a:latin typeface="Cambria Math"/>
                            </a:rPr>
                            <m:t>1</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2</m:t>
                          </m:r>
                        </m:e>
                        <m:sup>
                          <m:r>
                            <a:rPr lang="en-AU" b="0" i="1" smtClean="0">
                              <a:latin typeface="Cambria Math"/>
                            </a:rPr>
                            <m:t>2</m:t>
                          </m:r>
                        </m:sup>
                      </m:sSup>
                    </m:oMath>
                  </m:oMathPara>
                </a14:m>
                <a:endParaRPr lang="en-AU" dirty="0"/>
              </a:p>
            </p:txBody>
          </p:sp>
        </mc:Choice>
        <mc:Fallback xmlns="">
          <p:sp>
            <p:nvSpPr>
              <p:cNvPr id="4" name="TextBox 3"/>
              <p:cNvSpPr txBox="1">
                <a:spLocks noRot="1" noChangeAspect="1" noMove="1" noResize="1" noEditPoints="1" noAdjustHandles="1" noChangeArrowheads="1" noChangeShapeType="1" noTextEdit="1"/>
              </p:cNvSpPr>
              <p:nvPr/>
            </p:nvSpPr>
            <p:spPr>
              <a:xfrm>
                <a:off x="1840895" y="4075668"/>
                <a:ext cx="2071849" cy="738664"/>
              </a:xfrm>
              <a:prstGeom prst="rect">
                <a:avLst/>
              </a:prstGeom>
              <a:blipFill rotWithShape="1">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40895" y="5938336"/>
                <a:ext cx="3261790" cy="738664"/>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sSup>
                        <m:sSupPr>
                          <m:ctrlPr>
                            <a:rPr lang="en-AU" b="0" i="1" smtClean="0">
                              <a:latin typeface="Cambria Math"/>
                            </a:rPr>
                          </m:ctrlPr>
                        </m:sSupPr>
                        <m:e>
                          <m:r>
                            <a:rPr lang="en-AU" b="0" i="1" smtClean="0">
                              <a:latin typeface="Cambria Math"/>
                            </a:rPr>
                            <m:t>1</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2</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3</m:t>
                          </m:r>
                        </m:e>
                        <m:sup>
                          <m:r>
                            <a:rPr lang="en-AU" b="0" i="1" smtClean="0">
                              <a:latin typeface="Cambria Math"/>
                            </a:rPr>
                            <m:t>2</m:t>
                          </m:r>
                        </m:sup>
                      </m:sSup>
                    </m:oMath>
                  </m:oMathPara>
                </a14:m>
                <a:endParaRPr lang="en-AU" dirty="0"/>
              </a:p>
            </p:txBody>
          </p:sp>
        </mc:Choice>
        <mc:Fallback xmlns="">
          <p:sp>
            <p:nvSpPr>
              <p:cNvPr id="5" name="TextBox 4"/>
              <p:cNvSpPr txBox="1">
                <a:spLocks noRot="1" noChangeAspect="1" noMove="1" noResize="1" noEditPoints="1" noAdjustHandles="1" noChangeArrowheads="1" noChangeShapeType="1" noTextEdit="1"/>
              </p:cNvSpPr>
              <p:nvPr/>
            </p:nvSpPr>
            <p:spPr>
              <a:xfrm>
                <a:off x="1840895" y="5938336"/>
                <a:ext cx="3261790" cy="738664"/>
              </a:xfrm>
              <a:prstGeom prst="rect">
                <a:avLst/>
              </a:prstGeom>
              <a:blipFill rotWithShape="1">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40895" y="8107868"/>
                <a:ext cx="4451731" cy="738664"/>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sSup>
                        <m:sSupPr>
                          <m:ctrlPr>
                            <a:rPr lang="en-AU" b="0" i="1" smtClean="0">
                              <a:latin typeface="Cambria Math"/>
                            </a:rPr>
                          </m:ctrlPr>
                        </m:sSupPr>
                        <m:e>
                          <m:r>
                            <a:rPr lang="en-AU" b="0" i="1" smtClean="0">
                              <a:latin typeface="Cambria Math"/>
                            </a:rPr>
                            <m:t>1</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2</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3</m:t>
                          </m:r>
                        </m:e>
                        <m:sup>
                          <m:r>
                            <a:rPr lang="en-AU" b="0" i="1" smtClean="0">
                              <a:latin typeface="Cambria Math"/>
                            </a:rPr>
                            <m:t>2</m:t>
                          </m:r>
                        </m:sup>
                      </m:sSup>
                      <m:r>
                        <a:rPr lang="en-AU" b="0" i="1" smtClean="0">
                          <a:latin typeface="Cambria Math"/>
                        </a:rPr>
                        <m:t>+</m:t>
                      </m:r>
                      <m:sSup>
                        <m:sSupPr>
                          <m:ctrlPr>
                            <a:rPr lang="en-AU" b="0" i="1" smtClean="0">
                              <a:latin typeface="Cambria Math"/>
                            </a:rPr>
                          </m:ctrlPr>
                        </m:sSupPr>
                        <m:e>
                          <m:r>
                            <a:rPr lang="en-AU" b="0" i="1" smtClean="0">
                              <a:latin typeface="Cambria Math"/>
                            </a:rPr>
                            <m:t>4</m:t>
                          </m:r>
                        </m:e>
                        <m:sup>
                          <m:r>
                            <a:rPr lang="en-AU" b="0" i="1" smtClean="0">
                              <a:latin typeface="Cambria Math"/>
                            </a:rPr>
                            <m:t>2</m:t>
                          </m:r>
                        </m:sup>
                      </m:sSup>
                    </m:oMath>
                  </m:oMathPara>
                </a14:m>
                <a:endParaRPr lang="en-AU" dirty="0"/>
              </a:p>
            </p:txBody>
          </p:sp>
        </mc:Choice>
        <mc:Fallback xmlns="">
          <p:sp>
            <p:nvSpPr>
              <p:cNvPr id="7" name="TextBox 6"/>
              <p:cNvSpPr txBox="1">
                <a:spLocks noRot="1" noChangeAspect="1" noMove="1" noResize="1" noEditPoints="1" noAdjustHandles="1" noChangeArrowheads="1" noChangeShapeType="1" noTextEdit="1"/>
              </p:cNvSpPr>
              <p:nvPr/>
            </p:nvSpPr>
            <p:spPr>
              <a:xfrm>
                <a:off x="1840895" y="8107868"/>
                <a:ext cx="4451731" cy="738664"/>
              </a:xfrm>
              <a:prstGeom prst="rect">
                <a:avLst/>
              </a:prstGeom>
              <a:blipFill rotWithShape="1">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333593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yramidal.py</a:t>
            </a:r>
            <a:r>
              <a:rPr lang="en-US" dirty="0" smtClean="0"/>
              <a:t> </a:t>
            </a:r>
            <a:endParaRPr lang="en-US" dirty="0"/>
          </a:p>
        </p:txBody>
      </p:sp>
      <p:sp>
        <p:nvSpPr>
          <p:cNvPr id="3" name="TextBox 2"/>
          <p:cNvSpPr txBox="1"/>
          <p:nvPr/>
        </p:nvSpPr>
        <p:spPr>
          <a:xfrm>
            <a:off x="2109912" y="2356520"/>
            <a:ext cx="8712968" cy="3416320"/>
          </a:xfrm>
          <a:prstGeom prst="rect">
            <a:avLst/>
          </a:prstGeom>
          <a:solidFill>
            <a:schemeClr val="accent3">
              <a:lumMod val="20000"/>
              <a:lumOff val="80000"/>
            </a:schemeClr>
          </a:solidFill>
          <a:ln>
            <a:noFill/>
          </a:ln>
        </p:spPr>
        <p:txBody>
          <a:bodyPr wrap="square" rtlCol="0">
            <a:spAutoFit/>
          </a:bodyPr>
          <a:lstStyle/>
          <a:p>
            <a:pPr algn="l"/>
            <a:r>
              <a:rPr lang="en-US" sz="2400" b="1" dirty="0">
                <a:solidFill>
                  <a:srgbClr val="008000"/>
                </a:solidFill>
              </a:rPr>
              <a:t>'Print the </a:t>
            </a:r>
            <a:r>
              <a:rPr lang="en-US" sz="2400" b="1" dirty="0" smtClean="0">
                <a:solidFill>
                  <a:srgbClr val="008000"/>
                </a:solidFill>
              </a:rPr>
              <a:t>nth Pyramidal number'</a:t>
            </a:r>
            <a:endParaRPr lang="en-US" sz="2400" b="1" dirty="0">
              <a:solidFill>
                <a:srgbClr val="008000"/>
              </a:solidFill>
            </a:endParaRPr>
          </a:p>
          <a:p>
            <a:pPr algn="l"/>
            <a:endParaRPr lang="en-US" sz="2400" b="1" dirty="0">
              <a:solidFill>
                <a:srgbClr val="FF6600"/>
              </a:solidFill>
            </a:endParaRPr>
          </a:p>
          <a:p>
            <a:pPr algn="l"/>
            <a:r>
              <a:rPr lang="en-US" sz="2400" b="1" dirty="0">
                <a:solidFill>
                  <a:schemeClr val="tx1"/>
                </a:solidFill>
              </a:rPr>
              <a:t>n = </a:t>
            </a:r>
            <a:r>
              <a:rPr lang="en-US" sz="2400" b="1" dirty="0" err="1">
                <a:solidFill>
                  <a:srgbClr val="800000"/>
                </a:solidFill>
              </a:rPr>
              <a:t>int</a:t>
            </a:r>
            <a:r>
              <a:rPr lang="en-US" sz="2400" b="1" dirty="0">
                <a:solidFill>
                  <a:schemeClr val="tx1"/>
                </a:solidFill>
              </a:rPr>
              <a:t>(</a:t>
            </a:r>
            <a:r>
              <a:rPr lang="en-US" sz="2400" b="1" dirty="0">
                <a:solidFill>
                  <a:srgbClr val="800000"/>
                </a:solidFill>
              </a:rPr>
              <a:t>input</a:t>
            </a:r>
            <a:r>
              <a:rPr lang="en-US" sz="2400" b="1" dirty="0" smtClean="0">
                <a:solidFill>
                  <a:schemeClr val="tx1"/>
                </a:solidFill>
              </a:rPr>
              <a:t>(</a:t>
            </a:r>
            <a:r>
              <a:rPr lang="en-US" sz="2400" b="1" dirty="0">
                <a:solidFill>
                  <a:srgbClr val="008000"/>
                </a:solidFill>
              </a:rPr>
              <a:t>"</a:t>
            </a:r>
            <a:r>
              <a:rPr lang="en-US" sz="2400" b="1" dirty="0" smtClean="0">
                <a:solidFill>
                  <a:srgbClr val="008000"/>
                </a:solidFill>
              </a:rPr>
              <a:t>Which Pyramidal number do you want? </a:t>
            </a:r>
            <a:r>
              <a:rPr lang="en-US" sz="2400" b="1" dirty="0">
                <a:solidFill>
                  <a:srgbClr val="008000"/>
                </a:solidFill>
              </a:rPr>
              <a:t>"</a:t>
            </a:r>
            <a:r>
              <a:rPr lang="en-US" sz="2400" b="1" dirty="0">
                <a:solidFill>
                  <a:schemeClr val="tx1"/>
                </a:solidFill>
              </a:rPr>
              <a:t>))</a:t>
            </a:r>
          </a:p>
          <a:p>
            <a:pPr algn="l"/>
            <a:r>
              <a:rPr lang="en-US" sz="2400" b="1" dirty="0">
                <a:solidFill>
                  <a:schemeClr val="tx1"/>
                </a:solidFill>
              </a:rPr>
              <a:t>count = </a:t>
            </a:r>
            <a:r>
              <a:rPr lang="en-US" sz="2400" b="1" dirty="0" smtClean="0">
                <a:solidFill>
                  <a:schemeClr val="tx1"/>
                </a:solidFill>
              </a:rPr>
              <a:t>0</a:t>
            </a:r>
          </a:p>
          <a:p>
            <a:pPr algn="l"/>
            <a:endParaRPr lang="en-US" sz="2400" b="1" dirty="0">
              <a:solidFill>
                <a:schemeClr val="tx1"/>
              </a:solidFill>
            </a:endParaRPr>
          </a:p>
          <a:p>
            <a:pPr algn="l"/>
            <a:r>
              <a:rPr lang="en-US" sz="2400" b="1" dirty="0">
                <a:solidFill>
                  <a:srgbClr val="FF6600"/>
                </a:solidFill>
              </a:rPr>
              <a:t>for</a:t>
            </a:r>
            <a:r>
              <a:rPr lang="en-US" sz="2400" b="1" dirty="0">
                <a:solidFill>
                  <a:schemeClr val="tx1"/>
                </a:solidFill>
              </a:rPr>
              <a:t> k </a:t>
            </a:r>
            <a:r>
              <a:rPr lang="en-US" sz="2400" b="1" dirty="0">
                <a:solidFill>
                  <a:srgbClr val="FF6600"/>
                </a:solidFill>
              </a:rPr>
              <a:t>in</a:t>
            </a:r>
            <a:r>
              <a:rPr lang="en-US" sz="2400" b="1" dirty="0">
                <a:solidFill>
                  <a:schemeClr val="tx1"/>
                </a:solidFill>
              </a:rPr>
              <a:t> </a:t>
            </a:r>
            <a:r>
              <a:rPr lang="en-US" sz="2400" b="1" dirty="0">
                <a:solidFill>
                  <a:srgbClr val="800000"/>
                </a:solidFill>
              </a:rPr>
              <a:t>range</a:t>
            </a:r>
            <a:r>
              <a:rPr lang="en-US" sz="2400" b="1" dirty="0">
                <a:solidFill>
                  <a:schemeClr val="tx1"/>
                </a:solidFill>
              </a:rPr>
              <a:t>(n):</a:t>
            </a:r>
          </a:p>
          <a:p>
            <a:pPr algn="l"/>
            <a:r>
              <a:rPr lang="en-US" sz="2400" b="1" dirty="0">
                <a:solidFill>
                  <a:schemeClr val="tx1"/>
                </a:solidFill>
              </a:rPr>
              <a:t>    count = count + k*</a:t>
            </a:r>
            <a:r>
              <a:rPr lang="en-US" sz="2400" b="1" dirty="0" smtClean="0">
                <a:solidFill>
                  <a:schemeClr val="tx1"/>
                </a:solidFill>
              </a:rPr>
              <a:t>k</a:t>
            </a:r>
          </a:p>
          <a:p>
            <a:pPr algn="l"/>
            <a:endParaRPr lang="en-US" sz="2400" b="1" dirty="0">
              <a:solidFill>
                <a:schemeClr val="tx1"/>
              </a:solidFill>
            </a:endParaRPr>
          </a:p>
          <a:p>
            <a:pPr algn="l"/>
            <a:r>
              <a:rPr lang="en-US" sz="2400" b="1" dirty="0">
                <a:solidFill>
                  <a:srgbClr val="800000"/>
                </a:solidFill>
              </a:rPr>
              <a:t>p</a:t>
            </a:r>
            <a:r>
              <a:rPr lang="en-US" sz="2400" b="1" dirty="0" smtClean="0">
                <a:solidFill>
                  <a:srgbClr val="800000"/>
                </a:solidFill>
              </a:rPr>
              <a:t>rint(</a:t>
            </a:r>
            <a:r>
              <a:rPr lang="en-US" sz="2400" b="1" dirty="0">
                <a:solidFill>
                  <a:srgbClr val="008000"/>
                </a:solidFill>
              </a:rPr>
              <a:t>"The " </a:t>
            </a:r>
            <a:r>
              <a:rPr lang="en-US" sz="2400" b="1" dirty="0" smtClean="0">
                <a:solidFill>
                  <a:srgbClr val="008000"/>
                </a:solidFill>
              </a:rPr>
              <a:t>+ </a:t>
            </a:r>
            <a:r>
              <a:rPr lang="en-US" sz="2400" b="1" dirty="0" err="1" smtClean="0">
                <a:solidFill>
                  <a:srgbClr val="800000"/>
                </a:solidFill>
              </a:rPr>
              <a:t>str</a:t>
            </a:r>
            <a:r>
              <a:rPr lang="en-US" sz="2400" b="1" dirty="0" smtClean="0">
                <a:solidFill>
                  <a:schemeClr val="tx1"/>
                </a:solidFill>
              </a:rPr>
              <a:t>(n) </a:t>
            </a:r>
            <a:r>
              <a:rPr lang="en-US" sz="2400" b="1" dirty="0">
                <a:solidFill>
                  <a:schemeClr val="tx1"/>
                </a:solidFill>
              </a:rPr>
              <a:t>+ </a:t>
            </a:r>
            <a:r>
              <a:rPr lang="en-US" sz="2400" b="1" dirty="0">
                <a:solidFill>
                  <a:srgbClr val="008000"/>
                </a:solidFill>
              </a:rPr>
              <a:t>" </a:t>
            </a:r>
            <a:r>
              <a:rPr lang="en-US" sz="2400" b="1" dirty="0" smtClean="0">
                <a:solidFill>
                  <a:srgbClr val="008000"/>
                </a:solidFill>
              </a:rPr>
              <a:t>Pyramidal number is </a:t>
            </a:r>
            <a:r>
              <a:rPr lang="en-US" sz="2400" b="1" dirty="0">
                <a:solidFill>
                  <a:srgbClr val="008000"/>
                </a:solidFill>
              </a:rPr>
              <a:t>" </a:t>
            </a:r>
            <a:r>
              <a:rPr lang="en-US" sz="2400" b="1" dirty="0">
                <a:solidFill>
                  <a:schemeClr val="tx1"/>
                </a:solidFill>
              </a:rPr>
              <a:t>+ </a:t>
            </a:r>
            <a:r>
              <a:rPr lang="en-US" sz="2400" b="1" dirty="0" err="1">
                <a:solidFill>
                  <a:srgbClr val="800000"/>
                </a:solidFill>
              </a:rPr>
              <a:t>str</a:t>
            </a:r>
            <a:r>
              <a:rPr lang="en-US" sz="2400" b="1" dirty="0">
                <a:solidFill>
                  <a:schemeClr val="tx1"/>
                </a:solidFill>
              </a:rPr>
              <a:t>(count))</a:t>
            </a:r>
            <a:endParaRPr lang="da-DK" sz="2400" b="1" dirty="0">
              <a:solidFill>
                <a:schemeClr val="tx1"/>
              </a:solidFill>
            </a:endParaRPr>
          </a:p>
        </p:txBody>
      </p:sp>
      <p:grpSp>
        <p:nvGrpSpPr>
          <p:cNvPr id="7" name="Group 6"/>
          <p:cNvGrpSpPr/>
          <p:nvPr/>
        </p:nvGrpSpPr>
        <p:grpSpPr>
          <a:xfrm>
            <a:off x="1965896" y="5740896"/>
            <a:ext cx="3288080" cy="2333873"/>
            <a:chOff x="1965896" y="5740896"/>
            <a:chExt cx="3288080" cy="2333873"/>
          </a:xfrm>
        </p:grpSpPr>
        <p:cxnSp>
          <p:nvCxnSpPr>
            <p:cNvPr id="5" name="Straight Arrow Connector 4"/>
            <p:cNvCxnSpPr/>
            <p:nvPr/>
          </p:nvCxnSpPr>
          <p:spPr>
            <a:xfrm flipH="1" flipV="1">
              <a:off x="2253928" y="5740896"/>
              <a:ext cx="504056" cy="1872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965896" y="7613104"/>
              <a:ext cx="3288080" cy="461665"/>
            </a:xfrm>
            <a:prstGeom prst="rect">
              <a:avLst/>
            </a:prstGeom>
            <a:noFill/>
          </p:spPr>
          <p:txBody>
            <a:bodyPr wrap="none" rtlCol="0">
              <a:spAutoFit/>
            </a:bodyPr>
            <a:lstStyle/>
            <a:p>
              <a:r>
                <a:rPr lang="en-US" sz="2400" dirty="0" smtClean="0">
                  <a:latin typeface="Arial"/>
                  <a:cs typeface="Arial"/>
                </a:rPr>
                <a:t>Note there is no indent</a:t>
              </a:r>
              <a:endParaRPr lang="en-US" sz="2400" dirty="0">
                <a:latin typeface="Arial"/>
                <a:cs typeface="Arial"/>
              </a:endParaRPr>
            </a:p>
          </p:txBody>
        </p:sp>
      </p:grpSp>
    </p:spTree>
    <p:extLst>
      <p:ext uri="{BB962C8B-B14F-4D97-AF65-F5344CB8AC3E}">
        <p14:creationId xmlns:p14="http://schemas.microsoft.com/office/powerpoint/2010/main" val="283593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simple loops</a:t>
            </a:r>
            <a:endParaRPr lang="en-US" dirty="0"/>
          </a:p>
        </p:txBody>
      </p:sp>
      <p:sp>
        <p:nvSpPr>
          <p:cNvPr id="3" name="TextBox 2"/>
          <p:cNvSpPr txBox="1"/>
          <p:nvPr/>
        </p:nvSpPr>
        <p:spPr>
          <a:xfrm>
            <a:off x="2037904" y="1852464"/>
            <a:ext cx="7128792" cy="3046988"/>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(5, 10):</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a:t>
            </a:r>
          </a:p>
          <a:p>
            <a:pPr algn="l"/>
            <a:endParaRPr lang="en-AU" sz="2400" b="1" dirty="0" smtClean="0">
              <a:solidFill>
                <a:srgbClr val="0000FF"/>
              </a:solidFill>
            </a:endParaRPr>
          </a:p>
          <a:p>
            <a:pPr algn="l"/>
            <a:r>
              <a:rPr lang="en-AU" sz="2400" b="1" dirty="0" smtClean="0">
                <a:solidFill>
                  <a:srgbClr val="0000FF"/>
                </a:solidFill>
              </a:rPr>
              <a:t>5</a:t>
            </a:r>
          </a:p>
          <a:p>
            <a:pPr algn="l"/>
            <a:r>
              <a:rPr lang="en-AU" sz="2400" b="1" dirty="0" smtClean="0">
                <a:solidFill>
                  <a:srgbClr val="0000FF"/>
                </a:solidFill>
              </a:rPr>
              <a:t>6</a:t>
            </a:r>
          </a:p>
          <a:p>
            <a:pPr algn="l"/>
            <a:r>
              <a:rPr lang="en-AU" sz="2400" b="1" dirty="0" smtClean="0">
                <a:solidFill>
                  <a:srgbClr val="0000FF"/>
                </a:solidFill>
              </a:rPr>
              <a:t>7</a:t>
            </a:r>
          </a:p>
          <a:p>
            <a:pPr algn="l"/>
            <a:r>
              <a:rPr lang="en-AU" sz="2400" b="1" dirty="0" smtClean="0">
                <a:solidFill>
                  <a:srgbClr val="0000FF"/>
                </a:solidFill>
              </a:rPr>
              <a:t>8</a:t>
            </a:r>
          </a:p>
          <a:p>
            <a:pPr algn="l"/>
            <a:r>
              <a:rPr lang="en-AU" sz="2400" b="1" dirty="0">
                <a:solidFill>
                  <a:srgbClr val="0000FF"/>
                </a:solidFill>
              </a:rPr>
              <a:t>9</a:t>
            </a:r>
            <a:endParaRPr lang="da-DK" sz="2400" b="1" dirty="0">
              <a:solidFill>
                <a:srgbClr val="0000FF"/>
              </a:solidFill>
            </a:endParaRPr>
          </a:p>
        </p:txBody>
      </p:sp>
      <p:sp>
        <p:nvSpPr>
          <p:cNvPr id="4" name="TextBox 3"/>
          <p:cNvSpPr txBox="1"/>
          <p:nvPr/>
        </p:nvSpPr>
        <p:spPr>
          <a:xfrm>
            <a:off x="2037904" y="5380856"/>
            <a:ext cx="7128792" cy="4154983"/>
          </a:xfrm>
          <a:prstGeom prst="rect">
            <a:avLst/>
          </a:prstGeom>
          <a:solidFill>
            <a:schemeClr val="accent3">
              <a:lumMod val="20000"/>
              <a:lumOff val="80000"/>
            </a:schemeClr>
          </a:solidFill>
          <a:ln>
            <a:noFill/>
          </a:ln>
        </p:spPr>
        <p:txBody>
          <a:bodyPr wrap="square" rtlCol="0">
            <a:spAutoFit/>
          </a:bodyPr>
          <a:lstStyle/>
          <a:p>
            <a:pPr algn="l"/>
            <a:r>
              <a:rPr lang="en-US" sz="2400" dirty="0">
                <a:solidFill>
                  <a:srgbClr val="C00000"/>
                </a:solidFill>
              </a:rPr>
              <a:t>&gt;&gt;&gt; </a:t>
            </a:r>
            <a:r>
              <a:rPr lang="en-US" sz="2400" b="1" dirty="0" smtClean="0">
                <a:solidFill>
                  <a:srgbClr val="FF6600"/>
                </a:solidFill>
              </a:rPr>
              <a:t>f</a:t>
            </a:r>
            <a:r>
              <a:rPr lang="en-AU" sz="2400" b="1" dirty="0" smtClean="0">
                <a:solidFill>
                  <a:srgbClr val="FF6600"/>
                </a:solidFill>
              </a:rPr>
              <a:t>or</a:t>
            </a:r>
            <a:r>
              <a:rPr lang="en-AU" sz="2400" b="1" dirty="0" smtClean="0">
                <a:solidFill>
                  <a:schemeClr val="tx1"/>
                </a:solidFill>
              </a:rPr>
              <a:t> k </a:t>
            </a:r>
            <a:r>
              <a:rPr lang="en-AU" sz="2400" b="1" dirty="0" smtClean="0">
                <a:solidFill>
                  <a:srgbClr val="FF6600"/>
                </a:solidFill>
              </a:rPr>
              <a:t>in</a:t>
            </a:r>
            <a:r>
              <a:rPr lang="en-AU" sz="2400" b="1" dirty="0" smtClean="0">
                <a:solidFill>
                  <a:schemeClr val="tx1"/>
                </a:solidFill>
              </a:rPr>
              <a:t> </a:t>
            </a:r>
            <a:r>
              <a:rPr lang="en-AU" sz="2400" b="1" dirty="0" smtClean="0">
                <a:solidFill>
                  <a:srgbClr val="800000"/>
                </a:solidFill>
              </a:rPr>
              <a:t>range</a:t>
            </a:r>
            <a:r>
              <a:rPr lang="en-AU" sz="2400" b="1" dirty="0" smtClean="0">
                <a:solidFill>
                  <a:schemeClr val="tx1"/>
                </a:solidFill>
              </a:rPr>
              <a:t>(10, -6, -2):</a:t>
            </a:r>
          </a:p>
          <a:p>
            <a:pPr algn="l"/>
            <a:r>
              <a:rPr lang="en-AU" sz="2400" b="1" dirty="0">
                <a:solidFill>
                  <a:schemeClr val="tx1"/>
                </a:solidFill>
              </a:rPr>
              <a:t> </a:t>
            </a:r>
            <a:r>
              <a:rPr lang="en-AU" sz="2400" b="1" dirty="0" smtClean="0">
                <a:solidFill>
                  <a:schemeClr val="tx1"/>
                </a:solidFill>
              </a:rPr>
              <a:t>           </a:t>
            </a:r>
            <a:r>
              <a:rPr lang="en-AU" sz="2400" b="1" dirty="0" smtClean="0">
                <a:solidFill>
                  <a:srgbClr val="800000"/>
                </a:solidFill>
              </a:rPr>
              <a:t>print</a:t>
            </a:r>
            <a:r>
              <a:rPr lang="en-AU" sz="2400" b="1" dirty="0" smtClean="0">
                <a:solidFill>
                  <a:schemeClr val="tx1"/>
                </a:solidFill>
              </a:rPr>
              <a:t>(</a:t>
            </a:r>
            <a:r>
              <a:rPr lang="en-AU" sz="2400" b="1" dirty="0" err="1" smtClean="0">
                <a:solidFill>
                  <a:srgbClr val="800000"/>
                </a:solidFill>
              </a:rPr>
              <a:t>str</a:t>
            </a:r>
            <a:r>
              <a:rPr lang="en-AU" sz="2400" b="1" dirty="0" smtClean="0">
                <a:solidFill>
                  <a:schemeClr val="tx1"/>
                </a:solidFill>
              </a:rPr>
              <a:t>(k))</a:t>
            </a:r>
          </a:p>
          <a:p>
            <a:pPr algn="l"/>
            <a:endParaRPr lang="en-AU" sz="2400" b="1" dirty="0" smtClean="0">
              <a:solidFill>
                <a:srgbClr val="0000FF"/>
              </a:solidFill>
            </a:endParaRPr>
          </a:p>
          <a:p>
            <a:pPr algn="l"/>
            <a:r>
              <a:rPr lang="en-AU" sz="2400" b="1" dirty="0" smtClean="0">
                <a:solidFill>
                  <a:srgbClr val="0000FF"/>
                </a:solidFill>
              </a:rPr>
              <a:t>10</a:t>
            </a:r>
          </a:p>
          <a:p>
            <a:pPr algn="l"/>
            <a:r>
              <a:rPr lang="en-AU" sz="2400" b="1" dirty="0" smtClean="0">
                <a:solidFill>
                  <a:srgbClr val="0000FF"/>
                </a:solidFill>
              </a:rPr>
              <a:t>8</a:t>
            </a:r>
          </a:p>
          <a:p>
            <a:pPr algn="l"/>
            <a:r>
              <a:rPr lang="en-AU" sz="2400" b="1" dirty="0" smtClean="0">
                <a:solidFill>
                  <a:srgbClr val="0000FF"/>
                </a:solidFill>
              </a:rPr>
              <a:t>6</a:t>
            </a:r>
          </a:p>
          <a:p>
            <a:pPr algn="l"/>
            <a:r>
              <a:rPr lang="en-AU" sz="2400" b="1" dirty="0" smtClean="0">
                <a:solidFill>
                  <a:srgbClr val="0000FF"/>
                </a:solidFill>
              </a:rPr>
              <a:t>4</a:t>
            </a:r>
          </a:p>
          <a:p>
            <a:pPr algn="l"/>
            <a:r>
              <a:rPr lang="en-AU" sz="2400" b="1" dirty="0" smtClean="0">
                <a:solidFill>
                  <a:srgbClr val="0000FF"/>
                </a:solidFill>
              </a:rPr>
              <a:t>2</a:t>
            </a:r>
          </a:p>
          <a:p>
            <a:pPr algn="l"/>
            <a:r>
              <a:rPr lang="en-AU" sz="2400" b="1" dirty="0" smtClean="0">
                <a:solidFill>
                  <a:srgbClr val="0000FF"/>
                </a:solidFill>
              </a:rPr>
              <a:t>0</a:t>
            </a:r>
          </a:p>
          <a:p>
            <a:pPr algn="l"/>
            <a:r>
              <a:rPr lang="en-AU" sz="2400" b="1" dirty="0" smtClean="0">
                <a:solidFill>
                  <a:srgbClr val="0000FF"/>
                </a:solidFill>
              </a:rPr>
              <a:t>-2</a:t>
            </a:r>
          </a:p>
          <a:p>
            <a:pPr algn="l"/>
            <a:r>
              <a:rPr lang="en-AU" sz="2400" b="1" dirty="0" smtClean="0">
                <a:solidFill>
                  <a:srgbClr val="0000FF"/>
                </a:solidFill>
              </a:rPr>
              <a:t>-4</a:t>
            </a:r>
            <a:endParaRPr lang="da-DK" sz="2400" b="1" dirty="0">
              <a:solidFill>
                <a:srgbClr val="0000FF"/>
              </a:solidFill>
            </a:endParaRPr>
          </a:p>
        </p:txBody>
      </p:sp>
    </p:spTree>
    <p:extLst>
      <p:ext uri="{BB962C8B-B14F-4D97-AF65-F5344CB8AC3E}">
        <p14:creationId xmlns:p14="http://schemas.microsoft.com/office/powerpoint/2010/main" val="1119925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AUTOOPENPOLL" val="True"/>
  <p:tag name="AUTOFORMATCHART" val="True"/>
  <p:tag name="TPQUESTIONXML" val="﻿&lt;?xml version=&quot;1.0&quot; encoding=&quot;utf-8&quot;?&gt;&#10;&lt;questionlist&gt;&#10;    &lt;properties&gt;&#10;        &lt;guid&gt;D6E1BF6E4C0D4DAF87ACE1E65140443A&lt;/guid&gt;&#10;        &lt;description /&gt;&#10;        &lt;date&gt;3/4/2016 10:03: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5A2606A71E45B9BA91A235D5A97C36&lt;/guid&gt;&#10;            &lt;repollguid&gt;04805D91366A4D7F9EC14F866C6BA624&lt;/repollguid&gt;&#10;            &lt;sourceid&gt;6375E833F9EB4254998A1C66D86402F3&lt;/sourceid&gt;&#10;            &lt;questiontext&gt;How many times is j*k printed in the following code?             for j in range(10):                    for k in range(10, 2, -1):                           print(str(j*k))&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289F90498434F79AAE2C9E5D83CA1BC&lt;/guid&gt;&#10;                    &lt;answertext&gt;100&lt;/answertext&gt;&#10;                    &lt;valuetype&gt;0&lt;/valuetype&gt;&#10;                &lt;/answer&gt;&#10;                &lt;answer&gt;&#10;                    &lt;guid&gt;A587833A43F7489F85988C7E40ECCD70&lt;/guid&gt;&#10;                    &lt;answertext&gt;90&lt;/answertext&gt;&#10;                    &lt;valuetype&gt;0&lt;/valuetype&gt;&#10;                &lt;/answer&gt;&#10;                &lt;answer&gt;&#10;                    &lt;guid&gt;BB94B33D33D54AB487E6F992CAAA3F2B&lt;/guid&gt;&#10;                    &lt;answertext&gt;80&lt;/answertext&gt;&#10;                    &lt;valuetype&gt;0&lt;/valuetype&gt;&#10;                &lt;/answer&gt;&#10;                &lt;answer&gt;&#10;                    &lt;guid&gt;1E38834B73D94A86A7BDA6E30FF1799B&lt;/guid&gt;&#10;                    &lt;answertext&gt;None of the above&lt;/answertext&gt;&#10;                    &lt;valuetype&gt;0&lt;/valuetype&gt;&#10;                &lt;/answer&gt;&#10;            &lt;/answers&gt;&#10;        &lt;/multichoice&gt;&#10;    &lt;/questions&gt;&#10;&lt;/questionlist&gt;"/>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3.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0A231D2A96F45A98128A7C8FB72E8B9&lt;/guid&gt;&#10;        &lt;description /&gt;&#10;        &lt;date&gt;3/4/2016 9:22: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55BF67AE19F4A2A8575E97D5D83E142&lt;/guid&gt;&#10;            &lt;repollguid&gt;F5C41FB290ED4EB69B65C0C8D3E8AF40&lt;/repollguid&gt;&#10;            &lt;sourceid&gt;D63F2B311DA245BBB99858AE14925A0D&lt;/sourceid&gt;&#10;            &lt;questiontext&gt;How many numbers are printed by the following code?              for k in range(2, 10):                    print(str(k))&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EB95FD92AA64D24B49A399AFD3A9A88&lt;/guid&gt;&#10;                    &lt;answertext&gt;7&lt;/answertext&gt;&#10;                    &lt;valuetype&gt;0&lt;/valuetype&gt;&#10;                &lt;/answer&gt;&#10;                &lt;answer&gt;&#10;                    &lt;guid&gt;061E37FE0FC34B4DB07766E616F8FF95&lt;/guid&gt;&#10;                    &lt;answertext&gt;8&lt;/answertext&gt;&#10;                    &lt;valuetype&gt;0&lt;/valuetype&gt;&#10;                &lt;/answer&gt;&#10;                &lt;answer&gt;&#10;                    &lt;guid&gt;92E5D0859B9D457EB175A952FCAAE764&lt;/guid&gt;&#10;                    &lt;answertext&gt;9&lt;/answertext&gt;&#10;                    &lt;valuetype&gt;0&lt;/valuetype&gt;&#10;                &lt;/answer&gt;&#10;                &lt;answer&gt;&#10;                    &lt;guid&gt;CF1B6537A6C04BA88FC3884441304D9B&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5.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6A28866E334048559F4696C3D5F426DF&lt;/guid&gt;&#10;        &lt;description /&gt;&#10;        &lt;date&gt;3/4/2016 9:59: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3EBBE31C2604498BBA4002A4BA56144&lt;/guid&gt;&#10;            &lt;repollguid&gt;F1AF169069774B34B7AE0E6F949B1640&lt;/repollguid&gt;&#10;            &lt;sourceid&gt;0E63C91AC4AB4A98AF23DDD3F2F43D0B&lt;/sourceid&gt;&#10;            &lt;questiontext&gt;How many times is the value of count printed in the following code?            count = 0            while count &amp;lt;= 25:                  print(str(count))                  count = count - 1&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6BD8B5E638247CE9B28F38546192319&lt;/guid&gt;&#10;                    &lt;answertext&gt;24&lt;/answertext&gt;&#10;                    &lt;valuetype&gt;0&lt;/valuetype&gt;&#10;                &lt;/answer&gt;&#10;                &lt;answer&gt;&#10;                    &lt;guid&gt;FDD66A2BF83A4007B904E83F5322474F&lt;/guid&gt;&#10;                    &lt;answertext&gt;25&lt;/answertext&gt;&#10;                    &lt;valuetype&gt;0&lt;/valuetype&gt;&#10;                &lt;/answer&gt;&#10;                &lt;answer&gt;&#10;                    &lt;guid&gt;892A5D9D31A14BEBBCCB848542B9E00B&lt;/guid&gt;&#10;                    &lt;answertext&gt;26&lt;/answertext&gt;&#10;                    &lt;valuetype&gt;0&lt;/valuetype&gt;&#10;                &lt;/answer&gt;&#10;                &lt;answer&gt;&#10;                    &lt;guid&gt;294157AD2EC04A968BBE0F14CEDAED51&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9.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905</TotalTime>
  <Pages>0</Pages>
  <Words>1525</Words>
  <Characters>0</Characters>
  <Application>Microsoft Macintosh PowerPoint</Application>
  <PresentationFormat>Custom</PresentationFormat>
  <Lines>0</Lines>
  <Paragraphs>335</Paragraphs>
  <Slides>28</Slides>
  <Notes>0</Notes>
  <HiddenSlides>0</HiddenSlides>
  <MMClips>0</MMClips>
  <ScaleCrop>false</ScaleCrop>
  <HeadingPairs>
    <vt:vector size="6" baseType="variant">
      <vt:variant>
        <vt:lpstr>Theme</vt:lpstr>
      </vt:variant>
      <vt:variant>
        <vt:i4>18</vt:i4>
      </vt:variant>
      <vt:variant>
        <vt:lpstr>Embedded OLE Servers</vt:lpstr>
      </vt:variant>
      <vt:variant>
        <vt:i4>1</vt:i4>
      </vt:variant>
      <vt:variant>
        <vt:lpstr>Slide Titles</vt:lpstr>
      </vt:variant>
      <vt:variant>
        <vt:i4>28</vt:i4>
      </vt:variant>
    </vt:vector>
  </HeadingPairs>
  <TitlesOfParts>
    <vt:vector size="47" baseType="lpstr">
      <vt:lpstr>Photo - 2 Up Landscape</vt:lpstr>
      <vt:lpstr>Photo - 2 Up Portrait &amp; Landscape</vt:lpstr>
      <vt:lpstr>Photo - 2 Up Portrait</vt:lpstr>
      <vt:lpstr>Photo - 3 Up Portrait</vt:lpstr>
      <vt:lpstr>Photo - Big</vt:lpstr>
      <vt:lpstr>Title, Bullets &amp; Photo</vt:lpstr>
      <vt:lpstr>Photo - 3 Up</vt:lpstr>
      <vt:lpstr>Title &amp; Bullets - Left</vt:lpstr>
      <vt:lpstr>Title &amp; Bullets - Right</vt:lpstr>
      <vt:lpstr>Bullets</vt:lpstr>
      <vt:lpstr>Title - Top</vt:lpstr>
      <vt:lpstr>Title &amp; Bullets - 2 Column</vt:lpstr>
      <vt:lpstr>Blank</vt:lpstr>
      <vt:lpstr>Photo - Vertical</vt:lpstr>
      <vt:lpstr>Title &amp; Subtitle</vt:lpstr>
      <vt:lpstr>Photo - Horizontal</vt:lpstr>
      <vt:lpstr>Photo - 4 Up</vt:lpstr>
      <vt:lpstr>Solstice</vt:lpstr>
      <vt:lpstr>Chart</vt:lpstr>
      <vt:lpstr>FIT1045 Introduction to Algorithms and Programming  Lecture 4  Loops and Repetition</vt:lpstr>
      <vt:lpstr>Objectives</vt:lpstr>
      <vt:lpstr>Overview</vt:lpstr>
      <vt:lpstr>Simple loop</vt:lpstr>
      <vt:lpstr>Squares</vt:lpstr>
      <vt:lpstr>How many cannonballs are there in the pile?</vt:lpstr>
      <vt:lpstr>Square Pyramidal Numbers</vt:lpstr>
      <vt:lpstr>pyramidal.py </vt:lpstr>
      <vt:lpstr>Other simple loops</vt:lpstr>
      <vt:lpstr>How many numbers are printed by the following code?                for k in range(2, 10):                     print(str(k))</vt:lpstr>
      <vt:lpstr>Recall</vt:lpstr>
      <vt:lpstr>Alternative</vt:lpstr>
      <vt:lpstr>Logic of an while statement</vt:lpstr>
      <vt:lpstr>while statement</vt:lpstr>
      <vt:lpstr>Sequence of integers</vt:lpstr>
      <vt:lpstr>Geometric Series</vt:lpstr>
      <vt:lpstr>Geometric Series</vt:lpstr>
      <vt:lpstr>Infinite loops</vt:lpstr>
      <vt:lpstr>How many times is the value of count printed in the following code?              count = 0             while count &lt;= 25:                   print(str(count))                   count = count - 1</vt:lpstr>
      <vt:lpstr>Simple cipher</vt:lpstr>
      <vt:lpstr>encode.py</vt:lpstr>
      <vt:lpstr>encode.py (better version)</vt:lpstr>
      <vt:lpstr>decode.py</vt:lpstr>
      <vt:lpstr>Reading Text Files</vt:lpstr>
      <vt:lpstr>How many times is j*k printed in the following code?               for j in range(10):                     for k in range(10, 2, -1):                            print(str(j*k))</vt:lpstr>
      <vt:lpstr>Writing Text Files</vt:lpstr>
      <vt:lpstr>Encoding Files</vt:lpstr>
      <vt:lpstr>Recommended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David Albrecht</dc:creator>
  <cp:lastModifiedBy>David Albrecht</cp:lastModifiedBy>
  <cp:revision>66</cp:revision>
  <dcterms:modified xsi:type="dcterms:W3CDTF">2016-03-12T21:31:11Z</dcterms:modified>
</cp:coreProperties>
</file>