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 id="2147483653" r:id="rId3"/>
    <p:sldMasterId id="2147483654" r:id="rId4"/>
    <p:sldMasterId id="2147483655" r:id="rId5"/>
    <p:sldMasterId id="2147483656" r:id="rId6"/>
    <p:sldMasterId id="2147483657" r:id="rId7"/>
    <p:sldMasterId id="2147483658" r:id="rId8"/>
    <p:sldMasterId id="2147483659" r:id="rId9"/>
    <p:sldMasterId id="2147483660" r:id="rId10"/>
    <p:sldMasterId id="2147483661" r:id="rId11"/>
    <p:sldMasterId id="2147483662" r:id="rId12"/>
    <p:sldMasterId id="2147483663" r:id="rId13"/>
    <p:sldMasterId id="2147483664" r:id="rId14"/>
    <p:sldMasterId id="2147483665" r:id="rId15"/>
    <p:sldMasterId id="2147483666" r:id="rId16"/>
    <p:sldMasterId id="2147483667" r:id="rId17"/>
    <p:sldMasterId id="2147484464" r:id="rId18"/>
  </p:sldMasterIdLst>
  <p:notesMasterIdLst>
    <p:notesMasterId r:id="rId53"/>
  </p:notesMasterIdLst>
  <p:sldIdLst>
    <p:sldId id="256" r:id="rId19"/>
    <p:sldId id="257" r:id="rId20"/>
    <p:sldId id="258" r:id="rId21"/>
    <p:sldId id="260" r:id="rId22"/>
    <p:sldId id="261" r:id="rId23"/>
    <p:sldId id="262" r:id="rId24"/>
    <p:sldId id="263" r:id="rId25"/>
    <p:sldId id="277" r:id="rId26"/>
    <p:sldId id="265" r:id="rId27"/>
    <p:sldId id="284" r:id="rId28"/>
    <p:sldId id="266" r:id="rId29"/>
    <p:sldId id="288" r:id="rId30"/>
    <p:sldId id="267" r:id="rId31"/>
    <p:sldId id="289" r:id="rId32"/>
    <p:sldId id="268" r:id="rId33"/>
    <p:sldId id="292" r:id="rId34"/>
    <p:sldId id="293" r:id="rId35"/>
    <p:sldId id="269" r:id="rId36"/>
    <p:sldId id="270" r:id="rId37"/>
    <p:sldId id="271" r:id="rId38"/>
    <p:sldId id="272" r:id="rId39"/>
    <p:sldId id="259" r:id="rId40"/>
    <p:sldId id="273" r:id="rId41"/>
    <p:sldId id="274" r:id="rId42"/>
    <p:sldId id="281" r:id="rId43"/>
    <p:sldId id="282" r:id="rId44"/>
    <p:sldId id="290" r:id="rId45"/>
    <p:sldId id="291" r:id="rId46"/>
    <p:sldId id="283" r:id="rId47"/>
    <p:sldId id="287" r:id="rId48"/>
    <p:sldId id="276" r:id="rId49"/>
    <p:sldId id="278" r:id="rId50"/>
    <p:sldId id="279" r:id="rId51"/>
    <p:sldId id="280" r:id="rId52"/>
  </p:sldIdLst>
  <p:sldSz cx="13004800" cy="9753600"/>
  <p:notesSz cx="6858000" cy="9144000"/>
  <p:custDataLst>
    <p:tags r:id="rId54"/>
  </p:custDataLst>
  <p:defaultTextStyle>
    <a:defPPr>
      <a:defRPr lang="en-US"/>
    </a:defPPr>
    <a:lvl1pPr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1pPr>
    <a:lvl2pPr marL="4572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2pPr>
    <a:lvl3pPr marL="9144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3pPr>
    <a:lvl4pPr marL="13716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4pPr>
    <a:lvl5pPr marL="18288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5pPr>
    <a:lvl6pPr marL="22860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6pPr>
    <a:lvl7pPr marL="27432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7pPr>
    <a:lvl8pPr marL="32004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8pPr>
    <a:lvl9pPr marL="36576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674"/>
  </p:normalViewPr>
  <p:slideViewPr>
    <p:cSldViewPr>
      <p:cViewPr varScale="1">
        <p:scale>
          <a:sx n="87" d="100"/>
          <a:sy n="87" d="100"/>
        </p:scale>
        <p:origin x="1624" y="200"/>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 Target="slides/slide1.xml"/><Relationship Id="rId50" Type="http://schemas.openxmlformats.org/officeDocument/2006/relationships/slide" Target="slides/slide32.xml"/><Relationship Id="rId51" Type="http://schemas.openxmlformats.org/officeDocument/2006/relationships/slide" Target="slides/slide33.xml"/><Relationship Id="rId52" Type="http://schemas.openxmlformats.org/officeDocument/2006/relationships/slide" Target="slides/slide34.xml"/><Relationship Id="rId53" Type="http://schemas.openxmlformats.org/officeDocument/2006/relationships/notesMaster" Target="notesMasters/notesMaster1.xml"/><Relationship Id="rId54" Type="http://schemas.openxmlformats.org/officeDocument/2006/relationships/tags" Target="tags/tag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22.xml"/><Relationship Id="rId41" Type="http://schemas.openxmlformats.org/officeDocument/2006/relationships/slide" Target="slides/slide23.xml"/><Relationship Id="rId42" Type="http://schemas.openxmlformats.org/officeDocument/2006/relationships/slide" Target="slides/slide24.xml"/><Relationship Id="rId43" Type="http://schemas.openxmlformats.org/officeDocument/2006/relationships/slide" Target="slides/slide25.xml"/><Relationship Id="rId44" Type="http://schemas.openxmlformats.org/officeDocument/2006/relationships/slide" Target="slides/slide26.xml"/><Relationship Id="rId45" Type="http://schemas.openxmlformats.org/officeDocument/2006/relationships/slide" Target="slides/slide27.xml"/><Relationship Id="rId46" Type="http://schemas.openxmlformats.org/officeDocument/2006/relationships/slide" Target="slides/slide28.xml"/><Relationship Id="rId47" Type="http://schemas.openxmlformats.org/officeDocument/2006/relationships/slide" Target="slides/slide29.xml"/><Relationship Id="rId48" Type="http://schemas.openxmlformats.org/officeDocument/2006/relationships/slide" Target="slides/slide30.xml"/><Relationship Id="rId49" Type="http://schemas.openxmlformats.org/officeDocument/2006/relationships/slide" Target="slides/slide3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slide" Target="slides/slide16.xml"/><Relationship Id="rId35" Type="http://schemas.openxmlformats.org/officeDocument/2006/relationships/slide" Target="slides/slide17.xml"/><Relationship Id="rId36" Type="http://schemas.openxmlformats.org/officeDocument/2006/relationships/slide" Target="slides/slide18.xml"/><Relationship Id="rId37" Type="http://schemas.openxmlformats.org/officeDocument/2006/relationships/slide" Target="slides/slide19.xml"/><Relationship Id="rId38" Type="http://schemas.openxmlformats.org/officeDocument/2006/relationships/slide" Target="slides/slide20.xml"/><Relationship Id="rId39" Type="http://schemas.openxmlformats.org/officeDocument/2006/relationships/slide" Target="slides/slide2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smtClean="0"/>
            </a:lvl1pPr>
          </a:lstStyle>
          <a:p>
            <a:pPr>
              <a:defRPr/>
            </a:pPr>
            <a:endParaRPr lang="en-US"/>
          </a:p>
        </p:txBody>
      </p:sp>
      <p:sp>
        <p:nvSpPr>
          <p:cNvPr id="2713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75012786-C9FA-4223-A010-A4256D9C30DF}" type="datetime1">
              <a:rPr lang="en-US"/>
              <a:pPr>
                <a:defRPr/>
              </a:pPr>
              <a:t>8/10/16</a:t>
            </a:fld>
            <a:endParaRPr lang="en-US"/>
          </a:p>
        </p:txBody>
      </p:sp>
      <p:sp>
        <p:nvSpPr>
          <p:cNvPr id="271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713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13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smtClean="0"/>
            </a:lvl1pPr>
          </a:lstStyle>
          <a:p>
            <a:pPr>
              <a:defRPr/>
            </a:pPr>
            <a:endParaRPr lang="en-US"/>
          </a:p>
        </p:txBody>
      </p:sp>
      <p:sp>
        <p:nvSpPr>
          <p:cNvPr id="2713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53C3E834-8320-4B49-89A0-641EF4854929}" type="slidenum">
              <a:rPr lang="en-US"/>
              <a:pPr>
                <a:defRPr/>
              </a:pPr>
              <a:t>‹#›</a:t>
            </a:fld>
            <a:endParaRPr lang="en-US"/>
          </a:p>
        </p:txBody>
      </p:sp>
    </p:spTree>
    <p:extLst>
      <p:ext uri="{BB962C8B-B14F-4D97-AF65-F5344CB8AC3E}">
        <p14:creationId xmlns:p14="http://schemas.microsoft.com/office/powerpoint/2010/main" val="94422100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charset="0"/>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Calibri" charset="0"/>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Calibri" charset="0"/>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Calibri" charset="0"/>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Calibri"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nchor="b"/>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lgn="r" eaLnBrk="1" hangingPunct="1"/>
            <a:fld id="{DFEC7C15-2037-42C6-9A92-CCFF5FED7365}" type="slidenum">
              <a:rPr lang="en-US" sz="1200"/>
              <a:pPr algn="r" eaLnBrk="1" hangingPunct="1"/>
              <a:t>8</a:t>
            </a:fld>
            <a:endParaRPr lang="en-US" sz="1200"/>
          </a:p>
        </p:txBody>
      </p:sp>
      <p:sp>
        <p:nvSpPr>
          <p:cNvPr id="272387" name="Rectangle 2"/>
          <p:cNvSpPr>
            <a:spLocks noGrp="1" noRot="1" noChangeAspect="1" noChangeArrowheads="1" noTextEdit="1"/>
          </p:cNvSpPr>
          <p:nvPr>
            <p:ph type="sldImg"/>
          </p:nvPr>
        </p:nvSpPr>
        <p:spPr>
          <a:ln/>
          <a:extLst/>
        </p:spPr>
      </p:sp>
      <p:sp>
        <p:nvSpPr>
          <p:cNvPr id="272388" name="Rectangle 3"/>
          <p:cNvSpPr>
            <a:spLocks noGrp="1"/>
          </p:cNvSpPr>
          <p:nvPr>
            <p:ph type="body" idx="1"/>
          </p:nvPr>
        </p:nvSpPr>
        <p:spPr>
          <a:xfrm>
            <a:off x="914400" y="4343400"/>
            <a:ext cx="5029200" cy="4114800"/>
          </a:xfrm>
          <a:ln/>
        </p:spPr>
        <p:txBody>
          <a:bodyPr/>
          <a:lstStyle/>
          <a:p>
            <a:pPr defTabSz="914400" eaLnBrk="1" hangingPunct="1">
              <a:defRPr/>
            </a:pPr>
            <a:endParaRPr lang="en-US" smtClean="0">
              <a:latin typeface="Calibri" pitchFamily="34" charset="0"/>
            </a:endParaRPr>
          </a:p>
        </p:txBody>
      </p:sp>
    </p:spTree>
    <p:extLst>
      <p:ext uri="{BB962C8B-B14F-4D97-AF65-F5344CB8AC3E}">
        <p14:creationId xmlns:p14="http://schemas.microsoft.com/office/powerpoint/2010/main" val="2083631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Ask how they would find these triples. Get them to develop an algorithm with you in class.</a:t>
            </a: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7C79DEE1-4536-418A-9DE7-4057521C8405}" type="slidenum">
              <a:rPr lang="en-AU" sz="1200">
                <a:latin typeface="Helvetica Neue Light" pitchFamily="-84" charset="0"/>
              </a:rPr>
              <a:pPr eaLnBrk="1" hangingPunct="1"/>
              <a:t>27</a:t>
            </a:fld>
            <a:endParaRPr lang="en-AU" sz="1200">
              <a:latin typeface="Helvetica Neue Light" pitchFamily="-84" charset="0"/>
            </a:endParaRPr>
          </a:p>
        </p:txBody>
      </p:sp>
    </p:spTree>
    <p:extLst>
      <p:ext uri="{BB962C8B-B14F-4D97-AF65-F5344CB8AC3E}">
        <p14:creationId xmlns:p14="http://schemas.microsoft.com/office/powerpoint/2010/main" val="1330673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Ask how they would find these triples. Get them to develop an algorithm with you in class.</a:t>
            </a: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7C79DEE1-4536-418A-9DE7-4057521C8405}" type="slidenum">
              <a:rPr lang="en-AU" sz="1200">
                <a:latin typeface="Helvetica Neue Light" pitchFamily="-84" charset="0"/>
              </a:rPr>
              <a:pPr eaLnBrk="1" hangingPunct="1"/>
              <a:t>28</a:t>
            </a:fld>
            <a:endParaRPr lang="en-AU" sz="1200">
              <a:latin typeface="Helvetica Neue Light" pitchFamily="-84" charset="0"/>
            </a:endParaRPr>
          </a:p>
        </p:txBody>
      </p:sp>
    </p:spTree>
    <p:extLst>
      <p:ext uri="{BB962C8B-B14F-4D97-AF65-F5344CB8AC3E}">
        <p14:creationId xmlns:p14="http://schemas.microsoft.com/office/powerpoint/2010/main" val="393604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Ask how they would find these triples. Get them to develop an algorithm with you in class.</a:t>
            </a: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7C79DEE1-4536-418A-9DE7-4057521C8405}" type="slidenum">
              <a:rPr lang="en-AU" sz="1200">
                <a:latin typeface="Helvetica Neue Light" pitchFamily="-84" charset="0"/>
              </a:rPr>
              <a:pPr eaLnBrk="1" hangingPunct="1"/>
              <a:t>29</a:t>
            </a:fld>
            <a:endParaRPr lang="en-AU" sz="1200">
              <a:latin typeface="Helvetica Neue Light" pitchFamily="-84" charset="0"/>
            </a:endParaRPr>
          </a:p>
        </p:txBody>
      </p:sp>
    </p:spTree>
    <p:extLst>
      <p:ext uri="{BB962C8B-B14F-4D97-AF65-F5344CB8AC3E}">
        <p14:creationId xmlns:p14="http://schemas.microsoft.com/office/powerpoint/2010/main" val="1982401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31"/>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defRPr/>
            </a:pPr>
            <a:fld id="{D2D8D435-AF84-405F-9C05-825433E40A42}" type="slidenum">
              <a:rPr lang="en-US" sz="1200">
                <a:latin typeface="Helvetica Neue Light" pitchFamily="-84" charset="0"/>
              </a:rPr>
              <a:pPr eaLnBrk="1" hangingPunct="1">
                <a:defRPr/>
              </a:pPr>
              <a:t>32</a:t>
            </a:fld>
            <a:endParaRPr lang="en-US" sz="1200">
              <a:latin typeface="Helvetica Neue Light" pitchFamily="-84" charset="0"/>
            </a:endParaRPr>
          </a:p>
        </p:txBody>
      </p:sp>
      <p:sp>
        <p:nvSpPr>
          <p:cNvPr id="60418" name="Rectangle 2"/>
          <p:cNvSpPr>
            <a:spLocks noGrp="1" noRot="1" noChangeAspect="1" noChangeArrowheads="1" noTextEdit="1"/>
          </p:cNvSpPr>
          <p:nvPr>
            <p:ph type="sldImg"/>
          </p:nvPr>
        </p:nvSpPr>
        <p:spPr>
          <a:ln/>
        </p:spPr>
      </p:sp>
      <p:sp>
        <p:nvSpPr>
          <p:cNvPr id="83971" name="Rectangle 3"/>
          <p:cNvSpPr>
            <a:spLocks noGrp="1"/>
          </p:cNvSpPr>
          <p:nvPr>
            <p:ph type="body" idx="1"/>
          </p:nvPr>
        </p:nvSpPr>
        <p:spPr/>
        <p:txBody>
          <a:bodyPr/>
          <a:lstStyle/>
          <a:p>
            <a:pPr eaLnBrk="1" hangingPunct="1">
              <a:defRPr/>
            </a:pPr>
            <a:endParaRPr lang="en-AU" smtClean="0">
              <a:latin typeface="Helvetica Neue Light" pitchFamily="-84" charset="0"/>
            </a:endParaRPr>
          </a:p>
        </p:txBody>
      </p:sp>
    </p:spTree>
    <p:extLst>
      <p:ext uri="{BB962C8B-B14F-4D97-AF65-F5344CB8AC3E}">
        <p14:creationId xmlns:p14="http://schemas.microsoft.com/office/powerpoint/2010/main" val="12672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defRPr/>
            </a:pPr>
            <a:fld id="{69A250A6-C016-4A17-89FB-E589957E975D}" type="slidenum">
              <a:rPr lang="en-US" sz="1200" smtClean="0"/>
              <a:pPr eaLnBrk="1" hangingPunct="1">
                <a:defRPr/>
              </a:pPr>
              <a:t>33</a:t>
            </a:fld>
            <a:endParaRPr lang="en-US" sz="1200" smtClean="0"/>
          </a:p>
        </p:txBody>
      </p:sp>
      <p:sp>
        <p:nvSpPr>
          <p:cNvPr id="43010" name="Rectangle 2"/>
          <p:cNvSpPr>
            <a:spLocks noGrp="1" noRot="1" noChangeAspect="1" noChangeArrowheads="1" noTextEdit="1"/>
          </p:cNvSpPr>
          <p:nvPr>
            <p:ph type="sldImg"/>
          </p:nvPr>
        </p:nvSpPr>
        <p:spPr>
          <a:ln/>
        </p:spPr>
      </p:sp>
      <p:sp>
        <p:nvSpPr>
          <p:cNvPr id="43011" name="Rectangle 3"/>
          <p:cNvSpPr>
            <a:spLocks noGrp="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endParaRPr lang="en-US" smtClean="0">
              <a:latin typeface="Helvetica Neue Light" pitchFamily="-84" charset="0"/>
            </a:endParaRPr>
          </a:p>
        </p:txBody>
      </p:sp>
    </p:spTree>
    <p:extLst>
      <p:ext uri="{BB962C8B-B14F-4D97-AF65-F5344CB8AC3E}">
        <p14:creationId xmlns:p14="http://schemas.microsoft.com/office/powerpoint/2010/main" val="388582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defRPr/>
            </a:pPr>
            <a:fld id="{3BFF9ABD-E74A-4193-8432-1F0BDF954535}" type="slidenum">
              <a:rPr lang="en-US" sz="1200" smtClean="0"/>
              <a:pPr eaLnBrk="1" hangingPunct="1">
                <a:defRPr/>
              </a:pPr>
              <a:t>34</a:t>
            </a:fld>
            <a:endParaRPr lang="en-US" sz="1200" smtClean="0"/>
          </a:p>
        </p:txBody>
      </p:sp>
      <p:sp>
        <p:nvSpPr>
          <p:cNvPr id="51202" name="Rectangle 2"/>
          <p:cNvSpPr>
            <a:spLocks noGrp="1" noRot="1" noChangeAspect="1" noChangeArrowheads="1" noTextEdit="1"/>
          </p:cNvSpPr>
          <p:nvPr>
            <p:ph type="sldImg"/>
          </p:nvPr>
        </p:nvSpPr>
        <p:spPr>
          <a:ln/>
        </p:spPr>
      </p:sp>
      <p:sp>
        <p:nvSpPr>
          <p:cNvPr id="51203" name="Rectangle 3"/>
          <p:cNvSpPr>
            <a:spLocks noGrp="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endParaRPr lang="en-US" smtClean="0">
              <a:latin typeface="Helvetica Neue Light" pitchFamily="-84" charset="0"/>
            </a:endParaRPr>
          </a:p>
        </p:txBody>
      </p:sp>
    </p:spTree>
    <p:extLst>
      <p:ext uri="{BB962C8B-B14F-4D97-AF65-F5344CB8AC3E}">
        <p14:creationId xmlns:p14="http://schemas.microsoft.com/office/powerpoint/2010/main" val="413265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ea typeface="ＭＳ Ｐゴシック" charset="0"/>
              </a:rPr>
              <a:t>Describe the solution for this problem, i.e., take 2 coins and put one coin on each side of the balance. Point out that each time coins are weighed there are 3 possible outcomes. Consider each of the three possible outcomes.</a:t>
            </a:r>
            <a:endParaRPr lang="en-US" dirty="0">
              <a:ea typeface="ＭＳ Ｐゴシック" charset="0"/>
            </a:endParaRPr>
          </a:p>
        </p:txBody>
      </p:sp>
      <p:sp>
        <p:nvSpPr>
          <p:cNvPr id="4" name="Slide Number Placeholder 3"/>
          <p:cNvSpPr>
            <a:spLocks noGrp="1"/>
          </p:cNvSpPr>
          <p:nvPr>
            <p:ph type="sldNum" sz="quarter" idx="5"/>
          </p:nvPr>
        </p:nvSpPr>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defRPr/>
            </a:pPr>
            <a:fld id="{BC524A01-C495-4BC9-91E2-CBCB18666A6F}" type="slidenum">
              <a:rPr lang="en-US" sz="1200" smtClean="0"/>
              <a:pPr>
                <a:defRPr/>
              </a:pPr>
              <a:t>9</a:t>
            </a:fld>
            <a:endParaRPr lang="en-US" sz="1200" smtClean="0"/>
          </a:p>
        </p:txBody>
      </p:sp>
    </p:spTree>
    <p:extLst>
      <p:ext uri="{BB962C8B-B14F-4D97-AF65-F5344CB8AC3E}">
        <p14:creationId xmlns:p14="http://schemas.microsoft.com/office/powerpoint/2010/main" val="581881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Calibri" pitchFamily="34" charset="0"/>
              </a:rPr>
              <a:t>Describe the solution for this problem, i.e., take 4 coins and put 2 coins on each side of the balance. Then consider each of the 3 possible outcomes. This will identify 2 coins one of which will be lighter. Put these coins on different sides of the balance.</a:t>
            </a:r>
          </a:p>
        </p:txBody>
      </p:sp>
      <p:sp>
        <p:nvSpPr>
          <p:cNvPr id="4" name="Slide Number Placeholder 3"/>
          <p:cNvSpPr>
            <a:spLocks noGrp="1"/>
          </p:cNvSpPr>
          <p:nvPr>
            <p:ph type="sldNum" sz="quarter" idx="5"/>
          </p:nvPr>
        </p:nvSpPr>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defRPr/>
            </a:pPr>
            <a:fld id="{5E7ACAB3-2BE9-4315-A496-961B25D2DB9B}" type="slidenum">
              <a:rPr lang="en-US" sz="1200" smtClean="0"/>
              <a:pPr>
                <a:defRPr/>
              </a:pPr>
              <a:t>11</a:t>
            </a:fld>
            <a:endParaRPr lang="en-US" sz="1200" smtClean="0"/>
          </a:p>
        </p:txBody>
      </p:sp>
    </p:spTree>
    <p:extLst>
      <p:ext uri="{BB962C8B-B14F-4D97-AF65-F5344CB8AC3E}">
        <p14:creationId xmlns:p14="http://schemas.microsoft.com/office/powerpoint/2010/main" val="39472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ea typeface="ＭＳ Ｐゴシック" charset="0"/>
              </a:rPr>
              <a:t>Describe the different possibilities of the 9 coins. </a:t>
            </a:r>
            <a:endParaRPr lang="en-US" dirty="0">
              <a:ea typeface="ＭＳ Ｐゴシック" charset="0"/>
            </a:endParaRPr>
          </a:p>
        </p:txBody>
      </p:sp>
      <p:sp>
        <p:nvSpPr>
          <p:cNvPr id="4" name="Slide Number Placeholder 3"/>
          <p:cNvSpPr>
            <a:spLocks noGrp="1"/>
          </p:cNvSpPr>
          <p:nvPr>
            <p:ph type="sldNum" sz="quarter" idx="5"/>
          </p:nvPr>
        </p:nvSpPr>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defRPr/>
            </a:pPr>
            <a:fld id="{9E8372D4-AC82-4A6F-B054-DAE459846F36}" type="slidenum">
              <a:rPr lang="en-US" sz="1200" smtClean="0"/>
              <a:pPr>
                <a:defRPr/>
              </a:pPr>
              <a:t>13</a:t>
            </a:fld>
            <a:endParaRPr lang="en-US" sz="1200" smtClean="0"/>
          </a:p>
        </p:txBody>
      </p:sp>
    </p:spTree>
    <p:extLst>
      <p:ext uri="{BB962C8B-B14F-4D97-AF65-F5344CB8AC3E}">
        <p14:creationId xmlns:p14="http://schemas.microsoft.com/office/powerpoint/2010/main" val="1985562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ea typeface="ＭＳ Ｐゴシック" charset="0"/>
              </a:rPr>
              <a:t>Ask how many </a:t>
            </a:r>
            <a:r>
              <a:rPr lang="en-US" dirty="0" err="1" smtClean="0">
                <a:ea typeface="ＭＳ Ｐゴシック" charset="0"/>
              </a:rPr>
              <a:t>weighings</a:t>
            </a:r>
            <a:r>
              <a:rPr lang="en-US" dirty="0" smtClean="0">
                <a:ea typeface="ＭＳ Ｐゴシック" charset="0"/>
              </a:rPr>
              <a:t> do people believe are necessary. Ask whether they believe they need to know the results of each weighing before doing the next one. </a:t>
            </a:r>
            <a:endParaRPr lang="en-US" dirty="0">
              <a:ea typeface="ＭＳ Ｐゴシック" charset="0"/>
            </a:endParaRPr>
          </a:p>
        </p:txBody>
      </p:sp>
      <p:sp>
        <p:nvSpPr>
          <p:cNvPr id="4" name="Slide Number Placeholder 3"/>
          <p:cNvSpPr>
            <a:spLocks noGrp="1"/>
          </p:cNvSpPr>
          <p:nvPr>
            <p:ph type="sldNum" sz="quarter" idx="5"/>
          </p:nvPr>
        </p:nvSpPr>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defRPr/>
            </a:pPr>
            <a:fld id="{743D703B-8CF5-489C-B1E1-13B1C693C13C}" type="slidenum">
              <a:rPr lang="en-US" sz="1200" smtClean="0"/>
              <a:pPr>
                <a:defRPr/>
              </a:pPr>
              <a:t>15</a:t>
            </a:fld>
            <a:endParaRPr lang="en-US" sz="1200" smtClean="0"/>
          </a:p>
        </p:txBody>
      </p:sp>
    </p:spTree>
    <p:extLst>
      <p:ext uri="{BB962C8B-B14F-4D97-AF65-F5344CB8AC3E}">
        <p14:creationId xmlns:p14="http://schemas.microsoft.com/office/powerpoint/2010/main" val="1834102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ea typeface="ＭＳ Ｐゴシック" charset="0"/>
              </a:rPr>
              <a:t>Ask how many </a:t>
            </a:r>
            <a:r>
              <a:rPr lang="en-US" dirty="0" err="1" smtClean="0">
                <a:ea typeface="ＭＳ Ｐゴシック" charset="0"/>
              </a:rPr>
              <a:t>weighings</a:t>
            </a:r>
            <a:r>
              <a:rPr lang="en-US" dirty="0" smtClean="0">
                <a:ea typeface="ＭＳ Ｐゴシック" charset="0"/>
              </a:rPr>
              <a:t> do people believe are necessary. Ask whether they believe they need to know the results of each weighing before doing the next one. </a:t>
            </a:r>
            <a:endParaRPr lang="en-US" dirty="0">
              <a:ea typeface="ＭＳ Ｐゴシック" charset="0"/>
            </a:endParaRPr>
          </a:p>
        </p:txBody>
      </p:sp>
      <p:sp>
        <p:nvSpPr>
          <p:cNvPr id="4" name="Slide Number Placeholder 3"/>
          <p:cNvSpPr>
            <a:spLocks noGrp="1"/>
          </p:cNvSpPr>
          <p:nvPr>
            <p:ph type="sldNum" sz="quarter" idx="5"/>
          </p:nvPr>
        </p:nvSpPr>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defRPr/>
            </a:pPr>
            <a:fld id="{743D703B-8CF5-489C-B1E1-13B1C693C13C}" type="slidenum">
              <a:rPr lang="en-US" sz="1200" smtClean="0"/>
              <a:pPr>
                <a:defRPr/>
              </a:pPr>
              <a:t>16</a:t>
            </a:fld>
            <a:endParaRPr lang="en-US" sz="1200" smtClean="0"/>
          </a:p>
        </p:txBody>
      </p:sp>
    </p:spTree>
    <p:extLst>
      <p:ext uri="{BB962C8B-B14F-4D97-AF65-F5344CB8AC3E}">
        <p14:creationId xmlns:p14="http://schemas.microsoft.com/office/powerpoint/2010/main" val="1706270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ea typeface="ＭＳ Ｐゴシック" charset="0"/>
              </a:rPr>
              <a:t>Explain that to use this notation we need to know the universe of possible items, e.g., integers between 1 and 20.</a:t>
            </a:r>
            <a:endParaRPr lang="en-US" dirty="0">
              <a:ea typeface="ＭＳ Ｐゴシック" charset="0"/>
            </a:endParaRPr>
          </a:p>
        </p:txBody>
      </p:sp>
      <p:sp>
        <p:nvSpPr>
          <p:cNvPr id="4" name="Slide Number Placeholder 3"/>
          <p:cNvSpPr>
            <a:spLocks noGrp="1"/>
          </p:cNvSpPr>
          <p:nvPr>
            <p:ph type="sldNum" sz="quarter" idx="5"/>
          </p:nvPr>
        </p:nvSpPr>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defRPr/>
            </a:pPr>
            <a:fld id="{B4E1FE1C-CE95-4F06-A3B1-A67498F6857E}" type="slidenum">
              <a:rPr lang="en-US" sz="1200" smtClean="0"/>
              <a:pPr>
                <a:defRPr/>
              </a:pPr>
              <a:t>24</a:t>
            </a:fld>
            <a:endParaRPr lang="en-US" sz="1200" smtClean="0"/>
          </a:p>
        </p:txBody>
      </p:sp>
    </p:spTree>
    <p:extLst>
      <p:ext uri="{BB962C8B-B14F-4D97-AF65-F5344CB8AC3E}">
        <p14:creationId xmlns:p14="http://schemas.microsoft.com/office/powerpoint/2010/main" val="77401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Ask how they would find these triples. Get them to develop an algorithm with you in class.</a:t>
            </a: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7C79DEE1-4536-418A-9DE7-4057521C8405}" type="slidenum">
              <a:rPr lang="en-AU" sz="1200">
                <a:latin typeface="Helvetica Neue Light" pitchFamily="-84" charset="0"/>
              </a:rPr>
              <a:pPr eaLnBrk="1" hangingPunct="1"/>
              <a:t>25</a:t>
            </a:fld>
            <a:endParaRPr lang="en-AU" sz="1200">
              <a:latin typeface="Helvetica Neue Light" pitchFamily="-84" charset="0"/>
            </a:endParaRPr>
          </a:p>
        </p:txBody>
      </p:sp>
    </p:spTree>
    <p:extLst>
      <p:ext uri="{BB962C8B-B14F-4D97-AF65-F5344CB8AC3E}">
        <p14:creationId xmlns:p14="http://schemas.microsoft.com/office/powerpoint/2010/main" val="1500830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Ask how they would find these triples. Get them to develop an algorithm with you in class.</a:t>
            </a: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7C79DEE1-4536-418A-9DE7-4057521C8405}" type="slidenum">
              <a:rPr lang="en-AU" sz="1200">
                <a:latin typeface="Helvetica Neue Light" pitchFamily="-84" charset="0"/>
              </a:rPr>
              <a:pPr eaLnBrk="1" hangingPunct="1"/>
              <a:t>26</a:t>
            </a:fld>
            <a:endParaRPr lang="en-AU" sz="1200">
              <a:latin typeface="Helvetica Neue Light" pitchFamily="-84" charset="0"/>
            </a:endParaRPr>
          </a:p>
        </p:txBody>
      </p:sp>
    </p:spTree>
    <p:extLst>
      <p:ext uri="{BB962C8B-B14F-4D97-AF65-F5344CB8AC3E}">
        <p14:creationId xmlns:p14="http://schemas.microsoft.com/office/powerpoint/2010/main" val="116774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338197751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787488042"/>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4076861764"/>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976761671"/>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561321878"/>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571500" y="863600"/>
            <a:ext cx="5854700" cy="802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863600"/>
            <a:ext cx="5854700" cy="802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06081391"/>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908956363"/>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444935378"/>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8251246"/>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06837001"/>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169767958"/>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8672652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3235437"/>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90525"/>
            <a:ext cx="2965450" cy="84994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90525"/>
            <a:ext cx="8743950" cy="84994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361845925"/>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950370333"/>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671601840"/>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2405802164"/>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779200103"/>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035420171"/>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2133299382"/>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013191"/>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980450378"/>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1566668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1394978052"/>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965199434"/>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3820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382000"/>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410814327"/>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529584692"/>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108002503"/>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2636640601"/>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2324100"/>
            <a:ext cx="58547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2324100"/>
            <a:ext cx="58547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647639773"/>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953045949"/>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3409325816"/>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017392"/>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1423302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964456712"/>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131689184"/>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631403275"/>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065514306"/>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3138190715"/>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403771858"/>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853606884"/>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128582570"/>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137320909"/>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2184150209"/>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4947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726851637"/>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021605499"/>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951759083"/>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664502401"/>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033714310"/>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4218247960"/>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507208491"/>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851660541"/>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5016500"/>
            <a:ext cx="24638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3187700" y="5016500"/>
            <a:ext cx="24638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776763994"/>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54402369"/>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85790751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763427572"/>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175507"/>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101090704"/>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884242869"/>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178231569"/>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81500" y="1320800"/>
            <a:ext cx="1270000" cy="68707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1320800"/>
            <a:ext cx="3657600" cy="68707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39294074"/>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415966216"/>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49484378"/>
      </p:ext>
    </p:extLst>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986761351"/>
      </p:ext>
    </p:extLst>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5016500"/>
            <a:ext cx="58547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5016500"/>
            <a:ext cx="58547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19411"/>
      </p:ext>
    </p:extLst>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69015636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54006683"/>
      </p:ext>
    </p:extLst>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618282384"/>
      </p:ext>
    </p:extLst>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196101"/>
      </p:ext>
    </p:extLst>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675762033"/>
      </p:ext>
    </p:extLst>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015761790"/>
      </p:ext>
    </p:extLst>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506569854"/>
      </p:ext>
    </p:extLst>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1320800"/>
            <a:ext cx="2965450" cy="68707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1320800"/>
            <a:ext cx="8743950" cy="68707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93263799"/>
      </p:ext>
    </p:extLst>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1639145077"/>
      </p:ext>
    </p:extLst>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410148833"/>
      </p:ext>
    </p:extLst>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632397943"/>
      </p:ext>
    </p:extLst>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7848600" y="8470900"/>
            <a:ext cx="2400300" cy="50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10401300" y="8470900"/>
            <a:ext cx="2400300" cy="50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21435920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524889914"/>
      </p:ext>
    </p:extLst>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468449563"/>
      </p:ext>
    </p:extLst>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888781390"/>
      </p:ext>
    </p:extLst>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353436"/>
      </p:ext>
    </p:extLst>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36448718"/>
      </p:ext>
    </p:extLst>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335342267"/>
      </p:ext>
    </p:extLst>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462245381"/>
      </p:ext>
    </p:extLst>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53625" y="7785100"/>
            <a:ext cx="2847975" cy="1701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1409700" y="7785100"/>
            <a:ext cx="8391525" cy="1701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398056567"/>
      </p:ext>
    </p:extLst>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7081254"/>
      </p:ext>
    </p:extLst>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06593332"/>
      </p:ext>
    </p:extLst>
  </p:cSld>
  <p:clrMapOvr>
    <a:masterClrMapping/>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44284076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5527"/>
      </p:ext>
    </p:extLst>
  </p:cSld>
  <p:clrMapOvr>
    <a:masterClrMapping/>
  </p:clrMapOvr>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992739603"/>
      </p:ext>
    </p:extLst>
  </p:cSld>
  <p:clrMapOvr>
    <a:masterClrMapping/>
  </p:clrMapOv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69709741"/>
      </p:ext>
    </p:extLst>
  </p:cSld>
  <p:clrMapOvr>
    <a:masterClrMapping/>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3052898736"/>
      </p:ext>
    </p:extLst>
  </p:cSld>
  <p:clrMapOvr>
    <a:masterClrMapping/>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402944"/>
      </p:ext>
    </p:extLst>
  </p:cSld>
  <p:clrMapOvr>
    <a:masterClrMapping/>
  </p:clrMapOv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296698604"/>
      </p:ext>
    </p:extLst>
  </p:cSld>
  <p:clrMapOvr>
    <a:masterClrMapping/>
  </p:clrMapOv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287694600"/>
      </p:ext>
    </p:extLst>
  </p:cSld>
  <p:clrMapOvr>
    <a:masterClrMapping/>
  </p:clrMapOv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096895840"/>
      </p:ext>
    </p:extLst>
  </p:cSld>
  <p:clrMapOvr>
    <a:masterClrMapping/>
  </p:clrMapOv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063334177"/>
      </p:ext>
    </p:extLst>
  </p:cSld>
  <p:clrMapOvr>
    <a:masterClrMapping/>
  </p:clrMapOv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defRPr/>
            </a:pPr>
            <a:endParaRPr lang="en-US" smtClean="0">
              <a:latin typeface="Gill Sans MT" pitchFamily="34" charset="0"/>
            </a:endParaRPr>
          </a:p>
        </p:txBody>
      </p:sp>
      <p:sp>
        <p:nvSpPr>
          <p:cNvPr id="5" name="Oval 4"/>
          <p:cNvSpPr/>
          <p:nvPr/>
        </p:nvSpPr>
        <p:spPr>
          <a:xfrm>
            <a:off x="1646238" y="1912938"/>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defRPr/>
            </a:pP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4" indent="0" algn="l">
              <a:buNone/>
              <a:defRPr sz="3700">
                <a:solidFill>
                  <a:schemeClr val="tx2">
                    <a:shade val="30000"/>
                    <a:satMod val="150000"/>
                  </a:schemeClr>
                </a:solidFill>
              </a:defRPr>
            </a:lvl1pPr>
            <a:lvl2pPr marL="650230" indent="0" algn="ctr">
              <a:buNone/>
            </a:lvl2pPr>
            <a:lvl3pPr marL="1300460" indent="0" algn="ctr">
              <a:buNone/>
            </a:lvl3pPr>
            <a:lvl4pPr marL="1950690" indent="0" algn="ctr">
              <a:buNone/>
            </a:lvl4pPr>
            <a:lvl5pPr marL="2600919" indent="0" algn="ctr">
              <a:buNone/>
            </a:lvl5pPr>
            <a:lvl6pPr marL="3251149" indent="0" algn="ctr">
              <a:buNone/>
            </a:lvl6pPr>
            <a:lvl7pPr marL="3901379" indent="0" algn="ctr">
              <a:buNone/>
            </a:lvl7pPr>
            <a:lvl8pPr marL="4551609" indent="0" algn="ctr">
              <a:buNone/>
            </a:lvl8pPr>
            <a:lvl9pPr marL="5201839"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smtClean="0"/>
            </a:lvl1pPr>
          </a:lstStyle>
          <a:p>
            <a:pPr>
              <a:defRPr/>
            </a:pPr>
            <a:fld id="{C92A62C4-0B74-4224-8DD7-A1C7D32C79CE}" type="datetime1">
              <a:rPr lang="en-US"/>
              <a:pPr>
                <a:defRPr/>
              </a:pPr>
              <a:t>8/10/16</a:t>
            </a:fld>
            <a:endParaRPr lang="en-US"/>
          </a:p>
        </p:txBody>
      </p:sp>
      <p:sp>
        <p:nvSpPr>
          <p:cNvPr id="7" name="Footer Placeholder 19"/>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8" name="Slide Number Placeholder 9"/>
          <p:cNvSpPr>
            <a:spLocks noGrp="1"/>
          </p:cNvSpPr>
          <p:nvPr>
            <p:ph type="sldNum" sz="quarter" idx="12"/>
          </p:nvPr>
        </p:nvSpPr>
        <p:spPr/>
        <p:txBody>
          <a:bodyPr/>
          <a:lstStyle>
            <a:lvl1pPr>
              <a:defRPr smtClean="0"/>
            </a:lvl1pPr>
          </a:lstStyle>
          <a:p>
            <a:pPr>
              <a:defRPr/>
            </a:pPr>
            <a:fld id="{8D581526-6CC6-46E5-990C-916CA949F119}" type="slidenum">
              <a:rPr lang="en-US"/>
              <a:pPr>
                <a:defRPr/>
              </a:pPr>
              <a:t>‹#›</a:t>
            </a:fld>
            <a:endParaRPr lang="en-US"/>
          </a:p>
        </p:txBody>
      </p:sp>
    </p:spTree>
    <p:extLst>
      <p:ext uri="{BB962C8B-B14F-4D97-AF65-F5344CB8AC3E}">
        <p14:creationId xmlns:p14="http://schemas.microsoft.com/office/powerpoint/2010/main" val="291065317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6ED31784-BB38-4FDC-878A-ADF2B5C0C1F2}" type="datetime1">
              <a:rPr lang="en-US"/>
              <a:pPr>
                <a:defRPr/>
              </a:pPr>
              <a:t>8/10/16</a:t>
            </a:fld>
            <a:endParaRPr lang="en-US"/>
          </a:p>
        </p:txBody>
      </p:sp>
      <p:sp>
        <p:nvSpPr>
          <p:cNvPr id="5" name="Footer Placeholder 4"/>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8646DDB9-9682-4FA0-89A3-04AB9DDE36DB}" type="slidenum">
              <a:rPr lang="en-US"/>
              <a:pPr>
                <a:defRPr/>
              </a:pPr>
              <a:t>‹#›</a:t>
            </a:fld>
            <a:endParaRPr lang="en-US"/>
          </a:p>
        </p:txBody>
      </p:sp>
    </p:spTree>
    <p:extLst>
      <p:ext uri="{BB962C8B-B14F-4D97-AF65-F5344CB8AC3E}">
        <p14:creationId xmlns:p14="http://schemas.microsoft.com/office/powerpoint/2010/main" val="3683458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014685265"/>
      </p:ext>
    </p:extLst>
  </p:cSld>
  <p:clrMapOvr>
    <a:masterClrMapping/>
  </p:clrMapOvr>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defRPr/>
            </a:pP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lIns="130046" tIns="65023" rIns="130046" bIns="65023" anchor="ctr"/>
          <a:lstStyle/>
          <a:p>
            <a:pPr>
              <a:defRPr/>
            </a:pP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defRPr/>
            </a:pPr>
            <a:endParaRPr lang="en-US" smtClean="0">
              <a:latin typeface="Gill Sans MT" pitchFamily="34" charset="0"/>
            </a:endParaRPr>
          </a:p>
        </p:txBody>
      </p:sp>
      <p:sp>
        <p:nvSpPr>
          <p:cNvPr id="7" name="Oval 6"/>
          <p:cNvSpPr/>
          <p:nvPr/>
        </p:nvSpPr>
        <p:spPr>
          <a:xfrm>
            <a:off x="3424238" y="3905250"/>
            <a:ext cx="92075" cy="9048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defRPr/>
            </a:pP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9"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smtClean="0"/>
            </a:lvl1pPr>
          </a:lstStyle>
          <a:p>
            <a:pPr>
              <a:defRPr/>
            </a:pPr>
            <a:fld id="{8BC86E16-9968-410A-8D9C-DB69AA9438D5}" type="datetime1">
              <a:rPr lang="en-US"/>
              <a:pPr>
                <a:defRPr/>
              </a:pPr>
              <a:t>8/10/16</a:t>
            </a:fld>
            <a:endParaRPr lang="en-US"/>
          </a:p>
        </p:txBody>
      </p:sp>
      <p:sp>
        <p:nvSpPr>
          <p:cNvPr id="9" name="Footer Placeholder 4"/>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10" name="Slide Number Placeholder 5"/>
          <p:cNvSpPr>
            <a:spLocks noGrp="1"/>
          </p:cNvSpPr>
          <p:nvPr>
            <p:ph type="sldNum" sz="quarter" idx="12"/>
          </p:nvPr>
        </p:nvSpPr>
        <p:spPr/>
        <p:txBody>
          <a:bodyPr/>
          <a:lstStyle>
            <a:lvl1pPr>
              <a:defRPr smtClean="0"/>
            </a:lvl1pPr>
          </a:lstStyle>
          <a:p>
            <a:pPr>
              <a:defRPr/>
            </a:pPr>
            <a:fld id="{8655D5B4-B2FE-4286-A399-5117620D27C0}" type="slidenum">
              <a:rPr lang="en-US"/>
              <a:pPr>
                <a:defRPr/>
              </a:pPr>
              <a:t>‹#›</a:t>
            </a:fld>
            <a:endParaRPr lang="en-US"/>
          </a:p>
        </p:txBody>
      </p:sp>
    </p:spTree>
    <p:extLst>
      <p:ext uri="{BB962C8B-B14F-4D97-AF65-F5344CB8AC3E}">
        <p14:creationId xmlns:p14="http://schemas.microsoft.com/office/powerpoint/2010/main" val="405811130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fld id="{2E6FA62F-186B-4197-BA97-96A68E16837B}" type="datetime1">
              <a:rPr lang="en-US"/>
              <a:pPr>
                <a:defRPr/>
              </a:pPr>
              <a:t>8/10/16</a:t>
            </a:fld>
            <a:endParaRPr lang="en-US"/>
          </a:p>
        </p:txBody>
      </p:sp>
      <p:sp>
        <p:nvSpPr>
          <p:cNvPr id="6" name="Footer Placeholder 5"/>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58EB3652-4F83-4D26-8F6D-5F5894F55DCA}" type="slidenum">
              <a:rPr lang="en-US"/>
              <a:pPr>
                <a:defRPr/>
              </a:pPr>
              <a:t>‹#›</a:t>
            </a:fld>
            <a:endParaRPr lang="en-US"/>
          </a:p>
        </p:txBody>
      </p:sp>
    </p:spTree>
    <p:extLst>
      <p:ext uri="{BB962C8B-B14F-4D97-AF65-F5344CB8AC3E}">
        <p14:creationId xmlns:p14="http://schemas.microsoft.com/office/powerpoint/2010/main" val="177215145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fld id="{5D408168-FDBB-4118-9D28-38A4ABD87E94}" type="datetime1">
              <a:rPr lang="en-US"/>
              <a:pPr>
                <a:defRPr/>
              </a:pPr>
              <a:t>8/10/16</a:t>
            </a:fld>
            <a:endParaRPr lang="en-US"/>
          </a:p>
        </p:txBody>
      </p:sp>
      <p:sp>
        <p:nvSpPr>
          <p:cNvPr id="8" name="Footer Placeholder 7"/>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2FE83B64-2C2A-4DAD-9B11-F683F883BA9B}" type="slidenum">
              <a:rPr lang="en-US"/>
              <a:pPr>
                <a:defRPr/>
              </a:pPr>
              <a:t>‹#›</a:t>
            </a:fld>
            <a:endParaRPr lang="en-US"/>
          </a:p>
        </p:txBody>
      </p:sp>
    </p:spTree>
    <p:extLst>
      <p:ext uri="{BB962C8B-B14F-4D97-AF65-F5344CB8AC3E}">
        <p14:creationId xmlns:p14="http://schemas.microsoft.com/office/powerpoint/2010/main" val="98971318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92756BEA-617C-4A0F-BF05-CB50B7BA48B4}" type="datetime1">
              <a:rPr lang="en-US"/>
              <a:pPr>
                <a:defRPr/>
              </a:pPr>
              <a:t>8/10/16</a:t>
            </a:fld>
            <a:endParaRPr lang="en-US"/>
          </a:p>
        </p:txBody>
      </p:sp>
      <p:sp>
        <p:nvSpPr>
          <p:cNvPr id="4" name="Footer Placeholder 3"/>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ECEFA132-E38C-4698-B23F-FAF8C9421E8A}" type="slidenum">
              <a:rPr lang="en-US"/>
              <a:pPr>
                <a:defRPr/>
              </a:pPr>
              <a:t>‹#›</a:t>
            </a:fld>
            <a:endParaRPr lang="en-US"/>
          </a:p>
        </p:txBody>
      </p:sp>
    </p:spTree>
    <p:extLst>
      <p:ext uri="{BB962C8B-B14F-4D97-AF65-F5344CB8AC3E}">
        <p14:creationId xmlns:p14="http://schemas.microsoft.com/office/powerpoint/2010/main" val="141011740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defRPr/>
            </a:pP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lIns="130046" tIns="65023" rIns="130046" bIns="65023" anchor="ctr"/>
          <a:lstStyle/>
          <a:p>
            <a:pPr>
              <a:defRPr/>
            </a:pP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smtClean="0"/>
            </a:lvl1pPr>
          </a:lstStyle>
          <a:p>
            <a:pPr>
              <a:defRPr/>
            </a:pPr>
            <a:fld id="{CAF8D7D4-081E-4E21-A092-6A6782D88D00}" type="datetime1">
              <a:rPr lang="en-US"/>
              <a:pPr>
                <a:defRPr/>
              </a:pPr>
              <a:t>8/10/16</a:t>
            </a:fld>
            <a:endParaRPr lang="en-US"/>
          </a:p>
        </p:txBody>
      </p:sp>
      <p:sp>
        <p:nvSpPr>
          <p:cNvPr id="5" name="Footer Placeholder 2"/>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6" name="Slide Number Placeholder 3"/>
          <p:cNvSpPr>
            <a:spLocks noGrp="1"/>
          </p:cNvSpPr>
          <p:nvPr>
            <p:ph type="sldNum" sz="quarter" idx="12"/>
          </p:nvPr>
        </p:nvSpPr>
        <p:spPr/>
        <p:txBody>
          <a:bodyPr/>
          <a:lstStyle>
            <a:lvl1pPr>
              <a:defRPr smtClean="0"/>
            </a:lvl1pPr>
          </a:lstStyle>
          <a:p>
            <a:pPr>
              <a:defRPr/>
            </a:pPr>
            <a:fld id="{BB33E499-7218-4BDB-B206-EAB08EADDEDF}" type="slidenum">
              <a:rPr lang="en-US"/>
              <a:pPr>
                <a:defRPr/>
              </a:pPr>
              <a:t>‹#›</a:t>
            </a:fld>
            <a:endParaRPr lang="en-US"/>
          </a:p>
        </p:txBody>
      </p:sp>
    </p:spTree>
    <p:extLst>
      <p:ext uri="{BB962C8B-B14F-4D97-AF65-F5344CB8AC3E}">
        <p14:creationId xmlns:p14="http://schemas.microsoft.com/office/powerpoint/2010/main" val="83765502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7"/>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3"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4"/>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fld id="{0A14872C-9C60-4008-92C8-F7F45F7F2730}" type="datetime1">
              <a:rPr lang="en-US"/>
              <a:pPr>
                <a:defRPr/>
              </a:pPr>
              <a:t>8/10/16</a:t>
            </a:fld>
            <a:endParaRPr lang="en-US"/>
          </a:p>
        </p:txBody>
      </p:sp>
      <p:sp>
        <p:nvSpPr>
          <p:cNvPr id="6" name="Footer Placeholder 5"/>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7C3CAFAB-5CCC-4D84-BC4D-F86EED214F42}" type="slidenum">
              <a:rPr lang="en-US"/>
              <a:pPr>
                <a:defRPr/>
              </a:pPr>
              <a:t>‹#›</a:t>
            </a:fld>
            <a:endParaRPr lang="en-US"/>
          </a:p>
        </p:txBody>
      </p:sp>
    </p:spTree>
    <p:extLst>
      <p:ext uri="{BB962C8B-B14F-4D97-AF65-F5344CB8AC3E}">
        <p14:creationId xmlns:p14="http://schemas.microsoft.com/office/powerpoint/2010/main" val="325027446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46" tIns="390138" rIns="130046" bIns="65023">
            <a:normAutofit/>
          </a:bodyPr>
          <a:lstStyle>
            <a:lvl1pPr indent="-401638"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lgn="l" eaLnBrk="1" hangingPunct="1">
              <a:lnSpc>
                <a:spcPts val="4263"/>
              </a:lnSpc>
              <a:spcBef>
                <a:spcPts val="850"/>
              </a:spcBef>
              <a:buClr>
                <a:schemeClr val="accent1"/>
              </a:buClr>
              <a:buSzPct val="80000"/>
              <a:buFont typeface="Wingdings 2" pitchFamily="18" charset="2"/>
              <a:buNone/>
              <a:defRPr/>
            </a:pPr>
            <a:endParaRPr lang="en-US" sz="4600" smtClean="0">
              <a:solidFill>
                <a:schemeClr val="tx1"/>
              </a:solidFill>
              <a:latin typeface="Gill Sans MT" pitchFamily="34" charset="0"/>
            </a:endParaRPr>
          </a:p>
        </p:txBody>
      </p:sp>
      <p:sp>
        <p:nvSpPr>
          <p:cNvPr id="6" name="Process 13"/>
          <p:cNvSpPr>
            <a:spLocks noChangeArrowheads="1"/>
          </p:cNvSpPr>
          <p:nvPr/>
        </p:nvSpPr>
        <p:spPr bwMode="auto">
          <a:xfrm rot="19468671">
            <a:off x="563563" y="1357313"/>
            <a:ext cx="976312"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46" tIns="65023" rIns="130046" bIns="65023" anchor="ctr"/>
          <a:lstStyle/>
          <a:p>
            <a:pPr>
              <a:defRPr/>
            </a:pP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3"/>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46" tIns="65023" rIns="130046" bIns="65023" anchor="ctr"/>
          <a:lstStyle/>
          <a:p>
            <a:pPr>
              <a:defRPr/>
            </a:pPr>
            <a:endParaRPr lang="en-US">
              <a:solidFill>
                <a:srgbClr val="FFFFFF"/>
              </a:solidFill>
              <a:latin typeface="Gill Sans MT" pitchFamily="34" charset="0"/>
            </a:endParaRPr>
          </a:p>
        </p:txBody>
      </p:sp>
      <p:sp>
        <p:nvSpPr>
          <p:cNvPr id="2" name="Title 1"/>
          <p:cNvSpPr>
            <a:spLocks noGrp="1"/>
          </p:cNvSpPr>
          <p:nvPr>
            <p:ph type="title"/>
          </p:nvPr>
        </p:nvSpPr>
        <p:spPr>
          <a:xfrm>
            <a:off x="8372474" y="1517227"/>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3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smtClean="0"/>
            </a:lvl1pPr>
          </a:lstStyle>
          <a:p>
            <a:pPr>
              <a:defRPr/>
            </a:pPr>
            <a:fld id="{773910E8-3376-4E17-894B-5F3C6E92D175}" type="datetime1">
              <a:rPr lang="en-US"/>
              <a:pPr>
                <a:defRPr/>
              </a:pPr>
              <a:t>8/10/16</a:t>
            </a:fld>
            <a:endParaRPr lang="en-US"/>
          </a:p>
        </p:txBody>
      </p:sp>
      <p:sp>
        <p:nvSpPr>
          <p:cNvPr id="9" name="Footer Placeholder 5"/>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10" name="Slide Number Placeholder 6"/>
          <p:cNvSpPr>
            <a:spLocks noGrp="1"/>
          </p:cNvSpPr>
          <p:nvPr>
            <p:ph type="sldNum" sz="quarter" idx="12"/>
          </p:nvPr>
        </p:nvSpPr>
        <p:spPr/>
        <p:txBody>
          <a:bodyPr/>
          <a:lstStyle>
            <a:lvl1pPr>
              <a:defRPr smtClean="0"/>
            </a:lvl1pPr>
          </a:lstStyle>
          <a:p>
            <a:pPr>
              <a:defRPr/>
            </a:pPr>
            <a:fld id="{943411E9-1BC8-4665-B853-49737B190C33}" type="slidenum">
              <a:rPr lang="en-US"/>
              <a:pPr>
                <a:defRPr/>
              </a:pPr>
              <a:t>‹#›</a:t>
            </a:fld>
            <a:endParaRPr lang="en-US"/>
          </a:p>
        </p:txBody>
      </p:sp>
    </p:spTree>
    <p:extLst>
      <p:ext uri="{BB962C8B-B14F-4D97-AF65-F5344CB8AC3E}">
        <p14:creationId xmlns:p14="http://schemas.microsoft.com/office/powerpoint/2010/main" val="136283437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17F892D6-F082-4A85-8EA8-731EE874EDB0}" type="datetime1">
              <a:rPr lang="en-US"/>
              <a:pPr>
                <a:defRPr/>
              </a:pPr>
              <a:t>8/10/16</a:t>
            </a:fld>
            <a:endParaRPr lang="en-US"/>
          </a:p>
        </p:txBody>
      </p:sp>
      <p:sp>
        <p:nvSpPr>
          <p:cNvPr id="5" name="Footer Placeholder 4"/>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79FF2BC9-718C-44CE-9FEE-DFA36B732C26}" type="slidenum">
              <a:rPr lang="en-US"/>
              <a:pPr>
                <a:defRPr/>
              </a:pPr>
              <a:t>‹#›</a:t>
            </a:fld>
            <a:endParaRPr lang="en-US"/>
          </a:p>
        </p:txBody>
      </p:sp>
    </p:spTree>
    <p:extLst>
      <p:ext uri="{BB962C8B-B14F-4D97-AF65-F5344CB8AC3E}">
        <p14:creationId xmlns:p14="http://schemas.microsoft.com/office/powerpoint/2010/main" val="282701783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598"/>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0"/>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1F054749-6C5C-40DD-BD03-EA369B2DA0C2}" type="datetime1">
              <a:rPr lang="en-US"/>
              <a:pPr>
                <a:defRPr/>
              </a:pPr>
              <a:t>8/10/16</a:t>
            </a:fld>
            <a:endParaRPr lang="en-US"/>
          </a:p>
        </p:txBody>
      </p:sp>
      <p:sp>
        <p:nvSpPr>
          <p:cNvPr id="5" name="Footer Placeholder 4"/>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6E9C5D6-28A4-4492-AFA6-175F475CC648}" type="slidenum">
              <a:rPr lang="en-US"/>
              <a:pPr>
                <a:defRPr/>
              </a:pPr>
              <a:t>‹#›</a:t>
            </a:fld>
            <a:endParaRPr lang="en-US"/>
          </a:p>
        </p:txBody>
      </p:sp>
    </p:spTree>
    <p:extLst>
      <p:ext uri="{BB962C8B-B14F-4D97-AF65-F5344CB8AC3E}">
        <p14:creationId xmlns:p14="http://schemas.microsoft.com/office/powerpoint/2010/main" val="289403345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x">
  <p:cSld name="Default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148493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4559168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98757997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78081420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73126330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73450487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56995576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51996100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9382705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63665183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294660025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0724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94347887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94691804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55637522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9888135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4556303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24169871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32410558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40561488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848251749"/>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1315141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387191325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85291953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3639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814452336"/>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69989637"/>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96904783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014477106"/>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375384969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661210581"/>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20029018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281468931"/>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615692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45166790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1711449574"/>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279178"/>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176199671"/>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279956248"/>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71335660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44411818"/>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1211948212"/>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102387772"/>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2587121710"/>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31877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4516585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2686587710"/>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507246791"/>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3799073846"/>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033408"/>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46208447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435230309"/>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50524539"/>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81500" y="330200"/>
            <a:ext cx="127000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365760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863055026"/>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164117204"/>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36530545"/>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35151233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693818"/>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810046709"/>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97652010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1489727113"/>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835162"/>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205127298"/>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182968646"/>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470830414"/>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741240494"/>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344763161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66094939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786203581"/>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782643075"/>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31877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517251578"/>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55263843"/>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835025429"/>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907143"/>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371428838"/>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828360844"/>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839756753"/>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77099876"/>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422968729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258757237"/>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57235362"/>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802540039"/>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8369300" y="2324100"/>
            <a:ext cx="1955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10477500" y="2324100"/>
            <a:ext cx="1955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883004809"/>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75905633"/>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687909123"/>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989913"/>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072929761"/>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082029910"/>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674899173"/>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08598360"/>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3.xml"/><Relationship Id="rId12" Type="http://schemas.openxmlformats.org/officeDocument/2006/relationships/theme" Target="../theme/theme13.xml"/><Relationship Id="rId1" Type="http://schemas.openxmlformats.org/officeDocument/2006/relationships/slideLayout" Target="../slideLayouts/slideLayout133.xml"/><Relationship Id="rId2" Type="http://schemas.openxmlformats.org/officeDocument/2006/relationships/slideLayout" Target="../slideLayouts/slideLayout134.xml"/><Relationship Id="rId3" Type="http://schemas.openxmlformats.org/officeDocument/2006/relationships/slideLayout" Target="../slideLayouts/slideLayout135.xml"/><Relationship Id="rId4" Type="http://schemas.openxmlformats.org/officeDocument/2006/relationships/slideLayout" Target="../slideLayouts/slideLayout136.xml"/><Relationship Id="rId5" Type="http://schemas.openxmlformats.org/officeDocument/2006/relationships/slideLayout" Target="../slideLayouts/slideLayout137.xml"/><Relationship Id="rId6" Type="http://schemas.openxmlformats.org/officeDocument/2006/relationships/slideLayout" Target="../slideLayouts/slideLayout138.xml"/><Relationship Id="rId7" Type="http://schemas.openxmlformats.org/officeDocument/2006/relationships/slideLayout" Target="../slideLayouts/slideLayout139.xml"/><Relationship Id="rId8" Type="http://schemas.openxmlformats.org/officeDocument/2006/relationships/slideLayout" Target="../slideLayouts/slideLayout140.xml"/><Relationship Id="rId9" Type="http://schemas.openxmlformats.org/officeDocument/2006/relationships/slideLayout" Target="../slideLayouts/slideLayout141.xml"/><Relationship Id="rId10"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54.xml"/><Relationship Id="rId12" Type="http://schemas.openxmlformats.org/officeDocument/2006/relationships/theme" Target="../theme/theme14.xml"/><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65.xml"/><Relationship Id="rId12" Type="http://schemas.openxmlformats.org/officeDocument/2006/relationships/theme" Target="../theme/theme15.xml"/><Relationship Id="rId1" Type="http://schemas.openxmlformats.org/officeDocument/2006/relationships/slideLayout" Target="../slideLayouts/slideLayout155.xml"/><Relationship Id="rId2" Type="http://schemas.openxmlformats.org/officeDocument/2006/relationships/slideLayout" Target="../slideLayouts/slideLayout156.xml"/><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176.xml"/><Relationship Id="rId12" Type="http://schemas.openxmlformats.org/officeDocument/2006/relationships/theme" Target="../theme/theme16.xml"/><Relationship Id="rId1" Type="http://schemas.openxmlformats.org/officeDocument/2006/relationships/slideLayout" Target="../slideLayouts/slideLayout166.xml"/><Relationship Id="rId2" Type="http://schemas.openxmlformats.org/officeDocument/2006/relationships/slideLayout" Target="../slideLayouts/slideLayout167.xml"/><Relationship Id="rId3" Type="http://schemas.openxmlformats.org/officeDocument/2006/relationships/slideLayout" Target="../slideLayouts/slideLayout168.xml"/><Relationship Id="rId4" Type="http://schemas.openxmlformats.org/officeDocument/2006/relationships/slideLayout" Target="../slideLayouts/slideLayout169.xml"/><Relationship Id="rId5" Type="http://schemas.openxmlformats.org/officeDocument/2006/relationships/slideLayout" Target="../slideLayouts/slideLayout170.xml"/><Relationship Id="rId6" Type="http://schemas.openxmlformats.org/officeDocument/2006/relationships/slideLayout" Target="../slideLayouts/slideLayout171.xml"/><Relationship Id="rId7" Type="http://schemas.openxmlformats.org/officeDocument/2006/relationships/slideLayout" Target="../slideLayouts/slideLayout172.xml"/><Relationship Id="rId8" Type="http://schemas.openxmlformats.org/officeDocument/2006/relationships/slideLayout" Target="../slideLayouts/slideLayout173.xml"/><Relationship Id="rId9" Type="http://schemas.openxmlformats.org/officeDocument/2006/relationships/slideLayout" Target="../slideLayouts/slideLayout174.xml"/><Relationship Id="rId10" Type="http://schemas.openxmlformats.org/officeDocument/2006/relationships/slideLayout" Target="../slideLayouts/slideLayout175.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187.xml"/><Relationship Id="rId12" Type="http://schemas.openxmlformats.org/officeDocument/2006/relationships/theme" Target="../theme/theme17.xml"/><Relationship Id="rId1" Type="http://schemas.openxmlformats.org/officeDocument/2006/relationships/slideLayout" Target="../slideLayouts/slideLayout177.xml"/><Relationship Id="rId2" Type="http://schemas.openxmlformats.org/officeDocument/2006/relationships/slideLayout" Target="../slideLayouts/slideLayout178.xml"/><Relationship Id="rId3" Type="http://schemas.openxmlformats.org/officeDocument/2006/relationships/slideLayout" Target="../slideLayouts/slideLayout179.xml"/><Relationship Id="rId4" Type="http://schemas.openxmlformats.org/officeDocument/2006/relationships/slideLayout" Target="../slideLayouts/slideLayout180.xml"/><Relationship Id="rId5" Type="http://schemas.openxmlformats.org/officeDocument/2006/relationships/slideLayout" Target="../slideLayouts/slideLayout181.xml"/><Relationship Id="rId6" Type="http://schemas.openxmlformats.org/officeDocument/2006/relationships/slideLayout" Target="../slideLayouts/slideLayout182.xml"/><Relationship Id="rId7" Type="http://schemas.openxmlformats.org/officeDocument/2006/relationships/slideLayout" Target="../slideLayouts/slideLayout183.xml"/><Relationship Id="rId8" Type="http://schemas.openxmlformats.org/officeDocument/2006/relationships/slideLayout" Target="../slideLayouts/slideLayout184.xml"/><Relationship Id="rId9" Type="http://schemas.openxmlformats.org/officeDocument/2006/relationships/slideLayout" Target="../slideLayouts/slideLayout185.xml"/><Relationship Id="rId10" Type="http://schemas.openxmlformats.org/officeDocument/2006/relationships/slideLayout" Target="../slideLayouts/slideLayout186.xml"/></Relationships>
</file>

<file path=ppt/slideMasters/_rels/slideMaster18.xml.rels><?xml version="1.0" encoding="UTF-8" standalone="yes"?>
<Relationships xmlns="http://schemas.openxmlformats.org/package/2006/relationships"><Relationship Id="rId11" Type="http://schemas.openxmlformats.org/officeDocument/2006/relationships/slideLayout" Target="../slideLayouts/slideLayout198.xml"/><Relationship Id="rId12" Type="http://schemas.openxmlformats.org/officeDocument/2006/relationships/slideLayout" Target="../slideLayouts/slideLayout199.xml"/><Relationship Id="rId13" Type="http://schemas.openxmlformats.org/officeDocument/2006/relationships/theme" Target="../theme/theme18.xml"/><Relationship Id="rId1" Type="http://schemas.openxmlformats.org/officeDocument/2006/relationships/slideLayout" Target="../slideLayouts/slideLayout188.xml"/><Relationship Id="rId2" Type="http://schemas.openxmlformats.org/officeDocument/2006/relationships/slideLayout" Target="../slideLayouts/slideLayout189.xml"/><Relationship Id="rId3" Type="http://schemas.openxmlformats.org/officeDocument/2006/relationships/slideLayout" Target="../slideLayouts/slideLayout190.xml"/><Relationship Id="rId4" Type="http://schemas.openxmlformats.org/officeDocument/2006/relationships/slideLayout" Target="../slideLayouts/slideLayout191.xml"/><Relationship Id="rId5" Type="http://schemas.openxmlformats.org/officeDocument/2006/relationships/slideLayout" Target="../slideLayouts/slideLayout192.xml"/><Relationship Id="rId6" Type="http://schemas.openxmlformats.org/officeDocument/2006/relationships/slideLayout" Target="../slideLayouts/slideLayout193.xml"/><Relationship Id="rId7" Type="http://schemas.openxmlformats.org/officeDocument/2006/relationships/slideLayout" Target="../slideLayouts/slideLayout194.xml"/><Relationship Id="rId8" Type="http://schemas.openxmlformats.org/officeDocument/2006/relationships/slideLayout" Target="../slideLayouts/slideLayout195.xml"/><Relationship Id="rId9" Type="http://schemas.openxmlformats.org/officeDocument/2006/relationships/slideLayout" Target="../slideLayouts/slideLayout196.xml"/><Relationship Id="rId10" Type="http://schemas.openxmlformats.org/officeDocument/2006/relationships/slideLayout" Target="../slideLayouts/slideLayout19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027" name="Line 2"/>
          <p:cNvSpPr>
            <a:spLocks noChangeShapeType="1"/>
          </p:cNvSpPr>
          <p:nvPr/>
        </p:nvSpPr>
        <p:spPr bwMode="auto">
          <a:xfrm flipH="1">
            <a:off x="6502400" y="1803400"/>
            <a:ext cx="0" cy="4318000"/>
          </a:xfrm>
          <a:prstGeom prst="line">
            <a:avLst/>
          </a:prstGeom>
          <a:noFill/>
          <a:ln w="12700">
            <a:solidFill>
              <a:srgbClr val="9A9A9A"/>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696" r:id="rId1"/>
    <p:sldLayoutId id="2147484697" r:id="rId2"/>
    <p:sldLayoutId id="2147484698" r:id="rId3"/>
    <p:sldLayoutId id="2147484699" r:id="rId4"/>
    <p:sldLayoutId id="2147484700" r:id="rId5"/>
    <p:sldLayoutId id="2147484701" r:id="rId6"/>
    <p:sldLayoutId id="2147484702" r:id="rId7"/>
    <p:sldLayoutId id="2147484703" r:id="rId8"/>
    <p:sldLayoutId id="2147484704" r:id="rId9"/>
    <p:sldLayoutId id="2147484705" r:id="rId10"/>
    <p:sldLayoutId id="2147484706"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body" idx="1"/>
          </p:nvPr>
        </p:nvSpPr>
        <p:spPr bwMode="auto">
          <a:xfrm>
            <a:off x="571500" y="863600"/>
            <a:ext cx="11861800" cy="802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Tree>
  </p:cSld>
  <p:clrMap bg1="lt1" tx1="dk1" bg2="lt2" tx2="dk2" accent1="accent1" accent2="accent2" accent3="accent3" accent4="accent4" accent5="accent5" accent6="accent6" hlink="hlink" folHlink="folHlink"/>
  <p:sldLayoutIdLst>
    <p:sldLayoutId id="2147484795" r:id="rId1"/>
    <p:sldLayoutId id="2147484796" r:id="rId2"/>
    <p:sldLayoutId id="2147484797" r:id="rId3"/>
    <p:sldLayoutId id="2147484798" r:id="rId4"/>
    <p:sldLayoutId id="2147484799" r:id="rId5"/>
    <p:sldLayoutId id="2147484800" r:id="rId6"/>
    <p:sldLayoutId id="2147484801" r:id="rId7"/>
    <p:sldLayoutId id="2147484802" r:id="rId8"/>
    <p:sldLayoutId id="2147484803" r:id="rId9"/>
    <p:sldLayoutId id="2147484804" r:id="rId10"/>
    <p:sldLayoutId id="2147484805"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11267" name="Line 2"/>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806" r:id="rId1"/>
    <p:sldLayoutId id="2147484807" r:id="rId2"/>
    <p:sldLayoutId id="2147484808" r:id="rId3"/>
    <p:sldLayoutId id="2147484809" r:id="rId4"/>
    <p:sldLayoutId id="2147484810" r:id="rId5"/>
    <p:sldLayoutId id="2147484811" r:id="rId6"/>
    <p:sldLayoutId id="2147484812" r:id="rId7"/>
    <p:sldLayoutId id="2147484813" r:id="rId8"/>
    <p:sldLayoutId id="2147484814" r:id="rId9"/>
    <p:sldLayoutId id="2147484815" r:id="rId10"/>
    <p:sldLayoutId id="2147484816"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711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55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600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2044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501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59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416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73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body" idx="1"/>
          </p:nvPr>
        </p:nvSpPr>
        <p:spPr bwMode="auto">
          <a:xfrm>
            <a:off x="571500" y="2324100"/>
            <a:ext cx="11861800" cy="656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2291" name="Rectangle 2"/>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12292" name="Line 3"/>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817" r:id="rId1"/>
    <p:sldLayoutId id="2147484818" r:id="rId2"/>
    <p:sldLayoutId id="2147484819" r:id="rId3"/>
    <p:sldLayoutId id="2147484820" r:id="rId4"/>
    <p:sldLayoutId id="2147484821" r:id="rId5"/>
    <p:sldLayoutId id="2147484822" r:id="rId6"/>
    <p:sldLayoutId id="2147484823" r:id="rId7"/>
    <p:sldLayoutId id="2147484824" r:id="rId8"/>
    <p:sldLayoutId id="2147484825" r:id="rId9"/>
    <p:sldLayoutId id="2147484826" r:id="rId10"/>
    <p:sldLayoutId id="2147484827"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828" r:id="rId1"/>
    <p:sldLayoutId id="2147484829" r:id="rId2"/>
    <p:sldLayoutId id="2147484830" r:id="rId3"/>
    <p:sldLayoutId id="2147484831" r:id="rId4"/>
    <p:sldLayoutId id="2147484832" r:id="rId5"/>
    <p:sldLayoutId id="2147484833" r:id="rId6"/>
    <p:sldLayoutId id="2147484834" r:id="rId7"/>
    <p:sldLayoutId id="2147484835" r:id="rId8"/>
    <p:sldLayoutId id="2147484836" r:id="rId9"/>
    <p:sldLayoutId id="2147484837" r:id="rId10"/>
    <p:sldLayoutId id="2147484838"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711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55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600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2044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501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59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416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73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body" idx="1"/>
          </p:nvPr>
        </p:nvSpPr>
        <p:spPr bwMode="auto">
          <a:xfrm>
            <a:off x="571500" y="5016500"/>
            <a:ext cx="5080000" cy="317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3315" name="Line 2"/>
          <p:cNvSpPr>
            <a:spLocks noChangeShapeType="1"/>
          </p:cNvSpPr>
          <p:nvPr/>
        </p:nvSpPr>
        <p:spPr bwMode="auto">
          <a:xfrm>
            <a:off x="647700" y="4749800"/>
            <a:ext cx="4881563" cy="0"/>
          </a:xfrm>
          <a:prstGeom prst="line">
            <a:avLst/>
          </a:prstGeom>
          <a:noFill/>
          <a:ln w="12700">
            <a:solidFill>
              <a:srgbClr val="888888"/>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
        <p:nvSpPr>
          <p:cNvPr id="13316" name="Rectangle 3"/>
          <p:cNvSpPr>
            <a:spLocks noGrp="1" noChangeArrowheads="1"/>
          </p:cNvSpPr>
          <p:nvPr>
            <p:ph type="title"/>
          </p:nvPr>
        </p:nvSpPr>
        <p:spPr bwMode="auto">
          <a:xfrm>
            <a:off x="571500" y="1320800"/>
            <a:ext cx="5080000" cy="317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Tree>
  </p:cSld>
  <p:clrMap bg1="lt1" tx1="dk1" bg2="lt2" tx2="dk2" accent1="accent1" accent2="accent2" accent3="accent3" accent4="accent4" accent5="accent5" accent6="accent6" hlink="hlink" folHlink="folHlink"/>
  <p:sldLayoutIdLst>
    <p:sldLayoutId id="2147484839" r:id="rId1"/>
    <p:sldLayoutId id="2147484840" r:id="rId2"/>
    <p:sldLayoutId id="2147484841" r:id="rId3"/>
    <p:sldLayoutId id="2147484842" r:id="rId4"/>
    <p:sldLayoutId id="2147484843" r:id="rId5"/>
    <p:sldLayoutId id="2147484844" r:id="rId6"/>
    <p:sldLayoutId id="2147484845" r:id="rId7"/>
    <p:sldLayoutId id="2147484846" r:id="rId8"/>
    <p:sldLayoutId id="2147484847" r:id="rId9"/>
    <p:sldLayoutId id="2147484848" r:id="rId10"/>
    <p:sldLayoutId id="2147484849"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5pPr>
      <a:lvl6pPr marL="457200" algn="l" rtl="0" fontAlgn="base">
        <a:spcBef>
          <a:spcPct val="0"/>
        </a:spcBef>
        <a:spcAft>
          <a:spcPct val="0"/>
        </a:spcAft>
        <a:defRPr sz="2600">
          <a:solidFill>
            <a:srgbClr val="606060"/>
          </a:solidFill>
          <a:latin typeface="+mn-lt"/>
          <a:ea typeface="+mn-ea"/>
          <a:cs typeface="+mn-cs"/>
          <a:sym typeface="Helvetica Neue" charset="0"/>
        </a:defRPr>
      </a:lvl6pPr>
      <a:lvl7pPr marL="914400" algn="l" rtl="0" fontAlgn="base">
        <a:spcBef>
          <a:spcPct val="0"/>
        </a:spcBef>
        <a:spcAft>
          <a:spcPct val="0"/>
        </a:spcAft>
        <a:defRPr sz="2600">
          <a:solidFill>
            <a:srgbClr val="606060"/>
          </a:solidFill>
          <a:latin typeface="+mn-lt"/>
          <a:ea typeface="+mn-ea"/>
          <a:cs typeface="+mn-cs"/>
          <a:sym typeface="Helvetica Neue" charset="0"/>
        </a:defRPr>
      </a:lvl7pPr>
      <a:lvl8pPr marL="1371600" algn="l" rtl="0" fontAlgn="base">
        <a:spcBef>
          <a:spcPct val="0"/>
        </a:spcBef>
        <a:spcAft>
          <a:spcPct val="0"/>
        </a:spcAft>
        <a:defRPr sz="2600">
          <a:solidFill>
            <a:srgbClr val="606060"/>
          </a:solidFill>
          <a:latin typeface="+mn-lt"/>
          <a:ea typeface="+mn-ea"/>
          <a:cs typeface="+mn-cs"/>
          <a:sym typeface="Helvetica Neue" charset="0"/>
        </a:defRPr>
      </a:lvl8pPr>
      <a:lvl9pPr marL="1828800" algn="l" rtl="0" fontAlgn="base">
        <a:spcBef>
          <a:spcPct val="0"/>
        </a:spcBef>
        <a:spcAft>
          <a:spcPct val="0"/>
        </a:spcAft>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body" idx="1"/>
          </p:nvPr>
        </p:nvSpPr>
        <p:spPr bwMode="auto">
          <a:xfrm>
            <a:off x="571500" y="5016500"/>
            <a:ext cx="11861800" cy="317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4339" name="Line 2"/>
          <p:cNvSpPr>
            <a:spLocks noChangeShapeType="1"/>
          </p:cNvSpPr>
          <p:nvPr/>
        </p:nvSpPr>
        <p:spPr bwMode="auto">
          <a:xfrm>
            <a:off x="647700" y="4749800"/>
            <a:ext cx="11709400" cy="0"/>
          </a:xfrm>
          <a:prstGeom prst="line">
            <a:avLst/>
          </a:prstGeom>
          <a:noFill/>
          <a:ln w="12700">
            <a:solidFill>
              <a:srgbClr val="888888"/>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
        <p:nvSpPr>
          <p:cNvPr id="14340" name="Rectangle 3"/>
          <p:cNvSpPr>
            <a:spLocks noGrp="1" noChangeArrowheads="1"/>
          </p:cNvSpPr>
          <p:nvPr>
            <p:ph type="title"/>
          </p:nvPr>
        </p:nvSpPr>
        <p:spPr bwMode="auto">
          <a:xfrm>
            <a:off x="571500" y="1320800"/>
            <a:ext cx="11861800" cy="317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Tree>
  </p:cSld>
  <p:clrMap bg1="lt1" tx1="dk1" bg2="lt2" tx2="dk2" accent1="accent1" accent2="accent2" accent3="accent3" accent4="accent4" accent5="accent5" accent6="accent6" hlink="hlink" folHlink="folHlink"/>
  <p:sldLayoutIdLst>
    <p:sldLayoutId id="2147484850" r:id="rId1"/>
    <p:sldLayoutId id="2147484851" r:id="rId2"/>
    <p:sldLayoutId id="2147484852" r:id="rId3"/>
    <p:sldLayoutId id="2147484853" r:id="rId4"/>
    <p:sldLayoutId id="2147484854" r:id="rId5"/>
    <p:sldLayoutId id="2147484855" r:id="rId6"/>
    <p:sldLayoutId id="2147484856" r:id="rId7"/>
    <p:sldLayoutId id="2147484857" r:id="rId8"/>
    <p:sldLayoutId id="2147484858" r:id="rId9"/>
    <p:sldLayoutId id="2147484859" r:id="rId10"/>
    <p:sldLayoutId id="2147484860"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5pPr>
      <a:lvl6pPr marL="457200" algn="l" rtl="0" fontAlgn="base">
        <a:spcBef>
          <a:spcPct val="0"/>
        </a:spcBef>
        <a:spcAft>
          <a:spcPct val="0"/>
        </a:spcAft>
        <a:defRPr sz="2600">
          <a:solidFill>
            <a:srgbClr val="606060"/>
          </a:solidFill>
          <a:latin typeface="+mn-lt"/>
          <a:ea typeface="+mn-ea"/>
          <a:cs typeface="+mn-cs"/>
          <a:sym typeface="Helvetica Neue" charset="0"/>
        </a:defRPr>
      </a:lvl6pPr>
      <a:lvl7pPr marL="914400" algn="l" rtl="0" fontAlgn="base">
        <a:spcBef>
          <a:spcPct val="0"/>
        </a:spcBef>
        <a:spcAft>
          <a:spcPct val="0"/>
        </a:spcAft>
        <a:defRPr sz="2600">
          <a:solidFill>
            <a:srgbClr val="606060"/>
          </a:solidFill>
          <a:latin typeface="+mn-lt"/>
          <a:ea typeface="+mn-ea"/>
          <a:cs typeface="+mn-cs"/>
          <a:sym typeface="Helvetica Neue" charset="0"/>
        </a:defRPr>
      </a:lvl7pPr>
      <a:lvl8pPr marL="1371600" algn="l" rtl="0" fontAlgn="base">
        <a:spcBef>
          <a:spcPct val="0"/>
        </a:spcBef>
        <a:spcAft>
          <a:spcPct val="0"/>
        </a:spcAft>
        <a:defRPr sz="2600">
          <a:solidFill>
            <a:srgbClr val="606060"/>
          </a:solidFill>
          <a:latin typeface="+mn-lt"/>
          <a:ea typeface="+mn-ea"/>
          <a:cs typeface="+mn-cs"/>
          <a:sym typeface="Helvetica Neue" charset="0"/>
        </a:defRPr>
      </a:lvl8pPr>
      <a:lvl9pPr marL="1828800" algn="l" rtl="0" fontAlgn="base">
        <a:spcBef>
          <a:spcPct val="0"/>
        </a:spcBef>
        <a:spcAft>
          <a:spcPct val="0"/>
        </a:spcAft>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bwMode="auto">
          <a:xfrm>
            <a:off x="1409700" y="7785100"/>
            <a:ext cx="5791200" cy="170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smtClean="0">
                <a:sym typeface="Helvetica Neue Light" pitchFamily="-84" charset="0"/>
              </a:rPr>
              <a:t>Click to edit Master title style</a:t>
            </a:r>
          </a:p>
        </p:txBody>
      </p:sp>
      <p:sp>
        <p:nvSpPr>
          <p:cNvPr id="15363" name="Line 2"/>
          <p:cNvSpPr>
            <a:spLocks noChangeShapeType="1"/>
          </p:cNvSpPr>
          <p:nvPr/>
        </p:nvSpPr>
        <p:spPr bwMode="auto">
          <a:xfrm flipH="1">
            <a:off x="7543800" y="7975600"/>
            <a:ext cx="0" cy="1422400"/>
          </a:xfrm>
          <a:prstGeom prst="line">
            <a:avLst/>
          </a:prstGeom>
          <a:noFill/>
          <a:ln w="12700">
            <a:solidFill>
              <a:srgbClr val="888888"/>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
        <p:nvSpPr>
          <p:cNvPr id="15364" name="Rectangle 3"/>
          <p:cNvSpPr>
            <a:spLocks noGrp="1" noChangeArrowheads="1"/>
          </p:cNvSpPr>
          <p:nvPr>
            <p:ph type="body" idx="1"/>
          </p:nvPr>
        </p:nvSpPr>
        <p:spPr bwMode="auto">
          <a:xfrm>
            <a:off x="7848600" y="8470900"/>
            <a:ext cx="4953000" cy="50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Tree>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Lst>
  <p:transition/>
  <p:txStyles>
    <p:titleStyle>
      <a:lvl1pPr algn="r"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600">
          <a:solidFill>
            <a:srgbClr val="999999"/>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600">
          <a:solidFill>
            <a:srgbClr val="999999"/>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600">
          <a:solidFill>
            <a:srgbClr val="999999"/>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600">
          <a:solidFill>
            <a:srgbClr val="999999"/>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600">
          <a:solidFill>
            <a:srgbClr val="999999"/>
          </a:solidFill>
          <a:latin typeface="+mn-lt"/>
          <a:ea typeface="+mn-ea"/>
          <a:cs typeface="+mn-cs"/>
          <a:sym typeface="Helvetica Neue" pitchFamily="-84" charset="0"/>
        </a:defRPr>
      </a:lvl5pPr>
      <a:lvl6pPr marL="457200" algn="l" rtl="0" fontAlgn="base">
        <a:spcBef>
          <a:spcPct val="0"/>
        </a:spcBef>
        <a:spcAft>
          <a:spcPct val="0"/>
        </a:spcAft>
        <a:defRPr sz="2600">
          <a:solidFill>
            <a:srgbClr val="999999"/>
          </a:solidFill>
          <a:latin typeface="+mn-lt"/>
          <a:ea typeface="+mn-ea"/>
          <a:cs typeface="+mn-cs"/>
          <a:sym typeface="Helvetica Neue" charset="0"/>
        </a:defRPr>
      </a:lvl6pPr>
      <a:lvl7pPr marL="914400" algn="l" rtl="0" fontAlgn="base">
        <a:spcBef>
          <a:spcPct val="0"/>
        </a:spcBef>
        <a:spcAft>
          <a:spcPct val="0"/>
        </a:spcAft>
        <a:defRPr sz="2600">
          <a:solidFill>
            <a:srgbClr val="999999"/>
          </a:solidFill>
          <a:latin typeface="+mn-lt"/>
          <a:ea typeface="+mn-ea"/>
          <a:cs typeface="+mn-cs"/>
          <a:sym typeface="Helvetica Neue" charset="0"/>
        </a:defRPr>
      </a:lvl7pPr>
      <a:lvl8pPr marL="1371600" algn="l" rtl="0" fontAlgn="base">
        <a:spcBef>
          <a:spcPct val="0"/>
        </a:spcBef>
        <a:spcAft>
          <a:spcPct val="0"/>
        </a:spcAft>
        <a:defRPr sz="2600">
          <a:solidFill>
            <a:srgbClr val="999999"/>
          </a:solidFill>
          <a:latin typeface="+mn-lt"/>
          <a:ea typeface="+mn-ea"/>
          <a:cs typeface="+mn-cs"/>
          <a:sym typeface="Helvetica Neue" charset="0"/>
        </a:defRPr>
      </a:lvl8pPr>
      <a:lvl9pPr marL="1828800" algn="l" rtl="0" fontAlgn="base">
        <a:spcBef>
          <a:spcPct val="0"/>
        </a:spcBef>
        <a:spcAft>
          <a:spcPct val="0"/>
        </a:spcAft>
        <a:defRPr sz="2600">
          <a:solidFill>
            <a:srgbClr val="999999"/>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6387" name="Line 2"/>
          <p:cNvSpPr>
            <a:spLocks noChangeShapeType="1"/>
          </p:cNvSpPr>
          <p:nvPr/>
        </p:nvSpPr>
        <p:spPr bwMode="auto">
          <a:xfrm flipH="1">
            <a:off x="9066213" y="519113"/>
            <a:ext cx="1587" cy="7964487"/>
          </a:xfrm>
          <a:prstGeom prst="line">
            <a:avLst/>
          </a:prstGeom>
          <a:noFill/>
          <a:ln w="12700">
            <a:solidFill>
              <a:srgbClr val="9A9A9A"/>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
        <p:nvSpPr>
          <p:cNvPr id="16388" name="Line 3"/>
          <p:cNvSpPr>
            <a:spLocks noChangeShapeType="1"/>
          </p:cNvSpPr>
          <p:nvPr/>
        </p:nvSpPr>
        <p:spPr bwMode="auto">
          <a:xfrm>
            <a:off x="9066213" y="3092450"/>
            <a:ext cx="3430587" cy="0"/>
          </a:xfrm>
          <a:prstGeom prst="line">
            <a:avLst/>
          </a:prstGeom>
          <a:noFill/>
          <a:ln w="12700">
            <a:solidFill>
              <a:srgbClr val="9A9A9A"/>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
        <p:nvSpPr>
          <p:cNvPr id="16389" name="Line 4"/>
          <p:cNvSpPr>
            <a:spLocks noChangeShapeType="1"/>
          </p:cNvSpPr>
          <p:nvPr/>
        </p:nvSpPr>
        <p:spPr bwMode="auto">
          <a:xfrm>
            <a:off x="9066213" y="5873750"/>
            <a:ext cx="3430587" cy="0"/>
          </a:xfrm>
          <a:prstGeom prst="line">
            <a:avLst/>
          </a:prstGeom>
          <a:noFill/>
          <a:ln w="12700">
            <a:solidFill>
              <a:srgbClr val="9A9A9A"/>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3" y="-1160463"/>
            <a:ext cx="2330451" cy="233045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extLst/>
          </a:lstStyle>
          <a:p>
            <a:pPr>
              <a:defRPr/>
            </a:pPr>
            <a:endParaRPr lang="en-US">
              <a:sym typeface="Helvetica Neue Light" charset="0"/>
            </a:endParaRPr>
          </a:p>
        </p:txBody>
      </p:sp>
      <p:sp>
        <p:nvSpPr>
          <p:cNvPr id="8" name="Oval 7"/>
          <p:cNvSpPr>
            <a:spLocks noChangeArrowheads="1"/>
          </p:cNvSpPr>
          <p:nvPr/>
        </p:nvSpPr>
        <p:spPr bwMode="auto">
          <a:xfrm>
            <a:off x="239713" y="30163"/>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 xmlns:a14="http://schemas.microsoft.com/office/drawing/2010/main">
                <a:solidFill>
                  <a:srgbClr val="FFFFFF"/>
                </a:solidFill>
              </a14:hiddenFill>
            </a:ext>
          </a:extLst>
        </p:spPr>
        <p:txBody>
          <a:bodyPr lIns="130046" tIns="65023" rIns="130046" bIns="65023" anchor="ctr"/>
          <a:lstStyle/>
          <a:p>
            <a:pPr>
              <a:defRPr/>
            </a:pPr>
            <a:endParaRPr lang="en-US">
              <a:solidFill>
                <a:srgbClr val="FFFFFF"/>
              </a:solidFill>
              <a:latin typeface="Gill Sans MT" pitchFamily="34" charset="0"/>
            </a:endParaRPr>
          </a:p>
        </p:txBody>
      </p:sp>
      <p:sp>
        <p:nvSpPr>
          <p:cNvPr id="11" name="Donut 10"/>
          <p:cNvSpPr/>
          <p:nvPr/>
        </p:nvSpPr>
        <p:spPr>
          <a:xfrm rot="2315675">
            <a:off x="260098"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defRPr/>
            </a:pPr>
            <a:endParaRPr lang="en-US" smtClean="0">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defRPr/>
            </a:pP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5" y="390525"/>
            <a:ext cx="10664825" cy="1625600"/>
          </a:xfrm>
          <a:prstGeom prst="rect">
            <a:avLst/>
          </a:prstGeom>
        </p:spPr>
        <p:txBody>
          <a:bodyPr vert="horz" wrap="square" lIns="130046" tIns="65023" rIns="130046" bIns="65023" numCol="1" anchor="ctr" anchorCtr="0" compatLnSpc="1">
            <a:prstTxWarp prst="textNoShape">
              <a:avLst/>
            </a:prstTxWarp>
            <a:normAutofit/>
          </a:bodyPr>
          <a:lstStyle/>
          <a:p>
            <a:pPr lvl="0"/>
            <a:r>
              <a:rPr lang="en-AU" smtClean="0"/>
              <a:t>Click to edit Master title style</a:t>
            </a:r>
            <a:endParaRPr lang="en-US" smtClean="0"/>
          </a:p>
        </p:txBody>
      </p:sp>
      <p:sp>
        <p:nvSpPr>
          <p:cNvPr id="17417" name="Text Placeholder 8"/>
          <p:cNvSpPr>
            <a:spLocks noGrp="1"/>
          </p:cNvSpPr>
          <p:nvPr>
            <p:ph type="body" idx="1"/>
          </p:nvPr>
        </p:nvSpPr>
        <p:spPr bwMode="auto">
          <a:xfrm>
            <a:off x="2041525" y="2058988"/>
            <a:ext cx="10664825" cy="6827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8" y="8967788"/>
            <a:ext cx="3033712" cy="677862"/>
          </a:xfrm>
          <a:prstGeom prst="rect">
            <a:avLst/>
          </a:prstGeom>
        </p:spPr>
        <p:txBody>
          <a:bodyPr vert="horz" wrap="square" lIns="130046" tIns="65023" rIns="130046" bIns="65023" numCol="1" anchor="b" anchorCtr="0" compatLnSpc="1">
            <a:prstTxWarp prst="textNoShape">
              <a:avLst/>
            </a:prstTxWarp>
          </a:bodyPr>
          <a:lstStyle>
            <a:lvl1pPr algn="r">
              <a:defRPr sz="1700" smtClean="0">
                <a:solidFill>
                  <a:srgbClr val="B5A788"/>
                </a:solidFill>
              </a:defRPr>
            </a:lvl1pPr>
          </a:lstStyle>
          <a:p>
            <a:pPr>
              <a:defRPr/>
            </a:pPr>
            <a:fld id="{8DAC0ABB-25D5-4BA8-A2D2-8A3DDDAD7B12}" type="datetimeFigureOut">
              <a:rPr lang="en-US"/>
              <a:pPr>
                <a:defRPr/>
              </a:pPr>
              <a:t>8/10/16</a:t>
            </a:fld>
            <a:endParaRPr lang="en-US">
              <a:solidFill>
                <a:srgbClr val="AAA393"/>
              </a:solidFill>
            </a:endParaRPr>
          </a:p>
        </p:txBody>
      </p:sp>
      <p:sp>
        <p:nvSpPr>
          <p:cNvPr id="10" name="Footer Placeholder 9"/>
          <p:cNvSpPr>
            <a:spLocks noGrp="1"/>
          </p:cNvSpPr>
          <p:nvPr>
            <p:ph type="ftr" sz="quarter" idx="3"/>
          </p:nvPr>
        </p:nvSpPr>
        <p:spPr>
          <a:xfrm>
            <a:off x="8128000" y="8967788"/>
            <a:ext cx="4117975" cy="677862"/>
          </a:xfrm>
          <a:prstGeom prst="rect">
            <a:avLst/>
          </a:prstGeom>
        </p:spPr>
        <p:txBody>
          <a:bodyPr vert="horz" wrap="square" lIns="130046" tIns="65023" rIns="130046" bIns="65023" numCol="1" anchor="b" anchorCtr="0" compatLnSpc="1">
            <a:prstTxWarp prst="textNoShape">
              <a:avLst/>
            </a:prstTxWarp>
          </a:bodyPr>
          <a:lstStyle>
            <a:lvl1pPr>
              <a:defRPr sz="1700" smtClean="0">
                <a:solidFill>
                  <a:srgbClr val="AAA393"/>
                </a:solidFill>
              </a:defRPr>
            </a:lvl1pPr>
          </a:lstStyle>
          <a:p>
            <a:pPr>
              <a:defRPr/>
            </a:pPr>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46" tIns="65023" rIns="130046" bIns="65023" numCol="1" anchor="b" anchorCtr="0" compatLnSpc="1">
            <a:prstTxWarp prst="textNoShape">
              <a:avLst/>
            </a:prstTxWarp>
          </a:bodyPr>
          <a:lstStyle>
            <a:lvl1pPr>
              <a:defRPr sz="1700" smtClean="0">
                <a:solidFill>
                  <a:srgbClr val="B5A788"/>
                </a:solidFill>
              </a:defRPr>
            </a:lvl1pPr>
          </a:lstStyle>
          <a:p>
            <a:pPr>
              <a:defRPr/>
            </a:pPr>
            <a:fld id="{BD4856B3-F14B-43CE-ACCC-7621A6B02522}" type="slidenum">
              <a:rPr lang="en-US"/>
              <a:pPr>
                <a:defRPr/>
              </a:pPr>
              <a:t>‹#›</a:t>
            </a:fld>
            <a:endParaRPr lang="en-US">
              <a:solidFill>
                <a:srgbClr val="AAA393"/>
              </a:solidFill>
            </a:endParaRPr>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lIns="130046" tIns="65023" rIns="130046" bIns="65023" anchor="ctr"/>
          <a:lstStyle/>
          <a:p>
            <a:pPr>
              <a:defRPr/>
            </a:pP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4883" r:id="rId1"/>
    <p:sldLayoutId id="2147484884" r:id="rId2"/>
    <p:sldLayoutId id="2147484885" r:id="rId3"/>
    <p:sldLayoutId id="2147484886" r:id="rId4"/>
    <p:sldLayoutId id="2147484887" r:id="rId5"/>
    <p:sldLayoutId id="2147484888" r:id="rId6"/>
    <p:sldLayoutId id="2147484889" r:id="rId7"/>
    <p:sldLayoutId id="2147484890" r:id="rId8"/>
    <p:sldLayoutId id="2147484891" r:id="rId9"/>
    <p:sldLayoutId id="2147484892" r:id="rId10"/>
    <p:sldLayoutId id="2147484893" r:id="rId11"/>
    <p:sldLayoutId id="2147484894" r:id="rId12"/>
  </p:sldLayoutIdLst>
  <p:txStyles>
    <p:title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eaLnBrk="0" fontAlgn="base" hangingPunct="0">
        <a:spcBef>
          <a:spcPct val="0"/>
        </a:spcBef>
        <a:spcAft>
          <a:spcPct val="0"/>
        </a:spcAft>
        <a:defRPr sz="6100">
          <a:solidFill>
            <a:srgbClr val="572314"/>
          </a:solidFill>
          <a:latin typeface="Gill Sans MT" pitchFamily="34" charset="0"/>
          <a:ea typeface="MS PGothic" pitchFamily="34" charset="-128"/>
        </a:defRPr>
      </a:lvl2pPr>
      <a:lvl3pPr algn="l" rtl="0" eaLnBrk="0" fontAlgn="base" hangingPunct="0">
        <a:spcBef>
          <a:spcPct val="0"/>
        </a:spcBef>
        <a:spcAft>
          <a:spcPct val="0"/>
        </a:spcAft>
        <a:defRPr sz="6100">
          <a:solidFill>
            <a:srgbClr val="572314"/>
          </a:solidFill>
          <a:latin typeface="Gill Sans MT" pitchFamily="34" charset="0"/>
          <a:ea typeface="MS PGothic" pitchFamily="34" charset="-128"/>
        </a:defRPr>
      </a:lvl3pPr>
      <a:lvl4pPr algn="l" rtl="0" eaLnBrk="0" fontAlgn="base" hangingPunct="0">
        <a:spcBef>
          <a:spcPct val="0"/>
        </a:spcBef>
        <a:spcAft>
          <a:spcPct val="0"/>
        </a:spcAft>
        <a:defRPr sz="6100">
          <a:solidFill>
            <a:srgbClr val="572314"/>
          </a:solidFill>
          <a:latin typeface="Gill Sans MT" pitchFamily="34" charset="0"/>
          <a:ea typeface="MS PGothic" pitchFamily="34" charset="-128"/>
        </a:defRPr>
      </a:lvl4pPr>
      <a:lvl5pPr algn="l" rtl="0" eaLnBrk="0" fontAlgn="base" hangingPunct="0">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p:titleStyle>
    <p:body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230" algn="l" rtl="0" eaLnBrk="1" latinLnBrk="0" hangingPunct="1">
        <a:defRPr kumimoji="0" kern="1200">
          <a:solidFill>
            <a:schemeClr val="tx1"/>
          </a:solidFill>
          <a:latin typeface="+mn-lt"/>
          <a:ea typeface="+mn-ea"/>
          <a:cs typeface="+mn-cs"/>
        </a:defRPr>
      </a:lvl2pPr>
      <a:lvl3pPr marL="1300460" algn="l" rtl="0" eaLnBrk="1" latinLnBrk="0" hangingPunct="1">
        <a:defRPr kumimoji="0" kern="1200">
          <a:solidFill>
            <a:schemeClr val="tx1"/>
          </a:solidFill>
          <a:latin typeface="+mn-lt"/>
          <a:ea typeface="+mn-ea"/>
          <a:cs typeface="+mn-cs"/>
        </a:defRPr>
      </a:lvl3pPr>
      <a:lvl4pPr marL="1950690" algn="l" rtl="0" eaLnBrk="1" latinLnBrk="0" hangingPunct="1">
        <a:defRPr kumimoji="0" kern="1200">
          <a:solidFill>
            <a:schemeClr val="tx1"/>
          </a:solidFill>
          <a:latin typeface="+mn-lt"/>
          <a:ea typeface="+mn-ea"/>
          <a:cs typeface="+mn-cs"/>
        </a:defRPr>
      </a:lvl4pPr>
      <a:lvl5pPr marL="2600919" algn="l" rtl="0" eaLnBrk="1" latinLnBrk="0" hangingPunct="1">
        <a:defRPr kumimoji="0" kern="1200">
          <a:solidFill>
            <a:schemeClr val="tx1"/>
          </a:solidFill>
          <a:latin typeface="+mn-lt"/>
          <a:ea typeface="+mn-ea"/>
          <a:cs typeface="+mn-cs"/>
        </a:defRPr>
      </a:lvl5pPr>
      <a:lvl6pPr marL="3251149" algn="l" rtl="0" eaLnBrk="1" latinLnBrk="0" hangingPunct="1">
        <a:defRPr kumimoji="0" kern="1200">
          <a:solidFill>
            <a:schemeClr val="tx1"/>
          </a:solidFill>
          <a:latin typeface="+mn-lt"/>
          <a:ea typeface="+mn-ea"/>
          <a:cs typeface="+mn-cs"/>
        </a:defRPr>
      </a:lvl6pPr>
      <a:lvl7pPr marL="3901379" algn="l" rtl="0" eaLnBrk="1" latinLnBrk="0" hangingPunct="1">
        <a:defRPr kumimoji="0" kern="1200">
          <a:solidFill>
            <a:schemeClr val="tx1"/>
          </a:solidFill>
          <a:latin typeface="+mn-lt"/>
          <a:ea typeface="+mn-ea"/>
          <a:cs typeface="+mn-cs"/>
        </a:defRPr>
      </a:lvl7pPr>
      <a:lvl8pPr marL="4551609" algn="l" rtl="0" eaLnBrk="1" latinLnBrk="0" hangingPunct="1">
        <a:defRPr kumimoji="0" kern="1200">
          <a:solidFill>
            <a:schemeClr val="tx1"/>
          </a:solidFill>
          <a:latin typeface="+mn-lt"/>
          <a:ea typeface="+mn-ea"/>
          <a:cs typeface="+mn-cs"/>
        </a:defRPr>
      </a:lvl8pPr>
      <a:lvl9pPr marL="5201839"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2051" name="Line 2"/>
          <p:cNvSpPr>
            <a:spLocks noChangeShapeType="1"/>
          </p:cNvSpPr>
          <p:nvPr/>
        </p:nvSpPr>
        <p:spPr bwMode="auto">
          <a:xfrm flipH="1">
            <a:off x="4430713" y="1778000"/>
            <a:ext cx="1587" cy="5054600"/>
          </a:xfrm>
          <a:prstGeom prst="line">
            <a:avLst/>
          </a:prstGeom>
          <a:noFill/>
          <a:ln w="12700">
            <a:solidFill>
              <a:srgbClr val="9A9A9A"/>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07" r:id="rId1"/>
    <p:sldLayoutId id="2147484708" r:id="rId2"/>
    <p:sldLayoutId id="2147484709" r:id="rId3"/>
    <p:sldLayoutId id="2147484710" r:id="rId4"/>
    <p:sldLayoutId id="2147484711" r:id="rId5"/>
    <p:sldLayoutId id="2147484712" r:id="rId6"/>
    <p:sldLayoutId id="2147484713" r:id="rId7"/>
    <p:sldLayoutId id="2147484714" r:id="rId8"/>
    <p:sldLayoutId id="2147484715" r:id="rId9"/>
    <p:sldLayoutId id="2147484716" r:id="rId10"/>
    <p:sldLayoutId id="2147484717"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3075" name="Line 2"/>
          <p:cNvSpPr>
            <a:spLocks noChangeShapeType="1"/>
          </p:cNvSpPr>
          <p:nvPr/>
        </p:nvSpPr>
        <p:spPr bwMode="auto">
          <a:xfrm flipH="1">
            <a:off x="6488113" y="508000"/>
            <a:ext cx="1587" cy="8013700"/>
          </a:xfrm>
          <a:prstGeom prst="line">
            <a:avLst/>
          </a:prstGeom>
          <a:noFill/>
          <a:ln w="12700">
            <a:solidFill>
              <a:srgbClr val="9A9A9A"/>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18" r:id="rId1"/>
    <p:sldLayoutId id="2147484719" r:id="rId2"/>
    <p:sldLayoutId id="2147484720" r:id="rId3"/>
    <p:sldLayoutId id="2147484721" r:id="rId4"/>
    <p:sldLayoutId id="2147484722" r:id="rId5"/>
    <p:sldLayoutId id="2147484723" r:id="rId6"/>
    <p:sldLayoutId id="2147484724" r:id="rId7"/>
    <p:sldLayoutId id="2147484725" r:id="rId8"/>
    <p:sldLayoutId id="2147484726" r:id="rId9"/>
    <p:sldLayoutId id="2147484727" r:id="rId10"/>
    <p:sldLayoutId id="2147484728"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4099" name="Line 2"/>
          <p:cNvSpPr>
            <a:spLocks noChangeShapeType="1"/>
          </p:cNvSpPr>
          <p:nvPr/>
        </p:nvSpPr>
        <p:spPr bwMode="auto">
          <a:xfrm flipH="1">
            <a:off x="4443413" y="1776413"/>
            <a:ext cx="1587" cy="5068887"/>
          </a:xfrm>
          <a:prstGeom prst="line">
            <a:avLst/>
          </a:prstGeom>
          <a:noFill/>
          <a:ln w="12700">
            <a:solidFill>
              <a:srgbClr val="9A9A9A"/>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
        <p:nvSpPr>
          <p:cNvPr id="4100" name="Line 3"/>
          <p:cNvSpPr>
            <a:spLocks noChangeShapeType="1"/>
          </p:cNvSpPr>
          <p:nvPr/>
        </p:nvSpPr>
        <p:spPr bwMode="auto">
          <a:xfrm flipH="1">
            <a:off x="8545513" y="1776413"/>
            <a:ext cx="1587" cy="5068887"/>
          </a:xfrm>
          <a:prstGeom prst="line">
            <a:avLst/>
          </a:prstGeom>
          <a:noFill/>
          <a:ln w="12700">
            <a:solidFill>
              <a:srgbClr val="9A9A9A"/>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Tree>
  </p:cSld>
  <p:clrMap bg1="lt1" tx1="dk1" bg2="lt2" tx2="dk2" accent1="accent1" accent2="accent2" accent3="accent3" accent4="accent4" accent5="accent5" accent6="accent6" hlink="hlink" folHlink="folHlink"/>
  <p:sldLayoutIdLst>
    <p:sldLayoutId id="2147484740" r:id="rId1"/>
    <p:sldLayoutId id="2147484741" r:id="rId2"/>
    <p:sldLayoutId id="2147484742" r:id="rId3"/>
    <p:sldLayoutId id="2147484743" r:id="rId4"/>
    <p:sldLayoutId id="2147484744" r:id="rId5"/>
    <p:sldLayoutId id="2147484745" r:id="rId6"/>
    <p:sldLayoutId id="2147484746" r:id="rId7"/>
    <p:sldLayoutId id="2147484747" r:id="rId8"/>
    <p:sldLayoutId id="2147484748" r:id="rId9"/>
    <p:sldLayoutId id="2147484749" r:id="rId10"/>
    <p:sldLayoutId id="2147484750"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body" idx="1"/>
          </p:nvPr>
        </p:nvSpPr>
        <p:spPr bwMode="auto">
          <a:xfrm>
            <a:off x="571500" y="2324100"/>
            <a:ext cx="5080000" cy="656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6147" name="Line 2"/>
          <p:cNvSpPr>
            <a:spLocks noChangeShapeType="1"/>
          </p:cNvSpPr>
          <p:nvPr/>
        </p:nvSpPr>
        <p:spPr bwMode="auto">
          <a:xfrm>
            <a:off x="647700" y="1968500"/>
            <a:ext cx="4876800" cy="0"/>
          </a:xfrm>
          <a:prstGeom prst="line">
            <a:avLst/>
          </a:prstGeom>
          <a:noFill/>
          <a:ln w="12700">
            <a:solidFill>
              <a:srgbClr val="888888"/>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
        <p:nvSpPr>
          <p:cNvPr id="6148" name="Rectangle 3"/>
          <p:cNvSpPr>
            <a:spLocks noGrp="1" noChangeArrowheads="1"/>
          </p:cNvSpPr>
          <p:nvPr>
            <p:ph type="title"/>
          </p:nvPr>
        </p:nvSpPr>
        <p:spPr bwMode="auto">
          <a:xfrm>
            <a:off x="571500" y="330200"/>
            <a:ext cx="5080000" cy="139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Tree>
  </p:cSld>
  <p:clrMap bg1="lt1" tx1="dk1" bg2="lt2" tx2="dk2" accent1="accent1" accent2="accent2" accent3="accent3" accent4="accent4" accent5="accent5" accent6="accent6" hlink="hlink" folHlink="folHlink"/>
  <p:sldLayoutIdLst>
    <p:sldLayoutId id="2147484751" r:id="rId1"/>
    <p:sldLayoutId id="2147484752" r:id="rId2"/>
    <p:sldLayoutId id="2147484753" r:id="rId3"/>
    <p:sldLayoutId id="2147484754" r:id="rId4"/>
    <p:sldLayoutId id="2147484755" r:id="rId5"/>
    <p:sldLayoutId id="2147484756" r:id="rId6"/>
    <p:sldLayoutId id="2147484757" r:id="rId7"/>
    <p:sldLayoutId id="2147484758" r:id="rId8"/>
    <p:sldLayoutId id="2147484759" r:id="rId9"/>
    <p:sldLayoutId id="2147484760" r:id="rId10"/>
    <p:sldLayoutId id="2147484761"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7171" name="Line 2"/>
          <p:cNvSpPr>
            <a:spLocks noChangeShapeType="1"/>
          </p:cNvSpPr>
          <p:nvPr/>
        </p:nvSpPr>
        <p:spPr bwMode="auto">
          <a:xfrm flipH="1">
            <a:off x="6488113" y="519113"/>
            <a:ext cx="1587" cy="7964487"/>
          </a:xfrm>
          <a:prstGeom prst="line">
            <a:avLst/>
          </a:prstGeom>
          <a:noFill/>
          <a:ln w="12700">
            <a:solidFill>
              <a:srgbClr val="9A9A9A"/>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
        <p:nvSpPr>
          <p:cNvPr id="7172" name="Line 3"/>
          <p:cNvSpPr>
            <a:spLocks noChangeShapeType="1"/>
          </p:cNvSpPr>
          <p:nvPr/>
        </p:nvSpPr>
        <p:spPr bwMode="auto">
          <a:xfrm>
            <a:off x="6488113" y="4476750"/>
            <a:ext cx="5995987" cy="0"/>
          </a:xfrm>
          <a:prstGeom prst="line">
            <a:avLst/>
          </a:prstGeom>
          <a:noFill/>
          <a:ln w="12700">
            <a:solidFill>
              <a:srgbClr val="9A9A9A"/>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62" r:id="rId1"/>
    <p:sldLayoutId id="2147484763" r:id="rId2"/>
    <p:sldLayoutId id="2147484764" r:id="rId3"/>
    <p:sldLayoutId id="2147484765" r:id="rId4"/>
    <p:sldLayoutId id="2147484766" r:id="rId5"/>
    <p:sldLayoutId id="2147484767" r:id="rId6"/>
    <p:sldLayoutId id="2147484768" r:id="rId7"/>
    <p:sldLayoutId id="2147484769" r:id="rId8"/>
    <p:sldLayoutId id="2147484770" r:id="rId9"/>
    <p:sldLayoutId id="2147484771" r:id="rId10"/>
    <p:sldLayoutId id="2147484772"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body" idx="1"/>
          </p:nvPr>
        </p:nvSpPr>
        <p:spPr bwMode="auto">
          <a:xfrm>
            <a:off x="571500" y="2324100"/>
            <a:ext cx="5080000" cy="656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8195" name="Rectangle 2"/>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8196" name="Line 3"/>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73" r:id="rId1"/>
    <p:sldLayoutId id="2147484774" r:id="rId2"/>
    <p:sldLayoutId id="2147484775" r:id="rId3"/>
    <p:sldLayoutId id="2147484776" r:id="rId4"/>
    <p:sldLayoutId id="2147484777" r:id="rId5"/>
    <p:sldLayoutId id="2147484778" r:id="rId6"/>
    <p:sldLayoutId id="2147484779" r:id="rId7"/>
    <p:sldLayoutId id="2147484780" r:id="rId8"/>
    <p:sldLayoutId id="2147484781" r:id="rId9"/>
    <p:sldLayoutId id="2147484782" r:id="rId10"/>
    <p:sldLayoutId id="2147484783"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body" idx="1"/>
          </p:nvPr>
        </p:nvSpPr>
        <p:spPr bwMode="auto">
          <a:xfrm>
            <a:off x="8369300" y="2324100"/>
            <a:ext cx="4064000" cy="656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9219" name="Rectangle 2"/>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9220" name="Line 3"/>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84" r:id="rId1"/>
    <p:sldLayoutId id="2147484785" r:id="rId2"/>
    <p:sldLayoutId id="2147484786" r:id="rId3"/>
    <p:sldLayoutId id="2147484787" r:id="rId4"/>
    <p:sldLayoutId id="2147484788" r:id="rId5"/>
    <p:sldLayoutId id="2147484789" r:id="rId6"/>
    <p:sldLayoutId id="2147484790" r:id="rId7"/>
    <p:sldLayoutId id="2147484791" r:id="rId8"/>
    <p:sldLayoutId id="2147484792" r:id="rId9"/>
    <p:sldLayoutId id="2147484793" r:id="rId10"/>
    <p:sldLayoutId id="2147484794"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8.xml"/></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slideLayout" Target="../slideLayouts/slideLayout18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4.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tags" Target="../tags/tag5.xml"/><Relationship Id="rId3" Type="http://schemas.openxmlformats.org/officeDocument/2006/relationships/slideLayout" Target="../slideLayouts/slideLayout18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4.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slideLayout" Target="../slideLayouts/slideLayout18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flickr.com/photos/vaxzine/485424742/" TargetMode="External"/><Relationship Id="rId1" Type="http://schemas.openxmlformats.org/officeDocument/2006/relationships/slideLayout" Target="../slideLayouts/slideLayout194.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4.xml"/><Relationship Id="rId2" Type="http://schemas.openxmlformats.org/officeDocument/2006/relationships/notesSlide" Target="../notesSlides/notesSlide6.xml"/><Relationship Id="rId3" Type="http://schemas.openxmlformats.org/officeDocument/2006/relationships/hyperlink" Target="http://www.flickr.com/photos/vaxzine/48542474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www.cut-the-knot.org/blue/weight3.shtml#Dyson" TargetMode="External"/><Relationship Id="rId1" Type="http://schemas.openxmlformats.org/officeDocument/2006/relationships/slideLayout" Target="../slideLayouts/slideLayout199.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4.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4.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4.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4.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4.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4.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3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slideLayout" Target="../slideLayouts/slideLayout18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9.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3" Type="http://schemas.openxmlformats.org/officeDocument/2006/relationships/hyperlink" Target="http://www.chocablog.com/reviews/ms-organic-fairtrade-milk-chocolate-with-rose/" TargetMode="External"/><Relationship Id="rId4" Type="http://schemas.openxmlformats.org/officeDocument/2006/relationships/image" Target="../media/image6.jpeg"/><Relationship Id="rId1" Type="http://schemas.openxmlformats.org/officeDocument/2006/relationships/slideLayout" Target="../slideLayouts/slideLayout194.xml"/><Relationship Id="rId2" Type="http://schemas.openxmlformats.org/officeDocument/2006/relationships/notesSlide" Target="../notesSlides/notesSlide14.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hyperlink" Target="http://www.showmedistributors.com/items.php?id=games" TargetMode="External"/><Relationship Id="rId1" Type="http://schemas.openxmlformats.org/officeDocument/2006/relationships/slideLayout" Target="../slideLayouts/slideLayout194.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flickr.com/photos/vaxzine/485424742/" TargetMode="External"/><Relationship Id="rId1" Type="http://schemas.openxmlformats.org/officeDocument/2006/relationships/slideLayout" Target="../slideLayouts/slideLayout194.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4.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1"/>
          <p:cNvSpPr>
            <a:spLocks noGrp="1" noChangeArrowheads="1"/>
          </p:cNvSpPr>
          <p:nvPr>
            <p:ph type="ctrTitle"/>
          </p:nvPr>
        </p:nvSpPr>
        <p:spPr>
          <a:xfrm>
            <a:off x="1965896" y="5092824"/>
            <a:ext cx="10533888" cy="2093773"/>
          </a:xfrm>
        </p:spPr>
        <p:txBody>
          <a:bodyPr lIns="50800" tIns="50800" rIns="50800" bIns="50800">
            <a:normAutofit fontScale="90000"/>
          </a:bodyPr>
          <a:lstStyle/>
          <a:p>
            <a:pPr algn="ctr" eaLnBrk="1" hangingPunct="1">
              <a:defRPr/>
            </a:pPr>
            <a:r>
              <a:rPr lang="en-US" sz="5500" dirty="0" smtClean="0">
                <a:effectLst>
                  <a:outerShdw blurRad="38100" dist="38100" dir="2700000" algn="tl">
                    <a:srgbClr val="C0C0C0"/>
                  </a:outerShdw>
                </a:effectLst>
              </a:rPr>
              <a:t>FIT1045</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a:t>
            </a:r>
            <a:r>
              <a:rPr lang="en-US" sz="5500" dirty="0" smtClean="0">
                <a:effectLst>
                  <a:outerShdw blurRad="38100" dist="38100" dir="2700000" algn="tl">
                    <a:srgbClr val="C0C0C0"/>
                  </a:outerShdw>
                </a:effectLst>
              </a:rPr>
              <a:t>Programming</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smtClean="0">
                <a:effectLst>
                  <a:outerShdw blurRad="38100" dist="38100" dir="2700000" algn="tl">
                    <a:srgbClr val="C0C0C0"/>
                  </a:outerShdw>
                </a:effectLst>
              </a:rPr>
              <a:t>Lecture 6</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Finding an Algorithm</a:t>
            </a:r>
          </a:p>
        </p:txBody>
      </p:sp>
      <p:sp>
        <p:nvSpPr>
          <p:cNvPr id="29699" name="Rectangle 2"/>
          <p:cNvSpPr>
            <a:spLocks/>
          </p:cNvSpPr>
          <p:nvPr/>
        </p:nvSpPr>
        <p:spPr bwMode="auto">
          <a:xfrm>
            <a:off x="1584325" y="8864600"/>
            <a:ext cx="10299700"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b"/>
          <a:lstStyle/>
          <a:p>
            <a:r>
              <a:rPr lang="en-US" sz="900">
                <a:solidFill>
                  <a:schemeClr val="tx1"/>
                </a:solidFill>
                <a:latin typeface="Arial" pitchFamily="34" charset="0"/>
                <a:cs typeface="Arial" pitchFamily="34" charset="0"/>
                <a:sym typeface="Arial" pitchFamily="34" charset="0"/>
              </a:rPr>
              <a:t>COMMONWEALTH OF AUSTRALIA</a:t>
            </a:r>
          </a:p>
          <a:p>
            <a:r>
              <a:rPr lang="en-US" sz="900">
                <a:solidFill>
                  <a:schemeClr val="tx1"/>
                </a:solidFill>
                <a:latin typeface="Arial" pitchFamily="34" charset="0"/>
                <a:cs typeface="Arial" pitchFamily="34" charset="0"/>
                <a:sym typeface="Arial" pitchFamily="34" charset="0"/>
              </a:rPr>
              <a:t>Copyright Regulations 1969</a:t>
            </a:r>
          </a:p>
          <a:p>
            <a:r>
              <a:rPr lang="en-US" sz="900">
                <a:solidFill>
                  <a:schemeClr val="tx1"/>
                </a:solidFill>
                <a:latin typeface="Arial" pitchFamily="34" charset="0"/>
                <a:cs typeface="Arial" pitchFamily="34" charset="0"/>
                <a:sym typeface="Arial" pitchFamily="34" charset="0"/>
              </a:rPr>
              <a:t>WARNING</a:t>
            </a:r>
          </a:p>
          <a:p>
            <a:r>
              <a:rPr lang="en-US" sz="900">
                <a:solidFill>
                  <a:schemeClr val="tx1"/>
                </a:solidFill>
                <a:latin typeface="Arial" pitchFamily="34" charset="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r>
              <a:rPr lang="en-US" sz="900">
                <a:solidFill>
                  <a:schemeClr val="tx1"/>
                </a:solidFill>
                <a:latin typeface="Arial" pitchFamily="34" charset="0"/>
                <a:cs typeface="Arial" pitchFamily="34" charset="0"/>
                <a:sym typeface="Arial" pitchFamily="34" charset="0"/>
              </a:rPr>
              <a:t>Do not remove this notice.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772216" y="412304"/>
            <a:ext cx="10664825" cy="3816424"/>
          </a:xfrm>
        </p:spPr>
        <p:txBody>
          <a:bodyPr>
            <a:noAutofit/>
          </a:bodyPr>
          <a:lstStyle/>
          <a:p>
            <a:r>
              <a:rPr lang="en-US" sz="4400" dirty="0" smtClean="0"/>
              <a:t>Suppose </a:t>
            </a:r>
            <a:r>
              <a:rPr lang="en-US" sz="4400" dirty="0"/>
              <a:t>your friend has 3 coins which all appear identical. </a:t>
            </a:r>
            <a:r>
              <a:rPr lang="en-US" sz="4400" dirty="0" smtClean="0"/>
              <a:t>One </a:t>
            </a:r>
            <a:r>
              <a:rPr lang="en-US" sz="4400" dirty="0"/>
              <a:t>is known to be </a:t>
            </a:r>
            <a:r>
              <a:rPr lang="en-US" sz="4400" b="1" i="1" dirty="0"/>
              <a:t>lighter</a:t>
            </a:r>
            <a:r>
              <a:rPr lang="en-US" sz="4400" dirty="0"/>
              <a:t> than the rest</a:t>
            </a:r>
            <a:r>
              <a:rPr lang="en-US" sz="4400" dirty="0" smtClean="0"/>
              <a:t>.</a:t>
            </a:r>
            <a:br>
              <a:rPr lang="en-US" sz="4400" dirty="0" smtClean="0"/>
            </a:br>
            <a:r>
              <a:rPr lang="en-US" sz="4400" dirty="0"/>
              <a:t/>
            </a:r>
            <a:br>
              <a:rPr lang="en-US" sz="4400" dirty="0"/>
            </a:br>
            <a:r>
              <a:rPr lang="en-US" sz="4400" dirty="0" smtClean="0"/>
              <a:t>What is the minimum number of </a:t>
            </a:r>
            <a:r>
              <a:rPr lang="en-US" sz="4400" dirty="0" err="1" smtClean="0"/>
              <a:t>weighings</a:t>
            </a:r>
            <a:r>
              <a:rPr lang="en-US" sz="4400" dirty="0" smtClean="0"/>
              <a:t> needed to find it?</a:t>
            </a:r>
            <a:r>
              <a:rPr lang="en-US" sz="4400" dirty="0"/>
              <a:t/>
            </a:r>
            <a:br>
              <a:rPr lang="en-US" sz="4400" dirty="0"/>
            </a:br>
            <a:endParaRPr lang="en-US" sz="4400" dirty="0"/>
          </a:p>
        </p:txBody>
      </p:sp>
      <p:sp>
        <p:nvSpPr>
          <p:cNvPr id="3" name="TPAnswers"/>
          <p:cNvSpPr>
            <a:spLocks noGrp="1"/>
          </p:cNvSpPr>
          <p:nvPr>
            <p:ph idx="1"/>
            <p:custDataLst>
              <p:tags r:id="rId2"/>
            </p:custDataLst>
          </p:nvPr>
        </p:nvSpPr>
        <p:spPr>
          <a:xfrm>
            <a:off x="2041525" y="5092824"/>
            <a:ext cx="4388867" cy="3794001"/>
          </a:xfrm>
        </p:spPr>
        <p:txBody>
          <a:bodyPr>
            <a:normAutofit lnSpcReduction="10000"/>
          </a:bodyPr>
          <a:lstStyle/>
          <a:p>
            <a:pPr marL="1031875" indent="-914400">
              <a:spcBef>
                <a:spcPct val="20000"/>
              </a:spcBef>
              <a:spcAft>
                <a:spcPts val="0"/>
              </a:spcAft>
              <a:buFont typeface="Wingdings 2" pitchFamily="18" charset="2"/>
              <a:buAutoNum type="alphaUcPeriod"/>
            </a:pPr>
            <a:r>
              <a:rPr lang="en-AU" dirty="0" smtClean="0"/>
              <a:t>1</a:t>
            </a:r>
          </a:p>
          <a:p>
            <a:pPr marL="1031875" indent="-914400">
              <a:spcBef>
                <a:spcPct val="20000"/>
              </a:spcBef>
              <a:spcAft>
                <a:spcPts val="0"/>
              </a:spcAft>
              <a:buFont typeface="Wingdings 2" pitchFamily="18" charset="2"/>
              <a:buAutoNum type="alphaUcPeriod"/>
            </a:pPr>
            <a:r>
              <a:rPr lang="en-AU" dirty="0" smtClean="0"/>
              <a:t>2</a:t>
            </a:r>
          </a:p>
          <a:p>
            <a:pPr marL="1031875" indent="-914400">
              <a:spcBef>
                <a:spcPct val="20000"/>
              </a:spcBef>
              <a:spcAft>
                <a:spcPts val="0"/>
              </a:spcAft>
              <a:buFont typeface="Wingdings 2" pitchFamily="18" charset="2"/>
              <a:buAutoNum type="alphaUcPeriod"/>
            </a:pPr>
            <a:r>
              <a:rPr lang="en-AU" dirty="0" smtClean="0"/>
              <a:t>3</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253157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
          <p:cNvSpPr>
            <a:spLocks noGrp="1" noChangeArrowheads="1"/>
          </p:cNvSpPr>
          <p:nvPr>
            <p:ph type="title" idx="4294967295"/>
          </p:nvPr>
        </p:nvSpPr>
        <p:spPr>
          <a:xfrm>
            <a:off x="1677988" y="339725"/>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A slightly bigger problem</a:t>
            </a:r>
          </a:p>
        </p:txBody>
      </p:sp>
      <p:sp>
        <p:nvSpPr>
          <p:cNvPr id="256003" name="Rectangle 2"/>
          <p:cNvSpPr>
            <a:spLocks noGrp="1" noChangeArrowheads="1"/>
          </p:cNvSpPr>
          <p:nvPr>
            <p:ph type="body" idx="4294967295"/>
          </p:nvPr>
        </p:nvSpPr>
        <p:spPr>
          <a:xfrm>
            <a:off x="1461840" y="2932584"/>
            <a:ext cx="10729192" cy="3672408"/>
          </a:xfrm>
        </p:spPr>
        <p:txBody>
          <a:bodyPr lIns="50800" tIns="50800" rIns="50800" bIns="50800">
            <a:normAutofit lnSpcReduction="10000"/>
          </a:bodyPr>
          <a:lstStyle/>
          <a:p>
            <a:pPr marL="520184" indent="-403143" algn="ctr" eaLnBrk="1" fontAlgn="auto" hangingPunct="1">
              <a:spcBef>
                <a:spcPts val="853"/>
              </a:spcBef>
              <a:spcAft>
                <a:spcPts val="0"/>
              </a:spcAft>
              <a:buFont typeface="Wingdings" charset="0"/>
              <a:buNone/>
              <a:defRPr/>
            </a:pPr>
            <a:r>
              <a:rPr lang="en-US" dirty="0" smtClean="0">
                <a:latin typeface="Times New Roman" charset="0"/>
                <a:ea typeface="+mn-ea"/>
              </a:rPr>
              <a:t>Suppose your friend has 9 coins which all appear identical. One known to be </a:t>
            </a:r>
            <a:r>
              <a:rPr lang="en-US" b="1" i="1" dirty="0" smtClean="0">
                <a:latin typeface="Times New Roman" charset="0"/>
                <a:ea typeface="+mn-ea"/>
              </a:rPr>
              <a:t>lighter</a:t>
            </a:r>
            <a:r>
              <a:rPr lang="en-US" dirty="0" smtClean="0">
                <a:latin typeface="Times New Roman" charset="0"/>
                <a:ea typeface="+mn-ea"/>
              </a:rPr>
              <a:t> than the rest.</a:t>
            </a:r>
          </a:p>
          <a:p>
            <a:pPr marL="520184" indent="-403143" algn="ctr" eaLnBrk="1" fontAlgn="auto" hangingPunct="1">
              <a:spcBef>
                <a:spcPts val="853"/>
              </a:spcBef>
              <a:spcAft>
                <a:spcPts val="0"/>
              </a:spcAft>
              <a:buFont typeface="Wingdings" charset="0"/>
              <a:buNone/>
              <a:defRPr/>
            </a:pPr>
            <a:endParaRPr lang="en-US" dirty="0">
              <a:latin typeface="Times New Roman" charset="0"/>
              <a:ea typeface="+mn-ea"/>
            </a:endParaRPr>
          </a:p>
          <a:p>
            <a:pPr marL="520184" indent="-403143" algn="ctr" eaLnBrk="1" fontAlgn="auto" hangingPunct="1">
              <a:spcBef>
                <a:spcPts val="853"/>
              </a:spcBef>
              <a:spcAft>
                <a:spcPts val="0"/>
              </a:spcAft>
              <a:buFont typeface="Wingdings" charset="0"/>
              <a:buNone/>
              <a:defRPr/>
            </a:pPr>
            <a:r>
              <a:rPr lang="en-US" dirty="0" smtClean="0">
                <a:latin typeface="Times New Roman" charset="0"/>
                <a:ea typeface="+mn-ea"/>
              </a:rPr>
              <a:t>How do you find it?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772216" y="412304"/>
            <a:ext cx="10664825" cy="3816424"/>
          </a:xfrm>
        </p:spPr>
        <p:txBody>
          <a:bodyPr>
            <a:noAutofit/>
          </a:bodyPr>
          <a:lstStyle/>
          <a:p>
            <a:r>
              <a:rPr lang="en-US" sz="4400" dirty="0" smtClean="0"/>
              <a:t>Suppose </a:t>
            </a:r>
            <a:r>
              <a:rPr lang="en-US" sz="4400" dirty="0"/>
              <a:t>your friend has </a:t>
            </a:r>
            <a:r>
              <a:rPr lang="en-US" sz="4400" dirty="0" smtClean="0"/>
              <a:t>9 </a:t>
            </a:r>
            <a:r>
              <a:rPr lang="en-US" sz="4400" dirty="0"/>
              <a:t>coins which all appear identical. </a:t>
            </a:r>
            <a:r>
              <a:rPr lang="en-US" sz="4400" dirty="0" smtClean="0"/>
              <a:t>One </a:t>
            </a:r>
            <a:r>
              <a:rPr lang="en-US" sz="4400" dirty="0"/>
              <a:t>is known to be </a:t>
            </a:r>
            <a:r>
              <a:rPr lang="en-US" sz="4400" b="1" i="1" dirty="0"/>
              <a:t>lighter</a:t>
            </a:r>
            <a:r>
              <a:rPr lang="en-US" sz="4400" dirty="0"/>
              <a:t> than the rest</a:t>
            </a:r>
            <a:r>
              <a:rPr lang="en-US" sz="4400" dirty="0" smtClean="0"/>
              <a:t>.</a:t>
            </a:r>
            <a:br>
              <a:rPr lang="en-US" sz="4400" dirty="0" smtClean="0"/>
            </a:br>
            <a:r>
              <a:rPr lang="en-US" sz="4400" dirty="0"/>
              <a:t/>
            </a:r>
            <a:br>
              <a:rPr lang="en-US" sz="4400" dirty="0"/>
            </a:br>
            <a:r>
              <a:rPr lang="en-US" sz="4400" dirty="0" smtClean="0"/>
              <a:t>What is the minimum number of </a:t>
            </a:r>
            <a:r>
              <a:rPr lang="en-US" sz="4400" dirty="0" err="1" smtClean="0"/>
              <a:t>weighings</a:t>
            </a:r>
            <a:r>
              <a:rPr lang="en-US" sz="4400" dirty="0" smtClean="0"/>
              <a:t> needed to find it?</a:t>
            </a:r>
            <a:r>
              <a:rPr lang="en-US" sz="4400" dirty="0"/>
              <a:t/>
            </a:r>
            <a:br>
              <a:rPr lang="en-US" sz="4400" dirty="0"/>
            </a:br>
            <a:endParaRPr lang="en-US" sz="4400" dirty="0"/>
          </a:p>
        </p:txBody>
      </p:sp>
      <p:sp>
        <p:nvSpPr>
          <p:cNvPr id="3" name="TPAnswers"/>
          <p:cNvSpPr>
            <a:spLocks noGrp="1"/>
          </p:cNvSpPr>
          <p:nvPr>
            <p:ph idx="1"/>
            <p:custDataLst>
              <p:tags r:id="rId2"/>
            </p:custDataLst>
          </p:nvPr>
        </p:nvSpPr>
        <p:spPr>
          <a:xfrm>
            <a:off x="2041525" y="5092824"/>
            <a:ext cx="4388867" cy="3794001"/>
          </a:xfrm>
        </p:spPr>
        <p:txBody>
          <a:bodyPr>
            <a:normAutofit lnSpcReduction="10000"/>
          </a:bodyPr>
          <a:lstStyle/>
          <a:p>
            <a:pPr marL="1031875" indent="-914400">
              <a:spcBef>
                <a:spcPct val="20000"/>
              </a:spcBef>
              <a:spcAft>
                <a:spcPts val="0"/>
              </a:spcAft>
              <a:buFont typeface="Wingdings 2" pitchFamily="18" charset="2"/>
              <a:buAutoNum type="alphaUcPeriod"/>
            </a:pPr>
            <a:r>
              <a:rPr lang="en-AU" dirty="0" smtClean="0"/>
              <a:t>1</a:t>
            </a:r>
          </a:p>
          <a:p>
            <a:pPr marL="1031875" indent="-914400">
              <a:spcBef>
                <a:spcPct val="20000"/>
              </a:spcBef>
              <a:spcAft>
                <a:spcPts val="0"/>
              </a:spcAft>
              <a:buFont typeface="Wingdings 2" pitchFamily="18" charset="2"/>
              <a:buAutoNum type="alphaUcPeriod"/>
            </a:pPr>
            <a:r>
              <a:rPr lang="en-AU" dirty="0" smtClean="0"/>
              <a:t>2</a:t>
            </a:r>
          </a:p>
          <a:p>
            <a:pPr marL="1031875" indent="-914400">
              <a:spcBef>
                <a:spcPct val="20000"/>
              </a:spcBef>
              <a:spcAft>
                <a:spcPts val="0"/>
              </a:spcAft>
              <a:buFont typeface="Wingdings 2" pitchFamily="18" charset="2"/>
              <a:buAutoNum type="alphaUcPeriod"/>
            </a:pPr>
            <a:r>
              <a:rPr lang="en-AU" dirty="0" smtClean="0"/>
              <a:t>3</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18917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1"/>
          <p:cNvSpPr>
            <a:spLocks noGrp="1" noChangeArrowheads="1"/>
          </p:cNvSpPr>
          <p:nvPr>
            <p:ph type="title" idx="4294967295"/>
          </p:nvPr>
        </p:nvSpPr>
        <p:spPr>
          <a:xfrm>
            <a:off x="1606550"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A related problem</a:t>
            </a:r>
          </a:p>
        </p:txBody>
      </p:sp>
      <p:sp>
        <p:nvSpPr>
          <p:cNvPr id="257027" name="Rectangle 2"/>
          <p:cNvSpPr>
            <a:spLocks noGrp="1" noChangeArrowheads="1"/>
          </p:cNvSpPr>
          <p:nvPr>
            <p:ph type="body" idx="4294967295"/>
          </p:nvPr>
        </p:nvSpPr>
        <p:spPr>
          <a:xfrm>
            <a:off x="1640487" y="2788568"/>
            <a:ext cx="11017250" cy="1728787"/>
          </a:xfrm>
        </p:spPr>
        <p:txBody>
          <a:bodyPr lIns="50800" tIns="50800" rIns="50800" bIns="50800">
            <a:noAutofit/>
          </a:bodyPr>
          <a:lstStyle/>
          <a:p>
            <a:pPr marL="520184" indent="-403143" eaLnBrk="1" fontAlgn="auto" hangingPunct="1">
              <a:spcBef>
                <a:spcPts val="853"/>
              </a:spcBef>
              <a:spcAft>
                <a:spcPts val="0"/>
              </a:spcAft>
              <a:buFont typeface="Wingdings" charset="0"/>
              <a:buNone/>
              <a:defRPr/>
            </a:pPr>
            <a:r>
              <a:rPr lang="en-US" sz="4800" dirty="0" smtClean="0">
                <a:latin typeface="Times New Roman" charset="0"/>
                <a:ea typeface="+mn-ea"/>
              </a:rPr>
              <a:t>Suppose your friend has 9 coins which are colored </a:t>
            </a:r>
            <a:r>
              <a:rPr lang="en-US" sz="4800" dirty="0" smtClean="0">
                <a:solidFill>
                  <a:srgbClr val="FF0000"/>
                </a:solidFill>
                <a:latin typeface="Times New Roman" charset="0"/>
                <a:ea typeface="+mn-ea"/>
              </a:rPr>
              <a:t>red</a:t>
            </a:r>
            <a:r>
              <a:rPr lang="en-US" sz="4800" dirty="0" smtClean="0">
                <a:latin typeface="Times New Roman" charset="0"/>
                <a:ea typeface="+mn-ea"/>
              </a:rPr>
              <a:t> or </a:t>
            </a:r>
            <a:r>
              <a:rPr lang="en-US" sz="4800" dirty="0" smtClean="0">
                <a:solidFill>
                  <a:srgbClr val="0000FF"/>
                </a:solidFill>
                <a:latin typeface="Times New Roman" charset="0"/>
                <a:ea typeface="+mn-ea"/>
              </a:rPr>
              <a:t>blue</a:t>
            </a:r>
            <a:r>
              <a:rPr lang="en-US" sz="4800" dirty="0" smtClean="0">
                <a:latin typeface="Times New Roman" charset="0"/>
                <a:ea typeface="+mn-ea"/>
              </a:rPr>
              <a:t>. </a:t>
            </a:r>
          </a:p>
          <a:p>
            <a:pPr marL="520184" indent="-403143" eaLnBrk="1" fontAlgn="auto" hangingPunct="1">
              <a:spcBef>
                <a:spcPts val="853"/>
              </a:spcBef>
              <a:spcAft>
                <a:spcPts val="0"/>
              </a:spcAft>
              <a:buFont typeface="Wingdings" charset="0"/>
              <a:buNone/>
              <a:defRPr/>
            </a:pPr>
            <a:r>
              <a:rPr lang="en-US" sz="4800" dirty="0" smtClean="0">
                <a:latin typeface="Times New Roman" charset="0"/>
                <a:ea typeface="+mn-ea"/>
              </a:rPr>
              <a:t>The fake coin must be </a:t>
            </a:r>
            <a:r>
              <a:rPr lang="en-US" sz="4800" dirty="0" smtClean="0">
                <a:solidFill>
                  <a:srgbClr val="FF0000"/>
                </a:solidFill>
                <a:latin typeface="Times New Roman" charset="0"/>
                <a:ea typeface="+mn-ea"/>
              </a:rPr>
              <a:t>red </a:t>
            </a:r>
            <a:r>
              <a:rPr lang="en-US" sz="4800" dirty="0" smtClean="0">
                <a:latin typeface="Times New Roman" charset="0"/>
                <a:ea typeface="+mn-ea"/>
              </a:rPr>
              <a:t>if it is </a:t>
            </a:r>
            <a:r>
              <a:rPr lang="en-US" sz="4800" dirty="0" smtClean="0">
                <a:solidFill>
                  <a:srgbClr val="FF0000"/>
                </a:solidFill>
                <a:latin typeface="Times New Roman" charset="0"/>
                <a:ea typeface="+mn-ea"/>
              </a:rPr>
              <a:t>heavier</a:t>
            </a:r>
            <a:r>
              <a:rPr lang="en-US" sz="4800" dirty="0" smtClean="0">
                <a:latin typeface="Times New Roman" charset="0"/>
                <a:ea typeface="+mn-ea"/>
              </a:rPr>
              <a:t> and </a:t>
            </a:r>
            <a:r>
              <a:rPr lang="en-US" sz="4800" dirty="0" smtClean="0">
                <a:solidFill>
                  <a:srgbClr val="0000FF"/>
                </a:solidFill>
                <a:latin typeface="Times New Roman" charset="0"/>
                <a:ea typeface="+mn-ea"/>
              </a:rPr>
              <a:t>blue</a:t>
            </a:r>
            <a:r>
              <a:rPr lang="en-US" sz="4800" dirty="0" smtClean="0">
                <a:latin typeface="Times New Roman" charset="0"/>
                <a:ea typeface="+mn-ea"/>
              </a:rPr>
              <a:t> if it is </a:t>
            </a:r>
            <a:r>
              <a:rPr lang="en-US" sz="4800" dirty="0" smtClean="0">
                <a:solidFill>
                  <a:srgbClr val="0000FF"/>
                </a:solidFill>
                <a:latin typeface="Times New Roman" charset="0"/>
                <a:ea typeface="+mn-ea"/>
              </a:rPr>
              <a:t>lighter</a:t>
            </a:r>
            <a:r>
              <a:rPr lang="en-US" sz="4800" dirty="0" smtClean="0">
                <a:latin typeface="Times New Roman" charset="0"/>
                <a:ea typeface="+mn-ea"/>
              </a:rPr>
              <a:t>. </a:t>
            </a:r>
          </a:p>
          <a:p>
            <a:pPr marL="520184" indent="-403143" eaLnBrk="1" fontAlgn="auto" hangingPunct="1">
              <a:spcBef>
                <a:spcPts val="853"/>
              </a:spcBef>
              <a:spcAft>
                <a:spcPts val="0"/>
              </a:spcAft>
              <a:buFont typeface="Wingdings" charset="0"/>
              <a:buNone/>
              <a:defRPr/>
            </a:pPr>
            <a:r>
              <a:rPr lang="en-US" sz="4800" dirty="0" smtClean="0">
                <a:latin typeface="Times New Roman" charset="0"/>
                <a:ea typeface="+mn-ea"/>
              </a:rPr>
              <a:t>Find the fake coin in two </a:t>
            </a:r>
            <a:r>
              <a:rPr lang="en-US" sz="4800" dirty="0" err="1" smtClean="0">
                <a:latin typeface="Times New Roman" charset="0"/>
                <a:ea typeface="+mn-ea"/>
              </a:rPr>
              <a:t>weighings</a:t>
            </a:r>
            <a:r>
              <a:rPr lang="en-US" sz="4800" dirty="0" smtClean="0">
                <a:latin typeface="Times New Roman" charset="0"/>
                <a:ea typeface="+mn-ea"/>
              </a:rPr>
              <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772216" y="412304"/>
            <a:ext cx="10664825" cy="3816424"/>
          </a:xfrm>
        </p:spPr>
        <p:txBody>
          <a:bodyPr>
            <a:noAutofit/>
          </a:bodyPr>
          <a:lstStyle/>
          <a:p>
            <a:r>
              <a:rPr lang="en-US" sz="4400" dirty="0">
                <a:latin typeface="Times New Roman" charset="0"/>
              </a:rPr>
              <a:t>Suppose your friend has 9 coins which are colored </a:t>
            </a:r>
            <a:r>
              <a:rPr lang="en-US" sz="4400" dirty="0">
                <a:solidFill>
                  <a:srgbClr val="FF0000"/>
                </a:solidFill>
                <a:latin typeface="Times New Roman" charset="0"/>
              </a:rPr>
              <a:t>red</a:t>
            </a:r>
            <a:r>
              <a:rPr lang="en-US" sz="4400" dirty="0">
                <a:latin typeface="Times New Roman" charset="0"/>
              </a:rPr>
              <a:t> or </a:t>
            </a:r>
            <a:r>
              <a:rPr lang="en-US" sz="4400" dirty="0">
                <a:solidFill>
                  <a:srgbClr val="0000FF"/>
                </a:solidFill>
                <a:latin typeface="Times New Roman" charset="0"/>
              </a:rPr>
              <a:t>blue</a:t>
            </a:r>
            <a:r>
              <a:rPr lang="en-US" sz="4400" dirty="0">
                <a:latin typeface="Times New Roman" charset="0"/>
              </a:rPr>
              <a:t>. The fake coin must be </a:t>
            </a:r>
            <a:r>
              <a:rPr lang="en-US" sz="4400" dirty="0">
                <a:solidFill>
                  <a:srgbClr val="FF0000"/>
                </a:solidFill>
                <a:latin typeface="Times New Roman" charset="0"/>
              </a:rPr>
              <a:t>red </a:t>
            </a:r>
            <a:r>
              <a:rPr lang="en-US" sz="4400" dirty="0">
                <a:latin typeface="Times New Roman" charset="0"/>
              </a:rPr>
              <a:t>if it is </a:t>
            </a:r>
            <a:r>
              <a:rPr lang="en-US" sz="4400" dirty="0">
                <a:solidFill>
                  <a:srgbClr val="FF0000"/>
                </a:solidFill>
                <a:latin typeface="Times New Roman" charset="0"/>
              </a:rPr>
              <a:t>heavier</a:t>
            </a:r>
            <a:r>
              <a:rPr lang="en-US" sz="4400" dirty="0">
                <a:latin typeface="Times New Roman" charset="0"/>
              </a:rPr>
              <a:t> and </a:t>
            </a:r>
            <a:r>
              <a:rPr lang="en-US" sz="4400" dirty="0">
                <a:solidFill>
                  <a:srgbClr val="0000FF"/>
                </a:solidFill>
                <a:latin typeface="Times New Roman" charset="0"/>
              </a:rPr>
              <a:t>blue</a:t>
            </a:r>
            <a:r>
              <a:rPr lang="en-US" sz="4400" dirty="0">
                <a:latin typeface="Times New Roman" charset="0"/>
              </a:rPr>
              <a:t> if it is </a:t>
            </a:r>
            <a:r>
              <a:rPr lang="en-US" sz="4400" dirty="0">
                <a:solidFill>
                  <a:srgbClr val="0000FF"/>
                </a:solidFill>
                <a:latin typeface="Times New Roman" charset="0"/>
              </a:rPr>
              <a:t>lighter</a:t>
            </a:r>
            <a:r>
              <a:rPr lang="en-US" sz="4400" dirty="0">
                <a:latin typeface="Times New Roman" charset="0"/>
              </a:rPr>
              <a:t>.</a:t>
            </a:r>
            <a:br>
              <a:rPr lang="en-US" sz="4400" dirty="0">
                <a:latin typeface="Times New Roman" charset="0"/>
              </a:rPr>
            </a:br>
            <a:r>
              <a:rPr lang="en-US" sz="4400" dirty="0">
                <a:latin typeface="Times New Roman" charset="0"/>
              </a:rPr>
              <a:t/>
            </a:r>
            <a:br>
              <a:rPr lang="en-US" sz="4400" dirty="0">
                <a:latin typeface="Times New Roman" charset="0"/>
              </a:rPr>
            </a:br>
            <a:r>
              <a:rPr lang="en-US" sz="4400" dirty="0">
                <a:latin typeface="Times New Roman" charset="0"/>
              </a:rPr>
              <a:t>How many possible combinations of red and blue coins are there? </a:t>
            </a:r>
            <a:r>
              <a:rPr lang="en-US" sz="4400" dirty="0"/>
              <a:t/>
            </a:r>
            <a:br>
              <a:rPr lang="en-US" sz="4400" dirty="0"/>
            </a:br>
            <a:endParaRPr lang="en-US" sz="4400" dirty="0"/>
          </a:p>
        </p:txBody>
      </p:sp>
      <p:sp>
        <p:nvSpPr>
          <p:cNvPr id="3" name="TPAnswers"/>
          <p:cNvSpPr>
            <a:spLocks noGrp="1"/>
          </p:cNvSpPr>
          <p:nvPr>
            <p:ph idx="1"/>
            <p:custDataLst>
              <p:tags r:id="rId2"/>
            </p:custDataLst>
          </p:nvPr>
        </p:nvSpPr>
        <p:spPr>
          <a:xfrm>
            <a:off x="2041525" y="5092824"/>
            <a:ext cx="4388867" cy="3794001"/>
          </a:xfrm>
        </p:spPr>
        <p:txBody>
          <a:bodyPr>
            <a:normAutofit lnSpcReduction="10000"/>
          </a:bodyPr>
          <a:lstStyle/>
          <a:p>
            <a:pPr marL="1031875" indent="-914400">
              <a:spcBef>
                <a:spcPct val="20000"/>
              </a:spcBef>
              <a:spcAft>
                <a:spcPts val="0"/>
              </a:spcAft>
              <a:buFont typeface="Wingdings 2" pitchFamily="18" charset="2"/>
              <a:buAutoNum type="alphaUcPeriod"/>
            </a:pPr>
            <a:r>
              <a:rPr lang="en-AU" dirty="0"/>
              <a:t>9</a:t>
            </a:r>
            <a:endParaRPr lang="en-AU" dirty="0" smtClean="0"/>
          </a:p>
          <a:p>
            <a:pPr marL="1031875" indent="-914400">
              <a:spcBef>
                <a:spcPct val="20000"/>
              </a:spcBef>
              <a:spcAft>
                <a:spcPts val="0"/>
              </a:spcAft>
              <a:buFont typeface="Wingdings 2" pitchFamily="18" charset="2"/>
              <a:buAutoNum type="alphaUcPeriod"/>
            </a:pPr>
            <a:r>
              <a:rPr lang="en-AU" dirty="0" smtClean="0"/>
              <a:t>10</a:t>
            </a:r>
          </a:p>
          <a:p>
            <a:pPr marL="1031875" indent="-914400">
              <a:spcBef>
                <a:spcPct val="20000"/>
              </a:spcBef>
              <a:spcAft>
                <a:spcPts val="0"/>
              </a:spcAft>
              <a:buFont typeface="Wingdings 2" pitchFamily="18" charset="2"/>
              <a:buAutoNum type="alphaUcPeriod"/>
            </a:pPr>
            <a:r>
              <a:rPr lang="en-AU" dirty="0" smtClean="0"/>
              <a:t>512</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18917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1"/>
          <p:cNvSpPr>
            <a:spLocks noGrp="1" noChangeArrowheads="1"/>
          </p:cNvSpPr>
          <p:nvPr>
            <p:ph type="title" idx="4294967295"/>
          </p:nvPr>
        </p:nvSpPr>
        <p:spPr>
          <a:xfrm>
            <a:off x="1606550"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Fake Coin</a:t>
            </a:r>
          </a:p>
        </p:txBody>
      </p:sp>
      <p:sp>
        <p:nvSpPr>
          <p:cNvPr id="258051" name="Rectangle 2"/>
          <p:cNvSpPr>
            <a:spLocks noGrp="1" noChangeArrowheads="1"/>
          </p:cNvSpPr>
          <p:nvPr>
            <p:ph type="body" idx="4294967295"/>
          </p:nvPr>
        </p:nvSpPr>
        <p:spPr>
          <a:xfrm>
            <a:off x="1677988" y="2355850"/>
            <a:ext cx="11052175" cy="1225550"/>
          </a:xfrm>
        </p:spPr>
        <p:txBody>
          <a:bodyPr lIns="50800" tIns="50800" rIns="50800" bIns="50800">
            <a:normAutofit fontScale="85000" lnSpcReduction="10000"/>
          </a:bodyPr>
          <a:lstStyle/>
          <a:p>
            <a:pPr marL="520184" indent="-403143" algn="ctr" eaLnBrk="1" fontAlgn="auto" hangingPunct="1">
              <a:spcBef>
                <a:spcPts val="853"/>
              </a:spcBef>
              <a:spcAft>
                <a:spcPts val="0"/>
              </a:spcAft>
              <a:buFont typeface="Wingdings" charset="0"/>
              <a:buNone/>
              <a:defRPr/>
            </a:pPr>
            <a:r>
              <a:rPr lang="en-US" dirty="0" smtClean="0">
                <a:latin typeface="Times New Roman" charset="0"/>
                <a:ea typeface="+mn-ea"/>
              </a:rPr>
              <a:t>Given 12 coins, find the fake coin in ??? </a:t>
            </a:r>
            <a:r>
              <a:rPr lang="en-US" dirty="0" err="1" smtClean="0">
                <a:latin typeface="Times New Roman" charset="0"/>
                <a:ea typeface="+mn-ea"/>
              </a:rPr>
              <a:t>weighings</a:t>
            </a:r>
            <a:r>
              <a:rPr lang="en-US" dirty="0" smtClean="0">
                <a:latin typeface="Times New Roman" charset="0"/>
                <a:ea typeface="+mn-ea"/>
              </a:rPr>
              <a:t> and determine whether it is heavier or lighter.</a:t>
            </a:r>
          </a:p>
        </p:txBody>
      </p:sp>
      <p:pic>
        <p:nvPicPr>
          <p:cNvPr id="409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9800" y="5065713"/>
            <a:ext cx="5829300" cy="3925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40965" name="Rectangle 4"/>
          <p:cNvSpPr>
            <a:spLocks/>
          </p:cNvSpPr>
          <p:nvPr/>
        </p:nvSpPr>
        <p:spPr bwMode="auto">
          <a:xfrm>
            <a:off x="7713663" y="9398000"/>
            <a:ext cx="5016500"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b"/>
          <a:lstStyle/>
          <a:p>
            <a:r>
              <a:rPr lang="en-US" sz="900">
                <a:solidFill>
                  <a:schemeClr val="tx1"/>
                </a:solidFill>
              </a:rPr>
              <a:t>Scales from the Law Offices of Gallagher &amp; Sproviero -(</a:t>
            </a:r>
            <a:r>
              <a:rPr lang="en-US" sz="900" u="sng">
                <a:solidFill>
                  <a:schemeClr val="tx1"/>
                </a:solidFill>
                <a:hlinkClick r:id="rId4"/>
              </a:rPr>
              <a:t>www.flickr.com/photos/vaxzine/485424742/</a:t>
            </a:r>
            <a:r>
              <a:rPr lang="en-US" sz="900">
                <a:solidFill>
                  <a:schemeClr val="tx1"/>
                </a:solidFill>
              </a:rPr>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1"/>
          <p:cNvSpPr>
            <a:spLocks noGrp="1" noChangeArrowheads="1"/>
          </p:cNvSpPr>
          <p:nvPr>
            <p:ph type="title" idx="4294967295"/>
          </p:nvPr>
        </p:nvSpPr>
        <p:spPr>
          <a:xfrm>
            <a:off x="1606550"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Fake Coin</a:t>
            </a:r>
          </a:p>
        </p:txBody>
      </p:sp>
      <p:sp>
        <p:nvSpPr>
          <p:cNvPr id="258051" name="Rectangle 2"/>
          <p:cNvSpPr>
            <a:spLocks noGrp="1" noChangeArrowheads="1"/>
          </p:cNvSpPr>
          <p:nvPr>
            <p:ph type="body" idx="4294967295"/>
          </p:nvPr>
        </p:nvSpPr>
        <p:spPr>
          <a:xfrm>
            <a:off x="1677988" y="2355850"/>
            <a:ext cx="11052175" cy="1225550"/>
          </a:xfrm>
        </p:spPr>
        <p:txBody>
          <a:bodyPr lIns="50800" tIns="50800" rIns="50800" bIns="50800">
            <a:normAutofit fontScale="85000" lnSpcReduction="10000"/>
          </a:bodyPr>
          <a:lstStyle/>
          <a:p>
            <a:pPr marL="520184" indent="-403143" algn="ctr" eaLnBrk="1" fontAlgn="auto" hangingPunct="1">
              <a:spcBef>
                <a:spcPts val="853"/>
              </a:spcBef>
              <a:spcAft>
                <a:spcPts val="0"/>
              </a:spcAft>
              <a:buFont typeface="Wingdings" charset="0"/>
              <a:buNone/>
              <a:defRPr/>
            </a:pPr>
            <a:r>
              <a:rPr lang="en-US" dirty="0" smtClean="0">
                <a:latin typeface="Times New Roman" charset="0"/>
                <a:ea typeface="+mn-ea"/>
              </a:rPr>
              <a:t>Given 12 coins, find the fake coin in ??? </a:t>
            </a:r>
            <a:r>
              <a:rPr lang="en-US" dirty="0" err="1" smtClean="0">
                <a:latin typeface="Times New Roman" charset="0"/>
                <a:ea typeface="+mn-ea"/>
              </a:rPr>
              <a:t>weighings</a:t>
            </a:r>
            <a:r>
              <a:rPr lang="en-US" dirty="0" smtClean="0">
                <a:latin typeface="Times New Roman" charset="0"/>
                <a:ea typeface="+mn-ea"/>
              </a:rPr>
              <a:t> and determine whether it is heavier or lighter.</a:t>
            </a:r>
          </a:p>
        </p:txBody>
      </p:sp>
      <p:sp>
        <p:nvSpPr>
          <p:cNvPr id="40965" name="Rectangle 4"/>
          <p:cNvSpPr>
            <a:spLocks/>
          </p:cNvSpPr>
          <p:nvPr/>
        </p:nvSpPr>
        <p:spPr bwMode="auto">
          <a:xfrm>
            <a:off x="7713663" y="9398000"/>
            <a:ext cx="5016500"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b"/>
          <a:lstStyle/>
          <a:p>
            <a:r>
              <a:rPr lang="en-US" sz="900">
                <a:solidFill>
                  <a:schemeClr val="tx1"/>
                </a:solidFill>
              </a:rPr>
              <a:t>Scales from the Law Offices of Gallagher &amp; Sproviero -(</a:t>
            </a:r>
            <a:r>
              <a:rPr lang="en-US" sz="900" u="sng">
                <a:solidFill>
                  <a:schemeClr val="tx1"/>
                </a:solidFill>
                <a:hlinkClick r:id="rId3"/>
              </a:rPr>
              <a:t>www.flickr.com/photos/vaxzine/485424742/</a:t>
            </a:r>
            <a:r>
              <a:rPr lang="en-US" sz="900">
                <a:solidFill>
                  <a:schemeClr val="tx1"/>
                </a:solidFill>
              </a:rPr>
              <a:t>)</a:t>
            </a:r>
          </a:p>
        </p:txBody>
      </p:sp>
    </p:spTree>
    <p:extLst>
      <p:ext uri="{BB962C8B-B14F-4D97-AF65-F5344CB8AC3E}">
        <p14:creationId xmlns:p14="http://schemas.microsoft.com/office/powerpoint/2010/main" val="214196314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hape 537"/>
          <p:cNvSpPr/>
          <p:nvPr/>
        </p:nvSpPr>
        <p:spPr>
          <a:xfrm>
            <a:off x="1448390" y="4323432"/>
            <a:ext cx="533756" cy="7112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ctr" defTabSz="914400">
              <a:buClr>
                <a:srgbClr val="000000"/>
              </a:buClr>
              <a:defRPr sz="4200">
                <a:uFill>
                  <a:solidFill/>
                </a:uFill>
                <a:latin typeface="Helvetica Neue Light"/>
                <a:ea typeface="Helvetica Neue Light"/>
                <a:cs typeface="Helvetica Neue Light"/>
                <a:sym typeface="Helvetica Neue Light"/>
              </a:defRPr>
            </a:lvl1pPr>
          </a:lstStyle>
          <a:p>
            <a:pPr lvl="0">
              <a:defRPr sz="1800">
                <a:uFillTx/>
              </a:defRPr>
            </a:pPr>
            <a:r>
              <a:rPr sz="4200">
                <a:uFill>
                  <a:solidFill/>
                </a:uFill>
              </a:rPr>
              <a:t>0:</a:t>
            </a:r>
          </a:p>
        </p:txBody>
      </p:sp>
      <p:sp>
        <p:nvSpPr>
          <p:cNvPr id="538" name="Shape 538"/>
          <p:cNvSpPr/>
          <p:nvPr/>
        </p:nvSpPr>
        <p:spPr>
          <a:xfrm>
            <a:off x="1447800" y="5288632"/>
            <a:ext cx="533756" cy="7112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ctr" defTabSz="914400">
              <a:buClr>
                <a:srgbClr val="000000"/>
              </a:buClr>
              <a:defRPr sz="4200">
                <a:uFill>
                  <a:solidFill/>
                </a:uFill>
                <a:latin typeface="Helvetica Neue Light"/>
                <a:ea typeface="Helvetica Neue Light"/>
                <a:cs typeface="Helvetica Neue Light"/>
                <a:sym typeface="Helvetica Neue Light"/>
              </a:defRPr>
            </a:lvl1pPr>
          </a:lstStyle>
          <a:p>
            <a:pPr lvl="0">
              <a:defRPr sz="1800">
                <a:uFillTx/>
              </a:defRPr>
            </a:pPr>
            <a:r>
              <a:rPr sz="4200">
                <a:uFill>
                  <a:solidFill/>
                </a:uFill>
              </a:rPr>
              <a:t>1:</a:t>
            </a:r>
          </a:p>
        </p:txBody>
      </p:sp>
      <p:sp>
        <p:nvSpPr>
          <p:cNvPr id="539" name="Shape 539"/>
          <p:cNvSpPr/>
          <p:nvPr/>
        </p:nvSpPr>
        <p:spPr>
          <a:xfrm>
            <a:off x="1447800" y="6253832"/>
            <a:ext cx="533756" cy="7112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ctr" defTabSz="914400">
              <a:buClr>
                <a:srgbClr val="000000"/>
              </a:buClr>
              <a:defRPr sz="4200">
                <a:uFill>
                  <a:solidFill/>
                </a:uFill>
                <a:latin typeface="Helvetica Neue Light"/>
                <a:ea typeface="Helvetica Neue Light"/>
                <a:cs typeface="Helvetica Neue Light"/>
                <a:sym typeface="Helvetica Neue Light"/>
              </a:defRPr>
            </a:lvl1pPr>
          </a:lstStyle>
          <a:p>
            <a:pPr lvl="0">
              <a:defRPr sz="1800">
                <a:uFillTx/>
              </a:defRPr>
            </a:pPr>
            <a:r>
              <a:rPr sz="4200">
                <a:uFill>
                  <a:solidFill/>
                </a:uFill>
              </a:rPr>
              <a:t>2:</a:t>
            </a:r>
          </a:p>
        </p:txBody>
      </p:sp>
      <p:pic>
        <p:nvPicPr>
          <p:cNvPr id="540" name="droppedImage.pdf"/>
          <p:cNvPicPr/>
          <p:nvPr/>
        </p:nvPicPr>
        <p:blipFill>
          <a:blip r:embed="rId2">
            <a:extLst/>
          </a:blip>
          <a:stretch>
            <a:fillRect/>
          </a:stretch>
        </p:blipFill>
        <p:spPr>
          <a:xfrm>
            <a:off x="2469952" y="4269273"/>
            <a:ext cx="9105900" cy="751543"/>
          </a:xfrm>
          <a:prstGeom prst="rect">
            <a:avLst/>
          </a:prstGeom>
          <a:ln w="12700">
            <a:miter lim="400000"/>
          </a:ln>
        </p:spPr>
      </p:pic>
      <p:pic>
        <p:nvPicPr>
          <p:cNvPr id="541" name="droppedImage.pdf"/>
          <p:cNvPicPr/>
          <p:nvPr/>
        </p:nvPicPr>
        <p:blipFill>
          <a:blip r:embed="rId3">
            <a:extLst/>
          </a:blip>
          <a:stretch>
            <a:fillRect/>
          </a:stretch>
        </p:blipFill>
        <p:spPr>
          <a:xfrm>
            <a:off x="2514600" y="5168823"/>
            <a:ext cx="8991600" cy="742110"/>
          </a:xfrm>
          <a:prstGeom prst="rect">
            <a:avLst/>
          </a:prstGeom>
          <a:ln w="12700">
            <a:miter lim="400000"/>
          </a:ln>
        </p:spPr>
      </p:pic>
      <p:pic>
        <p:nvPicPr>
          <p:cNvPr id="542" name="droppedImage.pdf"/>
          <p:cNvPicPr/>
          <p:nvPr/>
        </p:nvPicPr>
        <p:blipFill>
          <a:blip r:embed="rId4">
            <a:extLst/>
          </a:blip>
          <a:stretch>
            <a:fillRect/>
          </a:stretch>
        </p:blipFill>
        <p:spPr>
          <a:xfrm>
            <a:off x="2514600" y="6088732"/>
            <a:ext cx="9004300" cy="743158"/>
          </a:xfrm>
          <a:prstGeom prst="rect">
            <a:avLst/>
          </a:prstGeom>
          <a:ln w="12700">
            <a:miter lim="400000"/>
          </a:ln>
        </p:spPr>
      </p:pic>
      <p:sp>
        <p:nvSpPr>
          <p:cNvPr id="544" name="Shape 544"/>
          <p:cNvSpPr/>
          <p:nvPr/>
        </p:nvSpPr>
        <p:spPr>
          <a:xfrm>
            <a:off x="2641600" y="8978900"/>
            <a:ext cx="10160000"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000"/>
              <a:t>Check out this link: </a:t>
            </a:r>
            <a:r>
              <a:rPr sz="2000" u="sng">
                <a:hlinkClick r:id="rId5"/>
              </a:rPr>
              <a:t>http://www.cut-the-knot.org/blue/weight3.shtml#Dyson</a:t>
            </a:r>
          </a:p>
        </p:txBody>
      </p:sp>
      <p:sp>
        <p:nvSpPr>
          <p:cNvPr id="11" name="Rectangle 1"/>
          <p:cNvSpPr txBox="1">
            <a:spLocks noChangeArrowheads="1"/>
          </p:cNvSpPr>
          <p:nvPr/>
        </p:nvSpPr>
        <p:spPr>
          <a:xfrm>
            <a:off x="1606550" y="196850"/>
            <a:ext cx="10728325" cy="1841500"/>
          </a:xfrm>
          <a:prstGeom prst="rect">
            <a:avLst/>
          </a:prstGeom>
        </p:spPr>
        <p:txBody>
          <a:bodyPr vert="horz" wrap="square" lIns="50800" tIns="50800" rIns="50800" bIns="50800" numCol="1" anchor="ctr" anchorCtr="0" compatLnSpc="1">
            <a:prstTxWarp prst="textNoShape">
              <a:avLst/>
            </a:prstTxWarp>
            <a:normAutofit/>
          </a:bodyPr>
          <a:lst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eaLnBrk="0" fontAlgn="base" hangingPunct="0">
              <a:spcBef>
                <a:spcPct val="0"/>
              </a:spcBef>
              <a:spcAft>
                <a:spcPct val="0"/>
              </a:spcAft>
              <a:defRPr sz="6100">
                <a:solidFill>
                  <a:srgbClr val="572314"/>
                </a:solidFill>
                <a:latin typeface="Gill Sans MT" pitchFamily="34" charset="0"/>
                <a:ea typeface="MS PGothic" pitchFamily="34" charset="-128"/>
              </a:defRPr>
            </a:lvl2pPr>
            <a:lvl3pPr algn="l" rtl="0" eaLnBrk="0" fontAlgn="base" hangingPunct="0">
              <a:spcBef>
                <a:spcPct val="0"/>
              </a:spcBef>
              <a:spcAft>
                <a:spcPct val="0"/>
              </a:spcAft>
              <a:defRPr sz="6100">
                <a:solidFill>
                  <a:srgbClr val="572314"/>
                </a:solidFill>
                <a:latin typeface="Gill Sans MT" pitchFamily="34" charset="0"/>
                <a:ea typeface="MS PGothic" pitchFamily="34" charset="-128"/>
              </a:defRPr>
            </a:lvl3pPr>
            <a:lvl4pPr algn="l" rtl="0" eaLnBrk="0" fontAlgn="base" hangingPunct="0">
              <a:spcBef>
                <a:spcPct val="0"/>
              </a:spcBef>
              <a:spcAft>
                <a:spcPct val="0"/>
              </a:spcAft>
              <a:defRPr sz="6100">
                <a:solidFill>
                  <a:srgbClr val="572314"/>
                </a:solidFill>
                <a:latin typeface="Gill Sans MT" pitchFamily="34" charset="0"/>
                <a:ea typeface="MS PGothic" pitchFamily="34" charset="-128"/>
              </a:defRPr>
            </a:lvl4pPr>
            <a:lvl5pPr algn="l" rtl="0" eaLnBrk="0" fontAlgn="base" hangingPunct="0">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a:lstStyle>
          <a:p>
            <a:pPr eaLnBrk="1" hangingPunct="1">
              <a:defRPr/>
            </a:pPr>
            <a:r>
              <a:rPr lang="en-US" smtClean="0">
                <a:effectLst>
                  <a:outerShdw blurRad="38100" dist="38100" dir="2700000" algn="tl">
                    <a:srgbClr val="C0C0C0"/>
                  </a:outerShdw>
                </a:effectLst>
              </a:rPr>
              <a:t>Fake Coin</a:t>
            </a:r>
            <a:endParaRPr lang="en-US" dirty="0" smtClean="0">
              <a:effectLst>
                <a:outerShdw blurRad="38100" dist="38100" dir="2700000" algn="tl">
                  <a:srgbClr val="C0C0C0"/>
                </a:outerShdw>
              </a:effectLst>
            </a:endParaRPr>
          </a:p>
        </p:txBody>
      </p:sp>
      <p:sp>
        <p:nvSpPr>
          <p:cNvPr id="12" name="Rectangle 2"/>
          <p:cNvSpPr txBox="1">
            <a:spLocks noChangeArrowheads="1"/>
          </p:cNvSpPr>
          <p:nvPr/>
        </p:nvSpPr>
        <p:spPr bwMode="auto">
          <a:xfrm>
            <a:off x="1749425" y="1871095"/>
            <a:ext cx="11052175" cy="122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50800" tIns="50800" rIns="50800" bIns="50800" numCol="1" anchor="t" anchorCtr="0" compatLnSpc="1">
            <a:prstTxWarp prst="textNoShape">
              <a:avLst/>
            </a:prstTxWarp>
            <a:normAutofit fontScale="85000" lnSpcReduction="10000"/>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520184" indent="-403143" algn="ctr" eaLnBrk="1" fontAlgn="auto" hangingPunct="1">
              <a:spcBef>
                <a:spcPts val="853"/>
              </a:spcBef>
              <a:spcAft>
                <a:spcPts val="0"/>
              </a:spcAft>
              <a:buFont typeface="Wingdings" charset="0"/>
              <a:buNone/>
              <a:defRPr/>
            </a:pPr>
            <a:r>
              <a:rPr lang="en-US" dirty="0" smtClean="0">
                <a:latin typeface="Times New Roman" charset="0"/>
                <a:ea typeface="+mn-ea"/>
              </a:rPr>
              <a:t>Given 12 coins, find the fake coin in ??? </a:t>
            </a:r>
            <a:r>
              <a:rPr lang="en-US" dirty="0" err="1" smtClean="0">
                <a:latin typeface="Times New Roman" charset="0"/>
                <a:ea typeface="+mn-ea"/>
              </a:rPr>
              <a:t>weighings</a:t>
            </a:r>
            <a:r>
              <a:rPr lang="en-US" dirty="0" smtClean="0">
                <a:latin typeface="Times New Roman" charset="0"/>
                <a:ea typeface="+mn-ea"/>
              </a:rPr>
              <a:t> and determine whether it is heavier or lighter.</a:t>
            </a:r>
            <a:endParaRPr lang="en-US" dirty="0" smtClean="0">
              <a:latin typeface="Times New Roman" charset="0"/>
              <a:ea typeface="+mn-ea"/>
            </a:endParaRPr>
          </a:p>
        </p:txBody>
      </p:sp>
    </p:spTree>
    <p:extLst>
      <p:ext uri="{BB962C8B-B14F-4D97-AF65-F5344CB8AC3E}">
        <p14:creationId xmlns:p14="http://schemas.microsoft.com/office/powerpoint/2010/main" val="158343515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1"/>
          <p:cNvSpPr>
            <a:spLocks noGrp="1" noChangeArrowheads="1"/>
          </p:cNvSpPr>
          <p:nvPr>
            <p:ph type="title" idx="4294967295"/>
          </p:nvPr>
        </p:nvSpPr>
        <p:spPr>
          <a:xfrm>
            <a:off x="1677988"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What have we learnt?</a:t>
            </a:r>
          </a:p>
        </p:txBody>
      </p:sp>
      <p:sp>
        <p:nvSpPr>
          <p:cNvPr id="259075" name="Rectangle 2"/>
          <p:cNvSpPr>
            <a:spLocks noGrp="1" noChangeArrowheads="1"/>
          </p:cNvSpPr>
          <p:nvPr>
            <p:ph type="body" idx="4294967295"/>
          </p:nvPr>
        </p:nvSpPr>
        <p:spPr>
          <a:xfrm>
            <a:off x="1606550" y="2212975"/>
            <a:ext cx="11233150" cy="6335713"/>
          </a:xfrm>
        </p:spPr>
        <p:txBody>
          <a:bodyPr lIns="50800" tIns="50800" rIns="50800" bIns="50800">
            <a:normAutofit lnSpcReduction="10000"/>
          </a:bodyPr>
          <a:lstStyle/>
          <a:p>
            <a:pPr marL="520184" indent="-403143" eaLnBrk="1" fontAlgn="auto" hangingPunct="1">
              <a:spcBef>
                <a:spcPts val="853"/>
              </a:spcBef>
              <a:spcAft>
                <a:spcPts val="0"/>
              </a:spcAft>
              <a:buFont typeface="Wingdings 2"/>
              <a:buChar char=""/>
              <a:defRPr/>
            </a:pPr>
            <a:r>
              <a:rPr lang="en-US" sz="3200" dirty="0" smtClean="0">
                <a:ea typeface="+mn-ea"/>
              </a:rPr>
              <a:t>Can we see any patterns?</a:t>
            </a:r>
          </a:p>
          <a:p>
            <a:pPr marL="520184" indent="-403143" eaLnBrk="1" fontAlgn="auto" hangingPunct="1">
              <a:spcBef>
                <a:spcPts val="853"/>
              </a:spcBef>
              <a:spcAft>
                <a:spcPts val="0"/>
              </a:spcAft>
              <a:buFont typeface="Wingdings 2"/>
              <a:buChar char=""/>
              <a:defRPr/>
            </a:pPr>
            <a:r>
              <a:rPr lang="en-US" sz="3200" dirty="0" smtClean="0">
                <a:ea typeface="+mn-ea"/>
              </a:rPr>
              <a:t>If I gave you N coins and I told you one was lighter. How many </a:t>
            </a:r>
            <a:r>
              <a:rPr lang="en-US" sz="3200" dirty="0" err="1" smtClean="0">
                <a:ea typeface="+mn-ea"/>
              </a:rPr>
              <a:t>weighings</a:t>
            </a:r>
            <a:r>
              <a:rPr lang="en-US" sz="3200" dirty="0" smtClean="0">
                <a:ea typeface="+mn-ea"/>
              </a:rPr>
              <a:t> would you need to determine which coin it was?</a:t>
            </a:r>
          </a:p>
          <a:p>
            <a:pPr marL="520184" indent="-403143" eaLnBrk="1" fontAlgn="auto" hangingPunct="1">
              <a:spcBef>
                <a:spcPts val="853"/>
              </a:spcBef>
              <a:spcAft>
                <a:spcPts val="0"/>
              </a:spcAft>
              <a:buFont typeface="Wingdings 2"/>
              <a:buChar char=""/>
              <a:defRPr/>
            </a:pPr>
            <a:r>
              <a:rPr lang="en-US" sz="3200" dirty="0" smtClean="0">
                <a:ea typeface="+mn-ea"/>
              </a:rPr>
              <a:t>If I gave you N coins colored </a:t>
            </a:r>
            <a:r>
              <a:rPr lang="en-US" sz="3200" dirty="0" smtClean="0">
                <a:solidFill>
                  <a:srgbClr val="FF0000"/>
                </a:solidFill>
                <a:ea typeface="+mn-ea"/>
              </a:rPr>
              <a:t>red</a:t>
            </a:r>
            <a:r>
              <a:rPr lang="en-US" sz="3200" dirty="0" smtClean="0">
                <a:ea typeface="+mn-ea"/>
              </a:rPr>
              <a:t> and </a:t>
            </a:r>
            <a:r>
              <a:rPr lang="en-US" sz="3200" dirty="0" smtClean="0">
                <a:solidFill>
                  <a:srgbClr val="0000FF"/>
                </a:solidFill>
                <a:ea typeface="+mn-ea"/>
              </a:rPr>
              <a:t>blue</a:t>
            </a:r>
            <a:r>
              <a:rPr lang="en-US" sz="3200" dirty="0" smtClean="0">
                <a:ea typeface="+mn-ea"/>
              </a:rPr>
              <a:t>, and you knew the fake coin would be colored </a:t>
            </a:r>
            <a:r>
              <a:rPr lang="en-US" sz="3200" dirty="0" smtClean="0">
                <a:solidFill>
                  <a:srgbClr val="FF0000"/>
                </a:solidFill>
                <a:ea typeface="+mn-ea"/>
              </a:rPr>
              <a:t>red</a:t>
            </a:r>
            <a:r>
              <a:rPr lang="en-US" sz="3200" dirty="0" smtClean="0">
                <a:ea typeface="+mn-ea"/>
              </a:rPr>
              <a:t> if it was </a:t>
            </a:r>
            <a:r>
              <a:rPr lang="en-US" sz="3200" dirty="0" smtClean="0">
                <a:solidFill>
                  <a:srgbClr val="FF0000"/>
                </a:solidFill>
                <a:ea typeface="+mn-ea"/>
              </a:rPr>
              <a:t>heavier</a:t>
            </a:r>
            <a:r>
              <a:rPr lang="en-US" sz="3200" dirty="0" smtClean="0">
                <a:ea typeface="+mn-ea"/>
              </a:rPr>
              <a:t> and </a:t>
            </a:r>
            <a:r>
              <a:rPr lang="en-US" sz="3200" dirty="0" smtClean="0">
                <a:solidFill>
                  <a:srgbClr val="0000FF"/>
                </a:solidFill>
                <a:ea typeface="+mn-ea"/>
              </a:rPr>
              <a:t>blue</a:t>
            </a:r>
            <a:r>
              <a:rPr lang="en-US" sz="3200" dirty="0" smtClean="0">
                <a:ea typeface="+mn-ea"/>
              </a:rPr>
              <a:t> if it was </a:t>
            </a:r>
            <a:r>
              <a:rPr lang="en-US" sz="3200" dirty="0" smtClean="0">
                <a:solidFill>
                  <a:srgbClr val="0000FF"/>
                </a:solidFill>
                <a:ea typeface="+mn-ea"/>
              </a:rPr>
              <a:t>lighter</a:t>
            </a:r>
            <a:r>
              <a:rPr lang="en-US" sz="3200" dirty="0" smtClean="0">
                <a:ea typeface="+mn-ea"/>
              </a:rPr>
              <a:t>. How many </a:t>
            </a:r>
            <a:r>
              <a:rPr lang="en-US" sz="3200" dirty="0" err="1" smtClean="0">
                <a:ea typeface="+mn-ea"/>
              </a:rPr>
              <a:t>weighings</a:t>
            </a:r>
            <a:r>
              <a:rPr lang="en-US" sz="3200" dirty="0" smtClean="0">
                <a:ea typeface="+mn-ea"/>
              </a:rPr>
              <a:t> would you need to determine which coin it was?</a:t>
            </a:r>
          </a:p>
          <a:p>
            <a:pPr marL="520184" indent="-403143" eaLnBrk="1" fontAlgn="auto" hangingPunct="1">
              <a:spcBef>
                <a:spcPts val="853"/>
              </a:spcBef>
              <a:spcAft>
                <a:spcPts val="0"/>
              </a:spcAft>
              <a:buFont typeface="Wingdings 2"/>
              <a:buChar char=""/>
              <a:defRPr/>
            </a:pPr>
            <a:r>
              <a:rPr lang="en-US" sz="3200" dirty="0" smtClean="0">
                <a:ea typeface="+mn-ea"/>
              </a:rPr>
              <a:t>If I gave you N coins and the fake coin could be heavier or lighter. How many </a:t>
            </a:r>
            <a:r>
              <a:rPr lang="en-US" sz="3200" dirty="0" err="1" smtClean="0">
                <a:ea typeface="+mn-ea"/>
              </a:rPr>
              <a:t>weighings</a:t>
            </a:r>
            <a:r>
              <a:rPr lang="en-US" sz="3200" dirty="0" smtClean="0">
                <a:ea typeface="+mn-ea"/>
              </a:rPr>
              <a:t> would you need to determine which coin it was?</a:t>
            </a:r>
          </a:p>
          <a:p>
            <a:pPr marL="520184" indent="-403143" eaLnBrk="1" fontAlgn="auto" hangingPunct="1">
              <a:spcBef>
                <a:spcPts val="853"/>
              </a:spcBef>
              <a:spcAft>
                <a:spcPts val="0"/>
              </a:spcAft>
              <a:buFont typeface="Wingdings 2"/>
              <a:buChar char=""/>
              <a:defRPr/>
            </a:pPr>
            <a:r>
              <a:rPr lang="en-US" sz="3200" dirty="0" smtClean="0">
                <a:ea typeface="+mn-ea"/>
              </a:rPr>
              <a:t>Do you need to know the result of each weighing before you do the next weighing?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9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9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90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90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1"/>
          <p:cNvSpPr>
            <a:spLocks noGrp="1" noChangeArrowheads="1"/>
          </p:cNvSpPr>
          <p:nvPr>
            <p:ph type="title" idx="4294967295"/>
          </p:nvPr>
        </p:nvSpPr>
        <p:spPr>
          <a:xfrm>
            <a:off x="1606550" y="268288"/>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Another problem</a:t>
            </a:r>
          </a:p>
        </p:txBody>
      </p:sp>
      <p:sp>
        <p:nvSpPr>
          <p:cNvPr id="260099" name="Rectangle 2"/>
          <p:cNvSpPr>
            <a:spLocks noGrp="1" noChangeArrowheads="1"/>
          </p:cNvSpPr>
          <p:nvPr>
            <p:ph type="body" idx="4294967295"/>
          </p:nvPr>
        </p:nvSpPr>
        <p:spPr>
          <a:xfrm>
            <a:off x="1606550" y="3221038"/>
            <a:ext cx="10872788" cy="3527425"/>
          </a:xfrm>
        </p:spPr>
        <p:txBody>
          <a:bodyPr lIns="50800" tIns="50800" rIns="50800" bIns="50800"/>
          <a:lstStyle/>
          <a:p>
            <a:pPr eaLnBrk="1" hangingPunct="1"/>
            <a:r>
              <a:rPr lang="en-US" smtClean="0">
                <a:latin typeface="Times New Roman" pitchFamily="18" charset="0"/>
              </a:rPr>
              <a:t>Suppose a friend asked you to write a program to sort a large file of numbers.</a:t>
            </a:r>
          </a:p>
          <a:p>
            <a:pPr eaLnBrk="1" hangingPunct="1"/>
            <a:endParaRPr lang="en-US" smtClean="0">
              <a:latin typeface="Times New Roman" pitchFamily="18" charset="0"/>
            </a:endParaRPr>
          </a:p>
          <a:p>
            <a:pPr eaLnBrk="1" hangingPunct="1"/>
            <a:r>
              <a:rPr lang="en-US" smtClean="0">
                <a:latin typeface="Times New Roman" pitchFamily="18" charset="0"/>
              </a:rPr>
              <a:t>How would you go about it?</a:t>
            </a:r>
          </a:p>
          <a:p>
            <a:pPr algn="ctr" eaLnBrk="1" hangingPunct="1"/>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0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1"/>
          <p:cNvSpPr>
            <a:spLocks noGrp="1" noChangeArrowheads="1"/>
          </p:cNvSpPr>
          <p:nvPr>
            <p:ph type="title" idx="4294967295"/>
          </p:nvPr>
        </p:nvSpPr>
        <p:spPr>
          <a:xfrm>
            <a:off x="1965325"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Overview</a:t>
            </a:r>
          </a:p>
        </p:txBody>
      </p:sp>
      <p:sp>
        <p:nvSpPr>
          <p:cNvPr id="30723" name="Rectangle 2"/>
          <p:cNvSpPr>
            <a:spLocks noGrp="1" noChangeArrowheads="1"/>
          </p:cNvSpPr>
          <p:nvPr>
            <p:ph type="body" idx="4294967295"/>
          </p:nvPr>
        </p:nvSpPr>
        <p:spPr>
          <a:xfrm>
            <a:off x="1677988" y="2355850"/>
            <a:ext cx="9985375" cy="6337300"/>
          </a:xfrm>
        </p:spPr>
        <p:txBody>
          <a:bodyPr lIns="50800" tIns="50800" rIns="50800" bIns="50800"/>
          <a:lstStyle/>
          <a:p>
            <a:pPr eaLnBrk="1" hangingPunct="1"/>
            <a:r>
              <a:rPr lang="en-US" smtClean="0"/>
              <a:t>Main Steps</a:t>
            </a:r>
          </a:p>
          <a:p>
            <a:pPr eaLnBrk="1" hangingPunct="1"/>
            <a:r>
              <a:rPr lang="en-US" smtClean="0"/>
              <a:t>Fake Coin </a:t>
            </a:r>
          </a:p>
          <a:p>
            <a:pPr eaLnBrk="1" hangingPunct="1"/>
            <a:r>
              <a:rPr lang="en-US" smtClean="0"/>
              <a:t>Another Problem</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1"/>
          <p:cNvSpPr>
            <a:spLocks noGrp="1" noChangeArrowheads="1"/>
          </p:cNvSpPr>
          <p:nvPr>
            <p:ph type="title" idx="4294967295"/>
          </p:nvPr>
        </p:nvSpPr>
        <p:spPr>
          <a:xfrm>
            <a:off x="1606550"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Lots of approaches</a:t>
            </a:r>
          </a:p>
        </p:txBody>
      </p:sp>
      <p:sp>
        <p:nvSpPr>
          <p:cNvPr id="261123" name="Rectangle 2"/>
          <p:cNvSpPr>
            <a:spLocks noGrp="1" noChangeArrowheads="1"/>
          </p:cNvSpPr>
          <p:nvPr>
            <p:ph type="body" idx="4294967295"/>
          </p:nvPr>
        </p:nvSpPr>
        <p:spPr>
          <a:xfrm>
            <a:off x="1606550" y="2355850"/>
            <a:ext cx="11088688" cy="6408738"/>
          </a:xfrm>
        </p:spPr>
        <p:txBody>
          <a:bodyPr lIns="50800" tIns="50800" rIns="50800" bIns="50800"/>
          <a:lstStyle/>
          <a:p>
            <a:pPr eaLnBrk="1" hangingPunct="1"/>
            <a:r>
              <a:rPr lang="en-US" sz="4400" smtClean="0">
                <a:latin typeface="Times New Roman" pitchFamily="18" charset="0"/>
              </a:rPr>
              <a:t>There are many ways to sort a list of numbers.</a:t>
            </a:r>
          </a:p>
          <a:p>
            <a:pPr eaLnBrk="1" hangingPunct="1"/>
            <a:r>
              <a:rPr lang="en-US" sz="4400" smtClean="0">
                <a:latin typeface="Times New Roman" pitchFamily="18" charset="0"/>
              </a:rPr>
              <a:t>Including:</a:t>
            </a:r>
          </a:p>
          <a:p>
            <a:pPr marL="1155700" lvl="2" indent="-266700" eaLnBrk="1" hangingPunct="1"/>
            <a:r>
              <a:rPr lang="en-US" sz="3500" smtClean="0">
                <a:latin typeface="Times New Roman" pitchFamily="18" charset="0"/>
              </a:rPr>
              <a:t> Selection sort, </a:t>
            </a:r>
          </a:p>
          <a:p>
            <a:pPr marL="1155700" lvl="2" indent="-266700" eaLnBrk="1" hangingPunct="1"/>
            <a:r>
              <a:rPr lang="en-US" sz="3500" smtClean="0">
                <a:latin typeface="Times New Roman" pitchFamily="18" charset="0"/>
              </a:rPr>
              <a:t> Insertion sort, </a:t>
            </a:r>
          </a:p>
          <a:p>
            <a:pPr marL="1155700" lvl="2" indent="-266700" eaLnBrk="1" hangingPunct="1"/>
            <a:r>
              <a:rPr lang="en-US" sz="3500" smtClean="0">
                <a:latin typeface="Times New Roman" pitchFamily="18" charset="0"/>
              </a:rPr>
              <a:t> Merge sort, </a:t>
            </a:r>
          </a:p>
          <a:p>
            <a:pPr marL="1155700" lvl="2" indent="-266700" eaLnBrk="1" hangingPunct="1"/>
            <a:r>
              <a:rPr lang="en-US" sz="3500" smtClean="0">
                <a:latin typeface="Times New Roman" pitchFamily="18" charset="0"/>
              </a:rPr>
              <a:t> Quick sort, and </a:t>
            </a:r>
          </a:p>
          <a:p>
            <a:pPr marL="1155700" lvl="2" indent="-266700" eaLnBrk="1" hangingPunct="1"/>
            <a:r>
              <a:rPr lang="en-US" sz="3500" smtClean="0">
                <a:latin typeface="Times New Roman" pitchFamily="18" charset="0"/>
              </a:rPr>
              <a:t> Heap sort</a:t>
            </a:r>
          </a:p>
          <a:p>
            <a:pPr eaLnBrk="1" hangingPunct="1"/>
            <a:r>
              <a:rPr lang="en-US" sz="4400" smtClean="0">
                <a:latin typeface="Times New Roman" pitchFamily="18" charset="0"/>
              </a:rPr>
              <a:t>There are many programs available.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1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11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11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11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11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112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1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1"/>
          <p:cNvSpPr>
            <a:spLocks noGrp="1" noChangeArrowheads="1"/>
          </p:cNvSpPr>
          <p:nvPr>
            <p:ph type="title" idx="4294967295"/>
          </p:nvPr>
        </p:nvSpPr>
        <p:spPr>
          <a:xfrm>
            <a:off x="1533525"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Do we understand the problem?</a:t>
            </a:r>
          </a:p>
        </p:txBody>
      </p:sp>
      <p:sp>
        <p:nvSpPr>
          <p:cNvPr id="262147" name="Rectangle 2"/>
          <p:cNvSpPr>
            <a:spLocks noGrp="1" noChangeArrowheads="1"/>
          </p:cNvSpPr>
          <p:nvPr>
            <p:ph type="body" idx="4294967295"/>
          </p:nvPr>
        </p:nvSpPr>
        <p:spPr>
          <a:xfrm>
            <a:off x="1606550" y="2355850"/>
            <a:ext cx="11088688" cy="6481763"/>
          </a:xfrm>
        </p:spPr>
        <p:txBody>
          <a:bodyPr lIns="50800" tIns="50800" rIns="50800" bIns="50800"/>
          <a:lstStyle/>
          <a:p>
            <a:pPr eaLnBrk="1" hangingPunct="1">
              <a:buSzTx/>
              <a:buFontTx/>
              <a:buChar char="•"/>
            </a:pPr>
            <a:r>
              <a:rPr lang="en-US" smtClean="0"/>
              <a:t>Why does your friend want you to write a program?</a:t>
            </a:r>
          </a:p>
          <a:p>
            <a:pPr marL="889000" lvl="2" indent="0" eaLnBrk="1" hangingPunct="1">
              <a:buClr>
                <a:schemeClr val="tx2"/>
              </a:buClr>
              <a:buFontTx/>
              <a:buNone/>
            </a:pPr>
            <a:r>
              <a:rPr lang="en-US" i="1" smtClean="0"/>
              <a:t>They need to sort in a middle of a large program and for some technical reasons they can</a:t>
            </a:r>
            <a:r>
              <a:rPr lang="en-AU" i="1" smtClean="0">
                <a:latin typeface="Arial" pitchFamily="34" charset="0"/>
                <a:ea typeface="MS Gothic" pitchFamily="49" charset="-128"/>
              </a:rPr>
              <a:t>’</a:t>
            </a:r>
            <a:r>
              <a:rPr lang="en-US" altLang="ja-JP" i="1" smtClean="0"/>
              <a:t>t use the system file-sorting program.</a:t>
            </a:r>
          </a:p>
          <a:p>
            <a:pPr eaLnBrk="1" hangingPunct="1">
              <a:buSzTx/>
              <a:buFontTx/>
              <a:buChar char="•"/>
            </a:pPr>
            <a:r>
              <a:rPr lang="en-US" smtClean="0"/>
              <a:t>What exactly do they need to sort.</a:t>
            </a:r>
          </a:p>
          <a:p>
            <a:pPr marL="889000" lvl="2" indent="0" eaLnBrk="1" hangingPunct="1">
              <a:buClr>
                <a:schemeClr val="tx2"/>
              </a:buClr>
              <a:buFontTx/>
              <a:buNone/>
            </a:pPr>
            <a:r>
              <a:rPr lang="en-US" i="1" smtClean="0"/>
              <a:t>The file contains at most a hundred million numbers. Each number is a eight digit integer and can only appear once.</a:t>
            </a:r>
            <a:r>
              <a:rPr lang="en-US" smtClean="0"/>
              <a:t> </a:t>
            </a:r>
          </a:p>
          <a:p>
            <a:pPr eaLnBrk="1" hangingPunct="1">
              <a:buSzTx/>
              <a:buFontTx/>
              <a:buChar char="•"/>
            </a:pPr>
            <a:r>
              <a:rPr lang="en-US" smtClean="0"/>
              <a:t>What do these numbers represent?</a:t>
            </a:r>
          </a:p>
          <a:p>
            <a:pPr marL="889000" lvl="2" indent="0" eaLnBrk="1" hangingPunct="1">
              <a:buClr>
                <a:schemeClr val="tx2"/>
              </a:buClr>
              <a:buFontTx/>
              <a:buNone/>
            </a:pPr>
            <a:r>
              <a:rPr lang="en-US" i="1" smtClean="0"/>
              <a:t>Telephone numbers.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214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21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21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21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2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1"/>
          <p:cNvSpPr>
            <a:spLocks noGrp="1" noChangeArrowheads="1"/>
          </p:cNvSpPr>
          <p:nvPr>
            <p:ph type="title" idx="4294967295"/>
          </p:nvPr>
        </p:nvSpPr>
        <p:spPr>
          <a:xfrm>
            <a:off x="1677988" y="268288"/>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The Six Honest Serving Men</a:t>
            </a:r>
          </a:p>
        </p:txBody>
      </p:sp>
      <p:sp>
        <p:nvSpPr>
          <p:cNvPr id="46083" name="Rectangle 2"/>
          <p:cNvSpPr>
            <a:spLocks noGrp="1" noChangeArrowheads="1"/>
          </p:cNvSpPr>
          <p:nvPr>
            <p:ph type="body" idx="4294967295"/>
          </p:nvPr>
        </p:nvSpPr>
        <p:spPr>
          <a:xfrm>
            <a:off x="1677988" y="2644775"/>
            <a:ext cx="11088687" cy="6408738"/>
          </a:xfrm>
        </p:spPr>
        <p:txBody>
          <a:bodyPr lIns="50800" tIns="50800" rIns="50800" bIns="50800"/>
          <a:lstStyle/>
          <a:p>
            <a:pPr algn="ctr" eaLnBrk="1" hangingPunct="1">
              <a:buFont typeface="Wingdings" pitchFamily="2" charset="2"/>
              <a:buNone/>
            </a:pPr>
            <a:r>
              <a:rPr lang="en-US" smtClean="0"/>
              <a:t>I keep six honest serving men</a:t>
            </a:r>
          </a:p>
          <a:p>
            <a:pPr algn="ctr" eaLnBrk="1" hangingPunct="1">
              <a:buFont typeface="Wingdings" pitchFamily="2" charset="2"/>
              <a:buNone/>
            </a:pPr>
            <a:r>
              <a:rPr lang="en-US" smtClean="0"/>
              <a:t>(They taught me all I knew)</a:t>
            </a:r>
          </a:p>
          <a:p>
            <a:pPr algn="ctr" eaLnBrk="1" hangingPunct="1">
              <a:buFont typeface="Wingdings" pitchFamily="2" charset="2"/>
              <a:buNone/>
            </a:pPr>
            <a:r>
              <a:rPr lang="en-US" smtClean="0"/>
              <a:t>Their names are What and Why and When</a:t>
            </a:r>
          </a:p>
          <a:p>
            <a:pPr algn="ctr" eaLnBrk="1" hangingPunct="1">
              <a:buFont typeface="Wingdings" pitchFamily="2" charset="2"/>
              <a:buNone/>
            </a:pPr>
            <a:r>
              <a:rPr lang="en-US" smtClean="0"/>
              <a:t>And How and Where and Who.</a:t>
            </a:r>
          </a:p>
          <a:p>
            <a:pPr algn="ctr" eaLnBrk="1" hangingPunct="1">
              <a:buFont typeface="Wingdings" pitchFamily="2" charset="2"/>
              <a:buNone/>
            </a:pPr>
            <a:r>
              <a:rPr lang="en-US" smtClean="0"/>
              <a:t>...</a:t>
            </a:r>
          </a:p>
          <a:p>
            <a:pPr algn="r" eaLnBrk="1" hangingPunct="1">
              <a:buFont typeface="Wingdings" pitchFamily="2" charset="2"/>
              <a:buNone/>
            </a:pPr>
            <a:r>
              <a:rPr lang="en-US" sz="3200" smtClean="0"/>
              <a:t>Rudyard Kipling (1902) The Elephant</a:t>
            </a:r>
            <a:r>
              <a:rPr lang="en-AU" sz="3200" smtClean="0">
                <a:latin typeface="Arial" pitchFamily="34" charset="0"/>
                <a:ea typeface="MS Gothic" pitchFamily="49" charset="-128"/>
              </a:rPr>
              <a:t>’</a:t>
            </a:r>
            <a:r>
              <a:rPr lang="en-US" altLang="ja-JP" sz="3200" smtClean="0"/>
              <a:t>s Child.</a:t>
            </a:r>
            <a:endParaRPr lang="en-US" sz="320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1"/>
          <p:cNvSpPr>
            <a:spLocks noGrp="1" noChangeArrowheads="1"/>
          </p:cNvSpPr>
          <p:nvPr>
            <p:ph type="title" idx="4294967295"/>
          </p:nvPr>
        </p:nvSpPr>
        <p:spPr>
          <a:xfrm>
            <a:off x="1606550"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Problem Statement</a:t>
            </a:r>
          </a:p>
        </p:txBody>
      </p:sp>
      <p:sp>
        <p:nvSpPr>
          <p:cNvPr id="47107" name="Rectangle 2"/>
          <p:cNvSpPr>
            <a:spLocks noGrp="1" noChangeArrowheads="1"/>
          </p:cNvSpPr>
          <p:nvPr>
            <p:ph type="body" idx="4294967295"/>
          </p:nvPr>
        </p:nvSpPr>
        <p:spPr>
          <a:xfrm>
            <a:off x="1677988" y="2355850"/>
            <a:ext cx="11017250" cy="6481763"/>
          </a:xfrm>
        </p:spPr>
        <p:txBody>
          <a:bodyPr lIns="50800" tIns="50800" rIns="50800" bIns="50800"/>
          <a:lstStyle/>
          <a:p>
            <a:pPr eaLnBrk="1" hangingPunct="1"/>
            <a:r>
              <a:rPr lang="en-US" i="1" smtClean="0"/>
              <a:t>Input: </a:t>
            </a:r>
          </a:p>
          <a:p>
            <a:pPr marL="889000" lvl="2" indent="0" eaLnBrk="1" hangingPunct="1">
              <a:buFont typeface="Wingdings" pitchFamily="2" charset="2"/>
              <a:buNone/>
            </a:pPr>
            <a:r>
              <a:rPr lang="en-US" smtClean="0">
                <a:latin typeface="Times New Roman" pitchFamily="18" charset="0"/>
              </a:rPr>
              <a:t>A file with at most 100,000,000 numbers. Each number has eight digits and only occurs once.</a:t>
            </a:r>
          </a:p>
          <a:p>
            <a:pPr eaLnBrk="1" hangingPunct="1"/>
            <a:r>
              <a:rPr lang="en-US" i="1" smtClean="0"/>
              <a:t>Output:</a:t>
            </a:r>
          </a:p>
          <a:p>
            <a:pPr marL="889000" lvl="2" indent="0" eaLnBrk="1" hangingPunct="1">
              <a:buFont typeface="Wingdings" pitchFamily="2" charset="2"/>
              <a:buNone/>
            </a:pPr>
            <a:r>
              <a:rPr lang="en-US" smtClean="0">
                <a:latin typeface="Times New Roman" pitchFamily="18" charset="0"/>
              </a:rPr>
              <a:t>A sorted list in increasing order of the input integers.</a:t>
            </a:r>
          </a:p>
          <a:p>
            <a:pPr marL="889000" lvl="2" indent="0" eaLnBrk="1" hangingPunct="1"/>
            <a:endParaRPr lang="en-US"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1"/>
          <p:cNvSpPr>
            <a:spLocks noGrp="1" noChangeArrowheads="1"/>
          </p:cNvSpPr>
          <p:nvPr>
            <p:ph type="title" idx="4294967295"/>
          </p:nvPr>
        </p:nvSpPr>
        <p:spPr>
          <a:xfrm>
            <a:off x="1606550" y="268288"/>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Representing a Set</a:t>
            </a:r>
          </a:p>
        </p:txBody>
      </p:sp>
      <p:sp>
        <p:nvSpPr>
          <p:cNvPr id="265219" name="Rectangle 2"/>
          <p:cNvSpPr>
            <a:spLocks noGrp="1" noChangeArrowheads="1"/>
          </p:cNvSpPr>
          <p:nvPr>
            <p:ph type="body" idx="4294967295"/>
          </p:nvPr>
        </p:nvSpPr>
        <p:spPr>
          <a:xfrm>
            <a:off x="1533848" y="2500313"/>
            <a:ext cx="10945490" cy="4968775"/>
          </a:xfrm>
        </p:spPr>
        <p:txBody>
          <a:bodyPr lIns="50800" tIns="50800" rIns="50800" bIns="50800">
            <a:normAutofit fontScale="92500"/>
          </a:bodyPr>
          <a:lstStyle/>
          <a:p>
            <a:pPr eaLnBrk="1" hangingPunct="1">
              <a:lnSpc>
                <a:spcPct val="90000"/>
              </a:lnSpc>
              <a:defRPr/>
            </a:pPr>
            <a:r>
              <a:rPr lang="en-US" dirty="0" smtClean="0"/>
              <a:t>You can represent a set by a list of bits (or a string of bits)</a:t>
            </a:r>
          </a:p>
          <a:p>
            <a:pPr eaLnBrk="1" hangingPunct="1">
              <a:lnSpc>
                <a:spcPct val="90000"/>
              </a:lnSpc>
              <a:defRPr/>
            </a:pPr>
            <a:r>
              <a:rPr lang="en-US" dirty="0" smtClean="0"/>
              <a:t>For instance the subset of the integers 0-19:</a:t>
            </a:r>
          </a:p>
          <a:p>
            <a:pPr eaLnBrk="1" hangingPunct="1">
              <a:lnSpc>
                <a:spcPct val="90000"/>
              </a:lnSpc>
              <a:defRPr/>
            </a:pPr>
            <a:endParaRPr lang="en-US" dirty="0" smtClean="0"/>
          </a:p>
          <a:p>
            <a:pPr algn="ctr" eaLnBrk="1" hangingPunct="1">
              <a:lnSpc>
                <a:spcPct val="90000"/>
              </a:lnSpc>
              <a:buFont typeface="Wingdings" pitchFamily="2" charset="2"/>
              <a:buNone/>
              <a:defRPr/>
            </a:pPr>
            <a:r>
              <a:rPr lang="en-US" dirty="0" smtClean="0"/>
              <a:t>{5, 2, 13, 1, 8, 3}</a:t>
            </a:r>
          </a:p>
          <a:p>
            <a:pPr algn="ctr" eaLnBrk="1" hangingPunct="1">
              <a:lnSpc>
                <a:spcPct val="90000"/>
              </a:lnSpc>
              <a:buFont typeface="Wingdings" pitchFamily="2" charset="2"/>
              <a:buNone/>
              <a:defRPr/>
            </a:pPr>
            <a:endParaRPr lang="en-US" dirty="0" smtClean="0"/>
          </a:p>
          <a:p>
            <a:pPr eaLnBrk="1" hangingPunct="1">
              <a:lnSpc>
                <a:spcPct val="90000"/>
              </a:lnSpc>
              <a:defRPr/>
            </a:pPr>
            <a:r>
              <a:rPr lang="en-US" dirty="0" smtClean="0"/>
              <a:t>Can be represented by:</a:t>
            </a:r>
          </a:p>
        </p:txBody>
      </p:sp>
      <p:sp>
        <p:nvSpPr>
          <p:cNvPr id="2" name="TextBox 1"/>
          <p:cNvSpPr txBox="1"/>
          <p:nvPr/>
        </p:nvSpPr>
        <p:spPr>
          <a:xfrm>
            <a:off x="1605856" y="7541096"/>
            <a:ext cx="11027929" cy="600164"/>
          </a:xfrm>
          <a:prstGeom prst="rect">
            <a:avLst/>
          </a:prstGeom>
          <a:noFill/>
        </p:spPr>
        <p:txBody>
          <a:bodyPr wrap="none" rtlCol="0">
            <a:spAutoFit/>
          </a:bodyPr>
          <a:lstStyle/>
          <a:p>
            <a:pPr>
              <a:lnSpc>
                <a:spcPct val="90000"/>
              </a:lnSpc>
              <a:defRPr/>
            </a:pPr>
            <a:r>
              <a:rPr lang="en-US" sz="3600" dirty="0">
                <a:latin typeface="+mn-lt"/>
              </a:rPr>
              <a:t>[0,  1,  1,  1,  0,  1,  0,  0,  1,  0,  0,  0,  0,  1,  0,  0,  0,  0,  0,  0]</a:t>
            </a:r>
          </a:p>
        </p:txBody>
      </p:sp>
      <p:graphicFrame>
        <p:nvGraphicFramePr>
          <p:cNvPr id="4" name="Table 3"/>
          <p:cNvGraphicFramePr>
            <a:graphicFrameLocks noGrp="1"/>
          </p:cNvGraphicFramePr>
          <p:nvPr>
            <p:extLst>
              <p:ext uri="{D42A27DB-BD31-4B8C-83A1-F6EECF244321}">
                <p14:modId xmlns:p14="http://schemas.microsoft.com/office/powerpoint/2010/main" val="3856335858"/>
              </p:ext>
            </p:extLst>
          </p:nvPr>
        </p:nvGraphicFramePr>
        <p:xfrm>
          <a:off x="1821880" y="8333184"/>
          <a:ext cx="10729200" cy="365760"/>
        </p:xfrm>
        <a:graphic>
          <a:graphicData uri="http://schemas.openxmlformats.org/drawingml/2006/table">
            <a:tbl>
              <a:tblPr firstRow="1" bandRow="1">
                <a:tableStyleId>{2D5ABB26-0587-4C30-8999-92F81FD0307C}</a:tableStyleId>
              </a:tblPr>
              <a:tblGrid>
                <a:gridCol w="536460"/>
                <a:gridCol w="536460"/>
                <a:gridCol w="536460"/>
                <a:gridCol w="536460"/>
                <a:gridCol w="536460"/>
                <a:gridCol w="536460"/>
                <a:gridCol w="536460"/>
                <a:gridCol w="536460"/>
                <a:gridCol w="536460"/>
                <a:gridCol w="536460"/>
                <a:gridCol w="536460"/>
                <a:gridCol w="536460"/>
                <a:gridCol w="536460"/>
                <a:gridCol w="536460"/>
                <a:gridCol w="536460"/>
                <a:gridCol w="536460"/>
                <a:gridCol w="536460"/>
                <a:gridCol w="536460"/>
                <a:gridCol w="536460"/>
                <a:gridCol w="536460"/>
              </a:tblGrid>
              <a:tr h="360040">
                <a:tc>
                  <a:txBody>
                    <a:bodyPr/>
                    <a:lstStyle/>
                    <a:p>
                      <a:r>
                        <a:rPr lang="en-US" dirty="0" smtClean="0"/>
                        <a:t>0</a:t>
                      </a:r>
                      <a:endParaRPr lang="en-US" dirty="0">
                        <a:solidFill>
                          <a:srgbClr val="000000"/>
                        </a:solidFill>
                      </a:endParaRPr>
                    </a:p>
                  </a:txBody>
                  <a:tcPr/>
                </a:tc>
                <a:tc>
                  <a:txBody>
                    <a:bodyPr/>
                    <a:lstStyle/>
                    <a:p>
                      <a:r>
                        <a:rPr lang="en-US" dirty="0" smtClean="0"/>
                        <a:t>1</a:t>
                      </a:r>
                      <a:endParaRPr lang="en-US" dirty="0">
                        <a:solidFill>
                          <a:srgbClr val="000000"/>
                        </a:solidFill>
                      </a:endParaRPr>
                    </a:p>
                  </a:txBody>
                  <a:tcPr/>
                </a:tc>
                <a:tc>
                  <a:txBody>
                    <a:bodyPr/>
                    <a:lstStyle/>
                    <a:p>
                      <a:r>
                        <a:rPr lang="en-US" dirty="0" smtClean="0"/>
                        <a:t>2</a:t>
                      </a:r>
                      <a:endParaRPr lang="en-US" dirty="0">
                        <a:solidFill>
                          <a:srgbClr val="000000"/>
                        </a:solidFill>
                      </a:endParaRPr>
                    </a:p>
                  </a:txBody>
                  <a:tcPr/>
                </a:tc>
                <a:tc>
                  <a:txBody>
                    <a:bodyPr/>
                    <a:lstStyle/>
                    <a:p>
                      <a:r>
                        <a:rPr lang="en-US" dirty="0" smtClean="0"/>
                        <a:t>3</a:t>
                      </a:r>
                      <a:endParaRPr lang="en-US" dirty="0">
                        <a:solidFill>
                          <a:srgbClr val="000000"/>
                        </a:solidFill>
                      </a:endParaRPr>
                    </a:p>
                  </a:txBody>
                  <a:tcPr/>
                </a:tc>
                <a:tc>
                  <a:txBody>
                    <a:bodyPr/>
                    <a:lstStyle/>
                    <a:p>
                      <a:r>
                        <a:rPr lang="en-US" dirty="0" smtClean="0"/>
                        <a:t>4</a:t>
                      </a:r>
                      <a:endParaRPr lang="en-US" dirty="0">
                        <a:solidFill>
                          <a:srgbClr val="000000"/>
                        </a:solidFill>
                      </a:endParaRPr>
                    </a:p>
                  </a:txBody>
                  <a:tcPr/>
                </a:tc>
                <a:tc>
                  <a:txBody>
                    <a:bodyPr/>
                    <a:lstStyle/>
                    <a:p>
                      <a:r>
                        <a:rPr lang="en-US" dirty="0" smtClean="0"/>
                        <a:t>5</a:t>
                      </a:r>
                      <a:endParaRPr lang="en-US" dirty="0">
                        <a:solidFill>
                          <a:srgbClr val="000000"/>
                        </a:solidFill>
                      </a:endParaRPr>
                    </a:p>
                  </a:txBody>
                  <a:tcPr/>
                </a:tc>
                <a:tc>
                  <a:txBody>
                    <a:bodyPr/>
                    <a:lstStyle/>
                    <a:p>
                      <a:r>
                        <a:rPr lang="en-US" dirty="0" smtClean="0"/>
                        <a:t>6</a:t>
                      </a:r>
                      <a:endParaRPr lang="en-US" dirty="0">
                        <a:solidFill>
                          <a:srgbClr val="000000"/>
                        </a:solidFill>
                      </a:endParaRPr>
                    </a:p>
                  </a:txBody>
                  <a:tcPr/>
                </a:tc>
                <a:tc>
                  <a:txBody>
                    <a:bodyPr/>
                    <a:lstStyle/>
                    <a:p>
                      <a:r>
                        <a:rPr lang="en-US" dirty="0" smtClean="0"/>
                        <a:t>7</a:t>
                      </a:r>
                      <a:endParaRPr lang="en-US" dirty="0">
                        <a:solidFill>
                          <a:srgbClr val="000000"/>
                        </a:solidFill>
                      </a:endParaRPr>
                    </a:p>
                  </a:txBody>
                  <a:tcPr/>
                </a:tc>
                <a:tc>
                  <a:txBody>
                    <a:bodyPr/>
                    <a:lstStyle/>
                    <a:p>
                      <a:r>
                        <a:rPr lang="en-US" dirty="0" smtClean="0"/>
                        <a:t>8</a:t>
                      </a:r>
                      <a:endParaRPr lang="en-US" dirty="0">
                        <a:solidFill>
                          <a:srgbClr val="000000"/>
                        </a:solidFill>
                      </a:endParaRPr>
                    </a:p>
                  </a:txBody>
                  <a:tcPr/>
                </a:tc>
                <a:tc>
                  <a:txBody>
                    <a:bodyPr/>
                    <a:lstStyle/>
                    <a:p>
                      <a:r>
                        <a:rPr lang="en-US" dirty="0" smtClean="0"/>
                        <a:t>9</a:t>
                      </a:r>
                      <a:endParaRPr lang="en-US" dirty="0">
                        <a:solidFill>
                          <a:srgbClr val="000000"/>
                        </a:solidFill>
                      </a:endParaRPr>
                    </a:p>
                  </a:txBody>
                  <a:tcPr/>
                </a:tc>
                <a:tc>
                  <a:txBody>
                    <a:bodyPr/>
                    <a:lstStyle/>
                    <a:p>
                      <a:r>
                        <a:rPr lang="en-US" dirty="0" smtClean="0"/>
                        <a:t>10</a:t>
                      </a:r>
                      <a:endParaRPr lang="en-US" dirty="0">
                        <a:solidFill>
                          <a:srgbClr val="000000"/>
                        </a:solidFill>
                      </a:endParaRPr>
                    </a:p>
                  </a:txBody>
                  <a:tcPr/>
                </a:tc>
                <a:tc>
                  <a:txBody>
                    <a:bodyPr/>
                    <a:lstStyle/>
                    <a:p>
                      <a:r>
                        <a:rPr lang="en-US" dirty="0" smtClean="0"/>
                        <a:t>11</a:t>
                      </a:r>
                      <a:endParaRPr lang="en-US" dirty="0">
                        <a:solidFill>
                          <a:srgbClr val="000000"/>
                        </a:solidFill>
                      </a:endParaRPr>
                    </a:p>
                  </a:txBody>
                  <a:tcPr/>
                </a:tc>
                <a:tc>
                  <a:txBody>
                    <a:bodyPr/>
                    <a:lstStyle/>
                    <a:p>
                      <a:r>
                        <a:rPr lang="en-US" dirty="0" smtClean="0"/>
                        <a:t>12</a:t>
                      </a:r>
                      <a:endParaRPr lang="en-US" dirty="0">
                        <a:solidFill>
                          <a:srgbClr val="000000"/>
                        </a:solidFill>
                      </a:endParaRPr>
                    </a:p>
                  </a:txBody>
                  <a:tcPr/>
                </a:tc>
                <a:tc>
                  <a:txBody>
                    <a:bodyPr/>
                    <a:lstStyle/>
                    <a:p>
                      <a:r>
                        <a:rPr lang="en-US" dirty="0" smtClean="0"/>
                        <a:t>13</a:t>
                      </a:r>
                      <a:endParaRPr lang="en-US" dirty="0">
                        <a:solidFill>
                          <a:srgbClr val="000000"/>
                        </a:solidFill>
                      </a:endParaRPr>
                    </a:p>
                  </a:txBody>
                  <a:tcPr/>
                </a:tc>
                <a:tc>
                  <a:txBody>
                    <a:bodyPr/>
                    <a:lstStyle/>
                    <a:p>
                      <a:r>
                        <a:rPr lang="en-US" dirty="0" smtClean="0"/>
                        <a:t>14</a:t>
                      </a:r>
                      <a:endParaRPr lang="en-US" dirty="0">
                        <a:solidFill>
                          <a:srgbClr val="000000"/>
                        </a:solidFill>
                      </a:endParaRPr>
                    </a:p>
                  </a:txBody>
                  <a:tcPr/>
                </a:tc>
                <a:tc>
                  <a:txBody>
                    <a:bodyPr/>
                    <a:lstStyle/>
                    <a:p>
                      <a:r>
                        <a:rPr lang="en-US" dirty="0" smtClean="0"/>
                        <a:t>15</a:t>
                      </a:r>
                      <a:endParaRPr lang="en-US" dirty="0">
                        <a:solidFill>
                          <a:srgbClr val="000000"/>
                        </a:solidFill>
                      </a:endParaRPr>
                    </a:p>
                  </a:txBody>
                  <a:tcPr/>
                </a:tc>
                <a:tc>
                  <a:txBody>
                    <a:bodyPr/>
                    <a:lstStyle/>
                    <a:p>
                      <a:r>
                        <a:rPr lang="en-US" dirty="0" smtClean="0"/>
                        <a:t>16</a:t>
                      </a:r>
                      <a:endParaRPr lang="en-US" dirty="0">
                        <a:solidFill>
                          <a:srgbClr val="000000"/>
                        </a:solidFill>
                      </a:endParaRPr>
                    </a:p>
                  </a:txBody>
                  <a:tcPr/>
                </a:tc>
                <a:tc>
                  <a:txBody>
                    <a:bodyPr/>
                    <a:lstStyle/>
                    <a:p>
                      <a:r>
                        <a:rPr lang="en-US" dirty="0" smtClean="0"/>
                        <a:t>17</a:t>
                      </a:r>
                      <a:endParaRPr lang="en-US" dirty="0">
                        <a:solidFill>
                          <a:srgbClr val="000000"/>
                        </a:solidFill>
                      </a:endParaRPr>
                    </a:p>
                  </a:txBody>
                  <a:tcPr/>
                </a:tc>
                <a:tc>
                  <a:txBody>
                    <a:bodyPr/>
                    <a:lstStyle/>
                    <a:p>
                      <a:r>
                        <a:rPr lang="en-US" dirty="0" smtClean="0"/>
                        <a:t>18</a:t>
                      </a:r>
                      <a:endParaRPr lang="en-US" dirty="0">
                        <a:solidFill>
                          <a:srgbClr val="000000"/>
                        </a:solidFill>
                      </a:endParaRPr>
                    </a:p>
                  </a:txBody>
                  <a:tcPr/>
                </a:tc>
                <a:tc>
                  <a:txBody>
                    <a:bodyPr/>
                    <a:lstStyle/>
                    <a:p>
                      <a:r>
                        <a:rPr lang="en-US" dirty="0" smtClean="0"/>
                        <a:t>19</a:t>
                      </a:r>
                      <a:endParaRPr lang="en-US" dirty="0">
                        <a:solidFill>
                          <a:srgbClr val="000000"/>
                        </a:solidFill>
                      </a:endParaRPr>
                    </a:p>
                  </a:txBody>
                  <a:tcPr/>
                </a:tc>
              </a:tr>
            </a:tbl>
          </a:graphicData>
        </a:graphic>
      </p:graphicFrame>
      <p:sp>
        <p:nvSpPr>
          <p:cNvPr id="5" name="TextBox 4"/>
          <p:cNvSpPr txBox="1"/>
          <p:nvPr/>
        </p:nvSpPr>
        <p:spPr>
          <a:xfrm>
            <a:off x="453728" y="8261176"/>
            <a:ext cx="1018227" cy="523220"/>
          </a:xfrm>
          <a:prstGeom prst="rect">
            <a:avLst/>
          </a:prstGeom>
          <a:noFill/>
        </p:spPr>
        <p:txBody>
          <a:bodyPr wrap="none" rtlCol="0">
            <a:spAutoFit/>
          </a:bodyPr>
          <a:lstStyle/>
          <a:p>
            <a:r>
              <a:rPr lang="en-US" sz="2800" dirty="0" smtClean="0"/>
              <a:t>index</a:t>
            </a:r>
            <a:endParaRPr lang="en-US" sz="28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1606550" y="268288"/>
            <a:ext cx="10728325" cy="1841500"/>
          </a:xfrm>
        </p:spPr>
        <p:txBody>
          <a:bodyPr lIns="50785" tIns="50785" rIns="50785" bIns="50785">
            <a:normAutofit/>
          </a:bodyPr>
          <a:lstStyle/>
          <a:p>
            <a:pPr marL="520157" indent="-403123" eaLnBrk="1" fontAlgn="auto" hangingPunct="1">
              <a:spcBef>
                <a:spcPts val="853"/>
              </a:spcBef>
              <a:spcAft>
                <a:spcPts val="0"/>
              </a:spcAft>
              <a:defRPr/>
            </a:pPr>
            <a:r>
              <a:rPr lang="en-US" sz="6000" dirty="0" smtClean="0">
                <a:latin typeface="Arial" charset="0"/>
              </a:rPr>
              <a:t>Create bit list</a:t>
            </a:r>
            <a:endParaRPr lang="en-US" sz="6000" dirty="0">
              <a:latin typeface="Arial" charset="0"/>
            </a:endParaRPr>
          </a:p>
        </p:txBody>
      </p:sp>
      <p:sp>
        <p:nvSpPr>
          <p:cNvPr id="4" name="TextBox 3"/>
          <p:cNvSpPr txBox="1"/>
          <p:nvPr/>
        </p:nvSpPr>
        <p:spPr>
          <a:xfrm>
            <a:off x="2109912" y="2356520"/>
            <a:ext cx="10441160" cy="6001642"/>
          </a:xfrm>
          <a:prstGeom prst="rect">
            <a:avLst/>
          </a:prstGeom>
          <a:solidFill>
            <a:schemeClr val="accent3">
              <a:lumMod val="20000"/>
              <a:lumOff val="80000"/>
            </a:schemeClr>
          </a:solidFill>
          <a:ln>
            <a:noFill/>
          </a:ln>
        </p:spPr>
        <p:txBody>
          <a:bodyPr wrap="square" rtlCol="0">
            <a:spAutoFit/>
          </a:bodyPr>
          <a:lstStyle/>
          <a:p>
            <a:pPr algn="l"/>
            <a:r>
              <a:rPr lang="en-US" sz="2400" b="1" dirty="0">
                <a:solidFill>
                  <a:srgbClr val="008000"/>
                </a:solidFill>
              </a:rPr>
              <a:t>'Represent a subset of numbers between 0 and 19 as a bit list'</a:t>
            </a:r>
          </a:p>
          <a:p>
            <a:pPr algn="l"/>
            <a:endParaRPr lang="en-US" sz="2400" b="1" dirty="0"/>
          </a:p>
          <a:p>
            <a:pPr algn="l"/>
            <a:r>
              <a:rPr lang="en-US" sz="2400" b="1" dirty="0" err="1"/>
              <a:t>bitList</a:t>
            </a:r>
            <a:r>
              <a:rPr lang="en-US" sz="2400" b="1" dirty="0"/>
              <a:t> = 20*[0]</a:t>
            </a:r>
          </a:p>
          <a:p>
            <a:pPr algn="l"/>
            <a:endParaRPr lang="en-US" sz="2400" b="1" dirty="0"/>
          </a:p>
          <a:p>
            <a:pPr algn="l"/>
            <a:r>
              <a:rPr lang="en-US" sz="2400" b="1" dirty="0">
                <a:solidFill>
                  <a:srgbClr val="FF6600"/>
                </a:solidFill>
              </a:rPr>
              <a:t>while True</a:t>
            </a:r>
            <a:r>
              <a:rPr lang="en-US" sz="2400" b="1" dirty="0"/>
              <a:t>:</a:t>
            </a:r>
          </a:p>
          <a:p>
            <a:pPr algn="l"/>
            <a:r>
              <a:rPr lang="en-US" sz="2400" b="1" dirty="0"/>
              <a:t>    response = </a:t>
            </a:r>
            <a:r>
              <a:rPr lang="en-US" sz="2400" b="1" dirty="0">
                <a:solidFill>
                  <a:srgbClr val="800000"/>
                </a:solidFill>
              </a:rPr>
              <a:t>input</a:t>
            </a:r>
            <a:r>
              <a:rPr lang="en-US" sz="2400" b="1" dirty="0"/>
              <a:t>(</a:t>
            </a:r>
            <a:r>
              <a:rPr lang="en-US" sz="2400" b="1" dirty="0">
                <a:solidFill>
                  <a:srgbClr val="008000"/>
                </a:solidFill>
              </a:rPr>
              <a:t>"More numbers (y/n)? "</a:t>
            </a:r>
            <a:r>
              <a:rPr lang="en-US" sz="2400" b="1" dirty="0"/>
              <a:t>)</a:t>
            </a:r>
          </a:p>
          <a:p>
            <a:pPr algn="l"/>
            <a:r>
              <a:rPr lang="en-US" sz="2400" b="1" dirty="0"/>
              <a:t>   </a:t>
            </a:r>
            <a:r>
              <a:rPr lang="en-US" sz="2400" b="1" dirty="0">
                <a:solidFill>
                  <a:srgbClr val="FF6600"/>
                </a:solidFill>
              </a:rPr>
              <a:t> if </a:t>
            </a:r>
            <a:r>
              <a:rPr lang="en-US" sz="2400" b="1" dirty="0"/>
              <a:t>response == </a:t>
            </a:r>
            <a:r>
              <a:rPr lang="en-US" sz="2400" b="1" dirty="0">
                <a:solidFill>
                  <a:srgbClr val="008000"/>
                </a:solidFill>
              </a:rPr>
              <a:t>'n'</a:t>
            </a:r>
            <a:r>
              <a:rPr lang="en-US" sz="2400" b="1" dirty="0"/>
              <a:t>:</a:t>
            </a:r>
          </a:p>
          <a:p>
            <a:pPr algn="l"/>
            <a:r>
              <a:rPr lang="en-US" sz="2400" b="1" dirty="0"/>
              <a:t>       </a:t>
            </a:r>
            <a:r>
              <a:rPr lang="en-US" sz="2400" b="1" dirty="0">
                <a:solidFill>
                  <a:srgbClr val="FF6600"/>
                </a:solidFill>
              </a:rPr>
              <a:t> break</a:t>
            </a:r>
          </a:p>
          <a:p>
            <a:pPr algn="l"/>
            <a:endParaRPr lang="en-US" sz="2400" b="1" dirty="0"/>
          </a:p>
          <a:p>
            <a:pPr algn="l"/>
            <a:r>
              <a:rPr lang="en-US" sz="2400" b="1" dirty="0"/>
              <a:t>    number = </a:t>
            </a:r>
            <a:r>
              <a:rPr lang="en-US" sz="2400" b="1" dirty="0" err="1">
                <a:solidFill>
                  <a:srgbClr val="800000"/>
                </a:solidFill>
              </a:rPr>
              <a:t>int</a:t>
            </a:r>
            <a:r>
              <a:rPr lang="en-US" sz="2400" b="1" dirty="0"/>
              <a:t>(</a:t>
            </a:r>
            <a:r>
              <a:rPr lang="en-US" sz="2400" b="1" dirty="0">
                <a:solidFill>
                  <a:srgbClr val="800000"/>
                </a:solidFill>
              </a:rPr>
              <a:t>input</a:t>
            </a:r>
            <a:r>
              <a:rPr lang="en-US" sz="2400" b="1" dirty="0"/>
              <a:t>(</a:t>
            </a:r>
            <a:r>
              <a:rPr lang="en-US" sz="2400" b="1" dirty="0">
                <a:solidFill>
                  <a:srgbClr val="008000"/>
                </a:solidFill>
              </a:rPr>
              <a:t>"Next number (0-19): "</a:t>
            </a:r>
            <a:r>
              <a:rPr lang="en-US" sz="2400" b="1" dirty="0"/>
              <a:t>))</a:t>
            </a:r>
          </a:p>
          <a:p>
            <a:pPr algn="l"/>
            <a:r>
              <a:rPr lang="en-US" sz="2400" b="1" dirty="0"/>
              <a:t>   </a:t>
            </a:r>
            <a:r>
              <a:rPr lang="en-US" sz="2400" b="1" dirty="0">
                <a:solidFill>
                  <a:srgbClr val="FF6600"/>
                </a:solidFill>
              </a:rPr>
              <a:t> if </a:t>
            </a:r>
            <a:r>
              <a:rPr lang="en-US" sz="2400" b="1" dirty="0"/>
              <a:t>0 &lt;= number </a:t>
            </a:r>
            <a:r>
              <a:rPr lang="en-US" sz="2400" b="1" dirty="0">
                <a:solidFill>
                  <a:srgbClr val="FF6600"/>
                </a:solidFill>
              </a:rPr>
              <a:t>and</a:t>
            </a:r>
            <a:r>
              <a:rPr lang="en-US" sz="2400" b="1" dirty="0"/>
              <a:t> number &lt;= 19:</a:t>
            </a:r>
          </a:p>
          <a:p>
            <a:pPr algn="l"/>
            <a:r>
              <a:rPr lang="en-US" sz="2400" b="1" dirty="0"/>
              <a:t>        </a:t>
            </a:r>
            <a:r>
              <a:rPr lang="en-US" sz="2400" b="1" dirty="0" err="1"/>
              <a:t>bitList</a:t>
            </a:r>
            <a:r>
              <a:rPr lang="en-US" sz="2400" b="1" dirty="0"/>
              <a:t>[number] = 1</a:t>
            </a:r>
          </a:p>
          <a:p>
            <a:pPr algn="l"/>
            <a:r>
              <a:rPr lang="en-US" sz="2400" b="1" dirty="0"/>
              <a:t>   </a:t>
            </a:r>
            <a:r>
              <a:rPr lang="en-US" sz="2400" b="1" dirty="0">
                <a:solidFill>
                  <a:srgbClr val="FF6600"/>
                </a:solidFill>
              </a:rPr>
              <a:t> else</a:t>
            </a:r>
            <a:r>
              <a:rPr lang="en-US" sz="2400" b="1" dirty="0"/>
              <a:t>:</a:t>
            </a:r>
          </a:p>
          <a:p>
            <a:pPr algn="l"/>
            <a:r>
              <a:rPr lang="en-US" sz="2400" b="1" dirty="0"/>
              <a:t>        </a:t>
            </a:r>
            <a:r>
              <a:rPr lang="en-US" sz="2400" b="1" dirty="0">
                <a:solidFill>
                  <a:srgbClr val="800000"/>
                </a:solidFill>
              </a:rPr>
              <a:t>print</a:t>
            </a:r>
            <a:r>
              <a:rPr lang="en-US" sz="2400" b="1" dirty="0"/>
              <a:t>(</a:t>
            </a:r>
            <a:r>
              <a:rPr lang="en-US" sz="2400" b="1" dirty="0" err="1">
                <a:solidFill>
                  <a:srgbClr val="800000"/>
                </a:solidFill>
              </a:rPr>
              <a:t>str</a:t>
            </a:r>
            <a:r>
              <a:rPr lang="en-US" sz="2400" b="1" dirty="0"/>
              <a:t>(number) + </a:t>
            </a:r>
            <a:r>
              <a:rPr lang="en-US" sz="2400" b="1" dirty="0">
                <a:solidFill>
                  <a:srgbClr val="008000"/>
                </a:solidFill>
              </a:rPr>
              <a:t>"is a bad number."</a:t>
            </a:r>
            <a:r>
              <a:rPr lang="en-US" sz="2400" b="1" dirty="0"/>
              <a:t>)</a:t>
            </a:r>
          </a:p>
          <a:p>
            <a:pPr algn="l"/>
            <a:endParaRPr lang="en-US" sz="2400" b="1" dirty="0"/>
          </a:p>
          <a:p>
            <a:pPr algn="l"/>
            <a:r>
              <a:rPr lang="en-US" sz="2400" b="1" dirty="0">
                <a:solidFill>
                  <a:srgbClr val="800000"/>
                </a:solidFill>
              </a:rPr>
              <a:t>print</a:t>
            </a:r>
            <a:r>
              <a:rPr lang="en-US" sz="2400" b="1" dirty="0"/>
              <a:t>(</a:t>
            </a:r>
            <a:r>
              <a:rPr lang="en-US" sz="2400" b="1" dirty="0" err="1"/>
              <a:t>bitList</a:t>
            </a:r>
            <a:r>
              <a:rPr lang="en-US" sz="2400" b="1" dirty="0"/>
              <a:t>)</a:t>
            </a:r>
          </a:p>
        </p:txBody>
      </p:sp>
    </p:spTree>
    <p:extLst>
      <p:ext uri="{BB962C8B-B14F-4D97-AF65-F5344CB8AC3E}">
        <p14:creationId xmlns:p14="http://schemas.microsoft.com/office/powerpoint/2010/main" val="15690696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1606550" y="268288"/>
            <a:ext cx="10728325" cy="1841500"/>
          </a:xfrm>
        </p:spPr>
        <p:txBody>
          <a:bodyPr lIns="50785" tIns="50785" rIns="50785" bIns="50785">
            <a:normAutofit/>
          </a:bodyPr>
          <a:lstStyle/>
          <a:p>
            <a:pPr marL="520157" indent="-403123" eaLnBrk="1" fontAlgn="auto" hangingPunct="1">
              <a:spcBef>
                <a:spcPts val="853"/>
              </a:spcBef>
              <a:spcAft>
                <a:spcPts val="0"/>
              </a:spcAft>
              <a:defRPr/>
            </a:pPr>
            <a:r>
              <a:rPr lang="en-US" sz="6000" dirty="0" smtClean="0">
                <a:latin typeface="Arial" charset="0"/>
              </a:rPr>
              <a:t>Print Subset</a:t>
            </a:r>
            <a:endParaRPr lang="en-US" sz="6000" dirty="0">
              <a:latin typeface="Arial" charset="0"/>
            </a:endParaRPr>
          </a:p>
        </p:txBody>
      </p:sp>
      <p:sp>
        <p:nvSpPr>
          <p:cNvPr id="4" name="TextBox 3"/>
          <p:cNvSpPr txBox="1"/>
          <p:nvPr/>
        </p:nvSpPr>
        <p:spPr>
          <a:xfrm>
            <a:off x="2037904" y="1708448"/>
            <a:ext cx="10441160" cy="7848301"/>
          </a:xfrm>
          <a:prstGeom prst="rect">
            <a:avLst/>
          </a:prstGeom>
          <a:solidFill>
            <a:schemeClr val="accent3">
              <a:lumMod val="20000"/>
              <a:lumOff val="80000"/>
            </a:schemeClr>
          </a:solidFill>
          <a:ln>
            <a:noFill/>
          </a:ln>
        </p:spPr>
        <p:txBody>
          <a:bodyPr wrap="square" rtlCol="0">
            <a:spAutoFit/>
          </a:bodyPr>
          <a:lstStyle/>
          <a:p>
            <a:pPr algn="l"/>
            <a:r>
              <a:rPr lang="en-US" sz="2400" b="1" dirty="0">
                <a:solidFill>
                  <a:srgbClr val="008000"/>
                </a:solidFill>
              </a:rPr>
              <a:t>'Read a subset numbers between 0 and 19'</a:t>
            </a:r>
          </a:p>
          <a:p>
            <a:pPr algn="l"/>
            <a:endParaRPr lang="en-US" sz="2400" b="1" dirty="0">
              <a:solidFill>
                <a:srgbClr val="008000"/>
              </a:solidFill>
            </a:endParaRPr>
          </a:p>
          <a:p>
            <a:pPr algn="l"/>
            <a:r>
              <a:rPr lang="en-US" sz="2400" b="1" dirty="0">
                <a:solidFill>
                  <a:srgbClr val="008000"/>
                </a:solidFill>
              </a:rPr>
              <a:t>'Use </a:t>
            </a:r>
            <a:r>
              <a:rPr lang="en-US" sz="2400" b="1" dirty="0" err="1">
                <a:solidFill>
                  <a:srgbClr val="008000"/>
                </a:solidFill>
              </a:rPr>
              <a:t>bitList</a:t>
            </a:r>
            <a:r>
              <a:rPr lang="en-US" sz="2400" b="1" dirty="0">
                <a:solidFill>
                  <a:srgbClr val="008000"/>
                </a:solidFill>
              </a:rPr>
              <a:t> to represent the </a:t>
            </a:r>
            <a:r>
              <a:rPr lang="en-US" sz="2400" b="1" dirty="0" smtClean="0">
                <a:solidFill>
                  <a:srgbClr val="008000"/>
                </a:solidFill>
              </a:rPr>
              <a:t>subset’</a:t>
            </a:r>
          </a:p>
          <a:p>
            <a:pPr algn="l"/>
            <a:r>
              <a:rPr lang="en-US" sz="2400" b="1" dirty="0" err="1" smtClean="0"/>
              <a:t>bitList</a:t>
            </a:r>
            <a:r>
              <a:rPr lang="en-US" sz="2400" b="1" dirty="0" smtClean="0"/>
              <a:t> </a:t>
            </a:r>
            <a:r>
              <a:rPr lang="en-US" sz="2400" b="1" dirty="0"/>
              <a:t>= 20*[0]</a:t>
            </a:r>
          </a:p>
          <a:p>
            <a:pPr algn="l"/>
            <a:endParaRPr lang="en-US" sz="2400" b="1" dirty="0"/>
          </a:p>
          <a:p>
            <a:pPr algn="l"/>
            <a:r>
              <a:rPr lang="en-US" sz="2400" b="1" dirty="0">
                <a:solidFill>
                  <a:srgbClr val="FF6600"/>
                </a:solidFill>
              </a:rPr>
              <a:t>while True</a:t>
            </a:r>
            <a:r>
              <a:rPr lang="en-US" sz="2400" b="1" dirty="0"/>
              <a:t>:</a:t>
            </a:r>
          </a:p>
          <a:p>
            <a:pPr algn="l"/>
            <a:r>
              <a:rPr lang="en-US" sz="2400" b="1" dirty="0"/>
              <a:t>    response = </a:t>
            </a:r>
            <a:r>
              <a:rPr lang="en-US" sz="2400" b="1" dirty="0">
                <a:solidFill>
                  <a:srgbClr val="800000"/>
                </a:solidFill>
              </a:rPr>
              <a:t>input</a:t>
            </a:r>
            <a:r>
              <a:rPr lang="en-US" sz="2400" b="1" dirty="0"/>
              <a:t>(</a:t>
            </a:r>
            <a:r>
              <a:rPr lang="en-US" sz="2400" b="1" dirty="0">
                <a:solidFill>
                  <a:srgbClr val="008000"/>
                </a:solidFill>
              </a:rPr>
              <a:t>"More numbers (y/n)? "</a:t>
            </a:r>
            <a:r>
              <a:rPr lang="en-US" sz="2400" b="1" dirty="0"/>
              <a:t>)</a:t>
            </a:r>
          </a:p>
          <a:p>
            <a:pPr algn="l"/>
            <a:r>
              <a:rPr lang="en-US" sz="2400" b="1" dirty="0"/>
              <a:t>   </a:t>
            </a:r>
            <a:r>
              <a:rPr lang="en-US" sz="2400" b="1" dirty="0">
                <a:solidFill>
                  <a:srgbClr val="FF6600"/>
                </a:solidFill>
              </a:rPr>
              <a:t> if </a:t>
            </a:r>
            <a:r>
              <a:rPr lang="en-US" sz="2400" b="1" dirty="0"/>
              <a:t>response == </a:t>
            </a:r>
            <a:r>
              <a:rPr lang="en-US" sz="2400" b="1" dirty="0">
                <a:solidFill>
                  <a:srgbClr val="008000"/>
                </a:solidFill>
              </a:rPr>
              <a:t>'n'</a:t>
            </a:r>
            <a:r>
              <a:rPr lang="en-US" sz="2400" b="1" dirty="0"/>
              <a:t>:</a:t>
            </a:r>
          </a:p>
          <a:p>
            <a:pPr algn="l"/>
            <a:r>
              <a:rPr lang="en-US" sz="2400" b="1" dirty="0"/>
              <a:t>       </a:t>
            </a:r>
            <a:r>
              <a:rPr lang="en-US" sz="2400" b="1" dirty="0">
                <a:solidFill>
                  <a:srgbClr val="FF6600"/>
                </a:solidFill>
              </a:rPr>
              <a:t> break</a:t>
            </a:r>
          </a:p>
          <a:p>
            <a:pPr algn="l"/>
            <a:endParaRPr lang="en-US" sz="2400" b="1" dirty="0"/>
          </a:p>
          <a:p>
            <a:pPr algn="l"/>
            <a:r>
              <a:rPr lang="en-US" sz="2400" b="1" dirty="0"/>
              <a:t>    number = </a:t>
            </a:r>
            <a:r>
              <a:rPr lang="en-US" sz="2400" b="1" dirty="0" err="1">
                <a:solidFill>
                  <a:srgbClr val="800000"/>
                </a:solidFill>
              </a:rPr>
              <a:t>int</a:t>
            </a:r>
            <a:r>
              <a:rPr lang="en-US" sz="2400" b="1" dirty="0"/>
              <a:t>(</a:t>
            </a:r>
            <a:r>
              <a:rPr lang="en-US" sz="2400" b="1" dirty="0">
                <a:solidFill>
                  <a:srgbClr val="800000"/>
                </a:solidFill>
              </a:rPr>
              <a:t>input</a:t>
            </a:r>
            <a:r>
              <a:rPr lang="en-US" sz="2400" b="1" dirty="0"/>
              <a:t>(</a:t>
            </a:r>
            <a:r>
              <a:rPr lang="en-US" sz="2400" b="1" dirty="0">
                <a:solidFill>
                  <a:srgbClr val="008000"/>
                </a:solidFill>
              </a:rPr>
              <a:t>"Next number (0-19): "</a:t>
            </a:r>
            <a:r>
              <a:rPr lang="en-US" sz="2400" b="1" dirty="0"/>
              <a:t>))</a:t>
            </a:r>
          </a:p>
          <a:p>
            <a:pPr algn="l"/>
            <a:r>
              <a:rPr lang="en-US" sz="2400" b="1" dirty="0"/>
              <a:t>   </a:t>
            </a:r>
            <a:r>
              <a:rPr lang="en-US" sz="2400" b="1" dirty="0">
                <a:solidFill>
                  <a:srgbClr val="FF6600"/>
                </a:solidFill>
              </a:rPr>
              <a:t> if </a:t>
            </a:r>
            <a:r>
              <a:rPr lang="en-US" sz="2400" b="1" dirty="0"/>
              <a:t>0 &lt;= number </a:t>
            </a:r>
            <a:r>
              <a:rPr lang="en-US" sz="2400" b="1" dirty="0">
                <a:solidFill>
                  <a:srgbClr val="FF6600"/>
                </a:solidFill>
              </a:rPr>
              <a:t>and</a:t>
            </a:r>
            <a:r>
              <a:rPr lang="en-US" sz="2400" b="1" dirty="0"/>
              <a:t> number &lt;= 19:</a:t>
            </a:r>
          </a:p>
          <a:p>
            <a:pPr algn="l"/>
            <a:r>
              <a:rPr lang="en-US" sz="2400" b="1" dirty="0"/>
              <a:t>        </a:t>
            </a:r>
            <a:r>
              <a:rPr lang="en-US" sz="2400" b="1" dirty="0" err="1"/>
              <a:t>bitList</a:t>
            </a:r>
            <a:r>
              <a:rPr lang="en-US" sz="2400" b="1" dirty="0"/>
              <a:t>[number] = 1</a:t>
            </a:r>
          </a:p>
          <a:p>
            <a:pPr algn="l"/>
            <a:r>
              <a:rPr lang="en-US" sz="2400" b="1" dirty="0"/>
              <a:t>   </a:t>
            </a:r>
            <a:r>
              <a:rPr lang="en-US" sz="2400" b="1" dirty="0">
                <a:solidFill>
                  <a:srgbClr val="FF6600"/>
                </a:solidFill>
              </a:rPr>
              <a:t> else</a:t>
            </a:r>
            <a:r>
              <a:rPr lang="en-US" sz="2400" b="1" dirty="0"/>
              <a:t>:</a:t>
            </a:r>
          </a:p>
          <a:p>
            <a:pPr algn="l"/>
            <a:r>
              <a:rPr lang="en-US" sz="2400" b="1" dirty="0"/>
              <a:t>        </a:t>
            </a:r>
            <a:r>
              <a:rPr lang="en-US" sz="2400" b="1" dirty="0">
                <a:solidFill>
                  <a:srgbClr val="800000"/>
                </a:solidFill>
              </a:rPr>
              <a:t>print</a:t>
            </a:r>
            <a:r>
              <a:rPr lang="en-US" sz="2400" b="1" dirty="0"/>
              <a:t>(</a:t>
            </a:r>
            <a:r>
              <a:rPr lang="en-US" sz="2400" b="1" dirty="0" err="1">
                <a:solidFill>
                  <a:srgbClr val="800000"/>
                </a:solidFill>
              </a:rPr>
              <a:t>str</a:t>
            </a:r>
            <a:r>
              <a:rPr lang="en-US" sz="2400" b="1" dirty="0"/>
              <a:t>(number) + </a:t>
            </a:r>
            <a:r>
              <a:rPr lang="en-US" sz="2400" b="1" dirty="0">
                <a:solidFill>
                  <a:srgbClr val="008000"/>
                </a:solidFill>
              </a:rPr>
              <a:t>"is a bad number."</a:t>
            </a:r>
            <a:r>
              <a:rPr lang="en-US" sz="2400" b="1" dirty="0"/>
              <a:t>)</a:t>
            </a:r>
          </a:p>
          <a:p>
            <a:pPr algn="l"/>
            <a:endParaRPr lang="en-US" sz="2400" b="1" dirty="0">
              <a:solidFill>
                <a:srgbClr val="008000"/>
              </a:solidFill>
            </a:endParaRPr>
          </a:p>
          <a:p>
            <a:pPr algn="l"/>
            <a:r>
              <a:rPr lang="en-US" sz="2400" b="1" dirty="0">
                <a:solidFill>
                  <a:srgbClr val="008000"/>
                </a:solidFill>
              </a:rPr>
              <a:t>'Print subset'</a:t>
            </a:r>
          </a:p>
          <a:p>
            <a:pPr algn="l"/>
            <a:endParaRPr lang="en-US" sz="2400" b="1" dirty="0">
              <a:solidFill>
                <a:srgbClr val="800000"/>
              </a:solidFill>
            </a:endParaRPr>
          </a:p>
          <a:p>
            <a:pPr algn="l"/>
            <a:r>
              <a:rPr lang="en-US" sz="2400" b="1" dirty="0">
                <a:solidFill>
                  <a:srgbClr val="FF6600"/>
                </a:solidFill>
              </a:rPr>
              <a:t>for </a:t>
            </a:r>
            <a:r>
              <a:rPr lang="en-US" sz="2400" b="1" dirty="0"/>
              <a:t>k </a:t>
            </a:r>
            <a:r>
              <a:rPr lang="en-US" sz="2400" b="1" dirty="0">
                <a:solidFill>
                  <a:srgbClr val="FF6600"/>
                </a:solidFill>
              </a:rPr>
              <a:t>in</a:t>
            </a:r>
            <a:r>
              <a:rPr lang="en-US" sz="2400" b="1" dirty="0"/>
              <a:t> </a:t>
            </a:r>
            <a:r>
              <a:rPr lang="en-US" sz="2400" b="1" dirty="0">
                <a:solidFill>
                  <a:srgbClr val="800000"/>
                </a:solidFill>
              </a:rPr>
              <a:t>range</a:t>
            </a:r>
            <a:r>
              <a:rPr lang="en-US" sz="2400" b="1" dirty="0"/>
              <a:t>(</a:t>
            </a:r>
            <a:r>
              <a:rPr lang="en-US" sz="2400" b="1" dirty="0" err="1">
                <a:solidFill>
                  <a:srgbClr val="800000"/>
                </a:solidFill>
              </a:rPr>
              <a:t>len</a:t>
            </a:r>
            <a:r>
              <a:rPr lang="en-US" sz="2400" b="1" dirty="0"/>
              <a:t>(</a:t>
            </a:r>
            <a:r>
              <a:rPr lang="en-US" sz="2400" b="1" dirty="0" err="1"/>
              <a:t>bitList</a:t>
            </a:r>
            <a:r>
              <a:rPr lang="en-US" sz="2400" b="1" dirty="0"/>
              <a:t>)):</a:t>
            </a:r>
          </a:p>
          <a:p>
            <a:pPr algn="l"/>
            <a:r>
              <a:rPr lang="en-US" sz="2400" b="1" dirty="0"/>
              <a:t>    if </a:t>
            </a:r>
            <a:r>
              <a:rPr lang="en-US" sz="2400" b="1" dirty="0" err="1"/>
              <a:t>bitList</a:t>
            </a:r>
            <a:r>
              <a:rPr lang="en-US" sz="2400" b="1" dirty="0"/>
              <a:t>[k] == 1:</a:t>
            </a:r>
          </a:p>
          <a:p>
            <a:pPr algn="l"/>
            <a:r>
              <a:rPr lang="en-US" sz="2400" b="1" dirty="0"/>
              <a:t>        </a:t>
            </a:r>
            <a:r>
              <a:rPr lang="en-US" sz="2400" b="1" dirty="0">
                <a:solidFill>
                  <a:srgbClr val="800000"/>
                </a:solidFill>
              </a:rPr>
              <a:t>print</a:t>
            </a:r>
            <a:r>
              <a:rPr lang="en-US" sz="2400" b="1" dirty="0"/>
              <a:t>(</a:t>
            </a:r>
            <a:r>
              <a:rPr lang="en-US" sz="2400" b="1" dirty="0" smtClean="0"/>
              <a:t>k)</a:t>
            </a:r>
            <a:endParaRPr lang="en-US" sz="2400" b="1" dirty="0"/>
          </a:p>
        </p:txBody>
      </p:sp>
    </p:spTree>
    <p:extLst>
      <p:ext uri="{BB962C8B-B14F-4D97-AF65-F5344CB8AC3E}">
        <p14:creationId xmlns:p14="http://schemas.microsoft.com/office/powerpoint/2010/main" val="1595610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1606550" y="268288"/>
            <a:ext cx="10728325" cy="1841500"/>
          </a:xfrm>
        </p:spPr>
        <p:txBody>
          <a:bodyPr lIns="50785" tIns="50785" rIns="50785" bIns="50785">
            <a:normAutofit/>
          </a:bodyPr>
          <a:lstStyle/>
          <a:p>
            <a:pPr marL="520157" indent="-403123" eaLnBrk="1" fontAlgn="auto" hangingPunct="1">
              <a:spcBef>
                <a:spcPts val="853"/>
              </a:spcBef>
              <a:spcAft>
                <a:spcPts val="0"/>
              </a:spcAft>
              <a:defRPr/>
            </a:pPr>
            <a:r>
              <a:rPr lang="en-US" sz="6000" dirty="0" smtClean="0">
                <a:latin typeface="Arial" charset="0"/>
              </a:rPr>
              <a:t>An Aside:</a:t>
            </a:r>
            <a:endParaRPr lang="en-US" sz="6000" dirty="0">
              <a:latin typeface="Arial" charset="0"/>
            </a:endParaRPr>
          </a:p>
        </p:txBody>
      </p:sp>
      <p:sp>
        <p:nvSpPr>
          <p:cNvPr id="4" name="TextBox 3"/>
          <p:cNvSpPr txBox="1"/>
          <p:nvPr/>
        </p:nvSpPr>
        <p:spPr>
          <a:xfrm>
            <a:off x="2037904" y="1708448"/>
            <a:ext cx="10441160" cy="7602081"/>
          </a:xfrm>
          <a:prstGeom prst="rect">
            <a:avLst/>
          </a:prstGeom>
          <a:solidFill>
            <a:schemeClr val="accent3">
              <a:lumMod val="20000"/>
              <a:lumOff val="80000"/>
            </a:schemeClr>
          </a:solidFill>
          <a:ln>
            <a:noFill/>
          </a:ln>
        </p:spPr>
        <p:txBody>
          <a:bodyPr wrap="square" rtlCol="0">
            <a:spAutoFit/>
          </a:bodyPr>
          <a:lstStyle/>
          <a:p>
            <a:pPr algn="l"/>
            <a:r>
              <a:rPr lang="en-US" sz="3200" b="1" dirty="0" smtClean="0">
                <a:solidFill>
                  <a:srgbClr val="008000"/>
                </a:solidFill>
              </a:rPr>
              <a:t>We have seen how to iterate over each index in a list:</a:t>
            </a:r>
          </a:p>
          <a:p>
            <a:pPr algn="l"/>
            <a:r>
              <a:rPr lang="en-US" sz="3200" b="1" dirty="0">
                <a:solidFill>
                  <a:srgbClr val="FF6600"/>
                </a:solidFill>
              </a:rPr>
              <a:t>for </a:t>
            </a:r>
            <a:r>
              <a:rPr lang="en-US" sz="3200" b="1" dirty="0" smtClean="0"/>
              <a:t>index </a:t>
            </a:r>
            <a:r>
              <a:rPr lang="en-US" sz="3200" b="1" dirty="0">
                <a:solidFill>
                  <a:srgbClr val="FF6600"/>
                </a:solidFill>
              </a:rPr>
              <a:t>in</a:t>
            </a:r>
            <a:r>
              <a:rPr lang="en-US" sz="3200" b="1" dirty="0"/>
              <a:t> </a:t>
            </a:r>
            <a:r>
              <a:rPr lang="en-US" sz="3200" b="1" dirty="0" smtClean="0">
                <a:solidFill>
                  <a:srgbClr val="800000"/>
                </a:solidFill>
              </a:rPr>
              <a:t>range</a:t>
            </a:r>
            <a:r>
              <a:rPr lang="en-US" sz="3200" b="1" dirty="0" smtClean="0"/>
              <a:t>(</a:t>
            </a:r>
            <a:r>
              <a:rPr lang="en-US" sz="3200" b="1" dirty="0" smtClean="0">
                <a:solidFill>
                  <a:srgbClr val="800000"/>
                </a:solidFill>
              </a:rPr>
              <a:t>start, stop[, step]):</a:t>
            </a:r>
          </a:p>
          <a:p>
            <a:pPr algn="l"/>
            <a:r>
              <a:rPr lang="en-US" sz="3200" b="1" dirty="0" smtClean="0">
                <a:solidFill>
                  <a:srgbClr val="008000"/>
                </a:solidFill>
              </a:rPr>
              <a:t>or</a:t>
            </a:r>
            <a:endParaRPr lang="en-US" sz="3200" b="1" dirty="0">
              <a:solidFill>
                <a:srgbClr val="008000"/>
              </a:solidFill>
            </a:endParaRPr>
          </a:p>
          <a:p>
            <a:pPr algn="l"/>
            <a:r>
              <a:rPr lang="en-US" sz="3200" b="1" dirty="0">
                <a:solidFill>
                  <a:srgbClr val="FF6600"/>
                </a:solidFill>
              </a:rPr>
              <a:t>for </a:t>
            </a:r>
            <a:r>
              <a:rPr lang="en-US" sz="3200" b="1" dirty="0" smtClean="0"/>
              <a:t>index </a:t>
            </a:r>
            <a:r>
              <a:rPr lang="en-US" sz="3200" b="1" dirty="0">
                <a:solidFill>
                  <a:srgbClr val="FF6600"/>
                </a:solidFill>
              </a:rPr>
              <a:t>in</a:t>
            </a:r>
            <a:r>
              <a:rPr lang="en-US" sz="3200" b="1" dirty="0"/>
              <a:t> </a:t>
            </a:r>
            <a:r>
              <a:rPr lang="en-US" sz="3200" b="1" dirty="0" smtClean="0">
                <a:solidFill>
                  <a:srgbClr val="800000"/>
                </a:solidFill>
              </a:rPr>
              <a:t>range</a:t>
            </a:r>
            <a:r>
              <a:rPr lang="en-US" sz="3200" b="1" dirty="0" smtClean="0"/>
              <a:t>(</a:t>
            </a:r>
            <a:r>
              <a:rPr lang="en-US" sz="3200" b="1" dirty="0" smtClean="0">
                <a:solidFill>
                  <a:srgbClr val="800000"/>
                </a:solidFill>
              </a:rPr>
              <a:t>start):</a:t>
            </a:r>
            <a:endParaRPr lang="en-US" sz="3200" b="1" dirty="0">
              <a:solidFill>
                <a:srgbClr val="800000"/>
              </a:solidFill>
            </a:endParaRPr>
          </a:p>
          <a:p>
            <a:pPr algn="l"/>
            <a:endParaRPr lang="en-US" sz="3200" b="1" dirty="0" smtClean="0"/>
          </a:p>
          <a:p>
            <a:pPr algn="l"/>
            <a:r>
              <a:rPr lang="en-US" sz="3200" b="1" dirty="0">
                <a:solidFill>
                  <a:srgbClr val="008000"/>
                </a:solidFill>
              </a:rPr>
              <a:t>We have seen how to iterate over each </a:t>
            </a:r>
            <a:r>
              <a:rPr lang="en-US" sz="3200" b="1" dirty="0" smtClean="0">
                <a:solidFill>
                  <a:srgbClr val="008000"/>
                </a:solidFill>
              </a:rPr>
              <a:t>item in </a:t>
            </a:r>
            <a:r>
              <a:rPr lang="en-US" sz="3200" b="1" dirty="0">
                <a:solidFill>
                  <a:srgbClr val="008000"/>
                </a:solidFill>
              </a:rPr>
              <a:t>a list:</a:t>
            </a:r>
          </a:p>
          <a:p>
            <a:pPr algn="l"/>
            <a:r>
              <a:rPr lang="en-US" sz="3200" b="1" dirty="0">
                <a:solidFill>
                  <a:srgbClr val="FF6600"/>
                </a:solidFill>
              </a:rPr>
              <a:t>for </a:t>
            </a:r>
            <a:r>
              <a:rPr lang="en-US" sz="3200" b="1" dirty="0" smtClean="0"/>
              <a:t>item </a:t>
            </a:r>
            <a:r>
              <a:rPr lang="en-US" sz="3200" b="1" dirty="0">
                <a:solidFill>
                  <a:srgbClr val="FF6600"/>
                </a:solidFill>
              </a:rPr>
              <a:t>in</a:t>
            </a:r>
            <a:r>
              <a:rPr lang="en-US" sz="3200" b="1" dirty="0"/>
              <a:t> </a:t>
            </a:r>
            <a:r>
              <a:rPr lang="en-US" sz="3200" b="1" dirty="0" smtClean="0">
                <a:solidFill>
                  <a:srgbClr val="800000"/>
                </a:solidFill>
              </a:rPr>
              <a:t>L:</a:t>
            </a:r>
            <a:endParaRPr lang="en-US" sz="3200" b="1" dirty="0">
              <a:solidFill>
                <a:srgbClr val="800000"/>
              </a:solidFill>
            </a:endParaRPr>
          </a:p>
          <a:p>
            <a:pPr algn="l"/>
            <a:endParaRPr lang="en-US" sz="3200" b="1" dirty="0"/>
          </a:p>
          <a:p>
            <a:pPr algn="l"/>
            <a:r>
              <a:rPr lang="en-US" sz="3200" b="1" dirty="0">
                <a:solidFill>
                  <a:srgbClr val="008000"/>
                </a:solidFill>
              </a:rPr>
              <a:t>We </a:t>
            </a:r>
            <a:r>
              <a:rPr lang="en-US" sz="3200" b="1" dirty="0" smtClean="0">
                <a:solidFill>
                  <a:srgbClr val="008000"/>
                </a:solidFill>
              </a:rPr>
              <a:t>want to do both!!</a:t>
            </a:r>
          </a:p>
          <a:p>
            <a:pPr algn="l"/>
            <a:r>
              <a:rPr lang="en-US" sz="3200" b="1" dirty="0">
                <a:solidFill>
                  <a:srgbClr val="FF6600"/>
                </a:solidFill>
              </a:rPr>
              <a:t>for </a:t>
            </a:r>
            <a:r>
              <a:rPr lang="en-US" sz="3200" b="1" dirty="0" smtClean="0"/>
              <a:t>index, value </a:t>
            </a:r>
            <a:r>
              <a:rPr lang="en-US" sz="3200" b="1" dirty="0" smtClean="0">
                <a:solidFill>
                  <a:srgbClr val="FF6600"/>
                </a:solidFill>
              </a:rPr>
              <a:t>in </a:t>
            </a:r>
            <a:r>
              <a:rPr lang="en-US" sz="3200" b="1" dirty="0" smtClean="0"/>
              <a:t> </a:t>
            </a:r>
            <a:r>
              <a:rPr lang="en-US" sz="3200" b="1" dirty="0" smtClean="0">
                <a:solidFill>
                  <a:srgbClr val="800000"/>
                </a:solidFill>
              </a:rPr>
              <a:t>enumerate(L):</a:t>
            </a:r>
            <a:endParaRPr lang="en-US" sz="3200" b="1" dirty="0" smtClean="0">
              <a:solidFill>
                <a:srgbClr val="008000"/>
              </a:solidFill>
            </a:endParaRPr>
          </a:p>
          <a:p>
            <a:pPr algn="l"/>
            <a:endParaRPr lang="en-US" sz="2400" b="1" dirty="0">
              <a:solidFill>
                <a:srgbClr val="008000"/>
              </a:solidFill>
            </a:endParaRPr>
          </a:p>
          <a:p>
            <a:pPr algn="l"/>
            <a:endParaRPr lang="en-US" sz="2400" b="1" dirty="0" smtClean="0">
              <a:solidFill>
                <a:srgbClr val="008000"/>
              </a:solidFill>
            </a:endParaRPr>
          </a:p>
          <a:p>
            <a:pPr algn="l"/>
            <a:r>
              <a:rPr lang="en-US" sz="2400" b="1" dirty="0" smtClean="0">
                <a:solidFill>
                  <a:srgbClr val="008000"/>
                </a:solidFill>
              </a:rPr>
              <a:t>'Print </a:t>
            </a:r>
            <a:r>
              <a:rPr lang="en-US" sz="2400" b="1" dirty="0">
                <a:solidFill>
                  <a:srgbClr val="008000"/>
                </a:solidFill>
              </a:rPr>
              <a:t>subset'</a:t>
            </a:r>
          </a:p>
          <a:p>
            <a:pPr algn="l"/>
            <a:endParaRPr lang="en-US" sz="2400" b="1" dirty="0">
              <a:solidFill>
                <a:srgbClr val="800000"/>
              </a:solidFill>
            </a:endParaRPr>
          </a:p>
          <a:p>
            <a:pPr algn="l"/>
            <a:r>
              <a:rPr lang="en-US" sz="2400" b="1" dirty="0">
                <a:solidFill>
                  <a:srgbClr val="FF6600"/>
                </a:solidFill>
              </a:rPr>
              <a:t>for </a:t>
            </a:r>
            <a:r>
              <a:rPr lang="en-US" sz="2400" b="1" dirty="0"/>
              <a:t>k </a:t>
            </a:r>
            <a:r>
              <a:rPr lang="en-US" sz="2400" b="1" dirty="0">
                <a:solidFill>
                  <a:srgbClr val="FF6600"/>
                </a:solidFill>
              </a:rPr>
              <a:t>in</a:t>
            </a:r>
            <a:r>
              <a:rPr lang="en-US" sz="2400" b="1" dirty="0"/>
              <a:t> </a:t>
            </a:r>
            <a:r>
              <a:rPr lang="en-US" sz="2400" b="1" dirty="0">
                <a:solidFill>
                  <a:srgbClr val="800000"/>
                </a:solidFill>
              </a:rPr>
              <a:t>range</a:t>
            </a:r>
            <a:r>
              <a:rPr lang="en-US" sz="2400" b="1" dirty="0"/>
              <a:t>(</a:t>
            </a:r>
            <a:r>
              <a:rPr lang="en-US" sz="2400" b="1" dirty="0" err="1">
                <a:solidFill>
                  <a:srgbClr val="800000"/>
                </a:solidFill>
              </a:rPr>
              <a:t>len</a:t>
            </a:r>
            <a:r>
              <a:rPr lang="en-US" sz="2400" b="1" dirty="0"/>
              <a:t>(</a:t>
            </a:r>
            <a:r>
              <a:rPr lang="en-US" sz="2400" b="1" dirty="0" err="1"/>
              <a:t>bitList</a:t>
            </a:r>
            <a:r>
              <a:rPr lang="en-US" sz="2400" b="1" dirty="0"/>
              <a:t>)):</a:t>
            </a:r>
          </a:p>
          <a:p>
            <a:pPr algn="l"/>
            <a:r>
              <a:rPr lang="en-US" sz="2400" b="1" dirty="0"/>
              <a:t>    if </a:t>
            </a:r>
            <a:r>
              <a:rPr lang="en-US" sz="2400" b="1" dirty="0" err="1"/>
              <a:t>bitList</a:t>
            </a:r>
            <a:r>
              <a:rPr lang="en-US" sz="2400" b="1" dirty="0"/>
              <a:t>[k] == 1:</a:t>
            </a:r>
          </a:p>
          <a:p>
            <a:pPr algn="l"/>
            <a:r>
              <a:rPr lang="en-US" sz="2400" b="1" dirty="0"/>
              <a:t>        </a:t>
            </a:r>
            <a:r>
              <a:rPr lang="en-US" sz="2400" b="1" dirty="0">
                <a:solidFill>
                  <a:srgbClr val="800000"/>
                </a:solidFill>
              </a:rPr>
              <a:t>print</a:t>
            </a:r>
            <a:r>
              <a:rPr lang="en-US" sz="2400" b="1" dirty="0"/>
              <a:t>(</a:t>
            </a:r>
            <a:r>
              <a:rPr lang="en-US" sz="2400" b="1" dirty="0" smtClean="0"/>
              <a:t>k)</a:t>
            </a:r>
            <a:endParaRPr lang="en-US" sz="2400" b="1" dirty="0"/>
          </a:p>
        </p:txBody>
      </p:sp>
    </p:spTree>
    <p:extLst>
      <p:ext uri="{BB962C8B-B14F-4D97-AF65-F5344CB8AC3E}">
        <p14:creationId xmlns:p14="http://schemas.microsoft.com/office/powerpoint/2010/main" val="158517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1606550" y="268288"/>
            <a:ext cx="10728325" cy="1841500"/>
          </a:xfrm>
        </p:spPr>
        <p:txBody>
          <a:bodyPr lIns="50785" tIns="50785" rIns="50785" bIns="50785">
            <a:normAutofit/>
          </a:bodyPr>
          <a:lstStyle/>
          <a:p>
            <a:pPr marL="520157" indent="-403123" eaLnBrk="1" fontAlgn="auto" hangingPunct="1">
              <a:spcBef>
                <a:spcPts val="853"/>
              </a:spcBef>
              <a:spcAft>
                <a:spcPts val="0"/>
              </a:spcAft>
              <a:defRPr/>
            </a:pPr>
            <a:r>
              <a:rPr lang="en-US" sz="6000" dirty="0" smtClean="0">
                <a:latin typeface="Arial" charset="0"/>
              </a:rPr>
              <a:t>An Aside:</a:t>
            </a:r>
            <a:endParaRPr lang="en-US" sz="6000" dirty="0">
              <a:latin typeface="Arial" charset="0"/>
            </a:endParaRPr>
          </a:p>
        </p:txBody>
      </p:sp>
      <p:sp>
        <p:nvSpPr>
          <p:cNvPr id="4" name="TextBox 3"/>
          <p:cNvSpPr txBox="1"/>
          <p:nvPr/>
        </p:nvSpPr>
        <p:spPr>
          <a:xfrm>
            <a:off x="2037904" y="1708448"/>
            <a:ext cx="10441160" cy="7602081"/>
          </a:xfrm>
          <a:prstGeom prst="rect">
            <a:avLst/>
          </a:prstGeom>
          <a:solidFill>
            <a:schemeClr val="accent3">
              <a:lumMod val="20000"/>
              <a:lumOff val="80000"/>
            </a:schemeClr>
          </a:solidFill>
          <a:ln>
            <a:noFill/>
          </a:ln>
        </p:spPr>
        <p:txBody>
          <a:bodyPr wrap="square" rtlCol="0">
            <a:spAutoFit/>
          </a:bodyPr>
          <a:lstStyle/>
          <a:p>
            <a:pPr algn="l"/>
            <a:r>
              <a:rPr lang="en-US" sz="3200" b="1" dirty="0" smtClean="0">
                <a:solidFill>
                  <a:srgbClr val="008000"/>
                </a:solidFill>
              </a:rPr>
              <a:t>We have seen how to iterate over each index in a list:</a:t>
            </a:r>
          </a:p>
          <a:p>
            <a:pPr algn="l"/>
            <a:r>
              <a:rPr lang="en-US" sz="3200" b="1" dirty="0">
                <a:solidFill>
                  <a:srgbClr val="FF6600"/>
                </a:solidFill>
              </a:rPr>
              <a:t>for </a:t>
            </a:r>
            <a:r>
              <a:rPr lang="en-US" sz="3200" b="1" dirty="0" smtClean="0"/>
              <a:t>index </a:t>
            </a:r>
            <a:r>
              <a:rPr lang="en-US" sz="3200" b="1" dirty="0">
                <a:solidFill>
                  <a:srgbClr val="FF6600"/>
                </a:solidFill>
              </a:rPr>
              <a:t>in</a:t>
            </a:r>
            <a:r>
              <a:rPr lang="en-US" sz="3200" b="1" dirty="0"/>
              <a:t> </a:t>
            </a:r>
            <a:r>
              <a:rPr lang="en-US" sz="3200" b="1" dirty="0" smtClean="0">
                <a:solidFill>
                  <a:srgbClr val="800000"/>
                </a:solidFill>
              </a:rPr>
              <a:t>range</a:t>
            </a:r>
            <a:r>
              <a:rPr lang="en-US" sz="3200" b="1" dirty="0" smtClean="0"/>
              <a:t>(</a:t>
            </a:r>
            <a:r>
              <a:rPr lang="en-US" sz="3200" b="1" dirty="0" smtClean="0">
                <a:solidFill>
                  <a:srgbClr val="800000"/>
                </a:solidFill>
              </a:rPr>
              <a:t>start, stop[, step]):</a:t>
            </a:r>
          </a:p>
          <a:p>
            <a:pPr algn="l"/>
            <a:r>
              <a:rPr lang="en-US" sz="3200" b="1" dirty="0" smtClean="0">
                <a:solidFill>
                  <a:srgbClr val="008000"/>
                </a:solidFill>
              </a:rPr>
              <a:t>or</a:t>
            </a:r>
            <a:endParaRPr lang="en-US" sz="3200" b="1" dirty="0">
              <a:solidFill>
                <a:srgbClr val="008000"/>
              </a:solidFill>
            </a:endParaRPr>
          </a:p>
          <a:p>
            <a:pPr algn="l"/>
            <a:r>
              <a:rPr lang="en-US" sz="3200" b="1" dirty="0">
                <a:solidFill>
                  <a:srgbClr val="FF6600"/>
                </a:solidFill>
              </a:rPr>
              <a:t>for </a:t>
            </a:r>
            <a:r>
              <a:rPr lang="en-US" sz="3200" b="1" dirty="0" smtClean="0"/>
              <a:t>index </a:t>
            </a:r>
            <a:r>
              <a:rPr lang="en-US" sz="3200" b="1" dirty="0">
                <a:solidFill>
                  <a:srgbClr val="FF6600"/>
                </a:solidFill>
              </a:rPr>
              <a:t>in</a:t>
            </a:r>
            <a:r>
              <a:rPr lang="en-US" sz="3200" b="1" dirty="0"/>
              <a:t> </a:t>
            </a:r>
            <a:r>
              <a:rPr lang="en-US" sz="3200" b="1" dirty="0" smtClean="0">
                <a:solidFill>
                  <a:srgbClr val="800000"/>
                </a:solidFill>
              </a:rPr>
              <a:t>range</a:t>
            </a:r>
            <a:r>
              <a:rPr lang="en-US" sz="3200" b="1" dirty="0" smtClean="0"/>
              <a:t>(</a:t>
            </a:r>
            <a:r>
              <a:rPr lang="en-US" sz="3200" b="1" dirty="0" smtClean="0">
                <a:solidFill>
                  <a:srgbClr val="800000"/>
                </a:solidFill>
              </a:rPr>
              <a:t>start):</a:t>
            </a:r>
            <a:endParaRPr lang="en-US" sz="3200" b="1" dirty="0">
              <a:solidFill>
                <a:srgbClr val="800000"/>
              </a:solidFill>
            </a:endParaRPr>
          </a:p>
          <a:p>
            <a:pPr algn="l"/>
            <a:endParaRPr lang="en-US" sz="3200" b="1" dirty="0" smtClean="0"/>
          </a:p>
          <a:p>
            <a:pPr algn="l"/>
            <a:r>
              <a:rPr lang="en-US" sz="3200" b="1" dirty="0">
                <a:solidFill>
                  <a:srgbClr val="008000"/>
                </a:solidFill>
              </a:rPr>
              <a:t>We have seen how to iterate over each </a:t>
            </a:r>
            <a:r>
              <a:rPr lang="en-US" sz="3200" b="1" dirty="0" smtClean="0">
                <a:solidFill>
                  <a:srgbClr val="008000"/>
                </a:solidFill>
              </a:rPr>
              <a:t>item in </a:t>
            </a:r>
            <a:r>
              <a:rPr lang="en-US" sz="3200" b="1" dirty="0">
                <a:solidFill>
                  <a:srgbClr val="008000"/>
                </a:solidFill>
              </a:rPr>
              <a:t>a list:</a:t>
            </a:r>
          </a:p>
          <a:p>
            <a:pPr algn="l"/>
            <a:r>
              <a:rPr lang="en-US" sz="3200" b="1" dirty="0">
                <a:solidFill>
                  <a:srgbClr val="FF6600"/>
                </a:solidFill>
              </a:rPr>
              <a:t>for </a:t>
            </a:r>
            <a:r>
              <a:rPr lang="en-US" sz="3200" b="1" dirty="0" smtClean="0"/>
              <a:t>item </a:t>
            </a:r>
            <a:r>
              <a:rPr lang="en-US" sz="3200" b="1" dirty="0">
                <a:solidFill>
                  <a:srgbClr val="FF6600"/>
                </a:solidFill>
              </a:rPr>
              <a:t>in</a:t>
            </a:r>
            <a:r>
              <a:rPr lang="en-US" sz="3200" b="1" dirty="0"/>
              <a:t> </a:t>
            </a:r>
            <a:r>
              <a:rPr lang="en-US" sz="3200" b="1" dirty="0" smtClean="0">
                <a:solidFill>
                  <a:srgbClr val="800000"/>
                </a:solidFill>
              </a:rPr>
              <a:t>L:</a:t>
            </a:r>
            <a:endParaRPr lang="en-US" sz="3200" b="1" dirty="0">
              <a:solidFill>
                <a:srgbClr val="800000"/>
              </a:solidFill>
            </a:endParaRPr>
          </a:p>
          <a:p>
            <a:pPr algn="l"/>
            <a:endParaRPr lang="en-US" sz="3200" b="1" dirty="0"/>
          </a:p>
          <a:p>
            <a:pPr algn="l"/>
            <a:r>
              <a:rPr lang="en-US" sz="3200" b="1" dirty="0">
                <a:solidFill>
                  <a:srgbClr val="008000"/>
                </a:solidFill>
              </a:rPr>
              <a:t>We </a:t>
            </a:r>
            <a:r>
              <a:rPr lang="en-US" sz="3200" b="1" dirty="0" smtClean="0">
                <a:solidFill>
                  <a:srgbClr val="008000"/>
                </a:solidFill>
              </a:rPr>
              <a:t>want to do both!!</a:t>
            </a:r>
          </a:p>
          <a:p>
            <a:pPr algn="l"/>
            <a:r>
              <a:rPr lang="en-US" sz="3200" b="1" dirty="0">
                <a:solidFill>
                  <a:srgbClr val="FF6600"/>
                </a:solidFill>
              </a:rPr>
              <a:t>for </a:t>
            </a:r>
            <a:r>
              <a:rPr lang="en-US" sz="3200" b="1" dirty="0" smtClean="0"/>
              <a:t>index, value </a:t>
            </a:r>
            <a:r>
              <a:rPr lang="en-US" sz="3200" b="1" dirty="0" smtClean="0">
                <a:solidFill>
                  <a:srgbClr val="FF6600"/>
                </a:solidFill>
              </a:rPr>
              <a:t>in </a:t>
            </a:r>
            <a:r>
              <a:rPr lang="en-US" sz="3200" b="1" dirty="0" smtClean="0"/>
              <a:t> </a:t>
            </a:r>
            <a:r>
              <a:rPr lang="en-US" sz="3200" b="1" dirty="0" smtClean="0">
                <a:solidFill>
                  <a:srgbClr val="800000"/>
                </a:solidFill>
              </a:rPr>
              <a:t>enumerate(L):</a:t>
            </a:r>
            <a:endParaRPr lang="en-US" sz="3200" b="1" dirty="0" smtClean="0">
              <a:solidFill>
                <a:srgbClr val="008000"/>
              </a:solidFill>
            </a:endParaRPr>
          </a:p>
          <a:p>
            <a:pPr algn="l"/>
            <a:endParaRPr lang="en-US" sz="2400" b="1" dirty="0">
              <a:solidFill>
                <a:srgbClr val="008000"/>
              </a:solidFill>
            </a:endParaRPr>
          </a:p>
          <a:p>
            <a:pPr algn="l"/>
            <a:endParaRPr lang="en-US" sz="2400" b="1" dirty="0" smtClean="0">
              <a:solidFill>
                <a:srgbClr val="008000"/>
              </a:solidFill>
            </a:endParaRPr>
          </a:p>
          <a:p>
            <a:pPr algn="l"/>
            <a:r>
              <a:rPr lang="en-US" sz="2400" b="1" dirty="0" smtClean="0">
                <a:solidFill>
                  <a:srgbClr val="008000"/>
                </a:solidFill>
              </a:rPr>
              <a:t>'Print </a:t>
            </a:r>
            <a:r>
              <a:rPr lang="en-US" sz="2400" b="1" dirty="0">
                <a:solidFill>
                  <a:srgbClr val="008000"/>
                </a:solidFill>
              </a:rPr>
              <a:t>subset'</a:t>
            </a:r>
          </a:p>
          <a:p>
            <a:pPr algn="l"/>
            <a:endParaRPr lang="en-US" sz="2400" b="1" dirty="0">
              <a:solidFill>
                <a:srgbClr val="800000"/>
              </a:solidFill>
            </a:endParaRPr>
          </a:p>
          <a:p>
            <a:pPr algn="l"/>
            <a:r>
              <a:rPr lang="en-US" sz="2400" b="1" dirty="0">
                <a:solidFill>
                  <a:srgbClr val="FF6600"/>
                </a:solidFill>
              </a:rPr>
              <a:t>for </a:t>
            </a:r>
            <a:r>
              <a:rPr lang="en-US" sz="2400" b="1" dirty="0"/>
              <a:t>k, </a:t>
            </a:r>
            <a:r>
              <a:rPr lang="en-US" sz="2400" b="1" dirty="0" err="1"/>
              <a:t>val</a:t>
            </a:r>
            <a:r>
              <a:rPr lang="en-US" sz="2400" b="1" dirty="0"/>
              <a:t> </a:t>
            </a:r>
            <a:r>
              <a:rPr lang="en-US" sz="2400" b="1" dirty="0">
                <a:solidFill>
                  <a:srgbClr val="FF6600"/>
                </a:solidFill>
              </a:rPr>
              <a:t>in</a:t>
            </a:r>
            <a:r>
              <a:rPr lang="en-US" sz="2400" b="1" dirty="0"/>
              <a:t> </a:t>
            </a:r>
            <a:r>
              <a:rPr lang="en-US" sz="2400" b="1" dirty="0">
                <a:solidFill>
                  <a:srgbClr val="800000"/>
                </a:solidFill>
              </a:rPr>
              <a:t>enumerate</a:t>
            </a:r>
            <a:r>
              <a:rPr lang="en-US" sz="2400" b="1" dirty="0"/>
              <a:t>(</a:t>
            </a:r>
            <a:r>
              <a:rPr lang="en-US" sz="2400" b="1" dirty="0" err="1"/>
              <a:t>bitList</a:t>
            </a:r>
            <a:r>
              <a:rPr lang="en-US" sz="2400" b="1" dirty="0"/>
              <a:t>):</a:t>
            </a:r>
          </a:p>
          <a:p>
            <a:pPr algn="l"/>
            <a:r>
              <a:rPr lang="en-US" sz="2400" b="1" dirty="0"/>
              <a:t>    if </a:t>
            </a:r>
            <a:r>
              <a:rPr lang="en-US" sz="2400" b="1" dirty="0" err="1"/>
              <a:t>val</a:t>
            </a:r>
            <a:r>
              <a:rPr lang="en-US" sz="2400" b="1" dirty="0"/>
              <a:t> == 1:</a:t>
            </a:r>
          </a:p>
          <a:p>
            <a:pPr algn="l"/>
            <a:r>
              <a:rPr lang="en-US" sz="2400" b="1" dirty="0"/>
              <a:t>        </a:t>
            </a:r>
            <a:r>
              <a:rPr lang="en-US" sz="2400" b="1" dirty="0">
                <a:solidFill>
                  <a:srgbClr val="800000"/>
                </a:solidFill>
              </a:rPr>
              <a:t>print</a:t>
            </a:r>
            <a:r>
              <a:rPr lang="en-US" sz="2400" b="1" dirty="0"/>
              <a:t>(k)</a:t>
            </a:r>
          </a:p>
        </p:txBody>
      </p:sp>
    </p:spTree>
    <p:extLst>
      <p:ext uri="{BB962C8B-B14F-4D97-AF65-F5344CB8AC3E}">
        <p14:creationId xmlns:p14="http://schemas.microsoft.com/office/powerpoint/2010/main" val="74430212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1606550" y="268288"/>
            <a:ext cx="10728325" cy="1841500"/>
          </a:xfrm>
        </p:spPr>
        <p:txBody>
          <a:bodyPr lIns="50785" tIns="50785" rIns="50785" bIns="50785">
            <a:normAutofit/>
          </a:bodyPr>
          <a:lstStyle/>
          <a:p>
            <a:pPr marL="520157" indent="-403123" eaLnBrk="1" fontAlgn="auto" hangingPunct="1">
              <a:spcBef>
                <a:spcPts val="853"/>
              </a:spcBef>
              <a:spcAft>
                <a:spcPts val="0"/>
              </a:spcAft>
              <a:defRPr/>
            </a:pPr>
            <a:r>
              <a:rPr lang="en-US" sz="6000" dirty="0" smtClean="0">
                <a:latin typeface="Arial" charset="0"/>
              </a:rPr>
              <a:t>Print Subset</a:t>
            </a:r>
            <a:endParaRPr lang="en-US" sz="6000" dirty="0">
              <a:latin typeface="Arial" charset="0"/>
            </a:endParaRPr>
          </a:p>
        </p:txBody>
      </p:sp>
      <p:sp>
        <p:nvSpPr>
          <p:cNvPr id="4" name="TextBox 3"/>
          <p:cNvSpPr txBox="1"/>
          <p:nvPr/>
        </p:nvSpPr>
        <p:spPr>
          <a:xfrm>
            <a:off x="2037904" y="1708448"/>
            <a:ext cx="10441160" cy="7848301"/>
          </a:xfrm>
          <a:prstGeom prst="rect">
            <a:avLst/>
          </a:prstGeom>
          <a:solidFill>
            <a:schemeClr val="accent3">
              <a:lumMod val="20000"/>
              <a:lumOff val="80000"/>
            </a:schemeClr>
          </a:solidFill>
          <a:ln>
            <a:noFill/>
          </a:ln>
        </p:spPr>
        <p:txBody>
          <a:bodyPr wrap="square" rtlCol="0">
            <a:spAutoFit/>
          </a:bodyPr>
          <a:lstStyle/>
          <a:p>
            <a:pPr algn="l"/>
            <a:r>
              <a:rPr lang="en-US" sz="2400" b="1" dirty="0">
                <a:solidFill>
                  <a:srgbClr val="008000"/>
                </a:solidFill>
              </a:rPr>
              <a:t>'Read a subset numbers between 0 and 19'</a:t>
            </a:r>
          </a:p>
          <a:p>
            <a:pPr algn="l"/>
            <a:endParaRPr lang="en-US" sz="2400" b="1" dirty="0">
              <a:solidFill>
                <a:srgbClr val="008000"/>
              </a:solidFill>
            </a:endParaRPr>
          </a:p>
          <a:p>
            <a:pPr algn="l"/>
            <a:r>
              <a:rPr lang="en-US" sz="2400" b="1" dirty="0">
                <a:solidFill>
                  <a:srgbClr val="008000"/>
                </a:solidFill>
              </a:rPr>
              <a:t>'Use </a:t>
            </a:r>
            <a:r>
              <a:rPr lang="en-US" sz="2400" b="1" dirty="0" err="1">
                <a:solidFill>
                  <a:srgbClr val="008000"/>
                </a:solidFill>
              </a:rPr>
              <a:t>bitList</a:t>
            </a:r>
            <a:r>
              <a:rPr lang="en-US" sz="2400" b="1" dirty="0">
                <a:solidFill>
                  <a:srgbClr val="008000"/>
                </a:solidFill>
              </a:rPr>
              <a:t> to represent the </a:t>
            </a:r>
            <a:r>
              <a:rPr lang="en-US" sz="2400" b="1" dirty="0" smtClean="0">
                <a:solidFill>
                  <a:srgbClr val="008000"/>
                </a:solidFill>
              </a:rPr>
              <a:t>subset’</a:t>
            </a:r>
          </a:p>
          <a:p>
            <a:pPr algn="l"/>
            <a:r>
              <a:rPr lang="en-US" sz="2400" b="1" dirty="0" err="1" smtClean="0"/>
              <a:t>bitList</a:t>
            </a:r>
            <a:r>
              <a:rPr lang="en-US" sz="2400" b="1" dirty="0" smtClean="0"/>
              <a:t> </a:t>
            </a:r>
            <a:r>
              <a:rPr lang="en-US" sz="2400" b="1" dirty="0"/>
              <a:t>= 20*[0]</a:t>
            </a:r>
          </a:p>
          <a:p>
            <a:pPr algn="l"/>
            <a:endParaRPr lang="en-US" sz="2400" b="1" dirty="0"/>
          </a:p>
          <a:p>
            <a:pPr algn="l"/>
            <a:r>
              <a:rPr lang="en-US" sz="2400" b="1" dirty="0">
                <a:solidFill>
                  <a:srgbClr val="FF6600"/>
                </a:solidFill>
              </a:rPr>
              <a:t>while True</a:t>
            </a:r>
            <a:r>
              <a:rPr lang="en-US" sz="2400" b="1" dirty="0"/>
              <a:t>:</a:t>
            </a:r>
          </a:p>
          <a:p>
            <a:pPr algn="l"/>
            <a:r>
              <a:rPr lang="en-US" sz="2400" b="1" dirty="0"/>
              <a:t>    response = </a:t>
            </a:r>
            <a:r>
              <a:rPr lang="en-US" sz="2400" b="1" dirty="0">
                <a:solidFill>
                  <a:srgbClr val="800000"/>
                </a:solidFill>
              </a:rPr>
              <a:t>input</a:t>
            </a:r>
            <a:r>
              <a:rPr lang="en-US" sz="2400" b="1" dirty="0"/>
              <a:t>(</a:t>
            </a:r>
            <a:r>
              <a:rPr lang="en-US" sz="2400" b="1" dirty="0">
                <a:solidFill>
                  <a:srgbClr val="008000"/>
                </a:solidFill>
              </a:rPr>
              <a:t>"More numbers (y/n)? "</a:t>
            </a:r>
            <a:r>
              <a:rPr lang="en-US" sz="2400" b="1" dirty="0"/>
              <a:t>)</a:t>
            </a:r>
          </a:p>
          <a:p>
            <a:pPr algn="l"/>
            <a:r>
              <a:rPr lang="en-US" sz="2400" b="1" dirty="0"/>
              <a:t>   </a:t>
            </a:r>
            <a:r>
              <a:rPr lang="en-US" sz="2400" b="1" dirty="0">
                <a:solidFill>
                  <a:srgbClr val="FF6600"/>
                </a:solidFill>
              </a:rPr>
              <a:t> if </a:t>
            </a:r>
            <a:r>
              <a:rPr lang="en-US" sz="2400" b="1" dirty="0"/>
              <a:t>response == </a:t>
            </a:r>
            <a:r>
              <a:rPr lang="en-US" sz="2400" b="1" dirty="0">
                <a:solidFill>
                  <a:srgbClr val="008000"/>
                </a:solidFill>
              </a:rPr>
              <a:t>'n'</a:t>
            </a:r>
            <a:r>
              <a:rPr lang="en-US" sz="2400" b="1" dirty="0"/>
              <a:t>:</a:t>
            </a:r>
          </a:p>
          <a:p>
            <a:pPr algn="l"/>
            <a:r>
              <a:rPr lang="en-US" sz="2400" b="1" dirty="0"/>
              <a:t>       </a:t>
            </a:r>
            <a:r>
              <a:rPr lang="en-US" sz="2400" b="1" dirty="0">
                <a:solidFill>
                  <a:srgbClr val="FF6600"/>
                </a:solidFill>
              </a:rPr>
              <a:t> break</a:t>
            </a:r>
          </a:p>
          <a:p>
            <a:pPr algn="l"/>
            <a:endParaRPr lang="en-US" sz="2400" b="1" dirty="0"/>
          </a:p>
          <a:p>
            <a:pPr algn="l"/>
            <a:r>
              <a:rPr lang="en-US" sz="2400" b="1" dirty="0"/>
              <a:t>    number = </a:t>
            </a:r>
            <a:r>
              <a:rPr lang="en-US" sz="2400" b="1" dirty="0" err="1">
                <a:solidFill>
                  <a:srgbClr val="800000"/>
                </a:solidFill>
              </a:rPr>
              <a:t>int</a:t>
            </a:r>
            <a:r>
              <a:rPr lang="en-US" sz="2400" b="1" dirty="0"/>
              <a:t>(</a:t>
            </a:r>
            <a:r>
              <a:rPr lang="en-US" sz="2400" b="1" dirty="0">
                <a:solidFill>
                  <a:srgbClr val="800000"/>
                </a:solidFill>
              </a:rPr>
              <a:t>input</a:t>
            </a:r>
            <a:r>
              <a:rPr lang="en-US" sz="2400" b="1" dirty="0"/>
              <a:t>(</a:t>
            </a:r>
            <a:r>
              <a:rPr lang="en-US" sz="2400" b="1" dirty="0">
                <a:solidFill>
                  <a:srgbClr val="008000"/>
                </a:solidFill>
              </a:rPr>
              <a:t>"Next number (0-19): "</a:t>
            </a:r>
            <a:r>
              <a:rPr lang="en-US" sz="2400" b="1" dirty="0"/>
              <a:t>))</a:t>
            </a:r>
          </a:p>
          <a:p>
            <a:pPr algn="l"/>
            <a:r>
              <a:rPr lang="en-US" sz="2400" b="1" dirty="0"/>
              <a:t>   </a:t>
            </a:r>
            <a:r>
              <a:rPr lang="en-US" sz="2400" b="1" dirty="0">
                <a:solidFill>
                  <a:srgbClr val="FF6600"/>
                </a:solidFill>
              </a:rPr>
              <a:t> if </a:t>
            </a:r>
            <a:r>
              <a:rPr lang="en-US" sz="2400" b="1" dirty="0"/>
              <a:t>0 &lt;= number </a:t>
            </a:r>
            <a:r>
              <a:rPr lang="en-US" sz="2400" b="1" dirty="0">
                <a:solidFill>
                  <a:srgbClr val="FF6600"/>
                </a:solidFill>
              </a:rPr>
              <a:t>and</a:t>
            </a:r>
            <a:r>
              <a:rPr lang="en-US" sz="2400" b="1" dirty="0"/>
              <a:t> number &lt;= 19:</a:t>
            </a:r>
          </a:p>
          <a:p>
            <a:pPr algn="l"/>
            <a:r>
              <a:rPr lang="en-US" sz="2400" b="1" dirty="0"/>
              <a:t>        </a:t>
            </a:r>
            <a:r>
              <a:rPr lang="en-US" sz="2400" b="1" dirty="0" err="1"/>
              <a:t>bitList</a:t>
            </a:r>
            <a:r>
              <a:rPr lang="en-US" sz="2400" b="1" dirty="0"/>
              <a:t>[number] = 1</a:t>
            </a:r>
          </a:p>
          <a:p>
            <a:pPr algn="l"/>
            <a:r>
              <a:rPr lang="en-US" sz="2400" b="1" dirty="0"/>
              <a:t>   </a:t>
            </a:r>
            <a:r>
              <a:rPr lang="en-US" sz="2400" b="1" dirty="0">
                <a:solidFill>
                  <a:srgbClr val="FF6600"/>
                </a:solidFill>
              </a:rPr>
              <a:t> else</a:t>
            </a:r>
            <a:r>
              <a:rPr lang="en-US" sz="2400" b="1" dirty="0"/>
              <a:t>:</a:t>
            </a:r>
          </a:p>
          <a:p>
            <a:pPr algn="l"/>
            <a:r>
              <a:rPr lang="en-US" sz="2400" b="1" dirty="0"/>
              <a:t>        </a:t>
            </a:r>
            <a:r>
              <a:rPr lang="en-US" sz="2400" b="1" dirty="0">
                <a:solidFill>
                  <a:srgbClr val="800000"/>
                </a:solidFill>
              </a:rPr>
              <a:t>print</a:t>
            </a:r>
            <a:r>
              <a:rPr lang="en-US" sz="2400" b="1" dirty="0"/>
              <a:t>(</a:t>
            </a:r>
            <a:r>
              <a:rPr lang="en-US" sz="2400" b="1" dirty="0" err="1">
                <a:solidFill>
                  <a:srgbClr val="800000"/>
                </a:solidFill>
              </a:rPr>
              <a:t>str</a:t>
            </a:r>
            <a:r>
              <a:rPr lang="en-US" sz="2400" b="1" dirty="0"/>
              <a:t>(number) + </a:t>
            </a:r>
            <a:r>
              <a:rPr lang="en-US" sz="2400" b="1" dirty="0">
                <a:solidFill>
                  <a:srgbClr val="008000"/>
                </a:solidFill>
              </a:rPr>
              <a:t>"is a bad number."</a:t>
            </a:r>
            <a:r>
              <a:rPr lang="en-US" sz="2400" b="1" dirty="0"/>
              <a:t>)</a:t>
            </a:r>
          </a:p>
          <a:p>
            <a:pPr algn="l"/>
            <a:endParaRPr lang="en-US" sz="2400" b="1" dirty="0"/>
          </a:p>
          <a:p>
            <a:pPr algn="l"/>
            <a:r>
              <a:rPr lang="en-US" sz="2400" b="1" dirty="0">
                <a:solidFill>
                  <a:srgbClr val="008000"/>
                </a:solidFill>
              </a:rPr>
              <a:t>'Print subset'</a:t>
            </a:r>
          </a:p>
          <a:p>
            <a:pPr algn="l"/>
            <a:endParaRPr lang="en-US" sz="2400" b="1" dirty="0">
              <a:solidFill>
                <a:srgbClr val="800000"/>
              </a:solidFill>
            </a:endParaRPr>
          </a:p>
          <a:p>
            <a:pPr algn="l"/>
            <a:r>
              <a:rPr lang="en-US" sz="2400" b="1" dirty="0">
                <a:solidFill>
                  <a:srgbClr val="FF6600"/>
                </a:solidFill>
              </a:rPr>
              <a:t>for </a:t>
            </a:r>
            <a:r>
              <a:rPr lang="en-US" sz="2400" b="1" dirty="0" smtClean="0"/>
              <a:t>k, </a:t>
            </a:r>
            <a:r>
              <a:rPr lang="en-US" sz="2400" b="1" dirty="0" err="1" smtClean="0"/>
              <a:t>val</a:t>
            </a:r>
            <a:r>
              <a:rPr lang="en-US" sz="2400" b="1" dirty="0" smtClean="0"/>
              <a:t> </a:t>
            </a:r>
            <a:r>
              <a:rPr lang="en-US" sz="2400" b="1" dirty="0">
                <a:solidFill>
                  <a:srgbClr val="FF6600"/>
                </a:solidFill>
              </a:rPr>
              <a:t>in</a:t>
            </a:r>
            <a:r>
              <a:rPr lang="en-US" sz="2400" b="1" dirty="0"/>
              <a:t> </a:t>
            </a:r>
            <a:r>
              <a:rPr lang="en-US" sz="2400" b="1" dirty="0" smtClean="0">
                <a:solidFill>
                  <a:srgbClr val="800000"/>
                </a:solidFill>
              </a:rPr>
              <a:t>enumerate</a:t>
            </a:r>
            <a:r>
              <a:rPr lang="en-US" sz="2400" b="1" dirty="0" smtClean="0"/>
              <a:t>(</a:t>
            </a:r>
            <a:r>
              <a:rPr lang="en-US" sz="2400" b="1" dirty="0" err="1" smtClean="0"/>
              <a:t>bitList</a:t>
            </a:r>
            <a:r>
              <a:rPr lang="en-US" sz="2400" b="1" dirty="0" smtClean="0"/>
              <a:t>)</a:t>
            </a:r>
            <a:r>
              <a:rPr lang="en-US" sz="2400" b="1" dirty="0"/>
              <a:t>:</a:t>
            </a:r>
          </a:p>
          <a:p>
            <a:pPr algn="l"/>
            <a:r>
              <a:rPr lang="en-US" sz="2400" b="1" dirty="0"/>
              <a:t>    if </a:t>
            </a:r>
            <a:r>
              <a:rPr lang="en-US" sz="2400" b="1" dirty="0" err="1" smtClean="0"/>
              <a:t>val</a:t>
            </a:r>
            <a:r>
              <a:rPr lang="en-US" sz="2400" b="1" dirty="0" smtClean="0"/>
              <a:t> =</a:t>
            </a:r>
            <a:r>
              <a:rPr lang="en-US" sz="2400" b="1" dirty="0"/>
              <a:t>= 1:</a:t>
            </a:r>
          </a:p>
          <a:p>
            <a:pPr algn="l"/>
            <a:r>
              <a:rPr lang="en-US" sz="2400" b="1" dirty="0"/>
              <a:t>        </a:t>
            </a:r>
            <a:r>
              <a:rPr lang="en-US" sz="2400" b="1" dirty="0">
                <a:solidFill>
                  <a:srgbClr val="800000"/>
                </a:solidFill>
              </a:rPr>
              <a:t>print</a:t>
            </a:r>
            <a:r>
              <a:rPr lang="en-US" sz="2400" b="1" dirty="0"/>
              <a:t>(</a:t>
            </a:r>
            <a:r>
              <a:rPr lang="en-US" sz="2400" b="1" dirty="0" smtClean="0"/>
              <a:t>k)</a:t>
            </a:r>
            <a:endParaRPr lang="en-US" sz="2400" b="1" dirty="0"/>
          </a:p>
        </p:txBody>
      </p:sp>
    </p:spTree>
    <p:extLst>
      <p:ext uri="{BB962C8B-B14F-4D97-AF65-F5344CB8AC3E}">
        <p14:creationId xmlns:p14="http://schemas.microsoft.com/office/powerpoint/2010/main" val="142211898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1"/>
          <p:cNvSpPr>
            <a:spLocks noGrp="1" noChangeArrowheads="1"/>
          </p:cNvSpPr>
          <p:nvPr>
            <p:ph type="title" idx="4294967295"/>
          </p:nvPr>
        </p:nvSpPr>
        <p:spPr>
          <a:xfrm>
            <a:off x="2038350"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Main Steps</a:t>
            </a:r>
          </a:p>
        </p:txBody>
      </p:sp>
      <p:sp>
        <p:nvSpPr>
          <p:cNvPr id="248835" name="Rectangle 2"/>
          <p:cNvSpPr>
            <a:spLocks noGrp="1" noChangeArrowheads="1"/>
          </p:cNvSpPr>
          <p:nvPr>
            <p:ph type="body" idx="4294967295"/>
          </p:nvPr>
        </p:nvSpPr>
        <p:spPr>
          <a:xfrm>
            <a:off x="1677988" y="2428875"/>
            <a:ext cx="9072562" cy="6480175"/>
          </a:xfrm>
        </p:spPr>
        <p:txBody>
          <a:bodyPr lIns="50800" tIns="50800" rIns="50800" bIns="50800"/>
          <a:lstStyle/>
          <a:p>
            <a:pPr eaLnBrk="1" hangingPunct="1"/>
            <a:r>
              <a:rPr lang="en-US" smtClean="0"/>
              <a:t>Understand the Problem</a:t>
            </a:r>
          </a:p>
          <a:p>
            <a:pPr eaLnBrk="1" hangingPunct="1"/>
            <a:r>
              <a:rPr lang="en-US" smtClean="0"/>
              <a:t>Devise a plan</a:t>
            </a:r>
          </a:p>
          <a:p>
            <a:pPr eaLnBrk="1" hangingPunct="1"/>
            <a:r>
              <a:rPr lang="en-US" smtClean="0"/>
              <a:t>Carry out the plan</a:t>
            </a:r>
          </a:p>
          <a:p>
            <a:pPr eaLnBrk="1" hangingPunct="1"/>
            <a:r>
              <a:rPr lang="en-US" smtClean="0"/>
              <a:t>Review the plan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8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8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8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2037904" y="700336"/>
            <a:ext cx="10664825" cy="1625600"/>
          </a:xfrm>
        </p:spPr>
        <p:txBody>
          <a:bodyPr>
            <a:noAutofit/>
          </a:bodyPr>
          <a:lstStyle/>
          <a:p>
            <a:r>
              <a:rPr lang="en-US" sz="4400" dirty="0" smtClean="0"/>
              <a:t>Which subset of </a:t>
            </a:r>
            <a:br>
              <a:rPr lang="en-US" sz="4400" dirty="0" smtClean="0"/>
            </a:br>
            <a:r>
              <a:rPr lang="en-US" sz="4400" dirty="0" smtClean="0"/>
              <a:t>         {‘</a:t>
            </a:r>
            <a:r>
              <a:rPr lang="en-US" sz="4400" dirty="0"/>
              <a:t>ape’, ‘dog’, ‘cat’, ‘snake’, ‘fish’, ‘bird’}</a:t>
            </a:r>
            <a:br>
              <a:rPr lang="en-US" sz="4400" dirty="0"/>
            </a:br>
            <a:r>
              <a:rPr lang="en-US" sz="4400" dirty="0" smtClean="0"/>
              <a:t>does the following bit list [1, 0, 1, 0, 0, 1]</a:t>
            </a:r>
            <a:br>
              <a:rPr lang="en-US" sz="4400" dirty="0" smtClean="0"/>
            </a:br>
            <a:r>
              <a:rPr lang="en-US" sz="4400" dirty="0" smtClean="0"/>
              <a:t>represent?</a:t>
            </a:r>
            <a:endParaRPr lang="en-US" sz="4400" dirty="0"/>
          </a:p>
        </p:txBody>
      </p:sp>
      <p:sp>
        <p:nvSpPr>
          <p:cNvPr id="3" name="TPAnswers"/>
          <p:cNvSpPr>
            <a:spLocks noGrp="1"/>
          </p:cNvSpPr>
          <p:nvPr>
            <p:ph idx="1"/>
            <p:custDataLst>
              <p:tags r:id="rId2"/>
            </p:custDataLst>
          </p:nvPr>
        </p:nvSpPr>
        <p:spPr>
          <a:xfrm>
            <a:off x="1677864" y="3076600"/>
            <a:ext cx="6477099" cy="4680520"/>
          </a:xfrm>
        </p:spPr>
        <p:txBody>
          <a:bodyPr>
            <a:normAutofit/>
          </a:bodyPr>
          <a:lstStyle/>
          <a:p>
            <a:pPr marL="1031875" indent="-914400">
              <a:spcBef>
                <a:spcPct val="20000"/>
              </a:spcBef>
              <a:spcAft>
                <a:spcPts val="0"/>
              </a:spcAft>
              <a:buFont typeface="Wingdings 2" pitchFamily="18" charset="2"/>
              <a:buAutoNum type="alphaUcPeriod"/>
            </a:pPr>
            <a:r>
              <a:rPr lang="en-AU" dirty="0" smtClean="0"/>
              <a:t>{‘dog’, ‘snake’, ‘bird’}</a:t>
            </a:r>
          </a:p>
          <a:p>
            <a:pPr marL="1031875" indent="-914400">
              <a:spcBef>
                <a:spcPct val="20000"/>
              </a:spcBef>
              <a:spcAft>
                <a:spcPts val="0"/>
              </a:spcAft>
              <a:buFont typeface="Wingdings 2" pitchFamily="18" charset="2"/>
              <a:buAutoNum type="alphaUcPeriod"/>
            </a:pPr>
            <a:r>
              <a:rPr lang="en-AU" dirty="0" smtClean="0"/>
              <a:t>{‘ape’, ‘cat’, ‘bird’}</a:t>
            </a:r>
          </a:p>
          <a:p>
            <a:pPr marL="1031875" indent="-914400">
              <a:spcBef>
                <a:spcPct val="20000"/>
              </a:spcBef>
              <a:spcAft>
                <a:spcPts val="0"/>
              </a:spcAft>
              <a:buFont typeface="Wingdings 2" pitchFamily="18" charset="2"/>
              <a:buAutoNum type="alphaUcPeriod"/>
            </a:pPr>
            <a:r>
              <a:rPr lang="en-AU" dirty="0" smtClean="0"/>
              <a:t>{‘ape’, ‘cat’, ‘fish’}</a:t>
            </a:r>
          </a:p>
          <a:p>
            <a:pPr marL="1031875" indent="-914400">
              <a:spcBef>
                <a:spcPct val="20000"/>
              </a:spcBef>
              <a:spcAft>
                <a:spcPts val="0"/>
              </a:spcAft>
              <a:buFont typeface="Wingdings 2" pitchFamily="18" charset="2"/>
              <a:buAutoNum type="alphaUcPeriod"/>
            </a:pPr>
            <a:r>
              <a:rPr lang="en-AU" dirty="0" smtClean="0"/>
              <a:t>{} – the empty set</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390467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1"/>
          <p:cNvSpPr>
            <a:spLocks noGrp="1" noChangeArrowheads="1"/>
          </p:cNvSpPr>
          <p:nvPr>
            <p:ph type="title" idx="4294967295"/>
          </p:nvPr>
        </p:nvSpPr>
        <p:spPr>
          <a:xfrm>
            <a:off x="1533525" y="268288"/>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What have we learnt?</a:t>
            </a:r>
          </a:p>
        </p:txBody>
      </p:sp>
      <p:sp>
        <p:nvSpPr>
          <p:cNvPr id="49155" name="Rectangle 2"/>
          <p:cNvSpPr>
            <a:spLocks noGrp="1" noChangeArrowheads="1"/>
          </p:cNvSpPr>
          <p:nvPr>
            <p:ph type="body" idx="4294967295"/>
          </p:nvPr>
        </p:nvSpPr>
        <p:spPr>
          <a:xfrm>
            <a:off x="1677988" y="2428875"/>
            <a:ext cx="11088687" cy="6408738"/>
          </a:xfrm>
        </p:spPr>
        <p:txBody>
          <a:bodyPr lIns="50800" tIns="50800" rIns="50800" bIns="50800"/>
          <a:lstStyle/>
          <a:p>
            <a:pPr eaLnBrk="1" hangingPunct="1"/>
            <a:r>
              <a:rPr lang="en-US" dirty="0" smtClean="0"/>
              <a:t>Need to understand the problem.</a:t>
            </a:r>
          </a:p>
          <a:p>
            <a:pPr eaLnBrk="1" hangingPunct="1"/>
            <a:r>
              <a:rPr lang="en-US" dirty="0" smtClean="0"/>
              <a:t>Need to ask questions.</a:t>
            </a:r>
          </a:p>
          <a:p>
            <a:pPr eaLnBrk="1" hangingPunct="1"/>
            <a:r>
              <a:rPr lang="en-US" dirty="0" smtClean="0"/>
              <a:t>List of bits are a useful way of representing subsets.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rIns="50797"/>
          <a:lstStyle/>
          <a:p>
            <a:pPr eaLnBrk="1" hangingPunct="1">
              <a:defRPr/>
            </a:pPr>
            <a:r>
              <a:rPr lang="en-US" smtClean="0">
                <a:effectLst>
                  <a:outerShdw blurRad="38100" dist="38100" dir="2700000" algn="tl">
                    <a:srgbClr val="C0C0C0"/>
                  </a:outerShdw>
                </a:effectLst>
              </a:rPr>
              <a:t>Before Next Lecture</a:t>
            </a:r>
          </a:p>
        </p:txBody>
      </p:sp>
      <p:sp>
        <p:nvSpPr>
          <p:cNvPr id="40962" name="Rectangle 2"/>
          <p:cNvSpPr>
            <a:spLocks noGrp="1" noChangeArrowheads="1"/>
          </p:cNvSpPr>
          <p:nvPr>
            <p:ph idx="1"/>
          </p:nvPr>
        </p:nvSpPr>
        <p:spPr/>
        <p:txBody>
          <a:bodyPr rIns="50797"/>
          <a:lstStyle/>
          <a:p>
            <a:pPr marL="115888" indent="0" eaLnBrk="1" hangingPunct="1">
              <a:buFont typeface="Wingdings 2" pitchFamily="18" charset="2"/>
              <a:buNone/>
            </a:pPr>
            <a:r>
              <a:rPr lang="en-US" dirty="0" smtClean="0">
                <a:sym typeface="Geneva" pitchFamily="-84" charset="0"/>
              </a:rPr>
              <a:t>Log onto the FIT1045 Moodle site:</a:t>
            </a:r>
          </a:p>
          <a:p>
            <a:pPr marL="115888" indent="0" eaLnBrk="1" hangingPunct="1">
              <a:buFontTx/>
              <a:buChar char="•"/>
            </a:pPr>
            <a:r>
              <a:rPr lang="en-US" dirty="0" smtClean="0">
                <a:sym typeface="Geneva" pitchFamily="-84" charset="0"/>
              </a:rPr>
              <a:t> Watch the following videos:</a:t>
            </a:r>
          </a:p>
          <a:p>
            <a:pPr marL="506413" lvl="1" indent="0" eaLnBrk="1" hangingPunct="1">
              <a:buFontTx/>
              <a:buChar char="•"/>
            </a:pPr>
            <a:r>
              <a:rPr lang="en-US" dirty="0">
                <a:sym typeface="Geneva" pitchFamily="-84" charset="0"/>
              </a:rPr>
              <a:t> </a:t>
            </a:r>
            <a:r>
              <a:rPr lang="en-US" sz="3600" dirty="0" smtClean="0">
                <a:sym typeface="Geneva" pitchFamily="-84" charset="0"/>
              </a:rPr>
              <a:t>The Chocolate Cutting Problem</a:t>
            </a:r>
          </a:p>
          <a:p>
            <a:pPr marL="506413" lvl="1" indent="0" eaLnBrk="1" hangingPunct="1">
              <a:buFontTx/>
              <a:buChar char="•"/>
            </a:pPr>
            <a:r>
              <a:rPr lang="en-US" sz="3600" dirty="0" smtClean="0">
                <a:sym typeface="Geneva" pitchFamily="-84" charset="0"/>
              </a:rPr>
              <a:t> Solving the unsolvable 19</a:t>
            </a:r>
            <a:r>
              <a:rPr lang="en-US" sz="3600" baseline="30000" dirty="0" smtClean="0">
                <a:sym typeface="Geneva" pitchFamily="-84" charset="0"/>
              </a:rPr>
              <a:t>th</a:t>
            </a:r>
            <a:r>
              <a:rPr lang="en-US" sz="3600" dirty="0" smtClean="0">
                <a:sym typeface="Geneva" pitchFamily="-84" charset="0"/>
              </a:rPr>
              <a:t> century Rubik’s square. </a:t>
            </a:r>
          </a:p>
          <a:p>
            <a:pPr marL="115888" indent="0" eaLnBrk="1" hangingPunct="1">
              <a:buFont typeface="Wingdings 2" pitchFamily="18" charset="2"/>
              <a:buNone/>
            </a:pPr>
            <a:endParaRPr lang="en-US" b="1" i="1" dirty="0" smtClean="0">
              <a:sym typeface="Geneva" pitchFamily="-84" charset="0"/>
            </a:endParaRPr>
          </a:p>
          <a:p>
            <a:pPr marL="115888" indent="0" eaLnBrk="1" hangingPunct="1">
              <a:buFont typeface="Wingdings 2" pitchFamily="18" charset="2"/>
              <a:buNone/>
            </a:pPr>
            <a:r>
              <a:rPr lang="en-US" b="1" i="1" dirty="0" smtClean="0">
                <a:sym typeface="Geneva" pitchFamily="-84" charset="0"/>
              </a:rPr>
              <a:t>Attempt the following problems…</a:t>
            </a:r>
          </a:p>
        </p:txBody>
      </p:sp>
      <p:sp>
        <p:nvSpPr>
          <p:cNvPr id="5018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BB50CFB1-2B1B-466C-B413-316BD927A2EB}" type="slidenum">
              <a:rPr lang="en-US" sz="1700">
                <a:solidFill>
                  <a:srgbClr val="B5A788"/>
                </a:solidFill>
                <a:latin typeface="Arial" pitchFamily="34" charset="0"/>
              </a:rPr>
              <a:pPr eaLnBrk="1" hangingPunct="1"/>
              <a:t>32</a:t>
            </a:fld>
            <a:endParaRPr lang="en-US" sz="1700">
              <a:solidFill>
                <a:srgbClr val="B5A788"/>
              </a:solidFill>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idx="4294967295"/>
          </p:nvPr>
        </p:nvSpPr>
        <p:spPr>
          <a:xfrm>
            <a:off x="1677864" y="330200"/>
            <a:ext cx="10755436" cy="1625600"/>
          </a:xfrm>
        </p:spPr>
        <p:txBody>
          <a:bodyPr lIns="50800" tIns="50800" rIns="50800" bIns="50800">
            <a:normAutofit/>
          </a:bodyPr>
          <a:lstStyle/>
          <a:p>
            <a:pPr eaLnBrk="1" hangingPunct="1">
              <a:defRPr/>
            </a:pPr>
            <a:r>
              <a:rPr lang="en-US" dirty="0" smtClean="0"/>
              <a:t>Cutting the Chocolate Block</a:t>
            </a:r>
          </a:p>
        </p:txBody>
      </p:sp>
      <p:sp>
        <p:nvSpPr>
          <p:cNvPr id="51203" name="Rectangle 2"/>
          <p:cNvSpPr>
            <a:spLocks noGrp="1" noChangeArrowheads="1"/>
          </p:cNvSpPr>
          <p:nvPr>
            <p:ph type="body" idx="4294967295"/>
          </p:nvPr>
        </p:nvSpPr>
        <p:spPr>
          <a:xfrm>
            <a:off x="1533848" y="2428875"/>
            <a:ext cx="5832648" cy="6275388"/>
          </a:xfrm>
        </p:spPr>
        <p:txBody>
          <a:bodyPr lIns="50800" tIns="50800" rIns="50800" bIns="50800"/>
          <a:lstStyle/>
          <a:p>
            <a:pPr eaLnBrk="1" hangingPunct="1">
              <a:lnSpc>
                <a:spcPct val="80000"/>
              </a:lnSpc>
              <a:buFont typeface="Wingdings" pitchFamily="2" charset="2"/>
              <a:buNone/>
            </a:pPr>
            <a:r>
              <a:rPr lang="en-US" sz="4000" dirty="0" smtClean="0">
                <a:latin typeface="Times New Roman" pitchFamily="18" charset="0"/>
                <a:sym typeface="Geneva" pitchFamily="-84" charset="0"/>
              </a:rPr>
              <a:t>   A chocolate block is divided into squares by horizontal and vertical grooves. The object is cut the chocolate block into individual squares.</a:t>
            </a:r>
          </a:p>
          <a:p>
            <a:pPr eaLnBrk="1" hangingPunct="1">
              <a:lnSpc>
                <a:spcPct val="80000"/>
              </a:lnSpc>
              <a:buFont typeface="Wingdings" pitchFamily="2" charset="2"/>
              <a:buNone/>
            </a:pPr>
            <a:r>
              <a:rPr lang="en-US" sz="4000" dirty="0" smtClean="0">
                <a:latin typeface="Times New Roman" pitchFamily="18" charset="0"/>
                <a:sym typeface="Geneva" pitchFamily="-84" charset="0"/>
              </a:rPr>
              <a:t> </a:t>
            </a:r>
          </a:p>
          <a:p>
            <a:pPr eaLnBrk="1" hangingPunct="1">
              <a:lnSpc>
                <a:spcPct val="80000"/>
              </a:lnSpc>
              <a:buFont typeface="Wingdings" pitchFamily="2" charset="2"/>
              <a:buNone/>
            </a:pPr>
            <a:r>
              <a:rPr lang="en-US" sz="4000" dirty="0">
                <a:latin typeface="Times New Roman" pitchFamily="18" charset="0"/>
                <a:sym typeface="Geneva" pitchFamily="-84" charset="0"/>
              </a:rPr>
              <a:t> </a:t>
            </a:r>
            <a:r>
              <a:rPr lang="en-US" sz="4000" dirty="0" smtClean="0">
                <a:latin typeface="Times New Roman" pitchFamily="18" charset="0"/>
                <a:sym typeface="Geneva" pitchFamily="-84" charset="0"/>
              </a:rPr>
              <a:t>  Assume each cut is made on a single piece along a groove. How many cuts are needed?</a:t>
            </a:r>
          </a:p>
        </p:txBody>
      </p:sp>
      <p:sp>
        <p:nvSpPr>
          <p:cNvPr id="51204" name="Rectangle 3"/>
          <p:cNvSpPr>
            <a:spLocks/>
          </p:cNvSpPr>
          <p:nvPr/>
        </p:nvSpPr>
        <p:spPr bwMode="auto">
          <a:xfrm>
            <a:off x="7073900" y="9340850"/>
            <a:ext cx="5930900"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b"/>
          <a:lstStyle/>
          <a:p>
            <a:r>
              <a:rPr lang="en-US" sz="900">
                <a:solidFill>
                  <a:schemeClr val="tx1"/>
                </a:solidFill>
              </a:rPr>
              <a:t>© 2006-2009 Chocablog.com (</a:t>
            </a:r>
            <a:r>
              <a:rPr lang="en-US" sz="900" u="sng">
                <a:solidFill>
                  <a:schemeClr val="tx1"/>
                </a:solidFill>
                <a:hlinkClick r:id="rId3"/>
              </a:rPr>
              <a:t>http://www.chocablog.com/reviews/ms-organic-fairtrade-milk-chocolate-with-rose/</a:t>
            </a:r>
            <a:r>
              <a:rPr lang="en-US" sz="900">
                <a:solidFill>
                  <a:schemeClr val="tx1"/>
                </a:solidFill>
              </a:rPr>
              <a:t>)</a:t>
            </a:r>
          </a:p>
        </p:txBody>
      </p:sp>
      <p:pic>
        <p:nvPicPr>
          <p:cNvPr id="5120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9060" y="1924473"/>
            <a:ext cx="5308905" cy="63367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idx="4294967295"/>
          </p:nvPr>
        </p:nvSpPr>
        <p:spPr>
          <a:xfrm>
            <a:off x="1822450" y="339725"/>
            <a:ext cx="10664825" cy="1625600"/>
          </a:xfrm>
        </p:spPr>
        <p:txBody>
          <a:bodyPr lIns="50800" tIns="50800" rIns="50800" bIns="50800"/>
          <a:lstStyle/>
          <a:p>
            <a:pPr eaLnBrk="1" hangingPunct="1">
              <a:defRPr/>
            </a:pPr>
            <a:r>
              <a:rPr lang="en-US" dirty="0" smtClean="0"/>
              <a:t>14-15 Puzzle</a:t>
            </a:r>
          </a:p>
        </p:txBody>
      </p:sp>
      <p:sp>
        <p:nvSpPr>
          <p:cNvPr id="52227" name="Rectangle 2"/>
          <p:cNvSpPr>
            <a:spLocks noGrp="1" noChangeArrowheads="1"/>
          </p:cNvSpPr>
          <p:nvPr>
            <p:ph type="body" idx="4294967295"/>
          </p:nvPr>
        </p:nvSpPr>
        <p:spPr>
          <a:xfrm>
            <a:off x="1677988" y="1852613"/>
            <a:ext cx="11149012" cy="6361112"/>
          </a:xfrm>
        </p:spPr>
        <p:txBody>
          <a:bodyPr lIns="50800" tIns="50800" rIns="50800" bIns="50800"/>
          <a:lstStyle/>
          <a:p>
            <a:pPr algn="ctr" eaLnBrk="1" hangingPunct="1">
              <a:buFont typeface="Wingdings" pitchFamily="2" charset="2"/>
              <a:buNone/>
            </a:pPr>
            <a:r>
              <a:rPr lang="en-US" smtClean="0">
                <a:latin typeface="Times New Roman" pitchFamily="18" charset="0"/>
                <a:sym typeface="Geneva" pitchFamily="-84" charset="0"/>
              </a:rPr>
              <a:t>Consider the puzzle of sliding blocks below. Any block adjacent (left, right, above or below) the blank spot can be moved into the position of the blank spot. No diagonal moves are allowed. Can you find a series of moves so that all the blocks are in the order given, except that the 14 and 15 squares have exchanged places?</a:t>
            </a:r>
          </a:p>
        </p:txBody>
      </p:sp>
      <p:pic>
        <p:nvPicPr>
          <p:cNvPr id="522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088" y="6800850"/>
            <a:ext cx="2952750" cy="295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52229" name="Rectangle 4"/>
          <p:cNvSpPr>
            <a:spLocks/>
          </p:cNvSpPr>
          <p:nvPr/>
        </p:nvSpPr>
        <p:spPr bwMode="auto">
          <a:xfrm>
            <a:off x="9512300" y="9448800"/>
            <a:ext cx="3314700"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b"/>
          <a:lstStyle/>
          <a:p>
            <a:r>
              <a:rPr lang="en-US" sz="900">
                <a:solidFill>
                  <a:schemeClr val="tx1"/>
                </a:solidFill>
              </a:rPr>
              <a:t>Image at: </a:t>
            </a:r>
            <a:r>
              <a:rPr lang="en-US" sz="900" u="sng">
                <a:solidFill>
                  <a:schemeClr val="tx1"/>
                </a:solidFill>
                <a:hlinkClick r:id="rId4"/>
              </a:rPr>
              <a:t>www.showmedistributors.com/items.php?id=games</a:t>
            </a:r>
            <a:endParaRPr lang="en-US" sz="900" u="sng">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1"/>
          <p:cNvSpPr>
            <a:spLocks noGrp="1" noChangeArrowheads="1"/>
          </p:cNvSpPr>
          <p:nvPr>
            <p:ph type="title" idx="4294967295"/>
          </p:nvPr>
        </p:nvSpPr>
        <p:spPr>
          <a:xfrm>
            <a:off x="1893888"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Understand the Problem</a:t>
            </a:r>
          </a:p>
        </p:txBody>
      </p:sp>
      <p:sp>
        <p:nvSpPr>
          <p:cNvPr id="249859" name="Rectangle 2"/>
          <p:cNvSpPr>
            <a:spLocks noGrp="1" noChangeArrowheads="1"/>
          </p:cNvSpPr>
          <p:nvPr>
            <p:ph type="body" idx="4294967295"/>
          </p:nvPr>
        </p:nvSpPr>
        <p:spPr>
          <a:xfrm>
            <a:off x="1647825" y="2428875"/>
            <a:ext cx="11322050" cy="6264275"/>
          </a:xfrm>
        </p:spPr>
        <p:txBody>
          <a:bodyPr lIns="50800" tIns="50800" rIns="50800" bIns="50800"/>
          <a:lstStyle/>
          <a:p>
            <a:pPr eaLnBrk="1" hangingPunct="1"/>
            <a:r>
              <a:rPr lang="en-US" smtClean="0"/>
              <a:t>What is known?</a:t>
            </a:r>
          </a:p>
          <a:p>
            <a:pPr eaLnBrk="1" hangingPunct="1"/>
            <a:r>
              <a:rPr lang="en-US" smtClean="0"/>
              <a:t>What are the parameters?</a:t>
            </a:r>
          </a:p>
          <a:p>
            <a:pPr eaLnBrk="1" hangingPunct="1"/>
            <a:r>
              <a:rPr lang="en-US" smtClean="0"/>
              <a:t>What is required?</a:t>
            </a:r>
          </a:p>
          <a:p>
            <a:pPr eaLnBrk="1" hangingPunct="1"/>
            <a:r>
              <a:rPr lang="en-US" smtClean="0"/>
              <a:t>Understand the connection between what is known and unknown.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9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98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98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1"/>
          <p:cNvSpPr>
            <a:spLocks noGrp="1" noChangeArrowheads="1"/>
          </p:cNvSpPr>
          <p:nvPr>
            <p:ph type="title" idx="4294967295"/>
          </p:nvPr>
        </p:nvSpPr>
        <p:spPr>
          <a:xfrm>
            <a:off x="2038350"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Devise a plan</a:t>
            </a:r>
          </a:p>
        </p:txBody>
      </p:sp>
      <p:sp>
        <p:nvSpPr>
          <p:cNvPr id="250883" name="Rectangle 2"/>
          <p:cNvSpPr>
            <a:spLocks noGrp="1" noChangeArrowheads="1"/>
          </p:cNvSpPr>
          <p:nvPr>
            <p:ph type="body" idx="4294967295"/>
          </p:nvPr>
        </p:nvSpPr>
        <p:spPr>
          <a:xfrm>
            <a:off x="1533525" y="2355850"/>
            <a:ext cx="11233150" cy="6337300"/>
          </a:xfrm>
        </p:spPr>
        <p:txBody>
          <a:bodyPr lIns="50800" tIns="50800" rIns="50800" bIns="50800"/>
          <a:lstStyle/>
          <a:p>
            <a:pPr eaLnBrk="1" hangingPunct="1"/>
            <a:r>
              <a:rPr lang="en-US" smtClean="0"/>
              <a:t>Look at a smaller example.</a:t>
            </a:r>
          </a:p>
          <a:p>
            <a:pPr eaLnBrk="1" hangingPunct="1"/>
            <a:r>
              <a:rPr lang="en-US" smtClean="0"/>
              <a:t>Is there a related problem?</a:t>
            </a:r>
          </a:p>
          <a:p>
            <a:pPr eaLnBrk="1" hangingPunct="1"/>
            <a:r>
              <a:rPr lang="en-US" smtClean="0"/>
              <a:t>Is there a familiar problem having the same unknowns?</a:t>
            </a:r>
          </a:p>
          <a:p>
            <a:pPr eaLnBrk="1" hangingPunct="1"/>
            <a:r>
              <a:rPr lang="en-US" smtClean="0"/>
              <a:t>Can we use a related problem?</a:t>
            </a:r>
          </a:p>
          <a:p>
            <a:pPr eaLnBrk="1" hangingPunct="1"/>
            <a:r>
              <a:rPr lang="en-US" smtClean="0"/>
              <a:t>Can we solve a related problem?</a:t>
            </a:r>
          </a:p>
          <a:p>
            <a:pPr eaLnBrk="1" hangingPunct="1"/>
            <a:r>
              <a:rPr lang="en-US" smtClean="0"/>
              <a:t>Did we use all the information?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0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0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08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08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08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1"/>
          <p:cNvSpPr>
            <a:spLocks noGrp="1" noChangeArrowheads="1"/>
          </p:cNvSpPr>
          <p:nvPr>
            <p:ph type="title" idx="4294967295"/>
          </p:nvPr>
        </p:nvSpPr>
        <p:spPr>
          <a:xfrm>
            <a:off x="1533525"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Carrying out the plan</a:t>
            </a:r>
          </a:p>
        </p:txBody>
      </p:sp>
      <p:sp>
        <p:nvSpPr>
          <p:cNvPr id="251907" name="Rectangle 2"/>
          <p:cNvSpPr>
            <a:spLocks noGrp="1" noChangeArrowheads="1"/>
          </p:cNvSpPr>
          <p:nvPr>
            <p:ph type="body" idx="4294967295"/>
          </p:nvPr>
        </p:nvSpPr>
        <p:spPr>
          <a:xfrm>
            <a:off x="1606550" y="2355850"/>
            <a:ext cx="11160125" cy="6265863"/>
          </a:xfrm>
        </p:spPr>
        <p:txBody>
          <a:bodyPr lIns="50800" tIns="50800" rIns="50800" bIns="50800"/>
          <a:lstStyle/>
          <a:p>
            <a:pPr eaLnBrk="1" hangingPunct="1"/>
            <a:r>
              <a:rPr lang="en-US" smtClean="0"/>
              <a:t>Can you express the plan as an algorithm?</a:t>
            </a:r>
          </a:p>
          <a:p>
            <a:pPr marL="1155700" lvl="2" indent="-266700" eaLnBrk="1" hangingPunct="1">
              <a:buFont typeface="Wingdings" pitchFamily="2" charset="2"/>
              <a:buChar char="v"/>
            </a:pPr>
            <a:r>
              <a:rPr lang="en-US" smtClean="0"/>
              <a:t> What is the input?</a:t>
            </a:r>
          </a:p>
          <a:p>
            <a:pPr marL="1155700" lvl="2" indent="-266700" eaLnBrk="1" hangingPunct="1">
              <a:buFont typeface="Wingdings" pitchFamily="2" charset="2"/>
              <a:buChar char="v"/>
            </a:pPr>
            <a:r>
              <a:rPr lang="en-US" smtClean="0"/>
              <a:t> What is the output?</a:t>
            </a:r>
          </a:p>
          <a:p>
            <a:pPr eaLnBrk="1" hangingPunct="1"/>
            <a:r>
              <a:rPr lang="en-US" smtClean="0"/>
              <a:t>Can you see how to carry out each step?</a:t>
            </a:r>
          </a:p>
          <a:p>
            <a:pPr eaLnBrk="1" hangingPunct="1"/>
            <a:r>
              <a:rPr lang="en-US" smtClean="0"/>
              <a:t>Check your plan on a simple case.</a:t>
            </a:r>
          </a:p>
          <a:p>
            <a:pPr eaLnBrk="1" hangingPunct="1"/>
            <a:r>
              <a:rPr lang="en-US" smtClean="0"/>
              <a:t>Check boundary cases.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1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19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1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1"/>
          <p:cNvSpPr>
            <a:spLocks noGrp="1" noChangeArrowheads="1"/>
          </p:cNvSpPr>
          <p:nvPr>
            <p:ph type="title" idx="4294967295"/>
          </p:nvPr>
        </p:nvSpPr>
        <p:spPr>
          <a:xfrm>
            <a:off x="1606550" y="268288"/>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Review the plan</a:t>
            </a:r>
          </a:p>
        </p:txBody>
      </p:sp>
      <p:sp>
        <p:nvSpPr>
          <p:cNvPr id="252931" name="Rectangle 2"/>
          <p:cNvSpPr>
            <a:spLocks noGrp="1" noChangeArrowheads="1"/>
          </p:cNvSpPr>
          <p:nvPr>
            <p:ph type="body" idx="4294967295"/>
          </p:nvPr>
        </p:nvSpPr>
        <p:spPr>
          <a:xfrm>
            <a:off x="1677988" y="2428875"/>
            <a:ext cx="11088687" cy="6335713"/>
          </a:xfrm>
        </p:spPr>
        <p:txBody>
          <a:bodyPr lIns="50800" tIns="50800" rIns="50800" bIns="50800"/>
          <a:lstStyle/>
          <a:p>
            <a:pPr eaLnBrk="1" hangingPunct="1"/>
            <a:r>
              <a:rPr lang="en-US" smtClean="0"/>
              <a:t>Can you think of cases where your plan does no</a:t>
            </a:r>
            <a:r>
              <a:rPr lang="en-US" altLang="ja-JP" smtClean="0"/>
              <a:t>t work?</a:t>
            </a:r>
          </a:p>
          <a:p>
            <a:pPr eaLnBrk="1" hangingPunct="1"/>
            <a:r>
              <a:rPr lang="en-US" smtClean="0"/>
              <a:t>Can you think of ways your algorithm could be improved?</a:t>
            </a:r>
          </a:p>
          <a:p>
            <a:pPr eaLnBrk="1" hangingPunct="1"/>
            <a:r>
              <a:rPr lang="en-US" smtClean="0"/>
              <a:t>Can you think of an alternative algorithm?</a:t>
            </a:r>
          </a:p>
          <a:p>
            <a:pPr eaLnBrk="1" hangingPunct="1"/>
            <a:r>
              <a:rPr lang="en-US" smtClean="0"/>
              <a:t>What did you learn?</a:t>
            </a:r>
          </a:p>
          <a:p>
            <a:pPr eaLnBrk="1" hangingPunct="1"/>
            <a:r>
              <a:rPr lang="en-US" smtClean="0"/>
              <a:t>Can your approach be applied to other problems?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2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29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29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1"/>
          <p:cNvSpPr>
            <a:spLocks noGrp="1" noChangeArrowheads="1"/>
          </p:cNvSpPr>
          <p:nvPr>
            <p:ph type="title" idx="4294967295"/>
          </p:nvPr>
        </p:nvSpPr>
        <p:spPr>
          <a:xfrm>
            <a:off x="1606550"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Fake Coin</a:t>
            </a:r>
          </a:p>
        </p:txBody>
      </p:sp>
      <p:sp>
        <p:nvSpPr>
          <p:cNvPr id="36867" name="Rectangle 2"/>
          <p:cNvSpPr>
            <a:spLocks noGrp="1" noChangeArrowheads="1"/>
          </p:cNvSpPr>
          <p:nvPr>
            <p:ph type="body" idx="4294967295"/>
          </p:nvPr>
        </p:nvSpPr>
        <p:spPr>
          <a:xfrm>
            <a:off x="1317625" y="1924050"/>
            <a:ext cx="11412538" cy="7345363"/>
          </a:xfrm>
        </p:spPr>
        <p:txBody>
          <a:bodyPr lIns="50800" tIns="50800" rIns="50800" bIns="50800"/>
          <a:lstStyle/>
          <a:p>
            <a:pPr marL="266700" indent="-266700" algn="ctr" eaLnBrk="1" hangingPunct="1">
              <a:buFont typeface="Wingdings" pitchFamily="2" charset="2"/>
              <a:buNone/>
            </a:pPr>
            <a:r>
              <a:rPr lang="en-US" sz="3200" i="1" dirty="0" smtClean="0">
                <a:sym typeface="Geneva" pitchFamily="-84" charset="0"/>
              </a:rPr>
              <a:t>Suppose your friend has twelve coins which all appear identical. </a:t>
            </a:r>
          </a:p>
          <a:p>
            <a:pPr marL="266700" indent="-266700" algn="ctr" eaLnBrk="1" hangingPunct="1">
              <a:buFont typeface="Wingdings" pitchFamily="2" charset="2"/>
              <a:buNone/>
            </a:pPr>
            <a:r>
              <a:rPr lang="en-US" sz="3200" i="1" dirty="0" smtClean="0">
                <a:sym typeface="Geneva" pitchFamily="-84" charset="0"/>
              </a:rPr>
              <a:t>However one of the coins is a fake. This fake coin has a different weight than the other coins but, you have not been told whether it is heavier or lighter.  You have been asked to identify the fake coin on a balance scale, not using weights, in as few as possible </a:t>
            </a:r>
            <a:r>
              <a:rPr lang="en-US" sz="3200" i="1" dirty="0" err="1" smtClean="0">
                <a:sym typeface="Geneva" pitchFamily="-84" charset="0"/>
              </a:rPr>
              <a:t>weighings</a:t>
            </a:r>
            <a:r>
              <a:rPr lang="en-US" sz="3200" i="1" dirty="0" smtClean="0">
                <a:sym typeface="Geneva" pitchFamily="-84" charset="0"/>
              </a:rPr>
              <a:t>. </a:t>
            </a:r>
          </a:p>
        </p:txBody>
      </p:sp>
      <p:pic>
        <p:nvPicPr>
          <p:cNvPr id="368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9800" y="5065713"/>
            <a:ext cx="5829300" cy="3925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36869" name="Rectangle 4"/>
          <p:cNvSpPr>
            <a:spLocks/>
          </p:cNvSpPr>
          <p:nvPr/>
        </p:nvSpPr>
        <p:spPr bwMode="auto">
          <a:xfrm>
            <a:off x="7713663" y="9398000"/>
            <a:ext cx="5016500"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b"/>
          <a:lstStyle/>
          <a:p>
            <a:r>
              <a:rPr lang="en-US" sz="900">
                <a:solidFill>
                  <a:schemeClr val="tx1"/>
                </a:solidFill>
              </a:rPr>
              <a:t>Scales from the Law Offices of Gallagher &amp; Sproviero -(</a:t>
            </a:r>
            <a:r>
              <a:rPr lang="en-US" sz="900" u="sng">
                <a:solidFill>
                  <a:schemeClr val="tx1"/>
                </a:solidFill>
                <a:hlinkClick r:id="rId4"/>
              </a:rPr>
              <a:t>www.flickr.com/photos/vaxzine/485424742/</a:t>
            </a:r>
            <a:r>
              <a:rPr lang="en-US" sz="900">
                <a:solidFill>
                  <a:schemeClr val="tx1"/>
                </a:solidFill>
              </a:rPr>
              <a: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1"/>
          <p:cNvSpPr>
            <a:spLocks noGrp="1" noChangeArrowheads="1"/>
          </p:cNvSpPr>
          <p:nvPr>
            <p:ph type="title" idx="4294967295"/>
          </p:nvPr>
        </p:nvSpPr>
        <p:spPr>
          <a:xfrm>
            <a:off x="1606550" y="484188"/>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A smaller problem</a:t>
            </a:r>
          </a:p>
        </p:txBody>
      </p:sp>
      <p:sp>
        <p:nvSpPr>
          <p:cNvPr id="254979" name="Rectangle 2"/>
          <p:cNvSpPr>
            <a:spLocks noGrp="1" noChangeArrowheads="1"/>
          </p:cNvSpPr>
          <p:nvPr>
            <p:ph type="body" idx="4294967295"/>
          </p:nvPr>
        </p:nvSpPr>
        <p:spPr>
          <a:xfrm>
            <a:off x="1677864" y="2860576"/>
            <a:ext cx="10801200" cy="4392488"/>
          </a:xfrm>
        </p:spPr>
        <p:txBody>
          <a:bodyPr lIns="50800" tIns="50800" rIns="50800" bIns="50800">
            <a:normAutofit/>
          </a:bodyPr>
          <a:lstStyle/>
          <a:p>
            <a:pPr marL="520184" indent="-403143" algn="ctr" eaLnBrk="1" fontAlgn="auto" hangingPunct="1">
              <a:spcBef>
                <a:spcPts val="853"/>
              </a:spcBef>
              <a:spcAft>
                <a:spcPts val="0"/>
              </a:spcAft>
              <a:buFont typeface="Wingdings" charset="0"/>
              <a:buNone/>
              <a:defRPr/>
            </a:pPr>
            <a:r>
              <a:rPr lang="en-US" dirty="0"/>
              <a:t>Suppose your friend has 3 coins which all appear identical. </a:t>
            </a:r>
            <a:r>
              <a:rPr lang="en-US" dirty="0" smtClean="0"/>
              <a:t>One is known </a:t>
            </a:r>
            <a:r>
              <a:rPr lang="en-US" dirty="0"/>
              <a:t>to be </a:t>
            </a:r>
            <a:r>
              <a:rPr lang="en-US" b="1" i="1" dirty="0"/>
              <a:t>lighter</a:t>
            </a:r>
            <a:r>
              <a:rPr lang="en-US" dirty="0"/>
              <a:t> than the rest</a:t>
            </a:r>
            <a:r>
              <a:rPr lang="en-US" dirty="0" smtClean="0"/>
              <a:t>.</a:t>
            </a:r>
          </a:p>
          <a:p>
            <a:pPr marL="520184" indent="-403143" algn="ctr" eaLnBrk="1" fontAlgn="auto" hangingPunct="1">
              <a:spcBef>
                <a:spcPts val="853"/>
              </a:spcBef>
              <a:spcAft>
                <a:spcPts val="0"/>
              </a:spcAft>
              <a:buFont typeface="Wingdings" charset="0"/>
              <a:buNone/>
              <a:defRPr/>
            </a:pPr>
            <a:endParaRPr lang="en-US" dirty="0" smtClean="0"/>
          </a:p>
          <a:p>
            <a:pPr marL="520184" indent="-403143" algn="ctr" eaLnBrk="1" fontAlgn="auto" hangingPunct="1">
              <a:spcBef>
                <a:spcPts val="853"/>
              </a:spcBef>
              <a:spcAft>
                <a:spcPts val="0"/>
              </a:spcAft>
              <a:buFont typeface="Wingdings" charset="0"/>
              <a:buNone/>
              <a:defRPr/>
            </a:pPr>
            <a:r>
              <a:rPr lang="en-US" dirty="0" smtClean="0"/>
              <a:t>How do you find it?</a:t>
            </a:r>
            <a:endParaRPr lang="en-US"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4"/>
  <p:tag name="TPOS" val="2"/>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9B6A73F6A7CE4789AE50F9C1354B7F79&lt;/guid&gt;&#10;        &lt;description /&gt;&#10;        &lt;date&gt;3/13/2016 3:22:1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1FE65F2622C460FA66B6B7BB6181476&lt;/guid&gt;&#10;            &lt;repollguid&gt;C230FB2C903D4095B559A01BEE33F1EB&lt;/repollguid&gt;&#10;            &lt;sourceid&gt;D15D12A7948245A88E20671A7115E998&lt;/sourceid&gt;&#10;            &lt;questiontext&gt;Suppose your friend has 3 coins which all appear identical. One is known to be lighter than the rest.What is the minimum number of weighings needed to find i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CED532E4EE44038B64E79B6BB129DE5&lt;/guid&gt;&#10;                    &lt;answertext&gt;1&lt;/answertext&gt;&#10;                    &lt;valuetype&gt;0&lt;/valuetype&gt;&#10;                &lt;/answer&gt;&#10;                &lt;answer&gt;&#10;                    &lt;guid&gt;8B8F19E5DC114DE0B661750FC4F6E7D8&lt;/guid&gt;&#10;                    &lt;answertext&gt;2&lt;/answertext&gt;&#10;                    &lt;valuetype&gt;0&lt;/valuetype&gt;&#10;                &lt;/answer&gt;&#10;                &lt;answer&gt;&#10;                    &lt;guid&gt;1C3464B3AEE44D63AE0906CC4C3DD308&lt;/guid&gt;&#10;                    &lt;answertext&gt;3&lt;/answertext&gt;&#10;                    &lt;valuetype&gt;0&lt;/valuetype&gt;&#10;                &lt;/answer&gt;&#10;                &lt;answer&gt;&#10;                    &lt;guid&gt;91C09C29904F459C92F0228D737FD83B&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9B6A73F6A7CE4789AE50F9C1354B7F79&lt;/guid&gt;&#10;        &lt;description /&gt;&#10;        &lt;date&gt;3/13/2016 3:22:1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F157F753CBB47B1BE09F43F7E8B729D&lt;/guid&gt;&#10;            &lt;repollguid&gt;C230FB2C903D4095B559A01BEE33F1EB&lt;/repollguid&gt;&#10;            &lt;sourceid&gt;D15D12A7948245A88E20671A7115E998&lt;/sourceid&gt;&#10;            &lt;questiontext&gt;Suppose your friend has 9 coins which all appear identical. One is known to be lighter than the rest.What is the minimum number of weighings needed to find i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CED532E4EE44038B64E79B6BB129DE5&lt;/guid&gt;&#10;                    &lt;answertext&gt;1&lt;/answertext&gt;&#10;                    &lt;valuetype&gt;0&lt;/valuetype&gt;&#10;                &lt;/answer&gt;&#10;                &lt;answer&gt;&#10;                    &lt;guid&gt;8B8F19E5DC114DE0B661750FC4F6E7D8&lt;/guid&gt;&#10;                    &lt;answertext&gt;2&lt;/answertext&gt;&#10;                    &lt;valuetype&gt;0&lt;/valuetype&gt;&#10;                &lt;/answer&gt;&#10;                &lt;answer&gt;&#10;                    &lt;guid&gt;1C3464B3AEE44D63AE0906CC4C3DD308&lt;/guid&gt;&#10;                    &lt;answertext&gt;3&lt;/answertext&gt;&#10;                    &lt;valuetype&gt;0&lt;/valuetype&gt;&#10;                &lt;/answer&gt;&#10;                &lt;answer&gt;&#10;                    &lt;guid&gt;91C09C29904F459C92F0228D737FD83B&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9B6A73F6A7CE4789AE50F9C1354B7F79&lt;/guid&gt;&#10;        &lt;description /&gt;&#10;        &lt;date&gt;3/13/2016 3:22:1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A152DAACA6A48D5A123A28997B977F5&lt;/guid&gt;&#10;            &lt;repollguid&gt;C230FB2C903D4095B559A01BEE33F1EB&lt;/repollguid&gt;&#10;            &lt;sourceid&gt;D15D12A7948245A88E20671A7115E998&lt;/sourceid&gt;&#10;            &lt;questiontext&gt;Suppose your friend has 9 coins which are colored red or blue. The fake coin must be red if it is heavier and blue if it is lighter.How many possible combinations of red and blue coins are there?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CED532E4EE44038B64E79B6BB129DE5&lt;/guid&gt;&#10;                    &lt;answertext&gt;9&lt;/answertext&gt;&#10;                    &lt;valuetype&gt;0&lt;/valuetype&gt;&#10;                &lt;/answer&gt;&#10;                &lt;answer&gt;&#10;                    &lt;guid&gt;8B8F19E5DC114DE0B661750FC4F6E7D8&lt;/guid&gt;&#10;                    &lt;answertext&gt;10&lt;/answertext&gt;&#10;                    &lt;valuetype&gt;0&lt;/valuetype&gt;&#10;                &lt;/answer&gt;&#10;                &lt;answer&gt;&#10;                    &lt;guid&gt;1C3464B3AEE44D63AE0906CC4C3DD308&lt;/guid&gt;&#10;                    &lt;answertext&gt;512&lt;/answertext&gt;&#10;                    &lt;valuetype&gt;0&lt;/valuetype&gt;&#10;                &lt;/answer&gt;&#10;                &lt;answer&gt;&#10;                    &lt;guid&gt;91C09C29904F459C92F0228D737FD83B&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FD50F3A9ACCB43808A9067A7B7960CCF&lt;/guid&gt;&#10;        &lt;description /&gt;&#10;        &lt;date&gt;3/13/2016 3:30:4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89DDB1B52134A2E92132185562422CD&lt;/guid&gt;&#10;            &lt;repollguid&gt;864534B51C294C4E948069853D319373&lt;/repollguid&gt;&#10;            &lt;sourceid&gt;A3DFED31EF0C40A6BAB974784315DBF4&lt;/sourceid&gt;&#10;            &lt;questiontext&gt;Which subset of          {‘ape’, ‘dog’, ‘cat’, ‘snake’, ‘fish’, ‘bird’}does the following bit list [1, 0, 1, 0, 0, 1]represen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C5A34C376B54CE0BDC662E43E73905B&lt;/guid&gt;&#10;                    &lt;answertext&gt;{‘dog’, ‘snake’, ‘bird’}&lt;/answertext&gt;&#10;                    &lt;valuetype&gt;0&lt;/valuetype&gt;&#10;                &lt;/answer&gt;&#10;                &lt;answer&gt;&#10;                    &lt;guid&gt;44AFB0DC15EF4860BEA9330334AE8622&lt;/guid&gt;&#10;                    &lt;answertext&gt;{‘ape’, ‘cat’, ‘bird’}&lt;/answertext&gt;&#10;                    &lt;valuetype&gt;0&lt;/valuetype&gt;&#10;                &lt;/answer&gt;&#10;                &lt;answer&gt;&#10;                    &lt;guid&gt;E4F31E536CBD4FB094456BC3CBCF76FA&lt;/guid&gt;&#10;                    &lt;answertext&gt;{‘ape’, ‘cat’, ‘fish’}&lt;/answertext&gt;&#10;                    &lt;valuetype&gt;0&lt;/valuetype&gt;&#10;                &lt;/answer&gt;&#10;                &lt;answer&gt;&#10;                    &lt;guid&gt;2CA9791A6BB946DF8CDED10EFF636D98&lt;/guid&gt;&#10;                    &lt;answertext&gt;None&lt;/answertext&gt;&#10;                    &lt;valuetype&gt;0&lt;/valuetype&gt;&#10;                &lt;/answer&gt;&#10;            &lt;/answers&gt;&#10;        &lt;/multichoice&gt;&#10;    &lt;/questions&gt;&#10;&lt;/questionlist&gt;"/>
  <p:tag name="LIVECHARTING" val="False"/>
  <p:tag name="AUTOOPENPOLL" val="True"/>
  <p:tag name="AUTOFORMATCHART"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hoto - 2 Up Landscap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Landscap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2 Up Land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ullets">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Bullets">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 To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 To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2 Column">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Blank">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Blank">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Photo - Vertical">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Vertical">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Subtitl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Photo - Horizontal">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Horizontal">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Photo - 4 U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4 U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4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hoto - 2 Up Portrait &amp; Landscap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Portrait &amp; Landscap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2 Up Portrait &amp; Land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hoto - 2 Up Portrai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Portrai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2 Up 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hoto - 3 Up Portrai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3 Up Portrai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3 Up 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Big">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Big">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Bi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tle, Bullets &amp; Photo">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Bullets &amp; Photo">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3 U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3 U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3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itle &amp; Bullets - Lef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Lef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amp; Bullets - Righ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Righ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279</TotalTime>
  <Pages>0</Pages>
  <Words>2102</Words>
  <Characters>0</Characters>
  <Application>Microsoft Macintosh PowerPoint</Application>
  <PresentationFormat>Custom</PresentationFormat>
  <Lines>0</Lines>
  <Paragraphs>298</Paragraphs>
  <Slides>34</Slides>
  <Notes>15</Notes>
  <HiddenSlides>0</HiddenSlides>
  <MMClips>0</MMClips>
  <ScaleCrop>false</ScaleCrop>
  <HeadingPairs>
    <vt:vector size="6" baseType="variant">
      <vt:variant>
        <vt:lpstr>Fonts Used</vt:lpstr>
      </vt:variant>
      <vt:variant>
        <vt:i4>14</vt:i4>
      </vt:variant>
      <vt:variant>
        <vt:lpstr>Theme</vt:lpstr>
      </vt:variant>
      <vt:variant>
        <vt:i4>18</vt:i4>
      </vt:variant>
      <vt:variant>
        <vt:lpstr>Slide Titles</vt:lpstr>
      </vt:variant>
      <vt:variant>
        <vt:i4>34</vt:i4>
      </vt:variant>
    </vt:vector>
  </HeadingPairs>
  <TitlesOfParts>
    <vt:vector size="66" baseType="lpstr">
      <vt:lpstr>Calibri</vt:lpstr>
      <vt:lpstr>Geneva</vt:lpstr>
      <vt:lpstr>Gill Sans MT</vt:lpstr>
      <vt:lpstr>Helvetica Neue</vt:lpstr>
      <vt:lpstr>Helvetica Neue Light</vt:lpstr>
      <vt:lpstr>MS Gothic</vt:lpstr>
      <vt:lpstr>MS PGothic</vt:lpstr>
      <vt:lpstr>ＭＳ Ｐゴシック</vt:lpstr>
      <vt:lpstr>Times New Roman</vt:lpstr>
      <vt:lpstr>Verdana</vt:lpstr>
      <vt:lpstr>Wingdings</vt:lpstr>
      <vt:lpstr>Wingdings 2</vt:lpstr>
      <vt:lpstr>ヒラギノ角ゴ ProN W3</vt:lpstr>
      <vt:lpstr>Arial</vt:lpstr>
      <vt:lpstr>Photo - 2 Up Landscape</vt:lpstr>
      <vt:lpstr>Photo - 2 Up Portrait &amp; Landscape</vt:lpstr>
      <vt:lpstr>Photo - 2 Up Portrait</vt:lpstr>
      <vt:lpstr>Photo - 3 Up Portrait</vt:lpstr>
      <vt:lpstr>Photo - Big</vt:lpstr>
      <vt:lpstr>Title, Bullets &amp; Photo</vt:lpstr>
      <vt:lpstr>Photo - 3 Up</vt:lpstr>
      <vt:lpstr>Title &amp; Bullets - Left</vt:lpstr>
      <vt:lpstr>Title &amp; Bullets - Right</vt:lpstr>
      <vt:lpstr>Bullets</vt:lpstr>
      <vt:lpstr>Title - Top</vt:lpstr>
      <vt:lpstr>Title &amp; Bullets - 2 Column</vt:lpstr>
      <vt:lpstr>Blank</vt:lpstr>
      <vt:lpstr>Photo - Vertical</vt:lpstr>
      <vt:lpstr>Title &amp; Subtitle</vt:lpstr>
      <vt:lpstr>Photo - Horizontal</vt:lpstr>
      <vt:lpstr>Photo - 4 Up</vt:lpstr>
      <vt:lpstr>Solstice</vt:lpstr>
      <vt:lpstr>FIT1045  Introduction to Algorithms and Programming  Lecture 6  Finding an Algorithm</vt:lpstr>
      <vt:lpstr>Overview</vt:lpstr>
      <vt:lpstr>Main Steps</vt:lpstr>
      <vt:lpstr>Understand the Problem</vt:lpstr>
      <vt:lpstr>Devise a plan</vt:lpstr>
      <vt:lpstr>Carrying out the plan</vt:lpstr>
      <vt:lpstr>Review the plan</vt:lpstr>
      <vt:lpstr>Fake Coin</vt:lpstr>
      <vt:lpstr>A smaller problem</vt:lpstr>
      <vt:lpstr>Suppose your friend has 3 coins which all appear identical. One is known to be lighter than the rest.  What is the minimum number of weighings needed to find it? </vt:lpstr>
      <vt:lpstr>A slightly bigger problem</vt:lpstr>
      <vt:lpstr>Suppose your friend has 9 coins which all appear identical. One is known to be lighter than the rest.  What is the minimum number of weighings needed to find it? </vt:lpstr>
      <vt:lpstr>A related problem</vt:lpstr>
      <vt:lpstr>Suppose your friend has 9 coins which are colored red or blue. The fake coin must be red if it is heavier and blue if it is lighter.  How many possible combinations of red and blue coins are there?  </vt:lpstr>
      <vt:lpstr>Fake Coin</vt:lpstr>
      <vt:lpstr>Fake Coin</vt:lpstr>
      <vt:lpstr>PowerPoint Presentation</vt:lpstr>
      <vt:lpstr>What have we learnt?</vt:lpstr>
      <vt:lpstr>Another problem</vt:lpstr>
      <vt:lpstr>Lots of approaches</vt:lpstr>
      <vt:lpstr>Do we understand the problem?</vt:lpstr>
      <vt:lpstr>The Six Honest Serving Men</vt:lpstr>
      <vt:lpstr>Problem Statement</vt:lpstr>
      <vt:lpstr>Representing a Set</vt:lpstr>
      <vt:lpstr>Create bit list</vt:lpstr>
      <vt:lpstr>Print Subset</vt:lpstr>
      <vt:lpstr>An Aside:</vt:lpstr>
      <vt:lpstr>An Aside:</vt:lpstr>
      <vt:lpstr>Print Subset</vt:lpstr>
      <vt:lpstr>Which subset of           {‘ape’, ‘dog’, ‘cat’, ‘snake’, ‘fish’, ‘bird’} does the following bit list [1, 0, 1, 0, 0, 1] represent?</vt:lpstr>
      <vt:lpstr>What have we learnt?</vt:lpstr>
      <vt:lpstr>Before Next Lecture</vt:lpstr>
      <vt:lpstr>Cutting the Chocolate Block</vt:lpstr>
      <vt:lpstr>14-15 Puzzle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3  Finding an Algorithm</dc:title>
  <dc:creator>David Albrecht</dc:creator>
  <cp:lastModifiedBy>David Morgan</cp:lastModifiedBy>
  <cp:revision>35</cp:revision>
  <dcterms:modified xsi:type="dcterms:W3CDTF">2016-08-09T23:27:39Z</dcterms:modified>
</cp:coreProperties>
</file>