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9"/>
  </p:notesMasterIdLst>
  <p:handoutMasterIdLst>
    <p:handoutMasterId r:id="rId30"/>
  </p:handoutMasterIdLst>
  <p:sldIdLst>
    <p:sldId id="256" r:id="rId2"/>
    <p:sldId id="332" r:id="rId3"/>
    <p:sldId id="257" r:id="rId4"/>
    <p:sldId id="323" r:id="rId5"/>
    <p:sldId id="322" r:id="rId6"/>
    <p:sldId id="325" r:id="rId7"/>
    <p:sldId id="326" r:id="rId8"/>
    <p:sldId id="333" r:id="rId9"/>
    <p:sldId id="315" r:id="rId10"/>
    <p:sldId id="317" r:id="rId11"/>
    <p:sldId id="318" r:id="rId12"/>
    <p:sldId id="320" r:id="rId13"/>
    <p:sldId id="327" r:id="rId14"/>
    <p:sldId id="313" r:id="rId15"/>
    <p:sldId id="281" r:id="rId16"/>
    <p:sldId id="284" r:id="rId17"/>
    <p:sldId id="328" r:id="rId18"/>
    <p:sldId id="285" r:id="rId19"/>
    <p:sldId id="329" r:id="rId20"/>
    <p:sldId id="336" r:id="rId21"/>
    <p:sldId id="324" r:id="rId22"/>
    <p:sldId id="330" r:id="rId23"/>
    <p:sldId id="335" r:id="rId24"/>
    <p:sldId id="287" r:id="rId25"/>
    <p:sldId id="331" r:id="rId26"/>
    <p:sldId id="300" r:id="rId27"/>
    <p:sldId id="314" r:id="rId28"/>
  </p:sldIdLst>
  <p:sldSz cx="13004800" cy="9753600"/>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6000" algn="l" defTabSz="914400" rtl="0" eaLnBrk="1" latinLnBrk="0" hangingPunct="1">
      <a:defRPr kern="1200">
        <a:solidFill>
          <a:schemeClr val="tx1"/>
        </a:solidFill>
        <a:latin typeface="Arial" pitchFamily="34" charset="0"/>
        <a:ea typeface="ヒラギノ角ゴ ProN W3" pitchFamily="-84" charset="-128"/>
        <a:cs typeface="+mn-cs"/>
      </a:defRPr>
    </a:lvl6pPr>
    <a:lvl7pPr marL="2743200" algn="l" defTabSz="914400" rtl="0" eaLnBrk="1" latinLnBrk="0" hangingPunct="1">
      <a:defRPr kern="1200">
        <a:solidFill>
          <a:schemeClr val="tx1"/>
        </a:solidFill>
        <a:latin typeface="Arial" pitchFamily="34" charset="0"/>
        <a:ea typeface="ヒラギノ角ゴ ProN W3" pitchFamily="-84" charset="-128"/>
        <a:cs typeface="+mn-cs"/>
      </a:defRPr>
    </a:lvl7pPr>
    <a:lvl8pPr marL="3200400" algn="l" defTabSz="914400" rtl="0" eaLnBrk="1" latinLnBrk="0" hangingPunct="1">
      <a:defRPr kern="1200">
        <a:solidFill>
          <a:schemeClr val="tx1"/>
        </a:solidFill>
        <a:latin typeface="Arial" pitchFamily="34" charset="0"/>
        <a:ea typeface="ヒラギノ角ゴ ProN W3" pitchFamily="-84" charset="-128"/>
        <a:cs typeface="+mn-cs"/>
      </a:defRPr>
    </a:lvl8pPr>
    <a:lvl9pPr marL="3657600" algn="l" defTabSz="914400" rtl="0" eaLnBrk="1" latinLnBrk="0" hangingPunct="1">
      <a:defRPr kern="1200">
        <a:solidFill>
          <a:schemeClr val="tx1"/>
        </a:solidFill>
        <a:latin typeface="Arial" pitchFamily="34" charset="0"/>
        <a:ea typeface="ヒラギノ角ゴ ProN W3" pitchFamily="-8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1380" y="-108"/>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solidFill>
                  <a:srgbClr val="000000"/>
                </a:solidFill>
                <a:latin typeface="Helvetica Neue Light" pitchFamily="-84" charset="0"/>
                <a:sym typeface="Helvetica Neue Light" pitchFamily="-84" charset="0"/>
              </a:defRPr>
            </a:lvl1pPr>
          </a:lstStyle>
          <a:p>
            <a:endParaRPr lang="en-US"/>
          </a:p>
        </p:txBody>
      </p:sp>
      <p:sp>
        <p:nvSpPr>
          <p:cNvPr id="4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Helvetica Neue Light" pitchFamily="-84" charset="0"/>
                <a:sym typeface="Helvetica Neue Light" pitchFamily="-84" charset="0"/>
              </a:defRPr>
            </a:lvl1pPr>
          </a:lstStyle>
          <a:p>
            <a:fld id="{002D8B32-DF6D-40DB-A47F-B58CBB0E2BFF}" type="datetime1">
              <a:rPr lang="en-US"/>
              <a:pPr/>
              <a:t>9/11/2016</a:t>
            </a:fld>
            <a:endParaRPr lang="en-US"/>
          </a:p>
        </p:txBody>
      </p:sp>
      <p:sp>
        <p:nvSpPr>
          <p:cNvPr id="4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solidFill>
                  <a:srgbClr val="000000"/>
                </a:solidFill>
                <a:latin typeface="Helvetica Neue Light" pitchFamily="-84" charset="0"/>
                <a:sym typeface="Helvetica Neue Light" pitchFamily="-84" charset="0"/>
              </a:defRPr>
            </a:lvl1pPr>
          </a:lstStyle>
          <a:p>
            <a:endParaRPr lang="en-US"/>
          </a:p>
        </p:txBody>
      </p:sp>
      <p:sp>
        <p:nvSpPr>
          <p:cNvPr id="4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solidFill>
                  <a:srgbClr val="000000"/>
                </a:solidFill>
                <a:latin typeface="Helvetica Neue Light" pitchFamily="-84" charset="0"/>
                <a:sym typeface="Helvetica Neue Light" pitchFamily="-84" charset="0"/>
              </a:defRPr>
            </a:lvl1pPr>
          </a:lstStyle>
          <a:p>
            <a:fld id="{5E4CEA3F-EAEC-4801-AFCA-5278BAE841B2}" type="slidenum">
              <a:rPr lang="en-US"/>
              <a:pPr/>
              <a:t>‹#›</a:t>
            </a:fld>
            <a:endParaRPr lang="en-US"/>
          </a:p>
        </p:txBody>
      </p:sp>
    </p:spTree>
    <p:extLst>
      <p:ext uri="{BB962C8B-B14F-4D97-AF65-F5344CB8AC3E}">
        <p14:creationId xmlns:p14="http://schemas.microsoft.com/office/powerpoint/2010/main" val="258087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E1DFE4B3-C82A-4947-BFFB-27487BE94F7C}" type="slidenum">
              <a:rPr lang="en-AU"/>
              <a:pPr/>
              <a:t>‹#›</a:t>
            </a:fld>
            <a:endParaRPr lang="en-AU"/>
          </a:p>
        </p:txBody>
      </p:sp>
    </p:spTree>
    <p:extLst>
      <p:ext uri="{BB962C8B-B14F-4D97-AF65-F5344CB8AC3E}">
        <p14:creationId xmlns:p14="http://schemas.microsoft.com/office/powerpoint/2010/main" val="691719692"/>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Helvetica Neue Light" charset="0"/>
        <a:ea typeface="MS PGothic" pitchFamily="34" charset="-128"/>
        <a:cs typeface="ＭＳ Ｐゴシック" charset="-128"/>
      </a:defRPr>
    </a:lvl1pPr>
    <a:lvl2pPr marL="4572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2pPr>
    <a:lvl3pPr marL="9144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3pPr>
    <a:lvl4pPr marL="13716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4pPr>
    <a:lvl5pPr marL="18288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2EB79FE5-112C-44E2-86E8-E7EC1BABAFED}" type="slidenum">
              <a:rPr lang="en-US" sz="1200">
                <a:solidFill>
                  <a:srgbClr val="000000"/>
                </a:solidFill>
                <a:latin typeface="Helvetica Neue Light" pitchFamily="-84" charset="0"/>
                <a:sym typeface="Helvetica Neue Light" pitchFamily="-84" charset="0"/>
              </a:rPr>
              <a:pPr algn="r" eaLnBrk="1" hangingPunct="1"/>
              <a:t>9</a:t>
            </a:fld>
            <a:endParaRPr lang="en-US" sz="1200">
              <a:solidFill>
                <a:srgbClr val="000000"/>
              </a:solidFill>
              <a:latin typeface="Helvetica Neue Light" pitchFamily="-84" charset="0"/>
              <a:sym typeface="Helvetica Neue Light" pitchFamily="-84"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79ECFD0-15E6-413C-BDBF-04177E5FBC58}" type="slidenum">
              <a:rPr lang="en-US" sz="1200">
                <a:latin typeface="Helvetica Neue Light" pitchFamily="-84" charset="0"/>
              </a:rPr>
              <a:pPr eaLnBrk="1" hangingPunct="1"/>
              <a:t>27</a:t>
            </a:fld>
            <a:endParaRPr lang="en-US" sz="1200">
              <a:latin typeface="Helvetica Neue Light" pitchFamily="-84" charset="0"/>
            </a:endParaRPr>
          </a:p>
        </p:txBody>
      </p:sp>
      <p:sp>
        <p:nvSpPr>
          <p:cNvPr id="60418" name="Rectangle 2"/>
          <p:cNvSpPr>
            <a:spLocks noGrp="1" noRot="1" noChangeAspect="1" noChangeArrowheads="1" noTextEdit="1"/>
          </p:cNvSpPr>
          <p:nvPr>
            <p:ph type="sldImg"/>
          </p:nvPr>
        </p:nvSpPr>
        <p:spPr>
          <a:ln/>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EB5D0373-4722-4CDE-932F-E5EE81653D1B}" type="datetime1">
              <a:rPr lang="en-US"/>
              <a:pPr/>
              <a:t>9/11/2016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8900E0C6-4B4E-466A-BF7F-9DE5EAE85392}" type="slidenum">
              <a:rPr lang="en-US"/>
              <a:pPr/>
              <a:t>‹#›</a:t>
            </a:fld>
            <a:endParaRPr lang="en-US"/>
          </a:p>
        </p:txBody>
      </p:sp>
    </p:spTree>
    <p:extLst>
      <p:ext uri="{BB962C8B-B14F-4D97-AF65-F5344CB8AC3E}">
        <p14:creationId xmlns:p14="http://schemas.microsoft.com/office/powerpoint/2010/main" val="33037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AE8D0568-5100-4C0D-8AFC-59B09CC87FF1}" type="datetime1">
              <a:rPr lang="en-US"/>
              <a:pPr/>
              <a:t>9/11/2016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2D480A85-6157-4DDD-ACBC-A562375A658C}" type="slidenum">
              <a:rPr lang="en-US"/>
              <a:pPr/>
              <a:t>‹#›</a:t>
            </a:fld>
            <a:endParaRPr lang="en-US"/>
          </a:p>
        </p:txBody>
      </p:sp>
    </p:spTree>
    <p:extLst>
      <p:ext uri="{BB962C8B-B14F-4D97-AF65-F5344CB8AC3E}">
        <p14:creationId xmlns:p14="http://schemas.microsoft.com/office/powerpoint/2010/main" val="234488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F9A10EC3-C787-45E2-97F4-ACD03107FE31}" type="datetime1">
              <a:rPr lang="en-US"/>
              <a:pPr/>
              <a:t>9/11/2016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739F013C-8A5D-4664-900F-A79FFCE157E6}" type="slidenum">
              <a:rPr lang="en-US"/>
              <a:pPr/>
              <a:t>‹#›</a:t>
            </a:fld>
            <a:endParaRPr lang="en-US"/>
          </a:p>
        </p:txBody>
      </p:sp>
    </p:spTree>
    <p:extLst>
      <p:ext uri="{BB962C8B-B14F-4D97-AF65-F5344CB8AC3E}">
        <p14:creationId xmlns:p14="http://schemas.microsoft.com/office/powerpoint/2010/main" val="3358597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6E1FDBA-6C3D-4495-89C2-B5AFAB13014E}" type="datetime1">
              <a:rPr lang="en-US" smtClean="0"/>
              <a:pPr/>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0F372-D268-4E48-B09D-DDAD866C3597}" type="slidenum">
              <a:rPr lang="en-US" smtClean="0"/>
              <a:pPr/>
              <a:t>‹#›</a:t>
            </a:fld>
            <a:endParaRPr lang="en-US"/>
          </a:p>
        </p:txBody>
      </p:sp>
    </p:spTree>
    <p:extLst>
      <p:ext uri="{BB962C8B-B14F-4D97-AF65-F5344CB8AC3E}">
        <p14:creationId xmlns:p14="http://schemas.microsoft.com/office/powerpoint/2010/main" val="125721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D4F0A89B-B639-4348-9292-232EC81BD391}" type="datetime1">
              <a:rPr lang="en-US"/>
              <a:pPr/>
              <a:t>9/11/2016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71A76EC8-C3E5-424A-873C-F4C26239161B}" type="slidenum">
              <a:rPr lang="en-US"/>
              <a:pPr/>
              <a:t>‹#›</a:t>
            </a:fld>
            <a:endParaRPr lang="en-US"/>
          </a:p>
        </p:txBody>
      </p:sp>
    </p:spTree>
    <p:extLst>
      <p:ext uri="{BB962C8B-B14F-4D97-AF65-F5344CB8AC3E}">
        <p14:creationId xmlns:p14="http://schemas.microsoft.com/office/powerpoint/2010/main" val="140564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26EEC6AB-8C78-4020-ABCB-BC8CFD7844B0}" type="datetime1">
              <a:rPr lang="en-US"/>
              <a:pPr/>
              <a:t>9/11/2016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64A799EC-7E0B-40FE-A239-443341616688}" type="slidenum">
              <a:rPr lang="en-US"/>
              <a:pPr/>
              <a:t>‹#›</a:t>
            </a:fld>
            <a:endParaRPr lang="en-US"/>
          </a:p>
        </p:txBody>
      </p:sp>
    </p:spTree>
    <p:extLst>
      <p:ext uri="{BB962C8B-B14F-4D97-AF65-F5344CB8AC3E}">
        <p14:creationId xmlns:p14="http://schemas.microsoft.com/office/powerpoint/2010/main" val="176646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689BAA97-A182-41DC-8B38-CF5A9395E847}" type="datetime1">
              <a:rPr lang="en-US"/>
              <a:pPr/>
              <a:t>9/11/2016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1D0DC858-0E1C-424E-9F8B-B97CACB9CBD7}" type="slidenum">
              <a:rPr lang="en-US"/>
              <a:pPr/>
              <a:t>‹#›</a:t>
            </a:fld>
            <a:endParaRPr lang="en-US"/>
          </a:p>
        </p:txBody>
      </p:sp>
    </p:spTree>
    <p:extLst>
      <p:ext uri="{BB962C8B-B14F-4D97-AF65-F5344CB8AC3E}">
        <p14:creationId xmlns:p14="http://schemas.microsoft.com/office/powerpoint/2010/main" val="106721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95D0EB1D-1CBC-4159-A5B4-0CA9AC152A29}" type="datetime1">
              <a:rPr lang="en-US"/>
              <a:pPr/>
              <a:t>9/11/2016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EBF26B6D-AFD9-48F8-9170-17B2721F4427}" type="slidenum">
              <a:rPr lang="en-US"/>
              <a:pPr/>
              <a:t>‹#›</a:t>
            </a:fld>
            <a:endParaRPr lang="en-US"/>
          </a:p>
        </p:txBody>
      </p:sp>
    </p:spTree>
    <p:extLst>
      <p:ext uri="{BB962C8B-B14F-4D97-AF65-F5344CB8AC3E}">
        <p14:creationId xmlns:p14="http://schemas.microsoft.com/office/powerpoint/2010/main" val="123502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5F22E603-014A-44DB-8B46-2564B54BC292}" type="datetime1">
              <a:rPr lang="en-US"/>
              <a:pPr/>
              <a:t>9/11/2016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B5F91104-5AB6-4DA7-B133-7BD1510C4568}" type="slidenum">
              <a:rPr lang="en-US"/>
              <a:pPr/>
              <a:t>‹#›</a:t>
            </a:fld>
            <a:endParaRPr lang="en-US"/>
          </a:p>
        </p:txBody>
      </p:sp>
    </p:spTree>
    <p:extLst>
      <p:ext uri="{BB962C8B-B14F-4D97-AF65-F5344CB8AC3E}">
        <p14:creationId xmlns:p14="http://schemas.microsoft.com/office/powerpoint/2010/main" val="282585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10CD1D21-2DBC-4773-8B12-F4D8401B0904}" type="datetime1">
              <a:rPr lang="en-US"/>
              <a:pPr/>
              <a:t>9/11/2016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81D9A870-D4B5-47B0-BBAA-8B69CF7C316C}" type="slidenum">
              <a:rPr lang="en-US"/>
              <a:pPr/>
              <a:t>‹#›</a:t>
            </a:fld>
            <a:endParaRPr lang="en-US"/>
          </a:p>
        </p:txBody>
      </p:sp>
    </p:spTree>
    <p:extLst>
      <p:ext uri="{BB962C8B-B14F-4D97-AF65-F5344CB8AC3E}">
        <p14:creationId xmlns:p14="http://schemas.microsoft.com/office/powerpoint/2010/main" val="163602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E75672C2-8CD0-46D7-A58A-00375A362874}" type="datetime1">
              <a:rPr lang="en-US"/>
              <a:pPr/>
              <a:t>9/11/2016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806B412C-2E88-46CD-B63D-6B467ED66668}" type="slidenum">
              <a:rPr lang="en-US"/>
              <a:pPr/>
              <a:t>‹#›</a:t>
            </a:fld>
            <a:endParaRPr lang="en-US"/>
          </a:p>
        </p:txBody>
      </p:sp>
    </p:spTree>
    <p:extLst>
      <p:ext uri="{BB962C8B-B14F-4D97-AF65-F5344CB8AC3E}">
        <p14:creationId xmlns:p14="http://schemas.microsoft.com/office/powerpoint/2010/main" val="236889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3"/>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29EEB3BA-D881-40AB-B863-1A6DA813BA17}" type="datetime1">
              <a:rPr lang="en-US"/>
              <a:pPr/>
              <a:t>9/11/2016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C5C48A32-E2ED-499B-98D4-5EB1E2DDF6A2}" type="slidenum">
              <a:rPr lang="en-US"/>
              <a:pPr/>
              <a:t>‹#›</a:t>
            </a:fld>
            <a:endParaRPr lang="en-US"/>
          </a:p>
        </p:txBody>
      </p:sp>
    </p:spTree>
    <p:extLst>
      <p:ext uri="{BB962C8B-B14F-4D97-AF65-F5344CB8AC3E}">
        <p14:creationId xmlns:p14="http://schemas.microsoft.com/office/powerpoint/2010/main" val="183159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lgn="ctr">
              <a:defRPr/>
            </a:pPr>
            <a:endParaRPr lang="en-US"/>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a:solidFill>
                  <a:srgbClr val="FFFFFF"/>
                </a:solidFill>
              </a14:hiddenFill>
            </a:ext>
          </a:extLst>
        </p:spPr>
        <p:txBody>
          <a:bodyPr lIns="130046" tIns="65023" rIns="130046" bIns="65023" anchor="ctr"/>
          <a:lstStyle/>
          <a:p>
            <a:pPr algn="ct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24585"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a:solidFill>
                  <a:srgbClr val="B5A788"/>
                </a:solidFill>
              </a:defRPr>
            </a:lvl1pPr>
          </a:lstStyle>
          <a:p>
            <a:fld id="{B6E1FDBA-6C3D-4495-89C2-B5AFAB13014E}" type="datetime1">
              <a:rPr lang="en-US"/>
              <a:pPr/>
              <a:t>9/11/2016</a:t>
            </a:fld>
            <a:endParaRPr lang="en-US"/>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lgn="ctr">
              <a:defRPr sz="1700">
                <a:solidFill>
                  <a:srgbClr val="B5A788"/>
                </a:solidFill>
              </a:defRPr>
            </a:lvl1pPr>
          </a:lstStyle>
          <a:p>
            <a:fld id="{3090F372-D268-4E48-B09D-DDAD866C3597}"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14" r:id="rId2"/>
    <p:sldLayoutId id="2147483722" r:id="rId3"/>
    <p:sldLayoutId id="2147483715" r:id="rId4"/>
    <p:sldLayoutId id="2147483716" r:id="rId5"/>
    <p:sldLayoutId id="2147483717" r:id="rId6"/>
    <p:sldLayoutId id="2147483723" r:id="rId7"/>
    <p:sldLayoutId id="2147483718" r:id="rId8"/>
    <p:sldLayoutId id="2147483724" r:id="rId9"/>
    <p:sldLayoutId id="2147483719" r:id="rId10"/>
    <p:sldLayoutId id="2147483720" r:id="rId11"/>
    <p:sldLayoutId id="2147483725" r:id="rId12"/>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2109912" y="5884912"/>
            <a:ext cx="10533888" cy="2093773"/>
          </a:xfrm>
        </p:spPr>
        <p:txBody>
          <a:bodyPr lIns="50800" tIns="50800" rIns="50800" bIns="50800">
            <a:normAutofit fontScale="90000"/>
          </a:bodyPr>
          <a:lstStyle/>
          <a:p>
            <a:pPr algn="ctr"/>
            <a:r>
              <a:rPr lang="en-US" sz="5500" dirty="0" smtClean="0">
                <a:effectLst>
                  <a:outerShdw blurRad="38100" dist="38100" dir="2700000" algn="tl">
                    <a:srgbClr val="C0C0C0"/>
                  </a:outerShdw>
                </a:effectLst>
              </a:rPr>
              <a:t>FIT1045</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smtClean="0">
                <a:effectLst>
                  <a:outerShdw blurRad="38100" dist="38100" dir="2700000" algn="tl">
                    <a:srgbClr val="C0C0C0"/>
                  </a:outerShdw>
                </a:effectLst>
              </a:rPr>
              <a:t>Lecture 14</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Recursion</a:t>
            </a:r>
          </a:p>
        </p:txBody>
      </p:sp>
      <p:sp>
        <p:nvSpPr>
          <p:cNvPr id="3074" name="Rectangle 2"/>
          <p:cNvSpPr>
            <a:spLocks/>
          </p:cNvSpPr>
          <p:nvPr/>
        </p:nvSpPr>
        <p:spPr bwMode="auto">
          <a:xfrm>
            <a:off x="1965896" y="8854400"/>
            <a:ext cx="10299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2041525" y="390525"/>
            <a:ext cx="10664825" cy="1625600"/>
          </a:xfrm>
        </p:spPr>
        <p:txBody>
          <a:bodyPr lIns="50800" tIns="50800" rIns="50800" bIns="50800"/>
          <a:lstStyle/>
          <a:p>
            <a:r>
              <a:rPr lang="en-US" smtClean="0">
                <a:effectLst>
                  <a:outerShdw blurRad="38100" dist="38100" dir="2700000" algn="tl">
                    <a:srgbClr val="C0C0C0"/>
                  </a:outerShdw>
                </a:effectLst>
              </a:rPr>
              <a:t>The Approach</a:t>
            </a:r>
          </a:p>
        </p:txBody>
      </p:sp>
      <p:grpSp>
        <p:nvGrpSpPr>
          <p:cNvPr id="2" name="Group 45"/>
          <p:cNvGrpSpPr>
            <a:grpSpLocks/>
          </p:cNvGrpSpPr>
          <p:nvPr/>
        </p:nvGrpSpPr>
        <p:grpSpPr bwMode="auto">
          <a:xfrm>
            <a:off x="330200" y="2209800"/>
            <a:ext cx="5486400" cy="1905000"/>
            <a:chOff x="330200" y="2209800"/>
            <a:chExt cx="5486400" cy="1905000"/>
          </a:xfrm>
        </p:grpSpPr>
        <p:sp>
          <p:nvSpPr>
            <p:cNvPr id="7198" name="Rectangle 3"/>
            <p:cNvSpPr>
              <a:spLocks noChangeArrowheads="1"/>
            </p:cNvSpPr>
            <p:nvPr/>
          </p:nvSpPr>
          <p:spPr bwMode="auto">
            <a:xfrm>
              <a:off x="330200" y="3886200"/>
              <a:ext cx="5486400" cy="228600"/>
            </a:xfrm>
            <a:prstGeom prst="rect">
              <a:avLst/>
            </a:prstGeom>
            <a:solidFill>
              <a:srgbClr val="BFBFBF"/>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cxnSp>
          <p:nvCxnSpPr>
            <p:cNvPr id="7199" name="Straight Connector 5"/>
            <p:cNvCxnSpPr>
              <a:cxnSpLocks noChangeShapeType="1"/>
            </p:cNvCxnSpPr>
            <p:nvPr/>
          </p:nvCxnSpPr>
          <p:spPr bwMode="auto">
            <a:xfrm rot="5400000">
              <a:off x="330994" y="30472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7200" name="Straight Connector 6"/>
            <p:cNvCxnSpPr>
              <a:cxnSpLocks noChangeShapeType="1"/>
            </p:cNvCxnSpPr>
            <p:nvPr/>
          </p:nvCxnSpPr>
          <p:spPr bwMode="auto">
            <a:xfrm rot="5400000">
              <a:off x="2312194" y="30472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7201" name="Straight Connector 7"/>
            <p:cNvCxnSpPr>
              <a:cxnSpLocks noChangeShapeType="1"/>
            </p:cNvCxnSpPr>
            <p:nvPr/>
          </p:nvCxnSpPr>
          <p:spPr bwMode="auto">
            <a:xfrm rot="5400000">
              <a:off x="4140994" y="30472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7202" name="Rectangle 8"/>
            <p:cNvSpPr>
              <a:spLocks noChangeArrowheads="1"/>
            </p:cNvSpPr>
            <p:nvPr/>
          </p:nvSpPr>
          <p:spPr bwMode="auto">
            <a:xfrm>
              <a:off x="482600" y="3505200"/>
              <a:ext cx="12954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203" name="Rectangle 9"/>
            <p:cNvSpPr>
              <a:spLocks noChangeArrowheads="1"/>
            </p:cNvSpPr>
            <p:nvPr/>
          </p:nvSpPr>
          <p:spPr bwMode="auto">
            <a:xfrm>
              <a:off x="711200" y="3200400"/>
              <a:ext cx="838200" cy="304799"/>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204" name="Rectangle 10"/>
            <p:cNvSpPr>
              <a:spLocks noChangeArrowheads="1"/>
            </p:cNvSpPr>
            <p:nvPr/>
          </p:nvSpPr>
          <p:spPr bwMode="auto">
            <a:xfrm>
              <a:off x="863600" y="2819400"/>
              <a:ext cx="5334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205" name="Rectangle 11"/>
            <p:cNvSpPr>
              <a:spLocks noChangeArrowheads="1"/>
            </p:cNvSpPr>
            <p:nvPr/>
          </p:nvSpPr>
          <p:spPr bwMode="auto">
            <a:xfrm>
              <a:off x="1016000" y="2438400"/>
              <a:ext cx="3048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grpSp>
      <p:grpSp>
        <p:nvGrpSpPr>
          <p:cNvPr id="3" name="Group 46"/>
          <p:cNvGrpSpPr>
            <a:grpSpLocks/>
          </p:cNvGrpSpPr>
          <p:nvPr/>
        </p:nvGrpSpPr>
        <p:grpSpPr bwMode="auto">
          <a:xfrm>
            <a:off x="6426200" y="2209800"/>
            <a:ext cx="5486400" cy="1905000"/>
            <a:chOff x="6426200" y="2209800"/>
            <a:chExt cx="5486400" cy="1905000"/>
          </a:xfrm>
        </p:grpSpPr>
        <p:sp>
          <p:nvSpPr>
            <p:cNvPr id="7190" name="Rectangle 12"/>
            <p:cNvSpPr>
              <a:spLocks noChangeArrowheads="1"/>
            </p:cNvSpPr>
            <p:nvPr/>
          </p:nvSpPr>
          <p:spPr bwMode="auto">
            <a:xfrm>
              <a:off x="6426200" y="3886200"/>
              <a:ext cx="5486400" cy="228600"/>
            </a:xfrm>
            <a:prstGeom prst="rect">
              <a:avLst/>
            </a:prstGeom>
            <a:solidFill>
              <a:srgbClr val="BFBFBF"/>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cxnSp>
          <p:nvCxnSpPr>
            <p:cNvPr id="7191" name="Straight Connector 13"/>
            <p:cNvCxnSpPr>
              <a:cxnSpLocks noChangeShapeType="1"/>
            </p:cNvCxnSpPr>
            <p:nvPr/>
          </p:nvCxnSpPr>
          <p:spPr bwMode="auto">
            <a:xfrm rot="5400000">
              <a:off x="6426994" y="30472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7192" name="Straight Connector 14"/>
            <p:cNvCxnSpPr>
              <a:cxnSpLocks noChangeShapeType="1"/>
            </p:cNvCxnSpPr>
            <p:nvPr/>
          </p:nvCxnSpPr>
          <p:spPr bwMode="auto">
            <a:xfrm rot="5400000">
              <a:off x="8408194" y="30472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7193" name="Straight Connector 15"/>
            <p:cNvCxnSpPr>
              <a:cxnSpLocks noChangeShapeType="1"/>
            </p:cNvCxnSpPr>
            <p:nvPr/>
          </p:nvCxnSpPr>
          <p:spPr bwMode="auto">
            <a:xfrm rot="5400000">
              <a:off x="10313194" y="30472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7194" name="Rectangle 16"/>
            <p:cNvSpPr>
              <a:spLocks noChangeArrowheads="1"/>
            </p:cNvSpPr>
            <p:nvPr/>
          </p:nvSpPr>
          <p:spPr bwMode="auto">
            <a:xfrm>
              <a:off x="6578600" y="3505200"/>
              <a:ext cx="12954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195" name="Rectangle 17"/>
            <p:cNvSpPr>
              <a:spLocks noChangeArrowheads="1"/>
            </p:cNvSpPr>
            <p:nvPr/>
          </p:nvSpPr>
          <p:spPr bwMode="auto">
            <a:xfrm>
              <a:off x="8788400" y="3581400"/>
              <a:ext cx="838200" cy="304799"/>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196" name="Rectangle 18"/>
            <p:cNvSpPr>
              <a:spLocks noChangeArrowheads="1"/>
            </p:cNvSpPr>
            <p:nvPr/>
          </p:nvSpPr>
          <p:spPr bwMode="auto">
            <a:xfrm>
              <a:off x="8940800" y="3200400"/>
              <a:ext cx="5334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197" name="Rectangle 19"/>
            <p:cNvSpPr>
              <a:spLocks noChangeArrowheads="1"/>
            </p:cNvSpPr>
            <p:nvPr/>
          </p:nvSpPr>
          <p:spPr bwMode="auto">
            <a:xfrm>
              <a:off x="9093200" y="2819400"/>
              <a:ext cx="3048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grpSp>
      <p:grpSp>
        <p:nvGrpSpPr>
          <p:cNvPr id="4" name="Group 47"/>
          <p:cNvGrpSpPr>
            <a:grpSpLocks/>
          </p:cNvGrpSpPr>
          <p:nvPr/>
        </p:nvGrpSpPr>
        <p:grpSpPr bwMode="auto">
          <a:xfrm>
            <a:off x="330200" y="5943600"/>
            <a:ext cx="5486400" cy="1905000"/>
            <a:chOff x="330200" y="5943600"/>
            <a:chExt cx="5486400" cy="1905000"/>
          </a:xfrm>
        </p:grpSpPr>
        <p:sp>
          <p:nvSpPr>
            <p:cNvPr id="7182" name="Rectangle 28"/>
            <p:cNvSpPr>
              <a:spLocks noChangeArrowheads="1"/>
            </p:cNvSpPr>
            <p:nvPr/>
          </p:nvSpPr>
          <p:spPr bwMode="auto">
            <a:xfrm>
              <a:off x="330200" y="7620000"/>
              <a:ext cx="5486400" cy="228600"/>
            </a:xfrm>
            <a:prstGeom prst="rect">
              <a:avLst/>
            </a:prstGeom>
            <a:solidFill>
              <a:srgbClr val="BFBFBF"/>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cxnSp>
          <p:nvCxnSpPr>
            <p:cNvPr id="7183" name="Straight Connector 29"/>
            <p:cNvCxnSpPr>
              <a:cxnSpLocks noChangeShapeType="1"/>
            </p:cNvCxnSpPr>
            <p:nvPr/>
          </p:nvCxnSpPr>
          <p:spPr bwMode="auto">
            <a:xfrm rot="5400000">
              <a:off x="330994" y="67810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7184" name="Straight Connector 30"/>
            <p:cNvCxnSpPr>
              <a:cxnSpLocks noChangeShapeType="1"/>
            </p:cNvCxnSpPr>
            <p:nvPr/>
          </p:nvCxnSpPr>
          <p:spPr bwMode="auto">
            <a:xfrm rot="5400000">
              <a:off x="2312194" y="67810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7185" name="Straight Connector 31"/>
            <p:cNvCxnSpPr>
              <a:cxnSpLocks noChangeShapeType="1"/>
            </p:cNvCxnSpPr>
            <p:nvPr/>
          </p:nvCxnSpPr>
          <p:spPr bwMode="auto">
            <a:xfrm rot="5400000">
              <a:off x="4217194" y="67810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7186" name="Rectangle 32"/>
            <p:cNvSpPr>
              <a:spLocks noChangeArrowheads="1"/>
            </p:cNvSpPr>
            <p:nvPr/>
          </p:nvSpPr>
          <p:spPr bwMode="auto">
            <a:xfrm>
              <a:off x="4368800" y="7239000"/>
              <a:ext cx="12954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187" name="Rectangle 33"/>
            <p:cNvSpPr>
              <a:spLocks noChangeArrowheads="1"/>
            </p:cNvSpPr>
            <p:nvPr/>
          </p:nvSpPr>
          <p:spPr bwMode="auto">
            <a:xfrm>
              <a:off x="2692400" y="7315200"/>
              <a:ext cx="838200" cy="304799"/>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188" name="Rectangle 34"/>
            <p:cNvSpPr>
              <a:spLocks noChangeArrowheads="1"/>
            </p:cNvSpPr>
            <p:nvPr/>
          </p:nvSpPr>
          <p:spPr bwMode="auto">
            <a:xfrm>
              <a:off x="2844800" y="6934200"/>
              <a:ext cx="5334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189" name="Rectangle 35"/>
            <p:cNvSpPr>
              <a:spLocks noChangeArrowheads="1"/>
            </p:cNvSpPr>
            <p:nvPr/>
          </p:nvSpPr>
          <p:spPr bwMode="auto">
            <a:xfrm>
              <a:off x="2997200" y="6553200"/>
              <a:ext cx="3048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grpSp>
      <p:grpSp>
        <p:nvGrpSpPr>
          <p:cNvPr id="5" name="Group 48"/>
          <p:cNvGrpSpPr>
            <a:grpSpLocks/>
          </p:cNvGrpSpPr>
          <p:nvPr/>
        </p:nvGrpSpPr>
        <p:grpSpPr bwMode="auto">
          <a:xfrm>
            <a:off x="6502400" y="5943600"/>
            <a:ext cx="5486400" cy="1905000"/>
            <a:chOff x="6502400" y="5943600"/>
            <a:chExt cx="5486400" cy="1905000"/>
          </a:xfrm>
        </p:grpSpPr>
        <p:sp>
          <p:nvSpPr>
            <p:cNvPr id="7174" name="Rectangle 37"/>
            <p:cNvSpPr>
              <a:spLocks noChangeArrowheads="1"/>
            </p:cNvSpPr>
            <p:nvPr/>
          </p:nvSpPr>
          <p:spPr bwMode="auto">
            <a:xfrm>
              <a:off x="6502400" y="7620000"/>
              <a:ext cx="5486400" cy="228600"/>
            </a:xfrm>
            <a:prstGeom prst="rect">
              <a:avLst/>
            </a:prstGeom>
            <a:solidFill>
              <a:srgbClr val="BFBFBF"/>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cxnSp>
          <p:nvCxnSpPr>
            <p:cNvPr id="7175" name="Straight Connector 38"/>
            <p:cNvCxnSpPr>
              <a:cxnSpLocks noChangeShapeType="1"/>
            </p:cNvCxnSpPr>
            <p:nvPr/>
          </p:nvCxnSpPr>
          <p:spPr bwMode="auto">
            <a:xfrm rot="5400000">
              <a:off x="6503194" y="67810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7176" name="Straight Connector 39"/>
            <p:cNvCxnSpPr>
              <a:cxnSpLocks noChangeShapeType="1"/>
            </p:cNvCxnSpPr>
            <p:nvPr/>
          </p:nvCxnSpPr>
          <p:spPr bwMode="auto">
            <a:xfrm rot="5400000">
              <a:off x="8484394" y="67810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7177" name="Straight Connector 40"/>
            <p:cNvCxnSpPr>
              <a:cxnSpLocks noChangeShapeType="1"/>
            </p:cNvCxnSpPr>
            <p:nvPr/>
          </p:nvCxnSpPr>
          <p:spPr bwMode="auto">
            <a:xfrm rot="5400000">
              <a:off x="10389394" y="6781006"/>
              <a:ext cx="1676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7178" name="Rectangle 41"/>
            <p:cNvSpPr>
              <a:spLocks noChangeArrowheads="1"/>
            </p:cNvSpPr>
            <p:nvPr/>
          </p:nvSpPr>
          <p:spPr bwMode="auto">
            <a:xfrm>
              <a:off x="10541000" y="7239000"/>
              <a:ext cx="12954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179" name="Rectangle 42"/>
            <p:cNvSpPr>
              <a:spLocks noChangeArrowheads="1"/>
            </p:cNvSpPr>
            <p:nvPr/>
          </p:nvSpPr>
          <p:spPr bwMode="auto">
            <a:xfrm>
              <a:off x="10769600" y="6934200"/>
              <a:ext cx="838200" cy="304799"/>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180" name="Rectangle 43"/>
            <p:cNvSpPr>
              <a:spLocks noChangeArrowheads="1"/>
            </p:cNvSpPr>
            <p:nvPr/>
          </p:nvSpPr>
          <p:spPr bwMode="auto">
            <a:xfrm>
              <a:off x="10922000" y="6553200"/>
              <a:ext cx="5334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sp>
          <p:nvSpPr>
            <p:cNvPr id="7181" name="Rectangle 44"/>
            <p:cNvSpPr>
              <a:spLocks noChangeArrowheads="1"/>
            </p:cNvSpPr>
            <p:nvPr/>
          </p:nvSpPr>
          <p:spPr bwMode="auto">
            <a:xfrm>
              <a:off x="11074400" y="6172200"/>
              <a:ext cx="304800" cy="381000"/>
            </a:xfrm>
            <a:prstGeom prst="rect">
              <a:avLst/>
            </a:prstGeom>
            <a:solidFill>
              <a:srgbClr val="333399"/>
            </a:solidFill>
            <a:ln w="25400">
              <a:solidFill>
                <a:srgbClr val="000000"/>
              </a:solidFill>
              <a:round/>
              <a:headEnd/>
              <a:tailEnd/>
            </a:ln>
          </p:spPr>
          <p:txBody>
            <a:bodyPr/>
            <a:lstStyle/>
            <a:p>
              <a:pPr algn="ctr"/>
              <a:endParaRPr lang="en-US" sz="4200">
                <a:solidFill>
                  <a:srgbClr val="000000"/>
                </a:solidFill>
                <a:latin typeface="Helvetica Neue Light" pitchFamily="-84" charset="0"/>
                <a:sym typeface="Helvetica Neue Light" pitchFamily="-84" charset="0"/>
              </a:endParaRPr>
            </a:p>
          </p:txBody>
        </p:sp>
      </p:grpSp>
    </p:spTree>
    <p:extLst>
      <p:ext uri="{BB962C8B-B14F-4D97-AF65-F5344CB8AC3E}">
        <p14:creationId xmlns:p14="http://schemas.microsoft.com/office/powerpoint/2010/main" val="3204437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2"/>
          <p:cNvSpPr>
            <a:spLocks noGrp="1"/>
          </p:cNvSpPr>
          <p:nvPr>
            <p:ph type="title"/>
          </p:nvPr>
        </p:nvSpPr>
        <p:spPr/>
        <p:txBody>
          <a:bodyPr lIns="50800" tIns="50800" rIns="50800" bIns="50800"/>
          <a:lstStyle/>
          <a:p>
            <a:r>
              <a:rPr lang="en-US" smtClean="0">
                <a:effectLst>
                  <a:outerShdw blurRad="38100" dist="38100" dir="2700000" algn="tl">
                    <a:srgbClr val="C0C0C0"/>
                  </a:outerShdw>
                </a:effectLst>
              </a:rPr>
              <a:t>Algorithm for Tower of Hanoi </a:t>
            </a:r>
          </a:p>
        </p:txBody>
      </p:sp>
      <p:sp>
        <p:nvSpPr>
          <p:cNvPr id="8194" name="Content Placeholder 3"/>
          <p:cNvSpPr>
            <a:spLocks noGrp="1"/>
          </p:cNvSpPr>
          <p:nvPr>
            <p:ph idx="1"/>
          </p:nvPr>
        </p:nvSpPr>
        <p:spPr/>
        <p:txBody>
          <a:bodyPr lIns="50800" tIns="50800" rIns="50800" bIns="50800"/>
          <a:lstStyle/>
          <a:p>
            <a:pPr marL="266700" indent="-266700" algn="ctr">
              <a:lnSpc>
                <a:spcPct val="90000"/>
              </a:lnSpc>
              <a:buFont typeface="Wingdings" pitchFamily="2" charset="2"/>
              <a:buNone/>
            </a:pPr>
            <a:r>
              <a:rPr lang="en-US" smtClean="0"/>
              <a:t>To move N disks from the Left needle to the Right needle.</a:t>
            </a:r>
          </a:p>
          <a:p>
            <a:pPr marL="266700" indent="-266700">
              <a:lnSpc>
                <a:spcPct val="90000"/>
              </a:lnSpc>
              <a:buFont typeface="Wingdings" pitchFamily="2" charset="2"/>
              <a:buNone/>
            </a:pPr>
            <a:endParaRPr lang="en-US" smtClean="0"/>
          </a:p>
          <a:p>
            <a:pPr marL="266700" indent="-266700">
              <a:lnSpc>
                <a:spcPct val="90000"/>
              </a:lnSpc>
            </a:pPr>
            <a:r>
              <a:rPr lang="en-US" smtClean="0"/>
              <a:t>Move the top N-1 disks from the Left needle to the Middle needle.</a:t>
            </a:r>
          </a:p>
          <a:p>
            <a:pPr marL="266700" indent="-266700">
              <a:lnSpc>
                <a:spcPct val="90000"/>
              </a:lnSpc>
            </a:pPr>
            <a:r>
              <a:rPr lang="en-US" smtClean="0"/>
              <a:t>Move the disk from the Left needle to the Right needle.</a:t>
            </a:r>
          </a:p>
          <a:p>
            <a:pPr marL="266700" indent="-266700">
              <a:lnSpc>
                <a:spcPct val="90000"/>
              </a:lnSpc>
            </a:pPr>
            <a:r>
              <a:rPr lang="en-US" smtClean="0"/>
              <a:t>Move the top N-1 disks from the Middle needle to the Right needle.</a:t>
            </a:r>
          </a:p>
          <a:p>
            <a:pPr marL="266700" indent="-266700">
              <a:lnSpc>
                <a:spcPct val="90000"/>
              </a:lnSpc>
              <a:buFont typeface="Wingdings" pitchFamily="2" charset="2"/>
              <a:buNone/>
            </a:pPr>
            <a:endParaRPr lang="en-US" smtClean="0"/>
          </a:p>
        </p:txBody>
      </p:sp>
    </p:spTree>
    <p:extLst>
      <p:ext uri="{BB962C8B-B14F-4D97-AF65-F5344CB8AC3E}">
        <p14:creationId xmlns:p14="http://schemas.microsoft.com/office/powerpoint/2010/main" val="22785324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xfrm>
            <a:off x="1533848" y="412304"/>
            <a:ext cx="11233248" cy="1656184"/>
          </a:xfrm>
        </p:spPr>
        <p:txBody>
          <a:bodyPr>
            <a:normAutofit/>
          </a:bodyPr>
          <a:lstStyle/>
          <a:p>
            <a:r>
              <a:rPr lang="en-US" sz="4400" dirty="0" smtClean="0">
                <a:effectLst>
                  <a:outerShdw blurRad="38100" dist="38100" dir="2700000" algn="tl">
                    <a:srgbClr val="C0C0C0"/>
                  </a:outerShdw>
                </a:effectLst>
              </a:rPr>
              <a:t>Algorithm </a:t>
            </a:r>
            <a:r>
              <a:rPr lang="en-US" sz="4400" dirty="0" err="1" smtClean="0">
                <a:effectLst>
                  <a:outerShdw blurRad="38100" dist="38100" dir="2700000" algn="tl">
                    <a:srgbClr val="C0C0C0"/>
                  </a:outerShdw>
                </a:effectLst>
              </a:rPr>
              <a:t>MoveDisks</a:t>
            </a:r>
            <a:r>
              <a:rPr lang="en-US" sz="4400" dirty="0" smtClean="0">
                <a:effectLst>
                  <a:outerShdw blurRad="38100" dist="38100" dir="2700000" algn="tl">
                    <a:srgbClr val="C0C0C0"/>
                  </a:outerShdw>
                </a:effectLst>
              </a:rPr>
              <a:t>(N, Start, End, Temp)</a:t>
            </a:r>
          </a:p>
        </p:txBody>
      </p:sp>
      <p:sp>
        <p:nvSpPr>
          <p:cNvPr id="11266" name="Content Placeholder 2"/>
          <p:cNvSpPr>
            <a:spLocks noGrp="1"/>
          </p:cNvSpPr>
          <p:nvPr>
            <p:ph idx="4294967295"/>
          </p:nvPr>
        </p:nvSpPr>
        <p:spPr>
          <a:xfrm>
            <a:off x="1533848" y="2068488"/>
            <a:ext cx="10945216" cy="7429500"/>
          </a:xfrm>
        </p:spPr>
        <p:txBody>
          <a:bodyPr lIns="50800" tIns="50800" rIns="50800" bIns="50800"/>
          <a:lstStyle/>
          <a:p>
            <a:pPr marL="266700" indent="-266700">
              <a:spcBef>
                <a:spcPts val="1200"/>
              </a:spcBef>
              <a:buFont typeface="Wingdings" pitchFamily="2" charset="2"/>
              <a:buNone/>
            </a:pPr>
            <a:r>
              <a:rPr lang="en-US" sz="2400" dirty="0" smtClean="0"/>
              <a:t>// Prints the moves required to move N disks from Start to End using Temp</a:t>
            </a:r>
          </a:p>
          <a:p>
            <a:pPr marL="266700" indent="-266700">
              <a:spcBef>
                <a:spcPts val="1200"/>
              </a:spcBef>
              <a:buFont typeface="Wingdings" pitchFamily="2" charset="2"/>
              <a:buNone/>
            </a:pPr>
            <a:r>
              <a:rPr lang="en-US" sz="2400" dirty="0" smtClean="0"/>
              <a:t>// Input: Number of disks, N. Pegs, Start, End and Temp.</a:t>
            </a:r>
          </a:p>
          <a:p>
            <a:pPr marL="266700" indent="-266700">
              <a:spcBef>
                <a:spcPts val="1200"/>
              </a:spcBef>
              <a:buFont typeface="Wingdings" pitchFamily="2" charset="2"/>
              <a:buNone/>
            </a:pPr>
            <a:r>
              <a:rPr lang="en-US" sz="2400" dirty="0" smtClean="0"/>
              <a:t>// Output: A sequence of moves </a:t>
            </a:r>
          </a:p>
          <a:p>
            <a:pPr marL="266700" indent="-266700">
              <a:spcBef>
                <a:spcPts val="1200"/>
              </a:spcBef>
              <a:buFont typeface="Wingdings" pitchFamily="2" charset="2"/>
              <a:buNone/>
            </a:pPr>
            <a:r>
              <a:rPr lang="en-US" sz="2400" b="1" dirty="0" smtClean="0"/>
              <a:t>if</a:t>
            </a:r>
            <a:r>
              <a:rPr lang="en-US" sz="2400" dirty="0" smtClean="0"/>
              <a:t> (N = 1) </a:t>
            </a:r>
          </a:p>
          <a:p>
            <a:pPr marL="266700" indent="-266700">
              <a:spcBef>
                <a:spcPts val="1200"/>
              </a:spcBef>
              <a:buFont typeface="Wingdings" pitchFamily="2" charset="2"/>
              <a:buNone/>
            </a:pPr>
            <a:r>
              <a:rPr lang="en-US" sz="2400" dirty="0" smtClean="0"/>
              <a:t>   print </a:t>
            </a:r>
            <a:r>
              <a:rPr lang="en-US" sz="2400" b="1" dirty="0" smtClean="0"/>
              <a:t>Move disk from Start to End</a:t>
            </a:r>
            <a:endParaRPr lang="en-US" sz="2400" dirty="0" smtClean="0"/>
          </a:p>
          <a:p>
            <a:pPr marL="266700" indent="-266700">
              <a:spcBef>
                <a:spcPts val="1200"/>
              </a:spcBef>
              <a:buFont typeface="Wingdings" pitchFamily="2" charset="2"/>
              <a:buNone/>
            </a:pPr>
            <a:r>
              <a:rPr lang="en-US" sz="2400" b="1" dirty="0" smtClean="0"/>
              <a:t>else</a:t>
            </a:r>
            <a:r>
              <a:rPr lang="en-US" sz="2400" dirty="0" smtClean="0"/>
              <a:t> </a:t>
            </a:r>
          </a:p>
          <a:p>
            <a:pPr marL="266700" indent="-266700">
              <a:spcBef>
                <a:spcPts val="1200"/>
              </a:spcBef>
              <a:buFont typeface="Wingdings" pitchFamily="2" charset="2"/>
              <a:buNone/>
            </a:pPr>
            <a:r>
              <a:rPr lang="en-US" sz="2400" dirty="0" smtClean="0"/>
              <a:t>   // Move the top N-1 disks from Start needle to Temp needle </a:t>
            </a:r>
          </a:p>
          <a:p>
            <a:pPr marL="266700" indent="-266700">
              <a:spcBef>
                <a:spcPts val="1200"/>
              </a:spcBef>
              <a:buFont typeface="Wingdings" pitchFamily="2" charset="2"/>
              <a:buNone/>
            </a:pPr>
            <a:r>
              <a:rPr lang="en-US" sz="2400" dirty="0" smtClean="0"/>
              <a:t>   </a:t>
            </a:r>
            <a:r>
              <a:rPr lang="en-US" sz="2400" dirty="0" err="1" smtClean="0"/>
              <a:t>MoveDisks</a:t>
            </a:r>
            <a:r>
              <a:rPr lang="en-US" sz="2400" dirty="0" smtClean="0"/>
              <a:t> (N-1, Start, Temp, End)</a:t>
            </a:r>
          </a:p>
          <a:p>
            <a:pPr marL="266700" indent="-266700">
              <a:spcBef>
                <a:spcPts val="1200"/>
              </a:spcBef>
              <a:buFont typeface="Wingdings" pitchFamily="2" charset="2"/>
              <a:buNone/>
            </a:pPr>
            <a:endParaRPr lang="en-US" sz="2400" dirty="0" smtClean="0"/>
          </a:p>
          <a:p>
            <a:pPr marL="266700" indent="-266700">
              <a:spcBef>
                <a:spcPts val="1200"/>
              </a:spcBef>
              <a:buFont typeface="Wingdings" pitchFamily="2" charset="2"/>
              <a:buNone/>
            </a:pPr>
            <a:r>
              <a:rPr lang="en-US" sz="2400" dirty="0" smtClean="0"/>
              <a:t>   print Move disk from Start to End</a:t>
            </a:r>
          </a:p>
          <a:p>
            <a:pPr marL="266700" indent="-266700">
              <a:spcBef>
                <a:spcPts val="1200"/>
              </a:spcBef>
              <a:buFont typeface="Wingdings" pitchFamily="2" charset="2"/>
              <a:buNone/>
            </a:pPr>
            <a:endParaRPr lang="en-US" sz="2400" dirty="0" smtClean="0"/>
          </a:p>
          <a:p>
            <a:pPr marL="266700" indent="-266700">
              <a:spcBef>
                <a:spcPts val="1200"/>
              </a:spcBef>
              <a:buFont typeface="Wingdings" pitchFamily="2" charset="2"/>
              <a:buNone/>
            </a:pPr>
            <a:r>
              <a:rPr lang="en-US" sz="2400" dirty="0" smtClean="0"/>
              <a:t>   // Move the top N-1 disks from Temp needle to End needle </a:t>
            </a:r>
          </a:p>
          <a:p>
            <a:pPr marL="266700" indent="-266700">
              <a:spcBef>
                <a:spcPts val="1200"/>
              </a:spcBef>
              <a:buFont typeface="Wingdings" pitchFamily="2" charset="2"/>
              <a:buNone/>
            </a:pPr>
            <a:r>
              <a:rPr lang="en-US" sz="2400" dirty="0" smtClean="0"/>
              <a:t>   </a:t>
            </a:r>
            <a:r>
              <a:rPr lang="en-US" sz="2400" dirty="0" err="1" smtClean="0"/>
              <a:t>MoveDisks</a:t>
            </a:r>
            <a:r>
              <a:rPr lang="en-US" sz="2400" dirty="0" smtClean="0"/>
              <a:t> (N-1, Temp, End, Start)</a:t>
            </a:r>
          </a:p>
        </p:txBody>
      </p:sp>
    </p:spTree>
    <p:extLst>
      <p:ext uri="{BB962C8B-B14F-4D97-AF65-F5344CB8AC3E}">
        <p14:creationId xmlns:p14="http://schemas.microsoft.com/office/powerpoint/2010/main" val="275101086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bwMode="auto">
          <a:xfrm>
            <a:off x="1677864" y="340296"/>
            <a:ext cx="11161240" cy="9217024"/>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925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US" sz="3100" dirty="0" err="1">
                <a:solidFill>
                  <a:srgbClr val="FF6600"/>
                </a:solidFill>
                <a:latin typeface="Arial"/>
                <a:cs typeface="Arial"/>
              </a:rPr>
              <a:t>def</a:t>
            </a:r>
            <a:r>
              <a:rPr lang="en-US" sz="3100" dirty="0">
                <a:solidFill>
                  <a:srgbClr val="FF6600"/>
                </a:solidFill>
                <a:latin typeface="Arial"/>
                <a:cs typeface="Arial"/>
              </a:rPr>
              <a:t> </a:t>
            </a:r>
            <a:r>
              <a:rPr lang="en-US" sz="3100" dirty="0" err="1">
                <a:solidFill>
                  <a:srgbClr val="0000FF"/>
                </a:solidFill>
                <a:latin typeface="Arial"/>
                <a:cs typeface="Arial"/>
              </a:rPr>
              <a:t>moveDisks</a:t>
            </a:r>
            <a:r>
              <a:rPr lang="en-US" sz="3100" dirty="0">
                <a:latin typeface="Arial"/>
                <a:cs typeface="Arial"/>
              </a:rPr>
              <a:t>(n, start, end, temp)</a:t>
            </a:r>
            <a:r>
              <a:rPr lang="en-US" sz="3100" dirty="0" smtClean="0">
                <a:latin typeface="Arial"/>
                <a:cs typeface="Arial"/>
              </a:rPr>
              <a:t>:</a:t>
            </a:r>
            <a:endParaRPr lang="en-US" sz="3100" dirty="0">
              <a:latin typeface="Arial"/>
              <a:cs typeface="Arial"/>
            </a:endParaRPr>
          </a:p>
          <a:p>
            <a:pPr marL="117023" indent="0">
              <a:buNone/>
            </a:pPr>
            <a:r>
              <a:rPr lang="en-US" sz="3100" dirty="0">
                <a:solidFill>
                  <a:srgbClr val="FF6600"/>
                </a:solidFill>
                <a:latin typeface="Arial"/>
                <a:cs typeface="Arial"/>
              </a:rPr>
              <a:t>    </a:t>
            </a:r>
            <a:r>
              <a:rPr lang="en-US" sz="3100" dirty="0">
                <a:solidFill>
                  <a:srgbClr val="008000"/>
                </a:solidFill>
                <a:latin typeface="Arial"/>
                <a:cs typeface="Arial"/>
              </a:rPr>
              <a:t>"""</a:t>
            </a:r>
            <a:endParaRPr lang="en-US" sz="3100" dirty="0" smtClean="0">
              <a:solidFill>
                <a:srgbClr val="008000"/>
              </a:solidFill>
              <a:latin typeface="Arial"/>
              <a:cs typeface="Arial"/>
            </a:endParaRPr>
          </a:p>
          <a:p>
            <a:pPr marL="117023" indent="0">
              <a:buNone/>
            </a:pPr>
            <a:r>
              <a:rPr lang="en-US" sz="3100" dirty="0">
                <a:solidFill>
                  <a:srgbClr val="008000"/>
                </a:solidFill>
                <a:latin typeface="Arial"/>
                <a:cs typeface="Arial"/>
              </a:rPr>
              <a:t> </a:t>
            </a:r>
            <a:r>
              <a:rPr lang="en-US" sz="3100" dirty="0" smtClean="0">
                <a:solidFill>
                  <a:srgbClr val="008000"/>
                </a:solidFill>
                <a:latin typeface="Arial"/>
                <a:cs typeface="Arial"/>
              </a:rPr>
              <a:t>      Prints </a:t>
            </a:r>
            <a:r>
              <a:rPr lang="en-US" sz="3100" dirty="0">
                <a:solidFill>
                  <a:srgbClr val="008000"/>
                </a:solidFill>
                <a:latin typeface="Arial"/>
                <a:cs typeface="Arial"/>
              </a:rPr>
              <a:t>the moves required to move N disks     </a:t>
            </a:r>
          </a:p>
          <a:p>
            <a:pPr marL="117023" indent="0">
              <a:buNone/>
            </a:pPr>
            <a:r>
              <a:rPr lang="en-US" sz="3100" dirty="0" smtClean="0">
                <a:solidFill>
                  <a:srgbClr val="008000"/>
                </a:solidFill>
                <a:latin typeface="Arial"/>
                <a:cs typeface="Arial"/>
              </a:rPr>
              <a:t>       </a:t>
            </a:r>
            <a:r>
              <a:rPr lang="en-US" sz="3100" dirty="0">
                <a:solidFill>
                  <a:srgbClr val="008000"/>
                </a:solidFill>
                <a:latin typeface="Arial"/>
                <a:cs typeface="Arial"/>
              </a:rPr>
              <a:t>from </a:t>
            </a:r>
            <a:r>
              <a:rPr lang="en-US" sz="3100" dirty="0" smtClean="0">
                <a:solidFill>
                  <a:srgbClr val="008000"/>
                </a:solidFill>
                <a:latin typeface="Arial"/>
                <a:cs typeface="Arial"/>
              </a:rPr>
              <a:t>start </a:t>
            </a:r>
            <a:r>
              <a:rPr lang="en-US" sz="3100" dirty="0">
                <a:solidFill>
                  <a:srgbClr val="008000"/>
                </a:solidFill>
                <a:latin typeface="Arial"/>
                <a:cs typeface="Arial"/>
              </a:rPr>
              <a:t>to </a:t>
            </a:r>
            <a:r>
              <a:rPr lang="en-US" sz="3100" dirty="0" smtClean="0">
                <a:solidFill>
                  <a:srgbClr val="008000"/>
                </a:solidFill>
                <a:latin typeface="Arial"/>
                <a:cs typeface="Arial"/>
              </a:rPr>
              <a:t>end </a:t>
            </a:r>
            <a:r>
              <a:rPr lang="en-US" sz="3100" dirty="0">
                <a:solidFill>
                  <a:srgbClr val="008000"/>
                </a:solidFill>
                <a:latin typeface="Arial"/>
                <a:cs typeface="Arial"/>
              </a:rPr>
              <a:t>using t</a:t>
            </a:r>
            <a:r>
              <a:rPr lang="en-US" sz="3100" dirty="0" smtClean="0">
                <a:solidFill>
                  <a:srgbClr val="008000"/>
                </a:solidFill>
                <a:latin typeface="Arial"/>
                <a:cs typeface="Arial"/>
              </a:rPr>
              <a:t>emp</a:t>
            </a:r>
            <a:endParaRPr lang="en-US" sz="3100" dirty="0">
              <a:solidFill>
                <a:srgbClr val="008000"/>
              </a:solidFill>
              <a:latin typeface="Arial"/>
              <a:cs typeface="Arial"/>
            </a:endParaRPr>
          </a:p>
          <a:p>
            <a:pPr marL="117023" indent="0">
              <a:buNone/>
            </a:pPr>
            <a:r>
              <a:rPr lang="en-US" sz="3100" dirty="0">
                <a:solidFill>
                  <a:srgbClr val="008000"/>
                </a:solidFill>
                <a:latin typeface="Arial"/>
                <a:cs typeface="Arial"/>
              </a:rPr>
              <a:t>    """</a:t>
            </a:r>
            <a:endParaRPr lang="en-US" sz="3100" dirty="0" smtClean="0">
              <a:solidFill>
                <a:srgbClr val="008000"/>
              </a:solidFill>
              <a:latin typeface="Arial"/>
              <a:cs typeface="Arial"/>
            </a:endParaRPr>
          </a:p>
          <a:p>
            <a:pPr marL="117023" indent="0">
              <a:buNone/>
            </a:pPr>
            <a:endParaRPr lang="en-US" sz="3100" dirty="0">
              <a:solidFill>
                <a:srgbClr val="FF6600"/>
              </a:solidFill>
              <a:latin typeface="Arial"/>
              <a:cs typeface="Arial"/>
            </a:endParaRPr>
          </a:p>
          <a:p>
            <a:pPr marL="117023" indent="0">
              <a:buNone/>
            </a:pPr>
            <a:r>
              <a:rPr lang="en-US" sz="3100" dirty="0">
                <a:solidFill>
                  <a:srgbClr val="FF6600"/>
                </a:solidFill>
                <a:latin typeface="Arial"/>
                <a:cs typeface="Arial"/>
              </a:rPr>
              <a:t>    if </a:t>
            </a:r>
            <a:r>
              <a:rPr lang="en-US" sz="3100" dirty="0">
                <a:solidFill>
                  <a:srgbClr val="000000"/>
                </a:solidFill>
                <a:latin typeface="Arial"/>
                <a:cs typeface="Arial"/>
              </a:rPr>
              <a:t>n == 1: </a:t>
            </a:r>
          </a:p>
          <a:p>
            <a:pPr marL="117023" indent="0">
              <a:buNone/>
            </a:pPr>
            <a:r>
              <a:rPr lang="en-US" sz="3100" dirty="0">
                <a:solidFill>
                  <a:srgbClr val="FF6600"/>
                </a:solidFill>
                <a:latin typeface="Arial"/>
                <a:cs typeface="Arial"/>
              </a:rPr>
              <a:t>         </a:t>
            </a:r>
            <a:r>
              <a:rPr lang="en-US" sz="3100" dirty="0">
                <a:solidFill>
                  <a:srgbClr val="800000"/>
                </a:solidFill>
                <a:latin typeface="Arial"/>
                <a:cs typeface="Arial"/>
              </a:rPr>
              <a:t>print</a:t>
            </a:r>
            <a:r>
              <a:rPr lang="en-US" sz="3100" dirty="0">
                <a:solidFill>
                  <a:srgbClr val="000000"/>
                </a:solidFill>
                <a:latin typeface="Arial"/>
                <a:cs typeface="Arial"/>
              </a:rPr>
              <a:t>(</a:t>
            </a:r>
            <a:r>
              <a:rPr lang="en-US" sz="3100" dirty="0">
                <a:solidFill>
                  <a:srgbClr val="008000"/>
                </a:solidFill>
                <a:latin typeface="Arial"/>
                <a:cs typeface="Arial"/>
              </a:rPr>
              <a:t>"Move disk from "</a:t>
            </a:r>
            <a:r>
              <a:rPr lang="en-US" sz="3100" dirty="0">
                <a:solidFill>
                  <a:srgbClr val="FF6600"/>
                </a:solidFill>
                <a:latin typeface="Arial"/>
                <a:cs typeface="Arial"/>
              </a:rPr>
              <a:t> </a:t>
            </a:r>
            <a:r>
              <a:rPr lang="en-US" sz="3100" dirty="0">
                <a:solidFill>
                  <a:srgbClr val="000000"/>
                </a:solidFill>
                <a:latin typeface="Arial"/>
                <a:cs typeface="Arial"/>
              </a:rPr>
              <a:t>+ start + </a:t>
            </a:r>
            <a:r>
              <a:rPr lang="en-US" sz="3100" dirty="0">
                <a:solidFill>
                  <a:srgbClr val="008000"/>
                </a:solidFill>
                <a:latin typeface="Arial"/>
                <a:cs typeface="Arial"/>
              </a:rPr>
              <a:t>" to " </a:t>
            </a:r>
            <a:r>
              <a:rPr lang="en-US" sz="3100" dirty="0">
                <a:solidFill>
                  <a:srgbClr val="000000"/>
                </a:solidFill>
                <a:latin typeface="Arial"/>
                <a:cs typeface="Arial"/>
              </a:rPr>
              <a:t>+ end</a:t>
            </a:r>
            <a:r>
              <a:rPr lang="en-US" sz="3100" dirty="0" smtClean="0">
                <a:solidFill>
                  <a:srgbClr val="000000"/>
                </a:solidFill>
                <a:latin typeface="Arial"/>
                <a:cs typeface="Arial"/>
              </a:rPr>
              <a:t>)</a:t>
            </a:r>
            <a:endParaRPr lang="en-US" sz="3100" dirty="0">
              <a:solidFill>
                <a:srgbClr val="000000"/>
              </a:solidFill>
              <a:latin typeface="Arial"/>
              <a:cs typeface="Arial"/>
            </a:endParaRPr>
          </a:p>
          <a:p>
            <a:pPr marL="117023" indent="0">
              <a:buNone/>
            </a:pPr>
            <a:r>
              <a:rPr lang="en-US" sz="3100" dirty="0">
                <a:solidFill>
                  <a:srgbClr val="FF6600"/>
                </a:solidFill>
                <a:latin typeface="Arial"/>
                <a:cs typeface="Arial"/>
              </a:rPr>
              <a:t>    else: </a:t>
            </a:r>
          </a:p>
          <a:p>
            <a:pPr marL="117023" indent="0">
              <a:buNone/>
            </a:pPr>
            <a:r>
              <a:rPr lang="en-US" sz="3100" dirty="0">
                <a:solidFill>
                  <a:srgbClr val="FF6600"/>
                </a:solidFill>
                <a:latin typeface="Arial"/>
                <a:cs typeface="Arial"/>
              </a:rPr>
              <a:t>        </a:t>
            </a:r>
            <a:r>
              <a:rPr lang="en-US" sz="3100" dirty="0">
                <a:solidFill>
                  <a:srgbClr val="008000"/>
                </a:solidFill>
                <a:latin typeface="Arial"/>
                <a:cs typeface="Arial"/>
              </a:rPr>
              <a:t>"Move the top N-1 disks from </a:t>
            </a:r>
            <a:r>
              <a:rPr lang="en-US" sz="3100" dirty="0" smtClean="0">
                <a:solidFill>
                  <a:srgbClr val="008000"/>
                </a:solidFill>
                <a:latin typeface="Arial"/>
                <a:cs typeface="Arial"/>
              </a:rPr>
              <a:t>start </a:t>
            </a:r>
            <a:r>
              <a:rPr lang="en-US" sz="3100" dirty="0">
                <a:solidFill>
                  <a:srgbClr val="008000"/>
                </a:solidFill>
                <a:latin typeface="Arial"/>
                <a:cs typeface="Arial"/>
              </a:rPr>
              <a:t>needle to </a:t>
            </a:r>
            <a:r>
              <a:rPr lang="en-US" sz="3100" dirty="0" smtClean="0">
                <a:solidFill>
                  <a:srgbClr val="008000"/>
                </a:solidFill>
                <a:latin typeface="Arial"/>
                <a:cs typeface="Arial"/>
              </a:rPr>
              <a:t>temp needle”</a:t>
            </a:r>
            <a:endParaRPr lang="en-US" sz="3100" dirty="0">
              <a:solidFill>
                <a:srgbClr val="008000"/>
              </a:solidFill>
              <a:latin typeface="Arial"/>
              <a:cs typeface="Arial"/>
            </a:endParaRPr>
          </a:p>
          <a:p>
            <a:pPr marL="117023" indent="0">
              <a:buNone/>
            </a:pPr>
            <a:r>
              <a:rPr lang="en-US" sz="3100" dirty="0">
                <a:solidFill>
                  <a:srgbClr val="FF6600"/>
                </a:solidFill>
                <a:latin typeface="Arial"/>
                <a:cs typeface="Arial"/>
              </a:rPr>
              <a:t>        </a:t>
            </a:r>
            <a:r>
              <a:rPr lang="en-US" sz="3100" dirty="0" err="1">
                <a:latin typeface="Arial"/>
                <a:cs typeface="Arial"/>
              </a:rPr>
              <a:t>moveDisks</a:t>
            </a:r>
            <a:r>
              <a:rPr lang="en-US" sz="3100" dirty="0">
                <a:latin typeface="Arial"/>
                <a:cs typeface="Arial"/>
              </a:rPr>
              <a:t>(n-1, start, temp, end)</a:t>
            </a:r>
          </a:p>
          <a:p>
            <a:pPr marL="117023" indent="0">
              <a:buNone/>
            </a:pPr>
            <a:endParaRPr lang="en-US" sz="3100" dirty="0">
              <a:solidFill>
                <a:srgbClr val="FF6600"/>
              </a:solidFill>
              <a:latin typeface="Arial"/>
              <a:cs typeface="Arial"/>
            </a:endParaRPr>
          </a:p>
          <a:p>
            <a:pPr marL="117023" indent="0">
              <a:buNone/>
            </a:pPr>
            <a:r>
              <a:rPr lang="en-US" sz="3100" dirty="0">
                <a:solidFill>
                  <a:srgbClr val="FF6600"/>
                </a:solidFill>
                <a:latin typeface="Arial"/>
                <a:cs typeface="Arial"/>
              </a:rPr>
              <a:t>        </a:t>
            </a:r>
            <a:r>
              <a:rPr lang="en-US" sz="3100" dirty="0">
                <a:solidFill>
                  <a:srgbClr val="800000"/>
                </a:solidFill>
                <a:latin typeface="Arial"/>
                <a:cs typeface="Arial"/>
              </a:rPr>
              <a:t>print</a:t>
            </a:r>
            <a:r>
              <a:rPr lang="en-US" sz="3100" dirty="0">
                <a:solidFill>
                  <a:srgbClr val="000000"/>
                </a:solidFill>
                <a:latin typeface="Arial"/>
                <a:cs typeface="Arial"/>
              </a:rPr>
              <a:t>(</a:t>
            </a:r>
            <a:r>
              <a:rPr lang="en-US" sz="3100" dirty="0">
                <a:solidFill>
                  <a:srgbClr val="008000"/>
                </a:solidFill>
                <a:latin typeface="Arial"/>
                <a:cs typeface="Arial"/>
              </a:rPr>
              <a:t>"Move disk from " </a:t>
            </a:r>
            <a:r>
              <a:rPr lang="en-US" sz="3100" dirty="0">
                <a:solidFill>
                  <a:srgbClr val="000000"/>
                </a:solidFill>
                <a:latin typeface="Arial"/>
                <a:cs typeface="Arial"/>
              </a:rPr>
              <a:t>+ start + </a:t>
            </a:r>
            <a:r>
              <a:rPr lang="en-US" sz="3100" dirty="0">
                <a:solidFill>
                  <a:srgbClr val="008000"/>
                </a:solidFill>
                <a:latin typeface="Arial"/>
                <a:cs typeface="Arial"/>
              </a:rPr>
              <a:t>" to " </a:t>
            </a:r>
            <a:r>
              <a:rPr lang="en-US" sz="3100" dirty="0">
                <a:solidFill>
                  <a:srgbClr val="000000"/>
                </a:solidFill>
                <a:latin typeface="Arial"/>
                <a:cs typeface="Arial"/>
              </a:rPr>
              <a:t>+ end)</a:t>
            </a:r>
          </a:p>
          <a:p>
            <a:pPr marL="117023" indent="0">
              <a:buNone/>
            </a:pPr>
            <a:endParaRPr lang="en-US" sz="3100" dirty="0">
              <a:solidFill>
                <a:srgbClr val="FF6600"/>
              </a:solidFill>
              <a:latin typeface="Arial"/>
              <a:cs typeface="Arial"/>
            </a:endParaRPr>
          </a:p>
          <a:p>
            <a:pPr marL="117023" indent="0">
              <a:buNone/>
            </a:pPr>
            <a:r>
              <a:rPr lang="en-US" sz="3100" dirty="0">
                <a:solidFill>
                  <a:srgbClr val="FF6600"/>
                </a:solidFill>
                <a:latin typeface="Arial"/>
                <a:cs typeface="Arial"/>
              </a:rPr>
              <a:t>       </a:t>
            </a:r>
            <a:r>
              <a:rPr lang="en-US" sz="3100" dirty="0">
                <a:solidFill>
                  <a:srgbClr val="008000"/>
                </a:solidFill>
                <a:latin typeface="Arial"/>
                <a:cs typeface="Arial"/>
              </a:rPr>
              <a:t> "Move the top N-1 disks from </a:t>
            </a:r>
            <a:r>
              <a:rPr lang="en-US" sz="3100" dirty="0" smtClean="0">
                <a:solidFill>
                  <a:srgbClr val="008000"/>
                </a:solidFill>
                <a:latin typeface="Arial"/>
                <a:cs typeface="Arial"/>
              </a:rPr>
              <a:t>temp </a:t>
            </a:r>
            <a:r>
              <a:rPr lang="en-US" sz="3100" dirty="0">
                <a:solidFill>
                  <a:srgbClr val="008000"/>
                </a:solidFill>
                <a:latin typeface="Arial"/>
                <a:cs typeface="Arial"/>
              </a:rPr>
              <a:t>needle to </a:t>
            </a:r>
            <a:r>
              <a:rPr lang="en-US" sz="3100" dirty="0" smtClean="0">
                <a:solidFill>
                  <a:srgbClr val="008000"/>
                </a:solidFill>
                <a:latin typeface="Arial"/>
                <a:cs typeface="Arial"/>
              </a:rPr>
              <a:t>end needle”</a:t>
            </a:r>
            <a:endParaRPr lang="en-US" sz="3100" dirty="0">
              <a:solidFill>
                <a:srgbClr val="008000"/>
              </a:solidFill>
              <a:latin typeface="Arial"/>
              <a:cs typeface="Arial"/>
            </a:endParaRPr>
          </a:p>
          <a:p>
            <a:pPr marL="117023" indent="0">
              <a:buNone/>
            </a:pPr>
            <a:r>
              <a:rPr lang="en-US" sz="3100" dirty="0">
                <a:solidFill>
                  <a:srgbClr val="FF6600"/>
                </a:solidFill>
                <a:latin typeface="Arial"/>
                <a:cs typeface="Arial"/>
              </a:rPr>
              <a:t>        </a:t>
            </a:r>
            <a:r>
              <a:rPr lang="en-US" sz="3100" dirty="0" err="1">
                <a:solidFill>
                  <a:srgbClr val="000000"/>
                </a:solidFill>
                <a:latin typeface="Arial"/>
                <a:cs typeface="Arial"/>
              </a:rPr>
              <a:t>moveDisks</a:t>
            </a:r>
            <a:r>
              <a:rPr lang="en-US" sz="3100" dirty="0">
                <a:solidFill>
                  <a:srgbClr val="000000"/>
                </a:solidFill>
                <a:latin typeface="Arial"/>
                <a:cs typeface="Arial"/>
              </a:rPr>
              <a:t>(n-1, temp, end, start)</a:t>
            </a:r>
          </a:p>
        </p:txBody>
      </p:sp>
    </p:spTree>
    <p:extLst>
      <p:ext uri="{BB962C8B-B14F-4D97-AF65-F5344CB8AC3E}">
        <p14:creationId xmlns:p14="http://schemas.microsoft.com/office/powerpoint/2010/main" val="777352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lIns="50800" tIns="50800" rIns="50800" bIns="50800">
            <a:normAutofit fontScale="90000"/>
          </a:bodyPr>
          <a:lstStyle/>
          <a:p>
            <a:r>
              <a:rPr lang="en-US" sz="5500" smtClean="0">
                <a:effectLst>
                  <a:outerShdw blurRad="38100" dist="38100" dir="2700000" algn="tl">
                    <a:srgbClr val="C0C0C0"/>
                  </a:outerShdw>
                </a:effectLst>
              </a:rPr>
              <a:t>Characteristics of Recursive Algorithms</a:t>
            </a:r>
          </a:p>
        </p:txBody>
      </p:sp>
      <p:sp>
        <p:nvSpPr>
          <p:cNvPr id="15362" name="Content Placeholder 2"/>
          <p:cNvSpPr>
            <a:spLocks noGrp="1"/>
          </p:cNvSpPr>
          <p:nvPr>
            <p:ph idx="1"/>
          </p:nvPr>
        </p:nvSpPr>
        <p:spPr/>
        <p:txBody>
          <a:bodyPr lIns="50800" tIns="50800" rIns="50800" bIns="50800"/>
          <a:lstStyle/>
          <a:p>
            <a:pPr marL="266700" indent="-266700"/>
            <a:r>
              <a:rPr lang="en-US" smtClean="0"/>
              <a:t>You have an algorithm for the base case.</a:t>
            </a:r>
          </a:p>
          <a:p>
            <a:pPr marL="266700" indent="-266700"/>
            <a:r>
              <a:rPr lang="en-US" smtClean="0"/>
              <a:t>You have an algorithm that reduces the original problem into simpler problems.</a:t>
            </a:r>
          </a:p>
          <a:p>
            <a:pPr marL="266700" indent="-266700"/>
            <a:r>
              <a:rPr lang="en-US" smtClean="0"/>
              <a:t>Some of these simpler problems are similar to the original problem, and can be solved by the same algorithm.</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1566863" y="196280"/>
            <a:ext cx="2991321" cy="1728192"/>
          </a:xfrm>
        </p:spPr>
        <p:txBody>
          <a:bodyPr lIns="50800" tIns="50800" rIns="50800" bIns="50800"/>
          <a:lstStyle/>
          <a:p>
            <a:r>
              <a:rPr lang="en-US" dirty="0" smtClean="0">
                <a:effectLst>
                  <a:outerShdw blurRad="38100" dist="38100" dir="2700000" algn="tl">
                    <a:srgbClr val="C0C0C0"/>
                  </a:outerShdw>
                </a:effectLst>
              </a:rPr>
              <a:t>Stack</a:t>
            </a:r>
          </a:p>
        </p:txBody>
      </p:sp>
      <p:sp>
        <p:nvSpPr>
          <p:cNvPr id="16386" name="Content Placeholder 2"/>
          <p:cNvSpPr>
            <a:spLocks noGrp="1"/>
          </p:cNvSpPr>
          <p:nvPr>
            <p:ph idx="4294967295"/>
          </p:nvPr>
        </p:nvSpPr>
        <p:spPr>
          <a:xfrm>
            <a:off x="1677864" y="2212504"/>
            <a:ext cx="11149136" cy="6106864"/>
          </a:xfrm>
        </p:spPr>
        <p:txBody>
          <a:bodyPr lIns="50800" tIns="50800" rIns="50800" bIns="50800"/>
          <a:lstStyle/>
          <a:p>
            <a:r>
              <a:rPr lang="en-US" dirty="0" smtClean="0"/>
              <a:t>A stack is another way to store data.</a:t>
            </a:r>
          </a:p>
          <a:p>
            <a:r>
              <a:rPr lang="en-US" dirty="0" smtClean="0"/>
              <a:t>It has two main operations:</a:t>
            </a:r>
          </a:p>
          <a:p>
            <a:pPr lvl="2">
              <a:buFont typeface="Wingdings" pitchFamily="2" charset="2"/>
              <a:buChar char="v"/>
            </a:pPr>
            <a:r>
              <a:rPr lang="en-US" dirty="0" smtClean="0"/>
              <a:t>Pop</a:t>
            </a:r>
          </a:p>
          <a:p>
            <a:pPr lvl="2">
              <a:buFont typeface="Wingdings" pitchFamily="2" charset="2"/>
              <a:buChar char="v"/>
            </a:pPr>
            <a:r>
              <a:rPr lang="en-US" dirty="0" smtClean="0"/>
              <a:t>Push</a:t>
            </a:r>
          </a:p>
          <a:p>
            <a:r>
              <a:rPr lang="en-US" dirty="0" smtClean="0"/>
              <a:t>It is also known as a LIFO (</a:t>
            </a:r>
            <a:r>
              <a:rPr lang="en-US" b="1" dirty="0" smtClean="0"/>
              <a:t>L</a:t>
            </a:r>
            <a:r>
              <a:rPr lang="en-US" dirty="0" smtClean="0"/>
              <a:t>ast-</a:t>
            </a:r>
            <a:r>
              <a:rPr lang="en-US" b="1" dirty="0" smtClean="0"/>
              <a:t>I</a:t>
            </a:r>
            <a:r>
              <a:rPr lang="en-US" dirty="0" smtClean="0"/>
              <a:t>n-</a:t>
            </a:r>
            <a:r>
              <a:rPr lang="en-US" b="1" dirty="0" smtClean="0"/>
              <a:t>F</a:t>
            </a:r>
            <a:r>
              <a:rPr lang="en-US" dirty="0" smtClean="0"/>
              <a:t>irst-</a:t>
            </a:r>
            <a:r>
              <a:rPr lang="en-US" b="1" dirty="0" smtClean="0"/>
              <a:t>O</a:t>
            </a:r>
            <a:r>
              <a:rPr lang="en-US" dirty="0" smtClean="0"/>
              <a:t>ut) list</a:t>
            </a:r>
          </a:p>
          <a:p>
            <a:pPr>
              <a:buFont typeface="Wingdings" pitchFamily="2" charset="2"/>
              <a:buNone/>
            </a:pPr>
            <a:endParaRPr lang="en-US" dirty="0" smtClean="0"/>
          </a:p>
        </p:txBody>
      </p:sp>
      <p:sp>
        <p:nvSpPr>
          <p:cNvPr id="16387" name="Rectangle 3"/>
          <p:cNvSpPr>
            <a:spLocks noChangeArrowheads="1"/>
          </p:cNvSpPr>
          <p:nvPr/>
        </p:nvSpPr>
        <p:spPr bwMode="auto">
          <a:xfrm>
            <a:off x="7264400" y="9220200"/>
            <a:ext cx="5562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900">
                <a:solidFill>
                  <a:srgbClr val="000000"/>
                </a:solidFill>
                <a:latin typeface="Helvetica Neue Light" pitchFamily="-84" charset="0"/>
                <a:sym typeface="Helvetica Neue Light" pitchFamily="-84" charset="0"/>
              </a:rPr>
              <a:t>http://prakruti.ncst.ernet.in/projects/vidyakash/online-content/webiit/webiit_old/stackq/images/3_0_1a.gif</a:t>
            </a:r>
          </a:p>
        </p:txBody>
      </p:sp>
      <p:pic>
        <p:nvPicPr>
          <p:cNvPr id="1638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1700" y="5827192"/>
            <a:ext cx="25527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037904" y="268288"/>
            <a:ext cx="10664825" cy="1101899"/>
          </a:xfrm>
        </p:spPr>
        <p:txBody>
          <a:bodyPr lIns="50800" tIns="50800" rIns="50800" bIns="50800">
            <a:normAutofit/>
          </a:bodyPr>
          <a:lstStyle/>
          <a:p>
            <a:r>
              <a:rPr lang="en-US" sz="4400" dirty="0" smtClean="0">
                <a:effectLst>
                  <a:outerShdw blurRad="38100" dist="38100" dir="2700000" algn="tl">
                    <a:srgbClr val="C0C0C0"/>
                  </a:outerShdw>
                </a:effectLst>
              </a:rPr>
              <a:t>Algorithm Reversing elements</a:t>
            </a:r>
          </a:p>
        </p:txBody>
      </p:sp>
      <p:sp>
        <p:nvSpPr>
          <p:cNvPr id="17410" name="Content Placeholder 2"/>
          <p:cNvSpPr>
            <a:spLocks noGrp="1"/>
          </p:cNvSpPr>
          <p:nvPr>
            <p:ph idx="4294967295"/>
          </p:nvPr>
        </p:nvSpPr>
        <p:spPr>
          <a:xfrm>
            <a:off x="1461840" y="1348408"/>
            <a:ext cx="11542960" cy="8208912"/>
          </a:xfrm>
        </p:spPr>
        <p:txBody>
          <a:bodyPr lIns="50800" tIns="50800" rIns="50800" bIns="50800"/>
          <a:lstStyle/>
          <a:p>
            <a:pPr>
              <a:spcBef>
                <a:spcPct val="0"/>
              </a:spcBef>
              <a:buFont typeface="Wingdings" pitchFamily="2" charset="2"/>
              <a:buNone/>
            </a:pPr>
            <a:r>
              <a:rPr lang="en-US" sz="3600" dirty="0" smtClean="0"/>
              <a:t>// Read N lines and print them out in reverse order.</a:t>
            </a:r>
          </a:p>
          <a:p>
            <a:pPr>
              <a:spcBef>
                <a:spcPct val="0"/>
              </a:spcBef>
              <a:buFont typeface="Wingdings" pitchFamily="2" charset="2"/>
              <a:buNone/>
            </a:pPr>
            <a:r>
              <a:rPr lang="en-US" sz="3600" dirty="0" smtClean="0"/>
              <a:t>// Input:  N lines</a:t>
            </a:r>
          </a:p>
          <a:p>
            <a:pPr>
              <a:spcBef>
                <a:spcPct val="0"/>
              </a:spcBef>
              <a:buFont typeface="Wingdings" pitchFamily="2" charset="2"/>
              <a:buNone/>
            </a:pPr>
            <a:r>
              <a:rPr lang="en-US" sz="3600" dirty="0" smtClean="0"/>
              <a:t>// Output:  Print the lines in the reverse order</a:t>
            </a:r>
          </a:p>
          <a:p>
            <a:pPr>
              <a:spcBef>
                <a:spcPct val="0"/>
              </a:spcBef>
              <a:buFont typeface="Wingdings" pitchFamily="2" charset="2"/>
              <a:buNone/>
            </a:pPr>
            <a:endParaRPr lang="en-US" sz="3600" dirty="0" smtClean="0"/>
          </a:p>
          <a:p>
            <a:pPr>
              <a:spcBef>
                <a:spcPct val="0"/>
              </a:spcBef>
              <a:buFont typeface="Wingdings" pitchFamily="2" charset="2"/>
              <a:buNone/>
            </a:pPr>
            <a:r>
              <a:rPr lang="en-US" sz="3600" dirty="0" smtClean="0"/>
              <a:t>Create an empty stack</a:t>
            </a:r>
          </a:p>
          <a:p>
            <a:pPr>
              <a:spcBef>
                <a:spcPct val="0"/>
              </a:spcBef>
              <a:buFont typeface="Wingdings" pitchFamily="2" charset="2"/>
              <a:buNone/>
            </a:pPr>
            <a:r>
              <a:rPr lang="en-US" sz="3600" dirty="0" smtClean="0"/>
              <a:t>Read N</a:t>
            </a:r>
          </a:p>
          <a:p>
            <a:pPr>
              <a:spcBef>
                <a:spcPct val="0"/>
              </a:spcBef>
              <a:buFont typeface="Wingdings" pitchFamily="2" charset="2"/>
              <a:buNone/>
            </a:pPr>
            <a:endParaRPr lang="en-US" sz="3600" dirty="0" smtClean="0"/>
          </a:p>
          <a:p>
            <a:pPr>
              <a:spcBef>
                <a:spcPct val="0"/>
              </a:spcBef>
              <a:buFont typeface="Wingdings" pitchFamily="2" charset="2"/>
              <a:buNone/>
            </a:pPr>
            <a:r>
              <a:rPr lang="en-US" sz="3600" dirty="0" smtClean="0"/>
              <a:t>For k </a:t>
            </a:r>
            <a:r>
              <a:rPr lang="en-US" sz="3600" dirty="0">
                <a:latin typeface="Cambria Math"/>
                <a:ea typeface="Cambria Math"/>
              </a:rPr>
              <a:t>⟵</a:t>
            </a:r>
            <a:r>
              <a:rPr lang="en-US" sz="3600" dirty="0"/>
              <a:t> </a:t>
            </a:r>
            <a:r>
              <a:rPr lang="en-US" sz="3600" dirty="0" smtClean="0"/>
              <a:t>1 to N</a:t>
            </a:r>
          </a:p>
          <a:p>
            <a:pPr>
              <a:spcBef>
                <a:spcPct val="0"/>
              </a:spcBef>
              <a:buFont typeface="Wingdings" pitchFamily="2" charset="2"/>
              <a:buNone/>
            </a:pPr>
            <a:r>
              <a:rPr lang="en-US" sz="3600" dirty="0" smtClean="0"/>
              <a:t>       Read the next line.</a:t>
            </a:r>
          </a:p>
          <a:p>
            <a:pPr>
              <a:spcBef>
                <a:spcPct val="0"/>
              </a:spcBef>
              <a:buFont typeface="Wingdings" pitchFamily="2" charset="2"/>
              <a:buNone/>
            </a:pPr>
            <a:r>
              <a:rPr lang="en-US" sz="3600" dirty="0" smtClean="0"/>
              <a:t>       Push the next line onto the stack.</a:t>
            </a:r>
          </a:p>
          <a:p>
            <a:pPr>
              <a:spcBef>
                <a:spcPct val="0"/>
              </a:spcBef>
              <a:buFont typeface="Wingdings" pitchFamily="2" charset="2"/>
              <a:buNone/>
            </a:pPr>
            <a:endParaRPr lang="en-US" sz="3600" dirty="0" smtClean="0"/>
          </a:p>
          <a:p>
            <a:pPr>
              <a:spcBef>
                <a:spcPct val="0"/>
              </a:spcBef>
              <a:buFont typeface="Wingdings" pitchFamily="2" charset="2"/>
              <a:buNone/>
            </a:pPr>
            <a:r>
              <a:rPr lang="en-US" sz="3600" dirty="0" smtClean="0"/>
              <a:t>While (the stack is not empty)</a:t>
            </a:r>
          </a:p>
          <a:p>
            <a:pPr>
              <a:spcBef>
                <a:spcPct val="0"/>
              </a:spcBef>
              <a:buFont typeface="Wingdings" pitchFamily="2" charset="2"/>
              <a:buNone/>
            </a:pPr>
            <a:r>
              <a:rPr lang="en-US" sz="3600" dirty="0" smtClean="0"/>
              <a:t>       Pop the top line from the stack</a:t>
            </a:r>
          </a:p>
          <a:p>
            <a:pPr>
              <a:spcBef>
                <a:spcPct val="0"/>
              </a:spcBef>
              <a:buFont typeface="Wingdings" pitchFamily="2" charset="2"/>
              <a:buNone/>
            </a:pPr>
            <a:r>
              <a:rPr lang="en-US" sz="3600" dirty="0" smtClean="0"/>
              <a:t>       Print this line</a:t>
            </a:r>
          </a:p>
          <a:p>
            <a:pPr>
              <a:spcBef>
                <a:spcPct val="0"/>
              </a:spcBef>
              <a:buFont typeface="Wingdings" pitchFamily="2" charset="2"/>
              <a:buNone/>
            </a:pPr>
            <a:endParaRPr lang="en-US" sz="36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bwMode="auto">
          <a:xfrm>
            <a:off x="2037904" y="916360"/>
            <a:ext cx="10657184" cy="7632848"/>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US" sz="3100" dirty="0" err="1">
                <a:solidFill>
                  <a:srgbClr val="FF6600"/>
                </a:solidFill>
                <a:latin typeface="Arial"/>
                <a:cs typeface="Arial"/>
              </a:rPr>
              <a:t>def</a:t>
            </a:r>
            <a:r>
              <a:rPr lang="en-US" sz="3100" dirty="0">
                <a:solidFill>
                  <a:srgbClr val="FF6600"/>
                </a:solidFill>
                <a:latin typeface="Arial"/>
                <a:cs typeface="Arial"/>
              </a:rPr>
              <a:t> </a:t>
            </a:r>
            <a:r>
              <a:rPr lang="en-US" sz="3100" dirty="0">
                <a:solidFill>
                  <a:srgbClr val="3366FF"/>
                </a:solidFill>
                <a:latin typeface="Arial"/>
                <a:cs typeface="Arial"/>
              </a:rPr>
              <a:t>reverse</a:t>
            </a:r>
            <a:r>
              <a:rPr lang="en-US" sz="3100" dirty="0">
                <a:latin typeface="Arial"/>
                <a:cs typeface="Arial"/>
              </a:rPr>
              <a:t>(n):</a:t>
            </a:r>
          </a:p>
          <a:p>
            <a:pPr marL="117023" indent="0">
              <a:buNone/>
            </a:pPr>
            <a:r>
              <a:rPr lang="en-US" sz="3100" dirty="0">
                <a:latin typeface="Arial"/>
                <a:cs typeface="Arial"/>
              </a:rPr>
              <a:t>   </a:t>
            </a:r>
            <a:r>
              <a:rPr lang="en-US" sz="3100" dirty="0">
                <a:solidFill>
                  <a:srgbClr val="008000"/>
                </a:solidFill>
                <a:latin typeface="Arial"/>
                <a:cs typeface="Arial"/>
              </a:rPr>
              <a:t> 'reads in n </a:t>
            </a:r>
            <a:r>
              <a:rPr lang="en-US" sz="3100" dirty="0" smtClean="0">
                <a:solidFill>
                  <a:srgbClr val="008000"/>
                </a:solidFill>
                <a:latin typeface="Arial"/>
                <a:cs typeface="Arial"/>
              </a:rPr>
              <a:t>lines </a:t>
            </a:r>
            <a:r>
              <a:rPr lang="en-US" sz="3100" dirty="0">
                <a:solidFill>
                  <a:srgbClr val="008000"/>
                </a:solidFill>
                <a:latin typeface="Arial"/>
                <a:cs typeface="Arial"/>
              </a:rPr>
              <a:t>and prints them in reverse </a:t>
            </a:r>
            <a:r>
              <a:rPr lang="en-US" sz="3100" dirty="0" smtClean="0">
                <a:solidFill>
                  <a:srgbClr val="008000"/>
                </a:solidFill>
                <a:latin typeface="Arial"/>
                <a:cs typeface="Arial"/>
              </a:rPr>
              <a:t>order’</a:t>
            </a:r>
          </a:p>
          <a:p>
            <a:pPr marL="117023" indent="0">
              <a:buNone/>
            </a:pPr>
            <a:endParaRPr lang="en-US" sz="3100" dirty="0">
              <a:latin typeface="Arial"/>
              <a:cs typeface="Arial"/>
            </a:endParaRPr>
          </a:p>
          <a:p>
            <a:pPr marL="117023" indent="0">
              <a:buNone/>
            </a:pPr>
            <a:r>
              <a:rPr lang="en-US" sz="3100" dirty="0">
                <a:latin typeface="Arial"/>
                <a:cs typeface="Arial"/>
              </a:rPr>
              <a:t>    stack = []</a:t>
            </a:r>
          </a:p>
          <a:p>
            <a:pPr marL="117023" indent="0">
              <a:buNone/>
            </a:pPr>
            <a:r>
              <a:rPr lang="en-US" sz="3100" dirty="0">
                <a:latin typeface="Arial"/>
                <a:cs typeface="Arial"/>
              </a:rPr>
              <a:t>    </a:t>
            </a:r>
            <a:r>
              <a:rPr lang="en-US" sz="3100" dirty="0">
                <a:solidFill>
                  <a:srgbClr val="FF6600"/>
                </a:solidFill>
                <a:latin typeface="Arial"/>
                <a:cs typeface="Arial"/>
              </a:rPr>
              <a:t>for</a:t>
            </a:r>
            <a:r>
              <a:rPr lang="en-US" sz="3100" dirty="0">
                <a:latin typeface="Arial"/>
                <a:cs typeface="Arial"/>
              </a:rPr>
              <a:t> k </a:t>
            </a:r>
            <a:r>
              <a:rPr lang="en-US" sz="3100" dirty="0">
                <a:solidFill>
                  <a:srgbClr val="FF6600"/>
                </a:solidFill>
                <a:latin typeface="Arial"/>
                <a:cs typeface="Arial"/>
              </a:rPr>
              <a:t>in</a:t>
            </a:r>
            <a:r>
              <a:rPr lang="en-US" sz="3100" dirty="0">
                <a:latin typeface="Arial"/>
                <a:cs typeface="Arial"/>
              </a:rPr>
              <a:t> </a:t>
            </a:r>
            <a:r>
              <a:rPr lang="en-US" sz="3100" dirty="0">
                <a:solidFill>
                  <a:srgbClr val="800000"/>
                </a:solidFill>
                <a:latin typeface="Arial"/>
                <a:cs typeface="Arial"/>
              </a:rPr>
              <a:t>range</a:t>
            </a:r>
            <a:r>
              <a:rPr lang="en-US" sz="3100" dirty="0">
                <a:latin typeface="Arial"/>
                <a:cs typeface="Arial"/>
              </a:rPr>
              <a:t>(n):</a:t>
            </a:r>
          </a:p>
          <a:p>
            <a:pPr marL="117023" indent="0">
              <a:buNone/>
            </a:pPr>
            <a:r>
              <a:rPr lang="en-US" sz="3100" dirty="0">
                <a:latin typeface="Arial"/>
                <a:cs typeface="Arial"/>
              </a:rPr>
              <a:t>        </a:t>
            </a:r>
            <a:r>
              <a:rPr lang="en-US" sz="3100" dirty="0" smtClean="0">
                <a:latin typeface="Arial"/>
                <a:cs typeface="Arial"/>
              </a:rPr>
              <a:t>line </a:t>
            </a:r>
            <a:r>
              <a:rPr lang="en-US" sz="3100" dirty="0">
                <a:latin typeface="Arial"/>
                <a:cs typeface="Arial"/>
              </a:rPr>
              <a:t>= </a:t>
            </a:r>
            <a:r>
              <a:rPr lang="en-US" sz="3100" dirty="0">
                <a:solidFill>
                  <a:srgbClr val="800000"/>
                </a:solidFill>
                <a:latin typeface="Arial"/>
                <a:cs typeface="Arial"/>
              </a:rPr>
              <a:t>input</a:t>
            </a:r>
            <a:r>
              <a:rPr lang="en-US" sz="3100" dirty="0">
                <a:latin typeface="Arial"/>
                <a:cs typeface="Arial"/>
              </a:rPr>
              <a:t>()</a:t>
            </a:r>
          </a:p>
          <a:p>
            <a:pPr marL="117023" indent="0">
              <a:buNone/>
            </a:pPr>
            <a:r>
              <a:rPr lang="en-US" sz="3100" dirty="0">
                <a:latin typeface="Arial"/>
                <a:cs typeface="Arial"/>
              </a:rPr>
              <a:t>        </a:t>
            </a:r>
            <a:r>
              <a:rPr lang="en-US" sz="3100" dirty="0" err="1">
                <a:latin typeface="Arial"/>
                <a:cs typeface="Arial"/>
              </a:rPr>
              <a:t>stack.append</a:t>
            </a:r>
            <a:r>
              <a:rPr lang="en-US" sz="3100" dirty="0" smtClean="0">
                <a:latin typeface="Arial"/>
                <a:cs typeface="Arial"/>
              </a:rPr>
              <a:t>(line)</a:t>
            </a:r>
            <a:endParaRPr lang="en-US" sz="3100" dirty="0">
              <a:latin typeface="Arial"/>
              <a:cs typeface="Arial"/>
            </a:endParaRPr>
          </a:p>
          <a:p>
            <a:pPr marL="117023" indent="0">
              <a:buNone/>
            </a:pPr>
            <a:endParaRPr lang="en-US" sz="3100" dirty="0">
              <a:latin typeface="Arial"/>
              <a:cs typeface="Arial"/>
            </a:endParaRPr>
          </a:p>
          <a:p>
            <a:pPr marL="117023" indent="0">
              <a:buNone/>
            </a:pPr>
            <a:r>
              <a:rPr lang="en-US" sz="3100" dirty="0">
                <a:latin typeface="Arial"/>
                <a:cs typeface="Arial"/>
              </a:rPr>
              <a:t>    </a:t>
            </a:r>
            <a:r>
              <a:rPr lang="en-US" sz="3100" dirty="0">
                <a:solidFill>
                  <a:srgbClr val="FF6600"/>
                </a:solidFill>
                <a:latin typeface="Arial"/>
                <a:cs typeface="Arial"/>
              </a:rPr>
              <a:t>while</a:t>
            </a:r>
            <a:r>
              <a:rPr lang="en-US" sz="3100" dirty="0">
                <a:latin typeface="Arial"/>
                <a:cs typeface="Arial"/>
              </a:rPr>
              <a:t> stack != []</a:t>
            </a:r>
            <a:r>
              <a:rPr lang="en-US" sz="3100" dirty="0" smtClean="0">
                <a:latin typeface="Arial"/>
                <a:cs typeface="Arial"/>
              </a:rPr>
              <a:t>:</a:t>
            </a:r>
            <a:endParaRPr lang="en-US" sz="3100" dirty="0">
              <a:latin typeface="Arial"/>
              <a:cs typeface="Arial"/>
            </a:endParaRPr>
          </a:p>
          <a:p>
            <a:pPr marL="117023" indent="0">
              <a:buNone/>
            </a:pPr>
            <a:r>
              <a:rPr lang="en-US" sz="3100" dirty="0">
                <a:latin typeface="Arial"/>
                <a:cs typeface="Arial"/>
              </a:rPr>
              <a:t>        </a:t>
            </a:r>
            <a:r>
              <a:rPr lang="en-US" sz="3100" dirty="0" smtClean="0">
                <a:latin typeface="Arial"/>
                <a:cs typeface="Arial"/>
              </a:rPr>
              <a:t>line </a:t>
            </a:r>
            <a:r>
              <a:rPr lang="en-US" sz="3100" dirty="0">
                <a:latin typeface="Arial"/>
                <a:cs typeface="Arial"/>
              </a:rPr>
              <a:t>= </a:t>
            </a:r>
            <a:r>
              <a:rPr lang="en-US" sz="3100" dirty="0" err="1">
                <a:latin typeface="Arial"/>
                <a:cs typeface="Arial"/>
              </a:rPr>
              <a:t>stack.pop</a:t>
            </a:r>
            <a:r>
              <a:rPr lang="en-US" sz="3100" dirty="0">
                <a:latin typeface="Arial"/>
                <a:cs typeface="Arial"/>
              </a:rPr>
              <a:t>(</a:t>
            </a:r>
            <a:r>
              <a:rPr lang="en-US" sz="3100" dirty="0" smtClean="0">
                <a:latin typeface="Arial"/>
                <a:cs typeface="Arial"/>
              </a:rPr>
              <a:t>)</a:t>
            </a:r>
            <a:endParaRPr lang="en-US" sz="3100" dirty="0">
              <a:latin typeface="Arial"/>
              <a:cs typeface="Arial"/>
            </a:endParaRPr>
          </a:p>
          <a:p>
            <a:pPr marL="117023" indent="0">
              <a:buNone/>
            </a:pPr>
            <a:r>
              <a:rPr lang="en-US" sz="3100" dirty="0">
                <a:latin typeface="Arial"/>
                <a:cs typeface="Arial"/>
              </a:rPr>
              <a:t>        </a:t>
            </a:r>
            <a:r>
              <a:rPr lang="en-US" sz="3100" dirty="0">
                <a:solidFill>
                  <a:srgbClr val="800000"/>
                </a:solidFill>
                <a:latin typeface="Arial"/>
                <a:cs typeface="Arial"/>
              </a:rPr>
              <a:t>print</a:t>
            </a:r>
            <a:r>
              <a:rPr lang="en-US" sz="3100" dirty="0" smtClean="0">
                <a:latin typeface="Arial"/>
                <a:cs typeface="Arial"/>
              </a:rPr>
              <a:t>(line)</a:t>
            </a:r>
            <a:endParaRPr lang="en-US" sz="3100" dirty="0">
              <a:latin typeface="Arial"/>
              <a:cs typeface="Arial"/>
            </a:endParaRPr>
          </a:p>
          <a:p>
            <a:pPr marL="117023" indent="0">
              <a:buNone/>
            </a:pPr>
            <a:endParaRPr lang="en-US" sz="3100" dirty="0" err="1">
              <a:solidFill>
                <a:srgbClr val="FF6600"/>
              </a:solidFill>
              <a:latin typeface="Arial"/>
              <a:cs typeface="Arial"/>
            </a:endParaRPr>
          </a:p>
        </p:txBody>
      </p:sp>
    </p:spTree>
    <p:extLst>
      <p:ext uri="{BB962C8B-B14F-4D97-AF65-F5344CB8AC3E}">
        <p14:creationId xmlns:p14="http://schemas.microsoft.com/office/powerpoint/2010/main" val="331232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4294967295"/>
          </p:nvPr>
        </p:nvSpPr>
        <p:spPr>
          <a:xfrm>
            <a:off x="1533848" y="1060376"/>
            <a:ext cx="9721080" cy="8208912"/>
          </a:xfrm>
        </p:spPr>
        <p:txBody>
          <a:bodyPr>
            <a:noAutofit/>
          </a:bodyPr>
          <a:lstStyle/>
          <a:p>
            <a:pPr marL="520184" indent="-403143" fontAlgn="auto">
              <a:spcBef>
                <a:spcPct val="0"/>
              </a:spcBef>
              <a:spcAft>
                <a:spcPts val="0"/>
              </a:spcAft>
              <a:buFont typeface="Wingdings" charset="0"/>
              <a:buNone/>
              <a:defRPr/>
            </a:pPr>
            <a:r>
              <a:rPr lang="en-US" sz="2400" dirty="0"/>
              <a:t>// Compute </a:t>
            </a:r>
            <a:r>
              <a:rPr lang="en-US" sz="2400" dirty="0" err="1"/>
              <a:t>x</a:t>
            </a:r>
            <a:r>
              <a:rPr lang="en-US" sz="2400" baseline="30000" dirty="0" err="1"/>
              <a:t>N</a:t>
            </a:r>
            <a:endParaRPr lang="en-US" sz="2400" baseline="30000" dirty="0"/>
          </a:p>
          <a:p>
            <a:pPr marL="520184" indent="-403143" fontAlgn="auto">
              <a:spcBef>
                <a:spcPct val="0"/>
              </a:spcBef>
              <a:spcAft>
                <a:spcPts val="0"/>
              </a:spcAft>
              <a:buFont typeface="Wingdings" charset="0"/>
              <a:buNone/>
              <a:defRPr/>
            </a:pPr>
            <a:r>
              <a:rPr lang="en-US" sz="2400" dirty="0"/>
              <a:t>// Input: Real number x, and positive number N</a:t>
            </a:r>
          </a:p>
          <a:p>
            <a:pPr marL="520184" indent="-403143" fontAlgn="auto">
              <a:spcBef>
                <a:spcPct val="0"/>
              </a:spcBef>
              <a:spcAft>
                <a:spcPts val="0"/>
              </a:spcAft>
              <a:buNone/>
              <a:defRPr/>
            </a:pPr>
            <a:r>
              <a:rPr lang="en-US" sz="2400" dirty="0"/>
              <a:t>// Output: </a:t>
            </a:r>
            <a:r>
              <a:rPr lang="en-US" sz="2400" dirty="0" err="1"/>
              <a:t>x</a:t>
            </a:r>
            <a:r>
              <a:rPr lang="en-US" sz="2400" baseline="30000" dirty="0" err="1"/>
              <a:t>N</a:t>
            </a:r>
            <a:endParaRPr lang="en-US" sz="2400" baseline="30000" dirty="0"/>
          </a:p>
          <a:p>
            <a:pPr>
              <a:lnSpc>
                <a:spcPct val="90000"/>
              </a:lnSpc>
              <a:buFont typeface="Wingdings" pitchFamily="2" charset="2"/>
              <a:buNone/>
            </a:pPr>
            <a:r>
              <a:rPr lang="en-US" sz="2400" dirty="0" smtClean="0"/>
              <a:t> </a:t>
            </a:r>
          </a:p>
          <a:p>
            <a:pPr>
              <a:lnSpc>
                <a:spcPct val="90000"/>
              </a:lnSpc>
              <a:buFont typeface="Wingdings" pitchFamily="2" charset="2"/>
              <a:buNone/>
            </a:pPr>
            <a:r>
              <a:rPr lang="en-US" sz="2400" dirty="0" smtClean="0"/>
              <a:t>create the Stack</a:t>
            </a:r>
          </a:p>
          <a:p>
            <a:pPr>
              <a:lnSpc>
                <a:spcPct val="90000"/>
              </a:lnSpc>
              <a:buFont typeface="Wingdings" pitchFamily="2" charset="2"/>
              <a:buNone/>
            </a:pPr>
            <a:r>
              <a:rPr lang="en-US" sz="2400" b="1" dirty="0" smtClean="0"/>
              <a:t>while</a:t>
            </a:r>
            <a:r>
              <a:rPr lang="en-US" sz="2400" dirty="0" smtClean="0"/>
              <a:t> (N &gt; 0)</a:t>
            </a:r>
          </a:p>
          <a:p>
            <a:pPr>
              <a:lnSpc>
                <a:spcPct val="90000"/>
              </a:lnSpc>
              <a:buFont typeface="Wingdings" pitchFamily="2" charset="2"/>
              <a:buNone/>
            </a:pPr>
            <a:r>
              <a:rPr lang="en-US" sz="2400" dirty="0" smtClean="0"/>
              <a:t>      push N onto the top of Stack</a:t>
            </a:r>
          </a:p>
          <a:p>
            <a:pPr>
              <a:lnSpc>
                <a:spcPct val="90000"/>
              </a:lnSpc>
              <a:buFont typeface="Wingdings" pitchFamily="2" charset="2"/>
              <a:buNone/>
            </a:pPr>
            <a:r>
              <a:rPr lang="en-US" sz="2400" dirty="0" smtClean="0"/>
              <a:t>      N </a:t>
            </a:r>
            <a:r>
              <a:rPr lang="en-US" sz="2400" dirty="0" smtClean="0">
                <a:latin typeface="Cambria Math"/>
                <a:ea typeface="Cambria Math"/>
              </a:rPr>
              <a:t>⟵</a:t>
            </a:r>
            <a:r>
              <a:rPr lang="en-US" sz="2400" dirty="0" smtClean="0"/>
              <a:t> N/2</a:t>
            </a:r>
          </a:p>
          <a:p>
            <a:pPr>
              <a:lnSpc>
                <a:spcPct val="90000"/>
              </a:lnSpc>
              <a:buFont typeface="Wingdings" pitchFamily="2" charset="2"/>
              <a:buNone/>
            </a:pPr>
            <a:endParaRPr lang="en-US" sz="2400" dirty="0" smtClean="0"/>
          </a:p>
          <a:p>
            <a:pPr>
              <a:lnSpc>
                <a:spcPct val="90000"/>
              </a:lnSpc>
              <a:buFont typeface="Wingdings" pitchFamily="2" charset="2"/>
              <a:buNone/>
            </a:pPr>
            <a:r>
              <a:rPr lang="en-US" sz="2400" dirty="0" smtClean="0"/>
              <a:t>value</a:t>
            </a:r>
            <a:r>
              <a:rPr lang="en-US" sz="2400" dirty="0">
                <a:latin typeface="Cambria Math"/>
                <a:ea typeface="Cambria Math"/>
              </a:rPr>
              <a:t> ⟵ </a:t>
            </a:r>
            <a:r>
              <a:rPr lang="en-US" sz="2400" dirty="0" smtClean="0"/>
              <a:t>1</a:t>
            </a:r>
          </a:p>
          <a:p>
            <a:pPr>
              <a:lnSpc>
                <a:spcPct val="90000"/>
              </a:lnSpc>
              <a:buFont typeface="Wingdings" pitchFamily="2" charset="2"/>
              <a:buNone/>
            </a:pPr>
            <a:r>
              <a:rPr lang="en-US" sz="2400" b="1" dirty="0"/>
              <a:t>w</a:t>
            </a:r>
            <a:r>
              <a:rPr lang="en-US" sz="2400" b="1" dirty="0" smtClean="0"/>
              <a:t>hile</a:t>
            </a:r>
            <a:r>
              <a:rPr lang="en-US" sz="2400" dirty="0" smtClean="0"/>
              <a:t> (Stack not empty)</a:t>
            </a:r>
          </a:p>
          <a:p>
            <a:pPr>
              <a:lnSpc>
                <a:spcPct val="90000"/>
              </a:lnSpc>
              <a:buFont typeface="Wingdings" pitchFamily="2" charset="2"/>
              <a:buNone/>
            </a:pPr>
            <a:r>
              <a:rPr lang="en-US" sz="2400" dirty="0" smtClean="0"/>
              <a:t>      </a:t>
            </a:r>
            <a:r>
              <a:rPr lang="en-US" sz="2400" dirty="0"/>
              <a:t>p</a:t>
            </a:r>
            <a:r>
              <a:rPr lang="en-US" sz="2400" dirty="0" smtClean="0"/>
              <a:t>op N off the Stack       </a:t>
            </a:r>
          </a:p>
          <a:p>
            <a:pPr>
              <a:lnSpc>
                <a:spcPct val="90000"/>
              </a:lnSpc>
              <a:buFont typeface="Wingdings" pitchFamily="2" charset="2"/>
              <a:buNone/>
            </a:pPr>
            <a:r>
              <a:rPr lang="en-US" sz="2400" dirty="0" smtClean="0"/>
              <a:t>      </a:t>
            </a:r>
            <a:r>
              <a:rPr lang="en-US" sz="2400" b="1" dirty="0" smtClean="0"/>
              <a:t>if</a:t>
            </a:r>
            <a:r>
              <a:rPr lang="en-US" sz="2400" dirty="0" smtClean="0"/>
              <a:t> (N % 2 = 0)  </a:t>
            </a:r>
            <a:r>
              <a:rPr lang="en-US" sz="2400" dirty="0"/>
              <a:t>// N is </a:t>
            </a:r>
            <a:r>
              <a:rPr lang="en-US" sz="2400" dirty="0" smtClean="0"/>
              <a:t>even</a:t>
            </a:r>
          </a:p>
          <a:p>
            <a:pPr>
              <a:lnSpc>
                <a:spcPct val="90000"/>
              </a:lnSpc>
              <a:buFont typeface="Wingdings" pitchFamily="2" charset="2"/>
              <a:buNone/>
            </a:pPr>
            <a:r>
              <a:rPr lang="en-US" sz="2400" dirty="0" smtClean="0"/>
              <a:t>            </a:t>
            </a:r>
            <a:r>
              <a:rPr lang="en-US" sz="2400" dirty="0"/>
              <a:t>value </a:t>
            </a:r>
            <a:r>
              <a:rPr lang="en-US" sz="2400" dirty="0">
                <a:latin typeface="Cambria Math"/>
                <a:ea typeface="Cambria Math"/>
              </a:rPr>
              <a:t>⟵ </a:t>
            </a:r>
            <a:r>
              <a:rPr lang="en-US" sz="2400" dirty="0" smtClean="0">
                <a:latin typeface="Cambria Math"/>
                <a:ea typeface="Cambria Math"/>
              </a:rPr>
              <a:t> </a:t>
            </a:r>
            <a:r>
              <a:rPr lang="en-US" sz="2400" dirty="0" smtClean="0"/>
              <a:t>value*value</a:t>
            </a:r>
          </a:p>
          <a:p>
            <a:pPr>
              <a:lnSpc>
                <a:spcPct val="90000"/>
              </a:lnSpc>
              <a:buFont typeface="Wingdings" pitchFamily="2" charset="2"/>
              <a:buNone/>
            </a:pPr>
            <a:r>
              <a:rPr lang="en-US" sz="2400" b="1" dirty="0" smtClean="0"/>
              <a:t>      else</a:t>
            </a:r>
            <a:endParaRPr lang="en-US" sz="2400" dirty="0" smtClean="0"/>
          </a:p>
          <a:p>
            <a:pPr>
              <a:lnSpc>
                <a:spcPct val="90000"/>
              </a:lnSpc>
              <a:buFont typeface="Wingdings" pitchFamily="2" charset="2"/>
              <a:buNone/>
            </a:pPr>
            <a:r>
              <a:rPr lang="en-US" sz="2400" dirty="0" smtClean="0"/>
              <a:t>            value </a:t>
            </a:r>
            <a:r>
              <a:rPr lang="en-US" sz="2400" dirty="0">
                <a:latin typeface="Cambria Math"/>
                <a:ea typeface="Cambria Math"/>
              </a:rPr>
              <a:t>⟵</a:t>
            </a:r>
            <a:r>
              <a:rPr lang="en-US" sz="2400" dirty="0" smtClean="0"/>
              <a:t> value*value*x</a:t>
            </a:r>
            <a:endParaRPr lang="en-US" sz="2400" dirty="0"/>
          </a:p>
          <a:p>
            <a:pPr>
              <a:lnSpc>
                <a:spcPct val="90000"/>
              </a:lnSpc>
              <a:buFont typeface="Wingdings" pitchFamily="2" charset="2"/>
              <a:buNone/>
            </a:pPr>
            <a:endParaRPr lang="en-US" sz="2400" dirty="0" smtClean="0"/>
          </a:p>
          <a:p>
            <a:pPr>
              <a:lnSpc>
                <a:spcPct val="90000"/>
              </a:lnSpc>
              <a:buFont typeface="Wingdings" pitchFamily="2" charset="2"/>
              <a:buNone/>
            </a:pPr>
            <a:r>
              <a:rPr lang="en-US" sz="2400" b="1" dirty="0" smtClean="0"/>
              <a:t>return</a:t>
            </a:r>
            <a:r>
              <a:rPr lang="en-US" sz="2400" dirty="0" smtClean="0"/>
              <a:t> value</a:t>
            </a:r>
          </a:p>
        </p:txBody>
      </p:sp>
      <p:sp>
        <p:nvSpPr>
          <p:cNvPr id="3" name="Title 1"/>
          <p:cNvSpPr txBox="1">
            <a:spLocks/>
          </p:cNvSpPr>
          <p:nvPr/>
        </p:nvSpPr>
        <p:spPr>
          <a:xfrm>
            <a:off x="1533848" y="196280"/>
            <a:ext cx="10664825" cy="1008112"/>
          </a:xfrm>
          <a:prstGeom prst="rect">
            <a:avLst/>
          </a:prstGeom>
        </p:spPr>
        <p:txBody>
          <a:bodyPr lIns="50800" tIns="50800" rIns="50800" bIns="50800">
            <a:normAutofit/>
          </a:bodyPr>
          <a:lst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a:lstStyle>
          <a:p>
            <a:r>
              <a:rPr lang="en-US" sz="4400" smtClean="0">
                <a:effectLst>
                  <a:outerShdw blurRad="38100" dist="38100" dir="2700000" algn="tl">
                    <a:srgbClr val="C0C0C0"/>
                  </a:outerShdw>
                </a:effectLst>
              </a:rPr>
              <a:t>Algorithm Power(x, N)</a:t>
            </a:r>
            <a:endParaRPr lang="en-US" sz="4400" dirty="0"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bwMode="auto">
          <a:xfrm>
            <a:off x="1461840" y="340296"/>
            <a:ext cx="10657184" cy="9125272"/>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92500" lnSpcReduction="1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US" sz="3100" dirty="0" err="1" smtClean="0">
                <a:solidFill>
                  <a:srgbClr val="FF6600"/>
                </a:solidFill>
                <a:latin typeface="Arial"/>
                <a:cs typeface="Arial"/>
              </a:rPr>
              <a:t>def</a:t>
            </a:r>
            <a:r>
              <a:rPr lang="en-US" sz="3100" dirty="0" smtClean="0">
                <a:solidFill>
                  <a:srgbClr val="FF6600"/>
                </a:solidFill>
                <a:latin typeface="Arial"/>
                <a:cs typeface="Arial"/>
              </a:rPr>
              <a:t> </a:t>
            </a:r>
            <a:r>
              <a:rPr lang="en-US" sz="3100" dirty="0">
                <a:solidFill>
                  <a:srgbClr val="3366FF"/>
                </a:solidFill>
                <a:latin typeface="Arial"/>
                <a:cs typeface="Arial"/>
              </a:rPr>
              <a:t>power</a:t>
            </a:r>
            <a:r>
              <a:rPr lang="en-US" sz="3100" dirty="0">
                <a:latin typeface="Arial"/>
                <a:cs typeface="Arial"/>
              </a:rPr>
              <a:t>(x, n):</a:t>
            </a:r>
          </a:p>
          <a:p>
            <a:pPr marL="117023" indent="0">
              <a:buNone/>
            </a:pPr>
            <a:r>
              <a:rPr lang="en-US" sz="3100" dirty="0">
                <a:latin typeface="Arial"/>
                <a:cs typeface="Arial"/>
              </a:rPr>
              <a:t>    </a:t>
            </a:r>
            <a:r>
              <a:rPr lang="en-US" sz="3100" dirty="0">
                <a:solidFill>
                  <a:srgbClr val="008000"/>
                </a:solidFill>
                <a:latin typeface="Arial"/>
                <a:cs typeface="Arial"/>
              </a:rPr>
              <a:t>'computes x to the power of </a:t>
            </a:r>
            <a:r>
              <a:rPr lang="en-US" sz="3100" dirty="0" smtClean="0">
                <a:solidFill>
                  <a:srgbClr val="008000"/>
                </a:solidFill>
                <a:latin typeface="Arial"/>
                <a:cs typeface="Arial"/>
              </a:rPr>
              <a:t>n using a stack'</a:t>
            </a:r>
            <a:endParaRPr lang="en-US" sz="3100" dirty="0">
              <a:solidFill>
                <a:srgbClr val="008000"/>
              </a:solidFill>
              <a:latin typeface="Arial"/>
              <a:cs typeface="Arial"/>
            </a:endParaRPr>
          </a:p>
          <a:p>
            <a:pPr marL="117023" indent="0">
              <a:buNone/>
            </a:pPr>
            <a:r>
              <a:rPr lang="en-US" sz="3100" dirty="0">
                <a:latin typeface="Arial"/>
                <a:cs typeface="Arial"/>
              </a:rPr>
              <a:t>     </a:t>
            </a:r>
          </a:p>
          <a:p>
            <a:pPr marL="117023" indent="0">
              <a:buNone/>
            </a:pPr>
            <a:r>
              <a:rPr lang="en-US" sz="3100" dirty="0">
                <a:latin typeface="Arial"/>
                <a:cs typeface="Arial"/>
              </a:rPr>
              <a:t>    stack = [</a:t>
            </a:r>
            <a:r>
              <a:rPr lang="en-US" sz="3100" dirty="0" smtClean="0">
                <a:latin typeface="Arial"/>
                <a:cs typeface="Arial"/>
              </a:rPr>
              <a:t>]</a:t>
            </a:r>
            <a:endParaRPr lang="en-US" sz="3100" dirty="0">
              <a:latin typeface="Arial"/>
              <a:cs typeface="Arial"/>
            </a:endParaRPr>
          </a:p>
          <a:p>
            <a:pPr marL="117023" indent="0">
              <a:buNone/>
            </a:pPr>
            <a:r>
              <a:rPr lang="en-US" sz="3100" dirty="0">
                <a:latin typeface="Arial"/>
                <a:cs typeface="Arial"/>
              </a:rPr>
              <a:t>    </a:t>
            </a:r>
            <a:r>
              <a:rPr lang="en-US" sz="3100" dirty="0">
                <a:solidFill>
                  <a:srgbClr val="FF6600"/>
                </a:solidFill>
                <a:latin typeface="Arial"/>
                <a:cs typeface="Arial"/>
              </a:rPr>
              <a:t>while</a:t>
            </a:r>
            <a:r>
              <a:rPr lang="en-US" sz="3100" dirty="0">
                <a:latin typeface="Arial"/>
                <a:cs typeface="Arial"/>
              </a:rPr>
              <a:t> n &gt; 0:</a:t>
            </a:r>
          </a:p>
          <a:p>
            <a:pPr marL="117023" indent="0">
              <a:buNone/>
            </a:pPr>
            <a:r>
              <a:rPr lang="en-US" sz="3100" dirty="0">
                <a:latin typeface="Arial"/>
                <a:cs typeface="Arial"/>
              </a:rPr>
              <a:t>        </a:t>
            </a:r>
            <a:r>
              <a:rPr lang="en-US" sz="3100" dirty="0" err="1">
                <a:latin typeface="Arial"/>
                <a:cs typeface="Arial"/>
              </a:rPr>
              <a:t>stack.append</a:t>
            </a:r>
            <a:r>
              <a:rPr lang="en-US" sz="3100" dirty="0">
                <a:latin typeface="Arial"/>
                <a:cs typeface="Arial"/>
              </a:rPr>
              <a:t>(n</a:t>
            </a:r>
            <a:r>
              <a:rPr lang="en-US" sz="3100" dirty="0" smtClean="0">
                <a:latin typeface="Arial"/>
                <a:cs typeface="Arial"/>
              </a:rPr>
              <a:t>)</a:t>
            </a:r>
            <a:endParaRPr lang="en-US" sz="3100" dirty="0">
              <a:latin typeface="Arial"/>
              <a:cs typeface="Arial"/>
            </a:endParaRPr>
          </a:p>
          <a:p>
            <a:pPr marL="117023" indent="0">
              <a:buNone/>
            </a:pPr>
            <a:r>
              <a:rPr lang="en-US" sz="3100" dirty="0">
                <a:latin typeface="Arial"/>
                <a:cs typeface="Arial"/>
              </a:rPr>
              <a:t>        n //= 2</a:t>
            </a:r>
          </a:p>
          <a:p>
            <a:pPr marL="117023" indent="0">
              <a:buNone/>
            </a:pPr>
            <a:endParaRPr lang="en-US" sz="3100" dirty="0">
              <a:latin typeface="Arial"/>
              <a:cs typeface="Arial"/>
            </a:endParaRPr>
          </a:p>
          <a:p>
            <a:pPr marL="117023" indent="0">
              <a:buNone/>
            </a:pPr>
            <a:r>
              <a:rPr lang="en-US" sz="3100" dirty="0">
                <a:latin typeface="Arial"/>
                <a:cs typeface="Arial"/>
              </a:rPr>
              <a:t>     value = </a:t>
            </a:r>
            <a:r>
              <a:rPr lang="en-US" sz="3100" dirty="0" smtClean="0">
                <a:latin typeface="Arial"/>
                <a:cs typeface="Arial"/>
              </a:rPr>
              <a:t>1</a:t>
            </a:r>
            <a:endParaRPr lang="en-US" sz="3100" dirty="0">
              <a:latin typeface="Arial"/>
              <a:cs typeface="Arial"/>
            </a:endParaRPr>
          </a:p>
          <a:p>
            <a:pPr marL="117023" indent="0">
              <a:buNone/>
            </a:pPr>
            <a:r>
              <a:rPr lang="en-US" sz="3100" dirty="0">
                <a:latin typeface="Arial"/>
                <a:cs typeface="Arial"/>
              </a:rPr>
              <a:t>     </a:t>
            </a:r>
            <a:r>
              <a:rPr lang="en-US" sz="3100" dirty="0">
                <a:solidFill>
                  <a:srgbClr val="FF6600"/>
                </a:solidFill>
                <a:latin typeface="Arial"/>
                <a:cs typeface="Arial"/>
              </a:rPr>
              <a:t>while</a:t>
            </a:r>
            <a:r>
              <a:rPr lang="en-US" sz="3100" dirty="0">
                <a:latin typeface="Arial"/>
                <a:cs typeface="Arial"/>
              </a:rPr>
              <a:t> stack != []</a:t>
            </a:r>
            <a:r>
              <a:rPr lang="en-US" sz="3100" dirty="0" smtClean="0">
                <a:latin typeface="Arial"/>
                <a:cs typeface="Arial"/>
              </a:rPr>
              <a:t>:</a:t>
            </a:r>
            <a:endParaRPr lang="en-US" sz="3100" dirty="0">
              <a:latin typeface="Arial"/>
              <a:cs typeface="Arial"/>
            </a:endParaRPr>
          </a:p>
          <a:p>
            <a:pPr marL="117023" indent="0">
              <a:buNone/>
            </a:pPr>
            <a:r>
              <a:rPr lang="en-US" sz="3100" dirty="0">
                <a:latin typeface="Arial"/>
                <a:cs typeface="Arial"/>
              </a:rPr>
              <a:t>        n = </a:t>
            </a:r>
            <a:r>
              <a:rPr lang="en-US" sz="3100" dirty="0" err="1">
                <a:latin typeface="Arial"/>
                <a:cs typeface="Arial"/>
              </a:rPr>
              <a:t>stack.pop</a:t>
            </a:r>
            <a:r>
              <a:rPr lang="en-US" sz="3100" dirty="0">
                <a:latin typeface="Arial"/>
                <a:cs typeface="Arial"/>
              </a:rPr>
              <a:t>(</a:t>
            </a:r>
            <a:r>
              <a:rPr lang="en-US" sz="3100" dirty="0" smtClean="0">
                <a:latin typeface="Arial"/>
                <a:cs typeface="Arial"/>
              </a:rPr>
              <a:t>)</a:t>
            </a:r>
            <a:endParaRPr lang="en-US" sz="3100" dirty="0">
              <a:latin typeface="Arial"/>
              <a:cs typeface="Arial"/>
            </a:endParaRPr>
          </a:p>
          <a:p>
            <a:pPr marL="117023" indent="0">
              <a:buNone/>
            </a:pPr>
            <a:r>
              <a:rPr lang="en-US" sz="3100" dirty="0">
                <a:latin typeface="Arial"/>
                <a:cs typeface="Arial"/>
              </a:rPr>
              <a:t>        </a:t>
            </a:r>
            <a:r>
              <a:rPr lang="en-US" sz="3100" dirty="0">
                <a:solidFill>
                  <a:srgbClr val="FF6600"/>
                </a:solidFill>
                <a:latin typeface="Arial"/>
                <a:cs typeface="Arial"/>
              </a:rPr>
              <a:t>if</a:t>
            </a:r>
            <a:r>
              <a:rPr lang="en-US" sz="3100" dirty="0">
                <a:latin typeface="Arial"/>
                <a:cs typeface="Arial"/>
              </a:rPr>
              <a:t> n % 2 == 0</a:t>
            </a:r>
            <a:r>
              <a:rPr lang="en-US" sz="3100" dirty="0" smtClean="0">
                <a:latin typeface="Arial"/>
                <a:cs typeface="Arial"/>
              </a:rPr>
              <a:t>:</a:t>
            </a:r>
            <a:endParaRPr lang="en-US" sz="3100" dirty="0">
              <a:latin typeface="Arial"/>
              <a:cs typeface="Arial"/>
            </a:endParaRPr>
          </a:p>
          <a:p>
            <a:pPr marL="117023" indent="0">
              <a:buNone/>
            </a:pPr>
            <a:r>
              <a:rPr lang="en-US" sz="3100" dirty="0">
                <a:latin typeface="Arial"/>
                <a:cs typeface="Arial"/>
              </a:rPr>
              <a:t>            value = value*</a:t>
            </a:r>
            <a:r>
              <a:rPr lang="en-US" sz="3100" dirty="0" smtClean="0">
                <a:latin typeface="Arial"/>
                <a:cs typeface="Arial"/>
              </a:rPr>
              <a:t>value</a:t>
            </a:r>
            <a:endParaRPr lang="en-US" sz="3100" dirty="0">
              <a:latin typeface="Arial"/>
              <a:cs typeface="Arial"/>
            </a:endParaRPr>
          </a:p>
          <a:p>
            <a:pPr marL="117023" indent="0">
              <a:buNone/>
            </a:pPr>
            <a:r>
              <a:rPr lang="en-US" sz="3100" dirty="0">
                <a:latin typeface="Arial"/>
                <a:cs typeface="Arial"/>
              </a:rPr>
              <a:t>        </a:t>
            </a:r>
            <a:r>
              <a:rPr lang="en-US" sz="3100" dirty="0">
                <a:solidFill>
                  <a:srgbClr val="FF6600"/>
                </a:solidFill>
                <a:latin typeface="Arial"/>
                <a:cs typeface="Arial"/>
              </a:rPr>
              <a:t>else</a:t>
            </a:r>
            <a:r>
              <a:rPr lang="en-US" sz="3100" dirty="0" smtClean="0">
                <a:latin typeface="Arial"/>
                <a:cs typeface="Arial"/>
              </a:rPr>
              <a:t>:</a:t>
            </a:r>
            <a:endParaRPr lang="en-US" sz="3100" dirty="0">
              <a:latin typeface="Arial"/>
              <a:cs typeface="Arial"/>
            </a:endParaRPr>
          </a:p>
          <a:p>
            <a:pPr marL="117023" indent="0">
              <a:buNone/>
            </a:pPr>
            <a:r>
              <a:rPr lang="en-US" sz="3100" dirty="0">
                <a:latin typeface="Arial"/>
                <a:cs typeface="Arial"/>
              </a:rPr>
              <a:t>            value = value*value*x</a:t>
            </a:r>
          </a:p>
          <a:p>
            <a:pPr marL="117023" indent="0">
              <a:buNone/>
            </a:pPr>
            <a:endParaRPr lang="en-US" sz="3100" dirty="0">
              <a:latin typeface="Arial"/>
              <a:cs typeface="Arial"/>
            </a:endParaRPr>
          </a:p>
          <a:p>
            <a:pPr marL="117023" indent="0">
              <a:buNone/>
            </a:pPr>
            <a:r>
              <a:rPr lang="en-US" sz="3100" dirty="0">
                <a:latin typeface="Arial"/>
                <a:cs typeface="Arial"/>
              </a:rPr>
              <a:t>     </a:t>
            </a:r>
            <a:r>
              <a:rPr lang="en-US" sz="3100" dirty="0">
                <a:solidFill>
                  <a:srgbClr val="FF6600"/>
                </a:solidFill>
                <a:latin typeface="Arial"/>
                <a:cs typeface="Arial"/>
              </a:rPr>
              <a:t>return</a:t>
            </a:r>
            <a:r>
              <a:rPr lang="en-US" sz="3100" dirty="0">
                <a:latin typeface="Arial"/>
                <a:cs typeface="Arial"/>
              </a:rPr>
              <a:t> </a:t>
            </a:r>
            <a:r>
              <a:rPr lang="en-US" sz="3100" dirty="0" smtClean="0">
                <a:latin typeface="Arial"/>
                <a:cs typeface="Arial"/>
              </a:rPr>
              <a:t>value</a:t>
            </a:r>
            <a:endParaRPr lang="en-US" sz="3100" dirty="0">
              <a:latin typeface="Arial"/>
              <a:cs typeface="Arial"/>
            </a:endParaRPr>
          </a:p>
          <a:p>
            <a:pPr marL="117023" indent="0">
              <a:buNone/>
            </a:pPr>
            <a:endParaRPr lang="en-AU" sz="3100" dirty="0"/>
          </a:p>
        </p:txBody>
      </p:sp>
    </p:spTree>
    <p:extLst>
      <p:ext uri="{BB962C8B-B14F-4D97-AF65-F5344CB8AC3E}">
        <p14:creationId xmlns:p14="http://schemas.microsoft.com/office/powerpoint/2010/main" val="331232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33848" y="274638"/>
            <a:ext cx="9588177" cy="1625600"/>
          </a:xfrm>
        </p:spPr>
        <p:txBody>
          <a:bodyPr>
            <a:normAutofit/>
          </a:bodyPr>
          <a:lstStyle/>
          <a:p>
            <a:r>
              <a:rPr lang="en-AU" sz="4400" dirty="0" smtClean="0"/>
              <a:t>Consider the code below. The value returned by the function call A(2, 3) is?</a:t>
            </a:r>
            <a:endParaRPr lang="en-AU" sz="4400" dirty="0"/>
          </a:p>
        </p:txBody>
      </p:sp>
      <p:sp>
        <p:nvSpPr>
          <p:cNvPr id="3" name="TPAnswers"/>
          <p:cNvSpPr>
            <a:spLocks noGrp="1"/>
          </p:cNvSpPr>
          <p:nvPr>
            <p:ph type="body" idx="1"/>
            <p:custDataLst>
              <p:tags r:id="rId2"/>
            </p:custDataLst>
          </p:nvPr>
        </p:nvSpPr>
        <p:spPr>
          <a:xfrm>
            <a:off x="1533848" y="6460976"/>
            <a:ext cx="6045200" cy="2507357"/>
          </a:xfrm>
        </p:spPr>
        <p:txBody>
          <a:bodyPr>
            <a:normAutofit/>
          </a:bodyPr>
          <a:lstStyle/>
          <a:p>
            <a:pPr marL="1031875" indent="-914400">
              <a:spcBef>
                <a:spcPct val="20000"/>
              </a:spcBef>
              <a:spcAft>
                <a:spcPts val="0"/>
              </a:spcAft>
              <a:buFont typeface="Wingdings 2" pitchFamily="18" charset="2"/>
              <a:buAutoNum type="alphaUcPeriod"/>
            </a:pPr>
            <a:r>
              <a:rPr lang="en-AU" sz="3200" dirty="0" smtClean="0"/>
              <a:t>17</a:t>
            </a:r>
          </a:p>
          <a:p>
            <a:pPr marL="1031875" indent="-914400">
              <a:spcBef>
                <a:spcPct val="20000"/>
              </a:spcBef>
              <a:spcAft>
                <a:spcPts val="0"/>
              </a:spcAft>
              <a:buFont typeface="Wingdings 2" pitchFamily="18" charset="2"/>
              <a:buAutoNum type="alphaUcPeriod"/>
            </a:pPr>
            <a:r>
              <a:rPr lang="en-AU" sz="3200" dirty="0" smtClean="0"/>
              <a:t>14</a:t>
            </a:r>
          </a:p>
          <a:p>
            <a:pPr marL="1031875" indent="-914400">
              <a:spcBef>
                <a:spcPct val="20000"/>
              </a:spcBef>
              <a:spcAft>
                <a:spcPts val="0"/>
              </a:spcAft>
              <a:buFont typeface="Wingdings 2" pitchFamily="18" charset="2"/>
              <a:buAutoNum type="alphaUcPeriod"/>
            </a:pPr>
            <a:r>
              <a:rPr lang="en-AU" sz="3200" dirty="0" smtClean="0"/>
              <a:t>13</a:t>
            </a:r>
          </a:p>
          <a:p>
            <a:pPr marL="1031875"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Content Placeholder 2"/>
          <p:cNvSpPr txBox="1">
            <a:spLocks/>
          </p:cNvSpPr>
          <p:nvPr/>
        </p:nvSpPr>
        <p:spPr bwMode="auto">
          <a:xfrm>
            <a:off x="1749872" y="2140496"/>
            <a:ext cx="6696744" cy="4248472"/>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Autofit/>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2800" dirty="0" err="1">
                <a:solidFill>
                  <a:schemeClr val="accent5">
                    <a:lumMod val="60000"/>
                    <a:lumOff val="40000"/>
                  </a:schemeClr>
                </a:solidFill>
                <a:latin typeface="Arial"/>
                <a:cs typeface="Arial"/>
              </a:rPr>
              <a:t>def</a:t>
            </a:r>
            <a:r>
              <a:rPr lang="en-AU" sz="2800" dirty="0">
                <a:latin typeface="Arial"/>
                <a:cs typeface="Arial"/>
              </a:rPr>
              <a:t> </a:t>
            </a:r>
            <a:r>
              <a:rPr lang="en-AU" sz="2800" dirty="0" smtClean="0">
                <a:solidFill>
                  <a:srgbClr val="3366FF"/>
                </a:solidFill>
                <a:latin typeface="Arial"/>
                <a:cs typeface="Arial"/>
              </a:rPr>
              <a:t>A</a:t>
            </a:r>
            <a:r>
              <a:rPr lang="en-AU" sz="2800" dirty="0" smtClean="0">
                <a:latin typeface="Arial"/>
                <a:cs typeface="Arial"/>
              </a:rPr>
              <a:t>(a, b):</a:t>
            </a:r>
            <a:endParaRPr lang="en-AU" sz="2800" dirty="0">
              <a:latin typeface="Arial"/>
              <a:cs typeface="Arial"/>
            </a:endParaRPr>
          </a:p>
          <a:p>
            <a:pPr marL="117023" indent="0">
              <a:buNone/>
            </a:pPr>
            <a:r>
              <a:rPr lang="en-AU" sz="2800" dirty="0" smtClean="0">
                <a:solidFill>
                  <a:srgbClr val="000000"/>
                </a:solidFill>
                <a:latin typeface="Arial"/>
                <a:cs typeface="Arial"/>
              </a:rPr>
              <a:t>      c = a + b</a:t>
            </a:r>
          </a:p>
          <a:p>
            <a:pPr marL="117023" indent="0">
              <a:buNone/>
            </a:pPr>
            <a:r>
              <a:rPr lang="en-AU" sz="2800" dirty="0">
                <a:solidFill>
                  <a:srgbClr val="000000"/>
                </a:solidFill>
                <a:latin typeface="Arial"/>
                <a:cs typeface="Arial"/>
              </a:rPr>
              <a:t> </a:t>
            </a:r>
            <a:r>
              <a:rPr lang="en-AU" sz="2800" dirty="0" smtClean="0">
                <a:solidFill>
                  <a:srgbClr val="000000"/>
                </a:solidFill>
                <a:latin typeface="Arial"/>
                <a:cs typeface="Arial"/>
              </a:rPr>
              <a:t>     d = B(a, c)</a:t>
            </a:r>
          </a:p>
          <a:p>
            <a:pPr marL="117023" indent="0">
              <a:buNone/>
            </a:pPr>
            <a:r>
              <a:rPr lang="en-AU" sz="2800" dirty="0">
                <a:solidFill>
                  <a:srgbClr val="000000"/>
                </a:solidFill>
                <a:latin typeface="Arial"/>
                <a:cs typeface="Arial"/>
              </a:rPr>
              <a:t> </a:t>
            </a:r>
            <a:r>
              <a:rPr lang="en-AU" sz="2800" dirty="0" smtClean="0">
                <a:solidFill>
                  <a:srgbClr val="000000"/>
                </a:solidFill>
                <a:latin typeface="Arial"/>
                <a:cs typeface="Arial"/>
              </a:rPr>
              <a:t>     </a:t>
            </a:r>
            <a:r>
              <a:rPr lang="en-AU" sz="2800" dirty="0" smtClean="0">
                <a:solidFill>
                  <a:schemeClr val="accent5">
                    <a:lumMod val="60000"/>
                    <a:lumOff val="40000"/>
                  </a:schemeClr>
                </a:solidFill>
                <a:latin typeface="Arial"/>
                <a:cs typeface="Arial"/>
              </a:rPr>
              <a:t>return</a:t>
            </a:r>
            <a:r>
              <a:rPr lang="en-AU" sz="2800" dirty="0" smtClean="0">
                <a:solidFill>
                  <a:srgbClr val="000000"/>
                </a:solidFill>
                <a:latin typeface="Arial"/>
                <a:cs typeface="Arial"/>
              </a:rPr>
              <a:t> c + d</a:t>
            </a:r>
          </a:p>
          <a:p>
            <a:pPr marL="117023" indent="0">
              <a:buNone/>
            </a:pPr>
            <a:endParaRPr lang="en-AU" sz="2800" dirty="0">
              <a:solidFill>
                <a:srgbClr val="000000"/>
              </a:solidFill>
              <a:latin typeface="Arial"/>
              <a:cs typeface="Arial"/>
            </a:endParaRPr>
          </a:p>
          <a:p>
            <a:pPr marL="117023" indent="0">
              <a:buNone/>
            </a:pPr>
            <a:r>
              <a:rPr lang="en-AU" sz="2800" dirty="0" err="1">
                <a:solidFill>
                  <a:schemeClr val="accent5">
                    <a:lumMod val="60000"/>
                    <a:lumOff val="40000"/>
                  </a:schemeClr>
                </a:solidFill>
                <a:latin typeface="Arial"/>
                <a:cs typeface="Arial"/>
              </a:rPr>
              <a:t>d</a:t>
            </a:r>
            <a:r>
              <a:rPr lang="en-AU" sz="2800" dirty="0" err="1" smtClean="0">
                <a:solidFill>
                  <a:schemeClr val="accent5">
                    <a:lumMod val="60000"/>
                    <a:lumOff val="40000"/>
                  </a:schemeClr>
                </a:solidFill>
                <a:latin typeface="Arial"/>
                <a:cs typeface="Arial"/>
              </a:rPr>
              <a:t>ef</a:t>
            </a:r>
            <a:r>
              <a:rPr lang="en-AU" sz="2800" dirty="0" smtClean="0">
                <a:solidFill>
                  <a:srgbClr val="000000"/>
                </a:solidFill>
                <a:latin typeface="Arial"/>
                <a:cs typeface="Arial"/>
              </a:rPr>
              <a:t> </a:t>
            </a:r>
            <a:r>
              <a:rPr lang="en-AU" sz="2800" dirty="0" smtClean="0">
                <a:solidFill>
                  <a:srgbClr val="0070C0"/>
                </a:solidFill>
                <a:latin typeface="Arial"/>
                <a:cs typeface="Arial"/>
              </a:rPr>
              <a:t>B</a:t>
            </a:r>
            <a:r>
              <a:rPr lang="en-AU" sz="2800" dirty="0" smtClean="0">
                <a:solidFill>
                  <a:srgbClr val="000000"/>
                </a:solidFill>
                <a:latin typeface="Arial"/>
                <a:cs typeface="Arial"/>
              </a:rPr>
              <a:t>(a, b):</a:t>
            </a:r>
          </a:p>
          <a:p>
            <a:pPr marL="117023" indent="0">
              <a:buNone/>
            </a:pPr>
            <a:r>
              <a:rPr lang="en-AU" sz="2800" dirty="0">
                <a:solidFill>
                  <a:srgbClr val="000000"/>
                </a:solidFill>
                <a:latin typeface="Arial"/>
                <a:cs typeface="Arial"/>
              </a:rPr>
              <a:t> </a:t>
            </a:r>
            <a:r>
              <a:rPr lang="en-AU" sz="2800" dirty="0" smtClean="0">
                <a:solidFill>
                  <a:srgbClr val="000000"/>
                </a:solidFill>
                <a:latin typeface="Arial"/>
                <a:cs typeface="Arial"/>
              </a:rPr>
              <a:t>     </a:t>
            </a:r>
            <a:r>
              <a:rPr lang="en-AU" sz="2800" dirty="0" smtClean="0">
                <a:solidFill>
                  <a:schemeClr val="accent5">
                    <a:lumMod val="60000"/>
                    <a:lumOff val="40000"/>
                  </a:schemeClr>
                </a:solidFill>
                <a:latin typeface="Arial"/>
                <a:cs typeface="Arial"/>
              </a:rPr>
              <a:t>return</a:t>
            </a:r>
            <a:r>
              <a:rPr lang="en-AU" sz="2800" dirty="0" smtClean="0">
                <a:solidFill>
                  <a:srgbClr val="000000"/>
                </a:solidFill>
                <a:latin typeface="Arial"/>
                <a:cs typeface="Arial"/>
              </a:rPr>
              <a:t> a*b + a</a:t>
            </a:r>
            <a:endParaRPr lang="en-AU" sz="2800" dirty="0">
              <a:solidFill>
                <a:srgbClr val="000000"/>
              </a:solidFill>
              <a:latin typeface="Arial"/>
              <a:cs typeface="Arial"/>
            </a:endParaRPr>
          </a:p>
          <a:p>
            <a:pPr marL="117023" indent="0">
              <a:buNone/>
            </a:pPr>
            <a:r>
              <a:rPr lang="en-AU" sz="2800" dirty="0">
                <a:latin typeface="Arial"/>
                <a:cs typeface="Arial"/>
              </a:rPr>
              <a:t>   </a:t>
            </a:r>
          </a:p>
          <a:p>
            <a:pPr marL="117023" indent="0">
              <a:buNone/>
            </a:pPr>
            <a:endParaRPr lang="en-AU" sz="2800" dirty="0"/>
          </a:p>
        </p:txBody>
      </p:sp>
    </p:spTree>
    <p:custDataLst>
      <p:tags r:id="rId1"/>
    </p:custDataLst>
    <p:extLst>
      <p:ext uri="{BB962C8B-B14F-4D97-AF65-F5344CB8AC3E}">
        <p14:creationId xmlns:p14="http://schemas.microsoft.com/office/powerpoint/2010/main" val="112062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33848" y="274638"/>
            <a:ext cx="9588177" cy="1625600"/>
          </a:xfrm>
        </p:spPr>
        <p:txBody>
          <a:bodyPr>
            <a:normAutofit fontScale="90000"/>
          </a:bodyPr>
          <a:lstStyle/>
          <a:p>
            <a:r>
              <a:rPr lang="en-AU" sz="4400" dirty="0" smtClean="0"/>
              <a:t>Which of the following functions computes the sum of the values in the list?</a:t>
            </a:r>
            <a:endParaRPr lang="en-AU" sz="4400" dirty="0"/>
          </a:p>
        </p:txBody>
      </p:sp>
      <p:sp>
        <p:nvSpPr>
          <p:cNvPr id="3" name="TPAnswers"/>
          <p:cNvSpPr>
            <a:spLocks noGrp="1"/>
          </p:cNvSpPr>
          <p:nvPr>
            <p:ph type="body" idx="1"/>
            <p:custDataLst>
              <p:tags r:id="rId2"/>
            </p:custDataLst>
          </p:nvPr>
        </p:nvSpPr>
        <p:spPr>
          <a:xfrm>
            <a:off x="1605856" y="7325072"/>
            <a:ext cx="7200800" cy="2160240"/>
          </a:xfrm>
        </p:spPr>
        <p:txBody>
          <a:bodyPr>
            <a:normAutofit fontScale="92500" lnSpcReduction="10000"/>
          </a:bodyPr>
          <a:lstStyle/>
          <a:p>
            <a:pPr marL="1031875" indent="-914400">
              <a:spcBef>
                <a:spcPct val="20000"/>
              </a:spcBef>
              <a:spcAft>
                <a:spcPts val="0"/>
              </a:spcAft>
              <a:buFont typeface="Wingdings 2" pitchFamily="18" charset="2"/>
              <a:buAutoNum type="alphaUcPeriod"/>
            </a:pPr>
            <a:r>
              <a:rPr lang="en-AU" sz="3200" dirty="0" smtClean="0"/>
              <a:t>Only function A</a:t>
            </a:r>
          </a:p>
          <a:p>
            <a:pPr marL="1031875" indent="-914400">
              <a:spcBef>
                <a:spcPct val="20000"/>
              </a:spcBef>
              <a:spcAft>
                <a:spcPts val="0"/>
              </a:spcAft>
              <a:buFont typeface="Wingdings 2" pitchFamily="18" charset="2"/>
              <a:buAutoNum type="alphaUcPeriod"/>
            </a:pPr>
            <a:r>
              <a:rPr lang="en-AU" sz="3200" dirty="0" smtClean="0"/>
              <a:t>Only function B</a:t>
            </a:r>
          </a:p>
          <a:p>
            <a:pPr marL="1031875" indent="-914400">
              <a:spcBef>
                <a:spcPct val="20000"/>
              </a:spcBef>
              <a:spcAft>
                <a:spcPts val="0"/>
              </a:spcAft>
              <a:buFont typeface="Wingdings 2" pitchFamily="18" charset="2"/>
              <a:buAutoNum type="alphaUcPeriod"/>
            </a:pPr>
            <a:r>
              <a:rPr lang="en-AU" sz="3200" dirty="0" smtClean="0"/>
              <a:t>Both function A and B</a:t>
            </a:r>
          </a:p>
          <a:p>
            <a:pPr marL="1031875"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Content Placeholder 2"/>
          <p:cNvSpPr txBox="1">
            <a:spLocks/>
          </p:cNvSpPr>
          <p:nvPr/>
        </p:nvSpPr>
        <p:spPr bwMode="auto">
          <a:xfrm>
            <a:off x="1461840" y="1708448"/>
            <a:ext cx="5400600" cy="5688632"/>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70000" lnSpcReduction="2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US" sz="3100" dirty="0" err="1" smtClean="0">
                <a:solidFill>
                  <a:srgbClr val="FF6600"/>
                </a:solidFill>
                <a:latin typeface="Arial"/>
                <a:cs typeface="Arial"/>
              </a:rPr>
              <a:t>def</a:t>
            </a:r>
            <a:r>
              <a:rPr lang="en-US" sz="3100" dirty="0" smtClean="0">
                <a:solidFill>
                  <a:srgbClr val="FF6600"/>
                </a:solidFill>
                <a:latin typeface="Arial"/>
                <a:cs typeface="Arial"/>
              </a:rPr>
              <a:t> </a:t>
            </a:r>
            <a:r>
              <a:rPr lang="en-US" sz="3100" dirty="0" smtClean="0">
                <a:solidFill>
                  <a:srgbClr val="3366FF"/>
                </a:solidFill>
                <a:latin typeface="Arial"/>
                <a:cs typeface="Arial"/>
              </a:rPr>
              <a:t>A</a:t>
            </a:r>
            <a:r>
              <a:rPr lang="en-US" sz="3100" dirty="0" smtClean="0">
                <a:latin typeface="Arial"/>
                <a:cs typeface="Arial"/>
              </a:rPr>
              <a:t>(</a:t>
            </a:r>
            <a:r>
              <a:rPr lang="en-US" sz="3100" dirty="0" err="1" smtClean="0">
                <a:latin typeface="Arial"/>
                <a:cs typeface="Arial"/>
              </a:rPr>
              <a:t>aList</a:t>
            </a:r>
            <a:r>
              <a:rPr lang="en-US" sz="3100" dirty="0" smtClean="0">
                <a:latin typeface="Arial"/>
                <a:cs typeface="Arial"/>
              </a:rPr>
              <a:t>):</a:t>
            </a:r>
            <a:endParaRPr lang="en-US" sz="3100" dirty="0">
              <a:latin typeface="Arial"/>
              <a:cs typeface="Arial"/>
            </a:endParaRPr>
          </a:p>
          <a:p>
            <a:pPr marL="117023" indent="0">
              <a:buNone/>
            </a:pPr>
            <a:r>
              <a:rPr lang="en-US" sz="3100" dirty="0">
                <a:latin typeface="Arial"/>
                <a:cs typeface="Arial"/>
              </a:rPr>
              <a:t>    </a:t>
            </a:r>
            <a:r>
              <a:rPr lang="en-US" sz="3100" dirty="0" smtClean="0">
                <a:latin typeface="Arial"/>
                <a:cs typeface="Arial"/>
              </a:rPr>
              <a:t> n = </a:t>
            </a:r>
            <a:r>
              <a:rPr lang="en-US" sz="3100" dirty="0" err="1" smtClean="0">
                <a:latin typeface="Arial"/>
                <a:cs typeface="Arial"/>
              </a:rPr>
              <a:t>len</a:t>
            </a:r>
            <a:r>
              <a:rPr lang="en-US" sz="3100" dirty="0" smtClean="0">
                <a:latin typeface="Arial"/>
                <a:cs typeface="Arial"/>
              </a:rPr>
              <a:t>(</a:t>
            </a:r>
            <a:r>
              <a:rPr lang="en-US" sz="3100" dirty="0" err="1" smtClean="0">
                <a:latin typeface="Arial"/>
                <a:cs typeface="Arial"/>
              </a:rPr>
              <a:t>aList</a:t>
            </a:r>
            <a:r>
              <a:rPr lang="en-US" sz="3100" dirty="0" smtClean="0">
                <a:latin typeface="Arial"/>
                <a:cs typeface="Arial"/>
              </a:rPr>
              <a:t>)</a:t>
            </a:r>
          </a:p>
          <a:p>
            <a:pPr marL="117023" indent="0">
              <a:buNone/>
            </a:pPr>
            <a:r>
              <a:rPr lang="en-US" sz="3100" dirty="0">
                <a:latin typeface="Arial"/>
                <a:cs typeface="Arial"/>
              </a:rPr>
              <a:t> </a:t>
            </a:r>
            <a:r>
              <a:rPr lang="en-US" sz="3100" dirty="0" smtClean="0">
                <a:latin typeface="Arial"/>
                <a:cs typeface="Arial"/>
              </a:rPr>
              <a:t>    value = 0</a:t>
            </a:r>
          </a:p>
          <a:p>
            <a:pPr marL="117023" indent="0">
              <a:buNone/>
            </a:pPr>
            <a:r>
              <a:rPr lang="en-US" sz="3100" dirty="0">
                <a:latin typeface="Arial"/>
                <a:cs typeface="Arial"/>
              </a:rPr>
              <a:t> </a:t>
            </a:r>
            <a:r>
              <a:rPr lang="en-US" sz="3100" dirty="0" smtClean="0">
                <a:latin typeface="Arial"/>
                <a:cs typeface="Arial"/>
              </a:rPr>
              <a:t>    </a:t>
            </a:r>
            <a:r>
              <a:rPr lang="en-US" sz="3100" dirty="0" smtClean="0">
                <a:solidFill>
                  <a:schemeClr val="accent5">
                    <a:lumMod val="60000"/>
                    <a:lumOff val="40000"/>
                  </a:schemeClr>
                </a:solidFill>
                <a:latin typeface="Arial"/>
                <a:cs typeface="Arial"/>
              </a:rPr>
              <a:t>for</a:t>
            </a:r>
            <a:r>
              <a:rPr lang="en-US" sz="3100" dirty="0" smtClean="0">
                <a:latin typeface="Arial"/>
                <a:cs typeface="Arial"/>
              </a:rPr>
              <a:t> k </a:t>
            </a:r>
            <a:r>
              <a:rPr lang="en-US" sz="3100" dirty="0" smtClean="0">
                <a:solidFill>
                  <a:schemeClr val="accent5">
                    <a:lumMod val="60000"/>
                    <a:lumOff val="40000"/>
                  </a:schemeClr>
                </a:solidFill>
                <a:latin typeface="Arial"/>
                <a:cs typeface="Arial"/>
              </a:rPr>
              <a:t>in</a:t>
            </a:r>
            <a:r>
              <a:rPr lang="en-US" sz="3100" dirty="0" smtClean="0">
                <a:latin typeface="Arial"/>
                <a:cs typeface="Arial"/>
              </a:rPr>
              <a:t> </a:t>
            </a:r>
            <a:r>
              <a:rPr lang="en-US" sz="3100" dirty="0" smtClean="0">
                <a:solidFill>
                  <a:schemeClr val="accent3">
                    <a:lumMod val="75000"/>
                  </a:schemeClr>
                </a:solidFill>
                <a:latin typeface="Arial"/>
                <a:cs typeface="Arial"/>
              </a:rPr>
              <a:t>range</a:t>
            </a:r>
            <a:r>
              <a:rPr lang="en-US" sz="3100" dirty="0" smtClean="0">
                <a:latin typeface="Arial"/>
                <a:cs typeface="Arial"/>
              </a:rPr>
              <a:t>(n):</a:t>
            </a:r>
          </a:p>
          <a:p>
            <a:pPr marL="117023" indent="0">
              <a:buNone/>
            </a:pPr>
            <a:r>
              <a:rPr lang="en-US" sz="3100" dirty="0">
                <a:latin typeface="Arial"/>
                <a:cs typeface="Arial"/>
              </a:rPr>
              <a:t> </a:t>
            </a:r>
            <a:r>
              <a:rPr lang="en-US" sz="3100" dirty="0" smtClean="0">
                <a:latin typeface="Arial"/>
                <a:cs typeface="Arial"/>
              </a:rPr>
              <a:t>         value += </a:t>
            </a:r>
            <a:r>
              <a:rPr lang="en-US" sz="3100" dirty="0" err="1" smtClean="0">
                <a:latin typeface="Arial"/>
                <a:cs typeface="Arial"/>
              </a:rPr>
              <a:t>aList</a:t>
            </a:r>
            <a:r>
              <a:rPr lang="en-US" sz="3100" dirty="0" smtClean="0">
                <a:latin typeface="Arial"/>
                <a:cs typeface="Arial"/>
              </a:rPr>
              <a:t>[k]</a:t>
            </a:r>
            <a:endParaRPr lang="en-US" sz="3100" dirty="0">
              <a:latin typeface="Arial"/>
              <a:cs typeface="Arial"/>
            </a:endParaRPr>
          </a:p>
          <a:p>
            <a:pPr marL="117023" indent="0">
              <a:buNone/>
            </a:pPr>
            <a:r>
              <a:rPr lang="en-US" sz="3100" dirty="0">
                <a:latin typeface="Arial"/>
                <a:cs typeface="Arial"/>
              </a:rPr>
              <a:t>     </a:t>
            </a:r>
            <a:r>
              <a:rPr lang="en-US" sz="3100" dirty="0">
                <a:solidFill>
                  <a:srgbClr val="FF6600"/>
                </a:solidFill>
                <a:latin typeface="Arial"/>
                <a:cs typeface="Arial"/>
              </a:rPr>
              <a:t>return</a:t>
            </a:r>
            <a:r>
              <a:rPr lang="en-US" sz="3100" dirty="0">
                <a:latin typeface="Arial"/>
                <a:cs typeface="Arial"/>
              </a:rPr>
              <a:t> </a:t>
            </a:r>
            <a:r>
              <a:rPr lang="en-US" sz="3100" dirty="0" smtClean="0">
                <a:latin typeface="Arial"/>
                <a:cs typeface="Arial"/>
              </a:rPr>
              <a:t>value</a:t>
            </a:r>
          </a:p>
          <a:p>
            <a:pPr marL="117023" indent="0">
              <a:buNone/>
            </a:pPr>
            <a:endParaRPr lang="en-US" sz="3100" dirty="0">
              <a:latin typeface="Arial"/>
              <a:cs typeface="Arial"/>
            </a:endParaRPr>
          </a:p>
          <a:p>
            <a:pPr marL="117023" indent="0">
              <a:buNone/>
            </a:pPr>
            <a:r>
              <a:rPr lang="en-AU" sz="3100" dirty="0" err="1">
                <a:solidFill>
                  <a:schemeClr val="accent5">
                    <a:lumMod val="60000"/>
                    <a:lumOff val="40000"/>
                  </a:schemeClr>
                </a:solidFill>
              </a:rPr>
              <a:t>d</a:t>
            </a:r>
            <a:r>
              <a:rPr lang="en-AU" sz="3100" dirty="0" err="1" smtClean="0">
                <a:solidFill>
                  <a:schemeClr val="accent5">
                    <a:lumMod val="60000"/>
                    <a:lumOff val="40000"/>
                  </a:schemeClr>
                </a:solidFill>
              </a:rPr>
              <a:t>ef</a:t>
            </a:r>
            <a:r>
              <a:rPr lang="en-AU" sz="3100" dirty="0" smtClean="0"/>
              <a:t> </a:t>
            </a:r>
            <a:r>
              <a:rPr lang="en-AU" sz="3100" dirty="0" smtClean="0">
                <a:solidFill>
                  <a:srgbClr val="0070C0"/>
                </a:solidFill>
              </a:rPr>
              <a:t>B</a:t>
            </a:r>
            <a:r>
              <a:rPr lang="en-AU" sz="3100" dirty="0" smtClean="0"/>
              <a:t>(</a:t>
            </a:r>
            <a:r>
              <a:rPr lang="en-AU" sz="3100" dirty="0" err="1" smtClean="0"/>
              <a:t>aList</a:t>
            </a:r>
            <a:r>
              <a:rPr lang="en-AU" sz="3100" dirty="0" smtClean="0"/>
              <a:t>)</a:t>
            </a:r>
          </a:p>
          <a:p>
            <a:pPr marL="117023" indent="0">
              <a:buNone/>
            </a:pPr>
            <a:r>
              <a:rPr lang="en-AU" sz="3100" dirty="0" smtClean="0">
                <a:latin typeface="Arial"/>
                <a:cs typeface="Arial"/>
              </a:rPr>
              <a:t>     n </a:t>
            </a:r>
            <a:r>
              <a:rPr lang="en-AU" sz="3100" dirty="0">
                <a:latin typeface="Arial"/>
                <a:cs typeface="Arial"/>
              </a:rPr>
              <a:t>= </a:t>
            </a:r>
            <a:r>
              <a:rPr lang="en-AU" sz="3100" dirty="0" err="1">
                <a:solidFill>
                  <a:srgbClr val="800000"/>
                </a:solidFill>
                <a:latin typeface="Arial"/>
                <a:cs typeface="Arial"/>
              </a:rPr>
              <a:t>len</a:t>
            </a:r>
            <a:r>
              <a:rPr lang="en-AU" sz="3100" dirty="0">
                <a:latin typeface="Arial"/>
                <a:cs typeface="Arial"/>
              </a:rPr>
              <a:t>(</a:t>
            </a:r>
            <a:r>
              <a:rPr lang="en-AU" sz="3100" dirty="0" err="1">
                <a:latin typeface="Arial"/>
                <a:cs typeface="Arial"/>
              </a:rPr>
              <a:t>aList</a:t>
            </a:r>
            <a:r>
              <a:rPr lang="en-AU" sz="3100" dirty="0">
                <a:latin typeface="Arial"/>
                <a:cs typeface="Arial"/>
              </a:rPr>
              <a:t>)</a:t>
            </a:r>
          </a:p>
          <a:p>
            <a:pPr marL="117023" indent="0">
              <a:buNone/>
            </a:pPr>
            <a:r>
              <a:rPr lang="en-AU" sz="3100" dirty="0">
                <a:solidFill>
                  <a:srgbClr val="FF6600"/>
                </a:solidFill>
                <a:latin typeface="Arial"/>
                <a:cs typeface="Arial"/>
              </a:rPr>
              <a:t>     if</a:t>
            </a:r>
            <a:r>
              <a:rPr lang="en-AU" sz="3100" dirty="0">
                <a:latin typeface="Arial"/>
                <a:cs typeface="Arial"/>
              </a:rPr>
              <a:t> n == 0:</a:t>
            </a:r>
          </a:p>
          <a:p>
            <a:pPr marL="117023" indent="0">
              <a:buNone/>
            </a:pPr>
            <a:r>
              <a:rPr lang="en-AU" sz="3100" dirty="0">
                <a:latin typeface="Arial"/>
                <a:cs typeface="Arial"/>
              </a:rPr>
              <a:t>           value = 0</a:t>
            </a:r>
          </a:p>
          <a:p>
            <a:pPr marL="117023" indent="0">
              <a:buNone/>
            </a:pPr>
            <a:r>
              <a:rPr lang="en-AU" sz="3100" dirty="0">
                <a:solidFill>
                  <a:srgbClr val="FF6600"/>
                </a:solidFill>
                <a:latin typeface="Arial"/>
                <a:cs typeface="Arial"/>
              </a:rPr>
              <a:t>     else</a:t>
            </a:r>
            <a:r>
              <a:rPr lang="en-AU" sz="3100" dirty="0">
                <a:latin typeface="Arial"/>
                <a:cs typeface="Arial"/>
              </a:rPr>
              <a:t>:</a:t>
            </a:r>
          </a:p>
          <a:p>
            <a:pPr marL="117023" indent="0">
              <a:buNone/>
            </a:pPr>
            <a:r>
              <a:rPr lang="en-AU" sz="3100" dirty="0">
                <a:latin typeface="Arial"/>
                <a:cs typeface="Arial"/>
              </a:rPr>
              <a:t>           value = </a:t>
            </a:r>
            <a:r>
              <a:rPr lang="en-AU" sz="3100" dirty="0" err="1">
                <a:latin typeface="Arial"/>
                <a:cs typeface="Arial"/>
              </a:rPr>
              <a:t>aList</a:t>
            </a:r>
            <a:r>
              <a:rPr lang="en-AU" sz="3100" dirty="0">
                <a:latin typeface="Arial"/>
                <a:cs typeface="Arial"/>
              </a:rPr>
              <a:t>[0] + </a:t>
            </a:r>
            <a:r>
              <a:rPr lang="en-AU" sz="3100" dirty="0" smtClean="0">
                <a:latin typeface="Arial"/>
                <a:cs typeface="Arial"/>
              </a:rPr>
              <a:t>B(</a:t>
            </a:r>
            <a:r>
              <a:rPr lang="en-AU" sz="3100" dirty="0" err="1" smtClean="0">
                <a:latin typeface="Arial"/>
                <a:cs typeface="Arial"/>
              </a:rPr>
              <a:t>aList</a:t>
            </a:r>
            <a:r>
              <a:rPr lang="en-AU" sz="3100" dirty="0" smtClean="0">
                <a:latin typeface="Arial"/>
                <a:cs typeface="Arial"/>
              </a:rPr>
              <a:t>[1:])</a:t>
            </a:r>
            <a:endParaRPr lang="en-AU" sz="3100" dirty="0">
              <a:latin typeface="Arial"/>
              <a:cs typeface="Arial"/>
            </a:endParaRPr>
          </a:p>
          <a:p>
            <a:pPr marL="117023" indent="0">
              <a:buNone/>
            </a:pPr>
            <a:r>
              <a:rPr lang="en-AU" sz="3100" dirty="0">
                <a:solidFill>
                  <a:srgbClr val="FF0000"/>
                </a:solidFill>
                <a:latin typeface="Arial"/>
                <a:cs typeface="Arial"/>
              </a:rPr>
              <a:t>     </a:t>
            </a:r>
            <a:r>
              <a:rPr lang="en-AU" sz="3100" dirty="0">
                <a:solidFill>
                  <a:srgbClr val="FF6600"/>
                </a:solidFill>
                <a:latin typeface="Arial"/>
                <a:cs typeface="Arial"/>
              </a:rPr>
              <a:t>return</a:t>
            </a:r>
            <a:r>
              <a:rPr lang="en-AU" sz="3100" dirty="0">
                <a:solidFill>
                  <a:srgbClr val="FF0000"/>
                </a:solidFill>
                <a:latin typeface="Arial"/>
                <a:cs typeface="Arial"/>
              </a:rPr>
              <a:t> </a:t>
            </a:r>
            <a:r>
              <a:rPr lang="en-AU" sz="3100" dirty="0" smtClean="0">
                <a:solidFill>
                  <a:srgbClr val="000000"/>
                </a:solidFill>
                <a:latin typeface="Arial"/>
                <a:cs typeface="Arial"/>
              </a:rPr>
              <a:t>value</a:t>
            </a:r>
            <a:endParaRPr lang="en-AU" sz="3100" dirty="0">
              <a:latin typeface="Arial"/>
              <a:cs typeface="Arial"/>
            </a:endParaRPr>
          </a:p>
        </p:txBody>
      </p:sp>
    </p:spTree>
    <p:custDataLst>
      <p:tags r:id="rId1"/>
    </p:custDataLst>
    <p:extLst>
      <p:ext uri="{BB962C8B-B14F-4D97-AF65-F5344CB8AC3E}">
        <p14:creationId xmlns:p14="http://schemas.microsoft.com/office/powerpoint/2010/main" val="213155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lIns="50800" tIns="50800" rIns="50800" bIns="50800"/>
          <a:lstStyle/>
          <a:p>
            <a:r>
              <a:rPr lang="en-US" smtClean="0">
                <a:effectLst>
                  <a:outerShdw blurRad="38100" dist="38100" dir="2700000" algn="tl">
                    <a:srgbClr val="C0C0C0"/>
                  </a:outerShdw>
                </a:effectLst>
              </a:rPr>
              <a:t>Implementing Loops</a:t>
            </a:r>
          </a:p>
        </p:txBody>
      </p:sp>
      <p:sp>
        <p:nvSpPr>
          <p:cNvPr id="19458" name="Content Placeholder 2"/>
          <p:cNvSpPr>
            <a:spLocks noGrp="1"/>
          </p:cNvSpPr>
          <p:nvPr>
            <p:ph idx="1"/>
          </p:nvPr>
        </p:nvSpPr>
        <p:spPr>
          <a:xfrm>
            <a:off x="2041525" y="2058988"/>
            <a:ext cx="10653563" cy="7426324"/>
          </a:xfrm>
        </p:spPr>
        <p:txBody>
          <a:bodyPr lIns="50800" tIns="50800" rIns="50800" bIns="50800"/>
          <a:lstStyle/>
          <a:p>
            <a:pPr marL="117475" indent="0">
              <a:lnSpc>
                <a:spcPct val="80000"/>
              </a:lnSpc>
              <a:buNone/>
            </a:pPr>
            <a:r>
              <a:rPr lang="en-US" sz="3200" dirty="0" smtClean="0">
                <a:latin typeface="Arial" pitchFamily="34" charset="0"/>
                <a:cs typeface="Arial" pitchFamily="34" charset="0"/>
              </a:rPr>
              <a:t>Consider the following module for a list of numbers</a:t>
            </a:r>
          </a:p>
          <a:p>
            <a:pPr>
              <a:lnSpc>
                <a:spcPct val="80000"/>
              </a:lnSpc>
              <a:spcBef>
                <a:spcPct val="0"/>
              </a:spcBef>
              <a:buFont typeface="Wingdings" pitchFamily="2" charset="2"/>
              <a:buNone/>
            </a:pPr>
            <a:endParaRPr lang="en-US" sz="3200" dirty="0" smtClean="0">
              <a:latin typeface="Arial" pitchFamily="34" charset="0"/>
              <a:cs typeface="Arial" pitchFamily="34" charset="0"/>
            </a:endParaRPr>
          </a:p>
          <a:p>
            <a:pPr>
              <a:lnSpc>
                <a:spcPct val="80000"/>
              </a:lnSpc>
              <a:spcBef>
                <a:spcPct val="0"/>
              </a:spcBef>
              <a:buFont typeface="Wingdings" pitchFamily="2" charset="2"/>
              <a:buNone/>
            </a:pPr>
            <a:r>
              <a:rPr lang="en-US" sz="3200" spc="100" dirty="0" smtClean="0">
                <a:latin typeface="Arial" pitchFamily="34" charset="0"/>
                <a:cs typeface="Arial" pitchFamily="34" charset="0"/>
              </a:rPr>
              <a:t>Algorithm </a:t>
            </a:r>
            <a:r>
              <a:rPr lang="en-US" sz="3200" spc="100" dirty="0" err="1" smtClean="0">
                <a:latin typeface="Arial" pitchFamily="34" charset="0"/>
                <a:cs typeface="Arial" pitchFamily="34" charset="0"/>
              </a:rPr>
              <a:t>SumValues</a:t>
            </a:r>
            <a:r>
              <a:rPr lang="en-US" sz="3200" spc="100" dirty="0" smtClean="0">
                <a:latin typeface="Arial" pitchFamily="34" charset="0"/>
                <a:cs typeface="Arial" pitchFamily="34" charset="0"/>
              </a:rPr>
              <a:t> (</a:t>
            </a:r>
            <a:r>
              <a:rPr lang="en-US" sz="3200" spc="100" dirty="0" err="1" smtClean="0">
                <a:latin typeface="Arial" pitchFamily="34" charset="0"/>
                <a:cs typeface="Arial" pitchFamily="34" charset="0"/>
              </a:rPr>
              <a:t>aList</a:t>
            </a:r>
            <a:r>
              <a:rPr lang="en-US" sz="3200" spc="100" dirty="0" smtClean="0">
                <a:latin typeface="Arial" pitchFamily="34" charset="0"/>
                <a:cs typeface="Arial" pitchFamily="34" charset="0"/>
              </a:rPr>
              <a:t>)</a:t>
            </a:r>
          </a:p>
          <a:p>
            <a:pPr>
              <a:lnSpc>
                <a:spcPct val="80000"/>
              </a:lnSpc>
              <a:spcBef>
                <a:spcPct val="0"/>
              </a:spcBef>
              <a:buFont typeface="Wingdings" pitchFamily="2" charset="2"/>
              <a:buNone/>
            </a:pPr>
            <a:r>
              <a:rPr lang="en-US" sz="3200" spc="100" dirty="0" smtClean="0">
                <a:latin typeface="Arial" pitchFamily="34" charset="0"/>
                <a:cs typeface="Arial" pitchFamily="34" charset="0"/>
              </a:rPr>
              <a:t>// Compute the sum of the items in a list</a:t>
            </a:r>
          </a:p>
          <a:p>
            <a:pPr>
              <a:lnSpc>
                <a:spcPct val="80000"/>
              </a:lnSpc>
              <a:spcBef>
                <a:spcPct val="0"/>
              </a:spcBef>
              <a:buFont typeface="Wingdings" pitchFamily="2" charset="2"/>
              <a:buNone/>
            </a:pPr>
            <a:r>
              <a:rPr lang="en-US" sz="3200" spc="100" dirty="0" smtClean="0">
                <a:latin typeface="Arial" pitchFamily="34" charset="0"/>
                <a:cs typeface="Arial" pitchFamily="34" charset="0"/>
              </a:rPr>
              <a:t>// Input:  A list, </a:t>
            </a:r>
            <a:r>
              <a:rPr lang="en-US" sz="3200" spc="100" dirty="0" err="1" smtClean="0">
                <a:latin typeface="Arial" pitchFamily="34" charset="0"/>
                <a:cs typeface="Arial" pitchFamily="34" charset="0"/>
              </a:rPr>
              <a:t>aList</a:t>
            </a:r>
            <a:r>
              <a:rPr lang="en-US" sz="3200" spc="100" dirty="0" smtClean="0">
                <a:latin typeface="Arial" pitchFamily="34" charset="0"/>
                <a:cs typeface="Arial" pitchFamily="34" charset="0"/>
              </a:rPr>
              <a:t>, of values.</a:t>
            </a:r>
          </a:p>
          <a:p>
            <a:pPr>
              <a:lnSpc>
                <a:spcPct val="80000"/>
              </a:lnSpc>
              <a:spcBef>
                <a:spcPct val="0"/>
              </a:spcBef>
              <a:buFont typeface="Wingdings" pitchFamily="2" charset="2"/>
              <a:buNone/>
            </a:pPr>
            <a:r>
              <a:rPr lang="en-US" sz="3200" spc="100" dirty="0" smtClean="0">
                <a:latin typeface="Arial" pitchFamily="34" charset="0"/>
                <a:cs typeface="Arial" pitchFamily="34" charset="0"/>
              </a:rPr>
              <a:t>// Output:  The sum of the values in </a:t>
            </a:r>
            <a:r>
              <a:rPr lang="en-US" sz="3200" spc="100" dirty="0" err="1" smtClean="0">
                <a:latin typeface="Arial" pitchFamily="34" charset="0"/>
                <a:cs typeface="Arial" pitchFamily="34" charset="0"/>
              </a:rPr>
              <a:t>aList</a:t>
            </a:r>
            <a:endParaRPr lang="en-US" sz="3200" spc="100" dirty="0" smtClean="0">
              <a:latin typeface="Arial" pitchFamily="34" charset="0"/>
              <a:cs typeface="Arial" pitchFamily="34" charset="0"/>
            </a:endParaRPr>
          </a:p>
          <a:p>
            <a:pPr>
              <a:lnSpc>
                <a:spcPct val="80000"/>
              </a:lnSpc>
              <a:spcBef>
                <a:spcPct val="0"/>
              </a:spcBef>
              <a:buFont typeface="Wingdings" pitchFamily="2" charset="2"/>
              <a:buNone/>
            </a:pPr>
            <a:endParaRPr lang="en-US" sz="3200" spc="100" dirty="0">
              <a:latin typeface="Arial" pitchFamily="34" charset="0"/>
              <a:cs typeface="Arial" pitchFamily="34" charset="0"/>
            </a:endParaRPr>
          </a:p>
          <a:p>
            <a:pPr>
              <a:lnSpc>
                <a:spcPct val="80000"/>
              </a:lnSpc>
              <a:spcBef>
                <a:spcPct val="0"/>
              </a:spcBef>
              <a:buFont typeface="Wingdings" pitchFamily="2" charset="2"/>
              <a:buNone/>
            </a:pPr>
            <a:r>
              <a:rPr lang="en-US" sz="3200" spc="100" dirty="0">
                <a:latin typeface="Arial" pitchFamily="34" charset="0"/>
                <a:cs typeface="Arial" pitchFamily="34" charset="0"/>
              </a:rPr>
              <a:t>n</a:t>
            </a:r>
            <a:r>
              <a:rPr lang="en-US" sz="3200" spc="100" dirty="0" smtClean="0">
                <a:latin typeface="Arial" pitchFamily="34" charset="0"/>
                <a:cs typeface="Arial" pitchFamily="34" charset="0"/>
              </a:rPr>
              <a:t> = length(L)</a:t>
            </a:r>
          </a:p>
          <a:p>
            <a:pPr>
              <a:lnSpc>
                <a:spcPct val="80000"/>
              </a:lnSpc>
              <a:spcBef>
                <a:spcPct val="0"/>
              </a:spcBef>
              <a:buFont typeface="Wingdings" pitchFamily="2" charset="2"/>
              <a:buNone/>
            </a:pPr>
            <a:endParaRPr lang="en-US" sz="3200" spc="100" dirty="0" smtClean="0">
              <a:latin typeface="Arial" pitchFamily="34" charset="0"/>
              <a:cs typeface="Arial" pitchFamily="34" charset="0"/>
            </a:endParaRPr>
          </a:p>
          <a:p>
            <a:pPr>
              <a:lnSpc>
                <a:spcPct val="80000"/>
              </a:lnSpc>
              <a:spcBef>
                <a:spcPct val="0"/>
              </a:spcBef>
              <a:buFont typeface="Wingdings" pitchFamily="2" charset="2"/>
              <a:buNone/>
            </a:pPr>
            <a:r>
              <a:rPr lang="en-US" sz="3200" b="1" spc="100" dirty="0">
                <a:latin typeface="Arial" pitchFamily="34" charset="0"/>
                <a:cs typeface="Arial" pitchFamily="34" charset="0"/>
              </a:rPr>
              <a:t>i</a:t>
            </a:r>
            <a:r>
              <a:rPr lang="en-US" sz="3200" b="1" spc="100" dirty="0" smtClean="0">
                <a:latin typeface="Arial" pitchFamily="34" charset="0"/>
                <a:cs typeface="Arial" pitchFamily="34" charset="0"/>
              </a:rPr>
              <a:t>f</a:t>
            </a:r>
            <a:r>
              <a:rPr lang="en-US" sz="3200" spc="100" dirty="0">
                <a:latin typeface="Arial" pitchFamily="34" charset="0"/>
                <a:cs typeface="Arial" pitchFamily="34" charset="0"/>
              </a:rPr>
              <a:t> </a:t>
            </a:r>
            <a:r>
              <a:rPr lang="en-US" sz="3200" spc="100" dirty="0" smtClean="0">
                <a:latin typeface="Arial" pitchFamily="34" charset="0"/>
                <a:cs typeface="Arial" pitchFamily="34" charset="0"/>
              </a:rPr>
              <a:t>(n = 0)   </a:t>
            </a:r>
            <a:r>
              <a:rPr lang="en-US" sz="3200" spc="100" dirty="0">
                <a:latin typeface="Arial" pitchFamily="34" charset="0"/>
                <a:cs typeface="Arial" pitchFamily="34" charset="0"/>
              </a:rPr>
              <a:t>// L</a:t>
            </a:r>
            <a:r>
              <a:rPr lang="en-US" sz="3200" spc="100" dirty="0" smtClean="0">
                <a:latin typeface="Arial" pitchFamily="34" charset="0"/>
                <a:cs typeface="Arial" pitchFamily="34" charset="0"/>
              </a:rPr>
              <a:t> </a:t>
            </a:r>
            <a:r>
              <a:rPr lang="en-US" sz="3200" spc="100" dirty="0">
                <a:latin typeface="Arial" pitchFamily="34" charset="0"/>
                <a:cs typeface="Arial" pitchFamily="34" charset="0"/>
              </a:rPr>
              <a:t>is </a:t>
            </a:r>
            <a:r>
              <a:rPr lang="en-US" sz="3200" spc="100" dirty="0" smtClean="0">
                <a:latin typeface="Arial" pitchFamily="34" charset="0"/>
                <a:cs typeface="Arial" pitchFamily="34" charset="0"/>
              </a:rPr>
              <a:t>empty</a:t>
            </a:r>
          </a:p>
          <a:p>
            <a:pPr>
              <a:lnSpc>
                <a:spcPct val="80000"/>
              </a:lnSpc>
              <a:spcBef>
                <a:spcPct val="0"/>
              </a:spcBef>
              <a:buFont typeface="Wingdings" pitchFamily="2" charset="2"/>
              <a:buNone/>
            </a:pPr>
            <a:endParaRPr lang="en-US" sz="3200" spc="100" dirty="0" smtClean="0">
              <a:latin typeface="Arial" pitchFamily="34" charset="0"/>
              <a:cs typeface="Arial" pitchFamily="34" charset="0"/>
            </a:endParaRPr>
          </a:p>
          <a:p>
            <a:pPr>
              <a:lnSpc>
                <a:spcPct val="80000"/>
              </a:lnSpc>
              <a:spcBef>
                <a:spcPct val="0"/>
              </a:spcBef>
              <a:buFont typeface="Wingdings" pitchFamily="2" charset="2"/>
              <a:buNone/>
            </a:pPr>
            <a:r>
              <a:rPr lang="en-US" sz="3200" spc="100" dirty="0" smtClean="0">
                <a:latin typeface="Arial" pitchFamily="34" charset="0"/>
                <a:cs typeface="Arial" pitchFamily="34" charset="0"/>
              </a:rPr>
              <a:t>     </a:t>
            </a:r>
            <a:r>
              <a:rPr lang="en-US" sz="3200" spc="100" dirty="0">
                <a:latin typeface="Arial" pitchFamily="34" charset="0"/>
                <a:cs typeface="Arial" pitchFamily="34" charset="0"/>
              </a:rPr>
              <a:t>value </a:t>
            </a:r>
            <a:r>
              <a:rPr lang="en-US" sz="3200" spc="100" dirty="0">
                <a:latin typeface="Arial" pitchFamily="34" charset="0"/>
                <a:ea typeface="Cambria Math"/>
                <a:cs typeface="Arial" pitchFamily="34" charset="0"/>
              </a:rPr>
              <a:t>⟵</a:t>
            </a:r>
            <a:r>
              <a:rPr lang="en-US" sz="3200" spc="100" dirty="0" smtClean="0">
                <a:latin typeface="Arial" pitchFamily="34" charset="0"/>
                <a:cs typeface="Arial" pitchFamily="34" charset="0"/>
              </a:rPr>
              <a:t> 0</a:t>
            </a:r>
          </a:p>
          <a:p>
            <a:pPr>
              <a:lnSpc>
                <a:spcPct val="80000"/>
              </a:lnSpc>
              <a:spcBef>
                <a:spcPct val="0"/>
              </a:spcBef>
              <a:buFont typeface="Wingdings" pitchFamily="2" charset="2"/>
              <a:buNone/>
            </a:pPr>
            <a:endParaRPr lang="en-US" sz="3200" spc="100" dirty="0" smtClean="0">
              <a:latin typeface="Arial" pitchFamily="34" charset="0"/>
              <a:cs typeface="Arial" pitchFamily="34" charset="0"/>
            </a:endParaRPr>
          </a:p>
          <a:p>
            <a:pPr>
              <a:lnSpc>
                <a:spcPct val="80000"/>
              </a:lnSpc>
              <a:spcBef>
                <a:spcPct val="0"/>
              </a:spcBef>
              <a:buFont typeface="Wingdings" pitchFamily="2" charset="2"/>
              <a:buNone/>
            </a:pPr>
            <a:r>
              <a:rPr lang="en-US" sz="3200" b="1" spc="100" dirty="0">
                <a:latin typeface="Arial" pitchFamily="34" charset="0"/>
                <a:cs typeface="Arial" pitchFamily="34" charset="0"/>
              </a:rPr>
              <a:t>e</a:t>
            </a:r>
            <a:r>
              <a:rPr lang="en-US" sz="3200" b="1" spc="100" dirty="0" smtClean="0">
                <a:latin typeface="Arial" pitchFamily="34" charset="0"/>
                <a:cs typeface="Arial" pitchFamily="34" charset="0"/>
              </a:rPr>
              <a:t>lse</a:t>
            </a:r>
          </a:p>
          <a:p>
            <a:pPr>
              <a:lnSpc>
                <a:spcPct val="80000"/>
              </a:lnSpc>
              <a:spcBef>
                <a:spcPct val="0"/>
              </a:spcBef>
              <a:buFont typeface="Wingdings" pitchFamily="2" charset="2"/>
              <a:buNone/>
            </a:pPr>
            <a:endParaRPr lang="en-US" sz="3200" spc="100" dirty="0" smtClean="0">
              <a:latin typeface="Arial" pitchFamily="34" charset="0"/>
              <a:cs typeface="Arial" pitchFamily="34" charset="0"/>
            </a:endParaRPr>
          </a:p>
          <a:p>
            <a:pPr>
              <a:lnSpc>
                <a:spcPct val="80000"/>
              </a:lnSpc>
              <a:spcBef>
                <a:spcPct val="0"/>
              </a:spcBef>
              <a:buNone/>
            </a:pPr>
            <a:r>
              <a:rPr lang="en-US" sz="3200" spc="100" dirty="0" smtClean="0">
                <a:latin typeface="Arial" pitchFamily="34" charset="0"/>
                <a:cs typeface="Arial" pitchFamily="34" charset="0"/>
              </a:rPr>
              <a:t>     value </a:t>
            </a:r>
            <a:r>
              <a:rPr lang="en-US" sz="3200" spc="100" dirty="0" smtClean="0">
                <a:latin typeface="Arial" pitchFamily="34" charset="0"/>
                <a:ea typeface="Cambria Math"/>
                <a:cs typeface="Arial" pitchFamily="34" charset="0"/>
              </a:rPr>
              <a:t>⟵ </a:t>
            </a:r>
            <a:r>
              <a:rPr lang="en-US" sz="3200" spc="100" dirty="0" err="1" smtClean="0">
                <a:latin typeface="Arial" pitchFamily="34" charset="0"/>
                <a:ea typeface="Cambria Math"/>
                <a:cs typeface="Arial" pitchFamily="34" charset="0"/>
              </a:rPr>
              <a:t>aList</a:t>
            </a:r>
            <a:r>
              <a:rPr lang="en-US" sz="3200" spc="100" dirty="0" smtClean="0">
                <a:latin typeface="Arial" pitchFamily="34" charset="0"/>
                <a:ea typeface="Cambria Math"/>
                <a:cs typeface="Arial" pitchFamily="34" charset="0"/>
              </a:rPr>
              <a:t>[0] </a:t>
            </a:r>
            <a:r>
              <a:rPr lang="en-US" sz="3200" spc="100" dirty="0">
                <a:latin typeface="Arial" pitchFamily="34" charset="0"/>
                <a:cs typeface="Arial" pitchFamily="34" charset="0"/>
              </a:rPr>
              <a:t>+ </a:t>
            </a:r>
            <a:r>
              <a:rPr lang="en-US" sz="3200" spc="100" dirty="0" err="1" smtClean="0">
                <a:latin typeface="Arial" pitchFamily="34" charset="0"/>
                <a:cs typeface="Arial" pitchFamily="34" charset="0"/>
              </a:rPr>
              <a:t>SumValues</a:t>
            </a:r>
            <a:r>
              <a:rPr lang="en-US" sz="3200" spc="100" dirty="0" smtClean="0">
                <a:latin typeface="Arial" pitchFamily="34" charset="0"/>
                <a:cs typeface="Arial" pitchFamily="34" charset="0"/>
              </a:rPr>
              <a:t>(</a:t>
            </a:r>
            <a:r>
              <a:rPr lang="en-US" sz="3200" spc="100" dirty="0" err="1" smtClean="0">
                <a:latin typeface="Arial" pitchFamily="34" charset="0"/>
                <a:cs typeface="Arial" pitchFamily="34" charset="0"/>
              </a:rPr>
              <a:t>aList</a:t>
            </a:r>
            <a:r>
              <a:rPr lang="en-US" sz="3200" spc="100" dirty="0" smtClean="0">
                <a:latin typeface="Arial" pitchFamily="34" charset="0"/>
                <a:cs typeface="Arial" pitchFamily="34" charset="0"/>
              </a:rPr>
              <a:t>[</a:t>
            </a:r>
            <a:r>
              <a:rPr lang="en-US" sz="3200" spc="100" dirty="0">
                <a:latin typeface="Arial" pitchFamily="34" charset="0"/>
                <a:cs typeface="Arial" pitchFamily="34" charset="0"/>
              </a:rPr>
              <a:t>1..n-1])</a:t>
            </a:r>
          </a:p>
          <a:p>
            <a:pPr>
              <a:lnSpc>
                <a:spcPct val="80000"/>
              </a:lnSpc>
              <a:spcBef>
                <a:spcPct val="0"/>
              </a:spcBef>
              <a:buFont typeface="Wingdings" pitchFamily="2" charset="2"/>
              <a:buNone/>
            </a:pPr>
            <a:endParaRPr lang="en-US" sz="3200" spc="100" dirty="0" smtClean="0">
              <a:latin typeface="Arial" pitchFamily="34" charset="0"/>
              <a:cs typeface="Arial" pitchFamily="34" charset="0"/>
            </a:endParaRPr>
          </a:p>
          <a:p>
            <a:pPr>
              <a:lnSpc>
                <a:spcPct val="80000"/>
              </a:lnSpc>
              <a:spcBef>
                <a:spcPct val="0"/>
              </a:spcBef>
              <a:buFont typeface="Wingdings" pitchFamily="2" charset="2"/>
              <a:buNone/>
            </a:pPr>
            <a:r>
              <a:rPr lang="en-US" sz="3200" b="1" spc="100" dirty="0" smtClean="0">
                <a:latin typeface="Arial" pitchFamily="34" charset="0"/>
                <a:cs typeface="Arial" pitchFamily="34" charset="0"/>
              </a:rPr>
              <a:t>return</a:t>
            </a:r>
            <a:r>
              <a:rPr lang="en-US" sz="3200" spc="100" dirty="0" smtClean="0">
                <a:latin typeface="Arial" pitchFamily="34" charset="0"/>
                <a:cs typeface="Arial" pitchFamily="34" charset="0"/>
              </a:rPr>
              <a:t> value</a:t>
            </a:r>
          </a:p>
        </p:txBody>
      </p:sp>
    </p:spTree>
    <p:extLst>
      <p:ext uri="{BB962C8B-B14F-4D97-AF65-F5344CB8AC3E}">
        <p14:creationId xmlns:p14="http://schemas.microsoft.com/office/powerpoint/2010/main" val="36399204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bwMode="auto">
          <a:xfrm>
            <a:off x="1533848" y="1996480"/>
            <a:ext cx="10657184" cy="6768752"/>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err="1" smtClean="0">
                <a:solidFill>
                  <a:srgbClr val="3366FF"/>
                </a:solidFill>
                <a:latin typeface="Arial"/>
                <a:cs typeface="Arial"/>
              </a:rPr>
              <a:t>sumValues</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a:t>
            </a:r>
            <a:r>
              <a:rPr lang="en-AU" sz="3100" dirty="0">
                <a:latin typeface="Arial"/>
                <a:cs typeface="Arial"/>
              </a:rPr>
              <a:t>:</a:t>
            </a:r>
          </a:p>
          <a:p>
            <a:pPr marL="117023" indent="0">
              <a:buNone/>
            </a:pPr>
            <a:r>
              <a:rPr lang="en-AU" sz="3100" dirty="0">
                <a:solidFill>
                  <a:srgbClr val="008000"/>
                </a:solidFill>
                <a:latin typeface="Arial"/>
                <a:cs typeface="Arial"/>
              </a:rPr>
              <a:t>     </a:t>
            </a:r>
            <a:r>
              <a:rPr lang="en-US" sz="3100" dirty="0">
                <a:solidFill>
                  <a:srgbClr val="008000"/>
                </a:solidFill>
                <a:latin typeface="Arial"/>
                <a:cs typeface="Arial"/>
              </a:rPr>
              <a:t>’computes </a:t>
            </a:r>
            <a:r>
              <a:rPr lang="en-US" sz="3100" dirty="0" smtClean="0">
                <a:solidFill>
                  <a:srgbClr val="008000"/>
                </a:solidFill>
                <a:latin typeface="Arial"/>
                <a:cs typeface="Arial"/>
              </a:rPr>
              <a:t>the sum of a list’</a:t>
            </a:r>
            <a:endParaRPr lang="en-US" sz="3100" dirty="0">
              <a:solidFill>
                <a:srgbClr val="008000"/>
              </a:solidFill>
              <a:latin typeface="Arial"/>
              <a:cs typeface="Arial"/>
            </a:endParaRPr>
          </a:p>
          <a:p>
            <a:pPr marL="117023" indent="0">
              <a:buNone/>
            </a:pPr>
            <a:r>
              <a:rPr lang="en-AU" sz="3100" dirty="0" smtClean="0">
                <a:solidFill>
                  <a:srgbClr val="FF6600"/>
                </a:solidFill>
                <a:latin typeface="Arial"/>
                <a:cs typeface="Arial"/>
              </a:rPr>
              <a:t> </a:t>
            </a:r>
          </a:p>
          <a:p>
            <a:pPr marL="117023" indent="0">
              <a:buNone/>
            </a:pPr>
            <a:r>
              <a:rPr lang="en-AU" sz="3100" dirty="0">
                <a:solidFill>
                  <a:srgbClr val="FF6600"/>
                </a:solidFill>
                <a:latin typeface="Arial"/>
                <a:cs typeface="Arial"/>
              </a:rPr>
              <a:t> </a:t>
            </a:r>
            <a:r>
              <a:rPr lang="en-AU" sz="3100" dirty="0" smtClean="0">
                <a:solidFill>
                  <a:srgbClr val="FF6600"/>
                </a:solidFill>
                <a:latin typeface="Arial"/>
                <a:cs typeface="Arial"/>
              </a:rPr>
              <a:t>    </a:t>
            </a:r>
            <a:r>
              <a:rPr lang="en-AU" sz="3100" dirty="0" smtClean="0">
                <a:latin typeface="Arial"/>
                <a:cs typeface="Arial"/>
              </a:rPr>
              <a:t>n = </a:t>
            </a:r>
            <a:r>
              <a:rPr lang="en-AU" sz="3100" dirty="0" err="1" smtClean="0">
                <a:solidFill>
                  <a:srgbClr val="800000"/>
                </a:solidFill>
                <a:latin typeface="Arial"/>
                <a:cs typeface="Arial"/>
              </a:rPr>
              <a:t>len</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a:t>
            </a:r>
            <a:endParaRPr lang="en-AU" sz="3100" dirty="0">
              <a:latin typeface="Arial"/>
              <a:cs typeface="Arial"/>
            </a:endParaRPr>
          </a:p>
          <a:p>
            <a:pPr marL="117023" indent="0">
              <a:buNone/>
            </a:pPr>
            <a:r>
              <a:rPr lang="en-AU" sz="3100" dirty="0" smtClean="0">
                <a:solidFill>
                  <a:srgbClr val="FF6600"/>
                </a:solidFill>
                <a:latin typeface="Arial"/>
                <a:cs typeface="Arial"/>
              </a:rPr>
              <a:t>     if</a:t>
            </a:r>
            <a:r>
              <a:rPr lang="en-AU" sz="3100" dirty="0" smtClean="0">
                <a:latin typeface="Arial"/>
                <a:cs typeface="Arial"/>
              </a:rPr>
              <a:t> n == 0:</a:t>
            </a:r>
            <a:endParaRPr lang="en-AU" sz="3100" dirty="0">
              <a:latin typeface="Arial"/>
              <a:cs typeface="Arial"/>
            </a:endParaRPr>
          </a:p>
          <a:p>
            <a:pPr marL="117023" indent="0">
              <a:buNone/>
            </a:pPr>
            <a:r>
              <a:rPr lang="en-AU" sz="3100" dirty="0">
                <a:latin typeface="Arial"/>
                <a:cs typeface="Arial"/>
              </a:rPr>
              <a:t>     </a:t>
            </a:r>
            <a:r>
              <a:rPr lang="en-AU" sz="3100" dirty="0" smtClean="0">
                <a:latin typeface="Arial"/>
                <a:cs typeface="Arial"/>
              </a:rPr>
              <a:t>      value = 0</a:t>
            </a:r>
          </a:p>
          <a:p>
            <a:pPr marL="117023" indent="0">
              <a:buNone/>
            </a:pPr>
            <a:r>
              <a:rPr lang="en-AU" sz="3100" dirty="0" smtClean="0">
                <a:solidFill>
                  <a:srgbClr val="FF6600"/>
                </a:solidFill>
                <a:latin typeface="Arial"/>
                <a:cs typeface="Arial"/>
              </a:rPr>
              <a:t>     else</a:t>
            </a:r>
            <a:r>
              <a:rPr lang="en-AU" sz="3100" dirty="0" smtClean="0">
                <a:latin typeface="Arial"/>
                <a:cs typeface="Arial"/>
              </a:rPr>
              <a:t>:</a:t>
            </a:r>
          </a:p>
          <a:p>
            <a:pPr marL="117023" indent="0">
              <a:buNone/>
            </a:pPr>
            <a:r>
              <a:rPr lang="en-AU" sz="3100" dirty="0">
                <a:latin typeface="Arial"/>
                <a:cs typeface="Arial"/>
              </a:rPr>
              <a:t> </a:t>
            </a:r>
            <a:r>
              <a:rPr lang="en-AU" sz="3100" dirty="0" smtClean="0">
                <a:latin typeface="Arial"/>
                <a:cs typeface="Arial"/>
              </a:rPr>
              <a:t>          value = </a:t>
            </a:r>
            <a:r>
              <a:rPr lang="en-AU" sz="3100" dirty="0" err="1" smtClean="0">
                <a:latin typeface="Arial"/>
                <a:cs typeface="Arial"/>
              </a:rPr>
              <a:t>aList</a:t>
            </a:r>
            <a:r>
              <a:rPr lang="en-AU" sz="3100" dirty="0" smtClean="0">
                <a:latin typeface="Arial"/>
                <a:cs typeface="Arial"/>
              </a:rPr>
              <a:t>[0] + </a:t>
            </a:r>
            <a:r>
              <a:rPr lang="en-AU" sz="3100" dirty="0" err="1" smtClean="0">
                <a:latin typeface="Arial"/>
                <a:cs typeface="Arial"/>
              </a:rPr>
              <a:t>sumValues</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[1:])</a:t>
            </a:r>
            <a:endParaRPr lang="en-AU" sz="3100" dirty="0">
              <a:latin typeface="Arial"/>
              <a:cs typeface="Arial"/>
            </a:endParaRPr>
          </a:p>
          <a:p>
            <a:pPr marL="117023" indent="0">
              <a:buNone/>
            </a:pPr>
            <a:endParaRPr lang="en-AU" sz="3100" dirty="0">
              <a:latin typeface="Arial"/>
              <a:cs typeface="Arial"/>
            </a:endParaRPr>
          </a:p>
          <a:p>
            <a:pPr marL="117023" indent="0">
              <a:buNone/>
            </a:pPr>
            <a:r>
              <a:rPr lang="en-AU" sz="3100" dirty="0">
                <a:solidFill>
                  <a:srgbClr val="FF0000"/>
                </a:solidFill>
                <a:latin typeface="Arial"/>
                <a:cs typeface="Arial"/>
              </a:rPr>
              <a:t>     </a:t>
            </a:r>
            <a:r>
              <a:rPr lang="en-AU" sz="3100" dirty="0">
                <a:solidFill>
                  <a:srgbClr val="FF6600"/>
                </a:solidFill>
                <a:latin typeface="Arial"/>
                <a:cs typeface="Arial"/>
              </a:rPr>
              <a:t>return</a:t>
            </a:r>
            <a:r>
              <a:rPr lang="en-AU" sz="3100" dirty="0">
                <a:solidFill>
                  <a:srgbClr val="FF0000"/>
                </a:solidFill>
                <a:latin typeface="Arial"/>
                <a:cs typeface="Arial"/>
              </a:rPr>
              <a:t> </a:t>
            </a:r>
            <a:r>
              <a:rPr lang="en-AU" sz="3100" dirty="0" smtClean="0">
                <a:solidFill>
                  <a:srgbClr val="000000"/>
                </a:solidFill>
                <a:latin typeface="Arial"/>
                <a:cs typeface="Arial"/>
              </a:rPr>
              <a:t>value</a:t>
            </a:r>
            <a:endParaRPr lang="en-AU" sz="3100" dirty="0">
              <a:latin typeface="Arial"/>
              <a:cs typeface="Arial"/>
            </a:endParaRPr>
          </a:p>
          <a:p>
            <a:pPr marL="117023" indent="0">
              <a:buNone/>
            </a:pPr>
            <a:endParaRPr lang="en-AU" sz="3100" dirty="0"/>
          </a:p>
        </p:txBody>
      </p:sp>
    </p:spTree>
    <p:extLst>
      <p:ext uri="{BB962C8B-B14F-4D97-AF65-F5344CB8AC3E}">
        <p14:creationId xmlns:p14="http://schemas.microsoft.com/office/powerpoint/2010/main" val="331232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605856" y="988368"/>
            <a:ext cx="9588177" cy="2734309"/>
          </a:xfrm>
        </p:spPr>
        <p:txBody>
          <a:bodyPr>
            <a:normAutofit fontScale="90000"/>
          </a:bodyPr>
          <a:lstStyle/>
          <a:p>
            <a:r>
              <a:rPr lang="en-AU" sz="4400" dirty="0" smtClean="0"/>
              <a:t>What is the next number in the following sequence?</a:t>
            </a:r>
            <a:br>
              <a:rPr lang="en-AU" sz="4400" dirty="0" smtClean="0"/>
            </a:br>
            <a:r>
              <a:rPr lang="en-AU" sz="4400" dirty="0"/>
              <a:t/>
            </a:r>
            <a:br>
              <a:rPr lang="en-AU" sz="4400" dirty="0"/>
            </a:br>
            <a:r>
              <a:rPr lang="en-AU" sz="4400" dirty="0" smtClean="0"/>
              <a:t/>
            </a:r>
            <a:br>
              <a:rPr lang="en-AU" sz="4400" dirty="0" smtClean="0"/>
            </a:br>
            <a:r>
              <a:rPr lang="en-AU" sz="4400" dirty="0" smtClean="0"/>
              <a:t>0, 1, 1, 2, 3, 5, 8, 13, 21 </a:t>
            </a:r>
            <a:r>
              <a:rPr lang="en-AU" sz="4400" dirty="0" smtClean="0"/>
              <a:t/>
            </a:r>
            <a:br>
              <a:rPr lang="en-AU" sz="4400" dirty="0" smtClean="0"/>
            </a:br>
            <a:endParaRPr lang="en-AU" sz="4400" dirty="0"/>
          </a:p>
        </p:txBody>
      </p:sp>
      <p:sp>
        <p:nvSpPr>
          <p:cNvPr id="3" name="TPAnswers"/>
          <p:cNvSpPr>
            <a:spLocks noGrp="1"/>
          </p:cNvSpPr>
          <p:nvPr>
            <p:ph type="body" idx="1"/>
            <p:custDataLst>
              <p:tags r:id="rId2"/>
            </p:custDataLst>
          </p:nvPr>
        </p:nvSpPr>
        <p:spPr>
          <a:xfrm>
            <a:off x="1965896" y="6028928"/>
            <a:ext cx="4536504" cy="3384376"/>
          </a:xfrm>
        </p:spPr>
        <p:txBody>
          <a:bodyPr>
            <a:normAutofit/>
          </a:bodyPr>
          <a:lstStyle/>
          <a:p>
            <a:pPr marL="1031875" indent="-914400">
              <a:spcBef>
                <a:spcPct val="20000"/>
              </a:spcBef>
              <a:spcAft>
                <a:spcPts val="0"/>
              </a:spcAft>
              <a:buFont typeface="Wingdings 2" pitchFamily="18" charset="2"/>
              <a:buAutoNum type="alphaUcPeriod"/>
            </a:pPr>
            <a:r>
              <a:rPr lang="en-AU" sz="3200" dirty="0" smtClean="0"/>
              <a:t>29</a:t>
            </a:r>
            <a:endParaRPr lang="en-AU" sz="3200" dirty="0" smtClean="0"/>
          </a:p>
          <a:p>
            <a:pPr marL="1031875" indent="-914400">
              <a:spcBef>
                <a:spcPct val="20000"/>
              </a:spcBef>
              <a:spcAft>
                <a:spcPts val="0"/>
              </a:spcAft>
              <a:buFont typeface="Wingdings 2" pitchFamily="18" charset="2"/>
              <a:buAutoNum type="alphaUcPeriod"/>
            </a:pPr>
            <a:r>
              <a:rPr lang="en-AU" sz="3200" dirty="0" smtClean="0"/>
              <a:t>34</a:t>
            </a:r>
            <a:endParaRPr lang="en-AU" sz="3200" dirty="0" smtClean="0"/>
          </a:p>
          <a:p>
            <a:pPr marL="1031875" indent="-914400">
              <a:spcBef>
                <a:spcPct val="20000"/>
              </a:spcBef>
              <a:spcAft>
                <a:spcPts val="0"/>
              </a:spcAft>
              <a:buFont typeface="Wingdings 2" pitchFamily="18" charset="2"/>
              <a:buAutoNum type="alphaUcPeriod"/>
            </a:pPr>
            <a:r>
              <a:rPr lang="en-AU" sz="3200" dirty="0" smtClean="0"/>
              <a:t>26</a:t>
            </a:r>
            <a:endParaRPr lang="en-AU" sz="3200" dirty="0" smtClean="0"/>
          </a:p>
          <a:p>
            <a:pPr marL="1031875"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1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39341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821880" y="412304"/>
            <a:ext cx="10664825" cy="1625600"/>
          </a:xfrm>
        </p:spPr>
        <p:txBody>
          <a:bodyPr lIns="50800" tIns="50800" rIns="50800" bIns="50800">
            <a:normAutofit/>
          </a:bodyPr>
          <a:lstStyle/>
          <a:p>
            <a:r>
              <a:rPr lang="en-US" sz="4400" dirty="0" smtClean="0">
                <a:effectLst>
                  <a:outerShdw blurRad="38100" dist="38100" dir="2700000" algn="tl">
                    <a:srgbClr val="C0C0C0"/>
                  </a:outerShdw>
                </a:effectLst>
              </a:rPr>
              <a:t>Algorithm Fib(N)</a:t>
            </a:r>
          </a:p>
        </p:txBody>
      </p:sp>
      <p:sp>
        <p:nvSpPr>
          <p:cNvPr id="41987" name="Content Placeholder 2"/>
          <p:cNvSpPr>
            <a:spLocks noGrp="1"/>
          </p:cNvSpPr>
          <p:nvPr>
            <p:ph idx="4294967295"/>
          </p:nvPr>
        </p:nvSpPr>
        <p:spPr>
          <a:xfrm>
            <a:off x="1677865" y="1852464"/>
            <a:ext cx="10297144" cy="6120680"/>
          </a:xfrm>
        </p:spPr>
        <p:txBody>
          <a:bodyPr lIns="50800" tIns="50800" rIns="50800" bIns="50800">
            <a:normAutofit lnSpcReduction="10000"/>
          </a:bodyPr>
          <a:lstStyle/>
          <a:p>
            <a:pPr marL="520184" indent="-403143" fontAlgn="auto">
              <a:spcBef>
                <a:spcPct val="0"/>
              </a:spcBef>
              <a:spcAft>
                <a:spcPts val="0"/>
              </a:spcAft>
              <a:buFont typeface="Wingdings" charset="0"/>
              <a:buNone/>
              <a:defRPr/>
            </a:pPr>
            <a:r>
              <a:rPr lang="en-US" dirty="0" smtClean="0">
                <a:ea typeface="+mn-ea"/>
              </a:rPr>
              <a:t>// Compute the Nth Fibonacci Number</a:t>
            </a:r>
          </a:p>
          <a:p>
            <a:pPr marL="520184" indent="-403143" fontAlgn="auto">
              <a:spcBef>
                <a:spcPct val="0"/>
              </a:spcBef>
              <a:spcAft>
                <a:spcPts val="0"/>
              </a:spcAft>
              <a:buFont typeface="Wingdings" charset="0"/>
              <a:buNone/>
              <a:defRPr/>
            </a:pPr>
            <a:r>
              <a:rPr lang="en-US" dirty="0" smtClean="0">
                <a:ea typeface="+mn-ea"/>
              </a:rPr>
              <a:t>// Input: A non negative integer N.</a:t>
            </a:r>
          </a:p>
          <a:p>
            <a:pPr marL="520184" indent="-403143" fontAlgn="auto">
              <a:spcBef>
                <a:spcPct val="0"/>
              </a:spcBef>
              <a:spcAft>
                <a:spcPts val="0"/>
              </a:spcAft>
              <a:buFont typeface="Wingdings" charset="0"/>
              <a:buNone/>
              <a:defRPr/>
            </a:pPr>
            <a:r>
              <a:rPr lang="en-US" dirty="0" smtClean="0">
                <a:ea typeface="+mn-ea"/>
              </a:rPr>
              <a:t>// Output: The Nth Fibonacci number</a:t>
            </a:r>
          </a:p>
          <a:p>
            <a:pPr marL="520184" indent="-403143" fontAlgn="auto">
              <a:spcBef>
                <a:spcPct val="0"/>
              </a:spcBef>
              <a:spcAft>
                <a:spcPts val="0"/>
              </a:spcAft>
              <a:buFont typeface="Wingdings" charset="0"/>
              <a:buNone/>
              <a:defRPr/>
            </a:pPr>
            <a:endParaRPr lang="en-US" dirty="0">
              <a:ea typeface="+mn-ea"/>
            </a:endParaRPr>
          </a:p>
          <a:p>
            <a:pPr marL="520184" indent="-403143" fontAlgn="auto">
              <a:spcBef>
                <a:spcPct val="0"/>
              </a:spcBef>
              <a:spcAft>
                <a:spcPts val="0"/>
              </a:spcAft>
              <a:buFont typeface="Wingdings" charset="0"/>
              <a:buNone/>
              <a:defRPr/>
            </a:pPr>
            <a:r>
              <a:rPr lang="en-US" b="1" dirty="0" smtClean="0">
                <a:ea typeface="+mn-ea"/>
              </a:rPr>
              <a:t>if</a:t>
            </a:r>
            <a:r>
              <a:rPr lang="en-US" dirty="0" smtClean="0">
                <a:ea typeface="+mn-ea"/>
              </a:rPr>
              <a:t> (N = 0 or N = 1) </a:t>
            </a:r>
          </a:p>
          <a:p>
            <a:pPr marL="520184" indent="-403143" fontAlgn="auto">
              <a:spcBef>
                <a:spcPct val="0"/>
              </a:spcBef>
              <a:spcAft>
                <a:spcPts val="0"/>
              </a:spcAft>
              <a:buFont typeface="Wingdings" charset="0"/>
              <a:buNone/>
              <a:defRPr/>
            </a:pPr>
            <a:r>
              <a:rPr lang="en-US" dirty="0" smtClean="0">
                <a:ea typeface="+mn-ea"/>
              </a:rPr>
              <a:t>    </a:t>
            </a:r>
            <a:r>
              <a:rPr lang="en-US" b="1" dirty="0" smtClean="0">
                <a:ea typeface="+mn-ea"/>
              </a:rPr>
              <a:t>return</a:t>
            </a:r>
            <a:r>
              <a:rPr lang="en-US" dirty="0" smtClean="0">
                <a:ea typeface="+mn-ea"/>
              </a:rPr>
              <a:t> N</a:t>
            </a:r>
          </a:p>
          <a:p>
            <a:pPr marL="520184" indent="-403143" fontAlgn="auto">
              <a:spcBef>
                <a:spcPct val="0"/>
              </a:spcBef>
              <a:spcAft>
                <a:spcPts val="0"/>
              </a:spcAft>
              <a:buFont typeface="Wingdings" charset="0"/>
              <a:buNone/>
              <a:defRPr/>
            </a:pPr>
            <a:r>
              <a:rPr lang="en-US" b="1" dirty="0" smtClean="0">
                <a:ea typeface="+mn-ea"/>
              </a:rPr>
              <a:t>else</a:t>
            </a:r>
            <a:endParaRPr lang="en-US" dirty="0" smtClean="0">
              <a:ea typeface="+mn-ea"/>
            </a:endParaRPr>
          </a:p>
          <a:p>
            <a:pPr marL="520184" indent="-403143" fontAlgn="auto">
              <a:spcBef>
                <a:spcPct val="0"/>
              </a:spcBef>
              <a:spcAft>
                <a:spcPts val="0"/>
              </a:spcAft>
              <a:buFont typeface="Wingdings" charset="0"/>
              <a:buNone/>
              <a:defRPr/>
            </a:pPr>
            <a:r>
              <a:rPr lang="en-US" dirty="0" smtClean="0">
                <a:ea typeface="+mn-ea"/>
              </a:rPr>
              <a:t>    </a:t>
            </a:r>
            <a:r>
              <a:rPr lang="en-US" b="1" dirty="0" smtClean="0">
                <a:ea typeface="+mn-ea"/>
              </a:rPr>
              <a:t>return</a:t>
            </a:r>
            <a:r>
              <a:rPr lang="en-US" dirty="0" smtClean="0">
                <a:ea typeface="+mn-ea"/>
              </a:rPr>
              <a:t> Fib(N-2) + Fib(N-1)</a:t>
            </a:r>
          </a:p>
          <a:p>
            <a:pPr marL="520184" indent="-403143" fontAlgn="auto">
              <a:spcBef>
                <a:spcPct val="0"/>
              </a:spcBef>
              <a:spcAft>
                <a:spcPts val="0"/>
              </a:spcAft>
              <a:buFont typeface="Wingdings" charset="0"/>
              <a:buNone/>
              <a:defRPr/>
            </a:pPr>
            <a:r>
              <a:rPr lang="en-US" dirty="0" smtClean="0">
                <a:ea typeface="+mn-ea"/>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bwMode="auto">
          <a:xfrm>
            <a:off x="2037904" y="2356520"/>
            <a:ext cx="8064896" cy="4536504"/>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lnSpcReduction="1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smtClean="0">
                <a:solidFill>
                  <a:srgbClr val="3366FF"/>
                </a:solidFill>
                <a:latin typeface="Arial"/>
                <a:cs typeface="Arial"/>
              </a:rPr>
              <a:t>fib</a:t>
            </a:r>
            <a:r>
              <a:rPr lang="en-AU" sz="3100" dirty="0" smtClean="0">
                <a:latin typeface="Arial"/>
                <a:cs typeface="Arial"/>
              </a:rPr>
              <a:t>(n</a:t>
            </a:r>
            <a:r>
              <a:rPr lang="en-AU" sz="3100" dirty="0">
                <a:latin typeface="Arial"/>
                <a:cs typeface="Arial"/>
              </a:rPr>
              <a:t>):</a:t>
            </a:r>
          </a:p>
          <a:p>
            <a:pPr marL="117023" indent="0">
              <a:buNone/>
            </a:pPr>
            <a:r>
              <a:rPr lang="en-AU" sz="3100" dirty="0">
                <a:solidFill>
                  <a:srgbClr val="008000"/>
                </a:solidFill>
                <a:latin typeface="Arial"/>
                <a:cs typeface="Arial"/>
              </a:rPr>
              <a:t>     </a:t>
            </a:r>
            <a:r>
              <a:rPr lang="en-US" sz="3100" dirty="0">
                <a:solidFill>
                  <a:srgbClr val="008000"/>
                </a:solidFill>
                <a:latin typeface="Arial"/>
                <a:cs typeface="Arial"/>
              </a:rPr>
              <a:t>’computes </a:t>
            </a:r>
            <a:r>
              <a:rPr lang="en-US" sz="3100" dirty="0" smtClean="0">
                <a:solidFill>
                  <a:srgbClr val="008000"/>
                </a:solidFill>
                <a:latin typeface="Arial"/>
                <a:cs typeface="Arial"/>
              </a:rPr>
              <a:t>nth Fibonacci Number’</a:t>
            </a:r>
            <a:endParaRPr lang="en-US" sz="3100" dirty="0">
              <a:solidFill>
                <a:srgbClr val="008000"/>
              </a:solidFill>
              <a:latin typeface="Arial"/>
              <a:cs typeface="Arial"/>
            </a:endParaRPr>
          </a:p>
          <a:p>
            <a:pPr marL="117023" indent="0">
              <a:buNone/>
            </a:pPr>
            <a:endParaRPr lang="en-AU" sz="3100" dirty="0">
              <a:solidFill>
                <a:srgbClr val="FF6600"/>
              </a:solidFill>
              <a:latin typeface="Arial"/>
              <a:cs typeface="Arial"/>
            </a:endParaRPr>
          </a:p>
          <a:p>
            <a:pPr marL="117023" indent="0">
              <a:buNone/>
            </a:pPr>
            <a:r>
              <a:rPr lang="en-AU" sz="3100" dirty="0">
                <a:solidFill>
                  <a:srgbClr val="FF6600"/>
                </a:solidFill>
                <a:latin typeface="Arial"/>
                <a:cs typeface="Arial"/>
              </a:rPr>
              <a:t> </a:t>
            </a:r>
            <a:r>
              <a:rPr lang="en-AU" sz="3100" dirty="0" smtClean="0">
                <a:solidFill>
                  <a:srgbClr val="FF6600"/>
                </a:solidFill>
                <a:latin typeface="Arial"/>
                <a:cs typeface="Arial"/>
              </a:rPr>
              <a:t>    if</a:t>
            </a:r>
            <a:r>
              <a:rPr lang="en-AU" sz="3100" dirty="0" smtClean="0">
                <a:latin typeface="Arial"/>
                <a:cs typeface="Arial"/>
              </a:rPr>
              <a:t> n == 0 or n == 1:</a:t>
            </a:r>
          </a:p>
          <a:p>
            <a:pPr marL="117023" indent="0">
              <a:buNone/>
            </a:pPr>
            <a:r>
              <a:rPr lang="en-AU" sz="3100" dirty="0">
                <a:latin typeface="Arial"/>
                <a:cs typeface="Arial"/>
              </a:rPr>
              <a:t> </a:t>
            </a:r>
            <a:r>
              <a:rPr lang="en-AU" sz="3100" dirty="0" smtClean="0">
                <a:latin typeface="Arial"/>
                <a:cs typeface="Arial"/>
              </a:rPr>
              <a:t>	   return n</a:t>
            </a:r>
            <a:endParaRPr lang="en-AU" sz="3100" dirty="0">
              <a:latin typeface="Arial"/>
              <a:cs typeface="Arial"/>
            </a:endParaRPr>
          </a:p>
          <a:p>
            <a:pPr marL="117023" indent="0">
              <a:buNone/>
            </a:pPr>
            <a:endParaRPr lang="en-AU" sz="3100" dirty="0">
              <a:latin typeface="Arial"/>
              <a:cs typeface="Arial"/>
            </a:endParaRPr>
          </a:p>
          <a:p>
            <a:pPr marL="117023" indent="0">
              <a:buNone/>
            </a:pPr>
            <a:r>
              <a:rPr lang="en-AU" sz="3100" dirty="0">
                <a:solidFill>
                  <a:srgbClr val="FF0000"/>
                </a:solidFill>
                <a:latin typeface="Arial"/>
                <a:cs typeface="Arial"/>
              </a:rPr>
              <a:t>     </a:t>
            </a:r>
            <a:r>
              <a:rPr lang="en-AU" sz="3100" dirty="0">
                <a:solidFill>
                  <a:srgbClr val="FF6600"/>
                </a:solidFill>
                <a:latin typeface="Arial"/>
                <a:cs typeface="Arial"/>
              </a:rPr>
              <a:t>return</a:t>
            </a:r>
            <a:r>
              <a:rPr lang="en-AU" sz="3100" dirty="0">
                <a:solidFill>
                  <a:srgbClr val="FF0000"/>
                </a:solidFill>
                <a:latin typeface="Arial"/>
                <a:cs typeface="Arial"/>
              </a:rPr>
              <a:t> </a:t>
            </a:r>
            <a:r>
              <a:rPr lang="en-AU" sz="3100" dirty="0" smtClean="0">
                <a:solidFill>
                  <a:srgbClr val="000000"/>
                </a:solidFill>
                <a:latin typeface="Arial"/>
                <a:cs typeface="Arial"/>
              </a:rPr>
              <a:t>fib(n-2)+fib(n-1)</a:t>
            </a:r>
            <a:endParaRPr lang="en-AU" sz="3100" dirty="0">
              <a:solidFill>
                <a:srgbClr val="000000"/>
              </a:solidFill>
              <a:latin typeface="Arial"/>
              <a:cs typeface="Arial"/>
            </a:endParaRPr>
          </a:p>
          <a:p>
            <a:pPr marL="117023" indent="0">
              <a:buNone/>
            </a:pPr>
            <a:r>
              <a:rPr lang="en-AU" sz="3100" dirty="0">
                <a:latin typeface="Arial"/>
                <a:cs typeface="Arial"/>
              </a:rPr>
              <a:t>   </a:t>
            </a:r>
          </a:p>
          <a:p>
            <a:pPr marL="117023" indent="0">
              <a:buNone/>
            </a:pPr>
            <a:endParaRPr lang="en-AU" sz="3100" dirty="0"/>
          </a:p>
        </p:txBody>
      </p:sp>
    </p:spTree>
    <p:extLst>
      <p:ext uri="{BB962C8B-B14F-4D97-AF65-F5344CB8AC3E}">
        <p14:creationId xmlns:p14="http://schemas.microsoft.com/office/powerpoint/2010/main" val="331232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lIns="50800" tIns="50800" rIns="50800" bIns="50800"/>
          <a:lstStyle/>
          <a:p>
            <a:r>
              <a:rPr lang="en-US" smtClean="0">
                <a:effectLst>
                  <a:outerShdw blurRad="38100" dist="38100" dir="2700000" algn="tl">
                    <a:srgbClr val="C0C0C0"/>
                  </a:outerShdw>
                </a:effectLst>
              </a:rPr>
              <a:t>Benefits of Recursion</a:t>
            </a:r>
          </a:p>
        </p:txBody>
      </p:sp>
      <p:sp>
        <p:nvSpPr>
          <p:cNvPr id="22530" name="Content Placeholder 2"/>
          <p:cNvSpPr>
            <a:spLocks noGrp="1"/>
          </p:cNvSpPr>
          <p:nvPr>
            <p:ph idx="1"/>
          </p:nvPr>
        </p:nvSpPr>
        <p:spPr/>
        <p:txBody>
          <a:bodyPr lIns="50800" tIns="50800" rIns="50800" bIns="50800"/>
          <a:lstStyle/>
          <a:p>
            <a:r>
              <a:rPr lang="en-US" smtClean="0"/>
              <a:t>More natural</a:t>
            </a:r>
          </a:p>
          <a:p>
            <a:r>
              <a:rPr lang="en-US" smtClean="0"/>
              <a:t>Easier to prove correct</a:t>
            </a:r>
          </a:p>
          <a:p>
            <a:r>
              <a:rPr lang="en-US" smtClean="0"/>
              <a:t>Easier to analyse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97">
            <a:normAutofit/>
          </a:bodyPr>
          <a:lstStyle/>
          <a:p>
            <a:pPr marL="115888" indent="0" eaLnBrk="1" hangingPunct="1">
              <a:buFont typeface="Wingdings 2" pitchFamily="18" charset="2"/>
              <a:buNone/>
            </a:pPr>
            <a:r>
              <a:rPr lang="en-US" dirty="0" smtClean="0">
                <a:sym typeface="Geneva" pitchFamily="-84" charset="0"/>
              </a:rPr>
              <a:t>Log onto the FIT1045 Moodle site:</a:t>
            </a:r>
          </a:p>
          <a:p>
            <a:pPr marL="115888" indent="0" eaLnBrk="1" hangingPunct="1">
              <a:buNone/>
            </a:pPr>
            <a:endParaRPr lang="en-US" dirty="0" smtClean="0">
              <a:sym typeface="Geneva" pitchFamily="-84" charset="0"/>
            </a:endParaRPr>
          </a:p>
          <a:p>
            <a:pPr marL="115888" indent="0" eaLnBrk="1" hangingPunct="1">
              <a:buNone/>
            </a:pPr>
            <a:r>
              <a:rPr lang="en-US" dirty="0" smtClean="0">
                <a:sym typeface="Geneva" pitchFamily="-84" charset="0"/>
              </a:rPr>
              <a:t>Watch the following videos:</a:t>
            </a:r>
          </a:p>
          <a:p>
            <a:pPr marL="909638" lvl="1" indent="-401638" eaLnBrk="1" hangingPunct="1">
              <a:spcBef>
                <a:spcPts val="850"/>
              </a:spcBef>
              <a:buFontTx/>
              <a:buChar char="•"/>
            </a:pPr>
            <a:r>
              <a:rPr lang="en-US" dirty="0" smtClean="0">
                <a:sym typeface="Geneva" pitchFamily="-84" charset="0"/>
              </a:rPr>
              <a:t>Merge sort</a:t>
            </a:r>
          </a:p>
          <a:p>
            <a:pPr marL="115888" indent="0" eaLnBrk="1" hangingPunct="1">
              <a:buFont typeface="Wingdings 2" pitchFamily="18" charset="2"/>
              <a:buNone/>
            </a:pPr>
            <a:endParaRPr lang="en-US" b="1" i="1" dirty="0" smtClean="0">
              <a:sym typeface="Geneva" pitchFamily="-84"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B01FE06-69C7-4548-8BF5-43AA795E897A}" type="slidenum">
              <a:rPr lang="en-US" sz="1700">
                <a:solidFill>
                  <a:srgbClr val="B5A788"/>
                </a:solidFill>
              </a:rPr>
              <a:pPr eaLnBrk="1" hangingPunct="1"/>
              <a:t>27</a:t>
            </a:fld>
            <a:endParaRPr lang="en-US" sz="1700">
              <a:solidFill>
                <a:srgbClr val="B5A788"/>
              </a:solidFill>
            </a:endParaRPr>
          </a:p>
        </p:txBody>
      </p:sp>
    </p:spTree>
    <p:extLst>
      <p:ext uri="{BB962C8B-B14F-4D97-AF65-F5344CB8AC3E}">
        <p14:creationId xmlns:p14="http://schemas.microsoft.com/office/powerpoint/2010/main" val="605177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800" tIns="50800" rIns="50800" bIns="50800"/>
          <a:lstStyle/>
          <a:p>
            <a:r>
              <a:rPr lang="en-US" smtClean="0">
                <a:effectLst>
                  <a:outerShdw blurRad="38100" dist="38100" dir="2700000" algn="tl">
                    <a:srgbClr val="C0C0C0"/>
                  </a:outerShdw>
                </a:effectLst>
              </a:rPr>
              <a:t>Overview</a:t>
            </a:r>
          </a:p>
        </p:txBody>
      </p:sp>
      <p:sp>
        <p:nvSpPr>
          <p:cNvPr id="4098" name="Rectangle 2"/>
          <p:cNvSpPr>
            <a:spLocks noGrp="1" noChangeArrowheads="1"/>
          </p:cNvSpPr>
          <p:nvPr>
            <p:ph idx="1"/>
          </p:nvPr>
        </p:nvSpPr>
        <p:spPr/>
        <p:txBody>
          <a:bodyPr lIns="50800" tIns="50800" rIns="50800" bIns="50800"/>
          <a:lstStyle/>
          <a:p>
            <a:r>
              <a:rPr lang="en-US" dirty="0" smtClean="0"/>
              <a:t>Power</a:t>
            </a:r>
          </a:p>
          <a:p>
            <a:r>
              <a:rPr lang="en-US" dirty="0" smtClean="0"/>
              <a:t>Tower of Hanoi</a:t>
            </a:r>
          </a:p>
          <a:p>
            <a:r>
              <a:rPr lang="en-US" dirty="0" smtClean="0"/>
              <a:t>Characteristic </a:t>
            </a:r>
            <a:r>
              <a:rPr lang="en-US" dirty="0"/>
              <a:t>of Recursive </a:t>
            </a:r>
            <a:r>
              <a:rPr lang="en-US" dirty="0" smtClean="0"/>
              <a:t>Algorithms</a:t>
            </a:r>
          </a:p>
          <a:p>
            <a:r>
              <a:rPr lang="en-US" dirty="0" smtClean="0"/>
              <a:t>Stacks</a:t>
            </a:r>
          </a:p>
          <a:p>
            <a:r>
              <a:rPr lang="en-US" dirty="0" smtClean="0"/>
              <a:t>For looping all you need is recursion</a:t>
            </a:r>
          </a:p>
          <a:p>
            <a:r>
              <a:rPr lang="en-US" dirty="0" err="1" smtClean="0"/>
              <a:t>Fibonancci</a:t>
            </a:r>
            <a:r>
              <a:rPr lang="en-US" dirty="0" smtClean="0"/>
              <a:t> Numbers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41525" y="390525"/>
            <a:ext cx="10664825" cy="1625600"/>
          </a:xfrm>
        </p:spPr>
        <p:txBody>
          <a:bodyPr lIns="50800" tIns="50800" rIns="50800" bIns="50800"/>
          <a:lstStyle/>
          <a:p>
            <a:pPr eaLnBrk="1" hangingPunct="1"/>
            <a:r>
              <a:rPr lang="en-US" smtClean="0">
                <a:effectLst>
                  <a:outerShdw blurRad="38100" dist="38100" dir="2700000" algn="tl">
                    <a:srgbClr val="C0C0C0"/>
                  </a:outerShdw>
                </a:effectLst>
              </a:rPr>
              <a:t>Powers</a:t>
            </a:r>
          </a:p>
        </p:txBody>
      </p:sp>
      <p:sp>
        <p:nvSpPr>
          <p:cNvPr id="16386" name="Content Placeholder 2"/>
          <p:cNvSpPr>
            <a:spLocks noGrp="1"/>
          </p:cNvSpPr>
          <p:nvPr>
            <p:ph idx="4294967295"/>
          </p:nvPr>
        </p:nvSpPr>
        <p:spPr>
          <a:xfrm>
            <a:off x="1605856" y="3148608"/>
            <a:ext cx="11089232" cy="2448272"/>
          </a:xfrm>
        </p:spPr>
        <p:txBody>
          <a:bodyPr lIns="50800" tIns="50800" rIns="50800" bIns="50800"/>
          <a:lstStyle/>
          <a:p>
            <a:pPr algn="ctr" eaLnBrk="1" hangingPunct="1">
              <a:buFont typeface="Wingdings" pitchFamily="2" charset="2"/>
              <a:buNone/>
            </a:pPr>
            <a:r>
              <a:rPr lang="en-US" dirty="0" smtClean="0"/>
              <a:t>For a given real number x, and positive integer N, describe an algorithm which computes </a:t>
            </a:r>
            <a:r>
              <a:rPr lang="en-US" dirty="0" err="1" smtClean="0"/>
              <a:t>x</a:t>
            </a:r>
            <a:r>
              <a:rPr lang="en-US" baseline="30000" dirty="0" err="1" smtClean="0"/>
              <a:t>N</a:t>
            </a:r>
            <a:r>
              <a:rPr lang="en-US" dirty="0" smtClean="0"/>
              <a:t>.</a:t>
            </a:r>
          </a:p>
        </p:txBody>
      </p:sp>
    </p:spTree>
    <p:extLst>
      <p:ext uri="{BB962C8B-B14F-4D97-AF65-F5344CB8AC3E}">
        <p14:creationId xmlns:p14="http://schemas.microsoft.com/office/powerpoint/2010/main" val="21226019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p:nvPr>
        </p:nvSpPr>
        <p:spPr/>
        <p:txBody>
          <a:bodyPr lIns="50800" tIns="50800" rIns="50800" bIns="50800"/>
          <a:lstStyle/>
          <a:p>
            <a:pPr eaLnBrk="1" hangingPunct="1"/>
            <a:r>
              <a:rPr lang="en-US" smtClean="0">
                <a:effectLst>
                  <a:outerShdw blurRad="38100" dist="38100" dir="2700000" algn="tl">
                    <a:srgbClr val="C0C0C0"/>
                  </a:outerShdw>
                </a:effectLst>
              </a:rPr>
              <a:t>Divide and Conquer Approach</a:t>
            </a:r>
          </a:p>
        </p:txBody>
      </p:sp>
      <p:sp>
        <p:nvSpPr>
          <p:cNvPr id="18434" name="Content Placeholder 2"/>
          <p:cNvSpPr>
            <a:spLocks noGrp="1"/>
          </p:cNvSpPr>
          <p:nvPr>
            <p:ph idx="1"/>
          </p:nvPr>
        </p:nvSpPr>
        <p:spPr>
          <a:xfrm>
            <a:off x="2041525" y="2058988"/>
            <a:ext cx="10725571" cy="7354316"/>
          </a:xfrm>
        </p:spPr>
        <p:txBody>
          <a:bodyPr lIns="50800" tIns="50800" rIns="50800" bIns="50800"/>
          <a:lstStyle/>
          <a:p>
            <a:pPr marL="117475" indent="0" eaLnBrk="1" hangingPunct="1">
              <a:buNone/>
            </a:pPr>
            <a:r>
              <a:rPr lang="en-US" dirty="0" smtClean="0"/>
              <a:t>If N is even, then </a:t>
            </a:r>
            <a:r>
              <a:rPr lang="en-US" dirty="0"/>
              <a:t>s</a:t>
            </a:r>
            <a:r>
              <a:rPr lang="en-US" dirty="0" smtClean="0"/>
              <a:t>ince</a:t>
            </a:r>
          </a:p>
          <a:p>
            <a:pPr marL="117475" indent="0" eaLnBrk="1" hangingPunct="1">
              <a:buNone/>
            </a:pPr>
            <a:endParaRPr lang="en-US" dirty="0" smtClean="0"/>
          </a:p>
          <a:p>
            <a:pPr marL="117475" indent="0" eaLnBrk="1" hangingPunct="1">
              <a:buNone/>
            </a:pPr>
            <a:endParaRPr lang="en-US" dirty="0" smtClean="0"/>
          </a:p>
          <a:p>
            <a:pPr marL="117475" indent="0" eaLnBrk="1" hangingPunct="1">
              <a:buNone/>
            </a:pPr>
            <a:r>
              <a:rPr lang="en-US" dirty="0" smtClean="0"/>
              <a:t>we compute </a:t>
            </a:r>
            <a:r>
              <a:rPr lang="en-US" dirty="0" err="1" smtClean="0"/>
              <a:t>x</a:t>
            </a:r>
            <a:r>
              <a:rPr lang="en-US" baseline="30000" dirty="0" err="1" smtClean="0"/>
              <a:t>N</a:t>
            </a:r>
            <a:r>
              <a:rPr lang="en-US" baseline="30000" dirty="0" smtClean="0"/>
              <a:t>//2</a:t>
            </a:r>
            <a:endParaRPr lang="en-US" dirty="0"/>
          </a:p>
          <a:p>
            <a:pPr marL="117475" indent="0" eaLnBrk="1" hangingPunct="1">
              <a:buNone/>
            </a:pPr>
            <a:endParaRPr lang="en-US" dirty="0" smtClean="0"/>
          </a:p>
          <a:p>
            <a:pPr marL="117475" indent="0" eaLnBrk="1" hangingPunct="1">
              <a:buNone/>
            </a:pPr>
            <a:r>
              <a:rPr lang="en-US" dirty="0" smtClean="0"/>
              <a:t>If N is odd, then since</a:t>
            </a:r>
          </a:p>
          <a:p>
            <a:pPr marL="117475" indent="0" eaLnBrk="1" hangingPunct="1">
              <a:buNone/>
            </a:pPr>
            <a:endParaRPr lang="en-US" dirty="0"/>
          </a:p>
          <a:p>
            <a:pPr marL="117475" indent="0" eaLnBrk="1" hangingPunct="1">
              <a:buNone/>
            </a:pPr>
            <a:endParaRPr lang="en-US" dirty="0" smtClean="0"/>
          </a:p>
          <a:p>
            <a:pPr marL="117475" indent="0" eaLnBrk="1" hangingPunct="1">
              <a:buNone/>
            </a:pPr>
            <a:r>
              <a:rPr lang="en-US" dirty="0"/>
              <a:t>w</a:t>
            </a:r>
            <a:r>
              <a:rPr lang="en-US" dirty="0" smtClean="0"/>
              <a:t>e compute </a:t>
            </a:r>
            <a:r>
              <a:rPr lang="en-US" dirty="0" err="1" smtClean="0"/>
              <a:t>x</a:t>
            </a:r>
            <a:r>
              <a:rPr lang="en-US" baseline="30000" dirty="0" err="1" smtClean="0"/>
              <a:t>N</a:t>
            </a:r>
            <a:r>
              <a:rPr lang="en-US" baseline="30000" dirty="0"/>
              <a:t>/</a:t>
            </a:r>
            <a:r>
              <a:rPr lang="en-US" baseline="30000" dirty="0" smtClean="0"/>
              <a:t>/</a:t>
            </a:r>
            <a:r>
              <a:rPr lang="en-US" baseline="30000" dirty="0"/>
              <a:t>2</a:t>
            </a:r>
            <a:endParaRPr lang="en-US" dirty="0"/>
          </a:p>
          <a:p>
            <a:pPr marL="117475" indent="0" eaLnBrk="1" hangingPunct="1">
              <a:buNone/>
            </a:pPr>
            <a:endParaRPr lang="en-US" dirty="0" smtClean="0"/>
          </a:p>
        </p:txBody>
      </p:sp>
      <p:graphicFrame>
        <p:nvGraphicFramePr>
          <p:cNvPr id="18435" name="Object 2"/>
          <p:cNvGraphicFramePr>
            <a:graphicFrameLocks noChangeAspect="1"/>
          </p:cNvGraphicFramePr>
          <p:nvPr>
            <p:extLst>
              <p:ext uri="{D42A27DB-BD31-4B8C-83A1-F6EECF244321}">
                <p14:modId xmlns:p14="http://schemas.microsoft.com/office/powerpoint/2010/main" val="610663465"/>
              </p:ext>
            </p:extLst>
          </p:nvPr>
        </p:nvGraphicFramePr>
        <p:xfrm>
          <a:off x="4558184" y="3364632"/>
          <a:ext cx="4267200" cy="701675"/>
        </p:xfrm>
        <a:graphic>
          <a:graphicData uri="http://schemas.openxmlformats.org/presentationml/2006/ole">
            <mc:AlternateContent xmlns:mc="http://schemas.openxmlformats.org/markup-compatibility/2006">
              <mc:Choice xmlns:v="urn:schemas-microsoft-com:vml" Requires="v">
                <p:oleObj spid="_x0000_s14437" name="Equation" r:id="rId3" imgW="1003300" imgH="165100" progId="Equation.3">
                  <p:embed/>
                </p:oleObj>
              </mc:Choice>
              <mc:Fallback>
                <p:oleObj name="Equation" r:id="rId3" imgW="1003300" imgH="165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184" y="3364632"/>
                        <a:ext cx="42672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36" name="Object 3"/>
          <p:cNvGraphicFramePr>
            <a:graphicFrameLocks noChangeAspect="1"/>
          </p:cNvGraphicFramePr>
          <p:nvPr/>
        </p:nvGraphicFramePr>
        <p:xfrm>
          <a:off x="3683000" y="7315200"/>
          <a:ext cx="6276975" cy="685800"/>
        </p:xfrm>
        <a:graphic>
          <a:graphicData uri="http://schemas.openxmlformats.org/presentationml/2006/ole">
            <mc:AlternateContent xmlns:mc="http://schemas.openxmlformats.org/markup-compatibility/2006">
              <mc:Choice xmlns:v="urn:schemas-microsoft-com:vml" Requires="v">
                <p:oleObj spid="_x0000_s14438" name="Equation" r:id="rId5" imgW="1511300" imgH="165100" progId="Equation.3">
                  <p:embed/>
                </p:oleObj>
              </mc:Choice>
              <mc:Fallback>
                <p:oleObj name="Equation" r:id="rId5" imgW="1511300" imgH="165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00" y="7315200"/>
                        <a:ext cx="6276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981032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533848" y="196280"/>
            <a:ext cx="10664825" cy="1008112"/>
          </a:xfrm>
        </p:spPr>
        <p:txBody>
          <a:bodyPr lIns="50800" tIns="50800" rIns="50800" bIns="50800">
            <a:normAutofit/>
          </a:bodyPr>
          <a:lstStyle/>
          <a:p>
            <a:r>
              <a:rPr lang="en-US" sz="4400" dirty="0" smtClean="0">
                <a:effectLst>
                  <a:outerShdw blurRad="38100" dist="38100" dir="2700000" algn="tl">
                    <a:srgbClr val="C0C0C0"/>
                  </a:outerShdw>
                </a:effectLst>
              </a:rPr>
              <a:t>Algorithm Power(x, N)</a:t>
            </a:r>
          </a:p>
        </p:txBody>
      </p:sp>
      <p:sp>
        <p:nvSpPr>
          <p:cNvPr id="35843" name="Content Placeholder 2"/>
          <p:cNvSpPr>
            <a:spLocks noGrp="1"/>
          </p:cNvSpPr>
          <p:nvPr>
            <p:ph idx="4294967295"/>
          </p:nvPr>
        </p:nvSpPr>
        <p:spPr>
          <a:xfrm>
            <a:off x="1605856" y="1276400"/>
            <a:ext cx="10801200" cy="7416824"/>
          </a:xfrm>
        </p:spPr>
        <p:txBody>
          <a:bodyPr lIns="50800" tIns="50800" rIns="50800" bIns="50800">
            <a:normAutofit/>
          </a:bodyPr>
          <a:lstStyle/>
          <a:p>
            <a:pPr marL="520184" indent="-403143" fontAlgn="auto">
              <a:spcBef>
                <a:spcPct val="0"/>
              </a:spcBef>
              <a:spcAft>
                <a:spcPts val="0"/>
              </a:spcAft>
              <a:buFont typeface="Wingdings" charset="0"/>
              <a:buNone/>
              <a:defRPr/>
            </a:pPr>
            <a:r>
              <a:rPr lang="en-US" sz="3600" dirty="0" smtClean="0">
                <a:ea typeface="+mn-ea"/>
              </a:rPr>
              <a:t>// Compute </a:t>
            </a:r>
            <a:r>
              <a:rPr lang="en-US" sz="3600" dirty="0" err="1" smtClean="0">
                <a:ea typeface="+mn-ea"/>
              </a:rPr>
              <a:t>x</a:t>
            </a:r>
            <a:r>
              <a:rPr lang="en-US" sz="3600" baseline="30000" dirty="0" err="1" smtClean="0">
                <a:ea typeface="+mn-ea"/>
              </a:rPr>
              <a:t>N</a:t>
            </a:r>
            <a:endParaRPr lang="en-US" sz="3600" baseline="30000" dirty="0" smtClean="0">
              <a:ea typeface="+mn-ea"/>
            </a:endParaRPr>
          </a:p>
          <a:p>
            <a:pPr marL="520184" indent="-403143" fontAlgn="auto">
              <a:spcBef>
                <a:spcPct val="0"/>
              </a:spcBef>
              <a:spcAft>
                <a:spcPts val="0"/>
              </a:spcAft>
              <a:buFont typeface="Wingdings" charset="0"/>
              <a:buNone/>
              <a:defRPr/>
            </a:pPr>
            <a:r>
              <a:rPr lang="en-US" sz="3600" dirty="0" smtClean="0">
                <a:ea typeface="+mn-ea"/>
              </a:rPr>
              <a:t>// Input: Real number x, and positive number N</a:t>
            </a:r>
          </a:p>
          <a:p>
            <a:pPr marL="520184" indent="-403143" fontAlgn="auto">
              <a:spcBef>
                <a:spcPct val="0"/>
              </a:spcBef>
              <a:spcAft>
                <a:spcPts val="0"/>
              </a:spcAft>
              <a:buNone/>
              <a:defRPr/>
            </a:pPr>
            <a:r>
              <a:rPr lang="en-US" sz="3600" dirty="0" smtClean="0">
                <a:ea typeface="+mn-ea"/>
              </a:rPr>
              <a:t>// Output: </a:t>
            </a:r>
            <a:r>
              <a:rPr lang="en-US" sz="3600" dirty="0" err="1"/>
              <a:t>x</a:t>
            </a:r>
            <a:r>
              <a:rPr lang="en-US" sz="3600" baseline="30000" dirty="0" err="1"/>
              <a:t>N</a:t>
            </a:r>
            <a:endParaRPr lang="en-US" sz="3600" baseline="30000" dirty="0"/>
          </a:p>
          <a:p>
            <a:pPr marL="520184" indent="-403143" fontAlgn="auto">
              <a:spcBef>
                <a:spcPct val="0"/>
              </a:spcBef>
              <a:spcAft>
                <a:spcPts val="0"/>
              </a:spcAft>
              <a:buFont typeface="Wingdings" charset="0"/>
              <a:buNone/>
              <a:defRPr/>
            </a:pPr>
            <a:endParaRPr lang="en-US" sz="3600" dirty="0" smtClean="0">
              <a:ea typeface="+mn-ea"/>
            </a:endParaRPr>
          </a:p>
          <a:p>
            <a:pPr marL="520184" indent="-403143" fontAlgn="auto">
              <a:spcBef>
                <a:spcPct val="0"/>
              </a:spcBef>
              <a:spcAft>
                <a:spcPts val="0"/>
              </a:spcAft>
              <a:buFont typeface="Wingdings" charset="0"/>
              <a:buNone/>
              <a:defRPr/>
            </a:pPr>
            <a:r>
              <a:rPr lang="en-US" sz="3600" dirty="0" smtClean="0">
                <a:ea typeface="+mn-ea"/>
              </a:rPr>
              <a:t>value </a:t>
            </a:r>
            <a:r>
              <a:rPr lang="en-US" sz="3600" dirty="0" smtClean="0">
                <a:latin typeface="Cambria Math"/>
                <a:ea typeface="Cambria Math"/>
              </a:rPr>
              <a:t>⟵</a:t>
            </a:r>
            <a:r>
              <a:rPr lang="en-US" sz="3600" dirty="0" smtClean="0">
                <a:ea typeface="+mn-ea"/>
              </a:rPr>
              <a:t> </a:t>
            </a:r>
            <a:r>
              <a:rPr lang="en-US" sz="3600" dirty="0">
                <a:ea typeface="+mn-ea"/>
              </a:rPr>
              <a:t>1</a:t>
            </a:r>
            <a:endParaRPr lang="en-US" sz="3600" dirty="0" smtClean="0">
              <a:ea typeface="+mn-ea"/>
            </a:endParaRPr>
          </a:p>
          <a:p>
            <a:pPr marL="520184" indent="-403143" fontAlgn="auto">
              <a:spcBef>
                <a:spcPct val="0"/>
              </a:spcBef>
              <a:spcAft>
                <a:spcPts val="0"/>
              </a:spcAft>
              <a:buFont typeface="Wingdings" charset="0"/>
              <a:buNone/>
              <a:defRPr/>
            </a:pPr>
            <a:r>
              <a:rPr lang="en-US" sz="3600" b="1" dirty="0" smtClean="0">
                <a:ea typeface="+mn-ea"/>
              </a:rPr>
              <a:t>if</a:t>
            </a:r>
            <a:r>
              <a:rPr lang="en-US" sz="3600" dirty="0" smtClean="0">
                <a:ea typeface="+mn-ea"/>
              </a:rPr>
              <a:t> (N &gt; </a:t>
            </a:r>
            <a:r>
              <a:rPr lang="en-US" sz="3600" dirty="0">
                <a:ea typeface="+mn-ea"/>
              </a:rPr>
              <a:t>0</a:t>
            </a:r>
            <a:r>
              <a:rPr lang="en-US" sz="3600" dirty="0" smtClean="0">
                <a:ea typeface="+mn-ea"/>
              </a:rPr>
              <a:t>) </a:t>
            </a:r>
          </a:p>
          <a:p>
            <a:pPr marL="520184" indent="-403143" fontAlgn="auto">
              <a:spcBef>
                <a:spcPct val="0"/>
              </a:spcBef>
              <a:spcAft>
                <a:spcPts val="0"/>
              </a:spcAft>
              <a:buFont typeface="Wingdings" charset="0"/>
              <a:buNone/>
              <a:defRPr/>
            </a:pPr>
            <a:r>
              <a:rPr lang="en-US" sz="3600" dirty="0" smtClean="0">
                <a:ea typeface="+mn-ea"/>
              </a:rPr>
              <a:t>    value </a:t>
            </a:r>
            <a:r>
              <a:rPr lang="en-US" sz="3600" dirty="0">
                <a:latin typeface="Cambria Math"/>
                <a:ea typeface="Cambria Math"/>
              </a:rPr>
              <a:t>⟵</a:t>
            </a:r>
            <a:r>
              <a:rPr lang="en-US" sz="3600" dirty="0" smtClean="0">
                <a:ea typeface="+mn-ea"/>
              </a:rPr>
              <a:t> Power (x, N//2);          </a:t>
            </a:r>
          </a:p>
          <a:p>
            <a:pPr marL="520184" indent="-403143" fontAlgn="auto">
              <a:spcBef>
                <a:spcPct val="0"/>
              </a:spcBef>
              <a:spcAft>
                <a:spcPts val="0"/>
              </a:spcAft>
              <a:buFont typeface="Wingdings" charset="0"/>
              <a:buNone/>
              <a:defRPr/>
            </a:pPr>
            <a:r>
              <a:rPr lang="en-US" sz="3600" dirty="0" smtClean="0">
                <a:ea typeface="+mn-ea"/>
              </a:rPr>
              <a:t>     </a:t>
            </a:r>
            <a:r>
              <a:rPr lang="en-US" sz="3600" b="1" dirty="0" smtClean="0">
                <a:ea typeface="+mn-ea"/>
              </a:rPr>
              <a:t>if</a:t>
            </a:r>
            <a:r>
              <a:rPr lang="en-US" sz="3600" dirty="0" smtClean="0">
                <a:ea typeface="+mn-ea"/>
              </a:rPr>
              <a:t> (N % 2 = 0) </a:t>
            </a:r>
            <a:r>
              <a:rPr lang="en-US" sz="3600" dirty="0">
                <a:ea typeface="+mn-ea"/>
              </a:rPr>
              <a:t> </a:t>
            </a:r>
            <a:r>
              <a:rPr lang="en-US" sz="3600" dirty="0" smtClean="0">
                <a:ea typeface="+mn-ea"/>
              </a:rPr>
              <a:t>// N is even</a:t>
            </a:r>
          </a:p>
          <a:p>
            <a:pPr marL="520184" indent="-403143" fontAlgn="auto">
              <a:spcBef>
                <a:spcPct val="0"/>
              </a:spcBef>
              <a:spcAft>
                <a:spcPts val="0"/>
              </a:spcAft>
              <a:buFont typeface="Wingdings" charset="0"/>
              <a:buNone/>
              <a:defRPr/>
            </a:pPr>
            <a:r>
              <a:rPr lang="en-US" sz="3600" dirty="0" smtClean="0">
                <a:ea typeface="+mn-ea"/>
              </a:rPr>
              <a:t>          value </a:t>
            </a:r>
            <a:r>
              <a:rPr lang="en-US" sz="3600" dirty="0">
                <a:latin typeface="Cambria Math"/>
                <a:ea typeface="Cambria Math"/>
              </a:rPr>
              <a:t>⟵</a:t>
            </a:r>
            <a:r>
              <a:rPr lang="en-US" sz="3600" dirty="0" smtClean="0">
                <a:ea typeface="+mn-ea"/>
              </a:rPr>
              <a:t> value*value</a:t>
            </a:r>
          </a:p>
          <a:p>
            <a:pPr marL="520184" indent="-403143" fontAlgn="auto">
              <a:spcBef>
                <a:spcPct val="0"/>
              </a:spcBef>
              <a:spcAft>
                <a:spcPts val="0"/>
              </a:spcAft>
              <a:buFont typeface="Wingdings" charset="0"/>
              <a:buNone/>
              <a:defRPr/>
            </a:pPr>
            <a:r>
              <a:rPr lang="en-US" sz="3600" dirty="0" smtClean="0">
                <a:ea typeface="+mn-ea"/>
              </a:rPr>
              <a:t>     </a:t>
            </a:r>
            <a:r>
              <a:rPr lang="en-US" sz="3600" b="1" dirty="0" smtClean="0">
                <a:ea typeface="+mn-ea"/>
              </a:rPr>
              <a:t>else</a:t>
            </a:r>
            <a:r>
              <a:rPr lang="en-US" sz="3600" dirty="0" smtClean="0">
                <a:ea typeface="+mn-ea"/>
              </a:rPr>
              <a:t> </a:t>
            </a:r>
          </a:p>
          <a:p>
            <a:pPr marL="520184" indent="-403143" fontAlgn="auto">
              <a:spcBef>
                <a:spcPct val="0"/>
              </a:spcBef>
              <a:spcAft>
                <a:spcPts val="0"/>
              </a:spcAft>
              <a:buFont typeface="Wingdings" charset="0"/>
              <a:buNone/>
              <a:defRPr/>
            </a:pPr>
            <a:r>
              <a:rPr lang="en-US" sz="3600" dirty="0" smtClean="0">
                <a:ea typeface="+mn-ea"/>
              </a:rPr>
              <a:t>          value </a:t>
            </a:r>
            <a:r>
              <a:rPr lang="en-US" sz="3600" dirty="0">
                <a:latin typeface="Cambria Math"/>
                <a:ea typeface="Cambria Math"/>
              </a:rPr>
              <a:t>⟵</a:t>
            </a:r>
            <a:r>
              <a:rPr lang="en-US" sz="3600" dirty="0" smtClean="0">
                <a:ea typeface="+mn-ea"/>
              </a:rPr>
              <a:t> value*value*x</a:t>
            </a:r>
          </a:p>
          <a:p>
            <a:pPr marL="520184" indent="-403143" fontAlgn="auto">
              <a:spcBef>
                <a:spcPct val="0"/>
              </a:spcBef>
              <a:spcAft>
                <a:spcPts val="0"/>
              </a:spcAft>
              <a:buFont typeface="Wingdings" charset="0"/>
              <a:buNone/>
              <a:defRPr/>
            </a:pPr>
            <a:r>
              <a:rPr lang="en-US" sz="3600" dirty="0" smtClean="0">
                <a:ea typeface="+mn-ea"/>
              </a:rPr>
              <a:t>      </a:t>
            </a:r>
          </a:p>
          <a:p>
            <a:pPr marL="520184" indent="-403143" fontAlgn="auto">
              <a:spcBef>
                <a:spcPct val="0"/>
              </a:spcBef>
              <a:spcAft>
                <a:spcPts val="0"/>
              </a:spcAft>
              <a:buFont typeface="Wingdings" charset="0"/>
              <a:buNone/>
              <a:defRPr/>
            </a:pPr>
            <a:r>
              <a:rPr lang="en-US" sz="3600" b="1" dirty="0" smtClean="0">
                <a:ea typeface="+mn-ea"/>
              </a:rPr>
              <a:t>return</a:t>
            </a:r>
            <a:r>
              <a:rPr lang="en-US" sz="3600" dirty="0" smtClean="0">
                <a:ea typeface="+mn-ea"/>
              </a:rPr>
              <a:t> value</a:t>
            </a:r>
          </a:p>
          <a:p>
            <a:pPr marL="520184" indent="-403143" fontAlgn="auto">
              <a:spcBef>
                <a:spcPct val="0"/>
              </a:spcBef>
              <a:spcAft>
                <a:spcPts val="0"/>
              </a:spcAft>
              <a:buFont typeface="Wingdings" charset="0"/>
              <a:buNone/>
              <a:defRPr/>
            </a:pPr>
            <a:endParaRPr lang="en-US" sz="3600" dirty="0" smtClean="0">
              <a:ea typeface="+mn-ea"/>
            </a:endParaRPr>
          </a:p>
        </p:txBody>
      </p:sp>
    </p:spTree>
    <p:extLst>
      <p:ext uri="{BB962C8B-B14F-4D97-AF65-F5344CB8AC3E}">
        <p14:creationId xmlns:p14="http://schemas.microsoft.com/office/powerpoint/2010/main" val="38729804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bwMode="auto">
          <a:xfrm>
            <a:off x="2037904" y="916360"/>
            <a:ext cx="8064896" cy="7632848"/>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lnSpcReduction="1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a:solidFill>
                  <a:srgbClr val="3366FF"/>
                </a:solidFill>
                <a:latin typeface="Arial"/>
                <a:cs typeface="Arial"/>
              </a:rPr>
              <a:t>power</a:t>
            </a:r>
            <a:r>
              <a:rPr lang="en-AU" sz="3100" dirty="0">
                <a:latin typeface="Arial"/>
                <a:cs typeface="Arial"/>
              </a:rPr>
              <a:t>(x, n):</a:t>
            </a:r>
          </a:p>
          <a:p>
            <a:pPr marL="117023" indent="0">
              <a:buNone/>
            </a:pPr>
            <a:r>
              <a:rPr lang="en-AU" sz="3100" dirty="0">
                <a:solidFill>
                  <a:srgbClr val="008000"/>
                </a:solidFill>
                <a:latin typeface="Arial"/>
                <a:cs typeface="Arial"/>
              </a:rPr>
              <a:t>     </a:t>
            </a:r>
            <a:r>
              <a:rPr lang="en-US" sz="3100" dirty="0">
                <a:solidFill>
                  <a:srgbClr val="008000"/>
                </a:solidFill>
                <a:latin typeface="Arial"/>
                <a:cs typeface="Arial"/>
              </a:rPr>
              <a:t>’computes x to the power of n’</a:t>
            </a:r>
          </a:p>
          <a:p>
            <a:pPr marL="117023" indent="0">
              <a:buNone/>
            </a:pPr>
            <a:endParaRPr lang="en-AU" sz="3100" dirty="0">
              <a:solidFill>
                <a:srgbClr val="FF6600"/>
              </a:solidFill>
              <a:latin typeface="Arial"/>
              <a:cs typeface="Arial"/>
            </a:endParaRPr>
          </a:p>
          <a:p>
            <a:pPr marL="117023" indent="0">
              <a:buNone/>
            </a:pPr>
            <a:r>
              <a:rPr lang="en-AU" sz="3100" dirty="0">
                <a:solidFill>
                  <a:srgbClr val="FF6600"/>
                </a:solidFill>
                <a:latin typeface="Arial"/>
                <a:cs typeface="Arial"/>
              </a:rPr>
              <a:t>     </a:t>
            </a:r>
            <a:r>
              <a:rPr lang="en-AU" sz="3100" dirty="0">
                <a:latin typeface="Arial"/>
                <a:cs typeface="Arial"/>
              </a:rPr>
              <a:t>value = </a:t>
            </a:r>
            <a:r>
              <a:rPr lang="en-AU" sz="3100" dirty="0" smtClean="0">
                <a:latin typeface="Arial"/>
                <a:cs typeface="Arial"/>
              </a:rPr>
              <a:t>1</a:t>
            </a:r>
          </a:p>
          <a:p>
            <a:pPr marL="117023" indent="0">
              <a:buNone/>
            </a:pPr>
            <a:r>
              <a:rPr lang="en-AU" sz="3100" dirty="0">
                <a:latin typeface="Arial"/>
                <a:cs typeface="Arial"/>
              </a:rPr>
              <a:t> </a:t>
            </a:r>
            <a:r>
              <a:rPr lang="en-AU" sz="3100" dirty="0" smtClean="0">
                <a:latin typeface="Arial"/>
                <a:cs typeface="Arial"/>
              </a:rPr>
              <a:t>    </a:t>
            </a:r>
            <a:r>
              <a:rPr lang="en-AU" sz="3100" dirty="0" smtClean="0">
                <a:solidFill>
                  <a:srgbClr val="FF6600"/>
                </a:solidFill>
                <a:latin typeface="Arial"/>
                <a:cs typeface="Arial"/>
              </a:rPr>
              <a:t>if</a:t>
            </a:r>
            <a:r>
              <a:rPr lang="en-AU" sz="3100" dirty="0" smtClean="0">
                <a:latin typeface="Arial"/>
                <a:cs typeface="Arial"/>
              </a:rPr>
              <a:t> n &gt; 0:</a:t>
            </a:r>
            <a:endParaRPr lang="en-AU" sz="3100" dirty="0">
              <a:latin typeface="Arial"/>
              <a:cs typeface="Arial"/>
            </a:endParaRPr>
          </a:p>
          <a:p>
            <a:pPr marL="117023" indent="0">
              <a:buNone/>
            </a:pPr>
            <a:r>
              <a:rPr lang="en-AU" sz="3100" dirty="0">
                <a:latin typeface="Arial"/>
                <a:cs typeface="Arial"/>
              </a:rPr>
              <a:t>     </a:t>
            </a:r>
            <a:r>
              <a:rPr lang="en-AU" sz="3100" dirty="0" smtClean="0">
                <a:latin typeface="Arial"/>
                <a:cs typeface="Arial"/>
              </a:rPr>
              <a:t>      value = power(x, n//2)</a:t>
            </a:r>
          </a:p>
          <a:p>
            <a:pPr marL="117023" indent="0">
              <a:buNone/>
            </a:pPr>
            <a:r>
              <a:rPr lang="en-AU" sz="3100" dirty="0">
                <a:latin typeface="Arial"/>
                <a:cs typeface="Arial"/>
              </a:rPr>
              <a:t> </a:t>
            </a:r>
            <a:r>
              <a:rPr lang="en-AU" sz="3100" dirty="0" smtClean="0">
                <a:latin typeface="Arial"/>
                <a:cs typeface="Arial"/>
              </a:rPr>
              <a:t>          </a:t>
            </a:r>
            <a:r>
              <a:rPr lang="en-AU" sz="3100" dirty="0" smtClean="0">
                <a:solidFill>
                  <a:srgbClr val="FF6600"/>
                </a:solidFill>
                <a:latin typeface="Arial"/>
                <a:cs typeface="Arial"/>
              </a:rPr>
              <a:t>if</a:t>
            </a:r>
            <a:r>
              <a:rPr lang="en-AU" sz="3100" dirty="0" smtClean="0">
                <a:latin typeface="Arial"/>
                <a:cs typeface="Arial"/>
              </a:rPr>
              <a:t> n % 2 == 0:</a:t>
            </a:r>
          </a:p>
          <a:p>
            <a:pPr marL="117023" indent="0">
              <a:buNone/>
            </a:pPr>
            <a:r>
              <a:rPr lang="en-AU" sz="3100" dirty="0">
                <a:latin typeface="Arial"/>
                <a:cs typeface="Arial"/>
              </a:rPr>
              <a:t> </a:t>
            </a:r>
            <a:r>
              <a:rPr lang="en-AU" sz="3100" dirty="0" smtClean="0">
                <a:latin typeface="Arial"/>
                <a:cs typeface="Arial"/>
              </a:rPr>
              <a:t>                value = value*value</a:t>
            </a:r>
          </a:p>
          <a:p>
            <a:pPr marL="117023" indent="0">
              <a:buNone/>
            </a:pPr>
            <a:r>
              <a:rPr lang="en-AU" sz="3100" dirty="0">
                <a:latin typeface="Arial"/>
                <a:cs typeface="Arial"/>
              </a:rPr>
              <a:t> </a:t>
            </a:r>
            <a:r>
              <a:rPr lang="en-AU" sz="3100" dirty="0" smtClean="0">
                <a:latin typeface="Arial"/>
                <a:cs typeface="Arial"/>
              </a:rPr>
              <a:t>          </a:t>
            </a:r>
            <a:r>
              <a:rPr lang="en-AU" sz="3100" dirty="0" smtClean="0">
                <a:solidFill>
                  <a:srgbClr val="FF6600"/>
                </a:solidFill>
                <a:latin typeface="Arial"/>
                <a:cs typeface="Arial"/>
              </a:rPr>
              <a:t>else</a:t>
            </a:r>
            <a:r>
              <a:rPr lang="en-AU" sz="3100" dirty="0" smtClean="0">
                <a:latin typeface="Arial"/>
                <a:cs typeface="Arial"/>
              </a:rPr>
              <a:t>:</a:t>
            </a:r>
          </a:p>
          <a:p>
            <a:pPr marL="117023" indent="0">
              <a:buNone/>
            </a:pPr>
            <a:r>
              <a:rPr lang="en-AU" sz="3100" dirty="0">
                <a:latin typeface="Arial"/>
                <a:cs typeface="Arial"/>
              </a:rPr>
              <a:t> </a:t>
            </a:r>
            <a:r>
              <a:rPr lang="en-AU" sz="3100" dirty="0" smtClean="0">
                <a:latin typeface="Arial"/>
                <a:cs typeface="Arial"/>
              </a:rPr>
              <a:t>                value = value*value*x</a:t>
            </a:r>
          </a:p>
          <a:p>
            <a:pPr marL="117023" indent="0">
              <a:buNone/>
            </a:pPr>
            <a:endParaRPr lang="en-AU" sz="3100" dirty="0">
              <a:latin typeface="Arial"/>
              <a:cs typeface="Arial"/>
            </a:endParaRPr>
          </a:p>
          <a:p>
            <a:pPr marL="117023" indent="0">
              <a:buNone/>
            </a:pPr>
            <a:r>
              <a:rPr lang="en-AU" sz="3100" dirty="0">
                <a:solidFill>
                  <a:srgbClr val="FF0000"/>
                </a:solidFill>
                <a:latin typeface="Arial"/>
                <a:cs typeface="Arial"/>
              </a:rPr>
              <a:t>     </a:t>
            </a:r>
            <a:r>
              <a:rPr lang="en-AU" sz="3100" dirty="0">
                <a:solidFill>
                  <a:srgbClr val="FF6600"/>
                </a:solidFill>
                <a:latin typeface="Arial"/>
                <a:cs typeface="Arial"/>
              </a:rPr>
              <a:t>return</a:t>
            </a:r>
            <a:r>
              <a:rPr lang="en-AU" sz="3100" dirty="0">
                <a:solidFill>
                  <a:srgbClr val="FF0000"/>
                </a:solidFill>
                <a:latin typeface="Arial"/>
                <a:cs typeface="Arial"/>
              </a:rPr>
              <a:t> </a:t>
            </a:r>
            <a:r>
              <a:rPr lang="en-AU" sz="3100" dirty="0">
                <a:solidFill>
                  <a:srgbClr val="000000"/>
                </a:solidFill>
                <a:latin typeface="Arial"/>
                <a:cs typeface="Arial"/>
              </a:rPr>
              <a:t>value</a:t>
            </a:r>
          </a:p>
          <a:p>
            <a:pPr marL="117023" indent="0">
              <a:buNone/>
            </a:pPr>
            <a:r>
              <a:rPr lang="en-AU" sz="3100" dirty="0">
                <a:latin typeface="Arial"/>
                <a:cs typeface="Arial"/>
              </a:rPr>
              <a:t>   </a:t>
            </a:r>
          </a:p>
          <a:p>
            <a:pPr marL="117023" indent="0">
              <a:buNone/>
            </a:pPr>
            <a:endParaRPr lang="en-AU" sz="3100" dirty="0"/>
          </a:p>
        </p:txBody>
      </p:sp>
    </p:spTree>
    <p:extLst>
      <p:ext uri="{BB962C8B-B14F-4D97-AF65-F5344CB8AC3E}">
        <p14:creationId xmlns:p14="http://schemas.microsoft.com/office/powerpoint/2010/main" val="2427568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33848" y="-811832"/>
            <a:ext cx="10441160" cy="3666058"/>
          </a:xfrm>
        </p:spPr>
        <p:txBody>
          <a:bodyPr>
            <a:normAutofit/>
          </a:bodyPr>
          <a:lstStyle/>
          <a:p>
            <a:r>
              <a:rPr lang="en-AU" sz="3600" dirty="0" smtClean="0"/>
              <a:t>Given the code below. </a:t>
            </a:r>
            <a:r>
              <a:rPr lang="en-AU" sz="3600" dirty="0" smtClean="0"/>
              <a:t> Suppose we call </a:t>
            </a:r>
            <a:r>
              <a:rPr lang="en-AU" sz="3600" dirty="0" smtClean="0"/>
              <a:t>power(2,5). How many times the power function is called including the call to power(2,5) before 32 is returned?</a:t>
            </a:r>
            <a:endParaRPr lang="en-AU" sz="3600" dirty="0"/>
          </a:p>
        </p:txBody>
      </p:sp>
      <p:sp>
        <p:nvSpPr>
          <p:cNvPr id="3" name="TPAnswers"/>
          <p:cNvSpPr>
            <a:spLocks noGrp="1"/>
          </p:cNvSpPr>
          <p:nvPr>
            <p:ph type="body" idx="1"/>
            <p:custDataLst>
              <p:tags r:id="rId2"/>
            </p:custDataLst>
          </p:nvPr>
        </p:nvSpPr>
        <p:spPr>
          <a:xfrm>
            <a:off x="1677864" y="6604992"/>
            <a:ext cx="5256584" cy="2615133"/>
          </a:xfrm>
        </p:spPr>
        <p:txBody>
          <a:bodyPr>
            <a:normAutofit fontScale="85000" lnSpcReduction="20000"/>
          </a:bodyPr>
          <a:lstStyle/>
          <a:p>
            <a:pPr marL="1031875" indent="-914400">
              <a:spcBef>
                <a:spcPct val="20000"/>
              </a:spcBef>
              <a:spcAft>
                <a:spcPts val="0"/>
              </a:spcAft>
              <a:buFont typeface="Wingdings 2" pitchFamily="18" charset="2"/>
              <a:buAutoNum type="alphaUcPeriod"/>
            </a:pPr>
            <a:r>
              <a:rPr lang="en-AU" sz="3200" dirty="0"/>
              <a:t>1</a:t>
            </a:r>
            <a:endParaRPr lang="en-AU" sz="3200" dirty="0" smtClean="0"/>
          </a:p>
          <a:p>
            <a:pPr marL="1031875" indent="-914400">
              <a:spcBef>
                <a:spcPct val="20000"/>
              </a:spcBef>
              <a:spcAft>
                <a:spcPts val="0"/>
              </a:spcAft>
              <a:buFont typeface="Wingdings 2" pitchFamily="18" charset="2"/>
              <a:buAutoNum type="alphaUcPeriod"/>
            </a:pPr>
            <a:r>
              <a:rPr lang="en-AU" sz="3200" dirty="0" smtClean="0"/>
              <a:t>2</a:t>
            </a:r>
            <a:endParaRPr lang="en-AU" sz="3200" dirty="0" smtClean="0"/>
          </a:p>
          <a:p>
            <a:pPr marL="1031875" indent="-914400">
              <a:spcBef>
                <a:spcPct val="20000"/>
              </a:spcBef>
              <a:spcAft>
                <a:spcPts val="0"/>
              </a:spcAft>
              <a:buFont typeface="Wingdings 2" pitchFamily="18" charset="2"/>
              <a:buAutoNum type="alphaUcPeriod"/>
            </a:pPr>
            <a:r>
              <a:rPr lang="en-AU" sz="3200" dirty="0" smtClean="0"/>
              <a:t>3</a:t>
            </a:r>
          </a:p>
          <a:p>
            <a:pPr marL="1031875" indent="-914400">
              <a:spcBef>
                <a:spcPct val="20000"/>
              </a:spcBef>
              <a:spcAft>
                <a:spcPts val="0"/>
              </a:spcAft>
              <a:buFont typeface="Wingdings 2" pitchFamily="18" charset="2"/>
              <a:buAutoNum type="alphaUcPeriod"/>
            </a:pPr>
            <a:r>
              <a:rPr lang="en-AU" sz="3200" dirty="0" smtClean="0"/>
              <a:t>4</a:t>
            </a:r>
          </a:p>
          <a:p>
            <a:pPr marL="1031875" indent="-914400">
              <a:spcBef>
                <a:spcPct val="20000"/>
              </a:spcBef>
              <a:spcAft>
                <a:spcPts val="0"/>
              </a:spcAft>
              <a:buFont typeface="Wingdings 2" pitchFamily="18" charset="2"/>
              <a:buAutoNum type="alphaUcPeriod"/>
            </a:pPr>
            <a:r>
              <a:rPr lang="en-AU" sz="3200" dirty="0"/>
              <a:t>5</a:t>
            </a:r>
            <a:endParaRPr lang="en-AU" sz="3200" dirty="0" smtClean="0"/>
          </a:p>
          <a:p>
            <a:pPr marL="1031875"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Content Placeholder 2"/>
          <p:cNvSpPr txBox="1">
            <a:spLocks/>
          </p:cNvSpPr>
          <p:nvPr/>
        </p:nvSpPr>
        <p:spPr bwMode="auto">
          <a:xfrm>
            <a:off x="1821880" y="2140496"/>
            <a:ext cx="5806087" cy="4248472"/>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77500" lnSpcReduction="2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a:solidFill>
                  <a:srgbClr val="3366FF"/>
                </a:solidFill>
                <a:latin typeface="Arial"/>
                <a:cs typeface="Arial"/>
              </a:rPr>
              <a:t>power</a:t>
            </a:r>
            <a:r>
              <a:rPr lang="en-AU" sz="3100" dirty="0">
                <a:latin typeface="Arial"/>
                <a:cs typeface="Arial"/>
              </a:rPr>
              <a:t>(x, n</a:t>
            </a:r>
            <a:r>
              <a:rPr lang="en-AU" sz="3100" dirty="0" smtClean="0">
                <a:latin typeface="Arial"/>
                <a:cs typeface="Arial"/>
              </a:rPr>
              <a:t>):</a:t>
            </a:r>
            <a:endParaRPr lang="en-AU" sz="3100" dirty="0">
              <a:solidFill>
                <a:srgbClr val="FF6600"/>
              </a:solidFill>
              <a:latin typeface="Arial"/>
              <a:cs typeface="Arial"/>
            </a:endParaRPr>
          </a:p>
          <a:p>
            <a:pPr marL="117023" indent="0">
              <a:buNone/>
            </a:pPr>
            <a:r>
              <a:rPr lang="en-AU" sz="3100" dirty="0">
                <a:solidFill>
                  <a:srgbClr val="FF6600"/>
                </a:solidFill>
                <a:latin typeface="Arial"/>
                <a:cs typeface="Arial"/>
              </a:rPr>
              <a:t>     </a:t>
            </a:r>
            <a:r>
              <a:rPr lang="en-AU" sz="3100" dirty="0">
                <a:latin typeface="Arial"/>
                <a:cs typeface="Arial"/>
              </a:rPr>
              <a:t>value = </a:t>
            </a:r>
            <a:r>
              <a:rPr lang="en-AU" sz="3100" dirty="0" smtClean="0">
                <a:latin typeface="Arial"/>
                <a:cs typeface="Arial"/>
              </a:rPr>
              <a:t>1</a:t>
            </a:r>
          </a:p>
          <a:p>
            <a:pPr marL="117023" indent="0">
              <a:buNone/>
            </a:pPr>
            <a:r>
              <a:rPr lang="en-AU" sz="3100" dirty="0">
                <a:latin typeface="Arial"/>
                <a:cs typeface="Arial"/>
              </a:rPr>
              <a:t> </a:t>
            </a:r>
            <a:r>
              <a:rPr lang="en-AU" sz="3100" dirty="0" smtClean="0">
                <a:latin typeface="Arial"/>
                <a:cs typeface="Arial"/>
              </a:rPr>
              <a:t>    </a:t>
            </a:r>
            <a:r>
              <a:rPr lang="en-AU" sz="3100" dirty="0" smtClean="0">
                <a:solidFill>
                  <a:srgbClr val="FF6600"/>
                </a:solidFill>
                <a:latin typeface="Arial"/>
                <a:cs typeface="Arial"/>
              </a:rPr>
              <a:t>if</a:t>
            </a:r>
            <a:r>
              <a:rPr lang="en-AU" sz="3100" dirty="0" smtClean="0">
                <a:latin typeface="Arial"/>
                <a:cs typeface="Arial"/>
              </a:rPr>
              <a:t> n &gt; 0:</a:t>
            </a:r>
            <a:endParaRPr lang="en-AU" sz="3100" dirty="0">
              <a:latin typeface="Arial"/>
              <a:cs typeface="Arial"/>
            </a:endParaRPr>
          </a:p>
          <a:p>
            <a:pPr marL="117023" indent="0">
              <a:buNone/>
            </a:pPr>
            <a:r>
              <a:rPr lang="en-AU" sz="3100" dirty="0">
                <a:latin typeface="Arial"/>
                <a:cs typeface="Arial"/>
              </a:rPr>
              <a:t>     </a:t>
            </a:r>
            <a:r>
              <a:rPr lang="en-AU" sz="3100" dirty="0" smtClean="0">
                <a:latin typeface="Arial"/>
                <a:cs typeface="Arial"/>
              </a:rPr>
              <a:t>      value = power(x, n//2)</a:t>
            </a:r>
          </a:p>
          <a:p>
            <a:pPr marL="117023" indent="0">
              <a:buNone/>
            </a:pPr>
            <a:r>
              <a:rPr lang="en-AU" sz="3100" dirty="0">
                <a:latin typeface="Arial"/>
                <a:cs typeface="Arial"/>
              </a:rPr>
              <a:t> </a:t>
            </a:r>
            <a:r>
              <a:rPr lang="en-AU" sz="3100" dirty="0" smtClean="0">
                <a:latin typeface="Arial"/>
                <a:cs typeface="Arial"/>
              </a:rPr>
              <a:t>          </a:t>
            </a:r>
            <a:r>
              <a:rPr lang="en-AU" sz="3100" dirty="0" smtClean="0">
                <a:solidFill>
                  <a:srgbClr val="FF6600"/>
                </a:solidFill>
                <a:latin typeface="Arial"/>
                <a:cs typeface="Arial"/>
              </a:rPr>
              <a:t>if</a:t>
            </a:r>
            <a:r>
              <a:rPr lang="en-AU" sz="3100" dirty="0" smtClean="0">
                <a:latin typeface="Arial"/>
                <a:cs typeface="Arial"/>
              </a:rPr>
              <a:t> n % 2 == 0:</a:t>
            </a:r>
          </a:p>
          <a:p>
            <a:pPr marL="117023" indent="0">
              <a:buNone/>
            </a:pPr>
            <a:r>
              <a:rPr lang="en-AU" sz="3100" dirty="0">
                <a:latin typeface="Arial"/>
                <a:cs typeface="Arial"/>
              </a:rPr>
              <a:t> </a:t>
            </a:r>
            <a:r>
              <a:rPr lang="en-AU" sz="3100" dirty="0" smtClean="0">
                <a:latin typeface="Arial"/>
                <a:cs typeface="Arial"/>
              </a:rPr>
              <a:t>                value = value*value</a:t>
            </a:r>
          </a:p>
          <a:p>
            <a:pPr marL="117023" indent="0">
              <a:buNone/>
            </a:pPr>
            <a:r>
              <a:rPr lang="en-AU" sz="3100" dirty="0">
                <a:latin typeface="Arial"/>
                <a:cs typeface="Arial"/>
              </a:rPr>
              <a:t> </a:t>
            </a:r>
            <a:r>
              <a:rPr lang="en-AU" sz="3100" dirty="0" smtClean="0">
                <a:latin typeface="Arial"/>
                <a:cs typeface="Arial"/>
              </a:rPr>
              <a:t>          </a:t>
            </a:r>
            <a:r>
              <a:rPr lang="en-AU" sz="3100" dirty="0" smtClean="0">
                <a:solidFill>
                  <a:srgbClr val="FF6600"/>
                </a:solidFill>
                <a:latin typeface="Arial"/>
                <a:cs typeface="Arial"/>
              </a:rPr>
              <a:t>else</a:t>
            </a:r>
            <a:r>
              <a:rPr lang="en-AU" sz="3100" dirty="0" smtClean="0">
                <a:latin typeface="Arial"/>
                <a:cs typeface="Arial"/>
              </a:rPr>
              <a:t>:</a:t>
            </a:r>
          </a:p>
          <a:p>
            <a:pPr marL="117023" indent="0">
              <a:buNone/>
            </a:pPr>
            <a:r>
              <a:rPr lang="en-AU" sz="3100" dirty="0">
                <a:latin typeface="Arial"/>
                <a:cs typeface="Arial"/>
              </a:rPr>
              <a:t> </a:t>
            </a:r>
            <a:r>
              <a:rPr lang="en-AU" sz="3100" dirty="0" smtClean="0">
                <a:latin typeface="Arial"/>
                <a:cs typeface="Arial"/>
              </a:rPr>
              <a:t>                value = value*value*x</a:t>
            </a:r>
          </a:p>
          <a:p>
            <a:pPr marL="117023" indent="0">
              <a:buNone/>
            </a:pPr>
            <a:endParaRPr lang="en-AU" sz="3100" dirty="0">
              <a:latin typeface="Arial"/>
              <a:cs typeface="Arial"/>
            </a:endParaRPr>
          </a:p>
          <a:p>
            <a:pPr marL="117023" indent="0">
              <a:buNone/>
            </a:pPr>
            <a:r>
              <a:rPr lang="en-AU" sz="3100" dirty="0">
                <a:solidFill>
                  <a:srgbClr val="FF0000"/>
                </a:solidFill>
                <a:latin typeface="Arial"/>
                <a:cs typeface="Arial"/>
              </a:rPr>
              <a:t>     </a:t>
            </a:r>
            <a:r>
              <a:rPr lang="en-AU" sz="3100" dirty="0">
                <a:solidFill>
                  <a:srgbClr val="FF6600"/>
                </a:solidFill>
                <a:latin typeface="Arial"/>
                <a:cs typeface="Arial"/>
              </a:rPr>
              <a:t>return</a:t>
            </a:r>
            <a:r>
              <a:rPr lang="en-AU" sz="3100" dirty="0">
                <a:solidFill>
                  <a:srgbClr val="FF0000"/>
                </a:solidFill>
                <a:latin typeface="Arial"/>
                <a:cs typeface="Arial"/>
              </a:rPr>
              <a:t> </a:t>
            </a:r>
            <a:r>
              <a:rPr lang="en-AU" sz="3100" dirty="0" smtClean="0">
                <a:solidFill>
                  <a:srgbClr val="000000"/>
                </a:solidFill>
                <a:latin typeface="Arial"/>
                <a:cs typeface="Arial"/>
              </a:rPr>
              <a:t>value</a:t>
            </a:r>
            <a:endParaRPr lang="en-AU" sz="3100" dirty="0">
              <a:solidFill>
                <a:srgbClr val="000000"/>
              </a:solidFill>
              <a:latin typeface="Arial"/>
              <a:cs typeface="Arial"/>
            </a:endParaRPr>
          </a:p>
        </p:txBody>
      </p:sp>
    </p:spTree>
    <p:custDataLst>
      <p:tags r:id="rId1"/>
    </p:custDataLst>
    <p:extLst>
      <p:ext uri="{BB962C8B-B14F-4D97-AF65-F5344CB8AC3E}">
        <p14:creationId xmlns:p14="http://schemas.microsoft.com/office/powerpoint/2010/main" val="82974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650875" y="196850"/>
            <a:ext cx="10728325" cy="1841500"/>
          </a:xfrm>
        </p:spPr>
        <p:txBody>
          <a:bodyPr lIns="50800" tIns="50800" rIns="50800" bIns="50800"/>
          <a:lstStyle/>
          <a:p>
            <a:r>
              <a:rPr lang="en-US" smtClean="0">
                <a:effectLst>
                  <a:outerShdw blurRad="38100" dist="38100" dir="2700000" algn="tl">
                    <a:srgbClr val="C0C0C0"/>
                  </a:outerShdw>
                </a:effectLst>
              </a:rPr>
              <a:t>Tower of Hanoi</a:t>
            </a:r>
          </a:p>
        </p:txBody>
      </p:sp>
      <p:sp>
        <p:nvSpPr>
          <p:cNvPr id="62467" name="Rectangle 2"/>
          <p:cNvSpPr>
            <a:spLocks noGrp="1" noChangeArrowheads="1"/>
          </p:cNvSpPr>
          <p:nvPr>
            <p:ph type="body" idx="4294967295"/>
          </p:nvPr>
        </p:nvSpPr>
        <p:spPr>
          <a:xfrm>
            <a:off x="1461840" y="2270832"/>
            <a:ext cx="11405186" cy="6565900"/>
          </a:xfrm>
        </p:spPr>
        <p:txBody>
          <a:bodyPr lIns="50800" tIns="50800" rIns="50800" bIns="50800">
            <a:noAutofit/>
          </a:bodyPr>
          <a:lstStyle/>
          <a:p>
            <a:pPr algn="ctr">
              <a:lnSpc>
                <a:spcPct val="90000"/>
              </a:lnSpc>
              <a:buFont typeface="Wingdings" pitchFamily="2" charset="2"/>
              <a:buNone/>
            </a:pPr>
            <a:r>
              <a:rPr lang="en-US" sz="2800" i="1" dirty="0" smtClean="0">
                <a:latin typeface="Freestyle Script" pitchFamily="66" charset="0"/>
                <a:cs typeface="Arial" pitchFamily="34" charset="0"/>
                <a:sym typeface="Arial" pitchFamily="34" charset="0"/>
              </a:rPr>
              <a:t>In the great temple at Benares beneath the dome which marks the </a:t>
            </a:r>
            <a:r>
              <a:rPr lang="en-US" sz="2800" i="1" dirty="0" err="1" smtClean="0">
                <a:latin typeface="Freestyle Script" pitchFamily="66" charset="0"/>
                <a:cs typeface="Arial" pitchFamily="34" charset="0"/>
                <a:sym typeface="Arial" pitchFamily="34" charset="0"/>
              </a:rPr>
              <a:t>centre</a:t>
            </a:r>
            <a:r>
              <a:rPr lang="en-US" sz="2800" i="1" dirty="0" smtClean="0">
                <a:latin typeface="Freestyle Script" pitchFamily="66" charset="0"/>
                <a:cs typeface="Arial" pitchFamily="34" charset="0"/>
                <a:sym typeface="Arial" pitchFamily="34" charset="0"/>
              </a:rPr>
              <a:t> of the world, rests a brass plate in which are fixed three diamond needles, each a cubit high and as thick as the body of a bee. On one of these needles, at the creation, God placed sixty-four disks of pure gold, the largest disk resting on the brass plate and the others getting smaller and smaller up to the top one. This is the Tower of Brahma. Day and night unceasingly, the priest transfer the disks from one diamond needle to another according to the fixed and immutable laws of Brahma, which require that the priest on duty must not move more than one disk at a time and that he must place this disk on a needle so that there is no smaller disk below it. When all the sixty-four disks shall have been thus transferred from the needle on which at the creation God placed them to one of the other needles, tower, temple and Brahmins alike will crumble into dust, and with a thunderclap the world will vanish.</a:t>
            </a:r>
            <a:endParaRPr lang="en-US" sz="2800" i="1" dirty="0" smtClean="0">
              <a:latin typeface="Freestyle Script" pitchFamily="66" charset="0"/>
              <a:sym typeface="Arial" pitchFamily="34" charset="0"/>
            </a:endParaRPr>
          </a:p>
          <a:p>
            <a:pPr algn="r">
              <a:lnSpc>
                <a:spcPct val="90000"/>
              </a:lnSpc>
              <a:buFont typeface="Wingdings" pitchFamily="2" charset="2"/>
              <a:buNone/>
            </a:pPr>
            <a:r>
              <a:rPr lang="en-US" sz="2800" dirty="0" smtClean="0">
                <a:latin typeface="Freestyle Script" pitchFamily="66" charset="0"/>
                <a:cs typeface="Arial" pitchFamily="34" charset="0"/>
                <a:sym typeface="Arial" pitchFamily="34" charset="0"/>
              </a:rPr>
              <a:t>- Henri de </a:t>
            </a:r>
            <a:r>
              <a:rPr lang="en-US" sz="2800" dirty="0" err="1" smtClean="0">
                <a:latin typeface="Freestyle Script" pitchFamily="66" charset="0"/>
                <a:cs typeface="Arial" pitchFamily="34" charset="0"/>
                <a:sym typeface="Arial" pitchFamily="34" charset="0"/>
              </a:rPr>
              <a:t>Parville</a:t>
            </a:r>
            <a:r>
              <a:rPr lang="en-US" sz="2800" dirty="0" smtClean="0">
                <a:latin typeface="Freestyle Script" pitchFamily="66" charset="0"/>
                <a:cs typeface="Arial" pitchFamily="34" charset="0"/>
                <a:sym typeface="Arial" pitchFamily="34" charset="0"/>
              </a:rPr>
              <a:t> (La Nature) </a:t>
            </a:r>
            <a:endParaRPr lang="en-US" sz="2800" dirty="0" smtClean="0">
              <a:latin typeface="Freestyle Script" pitchFamily="66" charset="0"/>
              <a:sym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800" y="304800"/>
            <a:ext cx="35433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4" name="Rectangle 4"/>
          <p:cNvSpPr>
            <a:spLocks/>
          </p:cNvSpPr>
          <p:nvPr/>
        </p:nvSpPr>
        <p:spPr bwMode="auto">
          <a:xfrm>
            <a:off x="9740900" y="9436100"/>
            <a:ext cx="31369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latin typeface="Helvetica Neue Light" pitchFamily="-84" charset="0"/>
                <a:sym typeface="Helvetica Neue Light" pitchFamily="-84" charset="0"/>
              </a:rPr>
              <a:t>Image at: mmvr41.blogspot.com/2005_01_01_archive.html</a:t>
            </a:r>
          </a:p>
        </p:txBody>
      </p:sp>
    </p:spTree>
    <p:extLst>
      <p:ext uri="{BB962C8B-B14F-4D97-AF65-F5344CB8AC3E}">
        <p14:creationId xmlns:p14="http://schemas.microsoft.com/office/powerpoint/2010/main" val="279461474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0457FE0D738640459BD8AF38DB8B3029&lt;/guid&gt;&#10;        &lt;description /&gt;&#10;        &lt;date&gt;4/23/2016 4:56:1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1FEB25D735F4666A5A3806374F4E3F8&lt;/guid&gt;&#10;            &lt;repollguid&gt;BAA342F24ACA488A9E1E7919765ADC68&lt;/repollguid&gt;&#10;            &lt;sourceid&gt;4AB383AD02B745C7B037E22DABB3E771&lt;/sourceid&gt;&#10;            &lt;questiontext&gt;Consider the code below. The value returned by the function call A(2, 3)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B47CCB4D5C245E79453B518A99C4EF5&lt;/guid&gt;&#10;                    &lt;answertext&gt;17&lt;/answertext&gt;&#10;                    &lt;valuetype&gt;0&lt;/valuetype&gt;&#10;                &lt;/answer&gt;&#10;                &lt;answer&gt;&#10;                    &lt;guid&gt;AC2599CDF3964D948A685F3C363BC1EE&lt;/guid&gt;&#10;                    &lt;answertext&gt;14&lt;/answertext&gt;&#10;                    &lt;valuetype&gt;0&lt;/valuetype&gt;&#10;                &lt;/answer&gt;&#10;                &lt;answer&gt;&#10;                    &lt;guid&gt;9CF82C9C1BBA4A8E84A58FE836A6CC98&lt;/guid&gt;&#10;                    &lt;answertext&gt;13&lt;/answertext&gt;&#10;                    &lt;valuetype&gt;0&lt;/valuetype&gt;&#10;                &lt;/answer&gt;&#10;                &lt;answer&gt;&#10;                    &lt;guid&gt;627C80C8C37340B083D22025BBE148A9&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AUTOOPENPOLL" val="True"/>
  <p:tag name="AUTOFORMATCHART" val="True"/>
  <p:tag name="TPQUESTIONXML" val="﻿&lt;?xml version=&quot;1.0&quot; encoding=&quot;utf-8&quot;?&gt;&#10;&lt;questionlist&gt;&#10;    &lt;properties&gt;&#10;        &lt;guid&gt;F5537D646C38401DBB01ACA2AC3C2EB5&lt;/guid&gt;&#10;        &lt;description /&gt;&#10;        &lt;date&gt;4/23/2016 5:02: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5C8676C6FDB4670AD391B19394329C7&lt;/guid&gt;&#10;            &lt;repollguid&gt;1EC37E5EF533486EBDECCEF711BCD98B&lt;/repollguid&gt;&#10;            &lt;sourceid&gt;C4A38308CBA54E0897BA87FAC9E8E269&lt;/sourceid&gt;&#10;            &lt;questiontext&gt;Given the code below. The value returned by power(2, 5)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57F07FFF2A7459E8EFE371DB1542B23&lt;/guid&gt;&#10;                    &lt;answertext&gt;16&lt;/answertext&gt;&#10;                    &lt;valuetype&gt;0&lt;/valuetype&gt;&#10;                &lt;/answer&gt;&#10;                &lt;answer&gt;&#10;                    &lt;guid&gt;98B6C1C92C5544A486F2A03DD29673C2&lt;/guid&gt;&#10;                    &lt;answertext&gt;25&lt;/answertext&gt;&#10;                    &lt;valuetype&gt;0&lt;/valuetype&gt;&#10;                &lt;/answer&gt;&#10;                &lt;answer&gt;&#10;                    &lt;guid&gt;255628B9E9C44DB5A2DB0C91482C5A23&lt;/guid&gt;&#10;                    &lt;answertext&gt;32&lt;/answertext&gt;&#10;                    &lt;valuetype&gt;0&lt;/valuetype&gt;&#10;                &lt;/answer&gt;&#10;                &lt;answer&gt;&#10;                    &lt;guid&gt;380953E76A524F1CA41AA87844326B85&lt;/guid&gt;&#10;                    &lt;answertext&gt;None of the above&lt;/answertext&gt;&#10;                    &lt;valuetype&gt;0&lt;/valuetype&gt;&#10;                &lt;/answer&gt;&#10;            &lt;/answers&gt;&#10;        &lt;/multichoice&gt;&#10;    &lt;/questions&gt;&#10;&lt;/questionlist&gt;"/>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73CE3762785A4977859C7CC8B08456B8&lt;/guid&gt;&#10;        &lt;description /&gt;&#10;        &lt;date&gt;4/23/2016 5:08:2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A93201B68C84F2CAADBE8B3AA33438A&lt;/guid&gt;&#10;            &lt;repollguid&gt;E091C60932D34FCD8609EF8460DE933B&lt;/repollguid&gt;&#10;            &lt;sourceid&gt;13E894B0481E4E9BA473D3D42FA15AE0&lt;/sourceid&gt;&#10;            &lt;questiontext&gt;Which of the following functions computes the sum of the values in the lis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8A406EF6B5148C587D319BBD6CC07A0&lt;/guid&gt;&#10;                    &lt;answertext&gt;Only function A&lt;/answertext&gt;&#10;                    &lt;valuetype&gt;0&lt;/valuetype&gt;&#10;                &lt;/answer&gt;&#10;                &lt;answer&gt;&#10;                    &lt;guid&gt;0D3F1FBF548545C58CDCBF83459770E5&lt;/guid&gt;&#10;                    &lt;answertext&gt;Only function B&lt;/answertext&gt;&#10;                    &lt;valuetype&gt;0&lt;/valuetype&gt;&#10;                &lt;/answer&gt;&#10;                &lt;answer&gt;&#10;                    &lt;guid&gt;72FB85ED690F414BB994B764FB5BCE2B&lt;/guid&gt;&#10;                    &lt;answertext&gt;Both function A and B&lt;/answertext&gt;&#10;                    &lt;valuetype&gt;0&lt;/valuetype&gt;&#10;                &lt;/answer&gt;&#10;                &lt;answer&gt;&#10;                    &lt;guid&gt;FDAB52BD2A0E4D97A9009E7DB635A4B0&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C38412970F99414A859B81EA5EB2B717&lt;/guid&gt;&#10;        &lt;description /&gt;&#10;        &lt;date&gt;4/23/2016 5:15:3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6B04617BEA149D6B1D821D2689F05A4&lt;/guid&gt;&#10;            &lt;repollguid&gt;5240E15849B14508BE66C06CE22BA1B2&lt;/repollguid&gt;&#10;            &lt;sourceid&gt;B107421C4AF44AAD8F7849152AF2A36F&lt;/sourceid&gt;&#10;            &lt;questiontext&gt;How many ways can you tile a 2x4 grid with 2x1 til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8FC06F44E0B4AD88452A3B09AF2ED2D&lt;/guid&gt;&#10;                    &lt;answertext&gt;3&lt;/answertext&gt;&#10;                    &lt;valuetype&gt;0&lt;/valuetype&gt;&#10;                &lt;/answer&gt;&#10;                &lt;answer&gt;&#10;                    &lt;guid&gt;A99D02F0799C46AF8690BF30540EB5EA&lt;/guid&gt;&#10;                    &lt;answertext&gt;4&lt;/answertext&gt;&#10;                    &lt;valuetype&gt;0&lt;/valuetype&gt;&#10;                &lt;/answer&gt;&#10;                &lt;answer&gt;&#10;                    &lt;guid&gt;E6AF2E8A1E784D0A93F4123320CD91FF&lt;/guid&gt;&#10;                    &lt;answertext&gt;5&lt;/answertext&gt;&#10;                    &lt;valuetype&gt;0&lt;/valuetype&gt;&#10;                &lt;/answer&gt;&#10;                &lt;answer&gt;&#10;                    &lt;guid&gt;5735A080561546D28A50BC4A2EBE107D&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2016</TotalTime>
  <Pages>0</Pages>
  <Words>1602</Words>
  <Characters>0</Characters>
  <Application>Microsoft Office PowerPoint</Application>
  <PresentationFormat>Custom</PresentationFormat>
  <Lines>0</Lines>
  <Paragraphs>279</Paragraphs>
  <Slides>27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Solstice</vt:lpstr>
      <vt:lpstr>Equation</vt:lpstr>
      <vt:lpstr>FIT1045 Introduction to Algorithms and Programming  Lecture 14  Recursion</vt:lpstr>
      <vt:lpstr>Consider the code below. The value returned by the function call A(2, 3) is?</vt:lpstr>
      <vt:lpstr>Overview</vt:lpstr>
      <vt:lpstr>Powers</vt:lpstr>
      <vt:lpstr>Divide and Conquer Approach</vt:lpstr>
      <vt:lpstr>Algorithm Power(x, N)</vt:lpstr>
      <vt:lpstr>PowerPoint Presentation</vt:lpstr>
      <vt:lpstr>Given the code below.  Suppose we call power(2,5). How many times the power function is called including the call to power(2,5) before 32 is returned?</vt:lpstr>
      <vt:lpstr>Tower of Hanoi</vt:lpstr>
      <vt:lpstr>The Approach</vt:lpstr>
      <vt:lpstr>Algorithm for Tower of Hanoi </vt:lpstr>
      <vt:lpstr>Algorithm MoveDisks(N, Start, End, Temp)</vt:lpstr>
      <vt:lpstr>PowerPoint Presentation</vt:lpstr>
      <vt:lpstr>Characteristics of Recursive Algorithms</vt:lpstr>
      <vt:lpstr>Stack</vt:lpstr>
      <vt:lpstr>Algorithm Reversing elements</vt:lpstr>
      <vt:lpstr>PowerPoint Presentation</vt:lpstr>
      <vt:lpstr>PowerPoint Presentation</vt:lpstr>
      <vt:lpstr>PowerPoint Presentation</vt:lpstr>
      <vt:lpstr>Which of the following functions computes the sum of the values in the list?</vt:lpstr>
      <vt:lpstr>Implementing Loops</vt:lpstr>
      <vt:lpstr>PowerPoint Presentation</vt:lpstr>
      <vt:lpstr>What is the next number in the following sequence?   0, 1, 1, 2, 3, 5, 8, 13, 21  </vt:lpstr>
      <vt:lpstr>Algorithm Fib(N)</vt:lpstr>
      <vt:lpstr>PowerPoint Presentation</vt:lpstr>
      <vt:lpstr>Benefits of Recursion</vt:lpstr>
      <vt:lpstr>Before Next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cse</cp:lastModifiedBy>
  <cp:revision>218</cp:revision>
  <cp:lastPrinted>2010-03-30T14:14:14Z</cp:lastPrinted>
  <dcterms:created xsi:type="dcterms:W3CDTF">2010-03-30T13:56:13Z</dcterms:created>
  <dcterms:modified xsi:type="dcterms:W3CDTF">2016-09-11T14:46:55Z</dcterms:modified>
</cp:coreProperties>
</file>