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46"/>
  </p:notesMasterIdLst>
  <p:handoutMasterIdLst>
    <p:handoutMasterId r:id="rId47"/>
  </p:handoutMasterIdLst>
  <p:sldIdLst>
    <p:sldId id="351" r:id="rId2"/>
    <p:sldId id="367" r:id="rId3"/>
    <p:sldId id="366" r:id="rId4"/>
    <p:sldId id="257" r:id="rId5"/>
    <p:sldId id="336" r:id="rId6"/>
    <p:sldId id="345" r:id="rId7"/>
    <p:sldId id="362" r:id="rId8"/>
    <p:sldId id="353" r:id="rId9"/>
    <p:sldId id="354" r:id="rId10"/>
    <p:sldId id="355" r:id="rId11"/>
    <p:sldId id="356" r:id="rId12"/>
    <p:sldId id="357" r:id="rId13"/>
    <p:sldId id="294" r:id="rId14"/>
    <p:sldId id="300" r:id="rId15"/>
    <p:sldId id="295" r:id="rId16"/>
    <p:sldId id="296" r:id="rId17"/>
    <p:sldId id="297" r:id="rId18"/>
    <p:sldId id="298" r:id="rId19"/>
    <p:sldId id="299" r:id="rId20"/>
    <p:sldId id="301" r:id="rId21"/>
    <p:sldId id="302" r:id="rId22"/>
    <p:sldId id="303" r:id="rId23"/>
    <p:sldId id="304" r:id="rId24"/>
    <p:sldId id="305" r:id="rId25"/>
    <p:sldId id="308" r:id="rId26"/>
    <p:sldId id="309" r:id="rId27"/>
    <p:sldId id="317" r:id="rId28"/>
    <p:sldId id="314" r:id="rId29"/>
    <p:sldId id="312" r:id="rId30"/>
    <p:sldId id="316" r:id="rId31"/>
    <p:sldId id="358" r:id="rId32"/>
    <p:sldId id="363" r:id="rId33"/>
    <p:sldId id="337" r:id="rId34"/>
    <p:sldId id="339" r:id="rId35"/>
    <p:sldId id="365" r:id="rId36"/>
    <p:sldId id="342" r:id="rId37"/>
    <p:sldId id="338" r:id="rId38"/>
    <p:sldId id="340" r:id="rId39"/>
    <p:sldId id="364" r:id="rId40"/>
    <p:sldId id="343" r:id="rId41"/>
    <p:sldId id="350" r:id="rId42"/>
    <p:sldId id="346" r:id="rId43"/>
    <p:sldId id="347" r:id="rId44"/>
    <p:sldId id="348" r:id="rId45"/>
  </p:sldIdLst>
  <p:sldSz cx="13004800" cy="9753600"/>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p:cViewPr varScale="1">
        <p:scale>
          <a:sx n="87" d="100"/>
          <a:sy n="87" d="100"/>
        </p:scale>
        <p:origin x="648" y="20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7680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CE382DF4-4767-4A3F-B82E-EE576195BEA7}" type="datetime1">
              <a:rPr lang="en-US"/>
              <a:pPr/>
              <a:t>8/29/16</a:t>
            </a:fld>
            <a:endParaRPr lang="en-US"/>
          </a:p>
        </p:txBody>
      </p:sp>
      <p:sp>
        <p:nvSpPr>
          <p:cNvPr id="7680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7680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A703B5CC-AB61-4EDB-A390-D338EEDE850B}" type="slidenum">
              <a:rPr lang="en-US"/>
              <a:pPr/>
              <a:t>‹#›</a:t>
            </a:fld>
            <a:endParaRPr lang="en-US"/>
          </a:p>
        </p:txBody>
      </p:sp>
    </p:spTree>
    <p:extLst>
      <p:ext uri="{BB962C8B-B14F-4D97-AF65-F5344CB8AC3E}">
        <p14:creationId xmlns:p14="http://schemas.microsoft.com/office/powerpoint/2010/main" val="2512638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FD06C62C-8111-44A9-883B-A11167E0CE68}" type="slidenum">
              <a:rPr lang="en-AU"/>
              <a:pPr/>
              <a:t>‹#›</a:t>
            </a:fld>
            <a:endParaRPr lang="en-AU"/>
          </a:p>
        </p:txBody>
      </p:sp>
    </p:spTree>
    <p:extLst>
      <p:ext uri="{BB962C8B-B14F-4D97-AF65-F5344CB8AC3E}">
        <p14:creationId xmlns:p14="http://schemas.microsoft.com/office/powerpoint/2010/main" val="60369690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5</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215003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1E6C0A22-4819-4104-8B35-30315A344D07}" type="slidenum">
              <a:rPr lang="en-US" sz="1200">
                <a:latin typeface="Helvetica Neue Light" pitchFamily="-84" charset="0"/>
              </a:rPr>
              <a:pPr eaLnBrk="1" hangingPunct="1"/>
              <a:t>19</a:t>
            </a:fld>
            <a:endParaRPr lang="en-US" sz="1200">
              <a:latin typeface="Helvetica Neue Light" pitchFamily="-84"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10310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F358F2AC-A451-4943-BFCB-7391D7A186F1}" type="slidenum">
              <a:rPr lang="en-US" sz="1200">
                <a:latin typeface="Helvetica Neue Light" pitchFamily="-84" charset="0"/>
              </a:rPr>
              <a:pPr eaLnBrk="1" hangingPunct="1"/>
              <a:t>20</a:t>
            </a:fld>
            <a:endParaRPr lang="en-US" sz="1200">
              <a:latin typeface="Helvetica Neue Light" pitchFamily="-8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07749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46959F54-DDDE-4381-BC05-17AF551B52EB}" type="slidenum">
              <a:rPr lang="en-US" sz="1200">
                <a:latin typeface="Helvetica Neue Light" pitchFamily="-84" charset="0"/>
              </a:rPr>
              <a:pPr eaLnBrk="1" hangingPunct="1"/>
              <a:t>21</a:t>
            </a:fld>
            <a:endParaRPr lang="en-US" sz="1200">
              <a:latin typeface="Helvetica Neue Light" pitchFamily="-8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45791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47B94A4-2D74-40EA-819D-BC1225B59D89}" type="slidenum">
              <a:rPr lang="en-US" sz="1200">
                <a:latin typeface="Helvetica Neue Light" pitchFamily="-84" charset="0"/>
              </a:rPr>
              <a:pPr eaLnBrk="1" hangingPunct="1"/>
              <a:t>22</a:t>
            </a:fld>
            <a:endParaRPr lang="en-US" sz="1200">
              <a:latin typeface="Helvetica Neue Light" pitchFamily="-8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73675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A8F252-7AE4-4AF5-AF55-ED6B5AF33115}" type="slidenum">
              <a:rPr lang="en-US" sz="1200">
                <a:latin typeface="Helvetica Neue Light" pitchFamily="-84" charset="0"/>
              </a:rPr>
              <a:pPr eaLnBrk="1" hangingPunct="1"/>
              <a:t>23</a:t>
            </a:fld>
            <a:endParaRPr lang="en-US" sz="1200">
              <a:latin typeface="Helvetica Neue Light" pitchFamily="-84"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09720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12884DDE-AECB-4D96-9620-261958024E56}" type="slidenum">
              <a:rPr lang="en-US" sz="1200">
                <a:latin typeface="Helvetica Neue Light" pitchFamily="-84" charset="0"/>
              </a:rPr>
              <a:pPr eaLnBrk="1" hangingPunct="1"/>
              <a:t>24</a:t>
            </a:fld>
            <a:endParaRPr lang="en-US" sz="1200">
              <a:latin typeface="Helvetica Neue Light" pitchFamily="-84"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47399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5E4CBFD8-21B5-4B52-ACE0-D54B17F2D63C}" type="slidenum">
              <a:rPr lang="en-US" sz="1200">
                <a:latin typeface="Helvetica Neue Light" pitchFamily="-84" charset="0"/>
              </a:rPr>
              <a:pPr eaLnBrk="1" hangingPunct="1"/>
              <a:t>25</a:t>
            </a:fld>
            <a:endParaRPr lang="en-US" sz="1200">
              <a:latin typeface="Helvetica Neue Light" pitchFamily="-84"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51759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DC2CE4E-F939-4C00-AE84-AB0EA240759A}" type="slidenum">
              <a:rPr lang="en-US" sz="1200">
                <a:latin typeface="Helvetica Neue Light" pitchFamily="-84" charset="0"/>
              </a:rPr>
              <a:pPr eaLnBrk="1" hangingPunct="1"/>
              <a:t>26</a:t>
            </a:fld>
            <a:endParaRPr lang="en-US" sz="1200">
              <a:latin typeface="Helvetica Neue Light" pitchFamily="-84"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53244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FFEFA270-70ED-4156-8EED-364E94D039BB}" type="slidenum">
              <a:rPr lang="en-US" sz="1200">
                <a:latin typeface="Helvetica Neue Light" pitchFamily="-84" charset="0"/>
              </a:rPr>
              <a:pPr eaLnBrk="1" hangingPunct="1"/>
              <a:t>27</a:t>
            </a:fld>
            <a:endParaRPr lang="en-US" sz="1200">
              <a:latin typeface="Helvetica Neue Light" pitchFamily="-84"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76523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9DD7368-9536-4FEA-ADF4-50B41E3DF590}" type="slidenum">
              <a:rPr lang="en-US" sz="1200">
                <a:latin typeface="Helvetica Neue Light" pitchFamily="-84" charset="0"/>
              </a:rPr>
              <a:pPr eaLnBrk="1" hangingPunct="1"/>
              <a:t>28</a:t>
            </a:fld>
            <a:endParaRPr lang="en-US" sz="1200">
              <a:latin typeface="Helvetica Neue Light" pitchFamily="-84"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37215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6</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1489657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44CFD43-72B1-4633-9C80-FE9AE9F9958F}" type="slidenum">
              <a:rPr lang="en-US" sz="1200">
                <a:latin typeface="Helvetica Neue Light" pitchFamily="-84" charset="0"/>
              </a:rPr>
              <a:pPr eaLnBrk="1" hangingPunct="1"/>
              <a:t>29</a:t>
            </a:fld>
            <a:endParaRPr lang="en-US" sz="1200">
              <a:latin typeface="Helvetica Neue Light" pitchFamily="-84"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334217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EEC02C2E-0F4C-4597-BD49-C1594D64B2A4}" type="slidenum">
              <a:rPr lang="en-AU">
                <a:latin typeface="Helvetica Neue Light" pitchFamily="-84" charset="0"/>
              </a:rPr>
              <a:pPr eaLnBrk="1" hangingPunct="1"/>
              <a:t>37</a:t>
            </a:fld>
            <a:endParaRPr lang="en-AU">
              <a:latin typeface="Helvetica Neue Light" pitchFamily="-84" charset="0"/>
            </a:endParaRPr>
          </a:p>
        </p:txBody>
      </p:sp>
    </p:spTree>
    <p:extLst>
      <p:ext uri="{BB962C8B-B14F-4D97-AF65-F5344CB8AC3E}">
        <p14:creationId xmlns:p14="http://schemas.microsoft.com/office/powerpoint/2010/main" val="81229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F272CC72-4593-48D1-860B-71C7B5D12973}" type="slidenum">
              <a:rPr lang="en-US">
                <a:latin typeface="Helvetica Neue Light" pitchFamily="-84" charset="0"/>
              </a:rPr>
              <a:pPr eaLnBrk="1" hangingPunct="1"/>
              <a:t>44</a:t>
            </a:fld>
            <a:endParaRPr lang="en-US">
              <a:latin typeface="Helvetica Neue Light" pitchFamily="-8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63460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prstGeom prst="rect">
            <a:avLst/>
          </a:prstGeom>
        </p:spPr>
        <p:txBody>
          <a:bodyPr/>
          <a:lstStyle/>
          <a:p>
            <a:pPr lvl="0"/>
            <a:endParaRPr/>
          </a:p>
        </p:txBody>
      </p:sp>
      <p:sp>
        <p:nvSpPr>
          <p:cNvPr id="222" name="Shape 222"/>
          <p:cNvSpPr>
            <a:spLocks noGrp="1"/>
          </p:cNvSpPr>
          <p:nvPr>
            <p:ph type="body" sz="quarter" idx="1"/>
          </p:nvPr>
        </p:nvSpPr>
        <p:spPr>
          <a:prstGeom prst="rect">
            <a:avLst/>
          </a:prstGeom>
        </p:spPr>
        <p:txBody>
          <a:bodyPr/>
          <a:lstStyle>
            <a:lvl1pPr>
              <a:buClr>
                <a:srgbClr val="000000"/>
              </a:buClr>
            </a:lvl1pPr>
          </a:lstStyle>
          <a:p>
            <a:pPr lvl="0">
              <a:defRPr sz="1800">
                <a:uFillTx/>
              </a:defRPr>
            </a:pPr>
            <a:r>
              <a:rPr sz="1200">
                <a:uFill>
                  <a:solidFill/>
                </a:uFill>
              </a:rPr>
              <a:t>Remind them about the problem.</a:t>
            </a:r>
          </a:p>
        </p:txBody>
      </p:sp>
    </p:spTree>
    <p:extLst>
      <p:ext uri="{BB962C8B-B14F-4D97-AF65-F5344CB8AC3E}">
        <p14:creationId xmlns:p14="http://schemas.microsoft.com/office/powerpoint/2010/main" val="196547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9A174F71-FFA1-4CBA-9983-0C069F32FA9D}" type="slidenum">
              <a:rPr lang="en-US" sz="1200">
                <a:latin typeface="Helvetica Neue Light" pitchFamily="-84" charset="0"/>
              </a:rPr>
              <a:pPr eaLnBrk="1" hangingPunct="1"/>
              <a:t>13</a:t>
            </a:fld>
            <a:endParaRPr lang="en-US" sz="1200">
              <a:latin typeface="Helvetica Neue Light" pitchFamily="-84"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19164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347CA987-60BC-4ADF-AC38-5EE207FBB50E}" type="slidenum">
              <a:rPr lang="en-US" sz="1200">
                <a:latin typeface="Helvetica Neue Light" pitchFamily="-84" charset="0"/>
              </a:rPr>
              <a:pPr eaLnBrk="1" hangingPunct="1"/>
              <a:t>14</a:t>
            </a:fld>
            <a:endParaRPr lang="en-US" sz="1200">
              <a:latin typeface="Helvetica Neue Light" pitchFamily="-84"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473206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FB7EB734-FAF0-459E-8E5A-3ECD378EE676}" type="slidenum">
              <a:rPr lang="en-US" sz="1200">
                <a:latin typeface="Helvetica Neue Light" pitchFamily="-84" charset="0"/>
              </a:rPr>
              <a:pPr eaLnBrk="1" hangingPunct="1"/>
              <a:t>15</a:t>
            </a:fld>
            <a:endParaRPr lang="en-US" sz="1200">
              <a:latin typeface="Helvetica Neue Light" pitchFamily="-84"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0541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26A6D8B-5E78-4F4D-9D06-E71A37F19811}" type="slidenum">
              <a:rPr lang="en-US" sz="1200">
                <a:latin typeface="Helvetica Neue Light" pitchFamily="-84" charset="0"/>
              </a:rPr>
              <a:pPr eaLnBrk="1" hangingPunct="1"/>
              <a:t>16</a:t>
            </a:fld>
            <a:endParaRPr lang="en-US" sz="1200">
              <a:latin typeface="Helvetica Neue Light" pitchFamily="-84"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999779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C006DD5F-2C96-4766-96AC-FD247E60665A}" type="slidenum">
              <a:rPr lang="en-US" sz="1200">
                <a:latin typeface="Helvetica Neue Light" pitchFamily="-84" charset="0"/>
              </a:rPr>
              <a:pPr eaLnBrk="1" hangingPunct="1"/>
              <a:t>17</a:t>
            </a:fld>
            <a:endParaRPr lang="en-US" sz="1200">
              <a:latin typeface="Helvetica Neue Light" pitchFamily="-84"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382775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9A2F7934-E81A-4AAE-A5E5-84D3DC112B5F}" type="slidenum">
              <a:rPr lang="en-US" sz="1200">
                <a:latin typeface="Helvetica Neue Light" pitchFamily="-84" charset="0"/>
              </a:rPr>
              <a:pPr eaLnBrk="1" hangingPunct="1"/>
              <a:t>18</a:t>
            </a:fld>
            <a:endParaRPr lang="en-US" sz="1200">
              <a:latin typeface="Helvetica Neue Light" pitchFamily="-84"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23969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2C4BC14E-BE10-4F57-A184-817495ED4633}" type="datetime1">
              <a:rPr lang="en-US"/>
              <a:pPr/>
              <a:t>8/29/16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379E5C7C-89C4-462D-8487-E5DE41F8F2B0}" type="slidenum">
              <a:rPr lang="en-US"/>
              <a:pPr/>
              <a:t>‹#›</a:t>
            </a:fld>
            <a:endParaRPr lang="en-US"/>
          </a:p>
        </p:txBody>
      </p:sp>
    </p:spTree>
    <p:extLst>
      <p:ext uri="{BB962C8B-B14F-4D97-AF65-F5344CB8AC3E}">
        <p14:creationId xmlns:p14="http://schemas.microsoft.com/office/powerpoint/2010/main" val="300663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CF755C18-94B5-4849-9543-2D4E12A10CB6}"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4377DFA2-BE8E-4930-BE40-BE3171F052D7}" type="slidenum">
              <a:rPr lang="en-US"/>
              <a:pPr/>
              <a:t>‹#›</a:t>
            </a:fld>
            <a:endParaRPr lang="en-US"/>
          </a:p>
        </p:txBody>
      </p:sp>
    </p:spTree>
    <p:extLst>
      <p:ext uri="{BB962C8B-B14F-4D97-AF65-F5344CB8AC3E}">
        <p14:creationId xmlns:p14="http://schemas.microsoft.com/office/powerpoint/2010/main" val="394079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C8E33491-AB93-4859-AB95-F8F26EF23693}"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3C54694C-48CC-433E-8922-0DF060D32DEC}" type="slidenum">
              <a:rPr lang="en-US"/>
              <a:pPr/>
              <a:t>‹#›</a:t>
            </a:fld>
            <a:endParaRPr lang="en-US"/>
          </a:p>
        </p:txBody>
      </p:sp>
    </p:spTree>
    <p:extLst>
      <p:ext uri="{BB962C8B-B14F-4D97-AF65-F5344CB8AC3E}">
        <p14:creationId xmlns:p14="http://schemas.microsoft.com/office/powerpoint/2010/main" val="120621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0876" y="174627"/>
            <a:ext cx="10728326" cy="1841500"/>
          </a:xfrm>
        </p:spPr>
        <p:txBody>
          <a:bodyPr/>
          <a:lstStyle/>
          <a:p>
            <a:r>
              <a:rPr lang="en-AU" smtClean="0"/>
              <a:t>Click to edit Master title style</a:t>
            </a:r>
            <a:endParaRPr lang="en-US"/>
          </a:p>
        </p:txBody>
      </p:sp>
      <p:sp>
        <p:nvSpPr>
          <p:cNvPr id="3" name="Table Placeholder 2"/>
          <p:cNvSpPr>
            <a:spLocks noGrp="1"/>
          </p:cNvSpPr>
          <p:nvPr>
            <p:ph type="tbl" idx="1"/>
          </p:nvPr>
        </p:nvSpPr>
        <p:spPr>
          <a:xfrm>
            <a:off x="650876" y="2444750"/>
            <a:ext cx="11703050" cy="6275388"/>
          </a:xfrm>
        </p:spPr>
        <p:txBody>
          <a:bodyPr>
            <a:normAutofit/>
          </a:bodyPr>
          <a:lstStyle/>
          <a:p>
            <a:pPr lvl="0"/>
            <a:endParaRPr lang="en-US" noProof="0" smtClean="0"/>
          </a:p>
        </p:txBody>
      </p:sp>
      <p:sp>
        <p:nvSpPr>
          <p:cNvPr id="4" name="Date Placeholder 23"/>
          <p:cNvSpPr>
            <a:spLocks noGrp="1"/>
          </p:cNvSpPr>
          <p:nvPr>
            <p:ph type="dt" sz="half" idx="10"/>
          </p:nvPr>
        </p:nvSpPr>
        <p:spPr/>
        <p:txBody>
          <a:bodyPr/>
          <a:lstStyle>
            <a:lvl1pPr>
              <a:defRPr/>
            </a:lvl1pPr>
          </a:lstStyle>
          <a:p>
            <a:fld id="{A898742C-182C-41E6-9704-4B93DF094172}"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FD0CB18A-FA2D-4BA8-8A9F-DB253D966E38}" type="slidenum">
              <a:rPr lang="en-US"/>
              <a:pPr/>
              <a:t>‹#›</a:t>
            </a:fld>
            <a:endParaRPr lang="en-US"/>
          </a:p>
        </p:txBody>
      </p:sp>
    </p:spTree>
    <p:extLst>
      <p:ext uri="{BB962C8B-B14F-4D97-AF65-F5344CB8AC3E}">
        <p14:creationId xmlns:p14="http://schemas.microsoft.com/office/powerpoint/2010/main" val="1357966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6712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B45F0B47-3915-4E23-BB15-D64D065E7697}" type="datetime1">
              <a:rPr lang="en-US"/>
              <a:pPr/>
              <a:t>8/29/16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9D831894-D429-4448-A824-E001AF696DE1}" type="slidenum">
              <a:rPr lang="en-US"/>
              <a:pPr/>
              <a:t>‹#›</a:t>
            </a:fld>
            <a:endParaRPr lang="en-US"/>
          </a:p>
        </p:txBody>
      </p:sp>
    </p:spTree>
    <p:extLst>
      <p:ext uri="{BB962C8B-B14F-4D97-AF65-F5344CB8AC3E}">
        <p14:creationId xmlns:p14="http://schemas.microsoft.com/office/powerpoint/2010/main" val="8975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EBD9E785-9EAA-461B-94D7-A003087C6845}" type="datetime1">
              <a:rPr lang="en-US"/>
              <a:pPr/>
              <a:t>8/29/16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33322D28-0093-44AC-B9E5-63A213C554B8}" type="slidenum">
              <a:rPr lang="en-US"/>
              <a:pPr/>
              <a:t>‹#›</a:t>
            </a:fld>
            <a:endParaRPr lang="en-US"/>
          </a:p>
        </p:txBody>
      </p:sp>
    </p:spTree>
    <p:extLst>
      <p:ext uri="{BB962C8B-B14F-4D97-AF65-F5344CB8AC3E}">
        <p14:creationId xmlns:p14="http://schemas.microsoft.com/office/powerpoint/2010/main" val="308748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3CC53CA3-2A17-49E2-9A49-36EB7C030CA2}" type="datetime1">
              <a:rPr lang="en-US"/>
              <a:pPr/>
              <a:t>8/29/16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CE5C273F-B1BD-426F-99F9-A742A7EBDD96}" type="slidenum">
              <a:rPr lang="en-US"/>
              <a:pPr/>
              <a:t>‹#›</a:t>
            </a:fld>
            <a:endParaRPr lang="en-US"/>
          </a:p>
        </p:txBody>
      </p:sp>
    </p:spTree>
    <p:extLst>
      <p:ext uri="{BB962C8B-B14F-4D97-AF65-F5344CB8AC3E}">
        <p14:creationId xmlns:p14="http://schemas.microsoft.com/office/powerpoint/2010/main" val="52521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A171C947-0807-4D73-996B-5AB9EA3E2A39}" type="datetime1">
              <a:rPr lang="en-US"/>
              <a:pPr/>
              <a:t>8/29/16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7DFD2D31-5886-48BC-BAAE-26F1F2A72AE5}" type="slidenum">
              <a:rPr lang="en-US"/>
              <a:pPr/>
              <a:t>‹#›</a:t>
            </a:fld>
            <a:endParaRPr lang="en-US"/>
          </a:p>
        </p:txBody>
      </p:sp>
    </p:spTree>
    <p:extLst>
      <p:ext uri="{BB962C8B-B14F-4D97-AF65-F5344CB8AC3E}">
        <p14:creationId xmlns:p14="http://schemas.microsoft.com/office/powerpoint/2010/main" val="964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B57BBC69-0143-435F-B2E5-0E8EC8F4D895}" type="datetime1">
              <a:rPr lang="en-US"/>
              <a:pPr/>
              <a:t>8/29/16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6573392E-567E-4811-9D0C-FB827E7E712C}" type="slidenum">
              <a:rPr lang="en-US"/>
              <a:pPr/>
              <a:t>‹#›</a:t>
            </a:fld>
            <a:endParaRPr lang="en-US"/>
          </a:p>
        </p:txBody>
      </p:sp>
    </p:spTree>
    <p:extLst>
      <p:ext uri="{BB962C8B-B14F-4D97-AF65-F5344CB8AC3E}">
        <p14:creationId xmlns:p14="http://schemas.microsoft.com/office/powerpoint/2010/main" val="118080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DCE8B650-E14D-4F12-A002-745DADEDF9DA}" type="datetime1">
              <a:rPr lang="en-US"/>
              <a:pPr/>
              <a:t>8/29/16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6E909F1C-F24B-494F-8B3F-EE5D8991417D}" type="slidenum">
              <a:rPr lang="en-US"/>
              <a:pPr/>
              <a:t>‹#›</a:t>
            </a:fld>
            <a:endParaRPr lang="en-US"/>
          </a:p>
        </p:txBody>
      </p:sp>
    </p:spTree>
    <p:extLst>
      <p:ext uri="{BB962C8B-B14F-4D97-AF65-F5344CB8AC3E}">
        <p14:creationId xmlns:p14="http://schemas.microsoft.com/office/powerpoint/2010/main" val="3543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9BB1D423-ED56-4BA0-9379-EB11B4D77205}" type="datetime1">
              <a:rPr lang="en-US"/>
              <a:pPr/>
              <a:t>8/29/16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C5933BA5-8A5C-474B-9136-EFE4209A7A7F}" type="slidenum">
              <a:rPr lang="en-US"/>
              <a:pPr/>
              <a:t>‹#›</a:t>
            </a:fld>
            <a:endParaRPr lang="en-US"/>
          </a:p>
        </p:txBody>
      </p:sp>
    </p:spTree>
    <p:extLst>
      <p:ext uri="{BB962C8B-B14F-4D97-AF65-F5344CB8AC3E}">
        <p14:creationId xmlns:p14="http://schemas.microsoft.com/office/powerpoint/2010/main" val="12947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EA5253BA-5CBF-4140-BBCF-A2DD09821FD1}" type="datetime1">
              <a:rPr lang="en-US"/>
              <a:pPr/>
              <a:t>8/29/16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6572FB45-05EB-4C20-820B-967B82F253B0}" type="slidenum">
              <a:rPr lang="en-US"/>
              <a:pPr/>
              <a:t>‹#›</a:t>
            </a:fld>
            <a:endParaRPr lang="en-US"/>
          </a:p>
        </p:txBody>
      </p:sp>
    </p:spTree>
    <p:extLst>
      <p:ext uri="{BB962C8B-B14F-4D97-AF65-F5344CB8AC3E}">
        <p14:creationId xmlns:p14="http://schemas.microsoft.com/office/powerpoint/2010/main" val="4269564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51209"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3B13C25D-9C23-4207-9006-4CAA5543B1B3}" type="datetime1">
              <a:rPr lang="en-US"/>
              <a:pPr/>
              <a:t>8/29/16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0C0881FF-D17A-4F5B-932F-AFF859894F90}"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14" r:id="rId2"/>
    <p:sldLayoutId id="2147483722" r:id="rId3"/>
    <p:sldLayoutId id="2147483715" r:id="rId4"/>
    <p:sldLayoutId id="2147483716" r:id="rId5"/>
    <p:sldLayoutId id="2147483717" r:id="rId6"/>
    <p:sldLayoutId id="2147483723" r:id="rId7"/>
    <p:sldLayoutId id="2147483718" r:id="rId8"/>
    <p:sldLayoutId id="2147483724" r:id="rId9"/>
    <p:sldLayoutId id="2147483719" r:id="rId10"/>
    <p:sldLayoutId id="2147483720" r:id="rId11"/>
    <p:sldLayoutId id="2147483725" r:id="rId12"/>
    <p:sldLayoutId id="2147483726" r:id="rId13"/>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ctrTitle"/>
          </p:nvPr>
        </p:nvSpPr>
        <p:spPr>
          <a:xfrm>
            <a:off x="1965896" y="5380856"/>
            <a:ext cx="10533888" cy="2093773"/>
          </a:xfrm>
        </p:spPr>
        <p:txBody>
          <a:bodyPr lIns="50794" tIns="50794" rIns="50794" bIns="50794">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latin typeface="Arial" pitchFamily="34" charset="0"/>
              </a:rPr>
              <a:t/>
            </a:r>
            <a:br>
              <a:rPr lang="en-US" sz="5500" dirty="0">
                <a:effectLst>
                  <a:outerShdw blurRad="38100" dist="38100" dir="2700000" algn="tl">
                    <a:srgbClr val="C0C0C0"/>
                  </a:outerShdw>
                </a:effectLst>
                <a:latin typeface="Arial" pitchFamily="34" charset="0"/>
              </a:rPr>
            </a:br>
            <a:r>
              <a:rPr lang="en-US" sz="5500">
                <a:effectLst>
                  <a:outerShdw blurRad="38100" dist="38100" dir="2700000" algn="tl">
                    <a:srgbClr val="C0C0C0"/>
                  </a:outerShdw>
                </a:effectLst>
                <a:latin typeface="Arial" pitchFamily="34" charset="0"/>
              </a:rPr>
              <a:t>Lecture </a:t>
            </a:r>
            <a:r>
              <a:rPr lang="en-US" sz="5500" smtClean="0">
                <a:effectLst>
                  <a:outerShdw blurRad="38100" dist="38100" dir="2700000" algn="tl">
                    <a:srgbClr val="C0C0C0"/>
                  </a:outerShdw>
                </a:effectLst>
                <a:latin typeface="Arial" pitchFamily="34" charset="0"/>
              </a:rPr>
              <a:t>16</a:t>
            </a:r>
            <a:r>
              <a:rPr lang="en-US" sz="5500" dirty="0">
                <a:effectLst>
                  <a:outerShdw blurRad="38100" dist="38100" dir="2700000" algn="tl">
                    <a:srgbClr val="C0C0C0"/>
                  </a:outerShdw>
                </a:effectLst>
                <a:latin typeface="Arial" pitchFamily="34" charset="0"/>
              </a:rPr>
              <a:t/>
            </a:r>
            <a:br>
              <a:rPr lang="en-US" sz="5500" dirty="0">
                <a:effectLst>
                  <a:outerShdw blurRad="38100" dist="38100" dir="2700000" algn="tl">
                    <a:srgbClr val="C0C0C0"/>
                  </a:outerShdw>
                </a:effectLst>
                <a:latin typeface="Arial" pitchFamily="34" charset="0"/>
              </a:rPr>
            </a:br>
            <a:r>
              <a:rPr lang="en-US" sz="5500" dirty="0">
                <a:effectLst>
                  <a:outerShdw blurRad="38100" dist="38100" dir="2700000" algn="tl">
                    <a:srgbClr val="C0C0C0"/>
                  </a:outerShdw>
                </a:effectLst>
                <a:latin typeface="Arial" pitchFamily="34" charset="0"/>
              </a:rPr>
              <a:t/>
            </a:r>
            <a:br>
              <a:rPr lang="en-US" sz="5500" dirty="0">
                <a:effectLst>
                  <a:outerShdw blurRad="38100" dist="38100" dir="2700000" algn="tl">
                    <a:srgbClr val="C0C0C0"/>
                  </a:outerShdw>
                </a:effectLst>
                <a:latin typeface="Arial" pitchFamily="34" charset="0"/>
              </a:rPr>
            </a:br>
            <a:r>
              <a:rPr lang="en-US" sz="5500" dirty="0">
                <a:effectLst>
                  <a:outerShdw blurRad="38100" dist="38100" dir="2700000" algn="tl">
                    <a:srgbClr val="C0C0C0"/>
                  </a:outerShdw>
                </a:effectLst>
                <a:latin typeface="Arial" pitchFamily="34" charset="0"/>
              </a:rPr>
              <a:t>Backtracking</a:t>
            </a:r>
          </a:p>
        </p:txBody>
      </p:sp>
      <p:sp>
        <p:nvSpPr>
          <p:cNvPr id="3074" name="Rectangle 2"/>
          <p:cNvSpPr>
            <a:spLocks/>
          </p:cNvSpPr>
          <p:nvPr/>
        </p:nvSpPr>
        <p:spPr bwMode="auto">
          <a:xfrm>
            <a:off x="1584326" y="8864601"/>
            <a:ext cx="10299701"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extLst>
      <p:ext uri="{BB962C8B-B14F-4D97-AF65-F5344CB8AC3E}">
        <p14:creationId xmlns:p14="http://schemas.microsoft.com/office/powerpoint/2010/main" val="157985186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 name="Table 224"/>
          <p:cNvGraphicFramePr/>
          <p:nvPr/>
        </p:nvGraphicFramePr>
        <p:xfrm>
          <a:off x="3813175" y="1352550"/>
          <a:ext cx="5499100" cy="6057904"/>
        </p:xfrm>
        <a:graphic>
          <a:graphicData uri="http://schemas.openxmlformats.org/drawingml/2006/table">
            <a:tbl>
              <a:tblPr bandRow="1"/>
              <a:tblGrid>
                <a:gridCol w="687388"/>
                <a:gridCol w="687387"/>
                <a:gridCol w="687388"/>
                <a:gridCol w="687387"/>
                <a:gridCol w="687388"/>
                <a:gridCol w="687387"/>
                <a:gridCol w="687388"/>
                <a:gridCol w="687387"/>
              </a:tblGrid>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7238">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a:uFill>
                            <a:solidFill>
                              <a:srgbClr val="000000"/>
                            </a:solidFill>
                          </a:uFill>
                          <a:latin typeface="Helvetica Neue Light"/>
                          <a:ea typeface="Helvetica Neue Light"/>
                          <a:cs typeface="Helvetica Neue Light"/>
                          <a:sym typeface="Helvetica Neue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sp>
        <p:nvSpPr>
          <p:cNvPr id="225" name="Shape 225"/>
          <p:cNvSpPr/>
          <p:nvPr/>
        </p:nvSpPr>
        <p:spPr>
          <a:xfrm>
            <a:off x="2679700" y="8115300"/>
            <a:ext cx="7539794" cy="8255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lnSpc>
                <a:spcPts val="8700"/>
              </a:lnSpc>
              <a:defRPr sz="1800"/>
            </a:pPr>
            <a:r>
              <a:rPr sz="4800">
                <a:uFill>
                  <a:solidFill/>
                </a:uFill>
                <a:latin typeface="+mn-lt"/>
                <a:ea typeface="+mn-ea"/>
                <a:cs typeface="+mn-cs"/>
                <a:sym typeface="Helvetica Light"/>
              </a:rPr>
              <a:t>8x7x6x5x4x3x2x1 = </a:t>
            </a:r>
            <a:r>
              <a:rPr sz="4800" b="1">
                <a:uFill>
                  <a:solidFill/>
                </a:uFill>
              </a:rPr>
              <a:t>40,320</a:t>
            </a:r>
          </a:p>
        </p:txBody>
      </p:sp>
    </p:spTree>
    <p:extLst>
      <p:ext uri="{BB962C8B-B14F-4D97-AF65-F5344CB8AC3E}">
        <p14:creationId xmlns:p14="http://schemas.microsoft.com/office/powerpoint/2010/main" val="151961875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idx="4294967295"/>
          </p:nvPr>
        </p:nvSpPr>
        <p:spPr>
          <a:xfrm>
            <a:off x="1292454" y="580644"/>
            <a:ext cx="10744201" cy="1714501"/>
          </a:xfrm>
          <a:prstGeom prst="rect">
            <a:avLst/>
          </a:prstGeom>
        </p:spPr>
        <p:txBody>
          <a:bodyPr/>
          <a:lstStyle>
            <a:lvl1pPr>
              <a:defRPr sz="4500"/>
            </a:lvl1pPr>
          </a:lstStyle>
          <a:p>
            <a:pPr lvl="0">
              <a:defRPr sz="1800">
                <a:uFillTx/>
              </a:defRPr>
            </a:pPr>
            <a:r>
              <a:rPr sz="4500">
                <a:uFill>
                  <a:solidFill/>
                </a:uFill>
              </a:rPr>
              <a:t>Fundamental Problem with Brute Force ...</a:t>
            </a:r>
          </a:p>
        </p:txBody>
      </p:sp>
      <p:sp>
        <p:nvSpPr>
          <p:cNvPr id="228" name="Shape 228"/>
          <p:cNvSpPr/>
          <p:nvPr/>
        </p:nvSpPr>
        <p:spPr>
          <a:xfrm>
            <a:off x="990600" y="7620000"/>
            <a:ext cx="11353800" cy="1270000"/>
          </a:xfrm>
          <a:prstGeom prst="rect">
            <a:avLst/>
          </a:prstGeom>
          <a:ln w="12700">
            <a:round/>
          </a:ln>
          <a:extLst>
            <a:ext uri="{C572A759-6A51-4108-AA02-DFA0A04FC94B}">
              <ma14:wrappingTextBoxFlag xmlns:ma14="http://schemas.microsoft.com/office/mac/drawingml/2011/main" val="1"/>
            </a:ext>
          </a:extLst>
        </p:spPr>
        <p:txBody>
          <a:bodyPr lIns="63500" tIns="63500" rIns="63500" bIns="63500" anchor="ctr"/>
          <a:lstStyle>
            <a:lvl1pPr algn="ctr" defTabSz="914400">
              <a:buClr>
                <a:srgbClr val="6B3019"/>
              </a:buClr>
              <a:defRPr sz="4500">
                <a:uFill>
                  <a:solidFill/>
                </a:uFill>
                <a:latin typeface="+mn-lt"/>
                <a:ea typeface="+mn-ea"/>
                <a:cs typeface="+mn-cs"/>
                <a:sym typeface="Helvetica Light"/>
              </a:defRPr>
            </a:lvl1pPr>
          </a:lstStyle>
          <a:p>
            <a:pPr lvl="0">
              <a:defRPr sz="1800">
                <a:uFillTx/>
              </a:defRPr>
            </a:pPr>
            <a:r>
              <a:rPr sz="4500">
                <a:uFill>
                  <a:solidFill/>
                </a:uFill>
              </a:rPr>
              <a:t>Number of possible solutions</a:t>
            </a:r>
          </a:p>
        </p:txBody>
      </p:sp>
      <p:grpSp>
        <p:nvGrpSpPr>
          <p:cNvPr id="231" name="Group 231"/>
          <p:cNvGrpSpPr/>
          <p:nvPr/>
        </p:nvGrpSpPr>
        <p:grpSpPr>
          <a:xfrm>
            <a:off x="3771900" y="2311400"/>
            <a:ext cx="5782734" cy="4572000"/>
            <a:chOff x="-215900" y="-139700"/>
            <a:chExt cx="5782733" cy="4572000"/>
          </a:xfrm>
        </p:grpSpPr>
        <p:pic>
          <p:nvPicPr>
            <p:cNvPr id="230" name="4417302396_8b66baaffc.jpg"/>
            <p:cNvPicPr/>
            <p:nvPr/>
          </p:nvPicPr>
          <p:blipFill>
            <a:blip r:embed="rId2">
              <a:extLst/>
            </a:blip>
            <a:stretch>
              <a:fillRect/>
            </a:stretch>
          </p:blipFill>
          <p:spPr>
            <a:xfrm>
              <a:off x="0" y="0"/>
              <a:ext cx="5350934" cy="4013200"/>
            </a:xfrm>
            <a:prstGeom prst="rect">
              <a:avLst/>
            </a:prstGeom>
            <a:ln>
              <a:noFill/>
            </a:ln>
            <a:effectLst/>
          </p:spPr>
        </p:pic>
        <p:pic>
          <p:nvPicPr>
            <p:cNvPr id="229" name="Picture 228"/>
            <p:cNvPicPr/>
            <p:nvPr/>
          </p:nvPicPr>
          <p:blipFill>
            <a:blip r:embed="rId3">
              <a:extLst/>
            </a:blip>
            <a:stretch>
              <a:fillRect/>
            </a:stretch>
          </p:blipFill>
          <p:spPr>
            <a:xfrm>
              <a:off x="-215900" y="-139700"/>
              <a:ext cx="5782734" cy="4572000"/>
            </a:xfrm>
            <a:prstGeom prst="rect">
              <a:avLst/>
            </a:prstGeom>
            <a:effectLst/>
          </p:spPr>
        </p:pic>
      </p:grpSp>
    </p:spTree>
    <p:extLst>
      <p:ext uri="{BB962C8B-B14F-4D97-AF65-F5344CB8AC3E}">
        <p14:creationId xmlns:p14="http://schemas.microsoft.com/office/powerpoint/2010/main" val="291100507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title" idx="4294967295"/>
          </p:nvPr>
        </p:nvSpPr>
        <p:spPr>
          <a:xfrm>
            <a:off x="1533848" y="225915"/>
            <a:ext cx="11017224" cy="1625601"/>
          </a:xfrm>
          <a:prstGeom prst="rect">
            <a:avLst/>
          </a:prstGeom>
        </p:spPr>
        <p:txBody>
          <a:bodyPr>
            <a:normAutofit fontScale="90000"/>
          </a:bodyPr>
          <a:lstStyle>
            <a:lvl1pPr>
              <a:defRPr sz="6000"/>
            </a:lvl1pPr>
          </a:lstStyle>
          <a:p>
            <a:pPr lvl="0">
              <a:defRPr sz="1800">
                <a:uFillTx/>
              </a:defRPr>
            </a:pPr>
            <a:r>
              <a:rPr sz="6000" dirty="0">
                <a:uFill>
                  <a:solidFill/>
                </a:uFill>
              </a:rPr>
              <a:t>Solving 8 </a:t>
            </a:r>
            <a:r>
              <a:rPr sz="6000" dirty="0" smtClean="0">
                <a:uFill>
                  <a:solidFill/>
                </a:uFill>
              </a:rPr>
              <a:t>Queens</a:t>
            </a:r>
            <a:r>
              <a:rPr lang="en-AU" sz="6000" dirty="0" smtClean="0">
                <a:uFill>
                  <a:solidFill/>
                </a:uFill>
              </a:rPr>
              <a:t> using backtracking</a:t>
            </a:r>
            <a:endParaRPr sz="6000" dirty="0">
              <a:uFill>
                <a:solidFill/>
              </a:uFill>
            </a:endParaRPr>
          </a:p>
        </p:txBody>
      </p:sp>
      <p:grpSp>
        <p:nvGrpSpPr>
          <p:cNvPr id="236" name="Group 236"/>
          <p:cNvGrpSpPr/>
          <p:nvPr/>
        </p:nvGrpSpPr>
        <p:grpSpPr>
          <a:xfrm>
            <a:off x="4288686" y="2868418"/>
            <a:ext cx="5435543" cy="2625269"/>
            <a:chOff x="0" y="7370"/>
            <a:chExt cx="5435541" cy="2625268"/>
          </a:xfrm>
        </p:grpSpPr>
        <p:sp>
          <p:nvSpPr>
            <p:cNvPr id="234" name="Shape 234"/>
            <p:cNvSpPr/>
            <p:nvPr/>
          </p:nvSpPr>
          <p:spPr>
            <a:xfrm>
              <a:off x="0" y="191084"/>
              <a:ext cx="5435542" cy="2257841"/>
            </a:xfrm>
            <a:prstGeom prst="roundRect">
              <a:avLst>
                <a:gd name="adj" fmla="val 16667"/>
              </a:avLst>
            </a:prstGeom>
            <a:gradFill flip="none" rotWithShape="1">
              <a:gsLst>
                <a:gs pos="0">
                  <a:srgbClr val="2CABC4"/>
                </a:gs>
                <a:gs pos="100000">
                  <a:srgbClr val="BDF2FF"/>
                </a:gs>
              </a:gsLst>
              <a:lin ang="16200000" scaled="0"/>
            </a:gradFill>
            <a:ln w="9525" cap="flat">
              <a:solidFill>
                <a:srgbClr val="3FA0B5"/>
              </a:solidFill>
              <a:prstDash val="solid"/>
              <a:round/>
            </a:ln>
            <a:effectLst>
              <a:outerShdw blurRad="38100" dist="23000" dir="5400000" rotWithShape="0">
                <a:srgbClr val="000000">
                  <a:alpha val="35000"/>
                </a:srgbClr>
              </a:outerShdw>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35" name="Shape 235"/>
            <p:cNvSpPr/>
            <p:nvPr/>
          </p:nvSpPr>
          <p:spPr>
            <a:xfrm>
              <a:off x="107259" y="7370"/>
              <a:ext cx="5221025" cy="262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p>
              <a:pPr lvl="0" algn="ctr" defTabSz="914400">
                <a:buClr>
                  <a:srgbClr val="000000"/>
                </a:buClr>
                <a:defRPr sz="1800"/>
              </a:pPr>
              <a:r>
                <a:rPr lang="en-AU" sz="3600" dirty="0" smtClean="0">
                  <a:uFill>
                    <a:solidFill/>
                  </a:uFill>
                  <a:latin typeface="+mn-lt"/>
                  <a:ea typeface="+mn-ea"/>
                  <a:cs typeface="+mn-cs"/>
                  <a:sym typeface="Helvetica Light"/>
                </a:rPr>
                <a:t>AIM:</a:t>
              </a:r>
            </a:p>
            <a:p>
              <a:pPr lvl="0" algn="ctr" defTabSz="914400">
                <a:buClr>
                  <a:srgbClr val="000000"/>
                </a:buClr>
                <a:defRPr sz="1800"/>
              </a:pPr>
              <a:r>
                <a:rPr sz="3600" dirty="0" smtClean="0">
                  <a:uFill>
                    <a:solidFill/>
                  </a:uFill>
                  <a:latin typeface="+mn-lt"/>
                  <a:ea typeface="+mn-ea"/>
                  <a:cs typeface="+mn-cs"/>
                  <a:sym typeface="Helvetica Light"/>
                </a:rPr>
                <a:t>Generate </a:t>
              </a:r>
              <a:r>
                <a:rPr sz="3600" dirty="0">
                  <a:uFill>
                    <a:solidFill/>
                  </a:uFill>
                  <a:latin typeface="+mn-lt"/>
                  <a:ea typeface="+mn-ea"/>
                  <a:cs typeface="+mn-cs"/>
                  <a:sym typeface="Helvetica Light"/>
                </a:rPr>
                <a:t>a list of </a:t>
              </a:r>
              <a:r>
                <a:rPr sz="3600" b="1" dirty="0">
                  <a:uFill>
                    <a:solidFill/>
                  </a:uFill>
                </a:rPr>
                <a:t>all</a:t>
              </a:r>
              <a:r>
                <a:rPr sz="3600" dirty="0">
                  <a:uFill>
                    <a:solidFill/>
                  </a:uFill>
                  <a:latin typeface="+mn-lt"/>
                  <a:ea typeface="+mn-ea"/>
                  <a:cs typeface="+mn-cs"/>
                  <a:sym typeface="Helvetica Light"/>
                </a:rPr>
                <a:t> the possible positions for the Queens</a:t>
              </a:r>
            </a:p>
          </p:txBody>
        </p:sp>
      </p:grpSp>
      <p:grpSp>
        <p:nvGrpSpPr>
          <p:cNvPr id="240" name="Group 240"/>
          <p:cNvGrpSpPr/>
          <p:nvPr/>
        </p:nvGrpSpPr>
        <p:grpSpPr>
          <a:xfrm>
            <a:off x="2109912" y="6213351"/>
            <a:ext cx="10297144" cy="1471762"/>
            <a:chOff x="6727474" y="102817"/>
            <a:chExt cx="5530698" cy="2457963"/>
          </a:xfrm>
        </p:grpSpPr>
        <p:sp>
          <p:nvSpPr>
            <p:cNvPr id="238" name="Shape 238"/>
            <p:cNvSpPr/>
            <p:nvPr/>
          </p:nvSpPr>
          <p:spPr>
            <a:xfrm>
              <a:off x="6727474" y="102817"/>
              <a:ext cx="5530698" cy="751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p>
              <a:pPr lvl="0" algn="ctr" defTabSz="914400">
                <a:buClr>
                  <a:srgbClr val="000000"/>
                </a:buClr>
                <a:defRPr sz="1800"/>
              </a:pPr>
              <a:r>
                <a:rPr sz="3600" dirty="0">
                  <a:uFill>
                    <a:solidFill/>
                  </a:uFill>
                  <a:latin typeface="+mn-lt"/>
                  <a:ea typeface="+mn-ea"/>
                  <a:cs typeface="+mn-cs"/>
                  <a:sym typeface="Helvetica Light"/>
                </a:rPr>
                <a:t>Avoid </a:t>
              </a:r>
              <a:r>
                <a:rPr sz="3600">
                  <a:uFill>
                    <a:solidFill/>
                  </a:uFill>
                  <a:latin typeface="+mn-lt"/>
                  <a:ea typeface="+mn-ea"/>
                  <a:cs typeface="+mn-cs"/>
                  <a:sym typeface="Helvetica Light"/>
                </a:rPr>
                <a:t>unnecessary </a:t>
              </a:r>
              <a:r>
                <a:rPr sz="3600" smtClean="0">
                  <a:uFill>
                    <a:solidFill/>
                  </a:uFill>
                  <a:latin typeface="+mn-lt"/>
                  <a:ea typeface="+mn-ea"/>
                  <a:cs typeface="+mn-cs"/>
                  <a:sym typeface="Helvetica Light"/>
                </a:rPr>
                <a:t>candidates</a:t>
              </a:r>
              <a:endParaRPr sz="3600" dirty="0">
                <a:uFill>
                  <a:solidFill/>
                </a:uFill>
                <a:latin typeface="+mn-lt"/>
                <a:ea typeface="+mn-ea"/>
                <a:cs typeface="+mn-cs"/>
                <a:sym typeface="Helvetica Light"/>
              </a:endParaRPr>
            </a:p>
          </p:txBody>
        </p:sp>
        <p:sp>
          <p:nvSpPr>
            <p:cNvPr id="239" name="Shape 239"/>
            <p:cNvSpPr/>
            <p:nvPr/>
          </p:nvSpPr>
          <p:spPr>
            <a:xfrm>
              <a:off x="6882179" y="1426595"/>
              <a:ext cx="4950557" cy="1134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p>
              <a:pPr lvl="0" algn="ctr" defTabSz="914400">
                <a:buClr>
                  <a:srgbClr val="000000"/>
                </a:buClr>
                <a:defRPr sz="1800"/>
              </a:pPr>
              <a:r>
                <a:rPr sz="2700">
                  <a:uFill>
                    <a:solidFill/>
                  </a:uFill>
                  <a:latin typeface="Arial"/>
                  <a:ea typeface="Arial"/>
                  <a:cs typeface="Arial"/>
                  <a:sym typeface="Arial"/>
                </a:rPr>
                <a:t>by inspecting </a:t>
              </a:r>
              <a:r>
                <a:rPr sz="2700" b="1">
                  <a:uFill>
                    <a:solidFill/>
                  </a:uFill>
                  <a:latin typeface="Arial"/>
                  <a:ea typeface="Arial"/>
                  <a:cs typeface="Arial"/>
                  <a:sym typeface="Arial"/>
                </a:rPr>
                <a:t>partial solutions</a:t>
              </a:r>
            </a:p>
          </p:txBody>
        </p:sp>
      </p:grpSp>
    </p:spTree>
    <p:extLst>
      <p:ext uri="{BB962C8B-B14F-4D97-AF65-F5344CB8AC3E}">
        <p14:creationId xmlns:p14="http://schemas.microsoft.com/office/powerpoint/2010/main" val="100269099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extLst>
              <p:ext uri="{D42A27DB-BD31-4B8C-83A1-F6EECF244321}">
                <p14:modId xmlns:p14="http://schemas.microsoft.com/office/powerpoint/2010/main" val="1476318328"/>
              </p:ext>
            </p:extLst>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70" name="TextBox 14"/>
          <p:cNvSpPr txBox="1">
            <a:spLocks noChangeArrowheads="1"/>
          </p:cNvSpPr>
          <p:nvPr/>
        </p:nvSpPr>
        <p:spPr bwMode="auto">
          <a:xfrm>
            <a:off x="1092200" y="381000"/>
            <a:ext cx="11201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[0,1,2,3,4,5,6,7]</a:t>
            </a:r>
            <a:endParaRPr lang="en-US" sz="4200" dirty="0">
              <a:solidFill>
                <a:srgbClr val="000000"/>
              </a:solidFill>
              <a:latin typeface="Helvetica Neue Light" pitchFamily="-84" charset="0"/>
              <a:sym typeface="Helvetica Neue Light" pitchFamily="-84" charset="0"/>
            </a:endParaRPr>
          </a:p>
        </p:txBody>
      </p:sp>
      <p:graphicFrame>
        <p:nvGraphicFramePr>
          <p:cNvPr id="31769" name="Group 25"/>
          <p:cNvGraphicFramePr>
            <a:graphicFrameLocks noGrp="1"/>
          </p:cNvGraphicFramePr>
          <p:nvPr>
            <p:extLst>
              <p:ext uri="{D42A27DB-BD31-4B8C-83A1-F6EECF244321}">
                <p14:modId xmlns:p14="http://schemas.microsoft.com/office/powerpoint/2010/main" val="886513474"/>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3818" name="Group 26"/>
          <p:cNvGraphicFramePr>
            <a:graphicFrameLocks noGrp="1"/>
          </p:cNvGraphicFramePr>
          <p:nvPr>
            <p:extLst>
              <p:ext uri="{D42A27DB-BD31-4B8C-83A1-F6EECF244321}">
                <p14:modId xmlns:p14="http://schemas.microsoft.com/office/powerpoint/2010/main" val="1514438919"/>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9238" name="TextBox 13"/>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a:t>
            </a:r>
            <a:endParaRPr lang="en-US" sz="4200" dirty="0">
              <a:solidFill>
                <a:srgbClr val="000000"/>
              </a:solidFill>
              <a:latin typeface="Helvetica Neue Light" pitchFamily="-84" charset="0"/>
              <a:sym typeface="Helvetica Neue Light" pitchFamily="-84" charset="0"/>
            </a:endParaRPr>
          </a:p>
        </p:txBody>
      </p:sp>
      <p:sp>
        <p:nvSpPr>
          <p:cNvPr id="9239" name="TextBox 5"/>
          <p:cNvSpPr txBox="1">
            <a:spLocks noChangeArrowheads="1"/>
          </p:cNvSpPr>
          <p:nvPr/>
        </p:nvSpPr>
        <p:spPr bwMode="auto">
          <a:xfrm>
            <a:off x="1092200" y="381000"/>
            <a:ext cx="11201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[0,1,2,3,4,5,6,7]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35866" name="Group 26"/>
          <p:cNvGraphicFramePr>
            <a:graphicFrameLocks noGrp="1"/>
          </p:cNvGraphicFramePr>
          <p:nvPr>
            <p:extLst>
              <p:ext uri="{D42A27DB-BD31-4B8C-83A1-F6EECF244321}">
                <p14:modId xmlns:p14="http://schemas.microsoft.com/office/powerpoint/2010/main" val="3845993192"/>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11286" name="TextBox 4"/>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381000"/>
            <a:ext cx="11734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For Next Queen: </a:t>
            </a:r>
          </a:p>
          <a:p>
            <a:pPr algn="ctr" eaLnBrk="1" hangingPunct="1"/>
            <a:r>
              <a:rPr lang="en-US" sz="4200" dirty="0" smtClean="0">
                <a:solidFill>
                  <a:srgbClr val="000000"/>
                </a:solidFill>
                <a:latin typeface="Helvetica Neue Light" pitchFamily="-84" charset="0"/>
                <a:sym typeface="Helvetica Neue Light" pitchFamily="-84" charset="0"/>
              </a:rPr>
              <a:t>[2,3,4,5,6,7]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37914" name="Group 26"/>
          <p:cNvGraphicFramePr>
            <a:graphicFrameLocks noGrp="1"/>
          </p:cNvGraphicFramePr>
          <p:nvPr>
            <p:extLst>
              <p:ext uri="{D42A27DB-BD31-4B8C-83A1-F6EECF244321}">
                <p14:modId xmlns:p14="http://schemas.microsoft.com/office/powerpoint/2010/main" val="765239184"/>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13334" name="TextBox 4"/>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a:t>
            </a:r>
            <a:endParaRPr lang="en-US" sz="4200" dirty="0">
              <a:solidFill>
                <a:srgbClr val="000000"/>
              </a:solidFill>
              <a:latin typeface="Helvetica Neue Light" pitchFamily="-84" charset="0"/>
              <a:sym typeface="Helvetica Neue Light" pitchFamily="-84" charset="0"/>
            </a:endParaRPr>
          </a:p>
        </p:txBody>
      </p:sp>
      <p:sp>
        <p:nvSpPr>
          <p:cNvPr id="13335"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[2,3,4,5,6,7]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39962" name="Group 26"/>
          <p:cNvGraphicFramePr>
            <a:graphicFrameLocks noGrp="1"/>
          </p:cNvGraphicFramePr>
          <p:nvPr>
            <p:extLst>
              <p:ext uri="{D42A27DB-BD31-4B8C-83A1-F6EECF244321}">
                <p14:modId xmlns:p14="http://schemas.microsoft.com/office/powerpoint/2010/main" val="2640553070"/>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15382" name="TextBox 4"/>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381000"/>
            <a:ext cx="11734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For Next Queen: </a:t>
            </a:r>
          </a:p>
          <a:p>
            <a:pPr algn="ctr" eaLnBrk="1" hangingPunct="1"/>
            <a:r>
              <a:rPr lang="en-US" sz="4200" dirty="0" smtClean="0">
                <a:solidFill>
                  <a:srgbClr val="000000"/>
                </a:solidFill>
                <a:latin typeface="Helvetica Neue Light" pitchFamily="-84" charset="0"/>
                <a:sym typeface="Helvetica Neue Light" pitchFamily="-84" charset="0"/>
              </a:rPr>
              <a:t>[4,5,6,7]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42010" name="Group 26"/>
          <p:cNvGraphicFramePr>
            <a:graphicFrameLocks noGrp="1"/>
          </p:cNvGraphicFramePr>
          <p:nvPr>
            <p:extLst>
              <p:ext uri="{D42A27DB-BD31-4B8C-83A1-F6EECF244321}">
                <p14:modId xmlns:p14="http://schemas.microsoft.com/office/powerpoint/2010/main" val="1907257395"/>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smtClean="0">
                          <a:ln>
                            <a:noFill/>
                          </a:ln>
                          <a:solidFill>
                            <a:schemeClr val="tx1"/>
                          </a:solidFill>
                          <a:effectLst/>
                          <a:latin typeface="Arial" charset="0"/>
                          <a:ea typeface="ＭＳ Ｐゴシック" charset="0"/>
                          <a:cs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17430" name="TextBox 4"/>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a:t>
            </a:r>
            <a:endParaRPr lang="en-US" sz="4200" dirty="0">
              <a:solidFill>
                <a:srgbClr val="000000"/>
              </a:solidFill>
              <a:latin typeface="Helvetica Neue Light" pitchFamily="-84" charset="0"/>
              <a:sym typeface="Helvetica Neue Light" pitchFamily="-84" charset="0"/>
            </a:endParaRPr>
          </a:p>
        </p:txBody>
      </p:sp>
      <p:sp>
        <p:nvSpPr>
          <p:cNvPr id="17431"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 </a:t>
            </a:r>
            <a:r>
              <a:rPr lang="en-US" sz="4200" dirty="0" smtClean="0">
                <a:solidFill>
                  <a:srgbClr val="000000"/>
                </a:solidFill>
                <a:latin typeface="Helvetica Neue Light" pitchFamily="-84" charset="0"/>
                <a:sym typeface="Helvetica Neue Light" pitchFamily="-84" charset="0"/>
              </a:rPr>
              <a:t>[4,5,6,7]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44058" name="Group 26"/>
          <p:cNvGraphicFramePr>
            <a:graphicFrameLocks noGrp="1"/>
          </p:cNvGraphicFramePr>
          <p:nvPr>
            <p:extLst>
              <p:ext uri="{D42A27DB-BD31-4B8C-83A1-F6EECF244321}">
                <p14:modId xmlns:p14="http://schemas.microsoft.com/office/powerpoint/2010/main" val="3780854791"/>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19478" name="TextBox 4"/>
          <p:cNvSpPr txBox="1">
            <a:spLocks noChangeArrowheads="1"/>
          </p:cNvSpPr>
          <p:nvPr/>
        </p:nvSpPr>
        <p:spPr bwMode="auto">
          <a:xfrm>
            <a:off x="3302000" y="8458200"/>
            <a:ext cx="586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381000"/>
            <a:ext cx="11734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For Next Queen: </a:t>
            </a:r>
          </a:p>
          <a:p>
            <a:pPr algn="ctr" eaLnBrk="1" hangingPunct="1"/>
            <a:r>
              <a:rPr lang="en-US" sz="4200" dirty="0" smtClean="0">
                <a:solidFill>
                  <a:srgbClr val="000000"/>
                </a:solidFill>
                <a:latin typeface="Helvetica Neue Light" pitchFamily="-84" charset="0"/>
                <a:sym typeface="Helvetica Neue Light" pitchFamily="-84" charset="0"/>
              </a:rPr>
              <a:t>[1,6,7]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33525" y="0"/>
            <a:ext cx="10728325" cy="1841500"/>
          </a:xfrm>
        </p:spPr>
        <p:txBody>
          <a:bodyPr/>
          <a:lstStyle/>
          <a:p>
            <a:pPr eaLnBrk="1" hangingPunct="1"/>
            <a:r>
              <a:rPr lang="en-US" dirty="0" smtClean="0">
                <a:effectLst>
                  <a:outerShdw blurRad="38100" dist="38100" dir="2700000" algn="tl">
                    <a:srgbClr val="C0C0C0"/>
                  </a:outerShdw>
                </a:effectLst>
                <a:latin typeface="Arial" pitchFamily="34" charset="0"/>
              </a:rPr>
              <a:t>Backtracking </a:t>
            </a:r>
            <a:r>
              <a:rPr lang="is-IS" dirty="0" smtClean="0">
                <a:effectLst>
                  <a:outerShdw blurRad="38100" dist="38100" dir="2700000" algn="tl">
                    <a:srgbClr val="C0C0C0"/>
                  </a:outerShdw>
                </a:effectLst>
                <a:latin typeface="Arial" pitchFamily="34" charset="0"/>
              </a:rPr>
              <a:t>…</a:t>
            </a:r>
            <a:endParaRPr lang="en-US" dirty="0" smtClean="0">
              <a:effectLst>
                <a:outerShdw blurRad="38100" dist="38100" dir="2700000" algn="tl">
                  <a:srgbClr val="C0C0C0"/>
                </a:outerShdw>
              </a:effectLst>
              <a:latin typeface="Arial" pitchFamily="34" charset="0"/>
            </a:endParaRPr>
          </a:p>
        </p:txBody>
      </p:sp>
      <p:graphicFrame>
        <p:nvGraphicFramePr>
          <p:cNvPr id="72707" name="Group 3"/>
          <p:cNvGraphicFramePr>
            <a:graphicFrameLocks noGrp="1"/>
          </p:cNvGraphicFramePr>
          <p:nvPr>
            <p:ph type="tbl" idx="1"/>
          </p:nvPr>
        </p:nvGraphicFramePr>
        <p:xfrm>
          <a:off x="1821880" y="1708448"/>
          <a:ext cx="10604500" cy="7776868"/>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85536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rgbClr val="000000"/>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dirty="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6100"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36101" name="TextBox 176"/>
          <p:cNvSpPr txBox="1">
            <a:spLocks noChangeArrowheads="1"/>
          </p:cNvSpPr>
          <p:nvPr/>
        </p:nvSpPr>
        <p:spPr bwMode="auto">
          <a:xfrm>
            <a:off x="11876535" y="2500536"/>
            <a:ext cx="1676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extLst>
      <p:ext uri="{BB962C8B-B14F-4D97-AF65-F5344CB8AC3E}">
        <p14:creationId xmlns:p14="http://schemas.microsoft.com/office/powerpoint/2010/main" val="155893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46106" name="Group 26"/>
          <p:cNvGraphicFramePr>
            <a:graphicFrameLocks noGrp="1"/>
          </p:cNvGraphicFramePr>
          <p:nvPr>
            <p:extLst>
              <p:ext uri="{D42A27DB-BD31-4B8C-83A1-F6EECF244321}">
                <p14:modId xmlns:p14="http://schemas.microsoft.com/office/powerpoint/2010/main" val="3889854303"/>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1526" name="TextBox 4"/>
          <p:cNvSpPr txBox="1">
            <a:spLocks noChangeArrowheads="1"/>
          </p:cNvSpPr>
          <p:nvPr/>
        </p:nvSpPr>
        <p:spPr bwMode="auto">
          <a:xfrm>
            <a:off x="2541588" y="8477250"/>
            <a:ext cx="6659562"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a:t>
            </a:r>
            <a:endParaRPr lang="en-US" sz="4200" dirty="0">
              <a:solidFill>
                <a:srgbClr val="000000"/>
              </a:solidFill>
              <a:latin typeface="Helvetica Neue Light" pitchFamily="-84" charset="0"/>
              <a:sym typeface="Helvetica Neue Light" pitchFamily="-84" charset="0"/>
            </a:endParaRPr>
          </a:p>
        </p:txBody>
      </p:sp>
      <p:sp>
        <p:nvSpPr>
          <p:cNvPr id="21527"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[1,6,7]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48154" name="Group 26"/>
          <p:cNvGraphicFramePr>
            <a:graphicFrameLocks noGrp="1"/>
          </p:cNvGraphicFramePr>
          <p:nvPr>
            <p:extLst>
              <p:ext uri="{D42A27DB-BD31-4B8C-83A1-F6EECF244321}">
                <p14:modId xmlns:p14="http://schemas.microsoft.com/office/powerpoint/2010/main" val="3403743216"/>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3574" name="TextBox 4"/>
          <p:cNvSpPr txBox="1">
            <a:spLocks noChangeArrowheads="1"/>
          </p:cNvSpPr>
          <p:nvPr/>
        </p:nvSpPr>
        <p:spPr bwMode="auto">
          <a:xfrm>
            <a:off x="2757488" y="8458200"/>
            <a:ext cx="6411912"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For Next Queen: </a:t>
            </a:r>
            <a:r>
              <a:rPr lang="en-US" sz="4200" dirty="0" smtClean="0">
                <a:solidFill>
                  <a:srgbClr val="000000"/>
                </a:solidFill>
                <a:latin typeface="Helvetica Neue Light" pitchFamily="-84" charset="0"/>
                <a:sym typeface="Helvetica Neue Light" pitchFamily="-84" charset="0"/>
              </a:rPr>
              <a:t>[3,7]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50202" name="Group 26"/>
          <p:cNvGraphicFramePr>
            <a:graphicFrameLocks noGrp="1"/>
          </p:cNvGraphicFramePr>
          <p:nvPr>
            <p:extLst>
              <p:ext uri="{D42A27DB-BD31-4B8C-83A1-F6EECF244321}">
                <p14:modId xmlns:p14="http://schemas.microsoft.com/office/powerpoint/2010/main" val="339850049"/>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5622" name="TextBox 4"/>
          <p:cNvSpPr txBox="1">
            <a:spLocks noChangeArrowheads="1"/>
          </p:cNvSpPr>
          <p:nvPr/>
        </p:nvSpPr>
        <p:spPr bwMode="auto">
          <a:xfrm>
            <a:off x="3302000" y="8458200"/>
            <a:ext cx="65532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[0,2,4,1,3]</a:t>
            </a:r>
            <a:endParaRPr lang="en-US" sz="4200" dirty="0">
              <a:solidFill>
                <a:srgbClr val="000000"/>
              </a:solidFill>
              <a:latin typeface="Helvetica Neue Light" pitchFamily="-84" charset="0"/>
              <a:sym typeface="Helvetica Neue Light" pitchFamily="-84" charset="0"/>
            </a:endParaRPr>
          </a:p>
        </p:txBody>
      </p:sp>
      <p:sp>
        <p:nvSpPr>
          <p:cNvPr id="25623"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[3,7]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52249" name="Group 25"/>
          <p:cNvGraphicFramePr>
            <a:graphicFrameLocks noGrp="1"/>
          </p:cNvGraphicFramePr>
          <p:nvPr>
            <p:extLst>
              <p:ext uri="{D42A27DB-BD31-4B8C-83A1-F6EECF244321}">
                <p14:modId xmlns:p14="http://schemas.microsoft.com/office/powerpoint/2010/main" val="1992033473"/>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7670" name="TextBox 4"/>
          <p:cNvSpPr txBox="1">
            <a:spLocks noChangeArrowheads="1"/>
          </p:cNvSpPr>
          <p:nvPr/>
        </p:nvSpPr>
        <p:spPr bwMode="auto">
          <a:xfrm>
            <a:off x="3302000" y="8458200"/>
            <a:ext cx="65532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[0,2,4,1,3]</a:t>
            </a:r>
            <a:endParaRPr lang="en-US" sz="4200" dirty="0">
              <a:solidFill>
                <a:srgbClr val="000000"/>
              </a:solidFill>
              <a:latin typeface="Helvetica Neue Light" pitchFamily="-84" charset="0"/>
              <a:sym typeface="Helvetica Neue Light" pitchFamily="-84" charset="0"/>
            </a:endParaRPr>
          </a:p>
        </p:txBody>
      </p:sp>
      <p:sp>
        <p:nvSpPr>
          <p:cNvPr id="5"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a:t>
            </a:r>
            <a:r>
              <a:rPr lang="en-US" sz="4200">
                <a:solidFill>
                  <a:srgbClr val="000000"/>
                </a:solidFill>
                <a:latin typeface="Helvetica Neue Light" pitchFamily="-84" charset="0"/>
                <a:sym typeface="Helvetica Neue Light" pitchFamily="-84" charset="0"/>
              </a:rPr>
              <a:t>: </a:t>
            </a:r>
            <a:r>
              <a:rPr lang="en-US" sz="420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102824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Can go no further – Backtrack!</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54298" name="Group 26"/>
          <p:cNvGraphicFramePr>
            <a:graphicFrameLocks noGrp="1"/>
          </p:cNvGraphicFramePr>
          <p:nvPr>
            <p:extLst>
              <p:ext uri="{D42A27DB-BD31-4B8C-83A1-F6EECF244321}">
                <p14:modId xmlns:p14="http://schemas.microsoft.com/office/powerpoint/2010/main" val="2779685851"/>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9718" name="TextBox 4"/>
          <p:cNvSpPr txBox="1">
            <a:spLocks noChangeArrowheads="1"/>
          </p:cNvSpPr>
          <p:nvPr/>
        </p:nvSpPr>
        <p:spPr bwMode="auto">
          <a:xfrm>
            <a:off x="3302000" y="8458200"/>
            <a:ext cx="64770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[0,2,4,1,3]</a:t>
            </a:r>
            <a:endParaRPr lang="en-US" sz="4200" dirty="0">
              <a:solidFill>
                <a:srgbClr val="000000"/>
              </a:solidFill>
              <a:latin typeface="Helvetica Neue Light" pitchFamily="-84" charset="0"/>
              <a:sym typeface="Helvetica Neue Light" pitchFamily="-84" charset="0"/>
            </a:endParaRPr>
          </a:p>
        </p:txBody>
      </p:sp>
      <p:sp>
        <p:nvSpPr>
          <p:cNvPr id="29719"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[3,7]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56346" name="Group 26"/>
          <p:cNvGraphicFramePr>
            <a:graphicFrameLocks noGrp="1"/>
          </p:cNvGraphicFramePr>
          <p:nvPr>
            <p:extLst>
              <p:ext uri="{D42A27DB-BD31-4B8C-83A1-F6EECF244321}">
                <p14:modId xmlns:p14="http://schemas.microsoft.com/office/powerpoint/2010/main" val="517560273"/>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1766" name="TextBox 4"/>
          <p:cNvSpPr txBox="1">
            <a:spLocks noChangeArrowheads="1"/>
          </p:cNvSpPr>
          <p:nvPr/>
        </p:nvSpPr>
        <p:spPr bwMode="auto">
          <a:xfrm>
            <a:off x="3302000" y="8458200"/>
            <a:ext cx="6781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[0,2,4,1,7]</a:t>
            </a:r>
            <a:endParaRPr lang="en-US" sz="4200" dirty="0">
              <a:solidFill>
                <a:srgbClr val="000000"/>
              </a:solidFill>
              <a:latin typeface="Helvetica Neue Light" pitchFamily="-84" charset="0"/>
              <a:sym typeface="Helvetica Neue Light" pitchFamily="-84" charset="0"/>
            </a:endParaRPr>
          </a:p>
        </p:txBody>
      </p:sp>
      <p:sp>
        <p:nvSpPr>
          <p:cNvPr id="31767"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58393" name="Group 25"/>
          <p:cNvGraphicFramePr>
            <a:graphicFrameLocks noGrp="1"/>
          </p:cNvGraphicFramePr>
          <p:nvPr>
            <p:extLst>
              <p:ext uri="{D42A27DB-BD31-4B8C-83A1-F6EECF244321}">
                <p14:modId xmlns:p14="http://schemas.microsoft.com/office/powerpoint/2010/main" val="3381831062"/>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3814" name="TextBox 4"/>
          <p:cNvSpPr txBox="1">
            <a:spLocks noChangeArrowheads="1"/>
          </p:cNvSpPr>
          <p:nvPr/>
        </p:nvSpPr>
        <p:spPr bwMode="auto">
          <a:xfrm>
            <a:off x="3302000" y="8458200"/>
            <a:ext cx="6781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60442" name="Group 26"/>
          <p:cNvGraphicFramePr>
            <a:graphicFrameLocks noGrp="1"/>
          </p:cNvGraphicFramePr>
          <p:nvPr>
            <p:extLst>
              <p:ext uri="{D42A27DB-BD31-4B8C-83A1-F6EECF244321}">
                <p14:modId xmlns:p14="http://schemas.microsoft.com/office/powerpoint/2010/main" val="639602016"/>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5862" name="TextBox 4"/>
          <p:cNvSpPr txBox="1">
            <a:spLocks noChangeArrowheads="1"/>
          </p:cNvSpPr>
          <p:nvPr/>
        </p:nvSpPr>
        <p:spPr bwMode="auto">
          <a:xfrm>
            <a:off x="3302000" y="8458200"/>
            <a:ext cx="6781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[0,2,4,1,7]</a:t>
            </a:r>
            <a:endParaRPr lang="en-US" sz="4200" dirty="0">
              <a:solidFill>
                <a:srgbClr val="000000"/>
              </a:solidFill>
              <a:latin typeface="Helvetica Neue Light" pitchFamily="-84" charset="0"/>
              <a:sym typeface="Helvetica Neue Light" pitchFamily="-84" charset="0"/>
            </a:endParaRPr>
          </a:p>
        </p:txBody>
      </p:sp>
      <p:sp>
        <p:nvSpPr>
          <p:cNvPr id="35863"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62490" name="Group 26"/>
          <p:cNvGraphicFramePr>
            <a:graphicFrameLocks noGrp="1"/>
          </p:cNvGraphicFramePr>
          <p:nvPr>
            <p:extLst>
              <p:ext uri="{D42A27DB-BD31-4B8C-83A1-F6EECF244321}">
                <p14:modId xmlns:p14="http://schemas.microsoft.com/office/powerpoint/2010/main" val="2835088085"/>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7910" name="TextBox 4"/>
          <p:cNvSpPr txBox="1">
            <a:spLocks noChangeArrowheads="1"/>
          </p:cNvSpPr>
          <p:nvPr/>
        </p:nvSpPr>
        <p:spPr bwMode="auto">
          <a:xfrm>
            <a:off x="2614613" y="8458200"/>
            <a:ext cx="6554787"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[0,2,4,1]</a:t>
            </a:r>
            <a:endParaRPr lang="en-US" sz="4200" dirty="0">
              <a:solidFill>
                <a:srgbClr val="000000"/>
              </a:solidFill>
              <a:latin typeface="Helvetica Neue Light" pitchFamily="-84" charset="0"/>
              <a:sym typeface="Helvetica Neue Light" pitchFamily="-84" charset="0"/>
            </a:endParaRPr>
          </a:p>
        </p:txBody>
      </p:sp>
      <p:sp>
        <p:nvSpPr>
          <p:cNvPr id="6"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[1,6,7]</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0"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64539" name="Group 27"/>
          <p:cNvGraphicFramePr>
            <a:graphicFrameLocks noGrp="1"/>
          </p:cNvGraphicFramePr>
          <p:nvPr>
            <p:extLst>
              <p:ext uri="{D42A27DB-BD31-4B8C-83A1-F6EECF244321}">
                <p14:modId xmlns:p14="http://schemas.microsoft.com/office/powerpoint/2010/main" val="2139888060"/>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1"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0</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1</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2</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3</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4</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5</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6</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20000"/>
                        </a:spcBef>
                        <a:spcAft>
                          <a:spcPct val="0"/>
                        </a:spcAft>
                        <a:buClr>
                          <a:schemeClr val="tx1"/>
                        </a:buClr>
                        <a:buSzPct val="70000"/>
                        <a:buFont typeface="Helvetica Neue Light" charset="0"/>
                        <a:buNone/>
                        <a:tabLst/>
                      </a:pPr>
                      <a:r>
                        <a:rPr kumimoji="0" lang="en-US" sz="3000" b="0" i="0" u="none" strike="noStrike" cap="none" normalizeH="0" baseline="0" dirty="0">
                          <a:ln>
                            <a:noFill/>
                          </a:ln>
                          <a:solidFill>
                            <a:schemeClr val="tx1"/>
                          </a:solidFill>
                          <a:effectLst/>
                          <a:latin typeface="Arial" charset="0"/>
                          <a:ea typeface="ＭＳ Ｐゴシック" charset="0"/>
                          <a:cs typeface="ＭＳ Ｐゴシック" charset="0"/>
                          <a:sym typeface="Helvetica Neue Light" charset="0"/>
                        </a:rPr>
                        <a:t>7</a:t>
                      </a: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9958" name="TextBox 4"/>
          <p:cNvSpPr txBox="1">
            <a:spLocks noChangeArrowheads="1"/>
          </p:cNvSpPr>
          <p:nvPr/>
        </p:nvSpPr>
        <p:spPr bwMode="auto">
          <a:xfrm>
            <a:off x="3302000" y="8458200"/>
            <a:ext cx="6019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 </a:t>
            </a:r>
            <a:r>
              <a:rPr lang="en-US" sz="4200" dirty="0" smtClean="0">
                <a:solidFill>
                  <a:srgbClr val="000000"/>
                </a:solidFill>
                <a:latin typeface="Helvetica Neue Light" pitchFamily="-84" charset="0"/>
                <a:sym typeface="Helvetica Neue Light" pitchFamily="-84" charset="0"/>
              </a:rPr>
              <a:t>[0,2,4,6]</a:t>
            </a:r>
            <a:endParaRPr lang="en-US" sz="4200" dirty="0">
              <a:solidFill>
                <a:srgbClr val="000000"/>
              </a:solidFill>
              <a:latin typeface="Helvetica Neue Light" pitchFamily="-84" charset="0"/>
              <a:sym typeface="Helvetica Neue Light" pitchFamily="-84" charset="0"/>
            </a:endParaRPr>
          </a:p>
        </p:txBody>
      </p:sp>
      <p:sp>
        <p:nvSpPr>
          <p:cNvPr id="39959" name="TextBox 5"/>
          <p:cNvSpPr txBox="1">
            <a:spLocks noChangeArrowheads="1"/>
          </p:cNvSpPr>
          <p:nvPr/>
        </p:nvSpPr>
        <p:spPr bwMode="auto">
          <a:xfrm>
            <a:off x="558800" y="381000"/>
            <a:ext cx="117348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Possible Positions: </a:t>
            </a:r>
            <a:r>
              <a:rPr lang="en-US" sz="4200" dirty="0" smtClean="0">
                <a:solidFill>
                  <a:srgbClr val="000000"/>
                </a:solidFill>
                <a:latin typeface="Helvetica Neue Light" pitchFamily="-84" charset="0"/>
                <a:sym typeface="Helvetica Neue Light" pitchFamily="-84" charset="0"/>
              </a:rPr>
              <a:t>[6,7]</a:t>
            </a:r>
            <a:endParaRPr lang="en-US" sz="4200" dirty="0">
              <a:solidFill>
                <a:srgbClr val="000000"/>
              </a:solidFill>
              <a:latin typeface="Helvetica Neue Light" pitchFamily="-84" charset="0"/>
              <a:sym typeface="Helvetica Neue Light" pitchFamily="-84" charset="0"/>
            </a:endParaRPr>
          </a:p>
        </p:txBody>
      </p:sp>
      <p:sp>
        <p:nvSpPr>
          <p:cNvPr id="7" name="TextBox 6"/>
          <p:cNvSpPr txBox="1">
            <a:spLocks noChangeArrowheads="1"/>
          </p:cNvSpPr>
          <p:nvPr/>
        </p:nvSpPr>
        <p:spPr bwMode="auto">
          <a:xfrm>
            <a:off x="10464800" y="8686800"/>
            <a:ext cx="19812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err="1" smtClean="0">
                <a:solidFill>
                  <a:srgbClr val="000000"/>
                </a:solidFill>
                <a:latin typeface="Helvetica Neue Light" pitchFamily="-84" charset="0"/>
                <a:sym typeface="Helvetica Neue Light" pitchFamily="-84" charset="0"/>
              </a:rPr>
              <a:t>Etc</a:t>
            </a:r>
            <a:r>
              <a:rPr lang="en-US" sz="4200" dirty="0" smtClean="0">
                <a:solidFill>
                  <a:srgbClr val="000000"/>
                </a:solidFill>
                <a:latin typeface="Helvetica Neue Light" pitchFamily="-84" charset="0"/>
                <a:sym typeface="Helvetica Neue Light" pitchFamily="-84" charset="0"/>
              </a:rPr>
              <a:t> …</a:t>
            </a:r>
            <a:endParaRPr lang="en-US" sz="4200" dirty="0">
              <a:solidFill>
                <a:srgbClr val="000000"/>
              </a:solidFill>
              <a:latin typeface="Helvetica Neue Light" pitchFamily="-84" charset="0"/>
              <a:sym typeface="Helvetica Neue Light"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893888" y="-307776"/>
            <a:ext cx="10664825" cy="1625600"/>
          </a:xfrm>
        </p:spPr>
        <p:txBody>
          <a:bodyPr lIns="50800" tIns="50800" rIns="50800" bIns="50800"/>
          <a:lstStyle/>
          <a:p>
            <a:r>
              <a:rPr lang="en-US" dirty="0" smtClean="0">
                <a:effectLst>
                  <a:outerShdw blurRad="38100" dist="38100" dir="2700000" algn="tl">
                    <a:srgbClr val="C0C0C0"/>
                  </a:outerShdw>
                </a:effectLst>
                <a:latin typeface="Arial" pitchFamily="34" charset="0"/>
              </a:rPr>
              <a:t>Backtracking</a:t>
            </a:r>
            <a:endParaRPr lang="en-US" dirty="0" smtClean="0">
              <a:effectLst>
                <a:outerShdw blurRad="38100" dist="38100" dir="2700000" algn="tl">
                  <a:srgbClr val="C0C0C0"/>
                </a:outerShdw>
              </a:effectLst>
              <a:latin typeface="Arial" pitchFamily="34" charset="0"/>
            </a:endParaRPr>
          </a:p>
        </p:txBody>
      </p:sp>
      <p:sp>
        <p:nvSpPr>
          <p:cNvPr id="4098" name="Rectangle 2"/>
          <p:cNvSpPr>
            <a:spLocks noGrp="1" noChangeArrowheads="1"/>
          </p:cNvSpPr>
          <p:nvPr>
            <p:ph idx="1"/>
          </p:nvPr>
        </p:nvSpPr>
        <p:spPr>
          <a:xfrm>
            <a:off x="1317824" y="1306789"/>
            <a:ext cx="11384905" cy="6827837"/>
          </a:xfrm>
        </p:spPr>
        <p:txBody>
          <a:bodyPr lIns="50800" tIns="50800" rIns="50800" bIns="50800"/>
          <a:lstStyle/>
          <a:p>
            <a:r>
              <a:rPr lang="en-US" dirty="0" smtClean="0">
                <a:latin typeface="Arial" pitchFamily="34" charset="0"/>
              </a:rPr>
              <a:t>Construct solution from a partial candidate solution</a:t>
            </a:r>
            <a:endParaRPr lang="en-US" dirty="0" smtClean="0">
              <a:latin typeface="Arial" pitchFamily="34" charset="0"/>
            </a:endParaRPr>
          </a:p>
          <a:p>
            <a:r>
              <a:rPr lang="en-US" dirty="0" smtClean="0">
                <a:latin typeface="Arial" pitchFamily="34" charset="0"/>
              </a:rPr>
              <a:t>At each stage:</a:t>
            </a:r>
          </a:p>
          <a:p>
            <a:pPr lvl="1">
              <a:buFont typeface="Arial" charset="0"/>
              <a:buChar char="•"/>
            </a:pPr>
            <a:r>
              <a:rPr lang="en-US" sz="3600" dirty="0">
                <a:latin typeface="Arial" pitchFamily="34" charset="0"/>
              </a:rPr>
              <a:t>Evaluate your partial </a:t>
            </a:r>
            <a:r>
              <a:rPr lang="en-US" sz="3600" dirty="0" smtClean="0">
                <a:latin typeface="Arial" pitchFamily="34" charset="0"/>
              </a:rPr>
              <a:t>solution </a:t>
            </a:r>
            <a:br>
              <a:rPr lang="en-US" sz="3600" dirty="0" smtClean="0">
                <a:latin typeface="Arial" pitchFamily="34" charset="0"/>
              </a:rPr>
            </a:br>
            <a:r>
              <a:rPr lang="en-US" sz="3600" dirty="0" smtClean="0">
                <a:latin typeface="Arial" pitchFamily="34" charset="0"/>
              </a:rPr>
              <a:t>(Is it a complete solution?)</a:t>
            </a:r>
          </a:p>
          <a:p>
            <a:pPr lvl="1">
              <a:buFont typeface="Arial" charset="0"/>
              <a:buChar char="•"/>
            </a:pPr>
            <a:r>
              <a:rPr lang="en-US" sz="3600" dirty="0" smtClean="0">
                <a:latin typeface="Arial" pitchFamily="34" charset="0"/>
              </a:rPr>
              <a:t>Create a list of possible ways to further develop the partial solution (avoiding fruitless options)</a:t>
            </a:r>
          </a:p>
          <a:p>
            <a:pPr lvl="1">
              <a:buFont typeface="Arial" charset="0"/>
              <a:buChar char="•"/>
            </a:pPr>
            <a:r>
              <a:rPr lang="en-US" sz="3600" dirty="0" smtClean="0">
                <a:latin typeface="Arial" pitchFamily="34" charset="0"/>
              </a:rPr>
              <a:t>Try each of the options</a:t>
            </a:r>
          </a:p>
          <a:p>
            <a:pPr lvl="1">
              <a:buFont typeface="Arial" charset="0"/>
              <a:buChar char="•"/>
            </a:pPr>
            <a:r>
              <a:rPr lang="en-US" sz="3600" dirty="0" smtClean="0"/>
              <a:t>If no further options to extend solution, backtrack</a:t>
            </a:r>
            <a:endParaRPr lang="en-US" sz="3600" dirty="0"/>
          </a:p>
        </p:txBody>
      </p:sp>
    </p:spTree>
    <p:extLst>
      <p:ext uri="{BB962C8B-B14F-4D97-AF65-F5344CB8AC3E}">
        <p14:creationId xmlns:p14="http://schemas.microsoft.com/office/powerpoint/2010/main" val="34702178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9169400" y="917575"/>
          <a:ext cx="990600" cy="1174720"/>
        </p:xfrm>
        <a:graphic>
          <a:graphicData uri="http://schemas.openxmlformats.org/drawingml/2006/table">
            <a:tbl>
              <a:tblPr/>
              <a:tblGrid>
                <a:gridCol w="123825"/>
                <a:gridCol w="123825"/>
                <a:gridCol w="123825"/>
                <a:gridCol w="123825"/>
                <a:gridCol w="123825"/>
                <a:gridCol w="123825"/>
                <a:gridCol w="123825"/>
                <a:gridCol w="123825"/>
              </a:tblGrid>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 name="Group 3"/>
          <p:cNvGraphicFramePr>
            <a:graphicFrameLocks noGrp="1"/>
          </p:cNvGraphicFramePr>
          <p:nvPr/>
        </p:nvGraphicFramePr>
        <p:xfrm>
          <a:off x="7513637" y="2425700"/>
          <a:ext cx="1066800" cy="1285632"/>
        </p:xfrm>
        <a:graphic>
          <a:graphicData uri="http://schemas.openxmlformats.org/drawingml/2006/table">
            <a:tbl>
              <a:tblPr/>
              <a:tblGrid>
                <a:gridCol w="133350"/>
                <a:gridCol w="133350"/>
                <a:gridCol w="133350"/>
                <a:gridCol w="133350"/>
                <a:gridCol w="133350"/>
                <a:gridCol w="133350"/>
                <a:gridCol w="133350"/>
                <a:gridCol w="133350"/>
              </a:tblGrid>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3"/>
          <p:cNvGraphicFramePr>
            <a:graphicFrameLocks noGrp="1"/>
          </p:cNvGraphicFramePr>
          <p:nvPr/>
        </p:nvGraphicFramePr>
        <p:xfrm>
          <a:off x="5664200" y="4267200"/>
          <a:ext cx="1143000" cy="1199216"/>
        </p:xfrm>
        <a:graphic>
          <a:graphicData uri="http://schemas.openxmlformats.org/drawingml/2006/table">
            <a:tbl>
              <a:tblPr/>
              <a:tblGrid>
                <a:gridCol w="142875"/>
                <a:gridCol w="142875"/>
                <a:gridCol w="142875"/>
                <a:gridCol w="142875"/>
                <a:gridCol w="142875"/>
                <a:gridCol w="142875"/>
                <a:gridCol w="142875"/>
                <a:gridCol w="142875"/>
              </a:tblGrid>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3"/>
          <p:cNvGraphicFramePr>
            <a:graphicFrameLocks noGrp="1"/>
          </p:cNvGraphicFramePr>
          <p:nvPr/>
        </p:nvGraphicFramePr>
        <p:xfrm>
          <a:off x="3378200" y="6019800"/>
          <a:ext cx="1361008" cy="1295400"/>
        </p:xfrm>
        <a:graphic>
          <a:graphicData uri="http://schemas.openxmlformats.org/drawingml/2006/table">
            <a:tbl>
              <a:tblPr/>
              <a:tblGrid>
                <a:gridCol w="170126"/>
                <a:gridCol w="170126"/>
                <a:gridCol w="170126"/>
                <a:gridCol w="170126"/>
                <a:gridCol w="170126"/>
                <a:gridCol w="170126"/>
                <a:gridCol w="170126"/>
                <a:gridCol w="170126"/>
              </a:tblGrid>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3"/>
          <p:cNvGraphicFramePr>
            <a:graphicFrameLocks noGrp="1"/>
          </p:cNvGraphicFramePr>
          <p:nvPr/>
        </p:nvGraphicFramePr>
        <p:xfrm>
          <a:off x="1168400" y="8077200"/>
          <a:ext cx="1160856" cy="1143000"/>
        </p:xfrm>
        <a:graphic>
          <a:graphicData uri="http://schemas.openxmlformats.org/drawingml/2006/table">
            <a:tbl>
              <a:tblPr/>
              <a:tblGrid>
                <a:gridCol w="145107"/>
                <a:gridCol w="145107"/>
                <a:gridCol w="145107"/>
                <a:gridCol w="145107"/>
                <a:gridCol w="145107"/>
                <a:gridCol w="145107"/>
                <a:gridCol w="145107"/>
                <a:gridCol w="145107"/>
              </a:tblGrid>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Group 3"/>
          <p:cNvGraphicFramePr>
            <a:graphicFrameLocks noGrp="1"/>
          </p:cNvGraphicFramePr>
          <p:nvPr/>
        </p:nvGraphicFramePr>
        <p:xfrm>
          <a:off x="5588000" y="8001000"/>
          <a:ext cx="1290920" cy="1219200"/>
        </p:xfrm>
        <a:graphic>
          <a:graphicData uri="http://schemas.openxmlformats.org/drawingml/2006/table">
            <a:tbl>
              <a:tblPr/>
              <a:tblGrid>
                <a:gridCol w="161365"/>
                <a:gridCol w="161365"/>
                <a:gridCol w="161365"/>
                <a:gridCol w="161365"/>
                <a:gridCol w="161365"/>
                <a:gridCol w="161365"/>
                <a:gridCol w="161365"/>
                <a:gridCol w="161365"/>
              </a:tblGrid>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 name="Group 3"/>
          <p:cNvGraphicFramePr>
            <a:graphicFrameLocks noGrp="1"/>
          </p:cNvGraphicFramePr>
          <p:nvPr/>
        </p:nvGraphicFramePr>
        <p:xfrm>
          <a:off x="7721600" y="6019800"/>
          <a:ext cx="1295400" cy="1357048"/>
        </p:xfrm>
        <a:graphic>
          <a:graphicData uri="http://schemas.openxmlformats.org/drawingml/2006/table">
            <a:tbl>
              <a:tblPr/>
              <a:tblGrid>
                <a:gridCol w="161925"/>
                <a:gridCol w="161925"/>
                <a:gridCol w="161925"/>
                <a:gridCol w="161925"/>
                <a:gridCol w="161925"/>
                <a:gridCol w="161925"/>
                <a:gridCol w="161925"/>
                <a:gridCol w="161925"/>
              </a:tblGrid>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44040" name="Straight Connector 11"/>
          <p:cNvCxnSpPr>
            <a:cxnSpLocks noChangeShapeType="1"/>
          </p:cNvCxnSpPr>
          <p:nvPr/>
        </p:nvCxnSpPr>
        <p:spPr bwMode="auto">
          <a:xfrm rot="10800000" flipV="1">
            <a:off x="8302625" y="1997075"/>
            <a:ext cx="762000" cy="304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1" name="Straight Connector 13"/>
          <p:cNvCxnSpPr>
            <a:cxnSpLocks noChangeShapeType="1"/>
          </p:cNvCxnSpPr>
          <p:nvPr/>
        </p:nvCxnSpPr>
        <p:spPr bwMode="auto">
          <a:xfrm rot="10800000" flipV="1">
            <a:off x="6883400" y="3868738"/>
            <a:ext cx="482600" cy="246062"/>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2" name="Straight Connector 19"/>
          <p:cNvCxnSpPr>
            <a:cxnSpLocks noChangeShapeType="1"/>
          </p:cNvCxnSpPr>
          <p:nvPr/>
        </p:nvCxnSpPr>
        <p:spPr bwMode="auto">
          <a:xfrm rot="10800000" flipV="1">
            <a:off x="4978400" y="5715000"/>
            <a:ext cx="1066800" cy="2286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3" name="Straight Connector 21"/>
          <p:cNvCxnSpPr>
            <a:cxnSpLocks noChangeShapeType="1"/>
          </p:cNvCxnSpPr>
          <p:nvPr/>
        </p:nvCxnSpPr>
        <p:spPr bwMode="auto">
          <a:xfrm rot="10800000" flipV="1">
            <a:off x="2387600" y="7620000"/>
            <a:ext cx="1524000" cy="2286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4" name="Straight Connector 25"/>
          <p:cNvCxnSpPr>
            <a:cxnSpLocks noChangeShapeType="1"/>
          </p:cNvCxnSpPr>
          <p:nvPr/>
        </p:nvCxnSpPr>
        <p:spPr bwMode="auto">
          <a:xfrm>
            <a:off x="3835400" y="7620000"/>
            <a:ext cx="1600200" cy="304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5" name="Straight Connector 33"/>
          <p:cNvCxnSpPr>
            <a:cxnSpLocks noChangeShapeType="1"/>
          </p:cNvCxnSpPr>
          <p:nvPr/>
        </p:nvCxnSpPr>
        <p:spPr bwMode="auto">
          <a:xfrm>
            <a:off x="6426200" y="5715000"/>
            <a:ext cx="1066800" cy="304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cxnSp>
        <p:nvCxnSpPr>
          <p:cNvPr id="44046" name="Straight Connector 36"/>
          <p:cNvCxnSpPr>
            <a:cxnSpLocks noChangeShapeType="1"/>
          </p:cNvCxnSpPr>
          <p:nvPr/>
        </p:nvCxnSpPr>
        <p:spPr bwMode="auto">
          <a:xfrm rot="10800000" flipV="1">
            <a:off x="9958388" y="484188"/>
            <a:ext cx="685800" cy="2286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cxnSp>
      <p:graphicFrame>
        <p:nvGraphicFramePr>
          <p:cNvPr id="38" name="Group 3"/>
          <p:cNvGraphicFramePr>
            <a:graphicFrameLocks noGrp="1"/>
          </p:cNvGraphicFramePr>
          <p:nvPr/>
        </p:nvGraphicFramePr>
        <p:xfrm>
          <a:off x="10821987" y="73025"/>
          <a:ext cx="1123952" cy="1143000"/>
        </p:xfrm>
        <a:graphic>
          <a:graphicData uri="http://schemas.openxmlformats.org/drawingml/2006/table">
            <a:tbl>
              <a:tblPr/>
              <a:tblGrid>
                <a:gridCol w="140494"/>
                <a:gridCol w="140494"/>
                <a:gridCol w="140494"/>
                <a:gridCol w="140494"/>
                <a:gridCol w="140494"/>
                <a:gridCol w="140494"/>
                <a:gridCol w="140494"/>
                <a:gridCol w="140494"/>
              </a:tblGrid>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48" name="TextBox 39"/>
          <p:cNvSpPr txBox="1">
            <a:spLocks noChangeArrowheads="1"/>
          </p:cNvSpPr>
          <p:nvPr/>
        </p:nvSpPr>
        <p:spPr bwMode="auto">
          <a:xfrm>
            <a:off x="7654925" y="989013"/>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a:t>
            </a:r>
            <a:endParaRPr lang="en-US" dirty="0">
              <a:solidFill>
                <a:srgbClr val="000000"/>
              </a:solidFill>
              <a:latin typeface="Helvetica Neue Light" pitchFamily="-84" charset="0"/>
              <a:sym typeface="Helvetica Neue Light" pitchFamily="-84" charset="0"/>
            </a:endParaRPr>
          </a:p>
        </p:txBody>
      </p:sp>
      <p:sp>
        <p:nvSpPr>
          <p:cNvPr id="44049" name="TextBox 40"/>
          <p:cNvSpPr txBox="1">
            <a:spLocks noChangeArrowheads="1"/>
          </p:cNvSpPr>
          <p:nvPr/>
        </p:nvSpPr>
        <p:spPr bwMode="auto">
          <a:xfrm>
            <a:off x="6215063" y="2789238"/>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a:t>
            </a:r>
            <a:endParaRPr lang="en-US" dirty="0">
              <a:solidFill>
                <a:srgbClr val="000000"/>
              </a:solidFill>
              <a:latin typeface="Helvetica Neue Light" pitchFamily="-84" charset="0"/>
              <a:sym typeface="Helvetica Neue Light" pitchFamily="-84" charset="0"/>
            </a:endParaRPr>
          </a:p>
        </p:txBody>
      </p:sp>
      <p:sp>
        <p:nvSpPr>
          <p:cNvPr id="44050" name="TextBox 41"/>
          <p:cNvSpPr txBox="1">
            <a:spLocks noChangeArrowheads="1"/>
          </p:cNvSpPr>
          <p:nvPr/>
        </p:nvSpPr>
        <p:spPr bwMode="auto">
          <a:xfrm>
            <a:off x="3911600" y="45720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a:t>
            </a:r>
            <a:endParaRPr lang="en-US" dirty="0">
              <a:solidFill>
                <a:srgbClr val="000000"/>
              </a:solidFill>
              <a:latin typeface="Helvetica Neue Light" pitchFamily="-84" charset="0"/>
              <a:sym typeface="Helvetica Neue Light" pitchFamily="-84" charset="0"/>
            </a:endParaRPr>
          </a:p>
        </p:txBody>
      </p:sp>
      <p:sp>
        <p:nvSpPr>
          <p:cNvPr id="44051" name="TextBox 42"/>
          <p:cNvSpPr txBox="1">
            <a:spLocks noChangeArrowheads="1"/>
          </p:cNvSpPr>
          <p:nvPr/>
        </p:nvSpPr>
        <p:spPr bwMode="auto">
          <a:xfrm>
            <a:off x="1625600" y="64008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a:t>
            </a:r>
            <a:endParaRPr lang="en-US" dirty="0">
              <a:solidFill>
                <a:srgbClr val="000000"/>
              </a:solidFill>
              <a:latin typeface="Helvetica Neue Light" pitchFamily="-84" charset="0"/>
              <a:sym typeface="Helvetica Neue Light" pitchFamily="-84" charset="0"/>
            </a:endParaRPr>
          </a:p>
        </p:txBody>
      </p:sp>
      <p:sp>
        <p:nvSpPr>
          <p:cNvPr id="44052" name="TextBox 43"/>
          <p:cNvSpPr txBox="1">
            <a:spLocks noChangeArrowheads="1"/>
          </p:cNvSpPr>
          <p:nvPr/>
        </p:nvSpPr>
        <p:spPr bwMode="auto">
          <a:xfrm>
            <a:off x="6197600" y="64008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[0,2,4,6]</a:t>
            </a:r>
            <a:endParaRPr lang="en-US" dirty="0">
              <a:solidFill>
                <a:srgbClr val="000000"/>
              </a:solidFill>
              <a:latin typeface="Helvetica Neue Light" pitchFamily="-84" charset="0"/>
              <a:sym typeface="Helvetica Neue Light" pitchFamily="-84" charset="0"/>
            </a:endParaRPr>
          </a:p>
        </p:txBody>
      </p:sp>
      <p:sp>
        <p:nvSpPr>
          <p:cNvPr id="44053" name="TextBox 44"/>
          <p:cNvSpPr txBox="1">
            <a:spLocks noChangeArrowheads="1"/>
          </p:cNvSpPr>
          <p:nvPr/>
        </p:nvSpPr>
        <p:spPr bwMode="auto">
          <a:xfrm>
            <a:off x="863600" y="92916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[0,2,4,1,3]</a:t>
            </a:r>
            <a:endParaRPr lang="en-US" dirty="0">
              <a:solidFill>
                <a:srgbClr val="000000"/>
              </a:solidFill>
              <a:latin typeface="Helvetica Neue Light" pitchFamily="-84" charset="0"/>
              <a:sym typeface="Helvetica Neue Light" pitchFamily="-84" charset="0"/>
            </a:endParaRPr>
          </a:p>
        </p:txBody>
      </p:sp>
      <p:sp>
        <p:nvSpPr>
          <p:cNvPr id="44054" name="TextBox 46"/>
          <p:cNvSpPr txBox="1">
            <a:spLocks noChangeArrowheads="1"/>
          </p:cNvSpPr>
          <p:nvPr/>
        </p:nvSpPr>
        <p:spPr bwMode="auto">
          <a:xfrm>
            <a:off x="5283200" y="92916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[0,2,4,1,7]</a:t>
            </a:r>
            <a:endParaRPr lang="en-US" dirty="0">
              <a:solidFill>
                <a:srgbClr val="000000"/>
              </a:solidFill>
              <a:latin typeface="Helvetica Neue Light" pitchFamily="-84" charset="0"/>
              <a:sym typeface="Helvetica Neue Light" pitchFamily="-84" charset="0"/>
            </a:endParaRPr>
          </a:p>
        </p:txBody>
      </p:sp>
      <p:sp>
        <p:nvSpPr>
          <p:cNvPr id="44055" name="TextBox 47"/>
          <p:cNvSpPr txBox="1">
            <a:spLocks noChangeArrowheads="1"/>
          </p:cNvSpPr>
          <p:nvPr/>
        </p:nvSpPr>
        <p:spPr bwMode="auto">
          <a:xfrm>
            <a:off x="10693400" y="1447800"/>
            <a:ext cx="2311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[0,1,2,3,4,5,6,7]</a:t>
            </a:r>
            <a:endParaRPr lang="en-US" dirty="0">
              <a:solidFill>
                <a:srgbClr val="FF0000"/>
              </a:solidFill>
              <a:latin typeface="Helvetica Neue Light" pitchFamily="-84" charset="0"/>
              <a:sym typeface="Helvetica Neue Light" pitchFamily="-84" charset="0"/>
            </a:endParaRPr>
          </a:p>
        </p:txBody>
      </p:sp>
      <p:sp>
        <p:nvSpPr>
          <p:cNvPr id="44056" name="TextBox 48"/>
          <p:cNvSpPr txBox="1">
            <a:spLocks noChangeArrowheads="1"/>
          </p:cNvSpPr>
          <p:nvPr/>
        </p:nvSpPr>
        <p:spPr bwMode="auto">
          <a:xfrm>
            <a:off x="8878888" y="2212975"/>
            <a:ext cx="2311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[2,3,4,5,6,7]</a:t>
            </a:r>
            <a:endParaRPr lang="en-US" dirty="0">
              <a:solidFill>
                <a:srgbClr val="FF0000"/>
              </a:solidFill>
              <a:latin typeface="Helvetica Neue Light" pitchFamily="-84" charset="0"/>
              <a:sym typeface="Helvetica Neue Light" pitchFamily="-84" charset="0"/>
            </a:endParaRPr>
          </a:p>
        </p:txBody>
      </p:sp>
      <p:sp>
        <p:nvSpPr>
          <p:cNvPr id="44057" name="TextBox 49"/>
          <p:cNvSpPr txBox="1">
            <a:spLocks noChangeArrowheads="1"/>
          </p:cNvSpPr>
          <p:nvPr/>
        </p:nvSpPr>
        <p:spPr bwMode="auto">
          <a:xfrm>
            <a:off x="7797800" y="37973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[4,5,6,7]</a:t>
            </a:r>
            <a:endParaRPr lang="en-US" dirty="0">
              <a:solidFill>
                <a:srgbClr val="FF0000"/>
              </a:solidFill>
              <a:latin typeface="Helvetica Neue Light" pitchFamily="-84" charset="0"/>
              <a:sym typeface="Helvetica Neue Light" pitchFamily="-84" charset="0"/>
            </a:endParaRPr>
          </a:p>
        </p:txBody>
      </p:sp>
      <p:sp>
        <p:nvSpPr>
          <p:cNvPr id="44058" name="TextBox 50"/>
          <p:cNvSpPr txBox="1">
            <a:spLocks noChangeArrowheads="1"/>
          </p:cNvSpPr>
          <p:nvPr/>
        </p:nvSpPr>
        <p:spPr bwMode="auto">
          <a:xfrm>
            <a:off x="6654800" y="4953000"/>
            <a:ext cx="1295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[1,6,7]</a:t>
            </a:r>
            <a:endParaRPr lang="en-US" dirty="0">
              <a:solidFill>
                <a:srgbClr val="FF0000"/>
              </a:solidFill>
              <a:latin typeface="Helvetica Neue Light" pitchFamily="-84" charset="0"/>
              <a:sym typeface="Helvetica Neue Light" pitchFamily="-84" charset="0"/>
            </a:endParaRPr>
          </a:p>
        </p:txBody>
      </p:sp>
      <p:sp>
        <p:nvSpPr>
          <p:cNvPr id="44059" name="TextBox 51"/>
          <p:cNvSpPr txBox="1">
            <a:spLocks noChangeArrowheads="1"/>
          </p:cNvSpPr>
          <p:nvPr/>
        </p:nvSpPr>
        <p:spPr bwMode="auto">
          <a:xfrm>
            <a:off x="4749800" y="6934200"/>
            <a:ext cx="1295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[3,7]</a:t>
            </a:r>
            <a:endParaRPr lang="en-US" dirty="0">
              <a:solidFill>
                <a:srgbClr val="FF0000"/>
              </a:solidFill>
              <a:latin typeface="Helvetica Neue Light" pitchFamily="-84" charset="0"/>
              <a:sym typeface="Helvetica Neue Light" pitchFamily="-84" charset="0"/>
            </a:endParaRPr>
          </a:p>
        </p:txBody>
      </p:sp>
      <p:sp>
        <p:nvSpPr>
          <p:cNvPr id="44060" name="TextBox 52"/>
          <p:cNvSpPr txBox="1">
            <a:spLocks noChangeArrowheads="1"/>
          </p:cNvSpPr>
          <p:nvPr/>
        </p:nvSpPr>
        <p:spPr bwMode="auto">
          <a:xfrm>
            <a:off x="1397000" y="1371600"/>
            <a:ext cx="34290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Solutions</a:t>
            </a:r>
          </a:p>
        </p:txBody>
      </p:sp>
      <p:sp>
        <p:nvSpPr>
          <p:cNvPr id="44061" name="TextBox 53"/>
          <p:cNvSpPr txBox="1">
            <a:spLocks noChangeArrowheads="1"/>
          </p:cNvSpPr>
          <p:nvPr/>
        </p:nvSpPr>
        <p:spPr bwMode="auto">
          <a:xfrm>
            <a:off x="9931400" y="4343400"/>
            <a:ext cx="23622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FF0000"/>
                </a:solidFill>
                <a:latin typeface="Helvetica Neue Light" pitchFamily="-84" charset="0"/>
                <a:sym typeface="Helvetica Neue Light" pitchFamily="-84" charset="0"/>
              </a:rPr>
              <a:t>Possible</a:t>
            </a:r>
          </a:p>
          <a:p>
            <a:pPr algn="ctr" eaLnBrk="1" hangingPunct="1"/>
            <a:r>
              <a:rPr lang="en-US" sz="4200">
                <a:solidFill>
                  <a:srgbClr val="FF0000"/>
                </a:solidFill>
                <a:latin typeface="Helvetica Neue Light" pitchFamily="-84" charset="0"/>
                <a:sym typeface="Helvetica Neue Light" pitchFamily="-84" charset="0"/>
              </a:rPr>
              <a:t>Positions</a:t>
            </a:r>
          </a:p>
        </p:txBody>
      </p:sp>
      <p:sp>
        <p:nvSpPr>
          <p:cNvPr id="44062" name="TextBox 40"/>
          <p:cNvSpPr txBox="1">
            <a:spLocks noChangeArrowheads="1"/>
          </p:cNvSpPr>
          <p:nvPr/>
        </p:nvSpPr>
        <p:spPr bwMode="auto">
          <a:xfrm>
            <a:off x="7950200" y="76200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a:solidFill>
                  <a:srgbClr val="000000"/>
                </a:solidFill>
                <a:latin typeface="Helvetica Neue Light" pitchFamily="-84" charset="0"/>
                <a:sym typeface="Helvetica Neue Light" pitchFamily="-84" charset="0"/>
              </a:rPr>
              <a:t>Etc.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0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0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40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0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404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0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05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40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05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0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05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404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405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406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4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8" grpId="0"/>
      <p:bldP spid="44049" grpId="0"/>
      <p:bldP spid="44050" grpId="0"/>
      <p:bldP spid="44051" grpId="0"/>
      <p:bldP spid="44052" grpId="0"/>
      <p:bldP spid="44053" grpId="0"/>
      <p:bldP spid="44054" grpId="0"/>
      <p:bldP spid="44055" grpId="0"/>
      <p:bldP spid="44056" grpId="0"/>
      <p:bldP spid="44057" grpId="0"/>
      <p:bldP spid="44058" grpId="0"/>
      <p:bldP spid="44059" grpId="0"/>
      <p:bldP spid="44060" grpId="0"/>
      <p:bldP spid="44061" grpId="0"/>
      <p:bldP spid="440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p:cNvSpPr>
          <p:nvPr>
            <p:ph type="title"/>
          </p:nvPr>
        </p:nvSpPr>
        <p:spPr>
          <a:prstGeom prst="rect">
            <a:avLst/>
          </a:prstGeom>
        </p:spPr>
        <p:txBody>
          <a:bodyPr lIns="0" tIns="0" rIns="0" bIns="0"/>
          <a:lstStyle/>
          <a:p>
            <a:pPr lvl="0">
              <a:defRPr sz="1800">
                <a:uFillTx/>
              </a:defRPr>
            </a:pPr>
            <a:r>
              <a:rPr sz="6200">
                <a:uFill>
                  <a:solidFill/>
                </a:uFill>
              </a:rPr>
              <a:t>Requirements</a:t>
            </a:r>
          </a:p>
        </p:txBody>
      </p:sp>
      <p:sp>
        <p:nvSpPr>
          <p:cNvPr id="382" name="Shape 382"/>
          <p:cNvSpPr>
            <a:spLocks noGrp="1"/>
          </p:cNvSpPr>
          <p:nvPr>
            <p:ph idx="1"/>
          </p:nvPr>
        </p:nvSpPr>
        <p:spPr>
          <a:prstGeom prst="rect">
            <a:avLst/>
          </a:prstGeom>
        </p:spPr>
        <p:txBody>
          <a:bodyPr lIns="0" tIns="0" rIns="0" bIns="0"/>
          <a:lstStyle/>
          <a:p>
            <a:pPr marL="519112" lvl="0" indent="-401637">
              <a:buSzPct val="80000"/>
              <a:defRPr sz="1800">
                <a:uFillTx/>
              </a:defRPr>
            </a:pPr>
            <a:r>
              <a:rPr sz="3200" dirty="0">
                <a:uFill>
                  <a:solidFill/>
                </a:uFill>
              </a:rPr>
              <a:t>Keep track of </a:t>
            </a:r>
            <a:r>
              <a:rPr sz="3200" b="1" dirty="0">
                <a:uFill>
                  <a:solidFill/>
                </a:uFill>
                <a:latin typeface="Helvetica"/>
                <a:ea typeface="Helvetica"/>
                <a:cs typeface="Helvetica"/>
                <a:sym typeface="Helvetica"/>
              </a:rPr>
              <a:t>partial solution</a:t>
            </a:r>
            <a:r>
              <a:rPr sz="3200" dirty="0">
                <a:uFill>
                  <a:solidFill/>
                </a:uFill>
              </a:rPr>
              <a:t>.</a:t>
            </a:r>
            <a:br>
              <a:rPr sz="3200" dirty="0">
                <a:uFill>
                  <a:solidFill/>
                </a:uFill>
              </a:rPr>
            </a:br>
            <a:r>
              <a:rPr sz="3200" dirty="0">
                <a:uFill>
                  <a:solidFill/>
                </a:uFill>
              </a:rPr>
              <a:t>Find a </a:t>
            </a:r>
            <a:r>
              <a:rPr lang="en-AU" sz="3200" dirty="0" smtClean="0">
                <a:uFill>
                  <a:solidFill/>
                </a:uFill>
              </a:rPr>
              <a:t>list </a:t>
            </a:r>
            <a:r>
              <a:rPr sz="3200" dirty="0" smtClean="0">
                <a:uFill>
                  <a:solidFill/>
                </a:uFill>
              </a:rPr>
              <a:t>of </a:t>
            </a:r>
            <a:r>
              <a:rPr sz="3200" b="1" dirty="0">
                <a:uFill>
                  <a:solidFill/>
                </a:uFill>
                <a:latin typeface="Helvetica"/>
                <a:ea typeface="Helvetica"/>
                <a:cs typeface="Helvetica"/>
                <a:sym typeface="Helvetica"/>
              </a:rPr>
              <a:t>next positions.</a:t>
            </a:r>
            <a:endParaRPr sz="3200" dirty="0">
              <a:uFill>
                <a:solidFill/>
              </a:uFill>
            </a:endParaRPr>
          </a:p>
          <a:p>
            <a:pPr marL="519112" lvl="0" indent="-401637">
              <a:buSzPct val="80000"/>
              <a:defRPr sz="1800">
                <a:uFillTx/>
              </a:defRPr>
            </a:pPr>
            <a:r>
              <a:rPr sz="3200" dirty="0">
                <a:uFill>
                  <a:solidFill/>
                </a:uFill>
              </a:rPr>
              <a:t>Keep track of </a:t>
            </a:r>
            <a:r>
              <a:rPr sz="3200" b="1" dirty="0">
                <a:uFill>
                  <a:solidFill/>
                </a:uFill>
                <a:latin typeface="Helvetica"/>
                <a:ea typeface="Helvetica"/>
                <a:cs typeface="Helvetica"/>
                <a:sym typeface="Helvetica"/>
              </a:rPr>
              <a:t>possible next positions.</a:t>
            </a:r>
            <a:endParaRPr sz="3200" dirty="0">
              <a:uFill>
                <a:solidFill/>
              </a:uFill>
            </a:endParaRPr>
          </a:p>
          <a:p>
            <a:pPr marL="519112" lvl="0" indent="-401637">
              <a:buSzPct val="80000"/>
              <a:defRPr sz="1800">
                <a:uFillTx/>
              </a:defRPr>
            </a:pPr>
            <a:r>
              <a:rPr sz="3200" dirty="0">
                <a:uFill>
                  <a:solidFill/>
                </a:uFill>
              </a:rPr>
              <a:t>Be able to </a:t>
            </a:r>
            <a:r>
              <a:rPr sz="3200" b="1" dirty="0">
                <a:uFill>
                  <a:solidFill/>
                </a:uFill>
                <a:latin typeface="Helvetica"/>
                <a:ea typeface="Helvetica"/>
                <a:cs typeface="Helvetica"/>
                <a:sym typeface="Helvetica"/>
              </a:rPr>
              <a:t>undo steps</a:t>
            </a:r>
            <a:r>
              <a:rPr sz="3200" dirty="0">
                <a:uFill>
                  <a:solidFill/>
                </a:uFill>
              </a:rPr>
              <a:t>.</a:t>
            </a:r>
          </a:p>
          <a:p>
            <a:pPr marL="519112" lvl="0" indent="-401637">
              <a:buSzPct val="80000"/>
              <a:defRPr sz="1800">
                <a:uFillTx/>
              </a:defRPr>
            </a:pPr>
            <a:r>
              <a:rPr sz="3200" dirty="0">
                <a:uFill>
                  <a:solidFill/>
                </a:uFill>
              </a:rPr>
              <a:t>Be able to </a:t>
            </a:r>
            <a:r>
              <a:rPr sz="3200" b="1" dirty="0">
                <a:uFill>
                  <a:solidFill/>
                </a:uFill>
                <a:latin typeface="Helvetica"/>
                <a:ea typeface="Helvetica"/>
                <a:cs typeface="Helvetica"/>
                <a:sym typeface="Helvetica"/>
              </a:rPr>
              <a:t>check whether the </a:t>
            </a:r>
            <a:br>
              <a:rPr sz="3200" b="1" dirty="0">
                <a:uFill>
                  <a:solidFill/>
                </a:uFill>
                <a:latin typeface="Helvetica"/>
                <a:ea typeface="Helvetica"/>
                <a:cs typeface="Helvetica"/>
                <a:sym typeface="Helvetica"/>
              </a:rPr>
            </a:br>
            <a:r>
              <a:rPr sz="3200" b="1" dirty="0">
                <a:uFill>
                  <a:solidFill/>
                </a:uFill>
                <a:latin typeface="Helvetica"/>
                <a:ea typeface="Helvetica"/>
                <a:cs typeface="Helvetica"/>
                <a:sym typeface="Helvetica"/>
              </a:rPr>
              <a:t>partial solution is a </a:t>
            </a:r>
            <a:r>
              <a:rPr sz="3200" dirty="0">
                <a:uFill>
                  <a:solidFill/>
                </a:uFill>
              </a:rPr>
              <a:t>(complete) </a:t>
            </a:r>
            <a:r>
              <a:rPr sz="3200" b="1" dirty="0">
                <a:uFill>
                  <a:solidFill/>
                </a:uFill>
                <a:latin typeface="Helvetica"/>
                <a:ea typeface="Helvetica"/>
                <a:cs typeface="Helvetica"/>
                <a:sym typeface="Helvetica"/>
              </a:rPr>
              <a:t>solution</a:t>
            </a:r>
            <a:r>
              <a:rPr sz="3200" dirty="0">
                <a:uFill>
                  <a:solidFill/>
                </a:uFill>
              </a:rPr>
              <a:t>.</a:t>
            </a:r>
          </a:p>
        </p:txBody>
      </p:sp>
      <p:pic>
        <p:nvPicPr>
          <p:cNvPr id="381" name="droppedImage.png"/>
          <p:cNvPicPr/>
          <p:nvPr/>
        </p:nvPicPr>
        <p:blipFill>
          <a:blip r:embed="rId2">
            <a:extLst/>
          </a:blip>
          <a:stretch>
            <a:fillRect/>
          </a:stretch>
        </p:blipFill>
        <p:spPr>
          <a:xfrm>
            <a:off x="5638304" y="6100936"/>
            <a:ext cx="6248401" cy="2648329"/>
          </a:xfrm>
          <a:prstGeom prst="rect">
            <a:avLst/>
          </a:prstGeom>
          <a:ln w="12700">
            <a:miter lim="400000"/>
          </a:ln>
        </p:spPr>
      </p:pic>
    </p:spTree>
    <p:extLst>
      <p:ext uri="{BB962C8B-B14F-4D97-AF65-F5344CB8AC3E}">
        <p14:creationId xmlns:p14="http://schemas.microsoft.com/office/powerpoint/2010/main" val="306243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82">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3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3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build="p" bldLvl="5"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pPr lvl="0">
              <a:defRPr sz="1800"/>
            </a:pPr>
            <a:r>
              <a:rPr lang="en-AU" sz="4400" dirty="0"/>
              <a:t>For the 8 Queen problem, a partial solution is a </a:t>
            </a:r>
            <a:r>
              <a:rPr lang="en-AU" sz="4400" dirty="0" smtClean="0"/>
              <a:t>solution </a:t>
            </a:r>
            <a:r>
              <a:rPr lang="en-AU" sz="4400" dirty="0"/>
              <a:t>if its length is 8.</a:t>
            </a:r>
          </a:p>
        </p:txBody>
      </p:sp>
      <p:sp>
        <p:nvSpPr>
          <p:cNvPr id="3" name="TPAnswers"/>
          <p:cNvSpPr>
            <a:spLocks noGrp="1"/>
          </p:cNvSpPr>
          <p:nvPr>
            <p:ph idx="1"/>
            <p:custDataLst>
              <p:tags r:id="rId2"/>
            </p:custDataLst>
          </p:nvPr>
        </p:nvSpPr>
        <p:spPr>
          <a:xfrm>
            <a:off x="5071491" y="3076600"/>
            <a:ext cx="4604891" cy="4370065"/>
          </a:xfrm>
        </p:spPr>
        <p:txBody>
          <a:bodyPr>
            <a:normAutofit/>
          </a:bodyPr>
          <a:lstStyle/>
          <a:p>
            <a:pPr marL="1031875" indent="-914400">
              <a:spcBef>
                <a:spcPct val="20000"/>
              </a:spcBef>
              <a:spcAft>
                <a:spcPts val="0"/>
              </a:spcAft>
              <a:buFont typeface="Wingdings 2" pitchFamily="18" charset="2"/>
              <a:buAutoNum type="alphaUcPeriod"/>
            </a:pPr>
            <a:r>
              <a:rPr lang="en-AU" dirty="0" smtClean="0"/>
              <a:t>True</a:t>
            </a:r>
          </a:p>
          <a:p>
            <a:pPr marL="1031875" indent="-914400">
              <a:spcBef>
                <a:spcPct val="20000"/>
              </a:spcBef>
              <a:spcAft>
                <a:spcPts val="0"/>
              </a:spcAft>
              <a:buFont typeface="Wingdings 2" pitchFamily="18" charset="2"/>
              <a:buAutoNum type="alphaUcPeriod"/>
            </a:pPr>
            <a:r>
              <a:rPr lang="en-AU" dirty="0" smtClean="0"/>
              <a:t>False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21547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1677864" y="340296"/>
            <a:ext cx="10664825" cy="1625600"/>
          </a:xfrm>
        </p:spPr>
        <p:txBody>
          <a:bodyPr lIns="50800" tIns="50800" rIns="50800" bIns="50800"/>
          <a:lstStyle/>
          <a:p>
            <a:pPr eaLnBrk="1" hangingPunct="1"/>
            <a:r>
              <a:rPr lang="en-US" dirty="0" smtClean="0"/>
              <a:t>Traveling Salesman</a:t>
            </a:r>
          </a:p>
        </p:txBody>
      </p:sp>
      <p:sp>
        <p:nvSpPr>
          <p:cNvPr id="54274" name="Content Placeholder 2"/>
          <p:cNvSpPr>
            <a:spLocks noGrp="1"/>
          </p:cNvSpPr>
          <p:nvPr>
            <p:ph idx="4294967295"/>
          </p:nvPr>
        </p:nvSpPr>
        <p:spPr>
          <a:xfrm>
            <a:off x="1605856" y="2133600"/>
            <a:ext cx="10800457" cy="7351713"/>
          </a:xfrm>
        </p:spPr>
        <p:txBody>
          <a:bodyPr lIns="50800" tIns="50800" rIns="50800" bIns="50800"/>
          <a:lstStyle/>
          <a:p>
            <a:pPr marL="266700" indent="-266700" algn="ctr" defTabSz="914400" eaLnBrk="1" hangingPunct="1">
              <a:buFont typeface="Wingdings" pitchFamily="2" charset="2"/>
              <a:buNone/>
            </a:pPr>
            <a:r>
              <a:rPr lang="en-US" sz="3200" dirty="0" smtClean="0"/>
              <a:t>Suppose you are given the following driving distances in </a:t>
            </a:r>
            <a:r>
              <a:rPr lang="en-US" sz="3200" dirty="0" err="1" smtClean="0"/>
              <a:t>kms</a:t>
            </a:r>
            <a:r>
              <a:rPr lang="en-US" sz="3200" dirty="0" smtClean="0"/>
              <a:t> between the following capital cities.</a:t>
            </a:r>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algn="ctr" defTabSz="914400" eaLnBrk="1" hangingPunct="1">
              <a:buFont typeface="Wingdings" pitchFamily="2" charset="2"/>
              <a:buNone/>
            </a:pPr>
            <a:r>
              <a:rPr lang="en-US" sz="3200" dirty="0" smtClean="0"/>
              <a:t>Find the shortest route that enables a salesman to start at Canberra, visit all the other cities, before returning to Canberra.  </a:t>
            </a:r>
          </a:p>
        </p:txBody>
      </p:sp>
      <p:graphicFrame>
        <p:nvGraphicFramePr>
          <p:cNvPr id="5" name="Table 4"/>
          <p:cNvGraphicFramePr>
            <a:graphicFrameLocks noGrp="1"/>
          </p:cNvGraphicFramePr>
          <p:nvPr>
            <p:extLst>
              <p:ext uri="{D42A27DB-BD31-4B8C-83A1-F6EECF244321}">
                <p14:modId xmlns:p14="http://schemas.microsoft.com/office/powerpoint/2010/main" val="2699710596"/>
              </p:ext>
            </p:extLst>
          </p:nvPr>
        </p:nvGraphicFramePr>
        <p:xfrm>
          <a:off x="2109788" y="3581400"/>
          <a:ext cx="8915400" cy="4191000"/>
        </p:xfrm>
        <a:graphic>
          <a:graphicData uri="http://schemas.openxmlformats.org/drawingml/2006/table">
            <a:tbl>
              <a:tblPr/>
              <a:tblGrid>
                <a:gridCol w="1485900"/>
                <a:gridCol w="1485900"/>
                <a:gridCol w="1485900"/>
                <a:gridCol w="1485900"/>
                <a:gridCol w="1485900"/>
                <a:gridCol w="1485900"/>
              </a:tblGrid>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1734080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TSP Search Tree</a:t>
            </a:r>
            <a:endParaRPr lang="en-AU" dirty="0"/>
          </a:p>
        </p:txBody>
      </p:sp>
      <p:sp>
        <p:nvSpPr>
          <p:cNvPr id="3" name="Content Placeholder 2"/>
          <p:cNvSpPr>
            <a:spLocks noGrp="1"/>
          </p:cNvSpPr>
          <p:nvPr>
            <p:ph idx="1"/>
          </p:nvPr>
        </p:nvSpPr>
        <p:spPr/>
        <p:txBody>
          <a:bodyPr/>
          <a:lstStyle/>
          <a:p>
            <a:r>
              <a:rPr lang="en-AU" dirty="0" smtClean="0"/>
              <a:t>Partial solutions</a:t>
            </a:r>
          </a:p>
          <a:p>
            <a:pPr lvl="1"/>
            <a:r>
              <a:rPr lang="en-AU" dirty="0" smtClean="0"/>
              <a:t>List of cities, besides Canberra, in the order they have been visited.</a:t>
            </a:r>
          </a:p>
          <a:p>
            <a:r>
              <a:rPr lang="en-AU" dirty="0" smtClean="0"/>
              <a:t>Possible next cities</a:t>
            </a:r>
          </a:p>
          <a:p>
            <a:pPr lvl="1"/>
            <a:r>
              <a:rPr lang="en-AU" dirty="0" smtClean="0"/>
              <a:t>List of cities, besides Canberra, that have not been visited.</a:t>
            </a:r>
            <a:endParaRPr lang="en-AU" dirty="0"/>
          </a:p>
        </p:txBody>
      </p:sp>
    </p:spTree>
    <p:extLst>
      <p:ext uri="{BB962C8B-B14F-4D97-AF65-F5344CB8AC3E}">
        <p14:creationId xmlns:p14="http://schemas.microsoft.com/office/powerpoint/2010/main" val="176280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pPr lvl="0">
              <a:defRPr sz="1800"/>
            </a:pPr>
            <a:r>
              <a:rPr lang="en-AU" sz="4400" dirty="0"/>
              <a:t>Of the following lists, which ones represent partial solutions for the TSP:</a:t>
            </a:r>
          </a:p>
        </p:txBody>
      </p:sp>
      <p:sp>
        <p:nvSpPr>
          <p:cNvPr id="3" name="TPAnswers"/>
          <p:cNvSpPr>
            <a:spLocks noGrp="1"/>
          </p:cNvSpPr>
          <p:nvPr>
            <p:ph idx="1"/>
            <p:custDataLst>
              <p:tags r:id="rId2"/>
            </p:custDataLst>
          </p:nvPr>
        </p:nvSpPr>
        <p:spPr>
          <a:xfrm>
            <a:off x="2037904" y="5956920"/>
            <a:ext cx="8136904" cy="3669680"/>
          </a:xfrm>
        </p:spPr>
        <p:txBody>
          <a:bodyPr>
            <a:normAutofit/>
          </a:bodyPr>
          <a:lstStyle/>
          <a:p>
            <a:pPr marL="1031875" lvl="0" indent="-914400" defTabSz="914400">
              <a:buClr>
                <a:srgbClr val="000000"/>
              </a:buClr>
              <a:buFont typeface="+mj-lt"/>
              <a:buAutoNum type="alphaUcPeriod"/>
              <a:defRPr sz="1800"/>
            </a:pPr>
            <a:r>
              <a:rPr lang="en-AU" sz="4800" dirty="0" smtClean="0">
                <a:uFill>
                  <a:solidFill/>
                </a:uFill>
                <a:sym typeface="Helvetica Light"/>
              </a:rPr>
              <a:t>list1 </a:t>
            </a:r>
            <a:r>
              <a:rPr lang="en-AU" sz="4800" dirty="0">
                <a:uFill>
                  <a:solidFill/>
                </a:uFill>
                <a:sym typeface="Helvetica Light"/>
              </a:rPr>
              <a:t>and </a:t>
            </a:r>
            <a:r>
              <a:rPr lang="en-AU" sz="4800" dirty="0" smtClean="0">
                <a:uFill>
                  <a:solidFill/>
                </a:uFill>
                <a:sym typeface="Helvetica Light"/>
              </a:rPr>
              <a:t>list2</a:t>
            </a:r>
            <a:endParaRPr lang="en-AU" sz="4800" dirty="0">
              <a:uFill>
                <a:solidFill/>
              </a:uFill>
              <a:sym typeface="Helvetica Light"/>
            </a:endParaRPr>
          </a:p>
          <a:p>
            <a:pPr marL="1031875" lvl="0" indent="-914400" defTabSz="914400">
              <a:buClr>
                <a:srgbClr val="000000"/>
              </a:buClr>
              <a:buFont typeface="+mj-lt"/>
              <a:buAutoNum type="alphaUcPeriod"/>
              <a:defRPr sz="1800"/>
            </a:pPr>
            <a:r>
              <a:rPr lang="en-AU" sz="4800" dirty="0" smtClean="0">
                <a:uFill>
                  <a:solidFill/>
                </a:uFill>
                <a:sym typeface="Helvetica Light"/>
              </a:rPr>
              <a:t>list1 </a:t>
            </a:r>
            <a:r>
              <a:rPr lang="en-AU" sz="4800" dirty="0">
                <a:uFill>
                  <a:solidFill/>
                </a:uFill>
                <a:sym typeface="Helvetica Light"/>
              </a:rPr>
              <a:t>and </a:t>
            </a:r>
            <a:r>
              <a:rPr lang="en-AU" sz="4800" dirty="0" smtClean="0">
                <a:uFill>
                  <a:solidFill/>
                </a:uFill>
                <a:sym typeface="Helvetica Light"/>
              </a:rPr>
              <a:t>list3</a:t>
            </a:r>
            <a:endParaRPr lang="en-AU" sz="4800" dirty="0">
              <a:uFill>
                <a:solidFill/>
              </a:uFill>
              <a:sym typeface="Helvetica Light"/>
            </a:endParaRPr>
          </a:p>
          <a:p>
            <a:pPr marL="1031875" lvl="0" indent="-914400" defTabSz="914400">
              <a:buClr>
                <a:srgbClr val="000000"/>
              </a:buClr>
              <a:buFont typeface="+mj-lt"/>
              <a:buAutoNum type="alphaUcPeriod"/>
              <a:defRPr sz="1800"/>
            </a:pPr>
            <a:r>
              <a:rPr lang="en-AU" sz="4800" dirty="0" smtClean="0">
                <a:uFill>
                  <a:solidFill/>
                </a:uFill>
                <a:sym typeface="Helvetica Light"/>
              </a:rPr>
              <a:t>list3 </a:t>
            </a:r>
            <a:r>
              <a:rPr lang="en-AU" sz="4800" dirty="0">
                <a:uFill>
                  <a:solidFill/>
                </a:uFill>
                <a:sym typeface="Helvetica Light"/>
              </a:rPr>
              <a:t>and </a:t>
            </a:r>
            <a:r>
              <a:rPr lang="en-AU" sz="4800" dirty="0" smtClean="0">
                <a:uFill>
                  <a:solidFill/>
                </a:uFill>
                <a:sym typeface="Helvetica Light"/>
              </a:rPr>
              <a:t>list4</a:t>
            </a:r>
            <a:endParaRPr lang="en-AU" sz="4800" dirty="0">
              <a:uFill>
                <a:solidFill/>
              </a:uFill>
              <a:sym typeface="Helvetica Light"/>
            </a:endParaRPr>
          </a:p>
          <a:p>
            <a:pPr marL="1031875" lvl="0" indent="-914400" defTabSz="914400">
              <a:buClr>
                <a:srgbClr val="000000"/>
              </a:buClr>
              <a:buFont typeface="+mj-lt"/>
              <a:buAutoNum type="alphaUcPeriod"/>
              <a:defRPr sz="1800"/>
            </a:pPr>
            <a:r>
              <a:rPr lang="en-AU" sz="4800" dirty="0" smtClean="0">
                <a:uFill>
                  <a:solidFill/>
                </a:uFill>
                <a:sym typeface="Helvetica Light"/>
              </a:rPr>
              <a:t>None </a:t>
            </a:r>
            <a:r>
              <a:rPr lang="en-AU" sz="4800" dirty="0">
                <a:uFill>
                  <a:solidFill/>
                </a:uFill>
                <a:sym typeface="Helvetica Light"/>
              </a:rPr>
              <a:t>of the given </a:t>
            </a:r>
            <a:r>
              <a:rPr lang="en-AU" sz="4800" dirty="0" smtClean="0">
                <a:uFill>
                  <a:solidFill/>
                </a:uFill>
                <a:sym typeface="Helvetica Light"/>
              </a:rPr>
              <a:t>lists</a:t>
            </a:r>
            <a:endParaRPr lang="en-AU" sz="4800" dirty="0">
              <a:uFill>
                <a:solidFill/>
              </a:uFill>
              <a:sym typeface="Helvetica Light"/>
            </a:endParaRPr>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Shape 1848"/>
          <p:cNvSpPr/>
          <p:nvPr/>
        </p:nvSpPr>
        <p:spPr>
          <a:xfrm>
            <a:off x="1984698" y="2214283"/>
            <a:ext cx="8496300" cy="5334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spcBef>
                <a:spcPts val="1400"/>
              </a:spcBef>
              <a:defRPr sz="3000" b="1">
                <a:solidFill>
                  <a:srgbClr val="0061FF"/>
                </a:solidFill>
              </a:defRPr>
            </a:lvl1pPr>
          </a:lstStyle>
          <a:p>
            <a:pPr lvl="0">
              <a:defRPr sz="1800" b="0">
                <a:solidFill>
                  <a:srgbClr val="000000"/>
                </a:solidFill>
              </a:defRPr>
            </a:pPr>
            <a:r>
              <a:rPr lang="en-AU" sz="3000" b="1" dirty="0" smtClean="0">
                <a:solidFill>
                  <a:srgbClr val="0061FF"/>
                </a:solidFill>
              </a:rPr>
              <a:t>li</a:t>
            </a:r>
            <a:r>
              <a:rPr sz="3000" b="1" dirty="0" smtClean="0">
                <a:solidFill>
                  <a:srgbClr val="0061FF"/>
                </a:solidFill>
              </a:rPr>
              <a:t>st1 </a:t>
            </a:r>
            <a:r>
              <a:rPr sz="3000" b="1" dirty="0">
                <a:solidFill>
                  <a:srgbClr val="0061FF"/>
                </a:solidFill>
              </a:rPr>
              <a:t>= [Adelaide, Brisbane, Sydney]</a:t>
            </a:r>
          </a:p>
        </p:txBody>
      </p:sp>
      <p:sp>
        <p:nvSpPr>
          <p:cNvPr id="10" name="Shape 1849"/>
          <p:cNvSpPr/>
          <p:nvPr/>
        </p:nvSpPr>
        <p:spPr>
          <a:xfrm>
            <a:off x="1984698" y="2874683"/>
            <a:ext cx="8496300" cy="5334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spcBef>
                <a:spcPts val="1400"/>
              </a:spcBef>
              <a:defRPr sz="3000" b="1">
                <a:solidFill>
                  <a:srgbClr val="FF4013"/>
                </a:solidFill>
              </a:defRPr>
            </a:lvl1pPr>
          </a:lstStyle>
          <a:p>
            <a:pPr lvl="0">
              <a:defRPr sz="1800" b="0">
                <a:solidFill>
                  <a:srgbClr val="000000"/>
                </a:solidFill>
              </a:defRPr>
            </a:pPr>
            <a:r>
              <a:rPr lang="en-AU" sz="3000" b="1" dirty="0" smtClean="0">
                <a:solidFill>
                  <a:srgbClr val="FF4013"/>
                </a:solidFill>
              </a:rPr>
              <a:t>l</a:t>
            </a:r>
            <a:r>
              <a:rPr sz="3000" b="1" dirty="0" smtClean="0">
                <a:solidFill>
                  <a:srgbClr val="FF4013"/>
                </a:solidFill>
              </a:rPr>
              <a:t>ist2 </a:t>
            </a:r>
            <a:r>
              <a:rPr sz="3000" b="1" dirty="0">
                <a:solidFill>
                  <a:srgbClr val="FF4013"/>
                </a:solidFill>
              </a:rPr>
              <a:t>= [Adelaide]</a:t>
            </a:r>
          </a:p>
        </p:txBody>
      </p:sp>
      <p:sp>
        <p:nvSpPr>
          <p:cNvPr id="11" name="Shape 1850"/>
          <p:cNvSpPr/>
          <p:nvPr/>
        </p:nvSpPr>
        <p:spPr>
          <a:xfrm>
            <a:off x="1984698" y="3573183"/>
            <a:ext cx="9398000" cy="5334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spcBef>
                <a:spcPts val="1400"/>
              </a:spcBef>
              <a:defRPr sz="3000" b="1">
                <a:solidFill>
                  <a:srgbClr val="669C35"/>
                </a:solidFill>
              </a:defRPr>
            </a:lvl1pPr>
          </a:lstStyle>
          <a:p>
            <a:pPr lvl="0">
              <a:defRPr sz="1800" b="0">
                <a:solidFill>
                  <a:srgbClr val="000000"/>
                </a:solidFill>
              </a:defRPr>
            </a:pPr>
            <a:r>
              <a:rPr lang="en-AU" sz="3000" b="1" dirty="0" smtClean="0">
                <a:solidFill>
                  <a:srgbClr val="669C35"/>
                </a:solidFill>
              </a:rPr>
              <a:t>l</a:t>
            </a:r>
            <a:r>
              <a:rPr sz="3000" b="1" dirty="0" smtClean="0">
                <a:solidFill>
                  <a:srgbClr val="669C35"/>
                </a:solidFill>
              </a:rPr>
              <a:t>ist3 </a:t>
            </a:r>
            <a:r>
              <a:rPr sz="3000" b="1" dirty="0">
                <a:solidFill>
                  <a:srgbClr val="669C35"/>
                </a:solidFill>
              </a:rPr>
              <a:t>= [Canberra, Sydney, Adelaide, Brisbane]</a:t>
            </a:r>
          </a:p>
        </p:txBody>
      </p:sp>
      <p:sp>
        <p:nvSpPr>
          <p:cNvPr id="12" name="Shape 1851"/>
          <p:cNvSpPr/>
          <p:nvPr/>
        </p:nvSpPr>
        <p:spPr>
          <a:xfrm>
            <a:off x="1984698" y="4233583"/>
            <a:ext cx="9398000" cy="5334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spcBef>
                <a:spcPts val="1400"/>
              </a:spcBef>
              <a:defRPr sz="3000" b="1">
                <a:solidFill>
                  <a:srgbClr val="FF8647"/>
                </a:solidFill>
              </a:defRPr>
            </a:lvl1pPr>
          </a:lstStyle>
          <a:p>
            <a:pPr lvl="0">
              <a:defRPr sz="1800" b="0">
                <a:solidFill>
                  <a:srgbClr val="000000"/>
                </a:solidFill>
              </a:defRPr>
            </a:pPr>
            <a:r>
              <a:rPr lang="en-AU" sz="3000" b="1" dirty="0" smtClean="0">
                <a:solidFill>
                  <a:srgbClr val="FF8647"/>
                </a:solidFill>
              </a:rPr>
              <a:t>l</a:t>
            </a:r>
            <a:r>
              <a:rPr sz="3000" b="1" dirty="0" smtClean="0">
                <a:solidFill>
                  <a:srgbClr val="FF8647"/>
                </a:solidFill>
              </a:rPr>
              <a:t>ist4 </a:t>
            </a:r>
            <a:r>
              <a:rPr sz="3000" b="1" dirty="0">
                <a:solidFill>
                  <a:srgbClr val="FF8647"/>
                </a:solidFill>
              </a:rPr>
              <a:t>= [Adelaide, Darwin, Adelaide, Sydney]</a:t>
            </a:r>
          </a:p>
        </p:txBody>
      </p:sp>
    </p:spTree>
    <p:custDataLst>
      <p:tags r:id="rId1"/>
    </p:custDataLst>
    <p:extLst>
      <p:ext uri="{BB962C8B-B14F-4D97-AF65-F5344CB8AC3E}">
        <p14:creationId xmlns:p14="http://schemas.microsoft.com/office/powerpoint/2010/main" val="2866780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6136" y="740986"/>
            <a:ext cx="4032448" cy="369332"/>
          </a:xfrm>
          <a:prstGeom prst="rect">
            <a:avLst/>
          </a:prstGeom>
          <a:noFill/>
        </p:spPr>
        <p:txBody>
          <a:bodyPr wrap="square" rtlCol="0">
            <a:spAutoFit/>
          </a:bodyPr>
          <a:lstStyle/>
          <a:p>
            <a:r>
              <a:rPr lang="en-AU" dirty="0" smtClean="0">
                <a:solidFill>
                  <a:srgbClr val="FF0000"/>
                </a:solidFill>
              </a:rPr>
              <a:t>[Adelaide, Brisbane, Darwin, Sydney]</a:t>
            </a:r>
            <a:endParaRPr lang="en-AU" dirty="0">
              <a:solidFill>
                <a:srgbClr val="FF0000"/>
              </a:solidFill>
            </a:endParaRPr>
          </a:p>
        </p:txBody>
      </p:sp>
      <p:sp>
        <p:nvSpPr>
          <p:cNvPr id="7" name="TextBox 6"/>
          <p:cNvSpPr txBox="1"/>
          <p:nvPr/>
        </p:nvSpPr>
        <p:spPr>
          <a:xfrm>
            <a:off x="1862019" y="2572544"/>
            <a:ext cx="3056205" cy="369332"/>
          </a:xfrm>
          <a:prstGeom prst="rect">
            <a:avLst/>
          </a:prstGeom>
          <a:noFill/>
        </p:spPr>
        <p:txBody>
          <a:bodyPr wrap="square" rtlCol="0">
            <a:spAutoFit/>
          </a:bodyPr>
          <a:lstStyle/>
          <a:p>
            <a:r>
              <a:rPr lang="en-AU" dirty="0" smtClean="0">
                <a:solidFill>
                  <a:srgbClr val="FF0000"/>
                </a:solidFill>
              </a:rPr>
              <a:t>[Brisbane, Darwin, Sydney]</a:t>
            </a:r>
            <a:endParaRPr lang="en-AU" dirty="0">
              <a:solidFill>
                <a:srgbClr val="FF0000"/>
              </a:solidFill>
            </a:endParaRPr>
          </a:p>
        </p:txBody>
      </p:sp>
      <p:sp>
        <p:nvSpPr>
          <p:cNvPr id="11" name="TextBox 10"/>
          <p:cNvSpPr txBox="1"/>
          <p:nvPr/>
        </p:nvSpPr>
        <p:spPr>
          <a:xfrm>
            <a:off x="715897" y="5934458"/>
            <a:ext cx="1177991" cy="369332"/>
          </a:xfrm>
          <a:prstGeom prst="rect">
            <a:avLst/>
          </a:prstGeom>
          <a:noFill/>
        </p:spPr>
        <p:txBody>
          <a:bodyPr wrap="square" rtlCol="0">
            <a:spAutoFit/>
          </a:bodyPr>
          <a:lstStyle/>
          <a:p>
            <a:r>
              <a:rPr lang="en-AU" dirty="0" smtClean="0">
                <a:solidFill>
                  <a:srgbClr val="FF0000"/>
                </a:solidFill>
              </a:rPr>
              <a:t>[Sydney]</a:t>
            </a:r>
            <a:endParaRPr lang="en-AU" dirty="0">
              <a:solidFill>
                <a:srgbClr val="FF0000"/>
              </a:solidFill>
            </a:endParaRPr>
          </a:p>
        </p:txBody>
      </p:sp>
      <p:sp>
        <p:nvSpPr>
          <p:cNvPr id="12" name="TextBox 11"/>
          <p:cNvSpPr txBox="1"/>
          <p:nvPr/>
        </p:nvSpPr>
        <p:spPr>
          <a:xfrm>
            <a:off x="369118" y="4156720"/>
            <a:ext cx="1920012" cy="369332"/>
          </a:xfrm>
          <a:prstGeom prst="rect">
            <a:avLst/>
          </a:prstGeom>
          <a:noFill/>
        </p:spPr>
        <p:txBody>
          <a:bodyPr wrap="square" rtlCol="0">
            <a:spAutoFit/>
          </a:bodyPr>
          <a:lstStyle/>
          <a:p>
            <a:r>
              <a:rPr lang="en-AU" dirty="0" smtClean="0">
                <a:solidFill>
                  <a:srgbClr val="FF0000"/>
                </a:solidFill>
              </a:rPr>
              <a:t>[Darwin, Sydney]</a:t>
            </a:r>
            <a:endParaRPr lang="en-AU" dirty="0">
              <a:solidFill>
                <a:srgbClr val="FF0000"/>
              </a:solidFill>
            </a:endParaRPr>
          </a:p>
        </p:txBody>
      </p:sp>
      <p:sp>
        <p:nvSpPr>
          <p:cNvPr id="15" name="TextBox 14"/>
          <p:cNvSpPr txBox="1"/>
          <p:nvPr/>
        </p:nvSpPr>
        <p:spPr>
          <a:xfrm>
            <a:off x="5156633" y="5934458"/>
            <a:ext cx="1177991" cy="369332"/>
          </a:xfrm>
          <a:prstGeom prst="rect">
            <a:avLst/>
          </a:prstGeom>
          <a:noFill/>
        </p:spPr>
        <p:txBody>
          <a:bodyPr wrap="square" rtlCol="0">
            <a:spAutoFit/>
          </a:bodyPr>
          <a:lstStyle/>
          <a:p>
            <a:r>
              <a:rPr lang="en-AU" dirty="0" smtClean="0">
                <a:solidFill>
                  <a:srgbClr val="FF0000"/>
                </a:solidFill>
              </a:rPr>
              <a:t>[Darwin]</a:t>
            </a:r>
            <a:endParaRPr lang="en-AU" dirty="0">
              <a:solidFill>
                <a:srgbClr val="FF0000"/>
              </a:solidFill>
            </a:endParaRPr>
          </a:p>
        </p:txBody>
      </p:sp>
      <p:sp>
        <p:nvSpPr>
          <p:cNvPr id="18" name="TextBox 17"/>
          <p:cNvSpPr txBox="1"/>
          <p:nvPr/>
        </p:nvSpPr>
        <p:spPr>
          <a:xfrm>
            <a:off x="5506042" y="4111636"/>
            <a:ext cx="2652542" cy="369332"/>
          </a:xfrm>
          <a:prstGeom prst="rect">
            <a:avLst/>
          </a:prstGeom>
          <a:noFill/>
        </p:spPr>
        <p:txBody>
          <a:bodyPr wrap="square" rtlCol="0">
            <a:spAutoFit/>
          </a:bodyPr>
          <a:lstStyle/>
          <a:p>
            <a:r>
              <a:rPr lang="en-AU" dirty="0" smtClean="0">
                <a:solidFill>
                  <a:srgbClr val="FF0000"/>
                </a:solidFill>
              </a:rPr>
              <a:t>[Brisbane, Sydney]</a:t>
            </a:r>
            <a:endParaRPr lang="en-AU" dirty="0">
              <a:solidFill>
                <a:srgbClr val="FF0000"/>
              </a:solidFill>
            </a:endParaRPr>
          </a:p>
        </p:txBody>
      </p:sp>
      <p:grpSp>
        <p:nvGrpSpPr>
          <p:cNvPr id="43" name="Group 42"/>
          <p:cNvGrpSpPr/>
          <p:nvPr/>
        </p:nvGrpSpPr>
        <p:grpSpPr>
          <a:xfrm>
            <a:off x="7365123" y="925652"/>
            <a:ext cx="5113941" cy="1323439"/>
            <a:chOff x="7365123" y="925652"/>
            <a:chExt cx="5113941" cy="1323439"/>
          </a:xfrm>
        </p:grpSpPr>
        <p:sp>
          <p:nvSpPr>
            <p:cNvPr id="19" name="TextBox 18"/>
            <p:cNvSpPr txBox="1"/>
            <p:nvPr/>
          </p:nvSpPr>
          <p:spPr>
            <a:xfrm>
              <a:off x="9598744" y="925652"/>
              <a:ext cx="2880320" cy="1323439"/>
            </a:xfrm>
            <a:prstGeom prst="rect">
              <a:avLst/>
            </a:prstGeom>
            <a:noFill/>
          </p:spPr>
          <p:txBody>
            <a:bodyPr wrap="square" rtlCol="0">
              <a:spAutoFit/>
            </a:bodyPr>
            <a:lstStyle/>
            <a:p>
              <a:r>
                <a:rPr lang="en-AU" sz="4000" dirty="0" smtClean="0">
                  <a:solidFill>
                    <a:srgbClr val="FF0000"/>
                  </a:solidFill>
                </a:rPr>
                <a:t>Possible next cities</a:t>
              </a:r>
              <a:endParaRPr lang="en-AU" sz="4000" dirty="0">
                <a:solidFill>
                  <a:srgbClr val="FF0000"/>
                </a:solidFill>
              </a:endParaRPr>
            </a:p>
          </p:txBody>
        </p:sp>
        <p:cxnSp>
          <p:nvCxnSpPr>
            <p:cNvPr id="22" name="Straight Arrow Connector 21"/>
            <p:cNvCxnSpPr>
              <a:stCxn id="19" idx="1"/>
            </p:cNvCxnSpPr>
            <p:nvPr/>
          </p:nvCxnSpPr>
          <p:spPr>
            <a:xfrm flipH="1" flipV="1">
              <a:off x="7365123" y="1110318"/>
              <a:ext cx="2233621" cy="477054"/>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cxnSp>
        <p:nvCxnSpPr>
          <p:cNvPr id="24" name="Straight Arrow Connector 23"/>
          <p:cNvCxnSpPr>
            <a:stCxn id="20" idx="2"/>
          </p:cNvCxnSpPr>
          <p:nvPr/>
        </p:nvCxnSpPr>
        <p:spPr>
          <a:xfrm>
            <a:off x="1956836" y="1631464"/>
            <a:ext cx="332294" cy="36501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665879" y="123359"/>
            <a:ext cx="578368" cy="369332"/>
          </a:xfrm>
          <a:prstGeom prst="rect">
            <a:avLst/>
          </a:prstGeom>
          <a:noFill/>
        </p:spPr>
        <p:txBody>
          <a:bodyPr wrap="square" rtlCol="0">
            <a:spAutoFit/>
          </a:bodyPr>
          <a:lstStyle/>
          <a:p>
            <a:r>
              <a:rPr lang="en-AU" dirty="0" smtClean="0"/>
              <a:t>[ ]</a:t>
            </a:r>
            <a:endParaRPr lang="en-AU" dirty="0"/>
          </a:p>
        </p:txBody>
      </p:sp>
      <p:grpSp>
        <p:nvGrpSpPr>
          <p:cNvPr id="44" name="Group 43"/>
          <p:cNvGrpSpPr/>
          <p:nvPr/>
        </p:nvGrpSpPr>
        <p:grpSpPr>
          <a:xfrm>
            <a:off x="1893888" y="492691"/>
            <a:ext cx="3851741" cy="1873121"/>
            <a:chOff x="1893888" y="492691"/>
            <a:chExt cx="3851741" cy="1873121"/>
          </a:xfrm>
        </p:grpSpPr>
        <p:sp>
          <p:nvSpPr>
            <p:cNvPr id="5" name="TextBox 4"/>
            <p:cNvSpPr txBox="1"/>
            <p:nvPr/>
          </p:nvSpPr>
          <p:spPr>
            <a:xfrm>
              <a:off x="1893888" y="1996480"/>
              <a:ext cx="1296144" cy="369332"/>
            </a:xfrm>
            <a:prstGeom prst="rect">
              <a:avLst/>
            </a:prstGeom>
            <a:noFill/>
          </p:spPr>
          <p:txBody>
            <a:bodyPr wrap="square" rtlCol="0">
              <a:spAutoFit/>
            </a:bodyPr>
            <a:lstStyle/>
            <a:p>
              <a:r>
                <a:rPr lang="en-AU" dirty="0" smtClean="0"/>
                <a:t>[Adelaide]</a:t>
              </a:r>
              <a:endParaRPr lang="en-AU" dirty="0"/>
            </a:p>
          </p:txBody>
        </p:sp>
        <p:cxnSp>
          <p:nvCxnSpPr>
            <p:cNvPr id="27" name="Straight Connector 26"/>
            <p:cNvCxnSpPr/>
            <p:nvPr/>
          </p:nvCxnSpPr>
          <p:spPr>
            <a:xfrm flipH="1">
              <a:off x="3190032" y="492691"/>
              <a:ext cx="2555597" cy="150378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33916" y="2365812"/>
            <a:ext cx="2424068" cy="1512168"/>
            <a:chOff x="333916" y="2365812"/>
            <a:chExt cx="2424068" cy="1512168"/>
          </a:xfrm>
        </p:grpSpPr>
        <p:sp>
          <p:nvSpPr>
            <p:cNvPr id="8" name="TextBox 7"/>
            <p:cNvSpPr txBox="1"/>
            <p:nvPr/>
          </p:nvSpPr>
          <p:spPr>
            <a:xfrm>
              <a:off x="333916" y="3508648"/>
              <a:ext cx="2424068" cy="369332"/>
            </a:xfrm>
            <a:prstGeom prst="rect">
              <a:avLst/>
            </a:prstGeom>
            <a:noFill/>
          </p:spPr>
          <p:txBody>
            <a:bodyPr wrap="square" rtlCol="0">
              <a:spAutoFit/>
            </a:bodyPr>
            <a:lstStyle/>
            <a:p>
              <a:r>
                <a:rPr lang="en-AU" dirty="0" smtClean="0"/>
                <a:t>[Adelaide, Brisbane]</a:t>
              </a:r>
              <a:endParaRPr lang="en-AU" dirty="0"/>
            </a:p>
          </p:txBody>
        </p:sp>
        <p:cxnSp>
          <p:nvCxnSpPr>
            <p:cNvPr id="29" name="Straight Connector 28"/>
            <p:cNvCxnSpPr>
              <a:stCxn id="5" idx="2"/>
              <a:endCxn id="8" idx="0"/>
            </p:cNvCxnSpPr>
            <p:nvPr/>
          </p:nvCxnSpPr>
          <p:spPr>
            <a:xfrm flipH="1">
              <a:off x="1545950" y="2365812"/>
              <a:ext cx="996010" cy="114283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151133" y="3877980"/>
            <a:ext cx="3238987" cy="1656184"/>
            <a:chOff x="151133" y="3877980"/>
            <a:chExt cx="3238987" cy="1656184"/>
          </a:xfrm>
        </p:grpSpPr>
        <p:sp>
          <p:nvSpPr>
            <p:cNvPr id="10" name="TextBox 9"/>
            <p:cNvSpPr txBox="1"/>
            <p:nvPr/>
          </p:nvSpPr>
          <p:spPr>
            <a:xfrm>
              <a:off x="151133" y="5164832"/>
              <a:ext cx="3238987" cy="369332"/>
            </a:xfrm>
            <a:prstGeom prst="rect">
              <a:avLst/>
            </a:prstGeom>
            <a:noFill/>
          </p:spPr>
          <p:txBody>
            <a:bodyPr wrap="square" rtlCol="0">
              <a:spAutoFit/>
            </a:bodyPr>
            <a:lstStyle/>
            <a:p>
              <a:r>
                <a:rPr lang="en-AU" dirty="0" smtClean="0"/>
                <a:t>[Adelaide, Brisbane, Darwin]</a:t>
              </a:r>
              <a:endParaRPr lang="en-AU" dirty="0"/>
            </a:p>
          </p:txBody>
        </p:sp>
        <p:cxnSp>
          <p:nvCxnSpPr>
            <p:cNvPr id="33" name="Straight Connector 32"/>
            <p:cNvCxnSpPr>
              <a:stCxn id="8" idx="2"/>
            </p:cNvCxnSpPr>
            <p:nvPr/>
          </p:nvCxnSpPr>
          <p:spPr>
            <a:xfrm flipH="1">
              <a:off x="1304892" y="3877980"/>
              <a:ext cx="241058"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1770626" y="3877980"/>
            <a:ext cx="5594497" cy="1808584"/>
            <a:chOff x="1770626" y="3877980"/>
            <a:chExt cx="5594497" cy="1808584"/>
          </a:xfrm>
        </p:grpSpPr>
        <p:sp>
          <p:nvSpPr>
            <p:cNvPr id="14" name="TextBox 13"/>
            <p:cNvSpPr txBox="1"/>
            <p:nvPr/>
          </p:nvSpPr>
          <p:spPr>
            <a:xfrm>
              <a:off x="4126136" y="5317232"/>
              <a:ext cx="3238987" cy="369332"/>
            </a:xfrm>
            <a:prstGeom prst="rect">
              <a:avLst/>
            </a:prstGeom>
            <a:noFill/>
          </p:spPr>
          <p:txBody>
            <a:bodyPr wrap="square" rtlCol="0">
              <a:spAutoFit/>
            </a:bodyPr>
            <a:lstStyle/>
            <a:p>
              <a:r>
                <a:rPr lang="en-AU" dirty="0" smtClean="0"/>
                <a:t>[Adelaide, Brisbane, Sydney]</a:t>
              </a:r>
              <a:endParaRPr lang="en-AU" dirty="0"/>
            </a:p>
          </p:txBody>
        </p:sp>
        <p:cxnSp>
          <p:nvCxnSpPr>
            <p:cNvPr id="35" name="Straight Connector 34"/>
            <p:cNvCxnSpPr/>
            <p:nvPr/>
          </p:nvCxnSpPr>
          <p:spPr>
            <a:xfrm>
              <a:off x="1770626" y="3877980"/>
              <a:ext cx="3707042"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151132" y="5534164"/>
            <a:ext cx="4119020" cy="1656184"/>
            <a:chOff x="151132" y="5534164"/>
            <a:chExt cx="4119020" cy="1656184"/>
          </a:xfrm>
        </p:grpSpPr>
        <p:sp>
          <p:nvSpPr>
            <p:cNvPr id="13" name="TextBox 12"/>
            <p:cNvSpPr txBox="1"/>
            <p:nvPr/>
          </p:nvSpPr>
          <p:spPr>
            <a:xfrm>
              <a:off x="151132" y="6821016"/>
              <a:ext cx="4119020" cy="369332"/>
            </a:xfrm>
            <a:prstGeom prst="rect">
              <a:avLst/>
            </a:prstGeom>
            <a:noFill/>
          </p:spPr>
          <p:txBody>
            <a:bodyPr wrap="square" rtlCol="0">
              <a:spAutoFit/>
            </a:bodyPr>
            <a:lstStyle/>
            <a:p>
              <a:r>
                <a:rPr lang="en-AU" dirty="0" smtClean="0"/>
                <a:t>[Adelaide, Brisbane, Darwin, Sydney]</a:t>
              </a:r>
              <a:endParaRPr lang="en-AU" dirty="0"/>
            </a:p>
          </p:txBody>
        </p:sp>
        <p:cxnSp>
          <p:nvCxnSpPr>
            <p:cNvPr id="37" name="Straight Connector 36"/>
            <p:cNvCxnSpPr/>
            <p:nvPr/>
          </p:nvCxnSpPr>
          <p:spPr>
            <a:xfrm>
              <a:off x="1304892" y="5534164"/>
              <a:ext cx="0"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757984" y="2365812"/>
            <a:ext cx="5143752" cy="1479902"/>
            <a:chOff x="2757984" y="2365812"/>
            <a:chExt cx="5143752" cy="1479902"/>
          </a:xfrm>
        </p:grpSpPr>
        <p:sp>
          <p:nvSpPr>
            <p:cNvPr id="17" name="TextBox 16"/>
            <p:cNvSpPr txBox="1"/>
            <p:nvPr/>
          </p:nvSpPr>
          <p:spPr>
            <a:xfrm>
              <a:off x="5477668" y="3476382"/>
              <a:ext cx="2424068" cy="369332"/>
            </a:xfrm>
            <a:prstGeom prst="rect">
              <a:avLst/>
            </a:prstGeom>
            <a:noFill/>
          </p:spPr>
          <p:txBody>
            <a:bodyPr wrap="square" rtlCol="0">
              <a:spAutoFit/>
            </a:bodyPr>
            <a:lstStyle/>
            <a:p>
              <a:r>
                <a:rPr lang="en-AU" dirty="0" smtClean="0"/>
                <a:t>[Adelaide, Darwin]</a:t>
              </a:r>
              <a:endParaRPr lang="en-AU" dirty="0"/>
            </a:p>
          </p:txBody>
        </p:sp>
        <p:cxnSp>
          <p:nvCxnSpPr>
            <p:cNvPr id="31" name="Straight Connector 30"/>
            <p:cNvCxnSpPr/>
            <p:nvPr/>
          </p:nvCxnSpPr>
          <p:spPr>
            <a:xfrm>
              <a:off x="2757984" y="2365812"/>
              <a:ext cx="3486263" cy="11105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4630192" y="5534164"/>
            <a:ext cx="4119020" cy="1663854"/>
            <a:chOff x="4630192" y="5534164"/>
            <a:chExt cx="4119020" cy="1663854"/>
          </a:xfrm>
        </p:grpSpPr>
        <p:sp>
          <p:nvSpPr>
            <p:cNvPr id="16" name="TextBox 15"/>
            <p:cNvSpPr txBox="1"/>
            <p:nvPr/>
          </p:nvSpPr>
          <p:spPr>
            <a:xfrm>
              <a:off x="4630192" y="6828686"/>
              <a:ext cx="4119020" cy="369332"/>
            </a:xfrm>
            <a:prstGeom prst="rect">
              <a:avLst/>
            </a:prstGeom>
            <a:noFill/>
          </p:spPr>
          <p:txBody>
            <a:bodyPr wrap="square" rtlCol="0">
              <a:spAutoFit/>
            </a:bodyPr>
            <a:lstStyle/>
            <a:p>
              <a:r>
                <a:rPr lang="en-AU" dirty="0" smtClean="0"/>
                <a:t>[Adelaide, Brisbane, Sydney, Darwin]</a:t>
              </a:r>
              <a:endParaRPr lang="en-AU" dirty="0"/>
            </a:p>
          </p:txBody>
        </p:sp>
        <p:cxnSp>
          <p:nvCxnSpPr>
            <p:cNvPr id="39" name="Straight Connector 38"/>
            <p:cNvCxnSpPr/>
            <p:nvPr/>
          </p:nvCxnSpPr>
          <p:spPr>
            <a:xfrm>
              <a:off x="5665879" y="5534164"/>
              <a:ext cx="0"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516676" y="308025"/>
            <a:ext cx="4989366" cy="1323439"/>
            <a:chOff x="516676" y="308025"/>
            <a:chExt cx="4989366" cy="1323439"/>
          </a:xfrm>
        </p:grpSpPr>
        <p:sp>
          <p:nvSpPr>
            <p:cNvPr id="20" name="TextBox 19"/>
            <p:cNvSpPr txBox="1"/>
            <p:nvPr/>
          </p:nvSpPr>
          <p:spPr>
            <a:xfrm>
              <a:off x="516676" y="308025"/>
              <a:ext cx="2880320" cy="1323439"/>
            </a:xfrm>
            <a:prstGeom prst="rect">
              <a:avLst/>
            </a:prstGeom>
            <a:noFill/>
          </p:spPr>
          <p:txBody>
            <a:bodyPr wrap="square" rtlCol="0">
              <a:spAutoFit/>
            </a:bodyPr>
            <a:lstStyle/>
            <a:p>
              <a:r>
                <a:rPr lang="en-AU" sz="4000" dirty="0" smtClean="0"/>
                <a:t>Partial Solution</a:t>
              </a:r>
              <a:endParaRPr lang="en-AU" sz="4000" dirty="0"/>
            </a:p>
          </p:txBody>
        </p:sp>
        <p:cxnSp>
          <p:nvCxnSpPr>
            <p:cNvPr id="41" name="Straight Arrow Connector 40"/>
            <p:cNvCxnSpPr/>
            <p:nvPr/>
          </p:nvCxnSpPr>
          <p:spPr>
            <a:xfrm flipV="1">
              <a:off x="2289130" y="308025"/>
              <a:ext cx="3216912" cy="43296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sp>
        <p:nvSpPr>
          <p:cNvPr id="51" name="TextBox 50"/>
          <p:cNvSpPr txBox="1"/>
          <p:nvPr/>
        </p:nvSpPr>
        <p:spPr>
          <a:xfrm>
            <a:off x="7901736" y="3510367"/>
            <a:ext cx="2880320" cy="707886"/>
          </a:xfrm>
          <a:prstGeom prst="rect">
            <a:avLst/>
          </a:prstGeom>
          <a:noFill/>
        </p:spPr>
        <p:txBody>
          <a:bodyPr wrap="square" rtlCol="0">
            <a:spAutoFit/>
          </a:bodyPr>
          <a:lstStyle/>
          <a:p>
            <a:r>
              <a:rPr lang="en-AU" sz="4000" dirty="0" err="1" smtClean="0">
                <a:solidFill>
                  <a:srgbClr val="0070C0"/>
                </a:solidFill>
              </a:rPr>
              <a:t>Etc</a:t>
            </a:r>
            <a:r>
              <a:rPr lang="en-AU" sz="4000" dirty="0" smtClean="0">
                <a:solidFill>
                  <a:srgbClr val="0070C0"/>
                </a:solidFill>
              </a:rPr>
              <a:t> ...</a:t>
            </a:r>
            <a:endParaRPr lang="en-AU" sz="4000" dirty="0">
              <a:solidFill>
                <a:srgbClr val="0070C0"/>
              </a:solidFill>
            </a:endParaRPr>
          </a:p>
        </p:txBody>
      </p:sp>
    </p:spTree>
    <p:extLst>
      <p:ext uri="{BB962C8B-B14F-4D97-AF65-F5344CB8AC3E}">
        <p14:creationId xmlns:p14="http://schemas.microsoft.com/office/powerpoint/2010/main" val="260755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5" grpId="0"/>
      <p:bldP spid="18" grpId="0"/>
      <p:bldP spid="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041525" y="390525"/>
            <a:ext cx="10664825" cy="1625600"/>
          </a:xfrm>
        </p:spPr>
        <p:txBody>
          <a:bodyPr lIns="50800" tIns="50800" rIns="50800" bIns="50800"/>
          <a:lstStyle/>
          <a:p>
            <a:pPr eaLnBrk="1" hangingPunct="1">
              <a:defRPr/>
            </a:pPr>
            <a:r>
              <a:rPr lang="en-US" smtClean="0">
                <a:effectLst>
                  <a:outerShdw blurRad="38100" dist="38100" dir="2700000" algn="tl">
                    <a:srgbClr val="C0C0C0"/>
                  </a:outerShdw>
                </a:effectLst>
              </a:rPr>
              <a:t>Knapsack</a:t>
            </a:r>
          </a:p>
        </p:txBody>
      </p:sp>
      <p:sp>
        <p:nvSpPr>
          <p:cNvPr id="12291" name="Content Placeholder 2"/>
          <p:cNvSpPr>
            <a:spLocks noGrp="1"/>
          </p:cNvSpPr>
          <p:nvPr>
            <p:ph idx="4294967295"/>
          </p:nvPr>
        </p:nvSpPr>
        <p:spPr>
          <a:xfrm>
            <a:off x="1605856" y="2444750"/>
            <a:ext cx="11161240" cy="6680522"/>
          </a:xfrm>
        </p:spPr>
        <p:txBody>
          <a:bodyPr lIns="50800" tIns="50800" rIns="50800" bIns="50800"/>
          <a:lstStyle/>
          <a:p>
            <a:pPr marL="266700" indent="-266700" algn="ctr" eaLnBrk="1" hangingPunct="1">
              <a:buFont typeface="Wingdings" pitchFamily="2" charset="2"/>
              <a:buNone/>
            </a:pPr>
            <a:r>
              <a:rPr lang="en-US" sz="3200" dirty="0" smtClean="0"/>
              <a:t>Suppose you are in a treasure cave which contains 6 precious items, with the following weights and monetary value. </a:t>
            </a:r>
          </a:p>
          <a:p>
            <a:pPr marL="266700" indent="-266700" eaLnBrk="1" hangingPunct="1"/>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algn="ctr" eaLnBrk="1" hangingPunct="1">
              <a:buFont typeface="Wingdings" pitchFamily="2" charset="2"/>
              <a:buNone/>
            </a:pPr>
            <a:r>
              <a:rPr lang="en-US" sz="3200" dirty="0" smtClean="0"/>
              <a:t>You want to take as much treasure as you can carry. </a:t>
            </a:r>
            <a:r>
              <a:rPr lang="en-US" sz="3200" dirty="0" smtClean="0"/>
              <a:t> However</a:t>
            </a:r>
            <a:r>
              <a:rPr lang="en-US" sz="3200" dirty="0" smtClean="0"/>
              <a:t>, you can only carry up to 20kg. Which items do you take? </a:t>
            </a:r>
          </a:p>
        </p:txBody>
      </p:sp>
      <p:graphicFrame>
        <p:nvGraphicFramePr>
          <p:cNvPr id="66564" name="Group 4"/>
          <p:cNvGraphicFramePr>
            <a:graphicFrameLocks noGrp="1"/>
          </p:cNvGraphicFramePr>
          <p:nvPr>
            <p:extLst>
              <p:ext uri="{D42A27DB-BD31-4B8C-83A1-F6EECF244321}">
                <p14:modId xmlns:p14="http://schemas.microsoft.com/office/powerpoint/2010/main" val="2797723901"/>
              </p:ext>
            </p:extLst>
          </p:nvPr>
        </p:nvGraphicFramePr>
        <p:xfrm>
          <a:off x="2541960" y="4156720"/>
          <a:ext cx="9637712" cy="2168525"/>
        </p:xfrm>
        <a:graphic>
          <a:graphicData uri="http://schemas.openxmlformats.org/drawingml/2006/table">
            <a:tbl>
              <a:tblPr/>
              <a:tblGrid>
                <a:gridCol w="1500187"/>
                <a:gridCol w="1368425"/>
                <a:gridCol w="1368425"/>
                <a:gridCol w="1368425"/>
                <a:gridCol w="1277938"/>
                <a:gridCol w="1377950"/>
                <a:gridCol w="1376362"/>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extLst>
      <p:ext uri="{BB962C8B-B14F-4D97-AF65-F5344CB8AC3E}">
        <p14:creationId xmlns:p14="http://schemas.microsoft.com/office/powerpoint/2010/main" val="108880901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Knapsack Search Tree</a:t>
            </a:r>
            <a:endParaRPr lang="en-AU" dirty="0"/>
          </a:p>
        </p:txBody>
      </p:sp>
      <p:sp>
        <p:nvSpPr>
          <p:cNvPr id="3" name="Content Placeholder 2"/>
          <p:cNvSpPr>
            <a:spLocks noGrp="1"/>
          </p:cNvSpPr>
          <p:nvPr>
            <p:ph idx="1"/>
          </p:nvPr>
        </p:nvSpPr>
        <p:spPr/>
        <p:txBody>
          <a:bodyPr/>
          <a:lstStyle/>
          <a:p>
            <a:r>
              <a:rPr lang="en-AU" dirty="0" smtClean="0"/>
              <a:t>Partial solutions</a:t>
            </a:r>
          </a:p>
          <a:p>
            <a:pPr lvl="1"/>
            <a:r>
              <a:rPr lang="en-AU" dirty="0" smtClean="0"/>
              <a:t>List of distinct items whose total weight is less than or equal to 20kg.</a:t>
            </a:r>
          </a:p>
          <a:p>
            <a:r>
              <a:rPr lang="en-AU" dirty="0" smtClean="0"/>
              <a:t>Possible next item</a:t>
            </a:r>
          </a:p>
          <a:p>
            <a:pPr lvl="1"/>
            <a:r>
              <a:rPr lang="en-AU" dirty="0" smtClean="0"/>
              <a:t>List of items </a:t>
            </a:r>
            <a:r>
              <a:rPr lang="en-AU" smtClean="0"/>
              <a:t>whose combined </a:t>
            </a:r>
            <a:r>
              <a:rPr lang="en-AU" dirty="0" smtClean="0"/>
              <a:t>weight with the current items in the partial solution is less than or equal to 20kg.</a:t>
            </a:r>
            <a:endParaRPr lang="en-AU" dirty="0"/>
          </a:p>
        </p:txBody>
      </p:sp>
    </p:spTree>
    <p:extLst>
      <p:ext uri="{BB962C8B-B14F-4D97-AF65-F5344CB8AC3E}">
        <p14:creationId xmlns:p14="http://schemas.microsoft.com/office/powerpoint/2010/main" val="815408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fontScale="90000"/>
          </a:bodyPr>
          <a:lstStyle/>
          <a:p>
            <a:pPr lvl="0">
              <a:defRPr sz="1800"/>
            </a:pPr>
            <a:r>
              <a:rPr lang="en-AU" sz="6600" dirty="0"/>
              <a:t>Of the following lists, which ones represent partial solutions for the Knapsack problem:</a:t>
            </a:r>
          </a:p>
        </p:txBody>
      </p:sp>
      <p:sp>
        <p:nvSpPr>
          <p:cNvPr id="3" name="TPAnswers"/>
          <p:cNvSpPr>
            <a:spLocks noGrp="1"/>
          </p:cNvSpPr>
          <p:nvPr>
            <p:ph idx="1"/>
            <p:custDataLst>
              <p:tags r:id="rId2"/>
            </p:custDataLst>
          </p:nvPr>
        </p:nvSpPr>
        <p:spPr>
          <a:xfrm>
            <a:off x="5710313" y="5626224"/>
            <a:ext cx="7167488" cy="3217937"/>
          </a:xfrm>
        </p:spPr>
        <p:txBody>
          <a:bodyPr>
            <a:normAutofit fontScale="85000" lnSpcReduction="20000"/>
          </a:bodyPr>
          <a:lstStyle/>
          <a:p>
            <a:pPr marL="1031875" lvl="0" indent="-914400" defTabSz="914400">
              <a:buClr>
                <a:srgbClr val="000000"/>
              </a:buClr>
              <a:buAutoNum type="alphaUcPeriod"/>
              <a:defRPr sz="1800"/>
            </a:pPr>
            <a:r>
              <a:rPr lang="en-AU" sz="4800" dirty="0">
                <a:uFill>
                  <a:solidFill/>
                </a:uFill>
                <a:sym typeface="Helvetica Light"/>
              </a:rPr>
              <a:t>l</a:t>
            </a:r>
            <a:r>
              <a:rPr lang="en-AU" sz="4800" dirty="0" smtClean="0">
                <a:uFill>
                  <a:solidFill/>
                </a:uFill>
                <a:sym typeface="Helvetica Light"/>
              </a:rPr>
              <a:t>ist1 </a:t>
            </a:r>
            <a:r>
              <a:rPr lang="en-AU" sz="4800" dirty="0">
                <a:uFill>
                  <a:solidFill/>
                </a:uFill>
                <a:sym typeface="Helvetica Light"/>
              </a:rPr>
              <a:t>and </a:t>
            </a:r>
            <a:r>
              <a:rPr lang="en-AU" sz="4800" dirty="0" smtClean="0">
                <a:uFill>
                  <a:solidFill/>
                </a:uFill>
                <a:sym typeface="Helvetica Light"/>
              </a:rPr>
              <a:t>list2</a:t>
            </a:r>
            <a:endParaRPr lang="en-AU" sz="4800" dirty="0">
              <a:uFill>
                <a:solidFill/>
              </a:uFill>
              <a:sym typeface="Helvetica Light"/>
            </a:endParaRPr>
          </a:p>
          <a:p>
            <a:pPr marL="1031875" lvl="0" indent="-914400" defTabSz="914400">
              <a:buClr>
                <a:srgbClr val="000000"/>
              </a:buClr>
              <a:buAutoNum type="alphaUcPeriod"/>
              <a:defRPr sz="1800"/>
            </a:pPr>
            <a:r>
              <a:rPr lang="en-AU" sz="4800" dirty="0" smtClean="0">
                <a:uFill>
                  <a:solidFill/>
                </a:uFill>
                <a:sym typeface="Helvetica Light"/>
              </a:rPr>
              <a:t>list1 </a:t>
            </a:r>
            <a:r>
              <a:rPr lang="en-AU" sz="4800" dirty="0">
                <a:uFill>
                  <a:solidFill/>
                </a:uFill>
                <a:sym typeface="Helvetica Light"/>
              </a:rPr>
              <a:t>and </a:t>
            </a:r>
            <a:r>
              <a:rPr lang="en-AU" sz="4800" dirty="0" smtClean="0">
                <a:uFill>
                  <a:solidFill/>
                </a:uFill>
                <a:sym typeface="Helvetica Light"/>
              </a:rPr>
              <a:t>list3</a:t>
            </a:r>
            <a:endParaRPr lang="en-AU" sz="4800" dirty="0">
              <a:uFill>
                <a:solidFill/>
              </a:uFill>
              <a:sym typeface="Helvetica Light"/>
            </a:endParaRPr>
          </a:p>
          <a:p>
            <a:pPr marL="1031875" lvl="0" indent="-914400" defTabSz="914400">
              <a:buClr>
                <a:srgbClr val="000000"/>
              </a:buClr>
              <a:buAutoNum type="alphaUcPeriod"/>
              <a:defRPr sz="1800"/>
            </a:pPr>
            <a:r>
              <a:rPr lang="en-AU" sz="4800" dirty="0" smtClean="0">
                <a:uFill>
                  <a:solidFill/>
                </a:uFill>
                <a:sym typeface="Helvetica Light"/>
              </a:rPr>
              <a:t>list2 </a:t>
            </a:r>
            <a:r>
              <a:rPr lang="en-AU" sz="4800" dirty="0">
                <a:uFill>
                  <a:solidFill/>
                </a:uFill>
                <a:sym typeface="Helvetica Light"/>
              </a:rPr>
              <a:t>and </a:t>
            </a:r>
            <a:r>
              <a:rPr lang="en-AU" sz="4800" dirty="0" smtClean="0">
                <a:uFill>
                  <a:solidFill/>
                </a:uFill>
                <a:sym typeface="Helvetica Light"/>
              </a:rPr>
              <a:t>list4</a:t>
            </a:r>
          </a:p>
          <a:p>
            <a:pPr marL="1031875" lvl="0" indent="-914400" defTabSz="914400">
              <a:buClr>
                <a:srgbClr val="000000"/>
              </a:buClr>
              <a:buAutoNum type="alphaUcPeriod"/>
              <a:defRPr sz="1800"/>
            </a:pPr>
            <a:r>
              <a:rPr lang="en-AU" sz="4800" dirty="0" smtClean="0">
                <a:uFill>
                  <a:solidFill/>
                </a:uFill>
                <a:sym typeface="Helvetica Light"/>
              </a:rPr>
              <a:t>None </a:t>
            </a:r>
            <a:r>
              <a:rPr lang="en-AU" sz="4800" dirty="0">
                <a:uFill>
                  <a:solidFill/>
                </a:uFill>
                <a:sym typeface="Helvetica Light"/>
              </a:rPr>
              <a:t>of the given lists</a:t>
            </a:r>
            <a:br>
              <a:rPr lang="en-AU" sz="4800" dirty="0">
                <a:uFill>
                  <a:solidFill/>
                </a:uFill>
                <a:sym typeface="Helvetica Light"/>
              </a:rPr>
            </a:br>
            <a:endParaRPr lang="en-AU" sz="4800" dirty="0">
              <a:uFill>
                <a:solidFill/>
              </a:uFill>
              <a:sym typeface="Helvetica Light"/>
            </a:endParaRPr>
          </a:p>
        </p:txBody>
      </p:sp>
      <p:graphicFrame>
        <p:nvGraphicFramePr>
          <p:cNvPr id="5" name="Table 448"/>
          <p:cNvGraphicFramePr/>
          <p:nvPr>
            <p:extLst>
              <p:ext uri="{D42A27DB-BD31-4B8C-83A1-F6EECF244321}">
                <p14:modId xmlns:p14="http://schemas.microsoft.com/office/powerpoint/2010/main" val="3653655882"/>
              </p:ext>
            </p:extLst>
          </p:nvPr>
        </p:nvGraphicFramePr>
        <p:xfrm>
          <a:off x="2109912" y="2860576"/>
          <a:ext cx="7200799" cy="1872209"/>
        </p:xfrm>
        <a:graphic>
          <a:graphicData uri="http://schemas.openxmlformats.org/drawingml/2006/table">
            <a:tbl>
              <a:tblPr bandRow="1"/>
              <a:tblGrid>
                <a:gridCol w="1120863"/>
                <a:gridCol w="1022416"/>
                <a:gridCol w="1022416"/>
                <a:gridCol w="1022416"/>
                <a:gridCol w="954810"/>
                <a:gridCol w="1029532"/>
                <a:gridCol w="1028346"/>
              </a:tblGrid>
              <a:tr h="976131">
                <a:tc>
                  <a:txBody>
                    <a:bodyPr/>
                    <a:lstStyle/>
                    <a:p>
                      <a:pPr lvl="0" defTabSz="457200">
                        <a:tabLst>
                          <a:tab pos="914400" algn="l"/>
                        </a:tabLst>
                        <a:defRPr sz="1800">
                          <a:uFillTx/>
                        </a:defRPr>
                      </a:pPr>
                      <a:r>
                        <a:rPr sz="2000" b="1" dirty="0">
                          <a:uFill>
                            <a:solidFill/>
                          </a:uFill>
                          <a:latin typeface="Arial"/>
                          <a:ea typeface="Arial"/>
                          <a:cs typeface="Arial"/>
                        </a:rPr>
                        <a:t>Item</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dirty="0">
                          <a:uFill>
                            <a:solidFill/>
                          </a:uFill>
                          <a:latin typeface="Arial"/>
                          <a:ea typeface="Arial"/>
                          <a:cs typeface="Arial"/>
                        </a:rPr>
                        <a:t>1</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dirty="0">
                          <a:uFill>
                            <a:solidFill/>
                          </a:uFill>
                          <a:latin typeface="Arial"/>
                          <a:ea typeface="Arial"/>
                          <a:cs typeface="Arial"/>
                        </a:rPr>
                        <a:t>2</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dirty="0">
                          <a:uFill>
                            <a:solidFill/>
                          </a:uFill>
                          <a:latin typeface="Arial"/>
                          <a:ea typeface="Arial"/>
                          <a:cs typeface="Arial"/>
                        </a:rPr>
                        <a:t>3</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dirty="0">
                          <a:uFill>
                            <a:solidFill/>
                          </a:uFill>
                          <a:latin typeface="Arial"/>
                          <a:ea typeface="Arial"/>
                          <a:cs typeface="Arial"/>
                        </a:rPr>
                        <a:t>4</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a:uFill>
                            <a:solidFill/>
                          </a:uFill>
                          <a:latin typeface="Arial"/>
                          <a:ea typeface="Arial"/>
                          <a:cs typeface="Arial"/>
                        </a:rPr>
                        <a:t>5</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c>
                  <a:txBody>
                    <a:bodyPr/>
                    <a:lstStyle/>
                    <a:p>
                      <a:pPr lvl="0" defTabSz="457200">
                        <a:tabLst>
                          <a:tab pos="914400" algn="l"/>
                        </a:tabLst>
                        <a:defRPr sz="1800">
                          <a:uFillTx/>
                        </a:defRPr>
                      </a:pPr>
                      <a:r>
                        <a:rPr sz="2000" b="1">
                          <a:uFill>
                            <a:solidFill/>
                          </a:uFill>
                          <a:latin typeface="Arial"/>
                          <a:ea typeface="Arial"/>
                          <a:cs typeface="Arial"/>
                        </a:rPr>
                        <a:t>6</a:t>
                      </a:r>
                    </a:p>
                  </a:txBody>
                  <a:tcPr marL="38100" marR="38100" marT="38100" marB="38100" anchor="ctr" horzOverflow="overflow">
                    <a:lnL w="12700">
                      <a:miter lim="400000"/>
                    </a:lnL>
                    <a:lnR w="12700">
                      <a:miter lim="400000"/>
                    </a:lnR>
                    <a:lnT w="12700">
                      <a:miter lim="400000"/>
                    </a:lnT>
                    <a:lnB w="38100">
                      <a:solidFill>
                        <a:srgbClr val="FFFFFF"/>
                      </a:solidFill>
                      <a:round/>
                    </a:lnB>
                    <a:solidFill>
                      <a:srgbClr val="44A2B6"/>
                    </a:solidFill>
                  </a:tcPr>
                </a:tc>
              </a:tr>
              <a:tr h="448039">
                <a:tc>
                  <a:txBody>
                    <a:bodyPr/>
                    <a:lstStyle/>
                    <a:p>
                      <a:pPr lvl="0" defTabSz="457200">
                        <a:tabLst>
                          <a:tab pos="914400" algn="l"/>
                        </a:tabLst>
                        <a:defRPr sz="1800">
                          <a:uFillTx/>
                        </a:defRPr>
                      </a:pPr>
                      <a:r>
                        <a:rPr sz="2000">
                          <a:uFill>
                            <a:solidFill/>
                          </a:uFill>
                          <a:latin typeface="Arial"/>
                          <a:ea typeface="Arial"/>
                          <a:cs typeface="Arial"/>
                        </a:rPr>
                        <a:t>Weight</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a:uFill>
                            <a:solidFill/>
                          </a:uFill>
                          <a:latin typeface="Arial"/>
                          <a:ea typeface="Arial"/>
                          <a:cs typeface="Arial"/>
                        </a:rPr>
                        <a:t>20kg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a:uFill>
                            <a:solidFill/>
                          </a:uFill>
                          <a:latin typeface="Arial"/>
                          <a:ea typeface="Arial"/>
                          <a:cs typeface="Arial"/>
                        </a:rPr>
                        <a:t>10kg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a:uFill>
                            <a:solidFill/>
                          </a:uFill>
                          <a:latin typeface="Arial"/>
                          <a:ea typeface="Arial"/>
                          <a:cs typeface="Arial"/>
                        </a:rPr>
                        <a:t>9kg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dirty="0">
                          <a:uFill>
                            <a:solidFill/>
                          </a:uFill>
                          <a:latin typeface="Arial"/>
                          <a:ea typeface="Arial"/>
                          <a:cs typeface="Arial"/>
                        </a:rPr>
                        <a:t>4kg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dirty="0">
                          <a:uFill>
                            <a:solidFill/>
                          </a:uFill>
                          <a:latin typeface="Arial"/>
                          <a:ea typeface="Arial"/>
                          <a:cs typeface="Arial"/>
                        </a:rPr>
                        <a:t>2kg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c>
                  <a:txBody>
                    <a:bodyPr/>
                    <a:lstStyle/>
                    <a:p>
                      <a:pPr lvl="0" defTabSz="457200">
                        <a:tabLst>
                          <a:tab pos="914400" algn="l"/>
                        </a:tabLst>
                        <a:defRPr sz="1800">
                          <a:uFillTx/>
                        </a:defRPr>
                      </a:pPr>
                      <a:r>
                        <a:rPr sz="2000" dirty="0">
                          <a:uFill>
                            <a:solidFill/>
                          </a:uFill>
                          <a:latin typeface="Arial"/>
                          <a:ea typeface="Arial"/>
                          <a:cs typeface="Arial"/>
                        </a:rPr>
                        <a:t>1kg</a:t>
                      </a:r>
                    </a:p>
                  </a:txBody>
                  <a:tcPr marL="38100" marR="38100" marT="38100" marB="38100" anchor="ctr" horzOverflow="overflow">
                    <a:lnL w="12700">
                      <a:miter lim="400000"/>
                    </a:lnL>
                    <a:lnR w="12700">
                      <a:miter lim="400000"/>
                    </a:lnR>
                    <a:lnT w="38100">
                      <a:solidFill>
                        <a:srgbClr val="FFFFFF"/>
                      </a:solidFill>
                      <a:round/>
                    </a:lnT>
                    <a:lnB w="12700">
                      <a:miter lim="400000"/>
                    </a:lnB>
                    <a:solidFill>
                      <a:srgbClr val="EDEDED"/>
                    </a:solidFill>
                  </a:tcPr>
                </a:tc>
              </a:tr>
              <a:tr h="448039">
                <a:tc>
                  <a:txBody>
                    <a:bodyPr/>
                    <a:lstStyle/>
                    <a:p>
                      <a:pPr lvl="0" defTabSz="457200">
                        <a:tabLst>
                          <a:tab pos="914400" algn="l"/>
                        </a:tabLst>
                        <a:defRPr sz="1800">
                          <a:uFillTx/>
                        </a:defRPr>
                      </a:pPr>
                      <a:r>
                        <a:rPr sz="2000">
                          <a:uFill>
                            <a:solidFill/>
                          </a:uFill>
                          <a:latin typeface="Arial"/>
                          <a:ea typeface="Arial"/>
                          <a:cs typeface="Arial"/>
                        </a:rPr>
                        <a:t>Value</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dirty="0">
                          <a:uFill>
                            <a:solidFill/>
                          </a:uFill>
                          <a:latin typeface="Arial"/>
                          <a:ea typeface="Arial"/>
                          <a:cs typeface="Arial"/>
                        </a:rPr>
                        <a:t>$4000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a:uFill>
                            <a:solidFill/>
                          </a:uFill>
                          <a:latin typeface="Arial"/>
                          <a:ea typeface="Arial"/>
                          <a:cs typeface="Arial"/>
                        </a:rPr>
                        <a:t>$3500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a:uFill>
                            <a:solidFill/>
                          </a:uFill>
                          <a:latin typeface="Arial"/>
                          <a:ea typeface="Arial"/>
                          <a:cs typeface="Arial"/>
                        </a:rPr>
                        <a:t>$1800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a:uFill>
                            <a:solidFill/>
                          </a:uFill>
                          <a:latin typeface="Arial"/>
                          <a:ea typeface="Arial"/>
                          <a:cs typeface="Arial"/>
                        </a:rPr>
                        <a:t>$400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a:uFill>
                            <a:solidFill/>
                          </a:uFill>
                          <a:latin typeface="Arial"/>
                          <a:ea typeface="Arial"/>
                          <a:cs typeface="Arial"/>
                        </a:rPr>
                        <a:t>$1000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c>
                  <a:txBody>
                    <a:bodyPr/>
                    <a:lstStyle/>
                    <a:p>
                      <a:pPr lvl="0" defTabSz="457200">
                        <a:tabLst>
                          <a:tab pos="914400" algn="l"/>
                        </a:tabLst>
                        <a:defRPr sz="1800">
                          <a:uFillTx/>
                        </a:defRPr>
                      </a:pPr>
                      <a:r>
                        <a:rPr sz="2000" dirty="0">
                          <a:uFill>
                            <a:solidFill/>
                          </a:uFill>
                          <a:latin typeface="Arial"/>
                          <a:ea typeface="Arial"/>
                          <a:cs typeface="Arial"/>
                        </a:rPr>
                        <a:t>$200</a:t>
                      </a:r>
                    </a:p>
                  </a:txBody>
                  <a:tcPr marL="38100" marR="38100" marT="38100" marB="38100" anchor="ctr" horzOverflow="overflow">
                    <a:lnL w="12700">
                      <a:miter lim="400000"/>
                    </a:lnL>
                    <a:lnR w="12700">
                      <a:miter lim="400000"/>
                    </a:lnR>
                    <a:lnT w="12700">
                      <a:miter lim="400000"/>
                    </a:lnT>
                    <a:lnB w="12700">
                      <a:miter lim="400000"/>
                    </a:lnB>
                    <a:solidFill>
                      <a:srgbClr val="F6F6F6"/>
                    </a:solidFill>
                  </a:tcPr>
                </a:tc>
              </a:tr>
            </a:tbl>
          </a:graphicData>
        </a:graphic>
      </p:graphicFrame>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Shape 451"/>
          <p:cNvSpPr/>
          <p:nvPr/>
        </p:nvSpPr>
        <p:spPr>
          <a:xfrm>
            <a:off x="1605856" y="5092824"/>
            <a:ext cx="2664296" cy="533400"/>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spAutoFit/>
          </a:bodyPr>
          <a:lstStyle>
            <a:lvl1pPr>
              <a:spcBef>
                <a:spcPts val="1400"/>
              </a:spcBef>
              <a:defRPr sz="3000" b="1">
                <a:solidFill>
                  <a:srgbClr val="0061FF"/>
                </a:solidFill>
              </a:defRPr>
            </a:lvl1pPr>
          </a:lstStyle>
          <a:p>
            <a:pPr lvl="0">
              <a:defRPr sz="1800" b="0">
                <a:solidFill>
                  <a:srgbClr val="000000"/>
                </a:solidFill>
              </a:defRPr>
            </a:pPr>
            <a:r>
              <a:rPr lang="en-AU" sz="3000" b="1" dirty="0" smtClean="0">
                <a:solidFill>
                  <a:srgbClr val="0061FF"/>
                </a:solidFill>
              </a:rPr>
              <a:t>li</a:t>
            </a:r>
            <a:r>
              <a:rPr sz="3000" b="1" dirty="0" smtClean="0">
                <a:solidFill>
                  <a:srgbClr val="0061FF"/>
                </a:solidFill>
              </a:rPr>
              <a:t>st1 </a:t>
            </a:r>
            <a:r>
              <a:rPr sz="3000" b="1" dirty="0">
                <a:solidFill>
                  <a:srgbClr val="0061FF"/>
                </a:solidFill>
              </a:rPr>
              <a:t>= [1, 2]</a:t>
            </a:r>
          </a:p>
        </p:txBody>
      </p:sp>
      <p:sp>
        <p:nvSpPr>
          <p:cNvPr id="11" name="Shape 452"/>
          <p:cNvSpPr/>
          <p:nvPr/>
        </p:nvSpPr>
        <p:spPr>
          <a:xfrm>
            <a:off x="1605856" y="5753224"/>
            <a:ext cx="2304256" cy="533400"/>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spAutoFit/>
          </a:bodyPr>
          <a:lstStyle>
            <a:lvl1pPr>
              <a:spcBef>
                <a:spcPts val="1400"/>
              </a:spcBef>
              <a:defRPr sz="3000" b="1">
                <a:solidFill>
                  <a:srgbClr val="FF4013"/>
                </a:solidFill>
              </a:defRPr>
            </a:lvl1pPr>
          </a:lstStyle>
          <a:p>
            <a:pPr lvl="0">
              <a:defRPr sz="1800" b="0">
                <a:solidFill>
                  <a:srgbClr val="000000"/>
                </a:solidFill>
              </a:defRPr>
            </a:pPr>
            <a:r>
              <a:rPr lang="en-AU" sz="3000" b="1" dirty="0" smtClean="0">
                <a:solidFill>
                  <a:srgbClr val="FF4013"/>
                </a:solidFill>
              </a:rPr>
              <a:t>li</a:t>
            </a:r>
            <a:r>
              <a:rPr sz="3000" b="1" dirty="0" smtClean="0">
                <a:solidFill>
                  <a:srgbClr val="FF4013"/>
                </a:solidFill>
              </a:rPr>
              <a:t>st2 </a:t>
            </a:r>
            <a:r>
              <a:rPr sz="3000" b="1" dirty="0">
                <a:solidFill>
                  <a:srgbClr val="FF4013"/>
                </a:solidFill>
              </a:rPr>
              <a:t>= [</a:t>
            </a:r>
            <a:r>
              <a:rPr sz="3000" b="1" dirty="0" smtClean="0">
                <a:solidFill>
                  <a:srgbClr val="FF4013"/>
                </a:solidFill>
              </a:rPr>
              <a:t>1]</a:t>
            </a:r>
            <a:endParaRPr sz="3000" b="1" dirty="0">
              <a:solidFill>
                <a:srgbClr val="FF4013"/>
              </a:solidFill>
            </a:endParaRPr>
          </a:p>
        </p:txBody>
      </p:sp>
      <p:sp>
        <p:nvSpPr>
          <p:cNvPr id="12" name="Shape 453"/>
          <p:cNvSpPr/>
          <p:nvPr/>
        </p:nvSpPr>
        <p:spPr>
          <a:xfrm>
            <a:off x="1605856" y="6451724"/>
            <a:ext cx="2880320" cy="533400"/>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spAutoFit/>
          </a:bodyPr>
          <a:lstStyle>
            <a:lvl1pPr>
              <a:spcBef>
                <a:spcPts val="1400"/>
              </a:spcBef>
              <a:defRPr sz="3000" b="1">
                <a:solidFill>
                  <a:srgbClr val="669C35"/>
                </a:solidFill>
              </a:defRPr>
            </a:lvl1pPr>
          </a:lstStyle>
          <a:p>
            <a:pPr lvl="0">
              <a:defRPr sz="1800" b="0">
                <a:solidFill>
                  <a:srgbClr val="000000"/>
                </a:solidFill>
              </a:defRPr>
            </a:pPr>
            <a:r>
              <a:rPr lang="en-AU" sz="3000" b="1" dirty="0" smtClean="0">
                <a:solidFill>
                  <a:srgbClr val="669C35"/>
                </a:solidFill>
              </a:rPr>
              <a:t>li</a:t>
            </a:r>
            <a:r>
              <a:rPr sz="3000" b="1" dirty="0" smtClean="0">
                <a:solidFill>
                  <a:srgbClr val="669C35"/>
                </a:solidFill>
              </a:rPr>
              <a:t>st3 </a:t>
            </a:r>
            <a:r>
              <a:rPr sz="3000" b="1" dirty="0">
                <a:solidFill>
                  <a:srgbClr val="669C35"/>
                </a:solidFill>
              </a:rPr>
              <a:t>= [2,3,4]</a:t>
            </a:r>
          </a:p>
        </p:txBody>
      </p:sp>
      <p:sp>
        <p:nvSpPr>
          <p:cNvPr id="13" name="Shape 454"/>
          <p:cNvSpPr/>
          <p:nvPr/>
        </p:nvSpPr>
        <p:spPr>
          <a:xfrm>
            <a:off x="1605856" y="7112124"/>
            <a:ext cx="3096344" cy="533400"/>
          </a:xfrm>
          <a:prstGeom prst="rect">
            <a:avLst/>
          </a:prstGeom>
          <a:ln w="12700">
            <a:miter lim="400000"/>
          </a:ln>
          <a:extLst>
            <a:ext uri="{C572A759-6A51-4108-AA02-DFA0A04FC94B}">
              <ma14:wrappingTextBoxFlag xmlns:ma14="http://schemas.microsoft.com/office/mac/drawingml/2011/main" val="1"/>
            </a:ext>
          </a:extLst>
        </p:spPr>
        <p:txBody>
          <a:bodyPr wrap="square" lIns="38100" tIns="38100" rIns="38100" bIns="38100">
            <a:spAutoFit/>
          </a:bodyPr>
          <a:lstStyle>
            <a:lvl1pPr>
              <a:spcBef>
                <a:spcPts val="1400"/>
              </a:spcBef>
              <a:defRPr sz="3000" b="1">
                <a:solidFill>
                  <a:srgbClr val="FF8647"/>
                </a:solidFill>
              </a:defRPr>
            </a:lvl1pPr>
          </a:lstStyle>
          <a:p>
            <a:pPr lvl="0">
              <a:defRPr sz="1800" b="0">
                <a:solidFill>
                  <a:srgbClr val="000000"/>
                </a:solidFill>
              </a:defRPr>
            </a:pPr>
            <a:r>
              <a:rPr lang="en-AU" sz="3000" b="1" dirty="0" smtClean="0">
                <a:solidFill>
                  <a:srgbClr val="FF8647"/>
                </a:solidFill>
              </a:rPr>
              <a:t>li</a:t>
            </a:r>
            <a:r>
              <a:rPr sz="3000" b="1" dirty="0" smtClean="0">
                <a:solidFill>
                  <a:srgbClr val="FF8647"/>
                </a:solidFill>
              </a:rPr>
              <a:t>st4 </a:t>
            </a:r>
            <a:r>
              <a:rPr sz="3000" b="1" dirty="0">
                <a:solidFill>
                  <a:srgbClr val="FF8647"/>
                </a:solidFill>
              </a:rPr>
              <a:t>= [5, 6]</a:t>
            </a:r>
          </a:p>
        </p:txBody>
      </p:sp>
    </p:spTree>
    <p:custDataLst>
      <p:tags r:id="rId1"/>
    </p:custDataLst>
    <p:extLst>
      <p:ext uri="{BB962C8B-B14F-4D97-AF65-F5344CB8AC3E}">
        <p14:creationId xmlns:p14="http://schemas.microsoft.com/office/powerpoint/2010/main" val="733932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latin typeface="Arial" pitchFamily="34" charset="0"/>
              </a:rPr>
              <a:t>Overview</a:t>
            </a:r>
          </a:p>
        </p:txBody>
      </p:sp>
      <p:sp>
        <p:nvSpPr>
          <p:cNvPr id="4098" name="Rectangle 2"/>
          <p:cNvSpPr>
            <a:spLocks noGrp="1" noChangeArrowheads="1"/>
          </p:cNvSpPr>
          <p:nvPr>
            <p:ph idx="1"/>
          </p:nvPr>
        </p:nvSpPr>
        <p:spPr/>
        <p:txBody>
          <a:bodyPr lIns="50800" tIns="50800" rIns="50800" bIns="50800"/>
          <a:lstStyle/>
          <a:p>
            <a:r>
              <a:rPr lang="en-US" dirty="0" smtClean="0">
                <a:latin typeface="Arial" pitchFamily="34" charset="0"/>
              </a:rPr>
              <a:t>8 Queens </a:t>
            </a:r>
          </a:p>
          <a:p>
            <a:r>
              <a:rPr lang="en-US" dirty="0" smtClean="0">
                <a:latin typeface="Arial" pitchFamily="34" charset="0"/>
              </a:rPr>
              <a:t>Knapsack</a:t>
            </a:r>
          </a:p>
          <a:p>
            <a:r>
              <a:rPr lang="en-US" dirty="0" smtClean="0">
                <a:latin typeface="Arial" pitchFamily="34" charset="0"/>
              </a:rPr>
              <a:t>Traveling Salesman Problem</a:t>
            </a:r>
          </a:p>
          <a:p>
            <a:pPr>
              <a:buFont typeface="Wingdings" pitchFamily="2" charset="2"/>
              <a:buNone/>
            </a:pPr>
            <a:endParaRPr lang="en-US" dirty="0" smtClean="0">
              <a:latin typeface="Arial" pitchFamily="34" charset="0"/>
            </a:endParaRPr>
          </a:p>
          <a:p>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extLst>
              <p:ext uri="{D42A27DB-BD31-4B8C-83A1-F6EECF244321}">
                <p14:modId xmlns:p14="http://schemas.microsoft.com/office/powerpoint/2010/main" val="3753614351"/>
              </p:ext>
            </p:extLst>
          </p:nvPr>
        </p:nvGraphicFramePr>
        <p:xfrm>
          <a:off x="3118024" y="340296"/>
          <a:ext cx="6696743" cy="954039"/>
        </p:xfrm>
        <a:graphic>
          <a:graphicData uri="http://schemas.openxmlformats.org/drawingml/2006/table">
            <a:tbl>
              <a:tblPr/>
              <a:tblGrid>
                <a:gridCol w="1042402"/>
                <a:gridCol w="950847"/>
                <a:gridCol w="950847"/>
                <a:gridCol w="950847"/>
                <a:gridCol w="887973"/>
                <a:gridCol w="957465"/>
                <a:gridCol w="956362"/>
              </a:tblGrid>
              <a:tr h="45109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650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20650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
        <p:nvSpPr>
          <p:cNvPr id="5" name="TextBox 4"/>
          <p:cNvSpPr txBox="1"/>
          <p:nvPr/>
        </p:nvSpPr>
        <p:spPr>
          <a:xfrm>
            <a:off x="6042841" y="1996480"/>
            <a:ext cx="377026" cy="369332"/>
          </a:xfrm>
          <a:prstGeom prst="rect">
            <a:avLst/>
          </a:prstGeom>
          <a:noFill/>
        </p:spPr>
        <p:txBody>
          <a:bodyPr wrap="none" rtlCol="0">
            <a:spAutoFit/>
          </a:bodyPr>
          <a:lstStyle/>
          <a:p>
            <a:r>
              <a:rPr lang="en-AU" dirty="0" smtClean="0"/>
              <a:t>[ ]</a:t>
            </a:r>
            <a:endParaRPr lang="en-AU" dirty="0"/>
          </a:p>
        </p:txBody>
      </p:sp>
      <p:sp>
        <p:nvSpPr>
          <p:cNvPr id="6" name="TextBox 5"/>
          <p:cNvSpPr txBox="1"/>
          <p:nvPr/>
        </p:nvSpPr>
        <p:spPr>
          <a:xfrm>
            <a:off x="5594000" y="2644552"/>
            <a:ext cx="1402948" cy="369332"/>
          </a:xfrm>
          <a:prstGeom prst="rect">
            <a:avLst/>
          </a:prstGeom>
          <a:noFill/>
        </p:spPr>
        <p:txBody>
          <a:bodyPr wrap="none" rtlCol="0">
            <a:spAutoFit/>
          </a:bodyPr>
          <a:lstStyle/>
          <a:p>
            <a:r>
              <a:rPr lang="en-AU" dirty="0" smtClean="0">
                <a:solidFill>
                  <a:srgbClr val="FF0000"/>
                </a:solidFill>
              </a:rPr>
              <a:t>[1,2,3,4,5,6]</a:t>
            </a:r>
            <a:endParaRPr lang="en-AU" dirty="0">
              <a:solidFill>
                <a:srgbClr val="FF0000"/>
              </a:solidFill>
            </a:endParaRPr>
          </a:p>
        </p:txBody>
      </p:sp>
      <p:sp>
        <p:nvSpPr>
          <p:cNvPr id="8" name="TextBox 7"/>
          <p:cNvSpPr txBox="1"/>
          <p:nvPr/>
        </p:nvSpPr>
        <p:spPr>
          <a:xfrm>
            <a:off x="465565" y="3648401"/>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0" name="TextBox 9"/>
          <p:cNvSpPr txBox="1"/>
          <p:nvPr/>
        </p:nvSpPr>
        <p:spPr>
          <a:xfrm>
            <a:off x="2230965" y="3579148"/>
            <a:ext cx="1018227" cy="369332"/>
          </a:xfrm>
          <a:prstGeom prst="rect">
            <a:avLst/>
          </a:prstGeom>
          <a:noFill/>
        </p:spPr>
        <p:txBody>
          <a:bodyPr wrap="none" rtlCol="0">
            <a:spAutoFit/>
          </a:bodyPr>
          <a:lstStyle/>
          <a:p>
            <a:r>
              <a:rPr lang="en-AU" dirty="0" smtClean="0">
                <a:solidFill>
                  <a:srgbClr val="FF0000"/>
                </a:solidFill>
              </a:rPr>
              <a:t>[3,4,5,6]</a:t>
            </a:r>
            <a:endParaRPr lang="en-AU" dirty="0">
              <a:solidFill>
                <a:srgbClr val="FF0000"/>
              </a:solidFill>
            </a:endParaRPr>
          </a:p>
        </p:txBody>
      </p:sp>
      <p:sp>
        <p:nvSpPr>
          <p:cNvPr id="12" name="TextBox 11"/>
          <p:cNvSpPr txBox="1"/>
          <p:nvPr/>
        </p:nvSpPr>
        <p:spPr>
          <a:xfrm>
            <a:off x="1544973" y="4777163"/>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14" name="TextBox 13"/>
          <p:cNvSpPr txBox="1"/>
          <p:nvPr/>
        </p:nvSpPr>
        <p:spPr>
          <a:xfrm>
            <a:off x="1533131" y="613437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6" name="TextBox 15"/>
          <p:cNvSpPr txBox="1"/>
          <p:nvPr/>
        </p:nvSpPr>
        <p:spPr>
          <a:xfrm>
            <a:off x="3734129" y="4806288"/>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18" name="TextBox 17"/>
          <p:cNvSpPr txBox="1"/>
          <p:nvPr/>
        </p:nvSpPr>
        <p:spPr>
          <a:xfrm>
            <a:off x="3111113" y="617348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20" name="TextBox 19"/>
          <p:cNvSpPr txBox="1"/>
          <p:nvPr/>
        </p:nvSpPr>
        <p:spPr>
          <a:xfrm>
            <a:off x="3143173" y="750044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2" name="TextBox 21"/>
          <p:cNvSpPr txBox="1"/>
          <p:nvPr/>
        </p:nvSpPr>
        <p:spPr>
          <a:xfrm>
            <a:off x="4507444" y="6158914"/>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4" name="TextBox 23"/>
          <p:cNvSpPr txBox="1"/>
          <p:nvPr/>
        </p:nvSpPr>
        <p:spPr>
          <a:xfrm>
            <a:off x="10570265" y="3924172"/>
            <a:ext cx="825867" cy="369332"/>
          </a:xfrm>
          <a:prstGeom prst="rect">
            <a:avLst/>
          </a:prstGeom>
          <a:noFill/>
        </p:spPr>
        <p:txBody>
          <a:bodyPr wrap="none" rtlCol="0">
            <a:spAutoFit/>
          </a:bodyPr>
          <a:lstStyle/>
          <a:p>
            <a:r>
              <a:rPr lang="en-AU" dirty="0" smtClean="0">
                <a:solidFill>
                  <a:srgbClr val="FF0000"/>
                </a:solidFill>
              </a:rPr>
              <a:t>[4,5,6]</a:t>
            </a:r>
            <a:endParaRPr lang="en-AU" dirty="0">
              <a:solidFill>
                <a:srgbClr val="FF0000"/>
              </a:solidFill>
            </a:endParaRPr>
          </a:p>
        </p:txBody>
      </p:sp>
      <p:sp>
        <p:nvSpPr>
          <p:cNvPr id="26" name="TextBox 25"/>
          <p:cNvSpPr txBox="1"/>
          <p:nvPr/>
        </p:nvSpPr>
        <p:spPr>
          <a:xfrm>
            <a:off x="9099970" y="4848297"/>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28" name="TextBox 27"/>
          <p:cNvSpPr txBox="1"/>
          <p:nvPr/>
        </p:nvSpPr>
        <p:spPr>
          <a:xfrm>
            <a:off x="8434610" y="6228674"/>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30" name="TextBox 29"/>
          <p:cNvSpPr txBox="1"/>
          <p:nvPr/>
        </p:nvSpPr>
        <p:spPr>
          <a:xfrm>
            <a:off x="8466670" y="7584722"/>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32" name="TextBox 31"/>
          <p:cNvSpPr txBox="1"/>
          <p:nvPr/>
        </p:nvSpPr>
        <p:spPr>
          <a:xfrm>
            <a:off x="10230647" y="622147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35" name="Group 34"/>
          <p:cNvGrpSpPr/>
          <p:nvPr/>
        </p:nvGrpSpPr>
        <p:grpSpPr>
          <a:xfrm>
            <a:off x="420843" y="2181146"/>
            <a:ext cx="5621998" cy="1357199"/>
            <a:chOff x="420843" y="2181146"/>
            <a:chExt cx="5621998" cy="1357199"/>
          </a:xfrm>
        </p:grpSpPr>
        <p:sp>
          <p:nvSpPr>
            <p:cNvPr id="7" name="TextBox 6"/>
            <p:cNvSpPr txBox="1"/>
            <p:nvPr/>
          </p:nvSpPr>
          <p:spPr>
            <a:xfrm>
              <a:off x="420843" y="3169013"/>
              <a:ext cx="505267" cy="369332"/>
            </a:xfrm>
            <a:prstGeom prst="rect">
              <a:avLst/>
            </a:prstGeom>
            <a:noFill/>
          </p:spPr>
          <p:txBody>
            <a:bodyPr wrap="none" rtlCol="0">
              <a:spAutoFit/>
            </a:bodyPr>
            <a:lstStyle/>
            <a:p>
              <a:r>
                <a:rPr lang="en-AU" dirty="0" smtClean="0"/>
                <a:t>[1 ]</a:t>
              </a:r>
              <a:endParaRPr lang="en-AU" dirty="0"/>
            </a:p>
          </p:txBody>
        </p:sp>
        <p:cxnSp>
          <p:nvCxnSpPr>
            <p:cNvPr id="34" name="Straight Connector 33"/>
            <p:cNvCxnSpPr>
              <a:stCxn id="5" idx="1"/>
              <a:endCxn id="7" idx="3"/>
            </p:cNvCxnSpPr>
            <p:nvPr/>
          </p:nvCxnSpPr>
          <p:spPr>
            <a:xfrm flipH="1">
              <a:off x="926110" y="2181146"/>
              <a:ext cx="5116731" cy="117253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487445" y="2365812"/>
            <a:ext cx="3555396" cy="1213336"/>
            <a:chOff x="2487445" y="2365812"/>
            <a:chExt cx="3555396" cy="1213336"/>
          </a:xfrm>
        </p:grpSpPr>
        <p:sp>
          <p:nvSpPr>
            <p:cNvPr id="9" name="TextBox 8"/>
            <p:cNvSpPr txBox="1"/>
            <p:nvPr/>
          </p:nvSpPr>
          <p:spPr>
            <a:xfrm>
              <a:off x="2487445" y="3209816"/>
              <a:ext cx="505267" cy="369332"/>
            </a:xfrm>
            <a:prstGeom prst="rect">
              <a:avLst/>
            </a:prstGeom>
            <a:noFill/>
          </p:spPr>
          <p:txBody>
            <a:bodyPr wrap="none" rtlCol="0">
              <a:spAutoFit/>
            </a:bodyPr>
            <a:lstStyle/>
            <a:p>
              <a:r>
                <a:rPr lang="en-AU" dirty="0" smtClean="0"/>
                <a:t>[2 ]</a:t>
              </a:r>
              <a:endParaRPr lang="en-AU" dirty="0"/>
            </a:p>
          </p:txBody>
        </p:sp>
        <p:cxnSp>
          <p:nvCxnSpPr>
            <p:cNvPr id="37" name="Straight Connector 36"/>
            <p:cNvCxnSpPr>
              <a:endCxn id="9" idx="3"/>
            </p:cNvCxnSpPr>
            <p:nvPr/>
          </p:nvCxnSpPr>
          <p:spPr>
            <a:xfrm flipH="1">
              <a:off x="2992712" y="2365812"/>
              <a:ext cx="3050129"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6231354" y="2365811"/>
            <a:ext cx="5453572" cy="1684523"/>
            <a:chOff x="6231354" y="2365812"/>
            <a:chExt cx="2901249" cy="1357199"/>
          </a:xfrm>
        </p:grpSpPr>
        <p:sp>
          <p:nvSpPr>
            <p:cNvPr id="23" name="TextBox 22"/>
            <p:cNvSpPr txBox="1"/>
            <p:nvPr/>
          </p:nvSpPr>
          <p:spPr>
            <a:xfrm>
              <a:off x="8627336" y="3353679"/>
              <a:ext cx="505267" cy="369332"/>
            </a:xfrm>
            <a:prstGeom prst="rect">
              <a:avLst/>
            </a:prstGeom>
            <a:noFill/>
          </p:spPr>
          <p:txBody>
            <a:bodyPr wrap="none" rtlCol="0">
              <a:spAutoFit/>
            </a:bodyPr>
            <a:lstStyle/>
            <a:p>
              <a:r>
                <a:rPr lang="en-AU" dirty="0" smtClean="0"/>
                <a:t>[3 ]</a:t>
              </a:r>
              <a:endParaRPr lang="en-AU" dirty="0"/>
            </a:p>
          </p:txBody>
        </p:sp>
        <p:cxnSp>
          <p:nvCxnSpPr>
            <p:cNvPr id="42" name="Straight Connector 41"/>
            <p:cNvCxnSpPr>
              <a:stCxn id="5" idx="2"/>
            </p:cNvCxnSpPr>
            <p:nvPr/>
          </p:nvCxnSpPr>
          <p:spPr>
            <a:xfrm>
              <a:off x="6231354" y="2365812"/>
              <a:ext cx="2395982"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1416733" y="3579148"/>
            <a:ext cx="1323346" cy="1063291"/>
            <a:chOff x="1416733" y="3579148"/>
            <a:chExt cx="1323346" cy="1063291"/>
          </a:xfrm>
        </p:grpSpPr>
        <p:sp>
          <p:nvSpPr>
            <p:cNvPr id="11" name="TextBox 10"/>
            <p:cNvSpPr txBox="1"/>
            <p:nvPr/>
          </p:nvSpPr>
          <p:spPr>
            <a:xfrm>
              <a:off x="1416733" y="4273107"/>
              <a:ext cx="697627" cy="369332"/>
            </a:xfrm>
            <a:prstGeom prst="rect">
              <a:avLst/>
            </a:prstGeom>
            <a:noFill/>
          </p:spPr>
          <p:txBody>
            <a:bodyPr wrap="none" rtlCol="0">
              <a:spAutoFit/>
            </a:bodyPr>
            <a:lstStyle/>
            <a:p>
              <a:r>
                <a:rPr lang="en-AU" dirty="0" smtClean="0"/>
                <a:t>[2,3 ]</a:t>
              </a:r>
              <a:endParaRPr lang="en-AU" dirty="0"/>
            </a:p>
          </p:txBody>
        </p:sp>
        <p:cxnSp>
          <p:nvCxnSpPr>
            <p:cNvPr id="45" name="Straight Connector 44"/>
            <p:cNvCxnSpPr>
              <a:stCxn id="10" idx="0"/>
            </p:cNvCxnSpPr>
            <p:nvPr/>
          </p:nvCxnSpPr>
          <p:spPr>
            <a:xfrm flipH="1">
              <a:off x="1910157" y="3579148"/>
              <a:ext cx="829922"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2740079" y="3579148"/>
            <a:ext cx="1659617" cy="1074070"/>
            <a:chOff x="2740079" y="3579148"/>
            <a:chExt cx="1659617" cy="1074070"/>
          </a:xfrm>
        </p:grpSpPr>
        <p:sp>
          <p:nvSpPr>
            <p:cNvPr id="15" name="TextBox 14"/>
            <p:cNvSpPr txBox="1"/>
            <p:nvPr/>
          </p:nvSpPr>
          <p:spPr>
            <a:xfrm>
              <a:off x="3702069" y="4283886"/>
              <a:ext cx="697627" cy="369332"/>
            </a:xfrm>
            <a:prstGeom prst="rect">
              <a:avLst/>
            </a:prstGeom>
            <a:noFill/>
          </p:spPr>
          <p:txBody>
            <a:bodyPr wrap="none" rtlCol="0">
              <a:spAutoFit/>
            </a:bodyPr>
            <a:lstStyle/>
            <a:p>
              <a:r>
                <a:rPr lang="en-AU" dirty="0" smtClean="0"/>
                <a:t>[2,4 ]</a:t>
              </a:r>
              <a:endParaRPr lang="en-AU" dirty="0"/>
            </a:p>
          </p:txBody>
        </p:sp>
        <p:cxnSp>
          <p:nvCxnSpPr>
            <p:cNvPr id="48" name="Straight Connector 47"/>
            <p:cNvCxnSpPr>
              <a:stCxn id="10" idx="0"/>
            </p:cNvCxnSpPr>
            <p:nvPr/>
          </p:nvCxnSpPr>
          <p:spPr>
            <a:xfrm>
              <a:off x="2740079" y="3579148"/>
              <a:ext cx="961990"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1320552" y="4642439"/>
            <a:ext cx="889987" cy="1297187"/>
            <a:chOff x="1320552" y="4642439"/>
            <a:chExt cx="889987" cy="1297187"/>
          </a:xfrm>
        </p:grpSpPr>
        <p:sp>
          <p:nvSpPr>
            <p:cNvPr id="13" name="TextBox 12"/>
            <p:cNvSpPr txBox="1"/>
            <p:nvPr/>
          </p:nvSpPr>
          <p:spPr>
            <a:xfrm>
              <a:off x="1320552" y="5570294"/>
              <a:ext cx="889987" cy="369332"/>
            </a:xfrm>
            <a:prstGeom prst="rect">
              <a:avLst/>
            </a:prstGeom>
            <a:noFill/>
          </p:spPr>
          <p:txBody>
            <a:bodyPr wrap="none" rtlCol="0">
              <a:spAutoFit/>
            </a:bodyPr>
            <a:lstStyle/>
            <a:p>
              <a:r>
                <a:rPr lang="en-AU" dirty="0" smtClean="0"/>
                <a:t>[2,3 ,6]</a:t>
              </a:r>
              <a:endParaRPr lang="en-AU" dirty="0"/>
            </a:p>
          </p:txBody>
        </p:sp>
        <p:cxnSp>
          <p:nvCxnSpPr>
            <p:cNvPr id="51" name="Straight Connector 50"/>
            <p:cNvCxnSpPr>
              <a:stCxn id="11" idx="2"/>
            </p:cNvCxnSpPr>
            <p:nvPr/>
          </p:nvCxnSpPr>
          <p:spPr>
            <a:xfrm>
              <a:off x="1765547" y="4642439"/>
              <a:ext cx="0" cy="115163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2854633" y="4653218"/>
            <a:ext cx="1196250" cy="1325517"/>
            <a:chOff x="2854633" y="4653218"/>
            <a:chExt cx="1196250" cy="1325517"/>
          </a:xfrm>
        </p:grpSpPr>
        <p:sp>
          <p:nvSpPr>
            <p:cNvPr id="17" name="TextBox 16"/>
            <p:cNvSpPr txBox="1"/>
            <p:nvPr/>
          </p:nvSpPr>
          <p:spPr>
            <a:xfrm>
              <a:off x="2854633" y="5609403"/>
              <a:ext cx="954107" cy="369332"/>
            </a:xfrm>
            <a:prstGeom prst="rect">
              <a:avLst/>
            </a:prstGeom>
            <a:noFill/>
          </p:spPr>
          <p:txBody>
            <a:bodyPr wrap="none" rtlCol="0">
              <a:spAutoFit/>
            </a:bodyPr>
            <a:lstStyle/>
            <a:p>
              <a:r>
                <a:rPr lang="en-AU" dirty="0" smtClean="0"/>
                <a:t>[2,4, 5 ]</a:t>
              </a:r>
              <a:endParaRPr lang="en-AU" dirty="0"/>
            </a:p>
          </p:txBody>
        </p:sp>
        <p:cxnSp>
          <p:nvCxnSpPr>
            <p:cNvPr id="55" name="Straight Connector 54"/>
            <p:cNvCxnSpPr>
              <a:stCxn id="15" idx="2"/>
              <a:endCxn id="17" idx="0"/>
            </p:cNvCxnSpPr>
            <p:nvPr/>
          </p:nvCxnSpPr>
          <p:spPr>
            <a:xfrm flipH="1">
              <a:off x="3331687" y="4653218"/>
              <a:ext cx="719196" cy="9561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2726392" y="5978735"/>
            <a:ext cx="1210588" cy="1314979"/>
            <a:chOff x="2726392" y="5978735"/>
            <a:chExt cx="1210588" cy="1314979"/>
          </a:xfrm>
        </p:grpSpPr>
        <p:sp>
          <p:nvSpPr>
            <p:cNvPr id="19" name="TextBox 18"/>
            <p:cNvSpPr txBox="1"/>
            <p:nvPr/>
          </p:nvSpPr>
          <p:spPr>
            <a:xfrm>
              <a:off x="2726392" y="6924382"/>
              <a:ext cx="1210588" cy="369332"/>
            </a:xfrm>
            <a:prstGeom prst="rect">
              <a:avLst/>
            </a:prstGeom>
            <a:noFill/>
          </p:spPr>
          <p:txBody>
            <a:bodyPr wrap="none" rtlCol="0">
              <a:spAutoFit/>
            </a:bodyPr>
            <a:lstStyle/>
            <a:p>
              <a:r>
                <a:rPr lang="en-AU" dirty="0" smtClean="0"/>
                <a:t>[2,4, 5, 6 ]</a:t>
              </a:r>
              <a:endParaRPr lang="en-AU" dirty="0"/>
            </a:p>
          </p:txBody>
        </p:sp>
        <p:cxnSp>
          <p:nvCxnSpPr>
            <p:cNvPr id="58" name="Straight Connector 57"/>
            <p:cNvCxnSpPr>
              <a:stCxn id="17" idx="2"/>
              <a:endCxn id="19" idx="0"/>
            </p:cNvCxnSpPr>
            <p:nvPr/>
          </p:nvCxnSpPr>
          <p:spPr>
            <a:xfrm flipH="1">
              <a:off x="3331686" y="5978735"/>
              <a:ext cx="1" cy="94564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4100027" y="4670851"/>
            <a:ext cx="1084364" cy="1357943"/>
            <a:chOff x="4469680" y="4670851"/>
            <a:chExt cx="1084364" cy="1357943"/>
          </a:xfrm>
        </p:grpSpPr>
        <p:sp>
          <p:nvSpPr>
            <p:cNvPr id="21" name="TextBox 20"/>
            <p:cNvSpPr txBox="1"/>
            <p:nvPr/>
          </p:nvSpPr>
          <p:spPr>
            <a:xfrm>
              <a:off x="4599937" y="5659462"/>
              <a:ext cx="954107" cy="369332"/>
            </a:xfrm>
            <a:prstGeom prst="rect">
              <a:avLst/>
            </a:prstGeom>
            <a:noFill/>
          </p:spPr>
          <p:txBody>
            <a:bodyPr wrap="none" rtlCol="0">
              <a:spAutoFit/>
            </a:bodyPr>
            <a:lstStyle/>
            <a:p>
              <a:r>
                <a:rPr lang="en-AU" dirty="0" smtClean="0"/>
                <a:t>[2,4, 6 ]</a:t>
              </a:r>
              <a:endParaRPr lang="en-AU" dirty="0"/>
            </a:p>
          </p:txBody>
        </p:sp>
        <p:cxnSp>
          <p:nvCxnSpPr>
            <p:cNvPr id="61" name="Straight Connector 60"/>
            <p:cNvCxnSpPr/>
            <p:nvPr/>
          </p:nvCxnSpPr>
          <p:spPr>
            <a:xfrm>
              <a:off x="4469680" y="4670851"/>
              <a:ext cx="418797" cy="8199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9067910" y="3807166"/>
            <a:ext cx="1796244" cy="1018842"/>
            <a:chOff x="6964681" y="3723011"/>
            <a:chExt cx="1796244" cy="1018842"/>
          </a:xfrm>
        </p:grpSpPr>
        <p:sp>
          <p:nvSpPr>
            <p:cNvPr id="25" name="TextBox 24"/>
            <p:cNvSpPr txBox="1"/>
            <p:nvPr/>
          </p:nvSpPr>
          <p:spPr>
            <a:xfrm>
              <a:off x="6964681" y="4372521"/>
              <a:ext cx="697627" cy="369332"/>
            </a:xfrm>
            <a:prstGeom prst="rect">
              <a:avLst/>
            </a:prstGeom>
            <a:noFill/>
          </p:spPr>
          <p:txBody>
            <a:bodyPr wrap="none" rtlCol="0">
              <a:spAutoFit/>
            </a:bodyPr>
            <a:lstStyle/>
            <a:p>
              <a:r>
                <a:rPr lang="en-AU" dirty="0" smtClean="0"/>
                <a:t>[3,4 ]</a:t>
              </a:r>
              <a:endParaRPr lang="en-AU" dirty="0"/>
            </a:p>
          </p:txBody>
        </p:sp>
        <p:cxnSp>
          <p:nvCxnSpPr>
            <p:cNvPr id="65" name="Straight Connector 64"/>
            <p:cNvCxnSpPr/>
            <p:nvPr/>
          </p:nvCxnSpPr>
          <p:spPr>
            <a:xfrm flipH="1">
              <a:off x="7662308" y="3723011"/>
              <a:ext cx="1098617" cy="64951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8235301" y="4848295"/>
            <a:ext cx="1181423" cy="1519698"/>
            <a:chOff x="6106961" y="4729978"/>
            <a:chExt cx="3356141" cy="1260412"/>
          </a:xfrm>
        </p:grpSpPr>
        <p:sp>
          <p:nvSpPr>
            <p:cNvPr id="27" name="TextBox 26"/>
            <p:cNvSpPr txBox="1"/>
            <p:nvPr/>
          </p:nvSpPr>
          <p:spPr>
            <a:xfrm>
              <a:off x="6106961" y="5621058"/>
              <a:ext cx="889987" cy="369332"/>
            </a:xfrm>
            <a:prstGeom prst="rect">
              <a:avLst/>
            </a:prstGeom>
            <a:noFill/>
          </p:spPr>
          <p:txBody>
            <a:bodyPr wrap="none" rtlCol="0">
              <a:spAutoFit/>
            </a:bodyPr>
            <a:lstStyle/>
            <a:p>
              <a:r>
                <a:rPr lang="en-AU" dirty="0" smtClean="0"/>
                <a:t>[3,4 ,5]</a:t>
              </a:r>
              <a:endParaRPr lang="en-AU" dirty="0"/>
            </a:p>
          </p:txBody>
        </p:sp>
        <p:cxnSp>
          <p:nvCxnSpPr>
            <p:cNvPr id="68" name="Straight Connector 67"/>
            <p:cNvCxnSpPr>
              <a:stCxn id="26" idx="0"/>
            </p:cNvCxnSpPr>
            <p:nvPr/>
          </p:nvCxnSpPr>
          <p:spPr>
            <a:xfrm flipH="1">
              <a:off x="7299746" y="4729978"/>
              <a:ext cx="2163356" cy="82592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9733477" y="5032963"/>
            <a:ext cx="1142030" cy="1088480"/>
            <a:chOff x="7618895" y="4894715"/>
            <a:chExt cx="1142030" cy="1088480"/>
          </a:xfrm>
        </p:grpSpPr>
        <p:sp>
          <p:nvSpPr>
            <p:cNvPr id="31" name="TextBox 30"/>
            <p:cNvSpPr txBox="1"/>
            <p:nvPr/>
          </p:nvSpPr>
          <p:spPr>
            <a:xfrm>
              <a:off x="7870938" y="5613863"/>
              <a:ext cx="889987" cy="369332"/>
            </a:xfrm>
            <a:prstGeom prst="rect">
              <a:avLst/>
            </a:prstGeom>
            <a:noFill/>
          </p:spPr>
          <p:txBody>
            <a:bodyPr wrap="none" rtlCol="0">
              <a:spAutoFit/>
            </a:bodyPr>
            <a:lstStyle/>
            <a:p>
              <a:r>
                <a:rPr lang="en-AU" dirty="0" smtClean="0"/>
                <a:t>[3,4 ,6]</a:t>
              </a:r>
              <a:endParaRPr lang="en-AU" dirty="0"/>
            </a:p>
          </p:txBody>
        </p:sp>
        <p:cxnSp>
          <p:nvCxnSpPr>
            <p:cNvPr id="71" name="Straight Connector 70"/>
            <p:cNvCxnSpPr>
              <a:stCxn id="26" idx="3"/>
              <a:endCxn id="31" idx="0"/>
            </p:cNvCxnSpPr>
            <p:nvPr/>
          </p:nvCxnSpPr>
          <p:spPr>
            <a:xfrm>
              <a:off x="7618895" y="4894715"/>
              <a:ext cx="697037" cy="71914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8114009" y="6228674"/>
            <a:ext cx="1082348" cy="1181273"/>
            <a:chOff x="6010780" y="6144519"/>
            <a:chExt cx="1082348" cy="1181273"/>
          </a:xfrm>
        </p:grpSpPr>
        <p:sp>
          <p:nvSpPr>
            <p:cNvPr id="29" name="TextBox 28"/>
            <p:cNvSpPr txBox="1"/>
            <p:nvPr/>
          </p:nvSpPr>
          <p:spPr>
            <a:xfrm>
              <a:off x="6010780" y="6956460"/>
              <a:ext cx="1082348" cy="369332"/>
            </a:xfrm>
            <a:prstGeom prst="rect">
              <a:avLst/>
            </a:prstGeom>
            <a:noFill/>
          </p:spPr>
          <p:txBody>
            <a:bodyPr wrap="none" rtlCol="0">
              <a:spAutoFit/>
            </a:bodyPr>
            <a:lstStyle/>
            <a:p>
              <a:r>
                <a:rPr lang="en-AU" dirty="0" smtClean="0"/>
                <a:t>[3,4 ,5,6]</a:t>
              </a:r>
              <a:endParaRPr lang="en-AU" dirty="0"/>
            </a:p>
          </p:txBody>
        </p:sp>
        <p:cxnSp>
          <p:nvCxnSpPr>
            <p:cNvPr id="74" name="Straight Connector 73"/>
            <p:cNvCxnSpPr>
              <a:stCxn id="28" idx="0"/>
              <a:endCxn id="29" idx="0"/>
            </p:cNvCxnSpPr>
            <p:nvPr/>
          </p:nvCxnSpPr>
          <p:spPr>
            <a:xfrm>
              <a:off x="6551954" y="6144519"/>
              <a:ext cx="0" cy="81194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10983198" y="3863770"/>
            <a:ext cx="1440160" cy="2212518"/>
            <a:chOff x="7439809" y="3966179"/>
            <a:chExt cx="2880320" cy="9504877"/>
          </a:xfrm>
        </p:grpSpPr>
        <p:sp>
          <p:nvSpPr>
            <p:cNvPr id="76" name="TextBox 75"/>
            <p:cNvSpPr txBox="1"/>
            <p:nvPr/>
          </p:nvSpPr>
          <p:spPr>
            <a:xfrm>
              <a:off x="7439809" y="7785622"/>
              <a:ext cx="2880320" cy="5685434"/>
            </a:xfrm>
            <a:prstGeom prst="rect">
              <a:avLst/>
            </a:prstGeom>
            <a:noFill/>
          </p:spPr>
          <p:txBody>
            <a:bodyPr wrap="square" rtlCol="0">
              <a:spAutoFit/>
            </a:bodyPr>
            <a:lstStyle/>
            <a:p>
              <a:r>
                <a:rPr lang="en-AU" sz="4000" dirty="0" err="1" smtClean="0">
                  <a:solidFill>
                    <a:srgbClr val="0070C0"/>
                  </a:solidFill>
                </a:rPr>
                <a:t>Etc</a:t>
              </a:r>
              <a:r>
                <a:rPr lang="en-AU" sz="4000" dirty="0">
                  <a:solidFill>
                    <a:srgbClr val="0070C0"/>
                  </a:solidFill>
                </a:rPr>
                <a:t> </a:t>
              </a:r>
              <a:r>
                <a:rPr lang="en-AU" sz="4000" dirty="0" smtClean="0">
                  <a:solidFill>
                    <a:srgbClr val="0070C0"/>
                  </a:solidFill>
                </a:rPr>
                <a:t>.</a:t>
              </a:r>
              <a:r>
                <a:rPr lang="en-AU" sz="4000" dirty="0" smtClean="0">
                  <a:solidFill>
                    <a:srgbClr val="0070C0"/>
                  </a:solidFill>
                </a:rPr>
                <a:t>..</a:t>
              </a:r>
              <a:endParaRPr lang="en-AU" sz="4000" dirty="0">
                <a:solidFill>
                  <a:srgbClr val="0070C0"/>
                </a:solidFill>
              </a:endParaRPr>
            </a:p>
          </p:txBody>
        </p:sp>
        <p:cxnSp>
          <p:nvCxnSpPr>
            <p:cNvPr id="78" name="Straight Connector 77"/>
            <p:cNvCxnSpPr/>
            <p:nvPr/>
          </p:nvCxnSpPr>
          <p:spPr>
            <a:xfrm>
              <a:off x="7893497" y="3966179"/>
              <a:ext cx="1529932" cy="332774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2740079" y="3579148"/>
            <a:ext cx="3626557" cy="1059245"/>
            <a:chOff x="-74297" y="4919490"/>
            <a:chExt cx="3626557" cy="1059245"/>
          </a:xfrm>
        </p:grpSpPr>
        <p:sp>
          <p:nvSpPr>
            <p:cNvPr id="64" name="TextBox 63"/>
            <p:cNvSpPr txBox="1"/>
            <p:nvPr/>
          </p:nvSpPr>
          <p:spPr>
            <a:xfrm>
              <a:off x="2854633" y="5609403"/>
              <a:ext cx="697627" cy="369332"/>
            </a:xfrm>
            <a:prstGeom prst="rect">
              <a:avLst/>
            </a:prstGeom>
            <a:noFill/>
          </p:spPr>
          <p:txBody>
            <a:bodyPr wrap="none" rtlCol="0">
              <a:spAutoFit/>
            </a:bodyPr>
            <a:lstStyle/>
            <a:p>
              <a:r>
                <a:rPr lang="en-AU" dirty="0" smtClean="0"/>
                <a:t>[2,5 ]</a:t>
              </a:r>
              <a:endParaRPr lang="en-AU" dirty="0"/>
            </a:p>
          </p:txBody>
        </p:sp>
        <p:cxnSp>
          <p:nvCxnSpPr>
            <p:cNvPr id="67" name="Straight Connector 66"/>
            <p:cNvCxnSpPr>
              <a:stCxn id="10" idx="0"/>
              <a:endCxn id="64" idx="0"/>
            </p:cNvCxnSpPr>
            <p:nvPr/>
          </p:nvCxnSpPr>
          <p:spPr>
            <a:xfrm>
              <a:off x="-74297" y="4919490"/>
              <a:ext cx="3277744" cy="689913"/>
            </a:xfrm>
            <a:prstGeom prst="line">
              <a:avLst/>
            </a:prstGeom>
          </p:spPr>
          <p:style>
            <a:lnRef idx="2">
              <a:schemeClr val="accent1"/>
            </a:lnRef>
            <a:fillRef idx="0">
              <a:schemeClr val="accent1"/>
            </a:fillRef>
            <a:effectRef idx="1">
              <a:schemeClr val="accent1"/>
            </a:effectRef>
            <a:fontRef idx="minor">
              <a:schemeClr val="tx1"/>
            </a:fontRef>
          </p:style>
        </p:cxnSp>
      </p:grpSp>
      <p:sp>
        <p:nvSpPr>
          <p:cNvPr id="70" name="TextBox 69"/>
          <p:cNvSpPr txBox="1"/>
          <p:nvPr/>
        </p:nvSpPr>
        <p:spPr>
          <a:xfrm>
            <a:off x="5833663" y="492645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grpSp>
        <p:nvGrpSpPr>
          <p:cNvPr id="73" name="Group 72"/>
          <p:cNvGrpSpPr/>
          <p:nvPr/>
        </p:nvGrpSpPr>
        <p:grpSpPr>
          <a:xfrm>
            <a:off x="5533554" y="4653218"/>
            <a:ext cx="954107" cy="1451158"/>
            <a:chOff x="2726392" y="5842556"/>
            <a:chExt cx="954107" cy="1451158"/>
          </a:xfrm>
        </p:grpSpPr>
        <p:sp>
          <p:nvSpPr>
            <p:cNvPr id="77" name="TextBox 76"/>
            <p:cNvSpPr txBox="1"/>
            <p:nvPr/>
          </p:nvSpPr>
          <p:spPr>
            <a:xfrm>
              <a:off x="2726392" y="6924382"/>
              <a:ext cx="954107" cy="369332"/>
            </a:xfrm>
            <a:prstGeom prst="rect">
              <a:avLst/>
            </a:prstGeom>
            <a:noFill/>
          </p:spPr>
          <p:txBody>
            <a:bodyPr wrap="none" rtlCol="0">
              <a:spAutoFit/>
            </a:bodyPr>
            <a:lstStyle/>
            <a:p>
              <a:r>
                <a:rPr lang="en-AU" dirty="0" smtClean="0"/>
                <a:t>[2,5, 6 ]</a:t>
              </a:r>
              <a:endParaRPr lang="en-AU" dirty="0"/>
            </a:p>
          </p:txBody>
        </p:sp>
        <p:cxnSp>
          <p:nvCxnSpPr>
            <p:cNvPr id="80" name="Straight Connector 79"/>
            <p:cNvCxnSpPr>
              <a:stCxn id="70" idx="0"/>
              <a:endCxn id="77" idx="0"/>
            </p:cNvCxnSpPr>
            <p:nvPr/>
          </p:nvCxnSpPr>
          <p:spPr>
            <a:xfrm>
              <a:off x="3186628" y="5842556"/>
              <a:ext cx="16818" cy="1081826"/>
            </a:xfrm>
            <a:prstGeom prst="line">
              <a:avLst/>
            </a:prstGeom>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5833663" y="6218587"/>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82" name="Group 81"/>
          <p:cNvGrpSpPr/>
          <p:nvPr/>
        </p:nvGrpSpPr>
        <p:grpSpPr>
          <a:xfrm>
            <a:off x="2740079" y="3579148"/>
            <a:ext cx="4986505" cy="1072025"/>
            <a:chOff x="-1434245" y="4906710"/>
            <a:chExt cx="4986505" cy="1072025"/>
          </a:xfrm>
        </p:grpSpPr>
        <p:sp>
          <p:nvSpPr>
            <p:cNvPr id="83" name="TextBox 82"/>
            <p:cNvSpPr txBox="1"/>
            <p:nvPr/>
          </p:nvSpPr>
          <p:spPr>
            <a:xfrm>
              <a:off x="2854633" y="5609403"/>
              <a:ext cx="697627" cy="369332"/>
            </a:xfrm>
            <a:prstGeom prst="rect">
              <a:avLst/>
            </a:prstGeom>
            <a:noFill/>
          </p:spPr>
          <p:txBody>
            <a:bodyPr wrap="none" rtlCol="0">
              <a:spAutoFit/>
            </a:bodyPr>
            <a:lstStyle/>
            <a:p>
              <a:r>
                <a:rPr lang="en-AU" dirty="0" smtClean="0"/>
                <a:t>[2,6 ]</a:t>
              </a:r>
              <a:endParaRPr lang="en-AU" dirty="0"/>
            </a:p>
          </p:txBody>
        </p:sp>
        <p:cxnSp>
          <p:nvCxnSpPr>
            <p:cNvPr id="84" name="Straight Connector 83"/>
            <p:cNvCxnSpPr>
              <a:stCxn id="9" idx="2"/>
              <a:endCxn id="83" idx="0"/>
            </p:cNvCxnSpPr>
            <p:nvPr/>
          </p:nvCxnSpPr>
          <p:spPr>
            <a:xfrm>
              <a:off x="-1434245" y="4906710"/>
              <a:ext cx="4637692" cy="702693"/>
            </a:xfrm>
            <a:prstGeom prst="line">
              <a:avLst/>
            </a:prstGeom>
          </p:spPr>
          <p:style>
            <a:lnRef idx="2">
              <a:schemeClr val="accent1"/>
            </a:lnRef>
            <a:fillRef idx="0">
              <a:schemeClr val="accent1"/>
            </a:fillRef>
            <a:effectRef idx="1">
              <a:schemeClr val="accent1"/>
            </a:effectRef>
            <a:fontRef idx="minor">
              <a:schemeClr val="tx1"/>
            </a:fontRef>
          </p:style>
        </p:cxnSp>
      </p:grpSp>
      <p:sp>
        <p:nvSpPr>
          <p:cNvPr id="85" name="TextBox 84"/>
          <p:cNvSpPr txBox="1"/>
          <p:nvPr/>
        </p:nvSpPr>
        <p:spPr>
          <a:xfrm>
            <a:off x="7189258" y="474178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Tree>
    <p:extLst>
      <p:ext uri="{BB962C8B-B14F-4D97-AF65-F5344CB8AC3E}">
        <p14:creationId xmlns:p14="http://schemas.microsoft.com/office/powerpoint/2010/main" val="35496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P spid="24" grpId="0"/>
      <p:bldP spid="26" grpId="0"/>
      <p:bldP spid="28" grpId="0"/>
      <p:bldP spid="30" grpId="0"/>
      <p:bldP spid="32" grpId="0"/>
      <p:bldP spid="70" grpId="0"/>
      <p:bldP spid="81" grpId="0"/>
      <p:bldP spid="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extLst>
              <p:ext uri="{D42A27DB-BD31-4B8C-83A1-F6EECF244321}">
                <p14:modId xmlns:p14="http://schemas.microsoft.com/office/powerpoint/2010/main" val="238524533"/>
              </p:ext>
            </p:extLst>
          </p:nvPr>
        </p:nvGraphicFramePr>
        <p:xfrm>
          <a:off x="3118024" y="340296"/>
          <a:ext cx="6963972" cy="1512169"/>
        </p:xfrm>
        <a:graphic>
          <a:graphicData uri="http://schemas.openxmlformats.org/drawingml/2006/table">
            <a:tbl>
              <a:tblPr/>
              <a:tblGrid>
                <a:gridCol w="1083998"/>
                <a:gridCol w="988790"/>
                <a:gridCol w="988790"/>
                <a:gridCol w="988790"/>
                <a:gridCol w="923407"/>
                <a:gridCol w="995672"/>
                <a:gridCol w="994525"/>
              </a:tblGrid>
              <a:tr h="71498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859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39859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
        <p:nvSpPr>
          <p:cNvPr id="5" name="TextBox 4"/>
          <p:cNvSpPr txBox="1"/>
          <p:nvPr/>
        </p:nvSpPr>
        <p:spPr>
          <a:xfrm>
            <a:off x="6042841" y="1996480"/>
            <a:ext cx="377026" cy="369332"/>
          </a:xfrm>
          <a:prstGeom prst="rect">
            <a:avLst/>
          </a:prstGeom>
          <a:noFill/>
        </p:spPr>
        <p:txBody>
          <a:bodyPr wrap="none" rtlCol="0">
            <a:spAutoFit/>
          </a:bodyPr>
          <a:lstStyle/>
          <a:p>
            <a:r>
              <a:rPr lang="en-AU" dirty="0" smtClean="0"/>
              <a:t>[ ]</a:t>
            </a:r>
            <a:endParaRPr lang="en-AU" dirty="0"/>
          </a:p>
        </p:txBody>
      </p:sp>
      <p:sp>
        <p:nvSpPr>
          <p:cNvPr id="6" name="TextBox 5"/>
          <p:cNvSpPr txBox="1"/>
          <p:nvPr/>
        </p:nvSpPr>
        <p:spPr>
          <a:xfrm>
            <a:off x="5594000" y="2644552"/>
            <a:ext cx="1402948" cy="369332"/>
          </a:xfrm>
          <a:prstGeom prst="rect">
            <a:avLst/>
          </a:prstGeom>
          <a:noFill/>
        </p:spPr>
        <p:txBody>
          <a:bodyPr wrap="none" rtlCol="0">
            <a:spAutoFit/>
          </a:bodyPr>
          <a:lstStyle/>
          <a:p>
            <a:r>
              <a:rPr lang="en-AU" dirty="0" smtClean="0">
                <a:solidFill>
                  <a:srgbClr val="FF0000"/>
                </a:solidFill>
              </a:rPr>
              <a:t>[1,2,3,4,5,6]</a:t>
            </a:r>
            <a:endParaRPr lang="en-AU" dirty="0">
              <a:solidFill>
                <a:srgbClr val="FF0000"/>
              </a:solidFill>
            </a:endParaRPr>
          </a:p>
        </p:txBody>
      </p:sp>
      <p:sp>
        <p:nvSpPr>
          <p:cNvPr id="8" name="TextBox 7"/>
          <p:cNvSpPr txBox="1"/>
          <p:nvPr/>
        </p:nvSpPr>
        <p:spPr>
          <a:xfrm>
            <a:off x="465565" y="3648401"/>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0" name="TextBox 9"/>
          <p:cNvSpPr txBox="1"/>
          <p:nvPr/>
        </p:nvSpPr>
        <p:spPr>
          <a:xfrm>
            <a:off x="2230965" y="3579148"/>
            <a:ext cx="1018227" cy="369332"/>
          </a:xfrm>
          <a:prstGeom prst="rect">
            <a:avLst/>
          </a:prstGeom>
          <a:noFill/>
        </p:spPr>
        <p:txBody>
          <a:bodyPr wrap="none" rtlCol="0">
            <a:spAutoFit/>
          </a:bodyPr>
          <a:lstStyle/>
          <a:p>
            <a:r>
              <a:rPr lang="en-AU" dirty="0" smtClean="0">
                <a:solidFill>
                  <a:srgbClr val="FF0000"/>
                </a:solidFill>
              </a:rPr>
              <a:t>[3,4,5,6]</a:t>
            </a:r>
            <a:endParaRPr lang="en-AU" dirty="0">
              <a:solidFill>
                <a:srgbClr val="FF0000"/>
              </a:solidFill>
            </a:endParaRPr>
          </a:p>
        </p:txBody>
      </p:sp>
      <p:sp>
        <p:nvSpPr>
          <p:cNvPr id="12" name="TextBox 11"/>
          <p:cNvSpPr txBox="1"/>
          <p:nvPr/>
        </p:nvSpPr>
        <p:spPr>
          <a:xfrm>
            <a:off x="1544973" y="4777163"/>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14" name="TextBox 13"/>
          <p:cNvSpPr txBox="1"/>
          <p:nvPr/>
        </p:nvSpPr>
        <p:spPr>
          <a:xfrm>
            <a:off x="1533131" y="613437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6" name="TextBox 15"/>
          <p:cNvSpPr txBox="1"/>
          <p:nvPr/>
        </p:nvSpPr>
        <p:spPr>
          <a:xfrm>
            <a:off x="3734129" y="4806288"/>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18" name="TextBox 17"/>
          <p:cNvSpPr txBox="1"/>
          <p:nvPr/>
        </p:nvSpPr>
        <p:spPr>
          <a:xfrm>
            <a:off x="3111113" y="617348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20" name="TextBox 19"/>
          <p:cNvSpPr txBox="1"/>
          <p:nvPr/>
        </p:nvSpPr>
        <p:spPr>
          <a:xfrm>
            <a:off x="3143173" y="750044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2" name="TextBox 21"/>
          <p:cNvSpPr txBox="1"/>
          <p:nvPr/>
        </p:nvSpPr>
        <p:spPr>
          <a:xfrm>
            <a:off x="4507444" y="6158914"/>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4" name="TextBox 23"/>
          <p:cNvSpPr txBox="1"/>
          <p:nvPr/>
        </p:nvSpPr>
        <p:spPr>
          <a:xfrm>
            <a:off x="10570265" y="3924172"/>
            <a:ext cx="825867" cy="369332"/>
          </a:xfrm>
          <a:prstGeom prst="rect">
            <a:avLst/>
          </a:prstGeom>
          <a:noFill/>
        </p:spPr>
        <p:txBody>
          <a:bodyPr wrap="none" rtlCol="0">
            <a:spAutoFit/>
          </a:bodyPr>
          <a:lstStyle/>
          <a:p>
            <a:r>
              <a:rPr lang="en-AU" dirty="0" smtClean="0">
                <a:solidFill>
                  <a:srgbClr val="FF0000"/>
                </a:solidFill>
              </a:rPr>
              <a:t>[4,5,6]</a:t>
            </a:r>
            <a:endParaRPr lang="en-AU" dirty="0">
              <a:solidFill>
                <a:srgbClr val="FF0000"/>
              </a:solidFill>
            </a:endParaRPr>
          </a:p>
        </p:txBody>
      </p:sp>
      <p:sp>
        <p:nvSpPr>
          <p:cNvPr id="26" name="TextBox 25"/>
          <p:cNvSpPr txBox="1"/>
          <p:nvPr/>
        </p:nvSpPr>
        <p:spPr>
          <a:xfrm>
            <a:off x="9099970" y="4848297"/>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28" name="TextBox 27"/>
          <p:cNvSpPr txBox="1"/>
          <p:nvPr/>
        </p:nvSpPr>
        <p:spPr>
          <a:xfrm>
            <a:off x="8434610" y="6228674"/>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30" name="TextBox 29"/>
          <p:cNvSpPr txBox="1"/>
          <p:nvPr/>
        </p:nvSpPr>
        <p:spPr>
          <a:xfrm>
            <a:off x="8466670" y="7584722"/>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32" name="TextBox 31"/>
          <p:cNvSpPr txBox="1"/>
          <p:nvPr/>
        </p:nvSpPr>
        <p:spPr>
          <a:xfrm>
            <a:off x="10230647" y="622147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35" name="Group 34"/>
          <p:cNvGrpSpPr/>
          <p:nvPr/>
        </p:nvGrpSpPr>
        <p:grpSpPr>
          <a:xfrm>
            <a:off x="420843" y="2181146"/>
            <a:ext cx="5621998" cy="1357199"/>
            <a:chOff x="420843" y="2181146"/>
            <a:chExt cx="5621998" cy="1357199"/>
          </a:xfrm>
        </p:grpSpPr>
        <p:sp>
          <p:nvSpPr>
            <p:cNvPr id="7" name="TextBox 6"/>
            <p:cNvSpPr txBox="1"/>
            <p:nvPr/>
          </p:nvSpPr>
          <p:spPr>
            <a:xfrm>
              <a:off x="420843" y="3169013"/>
              <a:ext cx="505267" cy="369332"/>
            </a:xfrm>
            <a:prstGeom prst="rect">
              <a:avLst/>
            </a:prstGeom>
            <a:noFill/>
          </p:spPr>
          <p:txBody>
            <a:bodyPr wrap="none" rtlCol="0">
              <a:spAutoFit/>
            </a:bodyPr>
            <a:lstStyle/>
            <a:p>
              <a:r>
                <a:rPr lang="en-AU" dirty="0" smtClean="0"/>
                <a:t>[1 ]</a:t>
              </a:r>
              <a:endParaRPr lang="en-AU" dirty="0"/>
            </a:p>
          </p:txBody>
        </p:sp>
        <p:cxnSp>
          <p:nvCxnSpPr>
            <p:cNvPr id="34" name="Straight Connector 33"/>
            <p:cNvCxnSpPr>
              <a:stCxn id="5" idx="1"/>
              <a:endCxn id="7" idx="3"/>
            </p:cNvCxnSpPr>
            <p:nvPr/>
          </p:nvCxnSpPr>
          <p:spPr>
            <a:xfrm flipH="1">
              <a:off x="926110" y="2181146"/>
              <a:ext cx="5116731" cy="117253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487445" y="2365812"/>
            <a:ext cx="3555396" cy="1213336"/>
            <a:chOff x="2487445" y="2365812"/>
            <a:chExt cx="3555396" cy="1213336"/>
          </a:xfrm>
        </p:grpSpPr>
        <p:sp>
          <p:nvSpPr>
            <p:cNvPr id="9" name="TextBox 8"/>
            <p:cNvSpPr txBox="1"/>
            <p:nvPr/>
          </p:nvSpPr>
          <p:spPr>
            <a:xfrm>
              <a:off x="2487445" y="3209816"/>
              <a:ext cx="505267" cy="369332"/>
            </a:xfrm>
            <a:prstGeom prst="rect">
              <a:avLst/>
            </a:prstGeom>
            <a:noFill/>
          </p:spPr>
          <p:txBody>
            <a:bodyPr wrap="none" rtlCol="0">
              <a:spAutoFit/>
            </a:bodyPr>
            <a:lstStyle/>
            <a:p>
              <a:r>
                <a:rPr lang="en-AU" dirty="0" smtClean="0"/>
                <a:t>[2 ]</a:t>
              </a:r>
              <a:endParaRPr lang="en-AU" dirty="0"/>
            </a:p>
          </p:txBody>
        </p:sp>
        <p:cxnSp>
          <p:nvCxnSpPr>
            <p:cNvPr id="37" name="Straight Connector 36"/>
            <p:cNvCxnSpPr>
              <a:endCxn id="9" idx="3"/>
            </p:cNvCxnSpPr>
            <p:nvPr/>
          </p:nvCxnSpPr>
          <p:spPr>
            <a:xfrm flipH="1">
              <a:off x="2992712" y="2365812"/>
              <a:ext cx="3050129"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6231354" y="2365811"/>
            <a:ext cx="5453572" cy="1684523"/>
            <a:chOff x="6231354" y="2365812"/>
            <a:chExt cx="2901249" cy="1357199"/>
          </a:xfrm>
        </p:grpSpPr>
        <p:sp>
          <p:nvSpPr>
            <p:cNvPr id="23" name="TextBox 22"/>
            <p:cNvSpPr txBox="1"/>
            <p:nvPr/>
          </p:nvSpPr>
          <p:spPr>
            <a:xfrm>
              <a:off x="8627336" y="3353679"/>
              <a:ext cx="505267" cy="369332"/>
            </a:xfrm>
            <a:prstGeom prst="rect">
              <a:avLst/>
            </a:prstGeom>
            <a:noFill/>
          </p:spPr>
          <p:txBody>
            <a:bodyPr wrap="none" rtlCol="0">
              <a:spAutoFit/>
            </a:bodyPr>
            <a:lstStyle/>
            <a:p>
              <a:r>
                <a:rPr lang="en-AU" dirty="0" smtClean="0"/>
                <a:t>[3 ]</a:t>
              </a:r>
              <a:endParaRPr lang="en-AU" dirty="0"/>
            </a:p>
          </p:txBody>
        </p:sp>
        <p:cxnSp>
          <p:nvCxnSpPr>
            <p:cNvPr id="42" name="Straight Connector 41"/>
            <p:cNvCxnSpPr>
              <a:stCxn id="5" idx="2"/>
            </p:cNvCxnSpPr>
            <p:nvPr/>
          </p:nvCxnSpPr>
          <p:spPr>
            <a:xfrm>
              <a:off x="6231354" y="2365812"/>
              <a:ext cx="2395982"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1416733" y="3579148"/>
            <a:ext cx="1323346" cy="1063291"/>
            <a:chOff x="1416733" y="3579148"/>
            <a:chExt cx="1323346" cy="1063291"/>
          </a:xfrm>
        </p:grpSpPr>
        <p:sp>
          <p:nvSpPr>
            <p:cNvPr id="11" name="TextBox 10"/>
            <p:cNvSpPr txBox="1"/>
            <p:nvPr/>
          </p:nvSpPr>
          <p:spPr>
            <a:xfrm>
              <a:off x="1416733" y="4273107"/>
              <a:ext cx="697627" cy="369332"/>
            </a:xfrm>
            <a:prstGeom prst="rect">
              <a:avLst/>
            </a:prstGeom>
            <a:noFill/>
          </p:spPr>
          <p:txBody>
            <a:bodyPr wrap="none" rtlCol="0">
              <a:spAutoFit/>
            </a:bodyPr>
            <a:lstStyle/>
            <a:p>
              <a:r>
                <a:rPr lang="en-AU" dirty="0" smtClean="0"/>
                <a:t>[2,3 ]</a:t>
              </a:r>
              <a:endParaRPr lang="en-AU" dirty="0"/>
            </a:p>
          </p:txBody>
        </p:sp>
        <p:cxnSp>
          <p:nvCxnSpPr>
            <p:cNvPr id="45" name="Straight Connector 44"/>
            <p:cNvCxnSpPr>
              <a:stCxn id="10" idx="0"/>
            </p:cNvCxnSpPr>
            <p:nvPr/>
          </p:nvCxnSpPr>
          <p:spPr>
            <a:xfrm flipH="1">
              <a:off x="1910157" y="3579148"/>
              <a:ext cx="829922"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2740079" y="3579148"/>
            <a:ext cx="1659617" cy="1074070"/>
            <a:chOff x="2740079" y="3579148"/>
            <a:chExt cx="1659617" cy="1074070"/>
          </a:xfrm>
        </p:grpSpPr>
        <p:sp>
          <p:nvSpPr>
            <p:cNvPr id="15" name="TextBox 14"/>
            <p:cNvSpPr txBox="1"/>
            <p:nvPr/>
          </p:nvSpPr>
          <p:spPr>
            <a:xfrm>
              <a:off x="3702069" y="4283886"/>
              <a:ext cx="697627" cy="369332"/>
            </a:xfrm>
            <a:prstGeom prst="rect">
              <a:avLst/>
            </a:prstGeom>
            <a:noFill/>
          </p:spPr>
          <p:txBody>
            <a:bodyPr wrap="none" rtlCol="0">
              <a:spAutoFit/>
            </a:bodyPr>
            <a:lstStyle/>
            <a:p>
              <a:r>
                <a:rPr lang="en-AU" dirty="0" smtClean="0"/>
                <a:t>[2,4 ]</a:t>
              </a:r>
              <a:endParaRPr lang="en-AU" dirty="0"/>
            </a:p>
          </p:txBody>
        </p:sp>
        <p:cxnSp>
          <p:nvCxnSpPr>
            <p:cNvPr id="48" name="Straight Connector 47"/>
            <p:cNvCxnSpPr>
              <a:stCxn id="10" idx="0"/>
            </p:cNvCxnSpPr>
            <p:nvPr/>
          </p:nvCxnSpPr>
          <p:spPr>
            <a:xfrm>
              <a:off x="2740079" y="3579148"/>
              <a:ext cx="961990"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1320552" y="4642439"/>
            <a:ext cx="889987" cy="1297187"/>
            <a:chOff x="1320552" y="4642439"/>
            <a:chExt cx="889987" cy="1297187"/>
          </a:xfrm>
        </p:grpSpPr>
        <p:sp>
          <p:nvSpPr>
            <p:cNvPr id="13" name="TextBox 12"/>
            <p:cNvSpPr txBox="1"/>
            <p:nvPr/>
          </p:nvSpPr>
          <p:spPr>
            <a:xfrm>
              <a:off x="1320552" y="5570294"/>
              <a:ext cx="889987" cy="369332"/>
            </a:xfrm>
            <a:prstGeom prst="rect">
              <a:avLst/>
            </a:prstGeom>
            <a:noFill/>
          </p:spPr>
          <p:txBody>
            <a:bodyPr wrap="none" rtlCol="0">
              <a:spAutoFit/>
            </a:bodyPr>
            <a:lstStyle/>
            <a:p>
              <a:r>
                <a:rPr lang="en-AU" dirty="0" smtClean="0"/>
                <a:t>[2,3 ,6]</a:t>
              </a:r>
              <a:endParaRPr lang="en-AU" dirty="0"/>
            </a:p>
          </p:txBody>
        </p:sp>
        <p:cxnSp>
          <p:nvCxnSpPr>
            <p:cNvPr id="51" name="Straight Connector 50"/>
            <p:cNvCxnSpPr>
              <a:stCxn id="11" idx="2"/>
            </p:cNvCxnSpPr>
            <p:nvPr/>
          </p:nvCxnSpPr>
          <p:spPr>
            <a:xfrm>
              <a:off x="1765547" y="4642439"/>
              <a:ext cx="0" cy="115163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2854633" y="4653218"/>
            <a:ext cx="1196250" cy="1325517"/>
            <a:chOff x="2854633" y="4653218"/>
            <a:chExt cx="1196250" cy="1325517"/>
          </a:xfrm>
        </p:grpSpPr>
        <p:sp>
          <p:nvSpPr>
            <p:cNvPr id="17" name="TextBox 16"/>
            <p:cNvSpPr txBox="1"/>
            <p:nvPr/>
          </p:nvSpPr>
          <p:spPr>
            <a:xfrm>
              <a:off x="2854633" y="5609403"/>
              <a:ext cx="954107" cy="369332"/>
            </a:xfrm>
            <a:prstGeom prst="rect">
              <a:avLst/>
            </a:prstGeom>
            <a:noFill/>
          </p:spPr>
          <p:txBody>
            <a:bodyPr wrap="none" rtlCol="0">
              <a:spAutoFit/>
            </a:bodyPr>
            <a:lstStyle/>
            <a:p>
              <a:r>
                <a:rPr lang="en-AU" dirty="0" smtClean="0"/>
                <a:t>[2,4, 5 ]</a:t>
              </a:r>
              <a:endParaRPr lang="en-AU" dirty="0"/>
            </a:p>
          </p:txBody>
        </p:sp>
        <p:cxnSp>
          <p:nvCxnSpPr>
            <p:cNvPr id="55" name="Straight Connector 54"/>
            <p:cNvCxnSpPr>
              <a:stCxn id="15" idx="2"/>
              <a:endCxn id="17" idx="0"/>
            </p:cNvCxnSpPr>
            <p:nvPr/>
          </p:nvCxnSpPr>
          <p:spPr>
            <a:xfrm flipH="1">
              <a:off x="3331687" y="4653218"/>
              <a:ext cx="719196" cy="9561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2726392" y="5978735"/>
            <a:ext cx="1210588" cy="1314979"/>
            <a:chOff x="2726392" y="5978735"/>
            <a:chExt cx="1210588" cy="1314979"/>
          </a:xfrm>
        </p:grpSpPr>
        <p:sp>
          <p:nvSpPr>
            <p:cNvPr id="19" name="TextBox 18"/>
            <p:cNvSpPr txBox="1"/>
            <p:nvPr/>
          </p:nvSpPr>
          <p:spPr>
            <a:xfrm>
              <a:off x="2726392" y="6924382"/>
              <a:ext cx="1210588" cy="369332"/>
            </a:xfrm>
            <a:prstGeom prst="rect">
              <a:avLst/>
            </a:prstGeom>
            <a:noFill/>
          </p:spPr>
          <p:txBody>
            <a:bodyPr wrap="none" rtlCol="0">
              <a:spAutoFit/>
            </a:bodyPr>
            <a:lstStyle/>
            <a:p>
              <a:r>
                <a:rPr lang="en-AU" dirty="0" smtClean="0"/>
                <a:t>[2,4, 5, 6 ]</a:t>
              </a:r>
              <a:endParaRPr lang="en-AU" dirty="0"/>
            </a:p>
          </p:txBody>
        </p:sp>
        <p:cxnSp>
          <p:nvCxnSpPr>
            <p:cNvPr id="58" name="Straight Connector 57"/>
            <p:cNvCxnSpPr>
              <a:stCxn id="17" idx="2"/>
              <a:endCxn id="19" idx="0"/>
            </p:cNvCxnSpPr>
            <p:nvPr/>
          </p:nvCxnSpPr>
          <p:spPr>
            <a:xfrm flipH="1">
              <a:off x="3331686" y="5978735"/>
              <a:ext cx="1" cy="94564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4100027" y="4670851"/>
            <a:ext cx="1084364" cy="1357943"/>
            <a:chOff x="4469680" y="4670851"/>
            <a:chExt cx="1084364" cy="1357943"/>
          </a:xfrm>
        </p:grpSpPr>
        <p:sp>
          <p:nvSpPr>
            <p:cNvPr id="21" name="TextBox 20"/>
            <p:cNvSpPr txBox="1"/>
            <p:nvPr/>
          </p:nvSpPr>
          <p:spPr>
            <a:xfrm>
              <a:off x="4599937" y="5659462"/>
              <a:ext cx="954107" cy="369332"/>
            </a:xfrm>
            <a:prstGeom prst="rect">
              <a:avLst/>
            </a:prstGeom>
            <a:noFill/>
          </p:spPr>
          <p:txBody>
            <a:bodyPr wrap="none" rtlCol="0">
              <a:spAutoFit/>
            </a:bodyPr>
            <a:lstStyle/>
            <a:p>
              <a:r>
                <a:rPr lang="en-AU" dirty="0" smtClean="0"/>
                <a:t>[2,4, 6 ]</a:t>
              </a:r>
              <a:endParaRPr lang="en-AU" dirty="0"/>
            </a:p>
          </p:txBody>
        </p:sp>
        <p:cxnSp>
          <p:nvCxnSpPr>
            <p:cNvPr id="61" name="Straight Connector 60"/>
            <p:cNvCxnSpPr/>
            <p:nvPr/>
          </p:nvCxnSpPr>
          <p:spPr>
            <a:xfrm>
              <a:off x="4469680" y="4670851"/>
              <a:ext cx="418797" cy="8199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9067910" y="3807166"/>
            <a:ext cx="1796244" cy="1018842"/>
            <a:chOff x="6964681" y="3723011"/>
            <a:chExt cx="1796244" cy="1018842"/>
          </a:xfrm>
        </p:grpSpPr>
        <p:sp>
          <p:nvSpPr>
            <p:cNvPr id="25" name="TextBox 24"/>
            <p:cNvSpPr txBox="1"/>
            <p:nvPr/>
          </p:nvSpPr>
          <p:spPr>
            <a:xfrm>
              <a:off x="6964681" y="4372521"/>
              <a:ext cx="697627" cy="369332"/>
            </a:xfrm>
            <a:prstGeom prst="rect">
              <a:avLst/>
            </a:prstGeom>
            <a:noFill/>
          </p:spPr>
          <p:txBody>
            <a:bodyPr wrap="none" rtlCol="0">
              <a:spAutoFit/>
            </a:bodyPr>
            <a:lstStyle/>
            <a:p>
              <a:r>
                <a:rPr lang="en-AU" dirty="0" smtClean="0"/>
                <a:t>[3,4 ]</a:t>
              </a:r>
              <a:endParaRPr lang="en-AU" dirty="0"/>
            </a:p>
          </p:txBody>
        </p:sp>
        <p:cxnSp>
          <p:nvCxnSpPr>
            <p:cNvPr id="65" name="Straight Connector 64"/>
            <p:cNvCxnSpPr/>
            <p:nvPr/>
          </p:nvCxnSpPr>
          <p:spPr>
            <a:xfrm flipH="1">
              <a:off x="7662308" y="3723011"/>
              <a:ext cx="1098617" cy="64951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8235301" y="4848295"/>
            <a:ext cx="1181423" cy="1519698"/>
            <a:chOff x="6106961" y="4729978"/>
            <a:chExt cx="3356141" cy="1260412"/>
          </a:xfrm>
        </p:grpSpPr>
        <p:sp>
          <p:nvSpPr>
            <p:cNvPr id="27" name="TextBox 26"/>
            <p:cNvSpPr txBox="1"/>
            <p:nvPr/>
          </p:nvSpPr>
          <p:spPr>
            <a:xfrm>
              <a:off x="6106961" y="5621058"/>
              <a:ext cx="889987" cy="369332"/>
            </a:xfrm>
            <a:prstGeom prst="rect">
              <a:avLst/>
            </a:prstGeom>
            <a:noFill/>
          </p:spPr>
          <p:txBody>
            <a:bodyPr wrap="none" rtlCol="0">
              <a:spAutoFit/>
            </a:bodyPr>
            <a:lstStyle/>
            <a:p>
              <a:r>
                <a:rPr lang="en-AU" dirty="0" smtClean="0"/>
                <a:t>[3,4 ,5]</a:t>
              </a:r>
              <a:endParaRPr lang="en-AU" dirty="0"/>
            </a:p>
          </p:txBody>
        </p:sp>
        <p:cxnSp>
          <p:nvCxnSpPr>
            <p:cNvPr id="68" name="Straight Connector 67"/>
            <p:cNvCxnSpPr>
              <a:stCxn id="26" idx="0"/>
            </p:cNvCxnSpPr>
            <p:nvPr/>
          </p:nvCxnSpPr>
          <p:spPr>
            <a:xfrm flipH="1">
              <a:off x="7299746" y="4729978"/>
              <a:ext cx="2163356" cy="82592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9733477" y="5032963"/>
            <a:ext cx="1142030" cy="1088480"/>
            <a:chOff x="7618895" y="4894715"/>
            <a:chExt cx="1142030" cy="1088480"/>
          </a:xfrm>
        </p:grpSpPr>
        <p:sp>
          <p:nvSpPr>
            <p:cNvPr id="31" name="TextBox 30"/>
            <p:cNvSpPr txBox="1"/>
            <p:nvPr/>
          </p:nvSpPr>
          <p:spPr>
            <a:xfrm>
              <a:off x="7870938" y="5613863"/>
              <a:ext cx="889987" cy="369332"/>
            </a:xfrm>
            <a:prstGeom prst="rect">
              <a:avLst/>
            </a:prstGeom>
            <a:noFill/>
          </p:spPr>
          <p:txBody>
            <a:bodyPr wrap="none" rtlCol="0">
              <a:spAutoFit/>
            </a:bodyPr>
            <a:lstStyle/>
            <a:p>
              <a:r>
                <a:rPr lang="en-AU" dirty="0" smtClean="0"/>
                <a:t>[3,4 ,6]</a:t>
              </a:r>
              <a:endParaRPr lang="en-AU" dirty="0"/>
            </a:p>
          </p:txBody>
        </p:sp>
        <p:cxnSp>
          <p:nvCxnSpPr>
            <p:cNvPr id="71" name="Straight Connector 70"/>
            <p:cNvCxnSpPr>
              <a:stCxn id="26" idx="3"/>
              <a:endCxn id="31" idx="0"/>
            </p:cNvCxnSpPr>
            <p:nvPr/>
          </p:nvCxnSpPr>
          <p:spPr>
            <a:xfrm>
              <a:off x="7618895" y="4894715"/>
              <a:ext cx="697037" cy="71914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8114009" y="6228674"/>
            <a:ext cx="1082348" cy="1181273"/>
            <a:chOff x="6010780" y="6144519"/>
            <a:chExt cx="1082348" cy="1181273"/>
          </a:xfrm>
        </p:grpSpPr>
        <p:sp>
          <p:nvSpPr>
            <p:cNvPr id="29" name="TextBox 28"/>
            <p:cNvSpPr txBox="1"/>
            <p:nvPr/>
          </p:nvSpPr>
          <p:spPr>
            <a:xfrm>
              <a:off x="6010780" y="6956460"/>
              <a:ext cx="1082348" cy="369332"/>
            </a:xfrm>
            <a:prstGeom prst="rect">
              <a:avLst/>
            </a:prstGeom>
            <a:noFill/>
          </p:spPr>
          <p:txBody>
            <a:bodyPr wrap="none" rtlCol="0">
              <a:spAutoFit/>
            </a:bodyPr>
            <a:lstStyle/>
            <a:p>
              <a:r>
                <a:rPr lang="en-AU" dirty="0" smtClean="0"/>
                <a:t>[3,4 ,5,6]</a:t>
              </a:r>
              <a:endParaRPr lang="en-AU" dirty="0"/>
            </a:p>
          </p:txBody>
        </p:sp>
        <p:cxnSp>
          <p:nvCxnSpPr>
            <p:cNvPr id="74" name="Straight Connector 73"/>
            <p:cNvCxnSpPr>
              <a:stCxn id="28" idx="0"/>
              <a:endCxn id="29" idx="0"/>
            </p:cNvCxnSpPr>
            <p:nvPr/>
          </p:nvCxnSpPr>
          <p:spPr>
            <a:xfrm>
              <a:off x="6551954" y="6144519"/>
              <a:ext cx="0" cy="81194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10983198" y="3863770"/>
            <a:ext cx="1440160" cy="2212518"/>
            <a:chOff x="7439809" y="3966179"/>
            <a:chExt cx="2880320" cy="9504877"/>
          </a:xfrm>
        </p:grpSpPr>
        <p:sp>
          <p:nvSpPr>
            <p:cNvPr id="76" name="TextBox 75"/>
            <p:cNvSpPr txBox="1"/>
            <p:nvPr/>
          </p:nvSpPr>
          <p:spPr>
            <a:xfrm>
              <a:off x="7439809" y="7785622"/>
              <a:ext cx="2880320" cy="5685434"/>
            </a:xfrm>
            <a:prstGeom prst="rect">
              <a:avLst/>
            </a:prstGeom>
            <a:noFill/>
          </p:spPr>
          <p:txBody>
            <a:bodyPr wrap="square" rtlCol="0">
              <a:spAutoFit/>
            </a:bodyPr>
            <a:lstStyle/>
            <a:p>
              <a:r>
                <a:rPr lang="en-AU" sz="4000" dirty="0" err="1" smtClean="0">
                  <a:solidFill>
                    <a:srgbClr val="0070C0"/>
                  </a:solidFill>
                </a:rPr>
                <a:t>Etc</a:t>
              </a:r>
              <a:r>
                <a:rPr lang="en-AU" sz="4000" dirty="0" smtClean="0">
                  <a:solidFill>
                    <a:srgbClr val="0070C0"/>
                  </a:solidFill>
                </a:rPr>
                <a:t> </a:t>
              </a:r>
              <a:r>
                <a:rPr lang="is-IS" sz="4000" dirty="0" smtClean="0">
                  <a:solidFill>
                    <a:srgbClr val="0070C0"/>
                  </a:solidFill>
                </a:rPr>
                <a:t>…</a:t>
              </a:r>
              <a:endParaRPr lang="en-AU" sz="4000" dirty="0">
                <a:solidFill>
                  <a:srgbClr val="0070C0"/>
                </a:solidFill>
              </a:endParaRPr>
            </a:p>
          </p:txBody>
        </p:sp>
        <p:cxnSp>
          <p:nvCxnSpPr>
            <p:cNvPr id="78" name="Straight Connector 77"/>
            <p:cNvCxnSpPr/>
            <p:nvPr/>
          </p:nvCxnSpPr>
          <p:spPr>
            <a:xfrm>
              <a:off x="7893497" y="3966179"/>
              <a:ext cx="1529932" cy="332774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2740079" y="3579148"/>
            <a:ext cx="3626557" cy="1059245"/>
            <a:chOff x="-74297" y="4919490"/>
            <a:chExt cx="3626557" cy="1059245"/>
          </a:xfrm>
        </p:grpSpPr>
        <p:sp>
          <p:nvSpPr>
            <p:cNvPr id="64" name="TextBox 63"/>
            <p:cNvSpPr txBox="1"/>
            <p:nvPr/>
          </p:nvSpPr>
          <p:spPr>
            <a:xfrm>
              <a:off x="2854633" y="5609403"/>
              <a:ext cx="697627" cy="369332"/>
            </a:xfrm>
            <a:prstGeom prst="rect">
              <a:avLst/>
            </a:prstGeom>
            <a:noFill/>
          </p:spPr>
          <p:txBody>
            <a:bodyPr wrap="none" rtlCol="0">
              <a:spAutoFit/>
            </a:bodyPr>
            <a:lstStyle/>
            <a:p>
              <a:r>
                <a:rPr lang="en-AU" dirty="0" smtClean="0"/>
                <a:t>[2,5 ]</a:t>
              </a:r>
              <a:endParaRPr lang="en-AU" dirty="0"/>
            </a:p>
          </p:txBody>
        </p:sp>
        <p:cxnSp>
          <p:nvCxnSpPr>
            <p:cNvPr id="67" name="Straight Connector 66"/>
            <p:cNvCxnSpPr>
              <a:stCxn id="10" idx="0"/>
              <a:endCxn id="64" idx="0"/>
            </p:cNvCxnSpPr>
            <p:nvPr/>
          </p:nvCxnSpPr>
          <p:spPr>
            <a:xfrm>
              <a:off x="-74297" y="4919490"/>
              <a:ext cx="3277744" cy="689913"/>
            </a:xfrm>
            <a:prstGeom prst="line">
              <a:avLst/>
            </a:prstGeom>
          </p:spPr>
          <p:style>
            <a:lnRef idx="2">
              <a:schemeClr val="accent1"/>
            </a:lnRef>
            <a:fillRef idx="0">
              <a:schemeClr val="accent1"/>
            </a:fillRef>
            <a:effectRef idx="1">
              <a:schemeClr val="accent1"/>
            </a:effectRef>
            <a:fontRef idx="minor">
              <a:schemeClr val="tx1"/>
            </a:fontRef>
          </p:style>
        </p:cxnSp>
      </p:grpSp>
      <p:sp>
        <p:nvSpPr>
          <p:cNvPr id="70" name="TextBox 69"/>
          <p:cNvSpPr txBox="1"/>
          <p:nvPr/>
        </p:nvSpPr>
        <p:spPr>
          <a:xfrm>
            <a:off x="5833663" y="492645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grpSp>
        <p:nvGrpSpPr>
          <p:cNvPr id="73" name="Group 72"/>
          <p:cNvGrpSpPr/>
          <p:nvPr/>
        </p:nvGrpSpPr>
        <p:grpSpPr>
          <a:xfrm>
            <a:off x="5533554" y="4653218"/>
            <a:ext cx="954107" cy="1451158"/>
            <a:chOff x="2726392" y="5842556"/>
            <a:chExt cx="954107" cy="1451158"/>
          </a:xfrm>
        </p:grpSpPr>
        <p:sp>
          <p:nvSpPr>
            <p:cNvPr id="77" name="TextBox 76"/>
            <p:cNvSpPr txBox="1"/>
            <p:nvPr/>
          </p:nvSpPr>
          <p:spPr>
            <a:xfrm>
              <a:off x="2726392" y="6924382"/>
              <a:ext cx="954107" cy="369332"/>
            </a:xfrm>
            <a:prstGeom prst="rect">
              <a:avLst/>
            </a:prstGeom>
            <a:noFill/>
          </p:spPr>
          <p:txBody>
            <a:bodyPr wrap="none" rtlCol="0">
              <a:spAutoFit/>
            </a:bodyPr>
            <a:lstStyle/>
            <a:p>
              <a:r>
                <a:rPr lang="en-AU" dirty="0" smtClean="0"/>
                <a:t>[2,5, 6 ]</a:t>
              </a:r>
              <a:endParaRPr lang="en-AU" dirty="0"/>
            </a:p>
          </p:txBody>
        </p:sp>
        <p:cxnSp>
          <p:nvCxnSpPr>
            <p:cNvPr id="80" name="Straight Connector 79"/>
            <p:cNvCxnSpPr>
              <a:stCxn id="70" idx="0"/>
              <a:endCxn id="77" idx="0"/>
            </p:cNvCxnSpPr>
            <p:nvPr/>
          </p:nvCxnSpPr>
          <p:spPr>
            <a:xfrm>
              <a:off x="3186628" y="5842556"/>
              <a:ext cx="16818" cy="1081826"/>
            </a:xfrm>
            <a:prstGeom prst="line">
              <a:avLst/>
            </a:prstGeom>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5833663" y="6218587"/>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82" name="Group 81"/>
          <p:cNvGrpSpPr/>
          <p:nvPr/>
        </p:nvGrpSpPr>
        <p:grpSpPr>
          <a:xfrm>
            <a:off x="2740079" y="3579148"/>
            <a:ext cx="4986505" cy="1072025"/>
            <a:chOff x="-1434245" y="4906710"/>
            <a:chExt cx="4986505" cy="1072025"/>
          </a:xfrm>
        </p:grpSpPr>
        <p:sp>
          <p:nvSpPr>
            <p:cNvPr id="83" name="TextBox 82"/>
            <p:cNvSpPr txBox="1"/>
            <p:nvPr/>
          </p:nvSpPr>
          <p:spPr>
            <a:xfrm>
              <a:off x="2854633" y="5609403"/>
              <a:ext cx="697627" cy="369332"/>
            </a:xfrm>
            <a:prstGeom prst="rect">
              <a:avLst/>
            </a:prstGeom>
            <a:noFill/>
          </p:spPr>
          <p:txBody>
            <a:bodyPr wrap="none" rtlCol="0">
              <a:spAutoFit/>
            </a:bodyPr>
            <a:lstStyle/>
            <a:p>
              <a:r>
                <a:rPr lang="en-AU" dirty="0" smtClean="0"/>
                <a:t>[2,6 ]</a:t>
              </a:r>
              <a:endParaRPr lang="en-AU" dirty="0"/>
            </a:p>
          </p:txBody>
        </p:sp>
        <p:cxnSp>
          <p:nvCxnSpPr>
            <p:cNvPr id="84" name="Straight Connector 83"/>
            <p:cNvCxnSpPr>
              <a:stCxn id="9" idx="2"/>
              <a:endCxn id="83" idx="0"/>
            </p:cNvCxnSpPr>
            <p:nvPr/>
          </p:nvCxnSpPr>
          <p:spPr>
            <a:xfrm>
              <a:off x="-1434245" y="4906710"/>
              <a:ext cx="4637692" cy="702693"/>
            </a:xfrm>
            <a:prstGeom prst="line">
              <a:avLst/>
            </a:prstGeom>
          </p:spPr>
          <p:style>
            <a:lnRef idx="2">
              <a:schemeClr val="accent1"/>
            </a:lnRef>
            <a:fillRef idx="0">
              <a:schemeClr val="accent1"/>
            </a:fillRef>
            <a:effectRef idx="1">
              <a:schemeClr val="accent1"/>
            </a:effectRef>
            <a:fontRef idx="minor">
              <a:schemeClr val="tx1"/>
            </a:fontRef>
          </p:style>
        </p:cxnSp>
      </p:grpSp>
      <p:sp>
        <p:nvSpPr>
          <p:cNvPr id="85" name="TextBox 84"/>
          <p:cNvSpPr txBox="1"/>
          <p:nvPr/>
        </p:nvSpPr>
        <p:spPr>
          <a:xfrm>
            <a:off x="7189258" y="474178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86" name="TextBox 85"/>
          <p:cNvSpPr txBox="1"/>
          <p:nvPr/>
        </p:nvSpPr>
        <p:spPr>
          <a:xfrm>
            <a:off x="237704" y="4209349"/>
            <a:ext cx="864096" cy="369332"/>
          </a:xfrm>
          <a:prstGeom prst="rect">
            <a:avLst/>
          </a:prstGeom>
          <a:noFill/>
        </p:spPr>
        <p:txBody>
          <a:bodyPr wrap="square" rtlCol="0">
            <a:spAutoFit/>
          </a:bodyPr>
          <a:lstStyle/>
          <a:p>
            <a:r>
              <a:rPr lang="en-AU" dirty="0" smtClean="0"/>
              <a:t>$4000</a:t>
            </a:r>
            <a:endParaRPr lang="en-AU" dirty="0"/>
          </a:p>
        </p:txBody>
      </p:sp>
      <p:sp>
        <p:nvSpPr>
          <p:cNvPr id="87" name="Rectangle 86"/>
          <p:cNvSpPr/>
          <p:nvPr/>
        </p:nvSpPr>
        <p:spPr>
          <a:xfrm>
            <a:off x="1320553" y="6503708"/>
            <a:ext cx="922048" cy="369332"/>
          </a:xfrm>
          <a:prstGeom prst="rect">
            <a:avLst/>
          </a:prstGeom>
        </p:spPr>
        <p:txBody>
          <a:bodyPr wrap="square">
            <a:spAutoFit/>
          </a:bodyPr>
          <a:lstStyle/>
          <a:p>
            <a:r>
              <a:rPr lang="en-AU" dirty="0" smtClean="0"/>
              <a:t>$5500</a:t>
            </a:r>
            <a:endParaRPr lang="en-AU" dirty="0"/>
          </a:p>
        </p:txBody>
      </p:sp>
      <p:sp>
        <p:nvSpPr>
          <p:cNvPr id="88" name="TextBox 87"/>
          <p:cNvSpPr txBox="1"/>
          <p:nvPr/>
        </p:nvSpPr>
        <p:spPr>
          <a:xfrm>
            <a:off x="2944644" y="7954054"/>
            <a:ext cx="864096" cy="369332"/>
          </a:xfrm>
          <a:prstGeom prst="rect">
            <a:avLst/>
          </a:prstGeom>
          <a:noFill/>
        </p:spPr>
        <p:txBody>
          <a:bodyPr wrap="square" rtlCol="0">
            <a:spAutoFit/>
          </a:bodyPr>
          <a:lstStyle/>
          <a:p>
            <a:r>
              <a:rPr lang="en-AU" dirty="0" smtClean="0"/>
              <a:t>$5100</a:t>
            </a:r>
            <a:endParaRPr lang="en-AU" dirty="0"/>
          </a:p>
        </p:txBody>
      </p:sp>
      <p:sp>
        <p:nvSpPr>
          <p:cNvPr id="89" name="TextBox 88"/>
          <p:cNvSpPr txBox="1"/>
          <p:nvPr/>
        </p:nvSpPr>
        <p:spPr>
          <a:xfrm>
            <a:off x="4320295" y="6702011"/>
            <a:ext cx="864096" cy="369332"/>
          </a:xfrm>
          <a:prstGeom prst="rect">
            <a:avLst/>
          </a:prstGeom>
          <a:noFill/>
        </p:spPr>
        <p:txBody>
          <a:bodyPr wrap="square" rtlCol="0">
            <a:spAutoFit/>
          </a:bodyPr>
          <a:lstStyle/>
          <a:p>
            <a:r>
              <a:rPr lang="en-AU" dirty="0" smtClean="0"/>
              <a:t>$4100</a:t>
            </a:r>
            <a:endParaRPr lang="en-AU" dirty="0"/>
          </a:p>
        </p:txBody>
      </p:sp>
      <p:sp>
        <p:nvSpPr>
          <p:cNvPr id="90" name="TextBox 89"/>
          <p:cNvSpPr txBox="1"/>
          <p:nvPr/>
        </p:nvSpPr>
        <p:spPr>
          <a:xfrm>
            <a:off x="5585775" y="6702011"/>
            <a:ext cx="864096" cy="369332"/>
          </a:xfrm>
          <a:prstGeom prst="rect">
            <a:avLst/>
          </a:prstGeom>
          <a:noFill/>
        </p:spPr>
        <p:txBody>
          <a:bodyPr wrap="square" rtlCol="0">
            <a:spAutoFit/>
          </a:bodyPr>
          <a:lstStyle/>
          <a:p>
            <a:r>
              <a:rPr lang="en-AU" dirty="0" smtClean="0"/>
              <a:t>$4700</a:t>
            </a:r>
            <a:endParaRPr lang="en-AU" dirty="0"/>
          </a:p>
        </p:txBody>
      </p:sp>
      <p:sp>
        <p:nvSpPr>
          <p:cNvPr id="91" name="TextBox 90"/>
          <p:cNvSpPr txBox="1"/>
          <p:nvPr/>
        </p:nvSpPr>
        <p:spPr>
          <a:xfrm>
            <a:off x="6979169" y="5248005"/>
            <a:ext cx="864096" cy="369332"/>
          </a:xfrm>
          <a:prstGeom prst="rect">
            <a:avLst/>
          </a:prstGeom>
          <a:noFill/>
        </p:spPr>
        <p:txBody>
          <a:bodyPr wrap="square" rtlCol="0">
            <a:spAutoFit/>
          </a:bodyPr>
          <a:lstStyle/>
          <a:p>
            <a:r>
              <a:rPr lang="en-AU" dirty="0" smtClean="0"/>
              <a:t>$3700</a:t>
            </a:r>
            <a:endParaRPr lang="en-AU" dirty="0"/>
          </a:p>
        </p:txBody>
      </p:sp>
      <p:sp>
        <p:nvSpPr>
          <p:cNvPr id="92" name="TextBox 91"/>
          <p:cNvSpPr txBox="1"/>
          <p:nvPr/>
        </p:nvSpPr>
        <p:spPr>
          <a:xfrm>
            <a:off x="8235301" y="7956804"/>
            <a:ext cx="864096" cy="369332"/>
          </a:xfrm>
          <a:prstGeom prst="rect">
            <a:avLst/>
          </a:prstGeom>
          <a:noFill/>
        </p:spPr>
        <p:txBody>
          <a:bodyPr wrap="square" rtlCol="0">
            <a:spAutoFit/>
          </a:bodyPr>
          <a:lstStyle/>
          <a:p>
            <a:r>
              <a:rPr lang="en-AU" dirty="0" smtClean="0"/>
              <a:t>$3400</a:t>
            </a:r>
            <a:endParaRPr lang="en-AU" dirty="0"/>
          </a:p>
        </p:txBody>
      </p:sp>
      <p:sp>
        <p:nvSpPr>
          <p:cNvPr id="93" name="TextBox 92"/>
          <p:cNvSpPr txBox="1"/>
          <p:nvPr/>
        </p:nvSpPr>
        <p:spPr>
          <a:xfrm>
            <a:off x="10138217" y="6649516"/>
            <a:ext cx="864096" cy="369332"/>
          </a:xfrm>
          <a:prstGeom prst="rect">
            <a:avLst/>
          </a:prstGeom>
          <a:noFill/>
        </p:spPr>
        <p:txBody>
          <a:bodyPr wrap="square" rtlCol="0">
            <a:spAutoFit/>
          </a:bodyPr>
          <a:lstStyle/>
          <a:p>
            <a:r>
              <a:rPr lang="en-AU" dirty="0" smtClean="0"/>
              <a:t>$2400</a:t>
            </a:r>
            <a:endParaRPr lang="en-AU" dirty="0"/>
          </a:p>
        </p:txBody>
      </p:sp>
    </p:spTree>
    <p:extLst>
      <p:ext uri="{BB962C8B-B14F-4D97-AF65-F5344CB8AC3E}">
        <p14:creationId xmlns:p14="http://schemas.microsoft.com/office/powerpoint/2010/main" val="30555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7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9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P spid="24" grpId="0"/>
      <p:bldP spid="26" grpId="0"/>
      <p:bldP spid="28" grpId="0"/>
      <p:bldP spid="30" grpId="0"/>
      <p:bldP spid="32" grpId="0"/>
      <p:bldP spid="70" grpId="0"/>
      <p:bldP spid="81" grpId="0"/>
      <p:bldP spid="85" grpId="0"/>
      <p:bldP spid="86" grpId="0"/>
      <p:bldP spid="87" grpId="0"/>
      <p:bldP spid="88" grpId="0"/>
      <p:bldP spid="89" grpId="0"/>
      <p:bldP spid="90" grpId="0"/>
      <p:bldP spid="91" grpId="0"/>
      <p:bldP spid="92" grpId="0"/>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lIns="50800" tIns="50800" rIns="50800" bIns="50800">
            <a:normAutofit fontScale="90000"/>
          </a:bodyPr>
          <a:lstStyle/>
          <a:p>
            <a:r>
              <a:rPr lang="en-US" dirty="0" smtClean="0">
                <a:effectLst>
                  <a:outerShdw blurRad="38100" dist="38100" dir="2700000" algn="tl">
                    <a:srgbClr val="C0C0C0"/>
                  </a:outerShdw>
                </a:effectLst>
                <a:latin typeface="Arial" pitchFamily="34" charset="0"/>
              </a:rPr>
              <a:t>Backtracking Main Requirements</a:t>
            </a:r>
          </a:p>
        </p:txBody>
      </p:sp>
      <p:sp>
        <p:nvSpPr>
          <p:cNvPr id="43010" name="Content Placeholder 2"/>
          <p:cNvSpPr>
            <a:spLocks noGrp="1"/>
          </p:cNvSpPr>
          <p:nvPr>
            <p:ph idx="1"/>
          </p:nvPr>
        </p:nvSpPr>
        <p:spPr/>
        <p:txBody>
          <a:bodyPr lIns="50800" tIns="50800" rIns="50800" bIns="50800"/>
          <a:lstStyle/>
          <a:p>
            <a:r>
              <a:rPr lang="en-US" dirty="0" smtClean="0">
                <a:latin typeface="Arial" pitchFamily="34" charset="0"/>
              </a:rPr>
              <a:t>Determine a representation of partial solutions.</a:t>
            </a:r>
          </a:p>
          <a:p>
            <a:r>
              <a:rPr lang="en-US" dirty="0" smtClean="0">
                <a:latin typeface="Arial" pitchFamily="34" charset="0"/>
              </a:rPr>
              <a:t>Keep track of partial solution</a:t>
            </a:r>
          </a:p>
          <a:p>
            <a:r>
              <a:rPr lang="en-US" b="1" dirty="0" smtClean="0">
                <a:latin typeface="Arial" pitchFamily="34" charset="0"/>
              </a:rPr>
              <a:t>Find a set of next positions</a:t>
            </a:r>
          </a:p>
          <a:p>
            <a:r>
              <a:rPr lang="en-US" dirty="0" smtClean="0">
                <a:latin typeface="Arial" pitchFamily="34" charset="0"/>
              </a:rPr>
              <a:t>Keep track of possible next positions.</a:t>
            </a:r>
          </a:p>
          <a:p>
            <a:r>
              <a:rPr lang="en-US" b="1" dirty="0" smtClean="0">
                <a:latin typeface="Arial" pitchFamily="34" charset="0"/>
              </a:rPr>
              <a:t>Be able to undo </a:t>
            </a:r>
            <a:r>
              <a:rPr lang="en-US" b="1" dirty="0" smtClean="0">
                <a:latin typeface="Arial" pitchFamily="34" charset="0"/>
              </a:rPr>
              <a:t>steps</a:t>
            </a:r>
            <a:endParaRPr lang="en-US" b="1" dirty="0" smtClean="0">
              <a:latin typeface="Arial" pitchFamily="34" charset="0"/>
            </a:endParaRPr>
          </a:p>
          <a:p>
            <a:r>
              <a:rPr lang="en-US" b="1" dirty="0" smtClean="0">
                <a:latin typeface="Arial" pitchFamily="34" charset="0"/>
              </a:rPr>
              <a:t>Be able to check whether the partial solution is a solution.</a:t>
            </a:r>
          </a:p>
        </p:txBody>
      </p:sp>
    </p:spTree>
    <p:extLst>
      <p:ext uri="{BB962C8B-B14F-4D97-AF65-F5344CB8AC3E}">
        <p14:creationId xmlns:p14="http://schemas.microsoft.com/office/powerpoint/2010/main" val="2862847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33525" y="0"/>
            <a:ext cx="10728325" cy="1841500"/>
          </a:xfrm>
        </p:spPr>
        <p:txBody>
          <a:bodyPr/>
          <a:lstStyle/>
          <a:p>
            <a:pPr eaLnBrk="1" hangingPunct="1"/>
            <a:r>
              <a:rPr lang="en-US" dirty="0" smtClean="0">
                <a:effectLst>
                  <a:outerShdw blurRad="38100" dist="38100" dir="2700000" algn="tl">
                    <a:srgbClr val="C0C0C0"/>
                  </a:outerShdw>
                </a:effectLst>
                <a:latin typeface="Arial" pitchFamily="34" charset="0"/>
              </a:rPr>
              <a:t>Maze</a:t>
            </a:r>
          </a:p>
        </p:txBody>
      </p:sp>
      <p:graphicFrame>
        <p:nvGraphicFramePr>
          <p:cNvPr id="72707" name="Group 3"/>
          <p:cNvGraphicFramePr>
            <a:graphicFrameLocks noGrp="1"/>
          </p:cNvGraphicFramePr>
          <p:nvPr>
            <p:ph type="tbl" idx="1"/>
            <p:extLst>
              <p:ext uri="{D42A27DB-BD31-4B8C-83A1-F6EECF244321}">
                <p14:modId xmlns:p14="http://schemas.microsoft.com/office/powerpoint/2010/main" val="948357644"/>
              </p:ext>
            </p:extLst>
          </p:nvPr>
        </p:nvGraphicFramePr>
        <p:xfrm>
          <a:off x="1821880" y="1708448"/>
          <a:ext cx="10604500" cy="7776868"/>
        </p:xfrm>
        <a:graphic>
          <a:graphicData uri="http://schemas.openxmlformats.org/drawingml/2006/table">
            <a:tbl>
              <a:tblPr/>
              <a:tblGrid>
                <a:gridCol w="706437"/>
                <a:gridCol w="708025"/>
                <a:gridCol w="706438"/>
                <a:gridCol w="706437"/>
                <a:gridCol w="706438"/>
                <a:gridCol w="708025"/>
                <a:gridCol w="706437"/>
                <a:gridCol w="708025"/>
                <a:gridCol w="706438"/>
                <a:gridCol w="708025"/>
                <a:gridCol w="706437"/>
                <a:gridCol w="706438"/>
                <a:gridCol w="706437"/>
                <a:gridCol w="708025"/>
                <a:gridCol w="706438"/>
              </a:tblGrid>
              <a:tr h="85536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rgbClr val="000000"/>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21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1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530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dirty="0" smtClean="0">
                        <a:ln>
                          <a:noFill/>
                        </a:ln>
                        <a:solidFill>
                          <a:schemeClr val="tx1"/>
                        </a:solidFill>
                        <a:effectLst/>
                        <a:latin typeface="Arial" pitchFamily="34" charset="0"/>
                        <a:ea typeface="ヒラギノ角ゴ ProN W3" pitchFamily="-8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36100" name="TextBox 172"/>
          <p:cNvSpPr txBox="1">
            <a:spLocks noChangeArrowheads="1"/>
          </p:cNvSpPr>
          <p:nvPr/>
        </p:nvSpPr>
        <p:spPr bwMode="auto">
          <a:xfrm>
            <a:off x="0" y="8405813"/>
            <a:ext cx="11731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Enter</a:t>
            </a:r>
          </a:p>
        </p:txBody>
      </p:sp>
      <p:sp>
        <p:nvSpPr>
          <p:cNvPr id="36101" name="TextBox 176"/>
          <p:cNvSpPr txBox="1">
            <a:spLocks noChangeArrowheads="1"/>
          </p:cNvSpPr>
          <p:nvPr/>
        </p:nvSpPr>
        <p:spPr bwMode="auto">
          <a:xfrm>
            <a:off x="11876535" y="2500536"/>
            <a:ext cx="1676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5" tIns="45708" rIns="91415" bIns="45708">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3100">
                <a:solidFill>
                  <a:srgbClr val="000000"/>
                </a:solidFill>
                <a:latin typeface="Times New Roman" pitchFamily="18" charset="0"/>
                <a:sym typeface="Helvetica Neue Light" pitchFamily="-84" charset="0"/>
              </a:rPr>
              <a:t>Exit</a:t>
            </a:r>
          </a:p>
        </p:txBody>
      </p:sp>
    </p:spTree>
    <p:extLst>
      <p:ext uri="{BB962C8B-B14F-4D97-AF65-F5344CB8AC3E}">
        <p14:creationId xmlns:p14="http://schemas.microsoft.com/office/powerpoint/2010/main" val="2449143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defRPr/>
            </a:pPr>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8" indent="0" eaLnBrk="1" hangingPunct="1">
              <a:buFont typeface="Wingdings 2" pitchFamily="18" charset="2"/>
              <a:buNone/>
              <a:defRPr/>
            </a:pPr>
            <a:r>
              <a:rPr lang="en-US" sz="4800" dirty="0" smtClean="0">
                <a:sym typeface="Geneva" pitchFamily="-84" charset="0"/>
              </a:rPr>
              <a:t>Revise </a:t>
            </a:r>
          </a:p>
          <a:p>
            <a:pPr marL="506413" lvl="1" indent="0">
              <a:buFont typeface="Wingdings 2" pitchFamily="18" charset="2"/>
              <a:buNone/>
              <a:defRPr/>
            </a:pPr>
            <a:r>
              <a:rPr lang="en-US" sz="4800" dirty="0" smtClean="0">
                <a:sym typeface="Geneva" pitchFamily="-84" charset="0"/>
              </a:rPr>
              <a:t>Lecture 8: Exhaustive Search</a:t>
            </a:r>
          </a:p>
          <a:p>
            <a:pPr marL="506413" lvl="1" indent="0">
              <a:buFont typeface="Wingdings 2" pitchFamily="18" charset="2"/>
              <a:buNone/>
              <a:defRPr/>
            </a:pPr>
            <a:r>
              <a:rPr lang="en-US" sz="4800" dirty="0" smtClean="0">
                <a:sym typeface="Geneva" pitchFamily="-84" charset="0"/>
              </a:rPr>
              <a:t>Lecture 12: Recursion</a:t>
            </a:r>
          </a:p>
          <a:p>
            <a:pPr marL="506413" lvl="1" indent="0">
              <a:buFont typeface="Wingdings 2" pitchFamily="18" charset="2"/>
              <a:buNone/>
              <a:defRPr/>
            </a:pPr>
            <a:r>
              <a:rPr lang="en-US" sz="4800" dirty="0" smtClean="0">
                <a:sym typeface="Geneva" pitchFamily="-84" charset="0"/>
              </a:rPr>
              <a:t>Today’s lecture</a:t>
            </a:r>
          </a:p>
          <a:p>
            <a:pPr marL="115888" indent="0" eaLnBrk="1" hangingPunct="1">
              <a:buFont typeface="Wingdings 2" pitchFamily="18" charset="2"/>
              <a:buNone/>
              <a:defRPr/>
            </a:pPr>
            <a:endParaRPr lang="en-US" sz="4800" b="1" i="1" dirty="0" smtClean="0">
              <a:sym typeface="Geneva" pitchFamily="-84" charset="0"/>
            </a:endParaRP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52F199A2-03B9-4206-A0C6-CB20543C490B}" type="slidenum">
              <a:rPr lang="en-US">
                <a:solidFill>
                  <a:srgbClr val="B5A788"/>
                </a:solidFill>
              </a:rPr>
              <a:pPr eaLnBrk="1" hangingPunct="1"/>
              <a:t>44</a:t>
            </a:fld>
            <a:endParaRPr lang="en-US">
              <a:solidFill>
                <a:srgbClr val="B5A788"/>
              </a:solidFill>
            </a:endParaRPr>
          </a:p>
        </p:txBody>
      </p:sp>
    </p:spTree>
    <p:extLst>
      <p:ext uri="{BB962C8B-B14F-4D97-AF65-F5344CB8AC3E}">
        <p14:creationId xmlns:p14="http://schemas.microsoft.com/office/powerpoint/2010/main" val="2885161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841500"/>
          </a:xfrm>
        </p:spPr>
        <p:txBody>
          <a:bodyPr lIns="50800" tIns="50800" rIns="50800" bIns="50800"/>
          <a:lstStyle/>
          <a:p>
            <a:r>
              <a:rPr lang="en-US" dirty="0" smtClean="0">
                <a:effectLst>
                  <a:outerShdw blurRad="38100" dist="38100" dir="2700000" algn="tl">
                    <a:srgbClr val="C0C0C0"/>
                  </a:outerShdw>
                </a:effectLst>
              </a:rPr>
              <a:t>8 Queens</a:t>
            </a:r>
          </a:p>
        </p:txBody>
      </p:sp>
      <p:sp>
        <p:nvSpPr>
          <p:cNvPr id="64515" name="Rectangle 2"/>
          <p:cNvSpPr>
            <a:spLocks noGrp="1" noChangeArrowheads="1"/>
          </p:cNvSpPr>
          <p:nvPr>
            <p:ph type="body" idx="4294967295"/>
          </p:nvPr>
        </p:nvSpPr>
        <p:spPr>
          <a:xfrm>
            <a:off x="1190501" y="7198523"/>
            <a:ext cx="11703050" cy="1165225"/>
          </a:xfrm>
        </p:spPr>
        <p:txBody>
          <a:bodyPr lIns="50800" tIns="50800" rIns="50800" bIns="50800">
            <a:noAutofit/>
          </a:bodyPr>
          <a:lstStyle/>
          <a:p>
            <a:pPr marL="520184" indent="-403143" algn="ctr" fontAlgn="auto">
              <a:spcBef>
                <a:spcPts val="853"/>
              </a:spcBef>
              <a:spcAft>
                <a:spcPts val="0"/>
              </a:spcAft>
              <a:buFont typeface="Wingdings" charset="0"/>
              <a:buNone/>
              <a:defRPr/>
            </a:pPr>
            <a:r>
              <a:rPr lang="en-US" sz="4000" dirty="0" smtClean="0">
                <a:latin typeface="Times New Roman" charset="0"/>
                <a:ea typeface="+mn-ea"/>
                <a:sym typeface="Geneva" charset="0"/>
              </a:rPr>
              <a:t>Consider a standard chessboard. </a:t>
            </a:r>
            <a:endParaRPr lang="en-US" sz="4000" dirty="0" smtClean="0">
              <a:latin typeface="Times New Roman" charset="0"/>
              <a:ea typeface="+mn-ea"/>
              <a:sym typeface="Geneva" charset="0"/>
            </a:endParaRPr>
          </a:p>
          <a:p>
            <a:pPr marL="520184" indent="-403143" algn="ctr" fontAlgn="auto">
              <a:spcBef>
                <a:spcPts val="853"/>
              </a:spcBef>
              <a:spcAft>
                <a:spcPts val="0"/>
              </a:spcAft>
              <a:buFont typeface="Wingdings" charset="0"/>
              <a:buNone/>
              <a:defRPr/>
            </a:pPr>
            <a:r>
              <a:rPr lang="en-US" sz="4000" dirty="0" smtClean="0">
                <a:latin typeface="Times New Roman" charset="0"/>
                <a:ea typeface="+mn-ea"/>
                <a:sym typeface="Geneva" charset="0"/>
              </a:rPr>
              <a:t>Can </a:t>
            </a:r>
            <a:r>
              <a:rPr lang="en-US" sz="4000" dirty="0" smtClean="0">
                <a:latin typeface="Times New Roman" charset="0"/>
                <a:ea typeface="+mn-ea"/>
                <a:sym typeface="Geneva" charset="0"/>
              </a:rPr>
              <a:t>you place 8 queens on the board so that none of them are attacking each other?</a:t>
            </a:r>
          </a:p>
        </p:txBody>
      </p:sp>
      <p:graphicFrame>
        <p:nvGraphicFramePr>
          <p:cNvPr id="64516" name="Group 4"/>
          <p:cNvGraphicFramePr>
            <a:graphicFrameLocks noGrp="1"/>
          </p:cNvGraphicFramePr>
          <p:nvPr/>
        </p:nvGraphicFramePr>
        <p:xfrm>
          <a:off x="5565775" y="628650"/>
          <a:ext cx="5499100" cy="6057904"/>
        </p:xfrm>
        <a:graphic>
          <a:graphicData uri="http://schemas.openxmlformats.org/drawingml/2006/table">
            <a:tbl>
              <a:tblPr/>
              <a:tblGrid>
                <a:gridCol w="687388"/>
                <a:gridCol w="687387"/>
                <a:gridCol w="687388"/>
                <a:gridCol w="687387"/>
                <a:gridCol w="687388"/>
                <a:gridCol w="687387"/>
                <a:gridCol w="687388"/>
                <a:gridCol w="687387"/>
              </a:tblGrid>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64599" name="Group 87"/>
          <p:cNvGrpSpPr>
            <a:grpSpLocks/>
          </p:cNvGrpSpPr>
          <p:nvPr/>
        </p:nvGrpSpPr>
        <p:grpSpPr bwMode="auto">
          <a:xfrm>
            <a:off x="5781675" y="844550"/>
            <a:ext cx="4989513" cy="5778500"/>
            <a:chOff x="3642" y="577"/>
            <a:chExt cx="3143" cy="3640"/>
          </a:xfrm>
        </p:grpSpPr>
        <p:sp>
          <p:nvSpPr>
            <p:cNvPr id="18519" name="Line 212"/>
            <p:cNvSpPr>
              <a:spLocks noChangeShapeType="1"/>
            </p:cNvSpPr>
            <p:nvPr/>
          </p:nvSpPr>
          <p:spPr bwMode="auto">
            <a:xfrm>
              <a:off x="5003" y="623"/>
              <a:ext cx="31" cy="1334"/>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0" name="Line 213"/>
            <p:cNvSpPr>
              <a:spLocks noChangeShapeType="1"/>
            </p:cNvSpPr>
            <p:nvPr/>
          </p:nvSpPr>
          <p:spPr bwMode="auto">
            <a:xfrm>
              <a:off x="5003" y="2346"/>
              <a:ext cx="8" cy="187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1" name="Line 214"/>
            <p:cNvSpPr>
              <a:spLocks noChangeShapeType="1"/>
            </p:cNvSpPr>
            <p:nvPr/>
          </p:nvSpPr>
          <p:spPr bwMode="auto">
            <a:xfrm>
              <a:off x="3642" y="2119"/>
              <a:ext cx="1192" cy="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2" name="Line 215"/>
            <p:cNvSpPr>
              <a:spLocks noChangeShapeType="1"/>
            </p:cNvSpPr>
            <p:nvPr/>
          </p:nvSpPr>
          <p:spPr bwMode="auto">
            <a:xfrm rot="10800000">
              <a:off x="5185" y="2119"/>
              <a:ext cx="1600" cy="25"/>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3" name="Line 216"/>
            <p:cNvSpPr>
              <a:spLocks noChangeShapeType="1"/>
            </p:cNvSpPr>
            <p:nvPr/>
          </p:nvSpPr>
          <p:spPr bwMode="auto">
            <a:xfrm flipH="1">
              <a:off x="5185" y="623"/>
              <a:ext cx="1272" cy="132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4" name="Line 217"/>
            <p:cNvSpPr>
              <a:spLocks noChangeShapeType="1"/>
            </p:cNvSpPr>
            <p:nvPr/>
          </p:nvSpPr>
          <p:spPr bwMode="auto">
            <a:xfrm>
              <a:off x="3642" y="577"/>
              <a:ext cx="1225" cy="136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5" name="Line 218"/>
            <p:cNvSpPr>
              <a:spLocks noChangeShapeType="1"/>
            </p:cNvSpPr>
            <p:nvPr/>
          </p:nvSpPr>
          <p:spPr bwMode="auto">
            <a:xfrm rot="10800000">
              <a:off x="5139" y="2301"/>
              <a:ext cx="1588" cy="1769"/>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6" name="Line 219"/>
            <p:cNvSpPr>
              <a:spLocks noChangeShapeType="1"/>
            </p:cNvSpPr>
            <p:nvPr/>
          </p:nvSpPr>
          <p:spPr bwMode="auto">
            <a:xfrm rot="10800000" flipH="1">
              <a:off x="3688" y="2301"/>
              <a:ext cx="1200" cy="124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64608" name="Text Box 96"/>
            <p:cNvSpPr txBox="1">
              <a:spLocks/>
            </p:cNvSpPr>
            <p:nvPr/>
          </p:nvSpPr>
          <p:spPr bwMode="auto">
            <a:xfrm>
              <a:off x="4822" y="1893"/>
              <a:ext cx="409" cy="461"/>
            </a:xfrm>
            <a:prstGeom prst="rect">
              <a:avLst/>
            </a:prstGeom>
            <a:noFill/>
            <a:ln>
              <a:noFill/>
            </a:ln>
            <a:effectLst/>
            <a:extLs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4200" b="1" dirty="0">
                  <a:solidFill>
                    <a:srgbClr val="000000"/>
                  </a:solidFill>
                  <a:latin typeface="Helvetica Neue Light" charset="0"/>
                  <a:ea typeface="ヒラギノ角ゴ ProN W3" charset="0"/>
                  <a:cs typeface="ヒラギノ角ゴ ProN W3" charset="0"/>
                  <a:sym typeface="Helvetica Neue Light" charset="0"/>
                </a:rPr>
                <a:t>Q</a:t>
              </a:r>
            </a:p>
          </p:txBody>
        </p:sp>
      </p:grpSp>
    </p:spTree>
    <p:extLst>
      <p:ext uri="{BB962C8B-B14F-4D97-AF65-F5344CB8AC3E}">
        <p14:creationId xmlns:p14="http://schemas.microsoft.com/office/powerpoint/2010/main" val="24756129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708391" y="1666522"/>
            <a:ext cx="504578" cy="1179342"/>
            <a:chOff x="5708391" y="1689815"/>
            <a:chExt cx="504578" cy="1179342"/>
          </a:xfrm>
        </p:grpSpPr>
        <p:sp>
          <p:nvSpPr>
            <p:cNvPr id="27" name="TextBox 26"/>
            <p:cNvSpPr txBox="1"/>
            <p:nvPr/>
          </p:nvSpPr>
          <p:spPr>
            <a:xfrm>
              <a:off x="5708391" y="1689815"/>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cxnSp>
          <p:nvCxnSpPr>
            <p:cNvPr id="33" name="Straight Arrow Connector 32"/>
            <p:cNvCxnSpPr/>
            <p:nvPr/>
          </p:nvCxnSpPr>
          <p:spPr>
            <a:xfrm>
              <a:off x="5960680" y="2490389"/>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4514" name="Rectangle 1"/>
          <p:cNvSpPr>
            <a:spLocks noGrp="1" noChangeArrowheads="1"/>
          </p:cNvSpPr>
          <p:nvPr>
            <p:ph type="title" idx="4294967295"/>
          </p:nvPr>
        </p:nvSpPr>
        <p:spPr>
          <a:xfrm>
            <a:off x="1677864" y="157181"/>
            <a:ext cx="10728325" cy="975203"/>
          </a:xfrm>
        </p:spPr>
        <p:txBody>
          <a:bodyPr lIns="50800" tIns="50800" rIns="50800" bIns="50800">
            <a:normAutofit fontScale="90000"/>
          </a:bodyPr>
          <a:lstStyle/>
          <a:p>
            <a:r>
              <a:rPr lang="en-US" dirty="0" smtClean="0">
                <a:effectLst>
                  <a:outerShdw blurRad="38100" dist="38100" dir="2700000" algn="tl">
                    <a:srgbClr val="C0C0C0"/>
                  </a:outerShdw>
                </a:effectLst>
              </a:rPr>
              <a:t>Representation of partial solution.</a:t>
            </a:r>
            <a:endParaRPr lang="en-US" dirty="0" smtClean="0">
              <a:effectLst>
                <a:outerShdw blurRad="38100" dist="38100" dir="2700000" algn="tl">
                  <a:srgbClr val="C0C0C0"/>
                </a:outerShdw>
              </a:effectLst>
            </a:endParaRPr>
          </a:p>
        </p:txBody>
      </p:sp>
      <p:sp>
        <p:nvSpPr>
          <p:cNvPr id="64515" name="Rectangle 2"/>
          <p:cNvSpPr>
            <a:spLocks noGrp="1" noChangeArrowheads="1"/>
          </p:cNvSpPr>
          <p:nvPr>
            <p:ph type="body" idx="4294967295"/>
          </p:nvPr>
        </p:nvSpPr>
        <p:spPr>
          <a:xfrm>
            <a:off x="4825793" y="6650159"/>
            <a:ext cx="3384376" cy="1008111"/>
          </a:xfrm>
        </p:spPr>
        <p:txBody>
          <a:bodyPr lIns="50800" tIns="50800" rIns="50800" bIns="50800">
            <a:normAutofit/>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[2, 3, 0]</a:t>
            </a:r>
          </a:p>
        </p:txBody>
      </p:sp>
      <p:graphicFrame>
        <p:nvGraphicFramePr>
          <p:cNvPr id="5" name="Group 4"/>
          <p:cNvGraphicFramePr>
            <a:graphicFrameLocks noGrp="1"/>
          </p:cNvGraphicFramePr>
          <p:nvPr>
            <p:extLst>
              <p:ext uri="{D42A27DB-BD31-4B8C-83A1-F6EECF244321}">
                <p14:modId xmlns:p14="http://schemas.microsoft.com/office/powerpoint/2010/main" val="2599516698"/>
              </p:ext>
            </p:extLst>
          </p:nvPr>
        </p:nvGraphicFramePr>
        <p:xfrm>
          <a:off x="4917702" y="291665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8158062" y="2791439"/>
            <a:ext cx="1008634" cy="769441"/>
            <a:chOff x="8086576" y="1727244"/>
            <a:chExt cx="1008634" cy="769441"/>
          </a:xfrm>
        </p:grpSpPr>
        <p:sp>
          <p:nvSpPr>
            <p:cNvPr id="2" name="TextBox 1"/>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cxnSp>
          <p:nvCxnSpPr>
            <p:cNvPr id="4" name="Straight Arrow Connector 3"/>
            <p:cNvCxnSpPr>
              <a:stCxn id="2"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8158062" y="3612539"/>
            <a:ext cx="1008634" cy="769441"/>
            <a:chOff x="8086576" y="1727244"/>
            <a:chExt cx="1008634" cy="769441"/>
          </a:xfrm>
        </p:grpSpPr>
        <p:sp>
          <p:nvSpPr>
            <p:cNvPr id="13" name="TextBox 12"/>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cxnSp>
          <p:nvCxnSpPr>
            <p:cNvPr id="14" name="Straight Arrow Connector 13"/>
            <p:cNvCxnSpPr>
              <a:stCxn id="13"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8158062" y="4468454"/>
            <a:ext cx="1008634" cy="769441"/>
            <a:chOff x="8086576" y="1727244"/>
            <a:chExt cx="1008634" cy="769441"/>
          </a:xfrm>
        </p:grpSpPr>
        <p:sp>
          <p:nvSpPr>
            <p:cNvPr id="16" name="TextBox 15"/>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cxnSp>
          <p:nvCxnSpPr>
            <p:cNvPr id="17" name="Straight Arrow Connector 16"/>
            <p:cNvCxnSpPr>
              <a:stCxn id="16"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8158062" y="5223628"/>
            <a:ext cx="1008634" cy="769441"/>
            <a:chOff x="8086576" y="1727244"/>
            <a:chExt cx="1008634" cy="769441"/>
          </a:xfrm>
        </p:grpSpPr>
        <p:sp>
          <p:nvSpPr>
            <p:cNvPr id="19" name="TextBox 18"/>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20" name="Straight Arrow Connector 19"/>
            <p:cNvCxnSpPr>
              <a:stCxn id="19"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3334048" y="8045152"/>
            <a:ext cx="3671886" cy="1446550"/>
          </a:xfrm>
          <a:prstGeom prst="rect">
            <a:avLst/>
          </a:prstGeom>
          <a:noFill/>
        </p:spPr>
        <p:txBody>
          <a:bodyPr wrap="square" rtlCol="0">
            <a:spAutoFit/>
          </a:bodyPr>
          <a:lstStyle/>
          <a:p>
            <a:r>
              <a:rPr lang="en-AU" sz="4400" dirty="0" smtClean="0">
                <a:latin typeface="Times New Roman" pitchFamily="18" charset="0"/>
                <a:cs typeface="Times New Roman" pitchFamily="18" charset="0"/>
              </a:rPr>
              <a:t>Row for Queen in column 0</a:t>
            </a:r>
            <a:endParaRPr lang="en-AU" sz="4400" dirty="0">
              <a:latin typeface="Times New Roman" pitchFamily="18" charset="0"/>
              <a:cs typeface="Times New Roman" pitchFamily="18" charset="0"/>
            </a:endParaRPr>
          </a:p>
        </p:txBody>
      </p:sp>
      <p:grpSp>
        <p:nvGrpSpPr>
          <p:cNvPr id="3" name="Group 2"/>
          <p:cNvGrpSpPr/>
          <p:nvPr/>
        </p:nvGrpSpPr>
        <p:grpSpPr>
          <a:xfrm>
            <a:off x="5062240" y="1682089"/>
            <a:ext cx="504578" cy="1148209"/>
            <a:chOff x="5062240" y="1643230"/>
            <a:chExt cx="504578" cy="1148209"/>
          </a:xfrm>
        </p:grpSpPr>
        <p:sp>
          <p:nvSpPr>
            <p:cNvPr id="28" name="TextBox 27"/>
            <p:cNvSpPr txBox="1"/>
            <p:nvPr/>
          </p:nvSpPr>
          <p:spPr>
            <a:xfrm>
              <a:off x="5062240"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cxnSp>
          <p:nvCxnSpPr>
            <p:cNvPr id="24" name="Straight Arrow Connector 23"/>
            <p:cNvCxnSpPr>
              <a:stCxn id="28" idx="2"/>
            </p:cNvCxnSpPr>
            <p:nvPr/>
          </p:nvCxnSpPr>
          <p:spPr>
            <a:xfrm>
              <a:off x="5314529"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522399" y="1666522"/>
            <a:ext cx="504578" cy="1179342"/>
            <a:chOff x="6522399" y="1643230"/>
            <a:chExt cx="504578" cy="1179342"/>
          </a:xfrm>
        </p:grpSpPr>
        <p:sp>
          <p:nvSpPr>
            <p:cNvPr id="26" name="TextBox 25"/>
            <p:cNvSpPr txBox="1"/>
            <p:nvPr/>
          </p:nvSpPr>
          <p:spPr>
            <a:xfrm>
              <a:off x="6522399"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cxnSp>
          <p:nvCxnSpPr>
            <p:cNvPr id="34" name="Straight Arrow Connector 33"/>
            <p:cNvCxnSpPr/>
            <p:nvPr/>
          </p:nvCxnSpPr>
          <p:spPr>
            <a:xfrm>
              <a:off x="6755217" y="2443804"/>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438504" y="1682089"/>
            <a:ext cx="504578" cy="1148209"/>
            <a:chOff x="7438504" y="1643230"/>
            <a:chExt cx="504578" cy="1148209"/>
          </a:xfrm>
        </p:grpSpPr>
        <p:sp>
          <p:nvSpPr>
            <p:cNvPr id="29" name="TextBox 28"/>
            <p:cNvSpPr txBox="1"/>
            <p:nvPr/>
          </p:nvSpPr>
          <p:spPr>
            <a:xfrm>
              <a:off x="7438504"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35" name="Straight Arrow Connector 34"/>
            <p:cNvCxnSpPr/>
            <p:nvPr/>
          </p:nvCxnSpPr>
          <p:spPr>
            <a:xfrm>
              <a:off x="7690793"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5366636" y="920374"/>
            <a:ext cx="2843533"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Columns</a:t>
            </a:r>
            <a:endParaRPr lang="en-AU" sz="4400" dirty="0">
              <a:solidFill>
                <a:srgbClr val="FF0000"/>
              </a:solidFill>
              <a:latin typeface="Times New Roman" pitchFamily="18" charset="0"/>
              <a:cs typeface="Times New Roman" pitchFamily="18" charset="0"/>
            </a:endParaRPr>
          </a:p>
        </p:txBody>
      </p:sp>
      <p:sp>
        <p:nvSpPr>
          <p:cNvPr id="31" name="TextBox 30"/>
          <p:cNvSpPr txBox="1"/>
          <p:nvPr/>
        </p:nvSpPr>
        <p:spPr>
          <a:xfrm>
            <a:off x="9670752" y="3997259"/>
            <a:ext cx="223224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Rows</a:t>
            </a:r>
            <a:endParaRPr lang="en-AU" sz="4400" dirty="0">
              <a:solidFill>
                <a:srgbClr val="FF0000"/>
              </a:solidFill>
              <a:latin typeface="Times New Roman" pitchFamily="18" charset="0"/>
              <a:cs typeface="Times New Roman" pitchFamily="18" charset="0"/>
            </a:endParaRPr>
          </a:p>
        </p:txBody>
      </p:sp>
      <p:cxnSp>
        <p:nvCxnSpPr>
          <p:cNvPr id="64513" name="Straight Arrow Connector 64512"/>
          <p:cNvCxnSpPr>
            <a:stCxn id="9" idx="0"/>
          </p:cNvCxnSpPr>
          <p:nvPr/>
        </p:nvCxnSpPr>
        <p:spPr>
          <a:xfrm flipV="1">
            <a:off x="5169991" y="7325072"/>
            <a:ext cx="790689"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8349056" y="8045152"/>
            <a:ext cx="3671886" cy="1446550"/>
          </a:xfrm>
          <a:prstGeom prst="rect">
            <a:avLst/>
          </a:prstGeom>
          <a:noFill/>
        </p:spPr>
        <p:txBody>
          <a:bodyPr wrap="square" rtlCol="0">
            <a:spAutoFit/>
          </a:bodyPr>
          <a:lstStyle/>
          <a:p>
            <a:r>
              <a:rPr lang="en-AU" sz="4400" dirty="0" smtClean="0">
                <a:latin typeface="Times New Roman" pitchFamily="18" charset="0"/>
                <a:cs typeface="Times New Roman" pitchFamily="18" charset="0"/>
              </a:rPr>
              <a:t>Row for Queen in column 2</a:t>
            </a:r>
            <a:endParaRPr lang="en-AU" sz="4400" dirty="0">
              <a:latin typeface="Times New Roman" pitchFamily="18" charset="0"/>
              <a:cs typeface="Times New Roman" pitchFamily="18" charset="0"/>
            </a:endParaRPr>
          </a:p>
        </p:txBody>
      </p:sp>
      <p:cxnSp>
        <p:nvCxnSpPr>
          <p:cNvPr id="41" name="Straight Arrow Connector 40"/>
          <p:cNvCxnSpPr/>
          <p:nvPr/>
        </p:nvCxnSpPr>
        <p:spPr>
          <a:xfrm flipH="1" flipV="1">
            <a:off x="7294488" y="7325072"/>
            <a:ext cx="1054569"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54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Autofit/>
          </a:bodyPr>
          <a:lstStyle/>
          <a:p>
            <a:pPr lvl="0"/>
            <a:r>
              <a:rPr lang="en-AU" sz="4400" dirty="0">
                <a:sym typeface="Helvetica Light"/>
              </a:rPr>
              <a:t>In the 4 queens problem, </a:t>
            </a:r>
            <a:r>
              <a:rPr lang="en-AU" sz="4400" dirty="0" smtClean="0">
                <a:sym typeface="Helvetica Light"/>
              </a:rPr>
              <a:t>the </a:t>
            </a:r>
            <a:r>
              <a:rPr lang="en-AU" sz="4400" dirty="0">
                <a:sym typeface="Helvetica Light"/>
              </a:rPr>
              <a:t>board </a:t>
            </a:r>
            <a:br>
              <a:rPr lang="en-AU" sz="4400" dirty="0">
                <a:sym typeface="Helvetica Light"/>
              </a:rPr>
            </a:br>
            <a:endParaRPr lang="en-AU" sz="4400" dirty="0"/>
          </a:p>
        </p:txBody>
      </p:sp>
      <p:sp>
        <p:nvSpPr>
          <p:cNvPr id="5" name="TPAnswers"/>
          <p:cNvSpPr>
            <a:spLocks noGrp="1"/>
          </p:cNvSpPr>
          <p:nvPr>
            <p:ph idx="1"/>
            <p:custDataLst>
              <p:tags r:id="rId2"/>
            </p:custDataLst>
          </p:nvPr>
        </p:nvSpPr>
        <p:spPr>
          <a:xfrm>
            <a:off x="1533848" y="3110910"/>
            <a:ext cx="7128791" cy="5882233"/>
          </a:xfrm>
        </p:spPr>
        <p:txBody>
          <a:bodyPr>
            <a:normAutofit fontScale="70000" lnSpcReduction="20000"/>
          </a:bodyPr>
          <a:lstStyle/>
          <a:p>
            <a:pPr marL="1031875" lvl="0" indent="-914400" defTabSz="914400">
              <a:buClr>
                <a:srgbClr val="000000"/>
              </a:buClr>
              <a:buFont typeface="+mj-lt"/>
              <a:buAutoNum type="alphaUcPeriod"/>
              <a:defRPr sz="1800"/>
            </a:pPr>
            <a:r>
              <a:rPr lang="en-AU" sz="4800" dirty="0">
                <a:uFill>
                  <a:solidFill/>
                </a:uFill>
                <a:sym typeface="Helvetica Light"/>
              </a:rPr>
              <a:t>I</a:t>
            </a:r>
            <a:r>
              <a:rPr lang="en-AU" sz="4800" dirty="0" smtClean="0">
                <a:uFill>
                  <a:solidFill/>
                </a:uFill>
                <a:sym typeface="Helvetica Light"/>
              </a:rPr>
              <a:t>s </a:t>
            </a:r>
            <a:r>
              <a:rPr lang="en-AU" sz="4800" dirty="0">
                <a:uFill>
                  <a:solidFill/>
                </a:uFill>
                <a:sym typeface="Helvetica Light"/>
              </a:rPr>
              <a:t>a solution, represented by [2,0,3,1]</a:t>
            </a:r>
            <a:br>
              <a:rPr lang="en-AU" sz="4800" dirty="0">
                <a:uFill>
                  <a:solidFill/>
                </a:uFill>
                <a:sym typeface="Helvetica Light"/>
              </a:rPr>
            </a:br>
            <a:endParaRPr lang="en-AU" sz="4800" dirty="0">
              <a:uFill>
                <a:solidFill/>
              </a:uFill>
              <a:sym typeface="Helvetica Light"/>
            </a:endParaRPr>
          </a:p>
          <a:p>
            <a:pPr marL="1031875" lvl="0" indent="-914400" defTabSz="914400">
              <a:buClr>
                <a:srgbClr val="000000"/>
              </a:buClr>
              <a:buFont typeface="+mj-lt"/>
              <a:buAutoNum type="alphaUcPeriod"/>
              <a:defRPr sz="1800"/>
            </a:pPr>
            <a:r>
              <a:rPr lang="en-AU" sz="4800" dirty="0">
                <a:uFill>
                  <a:solidFill/>
                </a:uFill>
                <a:sym typeface="Helvetica Light"/>
              </a:rPr>
              <a:t>I</a:t>
            </a:r>
            <a:r>
              <a:rPr lang="en-AU" sz="4800" dirty="0" smtClean="0">
                <a:uFill>
                  <a:solidFill/>
                </a:uFill>
                <a:sym typeface="Helvetica Light"/>
              </a:rPr>
              <a:t>s </a:t>
            </a:r>
            <a:r>
              <a:rPr lang="en-AU" sz="4800" dirty="0">
                <a:uFill>
                  <a:solidFill/>
                </a:uFill>
                <a:sym typeface="Helvetica Light"/>
              </a:rPr>
              <a:t>a solution, represented by [3,1,4,2]</a:t>
            </a:r>
            <a:br>
              <a:rPr lang="en-AU" sz="4800" dirty="0">
                <a:uFill>
                  <a:solidFill/>
                </a:uFill>
                <a:sym typeface="Helvetica Light"/>
              </a:rPr>
            </a:br>
            <a:endParaRPr lang="en-AU" sz="4800" dirty="0">
              <a:uFill>
                <a:solidFill/>
              </a:uFill>
              <a:sym typeface="Helvetica Light"/>
            </a:endParaRPr>
          </a:p>
          <a:p>
            <a:pPr marL="1031875" lvl="0" indent="-914400" defTabSz="914400">
              <a:buClr>
                <a:srgbClr val="000000"/>
              </a:buClr>
              <a:buFont typeface="+mj-lt"/>
              <a:buAutoNum type="alphaUcPeriod"/>
              <a:defRPr sz="1800"/>
            </a:pPr>
            <a:r>
              <a:rPr lang="en-AU" sz="4800" dirty="0">
                <a:uFill>
                  <a:solidFill/>
                </a:uFill>
                <a:sym typeface="Helvetica Light"/>
              </a:rPr>
              <a:t>I</a:t>
            </a:r>
            <a:r>
              <a:rPr lang="en-AU" sz="4800" dirty="0" smtClean="0">
                <a:uFill>
                  <a:solidFill/>
                </a:uFill>
                <a:sym typeface="Helvetica Light"/>
              </a:rPr>
              <a:t>s </a:t>
            </a:r>
            <a:r>
              <a:rPr lang="en-AU" sz="4800" dirty="0">
                <a:uFill>
                  <a:solidFill/>
                </a:uFill>
                <a:sym typeface="Helvetica Light"/>
              </a:rPr>
              <a:t>represented by [2,0,3,1], </a:t>
            </a:r>
            <a:r>
              <a:rPr lang="en-AU" sz="4800" dirty="0" smtClean="0">
                <a:uFill>
                  <a:solidFill/>
                </a:uFill>
                <a:sym typeface="Helvetica Light"/>
              </a:rPr>
              <a:t/>
            </a:r>
            <a:br>
              <a:rPr lang="en-AU" sz="4800" dirty="0" smtClean="0">
                <a:uFill>
                  <a:solidFill/>
                </a:uFill>
                <a:sym typeface="Helvetica Light"/>
              </a:rPr>
            </a:br>
            <a:r>
              <a:rPr lang="en-AU" sz="4800" dirty="0" smtClean="0">
                <a:uFill>
                  <a:solidFill/>
                </a:uFill>
                <a:sym typeface="Helvetica Light"/>
              </a:rPr>
              <a:t>and </a:t>
            </a:r>
            <a:r>
              <a:rPr lang="en-AU" sz="4800" dirty="0">
                <a:uFill>
                  <a:solidFill/>
                </a:uFill>
                <a:sym typeface="Helvetica Light"/>
              </a:rPr>
              <a:t>is not a solution</a:t>
            </a:r>
            <a:r>
              <a:rPr lang="en-AU" sz="4800" dirty="0" smtClean="0">
                <a:uFill>
                  <a:solidFill/>
                </a:uFill>
                <a:sym typeface="Helvetica Light"/>
              </a:rPr>
              <a:t>.</a:t>
            </a:r>
            <a:br>
              <a:rPr lang="en-AU" sz="4800" dirty="0" smtClean="0">
                <a:uFill>
                  <a:solidFill/>
                </a:uFill>
                <a:sym typeface="Helvetica Light"/>
              </a:rPr>
            </a:br>
            <a:endParaRPr lang="en-AU" sz="4800" dirty="0">
              <a:uFill>
                <a:solidFill/>
              </a:uFill>
              <a:sym typeface="Helvetica Light"/>
            </a:endParaRPr>
          </a:p>
          <a:p>
            <a:pPr marL="1031875" indent="-914400">
              <a:buClr>
                <a:srgbClr val="000000"/>
              </a:buClr>
              <a:buFont typeface="+mj-lt"/>
              <a:buAutoNum type="alphaUcPeriod"/>
              <a:defRPr sz="1800"/>
            </a:pPr>
            <a:r>
              <a:rPr lang="en-AU" sz="4800" dirty="0" smtClean="0">
                <a:uFill>
                  <a:solidFill/>
                </a:uFill>
                <a:sym typeface="Helvetica Light"/>
              </a:rPr>
              <a:t>Is </a:t>
            </a:r>
            <a:r>
              <a:rPr lang="en-AU" sz="4800" dirty="0">
                <a:uFill>
                  <a:solidFill/>
                </a:uFill>
                <a:sym typeface="Helvetica Light"/>
              </a:rPr>
              <a:t>a solution, </a:t>
            </a:r>
            <a:r>
              <a:rPr lang="en-AU" sz="4800" dirty="0" smtClean="0">
                <a:uFill>
                  <a:solidFill/>
                </a:uFill>
                <a:sym typeface="Helvetica Light"/>
              </a:rPr>
              <a:t>represented by </a:t>
            </a:r>
            <a:r>
              <a:rPr lang="en-AU" sz="4800" dirty="0">
                <a:uFill>
                  <a:solidFill/>
                </a:uFill>
                <a:sym typeface="Helvetica Light"/>
              </a:rPr>
              <a:t>[1,3,0,2]</a:t>
            </a:r>
            <a:br>
              <a:rPr lang="en-AU" sz="4800" dirty="0">
                <a:uFill>
                  <a:solidFill/>
                </a:uFill>
                <a:sym typeface="Helvetica Light"/>
              </a:rPr>
            </a:br>
            <a:endParaRPr lang="en-AU" sz="4800" dirty="0">
              <a:uFill>
                <a:solidFill/>
              </a:uFill>
              <a:sym typeface="Helvetica Light"/>
            </a:endParaRPr>
          </a:p>
        </p:txBody>
      </p:sp>
      <p:graphicFrame>
        <p:nvGraphicFramePr>
          <p:cNvPr id="4" name="Table 105"/>
          <p:cNvGraphicFramePr/>
          <p:nvPr>
            <p:extLst>
              <p:ext uri="{D42A27DB-BD31-4B8C-83A1-F6EECF244321}">
                <p14:modId xmlns:p14="http://schemas.microsoft.com/office/powerpoint/2010/main" val="1383457525"/>
              </p:ext>
            </p:extLst>
          </p:nvPr>
        </p:nvGraphicFramePr>
        <p:xfrm>
          <a:off x="10326714" y="566497"/>
          <a:ext cx="2675630" cy="2899256"/>
        </p:xfrm>
        <a:graphic>
          <a:graphicData uri="http://schemas.openxmlformats.org/drawingml/2006/table">
            <a:tbl>
              <a:tblPr bandRow="1"/>
              <a:tblGrid>
                <a:gridCol w="668908"/>
                <a:gridCol w="668907"/>
                <a:gridCol w="668908"/>
                <a:gridCol w="668907"/>
              </a:tblGrid>
              <a:tr h="648072">
                <a:tc>
                  <a:txBody>
                    <a:bodyPr/>
                    <a:lstStyle/>
                    <a:p>
                      <a:pPr lvl="0" algn="ctr" defTabSz="1300162">
                        <a:tabLst>
                          <a:tab pos="914400" algn="l"/>
                        </a:tabLst>
                        <a:defRPr sz="1800">
                          <a:uFill>
                            <a:solidFill>
                              <a:srgbClr val="000000"/>
                            </a:solidFill>
                          </a:uFill>
                          <a:sym typeface="Helvetica Light"/>
                        </a:defRPr>
                      </a:pPr>
                      <a:endParaRPr dirty="0"/>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1800">
                          <a:uFillTx/>
                        </a:defRPr>
                      </a:pPr>
                      <a:r>
                        <a:rPr sz="3000" b="1" dirty="0">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1800">
                          <a:uFill>
                            <a:solidFill>
                              <a:srgbClr val="000000"/>
                            </a:solidFill>
                          </a:uFill>
                          <a:sym typeface="Helvetica Light"/>
                        </a:defRPr>
                      </a:pPr>
                      <a:endParaRPr dirty="0"/>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1800">
                          <a:uFill>
                            <a:solidFill>
                              <a:srgbClr val="000000"/>
                            </a:solidFill>
                          </a:uFill>
                          <a:sym typeface="Helvetica Light"/>
                        </a:defRPr>
                      </a:pPr>
                      <a:endParaRPr dirty="0"/>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37344">
                <a:tc>
                  <a:txBody>
                    <a:bodyPr/>
                    <a:lstStyle/>
                    <a:p>
                      <a:pPr lvl="0" algn="ctr"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1800">
                          <a:uFillTx/>
                        </a:defRPr>
                      </a:pPr>
                      <a:r>
                        <a:rPr sz="3000" b="1" dirty="0">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04233">
                <a:tc>
                  <a:txBody>
                    <a:bodyPr/>
                    <a:lstStyle/>
                    <a:p>
                      <a:pPr lvl="0" algn="ctr" defTabSz="1300162">
                        <a:tabLst>
                          <a:tab pos="914400" algn="l"/>
                        </a:tabLst>
                        <a:defRPr sz="1800">
                          <a:uFillTx/>
                        </a:defRPr>
                      </a:pPr>
                      <a:r>
                        <a:rPr sz="3000" b="1" dirty="0">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dirty="0"/>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04233">
                <a:tc>
                  <a:txBody>
                    <a:bodyPr/>
                    <a:lstStyle/>
                    <a:p>
                      <a:pPr lvl="0" algn="ctr"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algn="ctr" defTabSz="1300162">
                        <a:tabLst>
                          <a:tab pos="914400" algn="l"/>
                        </a:tabLst>
                        <a:defRPr sz="1800">
                          <a:uFillTx/>
                        </a:defRPr>
                      </a:pPr>
                      <a:r>
                        <a:rPr sz="30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algn="ctr"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dirty="0"/>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2829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3175000" y="1130300"/>
            <a:ext cx="1744218" cy="609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defTabSz="914400">
              <a:buClr>
                <a:srgbClr val="000000"/>
              </a:buClr>
              <a:defRPr sz="3500">
                <a:uFill>
                  <a:solidFill/>
                </a:uFill>
                <a:latin typeface="+mn-lt"/>
                <a:ea typeface="+mn-ea"/>
                <a:cs typeface="+mn-cs"/>
                <a:sym typeface="Helvetica Light"/>
              </a:defRPr>
            </a:lvl1pPr>
          </a:lstStyle>
          <a:p>
            <a:pPr lvl="0">
              <a:defRPr sz="1800">
                <a:uFillTx/>
              </a:defRPr>
            </a:pPr>
            <a:r>
              <a:rPr sz="3500">
                <a:uFill>
                  <a:solidFill/>
                </a:uFill>
              </a:rPr>
              <a:t>[0,1,2,3]</a:t>
            </a:r>
          </a:p>
        </p:txBody>
      </p:sp>
      <p:sp>
        <p:nvSpPr>
          <p:cNvPr id="149" name="Shape 149"/>
          <p:cNvSpPr/>
          <p:nvPr/>
        </p:nvSpPr>
        <p:spPr>
          <a:xfrm>
            <a:off x="2159000" y="7416800"/>
            <a:ext cx="3778385" cy="8255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defTabSz="914400">
              <a:buClr>
                <a:srgbClr val="000000"/>
              </a:buClr>
              <a:defRPr sz="1800"/>
            </a:pPr>
            <a:r>
              <a:rPr sz="4800">
                <a:uFill>
                  <a:solidFill/>
                </a:uFill>
                <a:latin typeface="+mn-lt"/>
                <a:ea typeface="+mn-ea"/>
                <a:cs typeface="+mn-cs"/>
                <a:sym typeface="Helvetica Light"/>
              </a:rPr>
              <a:t>4x3x2x1 = </a:t>
            </a:r>
            <a:r>
              <a:rPr sz="4800" b="1">
                <a:uFill>
                  <a:solidFill/>
                </a:uFill>
              </a:rPr>
              <a:t>24</a:t>
            </a:r>
          </a:p>
        </p:txBody>
      </p:sp>
      <p:graphicFrame>
        <p:nvGraphicFramePr>
          <p:cNvPr id="150" name="Table 150"/>
          <p:cNvGraphicFramePr/>
          <p:nvPr/>
        </p:nvGraphicFramePr>
        <p:xfrm>
          <a:off x="2466602" y="2865859"/>
          <a:ext cx="3168874" cy="3027680"/>
        </p:xfrm>
        <a:graphic>
          <a:graphicData uri="http://schemas.openxmlformats.org/drawingml/2006/table">
            <a:tbl>
              <a:tblPr bandRow="1"/>
              <a:tblGrid>
                <a:gridCol w="792219"/>
                <a:gridCol w="792218"/>
                <a:gridCol w="792219"/>
                <a:gridCol w="792218"/>
              </a:tblGrid>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sp>
        <p:nvSpPr>
          <p:cNvPr id="152" name="Shape 152"/>
          <p:cNvSpPr/>
          <p:nvPr/>
        </p:nvSpPr>
        <p:spPr>
          <a:xfrm>
            <a:off x="7480300" y="152400"/>
            <a:ext cx="1624330" cy="960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lnSpc>
                <a:spcPts val="4700"/>
              </a:lnSpc>
              <a:defRPr sz="1800"/>
            </a:pPr>
            <a:r>
              <a:rPr sz="2500">
                <a:latin typeface="+mn-lt"/>
                <a:ea typeface="+mn-ea"/>
                <a:cs typeface="+mn-cs"/>
                <a:sym typeface="Helvetica Light"/>
              </a:rPr>
              <a:t>[0, 1, 2, 3]</a:t>
            </a:r>
          </a:p>
          <a:p>
            <a:pPr lvl="0">
              <a:lnSpc>
                <a:spcPts val="4700"/>
              </a:lnSpc>
              <a:defRPr sz="1800"/>
            </a:pPr>
            <a:r>
              <a:rPr sz="2500">
                <a:latin typeface="+mn-lt"/>
                <a:ea typeface="+mn-ea"/>
                <a:cs typeface="+mn-cs"/>
                <a:sym typeface="Helvetica Light"/>
              </a:rPr>
              <a:t>[0, 1, 3, 2]</a:t>
            </a:r>
          </a:p>
          <a:p>
            <a:pPr lvl="0">
              <a:lnSpc>
                <a:spcPts val="4700"/>
              </a:lnSpc>
              <a:defRPr sz="1800"/>
            </a:pPr>
            <a:r>
              <a:rPr sz="2500">
                <a:latin typeface="+mn-lt"/>
                <a:ea typeface="+mn-ea"/>
                <a:cs typeface="+mn-cs"/>
                <a:sym typeface="Helvetica Light"/>
              </a:rPr>
              <a:t>[0, 2, 1, 3]</a:t>
            </a:r>
          </a:p>
          <a:p>
            <a:pPr lvl="0">
              <a:lnSpc>
                <a:spcPts val="4700"/>
              </a:lnSpc>
              <a:defRPr sz="1800"/>
            </a:pPr>
            <a:r>
              <a:rPr sz="2500">
                <a:latin typeface="+mn-lt"/>
                <a:ea typeface="+mn-ea"/>
                <a:cs typeface="+mn-cs"/>
                <a:sym typeface="Helvetica Light"/>
              </a:rPr>
              <a:t>[0, 2, 3, 1]</a:t>
            </a:r>
          </a:p>
          <a:p>
            <a:pPr lvl="0">
              <a:lnSpc>
                <a:spcPts val="4700"/>
              </a:lnSpc>
              <a:defRPr sz="1800"/>
            </a:pPr>
            <a:r>
              <a:rPr sz="2500">
                <a:latin typeface="+mn-lt"/>
                <a:ea typeface="+mn-ea"/>
                <a:cs typeface="+mn-cs"/>
                <a:sym typeface="Helvetica Light"/>
              </a:rPr>
              <a:t>[0, 3, 1, 2]</a:t>
            </a:r>
          </a:p>
          <a:p>
            <a:pPr lvl="0">
              <a:lnSpc>
                <a:spcPts val="4700"/>
              </a:lnSpc>
              <a:defRPr sz="1800"/>
            </a:pPr>
            <a:r>
              <a:rPr sz="2500">
                <a:latin typeface="+mn-lt"/>
                <a:ea typeface="+mn-ea"/>
                <a:cs typeface="+mn-cs"/>
                <a:sym typeface="Helvetica Light"/>
              </a:rPr>
              <a:t>[0, 3, 2, 1]</a:t>
            </a:r>
          </a:p>
          <a:p>
            <a:pPr lvl="0">
              <a:lnSpc>
                <a:spcPts val="4700"/>
              </a:lnSpc>
              <a:defRPr sz="1800"/>
            </a:pPr>
            <a:r>
              <a:rPr sz="2500">
                <a:latin typeface="+mn-lt"/>
                <a:ea typeface="+mn-ea"/>
                <a:cs typeface="+mn-cs"/>
                <a:sym typeface="Helvetica Light"/>
              </a:rPr>
              <a:t>[1, 0, 2, 3]</a:t>
            </a:r>
          </a:p>
          <a:p>
            <a:pPr lvl="0">
              <a:lnSpc>
                <a:spcPts val="4700"/>
              </a:lnSpc>
              <a:defRPr sz="1800"/>
            </a:pPr>
            <a:r>
              <a:rPr sz="2500">
                <a:latin typeface="+mn-lt"/>
                <a:ea typeface="+mn-ea"/>
                <a:cs typeface="+mn-cs"/>
                <a:sym typeface="Helvetica Light"/>
              </a:rPr>
              <a:t>[1, 0, 3, 2]</a:t>
            </a:r>
          </a:p>
          <a:p>
            <a:pPr lvl="0">
              <a:lnSpc>
                <a:spcPts val="4700"/>
              </a:lnSpc>
              <a:defRPr sz="1800"/>
            </a:pPr>
            <a:r>
              <a:rPr sz="2500">
                <a:latin typeface="+mn-lt"/>
                <a:ea typeface="+mn-ea"/>
                <a:cs typeface="+mn-cs"/>
                <a:sym typeface="Helvetica Light"/>
              </a:rPr>
              <a:t>[1, 2, 0, 3]</a:t>
            </a:r>
          </a:p>
          <a:p>
            <a:pPr lvl="0">
              <a:lnSpc>
                <a:spcPts val="4700"/>
              </a:lnSpc>
              <a:defRPr sz="1800"/>
            </a:pPr>
            <a:r>
              <a:rPr sz="2500">
                <a:latin typeface="+mn-lt"/>
                <a:ea typeface="+mn-ea"/>
                <a:cs typeface="+mn-cs"/>
                <a:sym typeface="Helvetica Light"/>
              </a:rPr>
              <a:t>[1, 2, 3, 0]</a:t>
            </a:r>
          </a:p>
          <a:p>
            <a:pPr lvl="0">
              <a:lnSpc>
                <a:spcPts val="4700"/>
              </a:lnSpc>
              <a:defRPr sz="1800"/>
            </a:pPr>
            <a:r>
              <a:rPr sz="2500">
                <a:latin typeface="+mn-lt"/>
                <a:ea typeface="+mn-ea"/>
                <a:cs typeface="+mn-cs"/>
                <a:sym typeface="Helvetica Light"/>
              </a:rPr>
              <a:t>[1, 3, 0, 2]</a:t>
            </a:r>
          </a:p>
          <a:p>
            <a:pPr lvl="0">
              <a:lnSpc>
                <a:spcPts val="4700"/>
              </a:lnSpc>
              <a:defRPr sz="1800"/>
            </a:pPr>
            <a:r>
              <a:rPr sz="2500">
                <a:latin typeface="+mn-lt"/>
                <a:ea typeface="+mn-ea"/>
                <a:cs typeface="+mn-cs"/>
                <a:sym typeface="Helvetica Light"/>
              </a:rPr>
              <a:t>[1, 3, 2, 0]</a:t>
            </a:r>
          </a:p>
          <a:p>
            <a:pPr lvl="0">
              <a:lnSpc>
                <a:spcPts val="4700"/>
              </a:lnSpc>
              <a:defRPr sz="1800"/>
            </a:pPr>
            <a:r>
              <a:rPr sz="2500">
                <a:latin typeface="+mn-lt"/>
                <a:ea typeface="+mn-ea"/>
                <a:cs typeface="+mn-cs"/>
                <a:sym typeface="Helvetica Light"/>
              </a:rPr>
              <a:t>[2, 0, 1, 3]</a:t>
            </a:r>
          </a:p>
          <a:p>
            <a:pPr lvl="0">
              <a:lnSpc>
                <a:spcPts val="4700"/>
              </a:lnSpc>
              <a:defRPr sz="1800"/>
            </a:pPr>
            <a:r>
              <a:rPr sz="2500">
                <a:latin typeface="+mn-lt"/>
                <a:ea typeface="+mn-ea"/>
                <a:cs typeface="+mn-cs"/>
                <a:sym typeface="Helvetica Light"/>
              </a:rPr>
              <a:t>[2, 0, 3, 1]</a:t>
            </a:r>
          </a:p>
          <a:p>
            <a:pPr lvl="0">
              <a:lnSpc>
                <a:spcPts val="4700"/>
              </a:lnSpc>
              <a:defRPr sz="1800"/>
            </a:pPr>
            <a:r>
              <a:rPr sz="2500">
                <a:latin typeface="+mn-lt"/>
                <a:ea typeface="+mn-ea"/>
                <a:cs typeface="+mn-cs"/>
                <a:sym typeface="Helvetica Light"/>
              </a:rPr>
              <a:t>[2, 1, 0, 3]</a:t>
            </a:r>
          </a:p>
          <a:p>
            <a:pPr lvl="0">
              <a:lnSpc>
                <a:spcPts val="4700"/>
              </a:lnSpc>
              <a:defRPr sz="1800"/>
            </a:pPr>
            <a:r>
              <a:rPr sz="2500">
                <a:latin typeface="+mn-lt"/>
                <a:ea typeface="+mn-ea"/>
                <a:cs typeface="+mn-cs"/>
                <a:sym typeface="Helvetica Light"/>
              </a:rPr>
              <a:t>[2, 1, 3, 0]</a:t>
            </a:r>
          </a:p>
          <a:p>
            <a:pPr lvl="0">
              <a:lnSpc>
                <a:spcPts val="4700"/>
              </a:lnSpc>
              <a:defRPr sz="1800"/>
            </a:pPr>
            <a:r>
              <a:rPr sz="2500">
                <a:latin typeface="+mn-lt"/>
                <a:ea typeface="+mn-ea"/>
                <a:cs typeface="+mn-cs"/>
                <a:sym typeface="Helvetica Light"/>
              </a:rPr>
              <a:t>[2, 3, 0, 1]</a:t>
            </a:r>
          </a:p>
          <a:p>
            <a:pPr lvl="0">
              <a:lnSpc>
                <a:spcPts val="4700"/>
              </a:lnSpc>
              <a:defRPr sz="1800"/>
            </a:pPr>
            <a:r>
              <a:rPr sz="2500">
                <a:latin typeface="+mn-lt"/>
                <a:ea typeface="+mn-ea"/>
                <a:cs typeface="+mn-cs"/>
                <a:sym typeface="Helvetica Light"/>
              </a:rPr>
              <a:t>[2, 3, 1, 0]</a:t>
            </a:r>
          </a:p>
          <a:p>
            <a:pPr lvl="0">
              <a:lnSpc>
                <a:spcPts val="4700"/>
              </a:lnSpc>
              <a:defRPr sz="1800"/>
            </a:pPr>
            <a:r>
              <a:rPr sz="2500">
                <a:latin typeface="+mn-lt"/>
                <a:ea typeface="+mn-ea"/>
                <a:cs typeface="+mn-cs"/>
                <a:sym typeface="Helvetica Light"/>
              </a:rPr>
              <a:t>[3, 0, 1, 2]</a:t>
            </a:r>
          </a:p>
          <a:p>
            <a:pPr lvl="0">
              <a:lnSpc>
                <a:spcPts val="4700"/>
              </a:lnSpc>
              <a:defRPr sz="1800"/>
            </a:pPr>
            <a:r>
              <a:rPr sz="2500">
                <a:latin typeface="+mn-lt"/>
                <a:ea typeface="+mn-ea"/>
                <a:cs typeface="+mn-cs"/>
                <a:sym typeface="Helvetica Light"/>
              </a:rPr>
              <a:t>[3, 0, 2, 1]</a:t>
            </a:r>
          </a:p>
          <a:p>
            <a:pPr lvl="0">
              <a:lnSpc>
                <a:spcPts val="4700"/>
              </a:lnSpc>
              <a:defRPr sz="1800"/>
            </a:pPr>
            <a:r>
              <a:rPr sz="2500">
                <a:latin typeface="+mn-lt"/>
                <a:ea typeface="+mn-ea"/>
                <a:cs typeface="+mn-cs"/>
                <a:sym typeface="Helvetica Light"/>
              </a:rPr>
              <a:t>[3, 1, 0, 2]</a:t>
            </a:r>
          </a:p>
          <a:p>
            <a:pPr lvl="0">
              <a:lnSpc>
                <a:spcPts val="4700"/>
              </a:lnSpc>
              <a:defRPr sz="1800"/>
            </a:pPr>
            <a:r>
              <a:rPr sz="2500">
                <a:latin typeface="+mn-lt"/>
                <a:ea typeface="+mn-ea"/>
                <a:cs typeface="+mn-cs"/>
                <a:sym typeface="Helvetica Light"/>
              </a:rPr>
              <a:t>[3, 1, 2, 0]</a:t>
            </a:r>
          </a:p>
          <a:p>
            <a:pPr lvl="0">
              <a:lnSpc>
                <a:spcPts val="4700"/>
              </a:lnSpc>
              <a:defRPr sz="1800"/>
            </a:pPr>
            <a:r>
              <a:rPr sz="2500">
                <a:latin typeface="+mn-lt"/>
                <a:ea typeface="+mn-ea"/>
                <a:cs typeface="+mn-cs"/>
                <a:sym typeface="Helvetica Light"/>
              </a:rPr>
              <a:t>[3, 2, 0, 1]</a:t>
            </a:r>
          </a:p>
          <a:p>
            <a:pPr lvl="0">
              <a:lnSpc>
                <a:spcPts val="4700"/>
              </a:lnSpc>
              <a:defRPr sz="1800"/>
            </a:pPr>
            <a:r>
              <a:rPr sz="2500">
                <a:latin typeface="+mn-lt"/>
                <a:ea typeface="+mn-ea"/>
                <a:cs typeface="+mn-cs"/>
                <a:sym typeface="Helvetica Light"/>
              </a:rPr>
              <a:t>[3, 2, 1, 0]</a:t>
            </a:r>
          </a:p>
        </p:txBody>
      </p:sp>
    </p:spTree>
    <p:extLst>
      <p:ext uri="{BB962C8B-B14F-4D97-AF65-F5344CB8AC3E}">
        <p14:creationId xmlns:p14="http://schemas.microsoft.com/office/powerpoint/2010/main" val="5622809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iterate type="lt">
                                    <p:tmAbs val="0"/>
                                  </p:iterate>
                                  <p:childTnLst>
                                    <p:set>
                                      <p:cBhvr>
                                        <p:cTn id="10" fill="hold"/>
                                        <p:tgtEl>
                                          <p:spTgt spid="152"/>
                                        </p:tgtEl>
                                        <p:attrNameLst>
                                          <p:attrName>style.visibility</p:attrName>
                                        </p:attrNameLst>
                                      </p:cBhvr>
                                      <p:to>
                                        <p:strVal val="visible"/>
                                      </p:to>
                                    </p:set>
                                    <p:animEffect transition="in" filter="dissolve">
                                      <p:cBhvr>
                                        <p:cTn id="11"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advAuto="0"/>
      <p:bldP spid="15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4294967295"/>
          </p:nvPr>
        </p:nvSpPr>
        <p:spPr>
          <a:xfrm>
            <a:off x="3086569" y="8458372"/>
            <a:ext cx="6261101" cy="1003301"/>
          </a:xfrm>
          <a:prstGeom prst="rect">
            <a:avLst/>
          </a:prstGeom>
        </p:spPr>
        <p:txBody>
          <a:bodyPr lIns="0" tIns="0" rIns="0" bIns="0"/>
          <a:lstStyle>
            <a:lvl1pPr marL="520183" indent="-403143" algn="ctr">
              <a:buSzTx/>
              <a:buFont typeface="Times New Roman"/>
              <a:buNone/>
              <a:defRPr>
                <a:latin typeface="Times New Roman"/>
                <a:ea typeface="Times New Roman"/>
                <a:cs typeface="Times New Roman"/>
                <a:sym typeface="Times New Roman"/>
              </a:defRPr>
            </a:lvl1pPr>
          </a:lstStyle>
          <a:p>
            <a:pPr lvl="0">
              <a:defRPr sz="1800">
                <a:uFillTx/>
              </a:defRPr>
            </a:pPr>
            <a:r>
              <a:rPr sz="4600">
                <a:uFill>
                  <a:solidFill/>
                </a:uFill>
              </a:rPr>
              <a:t>[0, 2, 4, 6, 1, 3, 5, 7]</a:t>
            </a:r>
          </a:p>
        </p:txBody>
      </p:sp>
      <p:graphicFrame>
        <p:nvGraphicFramePr>
          <p:cNvPr id="155" name="Table 155"/>
          <p:cNvGraphicFramePr/>
          <p:nvPr/>
        </p:nvGraphicFramePr>
        <p:xfrm>
          <a:off x="3177802" y="2014959"/>
          <a:ext cx="3168874" cy="3027680"/>
        </p:xfrm>
        <a:graphic>
          <a:graphicData uri="http://schemas.openxmlformats.org/drawingml/2006/table">
            <a:tbl>
              <a:tblPr bandRow="1"/>
              <a:tblGrid>
                <a:gridCol w="792219"/>
                <a:gridCol w="792218"/>
                <a:gridCol w="792219"/>
                <a:gridCol w="792218"/>
              </a:tblGrid>
              <a:tr h="756862">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grpSp>
        <p:nvGrpSpPr>
          <p:cNvPr id="158" name="Group 158"/>
          <p:cNvGrpSpPr/>
          <p:nvPr/>
        </p:nvGrpSpPr>
        <p:grpSpPr>
          <a:xfrm>
            <a:off x="3981191" y="536221"/>
            <a:ext cx="520701" cy="1179343"/>
            <a:chOff x="0" y="0"/>
            <a:chExt cx="520700" cy="1179341"/>
          </a:xfrm>
        </p:grpSpPr>
        <p:sp>
          <p:nvSpPr>
            <p:cNvPr id="156" name="Shape 156"/>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1</a:t>
              </a:r>
            </a:p>
          </p:txBody>
        </p:sp>
        <p:sp>
          <p:nvSpPr>
            <p:cNvPr id="157" name="Shape 157"/>
            <p:cNvSpPr/>
            <p:nvPr/>
          </p:nvSpPr>
          <p:spPr>
            <a:xfrm flipH="1">
              <a:off x="252288" y="800574"/>
              <a:ext cx="1" cy="378768"/>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61" name="Group 161"/>
          <p:cNvGrpSpPr/>
          <p:nvPr/>
        </p:nvGrpSpPr>
        <p:grpSpPr>
          <a:xfrm>
            <a:off x="3335039" y="551788"/>
            <a:ext cx="520701" cy="1148210"/>
            <a:chOff x="0" y="0"/>
            <a:chExt cx="520700" cy="1148208"/>
          </a:xfrm>
        </p:grpSpPr>
        <p:sp>
          <p:nvSpPr>
            <p:cNvPr id="159" name="Shape 159"/>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0</a:t>
              </a:r>
            </a:p>
          </p:txBody>
        </p:sp>
        <p:sp>
          <p:nvSpPr>
            <p:cNvPr id="160" name="Shape 160"/>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64" name="Group 164"/>
          <p:cNvGrpSpPr/>
          <p:nvPr/>
        </p:nvGrpSpPr>
        <p:grpSpPr>
          <a:xfrm>
            <a:off x="4795198" y="536221"/>
            <a:ext cx="520701" cy="1179343"/>
            <a:chOff x="0" y="0"/>
            <a:chExt cx="520700" cy="1179341"/>
          </a:xfrm>
        </p:grpSpPr>
        <p:sp>
          <p:nvSpPr>
            <p:cNvPr id="162" name="Shape 162"/>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2</a:t>
              </a:r>
            </a:p>
          </p:txBody>
        </p:sp>
        <p:sp>
          <p:nvSpPr>
            <p:cNvPr id="163" name="Shape 163"/>
            <p:cNvSpPr/>
            <p:nvPr/>
          </p:nvSpPr>
          <p:spPr>
            <a:xfrm flipH="1">
              <a:off x="232818" y="800574"/>
              <a:ext cx="1" cy="378768"/>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67" name="Group 167"/>
          <p:cNvGrpSpPr/>
          <p:nvPr/>
        </p:nvGrpSpPr>
        <p:grpSpPr>
          <a:xfrm>
            <a:off x="5711304" y="551788"/>
            <a:ext cx="520701" cy="1148210"/>
            <a:chOff x="0" y="0"/>
            <a:chExt cx="520700" cy="1148208"/>
          </a:xfrm>
        </p:grpSpPr>
        <p:sp>
          <p:nvSpPr>
            <p:cNvPr id="165" name="Shape 165"/>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3</a:t>
              </a:r>
            </a:p>
          </p:txBody>
        </p:sp>
        <p:sp>
          <p:nvSpPr>
            <p:cNvPr id="166" name="Shape 166"/>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sp>
        <p:nvSpPr>
          <p:cNvPr id="168" name="Shape 168"/>
          <p:cNvSpPr/>
          <p:nvPr/>
        </p:nvSpPr>
        <p:spPr>
          <a:xfrm>
            <a:off x="5023735" y="-82926"/>
            <a:ext cx="1993901" cy="6096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spAutoFit/>
          </a:bodyPr>
          <a:lstStyle>
            <a:lvl1pPr defTabSz="914400">
              <a:buClr>
                <a:srgbClr val="FF2600"/>
              </a:buClr>
              <a:buFont typeface="Times New Roman"/>
              <a:defRPr sz="35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3500">
                <a:solidFill>
                  <a:srgbClr val="FF2600"/>
                </a:solidFill>
                <a:uFill>
                  <a:solidFill>
                    <a:srgbClr val="FF2600"/>
                  </a:solidFill>
                </a:uFill>
              </a:rPr>
              <a:t>Columns</a:t>
            </a:r>
          </a:p>
        </p:txBody>
      </p:sp>
      <p:grpSp>
        <p:nvGrpSpPr>
          <p:cNvPr id="171" name="Group 171"/>
          <p:cNvGrpSpPr/>
          <p:nvPr/>
        </p:nvGrpSpPr>
        <p:grpSpPr>
          <a:xfrm>
            <a:off x="9745561" y="1940538"/>
            <a:ext cx="1024757" cy="749301"/>
            <a:chOff x="0" y="0"/>
            <a:chExt cx="1024756" cy="749300"/>
          </a:xfrm>
        </p:grpSpPr>
        <p:sp>
          <p:nvSpPr>
            <p:cNvPr id="169" name="Shape 169"/>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0</a:t>
              </a:r>
            </a:p>
          </p:txBody>
        </p:sp>
        <p:sp>
          <p:nvSpPr>
            <p:cNvPr id="170" name="Shape 170"/>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74" name="Group 174"/>
          <p:cNvGrpSpPr/>
          <p:nvPr/>
        </p:nvGrpSpPr>
        <p:grpSpPr>
          <a:xfrm>
            <a:off x="9745561" y="2761639"/>
            <a:ext cx="1024757" cy="749301"/>
            <a:chOff x="0" y="0"/>
            <a:chExt cx="1024756" cy="749300"/>
          </a:xfrm>
        </p:grpSpPr>
        <p:sp>
          <p:nvSpPr>
            <p:cNvPr id="172" name="Shape 172"/>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1</a:t>
              </a:r>
            </a:p>
          </p:txBody>
        </p:sp>
        <p:sp>
          <p:nvSpPr>
            <p:cNvPr id="173" name="Shape 173"/>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77" name="Group 177"/>
          <p:cNvGrpSpPr/>
          <p:nvPr/>
        </p:nvGrpSpPr>
        <p:grpSpPr>
          <a:xfrm>
            <a:off x="9745561" y="3617553"/>
            <a:ext cx="1024757" cy="749301"/>
            <a:chOff x="0" y="0"/>
            <a:chExt cx="1024756" cy="749300"/>
          </a:xfrm>
        </p:grpSpPr>
        <p:sp>
          <p:nvSpPr>
            <p:cNvPr id="175" name="Shape 175"/>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2</a:t>
              </a:r>
            </a:p>
          </p:txBody>
        </p:sp>
        <p:sp>
          <p:nvSpPr>
            <p:cNvPr id="176" name="Shape 176"/>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grpSp>
        <p:nvGrpSpPr>
          <p:cNvPr id="180" name="Group 180"/>
          <p:cNvGrpSpPr/>
          <p:nvPr/>
        </p:nvGrpSpPr>
        <p:grpSpPr>
          <a:xfrm>
            <a:off x="9745561" y="4372727"/>
            <a:ext cx="1024757" cy="749301"/>
            <a:chOff x="0" y="0"/>
            <a:chExt cx="1024756" cy="749300"/>
          </a:xfrm>
        </p:grpSpPr>
        <p:sp>
          <p:nvSpPr>
            <p:cNvPr id="178" name="Shape 178"/>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3</a:t>
              </a:r>
            </a:p>
          </p:txBody>
        </p:sp>
        <p:sp>
          <p:nvSpPr>
            <p:cNvPr id="179" name="Shape 179"/>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20000" dir="5400000" rotWithShape="0">
                <a:srgbClr val="000000">
                  <a:alpha val="38000"/>
                </a:srgbClr>
              </a:outerShdw>
            </a:effectLst>
          </p:spPr>
          <p:txBody>
            <a:bodyPr wrap="square" lIns="0" tIns="0" rIns="0" bIns="0" numCol="1" anchor="t">
              <a:noAutofit/>
            </a:bodyPr>
            <a:lstStyle/>
            <a:p>
              <a:pPr lvl="0"/>
              <a:endParaRPr/>
            </a:p>
          </p:txBody>
        </p:sp>
      </p:grpSp>
      <p:sp>
        <p:nvSpPr>
          <p:cNvPr id="181" name="Shape 181"/>
          <p:cNvSpPr/>
          <p:nvPr/>
        </p:nvSpPr>
        <p:spPr>
          <a:xfrm>
            <a:off x="11220152" y="4352859"/>
            <a:ext cx="1409701" cy="6096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spAutoFit/>
          </a:bodyPr>
          <a:lstStyle>
            <a:lvl1pPr defTabSz="914400">
              <a:buClr>
                <a:srgbClr val="FF2600"/>
              </a:buClr>
              <a:buFont typeface="Times New Roman"/>
              <a:defRPr sz="35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3500">
                <a:solidFill>
                  <a:srgbClr val="FF2600"/>
                </a:solidFill>
                <a:uFill>
                  <a:solidFill>
                    <a:srgbClr val="FF2600"/>
                  </a:solidFill>
                </a:uFill>
              </a:rPr>
              <a:t>Rows</a:t>
            </a:r>
          </a:p>
        </p:txBody>
      </p:sp>
      <p:graphicFrame>
        <p:nvGraphicFramePr>
          <p:cNvPr id="182" name="Table 182"/>
          <p:cNvGraphicFramePr/>
          <p:nvPr/>
        </p:nvGraphicFramePr>
        <p:xfrm>
          <a:off x="6337300" y="2006600"/>
          <a:ext cx="3168874" cy="3027680"/>
        </p:xfrm>
        <a:graphic>
          <a:graphicData uri="http://schemas.openxmlformats.org/drawingml/2006/table">
            <a:tbl>
              <a:tblPr bandRow="1"/>
              <a:tblGrid>
                <a:gridCol w="792219"/>
                <a:gridCol w="792218"/>
                <a:gridCol w="792219"/>
                <a:gridCol w="792218"/>
              </a:tblGrid>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graphicFrame>
        <p:nvGraphicFramePr>
          <p:cNvPr id="183" name="Table 183"/>
          <p:cNvGraphicFramePr/>
          <p:nvPr/>
        </p:nvGraphicFramePr>
        <p:xfrm>
          <a:off x="3175000" y="5016500"/>
          <a:ext cx="3168874" cy="3027680"/>
        </p:xfrm>
        <a:graphic>
          <a:graphicData uri="http://schemas.openxmlformats.org/drawingml/2006/table">
            <a:tbl>
              <a:tblPr bandRow="1"/>
              <a:tblGrid>
                <a:gridCol w="792219"/>
                <a:gridCol w="792218"/>
                <a:gridCol w="792219"/>
                <a:gridCol w="792218"/>
              </a:tblGrid>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graphicFrame>
        <p:nvGraphicFramePr>
          <p:cNvPr id="184" name="Table 184"/>
          <p:cNvGraphicFramePr/>
          <p:nvPr/>
        </p:nvGraphicFramePr>
        <p:xfrm>
          <a:off x="6337300" y="5016500"/>
          <a:ext cx="3168874" cy="3027680"/>
        </p:xfrm>
        <a:graphic>
          <a:graphicData uri="http://schemas.openxmlformats.org/drawingml/2006/table">
            <a:tbl>
              <a:tblPr bandRow="1"/>
              <a:tblGrid>
                <a:gridCol w="792219"/>
                <a:gridCol w="792218"/>
                <a:gridCol w="792219"/>
                <a:gridCol w="792218"/>
              </a:tblGrid>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r h="756862">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r>
              <a:tr h="756862">
                <a:tc>
                  <a:txBody>
                    <a:bodyPr/>
                    <a:lstStyle/>
                    <a:p>
                      <a:pPr lvl="0" defTabSz="1300162">
                        <a:tabLst>
                          <a:tab pos="914400" algn="l"/>
                        </a:tabLst>
                        <a:defRPr sz="4300" b="1">
                          <a:solidFill>
                            <a:srgbClr val="FF2600"/>
                          </a:solidFill>
                          <a:uFill>
                            <a:solidFill>
                              <a:srgbClr val="FF2600"/>
                            </a:solidFill>
                          </a:uFill>
                          <a:latin typeface="Helvetica Neue"/>
                          <a:ea typeface="Helvetica Neue"/>
                          <a:cs typeface="Helvetica Neue"/>
                          <a:sym typeface="Helvetica Neue"/>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c>
                  <a:txBody>
                    <a:bodyPr/>
                    <a:lstStyle/>
                    <a:p>
                      <a:pPr lvl="0" defTabSz="1300162">
                        <a:tabLst>
                          <a:tab pos="914400" algn="l"/>
                        </a:tabLst>
                        <a:defRPr sz="1800">
                          <a:uFill>
                            <a:solidFill>
                              <a:srgbClr val="000000"/>
                            </a:solidFill>
                          </a:uFill>
                          <a:sym typeface="Helvetica Light"/>
                        </a:defRPr>
                      </a:pPr>
                      <a:endParaRP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solidFill>
                      <a:srgbClr val="303030"/>
                    </a:solidFill>
                  </a:tcPr>
                </a:tc>
                <a:tc>
                  <a:txBody>
                    <a:bodyPr/>
                    <a:lstStyle/>
                    <a:p>
                      <a:pPr lvl="0" defTabSz="1300162">
                        <a:tabLst>
                          <a:tab pos="914400" algn="l"/>
                        </a:tabLst>
                        <a:defRPr sz="1800">
                          <a:uFillTx/>
                        </a:defRPr>
                      </a:pPr>
                      <a:r>
                        <a:rPr sz="4300" b="1">
                          <a:solidFill>
                            <a:srgbClr val="FF2600"/>
                          </a:solidFill>
                          <a:uFill>
                            <a:solidFill>
                              <a:srgbClr val="FF2600"/>
                            </a:solidFill>
                          </a:uFill>
                          <a:latin typeface="Helvetica Neue"/>
                          <a:ea typeface="Helvetica Neue"/>
                          <a:cs typeface="Helvetica Neue"/>
                          <a:sym typeface="Helvetica Neue"/>
                        </a:rPr>
                        <a:t>Q</a:t>
                      </a:r>
                    </a:p>
                  </a:txBody>
                  <a:tcPr marL="50800" marR="50800" marT="50800" marB="50800" anchor="ctr" horzOverflow="overflow">
                    <a:lnL w="25400">
                      <a:solidFill>
                        <a:srgbClr val="000000"/>
                      </a:solidFill>
                      <a:round/>
                    </a:lnL>
                    <a:lnR w="25400">
                      <a:solidFill>
                        <a:srgbClr val="000000"/>
                      </a:solidFill>
                      <a:round/>
                    </a:lnR>
                    <a:lnT w="25400">
                      <a:solidFill>
                        <a:srgbClr val="000000"/>
                      </a:solidFill>
                      <a:round/>
                    </a:lnT>
                    <a:lnB w="25400">
                      <a:solidFill>
                        <a:srgbClr val="000000"/>
                      </a:solidFill>
                      <a:round/>
                    </a:lnB>
                    <a:noFill/>
                  </a:tcPr>
                </a:tc>
              </a:tr>
            </a:tbl>
          </a:graphicData>
        </a:graphic>
      </p:graphicFrame>
      <p:grpSp>
        <p:nvGrpSpPr>
          <p:cNvPr id="187" name="Group 187"/>
          <p:cNvGrpSpPr/>
          <p:nvPr/>
        </p:nvGrpSpPr>
        <p:grpSpPr>
          <a:xfrm>
            <a:off x="6540500" y="558800"/>
            <a:ext cx="520700" cy="1148209"/>
            <a:chOff x="0" y="0"/>
            <a:chExt cx="520700" cy="1148208"/>
          </a:xfrm>
        </p:grpSpPr>
        <p:sp>
          <p:nvSpPr>
            <p:cNvPr id="185" name="Shape 185"/>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4</a:t>
              </a:r>
            </a:p>
          </p:txBody>
        </p:sp>
        <p:sp>
          <p:nvSpPr>
            <p:cNvPr id="186" name="Shape 186"/>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190" name="Group 190"/>
          <p:cNvGrpSpPr/>
          <p:nvPr/>
        </p:nvGrpSpPr>
        <p:grpSpPr>
          <a:xfrm>
            <a:off x="7264400" y="558800"/>
            <a:ext cx="520700" cy="1148209"/>
            <a:chOff x="0" y="0"/>
            <a:chExt cx="520700" cy="1148208"/>
          </a:xfrm>
        </p:grpSpPr>
        <p:sp>
          <p:nvSpPr>
            <p:cNvPr id="188" name="Shape 188"/>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5</a:t>
              </a:r>
            </a:p>
          </p:txBody>
        </p:sp>
        <p:sp>
          <p:nvSpPr>
            <p:cNvPr id="189" name="Shape 189"/>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193" name="Group 193"/>
          <p:cNvGrpSpPr/>
          <p:nvPr/>
        </p:nvGrpSpPr>
        <p:grpSpPr>
          <a:xfrm>
            <a:off x="7988300" y="558800"/>
            <a:ext cx="520700" cy="1148209"/>
            <a:chOff x="0" y="0"/>
            <a:chExt cx="520700" cy="1148208"/>
          </a:xfrm>
        </p:grpSpPr>
        <p:sp>
          <p:nvSpPr>
            <p:cNvPr id="191" name="Shape 191"/>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6</a:t>
              </a:r>
            </a:p>
          </p:txBody>
        </p:sp>
        <p:sp>
          <p:nvSpPr>
            <p:cNvPr id="192" name="Shape 192"/>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196" name="Group 196"/>
          <p:cNvGrpSpPr/>
          <p:nvPr/>
        </p:nvGrpSpPr>
        <p:grpSpPr>
          <a:xfrm>
            <a:off x="8813800" y="558800"/>
            <a:ext cx="520700" cy="1148209"/>
            <a:chOff x="0" y="0"/>
            <a:chExt cx="520700" cy="1148208"/>
          </a:xfrm>
        </p:grpSpPr>
        <p:sp>
          <p:nvSpPr>
            <p:cNvPr id="194" name="Shape 194"/>
            <p:cNvSpPr/>
            <p:nvPr/>
          </p:nvSpPr>
          <p:spPr>
            <a:xfrm>
              <a:off x="0" y="0"/>
              <a:ext cx="520700"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7</a:t>
              </a:r>
            </a:p>
          </p:txBody>
        </p:sp>
        <p:sp>
          <p:nvSpPr>
            <p:cNvPr id="195" name="Shape 195"/>
            <p:cNvSpPr/>
            <p:nvPr/>
          </p:nvSpPr>
          <p:spPr>
            <a:xfrm flipH="1">
              <a:off x="252289" y="769441"/>
              <a:ext cx="1" cy="378768"/>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199" name="Group 199"/>
          <p:cNvGrpSpPr/>
          <p:nvPr/>
        </p:nvGrpSpPr>
        <p:grpSpPr>
          <a:xfrm>
            <a:off x="9740900" y="5016500"/>
            <a:ext cx="1024757" cy="749300"/>
            <a:chOff x="0" y="0"/>
            <a:chExt cx="1024756" cy="749300"/>
          </a:xfrm>
        </p:grpSpPr>
        <p:sp>
          <p:nvSpPr>
            <p:cNvPr id="197" name="Shape 197"/>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4</a:t>
              </a:r>
            </a:p>
          </p:txBody>
        </p:sp>
        <p:sp>
          <p:nvSpPr>
            <p:cNvPr id="198" name="Shape 198"/>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202" name="Group 202"/>
          <p:cNvGrpSpPr/>
          <p:nvPr/>
        </p:nvGrpSpPr>
        <p:grpSpPr>
          <a:xfrm>
            <a:off x="9740900" y="5765800"/>
            <a:ext cx="1024757" cy="749300"/>
            <a:chOff x="0" y="0"/>
            <a:chExt cx="1024756" cy="749300"/>
          </a:xfrm>
        </p:grpSpPr>
        <p:sp>
          <p:nvSpPr>
            <p:cNvPr id="200" name="Shape 200"/>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5</a:t>
              </a:r>
            </a:p>
          </p:txBody>
        </p:sp>
        <p:sp>
          <p:nvSpPr>
            <p:cNvPr id="201" name="Shape 201"/>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205" name="Group 205"/>
          <p:cNvGrpSpPr/>
          <p:nvPr/>
        </p:nvGrpSpPr>
        <p:grpSpPr>
          <a:xfrm>
            <a:off x="9740900" y="6515100"/>
            <a:ext cx="1024757" cy="749300"/>
            <a:chOff x="0" y="0"/>
            <a:chExt cx="1024756" cy="749300"/>
          </a:xfrm>
        </p:grpSpPr>
        <p:sp>
          <p:nvSpPr>
            <p:cNvPr id="203" name="Shape 203"/>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6</a:t>
              </a:r>
            </a:p>
          </p:txBody>
        </p:sp>
        <p:sp>
          <p:nvSpPr>
            <p:cNvPr id="204" name="Shape 204"/>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208" name="Group 208"/>
          <p:cNvGrpSpPr/>
          <p:nvPr/>
        </p:nvGrpSpPr>
        <p:grpSpPr>
          <a:xfrm>
            <a:off x="9740900" y="7327900"/>
            <a:ext cx="1024757" cy="749300"/>
            <a:chOff x="0" y="0"/>
            <a:chExt cx="1024756" cy="749300"/>
          </a:xfrm>
        </p:grpSpPr>
        <p:sp>
          <p:nvSpPr>
            <p:cNvPr id="206" name="Shape 206"/>
            <p:cNvSpPr/>
            <p:nvPr/>
          </p:nvSpPr>
          <p:spPr>
            <a:xfrm>
              <a:off x="504056" y="0"/>
              <a:ext cx="520701" cy="749300"/>
            </a:xfrm>
            <a:prstGeom prst="rect">
              <a:avLst/>
            </a:prstGeom>
            <a:noFill/>
            <a:ln w="12700"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914400">
                <a:buClr>
                  <a:srgbClr val="FF2600"/>
                </a:buClr>
                <a:buFont typeface="Times New Roman"/>
                <a:defRPr sz="4400">
                  <a:solidFill>
                    <a:srgbClr val="FF2600"/>
                  </a:solidFill>
                  <a:uFill>
                    <a:solidFill>
                      <a:srgbClr val="FF2600"/>
                    </a:solidFill>
                  </a:uFill>
                  <a:latin typeface="+mn-lt"/>
                  <a:ea typeface="+mn-ea"/>
                  <a:cs typeface="+mn-cs"/>
                  <a:sym typeface="Helvetica Light"/>
                </a:defRPr>
              </a:lvl1pPr>
            </a:lstStyle>
            <a:p>
              <a:pPr lvl="0">
                <a:defRPr sz="1800">
                  <a:solidFill>
                    <a:srgbClr val="000000"/>
                  </a:solidFill>
                  <a:uFillTx/>
                </a:defRPr>
              </a:pPr>
              <a:r>
                <a:rPr sz="4400">
                  <a:solidFill>
                    <a:srgbClr val="FF2600"/>
                  </a:solidFill>
                  <a:uFill>
                    <a:solidFill>
                      <a:srgbClr val="FF2600"/>
                    </a:solidFill>
                  </a:uFill>
                </a:rPr>
                <a:t>7</a:t>
              </a:r>
            </a:p>
          </p:txBody>
        </p:sp>
        <p:sp>
          <p:nvSpPr>
            <p:cNvPr id="207" name="Shape 207"/>
            <p:cNvSpPr/>
            <p:nvPr/>
          </p:nvSpPr>
          <p:spPr>
            <a:xfrm flipH="1">
              <a:off x="0" y="384721"/>
              <a:ext cx="504057" cy="1"/>
            </a:xfrm>
            <a:prstGeom prst="line">
              <a:avLst/>
            </a:prstGeom>
            <a:noFill/>
            <a:ln w="25400" cap="flat">
              <a:solidFill>
                <a:srgbClr val="44A2B6"/>
              </a:solidFill>
              <a:prstDash val="solid"/>
              <a:round/>
              <a:tailEnd type="triangle" w="med" len="med"/>
            </a:ln>
            <a:effectLst>
              <a:outerShdw blurRad="38100" dist="19999" dir="5400000" rotWithShape="0">
                <a:srgbClr val="000000">
                  <a:alpha val="38000"/>
                </a:srgbClr>
              </a:outerShdw>
            </a:effectLst>
          </p:spPr>
          <p:txBody>
            <a:bodyPr wrap="square" lIns="0" tIns="0" rIns="0" bIns="0" numCol="1" anchor="t">
              <a:noAutofit/>
            </a:bodyPr>
            <a:lstStyle/>
            <a:p>
              <a:pPr lvl="0">
                <a:buClr>
                  <a:srgbClr val="000000"/>
                </a:buClr>
              </a:pPr>
              <a:endParaRPr/>
            </a:p>
          </p:txBody>
        </p:sp>
      </p:grpSp>
      <p:grpSp>
        <p:nvGrpSpPr>
          <p:cNvPr id="220" name="Group 220"/>
          <p:cNvGrpSpPr/>
          <p:nvPr/>
        </p:nvGrpSpPr>
        <p:grpSpPr>
          <a:xfrm>
            <a:off x="4254500" y="8737600"/>
            <a:ext cx="7195443" cy="906922"/>
            <a:chOff x="0" y="0"/>
            <a:chExt cx="7195442" cy="906921"/>
          </a:xfrm>
        </p:grpSpPr>
        <p:sp>
          <p:nvSpPr>
            <p:cNvPr id="209" name="Shape 209"/>
            <p:cNvSpPr/>
            <p:nvPr/>
          </p:nvSpPr>
          <p:spPr>
            <a:xfrm>
              <a:off x="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0</a:t>
              </a:r>
            </a:p>
          </p:txBody>
        </p:sp>
        <p:sp>
          <p:nvSpPr>
            <p:cNvPr id="210" name="Shape 210"/>
            <p:cNvSpPr/>
            <p:nvPr/>
          </p:nvSpPr>
          <p:spPr>
            <a:xfrm>
              <a:off x="55880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1</a:t>
              </a:r>
            </a:p>
          </p:txBody>
        </p:sp>
        <p:sp>
          <p:nvSpPr>
            <p:cNvPr id="211" name="Shape 211"/>
            <p:cNvSpPr/>
            <p:nvPr/>
          </p:nvSpPr>
          <p:spPr>
            <a:xfrm>
              <a:off x="102870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2</a:t>
              </a:r>
            </a:p>
          </p:txBody>
        </p:sp>
        <p:sp>
          <p:nvSpPr>
            <p:cNvPr id="212" name="Shape 212"/>
            <p:cNvSpPr/>
            <p:nvPr/>
          </p:nvSpPr>
          <p:spPr>
            <a:xfrm>
              <a:off x="166370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3</a:t>
              </a:r>
            </a:p>
          </p:txBody>
        </p:sp>
        <p:sp>
          <p:nvSpPr>
            <p:cNvPr id="213" name="Shape 213"/>
            <p:cNvSpPr/>
            <p:nvPr/>
          </p:nvSpPr>
          <p:spPr>
            <a:xfrm flipH="1">
              <a:off x="4308177" y="715962"/>
              <a:ext cx="1139280" cy="13242"/>
            </a:xfrm>
            <a:prstGeom prst="line">
              <a:avLst/>
            </a:prstGeom>
            <a:noFill/>
            <a:ln w="38100" cap="flat">
              <a:solidFill>
                <a:srgbClr val="606060"/>
              </a:solidFill>
              <a:prstDash val="solid"/>
              <a:miter lim="400000"/>
              <a:headEnd type="stealth" w="med" len="med"/>
            </a:ln>
            <a:effectLst/>
          </p:spPr>
          <p:txBody>
            <a:bodyPr wrap="square" lIns="0" tIns="0" rIns="0" bIns="0" numCol="1" anchor="t">
              <a:noAutofit/>
            </a:bodyPr>
            <a:lstStyle/>
            <a:p>
              <a:pPr lvl="0"/>
              <a:endParaRPr/>
            </a:p>
          </p:txBody>
        </p:sp>
        <p:sp>
          <p:nvSpPr>
            <p:cNvPr id="214" name="Shape 214"/>
            <p:cNvSpPr/>
            <p:nvPr/>
          </p:nvSpPr>
          <p:spPr>
            <a:xfrm>
              <a:off x="5562600" y="571500"/>
              <a:ext cx="1632843"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index = column</a:t>
              </a:r>
            </a:p>
          </p:txBody>
        </p:sp>
        <p:sp>
          <p:nvSpPr>
            <p:cNvPr id="215" name="Shape 215"/>
            <p:cNvSpPr/>
            <p:nvPr/>
          </p:nvSpPr>
          <p:spPr>
            <a:xfrm>
              <a:off x="4584700" y="0"/>
              <a:ext cx="1149636"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item = row</a:t>
              </a:r>
            </a:p>
          </p:txBody>
        </p:sp>
        <p:sp>
          <p:nvSpPr>
            <p:cNvPr id="216" name="Shape 216"/>
            <p:cNvSpPr/>
            <p:nvPr/>
          </p:nvSpPr>
          <p:spPr>
            <a:xfrm>
              <a:off x="219710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4</a:t>
              </a:r>
            </a:p>
          </p:txBody>
        </p:sp>
        <p:sp>
          <p:nvSpPr>
            <p:cNvPr id="217" name="Shape 217"/>
            <p:cNvSpPr/>
            <p:nvPr/>
          </p:nvSpPr>
          <p:spPr>
            <a:xfrm>
              <a:off x="2794000" y="5715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5</a:t>
              </a:r>
            </a:p>
          </p:txBody>
        </p:sp>
        <p:sp>
          <p:nvSpPr>
            <p:cNvPr id="218" name="Shape 218"/>
            <p:cNvSpPr/>
            <p:nvPr/>
          </p:nvSpPr>
          <p:spPr>
            <a:xfrm>
              <a:off x="3327400" y="5588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6</a:t>
              </a:r>
            </a:p>
          </p:txBody>
        </p:sp>
        <p:sp>
          <p:nvSpPr>
            <p:cNvPr id="219" name="Shape 219"/>
            <p:cNvSpPr/>
            <p:nvPr/>
          </p:nvSpPr>
          <p:spPr>
            <a:xfrm>
              <a:off x="3962400" y="558800"/>
              <a:ext cx="216037" cy="3354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defTabSz="914400">
                <a:buClr>
                  <a:srgbClr val="000000"/>
                </a:buClr>
                <a:defRPr sz="1800">
                  <a:solidFill>
                    <a:srgbClr val="606060"/>
                  </a:solidFill>
                  <a:uFill>
                    <a:solidFill>
                      <a:srgbClr val="606060"/>
                    </a:solidFill>
                  </a:uFill>
                  <a:latin typeface="Arial"/>
                  <a:ea typeface="Arial"/>
                  <a:cs typeface="Arial"/>
                  <a:sym typeface="Arial"/>
                </a:defRPr>
              </a:lvl1pPr>
            </a:lstStyle>
            <a:p>
              <a:pPr lvl="0">
                <a:defRPr>
                  <a:solidFill>
                    <a:srgbClr val="000000"/>
                  </a:solidFill>
                  <a:uFillTx/>
                </a:defRPr>
              </a:pPr>
              <a:r>
                <a:rPr>
                  <a:solidFill>
                    <a:srgbClr val="606060"/>
                  </a:solidFill>
                  <a:uFill>
                    <a:solidFill>
                      <a:srgbClr val="606060"/>
                    </a:solidFill>
                  </a:uFill>
                </a:rPr>
                <a:t>7</a:t>
              </a:r>
            </a:p>
          </p:txBody>
        </p:sp>
      </p:grpSp>
    </p:spTree>
    <p:extLst>
      <p:ext uri="{BB962C8B-B14F-4D97-AF65-F5344CB8AC3E}">
        <p14:creationId xmlns:p14="http://schemas.microsoft.com/office/powerpoint/2010/main" val="4001627315"/>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85828BAE43A9402EA72951ED2EBFF2AF&lt;/guid&gt;&#10;        &lt;description /&gt;&#10;        &lt;date&gt;4/30/2016 4:38: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54E6DD9FFF242069C9546041D565AF2&lt;/guid&gt;&#10;            &lt;repollguid&gt;EFAA88E626B8430DA6EE84679E310414&lt;/repollguid&gt;&#10;            &lt;sourceid&gt;2A2221991BE842EB9CC18D7B06ECB3AF&lt;/sourceid&gt;&#10;            &lt;questiontext&gt;In the 4 queens problem,  the board ...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4FE7C4EFB874FB9B56DE770C2CBE363&lt;/guid&gt;&#10;                    &lt;answertext&gt;Is a solution, represented by [2,0,3,1]&lt;/answertext&gt;&#10;                    &lt;valuetype&gt;0&lt;/valuetype&gt;&#10;                &lt;/answer&gt;&#10;                &lt;answer&gt;&#10;                    &lt;guid&gt;96F493A70553484C8923F79F71E940C4&lt;/guid&gt;&#10;                    &lt;answertext&gt;Is a solution, represented by [3,1,4,2]&lt;/answertext&gt;&#10;                    &lt;valuetype&gt;0&lt;/valuetype&gt;&#10;                &lt;/answer&gt;&#10;                &lt;answer&gt;&#10;                    &lt;guid&gt;CCFABB772D0747D18CC5A72CB0DFBB75&lt;/guid&gt;&#10;                    &lt;answertext&gt;Is represented by [2,0,3,1], and is not a solution.&lt;/answertext&gt;&#10;                    &lt;valuetype&gt;0&lt;/valuetype&gt;&#10;                &lt;/answer&gt;&#10;                &lt;answer&gt;&#10;                    &lt;guid&gt;E492046E0B624F45A7577992515B259D&lt;/guid&gt;&#10;                    &lt;answertext&gt;Is a solution, represented by [1,3,0,2]&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6283D81E9C8640C8A0913A2F73C94BB4&lt;/guid&gt;&#10;        &lt;description /&gt;&#10;        &lt;date&gt;4/30/2016 4:43:3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E3655F550E54976BA38770419434B9A&lt;/guid&gt;&#10;            &lt;repollguid&gt;22994CF973534B5B8A4AD3477E78E33F&lt;/repollguid&gt;&#10;            &lt;sourceid&gt;B2DBD7668BF44F9EBC85FB0261362DE2&lt;/sourceid&gt;&#10;            &lt;questiontext&gt;For the 8 Queen problem, a partial solution is a solution if its length is 8.&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8E0A00383434594A602402D09DA7815&lt;/guid&gt;&#10;                    &lt;answertext&gt;True&lt;/answertext&gt;&#10;                    &lt;valuetype&gt;0&lt;/valuetype&gt;&#10;                &lt;/answer&gt;&#10;                &lt;answer&gt;&#10;                    &lt;guid&gt;67EF3612758B4478B4B12755FFD21D89&lt;/guid&gt;&#10;                    &lt;answertext&gt;False&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DB23ED65129E497890152D858011360A&lt;/guid&gt;&#10;        &lt;description /&gt;&#10;        &lt;date&gt;4/30/2016 4:52:2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9E259B533434A92B61299E805105762&lt;/guid&gt;&#10;            &lt;repollguid&gt;A48EE6D7A35242F99929825F33B58ACB&lt;/repollguid&gt;&#10;            &lt;sourceid&gt;BC12B392E0974B0BBC8CD5DF535F10E4&lt;/sourceid&gt;&#10;            &lt;questiontext&gt;Of the following lists, which ones represent partial solutions for the TSP:&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8C82E5357C64BA1BF1D53C742DC01B9&lt;/guid&gt;&#10;                    &lt;answertext&gt;list1 and list2&lt;/answertext&gt;&#10;                    &lt;valuetype&gt;0&lt;/valuetype&gt;&#10;                &lt;/answer&gt;&#10;                &lt;answer&gt;&#10;                    &lt;guid&gt;1F94DF9AFF0249E58655289ED4B7D193&lt;/guid&gt;&#10;                    &lt;answertext&gt;list1 and list3&lt;/answertext&gt;&#10;                    &lt;valuetype&gt;0&lt;/valuetype&gt;&#10;                &lt;/answer&gt;&#10;                &lt;answer&gt;&#10;                    &lt;guid&gt;A84611D46E394DD5B67FD43FDE77A21C&lt;/guid&gt;&#10;                    &lt;answertext&gt;list3 and list4&lt;/answertext&gt;&#10;                    &lt;valuetype&gt;0&lt;/valuetype&gt;&#10;                &lt;/answer&gt;&#10;                &lt;answer&gt;&#10;                    &lt;guid&gt;A62797F1EA0C4291B6A501433E67E79C&lt;/guid&gt;&#10;                    &lt;answertext&gt;None of the given lists&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0C0BB2369BFD4ABF8F1A374F9D8F61E5&lt;/guid&gt;&#10;        &lt;description /&gt;&#10;        &lt;date&gt;4/30/2016 4:46:0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BEA154AFA2D400199B82912867F74F9&lt;/guid&gt;&#10;            &lt;repollguid&gt;0BC22CCA3F0C42F48902E019FA418BE0&lt;/repollguid&gt;&#10;            &lt;sourceid&gt;147309B991F64157B060BC2301EEC219&lt;/sourceid&gt;&#10;            &lt;questiontext&gt;Of the following lists, which ones represent partial solutions for the Knapsack proble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ED9B906CADB4B39994270EBED24C600&lt;/guid&gt;&#10;                    &lt;answertext&gt;list1 and list2&lt;/answertext&gt;&#10;                    &lt;valuetype&gt;0&lt;/valuetype&gt;&#10;                &lt;/answer&gt;&#10;                &lt;answer&gt;&#10;                    &lt;guid&gt;B980DACA383240D1B8F746E688B67579&lt;/guid&gt;&#10;                    &lt;answertext&gt;list1 and list3&lt;/answertext&gt;&#10;                    &lt;valuetype&gt;0&lt;/valuetype&gt;&#10;                &lt;/answer&gt;&#10;                &lt;answer&gt;&#10;                    &lt;guid&gt;75008CB671684D769AC5283122C2F9B1&lt;/guid&gt;&#10;                    &lt;answertext&gt;list2 and list4&lt;/answertext&gt;&#10;                    &lt;valuetype&gt;0&lt;/valuetype&gt;&#10;                &lt;/answer&gt;&#10;                &lt;answer&gt;&#10;                    &lt;guid&gt;ECC1BB3A94594DA686F7CE23CF7F66A2&lt;/guid&gt;&#10;                    &lt;answertext&gt;None of the given lists&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3609</TotalTime>
  <Pages>0</Pages>
  <Words>1845</Words>
  <Characters>0</Characters>
  <Application>Microsoft Macintosh PowerPoint</Application>
  <PresentationFormat>Custom</PresentationFormat>
  <Lines>0</Lines>
  <Paragraphs>673</Paragraphs>
  <Slides>44</Slides>
  <Notes>22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Geneva</vt:lpstr>
      <vt:lpstr>Gill Sans MT</vt:lpstr>
      <vt:lpstr>Helvetica</vt:lpstr>
      <vt:lpstr>Helvetica Light</vt:lpstr>
      <vt:lpstr>Helvetica Neue</vt:lpstr>
      <vt:lpstr>Helvetica Neue Light</vt:lpstr>
      <vt:lpstr>MS PGothic</vt:lpstr>
      <vt:lpstr>ＭＳ Ｐゴシック</vt:lpstr>
      <vt:lpstr>Times New Roman</vt:lpstr>
      <vt:lpstr>Verdana</vt:lpstr>
      <vt:lpstr>Wingdings</vt:lpstr>
      <vt:lpstr>Wingdings 2</vt:lpstr>
      <vt:lpstr>ヒラギノ角ゴ ProN W3</vt:lpstr>
      <vt:lpstr>Arial</vt:lpstr>
      <vt:lpstr>Solstice</vt:lpstr>
      <vt:lpstr>FIT1045 Introduction to Algorithms and Programming  Lecture 16  Backtracking</vt:lpstr>
      <vt:lpstr>Backtracking …</vt:lpstr>
      <vt:lpstr>Backtracking</vt:lpstr>
      <vt:lpstr>Overview</vt:lpstr>
      <vt:lpstr>8 Queens</vt:lpstr>
      <vt:lpstr>Representation of partial solution.</vt:lpstr>
      <vt:lpstr>In the 4 queens problem, the board  </vt:lpstr>
      <vt:lpstr>PowerPoint Presentation</vt:lpstr>
      <vt:lpstr>PowerPoint Presentation</vt:lpstr>
      <vt:lpstr>PowerPoint Presentation</vt:lpstr>
      <vt:lpstr>Fundamental Problem with Brute Force ...</vt:lpstr>
      <vt:lpstr>Solving 8 Queens using backtracking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vt:lpstr>
      <vt:lpstr>For the 8 Queen problem, a partial solution is a solution if its length is 8.</vt:lpstr>
      <vt:lpstr>Traveling Salesman</vt:lpstr>
      <vt:lpstr>TSP Search Tree</vt:lpstr>
      <vt:lpstr>Of the following lists, which ones represent partial solutions for the TSP:</vt:lpstr>
      <vt:lpstr>PowerPoint Presentation</vt:lpstr>
      <vt:lpstr>Knapsack</vt:lpstr>
      <vt:lpstr>Knapsack Search Tree</vt:lpstr>
      <vt:lpstr>Of the following lists, which ones represent partial solutions for the Knapsack problem:</vt:lpstr>
      <vt:lpstr>PowerPoint Presentation</vt:lpstr>
      <vt:lpstr>PowerPoint Presentation</vt:lpstr>
      <vt:lpstr>Backtracking Main Requirements</vt:lpstr>
      <vt:lpstr>Maze</vt:lpstr>
      <vt:lpstr>Before Next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311</cp:revision>
  <cp:lastPrinted>2010-03-30T14:14:14Z</cp:lastPrinted>
  <dcterms:created xsi:type="dcterms:W3CDTF">2011-04-11T04:46:47Z</dcterms:created>
  <dcterms:modified xsi:type="dcterms:W3CDTF">2016-08-29T10:54:04Z</dcterms:modified>
</cp:coreProperties>
</file>