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38"/>
  </p:notesMasterIdLst>
  <p:handoutMasterIdLst>
    <p:handoutMasterId r:id="rId39"/>
  </p:handoutMasterIdLst>
  <p:sldIdLst>
    <p:sldId id="304" r:id="rId2"/>
    <p:sldId id="291" r:id="rId3"/>
    <p:sldId id="370" r:id="rId4"/>
    <p:sldId id="377" r:id="rId5"/>
    <p:sldId id="364" r:id="rId6"/>
    <p:sldId id="365" r:id="rId7"/>
    <p:sldId id="366" r:id="rId8"/>
    <p:sldId id="367" r:id="rId9"/>
    <p:sldId id="368" r:id="rId10"/>
    <p:sldId id="369" r:id="rId11"/>
    <p:sldId id="378" r:id="rId12"/>
    <p:sldId id="257" r:id="rId13"/>
    <p:sldId id="344" r:id="rId14"/>
    <p:sldId id="343" r:id="rId15"/>
    <p:sldId id="345" r:id="rId16"/>
    <p:sldId id="346" r:id="rId17"/>
    <p:sldId id="379" r:id="rId18"/>
    <p:sldId id="348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80" r:id="rId29"/>
    <p:sldId id="359" r:id="rId30"/>
    <p:sldId id="360" r:id="rId31"/>
    <p:sldId id="371" r:id="rId32"/>
    <p:sldId id="372" r:id="rId33"/>
    <p:sldId id="373" r:id="rId34"/>
    <p:sldId id="374" r:id="rId35"/>
    <p:sldId id="375" r:id="rId36"/>
    <p:sldId id="3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62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AD425-6894-4EF8-B96D-8217034873E8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14E48-29A2-40EB-B721-722384A10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52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monds%E2%80%93Karp_algorithm" TargetMode="External"/><Relationship Id="rId2" Type="http://schemas.openxmlformats.org/officeDocument/2006/relationships/hyperlink" Target="https://en.wikipedia.org/wiki/Pseudo-polynomial_tim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YPuiJMe1YtkGNDUH2" TargetMode="External"/><Relationship Id="rId2" Type="http://schemas.openxmlformats.org/officeDocument/2006/relationships/hyperlink" Target="http://www.mate.unlp.edu.ar/~liliana/lawclique_2016/07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asse_diagram_of_powerset_of_3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Kahn’s Algorithm: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40186"/>
            <a:ext cx="8763000" cy="3804287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initialize Sorted to be empty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Sorted will contain the topological sort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initialize an array 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[] of size V with all values set to 0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for each edge u </a:t>
            </a:r>
            <a:r>
              <a:rPr lang="en-AU" sz="1400" dirty="0"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 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v in E: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[v] += 1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initialize a list L </a:t>
            </a:r>
            <a:r>
              <a:rPr lang="en-AU" sz="1400" b="1" dirty="0">
                <a:highlight>
                  <a:srgbClr val="FFFFFF"/>
                </a:highlight>
                <a:latin typeface="Courier New"/>
              </a:rPr>
              <a:t>containing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 vertices for which 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[v] = 0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empty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remove </a:t>
            </a:r>
            <a:r>
              <a:rPr lang="en-AU" sz="14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any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v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Sorted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outgoing edge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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 of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remove edge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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graph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[u] = 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[u] - 1</a:t>
            </a:r>
          </a:p>
          <a:p>
            <a:pPr marL="0" indent="0" defTabSz="360000">
              <a:buNone/>
            </a:pPr>
            <a:r>
              <a:rPr lang="en-AU" sz="1400" dirty="0"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400" b="1" dirty="0"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dirty="0" err="1">
                <a:highlight>
                  <a:srgbClr val="FFFFFF"/>
                </a:highlight>
                <a:latin typeface="Courier New"/>
              </a:rPr>
              <a:t>IncomingEdges</a:t>
            </a:r>
            <a:r>
              <a:rPr lang="en-AU" sz="1400" dirty="0">
                <a:highlight>
                  <a:srgbClr val="FFFFFF"/>
                </a:highlight>
                <a:latin typeface="Courier New"/>
              </a:rPr>
              <a:t>[u] == 0</a:t>
            </a:r>
            <a:r>
              <a:rPr lang="en-AU" sz="1400" b="1" dirty="0">
                <a:highlight>
                  <a:srgbClr val="FFFFFF"/>
                </a:highlight>
                <a:latin typeface="Courier New"/>
              </a:rPr>
              <a:t>: </a:t>
            </a:r>
            <a:r>
              <a:rPr lang="en-AU" sz="1400" b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# u has no incoming edge  </a:t>
            </a:r>
            <a:endParaRPr lang="en-AU" sz="1400" dirty="0">
              <a:solidFill>
                <a:srgbClr val="00B05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insert u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graph still has some edges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graph has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</a:t>
            </a:r>
          </a:p>
        </p:txBody>
      </p:sp>
      <p:sp>
        <p:nvSpPr>
          <p:cNvPr id="6" name="Oval 5"/>
          <p:cNvSpPr/>
          <p:nvPr/>
        </p:nvSpPr>
        <p:spPr>
          <a:xfrm>
            <a:off x="6329631" y="57859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1213" y="58599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329631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1200" y="45206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8409077" y="58182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0659" y="58922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359954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1536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81831" y="51009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73400" y="51694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314005" y="469983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5311954" y="553881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6835954" y="469983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8792128" y="487885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6835954" y="485223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6825150" y="607143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4800" y="1295400"/>
            <a:ext cx="7512610" cy="1066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990600" y="3657600"/>
            <a:ext cx="5592192" cy="533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ight Brace 4"/>
          <p:cNvSpPr/>
          <p:nvPr/>
        </p:nvSpPr>
        <p:spPr>
          <a:xfrm>
            <a:off x="7723094" y="1295400"/>
            <a:ext cx="426010" cy="1055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/>
          <p:cNvSpPr txBox="1"/>
          <p:nvPr/>
        </p:nvSpPr>
        <p:spPr>
          <a:xfrm>
            <a:off x="8057975" y="16270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O(E+V)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7391400" y="2514600"/>
            <a:ext cx="42601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/>
          <p:cNvSpPr txBox="1"/>
          <p:nvPr/>
        </p:nvSpPr>
        <p:spPr>
          <a:xfrm>
            <a:off x="7924800" y="3200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O(E+V)</a:t>
            </a:r>
          </a:p>
        </p:txBody>
      </p:sp>
      <p:sp>
        <p:nvSpPr>
          <p:cNvPr id="46" name="Content Placeholder 3"/>
          <p:cNvSpPr txBox="1">
            <a:spLocks/>
          </p:cNvSpPr>
          <p:nvPr/>
        </p:nvSpPr>
        <p:spPr>
          <a:xfrm>
            <a:off x="457200" y="5445674"/>
            <a:ext cx="4191000" cy="7022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 </a:t>
            </a:r>
            <a:r>
              <a:rPr lang="en-AU" sz="1800" dirty="0">
                <a:latin typeface="CMSS10"/>
              </a:rPr>
              <a:t>O(V+E)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 </a:t>
            </a:r>
            <a:r>
              <a:rPr lang="en-AU" sz="1800" dirty="0">
                <a:latin typeface="CMSS10"/>
              </a:rPr>
              <a:t>O(V+E)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89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5" grpId="0" animBg="1"/>
      <p:bldP spid="28" grpId="0"/>
      <p:bldP spid="44" grpId="0" animBg="1"/>
      <p:bldP spid="45" grpId="0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72255" y="987552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Topological Sort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Min-cut Max-flow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17324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Flow Networks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9144000" cy="4572000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C00000"/>
                </a:solidFill>
              </a:rPr>
              <a:t>A flow network </a:t>
            </a:r>
            <a:r>
              <a:rPr lang="en-AU" sz="1800" dirty="0"/>
              <a:t>is a </a:t>
            </a:r>
            <a:r>
              <a:rPr lang="en-AU" sz="1800" dirty="0">
                <a:solidFill>
                  <a:srgbClr val="00B050"/>
                </a:solidFill>
              </a:rPr>
              <a:t>connected </a:t>
            </a:r>
            <a:r>
              <a:rPr lang="en-AU" sz="1800" dirty="0">
                <a:solidFill>
                  <a:srgbClr val="7030A0"/>
                </a:solidFill>
              </a:rPr>
              <a:t>directed</a:t>
            </a:r>
            <a:r>
              <a:rPr lang="en-AU" sz="1800" dirty="0"/>
              <a:t> graph where</a:t>
            </a:r>
          </a:p>
          <a:p>
            <a:pPr lvl="1"/>
            <a:r>
              <a:rPr lang="en-AU" sz="1800" dirty="0"/>
              <a:t>there is a single source vertex and a single sink/destination vertex;</a:t>
            </a:r>
          </a:p>
          <a:p>
            <a:pPr lvl="1"/>
            <a:r>
              <a:rPr lang="en-AU" sz="1800" dirty="0"/>
              <a:t>each edge has a given (non-negative) capacity (usually integers) </a:t>
            </a:r>
          </a:p>
          <a:p>
            <a:pPr lvl="2"/>
            <a:r>
              <a:rPr lang="en-AU" sz="1600" dirty="0"/>
              <a:t> giving the maximum amount/rate of flow that the edge can carry; </a:t>
            </a:r>
            <a:endParaRPr lang="en-AU" sz="1800" dirty="0">
              <a:solidFill>
                <a:srgbClr val="C00000"/>
              </a:solidFill>
            </a:endParaRPr>
          </a:p>
          <a:p>
            <a:r>
              <a:rPr lang="en-AU" sz="1800" dirty="0">
                <a:solidFill>
                  <a:srgbClr val="C00000"/>
                </a:solidFill>
              </a:rPr>
              <a:t>Flow networks </a:t>
            </a:r>
            <a:r>
              <a:rPr lang="en-AU" sz="1800" dirty="0"/>
              <a:t>model many real-world problems</a:t>
            </a:r>
          </a:p>
          <a:p>
            <a:pPr lvl="1"/>
            <a:r>
              <a:rPr lang="en-AU" sz="1800" dirty="0"/>
              <a:t>Water flowing through an assembly of pipes. </a:t>
            </a:r>
          </a:p>
          <a:p>
            <a:pPr lvl="1"/>
            <a:r>
              <a:rPr lang="en-AU" sz="1800" dirty="0"/>
              <a:t>Electric current flowing through electrical circuits.</a:t>
            </a:r>
          </a:p>
          <a:p>
            <a:pPr lvl="1"/>
            <a:r>
              <a:rPr lang="en-AU" sz="1800" dirty="0"/>
              <a:t>Information flowing through communication networks </a:t>
            </a:r>
          </a:p>
          <a:p>
            <a:pPr lvl="1"/>
            <a:r>
              <a:rPr lang="en-AU" sz="1800" dirty="0"/>
              <a:t>Can be applied to many scenarios (unrelated to physical flows). </a:t>
            </a: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385646-16CE-4847-9DD0-760AA5C31C38}"/>
              </a:ext>
            </a:extLst>
          </p:cNvPr>
          <p:cNvSpPr/>
          <p:nvPr/>
        </p:nvSpPr>
        <p:spPr>
          <a:xfrm>
            <a:off x="3456077" y="570837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333A2-F59C-47E4-8DEA-C6195D64C9BA}"/>
              </a:ext>
            </a:extLst>
          </p:cNvPr>
          <p:cNvSpPr txBox="1"/>
          <p:nvPr/>
        </p:nvSpPr>
        <p:spPr>
          <a:xfrm>
            <a:off x="3537659" y="5782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837F0E-A4D5-4A34-933A-F6F109C4CA9E}"/>
              </a:ext>
            </a:extLst>
          </p:cNvPr>
          <p:cNvSpPr/>
          <p:nvPr/>
        </p:nvSpPr>
        <p:spPr>
          <a:xfrm>
            <a:off x="3456077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3D130-C6DF-4134-A5CA-AB3C91DCCAE5}"/>
              </a:ext>
            </a:extLst>
          </p:cNvPr>
          <p:cNvSpPr txBox="1"/>
          <p:nvPr/>
        </p:nvSpPr>
        <p:spPr>
          <a:xfrm>
            <a:off x="3547646" y="4443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A89ED9-2570-43C6-ADE9-6B08F3A2EEC1}"/>
              </a:ext>
            </a:extLst>
          </p:cNvPr>
          <p:cNvSpPr/>
          <p:nvPr/>
        </p:nvSpPr>
        <p:spPr>
          <a:xfrm>
            <a:off x="5029200" y="57407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BD3D4-4715-4B97-9442-F4E1D0A877BC}"/>
              </a:ext>
            </a:extLst>
          </p:cNvPr>
          <p:cNvSpPr txBox="1"/>
          <p:nvPr/>
        </p:nvSpPr>
        <p:spPr>
          <a:xfrm>
            <a:off x="5127628" y="5792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C382D7-CBBE-40C5-A9EE-3CF421098DA7}"/>
              </a:ext>
            </a:extLst>
          </p:cNvPr>
          <p:cNvSpPr/>
          <p:nvPr/>
        </p:nvSpPr>
        <p:spPr>
          <a:xfrm>
            <a:off x="4953000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EDC3E-83F2-4063-8BC7-82DC010A1F81}"/>
              </a:ext>
            </a:extLst>
          </p:cNvPr>
          <p:cNvSpPr txBox="1"/>
          <p:nvPr/>
        </p:nvSpPr>
        <p:spPr>
          <a:xfrm>
            <a:off x="5019046" y="4443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06A013-5FB2-421E-AFCD-130F00FC9863}"/>
              </a:ext>
            </a:extLst>
          </p:cNvPr>
          <p:cNvSpPr/>
          <p:nvPr/>
        </p:nvSpPr>
        <p:spPr>
          <a:xfrm>
            <a:off x="2438400" y="50234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187CA-6AC3-499A-9FE5-08E7900D8645}"/>
              </a:ext>
            </a:extLst>
          </p:cNvPr>
          <p:cNvSpPr txBox="1"/>
          <p:nvPr/>
        </p:nvSpPr>
        <p:spPr>
          <a:xfrm>
            <a:off x="2531844" y="5091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59D57A-BB4B-4B95-A532-A3973F53E562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622268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23EC21-0DEB-43A7-886C-2214430E5620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5455587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6B090E-244C-43F0-BB81-D42783431208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801280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949511-4435-4581-B550-A50651390EF7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622268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66BE14-1B15-46C2-82E4-0A22C77C4B2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622268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9F86B6-9561-4A80-A168-D0B539A576B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875429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E1F42B-3A52-4EB1-9039-13E87A6ABDBA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801280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1E0F2F-F16A-4440-B930-96DA9612F2B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875429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F60206-7E29-4430-8D71-F420E2E39F8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961541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246A7D-8968-44D0-B337-8ECB12728304}"/>
              </a:ext>
            </a:extLst>
          </p:cNvPr>
          <p:cNvSpPr txBox="1"/>
          <p:nvPr/>
        </p:nvSpPr>
        <p:spPr>
          <a:xfrm>
            <a:off x="2794900" y="4552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88A0D5-3E33-4BA5-A515-C944221E4AF9}"/>
              </a:ext>
            </a:extLst>
          </p:cNvPr>
          <p:cNvSpPr txBox="1"/>
          <p:nvPr/>
        </p:nvSpPr>
        <p:spPr>
          <a:xfrm>
            <a:off x="2758137" y="5625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372CD3-6292-4A77-9A18-7D741D4CB841}"/>
              </a:ext>
            </a:extLst>
          </p:cNvPr>
          <p:cNvSpPr txBox="1"/>
          <p:nvPr/>
        </p:nvSpPr>
        <p:spPr>
          <a:xfrm>
            <a:off x="3140254" y="51477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46454-9EDE-45E1-8A2B-8A2A0D0BF05F}"/>
              </a:ext>
            </a:extLst>
          </p:cNvPr>
          <p:cNvSpPr txBox="1"/>
          <p:nvPr/>
        </p:nvSpPr>
        <p:spPr>
          <a:xfrm>
            <a:off x="3660140" y="508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AE075F-B9E4-454B-AE02-4C92C810EF19}"/>
              </a:ext>
            </a:extLst>
          </p:cNvPr>
          <p:cNvSpPr txBox="1"/>
          <p:nvPr/>
        </p:nvSpPr>
        <p:spPr>
          <a:xfrm>
            <a:off x="4491032" y="5107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DE058D-8003-4706-B6AF-8D5EC566EF8A}"/>
              </a:ext>
            </a:extLst>
          </p:cNvPr>
          <p:cNvSpPr txBox="1"/>
          <p:nvPr/>
        </p:nvSpPr>
        <p:spPr>
          <a:xfrm>
            <a:off x="4256046" y="59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E62B4D-089E-4DCC-AAFD-66BBA3E5BA25}"/>
              </a:ext>
            </a:extLst>
          </p:cNvPr>
          <p:cNvSpPr txBox="1"/>
          <p:nvPr/>
        </p:nvSpPr>
        <p:spPr>
          <a:xfrm>
            <a:off x="5835365" y="45202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FEC5D4-AA92-4B8F-8452-985435E8A40A}"/>
              </a:ext>
            </a:extLst>
          </p:cNvPr>
          <p:cNvSpPr txBox="1"/>
          <p:nvPr/>
        </p:nvSpPr>
        <p:spPr>
          <a:xfrm>
            <a:off x="5184282" y="5100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9BB6BA-A550-4157-800E-6AF31BD6DDAF}"/>
              </a:ext>
            </a:extLst>
          </p:cNvPr>
          <p:cNvSpPr/>
          <p:nvPr/>
        </p:nvSpPr>
        <p:spPr>
          <a:xfrm>
            <a:off x="6096250" y="499151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8C5317-4DF1-4C07-BBB8-47571F58CB1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545135" y="5423690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1AEAF2D-08C6-4FC3-8503-5FF7A84513BE}"/>
              </a:ext>
            </a:extLst>
          </p:cNvPr>
          <p:cNvSpPr txBox="1"/>
          <p:nvPr/>
        </p:nvSpPr>
        <p:spPr>
          <a:xfrm>
            <a:off x="4226646" y="42603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BD7D3B-E025-4A5C-AFB8-07B2ACE09EC0}"/>
              </a:ext>
            </a:extLst>
          </p:cNvPr>
          <p:cNvSpPr txBox="1"/>
          <p:nvPr/>
        </p:nvSpPr>
        <p:spPr>
          <a:xfrm>
            <a:off x="5736816" y="5707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basic notations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9144000" cy="4572000"/>
          </a:xfrm>
        </p:spPr>
        <p:txBody>
          <a:bodyPr>
            <a:noAutofit/>
          </a:bodyPr>
          <a:lstStyle/>
          <a:p>
            <a:r>
              <a:rPr lang="en-AU" sz="1800" dirty="0">
                <a:latin typeface="CMSS10"/>
              </a:rPr>
              <a:t>Set of all incoming edges to a vertex v: denoted as E</a:t>
            </a:r>
            <a:r>
              <a:rPr lang="en-AU" sz="1800" baseline="-25000" dirty="0">
                <a:latin typeface="CMSS10"/>
              </a:rPr>
              <a:t>in</a:t>
            </a:r>
            <a:r>
              <a:rPr lang="en-AU" sz="1800" dirty="0">
                <a:latin typeface="CMSS10"/>
              </a:rPr>
              <a:t>(v)</a:t>
            </a:r>
          </a:p>
          <a:p>
            <a:pPr lvl="1"/>
            <a:r>
              <a:rPr lang="en-AU" sz="1400" dirty="0">
                <a:latin typeface="CMSS10"/>
              </a:rPr>
              <a:t>E</a:t>
            </a:r>
            <a:r>
              <a:rPr lang="en-AU" sz="1400" baseline="-25000" dirty="0">
                <a:latin typeface="CMSS10"/>
              </a:rPr>
              <a:t>in</a:t>
            </a:r>
            <a:r>
              <a:rPr lang="en-AU" sz="1400" dirty="0">
                <a:latin typeface="CMSS10"/>
              </a:rPr>
              <a:t>(b) = s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b, c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b, a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400" dirty="0">
                <a:latin typeface="CMSS10"/>
              </a:rPr>
              <a:t>b </a:t>
            </a:r>
          </a:p>
          <a:p>
            <a:pPr lvl="1"/>
            <a:r>
              <a:rPr lang="en-AU" sz="1200" dirty="0">
                <a:latin typeface="CMSS10"/>
              </a:rPr>
              <a:t>E</a:t>
            </a:r>
            <a:r>
              <a:rPr lang="en-AU" sz="1200" baseline="-25000" dirty="0">
                <a:latin typeface="CMSS10"/>
              </a:rPr>
              <a:t>in</a:t>
            </a:r>
            <a:r>
              <a:rPr lang="en-AU" sz="1200" dirty="0">
                <a:latin typeface="CMSS10"/>
              </a:rPr>
              <a:t>(a) = ?</a:t>
            </a:r>
            <a:endParaRPr lang="en-AU" sz="1300" dirty="0">
              <a:latin typeface="CMSS10"/>
            </a:endParaRPr>
          </a:p>
          <a:p>
            <a:r>
              <a:rPr lang="en-AU" sz="1800" dirty="0">
                <a:latin typeface="CMSS10"/>
              </a:rPr>
              <a:t>Set of all outgoing edges from a vertex v: denoted as </a:t>
            </a:r>
            <a:r>
              <a:rPr lang="en-AU" sz="1800" dirty="0" err="1">
                <a:latin typeface="CMSS10"/>
              </a:rPr>
              <a:t>E</a:t>
            </a:r>
            <a:r>
              <a:rPr lang="en-AU" sz="1800" baseline="-25000" dirty="0" err="1">
                <a:latin typeface="CMSS10"/>
              </a:rPr>
              <a:t>out</a:t>
            </a:r>
            <a:r>
              <a:rPr lang="en-AU" sz="1800" dirty="0">
                <a:latin typeface="CMSS10"/>
              </a:rPr>
              <a:t>(v)</a:t>
            </a:r>
          </a:p>
          <a:p>
            <a:pPr lvl="1"/>
            <a:r>
              <a:rPr lang="en-AU" sz="1200" dirty="0" err="1">
                <a:latin typeface="CMSS10"/>
              </a:rPr>
              <a:t>E</a:t>
            </a:r>
            <a:r>
              <a:rPr lang="en-AU" sz="1200" baseline="-25000" dirty="0" err="1">
                <a:latin typeface="CMSS10"/>
              </a:rPr>
              <a:t>out</a:t>
            </a:r>
            <a:r>
              <a:rPr lang="en-AU" sz="1200" dirty="0">
                <a:latin typeface="CMSS10"/>
              </a:rPr>
              <a:t>(b) = b </a:t>
            </a:r>
            <a:r>
              <a:rPr lang="en-AU" sz="12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200" dirty="0">
                <a:latin typeface="CMSS10"/>
              </a:rPr>
              <a:t>a, b </a:t>
            </a:r>
            <a:r>
              <a:rPr lang="en-AU" sz="1200" dirty="0">
                <a:latin typeface="CMSS10"/>
                <a:sym typeface="Wingdings" panose="05000000000000000000" pitchFamily="2" charset="2"/>
              </a:rPr>
              <a:t> </a:t>
            </a:r>
            <a:r>
              <a:rPr lang="en-AU" sz="1200" dirty="0">
                <a:latin typeface="CMSS10"/>
              </a:rPr>
              <a:t>d</a:t>
            </a:r>
          </a:p>
          <a:p>
            <a:pPr lvl="1"/>
            <a:r>
              <a:rPr lang="en-AU" sz="1400" dirty="0" err="1">
                <a:latin typeface="CMSS10"/>
              </a:rPr>
              <a:t>E</a:t>
            </a:r>
            <a:r>
              <a:rPr lang="en-AU" sz="1400" baseline="-25000" dirty="0" err="1">
                <a:latin typeface="CMSS10"/>
              </a:rPr>
              <a:t>out</a:t>
            </a:r>
            <a:r>
              <a:rPr lang="en-AU" sz="1400" dirty="0">
                <a:latin typeface="CMSS10"/>
              </a:rPr>
              <a:t>(a) = ?</a:t>
            </a:r>
            <a:endParaRPr lang="en-AU" sz="1600" dirty="0">
              <a:latin typeface="CMSS10"/>
            </a:endParaRPr>
          </a:p>
          <a:p>
            <a:r>
              <a:rPr lang="en-AU" sz="1800" dirty="0">
                <a:latin typeface="CMSS10"/>
              </a:rPr>
              <a:t>Source Vertex: denoted as s (has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no</a:t>
            </a:r>
            <a:r>
              <a:rPr lang="en-AU" sz="1800" dirty="0">
                <a:latin typeface="CMSS10"/>
              </a:rPr>
              <a:t> incoming edges)</a:t>
            </a:r>
          </a:p>
          <a:p>
            <a:r>
              <a:rPr lang="en-AU" sz="1800" dirty="0">
                <a:solidFill>
                  <a:schemeClr val="tx1"/>
                </a:solidFill>
                <a:latin typeface="CMSS10"/>
              </a:rPr>
              <a:t>Sink/target vertex: denoted as t (has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no</a:t>
            </a:r>
            <a:r>
              <a:rPr lang="en-AU" sz="1800" dirty="0">
                <a:solidFill>
                  <a:schemeClr val="tx1"/>
                </a:solidFill>
                <a:latin typeface="CMSS10"/>
              </a:rPr>
              <a:t> outgoing edges)</a:t>
            </a:r>
          </a:p>
          <a:p>
            <a:pPr marL="0" indent="0">
              <a:buNone/>
            </a:pPr>
            <a:endParaRPr lang="en-AU" sz="1800" dirty="0">
              <a:solidFill>
                <a:schemeClr val="tx1"/>
              </a:solidFill>
              <a:latin typeface="CMSS10"/>
            </a:endParaRPr>
          </a:p>
          <a:p>
            <a:endParaRPr lang="en-AU" sz="1800" dirty="0">
              <a:solidFill>
                <a:schemeClr val="tx1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385646-16CE-4847-9DD0-760AA5C31C38}"/>
              </a:ext>
            </a:extLst>
          </p:cNvPr>
          <p:cNvSpPr/>
          <p:nvPr/>
        </p:nvSpPr>
        <p:spPr>
          <a:xfrm>
            <a:off x="3456077" y="570837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333A2-F59C-47E4-8DEA-C6195D64C9BA}"/>
              </a:ext>
            </a:extLst>
          </p:cNvPr>
          <p:cNvSpPr txBox="1"/>
          <p:nvPr/>
        </p:nvSpPr>
        <p:spPr>
          <a:xfrm>
            <a:off x="3537659" y="5782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837F0E-A4D5-4A34-933A-F6F109C4CA9E}"/>
              </a:ext>
            </a:extLst>
          </p:cNvPr>
          <p:cNvSpPr/>
          <p:nvPr/>
        </p:nvSpPr>
        <p:spPr>
          <a:xfrm>
            <a:off x="3456077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3D130-C6DF-4134-A5CA-AB3C91DCCAE5}"/>
              </a:ext>
            </a:extLst>
          </p:cNvPr>
          <p:cNvSpPr txBox="1"/>
          <p:nvPr/>
        </p:nvSpPr>
        <p:spPr>
          <a:xfrm>
            <a:off x="3547646" y="44431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A89ED9-2570-43C6-ADE9-6B08F3A2EEC1}"/>
              </a:ext>
            </a:extLst>
          </p:cNvPr>
          <p:cNvSpPr/>
          <p:nvPr/>
        </p:nvSpPr>
        <p:spPr>
          <a:xfrm>
            <a:off x="5029200" y="57407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BD3D4-4715-4B97-9442-F4E1D0A877BC}"/>
              </a:ext>
            </a:extLst>
          </p:cNvPr>
          <p:cNvSpPr txBox="1"/>
          <p:nvPr/>
        </p:nvSpPr>
        <p:spPr>
          <a:xfrm>
            <a:off x="5127628" y="5792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C382D7-CBBE-40C5-A9EE-3CF421098DA7}"/>
              </a:ext>
            </a:extLst>
          </p:cNvPr>
          <p:cNvSpPr/>
          <p:nvPr/>
        </p:nvSpPr>
        <p:spPr>
          <a:xfrm>
            <a:off x="4953000" y="436910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EDC3E-83F2-4063-8BC7-82DC010A1F81}"/>
              </a:ext>
            </a:extLst>
          </p:cNvPr>
          <p:cNvSpPr txBox="1"/>
          <p:nvPr/>
        </p:nvSpPr>
        <p:spPr>
          <a:xfrm>
            <a:off x="5019046" y="4443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06A013-5FB2-421E-AFCD-130F00FC9863}"/>
              </a:ext>
            </a:extLst>
          </p:cNvPr>
          <p:cNvSpPr/>
          <p:nvPr/>
        </p:nvSpPr>
        <p:spPr>
          <a:xfrm>
            <a:off x="2438400" y="50234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187CA-6AC3-499A-9FE5-08E7900D8645}"/>
              </a:ext>
            </a:extLst>
          </p:cNvPr>
          <p:cNvSpPr txBox="1"/>
          <p:nvPr/>
        </p:nvSpPr>
        <p:spPr>
          <a:xfrm>
            <a:off x="2531844" y="5091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59D57A-BB4B-4B95-A532-A3973F53E562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622268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23EC21-0DEB-43A7-886C-2214430E5620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5455587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6B090E-244C-43F0-BB81-D42783431208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801280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949511-4435-4581-B550-A50651390EF7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622268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66BE14-1B15-46C2-82E4-0A22C77C4B2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622268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9F86B6-9561-4A80-A168-D0B539A576B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875429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E1F42B-3A52-4EB1-9039-13E87A6ABDBA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801280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1E0F2F-F16A-4440-B930-96DA9612F2B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875429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F60206-7E29-4430-8D71-F420E2E39F8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961541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246A7D-8968-44D0-B337-8ECB12728304}"/>
              </a:ext>
            </a:extLst>
          </p:cNvPr>
          <p:cNvSpPr txBox="1"/>
          <p:nvPr/>
        </p:nvSpPr>
        <p:spPr>
          <a:xfrm>
            <a:off x="2794900" y="4552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88A0D5-3E33-4BA5-A515-C944221E4AF9}"/>
              </a:ext>
            </a:extLst>
          </p:cNvPr>
          <p:cNvSpPr txBox="1"/>
          <p:nvPr/>
        </p:nvSpPr>
        <p:spPr>
          <a:xfrm>
            <a:off x="2758137" y="5625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372CD3-6292-4A77-9A18-7D741D4CB841}"/>
              </a:ext>
            </a:extLst>
          </p:cNvPr>
          <p:cNvSpPr txBox="1"/>
          <p:nvPr/>
        </p:nvSpPr>
        <p:spPr>
          <a:xfrm>
            <a:off x="3140254" y="51477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C46454-9EDE-45E1-8A2B-8A2A0D0BF05F}"/>
              </a:ext>
            </a:extLst>
          </p:cNvPr>
          <p:cNvSpPr txBox="1"/>
          <p:nvPr/>
        </p:nvSpPr>
        <p:spPr>
          <a:xfrm>
            <a:off x="3660140" y="5085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AE075F-B9E4-454B-AE02-4C92C810EF19}"/>
              </a:ext>
            </a:extLst>
          </p:cNvPr>
          <p:cNvSpPr txBox="1"/>
          <p:nvPr/>
        </p:nvSpPr>
        <p:spPr>
          <a:xfrm>
            <a:off x="4491032" y="5107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DE058D-8003-4706-B6AF-8D5EC566EF8A}"/>
              </a:ext>
            </a:extLst>
          </p:cNvPr>
          <p:cNvSpPr txBox="1"/>
          <p:nvPr/>
        </p:nvSpPr>
        <p:spPr>
          <a:xfrm>
            <a:off x="4256046" y="59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E62B4D-089E-4DCC-AAFD-66BBA3E5BA25}"/>
              </a:ext>
            </a:extLst>
          </p:cNvPr>
          <p:cNvSpPr txBox="1"/>
          <p:nvPr/>
        </p:nvSpPr>
        <p:spPr>
          <a:xfrm>
            <a:off x="5835365" y="45202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FEC5D4-AA92-4B8F-8452-985435E8A40A}"/>
              </a:ext>
            </a:extLst>
          </p:cNvPr>
          <p:cNvSpPr txBox="1"/>
          <p:nvPr/>
        </p:nvSpPr>
        <p:spPr>
          <a:xfrm>
            <a:off x="5184282" y="5100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9BB6BA-A550-4157-800E-6AF31BD6DDAF}"/>
              </a:ext>
            </a:extLst>
          </p:cNvPr>
          <p:cNvSpPr/>
          <p:nvPr/>
        </p:nvSpPr>
        <p:spPr>
          <a:xfrm>
            <a:off x="6096250" y="499151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8C5317-4DF1-4C07-BBB8-47571F58CB1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545135" y="5423690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1AEAF2D-08C6-4FC3-8503-5FF7A84513BE}"/>
              </a:ext>
            </a:extLst>
          </p:cNvPr>
          <p:cNvSpPr txBox="1"/>
          <p:nvPr/>
        </p:nvSpPr>
        <p:spPr>
          <a:xfrm>
            <a:off x="4226646" y="426030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BD7D3B-E025-4A5C-AFB8-07B2ACE09EC0}"/>
              </a:ext>
            </a:extLst>
          </p:cNvPr>
          <p:cNvSpPr txBox="1"/>
          <p:nvPr/>
        </p:nvSpPr>
        <p:spPr>
          <a:xfrm>
            <a:off x="5736816" y="5707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50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740" y="987552"/>
            <a:ext cx="8503920" cy="4572000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Flow is an </a:t>
            </a:r>
            <a:r>
              <a:rPr lang="en-AU" sz="1800" b="1" dirty="0">
                <a:solidFill>
                  <a:srgbClr val="7030A0"/>
                </a:solidFill>
                <a:latin typeface="CMSSBX10"/>
              </a:rPr>
              <a:t>assignment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how much material is flowing through each edge in the flow network given its stated edge capacity.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 vertices (except source and sink) </a:t>
            </a:r>
            <a:r>
              <a:rPr lang="en-AU" sz="1800" dirty="0">
                <a:solidFill>
                  <a:srgbClr val="C00000"/>
                </a:solidFill>
                <a:latin typeface="CMSSBX10"/>
              </a:rPr>
              <a:t>conserve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their flow. That is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The total amount flowing </a:t>
            </a:r>
            <a:r>
              <a:rPr lang="en-AU" sz="1800" dirty="0">
                <a:solidFill>
                  <a:srgbClr val="FF0000"/>
                </a:solidFill>
                <a:latin typeface="txbtt"/>
              </a:rPr>
              <a:t>into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any vertex (through incoming </a:t>
            </a:r>
            <a:r>
              <a:rPr lang="en-AU" sz="1800">
                <a:solidFill>
                  <a:srgbClr val="000000"/>
                </a:solidFill>
                <a:latin typeface="CMSS10"/>
              </a:rPr>
              <a:t>edges)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1800" dirty="0">
                <a:solidFill>
                  <a:srgbClr val="000000"/>
                </a:solidFill>
                <a:latin typeface="CMSSBX10"/>
              </a:rPr>
              <a:t>		IS EQUAL TO</a:t>
            </a:r>
          </a:p>
          <a:p>
            <a:pPr marL="274320" lvl="1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the total amount flowing </a:t>
            </a:r>
            <a:r>
              <a:rPr lang="en-AU" sz="1800" dirty="0">
                <a:solidFill>
                  <a:srgbClr val="FF0000"/>
                </a:solidFill>
                <a:latin typeface="txbtt"/>
              </a:rPr>
              <a:t>out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that vertex (through outgoing edges).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I.e., Total incoming flow at a vertex = total outgoing flow at a vertex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This key property is called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flow conservation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  <a:endParaRPr lang="en-AU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34560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35376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34560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35476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50292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51276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49530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50190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4384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25318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25813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26670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3140254" y="46069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36601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44419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42560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57090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51842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60962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5451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40510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57368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62B5E-F350-4EC8-A445-D1D510136AEE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</p:spTree>
    <p:extLst>
      <p:ext uri="{BB962C8B-B14F-4D97-AF65-F5344CB8AC3E}">
        <p14:creationId xmlns:p14="http://schemas.microsoft.com/office/powerpoint/2010/main" val="7204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 of a Flow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CMSS10"/>
              </a:rPr>
              <a:t>A flow network must satisfy the following two properties.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</a:rPr>
              <a:t>Property 1: Capacity Constraint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For each edge e, its flow, denoted as f(e), is bounded by the capacity of its edge, i.e., 0 ≤ f(e) ≤ c(e)  where c(e) is the capacity of the edge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</a:rPr>
              <a:t>Property 2: Flow Conservation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For any vertex v (except source and sink), the total flow coming into the vertex must be equal to the total flow going out from this vertex – formally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What is total outgoing flow of b?</a:t>
            </a:r>
          </a:p>
          <a:p>
            <a:r>
              <a:rPr lang="en-AU" sz="1600" dirty="0">
                <a:solidFill>
                  <a:srgbClr val="000000"/>
                </a:solidFill>
                <a:latin typeface="CMSS10"/>
              </a:rPr>
              <a:t>What is total incoming flow of b?</a:t>
            </a:r>
          </a:p>
          <a:p>
            <a:pPr marL="0" indent="0">
              <a:buNone/>
            </a:pPr>
            <a:endParaRPr lang="en-AU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34560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35376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34560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35476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50292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51276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49530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50190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4384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25318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28705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28705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5302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9624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54593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2061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8882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37092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624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25813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26670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31402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36601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44419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42560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57090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51842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60962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5451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40510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57368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  <p:pic>
        <p:nvPicPr>
          <p:cNvPr id="38" name="Picture 37" descr="A close up of a clock&#10;&#10;Description generated with high confidence">
            <a:extLst>
              <a:ext uri="{FF2B5EF4-FFF2-40B4-BE49-F238E27FC236}">
                <a16:creationId xmlns:a16="http://schemas.microsoft.com/office/drawing/2014/main" id="{67E17358-45E8-467A-B72E-0A4DF14EC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149" y="2740397"/>
            <a:ext cx="3185436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Maximum-flow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2393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Value of a flow in a network:</a:t>
            </a:r>
          </a:p>
          <a:p>
            <a:r>
              <a:rPr lang="en-AU" sz="2000" dirty="0">
                <a:latin typeface="CMSS10"/>
              </a:rPr>
              <a:t>Given that flow network satisfies the capacity constraint and flow conservation properties, f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low of a network is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total flow out of the source vertex.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Equivalently, this is the same as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total flow into sink vertex.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10"/>
              </a:rPr>
              <a:t>What is the flow value in the flow network at bottom right?</a:t>
            </a:r>
          </a:p>
          <a:p>
            <a:pPr lvl="1"/>
            <a:r>
              <a:rPr lang="en-AU" sz="1500" dirty="0">
                <a:solidFill>
                  <a:schemeClr val="tx1"/>
                </a:solidFill>
                <a:latin typeface="CMSS10"/>
              </a:rPr>
              <a:t>What is the flow value in the flow network at bottom left?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Maximum-flow problem</a:t>
            </a:r>
          </a:p>
          <a:p>
            <a:r>
              <a:rPr lang="en-AU" sz="2000" dirty="0">
                <a:latin typeface="CMSS10"/>
              </a:rPr>
              <a:t>Given a flow network, what is the maximum value of the flow that can be sent from source s to sink t without violating the flow network properties.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733904" y="5854042"/>
            <a:ext cx="804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Green</a:t>
            </a:r>
            <a:r>
              <a:rPr lang="en-AU" dirty="0"/>
              <a:t> numbers indicate </a:t>
            </a:r>
            <a:r>
              <a:rPr lang="en-AU" dirty="0">
                <a:solidFill>
                  <a:srgbClr val="00B050"/>
                </a:solidFill>
              </a:rPr>
              <a:t>flow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red</a:t>
            </a:r>
            <a:r>
              <a:rPr lang="en-AU" dirty="0"/>
              <a:t> indicate </a:t>
            </a:r>
            <a:r>
              <a:rPr lang="en-AU" dirty="0">
                <a:solidFill>
                  <a:srgbClr val="FF0000"/>
                </a:solidFill>
              </a:rPr>
              <a:t>capacity. </a:t>
            </a:r>
            <a:r>
              <a:rPr lang="en-AU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1D88E0-E651-4BF7-8FD8-8A50BE9BB215}"/>
              </a:ext>
            </a:extLst>
          </p:cNvPr>
          <p:cNvCxnSpPr>
            <a:stCxn id="78" idx="7"/>
            <a:endCxn id="72" idx="2"/>
          </p:cNvCxnSpPr>
          <p:nvPr/>
        </p:nvCxnSpPr>
        <p:spPr>
          <a:xfrm flipV="1">
            <a:off x="5183401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BB2F9-4E6F-45D8-BC6C-CCFE64CFD264}"/>
              </a:ext>
            </a:extLst>
          </p:cNvPr>
          <p:cNvCxnSpPr>
            <a:cxnSpLocks/>
            <a:stCxn id="78" idx="5"/>
            <a:endCxn id="70" idx="2"/>
          </p:cNvCxnSpPr>
          <p:nvPr/>
        </p:nvCxnSpPr>
        <p:spPr>
          <a:xfrm>
            <a:off x="5183401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9E79414-EA81-4CF9-87C9-73EAAC08254A}"/>
              </a:ext>
            </a:extLst>
          </p:cNvPr>
          <p:cNvCxnSpPr>
            <a:stCxn id="72" idx="6"/>
            <a:endCxn id="76" idx="2"/>
          </p:cNvCxnSpPr>
          <p:nvPr/>
        </p:nvCxnSpPr>
        <p:spPr>
          <a:xfrm>
            <a:off x="6275227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EB8D08F-4535-4258-9CCB-3327B608A5F5}"/>
              </a:ext>
            </a:extLst>
          </p:cNvPr>
          <p:cNvCxnSpPr>
            <a:cxnSpLocks/>
            <a:endCxn id="76" idx="4"/>
          </p:cNvCxnSpPr>
          <p:nvPr/>
        </p:nvCxnSpPr>
        <p:spPr>
          <a:xfrm flipH="1" flipV="1">
            <a:off x="7518989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F4A13E-C132-4431-87D8-20A4F04A69DC}"/>
              </a:ext>
            </a:extLst>
          </p:cNvPr>
          <p:cNvCxnSpPr>
            <a:cxnSpLocks/>
            <a:stCxn id="76" idx="3"/>
            <a:endCxn id="70" idx="7"/>
          </p:cNvCxnSpPr>
          <p:nvPr/>
        </p:nvCxnSpPr>
        <p:spPr>
          <a:xfrm flipH="1">
            <a:off x="6201078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A6BD76-106A-4230-8AD7-E22D92BB38C7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6022066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D4A98C7-24BA-4FF6-8F37-649FCB709E73}"/>
              </a:ext>
            </a:extLst>
          </p:cNvPr>
          <p:cNvSpPr txBox="1"/>
          <p:nvPr/>
        </p:nvSpPr>
        <p:spPr>
          <a:xfrm>
            <a:off x="4894186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898E55-67EC-4023-953D-2EAE64B83153}"/>
              </a:ext>
            </a:extLst>
          </p:cNvPr>
          <p:cNvSpPr txBox="1"/>
          <p:nvPr/>
        </p:nvSpPr>
        <p:spPr>
          <a:xfrm>
            <a:off x="4868707" y="514470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E7DEFF-B977-452F-A880-09685AB538B8}"/>
              </a:ext>
            </a:extLst>
          </p:cNvPr>
          <p:cNvSpPr txBox="1"/>
          <p:nvPr/>
        </p:nvSpPr>
        <p:spPr>
          <a:xfrm>
            <a:off x="5453081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5BE119-E7D7-417C-BF4D-2F260CD6F6AD}"/>
              </a:ext>
            </a:extLst>
          </p:cNvPr>
          <p:cNvSpPr txBox="1"/>
          <p:nvPr/>
        </p:nvSpPr>
        <p:spPr>
          <a:xfrm>
            <a:off x="5972967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A9F474-745A-4D9B-ACF7-ACE0108D8666}"/>
              </a:ext>
            </a:extLst>
          </p:cNvPr>
          <p:cNvSpPr txBox="1"/>
          <p:nvPr/>
        </p:nvSpPr>
        <p:spPr>
          <a:xfrm>
            <a:off x="6754729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C081E8-7A17-4C34-9EBE-C141A5F330BC}"/>
              </a:ext>
            </a:extLst>
          </p:cNvPr>
          <p:cNvSpPr txBox="1"/>
          <p:nvPr/>
        </p:nvSpPr>
        <p:spPr>
          <a:xfrm>
            <a:off x="6568873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E917D6-EFAC-4415-AD17-6BB37C79C779}"/>
              </a:ext>
            </a:extLst>
          </p:cNvPr>
          <p:cNvSpPr txBox="1"/>
          <p:nvPr/>
        </p:nvSpPr>
        <p:spPr>
          <a:xfrm>
            <a:off x="7497109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8D3D41-F381-4054-AAE4-A6D1B8D6C262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7857962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EF722E5-243F-42A1-AF84-E2413481AC40}"/>
              </a:ext>
            </a:extLst>
          </p:cNvPr>
          <p:cNvSpPr txBox="1"/>
          <p:nvPr/>
        </p:nvSpPr>
        <p:spPr>
          <a:xfrm>
            <a:off x="6363885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D4B4B8-6649-4233-A9E2-C5423D45704D}"/>
              </a:ext>
            </a:extLst>
          </p:cNvPr>
          <p:cNvSpPr txBox="1"/>
          <p:nvPr/>
        </p:nvSpPr>
        <p:spPr>
          <a:xfrm>
            <a:off x="8049643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89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Topological Sort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Min-cut Max-flow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  <p:pic>
        <p:nvPicPr>
          <p:cNvPr id="5" name="Picture 4" descr="A picture containing person, indoor, man, sitting&#10;&#10;Description generated with high confidence">
            <a:extLst>
              <a:ext uri="{FF2B5EF4-FFF2-40B4-BE49-F238E27FC236}">
                <a16:creationId xmlns:a16="http://schemas.microsoft.com/office/drawing/2014/main" id="{D402C304-2E32-4FC7-86A5-FEEBF3B79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44" y="1524000"/>
            <a:ext cx="3746912" cy="46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Residual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503920" cy="2393548"/>
          </a:xfrm>
        </p:spPr>
        <p:txBody>
          <a:bodyPr>
            <a:normAutofit fontScale="850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Residual network has the same vertices as the original network.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every directed edge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20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v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in flow network, we add two edges in the residual network: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MSS10"/>
              </a:rPr>
              <a:t>Forward edge/Residual edge: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 edge in the same direction as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v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with the residual/remaining capacity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Indicates the remaining capacity (remaining amount of flow) that can be sent via the edge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Edge is not created if remaining capacity is 0</a:t>
            </a:r>
            <a:r>
              <a:rPr lang="en-AU" sz="13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600" dirty="0">
                <a:solidFill>
                  <a:srgbClr val="0070C0"/>
                </a:solidFill>
                <a:latin typeface="CMSS10"/>
              </a:rPr>
              <a:t>Backward edge/Reversible flow edge: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An edge in the direction opposite to 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(i.e., 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vu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  <a:r>
              <a:rPr lang="en-AU" sz="1600" dirty="0">
                <a:solidFill>
                  <a:srgbClr val="000000"/>
                </a:solidFill>
                <a:latin typeface="CMSS10"/>
              </a:rPr>
              <a:t> with weight equal to the current flow of </a:t>
            </a:r>
            <a:r>
              <a:rPr lang="en-AU" sz="16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6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r>
              <a:rPr lang="en-AU" sz="16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flow network</a:t>
            </a:r>
            <a:endParaRPr lang="en-AU" sz="1600" dirty="0">
              <a:solidFill>
                <a:srgbClr val="000000"/>
              </a:solidFill>
              <a:latin typeface="CMSS10"/>
            </a:endParaRP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Indicates the flow that can be reversed/cancelled </a:t>
            </a:r>
          </a:p>
          <a:p>
            <a:pPr lvl="2"/>
            <a:r>
              <a:rPr lang="en-AU" sz="1600" dirty="0">
                <a:solidFill>
                  <a:srgbClr val="000000"/>
                </a:solidFill>
                <a:latin typeface="CMSS10"/>
              </a:rPr>
              <a:t>Edge is not created if reversible flow is 0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Edges in the same direction are merged into a single edge with total weight shown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1D88E0-E651-4BF7-8FD8-8A50BE9BB215}"/>
              </a:ext>
            </a:extLst>
          </p:cNvPr>
          <p:cNvCxnSpPr>
            <a:cxnSpLocks/>
          </p:cNvCxnSpPr>
          <p:nvPr/>
        </p:nvCxnSpPr>
        <p:spPr>
          <a:xfrm flipV="1">
            <a:off x="5129497" y="4009966"/>
            <a:ext cx="638727" cy="50392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BB2F9-4E6F-45D8-BC6C-CCFE64CFD264}"/>
              </a:ext>
            </a:extLst>
          </p:cNvPr>
          <p:cNvCxnSpPr>
            <a:cxnSpLocks/>
          </p:cNvCxnSpPr>
          <p:nvPr/>
        </p:nvCxnSpPr>
        <p:spPr>
          <a:xfrm>
            <a:off x="5205697" y="4966288"/>
            <a:ext cx="585503" cy="36771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F4A13E-C132-4431-87D8-20A4F04A69DC}"/>
              </a:ext>
            </a:extLst>
          </p:cNvPr>
          <p:cNvCxnSpPr>
            <a:cxnSpLocks/>
          </p:cNvCxnSpPr>
          <p:nvPr/>
        </p:nvCxnSpPr>
        <p:spPr>
          <a:xfrm flipH="1">
            <a:off x="6301567" y="4392360"/>
            <a:ext cx="1072369" cy="94164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A6BD76-106A-4230-8AD7-E22D92BB38C7}"/>
              </a:ext>
            </a:extLst>
          </p:cNvPr>
          <p:cNvCxnSpPr>
            <a:cxnSpLocks/>
          </p:cNvCxnSpPr>
          <p:nvPr/>
        </p:nvCxnSpPr>
        <p:spPr>
          <a:xfrm flipV="1">
            <a:off x="6019800" y="4371420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D4A98C7-24BA-4FF6-8F37-649FCB709E73}"/>
              </a:ext>
            </a:extLst>
          </p:cNvPr>
          <p:cNvSpPr txBox="1"/>
          <p:nvPr/>
        </p:nvSpPr>
        <p:spPr>
          <a:xfrm>
            <a:off x="5097294" y="4009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898E55-67EC-4023-953D-2EAE64B83153}"/>
              </a:ext>
            </a:extLst>
          </p:cNvPr>
          <p:cNvSpPr txBox="1"/>
          <p:nvPr/>
        </p:nvSpPr>
        <p:spPr>
          <a:xfrm>
            <a:off x="5380200" y="4832650"/>
            <a:ext cx="2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E7DEFF-B977-452F-A880-09685AB538B8}"/>
              </a:ext>
            </a:extLst>
          </p:cNvPr>
          <p:cNvSpPr txBox="1"/>
          <p:nvPr/>
        </p:nvSpPr>
        <p:spPr>
          <a:xfrm>
            <a:off x="5519573" y="464376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5BE119-E7D7-417C-BF4D-2F260CD6F6AD}"/>
              </a:ext>
            </a:extLst>
          </p:cNvPr>
          <p:cNvSpPr txBox="1"/>
          <p:nvPr/>
        </p:nvSpPr>
        <p:spPr>
          <a:xfrm>
            <a:off x="601980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A9F474-745A-4D9B-ACF7-ACE0108D8666}"/>
              </a:ext>
            </a:extLst>
          </p:cNvPr>
          <p:cNvSpPr txBox="1"/>
          <p:nvPr/>
        </p:nvSpPr>
        <p:spPr>
          <a:xfrm>
            <a:off x="6843217" y="47852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C081E8-7A17-4C34-9EBE-C141A5F330BC}"/>
              </a:ext>
            </a:extLst>
          </p:cNvPr>
          <p:cNvSpPr txBox="1"/>
          <p:nvPr/>
        </p:nvSpPr>
        <p:spPr>
          <a:xfrm>
            <a:off x="6621294" y="512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014403F-CCDC-4F26-AF0E-9A93966A097A}"/>
              </a:ext>
            </a:extLst>
          </p:cNvPr>
          <p:cNvCxnSpPr>
            <a:cxnSpLocks/>
          </p:cNvCxnSpPr>
          <p:nvPr/>
        </p:nvCxnSpPr>
        <p:spPr>
          <a:xfrm flipH="1">
            <a:off x="5205697" y="4172905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10C0607-211C-49E5-B684-11E3A0ABAEF4}"/>
              </a:ext>
            </a:extLst>
          </p:cNvPr>
          <p:cNvSpPr txBox="1"/>
          <p:nvPr/>
        </p:nvSpPr>
        <p:spPr>
          <a:xfrm>
            <a:off x="5443373" y="42672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4C354C-3DDB-45A2-B7B8-77EE56484568}"/>
              </a:ext>
            </a:extLst>
          </p:cNvPr>
          <p:cNvCxnSpPr>
            <a:cxnSpLocks/>
          </p:cNvCxnSpPr>
          <p:nvPr/>
        </p:nvCxnSpPr>
        <p:spPr>
          <a:xfrm flipH="1">
            <a:off x="6241469" y="4109986"/>
            <a:ext cx="1020307" cy="481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A6906F-3538-4C3B-BA27-1DC38A20427B}"/>
              </a:ext>
            </a:extLst>
          </p:cNvPr>
          <p:cNvSpPr txBox="1"/>
          <p:nvPr/>
        </p:nvSpPr>
        <p:spPr>
          <a:xfrm>
            <a:off x="6568873" y="37705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A47252D-97C7-4DF8-AFEC-CFF2166F77FC}"/>
              </a:ext>
            </a:extLst>
          </p:cNvPr>
          <p:cNvCxnSpPr>
            <a:cxnSpLocks/>
            <a:stCxn id="70" idx="2"/>
          </p:cNvCxnSpPr>
          <p:nvPr/>
        </p:nvCxnSpPr>
        <p:spPr>
          <a:xfrm flipH="1" flipV="1">
            <a:off x="5104589" y="5060947"/>
            <a:ext cx="664315" cy="39658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860EA-A45E-47E5-96E9-835581728C98}"/>
              </a:ext>
            </a:extLst>
          </p:cNvPr>
          <p:cNvSpPr txBox="1"/>
          <p:nvPr/>
        </p:nvSpPr>
        <p:spPr>
          <a:xfrm>
            <a:off x="5197654" y="523720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8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E9A7057-40BD-48F7-9DE7-EA4CFA5169EF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156514" y="4297271"/>
            <a:ext cx="1183462" cy="9971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646AA6-A168-4B7B-A247-2C7FED959244}"/>
              </a:ext>
            </a:extLst>
          </p:cNvPr>
          <p:cNvSpPr txBox="1"/>
          <p:nvPr/>
        </p:nvSpPr>
        <p:spPr>
          <a:xfrm>
            <a:off x="6446215" y="4451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FF3B632-DDE0-4512-B942-09D76B970B19}"/>
              </a:ext>
            </a:extLst>
          </p:cNvPr>
          <p:cNvCxnSpPr>
            <a:cxnSpLocks/>
          </p:cNvCxnSpPr>
          <p:nvPr/>
        </p:nvCxnSpPr>
        <p:spPr>
          <a:xfrm flipH="1" flipV="1">
            <a:off x="6220259" y="5665535"/>
            <a:ext cx="1175846" cy="226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26DDF43-769C-4A9D-8E69-3FFF00C11D7B}"/>
              </a:ext>
            </a:extLst>
          </p:cNvPr>
          <p:cNvSpPr txBox="1"/>
          <p:nvPr/>
        </p:nvSpPr>
        <p:spPr>
          <a:xfrm>
            <a:off x="6578713" y="56700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C2A7A7-E379-4649-BF39-39FA791B70FD}"/>
              </a:ext>
            </a:extLst>
          </p:cNvPr>
          <p:cNvCxnSpPr>
            <a:cxnSpLocks/>
            <a:endCxn id="74" idx="6"/>
          </p:cNvCxnSpPr>
          <p:nvPr/>
        </p:nvCxnSpPr>
        <p:spPr>
          <a:xfrm flipH="1">
            <a:off x="7848350" y="4946291"/>
            <a:ext cx="621200" cy="54356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5CDBE06-FC05-4E42-9E2F-B2F2838D11F6}"/>
              </a:ext>
            </a:extLst>
          </p:cNvPr>
          <p:cNvSpPr txBox="1"/>
          <p:nvPr/>
        </p:nvSpPr>
        <p:spPr>
          <a:xfrm>
            <a:off x="8081981" y="5162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2EECD02-6A12-454D-BBC0-73D0F3F58306}"/>
              </a:ext>
            </a:extLst>
          </p:cNvPr>
          <p:cNvCxnSpPr>
            <a:cxnSpLocks/>
            <a:stCxn id="76" idx="4"/>
          </p:cNvCxnSpPr>
          <p:nvPr/>
        </p:nvCxnSpPr>
        <p:spPr>
          <a:xfrm>
            <a:off x="7518989" y="4371420"/>
            <a:ext cx="51075" cy="84665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5DC879E-723D-4376-8D4A-1F88531DC144}"/>
              </a:ext>
            </a:extLst>
          </p:cNvPr>
          <p:cNvSpPr txBox="1"/>
          <p:nvPr/>
        </p:nvSpPr>
        <p:spPr>
          <a:xfrm>
            <a:off x="7524870" y="4587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86825E8-C34C-4FD2-8BAC-CF0F3E64DC3F}"/>
              </a:ext>
            </a:extLst>
          </p:cNvPr>
          <p:cNvCxnSpPr>
            <a:cxnSpLocks/>
          </p:cNvCxnSpPr>
          <p:nvPr/>
        </p:nvCxnSpPr>
        <p:spPr>
          <a:xfrm flipH="1" flipV="1">
            <a:off x="7760028" y="4250966"/>
            <a:ext cx="698172" cy="39723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F5A25C2-6AD0-4651-BA1E-4400A00F732E}"/>
              </a:ext>
            </a:extLst>
          </p:cNvPr>
          <p:cNvSpPr txBox="1"/>
          <p:nvPr/>
        </p:nvSpPr>
        <p:spPr>
          <a:xfrm>
            <a:off x="7875682" y="4445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CC09B1-B86E-4E22-884A-7027016DDEE8}"/>
              </a:ext>
            </a:extLst>
          </p:cNvPr>
          <p:cNvSpPr txBox="1"/>
          <p:nvPr/>
        </p:nvSpPr>
        <p:spPr>
          <a:xfrm>
            <a:off x="4966032" y="5917199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50D906-9708-4648-9B51-FE9917BDC50C}"/>
              </a:ext>
            </a:extLst>
          </p:cNvPr>
          <p:cNvSpPr txBox="1"/>
          <p:nvPr/>
        </p:nvSpPr>
        <p:spPr>
          <a:xfrm>
            <a:off x="6682074" y="3202851"/>
            <a:ext cx="214257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MARS: Weight of ?</a:t>
            </a:r>
          </a:p>
        </p:txBody>
      </p:sp>
    </p:spTree>
    <p:extLst>
      <p:ext uri="{BB962C8B-B14F-4D97-AF65-F5344CB8AC3E}">
        <p14:creationId xmlns:p14="http://schemas.microsoft.com/office/powerpoint/2010/main" val="20384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102" grpId="0"/>
      <p:bldP spid="104" grpId="0"/>
      <p:bldP spid="106" grpId="0"/>
      <p:bldP spid="108" grpId="0"/>
      <p:bldP spid="110" grpId="0"/>
      <p:bldP spid="112" grpId="0"/>
      <p:bldP spid="114" grpId="0"/>
      <p:bldP spid="116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 fontScale="90000"/>
          </a:bodyPr>
          <a:lstStyle/>
          <a:p>
            <a:r>
              <a:rPr lang="en-AU" dirty="0"/>
              <a:t>Augmenting Path in Residual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Augmenting path is any simple path (a path without repeating vertices) from source s to target t.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E.g., 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s  b  c  t (shown in purple edges)</a:t>
            </a:r>
          </a:p>
          <a:p>
            <a:r>
              <a:rPr lang="en-AU" sz="20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Residual capacity 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of a path is the minimum edge weight on this path (e.g., 4 in the example)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For each edge along this path, we can push additional flow equal to the “residual capacity of the path” in the flow network, e.g., 4 along each edge on s  b  c t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371559" y="400996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457200" y="5105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232102" y="46666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9FB9A6-2B7A-4751-92E9-C0E60F01D00E}"/>
              </a:ext>
            </a:extLst>
          </p:cNvPr>
          <p:cNvSpPr/>
          <p:nvPr/>
        </p:nvSpPr>
        <p:spPr>
          <a:xfrm>
            <a:off x="5768904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D2C7F-0FB1-401B-AA50-AA58B9688338}"/>
              </a:ext>
            </a:extLst>
          </p:cNvPr>
          <p:cNvSpPr txBox="1"/>
          <p:nvPr/>
        </p:nvSpPr>
        <p:spPr>
          <a:xfrm>
            <a:off x="5850486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C5F55DD-35D2-4E05-9334-1E3374ADEFCD}"/>
              </a:ext>
            </a:extLst>
          </p:cNvPr>
          <p:cNvSpPr/>
          <p:nvPr/>
        </p:nvSpPr>
        <p:spPr>
          <a:xfrm>
            <a:off x="5768904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701614-5A8A-4C27-9766-A0BF4B351120}"/>
              </a:ext>
            </a:extLst>
          </p:cNvPr>
          <p:cNvSpPr txBox="1"/>
          <p:nvPr/>
        </p:nvSpPr>
        <p:spPr>
          <a:xfrm>
            <a:off x="5860473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3FB0D17-6698-4FAA-86EB-57B4D31809CA}"/>
              </a:ext>
            </a:extLst>
          </p:cNvPr>
          <p:cNvSpPr/>
          <p:nvPr/>
        </p:nvSpPr>
        <p:spPr>
          <a:xfrm>
            <a:off x="7342027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2E1D68-B1F5-46B1-92A2-1261FEDDBC64}"/>
              </a:ext>
            </a:extLst>
          </p:cNvPr>
          <p:cNvSpPr txBox="1"/>
          <p:nvPr/>
        </p:nvSpPr>
        <p:spPr>
          <a:xfrm>
            <a:off x="7440455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B169ED4-4558-4F2B-B5E2-2D5945010E48}"/>
              </a:ext>
            </a:extLst>
          </p:cNvPr>
          <p:cNvSpPr/>
          <p:nvPr/>
        </p:nvSpPr>
        <p:spPr>
          <a:xfrm>
            <a:off x="726582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26612B-113D-461A-94BD-B092DAF20C7C}"/>
              </a:ext>
            </a:extLst>
          </p:cNvPr>
          <p:cNvSpPr txBox="1"/>
          <p:nvPr/>
        </p:nvSpPr>
        <p:spPr>
          <a:xfrm>
            <a:off x="7331873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C108AA-099B-4177-B181-2B6EC985F2CA}"/>
              </a:ext>
            </a:extLst>
          </p:cNvPr>
          <p:cNvSpPr/>
          <p:nvPr/>
        </p:nvSpPr>
        <p:spPr>
          <a:xfrm>
            <a:off x="4751227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82BDDAC-3000-4116-86FB-050D4C52414F}"/>
              </a:ext>
            </a:extLst>
          </p:cNvPr>
          <p:cNvSpPr txBox="1"/>
          <p:nvPr/>
        </p:nvSpPr>
        <p:spPr>
          <a:xfrm>
            <a:off x="4844671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1D88E0-E651-4BF7-8FD8-8A50BE9BB215}"/>
              </a:ext>
            </a:extLst>
          </p:cNvPr>
          <p:cNvCxnSpPr>
            <a:cxnSpLocks/>
          </p:cNvCxnSpPr>
          <p:nvPr/>
        </p:nvCxnSpPr>
        <p:spPr>
          <a:xfrm flipV="1">
            <a:off x="5129497" y="4009966"/>
            <a:ext cx="638727" cy="503929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BB2F9-4E6F-45D8-BC6C-CCFE64CFD264}"/>
              </a:ext>
            </a:extLst>
          </p:cNvPr>
          <p:cNvCxnSpPr>
            <a:cxnSpLocks/>
          </p:cNvCxnSpPr>
          <p:nvPr/>
        </p:nvCxnSpPr>
        <p:spPr>
          <a:xfrm>
            <a:off x="5205697" y="4966288"/>
            <a:ext cx="585503" cy="36771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0F9D803-D1CD-46B3-9387-C52628D48C7A}"/>
              </a:ext>
            </a:extLst>
          </p:cNvPr>
          <p:cNvCxnSpPr>
            <a:stCxn id="72" idx="3"/>
            <a:endCxn id="70" idx="1"/>
          </p:cNvCxnSpPr>
          <p:nvPr/>
        </p:nvCxnSpPr>
        <p:spPr>
          <a:xfrm>
            <a:off x="5843053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F6FA22-1509-4D2A-93BA-6960C859A6CD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7772150" y="4118259"/>
            <a:ext cx="779047" cy="40384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F4A13E-C132-4431-87D8-20A4F04A69DC}"/>
              </a:ext>
            </a:extLst>
          </p:cNvPr>
          <p:cNvCxnSpPr>
            <a:cxnSpLocks/>
          </p:cNvCxnSpPr>
          <p:nvPr/>
        </p:nvCxnSpPr>
        <p:spPr>
          <a:xfrm flipH="1">
            <a:off x="6301567" y="4392360"/>
            <a:ext cx="1072369" cy="94164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A6BD76-106A-4230-8AD7-E22D92BB38C7}"/>
              </a:ext>
            </a:extLst>
          </p:cNvPr>
          <p:cNvCxnSpPr>
            <a:cxnSpLocks/>
          </p:cNvCxnSpPr>
          <p:nvPr/>
        </p:nvCxnSpPr>
        <p:spPr>
          <a:xfrm flipV="1">
            <a:off x="6019800" y="4371420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6CC957C-8B65-401E-8942-CD0C0721F7E6}"/>
              </a:ext>
            </a:extLst>
          </p:cNvPr>
          <p:cNvCxnSpPr>
            <a:cxnSpLocks/>
            <a:stCxn id="70" idx="6"/>
            <a:endCxn id="74" idx="2"/>
          </p:cNvCxnSpPr>
          <p:nvPr/>
        </p:nvCxnSpPr>
        <p:spPr>
          <a:xfrm>
            <a:off x="6275227" y="5457532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D4A98C7-24BA-4FF6-8F37-649FCB709E73}"/>
              </a:ext>
            </a:extLst>
          </p:cNvPr>
          <p:cNvSpPr txBox="1"/>
          <p:nvPr/>
        </p:nvSpPr>
        <p:spPr>
          <a:xfrm>
            <a:off x="5097294" y="4009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898E55-67EC-4023-953D-2EAE64B83153}"/>
              </a:ext>
            </a:extLst>
          </p:cNvPr>
          <p:cNvSpPr txBox="1"/>
          <p:nvPr/>
        </p:nvSpPr>
        <p:spPr>
          <a:xfrm>
            <a:off x="5380200" y="4832650"/>
            <a:ext cx="25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EE7DEFF-B977-452F-A880-09685AB538B8}"/>
              </a:ext>
            </a:extLst>
          </p:cNvPr>
          <p:cNvSpPr txBox="1"/>
          <p:nvPr/>
        </p:nvSpPr>
        <p:spPr>
          <a:xfrm>
            <a:off x="5519573" y="4643764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5BE119-E7D7-417C-BF4D-2F260CD6F6AD}"/>
              </a:ext>
            </a:extLst>
          </p:cNvPr>
          <p:cNvSpPr txBox="1"/>
          <p:nvPr/>
        </p:nvSpPr>
        <p:spPr>
          <a:xfrm>
            <a:off x="601980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A9F474-745A-4D9B-ACF7-ACE0108D8666}"/>
              </a:ext>
            </a:extLst>
          </p:cNvPr>
          <p:cNvSpPr txBox="1"/>
          <p:nvPr/>
        </p:nvSpPr>
        <p:spPr>
          <a:xfrm>
            <a:off x="6843217" y="47852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C081E8-7A17-4C34-9EBE-C141A5F330BC}"/>
              </a:ext>
            </a:extLst>
          </p:cNvPr>
          <p:cNvSpPr txBox="1"/>
          <p:nvPr/>
        </p:nvSpPr>
        <p:spPr>
          <a:xfrm>
            <a:off x="6621294" y="512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0B97FA-97B9-4CC1-A9C3-7C411C77F805}"/>
              </a:ext>
            </a:extLst>
          </p:cNvPr>
          <p:cNvSpPr txBox="1"/>
          <p:nvPr/>
        </p:nvSpPr>
        <p:spPr>
          <a:xfrm>
            <a:off x="8021923" y="3991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7D28E5-0852-47BF-857B-231F50FF8047}"/>
              </a:ext>
            </a:extLst>
          </p:cNvPr>
          <p:cNvSpPr/>
          <p:nvPr/>
        </p:nvSpPr>
        <p:spPr>
          <a:xfrm>
            <a:off x="8409077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014403F-CCDC-4F26-AF0E-9A93966A097A}"/>
              </a:ext>
            </a:extLst>
          </p:cNvPr>
          <p:cNvCxnSpPr>
            <a:cxnSpLocks/>
          </p:cNvCxnSpPr>
          <p:nvPr/>
        </p:nvCxnSpPr>
        <p:spPr>
          <a:xfrm flipH="1">
            <a:off x="5205697" y="4172905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10C0607-211C-49E5-B684-11E3A0ABAEF4}"/>
              </a:ext>
            </a:extLst>
          </p:cNvPr>
          <p:cNvSpPr txBox="1"/>
          <p:nvPr/>
        </p:nvSpPr>
        <p:spPr>
          <a:xfrm>
            <a:off x="5443373" y="42672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4C354C-3DDB-45A2-B7B8-77EE56484568}"/>
              </a:ext>
            </a:extLst>
          </p:cNvPr>
          <p:cNvCxnSpPr>
            <a:cxnSpLocks/>
          </p:cNvCxnSpPr>
          <p:nvPr/>
        </p:nvCxnSpPr>
        <p:spPr>
          <a:xfrm flipH="1">
            <a:off x="6241469" y="4109986"/>
            <a:ext cx="1020307" cy="481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A6906F-3538-4C3B-BA27-1DC38A20427B}"/>
              </a:ext>
            </a:extLst>
          </p:cNvPr>
          <p:cNvSpPr txBox="1"/>
          <p:nvPr/>
        </p:nvSpPr>
        <p:spPr>
          <a:xfrm>
            <a:off x="6568873" y="37705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A47252D-97C7-4DF8-AFEC-CFF2166F77FC}"/>
              </a:ext>
            </a:extLst>
          </p:cNvPr>
          <p:cNvCxnSpPr>
            <a:cxnSpLocks/>
            <a:stCxn id="70" idx="2"/>
          </p:cNvCxnSpPr>
          <p:nvPr/>
        </p:nvCxnSpPr>
        <p:spPr>
          <a:xfrm flipH="1" flipV="1">
            <a:off x="5104589" y="5060947"/>
            <a:ext cx="664315" cy="39658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5860EA-A45E-47E5-96E9-835581728C98}"/>
              </a:ext>
            </a:extLst>
          </p:cNvPr>
          <p:cNvSpPr txBox="1"/>
          <p:nvPr/>
        </p:nvSpPr>
        <p:spPr>
          <a:xfrm>
            <a:off x="5197654" y="523720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8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E9A7057-40BD-48F7-9DE7-EA4CFA5169EF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156514" y="4297271"/>
            <a:ext cx="1183462" cy="9971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646AA6-A168-4B7B-A247-2C7FED959244}"/>
              </a:ext>
            </a:extLst>
          </p:cNvPr>
          <p:cNvSpPr txBox="1"/>
          <p:nvPr/>
        </p:nvSpPr>
        <p:spPr>
          <a:xfrm>
            <a:off x="6446215" y="44518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FF3B632-DDE0-4512-B942-09D76B970B19}"/>
              </a:ext>
            </a:extLst>
          </p:cNvPr>
          <p:cNvCxnSpPr>
            <a:cxnSpLocks/>
          </p:cNvCxnSpPr>
          <p:nvPr/>
        </p:nvCxnSpPr>
        <p:spPr>
          <a:xfrm flipH="1" flipV="1">
            <a:off x="6220259" y="5665535"/>
            <a:ext cx="1175846" cy="226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26DDF43-769C-4A9D-8E69-3FFF00C11D7B}"/>
              </a:ext>
            </a:extLst>
          </p:cNvPr>
          <p:cNvSpPr txBox="1"/>
          <p:nvPr/>
        </p:nvSpPr>
        <p:spPr>
          <a:xfrm>
            <a:off x="6578713" y="56700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C2A7A7-E379-4649-BF39-39FA791B70FD}"/>
              </a:ext>
            </a:extLst>
          </p:cNvPr>
          <p:cNvCxnSpPr>
            <a:cxnSpLocks/>
            <a:endCxn id="74" idx="6"/>
          </p:cNvCxnSpPr>
          <p:nvPr/>
        </p:nvCxnSpPr>
        <p:spPr>
          <a:xfrm flipH="1">
            <a:off x="7848350" y="4946291"/>
            <a:ext cx="621200" cy="54356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5CDBE06-FC05-4E42-9E2F-B2F2838D11F6}"/>
              </a:ext>
            </a:extLst>
          </p:cNvPr>
          <p:cNvSpPr txBox="1"/>
          <p:nvPr/>
        </p:nvSpPr>
        <p:spPr>
          <a:xfrm>
            <a:off x="8081981" y="5162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2EECD02-6A12-454D-BBC0-73D0F3F58306}"/>
              </a:ext>
            </a:extLst>
          </p:cNvPr>
          <p:cNvCxnSpPr>
            <a:cxnSpLocks/>
            <a:stCxn id="76" idx="4"/>
          </p:cNvCxnSpPr>
          <p:nvPr/>
        </p:nvCxnSpPr>
        <p:spPr>
          <a:xfrm>
            <a:off x="7518989" y="4371420"/>
            <a:ext cx="51075" cy="84665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5DC879E-723D-4376-8D4A-1F88531DC144}"/>
              </a:ext>
            </a:extLst>
          </p:cNvPr>
          <p:cNvSpPr txBox="1"/>
          <p:nvPr/>
        </p:nvSpPr>
        <p:spPr>
          <a:xfrm>
            <a:off x="7524870" y="4587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86825E8-C34C-4FD2-8BAC-CF0F3E64DC3F}"/>
              </a:ext>
            </a:extLst>
          </p:cNvPr>
          <p:cNvCxnSpPr>
            <a:cxnSpLocks/>
          </p:cNvCxnSpPr>
          <p:nvPr/>
        </p:nvCxnSpPr>
        <p:spPr>
          <a:xfrm flipH="1" flipV="1">
            <a:off x="7760028" y="4250966"/>
            <a:ext cx="698172" cy="39723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F5A25C2-6AD0-4651-BA1E-4400A00F732E}"/>
              </a:ext>
            </a:extLst>
          </p:cNvPr>
          <p:cNvSpPr txBox="1"/>
          <p:nvPr/>
        </p:nvSpPr>
        <p:spPr>
          <a:xfrm>
            <a:off x="7875682" y="4445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CC09B1-B86E-4E22-884A-7027016DDEE8}"/>
              </a:ext>
            </a:extLst>
          </p:cNvPr>
          <p:cNvSpPr txBox="1"/>
          <p:nvPr/>
        </p:nvSpPr>
        <p:spPr>
          <a:xfrm>
            <a:off x="4966032" y="5917199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F19D550-5131-4074-902F-03E3E02D73D6}"/>
              </a:ext>
            </a:extLst>
          </p:cNvPr>
          <p:cNvCxnSpPr>
            <a:cxnSpLocks/>
          </p:cNvCxnSpPr>
          <p:nvPr/>
        </p:nvCxnSpPr>
        <p:spPr>
          <a:xfrm>
            <a:off x="5240332" y="4981635"/>
            <a:ext cx="585503" cy="367712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</p:cNvCxnSpPr>
          <p:nvPr/>
        </p:nvCxnSpPr>
        <p:spPr>
          <a:xfrm flipV="1">
            <a:off x="6139612" y="4311094"/>
            <a:ext cx="1183462" cy="99711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C4671E4-023D-4BDF-8FB2-A9BEC14C3D12}"/>
              </a:ext>
            </a:extLst>
          </p:cNvPr>
          <p:cNvSpPr txBox="1"/>
          <p:nvPr/>
        </p:nvSpPr>
        <p:spPr>
          <a:xfrm>
            <a:off x="332787" y="5105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BF614B-35AE-4CDA-ABEF-042918C37C5A}"/>
              </a:ext>
            </a:extLst>
          </p:cNvPr>
          <p:cNvSpPr txBox="1"/>
          <p:nvPr/>
        </p:nvSpPr>
        <p:spPr>
          <a:xfrm>
            <a:off x="2228101" y="46482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978297-AEEF-4E5D-88B6-8931D1317072}"/>
              </a:ext>
            </a:extLst>
          </p:cNvPr>
          <p:cNvSpPr txBox="1"/>
          <p:nvPr/>
        </p:nvSpPr>
        <p:spPr>
          <a:xfrm>
            <a:off x="3477232" y="399626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74805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  <p:bldP spid="85" grpId="0"/>
      <p:bldP spid="98" grpId="0"/>
      <p:bldP spid="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3820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11: Topological Sort and Network Flow</a:t>
            </a:r>
            <a:endParaRPr lang="en-AU" sz="2200" dirty="0">
              <a:solidFill>
                <a:srgbClr val="C00000"/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5B51F04-2163-482B-96AD-502EAD690530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0454" y="46437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499296" y="39915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2974482" y="45969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5206FFC-61DC-4303-A29E-74A7D6880E13}"/>
              </a:ext>
            </a:extLst>
          </p:cNvPr>
          <p:cNvCxnSpPr>
            <a:stCxn id="150" idx="6"/>
            <a:endCxn id="154" idx="2"/>
          </p:cNvCxnSpPr>
          <p:nvPr/>
        </p:nvCxnSpPr>
        <p:spPr>
          <a:xfrm>
            <a:off x="6267729" y="4146875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033EF9B-8096-4CDC-B69C-8BDB00AB2B5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24794" cy="83295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  <a:stCxn id="154" idx="3"/>
            <a:endCxn id="148" idx="7"/>
          </p:cNvCxnSpPr>
          <p:nvPr/>
        </p:nvCxnSpPr>
        <p:spPr>
          <a:xfrm flipH="1">
            <a:off x="6193580" y="4325887"/>
            <a:ext cx="1138898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E6A0B00-D4C2-49B2-B233-7753711F4241}"/>
              </a:ext>
            </a:extLst>
          </p:cNvPr>
          <p:cNvSpPr txBox="1"/>
          <p:nvPr/>
        </p:nvSpPr>
        <p:spPr>
          <a:xfrm>
            <a:off x="5042776" y="4068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445583" y="46723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849894" y="4695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61375" y="545048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489611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endCxn id="175" idx="3"/>
          </p:cNvCxnSpPr>
          <p:nvPr/>
        </p:nvCxnSpPr>
        <p:spPr>
          <a:xfrm flipV="1">
            <a:off x="7850464" y="4948297"/>
            <a:ext cx="625264" cy="46827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356387" y="3799131"/>
            <a:ext cx="56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42145" y="52319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</p:cNvCxnSpPr>
          <p:nvPr/>
        </p:nvCxnSpPr>
        <p:spPr>
          <a:xfrm flipV="1">
            <a:off x="5177373" y="4157448"/>
            <a:ext cx="583201" cy="46418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3BFCA8A-9985-4018-BD96-64B61FD67CA4}"/>
              </a:ext>
            </a:extLst>
          </p:cNvPr>
          <p:cNvCxnSpPr>
            <a:cxnSpLocks/>
          </p:cNvCxnSpPr>
          <p:nvPr/>
        </p:nvCxnSpPr>
        <p:spPr>
          <a:xfrm flipV="1">
            <a:off x="6278375" y="4146874"/>
            <a:ext cx="979954" cy="1785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2E80AD8-C404-4D1B-A6CD-F7B9C2B9A9EF}"/>
              </a:ext>
            </a:extLst>
          </p:cNvPr>
          <p:cNvCxnSpPr>
            <a:cxnSpLocks/>
          </p:cNvCxnSpPr>
          <p:nvPr/>
        </p:nvCxnSpPr>
        <p:spPr>
          <a:xfrm flipH="1">
            <a:off x="6183968" y="4330183"/>
            <a:ext cx="1123370" cy="948194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A78DDAC-AC28-4C18-8914-5D4BCD8B6458}"/>
              </a:ext>
            </a:extLst>
          </p:cNvPr>
          <p:cNvCxnSpPr>
            <a:cxnSpLocks/>
          </p:cNvCxnSpPr>
          <p:nvPr/>
        </p:nvCxnSpPr>
        <p:spPr>
          <a:xfrm>
            <a:off x="6288004" y="5489858"/>
            <a:ext cx="1066800" cy="32327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5513248-E948-4C2C-89D9-CB957C92B175}"/>
              </a:ext>
            </a:extLst>
          </p:cNvPr>
          <p:cNvCxnSpPr>
            <a:cxnSpLocks/>
          </p:cNvCxnSpPr>
          <p:nvPr/>
        </p:nvCxnSpPr>
        <p:spPr>
          <a:xfrm flipV="1">
            <a:off x="7825395" y="4949095"/>
            <a:ext cx="673211" cy="492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DB0CC89-2A5B-4389-B39C-9B095D4C9115}"/>
              </a:ext>
            </a:extLst>
          </p:cNvPr>
          <p:cNvSpPr txBox="1"/>
          <p:nvPr/>
        </p:nvSpPr>
        <p:spPr>
          <a:xfrm>
            <a:off x="465138" y="39568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864964" y="54380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848845-877C-48E8-B1BE-33EE81FE5A95}"/>
              </a:ext>
            </a:extLst>
          </p:cNvPr>
          <p:cNvSpPr txBox="1"/>
          <p:nvPr/>
        </p:nvSpPr>
        <p:spPr>
          <a:xfrm>
            <a:off x="4185938" y="5964973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9830BD-2544-4317-A8F6-B2332030660D}"/>
              </a:ext>
            </a:extLst>
          </p:cNvPr>
          <p:cNvSpPr txBox="1"/>
          <p:nvPr/>
        </p:nvSpPr>
        <p:spPr>
          <a:xfrm>
            <a:off x="4185938" y="5953780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753CB0-5F96-419C-8D6B-92C004D0DE68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</p:spTree>
    <p:extLst>
      <p:ext uri="{BB962C8B-B14F-4D97-AF65-F5344CB8AC3E}">
        <p14:creationId xmlns:p14="http://schemas.microsoft.com/office/powerpoint/2010/main" val="35288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/>
      <p:bldP spid="150" grpId="0" animBg="1"/>
      <p:bldP spid="151" grpId="0"/>
      <p:bldP spid="152" grpId="0" animBg="1"/>
      <p:bldP spid="153" grpId="0"/>
      <p:bldP spid="154" grpId="0" animBg="1"/>
      <p:bldP spid="155" grpId="0"/>
      <p:bldP spid="156" grpId="0" animBg="1"/>
      <p:bldP spid="157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 animBg="1"/>
      <p:bldP spid="177" grpId="0"/>
      <p:bldP spid="178" grpId="0"/>
      <p:bldP spid="184" grpId="0"/>
      <p:bldP spid="185" grpId="0"/>
      <p:bldP spid="186" grpId="0"/>
      <p:bldP spid="187" grpId="0"/>
      <p:bldP spid="188" grpId="0"/>
      <p:bldP spid="36" grpId="0"/>
      <p:bldP spid="36" grpId="1"/>
      <p:bldP spid="80" grpId="0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033EF9B-8096-4CDC-B69C-8BDB00AB2B5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24794" cy="832952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E6A0B00-D4C2-49B2-B233-7753711F4241}"/>
              </a:ext>
            </a:extLst>
          </p:cNvPr>
          <p:cNvSpPr txBox="1"/>
          <p:nvPr/>
        </p:nvSpPr>
        <p:spPr>
          <a:xfrm>
            <a:off x="5042776" y="4068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465743" y="47233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489611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196354" y="4146875"/>
            <a:ext cx="565052" cy="435682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DB0CC89-2A5B-4389-B39C-9B095D4C9115}"/>
              </a:ext>
            </a:extLst>
          </p:cNvPr>
          <p:cNvSpPr txBox="1"/>
          <p:nvPr/>
        </p:nvSpPr>
        <p:spPr>
          <a:xfrm>
            <a:off x="465138" y="39568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864964" y="54380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  <a:stCxn id="150" idx="3"/>
            <a:endCxn id="156" idx="6"/>
          </p:cNvCxnSpPr>
          <p:nvPr/>
        </p:nvCxnSpPr>
        <p:spPr>
          <a:xfrm flipH="1">
            <a:off x="5250052" y="432588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482261" y="44656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A81391-46B1-4FED-9C87-7A0B51BF5387}"/>
              </a:ext>
            </a:extLst>
          </p:cNvPr>
          <p:cNvCxnSpPr>
            <a:cxnSpLocks/>
            <a:endCxn id="148" idx="1"/>
          </p:cNvCxnSpPr>
          <p:nvPr/>
        </p:nvCxnSpPr>
        <p:spPr>
          <a:xfrm flipH="1">
            <a:off x="5835555" y="4387526"/>
            <a:ext cx="720" cy="91960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2A18401-1252-4830-A484-BB6917DD6C97}"/>
              </a:ext>
            </a:extLst>
          </p:cNvPr>
          <p:cNvCxnSpPr>
            <a:cxnSpLocks/>
          </p:cNvCxnSpPr>
          <p:nvPr/>
        </p:nvCxnSpPr>
        <p:spPr>
          <a:xfrm>
            <a:off x="7848600" y="4191000"/>
            <a:ext cx="683504" cy="35850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69169" y="5963070"/>
            <a:ext cx="109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11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23BF3-7CE5-4895-BF11-D13EABB411A5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260059" y="5491724"/>
            <a:ext cx="1074470" cy="2675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BF59680-BA93-4342-9F32-40F69B9A3CAD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511491" y="4400036"/>
            <a:ext cx="12398" cy="83295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BA5CF91-5E51-4678-8A6B-F07C0B5A9816}"/>
              </a:ext>
            </a:extLst>
          </p:cNvPr>
          <p:cNvSpPr txBox="1"/>
          <p:nvPr/>
        </p:nvSpPr>
        <p:spPr>
          <a:xfrm>
            <a:off x="350525" y="3974068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2A87AF1-8294-4957-9BFA-68AA4ADAB519}"/>
              </a:ext>
            </a:extLst>
          </p:cNvPr>
          <p:cNvSpPr txBox="1"/>
          <p:nvPr/>
        </p:nvSpPr>
        <p:spPr>
          <a:xfrm>
            <a:off x="1755088" y="5420032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477568" y="40020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C227A9ED-73DA-4E30-81A4-35F927082524}"/>
              </a:ext>
            </a:extLst>
          </p:cNvPr>
          <p:cNvSpPr/>
          <p:nvPr/>
        </p:nvSpPr>
        <p:spPr>
          <a:xfrm>
            <a:off x="565150" y="2637074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0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00347 -0.0932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71" grpId="0"/>
      <p:bldP spid="172" grpId="0"/>
      <p:bldP spid="177" grpId="0"/>
      <p:bldP spid="178" grpId="0"/>
      <p:bldP spid="184" grpId="0"/>
      <p:bldP spid="187" grpId="0"/>
      <p:bldP spid="83" grpId="0"/>
      <p:bldP spid="93" grpId="0"/>
      <p:bldP spid="94" grpId="0"/>
      <p:bldP spid="100" grpId="0"/>
      <p:bldP spid="113" grpId="0"/>
      <p:bldP spid="114" grpId="0"/>
      <p:bldP spid="121" grpId="0"/>
      <p:bldP spid="122" grpId="0"/>
      <p:bldP spid="123" grpId="0"/>
      <p:bldP spid="125" grpId="0"/>
      <p:bldP spid="126" grpId="0"/>
      <p:bldP spid="127" grpId="0" animBg="1"/>
      <p:bldP spid="1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992FE3-CB7C-4EC2-86B2-595A85E4E60C}"/>
              </a:ext>
            </a:extLst>
          </p:cNvPr>
          <p:cNvCxnSpPr>
            <a:stCxn id="156" idx="7"/>
            <a:endCxn id="150" idx="2"/>
          </p:cNvCxnSpPr>
          <p:nvPr/>
        </p:nvCxnSpPr>
        <p:spPr>
          <a:xfrm flipV="1">
            <a:off x="5175903" y="4146875"/>
            <a:ext cx="585503" cy="47529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E6A0B00-D4C2-49B2-B233-7753711F4241}"/>
              </a:ext>
            </a:extLst>
          </p:cNvPr>
          <p:cNvSpPr txBox="1"/>
          <p:nvPr/>
        </p:nvSpPr>
        <p:spPr>
          <a:xfrm>
            <a:off x="5173494" y="40681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  <a:stCxn id="156" idx="7"/>
          </p:cNvCxnSpPr>
          <p:nvPr/>
        </p:nvCxnSpPr>
        <p:spPr>
          <a:xfrm flipV="1">
            <a:off x="5175903" y="4153669"/>
            <a:ext cx="574927" cy="46850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  <a:stCxn id="150" idx="3"/>
            <a:endCxn id="156" idx="6"/>
          </p:cNvCxnSpPr>
          <p:nvPr/>
        </p:nvCxnSpPr>
        <p:spPr>
          <a:xfrm flipH="1">
            <a:off x="5250052" y="432588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452765" y="4465616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98307" y="5947811"/>
            <a:ext cx="109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BA5CF91-5E51-4678-8A6B-F07C0B5A9816}"/>
              </a:ext>
            </a:extLst>
          </p:cNvPr>
          <p:cNvSpPr txBox="1"/>
          <p:nvPr/>
        </p:nvSpPr>
        <p:spPr>
          <a:xfrm>
            <a:off x="341414" y="3964230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477568" y="400208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E0266BB-CE57-4DCD-B47D-FD95334DE77D}"/>
              </a:ext>
            </a:extLst>
          </p:cNvPr>
          <p:cNvCxnSpPr>
            <a:cxnSpLocks/>
          </p:cNvCxnSpPr>
          <p:nvPr/>
        </p:nvCxnSpPr>
        <p:spPr>
          <a:xfrm flipV="1">
            <a:off x="6285148" y="4070470"/>
            <a:ext cx="953852" cy="3244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539AAF-F57C-4204-93DE-BFC605A079C8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39633" cy="39562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40497" y="39700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3B55ECC-368F-4877-A4C2-EE4D8B0C44FB}"/>
              </a:ext>
            </a:extLst>
          </p:cNvPr>
          <p:cNvSpPr txBox="1"/>
          <p:nvPr/>
        </p:nvSpPr>
        <p:spPr>
          <a:xfrm>
            <a:off x="1784975" y="37886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19137A-2D03-4B00-AD03-314CBD23D9E3}"/>
              </a:ext>
            </a:extLst>
          </p:cNvPr>
          <p:cNvSpPr txBox="1"/>
          <p:nvPr/>
        </p:nvSpPr>
        <p:spPr>
          <a:xfrm>
            <a:off x="3354823" y="39998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13EBDABD-2C4F-440F-BCEB-16D285CE18CA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9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13" grpId="0"/>
      <p:bldP spid="114" grpId="0"/>
      <p:bldP spid="121" grpId="0"/>
      <p:bldP spid="126" grpId="0"/>
      <p:bldP spid="109" grpId="0"/>
      <p:bldP spid="111" grpId="0"/>
      <p:bldP spid="112" grpId="0"/>
      <p:bldP spid="115" grpId="0" animBg="1"/>
      <p:bldP spid="11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450340" y="4581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  <a:stCxn id="156" idx="5"/>
            <a:endCxn id="148" idx="2"/>
          </p:cNvCxnSpPr>
          <p:nvPr/>
        </p:nvCxnSpPr>
        <p:spPr>
          <a:xfrm>
            <a:off x="5175903" y="4980194"/>
            <a:ext cx="585503" cy="50595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61809" y="4325313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4972329" y="51340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5172838" y="5008800"/>
            <a:ext cx="588568" cy="477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09C0B-EF60-45D2-AD97-493401CF24DC}"/>
              </a:ext>
            </a:extLst>
          </p:cNvPr>
          <p:cNvCxnSpPr>
            <a:cxnSpLocks/>
          </p:cNvCxnSpPr>
          <p:nvPr/>
        </p:nvCxnSpPr>
        <p:spPr>
          <a:xfrm flipV="1">
            <a:off x="6281269" y="4364491"/>
            <a:ext cx="1110131" cy="96950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86226A-7409-47A9-8265-AEAA2AA135C4}"/>
              </a:ext>
            </a:extLst>
          </p:cNvPr>
          <p:cNvSpPr txBox="1"/>
          <p:nvPr/>
        </p:nvSpPr>
        <p:spPr>
          <a:xfrm>
            <a:off x="6768897" y="4749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71651" y="596074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F37D401-3D04-4B63-B8C0-8EDD52AD546B}"/>
              </a:ext>
            </a:extLst>
          </p:cNvPr>
          <p:cNvCxnSpPr>
            <a:cxnSpLocks/>
          </p:cNvCxnSpPr>
          <p:nvPr/>
        </p:nvCxnSpPr>
        <p:spPr>
          <a:xfrm flipV="1">
            <a:off x="6276908" y="4398030"/>
            <a:ext cx="1093206" cy="939359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6209B7C-BB5C-442D-88F4-7196EDD451BB}"/>
              </a:ext>
            </a:extLst>
          </p:cNvPr>
          <p:cNvCxnSpPr>
            <a:cxnSpLocks/>
          </p:cNvCxnSpPr>
          <p:nvPr/>
        </p:nvCxnSpPr>
        <p:spPr>
          <a:xfrm>
            <a:off x="7780728" y="4172862"/>
            <a:ext cx="694645" cy="329511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6CFDED-8874-4C34-957B-DA26DA13908C}"/>
              </a:ext>
            </a:extLst>
          </p:cNvPr>
          <p:cNvSpPr txBox="1"/>
          <p:nvPr/>
        </p:nvSpPr>
        <p:spPr>
          <a:xfrm>
            <a:off x="2207108" y="46625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A781AE-5F8E-4D44-8CF6-5C0A0CB9E541}"/>
              </a:ext>
            </a:extLst>
          </p:cNvPr>
          <p:cNvSpPr txBox="1"/>
          <p:nvPr/>
        </p:nvSpPr>
        <p:spPr>
          <a:xfrm>
            <a:off x="3344363" y="40162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1B57454D-2E02-41CA-90F6-1CE0BD052DED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58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13" grpId="0"/>
      <p:bldP spid="114" grpId="0"/>
      <p:bldP spid="126" grpId="0"/>
      <p:bldP spid="106" grpId="0"/>
      <p:bldP spid="107" grpId="0"/>
      <p:bldP spid="108" grpId="0"/>
      <p:bldP spid="110" grpId="0" animBg="1"/>
      <p:bldP spid="1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5206FFC-61DC-4303-A29E-74A7D6880E13}"/>
              </a:ext>
            </a:extLst>
          </p:cNvPr>
          <p:cNvCxnSpPr>
            <a:cxnSpLocks/>
          </p:cNvCxnSpPr>
          <p:nvPr/>
        </p:nvCxnSpPr>
        <p:spPr>
          <a:xfrm>
            <a:off x="6267729" y="4057963"/>
            <a:ext cx="990600" cy="0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541A38-E94C-4DAC-B390-89166806FF84}"/>
              </a:ext>
            </a:extLst>
          </p:cNvPr>
          <p:cNvSpPr txBox="1"/>
          <p:nvPr/>
        </p:nvSpPr>
        <p:spPr>
          <a:xfrm>
            <a:off x="6409989" y="3661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4F5AB19-0612-4503-90E6-C0652C4849D4}"/>
              </a:ext>
            </a:extLst>
          </p:cNvPr>
          <p:cNvCxnSpPr>
            <a:cxnSpLocks/>
          </p:cNvCxnSpPr>
          <p:nvPr/>
        </p:nvCxnSpPr>
        <p:spPr>
          <a:xfrm>
            <a:off x="5170563" y="4979526"/>
            <a:ext cx="588568" cy="477348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779687" y="3766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9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9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2D1233-3290-4338-8510-73C0CB4F892C}"/>
              </a:ext>
            </a:extLst>
          </p:cNvPr>
          <p:cNvSpPr txBox="1"/>
          <p:nvPr/>
        </p:nvSpPr>
        <p:spPr>
          <a:xfrm>
            <a:off x="4071651" y="5971160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0A07F09-92BD-4662-BDF3-1F08D48855DE}"/>
              </a:ext>
            </a:extLst>
          </p:cNvPr>
          <p:cNvCxnSpPr>
            <a:cxnSpLocks/>
            <a:endCxn id="150" idx="4"/>
          </p:cNvCxnSpPr>
          <p:nvPr/>
        </p:nvCxnSpPr>
        <p:spPr>
          <a:xfrm flipV="1">
            <a:off x="6003465" y="4400036"/>
            <a:ext cx="11103" cy="780254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F6DA44A-306D-45CB-AEDA-D26075C5A57E}"/>
              </a:ext>
            </a:extLst>
          </p:cNvPr>
          <p:cNvCxnSpPr>
            <a:cxnSpLocks/>
          </p:cNvCxnSpPr>
          <p:nvPr/>
        </p:nvCxnSpPr>
        <p:spPr>
          <a:xfrm flipV="1">
            <a:off x="6262177" y="4065707"/>
            <a:ext cx="980202" cy="8100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830376F-4E8E-4E97-8A4B-EDABAC9E3A88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7780602" y="4155366"/>
            <a:ext cx="695126" cy="434906"/>
          </a:xfrm>
          <a:prstGeom prst="line">
            <a:avLst/>
          </a:prstGeom>
          <a:ln w="63500" cmpd="sng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0EEA9EF-16E8-4768-A9DE-B1D3636B038D}"/>
              </a:ext>
            </a:extLst>
          </p:cNvPr>
          <p:cNvSpPr txBox="1"/>
          <p:nvPr/>
        </p:nvSpPr>
        <p:spPr>
          <a:xfrm>
            <a:off x="437097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201A21C-DCD1-4DA4-9C85-89DE963A4402}"/>
              </a:ext>
            </a:extLst>
          </p:cNvPr>
          <p:cNvSpPr txBox="1"/>
          <p:nvPr/>
        </p:nvSpPr>
        <p:spPr>
          <a:xfrm>
            <a:off x="1629696" y="37805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D5737F0-C1CD-41C8-AFFE-37CD60D6A402}"/>
              </a:ext>
            </a:extLst>
          </p:cNvPr>
          <p:cNvSpPr txBox="1"/>
          <p:nvPr/>
        </p:nvSpPr>
        <p:spPr>
          <a:xfrm>
            <a:off x="3360832" y="40109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F0E4F8FC-44A6-4812-BB88-4A9957553E37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5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-0.00347 -0.09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9329 L 1.11111E-6 -0.0456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13" grpId="0"/>
      <p:bldP spid="114" grpId="0"/>
      <p:bldP spid="126" grpId="0"/>
      <p:bldP spid="106" grpId="0"/>
      <p:bldP spid="115" grpId="0"/>
      <p:bldP spid="116" grpId="0"/>
      <p:bldP spid="118" grpId="0"/>
      <p:bldP spid="119" grpId="0"/>
      <p:bldP spid="120" grpId="0" animBg="1"/>
      <p:bldP spid="12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Ford-Fulkerson Method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2000" dirty="0"/>
              <a:t>	choose </a:t>
            </a:r>
            <a:r>
              <a:rPr lang="en-AU" sz="2000" dirty="0">
                <a:solidFill>
                  <a:srgbClr val="00B0F0"/>
                </a:solidFill>
              </a:rPr>
              <a:t>any</a:t>
            </a:r>
            <a:r>
              <a:rPr lang="en-AU" sz="2000" dirty="0"/>
              <a:t> augmenting path P</a:t>
            </a:r>
          </a:p>
          <a:p>
            <a:pPr marL="0" indent="0">
              <a:buNone/>
            </a:pPr>
            <a:r>
              <a:rPr lang="en-AU" sz="20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2000" dirty="0"/>
              <a:t>	update residual network</a:t>
            </a:r>
          </a:p>
          <a:p>
            <a:pPr marL="0" indent="0">
              <a:buNone/>
            </a:pPr>
            <a:r>
              <a:rPr lang="en-AU" sz="2000" dirty="0"/>
              <a:t>return 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34567" y="47233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676400" y="37660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363676" y="434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5056027" y="588570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r>
              <a:rPr lang="en-AU" sz="1200" dirty="0"/>
              <a:t> Where possible </a:t>
            </a:r>
            <a:r>
              <a:rPr lang="en-AU" sz="1200" dirty="0">
                <a:solidFill>
                  <a:srgbClr val="00B0F0"/>
                </a:solidFill>
              </a:rPr>
              <a:t>blue edges indicate reversible flow </a:t>
            </a:r>
            <a:r>
              <a:rPr lang="en-AU" sz="1200" dirty="0"/>
              <a:t>and</a:t>
            </a:r>
            <a:r>
              <a:rPr lang="en-AU" sz="1200" dirty="0">
                <a:solidFill>
                  <a:srgbClr val="00B050"/>
                </a:solidFill>
              </a:rPr>
              <a:t> </a:t>
            </a:r>
            <a:r>
              <a:rPr lang="en-AU" sz="1200" dirty="0">
                <a:solidFill>
                  <a:srgbClr val="FF0000"/>
                </a:solidFill>
              </a:rPr>
              <a:t>red indicate residual capacity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448902F5-EA41-4B00-BD9E-B7033CB40ECA}"/>
              </a:ext>
            </a:extLst>
          </p:cNvPr>
          <p:cNvSpPr/>
          <p:nvPr/>
        </p:nvSpPr>
        <p:spPr>
          <a:xfrm>
            <a:off x="-287107" y="175533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3EAEE9AD-FC8C-4339-96BC-0597DFA3CA58}"/>
              </a:ext>
            </a:extLst>
          </p:cNvPr>
          <p:cNvSpPr/>
          <p:nvPr/>
        </p:nvSpPr>
        <p:spPr>
          <a:xfrm>
            <a:off x="565150" y="2743200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783975C6-528D-4E95-A40C-93328E9F3280}"/>
              </a:ext>
            </a:extLst>
          </p:cNvPr>
          <p:cNvSpPr/>
          <p:nvPr/>
        </p:nvSpPr>
        <p:spPr>
          <a:xfrm>
            <a:off x="-287107" y="3104691"/>
            <a:ext cx="609151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3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105" grpId="0" animBg="1"/>
      <p:bldP spid="1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Complexity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069987"/>
            <a:ext cx="6477000" cy="1614618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Initialize flow f to zero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Create residual network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000000"/>
                </a:solidFill>
                <a:latin typeface="CMSS10"/>
              </a:rPr>
              <a:t>While there exists an augmenting path P in the residual network:</a:t>
            </a:r>
          </a:p>
          <a:p>
            <a:pPr marL="0" indent="0">
              <a:buNone/>
            </a:pPr>
            <a:r>
              <a:rPr lang="en-AU" sz="1200" dirty="0"/>
              <a:t>	choose </a:t>
            </a:r>
            <a:r>
              <a:rPr lang="en-AU" sz="1200" dirty="0">
                <a:solidFill>
                  <a:srgbClr val="00B0F0"/>
                </a:solidFill>
              </a:rPr>
              <a:t>any</a:t>
            </a:r>
            <a:r>
              <a:rPr lang="en-AU" sz="1200" dirty="0"/>
              <a:t> augmenting path P</a:t>
            </a:r>
          </a:p>
          <a:p>
            <a:pPr marL="0" indent="0">
              <a:buNone/>
            </a:pPr>
            <a:r>
              <a:rPr lang="en-AU" sz="1200" dirty="0"/>
              <a:t>	augment the flow equal to residual capacity of P in the flow network</a:t>
            </a:r>
          </a:p>
          <a:p>
            <a:pPr marL="0" indent="0">
              <a:buNone/>
            </a:pPr>
            <a:r>
              <a:rPr lang="en-AU" sz="1200" dirty="0"/>
              <a:t>	update residual network</a:t>
            </a:r>
          </a:p>
          <a:p>
            <a:pPr marL="0" indent="0">
              <a:buNone/>
            </a:pPr>
            <a:r>
              <a:rPr lang="en-AU" sz="1200" dirty="0"/>
              <a:t>return f</a:t>
            </a:r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194284" y="2767040"/>
            <a:ext cx="8759953" cy="364380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Number of edges in residual network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At most 2E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O(E)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Total cost for a single iteration of the while loop?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finding an augmenting path?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O(V+E) assuming we are using BFS to find the path (assuming all edges are unweighted)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augmenting the flow in network 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O(V+E) – there are at most V-1 edges in a path; finding/updating these edges in adjacency lists takes at most O(V+E)</a:t>
            </a:r>
          </a:p>
          <a:p>
            <a:pPr lvl="1"/>
            <a:r>
              <a:rPr lang="en-AU" sz="1700" dirty="0">
                <a:solidFill>
                  <a:srgbClr val="00B0F0"/>
                </a:solidFill>
                <a:latin typeface="CMSS10"/>
              </a:rPr>
              <a:t>Cost of updating residual network</a:t>
            </a:r>
          </a:p>
          <a:p>
            <a:pPr lvl="2"/>
            <a:r>
              <a:rPr lang="en-AU" sz="1700" dirty="0">
                <a:solidFill>
                  <a:srgbClr val="000000"/>
                </a:solidFill>
                <a:latin typeface="CMSS10"/>
              </a:rPr>
              <a:t>O(V+E) – same as above</a:t>
            </a:r>
          </a:p>
          <a:p>
            <a:pPr lvl="1"/>
            <a:r>
              <a:rPr lang="en-AU" sz="1700" dirty="0">
                <a:solidFill>
                  <a:srgbClr val="000000"/>
                </a:solidFill>
                <a:latin typeface="CMSS10"/>
              </a:rPr>
              <a:t>Total Cost for a single iteration: O(V+E) or O(E) because the graph is connected and O(E) </a:t>
            </a:r>
            <a:r>
              <a:rPr lang="en-AU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O(V)</a:t>
            </a:r>
            <a:endParaRPr lang="en-AU" sz="17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Let F be the maximum flow of the network. What is the maximum number of iterations assuming all edge weights are integers?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O(F).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Total cost of the algorithm assuming integer capacities: O(EF)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NON EXAMINABLE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 above time complexity is </a:t>
            </a:r>
            <a:r>
              <a:rPr lang="en-AU" sz="2000" dirty="0">
                <a:solidFill>
                  <a:srgbClr val="000000"/>
                </a:solidFill>
                <a:latin typeface="CMSS10"/>
                <a:hlinkClick r:id="rId2"/>
              </a:rPr>
              <a:t>pseudo-polynomial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 because F is an integer which can be arbitrarily large.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hlinkClick r:id="rId3"/>
              </a:rPr>
              <a:t>It can be proved that the complexity is O(VE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  <a:hlinkClick r:id="rId3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  <a:hlinkClick r:id="rId3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when BFS is used for finding augmenting path. This complexity is polynomial.</a:t>
            </a:r>
          </a:p>
          <a:p>
            <a:pPr lvl="1"/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3587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Proof of Correctness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Does the algorithm terminate?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Yes, because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the flow always increases by at least 1 and the algorithm terminates when flow is equal to the maximum flow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When the algorithm terminates (i.e., there is no augmenting path in residual network), the flow of the network is the maximum flow.</a:t>
            </a:r>
          </a:p>
          <a:p>
            <a:pPr lvl="1"/>
            <a:r>
              <a:rPr lang="en-AU" sz="1600" dirty="0">
                <a:solidFill>
                  <a:srgbClr val="000000"/>
                </a:solidFill>
                <a:latin typeface="CMSS10"/>
              </a:rPr>
              <a:t>We will need to understand “min-cut and max-flow” theorem</a:t>
            </a:r>
            <a:endParaRPr lang="en-AU" sz="1600" dirty="0"/>
          </a:p>
        </p:txBody>
      </p:sp>
      <p:pic>
        <p:nvPicPr>
          <p:cNvPr id="5" name="Picture 4" descr="A group of people around each other&#10;&#10;Description generated with high confidence">
            <a:extLst>
              <a:ext uri="{FF2B5EF4-FFF2-40B4-BE49-F238E27FC236}">
                <a16:creationId xmlns:a16="http://schemas.microsoft.com/office/drawing/2014/main" id="{98934BFA-00C9-4986-B5AF-FAF22D86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39023"/>
            <a:ext cx="31718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Topological Sort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solidFill>
                  <a:srgbClr val="00B050"/>
                </a:solidFill>
                <a:latin typeface="CMSS10"/>
              </a:rPr>
              <a:t>Min-cut Max-flow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11998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and capacity of a cut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 cut 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of a flow network partitions the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vertices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of the network into two </a:t>
            </a:r>
            <a:r>
              <a:rPr lang="en-AU" sz="2000" dirty="0">
                <a:solidFill>
                  <a:srgbClr val="00B050"/>
                </a:solidFill>
                <a:latin typeface="CMSS10"/>
              </a:rPr>
              <a:t>disjoint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partitions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such that source s is in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target t is in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S = {</a:t>
            </a:r>
            <a:r>
              <a:rPr lang="en-AU" sz="1500" dirty="0" err="1">
                <a:solidFill>
                  <a:srgbClr val="FF0000"/>
                </a:solidFill>
                <a:latin typeface="CMSS10"/>
              </a:rPr>
              <a:t>s,a,b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}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1500" dirty="0">
                <a:solidFill>
                  <a:srgbClr val="00B0F0"/>
                </a:solidFill>
                <a:latin typeface="CMSS10"/>
              </a:rPr>
              <a:t>T = {t, c, d}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Cut-set of a cut 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 is the set of edges that “cross” the cut, i.e., each edge connects one vertex in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with another in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E.g., the cut-set for the example is </a:t>
            </a:r>
            <a:r>
              <a:rPr lang="en-AU" sz="15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 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bd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 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cb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(green edges)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edges that have direction from a vertex in S to a vertex in T are called outgoing edges of the cut.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ac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and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bd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are the outgoing edges of the cut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 edges that have direction from a vertex in T to a vertex in S are called incoming edges of the cut.</a:t>
            </a:r>
          </a:p>
          <a:p>
            <a:pPr lvl="2"/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</a:t>
            </a:r>
            <a:r>
              <a:rPr lang="en-AU" sz="13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cb</a:t>
            </a:r>
            <a:r>
              <a:rPr lang="en-AU" sz="13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an incoming edge of the cut.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 the total capacity of its </a:t>
            </a:r>
            <a:r>
              <a:rPr lang="en-AU" sz="2000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capacity of the cut in the example is 12 + 14 = 26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Total flow of its outgoing edges – total flow of its incoming edges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E.g., flow in the example is  12 + 11 – 4 = 19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67121" y="5178286"/>
            <a:ext cx="69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A399C-89A5-4ECE-A86A-93806AF2FFE4}"/>
              </a:ext>
            </a:extLst>
          </p:cNvPr>
          <p:cNvSpPr txBox="1"/>
          <p:nvPr/>
        </p:nvSpPr>
        <p:spPr>
          <a:xfrm>
            <a:off x="228600" y="4786809"/>
            <a:ext cx="4459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Is it true that flow of a cut is always less than or equal to the capacity of the cut?</a:t>
            </a:r>
          </a:p>
          <a:p>
            <a:r>
              <a:rPr lang="en-AU" sz="1600" dirty="0">
                <a:solidFill>
                  <a:srgbClr val="00B050"/>
                </a:solidFill>
              </a:rPr>
              <a:t>Yes, because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Flow of an edge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≤ capacity of an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Capacity of a cut does not subtract capacities for incoming edges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101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7828" y="987552"/>
            <a:ext cx="8842248" cy="5257800"/>
          </a:xfrm>
        </p:spPr>
        <p:txBody>
          <a:bodyPr>
            <a:normAutofit/>
          </a:bodyPr>
          <a:lstStyle/>
          <a:p>
            <a:r>
              <a:rPr lang="en-AU" sz="1800" dirty="0"/>
              <a:t>How to find all MSTs?</a:t>
            </a:r>
          </a:p>
          <a:p>
            <a:pPr lvl="1"/>
            <a:r>
              <a:rPr lang="en-AU" sz="1300" dirty="0">
                <a:hlinkClick r:id="rId2"/>
              </a:rPr>
              <a:t>http://www.mate.unlp.edu.ar/~liliana/lawclique_2016/07.pdf</a:t>
            </a:r>
            <a:r>
              <a:rPr lang="en-AU" sz="1300" dirty="0"/>
              <a:t> (thanks to the person who posted it on the forum)</a:t>
            </a:r>
          </a:p>
          <a:p>
            <a:r>
              <a:rPr lang="en-AU" sz="1800" dirty="0"/>
              <a:t>Programming Competition round 2 closes on Monday 21-May-2018 23:59:00</a:t>
            </a:r>
          </a:p>
          <a:p>
            <a:pPr lvl="1"/>
            <a:r>
              <a:rPr lang="en-AU" sz="1800" dirty="0"/>
              <a:t>Medal and Certificates to be given next week</a:t>
            </a:r>
          </a:p>
          <a:p>
            <a:r>
              <a:rPr lang="en-AU" sz="1800" dirty="0"/>
              <a:t>SETU Feedback</a:t>
            </a:r>
          </a:p>
          <a:p>
            <a:pPr lvl="1"/>
            <a:r>
              <a:rPr lang="en-AU" sz="1800" dirty="0"/>
              <a:t>Closes 3rd June – do it before it closes</a:t>
            </a:r>
          </a:p>
          <a:p>
            <a:pPr lvl="1"/>
            <a:r>
              <a:rPr lang="en-AU" sz="1800" dirty="0"/>
              <a:t>To get a more detailed feedback, an Informal SETU will be conducted after the exams – stay tuned</a:t>
            </a:r>
          </a:p>
          <a:p>
            <a:pPr lvl="1"/>
            <a:r>
              <a:rPr lang="en-AU" sz="1800" dirty="0"/>
              <a:t>Real-time anonymous feedback</a:t>
            </a:r>
          </a:p>
          <a:p>
            <a:pPr lvl="2"/>
            <a:r>
              <a:rPr lang="en-GB" u="sng" dirty="0">
                <a:hlinkClick r:id="rId3"/>
              </a:rPr>
              <a:t>https://goo.gl/forms/YPuiJMe1YtkGNDUH2</a:t>
            </a:r>
            <a:endParaRPr lang="en-GB" u="sng" dirty="0"/>
          </a:p>
          <a:p>
            <a:pPr lvl="2"/>
            <a:r>
              <a:rPr lang="en-AU" dirty="0"/>
              <a:t>Link can also be found at Moodle (near the top)</a:t>
            </a:r>
            <a:endParaRPr lang="en-GB" u="sng" dirty="0"/>
          </a:p>
          <a:p>
            <a:r>
              <a:rPr lang="en-AU" sz="1800" dirty="0"/>
              <a:t>Start preparing for the final </a:t>
            </a:r>
            <a:r>
              <a:rPr lang="en-AU" sz="1800"/>
              <a:t>exam </a:t>
            </a:r>
            <a:endParaRPr lang="en-AU" sz="1800" dirty="0"/>
          </a:p>
          <a:p>
            <a:endParaRPr lang="en-AU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31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and capacity of a cut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3477B610-297A-42B8-BC54-AE2F0FE8A02F}"/>
              </a:ext>
            </a:extLst>
          </p:cNvPr>
          <p:cNvSpPr txBox="1">
            <a:spLocks/>
          </p:cNvSpPr>
          <p:nvPr/>
        </p:nvSpPr>
        <p:spPr>
          <a:xfrm>
            <a:off x="272844" y="1035319"/>
            <a:ext cx="8794955" cy="401520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(</a:t>
            </a:r>
            <a:r>
              <a:rPr lang="en-AU" sz="20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</a:t>
            </a:r>
            <a:r>
              <a:rPr lang="en-AU" sz="20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): the total capacity of its outgoing edges</a:t>
            </a:r>
          </a:p>
          <a:p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(</a:t>
            </a:r>
            <a:r>
              <a:rPr lang="en-AU" sz="2100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S</a:t>
            </a:r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,</a:t>
            </a:r>
            <a:r>
              <a:rPr lang="en-AU" sz="2100" dirty="0">
                <a:solidFill>
                  <a:srgbClr val="00B0F0"/>
                </a:solidFill>
                <a:latin typeface="CMSS10"/>
                <a:sym typeface="Wingdings" panose="05000000000000000000" pitchFamily="2" charset="2"/>
              </a:rPr>
              <a:t>T</a:t>
            </a:r>
            <a:r>
              <a:rPr lang="en-AU" sz="21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): Total flow of its outgoing edges – total flow of its incoming edges</a:t>
            </a:r>
            <a:endParaRPr lang="en-AU" sz="21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</a:t>
            </a:r>
            <a:r>
              <a:rPr lang="en-AU" sz="2000" dirty="0" err="1">
                <a:solidFill>
                  <a:srgbClr val="FF0000"/>
                </a:solidFill>
                <a:latin typeface="CMSS10"/>
              </a:rPr>
              <a:t>a,b,c,d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}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{t}.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a, </a:t>
            </a:r>
            <a:r>
              <a:rPr lang="en-AU" sz="2000" dirty="0" err="1">
                <a:solidFill>
                  <a:srgbClr val="FF0000"/>
                </a:solidFill>
                <a:latin typeface="CMSS10"/>
              </a:rPr>
              <a:t>b,d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c,t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  <a:endParaRPr lang="en-AU" sz="1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Assume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S = {s, a} 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and 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T = {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b,c,d,t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}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capacity of this cut?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What is the flow of this cut?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What is the flow value of this network?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Note: flow of all of the above cuts is 19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 which is the same as flow of the network.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I.e., flow of </a:t>
            </a:r>
            <a:r>
              <a:rPr lang="en-AU" sz="2000" b="1" u="sng" dirty="0">
                <a:solidFill>
                  <a:srgbClr val="FF0000"/>
                </a:solidFill>
                <a:latin typeface="CMSS1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 cut = flow of the network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Let’s prove this formally</a:t>
            </a:r>
          </a:p>
          <a:p>
            <a:pPr lvl="1"/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pPr lvl="1"/>
            <a:endParaRPr lang="en-AU" sz="1000" dirty="0">
              <a:solidFill>
                <a:srgbClr val="000000"/>
              </a:solidFill>
              <a:latin typeface="CMSS10"/>
            </a:endParaRPr>
          </a:p>
          <a:p>
            <a:endParaRPr lang="en-AU" sz="1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07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080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of a cut = Flow of the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323" y="1061559"/>
                <a:ext cx="8600178" cy="48824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be the total flow going out of a vertex and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(v) be the total flow coming in the vertex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Recall that flow of a network is the total flow going out from the source s.</a:t>
                </a:r>
              </a:p>
              <a:p>
                <a:pPr lvl="1"/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15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conservation property: </a:t>
                </a:r>
                <a:r>
                  <a:rPr lang="en-AU" sz="2000" dirty="0" err="1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</a:t>
                </a:r>
                <a:r>
                  <a:rPr lang="en-AU" sz="2000" baseline="30000" dirty="0" err="1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-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(v) = 0  for every vertex except s and t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out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  +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A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s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20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   </m:t>
                        </m:r>
                      </m:e>
                    </m:nary>
                  </m:oMath>
                </a14:m>
                <a:endParaRPr lang="en-AU" sz="20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pPr lvl="1"/>
                <a:r>
                  <a:rPr lang="en-AU" sz="15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recall S is the cut containing s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Since F</a:t>
                </a:r>
                <a:r>
                  <a:rPr lang="en-AU" sz="2000" baseline="30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in</a:t>
                </a:r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(s) = 0, we can rewrite the flow as.</a:t>
                </a:r>
              </a:p>
              <a:p>
                <a:r>
                  <a:rPr lang="en-AU" sz="20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20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2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AU" sz="20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pPr lvl="1"/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  <a:p>
                <a:pPr lvl="1"/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  <a:p>
                <a:endParaRPr lang="en-AU" sz="2000" dirty="0">
                  <a:solidFill>
                    <a:srgbClr val="000000"/>
                  </a:solidFill>
                  <a:latin typeface="CMSS10"/>
                </a:endParaRPr>
              </a:p>
            </p:txBody>
          </p:sp>
        </mc:Choice>
        <mc:Fallback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3" y="1061559"/>
                <a:ext cx="8600178" cy="4882496"/>
              </a:xfrm>
              <a:prstGeom prst="rect">
                <a:avLst/>
              </a:prstGeom>
              <a:blipFill>
                <a:blip r:embed="rId2"/>
                <a:stretch>
                  <a:fillRect l="-283" t="-6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821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Flow of a cut = Flow of the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450" y="977211"/>
                <a:ext cx="8600178" cy="4882496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/>
                  <a:buChar char=""/>
                  <a:defRPr kumimoji="0"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75000"/>
                  <a:buFont typeface="Wingdings 2"/>
                  <a:buChar char="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"/>
                  <a:buChar char="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Tx/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shade val="75000"/>
                    </a:schemeClr>
                  </a:buClr>
                  <a:buSzPct val="90000"/>
                  <a:buChar char="•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rtl="0" eaLnBrk="1" latinLnBrk="0" hangingPunct="1">
                  <a:spcBef>
                    <a:spcPct val="20000"/>
                  </a:spcBef>
                  <a:buClr>
                    <a:schemeClr val="accent4">
                      <a:shade val="75000"/>
                    </a:schemeClr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rtl="0" eaLnBrk="1" latinLnBrk="0" hangingPunct="1">
                  <a:spcBef>
                    <a:spcPct val="20000"/>
                  </a:spcBef>
                  <a:buClr>
                    <a:schemeClr val="accent2">
                      <a:shade val="75000"/>
                    </a:schemeClr>
                  </a:buClr>
                  <a:buSzPct val="90000"/>
                  <a:buChar char="•"/>
                  <a:defRPr kumimoji="0" sz="140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Each vertex v in </a:t>
                </a:r>
                <a:r>
                  <a:rPr lang="en-AU" sz="1400" dirty="0">
                    <a:solidFill>
                      <a:srgbClr val="FF0000"/>
                    </a:solidFill>
                    <a:latin typeface="CMSS10"/>
                    <a:sym typeface="Wingdings" panose="05000000000000000000" pitchFamily="2" charset="2"/>
                  </a:rPr>
                  <a:t>S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(red vertices) has two types of edges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Grey edges (the edges that connect the vertex to another vertex in </a:t>
                </a:r>
                <a:r>
                  <a:rPr lang="en-AU" sz="1400" dirty="0">
                    <a:solidFill>
                      <a:srgbClr val="FF0000"/>
                    </a:solidFill>
                    <a:latin typeface="CMSS10"/>
                    <a:sym typeface="Wingdings" panose="05000000000000000000" pitchFamily="2" charset="2"/>
                  </a:rPr>
                  <a:t>S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Green edges (the edges that connect the vertex to a vertex in </a:t>
                </a:r>
                <a:r>
                  <a:rPr lang="en-AU" sz="1400" dirty="0">
                    <a:solidFill>
                      <a:srgbClr val="00B0F0"/>
                    </a:solidFill>
                    <a:latin typeface="CMSS10"/>
                    <a:sym typeface="Wingdings" panose="05000000000000000000" pitchFamily="2" charset="2"/>
                  </a:rPr>
                  <a:t>T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 the total flow out from v via grey edges. Similarly,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be the total flow coming to v via grey edges. 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 the total flow out from v via green edges. Similarly</a:t>
                </a:r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be the total flow coming to v via green edges. </a:t>
                </a:r>
              </a:p>
              <a:p>
                <a:pPr lvl="1"/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We have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out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B050"/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chemeClr val="bg1">
                        <a:lumMod val="50000"/>
                      </a:schemeClr>
                    </a:solidFill>
                    <a:latin typeface="CMSS10"/>
                    <a:sym typeface="Wingdings" panose="05000000000000000000" pitchFamily="2" charset="2"/>
                  </a:rPr>
                  <a:t> </a:t>
                </a:r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=</a:t>
                </a:r>
                <a:r>
                  <a:rPr lang="en-AU" sz="1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>
                        <a:solidFill>
                          <a:srgbClr val="000000"/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−(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green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rgbClr val="00B050"/>
                        </a:solidFill>
                        <a:latin typeface="CMSS10"/>
                        <a:sym typeface="Wingdings" panose="05000000000000000000" pitchFamily="2" charset="2"/>
                      </a:rPr>
                      <m:t>) + 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AU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="0" i="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  <a:sym typeface="Wingdings" panose="05000000000000000000" pitchFamily="2" charset="2"/>
                </a:endParaRP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>
                            <a:solidFill>
                              <a:srgbClr val="00000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grey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AU" sz="14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AU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</m:e>
                    </m:nary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F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in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nor/>
                      </m:rPr>
                      <a:rPr lang="en-AU" sz="1400" baseline="30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grey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 (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v</m:t>
                    </m:r>
                    <m:r>
                      <m:rPr>
                        <m:nor/>
                      </m:rPr>
                      <a:rPr lang="en-AU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MSS10"/>
                        <a:sym typeface="Wingdings" panose="05000000000000000000" pitchFamily="2" charset="2"/>
                      </a:rPr>
                      <m:t>) = 0</m:t>
                    </m:r>
                  </m:oMath>
                </a14:m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 because each grey edge appears once as an incoming edge for one vertex and once as an outgoing edge for another vertex.</a:t>
                </a:r>
              </a:p>
              <a:p>
                <a:r>
                  <a:rPr lang="en-AU" sz="1400" dirty="0">
                    <a:solidFill>
                      <a:srgbClr val="000000"/>
                    </a:solidFill>
                    <a:latin typeface="CMSS10"/>
                    <a:sym typeface="Wingdings" panose="05000000000000000000" pitchFamily="2" charset="2"/>
                  </a:rPr>
                  <a:t>Flow of the network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∈</m:t>
                        </m:r>
                        <m:r>
                          <a:rPr lang="en-AU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out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− 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Fin</m:t>
                        </m:r>
                        <m:r>
                          <m:rPr>
                            <m:nor/>
                          </m:rPr>
                          <a:rPr lang="en-AU" sz="1400" b="0" i="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sz="1400" baseline="300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AU" sz="1400" dirty="0" smtClean="0">
                            <a:solidFill>
                              <a:srgbClr val="00B050"/>
                            </a:solidFill>
                            <a:latin typeface="CMSS10"/>
                            <a:sym typeface="Wingdings" panose="05000000000000000000" pitchFamily="2" charset="2"/>
                          </a:rPr>
                          <m:t>) </m:t>
                        </m:r>
                      </m:e>
                    </m:nary>
                  </m:oMath>
                </a14:m>
                <a:endParaRPr lang="en-AU" sz="1400" i="1" dirty="0">
                  <a:solidFill>
                    <a:srgbClr val="00B050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AU" sz="1400" b="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Flow of the network </a:t>
                </a:r>
                <a14:m>
                  <m:oMath xmlns:m="http://schemas.openxmlformats.org/officeDocument/2006/math"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𝐹𝑙𝑜𝑤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𝑜𝑓𝑡h𝑒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AU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𝑐𝑢</m:t>
                    </m:r>
                    <m:r>
                      <m:rPr>
                        <m:sty m:val="p"/>
                      </m:rPr>
                      <a:rPr lang="en-AU" sz="1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  <a:p>
                <a:pPr lvl="1"/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  <a:p>
                <a:endParaRPr lang="en-AU" sz="1400" dirty="0">
                  <a:solidFill>
                    <a:srgbClr val="000000"/>
                  </a:solidFill>
                  <a:latin typeface="CMSS10"/>
                </a:endParaRPr>
              </a:p>
            </p:txBody>
          </p:sp>
        </mc:Choice>
        <mc:Fallback>
          <p:sp>
            <p:nvSpPr>
              <p:cNvPr id="89" name="Content Placeholder 3">
                <a:extLst>
                  <a:ext uri="{FF2B5EF4-FFF2-40B4-BE49-F238E27FC236}">
                    <a16:creationId xmlns:a16="http://schemas.microsoft.com/office/drawing/2014/main" id="{3477B610-297A-42B8-BC54-AE2F0FE8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50" y="977211"/>
                <a:ext cx="8600178" cy="4882496"/>
              </a:xfrm>
              <a:prstGeom prst="rect">
                <a:avLst/>
              </a:prstGeom>
              <a:blipFill>
                <a:blip r:embed="rId2"/>
                <a:stretch>
                  <a:fillRect t="-6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18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Min-cut Max-Flow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5AC535CB-CEAF-445D-B560-F60A7032E6C2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Min-cut of a flow network is the cut with the minimum capacity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We know that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Flow of a cut 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≤ capacity of the cut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Flow of </a:t>
            </a:r>
            <a:r>
              <a:rPr lang="en-AU" sz="2000" b="1" u="sng" dirty="0">
                <a:latin typeface="CMSS10"/>
                <a:cs typeface="Arial" panose="020B0604020202020204" pitchFamily="34" charset="0"/>
              </a:rPr>
              <a:t>every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 cut = Flow of the network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Therefore, Maximum possible flow of the network  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≤ capacity of every cut 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Or, Maximum possible flow of the network </a:t>
            </a:r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≤ capacity of min-cut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cs typeface="Arial" panose="020B0604020202020204" pitchFamily="34" charset="0"/>
              </a:rPr>
              <a:t>What if we can find a cut such that the flow of the network = capacity of the cut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This would mean flow of the network is the maximum possible (we have found maximum possible flow)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The cut is the min-cut of the flow network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Min-cut Max-Flow Theorem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Maximum possible flow of a network = capacity of the min-cut</a:t>
            </a:r>
          </a:p>
        </p:txBody>
      </p:sp>
    </p:spTree>
    <p:extLst>
      <p:ext uri="{BB962C8B-B14F-4D97-AF65-F5344CB8AC3E}">
        <p14:creationId xmlns:p14="http://schemas.microsoft.com/office/powerpoint/2010/main" val="26187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Min-cut Max-Flow Theorem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8202BD-0A51-48DE-B01B-2C8670BF04D0}"/>
              </a:ext>
            </a:extLst>
          </p:cNvPr>
          <p:cNvSpPr/>
          <p:nvPr/>
        </p:nvSpPr>
        <p:spPr>
          <a:xfrm>
            <a:off x="5726527" y="57857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75546-1E60-40F5-95EA-DA8390F07997}"/>
              </a:ext>
            </a:extLst>
          </p:cNvPr>
          <p:cNvSpPr txBox="1"/>
          <p:nvPr/>
        </p:nvSpPr>
        <p:spPr>
          <a:xfrm>
            <a:off x="5808109" y="58597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A2D0F-02D6-4989-A69C-AC80C769D1FD}"/>
              </a:ext>
            </a:extLst>
          </p:cNvPr>
          <p:cNvSpPr/>
          <p:nvPr/>
        </p:nvSpPr>
        <p:spPr>
          <a:xfrm>
            <a:off x="5726527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46DF-D994-43CD-80D5-2160EDE4D4B8}"/>
              </a:ext>
            </a:extLst>
          </p:cNvPr>
          <p:cNvSpPr txBox="1"/>
          <p:nvPr/>
        </p:nvSpPr>
        <p:spPr>
          <a:xfrm>
            <a:off x="5818096" y="4520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821529-DBDB-49D5-83FB-294E1840B3A1}"/>
              </a:ext>
            </a:extLst>
          </p:cNvPr>
          <p:cNvSpPr/>
          <p:nvPr/>
        </p:nvSpPr>
        <p:spPr>
          <a:xfrm>
            <a:off x="7299650" y="5818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6A502-F003-40A3-B059-AB3F2BB4A1A7}"/>
              </a:ext>
            </a:extLst>
          </p:cNvPr>
          <p:cNvSpPr txBox="1"/>
          <p:nvPr/>
        </p:nvSpPr>
        <p:spPr>
          <a:xfrm>
            <a:off x="7398078" y="586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8FBB87-2389-4DB0-9BFF-00A303F41749}"/>
              </a:ext>
            </a:extLst>
          </p:cNvPr>
          <p:cNvSpPr/>
          <p:nvPr/>
        </p:nvSpPr>
        <p:spPr>
          <a:xfrm>
            <a:off x="7223450" y="44464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4D2C-636D-4711-B6D7-906C4D6012B0}"/>
              </a:ext>
            </a:extLst>
          </p:cNvPr>
          <p:cNvSpPr txBox="1"/>
          <p:nvPr/>
        </p:nvSpPr>
        <p:spPr>
          <a:xfrm>
            <a:off x="7289496" y="4520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A6E3D8-D4FC-4A90-BE36-4CBCC2D6EA21}"/>
              </a:ext>
            </a:extLst>
          </p:cNvPr>
          <p:cNvSpPr/>
          <p:nvPr/>
        </p:nvSpPr>
        <p:spPr>
          <a:xfrm>
            <a:off x="4708850" y="51007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7BDA0-D293-4EC5-B97B-81CDAE7A22D7}"/>
              </a:ext>
            </a:extLst>
          </p:cNvPr>
          <p:cNvSpPr txBox="1"/>
          <p:nvPr/>
        </p:nvSpPr>
        <p:spPr>
          <a:xfrm>
            <a:off x="4802294" y="5169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E50AD-80EF-4F31-93A3-61602A7ABF03}"/>
              </a:ext>
            </a:extLst>
          </p:cNvPr>
          <p:cNvCxnSpPr>
            <a:cxnSpLocks/>
            <a:stCxn id="13" idx="7"/>
            <a:endCxn id="7" idx="2"/>
          </p:cNvCxnSpPr>
          <p:nvPr/>
        </p:nvCxnSpPr>
        <p:spPr>
          <a:xfrm flipV="1">
            <a:off x="5141024" y="469958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D8CB6-EEC4-4C66-8697-C6C8F355662C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5141024" y="553290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EA3BB-1D61-4CA8-ADAA-618D982BF4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800676" y="48786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05650-DEA3-4525-A8F0-23042096858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232850" y="469958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051A3B-033C-4F4B-B6A6-143B58E5FD4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729773" y="469958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0765F-7BBF-4E3B-AEA8-17607A19363D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7476612" y="495275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857B3B-5F04-47AC-9A09-613036F12C1B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58701" y="487860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E2A88-EEA2-422B-80CF-D9D7A38A5C8B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5979689" y="495275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E066AE-6BF0-4910-A81A-FEBF60376779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232850" y="603886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E21D35-E6A5-49C0-AAC7-309C6171BB28}"/>
              </a:ext>
            </a:extLst>
          </p:cNvPr>
          <p:cNvSpPr txBox="1"/>
          <p:nvPr/>
        </p:nvSpPr>
        <p:spPr>
          <a:xfrm>
            <a:off x="4851809" y="4591296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73A72-2F8D-4BCC-8B85-4D829EB0F5D9}"/>
              </a:ext>
            </a:extLst>
          </p:cNvPr>
          <p:cNvSpPr txBox="1"/>
          <p:nvPr/>
        </p:nvSpPr>
        <p:spPr>
          <a:xfrm>
            <a:off x="4937450" y="5686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8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C4E2D-A7A1-4CE4-B5A0-D1E5226FF991}"/>
              </a:ext>
            </a:extLst>
          </p:cNvPr>
          <p:cNvSpPr txBox="1"/>
          <p:nvPr/>
        </p:nvSpPr>
        <p:spPr>
          <a:xfrm>
            <a:off x="5410704" y="5225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0AA9C7-F1E1-49B8-A8C2-4DA398266D9F}"/>
              </a:ext>
            </a:extLst>
          </p:cNvPr>
          <p:cNvSpPr txBox="1"/>
          <p:nvPr/>
        </p:nvSpPr>
        <p:spPr>
          <a:xfrm>
            <a:off x="5930590" y="516278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BCC49-741B-4F04-8DE2-5918C238AF38}"/>
              </a:ext>
            </a:extLst>
          </p:cNvPr>
          <p:cNvSpPr txBox="1"/>
          <p:nvPr/>
        </p:nvSpPr>
        <p:spPr>
          <a:xfrm>
            <a:off x="6712352" y="524793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F453A-7B2D-4908-A6DC-C70924160CBD}"/>
              </a:ext>
            </a:extLst>
          </p:cNvPr>
          <p:cNvSpPr txBox="1"/>
          <p:nvPr/>
        </p:nvSpPr>
        <p:spPr>
          <a:xfrm>
            <a:off x="6526496" y="6003198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8249F-4ACA-4747-B56D-3E9BE08C2CBD}"/>
              </a:ext>
            </a:extLst>
          </p:cNvPr>
          <p:cNvSpPr txBox="1"/>
          <p:nvPr/>
        </p:nvSpPr>
        <p:spPr>
          <a:xfrm>
            <a:off x="7979546" y="457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15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FF735-8094-4466-ADB9-89AEE43B2FD3}"/>
              </a:ext>
            </a:extLst>
          </p:cNvPr>
          <p:cNvSpPr txBox="1"/>
          <p:nvPr/>
        </p:nvSpPr>
        <p:spPr>
          <a:xfrm>
            <a:off x="7454732" y="51782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0B483-1F91-4C58-B342-C9EEB08BBA76}"/>
              </a:ext>
            </a:extLst>
          </p:cNvPr>
          <p:cNvSpPr/>
          <p:nvPr/>
        </p:nvSpPr>
        <p:spPr>
          <a:xfrm>
            <a:off x="8366700" y="506883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17E06-B076-4261-BD2A-18E014F9E367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7815585" y="550101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EBD0D7-E4F4-46AA-BFE1-D4156D10AC49}"/>
              </a:ext>
            </a:extLst>
          </p:cNvPr>
          <p:cNvSpPr txBox="1"/>
          <p:nvPr/>
        </p:nvSpPr>
        <p:spPr>
          <a:xfrm>
            <a:off x="6321508" y="4351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F14D-20E5-49D2-85D2-4EE4C86F22ED}"/>
              </a:ext>
            </a:extLst>
          </p:cNvPr>
          <p:cNvSpPr txBox="1"/>
          <p:nvPr/>
        </p:nvSpPr>
        <p:spPr>
          <a:xfrm>
            <a:off x="8007266" y="57846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5AC535CB-CEAF-445D-B560-F60A7032E6C2}"/>
              </a:ext>
            </a:extLst>
          </p:cNvPr>
          <p:cNvSpPr txBox="1">
            <a:spLocks/>
          </p:cNvSpPr>
          <p:nvPr/>
        </p:nvSpPr>
        <p:spPr>
          <a:xfrm>
            <a:off x="297426" y="1143000"/>
            <a:ext cx="8671560" cy="36438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Capacity of a cut (S,T) is the total capacity of its </a:t>
            </a:r>
            <a:r>
              <a:rPr lang="en-AU" sz="2000" b="1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Flow of a cut (S,T) =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Total flow of its </a:t>
            </a:r>
            <a:r>
              <a:rPr lang="en-AU" sz="1500" b="1" dirty="0">
                <a:solidFill>
                  <a:srgbClr val="00B050"/>
                </a:solidFill>
                <a:latin typeface="CMSS10"/>
                <a:sym typeface="Wingdings" panose="05000000000000000000" pitchFamily="2" charset="2"/>
              </a:rPr>
              <a:t>outgoing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 – total flow of its </a:t>
            </a:r>
            <a:r>
              <a:rPr lang="en-AU" sz="1500" b="1" dirty="0">
                <a:solidFill>
                  <a:srgbClr val="FF0000"/>
                </a:solidFill>
                <a:latin typeface="CMSS10"/>
                <a:sym typeface="Wingdings" panose="05000000000000000000" pitchFamily="2" charset="2"/>
              </a:rPr>
              <a:t>incoming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edges</a:t>
            </a: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Is it true that flow of a cut = capacity of the cut when: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500" dirty="0">
                <a:solidFill>
                  <a:srgbClr val="000000"/>
                </a:solidFill>
                <a:latin typeface="CMSS10"/>
              </a:rPr>
              <a:t>Flow on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each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500" dirty="0">
                <a:solidFill>
                  <a:srgbClr val="00B050"/>
                </a:solidFill>
                <a:latin typeface="CMSS10"/>
              </a:rPr>
              <a:t>outgoing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edge of the cut is equal to the capacity of the edge; AND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AU" sz="1500" dirty="0">
                <a:solidFill>
                  <a:srgbClr val="000000"/>
                </a:solidFill>
                <a:latin typeface="CMSS10"/>
              </a:rPr>
              <a:t>Flow on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each </a:t>
            </a:r>
            <a:r>
              <a:rPr lang="en-AU" sz="1500" dirty="0">
                <a:solidFill>
                  <a:srgbClr val="FF0000"/>
                </a:solidFill>
                <a:latin typeface="CMSS10"/>
              </a:rPr>
              <a:t>incoming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 edge of the cut is zero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We show that when the algorithm terminates, there exists a cut for which both of the above two conditions hold which imply that the flow of the cut is equal to its capacity.</a:t>
            </a:r>
            <a:endParaRPr lang="en-AU" sz="5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This guarantees that the flow is maximum</a:t>
            </a:r>
          </a:p>
        </p:txBody>
      </p:sp>
    </p:spTree>
    <p:extLst>
      <p:ext uri="{BB962C8B-B14F-4D97-AF65-F5344CB8AC3E}">
        <p14:creationId xmlns:p14="http://schemas.microsoft.com/office/powerpoint/2010/main" val="8188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8B54-979E-431E-B273-5350CEAB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759952" cy="758952"/>
          </a:xfrm>
        </p:spPr>
        <p:txBody>
          <a:bodyPr>
            <a:normAutofit/>
          </a:bodyPr>
          <a:lstStyle/>
          <a:p>
            <a:r>
              <a:rPr lang="en-AU" dirty="0"/>
              <a:t>Proof </a:t>
            </a:r>
            <a:r>
              <a:rPr lang="en-AU"/>
              <a:t>of correctness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8F6B3-8211-45BF-BEB9-2917D1AD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82CD-864D-4731-A2C6-C801A87112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" y="997657"/>
            <a:ext cx="8671560" cy="2393548"/>
          </a:xfrm>
        </p:spPr>
        <p:txBody>
          <a:bodyPr>
            <a:normAutofit fontScale="62500" lnSpcReduction="20000"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Suppose the algorithm has terminated (there does not exist any augmenting path in the residual network).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We define a cut (S,T) such that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 S contains every vertex v that is reachable from s in </a:t>
            </a:r>
            <a:r>
              <a:rPr lang="en-AU" sz="1500" b="1" dirty="0">
                <a:solidFill>
                  <a:srgbClr val="000000"/>
                </a:solidFill>
                <a:latin typeface="CMSS10"/>
              </a:rPr>
              <a:t>the residual network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T contains every other vertex. Note t cannot be in S because it is not reachable from S (no augmenting path)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Flow of this cut = Capacity of this cut because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For each outgoing edge </a:t>
            </a:r>
            <a:r>
              <a:rPr lang="en-AU" sz="20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20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, its flow is equal to the capacity of the edge</a:t>
            </a:r>
          </a:p>
          <a:p>
            <a:pPr lvl="2"/>
            <a:r>
              <a:rPr lang="en-AU" sz="1800" dirty="0">
                <a:solidFill>
                  <a:srgbClr val="000000"/>
                </a:solidFill>
                <a:latin typeface="CMSS10"/>
              </a:rPr>
              <a:t>Otherwise, we would have an edge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a</a:t>
            </a:r>
            <a:r>
              <a:rPr lang="en-AU" sz="18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8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residual network which would mean c is reachable from s but we know this is not the case as c is not in S.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For each incoming edge c  b, its flow is zero.</a:t>
            </a:r>
          </a:p>
          <a:p>
            <a:pPr lvl="2"/>
            <a:r>
              <a:rPr lang="en-AU" sz="1800" dirty="0">
                <a:solidFill>
                  <a:srgbClr val="000000"/>
                </a:solidFill>
                <a:latin typeface="CMSS10"/>
              </a:rPr>
              <a:t>Otherwise, there would be an edge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b</a:t>
            </a:r>
            <a:r>
              <a:rPr lang="en-AU" sz="18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c</a:t>
            </a:r>
            <a:r>
              <a:rPr lang="en-AU" sz="18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in the residual network implying c is reachable from s but we know this is not the case as c is not in S.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Therefore, the flow is maximum when the algorithm terminates</a:t>
            </a:r>
            <a:endParaRPr lang="en-AU" sz="2500" dirty="0">
              <a:solidFill>
                <a:srgbClr val="000000"/>
              </a:solidFill>
              <a:latin typeface="CMSS1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43F8AB-1600-426D-A080-08B7B5590AB3}"/>
              </a:ext>
            </a:extLst>
          </p:cNvPr>
          <p:cNvSpPr/>
          <p:nvPr/>
        </p:nvSpPr>
        <p:spPr>
          <a:xfrm>
            <a:off x="1246277" y="520437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92795-D33A-4A9F-B19D-BB445250F752}"/>
              </a:ext>
            </a:extLst>
          </p:cNvPr>
          <p:cNvSpPr txBox="1"/>
          <p:nvPr/>
        </p:nvSpPr>
        <p:spPr>
          <a:xfrm>
            <a:off x="1327859" y="52783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A54BB1-7053-4F47-BAA6-B6FB7BF34865}"/>
              </a:ext>
            </a:extLst>
          </p:cNvPr>
          <p:cNvSpPr/>
          <p:nvPr/>
        </p:nvSpPr>
        <p:spPr>
          <a:xfrm>
            <a:off x="1246277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22D0-827B-4811-BB57-BCDDCD41B4DD}"/>
              </a:ext>
            </a:extLst>
          </p:cNvPr>
          <p:cNvSpPr txBox="1"/>
          <p:nvPr/>
        </p:nvSpPr>
        <p:spPr>
          <a:xfrm>
            <a:off x="1337846" y="3939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0EFDC1-4860-4531-989E-15B3265E8E56}"/>
              </a:ext>
            </a:extLst>
          </p:cNvPr>
          <p:cNvSpPr/>
          <p:nvPr/>
        </p:nvSpPr>
        <p:spPr>
          <a:xfrm>
            <a:off x="2819400" y="52366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335D2-B690-45E2-969D-18B78170A020}"/>
              </a:ext>
            </a:extLst>
          </p:cNvPr>
          <p:cNvSpPr txBox="1"/>
          <p:nvPr/>
        </p:nvSpPr>
        <p:spPr>
          <a:xfrm>
            <a:off x="2917828" y="52883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089EFF-9EDC-44D9-83D5-6FC0493264BB}"/>
              </a:ext>
            </a:extLst>
          </p:cNvPr>
          <p:cNvSpPr/>
          <p:nvPr/>
        </p:nvSpPr>
        <p:spPr>
          <a:xfrm>
            <a:off x="2743200" y="38650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0499-E674-4093-9D35-14AD44A41991}"/>
              </a:ext>
            </a:extLst>
          </p:cNvPr>
          <p:cNvSpPr txBox="1"/>
          <p:nvPr/>
        </p:nvSpPr>
        <p:spPr>
          <a:xfrm>
            <a:off x="2809246" y="39391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7349F8-F4B6-4682-B400-5C56D9101C33}"/>
              </a:ext>
            </a:extLst>
          </p:cNvPr>
          <p:cNvSpPr/>
          <p:nvPr/>
        </p:nvSpPr>
        <p:spPr>
          <a:xfrm>
            <a:off x="228600" y="45194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F78B5-4BF2-4B3A-BFE8-7FB758F88E29}"/>
              </a:ext>
            </a:extLst>
          </p:cNvPr>
          <p:cNvSpPr txBox="1"/>
          <p:nvPr/>
        </p:nvSpPr>
        <p:spPr>
          <a:xfrm>
            <a:off x="322044" y="45879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CF7D1D-B72B-4C73-9BC4-4DC157E1E5E0}"/>
              </a:ext>
            </a:extLst>
          </p:cNvPr>
          <p:cNvCxnSpPr>
            <a:stCxn id="13" idx="7"/>
            <a:endCxn id="7" idx="2"/>
          </p:cNvCxnSpPr>
          <p:nvPr/>
        </p:nvCxnSpPr>
        <p:spPr>
          <a:xfrm flipV="1">
            <a:off x="660774" y="4118259"/>
            <a:ext cx="585503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A3B6AE-ED5D-4FFE-80D7-B6D7D9E5FED9}"/>
              </a:ext>
            </a:extLst>
          </p:cNvPr>
          <p:cNvCxnSpPr>
            <a:cxnSpLocks/>
            <a:stCxn id="13" idx="5"/>
            <a:endCxn id="5" idx="2"/>
          </p:cNvCxnSpPr>
          <p:nvPr/>
        </p:nvCxnSpPr>
        <p:spPr>
          <a:xfrm>
            <a:off x="660774" y="4951578"/>
            <a:ext cx="585503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AA9B1-0898-4ADD-8739-EB8F8E30315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1320426" y="429727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3CF916-40F1-4B35-AB32-CA9F48D242FA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1752600" y="4118259"/>
            <a:ext cx="9906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5839A-7A2A-46A0-8E0F-A8CD4A2F962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249523" y="4118259"/>
            <a:ext cx="779047" cy="4038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5C508D-AF5A-4D8B-AE5F-C16470878D0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2996362" y="4371420"/>
            <a:ext cx="24794" cy="83295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86A31E-9065-40B1-AEB7-23012353AAF8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1678451" y="4297271"/>
            <a:ext cx="1138898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72045D-21E6-4BAF-B8B1-208D5F8F14D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V="1">
            <a:off x="1499439" y="4371420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A130F0-E01E-494E-A9EA-036200A78F5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752600" y="5457532"/>
            <a:ext cx="1066800" cy="3232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F6F1A8-C740-4827-9230-52AE2A9A71D3}"/>
              </a:ext>
            </a:extLst>
          </p:cNvPr>
          <p:cNvSpPr txBox="1"/>
          <p:nvPr/>
        </p:nvSpPr>
        <p:spPr>
          <a:xfrm>
            <a:off x="634829" y="3950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CA77-CE88-4436-9FAF-03264E9C8798}"/>
              </a:ext>
            </a:extLst>
          </p:cNvPr>
          <p:cNvSpPr txBox="1"/>
          <p:nvPr/>
        </p:nvSpPr>
        <p:spPr>
          <a:xfrm>
            <a:off x="609600" y="5105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34D55-05C8-4108-B617-DF7D8D148623}"/>
              </a:ext>
            </a:extLst>
          </p:cNvPr>
          <p:cNvSpPr txBox="1"/>
          <p:nvPr/>
        </p:nvSpPr>
        <p:spPr>
          <a:xfrm>
            <a:off x="931671" y="4517300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259E4-E45D-4B04-9CA5-4F73E9FC735D}"/>
              </a:ext>
            </a:extLst>
          </p:cNvPr>
          <p:cNvSpPr txBox="1"/>
          <p:nvPr/>
        </p:nvSpPr>
        <p:spPr>
          <a:xfrm>
            <a:off x="1596283" y="4562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BE7EC-7876-46C3-89B2-8D0884BFCA74}"/>
              </a:ext>
            </a:extLst>
          </p:cNvPr>
          <p:cNvSpPr txBox="1"/>
          <p:nvPr/>
        </p:nvSpPr>
        <p:spPr>
          <a:xfrm>
            <a:off x="2430294" y="466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EB19F-D476-4380-95FF-4FB833D9CA17}"/>
              </a:ext>
            </a:extLst>
          </p:cNvPr>
          <p:cNvSpPr txBox="1"/>
          <p:nvPr/>
        </p:nvSpPr>
        <p:spPr>
          <a:xfrm>
            <a:off x="2046246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D0072-CBFB-4001-8393-1F8E73FE7075}"/>
              </a:ext>
            </a:extLst>
          </p:cNvPr>
          <p:cNvSpPr txBox="1"/>
          <p:nvPr/>
        </p:nvSpPr>
        <p:spPr>
          <a:xfrm>
            <a:off x="3678993" y="40020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2B68BD-349A-4FE0-BA7B-D80876629E1B}"/>
              </a:ext>
            </a:extLst>
          </p:cNvPr>
          <p:cNvSpPr txBox="1"/>
          <p:nvPr/>
        </p:nvSpPr>
        <p:spPr>
          <a:xfrm>
            <a:off x="3192365" y="4597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A5293E-7FD3-4244-99B5-19484DB04006}"/>
              </a:ext>
            </a:extLst>
          </p:cNvPr>
          <p:cNvSpPr/>
          <p:nvPr/>
        </p:nvSpPr>
        <p:spPr>
          <a:xfrm>
            <a:off x="3886450" y="4487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90BC66-8FB9-494A-9D30-304D98AC0C4C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3335335" y="4919681"/>
            <a:ext cx="625264" cy="46827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E6FA19-0CEA-47C9-A315-C88A87182DE3}"/>
              </a:ext>
            </a:extLst>
          </p:cNvPr>
          <p:cNvSpPr txBox="1"/>
          <p:nvPr/>
        </p:nvSpPr>
        <p:spPr>
          <a:xfrm>
            <a:off x="1841258" y="37705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  </a:t>
            </a:r>
            <a:r>
              <a:rPr lang="en-A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3B2F7-3842-407E-B8EF-917AE85B3A91}"/>
              </a:ext>
            </a:extLst>
          </p:cNvPr>
          <p:cNvSpPr txBox="1"/>
          <p:nvPr/>
        </p:nvSpPr>
        <p:spPr>
          <a:xfrm>
            <a:off x="3527016" y="5203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5E19F-2B1D-4129-91F8-F85D42A7401F}"/>
              </a:ext>
            </a:extLst>
          </p:cNvPr>
          <p:cNvSpPr txBox="1"/>
          <p:nvPr/>
        </p:nvSpPr>
        <p:spPr>
          <a:xfrm>
            <a:off x="304800" y="5836411"/>
            <a:ext cx="408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Flow Network:</a:t>
            </a:r>
            <a:r>
              <a:rPr lang="en-AU" sz="1200" dirty="0">
                <a:solidFill>
                  <a:srgbClr val="00B050"/>
                </a:solidFill>
              </a:rPr>
              <a:t> Green</a:t>
            </a:r>
            <a:r>
              <a:rPr lang="en-AU" sz="1200" dirty="0"/>
              <a:t> numbers indicate </a:t>
            </a:r>
            <a:r>
              <a:rPr lang="en-AU" sz="1200" dirty="0">
                <a:solidFill>
                  <a:srgbClr val="00B050"/>
                </a:solidFill>
              </a:rPr>
              <a:t>flow</a:t>
            </a:r>
            <a:r>
              <a:rPr lang="en-AU" sz="1200" dirty="0"/>
              <a:t> and </a:t>
            </a:r>
            <a:r>
              <a:rPr lang="en-AU" sz="1200" dirty="0">
                <a:solidFill>
                  <a:srgbClr val="FF0000"/>
                </a:solidFill>
              </a:rPr>
              <a:t>red</a:t>
            </a:r>
            <a:r>
              <a:rPr lang="en-AU" sz="1200" dirty="0"/>
              <a:t> indicate </a:t>
            </a:r>
            <a:r>
              <a:rPr lang="en-AU" sz="1200" dirty="0">
                <a:solidFill>
                  <a:srgbClr val="FF0000"/>
                </a:solidFill>
              </a:rPr>
              <a:t>capacity. </a:t>
            </a:r>
            <a:r>
              <a:rPr lang="en-AU" sz="1200" dirty="0"/>
              <a:t>Flow is not shown if 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A799BDC-BEFE-49B5-A48C-2664225A6B9F}"/>
              </a:ext>
            </a:extLst>
          </p:cNvPr>
          <p:cNvSpPr/>
          <p:nvPr/>
        </p:nvSpPr>
        <p:spPr>
          <a:xfrm>
            <a:off x="5761406" y="5232986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785C7E-C43D-4020-AAE3-677DBAEC1303}"/>
              </a:ext>
            </a:extLst>
          </p:cNvPr>
          <p:cNvSpPr txBox="1"/>
          <p:nvPr/>
        </p:nvSpPr>
        <p:spPr>
          <a:xfrm>
            <a:off x="5842988" y="53069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A2AB3EE-F36C-40BB-94FD-7DDE2F9464CA}"/>
              </a:ext>
            </a:extLst>
          </p:cNvPr>
          <p:cNvSpPr/>
          <p:nvPr/>
        </p:nvSpPr>
        <p:spPr>
          <a:xfrm>
            <a:off x="5761406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789AE76-DF1A-4176-A678-D285AC21157A}"/>
              </a:ext>
            </a:extLst>
          </p:cNvPr>
          <p:cNvSpPr txBox="1"/>
          <p:nvPr/>
        </p:nvSpPr>
        <p:spPr>
          <a:xfrm>
            <a:off x="5852975" y="3967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	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89A8744-0118-450F-B1E0-120BCE96B53B}"/>
              </a:ext>
            </a:extLst>
          </p:cNvPr>
          <p:cNvSpPr/>
          <p:nvPr/>
        </p:nvSpPr>
        <p:spPr>
          <a:xfrm>
            <a:off x="7334529" y="52653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2E844EF-CA22-4FE4-863E-7DC52B3C5AEF}"/>
              </a:ext>
            </a:extLst>
          </p:cNvPr>
          <p:cNvSpPr txBox="1"/>
          <p:nvPr/>
        </p:nvSpPr>
        <p:spPr>
          <a:xfrm>
            <a:off x="7432957" y="5316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C1EF6FF6-EE08-4253-BD0C-C966E836A6BA}"/>
              </a:ext>
            </a:extLst>
          </p:cNvPr>
          <p:cNvSpPr/>
          <p:nvPr/>
        </p:nvSpPr>
        <p:spPr>
          <a:xfrm>
            <a:off x="7258329" y="389371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3B7985-32C9-4B66-8CE8-08362C5A69EC}"/>
              </a:ext>
            </a:extLst>
          </p:cNvPr>
          <p:cNvSpPr txBox="1"/>
          <p:nvPr/>
        </p:nvSpPr>
        <p:spPr>
          <a:xfrm>
            <a:off x="7324375" y="3967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DC0FA3-541F-43F2-BBCE-AEB5BC7A38BC}"/>
              </a:ext>
            </a:extLst>
          </p:cNvPr>
          <p:cNvSpPr/>
          <p:nvPr/>
        </p:nvSpPr>
        <p:spPr>
          <a:xfrm>
            <a:off x="4743729" y="454802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90CF19-0245-4E58-A370-FFB390CDE8C9}"/>
              </a:ext>
            </a:extLst>
          </p:cNvPr>
          <p:cNvSpPr txBox="1"/>
          <p:nvPr/>
        </p:nvSpPr>
        <p:spPr>
          <a:xfrm>
            <a:off x="4837173" y="4616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EB10E4-1BFB-44AB-975E-2640AE630540}"/>
              </a:ext>
            </a:extLst>
          </p:cNvPr>
          <p:cNvCxnSpPr>
            <a:cxnSpLocks/>
          </p:cNvCxnSpPr>
          <p:nvPr/>
        </p:nvCxnSpPr>
        <p:spPr>
          <a:xfrm>
            <a:off x="5126525" y="4933116"/>
            <a:ext cx="634881" cy="47708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9670D6-8D50-489F-A87C-5069F4CFD14A}"/>
              </a:ext>
            </a:extLst>
          </p:cNvPr>
          <p:cNvCxnSpPr>
            <a:stCxn id="150" idx="3"/>
            <a:endCxn id="148" idx="1"/>
          </p:cNvCxnSpPr>
          <p:nvPr/>
        </p:nvCxnSpPr>
        <p:spPr>
          <a:xfrm>
            <a:off x="5835555" y="4325887"/>
            <a:ext cx="0" cy="981248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E55308-CAB7-452B-849C-F821A9BD9D14}"/>
              </a:ext>
            </a:extLst>
          </p:cNvPr>
          <p:cNvCxnSpPr>
            <a:cxnSpLocks/>
            <a:stCxn id="154" idx="6"/>
          </p:cNvCxnSpPr>
          <p:nvPr/>
        </p:nvCxnSpPr>
        <p:spPr>
          <a:xfrm>
            <a:off x="7764652" y="4146875"/>
            <a:ext cx="779047" cy="403841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9A44CB-0B14-4AC9-98CC-B0F7107D4FF6}"/>
              </a:ext>
            </a:extLst>
          </p:cNvPr>
          <p:cNvCxnSpPr>
            <a:cxnSpLocks/>
          </p:cNvCxnSpPr>
          <p:nvPr/>
        </p:nvCxnSpPr>
        <p:spPr>
          <a:xfrm flipH="1">
            <a:off x="6191869" y="4364211"/>
            <a:ext cx="1111978" cy="904337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4EF4F99-FA65-4ECC-9158-854F969BB725}"/>
              </a:ext>
            </a:extLst>
          </p:cNvPr>
          <p:cNvCxnSpPr>
            <a:cxnSpLocks/>
            <a:stCxn id="148" idx="0"/>
            <a:endCxn id="150" idx="4"/>
          </p:cNvCxnSpPr>
          <p:nvPr/>
        </p:nvCxnSpPr>
        <p:spPr>
          <a:xfrm flipV="1">
            <a:off x="6014568" y="4400036"/>
            <a:ext cx="0" cy="83295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146FD-2AF3-480E-847F-29A09B62BDE7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>
            <a:off x="6267729" y="5486148"/>
            <a:ext cx="1066800" cy="32327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780C7CC-24A4-415E-8CAE-46A5CD06995A}"/>
              </a:ext>
            </a:extLst>
          </p:cNvPr>
          <p:cNvSpPr txBox="1"/>
          <p:nvPr/>
        </p:nvSpPr>
        <p:spPr>
          <a:xfrm>
            <a:off x="5315150" y="4862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D391A5-203B-4431-A8E7-745575FCE620}"/>
              </a:ext>
            </a:extLst>
          </p:cNvPr>
          <p:cNvSpPr txBox="1"/>
          <p:nvPr/>
        </p:nvSpPr>
        <p:spPr>
          <a:xfrm>
            <a:off x="5574660" y="4603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3161D44-4D75-4FCC-9AAC-B961063504C9}"/>
              </a:ext>
            </a:extLst>
          </p:cNvPr>
          <p:cNvSpPr txBox="1"/>
          <p:nvPr/>
        </p:nvSpPr>
        <p:spPr>
          <a:xfrm>
            <a:off x="5965469" y="4610069"/>
            <a:ext cx="42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D67F8-5734-4C73-AE4E-530953B2A451}"/>
              </a:ext>
            </a:extLst>
          </p:cNvPr>
          <p:cNvSpPr txBox="1"/>
          <p:nvPr/>
        </p:nvSpPr>
        <p:spPr>
          <a:xfrm>
            <a:off x="6443853" y="4548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DC5F432-AFCB-42F9-998B-249FB64FC7C3}"/>
              </a:ext>
            </a:extLst>
          </p:cNvPr>
          <p:cNvSpPr txBox="1"/>
          <p:nvPr/>
        </p:nvSpPr>
        <p:spPr>
          <a:xfrm>
            <a:off x="6592033" y="51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5E0AF0-8519-4B97-94EC-EFEFE590BCCE}"/>
              </a:ext>
            </a:extLst>
          </p:cNvPr>
          <p:cNvSpPr txBox="1"/>
          <p:nvPr/>
        </p:nvSpPr>
        <p:spPr>
          <a:xfrm>
            <a:off x="8014425" y="40202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76453A4-B948-4DA3-A7DB-3B3073FBCE27}"/>
              </a:ext>
            </a:extLst>
          </p:cNvPr>
          <p:cNvSpPr txBox="1"/>
          <p:nvPr/>
        </p:nvSpPr>
        <p:spPr>
          <a:xfrm>
            <a:off x="7535694" y="46255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224738F-0139-46B2-82FB-61DA3B577165}"/>
              </a:ext>
            </a:extLst>
          </p:cNvPr>
          <p:cNvSpPr/>
          <p:nvPr/>
        </p:nvSpPr>
        <p:spPr>
          <a:xfrm>
            <a:off x="8401579" y="45161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D69EE09-C00F-4EAF-8547-6CB349658389}"/>
              </a:ext>
            </a:extLst>
          </p:cNvPr>
          <p:cNvCxnSpPr>
            <a:cxnSpLocks/>
            <a:stCxn id="175" idx="3"/>
            <a:endCxn id="152" idx="6"/>
          </p:cNvCxnSpPr>
          <p:nvPr/>
        </p:nvCxnSpPr>
        <p:spPr>
          <a:xfrm flipH="1">
            <a:off x="7840852" y="4948297"/>
            <a:ext cx="634876" cy="570178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2D5068D-A5FF-49B9-A351-8E154A2D3B50}"/>
              </a:ext>
            </a:extLst>
          </p:cNvPr>
          <p:cNvSpPr txBox="1"/>
          <p:nvPr/>
        </p:nvSpPr>
        <p:spPr>
          <a:xfrm>
            <a:off x="8099979" y="519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5961991-F1E6-426E-84EE-95E909B9D6F2}"/>
              </a:ext>
            </a:extLst>
          </p:cNvPr>
          <p:cNvSpPr txBox="1"/>
          <p:nvPr/>
        </p:nvSpPr>
        <p:spPr>
          <a:xfrm>
            <a:off x="1676400" y="37660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12</a:t>
            </a:r>
            <a:r>
              <a:rPr lang="en-AU" dirty="0"/>
              <a:t>/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153ADB-46CD-458F-805A-E0CCD0CDFF25}"/>
              </a:ext>
            </a:extLst>
          </p:cNvPr>
          <p:cNvSpPr txBox="1"/>
          <p:nvPr/>
        </p:nvSpPr>
        <p:spPr>
          <a:xfrm>
            <a:off x="2213774" y="4666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0</a:t>
            </a:r>
            <a:r>
              <a:rPr lang="en-AU" dirty="0"/>
              <a:t>/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33CEB18-D08D-43A9-BCC9-1C616E2873D6}"/>
              </a:ext>
            </a:extLst>
          </p:cNvPr>
          <p:cNvSpPr txBox="1"/>
          <p:nvPr/>
        </p:nvSpPr>
        <p:spPr>
          <a:xfrm>
            <a:off x="1752600" y="5438081"/>
            <a:ext cx="4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11</a:t>
            </a:r>
            <a:r>
              <a:rPr lang="en-AU" dirty="0"/>
              <a:t>/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EEE649-DEFE-4CBD-8905-9175F5D275FC}"/>
              </a:ext>
            </a:extLst>
          </p:cNvPr>
          <p:cNvSpPr txBox="1"/>
          <p:nvPr/>
        </p:nvSpPr>
        <p:spPr>
          <a:xfrm>
            <a:off x="3346942" y="52020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4</a:t>
            </a:r>
            <a:r>
              <a:rPr lang="en-AU" dirty="0"/>
              <a:t>/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C44DBFF-D8CA-4758-973D-85661E712363}"/>
              </a:ext>
            </a:extLst>
          </p:cNvPr>
          <p:cNvCxnSpPr>
            <a:cxnSpLocks/>
          </p:cNvCxnSpPr>
          <p:nvPr/>
        </p:nvCxnSpPr>
        <p:spPr>
          <a:xfrm flipH="1">
            <a:off x="5182027" y="4186707"/>
            <a:ext cx="585503" cy="475295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5FBDF7-324B-4670-94AD-5898A0BA6B5C}"/>
              </a:ext>
            </a:extLst>
          </p:cNvPr>
          <p:cNvSpPr txBox="1"/>
          <p:nvPr/>
        </p:nvSpPr>
        <p:spPr>
          <a:xfrm>
            <a:off x="5192992" y="408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2B32DA-E84C-493F-89BA-645830798531}"/>
              </a:ext>
            </a:extLst>
          </p:cNvPr>
          <p:cNvCxnSpPr>
            <a:cxnSpLocks/>
          </p:cNvCxnSpPr>
          <p:nvPr/>
        </p:nvCxnSpPr>
        <p:spPr>
          <a:xfrm flipH="1">
            <a:off x="6213737" y="4213223"/>
            <a:ext cx="1044591" cy="2375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5B80C-707E-4F26-BFDE-CB9ED5C5AFD2}"/>
              </a:ext>
            </a:extLst>
          </p:cNvPr>
          <p:cNvSpPr txBox="1"/>
          <p:nvPr/>
        </p:nvSpPr>
        <p:spPr>
          <a:xfrm>
            <a:off x="6502660" y="4193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E92C4FA-9F3E-482A-8729-C0D97C97B658}"/>
              </a:ext>
            </a:extLst>
          </p:cNvPr>
          <p:cNvCxnSpPr>
            <a:cxnSpLocks/>
            <a:stCxn id="152" idx="3"/>
          </p:cNvCxnSpPr>
          <p:nvPr/>
        </p:nvCxnSpPr>
        <p:spPr>
          <a:xfrm flipH="1" flipV="1">
            <a:off x="6250798" y="5664415"/>
            <a:ext cx="1157880" cy="33072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D1B964-5E30-4237-B0A8-6EA695C46B51}"/>
              </a:ext>
            </a:extLst>
          </p:cNvPr>
          <p:cNvSpPr txBox="1"/>
          <p:nvPr/>
        </p:nvSpPr>
        <p:spPr>
          <a:xfrm>
            <a:off x="6679881" y="5630071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7A7F4D-4A82-4AB0-AB70-0C54B6A0F414}"/>
              </a:ext>
            </a:extLst>
          </p:cNvPr>
          <p:cNvSpPr txBox="1"/>
          <p:nvPr/>
        </p:nvSpPr>
        <p:spPr>
          <a:xfrm>
            <a:off x="6164370" y="5933692"/>
            <a:ext cx="4087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>
                <a:solidFill>
                  <a:srgbClr val="C00000"/>
                </a:solidFill>
              </a:rPr>
              <a:t>Residual Network: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CAC4CF3-3318-4B6F-93C0-58C705FF6D20}"/>
              </a:ext>
            </a:extLst>
          </p:cNvPr>
          <p:cNvSpPr txBox="1"/>
          <p:nvPr/>
        </p:nvSpPr>
        <p:spPr>
          <a:xfrm>
            <a:off x="4071651" y="5947811"/>
            <a:ext cx="111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23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DB0ADD-1E16-4EA9-A898-F9BF3A8E1BE1}"/>
              </a:ext>
            </a:extLst>
          </p:cNvPr>
          <p:cNvSpPr txBox="1"/>
          <p:nvPr/>
        </p:nvSpPr>
        <p:spPr>
          <a:xfrm>
            <a:off x="762000" y="45211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CF366F-9F28-4BC2-AAE0-D9DD6571623D}"/>
              </a:ext>
            </a:extLst>
          </p:cNvPr>
          <p:cNvSpPr txBox="1"/>
          <p:nvPr/>
        </p:nvSpPr>
        <p:spPr>
          <a:xfrm>
            <a:off x="2990940" y="46074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A27412F-5DDC-44B5-819F-1201FC5522F5}"/>
              </a:ext>
            </a:extLst>
          </p:cNvPr>
          <p:cNvSpPr txBox="1"/>
          <p:nvPr/>
        </p:nvSpPr>
        <p:spPr>
          <a:xfrm>
            <a:off x="3352800" y="40020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19</a:t>
            </a:r>
            <a:r>
              <a:rPr lang="en-AU" dirty="0"/>
              <a:t>/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8AF7B94-8F29-433E-9E43-965CCDFC1263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7569260" y="4402874"/>
            <a:ext cx="18431" cy="862439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4E193D-7C22-44EC-BF8D-D5863D749CFF}"/>
              </a:ext>
            </a:extLst>
          </p:cNvPr>
          <p:cNvCxnSpPr>
            <a:cxnSpLocks/>
            <a:endCxn id="154" idx="5"/>
          </p:cNvCxnSpPr>
          <p:nvPr/>
        </p:nvCxnSpPr>
        <p:spPr>
          <a:xfrm flipH="1" flipV="1">
            <a:off x="7690503" y="4325887"/>
            <a:ext cx="718824" cy="348294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5DBCFAA-0696-4223-87E8-745C29508AD7}"/>
              </a:ext>
            </a:extLst>
          </p:cNvPr>
          <p:cNvSpPr txBox="1"/>
          <p:nvPr/>
        </p:nvSpPr>
        <p:spPr>
          <a:xfrm>
            <a:off x="7862123" y="447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64C0F7-CBCC-4EA6-BC6B-783C338CA534}"/>
              </a:ext>
            </a:extLst>
          </p:cNvPr>
          <p:cNvSpPr txBox="1"/>
          <p:nvPr/>
        </p:nvSpPr>
        <p:spPr>
          <a:xfrm>
            <a:off x="328219" y="3962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16</a:t>
            </a:r>
            <a:r>
              <a:rPr lang="en-AU" dirty="0"/>
              <a:t>/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EDEB7B-E9DB-421D-9621-057D45345095}"/>
              </a:ext>
            </a:extLst>
          </p:cNvPr>
          <p:cNvSpPr txBox="1"/>
          <p:nvPr/>
        </p:nvSpPr>
        <p:spPr>
          <a:xfrm>
            <a:off x="451342" y="51069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7</a:t>
            </a:r>
            <a:r>
              <a:rPr lang="en-AU" dirty="0"/>
              <a:t>/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1BB8FA-ED3B-4E79-BA19-06CAAABBF1D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4996891" y="5054343"/>
            <a:ext cx="656080" cy="488416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56F352-6507-47BE-AB6F-C0C8FB09CE5F}"/>
              </a:ext>
            </a:extLst>
          </p:cNvPr>
          <p:cNvSpPr txBox="1"/>
          <p:nvPr/>
        </p:nvSpPr>
        <p:spPr>
          <a:xfrm>
            <a:off x="5126382" y="5256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A8FB3D-3B58-4EB7-B308-719914D3972C}"/>
              </a:ext>
            </a:extLst>
          </p:cNvPr>
          <p:cNvSpPr txBox="1"/>
          <p:nvPr/>
        </p:nvSpPr>
        <p:spPr>
          <a:xfrm>
            <a:off x="1424656" y="4562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3</a:t>
            </a:r>
            <a:r>
              <a:rPr lang="en-A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272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240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Lec-11: Topological Sort and Network Flow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461375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Topological sort gives an ordering in which to complete the tasks given constraints</a:t>
            </a:r>
          </a:p>
          <a:p>
            <a:r>
              <a:rPr lang="en-AU" sz="2000" dirty="0"/>
              <a:t>Maximum flow of a network is equal to its min-cut and can be found using Ford-Fulkerson 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Make sure you understand 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the two algorithms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understand why Ford-Fulkerson is correct</a:t>
            </a:r>
          </a:p>
          <a:p>
            <a:r>
              <a:rPr lang="en-AU" sz="2000" dirty="0"/>
              <a:t>Start preparing for the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More on network flow and final exam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6553200" cy="3962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Topological Sort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Maximum Flow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Ford-Fulkerson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latin typeface="CMSS10"/>
              </a:rPr>
              <a:t>Min-cut Max-flow Theorem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7217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Directed Acyclic Graph (DAG)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/>
              <a:t>A Directed Acyclic Graph (DAG) is </a:t>
            </a:r>
          </a:p>
          <a:p>
            <a:r>
              <a:rPr lang="en-AU" sz="2000" dirty="0">
                <a:solidFill>
                  <a:srgbClr val="FF0000"/>
                </a:solidFill>
              </a:rPr>
              <a:t>D</a:t>
            </a:r>
            <a:r>
              <a:rPr lang="en-AU" sz="2000" dirty="0"/>
              <a:t>irected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A</a:t>
            </a:r>
            <a:r>
              <a:rPr lang="en-AU" sz="2000" dirty="0" err="1"/>
              <a:t>cylcic</a:t>
            </a:r>
            <a:r>
              <a:rPr lang="en-AU" sz="2000" dirty="0"/>
              <a:t> – has no cycles</a:t>
            </a:r>
          </a:p>
          <a:p>
            <a:r>
              <a:rPr lang="en-AU" sz="2000" dirty="0">
                <a:solidFill>
                  <a:srgbClr val="FF0000"/>
                </a:solidFill>
              </a:rPr>
              <a:t>G</a:t>
            </a:r>
            <a:r>
              <a:rPr lang="en-AU" sz="2000" dirty="0"/>
              <a:t>raph</a:t>
            </a:r>
          </a:p>
          <a:p>
            <a:pPr marL="0" indent="0">
              <a:buNone/>
            </a:pPr>
            <a:r>
              <a:rPr lang="en-AU" sz="2000" dirty="0"/>
              <a:t>Which of the two graphs is a DAG?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29431" y="3733800"/>
            <a:ext cx="4033569" cy="1877923"/>
            <a:chOff x="4729431" y="3733800"/>
            <a:chExt cx="4033569" cy="1877923"/>
          </a:xfrm>
        </p:grpSpPr>
        <p:sp>
          <p:nvSpPr>
            <p:cNvPr id="31" name="Oval 30"/>
            <p:cNvSpPr/>
            <p:nvPr/>
          </p:nvSpPr>
          <p:spPr>
            <a:xfrm>
              <a:off x="6177231" y="50730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58813" y="514708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177231" y="37338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68800" y="380780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8256677" y="51054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38259" y="517940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8207554" y="373380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89136" y="380780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729431" y="438810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21000" y="44566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41" name="Straight Connector 40"/>
            <p:cNvCxnSpPr>
              <a:stCxn id="39" idx="7"/>
              <a:endCxn id="33" idx="2"/>
            </p:cNvCxnSpPr>
            <p:nvPr/>
          </p:nvCxnSpPr>
          <p:spPr>
            <a:xfrm flipV="1">
              <a:off x="5161605" y="3986962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1" idx="2"/>
            </p:cNvCxnSpPr>
            <p:nvPr/>
          </p:nvCxnSpPr>
          <p:spPr>
            <a:xfrm>
              <a:off x="5159554" y="4825936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6"/>
              <a:endCxn id="37" idx="2"/>
            </p:cNvCxnSpPr>
            <p:nvPr/>
          </p:nvCxnSpPr>
          <p:spPr>
            <a:xfrm>
              <a:off x="6683554" y="3986962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5" idx="0"/>
              <a:endCxn id="37" idx="4"/>
            </p:cNvCxnSpPr>
            <p:nvPr/>
          </p:nvCxnSpPr>
          <p:spPr>
            <a:xfrm flipH="1" flipV="1">
              <a:off x="8460716" y="4240123"/>
              <a:ext cx="49123" cy="86527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3"/>
              <a:endCxn id="31" idx="7"/>
            </p:cNvCxnSpPr>
            <p:nvPr/>
          </p:nvCxnSpPr>
          <p:spPr>
            <a:xfrm flipH="1">
              <a:off x="6609405" y="4165974"/>
              <a:ext cx="1672298" cy="981248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35" idx="2"/>
            </p:cNvCxnSpPr>
            <p:nvPr/>
          </p:nvCxnSpPr>
          <p:spPr>
            <a:xfrm flipV="1">
              <a:off x="6672750" y="5358562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4"/>
              <a:endCxn id="31" idx="0"/>
            </p:cNvCxnSpPr>
            <p:nvPr/>
          </p:nvCxnSpPr>
          <p:spPr>
            <a:xfrm>
              <a:off x="6430393" y="4240123"/>
              <a:ext cx="0" cy="83295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53421" y="3733799"/>
            <a:ext cx="4033569" cy="1877923"/>
            <a:chOff x="353421" y="3733799"/>
            <a:chExt cx="4033569" cy="1877923"/>
          </a:xfrm>
        </p:grpSpPr>
        <p:grpSp>
          <p:nvGrpSpPr>
            <p:cNvPr id="29" name="Group 28"/>
            <p:cNvGrpSpPr/>
            <p:nvPr/>
          </p:nvGrpSpPr>
          <p:grpSpPr>
            <a:xfrm>
              <a:off x="353421" y="3733799"/>
              <a:ext cx="4033569" cy="1877923"/>
              <a:chOff x="2109360" y="3774369"/>
              <a:chExt cx="4033569" cy="187792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557160" y="5113642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38742" y="5187649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557160" y="3774369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48729" y="384837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36606" y="5145969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18188" y="521997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E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587483" y="3774369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69065" y="3848376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109360" y="4428676"/>
                <a:ext cx="506323" cy="506323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00929" y="4497172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</a:t>
                </a:r>
              </a:p>
            </p:txBody>
          </p:sp>
          <p:cxnSp>
            <p:nvCxnSpPr>
              <p:cNvPr id="16" name="Straight Connector 15"/>
              <p:cNvCxnSpPr>
                <a:stCxn id="14" idx="7"/>
                <a:endCxn id="8" idx="2"/>
              </p:cNvCxnSpPr>
              <p:nvPr/>
            </p:nvCxnSpPr>
            <p:spPr>
              <a:xfrm flipV="1">
                <a:off x="2541534" y="4027531"/>
                <a:ext cx="1015626" cy="475294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6" idx="2"/>
              </p:cNvCxnSpPr>
              <p:nvPr/>
            </p:nvCxnSpPr>
            <p:spPr>
              <a:xfrm>
                <a:off x="2539483" y="4866505"/>
                <a:ext cx="1017677" cy="500299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12" idx="2"/>
              </p:cNvCxnSpPr>
              <p:nvPr/>
            </p:nvCxnSpPr>
            <p:spPr>
              <a:xfrm>
                <a:off x="4063483" y="4027531"/>
                <a:ext cx="1524000" cy="0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0" idx="7"/>
                <a:endCxn id="12" idx="5"/>
              </p:cNvCxnSpPr>
              <p:nvPr/>
            </p:nvCxnSpPr>
            <p:spPr>
              <a:xfrm flipH="1" flipV="1">
                <a:off x="6019657" y="4206543"/>
                <a:ext cx="49123" cy="1013575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6" idx="6"/>
              </p:cNvCxnSpPr>
              <p:nvPr/>
            </p:nvCxnSpPr>
            <p:spPr>
              <a:xfrm flipV="1">
                <a:off x="4063483" y="4179931"/>
                <a:ext cx="1524000" cy="1186873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0" idx="2"/>
              </p:cNvCxnSpPr>
              <p:nvPr/>
            </p:nvCxnSpPr>
            <p:spPr>
              <a:xfrm flipV="1">
                <a:off x="4052679" y="5399131"/>
                <a:ext cx="1583927" cy="76461"/>
              </a:xfrm>
              <a:prstGeom prst="line">
                <a:avLst/>
              </a:prstGeom>
              <a:ln w="25400" cmpd="sng">
                <a:solidFill>
                  <a:srgbClr val="92D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>
              <a:stCxn id="6" idx="0"/>
              <a:endCxn id="8" idx="4"/>
            </p:cNvCxnSpPr>
            <p:nvPr/>
          </p:nvCxnSpPr>
          <p:spPr>
            <a:xfrm flipV="1">
              <a:off x="2054383" y="4240122"/>
              <a:ext cx="0" cy="83295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600200" y="5867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Graph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7354" y="58351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Graph 2</a:t>
            </a:r>
          </a:p>
        </p:txBody>
      </p:sp>
    </p:spTree>
    <p:extLst>
      <p:ext uri="{BB962C8B-B14F-4D97-AF65-F5344CB8AC3E}">
        <p14:creationId xmlns:p14="http://schemas.microsoft.com/office/powerpoint/2010/main" val="32836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DAG: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4572000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sub-tasks of a project and which “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must finish before” </a:t>
            </a:r>
          </a:p>
          <a:p>
            <a:pPr lvl="1"/>
            <a:r>
              <a:rPr lang="en-AU" sz="1500" dirty="0">
                <a:solidFill>
                  <a:srgbClr val="800080"/>
                </a:solidFill>
                <a:latin typeface="txbtt"/>
              </a:rPr>
              <a:t>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B means task A must finish before task B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so, DAGs useful in project management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relationships between subjects for your degree  --  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“is prerequisite for”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B means subject A must be completed before enrolling in subject B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people genealogy – “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is an ancestor of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”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B means A is an ancestor of B</a:t>
            </a:r>
            <a:endParaRPr lang="en-AU" sz="1500" dirty="0">
              <a:solidFill>
                <a:srgbClr val="000000"/>
              </a:solidFill>
              <a:latin typeface="CMSS10"/>
            </a:endParaRP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power sets and “</a:t>
            </a:r>
            <a:r>
              <a:rPr lang="en-AU" sz="2000" dirty="0">
                <a:solidFill>
                  <a:srgbClr val="800080"/>
                </a:solidFill>
                <a:latin typeface="txbtt"/>
              </a:rPr>
              <a:t>is a subset of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“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B means A is a subset of B</a:t>
            </a:r>
            <a:endParaRPr lang="en-AU" sz="15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8600" y="4446677"/>
            <a:ext cx="4033569" cy="1877923"/>
            <a:chOff x="2109360" y="3774369"/>
            <a:chExt cx="4033569" cy="1877923"/>
          </a:xfrm>
        </p:grpSpPr>
        <p:sp>
          <p:nvSpPr>
            <p:cNvPr id="6" name="Oval 5"/>
            <p:cNvSpPr/>
            <p:nvPr/>
          </p:nvSpPr>
          <p:spPr>
            <a:xfrm>
              <a:off x="3557160" y="511364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8742" y="51876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57160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729" y="38483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636606" y="51459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8188" y="52199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87483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9065" y="38483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109360" y="4428676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0929" y="44971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6" name="Straight Connector 15"/>
            <p:cNvCxnSpPr>
              <a:stCxn id="14" idx="7"/>
              <a:endCxn id="8" idx="2"/>
            </p:cNvCxnSpPr>
            <p:nvPr/>
          </p:nvCxnSpPr>
          <p:spPr>
            <a:xfrm flipV="1">
              <a:off x="2541534" y="4027531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6" idx="2"/>
            </p:cNvCxnSpPr>
            <p:nvPr/>
          </p:nvCxnSpPr>
          <p:spPr>
            <a:xfrm>
              <a:off x="2539483" y="4866505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12" idx="2"/>
            </p:cNvCxnSpPr>
            <p:nvPr/>
          </p:nvCxnSpPr>
          <p:spPr>
            <a:xfrm>
              <a:off x="4063483" y="4027531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7"/>
              <a:endCxn id="12" idx="5"/>
            </p:cNvCxnSpPr>
            <p:nvPr/>
          </p:nvCxnSpPr>
          <p:spPr>
            <a:xfrm flipH="1" flipV="1">
              <a:off x="6019657" y="4206543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</p:cNvCxnSpPr>
            <p:nvPr/>
          </p:nvCxnSpPr>
          <p:spPr>
            <a:xfrm flipV="1">
              <a:off x="4063483" y="4179931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0" idx="2"/>
            </p:cNvCxnSpPr>
            <p:nvPr/>
          </p:nvCxnSpPr>
          <p:spPr>
            <a:xfrm flipV="1">
              <a:off x="4052679" y="5399131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05246"/>
            <a:ext cx="3073485" cy="25338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96000" y="60198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Source: </a:t>
            </a:r>
            <a:r>
              <a:rPr lang="en-AU" dirty="0" err="1">
                <a:hlinkClick r:id="rId3"/>
              </a:rPr>
              <a:t>wikipedia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29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Topological Sort of a DAG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69" y="1040186"/>
            <a:ext cx="8763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/>
              <a:t>Partial order of vertices in a DAG</a:t>
            </a:r>
          </a:p>
          <a:p>
            <a:r>
              <a:rPr lang="en-AU" sz="2000" dirty="0"/>
              <a:t>A &lt; B if A</a:t>
            </a:r>
            <a:r>
              <a:rPr lang="en-AU" sz="2000" dirty="0">
                <a:sym typeface="Wingdings" panose="05000000000000000000" pitchFamily="2" charset="2"/>
              </a:rPr>
              <a:t>B. </a:t>
            </a:r>
          </a:p>
          <a:p>
            <a:pPr lvl="1"/>
            <a:r>
              <a:rPr lang="en-AU" sz="1500" dirty="0">
                <a:sym typeface="Wingdings" panose="05000000000000000000" pitchFamily="2" charset="2"/>
              </a:rPr>
              <a:t>Note that if A  B and BD, we have A &lt; B and B &lt; D which implies that A &lt; D (i.e., transitivity).</a:t>
            </a:r>
          </a:p>
          <a:p>
            <a:r>
              <a:rPr lang="en-AU" sz="2000" dirty="0">
                <a:sym typeface="Wingdings" panose="05000000000000000000" pitchFamily="2" charset="2"/>
              </a:rPr>
              <a:t>Some vertices may be incomparable (e.g., B and C are incomparable), i.e. A&lt; B and A &lt; C but we do not know whether C &lt; B or B &lt; C.</a:t>
            </a:r>
          </a:p>
          <a:p>
            <a:pPr marL="0" indent="0">
              <a:buNone/>
            </a:pPr>
            <a:endParaRPr lang="en-AU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2000" dirty="0">
                <a:sym typeface="Wingdings" panose="05000000000000000000" pitchFamily="2" charset="2"/>
              </a:rPr>
              <a:t>A topological Sort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is a permutation of the vertices in the original DAG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such that for every directed edge </a:t>
            </a:r>
            <a:r>
              <a:rPr lang="en-AU" sz="1500" dirty="0" err="1">
                <a:solidFill>
                  <a:srgbClr val="000000"/>
                </a:solidFill>
                <a:latin typeface="CMSS10"/>
              </a:rPr>
              <a:t>u</a:t>
            </a:r>
            <a:r>
              <a:rPr lang="en-AU" sz="1500" dirty="0" err="1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v</a:t>
            </a:r>
            <a:r>
              <a:rPr lang="en-AU" sz="1500" dirty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</a:t>
            </a:r>
            <a:r>
              <a:rPr lang="en-AU" sz="1500" dirty="0">
                <a:solidFill>
                  <a:srgbClr val="000000"/>
                </a:solidFill>
                <a:latin typeface="CMSS10"/>
              </a:rPr>
              <a:t>of the DAG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u appears before v in the permutation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Example:  A, B, C, E, 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Topological sort of a DAG of “is prerequisite of” example  gives an ordering of the subjects for studying your degree, one at a time, while </a:t>
            </a:r>
            <a:r>
              <a:rPr lang="en-AU" sz="1800">
                <a:solidFill>
                  <a:srgbClr val="000000"/>
                </a:solidFill>
                <a:latin typeface="CMSS10"/>
              </a:rPr>
              <a:t>obeying prerequisite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rules.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958031" y="3810000"/>
            <a:ext cx="4033569" cy="1877923"/>
            <a:chOff x="2109360" y="3774369"/>
            <a:chExt cx="4033569" cy="1877923"/>
          </a:xfrm>
        </p:grpSpPr>
        <p:sp>
          <p:nvSpPr>
            <p:cNvPr id="6" name="Oval 5"/>
            <p:cNvSpPr/>
            <p:nvPr/>
          </p:nvSpPr>
          <p:spPr>
            <a:xfrm>
              <a:off x="3557160" y="511364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8742" y="51876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57160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729" y="38483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636606" y="51459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8188" y="52199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87483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9065" y="38483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109360" y="4428676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0929" y="44971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6" name="Straight Connector 15"/>
            <p:cNvCxnSpPr>
              <a:stCxn id="14" idx="7"/>
              <a:endCxn id="8" idx="2"/>
            </p:cNvCxnSpPr>
            <p:nvPr/>
          </p:nvCxnSpPr>
          <p:spPr>
            <a:xfrm flipV="1">
              <a:off x="2541534" y="4027531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6" idx="2"/>
            </p:cNvCxnSpPr>
            <p:nvPr/>
          </p:nvCxnSpPr>
          <p:spPr>
            <a:xfrm>
              <a:off x="2539483" y="4866505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12" idx="2"/>
            </p:cNvCxnSpPr>
            <p:nvPr/>
          </p:nvCxnSpPr>
          <p:spPr>
            <a:xfrm>
              <a:off x="4063483" y="4027531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7"/>
              <a:endCxn id="12" idx="5"/>
            </p:cNvCxnSpPr>
            <p:nvPr/>
          </p:nvCxnSpPr>
          <p:spPr>
            <a:xfrm flipH="1" flipV="1">
              <a:off x="6019657" y="4206543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</p:cNvCxnSpPr>
            <p:nvPr/>
          </p:nvCxnSpPr>
          <p:spPr>
            <a:xfrm flipV="1">
              <a:off x="4063483" y="4179931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0" idx="2"/>
            </p:cNvCxnSpPr>
            <p:nvPr/>
          </p:nvCxnSpPr>
          <p:spPr>
            <a:xfrm flipV="1">
              <a:off x="4052679" y="5399131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3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Topological Sort of a DAG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69" y="1040186"/>
            <a:ext cx="8763000" cy="4572000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DAG can have many valid topological sorts, e.g., let u and v be two incomparable vertices,  u may appear before or after v.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Which of these is NOT a valid topological sort of the DAG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A, B, C, E, 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A, C, B, E, 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A, C, E, B, 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A, B, E, C, 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How to do topological sort?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Kahn’s Algorithm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958031" y="3810000"/>
            <a:ext cx="4033569" cy="1877923"/>
            <a:chOff x="2109360" y="3774369"/>
            <a:chExt cx="4033569" cy="1877923"/>
          </a:xfrm>
        </p:grpSpPr>
        <p:sp>
          <p:nvSpPr>
            <p:cNvPr id="6" name="Oval 5"/>
            <p:cNvSpPr/>
            <p:nvPr/>
          </p:nvSpPr>
          <p:spPr>
            <a:xfrm>
              <a:off x="3557160" y="5113642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8742" y="51876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57160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8729" y="38483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636606" y="51459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8188" y="521997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87483" y="3774369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9065" y="38483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109360" y="4428676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0929" y="449717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16" name="Straight Connector 15"/>
            <p:cNvCxnSpPr>
              <a:stCxn id="14" idx="7"/>
              <a:endCxn id="8" idx="2"/>
            </p:cNvCxnSpPr>
            <p:nvPr/>
          </p:nvCxnSpPr>
          <p:spPr>
            <a:xfrm flipV="1">
              <a:off x="2541534" y="4027531"/>
              <a:ext cx="1015626" cy="47529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6" idx="2"/>
            </p:cNvCxnSpPr>
            <p:nvPr/>
          </p:nvCxnSpPr>
          <p:spPr>
            <a:xfrm>
              <a:off x="2539483" y="4866505"/>
              <a:ext cx="1017677" cy="5002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6"/>
              <a:endCxn id="12" idx="2"/>
            </p:cNvCxnSpPr>
            <p:nvPr/>
          </p:nvCxnSpPr>
          <p:spPr>
            <a:xfrm>
              <a:off x="4063483" y="4027531"/>
              <a:ext cx="1524000" cy="0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7"/>
              <a:endCxn id="12" idx="5"/>
            </p:cNvCxnSpPr>
            <p:nvPr/>
          </p:nvCxnSpPr>
          <p:spPr>
            <a:xfrm flipH="1" flipV="1">
              <a:off x="6019657" y="4206543"/>
              <a:ext cx="49123" cy="1013575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6"/>
            </p:cNvCxnSpPr>
            <p:nvPr/>
          </p:nvCxnSpPr>
          <p:spPr>
            <a:xfrm flipV="1">
              <a:off x="4063483" y="4179931"/>
              <a:ext cx="1524000" cy="11868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0" idx="2"/>
            </p:cNvCxnSpPr>
            <p:nvPr/>
          </p:nvCxnSpPr>
          <p:spPr>
            <a:xfrm flipV="1">
              <a:off x="4052679" y="5399131"/>
              <a:ext cx="1583927" cy="76461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78A124E6-FF9F-4F6B-978D-637B99412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5" y="4300809"/>
            <a:ext cx="3808450" cy="211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Kahn’s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FIT2004: Lec-11: Topological Sort and Network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40186"/>
            <a:ext cx="8763000" cy="3804287"/>
          </a:xfrm>
        </p:spPr>
        <p:txBody>
          <a:bodyPr>
            <a:noAutofit/>
          </a:bodyPr>
          <a:lstStyle/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initialize Sorted to be empty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Sorted will contain the topological sort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initialize a list L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with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vertices that do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have any incoming edge</a:t>
            </a: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not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empty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remove </a:t>
            </a:r>
            <a:r>
              <a:rPr lang="en-AU" sz="14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any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v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Sorted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outgoing edge v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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 of v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remove edge v 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sym typeface="Wingdings" panose="05000000000000000000" pitchFamily="2" charset="2"/>
              </a:rPr>
              <a:t>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from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graph</a:t>
            </a: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u has no other incoming edge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insert u 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L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all the vertices that must appear before u have already been added to Sorted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graph still has some edges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graph has a cycle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r>
              <a:rPr lang="en-A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Sorted</a:t>
            </a:r>
          </a:p>
        </p:txBody>
      </p:sp>
      <p:sp>
        <p:nvSpPr>
          <p:cNvPr id="6" name="Oval 5"/>
          <p:cNvSpPr/>
          <p:nvPr/>
        </p:nvSpPr>
        <p:spPr>
          <a:xfrm>
            <a:off x="6248400" y="48444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9982" y="49184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248400" y="3505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9969" y="35792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8327846" y="48768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9428" y="49508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8278723" y="3505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0305" y="3579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4800600" y="415950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2169" y="42280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stCxn id="14" idx="7"/>
            <a:endCxn id="8" idx="2"/>
          </p:cNvCxnSpPr>
          <p:nvPr/>
        </p:nvCxnSpPr>
        <p:spPr>
          <a:xfrm flipV="1">
            <a:off x="5232774" y="37583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2"/>
          </p:cNvCxnSpPr>
          <p:nvPr/>
        </p:nvCxnSpPr>
        <p:spPr>
          <a:xfrm>
            <a:off x="5230723" y="4597336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12" idx="2"/>
          </p:cNvCxnSpPr>
          <p:nvPr/>
        </p:nvCxnSpPr>
        <p:spPr>
          <a:xfrm>
            <a:off x="6754723" y="3758362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12" idx="5"/>
          </p:cNvCxnSpPr>
          <p:nvPr/>
        </p:nvCxnSpPr>
        <p:spPr>
          <a:xfrm flipH="1" flipV="1">
            <a:off x="8710897" y="3937374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</p:cNvCxnSpPr>
          <p:nvPr/>
        </p:nvCxnSpPr>
        <p:spPr>
          <a:xfrm flipV="1">
            <a:off x="6754723" y="3910762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0" idx="2"/>
          </p:cNvCxnSpPr>
          <p:nvPr/>
        </p:nvCxnSpPr>
        <p:spPr>
          <a:xfrm flipV="1">
            <a:off x="6743919" y="5129962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4226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58028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Sorted: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04900" y="5838727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8200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97106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63806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24953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76300" y="51412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86100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8200" y="5145741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45006" y="5840506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36" name="Content Placeholder 3"/>
          <p:cNvSpPr txBox="1">
            <a:spLocks/>
          </p:cNvSpPr>
          <p:nvPr/>
        </p:nvSpPr>
        <p:spPr>
          <a:xfrm>
            <a:off x="5998264" y="1905000"/>
            <a:ext cx="2737194" cy="495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7391400" cy="304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990600" y="2832847"/>
            <a:ext cx="3581400" cy="3048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7696200" y="1143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0" y="2753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06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5" grpId="0"/>
      <p:bldP spid="26" grpId="0" animBg="1"/>
      <p:bldP spid="27" grpId="0" animBg="1"/>
      <p:bldP spid="27" grpId="1" animBg="1"/>
      <p:bldP spid="28" grpId="0" animBg="1"/>
      <p:bldP spid="28" grpId="1" animBg="1"/>
      <p:bldP spid="30" grpId="0" animBg="1"/>
      <p:bldP spid="31" grpId="0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 animBg="1"/>
      <p:bldP spid="36" grpId="0" animBg="1"/>
      <p:bldP spid="5" grpId="0" animBg="1"/>
      <p:bldP spid="37" grpId="0" animBg="1"/>
      <p:bldP spid="21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8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10291</TotalTime>
  <Words>4718</Words>
  <Application>Microsoft Office PowerPoint</Application>
  <PresentationFormat>On-screen Show (4:3)</PresentationFormat>
  <Paragraphs>1059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Arial Black</vt:lpstr>
      <vt:lpstr>Calibri</vt:lpstr>
      <vt:lpstr>Cambria Math</vt:lpstr>
      <vt:lpstr>CMSS10</vt:lpstr>
      <vt:lpstr>CMSSBX10</vt:lpstr>
      <vt:lpstr>Courier New</vt:lpstr>
      <vt:lpstr>txbtt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Announcements</vt:lpstr>
      <vt:lpstr>Outline</vt:lpstr>
      <vt:lpstr>Directed Acyclic Graph (DAG)</vt:lpstr>
      <vt:lpstr>DAG: Examples</vt:lpstr>
      <vt:lpstr>Topological Sort of a DAG</vt:lpstr>
      <vt:lpstr>Topological Sort of a DAG</vt:lpstr>
      <vt:lpstr>Kahn’s Algorithm</vt:lpstr>
      <vt:lpstr>Kahn’s Algorithm: Complexity</vt:lpstr>
      <vt:lpstr>Outline</vt:lpstr>
      <vt:lpstr>Flow Networks</vt:lpstr>
      <vt:lpstr>Some basic notations</vt:lpstr>
      <vt:lpstr>Flow</vt:lpstr>
      <vt:lpstr>Properties of a Flow Network</vt:lpstr>
      <vt:lpstr>Maximum-flow Problem</vt:lpstr>
      <vt:lpstr>Outline</vt:lpstr>
      <vt:lpstr>Residual Network</vt:lpstr>
      <vt:lpstr>Augmenting Path in Residual Network</vt:lpstr>
      <vt:lpstr>Ford-Fulkerson Method</vt:lpstr>
      <vt:lpstr>Ford-Fulkerson Method</vt:lpstr>
      <vt:lpstr>Ford-Fulkerson Method</vt:lpstr>
      <vt:lpstr>Ford-Fulkerson Method</vt:lpstr>
      <vt:lpstr>Ford-Fulkerson Method</vt:lpstr>
      <vt:lpstr>Ford-Fulkerson Method</vt:lpstr>
      <vt:lpstr>Complexity Analysis</vt:lpstr>
      <vt:lpstr>Proof of Correctness</vt:lpstr>
      <vt:lpstr>Outline</vt:lpstr>
      <vt:lpstr>Flow and capacity of a cut</vt:lpstr>
      <vt:lpstr>Flow and capacity of a cut</vt:lpstr>
      <vt:lpstr>Flow of a cut = Flow of the network</vt:lpstr>
      <vt:lpstr>Flow of a cut = Flow of the network</vt:lpstr>
      <vt:lpstr>Min-cut Max-Flow Theorem</vt:lpstr>
      <vt:lpstr>Min-cut Max-Flow Theorem</vt:lpstr>
      <vt:lpstr>Proof of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5216</cp:revision>
  <dcterms:created xsi:type="dcterms:W3CDTF">2006-08-16T00:00:00Z</dcterms:created>
  <dcterms:modified xsi:type="dcterms:W3CDTF">2018-05-15T22:33:05Z</dcterms:modified>
</cp:coreProperties>
</file>