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0" r:id="rId1"/>
  </p:sldMasterIdLst>
  <p:notesMasterIdLst>
    <p:notesMasterId r:id="rId55"/>
  </p:notesMasterIdLst>
  <p:sldIdLst>
    <p:sldId id="304" r:id="rId2"/>
    <p:sldId id="291" r:id="rId3"/>
    <p:sldId id="257" r:id="rId4"/>
    <p:sldId id="384" r:id="rId5"/>
    <p:sldId id="374" r:id="rId6"/>
    <p:sldId id="325" r:id="rId7"/>
    <p:sldId id="355" r:id="rId8"/>
    <p:sldId id="356" r:id="rId9"/>
    <p:sldId id="403" r:id="rId10"/>
    <p:sldId id="326" r:id="rId11"/>
    <p:sldId id="404" r:id="rId12"/>
    <p:sldId id="405" r:id="rId13"/>
    <p:sldId id="411" r:id="rId14"/>
    <p:sldId id="412" r:id="rId15"/>
    <p:sldId id="358" r:id="rId16"/>
    <p:sldId id="406" r:id="rId17"/>
    <p:sldId id="359" r:id="rId18"/>
    <p:sldId id="360" r:id="rId19"/>
    <p:sldId id="364" r:id="rId20"/>
    <p:sldId id="407" r:id="rId21"/>
    <p:sldId id="367" r:id="rId22"/>
    <p:sldId id="368" r:id="rId23"/>
    <p:sldId id="328" r:id="rId24"/>
    <p:sldId id="408" r:id="rId25"/>
    <p:sldId id="385" r:id="rId26"/>
    <p:sldId id="386" r:id="rId27"/>
    <p:sldId id="409" r:id="rId28"/>
    <p:sldId id="416" r:id="rId29"/>
    <p:sldId id="388" r:id="rId30"/>
    <p:sldId id="389" r:id="rId31"/>
    <p:sldId id="390" r:id="rId32"/>
    <p:sldId id="391" r:id="rId33"/>
    <p:sldId id="392" r:id="rId34"/>
    <p:sldId id="393" r:id="rId35"/>
    <p:sldId id="413" r:id="rId36"/>
    <p:sldId id="395" r:id="rId37"/>
    <p:sldId id="396" r:id="rId38"/>
    <p:sldId id="397" r:id="rId39"/>
    <p:sldId id="414" r:id="rId40"/>
    <p:sldId id="329" r:id="rId41"/>
    <p:sldId id="330" r:id="rId42"/>
    <p:sldId id="331" r:id="rId43"/>
    <p:sldId id="332" r:id="rId44"/>
    <p:sldId id="333" r:id="rId45"/>
    <p:sldId id="339" r:id="rId46"/>
    <p:sldId id="334" r:id="rId47"/>
    <p:sldId id="341" r:id="rId48"/>
    <p:sldId id="340" r:id="rId49"/>
    <p:sldId id="336" r:id="rId50"/>
    <p:sldId id="415" r:id="rId51"/>
    <p:sldId id="381" r:id="rId52"/>
    <p:sldId id="382" r:id="rId53"/>
    <p:sldId id="34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p:cViewPr varScale="1">
        <p:scale>
          <a:sx n="108" d="100"/>
          <a:sy n="108" d="100"/>
        </p:scale>
        <p:origin x="176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3C083-7B6D-4495-AF2B-1E495C12AB55}" type="datetimeFigureOut">
              <a:rPr lang="en-AU" smtClean="0"/>
              <a:t>20/4/18</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AD2DB0-C7E9-483E-89D7-C3BCDDC89368}" type="slidenum">
              <a:rPr lang="en-AU" smtClean="0"/>
              <a:t>‹#›</a:t>
            </a:fld>
            <a:endParaRPr lang="en-AU"/>
          </a:p>
        </p:txBody>
      </p:sp>
    </p:spTree>
    <p:extLst>
      <p:ext uri="{BB962C8B-B14F-4D97-AF65-F5344CB8AC3E}">
        <p14:creationId xmlns:p14="http://schemas.microsoft.com/office/powerpoint/2010/main" val="4116872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25</a:t>
            </a:fld>
            <a:endParaRPr lang="en-AU"/>
          </a:p>
        </p:txBody>
      </p:sp>
    </p:spTree>
    <p:extLst>
      <p:ext uri="{BB962C8B-B14F-4D97-AF65-F5344CB8AC3E}">
        <p14:creationId xmlns:p14="http://schemas.microsoft.com/office/powerpoint/2010/main" val="228899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612363C-794A-47BC-A407-AE6986391535}" type="slidenum">
              <a:rPr lang="en-AU" smtClean="0"/>
              <a:t>26</a:t>
            </a:fld>
            <a:endParaRPr lang="en-AU"/>
          </a:p>
        </p:txBody>
      </p:sp>
    </p:spTree>
    <p:extLst>
      <p:ext uri="{BB962C8B-B14F-4D97-AF65-F5344CB8AC3E}">
        <p14:creationId xmlns:p14="http://schemas.microsoft.com/office/powerpoint/2010/main" val="4224263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7" name="Footer Placeholder 16"/>
          <p:cNvSpPr>
            <a:spLocks noGrp="1"/>
          </p:cNvSpPr>
          <p:nvPr>
            <p:ph type="ftr" sz="quarter" idx="11"/>
          </p:nvPr>
        </p:nvSpPr>
        <p:spPr>
          <a:xfrm>
            <a:off x="304800" y="6410848"/>
            <a:ext cx="4648200" cy="365760"/>
          </a:xfrm>
        </p:spPr>
        <p:txBody>
          <a:bodyPr/>
          <a:lstStyle/>
          <a:p>
            <a:r>
              <a:rPr lang="en-AU"/>
              <a:t>FIT2004: Lec-2: Analysis of Algorithms</a:t>
            </a:r>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9" name="Slide Number Placeholder 28"/>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endParaRPr lang="en-AU"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6" name="Slide Number Placeholder 5"/>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a:prstGeom prst="rect">
            <a:avLst/>
          </a:prstGeo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AU"/>
              <a:t>FIT2004: Lec-2: Analysis of Algorithms</a:t>
            </a:r>
            <a:endParaRPr lang="en-US"/>
          </a:p>
        </p:txBody>
      </p:sp>
      <p:sp>
        <p:nvSpPr>
          <p:cNvPr id="4" name="Date Placeholder 3"/>
          <p:cNvSpPr>
            <a:spLocks noGrp="1"/>
          </p:cNvSpPr>
          <p:nvPr>
            <p:ph type="dt" sz="half" idx="10"/>
          </p:nvPr>
        </p:nvSpPr>
        <p:spPr>
          <a:xfrm>
            <a:off x="5791200" y="6404984"/>
            <a:ext cx="3044952" cy="365760"/>
          </a:xfrm>
          <a:prstGeom prst="rect">
            <a:avLst/>
          </a:prstGeom>
        </p:spPr>
        <p:txBody>
          <a:bodyPr/>
          <a:lstStyle/>
          <a:p>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AU"/>
              <a:t>FIT2004: Lec-2: Analysis of Algorithms</a:t>
            </a:r>
            <a:endParaRPr lang="en-US"/>
          </a:p>
        </p:txBody>
      </p:sp>
      <p:sp>
        <p:nvSpPr>
          <p:cNvPr id="7" name="Slide Number Placeholder 6"/>
          <p:cNvSpPr>
            <a:spLocks noGrp="1"/>
          </p:cNvSpPr>
          <p:nvPr>
            <p:ph type="sldNum" sz="quarter" idx="12"/>
          </p:nvPr>
        </p:nvSpPr>
        <p:spPr>
          <a:xfrm>
            <a:off x="4343400" y="1040174"/>
            <a:ext cx="457200" cy="441325"/>
          </a:xfrm>
          <a:prstGeom prst="rect">
            <a:avLst/>
          </a:prstGeom>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5791200" y="6404984"/>
            <a:ext cx="3044952" cy="365760"/>
          </a:xfrm>
          <a:prstGeom prst="rect">
            <a:avLst/>
          </a:prstGeom>
        </p:spPr>
        <p:txBody>
          <a:bodyPr/>
          <a:lstStyle/>
          <a:p>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AU"/>
              <a:t>FIT2004: Lec-2: Analysis of Algorithms</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a:prstGeom prst="rect">
            <a:avLst/>
          </a:prstGeo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5791200" y="6404984"/>
            <a:ext cx="3044952" cy="36576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5" name="Slide Number Placeholder 4"/>
          <p:cNvSpPr>
            <a:spLocks noGrp="1"/>
          </p:cNvSpPr>
          <p:nvPr>
            <p:ph type="sldNum" sz="quarter" idx="12"/>
          </p:nvPr>
        </p:nvSpPr>
        <p:spPr>
          <a:xfrm>
            <a:off x="4343400" y="1036020"/>
            <a:ext cx="457200" cy="4413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a:xfrm>
            <a:off x="5791200" y="6404984"/>
            <a:ext cx="3044952" cy="36576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AU"/>
              <a:t>FIT2004: Lec-2: Analysis of Algorithms</a:t>
            </a:r>
            <a:endParaRPr lang="en-US"/>
          </a:p>
        </p:txBody>
      </p:sp>
      <p:sp>
        <p:nvSpPr>
          <p:cNvPr id="4" name="Slide Number Placeholder 3"/>
          <p:cNvSpPr>
            <a:spLocks noGrp="1"/>
          </p:cNvSpPr>
          <p:nvPr>
            <p:ph type="sldNum" sz="quarter" idx="12"/>
          </p:nvPr>
        </p:nvSpPr>
        <p:spPr>
          <a:xfrm>
            <a:off x="4267200" y="6324600"/>
            <a:ext cx="609600" cy="441324"/>
          </a:xfrm>
          <a:prstGeom prst="rect">
            <a:avLst/>
          </a:prstGeo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91200"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AU"/>
              <a:t>FIT2004: Lec-2: Analysis of Algorithms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a:prstGeom prst="rect">
            <a:avLst/>
          </a:prstGeo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a:prstGeom prst="rect">
            <a:avLst/>
          </a:prstGeom>
        </p:spPr>
        <p:txBody>
          <a:bodyPr/>
          <a:lstStyle/>
          <a:p>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AU"/>
              <a:t>FIT2004: Lec-2: Analysis of Algorithms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Footer Placeholder 2"/>
          <p:cNvSpPr>
            <a:spLocks noGrp="1"/>
          </p:cNvSpPr>
          <p:nvPr>
            <p:ph type="ftr" sz="quarter" idx="3"/>
          </p:nvPr>
        </p:nvSpPr>
        <p:spPr>
          <a:xfrm>
            <a:off x="304800" y="6410848"/>
            <a:ext cx="4572000" cy="365760"/>
          </a:xfrm>
          <a:prstGeom prst="rect">
            <a:avLst/>
          </a:prstGeom>
        </p:spPr>
        <p:txBody>
          <a:bodyPr vert="horz"/>
          <a:lstStyle>
            <a:lvl1pPr algn="l" eaLnBrk="1" latinLnBrk="0" hangingPunct="1">
              <a:defRPr kumimoji="0" sz="1200">
                <a:solidFill>
                  <a:srgbClr val="FFFFFF"/>
                </a:solidFill>
              </a:defRPr>
            </a:lvl1pPr>
          </a:lstStyle>
          <a:p>
            <a:r>
              <a:rPr lang="en-AU"/>
              <a:t>FIT2004: Lec-2: Analysis of Algorithms</a:t>
            </a:r>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990600"/>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lcb.infotech.monash.edu.au/~karun/Site/Home.html" TargetMode="External"/><Relationship Id="rId4" Type="http://schemas.openxmlformats.org/officeDocument/2006/relationships/hyperlink" Target="http://www.allisons.org/ll/" TargetMode="External"/><Relationship Id="rId1" Type="http://schemas.openxmlformats.org/officeDocument/2006/relationships/slideLayout" Target="../slideLayouts/slideLayout1.xml"/><Relationship Id="rId2" Type="http://schemas.openxmlformats.org/officeDocument/2006/relationships/hyperlink" Target="http://www.aamircheema.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cs.cmu.edu/~avrim/451f11/lectures/lect0913.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sse.monash.edu.au/~lloyd/tildeAlgDS/Math/" TargetMode="External"/><Relationship Id="rId3" Type="http://schemas.openxmlformats.org/officeDocument/2006/relationships/hyperlink" Target="http://www.csse.monash.edu.au/courseware/cse2304/2006/03logic.s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p:cNvSpPr>
            <a:spLocks noGrp="1"/>
          </p:cNvSpPr>
          <p:nvPr>
            <p:ph type="subTitle" idx="1"/>
          </p:nvPr>
        </p:nvSpPr>
        <p:spPr/>
        <p:txBody>
          <a:bodyPr/>
          <a:lstStyle/>
          <a:p>
            <a:endParaRPr lang="en-AU"/>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743200"/>
            <a:ext cx="7419975" cy="2333625"/>
          </a:xfrm>
          <a:prstGeom prst="rect">
            <a:avLst/>
          </a:prstGeom>
        </p:spPr>
      </p:pic>
      <p:sp>
        <p:nvSpPr>
          <p:cNvPr id="11" name="Title 10"/>
          <p:cNvSpPr>
            <a:spLocks noGrp="1"/>
          </p:cNvSpPr>
          <p:nvPr>
            <p:ph type="ctrTitle"/>
          </p:nvPr>
        </p:nvSpPr>
        <p:spPr>
          <a:xfrm>
            <a:off x="-457200" y="228600"/>
            <a:ext cx="10134600" cy="1752600"/>
          </a:xfrm>
        </p:spPr>
        <p:txBody>
          <a:bodyPr>
            <a:normAutofit/>
          </a:bodyPr>
          <a:lstStyle/>
          <a:p>
            <a:r>
              <a:rPr lang="en-AU" sz="2800" dirty="0"/>
              <a:t>Faculty of Information Technology,</a:t>
            </a:r>
            <a:br>
              <a:rPr lang="en-AU" sz="2800" dirty="0"/>
            </a:br>
            <a:r>
              <a:rPr lang="en-AU" sz="2800" dirty="0"/>
              <a:t> Monash University</a:t>
            </a:r>
          </a:p>
        </p:txBody>
      </p:sp>
    </p:spTree>
    <p:extLst>
      <p:ext uri="{BB962C8B-B14F-4D97-AF65-F5344CB8AC3E}">
        <p14:creationId xmlns:p14="http://schemas.microsoft.com/office/powerpoint/2010/main" val="265927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latin typeface="Arial Black" panose="020B0A04020102020204" pitchFamily="34" charset="0"/>
              </a:rPr>
              <a:t>Time/Space Complexity: Binary Search</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4419600" y="1219200"/>
            <a:ext cx="42672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Search space at start: N</a:t>
            </a:r>
          </a:p>
          <a:p>
            <a:pPr lvl="1"/>
            <a:r>
              <a:rPr lang="en-AU" sz="1300" dirty="0">
                <a:solidFill>
                  <a:srgbClr val="00B0F0"/>
                </a:solidFill>
                <a:highlight>
                  <a:srgbClr val="FFFFFF"/>
                </a:highlight>
              </a:rPr>
              <a:t>Search space after 1</a:t>
            </a:r>
            <a:r>
              <a:rPr lang="en-AU" sz="1300" baseline="30000" dirty="0">
                <a:solidFill>
                  <a:srgbClr val="00B0F0"/>
                </a:solidFill>
                <a:highlight>
                  <a:srgbClr val="FFFFFF"/>
                </a:highlight>
              </a:rPr>
              <a:t>st</a:t>
            </a:r>
            <a:r>
              <a:rPr lang="en-AU" sz="1300" dirty="0">
                <a:solidFill>
                  <a:srgbClr val="00B0F0"/>
                </a:solidFill>
                <a:highlight>
                  <a:srgbClr val="FFFFFF"/>
                </a:highlight>
              </a:rPr>
              <a:t> iteration: N/2</a:t>
            </a:r>
          </a:p>
          <a:p>
            <a:pPr lvl="1"/>
            <a:r>
              <a:rPr lang="en-AU" sz="1300" dirty="0">
                <a:solidFill>
                  <a:srgbClr val="00B0F0"/>
                </a:solidFill>
                <a:highlight>
                  <a:srgbClr val="FFFFFF"/>
                </a:highlight>
              </a:rPr>
              <a:t>Search space after 2</a:t>
            </a:r>
            <a:r>
              <a:rPr lang="en-AU" sz="1300" baseline="30000" dirty="0">
                <a:solidFill>
                  <a:srgbClr val="00B0F0"/>
                </a:solidFill>
                <a:highlight>
                  <a:srgbClr val="FFFFFF"/>
                </a:highlight>
              </a:rPr>
              <a:t>nd</a:t>
            </a:r>
            <a:r>
              <a:rPr lang="en-AU" sz="1300" dirty="0">
                <a:solidFill>
                  <a:srgbClr val="00B0F0"/>
                </a:solidFill>
                <a:highlight>
                  <a:srgbClr val="FFFFFF"/>
                </a:highlight>
              </a:rPr>
              <a:t> iteration: N/4</a:t>
            </a:r>
          </a:p>
          <a:p>
            <a:pPr lvl="1"/>
            <a:r>
              <a:rPr lang="en-AU" sz="1300" dirty="0">
                <a:solidFill>
                  <a:srgbClr val="00B0F0"/>
                </a:solidFill>
                <a:highlight>
                  <a:srgbClr val="FFFFFF"/>
                </a:highlight>
              </a:rPr>
              <a:t>…</a:t>
            </a:r>
          </a:p>
          <a:p>
            <a:pPr lvl="1"/>
            <a:r>
              <a:rPr lang="en-AU" sz="1300" dirty="0">
                <a:solidFill>
                  <a:srgbClr val="00B0F0"/>
                </a:solidFill>
                <a:highlight>
                  <a:srgbClr val="FFFFFF"/>
                </a:highlight>
              </a:rPr>
              <a:t>Search space after x-</a:t>
            </a:r>
            <a:r>
              <a:rPr lang="en-AU" sz="1300" dirty="0" err="1">
                <a:solidFill>
                  <a:srgbClr val="00B0F0"/>
                </a:solidFill>
                <a:highlight>
                  <a:srgbClr val="FFFFFF"/>
                </a:highlight>
              </a:rPr>
              <a:t>th</a:t>
            </a:r>
            <a:r>
              <a:rPr lang="en-AU" sz="1300" dirty="0">
                <a:solidFill>
                  <a:srgbClr val="00B0F0"/>
                </a:solidFill>
                <a:highlight>
                  <a:srgbClr val="FFFFFF"/>
                </a:highlight>
              </a:rPr>
              <a:t> iteration: 1</a:t>
            </a:r>
          </a:p>
          <a:p>
            <a:pPr lvl="1"/>
            <a:endParaRPr lang="en-AU" sz="1300" dirty="0">
              <a:solidFill>
                <a:srgbClr val="00B0F0"/>
              </a:solidFill>
              <a:highlight>
                <a:srgbClr val="FFFFFF"/>
              </a:highlight>
            </a:endParaRPr>
          </a:p>
          <a:p>
            <a:pPr marL="274320" lvl="1" indent="0">
              <a:buNone/>
            </a:pPr>
            <a:r>
              <a:rPr lang="en-AU" sz="1300" dirty="0">
                <a:solidFill>
                  <a:srgbClr val="00B0F0"/>
                </a:solidFill>
                <a:highlight>
                  <a:srgbClr val="FFFFFF"/>
                </a:highlight>
              </a:rPr>
              <a:t>What is x? i.e., how many iterations in total?</a:t>
            </a:r>
          </a:p>
          <a:p>
            <a:pPr marL="274320" lvl="1" indent="0">
              <a:buNone/>
            </a:pPr>
            <a:r>
              <a:rPr lang="en-AU" sz="1300" dirty="0">
                <a:solidFill>
                  <a:srgbClr val="00B050"/>
                </a:solidFill>
                <a:highlight>
                  <a:srgbClr val="FFFFFF"/>
                </a:highlight>
              </a:rPr>
              <a:t>O(log N)</a:t>
            </a:r>
            <a:r>
              <a:rPr lang="en-AU" sz="1300" dirty="0">
                <a:solidFill>
                  <a:srgbClr val="00B0F0"/>
                </a:solidFill>
                <a:highlight>
                  <a:srgbClr val="FFFFFF"/>
                </a:highlight>
              </a:rPr>
              <a:t> </a:t>
            </a:r>
          </a:p>
          <a:p>
            <a:r>
              <a:rPr lang="en-AU" sz="1800" dirty="0">
                <a:highlight>
                  <a:srgbClr val="FFFFFF"/>
                </a:highlight>
              </a:rPr>
              <a:t>Best-case</a:t>
            </a:r>
          </a:p>
          <a:p>
            <a:pPr lvl="1"/>
            <a:r>
              <a:rPr lang="en-AU" sz="1300" dirty="0">
                <a:solidFill>
                  <a:srgbClr val="00B0F0"/>
                </a:solidFill>
                <a:highlight>
                  <a:srgbClr val="FFFFFF"/>
                </a:highlight>
              </a:rPr>
              <a:t>Can be improved to O(1) by returning key when key == array[mid]</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r>
              <a:rPr lang="en-AU" sz="1800" dirty="0">
                <a:highlight>
                  <a:srgbClr val="FFFFFF"/>
                </a:highlight>
              </a:rPr>
              <a:t>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O(1)</a:t>
            </a:r>
          </a:p>
          <a:p>
            <a:pPr marL="0" indent="0">
              <a:buNone/>
            </a:pPr>
            <a:r>
              <a:rPr lang="en-AU" sz="1800" dirty="0">
                <a:highlight>
                  <a:srgbClr val="FFFFFF"/>
                </a:highlight>
              </a:rPr>
              <a:t>Binary search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txBox="1">
            <a:spLocks/>
          </p:cNvSpPr>
          <p:nvPr/>
        </p:nvSpPr>
        <p:spPr>
          <a:xfrm>
            <a:off x="301752" y="990600"/>
            <a:ext cx="4041648" cy="45720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Font typeface="Wingdings 2"/>
              <a:buNone/>
            </a:pPr>
            <a:r>
              <a:rPr lang="en-AU" sz="1800" dirty="0">
                <a:solidFill>
                  <a:srgbClr val="000000"/>
                </a:solidFill>
                <a:highlight>
                  <a:srgbClr val="FFFFFF"/>
                </a:highlight>
              </a:rPr>
              <a:t>    lo </a:t>
            </a:r>
            <a:r>
              <a:rPr lang="en-AU" sz="1800" b="1" dirty="0">
                <a:solidFill>
                  <a:srgbClr val="000080"/>
                </a:solidFill>
                <a:highlight>
                  <a:srgbClr val="FFFFFF"/>
                </a:highlight>
              </a:rPr>
              <a:t>= 1</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 </a:t>
            </a:r>
            <a:r>
              <a:rPr lang="en-AU" sz="1800" b="1" dirty="0">
                <a:solidFill>
                  <a:srgbClr val="000080"/>
                </a:solidFill>
                <a:highlight>
                  <a:srgbClr val="FFFFFF"/>
                </a:highlight>
              </a:rPr>
              <a:t>= </a:t>
            </a:r>
            <a:r>
              <a:rPr lang="en-AU" sz="1800" dirty="0">
                <a:solidFill>
                  <a:srgbClr val="000000"/>
                </a:solidFill>
                <a:highlight>
                  <a:srgbClr val="FFFFFF"/>
                </a:highlight>
              </a:rPr>
              <a:t>N + 1</a:t>
            </a:r>
          </a:p>
          <a:p>
            <a:pPr marL="0" indent="0">
              <a:buFont typeface="Wingdings 2"/>
              <a:buNone/>
            </a:pP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while</a:t>
            </a:r>
            <a:r>
              <a:rPr lang="en-AU" sz="1800" dirty="0">
                <a:solidFill>
                  <a:srgbClr val="000000"/>
                </a:solidFill>
                <a:highlight>
                  <a:srgbClr val="FFFFFF"/>
                </a:highlight>
              </a:rPr>
              <a:t> </a:t>
            </a:r>
            <a:r>
              <a:rPr lang="en-AU" sz="1800" b="1" dirty="0">
                <a:solidFill>
                  <a:srgbClr val="000080"/>
                </a:solidFill>
                <a:highlight>
                  <a:srgbClr val="FFFFFF"/>
                </a:highlight>
              </a:rPr>
              <a:t>( </a:t>
            </a:r>
            <a:r>
              <a:rPr lang="en-AU" sz="1800" dirty="0">
                <a:solidFill>
                  <a:srgbClr val="000000"/>
                </a:solidFill>
                <a:highlight>
                  <a:srgbClr val="FFFFFF"/>
                </a:highlight>
              </a:rPr>
              <a:t>lo </a:t>
            </a:r>
            <a:r>
              <a:rPr lang="en-AU" sz="1800" b="1" dirty="0">
                <a:solidFill>
                  <a:srgbClr val="000080"/>
                </a:solidFill>
                <a:highlight>
                  <a:srgbClr val="FFFFFF"/>
                </a:highlight>
              </a:rPr>
              <a:t>&lt;</a:t>
            </a:r>
            <a:r>
              <a:rPr lang="en-AU" sz="1800" dirty="0">
                <a:solidFill>
                  <a:srgbClr val="000000"/>
                </a:solidFill>
                <a:highlight>
                  <a:srgbClr val="FFFFFF"/>
                </a:highlight>
              </a:rPr>
              <a:t> hi - 1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mid </a:t>
            </a:r>
            <a:r>
              <a:rPr lang="en-AU" sz="1800" b="1" dirty="0">
                <a:solidFill>
                  <a:srgbClr val="000080"/>
                </a:solidFill>
                <a:highlight>
                  <a:srgbClr val="FFFFFF"/>
                </a:highlight>
              </a:rPr>
              <a:t>=</a:t>
            </a:r>
            <a:r>
              <a:rPr lang="en-AU" sz="1800" dirty="0">
                <a:solidFill>
                  <a:srgbClr val="000000"/>
                </a:solidFill>
                <a:highlight>
                  <a:srgbClr val="FFFFFF"/>
                </a:highlight>
              </a:rPr>
              <a:t> floor</a:t>
            </a:r>
            <a:r>
              <a:rPr lang="en-AU" sz="1800" b="1" dirty="0">
                <a:solidFill>
                  <a:srgbClr val="000080"/>
                </a:solidFill>
                <a:highlight>
                  <a:srgbClr val="FFFFFF"/>
                </a:highlight>
              </a:rPr>
              <a:t>( (</a:t>
            </a:r>
            <a:r>
              <a:rPr lang="en-AU" sz="1800" dirty="0" err="1">
                <a:solidFill>
                  <a:srgbClr val="000000"/>
                </a:solidFill>
                <a:highlight>
                  <a:srgbClr val="FFFFFF"/>
                </a:highlight>
              </a:rPr>
              <a:t>lo</a:t>
            </a:r>
            <a:r>
              <a:rPr lang="en-AU" sz="1800" b="1" dirty="0" err="1">
                <a:solidFill>
                  <a:srgbClr val="000080"/>
                </a:solidFill>
                <a:highlight>
                  <a:srgbClr val="FFFFFF"/>
                </a:highlight>
              </a:rPr>
              <a:t>+</a:t>
            </a:r>
            <a:r>
              <a:rPr lang="en-AU" sz="1800" dirty="0" err="1">
                <a:solidFill>
                  <a:srgbClr val="000000"/>
                </a:solidFill>
                <a:highlight>
                  <a:srgbClr val="FFFFFF"/>
                </a:highlight>
              </a:rPr>
              <a:t>hi</a:t>
            </a:r>
            <a:r>
              <a:rPr lang="en-AU" sz="1800" b="1" dirty="0">
                <a:solidFill>
                  <a:srgbClr val="000080"/>
                </a:solidFill>
                <a:highlight>
                  <a:srgbClr val="FFFFFF"/>
                </a:highlight>
              </a:rPr>
              <a:t>)/</a:t>
            </a:r>
            <a:r>
              <a:rPr lang="en-AU" sz="1800" dirty="0">
                <a:solidFill>
                  <a:srgbClr val="FF0000"/>
                </a:solidFill>
                <a:highlight>
                  <a:srgbClr val="FFFFFF"/>
                </a:highlight>
              </a:rPr>
              <a:t>2 </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key </a:t>
            </a:r>
            <a:r>
              <a:rPr lang="en-AU" sz="1800" b="1" dirty="0">
                <a:solidFill>
                  <a:srgbClr val="000080"/>
                </a:solidFill>
                <a:highlight>
                  <a:srgbClr val="FFFFFF"/>
                </a:highlight>
              </a:rPr>
              <a:t>&gt;=</a:t>
            </a:r>
            <a:r>
              <a:rPr lang="en-AU" sz="1800" dirty="0">
                <a:solidFill>
                  <a:srgbClr val="000000"/>
                </a:solidFill>
                <a:highlight>
                  <a:srgbClr val="FFFFFF"/>
                </a:highlight>
              </a:rPr>
              <a:t> array</a:t>
            </a:r>
            <a:r>
              <a:rPr lang="en-AU" sz="1800" b="1" dirty="0">
                <a:solidFill>
                  <a:srgbClr val="000080"/>
                </a:solidFill>
                <a:highlight>
                  <a:srgbClr val="FFFFFF"/>
                </a:highlight>
              </a:rPr>
              <a:t>[</a:t>
            </a:r>
            <a:r>
              <a:rPr lang="en-AU" sz="1800" dirty="0">
                <a:solidFill>
                  <a:srgbClr val="000000"/>
                </a:solidFill>
                <a:highlight>
                  <a:srgbClr val="FFFFFF"/>
                </a:highlight>
              </a:rPr>
              <a:t>mid</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lo</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hi</a:t>
            </a:r>
            <a:r>
              <a:rPr lang="en-AU" sz="1800" b="1" dirty="0">
                <a:solidFill>
                  <a:srgbClr val="000080"/>
                </a:solidFill>
                <a:highlight>
                  <a:srgbClr val="FFFFFF"/>
                </a:highlight>
              </a:rPr>
              <a:t>=</a:t>
            </a:r>
            <a:r>
              <a:rPr lang="en-AU" sz="1800" dirty="0">
                <a:solidFill>
                  <a:srgbClr val="000000"/>
                </a:solidFill>
                <a:highlight>
                  <a:srgbClr val="FFFFFF"/>
                </a:highlight>
              </a:rPr>
              <a:t>mid</a:t>
            </a:r>
          </a:p>
          <a:p>
            <a:pPr marL="0" indent="0">
              <a:buFont typeface="Wingdings 2"/>
              <a:buNone/>
            </a:pPr>
            <a:r>
              <a:rPr lang="en-AU" sz="1800" dirty="0">
                <a:solidFill>
                  <a:srgbClr val="000000"/>
                </a:solidFill>
                <a:highlight>
                  <a:srgbClr val="FFFFFF"/>
                </a:highlight>
              </a:rPr>
              <a:t>    </a:t>
            </a:r>
          </a:p>
          <a:p>
            <a:pPr marL="0" indent="0">
              <a:buFont typeface="Wingdings 2"/>
              <a:buNone/>
            </a:pPr>
            <a:r>
              <a:rPr lang="en-AU" sz="1800" b="1"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N &gt; 0 </a:t>
            </a:r>
            <a:r>
              <a:rPr lang="en-AU" sz="1800" b="1" dirty="0">
                <a:solidFill>
                  <a:srgbClr val="0000FF"/>
                </a:solidFill>
                <a:highlight>
                  <a:srgbClr val="FFFFFF"/>
                </a:highlight>
              </a:rPr>
              <a:t>and </a:t>
            </a:r>
            <a:r>
              <a:rPr lang="en-AU" sz="1800" dirty="0">
                <a:solidFill>
                  <a:srgbClr val="000000"/>
                </a:solidFill>
                <a:highlight>
                  <a:srgbClr val="FFFFFF"/>
                </a:highlight>
              </a:rPr>
              <a:t>array</a:t>
            </a:r>
            <a:r>
              <a:rPr lang="en-AU" sz="1800" b="1" dirty="0">
                <a:solidFill>
                  <a:srgbClr val="000080"/>
                </a:solidFill>
                <a:highlight>
                  <a:srgbClr val="FFFFFF"/>
                </a:highlight>
              </a:rPr>
              <a:t>[</a:t>
            </a:r>
            <a:r>
              <a:rPr lang="en-AU" sz="1800" dirty="0">
                <a:solidFill>
                  <a:srgbClr val="000000"/>
                </a:solidFill>
                <a:highlight>
                  <a:srgbClr val="FFFFFF"/>
                </a:highlight>
              </a:rPr>
              <a:t>lo</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key</a:t>
            </a:r>
          </a:p>
          <a:p>
            <a:pPr marL="0" indent="0">
              <a:buFont typeface="Wingdings 2"/>
              <a:buNone/>
            </a:pPr>
            <a:r>
              <a:rPr lang="en-AU" sz="1800" b="1" dirty="0">
                <a:solidFill>
                  <a:srgbClr val="0000FF"/>
                </a:solidFill>
                <a:highlight>
                  <a:srgbClr val="FFFFFF"/>
                </a:highlight>
              </a:rPr>
              <a:t>        print(</a:t>
            </a:r>
            <a:r>
              <a:rPr lang="en-AU" sz="1800" dirty="0">
                <a:solidFill>
                  <a:srgbClr val="000000"/>
                </a:solidFill>
                <a:highlight>
                  <a:srgbClr val="FFFFFF"/>
                </a:highlight>
              </a:rPr>
              <a:t>key found at index lo</a:t>
            </a:r>
            <a:r>
              <a:rPr lang="en-AU" sz="1800" b="1" dirty="0">
                <a:solidFill>
                  <a:srgbClr val="0000FF"/>
                </a:solidFill>
                <a:highlight>
                  <a:srgbClr val="FFFFFF"/>
                </a:highlight>
              </a:rPr>
              <a:t>)</a:t>
            </a:r>
          </a:p>
          <a:p>
            <a:pPr marL="0" indent="0">
              <a:buFont typeface="Wingdings 2"/>
              <a:buNone/>
            </a:pPr>
            <a:r>
              <a:rPr lang="en-AU" sz="1800" b="1" dirty="0">
                <a:solidFill>
                  <a:srgbClr val="0000FF"/>
                </a:solidFill>
                <a:highlight>
                  <a:srgbClr val="FFFFFF"/>
                </a:highlight>
              </a:rPr>
              <a:t>    else</a:t>
            </a:r>
            <a:endParaRPr lang="en-AU" sz="1800" dirty="0">
              <a:solidFill>
                <a:srgbClr val="000000"/>
              </a:solidFill>
              <a:highlight>
                <a:srgbClr val="FFFFFF"/>
              </a:highlight>
            </a:endParaRPr>
          </a:p>
          <a:p>
            <a:pPr marL="0" indent="0">
              <a:buFont typeface="Wingdings 2"/>
              <a:buNone/>
            </a:pPr>
            <a:r>
              <a:rPr lang="en-AU" sz="1800" dirty="0">
                <a:solidFill>
                  <a:srgbClr val="000000"/>
                </a:solidFill>
                <a:highlight>
                  <a:srgbClr val="FFFFFF"/>
                </a:highlight>
              </a:rPr>
              <a:t>        </a:t>
            </a:r>
            <a:r>
              <a:rPr lang="en-AU" sz="1800" b="1" dirty="0">
                <a:solidFill>
                  <a:srgbClr val="0000FF"/>
                </a:solidFill>
                <a:highlight>
                  <a:srgbClr val="FFFFFF"/>
                </a:highlight>
              </a:rPr>
              <a:t>print(</a:t>
            </a:r>
            <a:r>
              <a:rPr lang="en-AU" sz="1800" dirty="0">
                <a:solidFill>
                  <a:srgbClr val="000000"/>
                </a:solidFill>
                <a:highlight>
                  <a:srgbClr val="FFFFFF"/>
                </a:highlight>
              </a:rPr>
              <a:t>key not found</a:t>
            </a:r>
            <a:r>
              <a:rPr lang="en-AU" sz="1800" b="1" dirty="0">
                <a:solidFill>
                  <a:srgbClr val="0000FF"/>
                </a:solidFill>
                <a:highlight>
                  <a:srgbClr val="FFFFFF"/>
                </a:highlight>
              </a:rPr>
              <a:t>)</a:t>
            </a:r>
            <a:endParaRPr lang="en-AU" sz="1800" dirty="0">
              <a:solidFill>
                <a:srgbClr val="000000"/>
              </a:solidFill>
              <a:latin typeface="CMSS10"/>
            </a:endParaRPr>
          </a:p>
        </p:txBody>
      </p:sp>
    </p:spTree>
    <p:extLst>
      <p:ext uri="{BB962C8B-B14F-4D97-AF65-F5344CB8AC3E}">
        <p14:creationId xmlns:p14="http://schemas.microsoft.com/office/powerpoint/2010/main" val="201043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44379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Comparison-based Sorting</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6" name="Content Placeholder 5">
            <a:extLst>
              <a:ext uri="{FF2B5EF4-FFF2-40B4-BE49-F238E27FC236}">
                <a16:creationId xmlns:a16="http://schemas.microsoft.com/office/drawing/2014/main" xmlns="" id="{BE60F479-2C4E-4198-B886-83814C6AAFCA}"/>
              </a:ext>
            </a:extLst>
          </p:cNvPr>
          <p:cNvSpPr>
            <a:spLocks noGrp="1"/>
          </p:cNvSpPr>
          <p:nvPr>
            <p:ph sz="quarter" idx="1"/>
          </p:nvPr>
        </p:nvSpPr>
        <p:spPr>
          <a:xfrm>
            <a:off x="289462" y="1143452"/>
            <a:ext cx="8503920" cy="4572000"/>
          </a:xfrm>
        </p:spPr>
        <p:txBody>
          <a:bodyPr>
            <a:normAutofit fontScale="92500" lnSpcReduction="10000"/>
          </a:bodyPr>
          <a:lstStyle/>
          <a:p>
            <a:r>
              <a:rPr lang="en-AU" dirty="0"/>
              <a:t>Comparison-based sorting algorithms sort the input array by comparing the items with each other. E.g.,</a:t>
            </a:r>
          </a:p>
          <a:p>
            <a:pPr lvl="1"/>
            <a:r>
              <a:rPr lang="en-AU" dirty="0"/>
              <a:t>Selection Sort</a:t>
            </a:r>
          </a:p>
          <a:p>
            <a:pPr lvl="1"/>
            <a:r>
              <a:rPr lang="en-AU" dirty="0"/>
              <a:t>Insertion Sort</a:t>
            </a:r>
          </a:p>
          <a:p>
            <a:pPr lvl="1"/>
            <a:r>
              <a:rPr lang="en-AU" dirty="0"/>
              <a:t>Quick Sort (to be analysed next week)</a:t>
            </a:r>
          </a:p>
          <a:p>
            <a:pPr lvl="1"/>
            <a:r>
              <a:rPr lang="en-AU" dirty="0"/>
              <a:t>Merge Sort</a:t>
            </a:r>
          </a:p>
          <a:p>
            <a:pPr lvl="1"/>
            <a:r>
              <a:rPr lang="en-AU" dirty="0"/>
              <a:t>Heap Sort</a:t>
            </a:r>
          </a:p>
          <a:p>
            <a:pPr lvl="1"/>
            <a:r>
              <a:rPr lang="en-AU" dirty="0"/>
              <a:t>…</a:t>
            </a:r>
          </a:p>
          <a:p>
            <a:endParaRPr lang="en-AU" dirty="0"/>
          </a:p>
          <a:p>
            <a:r>
              <a:rPr lang="en-AU" dirty="0"/>
              <a:t>The algorithms that do not require comparing items with each other are called non-comparison sorting algorithms. E.g., Counting sort, radix sort, bucket sort etc.</a:t>
            </a:r>
          </a:p>
          <a:p>
            <a:pPr marL="274320" lvl="1" indent="0">
              <a:buNone/>
            </a:pPr>
            <a:endParaRPr lang="en-AU" dirty="0"/>
          </a:p>
          <a:p>
            <a:pPr marL="274320" lvl="1" indent="0">
              <a:buNone/>
            </a:pPr>
            <a:endParaRPr lang="en-GB" dirty="0"/>
          </a:p>
        </p:txBody>
      </p:sp>
      <p:pic>
        <p:nvPicPr>
          <p:cNvPr id="8" name="Picture 7" descr="A close up of a person&#10;&#10;Description generated with very high confidence">
            <a:extLst>
              <a:ext uri="{FF2B5EF4-FFF2-40B4-BE49-F238E27FC236}">
                <a16:creationId xmlns:a16="http://schemas.microsoft.com/office/drawing/2014/main" xmlns="" id="{52AC3302-C15C-4510-B58D-A4621E9C0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981200"/>
            <a:ext cx="2452759" cy="2217764"/>
          </a:xfrm>
          <a:prstGeom prst="rect">
            <a:avLst/>
          </a:prstGeom>
        </p:spPr>
      </p:pic>
    </p:spTree>
    <p:extLst>
      <p:ext uri="{BB962C8B-B14F-4D97-AF65-F5344CB8AC3E}">
        <p14:creationId xmlns:p14="http://schemas.microsoft.com/office/powerpoint/2010/main" val="173437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688324" cy="4648200"/>
          </a:xfrm>
        </p:spPr>
        <p:txBody>
          <a:bodyPr>
            <a:noAutofit/>
          </a:bodyPr>
          <a:lstStyle/>
          <a:p>
            <a:r>
              <a:rPr lang="en-AU" sz="2000" dirty="0">
                <a:solidFill>
                  <a:schemeClr val="tx1"/>
                </a:solidFill>
              </a:rPr>
              <a:t>Typically, we assume that comparing two elements takes O(1), e.g., array[</a:t>
            </a:r>
            <a:r>
              <a:rPr lang="en-AU" sz="2000" dirty="0" err="1">
                <a:solidFill>
                  <a:schemeClr val="tx1"/>
                </a:solidFill>
              </a:rPr>
              <a:t>i</a:t>
            </a:r>
            <a:r>
              <a:rPr lang="en-AU" sz="2000" dirty="0">
                <a:solidFill>
                  <a:schemeClr val="tx1"/>
                </a:solidFill>
              </a:rPr>
              <a:t>] &lt;= array[j]. This is not necessarily true. </a:t>
            </a:r>
          </a:p>
          <a:p>
            <a:r>
              <a:rPr lang="en-AU" sz="2000" dirty="0">
                <a:solidFill>
                  <a:srgbClr val="FF0000"/>
                </a:solidFill>
              </a:rPr>
              <a:t>String Comparison: </a:t>
            </a:r>
            <a:r>
              <a:rPr lang="en-AU" sz="2000" dirty="0"/>
              <a:t>The worst-case cost of comparing two strings is O(L) where L is the number of characters in the smaller string. E.g.,</a:t>
            </a:r>
          </a:p>
          <a:p>
            <a:pPr lvl="1"/>
            <a:r>
              <a:rPr lang="en-AU" sz="2000" dirty="0">
                <a:solidFill>
                  <a:schemeClr val="tx1"/>
                </a:solidFill>
              </a:rPr>
              <a:t> </a:t>
            </a:r>
            <a:r>
              <a:rPr lang="en-AU" sz="2000" dirty="0">
                <a:solidFill>
                  <a:srgbClr val="00B050"/>
                </a:solidFill>
              </a:rPr>
              <a:t>“Welcome to Fa</a:t>
            </a:r>
            <a:r>
              <a:rPr lang="en-AU" sz="2000" dirty="0"/>
              <a:t>culty of IT</a:t>
            </a:r>
            <a:r>
              <a:rPr lang="en-AU" sz="2000" dirty="0">
                <a:solidFill>
                  <a:srgbClr val="00B050"/>
                </a:solidFill>
              </a:rPr>
              <a:t>”</a:t>
            </a:r>
            <a:r>
              <a:rPr lang="en-AU" sz="2000" dirty="0">
                <a:solidFill>
                  <a:schemeClr val="tx1"/>
                </a:solidFill>
              </a:rPr>
              <a:t> &lt;= </a:t>
            </a:r>
            <a:r>
              <a:rPr lang="en-AU" sz="2000" dirty="0">
                <a:solidFill>
                  <a:srgbClr val="00B050"/>
                </a:solidFill>
              </a:rPr>
              <a:t>“Welcome to FI</a:t>
            </a:r>
            <a:r>
              <a:rPr lang="en-AU" sz="2000" dirty="0"/>
              <a:t>T2004</a:t>
            </a:r>
            <a:r>
              <a:rPr lang="en-AU" sz="2000" dirty="0">
                <a:solidFill>
                  <a:srgbClr val="00B050"/>
                </a:solidFill>
              </a:rPr>
              <a:t>” </a:t>
            </a:r>
            <a:r>
              <a:rPr lang="en-AU" sz="2000" dirty="0">
                <a:solidFill>
                  <a:srgbClr val="FF0000"/>
                </a:solidFill>
              </a:rPr>
              <a:t>??</a:t>
            </a:r>
          </a:p>
          <a:p>
            <a:pPr lvl="1"/>
            <a:r>
              <a:rPr lang="en-AU" sz="2000" dirty="0"/>
              <a:t>We compare strings character by character (from left to right) until the two characters are different – all green letters are compared in above example</a:t>
            </a:r>
          </a:p>
          <a:p>
            <a:r>
              <a:rPr lang="en-AU" sz="2000" dirty="0">
                <a:solidFill>
                  <a:srgbClr val="FF0000"/>
                </a:solidFill>
              </a:rPr>
              <a:t>Number Comparison: </a:t>
            </a:r>
            <a:r>
              <a:rPr lang="en-AU" sz="2000" dirty="0"/>
              <a:t>Similarly, the worst-case cost to compare two numbers is O(L) where L is the number of digits in the smaller number. </a:t>
            </a:r>
          </a:p>
          <a:p>
            <a:pPr lvl="1"/>
            <a:r>
              <a:rPr lang="en-AU" sz="2000" dirty="0"/>
              <a:t>Note that for a number N, the number of digits is O(log N).</a:t>
            </a:r>
          </a:p>
        </p:txBody>
      </p:sp>
    </p:spTree>
    <p:extLst>
      <p:ext uri="{BB962C8B-B14F-4D97-AF65-F5344CB8AC3E}">
        <p14:creationId xmlns:p14="http://schemas.microsoft.com/office/powerpoint/2010/main" val="254626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Comparison Cost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147828" y="1066800"/>
            <a:ext cx="8843772" cy="4800600"/>
          </a:xfrm>
        </p:spPr>
        <p:txBody>
          <a:bodyPr>
            <a:noAutofit/>
          </a:bodyPr>
          <a:lstStyle/>
          <a:p>
            <a:r>
              <a:rPr lang="en-AU" sz="2000" dirty="0"/>
              <a:t>Typically, we assume the comparison cost to be O(1) because we usually don’t deal with numbers having a lot of digits and strings having a lot of characters.</a:t>
            </a:r>
          </a:p>
          <a:p>
            <a:r>
              <a:rPr lang="en-AU" sz="2000" dirty="0"/>
              <a:t>However, in many cases, comparison cost is a critical factor. E.g., genome sequences may have millions of characters which makes comparing two sequences very expensive.</a:t>
            </a:r>
          </a:p>
          <a:p>
            <a:r>
              <a:rPr lang="en-AU" sz="2000" dirty="0"/>
              <a:t>The cost of comparison-based sorting is taken as in terms of # of comparisons, e.g., # of comparisons in merge sort is O(N log N)</a:t>
            </a:r>
          </a:p>
          <a:p>
            <a:pPr marL="0" indent="0">
              <a:buNone/>
            </a:pPr>
            <a:endParaRPr lang="en-AU" sz="2300" dirty="0"/>
          </a:p>
          <a:p>
            <a:endParaRPr lang="en-AU" sz="1800" dirty="0"/>
          </a:p>
          <a:p>
            <a:pPr marL="0" indent="0">
              <a:buNone/>
            </a:pPr>
            <a:r>
              <a:rPr lang="en-AU" sz="1800" dirty="0"/>
              <a:t>In this unit, </a:t>
            </a:r>
            <a:r>
              <a:rPr lang="en-AU" sz="1800" b="1" dirty="0">
                <a:solidFill>
                  <a:srgbClr val="FF0000"/>
                </a:solidFill>
              </a:rPr>
              <a:t>unless specified otherwise</a:t>
            </a:r>
            <a:r>
              <a:rPr lang="en-AU" sz="1800" dirty="0"/>
              <a:t>, we will assume that comparison cost is O(1).</a:t>
            </a:r>
          </a:p>
          <a:p>
            <a:r>
              <a:rPr lang="en-AU" sz="1800" dirty="0"/>
              <a:t>E.g., For Task 1 in Assignment 1, you can assume that the comparison cost is O(1) because nothing is specified about the cost. However, for Task 2, the comparison cost is O(L) because it specifies that comparison cost for two strings is </a:t>
            </a:r>
            <a:r>
              <a:rPr lang="en-AU" sz="1800" b="1" u="sng" dirty="0"/>
              <a:t>not</a:t>
            </a:r>
            <a:r>
              <a:rPr lang="en-AU" sz="1800" dirty="0"/>
              <a:t> O(1). </a:t>
            </a:r>
          </a:p>
        </p:txBody>
      </p:sp>
    </p:spTree>
    <p:extLst>
      <p:ext uri="{BB962C8B-B14F-4D97-AF65-F5344CB8AC3E}">
        <p14:creationId xmlns:p14="http://schemas.microsoft.com/office/powerpoint/2010/main" val="67201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Stable sorting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76200" y="990600"/>
            <a:ext cx="8991600" cy="1219200"/>
          </a:xfrm>
        </p:spPr>
        <p:txBody>
          <a:bodyPr>
            <a:noAutofit/>
          </a:bodyPr>
          <a:lstStyle/>
          <a:p>
            <a:pPr marL="0" indent="0">
              <a:buNone/>
            </a:pPr>
            <a:r>
              <a:rPr lang="en-AU" sz="2400" dirty="0">
                <a:solidFill>
                  <a:srgbClr val="000000"/>
                </a:solidFill>
                <a:latin typeface="CMSS10"/>
              </a:rPr>
              <a:t>A sorting algorithm is called stable if it maintains the relative ordering of elements that have equal keys.</a:t>
            </a:r>
          </a:p>
          <a:p>
            <a:pPr marL="0" indent="0">
              <a:buNone/>
            </a:pPr>
            <a:endParaRPr lang="en-AU" sz="2400" dirty="0">
              <a:solidFill>
                <a:srgbClr val="000000"/>
              </a:solidFill>
              <a:latin typeface="CMSS10"/>
            </a:endParaRPr>
          </a:p>
        </p:txBody>
      </p:sp>
      <p:graphicFrame>
        <p:nvGraphicFramePr>
          <p:cNvPr id="6" name="Table 5"/>
          <p:cNvGraphicFramePr>
            <a:graphicFrameLocks noGrp="1"/>
          </p:cNvGraphicFramePr>
          <p:nvPr>
            <p:extLst>
              <p:ext uri="{D42A27DB-BD31-4B8C-83A1-F6EECF244321}">
                <p14:modId xmlns:p14="http://schemas.microsoft.com/office/powerpoint/2010/main" val="503774268"/>
              </p:ext>
            </p:extLst>
          </p:nvPr>
        </p:nvGraphicFramePr>
        <p:xfrm>
          <a:off x="2057400" y="26162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294640">
                <a:tc>
                  <a:txBody>
                    <a:bodyPr/>
                    <a:lstStyle/>
                    <a:p>
                      <a:r>
                        <a:rPr lang="en-AU" dirty="0">
                          <a:solidFill>
                            <a:srgbClr val="FFFF00"/>
                          </a:solidFill>
                        </a:rPr>
                        <a:t>Marks</a:t>
                      </a:r>
                    </a:p>
                  </a:txBody>
                  <a:tcPr/>
                </a:tc>
                <a:tc>
                  <a:txBody>
                    <a:bodyPr/>
                    <a:lstStyle/>
                    <a:p>
                      <a:r>
                        <a:rPr lang="en-AU" dirty="0"/>
                        <a:t>80</a:t>
                      </a:r>
                    </a:p>
                  </a:txBody>
                  <a:tcPr/>
                </a:tc>
                <a:tc>
                  <a:txBody>
                    <a:bodyPr/>
                    <a:lstStyle/>
                    <a:p>
                      <a:r>
                        <a:rPr lang="en-AU" dirty="0"/>
                        <a:t>75</a:t>
                      </a:r>
                    </a:p>
                  </a:txBody>
                  <a:tcPr/>
                </a:tc>
                <a:tc>
                  <a:txBody>
                    <a:bodyPr/>
                    <a:lstStyle/>
                    <a:p>
                      <a:r>
                        <a:rPr lang="en-AU" dirty="0"/>
                        <a:t>70</a:t>
                      </a:r>
                    </a:p>
                  </a:txBody>
                  <a:tcPr/>
                </a:tc>
                <a:tc>
                  <a:txBody>
                    <a:bodyPr/>
                    <a:lstStyle/>
                    <a:p>
                      <a:r>
                        <a:rPr lang="en-AU" dirty="0"/>
                        <a:t>90</a:t>
                      </a:r>
                    </a:p>
                  </a:txBody>
                  <a:tcPr/>
                </a:tc>
                <a:tc>
                  <a:txBody>
                    <a:bodyPr/>
                    <a:lstStyle/>
                    <a:p>
                      <a:r>
                        <a:rPr lang="en-AU" dirty="0"/>
                        <a:t>85</a:t>
                      </a:r>
                    </a:p>
                  </a:txBody>
                  <a:tcPr/>
                </a:tc>
                <a:tc>
                  <a:txBody>
                    <a:bodyPr/>
                    <a:lstStyle/>
                    <a:p>
                      <a:r>
                        <a:rPr lang="en-AU" dirty="0"/>
                        <a:t>75</a:t>
                      </a:r>
                    </a:p>
                  </a:txBody>
                  <a:tcPr/>
                </a:tc>
                <a:extLst>
                  <a:ext uri="{0D108BD9-81ED-4DB2-BD59-A6C34878D82A}">
                    <a16:rowId xmlns:a16="http://schemas.microsoft.com/office/drawing/2014/main" xmlns=""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a16="http://schemas.microsoft.com/office/drawing/2014/main" xmlns="" val="10001"/>
                  </a:ext>
                </a:extLst>
              </a:tr>
            </a:tbl>
          </a:graphicData>
        </a:graphic>
      </p:graphicFrame>
      <p:sp>
        <p:nvSpPr>
          <p:cNvPr id="7" name="TextBox 6"/>
          <p:cNvSpPr txBox="1"/>
          <p:nvPr/>
        </p:nvSpPr>
        <p:spPr>
          <a:xfrm>
            <a:off x="381000" y="2616200"/>
            <a:ext cx="1338828" cy="646331"/>
          </a:xfrm>
          <a:prstGeom prst="rect">
            <a:avLst/>
          </a:prstGeom>
          <a:noFill/>
        </p:spPr>
        <p:txBody>
          <a:bodyPr wrap="none" rtlCol="0">
            <a:spAutoFit/>
          </a:bodyPr>
          <a:lstStyle/>
          <a:p>
            <a:r>
              <a:rPr lang="en-AU" sz="3600" dirty="0">
                <a:solidFill>
                  <a:srgbClr val="FF0000"/>
                </a:solidFill>
              </a:rPr>
              <a:t>Input </a:t>
            </a:r>
          </a:p>
        </p:txBody>
      </p:sp>
      <p:sp>
        <p:nvSpPr>
          <p:cNvPr id="9" name="Down Arrow 8"/>
          <p:cNvSpPr/>
          <p:nvPr/>
        </p:nvSpPr>
        <p:spPr>
          <a:xfrm>
            <a:off x="4800600" y="3505200"/>
            <a:ext cx="6096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10" name="Table 9"/>
          <p:cNvGraphicFramePr>
            <a:graphicFrameLocks noGrp="1"/>
          </p:cNvGraphicFramePr>
          <p:nvPr>
            <p:extLst>
              <p:ext uri="{D42A27DB-BD31-4B8C-83A1-F6EECF244321}">
                <p14:modId xmlns:p14="http://schemas.microsoft.com/office/powerpoint/2010/main" val="1621204141"/>
              </p:ext>
            </p:extLst>
          </p:nvPr>
        </p:nvGraphicFramePr>
        <p:xfrm>
          <a:off x="2209800" y="4572000"/>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294640">
                <a:tc>
                  <a:txBody>
                    <a:bodyPr/>
                    <a:lstStyle/>
                    <a:p>
                      <a:r>
                        <a:rPr lang="en-AU" dirty="0">
                          <a:solidFill>
                            <a:srgbClr val="FFFF00"/>
                          </a:solidFill>
                        </a:rPr>
                        <a:t>Marks</a:t>
                      </a:r>
                    </a:p>
                  </a:txBody>
                  <a:tcPr/>
                </a:tc>
                <a:tc>
                  <a:txBody>
                    <a:bodyPr/>
                    <a:lstStyle/>
                    <a:p>
                      <a:r>
                        <a:rPr lang="en-AU" dirty="0"/>
                        <a:t>70</a:t>
                      </a:r>
                    </a:p>
                  </a:txBody>
                  <a:tcPr/>
                </a:tc>
                <a:tc>
                  <a:txBody>
                    <a:bodyPr/>
                    <a:lstStyle/>
                    <a:p>
                      <a:r>
                        <a:rPr lang="en-AU" dirty="0"/>
                        <a:t>75</a:t>
                      </a:r>
                    </a:p>
                  </a:txBody>
                  <a:tcPr/>
                </a:tc>
                <a:tc>
                  <a:txBody>
                    <a:bodyPr/>
                    <a:lstStyle/>
                    <a:p>
                      <a:r>
                        <a:rPr lang="en-AU" dirty="0"/>
                        <a:t>75</a:t>
                      </a:r>
                    </a:p>
                  </a:txBody>
                  <a:tcPr/>
                </a:tc>
                <a:tc>
                  <a:txBody>
                    <a:bodyPr/>
                    <a:lstStyle/>
                    <a:p>
                      <a:r>
                        <a:rPr lang="en-AU" dirty="0"/>
                        <a:t>80</a:t>
                      </a:r>
                    </a:p>
                  </a:txBody>
                  <a:tcPr/>
                </a:tc>
                <a:tc>
                  <a:txBody>
                    <a:bodyPr/>
                    <a:lstStyle/>
                    <a:p>
                      <a:r>
                        <a:rPr lang="en-AU" dirty="0"/>
                        <a:t>85</a:t>
                      </a:r>
                    </a:p>
                  </a:txBody>
                  <a:tcPr/>
                </a:tc>
                <a:tc>
                  <a:txBody>
                    <a:bodyPr/>
                    <a:lstStyle/>
                    <a:p>
                      <a:r>
                        <a:rPr lang="en-AU" dirty="0"/>
                        <a:t>90</a:t>
                      </a:r>
                    </a:p>
                  </a:txBody>
                  <a:tcPr/>
                </a:tc>
                <a:extLst>
                  <a:ext uri="{0D108BD9-81ED-4DB2-BD59-A6C34878D82A}">
                    <a16:rowId xmlns:a16="http://schemas.microsoft.com/office/drawing/2014/main" xmlns="" val="10000"/>
                  </a:ext>
                </a:extLst>
              </a:tr>
              <a:tr h="370840">
                <a:tc>
                  <a:txBody>
                    <a:bodyPr/>
                    <a:lstStyle/>
                    <a:p>
                      <a:r>
                        <a:rPr lang="en-AU" b="1" dirty="0">
                          <a:solidFill>
                            <a:srgbClr val="00B050"/>
                          </a:solidFill>
                        </a:rPr>
                        <a:t>Name</a:t>
                      </a:r>
                    </a:p>
                  </a:txBody>
                  <a:tcPr/>
                </a:tc>
                <a:tc>
                  <a:txBody>
                    <a:bodyPr/>
                    <a:lstStyle/>
                    <a:p>
                      <a:r>
                        <a:rPr lang="en-AU"/>
                        <a:t>Don</a:t>
                      </a:r>
                      <a:endParaRPr lang="en-AU" dirty="0"/>
                    </a:p>
                  </a:txBody>
                  <a:tcPr/>
                </a:tc>
                <a:tc>
                  <a:txBody>
                    <a:bodyPr/>
                    <a:lstStyle/>
                    <a:p>
                      <a:r>
                        <a:rPr lang="en-AU" dirty="0"/>
                        <a:t>Bill</a:t>
                      </a:r>
                    </a:p>
                  </a:txBody>
                  <a:tcPr/>
                </a:tc>
                <a:tc>
                  <a:txBody>
                    <a:bodyPr/>
                    <a:lstStyle/>
                    <a:p>
                      <a:r>
                        <a:rPr lang="en-AU" dirty="0"/>
                        <a:t>Maria</a:t>
                      </a:r>
                    </a:p>
                  </a:txBody>
                  <a:tcPr/>
                </a:tc>
                <a:tc>
                  <a:txBody>
                    <a:bodyPr/>
                    <a:lstStyle/>
                    <a:p>
                      <a:r>
                        <a:rPr lang="en-AU" dirty="0"/>
                        <a:t>Alice</a:t>
                      </a:r>
                    </a:p>
                  </a:txBody>
                  <a:tcPr/>
                </a:tc>
                <a:tc>
                  <a:txBody>
                    <a:bodyPr/>
                    <a:lstStyle/>
                    <a:p>
                      <a:r>
                        <a:rPr lang="en-AU" dirty="0"/>
                        <a:t>Leo</a:t>
                      </a:r>
                    </a:p>
                  </a:txBody>
                  <a:tcPr/>
                </a:tc>
                <a:tc>
                  <a:txBody>
                    <a:bodyPr/>
                    <a:lstStyle/>
                    <a:p>
                      <a:r>
                        <a:rPr lang="en-AU" dirty="0"/>
                        <a:t>Geoff</a:t>
                      </a:r>
                    </a:p>
                  </a:txBody>
                  <a:tcPr/>
                </a:tc>
                <a:extLst>
                  <a:ext uri="{0D108BD9-81ED-4DB2-BD59-A6C34878D82A}">
                    <a16:rowId xmlns:a16="http://schemas.microsoft.com/office/drawing/2014/main" xmlns="" val="10001"/>
                  </a:ext>
                </a:extLst>
              </a:tr>
            </a:tbl>
          </a:graphicData>
        </a:graphic>
      </p:graphicFrame>
      <p:sp>
        <p:nvSpPr>
          <p:cNvPr id="11" name="TextBox 10"/>
          <p:cNvSpPr txBox="1"/>
          <p:nvPr/>
        </p:nvSpPr>
        <p:spPr>
          <a:xfrm>
            <a:off x="457200" y="4648200"/>
            <a:ext cx="1697901" cy="646331"/>
          </a:xfrm>
          <a:prstGeom prst="rect">
            <a:avLst/>
          </a:prstGeom>
          <a:noFill/>
        </p:spPr>
        <p:txBody>
          <a:bodyPr wrap="none" rtlCol="0">
            <a:spAutoFit/>
          </a:bodyPr>
          <a:lstStyle/>
          <a:p>
            <a:r>
              <a:rPr lang="en-AU" sz="3600" dirty="0">
                <a:solidFill>
                  <a:srgbClr val="FF0000"/>
                </a:solidFill>
              </a:rPr>
              <a:t>Output </a:t>
            </a:r>
          </a:p>
        </p:txBody>
      </p:sp>
      <p:sp>
        <p:nvSpPr>
          <p:cNvPr id="12" name="TextBox 11"/>
          <p:cNvSpPr txBox="1"/>
          <p:nvPr/>
        </p:nvSpPr>
        <p:spPr>
          <a:xfrm>
            <a:off x="2155101" y="3505200"/>
            <a:ext cx="5845899" cy="461665"/>
          </a:xfrm>
          <a:prstGeom prst="rect">
            <a:avLst/>
          </a:prstGeom>
          <a:noFill/>
        </p:spPr>
        <p:txBody>
          <a:bodyPr wrap="square" rtlCol="0">
            <a:spAutoFit/>
          </a:bodyPr>
          <a:lstStyle/>
          <a:p>
            <a:r>
              <a:rPr lang="en-AU" sz="2400" dirty="0">
                <a:solidFill>
                  <a:srgbClr val="00B050"/>
                </a:solidFill>
              </a:rPr>
              <a:t>Sort on Marks using a stable algorithm </a:t>
            </a:r>
          </a:p>
        </p:txBody>
      </p:sp>
      <p:sp>
        <p:nvSpPr>
          <p:cNvPr id="13" name="TextBox 12"/>
          <p:cNvSpPr txBox="1"/>
          <p:nvPr/>
        </p:nvSpPr>
        <p:spPr>
          <a:xfrm>
            <a:off x="457200" y="5300218"/>
            <a:ext cx="9514249" cy="707886"/>
          </a:xfrm>
          <a:prstGeom prst="rect">
            <a:avLst/>
          </a:prstGeom>
          <a:noFill/>
        </p:spPr>
        <p:txBody>
          <a:bodyPr wrap="square" rtlCol="0">
            <a:spAutoFit/>
          </a:bodyPr>
          <a:lstStyle/>
          <a:p>
            <a:r>
              <a:rPr lang="en-AU" sz="2000" dirty="0">
                <a:solidFill>
                  <a:srgbClr val="0070C0"/>
                </a:solidFill>
              </a:rPr>
              <a:t>Note: Output is sorted on marks then names.</a:t>
            </a:r>
            <a:r>
              <a:rPr lang="en-AU" sz="2400" dirty="0">
                <a:solidFill>
                  <a:srgbClr val="0070C0"/>
                </a:solidFill>
              </a:rPr>
              <a:t/>
            </a:r>
            <a:br>
              <a:rPr lang="en-AU" sz="2400" dirty="0">
                <a:solidFill>
                  <a:srgbClr val="0070C0"/>
                </a:solidFill>
              </a:rPr>
            </a:br>
            <a:r>
              <a:rPr lang="en-AU" sz="2000" dirty="0">
                <a:solidFill>
                  <a:srgbClr val="0070C0"/>
                </a:solidFill>
              </a:rPr>
              <a:t>Unstable sorting cannot guarantee this (e.g., Maria may appear before Bill)</a:t>
            </a:r>
          </a:p>
        </p:txBody>
      </p:sp>
      <p:sp>
        <p:nvSpPr>
          <p:cNvPr id="14" name="TextBox 13"/>
          <p:cNvSpPr txBox="1"/>
          <p:nvPr/>
        </p:nvSpPr>
        <p:spPr>
          <a:xfrm>
            <a:off x="2590801" y="1981200"/>
            <a:ext cx="3842724" cy="461665"/>
          </a:xfrm>
          <a:prstGeom prst="rect">
            <a:avLst/>
          </a:prstGeom>
          <a:noFill/>
        </p:spPr>
        <p:txBody>
          <a:bodyPr wrap="square" rtlCol="0">
            <a:spAutoFit/>
          </a:bodyPr>
          <a:lstStyle/>
          <a:p>
            <a:r>
              <a:rPr lang="en-AU" sz="2400" dirty="0">
                <a:solidFill>
                  <a:srgbClr val="0070C0"/>
                </a:solidFill>
              </a:rPr>
              <a:t>Input is sorted by names</a:t>
            </a:r>
          </a:p>
        </p:txBody>
      </p:sp>
    </p:spTree>
    <p:extLst>
      <p:ext uri="{BB962C8B-B14F-4D97-AF65-F5344CB8AC3E}">
        <p14:creationId xmlns:p14="http://schemas.microsoft.com/office/powerpoint/2010/main" val="37298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rgbClr val="00B050"/>
                </a:solidFill>
              </a:rPr>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58811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 (Correctness)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i-1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i-1]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a:t>
            </a:r>
            <a:r>
              <a:rPr lang="en-AU" sz="1800" dirty="0" err="1">
                <a:solidFill>
                  <a:srgbClr val="00B050"/>
                </a:solidFill>
                <a:highlight>
                  <a:srgbClr val="FFFFFF"/>
                </a:highlight>
                <a:latin typeface="Courier New"/>
              </a:rPr>
              <a:t>i</a:t>
            </a:r>
            <a:r>
              <a:rPr lang="en-AU" sz="1800" dirty="0">
                <a:solidFill>
                  <a:srgbClr val="00B050"/>
                </a:solidFill>
                <a:highlight>
                  <a:srgbClr val="FFFFFF"/>
                </a:highlight>
                <a:latin typeface="Courier New"/>
              </a:rPr>
              <a:t> … N]</a:t>
            </a: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a:t>
            </a:r>
            <a:r>
              <a:rPr lang="en-AU" sz="1800" dirty="0" err="1">
                <a:solidFill>
                  <a:srgbClr val="00B050"/>
                </a:solidFill>
                <a:highlight>
                  <a:srgbClr val="FFFFFF"/>
                </a:highlight>
                <a:latin typeface="Courier New"/>
              </a:rPr>
              <a:t>i</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 </a:t>
            </a:r>
            <a:r>
              <a:rPr lang="en-AU" sz="1800" b="1" dirty="0" err="1">
                <a:solidFill>
                  <a:srgbClr val="00B050"/>
                </a:solidFill>
                <a:highlight>
                  <a:srgbClr val="FFFFFF"/>
                </a:highlight>
                <a:latin typeface="Courier New"/>
              </a:rPr>
              <a:t>a</a:t>
            </a:r>
            <a:r>
              <a:rPr lang="en-AU" sz="1800" dirty="0" err="1">
                <a:solidFill>
                  <a:srgbClr val="00B050"/>
                </a:solidFill>
                <a:highlight>
                  <a:srgbClr val="FFFFFF"/>
                </a:highlight>
                <a:latin typeface="Courier New"/>
              </a:rPr>
              <a:t>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a:t>
            </a:r>
            <a:r>
              <a:rPr lang="en-AU" sz="1800" dirty="0" err="1">
                <a:solidFill>
                  <a:srgbClr val="00B050"/>
                </a:solidFill>
                <a:highlight>
                  <a:srgbClr val="FFFFFF"/>
                </a:highlight>
                <a:latin typeface="Courier New"/>
              </a:rPr>
              <a:t>i</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&lt;=</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i+1</a:t>
            </a:r>
            <a:r>
              <a:rPr lang="en-AU" sz="1800" b="1" dirty="0">
                <a:solidFill>
                  <a:srgbClr val="00B050"/>
                </a:solidFill>
                <a:highlight>
                  <a:srgbClr val="FFFFFF"/>
                </a:highlight>
                <a:latin typeface="Courier New"/>
              </a:rPr>
              <a:t> … </a:t>
            </a:r>
            <a:r>
              <a:rPr lang="en-AU" sz="1800" dirty="0">
                <a:solidFill>
                  <a:srgbClr val="00B050"/>
                </a:solidFill>
                <a:highlight>
                  <a:srgbClr val="FFFFFF"/>
                </a:highlight>
                <a:latin typeface="Courier New"/>
              </a:rPr>
              <a:t>N</a:t>
            </a:r>
            <a:r>
              <a:rPr lang="en-AU" sz="1800" b="1" dirty="0">
                <a:solidFill>
                  <a:srgbClr val="00B050"/>
                </a:solidFill>
                <a:highlight>
                  <a:srgbClr val="FFFFFF"/>
                </a:highlight>
                <a:latin typeface="Courier New"/>
              </a:rPr>
              <a:t>]</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p:txBody>
      </p:sp>
      <p:sp>
        <p:nvSpPr>
          <p:cNvPr id="11" name="Rectangle 10"/>
          <p:cNvSpPr/>
          <p:nvPr/>
        </p:nvSpPr>
        <p:spPr>
          <a:xfrm>
            <a:off x="2412242"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12" name="Rectangle 11"/>
          <p:cNvSpPr/>
          <p:nvPr/>
        </p:nvSpPr>
        <p:spPr>
          <a:xfrm>
            <a:off x="3052161"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3" name="Rectangle 12"/>
          <p:cNvSpPr/>
          <p:nvPr/>
        </p:nvSpPr>
        <p:spPr>
          <a:xfrm>
            <a:off x="3661761"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p:cNvSpPr/>
          <p:nvPr/>
        </p:nvSpPr>
        <p:spPr>
          <a:xfrm>
            <a:off x="1143000"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5" name="Rectangle 14"/>
          <p:cNvSpPr/>
          <p:nvPr/>
        </p:nvSpPr>
        <p:spPr>
          <a:xfrm>
            <a:off x="1782919" y="5106636"/>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6" name="Rectangle 15"/>
          <p:cNvSpPr/>
          <p:nvPr/>
        </p:nvSpPr>
        <p:spPr>
          <a:xfrm>
            <a:off x="4271361"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8</a:t>
            </a:r>
          </a:p>
        </p:txBody>
      </p:sp>
      <p:sp>
        <p:nvSpPr>
          <p:cNvPr id="17" name="Rectangle 16"/>
          <p:cNvSpPr/>
          <p:nvPr/>
        </p:nvSpPr>
        <p:spPr>
          <a:xfrm>
            <a:off x="48768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8" name="Group 17"/>
          <p:cNvGrpSpPr/>
          <p:nvPr/>
        </p:nvGrpSpPr>
        <p:grpSpPr>
          <a:xfrm>
            <a:off x="3844419" y="5519132"/>
            <a:ext cx="235962" cy="749293"/>
            <a:chOff x="7298759" y="2209800"/>
            <a:chExt cx="235962" cy="749293"/>
          </a:xfrm>
        </p:grpSpPr>
        <p:cxnSp>
          <p:nvCxnSpPr>
            <p:cNvPr id="19" name="Straight Arrow Connector 18"/>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21" name="Rectangle 20"/>
          <p:cNvSpPr/>
          <p:nvPr/>
        </p:nvSpPr>
        <p:spPr>
          <a:xfrm>
            <a:off x="5486400" y="5106636"/>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22" name="Group 21"/>
          <p:cNvGrpSpPr/>
          <p:nvPr/>
        </p:nvGrpSpPr>
        <p:grpSpPr>
          <a:xfrm>
            <a:off x="5021838" y="5500343"/>
            <a:ext cx="235962" cy="749293"/>
            <a:chOff x="7298759" y="2209800"/>
            <a:chExt cx="235962" cy="749293"/>
          </a:xfrm>
        </p:grpSpPr>
        <p:cxnSp>
          <p:nvCxnSpPr>
            <p:cNvPr id="23" name="Straight Arrow Connector 22"/>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5" name="Rectangle 24"/>
          <p:cNvSpPr/>
          <p:nvPr/>
        </p:nvSpPr>
        <p:spPr>
          <a:xfrm>
            <a:off x="4876800" y="5105400"/>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6" name="Rectangle 25"/>
          <p:cNvSpPr/>
          <p:nvPr/>
        </p:nvSpPr>
        <p:spPr>
          <a:xfrm>
            <a:off x="3657600" y="51054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212404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0" presetClass="exit" presetSubtype="0" fill="hold" grpId="1" nodeType="with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7"/>
                                        </p:tgtEl>
                                      </p:cBhvr>
                                    </p:animEffect>
                                    <p:set>
                                      <p:cBhvr>
                                        <p:cTn id="44" dur="1" fill="hold">
                                          <p:stCondLst>
                                            <p:cond delay="499"/>
                                          </p:stCondLst>
                                        </p:cTn>
                                        <p:tgtEl>
                                          <p:spTgt spid="1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3" grpId="1" animBg="1"/>
      <p:bldP spid="14" grpId="0" animBg="1"/>
      <p:bldP spid="15" grpId="0" animBg="1"/>
      <p:bldP spid="16" grpId="0" animBg="1"/>
      <p:bldP spid="17" grpId="0" animBg="1"/>
      <p:bldP spid="17" grpId="1" animBg="1"/>
      <p:bldP spid="21"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Selection Sort</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5" name="Content Placeholder 3"/>
          <p:cNvSpPr txBox="1">
            <a:spLocks/>
          </p:cNvSpPr>
          <p:nvPr/>
        </p:nvSpPr>
        <p:spPr>
          <a:xfrm>
            <a:off x="3505200" y="990600"/>
            <a:ext cx="5562600" cy="4572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342900" indent="-342900">
              <a:buFont typeface="+mj-lt"/>
              <a:buAutoNum type="arabicPeriod"/>
            </a:pPr>
            <a:endParaRPr lang="en-AU" sz="1800" dirty="0">
              <a:solidFill>
                <a:srgbClr val="00B050"/>
              </a:solidFill>
              <a:highlight>
                <a:srgbClr val="FFFFFF"/>
              </a:highlight>
            </a:endParaRPr>
          </a:p>
          <a:p>
            <a:pPr marL="0" indent="0">
              <a:buNone/>
            </a:pPr>
            <a:endParaRPr lang="en-AU" sz="1800" dirty="0">
              <a:solidFill>
                <a:srgbClr val="00B050"/>
              </a:solidFill>
              <a:highlight>
                <a:srgbClr val="FFFFFF"/>
              </a:highlight>
            </a:endParaRPr>
          </a:p>
          <a:p>
            <a:pPr marL="0" indent="0">
              <a:buNone/>
            </a:pPr>
            <a:endParaRPr lang="en-AU" sz="1800" dirty="0">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7" name="Content Placeholder 3"/>
          <p:cNvSpPr>
            <a:spLocks noGrp="1"/>
          </p:cNvSpPr>
          <p:nvPr>
            <p:ph sz="quarter" idx="1"/>
          </p:nvPr>
        </p:nvSpPr>
        <p:spPr>
          <a:xfrm>
            <a:off x="301625" y="685800"/>
            <a:ext cx="8537575" cy="4572000"/>
          </a:xfrm>
        </p:spPr>
        <p:txBody>
          <a:bodyPr>
            <a:noAutofit/>
          </a:bodyPr>
          <a:lstStyle/>
          <a:p>
            <a:endParaRPr lang="en-AU" sz="2400" dirty="0">
              <a:solidFill>
                <a:srgbClr val="000000"/>
              </a:solidFill>
              <a:latin typeface="CMSS10"/>
            </a:endParaRPr>
          </a:p>
          <a:p>
            <a:pPr marL="0" indent="0">
              <a:buNone/>
            </a:pPr>
            <a:r>
              <a:rPr lang="en-AU" sz="2400" dirty="0"/>
              <a:t>Sort an array (denoted as </a:t>
            </a:r>
            <a:r>
              <a:rPr lang="en-AU" sz="2400" dirty="0" err="1"/>
              <a:t>arr</a:t>
            </a:r>
            <a:r>
              <a:rPr lang="en-AU" sz="2400" dirty="0"/>
              <a:t>) in ascending order</a:t>
            </a:r>
          </a:p>
          <a:p>
            <a:pPr marL="0" indent="0">
              <a:buNone/>
            </a:pPr>
            <a:endParaRPr lang="nn-NO" sz="2400" b="1" dirty="0">
              <a:solidFill>
                <a:srgbClr val="0000FF"/>
              </a:solidFill>
              <a:highlight>
                <a:srgbClr val="FFFFFF"/>
              </a:highlight>
              <a:latin typeface="Courier New"/>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a:t>
            </a:r>
            <a:r>
              <a:rPr lang="en-AU" sz="1800" dirty="0" err="1">
                <a:solidFill>
                  <a:srgbClr val="00B050"/>
                </a:solidFill>
                <a:highlight>
                  <a:srgbClr val="FFFFFF"/>
                </a:highlight>
                <a:latin typeface="Courier New"/>
              </a:rPr>
              <a:t>i</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 </a:t>
            </a:r>
            <a:r>
              <a:rPr lang="en-AU" sz="1800" b="1" dirty="0" err="1">
                <a:solidFill>
                  <a:srgbClr val="00B050"/>
                </a:solidFill>
                <a:highlight>
                  <a:srgbClr val="FFFFFF"/>
                </a:highlight>
                <a:latin typeface="Courier New"/>
              </a:rPr>
              <a:t>a</a:t>
            </a:r>
            <a:r>
              <a:rPr lang="en-AU" sz="1800" dirty="0" err="1">
                <a:solidFill>
                  <a:srgbClr val="00B050"/>
                </a:solidFill>
                <a:highlight>
                  <a:srgbClr val="FFFFFF"/>
                </a:highlight>
                <a:latin typeface="Courier New"/>
              </a:rPr>
              <a:t>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a:t>
            </a:r>
            <a:r>
              <a:rPr lang="en-AU" sz="1800" dirty="0" err="1">
                <a:solidFill>
                  <a:srgbClr val="00B050"/>
                </a:solidFill>
                <a:highlight>
                  <a:srgbClr val="FFFFFF"/>
                </a:highlight>
                <a:latin typeface="Courier New"/>
              </a:rPr>
              <a:t>i</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&lt;=</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i+1</a:t>
            </a:r>
            <a:r>
              <a:rPr lang="en-AU" sz="1800" b="1" dirty="0">
                <a:solidFill>
                  <a:srgbClr val="00B050"/>
                </a:solidFill>
                <a:highlight>
                  <a:srgbClr val="FFFFFF"/>
                </a:highlight>
                <a:latin typeface="Courier New"/>
              </a:rPr>
              <a:t> … </a:t>
            </a:r>
            <a:r>
              <a:rPr lang="en-AU" sz="1800" dirty="0">
                <a:solidFill>
                  <a:srgbClr val="00B050"/>
                </a:solidFill>
                <a:highlight>
                  <a:srgbClr val="FFFFFF"/>
                </a:highlight>
                <a:latin typeface="Courier New"/>
              </a:rPr>
              <a:t>N</a:t>
            </a:r>
            <a:r>
              <a:rPr lang="en-AU" sz="1800" b="1" dirty="0">
                <a:solidFill>
                  <a:srgbClr val="00B050"/>
                </a:solidFill>
                <a:highlight>
                  <a:srgbClr val="FFFFFF"/>
                </a:highlight>
                <a:latin typeface="Courier New"/>
              </a:rPr>
              <a:t>]</a:t>
            </a:r>
          </a:p>
          <a:p>
            <a:pPr marL="0" indent="0">
              <a:buNone/>
            </a:pPr>
            <a:r>
              <a:rPr lang="en-AU" sz="18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N-1</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a:t>
            </a:r>
            <a:r>
              <a:rPr lang="en-AU" sz="1800" b="1" dirty="0">
                <a:solidFill>
                  <a:srgbClr val="00B050"/>
                </a:solidFill>
                <a:highlight>
                  <a:srgbClr val="FFFFFF"/>
                </a:highlight>
                <a:latin typeface="Courier New"/>
              </a:rPr>
              <a:t>AND</a:t>
            </a:r>
            <a:r>
              <a:rPr lang="en-AU" sz="1800" dirty="0">
                <a:solidFill>
                  <a:srgbClr val="00B050"/>
                </a:solidFill>
                <a:highlight>
                  <a:srgbClr val="FFFFFF"/>
                </a:highlight>
                <a:latin typeface="Courier New"/>
              </a:rPr>
              <a: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[1 … N-1] &lt;= </a:t>
            </a:r>
            <a:r>
              <a:rPr lang="en-AU" sz="1800" dirty="0" err="1">
                <a:solidFill>
                  <a:srgbClr val="00B050"/>
                </a:solidFill>
                <a:highlight>
                  <a:srgbClr val="FFFFFF"/>
                </a:highlight>
                <a:latin typeface="Courier New"/>
              </a:rPr>
              <a:t>arr</a:t>
            </a:r>
            <a:r>
              <a:rPr lang="en-AU" sz="1800" dirty="0">
                <a:solidFill>
                  <a:srgbClr val="00B050"/>
                </a:solidFill>
                <a:highlight>
                  <a:srgbClr val="FFFFFF"/>
                </a:highlight>
                <a:latin typeface="Courier New"/>
              </a:rPr>
              <a:t>[N]</a:t>
            </a:r>
          </a:p>
          <a:p>
            <a:pPr marL="0" indent="0">
              <a:buNone/>
            </a:pPr>
            <a:endParaRPr lang="en-AU" sz="1800" dirty="0">
              <a:solidFill>
                <a:srgbClr val="00B050"/>
              </a:solidFill>
              <a:highlight>
                <a:srgbClr val="FFFFFF"/>
              </a:highlight>
              <a:latin typeface="Courier New"/>
            </a:endParaRPr>
          </a:p>
          <a:p>
            <a:pPr marL="0" indent="0">
              <a:buNone/>
            </a:pPr>
            <a:endParaRPr lang="en-AU" sz="1800" dirty="0">
              <a:solidFill>
                <a:srgbClr val="00B050"/>
              </a:solidFill>
              <a:highlight>
                <a:srgbClr val="FFFFFF"/>
              </a:highlight>
              <a:latin typeface="Courier New"/>
            </a:endParaRPr>
          </a:p>
          <a:p>
            <a:pPr marL="0" indent="0">
              <a:buNone/>
            </a:pPr>
            <a:r>
              <a:rPr lang="en-AU" sz="1800" dirty="0">
                <a:solidFill>
                  <a:srgbClr val="FF0000"/>
                </a:solidFill>
                <a:highlight>
                  <a:srgbClr val="FFFFFF"/>
                </a:highlight>
                <a:latin typeface="Courier New"/>
              </a:rPr>
              <a:t>Could we use a weaker loop invariant, e.g.,</a:t>
            </a:r>
          </a:p>
          <a:p>
            <a:pPr marL="0" indent="0">
              <a:buNone/>
            </a:pPr>
            <a:r>
              <a:rPr lang="en-AU" sz="1800" dirty="0">
                <a:solidFill>
                  <a:srgbClr val="00B050"/>
                </a:solidFill>
                <a:highlight>
                  <a:srgbClr val="FFFFFF"/>
                </a:highlight>
                <a:latin typeface="Courier New"/>
              </a:rPr>
              <a:t>// LI: </a:t>
            </a:r>
            <a:r>
              <a:rPr lang="en-AU" sz="1800" dirty="0" err="1">
                <a:solidFill>
                  <a:srgbClr val="00B050"/>
                </a:solidFill>
                <a:highlight>
                  <a:srgbClr val="FFFFFF"/>
                </a:highlight>
                <a:latin typeface="Courier New"/>
              </a:rPr>
              <a:t>arr</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1 … </a:t>
            </a:r>
            <a:r>
              <a:rPr lang="en-AU" sz="1800" dirty="0" err="1">
                <a:solidFill>
                  <a:srgbClr val="00B050"/>
                </a:solidFill>
                <a:highlight>
                  <a:srgbClr val="FFFFFF"/>
                </a:highlight>
                <a:latin typeface="Courier New"/>
              </a:rPr>
              <a:t>i</a:t>
            </a:r>
            <a:r>
              <a:rPr lang="en-AU" sz="1800" b="1" dirty="0">
                <a:solidFill>
                  <a:srgbClr val="00B050"/>
                </a:solidFill>
                <a:highlight>
                  <a:srgbClr val="FFFFFF"/>
                </a:highlight>
                <a:latin typeface="Courier New"/>
              </a:rPr>
              <a:t>]</a:t>
            </a:r>
            <a:r>
              <a:rPr lang="en-AU" sz="1800" dirty="0">
                <a:solidFill>
                  <a:srgbClr val="00B050"/>
                </a:solidFill>
                <a:highlight>
                  <a:srgbClr val="FFFFFF"/>
                </a:highlight>
                <a:latin typeface="Courier New"/>
              </a:rPr>
              <a:t> </a:t>
            </a:r>
            <a:r>
              <a:rPr lang="en-AU" sz="1800" b="1" dirty="0">
                <a:solidFill>
                  <a:srgbClr val="00B050"/>
                </a:solidFill>
                <a:highlight>
                  <a:srgbClr val="FFFFFF"/>
                </a:highlight>
                <a:latin typeface="Courier New"/>
              </a:rPr>
              <a:t>is</a:t>
            </a:r>
            <a:r>
              <a:rPr lang="en-AU" sz="1800" dirty="0">
                <a:solidFill>
                  <a:srgbClr val="00B050"/>
                </a:solidFill>
                <a:highlight>
                  <a:srgbClr val="FFFFFF"/>
                </a:highlight>
                <a:latin typeface="Courier New"/>
              </a:rPr>
              <a:t> sorted (That is Insertion Sort)</a:t>
            </a:r>
          </a:p>
        </p:txBody>
      </p:sp>
    </p:spTree>
    <p:extLst>
      <p:ext uri="{BB962C8B-B14F-4D97-AF65-F5344CB8AC3E}">
        <p14:creationId xmlns:p14="http://schemas.microsoft.com/office/powerpoint/2010/main" val="150817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Selection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381000" y="2514600"/>
            <a:ext cx="7620000" cy="3581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finding minimum element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 </a:t>
            </a:r>
          </a:p>
          <a:p>
            <a:r>
              <a:rPr lang="en-AU" sz="1800" dirty="0">
                <a:highlight>
                  <a:srgbClr val="FFFFFF"/>
                </a:highlight>
              </a:rPr>
              <a:t>Best-case</a:t>
            </a:r>
          </a:p>
          <a:p>
            <a:r>
              <a:rPr lang="en-AU" sz="1800" dirty="0">
                <a:highlight>
                  <a:srgbClr val="FFFFFF"/>
                </a:highlight>
              </a:rPr>
              <a:t>Average</a:t>
            </a:r>
            <a:endParaRPr lang="en-AU" sz="1800" dirty="0">
              <a:solidFill>
                <a:srgbClr val="FF0000"/>
              </a:solidFill>
              <a:highlight>
                <a:srgbClr val="FFFFFF"/>
              </a:highlight>
            </a:endParaRPr>
          </a:p>
          <a:p>
            <a:pPr marL="0" indent="0">
              <a:buNone/>
            </a:pPr>
            <a:r>
              <a:rPr lang="en-AU" sz="1800" dirty="0">
                <a:solidFill>
                  <a:srgbClr val="FF0000"/>
                </a:solidFill>
                <a:highlight>
                  <a:srgbClr val="FFFFFF"/>
                </a:highlight>
              </a:rPr>
              <a:t>Space Complexity?</a:t>
            </a:r>
          </a:p>
          <a:p>
            <a:pPr marL="0" indent="0">
              <a:buNone/>
            </a:pPr>
            <a:r>
              <a:rPr lang="en-AU" sz="1800" dirty="0">
                <a:solidFill>
                  <a:srgbClr val="FF0000"/>
                </a:solidFill>
                <a:highlight>
                  <a:srgbClr val="FFFFFF"/>
                </a:highlight>
              </a:rPr>
              <a:t>Auxiliary Space Complexity?</a:t>
            </a:r>
          </a:p>
          <a:p>
            <a:pPr marL="0" indent="0">
              <a:buNone/>
            </a:pPr>
            <a:r>
              <a:rPr lang="en-AU" sz="1800" dirty="0">
                <a:highlight>
                  <a:srgbClr val="FFFFFF"/>
                </a:highlight>
              </a:rPr>
              <a:t>Selection Sort is an in-place algorithm!</a:t>
            </a:r>
          </a:p>
          <a:p>
            <a:pPr marL="0" indent="0">
              <a:buNone/>
            </a:pPr>
            <a:r>
              <a:rPr lang="en-AU" sz="1800" dirty="0">
                <a:solidFill>
                  <a:srgbClr val="FF0000"/>
                </a:solidFill>
                <a:highlight>
                  <a:srgbClr val="FFFFFF"/>
                </a:highlight>
              </a:rPr>
              <a:t>Is selection sort stable?</a:t>
            </a: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6" name="Content Placeholder 3"/>
          <p:cNvSpPr>
            <a:spLocks noGrp="1"/>
          </p:cNvSpPr>
          <p:nvPr>
            <p:ph sz="quarter" idx="1"/>
          </p:nvPr>
        </p:nvSpPr>
        <p:spPr>
          <a:xfrm>
            <a:off x="301625" y="685800"/>
            <a:ext cx="8385175" cy="2590800"/>
          </a:xfrm>
        </p:spPr>
        <p:txBody>
          <a:bodyPr>
            <a:noAutofit/>
          </a:bodyPr>
          <a:lstStyle/>
          <a:p>
            <a:endParaRPr lang="en-AU" sz="2400" dirty="0">
              <a:solidFill>
                <a:srgbClr val="000000"/>
              </a:solidFill>
              <a:latin typeface="CMSS10"/>
            </a:endParaRPr>
          </a:p>
          <a:p>
            <a:pPr marL="0" indent="0">
              <a:buNone/>
            </a:pPr>
            <a:r>
              <a:rPr lang="nn-NO" sz="1800" b="1" dirty="0">
                <a:solidFill>
                  <a:srgbClr val="0000FF"/>
                </a:solidFill>
                <a:highlight>
                  <a:srgbClr val="FFFFFF"/>
                </a:highlight>
                <a:latin typeface="Courier New"/>
              </a:rPr>
              <a:t>for</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i </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dirty="0">
                <a:solidFill>
                  <a:srgbClr val="FF0000"/>
                </a:solidFill>
                <a:highlight>
                  <a:srgbClr val="FFFFFF"/>
                </a:highlight>
                <a:latin typeface="Courier New"/>
              </a:rPr>
              <a:t>1</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 </a:t>
            </a:r>
            <a:r>
              <a:rPr lang="nn-NO" sz="1800" b="1" dirty="0">
                <a:solidFill>
                  <a:srgbClr val="000080"/>
                </a:solidFill>
                <a:highlight>
                  <a:srgbClr val="FFFFFF"/>
                </a:highlight>
                <a:latin typeface="Courier New"/>
              </a:rPr>
              <a:t>&lt;</a:t>
            </a:r>
            <a:r>
              <a:rPr lang="nn-NO" sz="1800" dirty="0">
                <a:solidFill>
                  <a:srgbClr val="000000"/>
                </a:solidFill>
                <a:highlight>
                  <a:srgbClr val="FFFFFF"/>
                </a:highlight>
                <a:latin typeface="Courier New"/>
              </a:rPr>
              <a:t> N</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i</a:t>
            </a:r>
            <a:r>
              <a:rPr lang="nn-NO" sz="1800" b="1" dirty="0">
                <a:solidFill>
                  <a:srgbClr val="000080"/>
                </a:solidFill>
                <a:highlight>
                  <a:srgbClr val="FFFFFF"/>
                </a:highlight>
                <a:latin typeface="Courier New"/>
              </a:rPr>
              <a:t>++)</a:t>
            </a:r>
            <a:r>
              <a:rPr lang="nn-NO" sz="1800" dirty="0">
                <a:solidFill>
                  <a:srgbClr val="000000"/>
                </a:solidFill>
                <a:highlight>
                  <a:srgbClr val="FFFFFF"/>
                </a:highlight>
                <a:latin typeface="Courier New"/>
              </a:rPr>
              <a:t> </a:t>
            </a:r>
            <a:r>
              <a:rPr lang="nn-NO" sz="1800" b="1" dirty="0">
                <a:solidFill>
                  <a:srgbClr val="000080"/>
                </a:solidFill>
                <a:highlight>
                  <a:srgbClr val="FFFFFF"/>
                </a:highlight>
                <a:latin typeface="Courier New"/>
              </a:rPr>
              <a:t>{</a:t>
            </a:r>
            <a:endParaRPr lang="nn-NO" sz="1800" dirty="0">
              <a:solidFill>
                <a:srgbClr val="000000"/>
              </a:solidFill>
              <a:highlight>
                <a:srgbClr val="FFFFFF"/>
              </a:highlight>
              <a:latin typeface="Courier New"/>
            </a:endParaRPr>
          </a:p>
          <a:p>
            <a:pPr marL="0" indent="0">
              <a:buNone/>
            </a:pPr>
            <a:r>
              <a:rPr lang="en-AU" sz="1800" b="1" dirty="0">
                <a:solidFill>
                  <a:srgbClr val="00B050"/>
                </a:solidFill>
                <a:highlight>
                  <a:srgbClr val="FFFFFF"/>
                </a:highlight>
                <a:latin typeface="Courier New"/>
              </a:rPr>
              <a:t>	</a:t>
            </a:r>
            <a:r>
              <a:rPr lang="en-AU" sz="1800" dirty="0">
                <a:solidFill>
                  <a:srgbClr val="000000"/>
                </a:solidFill>
                <a:highlight>
                  <a:srgbClr val="FFFFFF"/>
                </a:highlight>
                <a:latin typeface="Courier New"/>
              </a:rPr>
              <a:t>j </a:t>
            </a:r>
            <a:r>
              <a:rPr lang="en-AU" sz="1800" dirty="0">
                <a:solidFill>
                  <a:srgbClr val="000000"/>
                </a:solidFill>
                <a:highlight>
                  <a:srgbClr val="FFFFFF"/>
                </a:highlight>
                <a:latin typeface="Courier New"/>
                <a:sym typeface="Wingdings" panose="05000000000000000000" pitchFamily="2" charset="2"/>
              </a:rPr>
              <a:t>=</a:t>
            </a:r>
            <a:r>
              <a:rPr lang="en-AU" sz="1800" dirty="0">
                <a:solidFill>
                  <a:srgbClr val="000000"/>
                </a:solidFill>
                <a:highlight>
                  <a:srgbClr val="FFFFFF"/>
                </a:highlight>
                <a:latin typeface="Courier New"/>
              </a:rPr>
              <a:t> index of minimum element in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 … N]</a:t>
            </a:r>
          </a:p>
          <a:p>
            <a:pPr marL="0" indent="0">
              <a:buNone/>
            </a:pPr>
            <a:r>
              <a:rPr lang="en-AU" sz="1800" dirty="0">
                <a:solidFill>
                  <a:srgbClr val="000000"/>
                </a:solidFill>
                <a:highlight>
                  <a:srgbClr val="FFFFFF"/>
                </a:highlight>
                <a:latin typeface="Courier New"/>
              </a:rPr>
              <a:t>	swap (</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i</a:t>
            </a:r>
            <a:r>
              <a:rPr lang="en-AU" sz="1800" dirty="0">
                <a:solidFill>
                  <a:srgbClr val="000000"/>
                </a:solidFill>
                <a:highlight>
                  <a:srgbClr val="FFFFFF"/>
                </a:highlight>
                <a:latin typeface="Courier New"/>
              </a:rPr>
              <a:t>],</a:t>
            </a:r>
            <a:r>
              <a:rPr lang="en-AU" sz="1800" dirty="0" err="1">
                <a:solidFill>
                  <a:srgbClr val="000000"/>
                </a:solidFill>
                <a:highlight>
                  <a:srgbClr val="FFFFFF"/>
                </a:highlight>
                <a:latin typeface="Courier New"/>
              </a:rPr>
              <a:t>arr</a:t>
            </a:r>
            <a:r>
              <a:rPr lang="en-AU" sz="1800" dirty="0">
                <a:solidFill>
                  <a:srgbClr val="000000"/>
                </a:solidFill>
                <a:highlight>
                  <a:srgbClr val="FFFFFF"/>
                </a:highlight>
                <a:latin typeface="Courier New"/>
              </a:rPr>
              <a:t>[j])</a:t>
            </a:r>
          </a:p>
          <a:p>
            <a:pPr marL="0" indent="0">
              <a:buNone/>
            </a:pPr>
            <a:r>
              <a:rPr lang="en-AU" sz="1800" b="1" dirty="0">
                <a:solidFill>
                  <a:srgbClr val="000080"/>
                </a:solidFill>
                <a:highlight>
                  <a:srgbClr val="FFFFFF"/>
                </a:highlight>
                <a:latin typeface="Courier New"/>
              </a:rPr>
              <a:t>}</a:t>
            </a:r>
          </a:p>
        </p:txBody>
      </p:sp>
      <p:sp>
        <p:nvSpPr>
          <p:cNvPr id="7" name="Rectangle 6">
            <a:extLst>
              <a:ext uri="{FF2B5EF4-FFF2-40B4-BE49-F238E27FC236}">
                <a16:creationId xmlns:a16="http://schemas.microsoft.com/office/drawing/2014/main" xmlns="" id="{14B6E691-C8E7-4EA5-A0C4-001A11367AD4}"/>
              </a:ext>
            </a:extLst>
          </p:cNvPr>
          <p:cNvSpPr/>
          <p:nvPr/>
        </p:nvSpPr>
        <p:spPr>
          <a:xfrm>
            <a:off x="4088642"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5</a:t>
            </a:r>
          </a:p>
        </p:txBody>
      </p:sp>
      <p:sp>
        <p:nvSpPr>
          <p:cNvPr id="8" name="Rectangle 7">
            <a:extLst>
              <a:ext uri="{FF2B5EF4-FFF2-40B4-BE49-F238E27FC236}">
                <a16:creationId xmlns:a16="http://schemas.microsoft.com/office/drawing/2014/main" xmlns="" id="{85AA0501-158C-4373-96E4-4F8C66492950}"/>
              </a:ext>
            </a:extLst>
          </p:cNvPr>
          <p:cNvSpPr/>
          <p:nvPr/>
        </p:nvSpPr>
        <p:spPr>
          <a:xfrm>
            <a:off x="4728561"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10" name="Rectangle 9">
            <a:extLst>
              <a:ext uri="{FF2B5EF4-FFF2-40B4-BE49-F238E27FC236}">
                <a16:creationId xmlns:a16="http://schemas.microsoft.com/office/drawing/2014/main" xmlns="" id="{5091E7F2-8E97-4728-A73C-729820689B6C}"/>
              </a:ext>
            </a:extLst>
          </p:cNvPr>
          <p:cNvSpPr/>
          <p:nvPr/>
        </p:nvSpPr>
        <p:spPr>
          <a:xfrm>
            <a:off x="5338161"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1" name="Rectangle 10">
            <a:extLst>
              <a:ext uri="{FF2B5EF4-FFF2-40B4-BE49-F238E27FC236}">
                <a16:creationId xmlns:a16="http://schemas.microsoft.com/office/drawing/2014/main" xmlns="" id="{2CCA929D-3724-4053-895B-13F84F0F200A}"/>
              </a:ext>
            </a:extLst>
          </p:cNvPr>
          <p:cNvSpPr/>
          <p:nvPr/>
        </p:nvSpPr>
        <p:spPr>
          <a:xfrm>
            <a:off x="2819400"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2</a:t>
            </a:r>
          </a:p>
        </p:txBody>
      </p:sp>
      <p:sp>
        <p:nvSpPr>
          <p:cNvPr id="12" name="Rectangle 11">
            <a:extLst>
              <a:ext uri="{FF2B5EF4-FFF2-40B4-BE49-F238E27FC236}">
                <a16:creationId xmlns:a16="http://schemas.microsoft.com/office/drawing/2014/main" xmlns="" id="{E688968F-EB91-420D-A5BD-E205432CE50F}"/>
              </a:ext>
            </a:extLst>
          </p:cNvPr>
          <p:cNvSpPr/>
          <p:nvPr/>
        </p:nvSpPr>
        <p:spPr>
          <a:xfrm>
            <a:off x="3459319" y="26682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4</a:t>
            </a:r>
          </a:p>
        </p:txBody>
      </p:sp>
      <p:sp>
        <p:nvSpPr>
          <p:cNvPr id="13" name="Rectangle 12">
            <a:extLst>
              <a:ext uri="{FF2B5EF4-FFF2-40B4-BE49-F238E27FC236}">
                <a16:creationId xmlns:a16="http://schemas.microsoft.com/office/drawing/2014/main" xmlns="" id="{0AB59034-CE14-480C-85AA-A6B98DF58111}"/>
              </a:ext>
            </a:extLst>
          </p:cNvPr>
          <p:cNvSpPr/>
          <p:nvPr/>
        </p:nvSpPr>
        <p:spPr>
          <a:xfrm>
            <a:off x="5947761"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14" name="Rectangle 13">
            <a:extLst>
              <a:ext uri="{FF2B5EF4-FFF2-40B4-BE49-F238E27FC236}">
                <a16:creationId xmlns:a16="http://schemas.microsoft.com/office/drawing/2014/main" xmlns="" id="{108B0573-B5BB-4DDA-AEFF-1E38EB43E4A6}"/>
              </a:ext>
            </a:extLst>
          </p:cNvPr>
          <p:cNvSpPr/>
          <p:nvPr/>
        </p:nvSpPr>
        <p:spPr>
          <a:xfrm>
            <a:off x="65532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grpSp>
        <p:nvGrpSpPr>
          <p:cNvPr id="15" name="Group 14">
            <a:extLst>
              <a:ext uri="{FF2B5EF4-FFF2-40B4-BE49-F238E27FC236}">
                <a16:creationId xmlns:a16="http://schemas.microsoft.com/office/drawing/2014/main" xmlns="" id="{FB8B29AB-6CA6-469A-8964-C5B1F5EF145D}"/>
              </a:ext>
            </a:extLst>
          </p:cNvPr>
          <p:cNvGrpSpPr/>
          <p:nvPr/>
        </p:nvGrpSpPr>
        <p:grpSpPr>
          <a:xfrm>
            <a:off x="5520819" y="3080714"/>
            <a:ext cx="235962" cy="749293"/>
            <a:chOff x="7298759" y="2209800"/>
            <a:chExt cx="235962" cy="749293"/>
          </a:xfrm>
        </p:grpSpPr>
        <p:cxnSp>
          <p:nvCxnSpPr>
            <p:cNvPr id="16" name="Straight Arrow Connector 15">
              <a:extLst>
                <a:ext uri="{FF2B5EF4-FFF2-40B4-BE49-F238E27FC236}">
                  <a16:creationId xmlns:a16="http://schemas.microsoft.com/office/drawing/2014/main" xmlns="" id="{DEC23B82-36F6-4DFC-9BFD-4F332F73DC2A}"/>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B606EAFF-4381-4B90-8300-0DDDD0A491CF}"/>
                </a:ext>
              </a:extLst>
            </p:cNvPr>
            <p:cNvSpPr txBox="1"/>
            <p:nvPr/>
          </p:nvSpPr>
          <p:spPr>
            <a:xfrm>
              <a:off x="7298759" y="2589761"/>
              <a:ext cx="235962" cy="369332"/>
            </a:xfrm>
            <a:prstGeom prst="rect">
              <a:avLst/>
            </a:prstGeom>
            <a:noFill/>
          </p:spPr>
          <p:txBody>
            <a:bodyPr wrap="none" rtlCol="0">
              <a:spAutoFit/>
            </a:bodyPr>
            <a:lstStyle/>
            <a:p>
              <a:r>
                <a:rPr lang="en-AU" dirty="0" err="1"/>
                <a:t>i</a:t>
              </a:r>
              <a:endParaRPr lang="en-AU" dirty="0"/>
            </a:p>
          </p:txBody>
        </p:sp>
      </p:grpSp>
      <p:sp>
        <p:nvSpPr>
          <p:cNvPr id="18" name="Rectangle 17">
            <a:extLst>
              <a:ext uri="{FF2B5EF4-FFF2-40B4-BE49-F238E27FC236}">
                <a16:creationId xmlns:a16="http://schemas.microsoft.com/office/drawing/2014/main" xmlns="" id="{A27ADAB1-06AF-4CA7-84CF-9554C89E0BDD}"/>
              </a:ext>
            </a:extLst>
          </p:cNvPr>
          <p:cNvSpPr/>
          <p:nvPr/>
        </p:nvSpPr>
        <p:spPr>
          <a:xfrm>
            <a:off x="7162800" y="2668218"/>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11</a:t>
            </a:r>
          </a:p>
        </p:txBody>
      </p:sp>
      <p:grpSp>
        <p:nvGrpSpPr>
          <p:cNvPr id="19" name="Group 18">
            <a:extLst>
              <a:ext uri="{FF2B5EF4-FFF2-40B4-BE49-F238E27FC236}">
                <a16:creationId xmlns:a16="http://schemas.microsoft.com/office/drawing/2014/main" xmlns="" id="{91FCC337-4923-4DC1-9E55-D4A0481D7CD7}"/>
              </a:ext>
            </a:extLst>
          </p:cNvPr>
          <p:cNvGrpSpPr/>
          <p:nvPr/>
        </p:nvGrpSpPr>
        <p:grpSpPr>
          <a:xfrm>
            <a:off x="6698238" y="3061925"/>
            <a:ext cx="235962" cy="749293"/>
            <a:chOff x="7298759" y="2209800"/>
            <a:chExt cx="235962" cy="749293"/>
          </a:xfrm>
        </p:grpSpPr>
        <p:cxnSp>
          <p:nvCxnSpPr>
            <p:cNvPr id="20" name="Straight Arrow Connector 19">
              <a:extLst>
                <a:ext uri="{FF2B5EF4-FFF2-40B4-BE49-F238E27FC236}">
                  <a16:creationId xmlns:a16="http://schemas.microsoft.com/office/drawing/2014/main" xmlns="" id="{F9BF6065-2EAB-48F7-B136-45A837F56AD0}"/>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ED8986FD-7277-42B8-B7A1-4CAD6469096D}"/>
                </a:ext>
              </a:extLst>
            </p:cNvPr>
            <p:cNvSpPr txBox="1"/>
            <p:nvPr/>
          </p:nvSpPr>
          <p:spPr>
            <a:xfrm>
              <a:off x="7298759" y="2589761"/>
              <a:ext cx="235962" cy="369332"/>
            </a:xfrm>
            <a:prstGeom prst="rect">
              <a:avLst/>
            </a:prstGeom>
            <a:noFill/>
          </p:spPr>
          <p:txBody>
            <a:bodyPr wrap="none" rtlCol="0">
              <a:spAutoFit/>
            </a:bodyPr>
            <a:lstStyle/>
            <a:p>
              <a:r>
                <a:rPr lang="en-AU" dirty="0"/>
                <a:t>j</a:t>
              </a:r>
            </a:p>
          </p:txBody>
        </p:sp>
      </p:grpSp>
      <p:sp>
        <p:nvSpPr>
          <p:cNvPr id="22" name="Rectangle 21">
            <a:extLst>
              <a:ext uri="{FF2B5EF4-FFF2-40B4-BE49-F238E27FC236}">
                <a16:creationId xmlns:a16="http://schemas.microsoft.com/office/drawing/2014/main" xmlns="" id="{4D38021E-A9F4-4326-89C0-8BF1DFD41A88}"/>
              </a:ext>
            </a:extLst>
          </p:cNvPr>
          <p:cNvSpPr/>
          <p:nvPr/>
        </p:nvSpPr>
        <p:spPr>
          <a:xfrm>
            <a:off x="6553200" y="2666982"/>
            <a:ext cx="609600" cy="368588"/>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23" name="Rectangle 22">
            <a:extLst>
              <a:ext uri="{FF2B5EF4-FFF2-40B4-BE49-F238E27FC236}">
                <a16:creationId xmlns:a16="http://schemas.microsoft.com/office/drawing/2014/main" xmlns="" id="{F1ADB547-38BC-4454-8F46-262A52E847A0}"/>
              </a:ext>
            </a:extLst>
          </p:cNvPr>
          <p:cNvSpPr/>
          <p:nvPr/>
        </p:nvSpPr>
        <p:spPr>
          <a:xfrm>
            <a:off x="5334000" y="266698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7</a:t>
            </a:r>
          </a:p>
        </p:txBody>
      </p:sp>
    </p:spTree>
    <p:extLst>
      <p:ext uri="{BB962C8B-B14F-4D97-AF65-F5344CB8AC3E}">
        <p14:creationId xmlns:p14="http://schemas.microsoft.com/office/powerpoint/2010/main" val="13541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0" presetClass="exit" presetSubtype="0" fill="hold" grpId="1" nodeType="withEffect">
                                  <p:stCondLst>
                                    <p:cond delay="0"/>
                                  </p:stCondLst>
                                  <p:childTnLst>
                                    <p:animEffect transition="out" filter="fade">
                                      <p:cBhvr>
                                        <p:cTn id="66" dur="500"/>
                                        <p:tgtEl>
                                          <p:spTgt spid="10"/>
                                        </p:tgtEl>
                                      </p:cBhvr>
                                    </p:animEffect>
                                    <p:set>
                                      <p:cBhvr>
                                        <p:cTn id="67" dur="1" fill="hold">
                                          <p:stCondLst>
                                            <p:cond delay="499"/>
                                          </p:stCondLst>
                                        </p:cTn>
                                        <p:tgtEl>
                                          <p:spTgt spid="10"/>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2" grpId="0" animBg="1"/>
      <p:bldP spid="13" grpId="0" animBg="1"/>
      <p:bldP spid="14" grpId="0" animBg="1"/>
      <p:bldP spid="14" grpId="1" animBg="1"/>
      <p:bldP spid="18"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AU" dirty="0">
                <a:solidFill>
                  <a:srgbClr val="00B0F0"/>
                </a:solidFill>
              </a:rPr>
              <a:t>FIT2004: Algorithms and Data Structures</a:t>
            </a:r>
          </a:p>
        </p:txBody>
      </p:sp>
      <p:sp>
        <p:nvSpPr>
          <p:cNvPr id="8" name="Title 4"/>
          <p:cNvSpPr txBox="1">
            <a:spLocks/>
          </p:cNvSpPr>
          <p:nvPr/>
        </p:nvSpPr>
        <p:spPr>
          <a:xfrm>
            <a:off x="-114300" y="2286000"/>
            <a:ext cx="9372600" cy="1752600"/>
          </a:xfrm>
          <a:prstGeom prst="rect">
            <a:avLst/>
          </a:prstGeom>
        </p:spPr>
        <p:txBody>
          <a:bodyPr vert="horz" anchor="b">
            <a:norm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r>
              <a:rPr lang="en-AU" sz="4000" dirty="0">
                <a:solidFill>
                  <a:srgbClr val="C00000"/>
                </a:solidFill>
              </a:rPr>
              <a:t>Week 2: Analysis of Algorithms</a:t>
            </a:r>
          </a:p>
        </p:txBody>
      </p:sp>
      <p:sp>
        <p:nvSpPr>
          <p:cNvPr id="7" name="Subtitle 5">
            <a:extLst>
              <a:ext uri="{FF2B5EF4-FFF2-40B4-BE49-F238E27FC236}">
                <a16:creationId xmlns:a16="http://schemas.microsoft.com/office/drawing/2014/main" xmlns="" id="{53EB6AC1-0311-4E3F-B32A-A03AC13DE92B}"/>
              </a:ext>
            </a:extLst>
          </p:cNvPr>
          <p:cNvSpPr txBox="1">
            <a:spLocks/>
          </p:cNvSpPr>
          <p:nvPr/>
        </p:nvSpPr>
        <p:spPr>
          <a:xfrm>
            <a:off x="228600" y="5562600"/>
            <a:ext cx="8686800" cy="1143000"/>
          </a:xfrm>
          <a:prstGeom prst="rect">
            <a:avLst/>
          </a:prstGeom>
        </p:spPr>
        <p:txBody>
          <a:bodyPr vert="horz">
            <a:normAutofit/>
          </a:bodyPr>
          <a:lstStyle>
            <a:lvl1pPr marL="0" indent="0" algn="ctr" rtl="0" eaLnBrk="1" latinLnBrk="0" hangingPunct="1">
              <a:spcBef>
                <a:spcPct val="20000"/>
              </a:spcBef>
              <a:buClr>
                <a:schemeClr val="accent1"/>
              </a:buClr>
              <a:buSzPct val="85000"/>
              <a:buFont typeface="Wingdings 2"/>
              <a:buNone/>
              <a:defRPr kumimoji="0" sz="1600" b="1" kern="1200" cap="all" spc="250" baseline="0">
                <a:solidFill>
                  <a:schemeClr val="tx2"/>
                </a:solidFill>
                <a:latin typeface="+mn-lt"/>
                <a:ea typeface="+mn-ea"/>
                <a:cs typeface="+mn-cs"/>
              </a:defRPr>
            </a:lvl1pPr>
            <a:lvl2pPr marL="457200" indent="0" algn="ctr" rtl="0" eaLnBrk="1" latinLnBrk="0" hangingPunct="1">
              <a:spcBef>
                <a:spcPct val="20000"/>
              </a:spcBef>
              <a:buClr>
                <a:schemeClr val="accent2"/>
              </a:buClr>
              <a:buSzPct val="70000"/>
              <a:buFont typeface="Wingdings"/>
              <a:buNone/>
              <a:defRPr kumimoji="0" sz="2200" kern="1200">
                <a:solidFill>
                  <a:schemeClr val="tx2"/>
                </a:solidFill>
                <a:latin typeface="+mn-lt"/>
                <a:ea typeface="+mn-ea"/>
                <a:cs typeface="+mn-cs"/>
              </a:defRPr>
            </a:lvl2pPr>
            <a:lvl3pPr marL="914400" indent="0" algn="ctr" rtl="0" eaLnBrk="1" latinLnBrk="0" hangingPunct="1">
              <a:spcBef>
                <a:spcPct val="20000"/>
              </a:spcBef>
              <a:buClr>
                <a:schemeClr val="accent3"/>
              </a:buClr>
              <a:buSzPct val="75000"/>
              <a:buFont typeface="Wingdings 2"/>
              <a:buNone/>
              <a:defRPr kumimoji="0" sz="2000" kern="1200">
                <a:solidFill>
                  <a:schemeClr val="tx1"/>
                </a:solidFill>
                <a:latin typeface="+mn-lt"/>
                <a:ea typeface="+mn-ea"/>
                <a:cs typeface="+mn-cs"/>
              </a:defRPr>
            </a:lvl3pPr>
            <a:lvl4pPr marL="1371600" indent="0" algn="ctr" rtl="0" eaLnBrk="1" latinLnBrk="0" hangingPunct="1">
              <a:spcBef>
                <a:spcPct val="20000"/>
              </a:spcBef>
              <a:buClr>
                <a:schemeClr val="accent4"/>
              </a:buClr>
              <a:buSzPct val="70000"/>
              <a:buFont typeface="Wingdings"/>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5"/>
              </a:buClr>
              <a:buFontTx/>
              <a:buNone/>
              <a:defRPr kumimoji="0" sz="1800" kern="1200">
                <a:solidFill>
                  <a:schemeClr val="tx1"/>
                </a:solidFill>
                <a:latin typeface="+mn-lt"/>
                <a:ea typeface="+mn-ea"/>
                <a:cs typeface="+mn-cs"/>
              </a:defRPr>
            </a:lvl5pPr>
            <a:lvl6pPr marL="2286000" indent="0" algn="ctr" rtl="0" eaLnBrk="1" latinLnBrk="0" hangingPunct="1">
              <a:spcBef>
                <a:spcPct val="20000"/>
              </a:spcBef>
              <a:buClr>
                <a:schemeClr val="accent6"/>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1">
                  <a:shade val="75000"/>
                </a:schemeClr>
              </a:buClr>
              <a:buSzPct val="90000"/>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accent4">
                  <a:shade val="75000"/>
                </a:schemeClr>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2">
                  <a:shade val="75000"/>
                </a:schemeClr>
              </a:buClr>
              <a:buSzPct val="90000"/>
              <a:buNone/>
              <a:defRPr kumimoji="0" sz="1400" kern="1200" cap="all" baseline="0">
                <a:solidFill>
                  <a:schemeClr val="tx1"/>
                </a:solidFill>
                <a:latin typeface="+mn-lt"/>
                <a:ea typeface="+mn-ea"/>
                <a:cs typeface="+mn-cs"/>
              </a:defRPr>
            </a:lvl9pPr>
          </a:lstStyle>
          <a:p>
            <a:pPr algn="l"/>
            <a:endParaRPr lang="en-AU" sz="1400" b="0" spc="0" dirty="0"/>
          </a:p>
          <a:p>
            <a:pPr algn="just"/>
            <a:r>
              <a:rPr lang="en-AU" sz="1400" b="0" cap="none" spc="0" dirty="0">
                <a:solidFill>
                  <a:schemeClr val="tx1"/>
                </a:solidFill>
              </a:rPr>
              <a:t>These slides are prepared by </a:t>
            </a:r>
            <a:r>
              <a:rPr lang="en-AU" sz="1400" b="0" cap="none" spc="0" dirty="0">
                <a:solidFill>
                  <a:schemeClr val="tx1"/>
                </a:solidFill>
                <a:hlinkClick r:id="rId2"/>
              </a:rPr>
              <a:t>M. A. Cheema </a:t>
            </a:r>
            <a:r>
              <a:rPr lang="en-AU" sz="1400" b="0" cap="none" spc="0" dirty="0">
                <a:solidFill>
                  <a:schemeClr val="tx1"/>
                </a:solidFill>
              </a:rPr>
              <a:t>and are based on the material developed by </a:t>
            </a:r>
            <a:r>
              <a:rPr lang="en-AU" sz="1400" b="0" cap="none" spc="0" dirty="0">
                <a:solidFill>
                  <a:srgbClr val="0070C0"/>
                </a:solidFill>
                <a:hlinkClick r:id="rId3"/>
              </a:rPr>
              <a:t>Arun </a:t>
            </a:r>
            <a:r>
              <a:rPr lang="en-AU" sz="1400" b="0" cap="none" spc="0" dirty="0" err="1">
                <a:solidFill>
                  <a:srgbClr val="0070C0"/>
                </a:solidFill>
                <a:hlinkClick r:id="rId3"/>
              </a:rPr>
              <a:t>Konagurthu</a:t>
            </a:r>
            <a:r>
              <a:rPr lang="en-AU" sz="1400" b="0" cap="none" spc="0" dirty="0">
                <a:solidFill>
                  <a:srgbClr val="0070C0"/>
                </a:solidFill>
                <a:hlinkClick r:id="rId3"/>
              </a:rPr>
              <a:t> </a:t>
            </a:r>
            <a:r>
              <a:rPr lang="en-AU" sz="1400" b="0" cap="none" spc="0" dirty="0">
                <a:solidFill>
                  <a:schemeClr val="tx1"/>
                </a:solidFill>
              </a:rPr>
              <a:t>and </a:t>
            </a:r>
            <a:r>
              <a:rPr lang="en-AU" sz="1400" b="0" cap="none" spc="0" dirty="0">
                <a:solidFill>
                  <a:srgbClr val="0070C0"/>
                </a:solidFill>
                <a:hlinkClick r:id="rId4"/>
              </a:rPr>
              <a:t>Lloyd Allison</a:t>
            </a:r>
            <a:r>
              <a:rPr lang="en-AU" sz="1400" b="0" cap="none" spc="0" dirty="0">
                <a:solidFill>
                  <a:srgbClr val="0070C0"/>
                </a:solidFill>
              </a:rPr>
              <a:t>.</a:t>
            </a:r>
          </a:p>
        </p:txBody>
      </p:sp>
    </p:spTree>
    <p:extLst>
      <p:ext uri="{BB962C8B-B14F-4D97-AF65-F5344CB8AC3E}">
        <p14:creationId xmlns:p14="http://schemas.microsoft.com/office/powerpoint/2010/main" val="2163823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rgbClr val="00B050"/>
                </a:solidFill>
              </a:rPr>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12588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2EB196-59BA-4E0E-8B7E-C5EBA0D5BF4E}"/>
              </a:ext>
            </a:extLst>
          </p:cNvPr>
          <p:cNvSpPr>
            <a:spLocks noGrp="1"/>
          </p:cNvSpPr>
          <p:nvPr>
            <p:ph type="title"/>
          </p:nvPr>
        </p:nvSpPr>
        <p:spPr/>
        <p:txBody>
          <a:bodyPr/>
          <a:lstStyle/>
          <a:p>
            <a:r>
              <a:rPr lang="en-AU" dirty="0"/>
              <a:t>Insertion Sort (Correctness)</a:t>
            </a:r>
          </a:p>
        </p:txBody>
      </p:sp>
      <p:sp>
        <p:nvSpPr>
          <p:cNvPr id="3" name="Footer Placeholder 2">
            <a:extLst>
              <a:ext uri="{FF2B5EF4-FFF2-40B4-BE49-F238E27FC236}">
                <a16:creationId xmlns:a16="http://schemas.microsoft.com/office/drawing/2014/main" xmlns="" id="{9EC57EB9-CB8A-41AF-8FEE-2437C25920F0}"/>
              </a:ext>
            </a:extLst>
          </p:cNvPr>
          <p:cNvSpPr>
            <a:spLocks noGrp="1"/>
          </p:cNvSpPr>
          <p:nvPr>
            <p:ph type="ftr" sz="quarter" idx="11"/>
          </p:nvPr>
        </p:nvSpPr>
        <p:spPr/>
        <p:txBody>
          <a:bodyPr/>
          <a:lstStyle/>
          <a:p>
            <a:r>
              <a:rPr lang="en-AU"/>
              <a:t>FIT2004: Lec-2: Analysis of Algorithms</a:t>
            </a:r>
            <a:endParaRPr lang="en-US"/>
          </a:p>
        </p:txBody>
      </p:sp>
      <p:sp>
        <p:nvSpPr>
          <p:cNvPr id="5" name="Rectangle 2">
            <a:extLst>
              <a:ext uri="{FF2B5EF4-FFF2-40B4-BE49-F238E27FC236}">
                <a16:creationId xmlns:a16="http://schemas.microsoft.com/office/drawing/2014/main" xmlns="" id="{62EECCCA-F954-4361-B6CA-FE409D817A98}"/>
              </a:ext>
            </a:extLst>
          </p:cNvPr>
          <p:cNvSpPr txBox="1">
            <a:spLocks noChangeArrowheads="1"/>
          </p:cNvSpPr>
          <p:nvPr/>
        </p:nvSpPr>
        <p:spPr>
          <a:xfrm>
            <a:off x="285050" y="1142999"/>
            <a:ext cx="8551102" cy="2604835"/>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82597" indent="0">
              <a:buNone/>
            </a:pPr>
            <a:r>
              <a:rPr lang="en-AU" sz="2000" dirty="0">
                <a:solidFill>
                  <a:srgbClr val="00B050"/>
                </a:solidFill>
                <a:highlight>
                  <a:srgbClr val="FFFFFF"/>
                </a:highlight>
                <a:latin typeface="Courier New" panose="02070309020205020404" pitchFamily="49" charset="0"/>
              </a:rPr>
              <a:t>	#LI: </a:t>
            </a:r>
            <a:r>
              <a:rPr lang="en-AU" sz="2000" dirty="0" err="1">
                <a:solidFill>
                  <a:srgbClr val="00B050"/>
                </a:solidFill>
                <a:highlight>
                  <a:srgbClr val="FFFFFF"/>
                </a:highlight>
                <a:latin typeface="Courier New" panose="02070309020205020404" pitchFamily="49" charset="0"/>
              </a:rPr>
              <a:t>arr</a:t>
            </a:r>
            <a:r>
              <a:rPr lang="en-AU" sz="2000" dirty="0">
                <a:solidFill>
                  <a:srgbClr val="00B050"/>
                </a:solidFill>
                <a:highlight>
                  <a:srgbClr val="FFFFFF"/>
                </a:highlight>
                <a:latin typeface="Courier New" panose="02070309020205020404" pitchFamily="49" charset="0"/>
              </a:rPr>
              <a:t>[1…i-1] is sorted</a:t>
            </a:r>
            <a:endParaRPr lang="en-AU" sz="2000" dirty="0">
              <a:solidFill>
                <a:srgbClr val="FF0080"/>
              </a:solidFill>
              <a:highlight>
                <a:srgbClr val="FFFFFF"/>
              </a:highlight>
              <a:latin typeface="Courier New" panose="02070309020205020404" pitchFamily="49" charset="0"/>
            </a:endParaRPr>
          </a:p>
          <a:p>
            <a:pPr marL="82597" indent="0">
              <a:buNone/>
            </a:pPr>
            <a:r>
              <a:rPr lang="en-AU" sz="2000" dirty="0">
                <a:solidFill>
                  <a:srgbClr val="FF0080"/>
                </a:solidFill>
                <a:highlight>
                  <a:srgbClr val="FFFFFF"/>
                </a:highlight>
                <a:latin typeface="Courier New" panose="02070309020205020404" pitchFamily="49" charset="0"/>
              </a:rPr>
              <a:t>	#insert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[i] in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[1…</a:t>
            </a:r>
            <a:r>
              <a:rPr lang="en-AU" sz="2000" dirty="0" err="1">
                <a:solidFill>
                  <a:srgbClr val="FF0080"/>
                </a:solidFill>
                <a:highlight>
                  <a:srgbClr val="FFFFFF"/>
                </a:highlight>
                <a:latin typeface="Courier New" panose="02070309020205020404" pitchFamily="49" charset="0"/>
              </a:rPr>
              <a:t>i</a:t>
            </a:r>
            <a:r>
              <a:rPr lang="en-AU" sz="2000" dirty="0">
                <a:solidFill>
                  <a:srgbClr val="FF0080"/>
                </a:solidFill>
                <a:highlight>
                  <a:srgbClr val="FFFFFF"/>
                </a:highlight>
                <a:latin typeface="Courier New" panose="02070309020205020404" pitchFamily="49" charset="0"/>
              </a:rPr>
              <a:t>] in sorted order</a:t>
            </a:r>
          </a:p>
          <a:p>
            <a:pPr marL="82597" indent="0">
              <a:buNone/>
            </a:pPr>
            <a:r>
              <a:rPr lang="en-AU" sz="2000" dirty="0">
                <a:solidFill>
                  <a:srgbClr val="FF0080"/>
                </a:solidFill>
                <a:highlight>
                  <a:srgbClr val="FFFFFF"/>
                </a:highlight>
                <a:latin typeface="Courier New" panose="02070309020205020404" pitchFamily="49" charset="0"/>
              </a:rPr>
              <a:t>	#idea: continue swapping the item with the item on left as long as the item on the left is bigger</a:t>
            </a:r>
          </a:p>
          <a:p>
            <a:pPr marL="82597" indent="0">
              <a:buNone/>
            </a:pPr>
            <a:r>
              <a:rPr lang="en-AU" sz="2000" dirty="0">
                <a:solidFill>
                  <a:srgbClr val="00B050"/>
                </a:solidFill>
                <a:highlight>
                  <a:srgbClr val="FFFFFF"/>
                </a:highlight>
                <a:latin typeface="Courier New" panose="02070309020205020404" pitchFamily="49" charset="0"/>
              </a:rPr>
              <a:t>	#LI: </a:t>
            </a:r>
            <a:r>
              <a:rPr lang="en-AU" sz="2000" dirty="0" err="1">
                <a:solidFill>
                  <a:srgbClr val="00B050"/>
                </a:solidFill>
                <a:highlight>
                  <a:srgbClr val="FFFFFF"/>
                </a:highlight>
                <a:latin typeface="Courier New" panose="02070309020205020404" pitchFamily="49" charset="0"/>
              </a:rPr>
              <a:t>arr</a:t>
            </a:r>
            <a:r>
              <a:rPr lang="en-AU" sz="2000" dirty="0">
                <a:solidFill>
                  <a:srgbClr val="00B050"/>
                </a:solidFill>
                <a:highlight>
                  <a:srgbClr val="FFFFFF"/>
                </a:highlight>
                <a:latin typeface="Courier New" panose="02070309020205020404" pitchFamily="49" charset="0"/>
              </a:rPr>
              <a:t>[1…</a:t>
            </a:r>
            <a:r>
              <a:rPr lang="en-AU" sz="2000" dirty="0" err="1">
                <a:solidFill>
                  <a:srgbClr val="00B050"/>
                </a:solidFill>
                <a:highlight>
                  <a:srgbClr val="FFFFFF"/>
                </a:highlight>
                <a:latin typeface="Courier New" panose="02070309020205020404" pitchFamily="49" charset="0"/>
              </a:rPr>
              <a:t>i</a:t>
            </a:r>
            <a:r>
              <a:rPr lang="en-AU" sz="2000" dirty="0">
                <a:solidFill>
                  <a:srgbClr val="00B050"/>
                </a:solidFill>
                <a:highlight>
                  <a:srgbClr val="FFFFFF"/>
                </a:highlight>
                <a:latin typeface="Courier New" panose="02070309020205020404" pitchFamily="49" charset="0"/>
              </a:rPr>
              <a:t>] is sorted</a:t>
            </a:r>
            <a:endParaRPr lang="en-AU" sz="2000" dirty="0">
              <a:solidFill>
                <a:srgbClr val="FF008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p>
          <a:p>
            <a:pPr marL="0" indent="0">
              <a:buNone/>
            </a:pPr>
            <a:r>
              <a:rPr lang="en-AU" sz="1800" dirty="0">
                <a:solidFill>
                  <a:srgbClr val="00B050"/>
                </a:solidFill>
                <a:highlight>
                  <a:srgbClr val="FFFFFF"/>
                </a:highlight>
                <a:latin typeface="Courier New" panose="02070309020205020404" pitchFamily="49" charset="0"/>
              </a:rPr>
              <a:t>#LI: </a:t>
            </a:r>
            <a:r>
              <a:rPr lang="en-AU" sz="1800" dirty="0" err="1">
                <a:solidFill>
                  <a:srgbClr val="00B050"/>
                </a:solidFill>
                <a:highlight>
                  <a:srgbClr val="FFFFFF"/>
                </a:highlight>
                <a:latin typeface="Courier New" panose="02070309020205020404" pitchFamily="49" charset="0"/>
              </a:rPr>
              <a:t>arr</a:t>
            </a:r>
            <a:r>
              <a:rPr lang="en-AU" sz="1800" dirty="0">
                <a:solidFill>
                  <a:srgbClr val="00B050"/>
                </a:solidFill>
                <a:highlight>
                  <a:srgbClr val="FFFFFF"/>
                </a:highlight>
                <a:latin typeface="Courier New" panose="02070309020205020404" pitchFamily="49" charset="0"/>
              </a:rPr>
              <a:t>[1…N] is sorted</a:t>
            </a:r>
            <a:endParaRPr lang="en-AU" sz="1800" dirty="0">
              <a:solidFill>
                <a:srgbClr val="FF0080"/>
              </a:solidFill>
              <a:highlight>
                <a:srgbClr val="FFFFFF"/>
              </a:highlight>
              <a:latin typeface="Courier New" panose="02070309020205020404" pitchFamily="49" charset="0"/>
            </a:endParaRPr>
          </a:p>
          <a:p>
            <a:pPr marL="0" indent="0">
              <a:buNone/>
            </a:pP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6" name="Rectangle 5">
            <a:extLst>
              <a:ext uri="{FF2B5EF4-FFF2-40B4-BE49-F238E27FC236}">
                <a16:creationId xmlns:a16="http://schemas.microsoft.com/office/drawing/2014/main" xmlns="" id="{42048BB7-760E-430C-98F1-A4C3B474F247}"/>
              </a:ext>
            </a:extLst>
          </p:cNvPr>
          <p:cNvSpPr/>
          <p:nvPr/>
        </p:nvSpPr>
        <p:spPr>
          <a:xfrm>
            <a:off x="3081922"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7" name="Rectangle 6">
            <a:extLst>
              <a:ext uri="{FF2B5EF4-FFF2-40B4-BE49-F238E27FC236}">
                <a16:creationId xmlns:a16="http://schemas.microsoft.com/office/drawing/2014/main" xmlns="" id="{865793DD-00BD-453A-8E04-CD4C4F076FFD}"/>
              </a:ext>
            </a:extLst>
          </p:cNvPr>
          <p:cNvSpPr/>
          <p:nvPr/>
        </p:nvSpPr>
        <p:spPr>
          <a:xfrm>
            <a:off x="3531865"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8" name="Rectangle 7">
            <a:extLst>
              <a:ext uri="{FF2B5EF4-FFF2-40B4-BE49-F238E27FC236}">
                <a16:creationId xmlns:a16="http://schemas.microsoft.com/office/drawing/2014/main" xmlns="" id="{9AF5C552-4D58-48AB-86A9-C532F2010D5E}"/>
              </a:ext>
            </a:extLst>
          </p:cNvPr>
          <p:cNvSpPr/>
          <p:nvPr/>
        </p:nvSpPr>
        <p:spPr>
          <a:xfrm>
            <a:off x="2189486"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9" name="Rectangle 8">
            <a:extLst>
              <a:ext uri="{FF2B5EF4-FFF2-40B4-BE49-F238E27FC236}">
                <a16:creationId xmlns:a16="http://schemas.microsoft.com/office/drawing/2014/main" xmlns="" id="{4EC387BD-1DF1-4B12-84BD-43CE97CC6E23}"/>
              </a:ext>
            </a:extLst>
          </p:cNvPr>
          <p:cNvSpPr/>
          <p:nvPr/>
        </p:nvSpPr>
        <p:spPr>
          <a:xfrm>
            <a:off x="2639429" y="5253769"/>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10" name="Rectangle 9">
            <a:extLst>
              <a:ext uri="{FF2B5EF4-FFF2-40B4-BE49-F238E27FC236}">
                <a16:creationId xmlns:a16="http://schemas.microsoft.com/office/drawing/2014/main" xmlns="" id="{9D34990C-8E29-444D-91DF-0FC0D036898F}"/>
              </a:ext>
            </a:extLst>
          </p:cNvPr>
          <p:cNvSpPr/>
          <p:nvPr/>
        </p:nvSpPr>
        <p:spPr>
          <a:xfrm>
            <a:off x="4389115"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1" name="Rectangle 10">
            <a:extLst>
              <a:ext uri="{FF2B5EF4-FFF2-40B4-BE49-F238E27FC236}">
                <a16:creationId xmlns:a16="http://schemas.microsoft.com/office/drawing/2014/main" xmlns="" id="{256D296B-B27B-418A-ABB2-A738FCD446D7}"/>
              </a:ext>
            </a:extLst>
          </p:cNvPr>
          <p:cNvSpPr/>
          <p:nvPr/>
        </p:nvSpPr>
        <p:spPr>
          <a:xfrm>
            <a:off x="4817740" y="52537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2" name="Group 11">
            <a:extLst>
              <a:ext uri="{FF2B5EF4-FFF2-40B4-BE49-F238E27FC236}">
                <a16:creationId xmlns:a16="http://schemas.microsoft.com/office/drawing/2014/main" xmlns="" id="{F7C8F326-56A4-4C34-9B4A-9D68E09FCC7D}"/>
              </a:ext>
            </a:extLst>
          </p:cNvPr>
          <p:cNvGrpSpPr/>
          <p:nvPr/>
        </p:nvGrpSpPr>
        <p:grpSpPr>
          <a:xfrm>
            <a:off x="4022114" y="5530594"/>
            <a:ext cx="405880" cy="608599"/>
            <a:chOff x="7241359" y="2209800"/>
            <a:chExt cx="577252" cy="865563"/>
          </a:xfrm>
        </p:grpSpPr>
        <p:cxnSp>
          <p:nvCxnSpPr>
            <p:cNvPr id="13" name="Straight Arrow Connector 12">
              <a:extLst>
                <a:ext uri="{FF2B5EF4-FFF2-40B4-BE49-F238E27FC236}">
                  <a16:creationId xmlns:a16="http://schemas.microsoft.com/office/drawing/2014/main" xmlns="" id="{6D3F73A2-CA5D-429A-8005-8AD1F48DD0CC}"/>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23E70713-40BE-466A-AE5C-164309A76F3E}"/>
                </a:ext>
              </a:extLst>
            </p:cNvPr>
            <p:cNvSpPr txBox="1"/>
            <p:nvPr/>
          </p:nvSpPr>
          <p:spPr>
            <a:xfrm>
              <a:off x="7241359" y="2667000"/>
              <a:ext cx="577252" cy="408363"/>
            </a:xfrm>
            <a:prstGeom prst="rect">
              <a:avLst/>
            </a:prstGeom>
            <a:noFill/>
          </p:spPr>
          <p:txBody>
            <a:bodyPr wrap="none" rtlCol="0">
              <a:spAutoFit/>
            </a:bodyPr>
            <a:lstStyle/>
            <a:p>
              <a:r>
                <a:rPr lang="en-AU" sz="1266" dirty="0" err="1"/>
                <a:t>i</a:t>
              </a:r>
              <a:r>
                <a:rPr lang="en-AU" sz="1266" dirty="0"/>
                <a:t>=5</a:t>
              </a:r>
            </a:p>
          </p:txBody>
        </p:sp>
      </p:grpSp>
      <p:sp>
        <p:nvSpPr>
          <p:cNvPr id="15" name="Rectangle 14">
            <a:extLst>
              <a:ext uri="{FF2B5EF4-FFF2-40B4-BE49-F238E27FC236}">
                <a16:creationId xmlns:a16="http://schemas.microsoft.com/office/drawing/2014/main" xmlns="" id="{08081D0F-F27D-4B0F-8085-7E638CF98CB3}"/>
              </a:ext>
            </a:extLst>
          </p:cNvPr>
          <p:cNvSpPr/>
          <p:nvPr/>
        </p:nvSpPr>
        <p:spPr>
          <a:xfrm>
            <a:off x="3969106" y="5251320"/>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6" name="Freeform: Shape 15">
            <a:extLst>
              <a:ext uri="{FF2B5EF4-FFF2-40B4-BE49-F238E27FC236}">
                <a16:creationId xmlns:a16="http://schemas.microsoft.com/office/drawing/2014/main" xmlns="" id="{961FA7AD-0A09-4224-B0FE-07113DBE85AE}"/>
              </a:ext>
            </a:extLst>
          </p:cNvPr>
          <p:cNvSpPr/>
          <p:nvPr/>
        </p:nvSpPr>
        <p:spPr>
          <a:xfrm>
            <a:off x="3747857" y="4648201"/>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7" name="Rectangle 16">
            <a:extLst>
              <a:ext uri="{FF2B5EF4-FFF2-40B4-BE49-F238E27FC236}">
                <a16:creationId xmlns:a16="http://schemas.microsoft.com/office/drawing/2014/main" xmlns="" id="{4710B750-04B6-4472-AAAB-459F9B25FDEB}"/>
              </a:ext>
            </a:extLst>
          </p:cNvPr>
          <p:cNvSpPr/>
          <p:nvPr/>
        </p:nvSpPr>
        <p:spPr>
          <a:xfrm>
            <a:off x="3972328" y="5253884"/>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8" name="Rectangle 17">
            <a:extLst>
              <a:ext uri="{FF2B5EF4-FFF2-40B4-BE49-F238E27FC236}">
                <a16:creationId xmlns:a16="http://schemas.microsoft.com/office/drawing/2014/main" xmlns="" id="{FFD4D17E-E66A-46BD-BF26-AB4C30818D0C}"/>
              </a:ext>
            </a:extLst>
          </p:cNvPr>
          <p:cNvSpPr/>
          <p:nvPr/>
        </p:nvSpPr>
        <p:spPr>
          <a:xfrm>
            <a:off x="3535415" y="525479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9" name="Freeform: Shape 18">
            <a:extLst>
              <a:ext uri="{FF2B5EF4-FFF2-40B4-BE49-F238E27FC236}">
                <a16:creationId xmlns:a16="http://schemas.microsoft.com/office/drawing/2014/main" xmlns="" id="{222E606E-63E3-4891-BBEE-EBC596880A0A}"/>
              </a:ext>
            </a:extLst>
          </p:cNvPr>
          <p:cNvSpPr/>
          <p:nvPr/>
        </p:nvSpPr>
        <p:spPr>
          <a:xfrm>
            <a:off x="3296234" y="466531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0" name="Rectangle 19">
            <a:extLst>
              <a:ext uri="{FF2B5EF4-FFF2-40B4-BE49-F238E27FC236}">
                <a16:creationId xmlns:a16="http://schemas.microsoft.com/office/drawing/2014/main" xmlns="" id="{37228B46-7CDD-4C08-ACAC-3447971175E5}"/>
              </a:ext>
            </a:extLst>
          </p:cNvPr>
          <p:cNvSpPr/>
          <p:nvPr/>
        </p:nvSpPr>
        <p:spPr>
          <a:xfrm>
            <a:off x="3092064" y="5255812"/>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1" name="Rectangle 20">
            <a:extLst>
              <a:ext uri="{FF2B5EF4-FFF2-40B4-BE49-F238E27FC236}">
                <a16:creationId xmlns:a16="http://schemas.microsoft.com/office/drawing/2014/main" xmlns="" id="{A8202FD2-6BA3-4D11-9173-DB7CAADB3D38}"/>
              </a:ext>
            </a:extLst>
          </p:cNvPr>
          <p:cNvSpPr/>
          <p:nvPr/>
        </p:nvSpPr>
        <p:spPr>
          <a:xfrm>
            <a:off x="3524414" y="525581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2" name="Freeform: Shape 21">
            <a:extLst>
              <a:ext uri="{FF2B5EF4-FFF2-40B4-BE49-F238E27FC236}">
                <a16:creationId xmlns:a16="http://schemas.microsoft.com/office/drawing/2014/main" xmlns="" id="{6C4DFBE4-F5F1-450D-98CB-BBC4AEF6050E}"/>
              </a:ext>
            </a:extLst>
          </p:cNvPr>
          <p:cNvSpPr/>
          <p:nvPr/>
        </p:nvSpPr>
        <p:spPr>
          <a:xfrm>
            <a:off x="2844611" y="4648200"/>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3" name="Rectangle 22">
            <a:extLst>
              <a:ext uri="{FF2B5EF4-FFF2-40B4-BE49-F238E27FC236}">
                <a16:creationId xmlns:a16="http://schemas.microsoft.com/office/drawing/2014/main" xmlns="" id="{E3299DCD-34C1-4359-8CFD-76FFBBB46C04}"/>
              </a:ext>
            </a:extLst>
          </p:cNvPr>
          <p:cNvSpPr/>
          <p:nvPr/>
        </p:nvSpPr>
        <p:spPr>
          <a:xfrm>
            <a:off x="3083777" y="5251958"/>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Tree>
    <p:extLst>
      <p:ext uri="{BB962C8B-B14F-4D97-AF65-F5344CB8AC3E}">
        <p14:creationId xmlns:p14="http://schemas.microsoft.com/office/powerpoint/2010/main" val="13416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6"/>
                                        </p:tgtEl>
                                      </p:cBhvr>
                                    </p:animEffect>
                                    <p:set>
                                      <p:cBhvr>
                                        <p:cTn id="29" dur="1" fill="hold">
                                          <p:stCondLst>
                                            <p:cond delay="499"/>
                                          </p:stCondLst>
                                        </p:cTn>
                                        <p:tgtEl>
                                          <p:spTgt spid="16"/>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9"/>
                                        </p:tgtEl>
                                      </p:cBhvr>
                                    </p:animEffect>
                                    <p:set>
                                      <p:cBhvr>
                                        <p:cTn id="42" dur="1" fill="hold">
                                          <p:stCondLst>
                                            <p:cond delay="499"/>
                                          </p:stCondLst>
                                        </p:cTn>
                                        <p:tgtEl>
                                          <p:spTgt spid="19"/>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22"/>
                                        </p:tgtEl>
                                      </p:cBhvr>
                                    </p:animEffect>
                                    <p:set>
                                      <p:cBhvr>
                                        <p:cTn id="49" dur="1" fill="hold">
                                          <p:stCondLst>
                                            <p:cond delay="499"/>
                                          </p:stCondLst>
                                        </p:cTn>
                                        <p:tgtEl>
                                          <p:spTgt spid="22"/>
                                        </p:tgtEl>
                                        <p:attrNameLst>
                                          <p:attrName>style.visibility</p:attrName>
                                        </p:attrNameLst>
                                      </p:cBhvr>
                                      <p:to>
                                        <p:strVal val="hidden"/>
                                      </p:to>
                                    </p:set>
                                  </p:childTnLst>
                                </p:cTn>
                              </p:par>
                              <p:par>
                                <p:cTn id="50" presetID="1"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8" grpId="0" animBg="1"/>
      <p:bldP spid="19" grpId="0" animBg="1"/>
      <p:bldP spid="19" grpId="1" animBg="1"/>
      <p:bldP spid="20" grpId="0" animBg="1"/>
      <p:bldP spid="21" grpId="0" animBg="1"/>
      <p:bldP spid="22" grpId="0" animBg="1"/>
      <p:bldP spid="22" grpId="1" animBg="1"/>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597C5-4CE5-4699-9FCA-58F128DE6DCD}"/>
              </a:ext>
            </a:extLst>
          </p:cNvPr>
          <p:cNvSpPr>
            <a:spLocks noGrp="1"/>
          </p:cNvSpPr>
          <p:nvPr>
            <p:ph type="title"/>
          </p:nvPr>
        </p:nvSpPr>
        <p:spPr/>
        <p:txBody>
          <a:bodyPr/>
          <a:lstStyle/>
          <a:p>
            <a:r>
              <a:rPr lang="en-AU" dirty="0"/>
              <a:t>Insertion Sort</a:t>
            </a:r>
          </a:p>
        </p:txBody>
      </p:sp>
      <p:sp>
        <p:nvSpPr>
          <p:cNvPr id="3" name="Footer Placeholder 2">
            <a:extLst>
              <a:ext uri="{FF2B5EF4-FFF2-40B4-BE49-F238E27FC236}">
                <a16:creationId xmlns:a16="http://schemas.microsoft.com/office/drawing/2014/main" xmlns="" id="{FAF29185-F6F3-4984-BD5A-CCD55219DA4D}"/>
              </a:ext>
            </a:extLst>
          </p:cNvPr>
          <p:cNvSpPr>
            <a:spLocks noGrp="1"/>
          </p:cNvSpPr>
          <p:nvPr>
            <p:ph type="ftr" sz="quarter" idx="11"/>
          </p:nvPr>
        </p:nvSpPr>
        <p:spPr/>
        <p:txBody>
          <a:bodyPr/>
          <a:lstStyle/>
          <a:p>
            <a:r>
              <a:rPr lang="en-AU"/>
              <a:t>FIT2004: Lec-2: Analysis of Algorithms</a:t>
            </a:r>
            <a:endParaRPr lang="en-US"/>
          </a:p>
        </p:txBody>
      </p:sp>
      <p:sp>
        <p:nvSpPr>
          <p:cNvPr id="5" name="Rectangle 4">
            <a:extLst>
              <a:ext uri="{FF2B5EF4-FFF2-40B4-BE49-F238E27FC236}">
                <a16:creationId xmlns:a16="http://schemas.microsoft.com/office/drawing/2014/main" xmlns="" id="{7FB74257-8ACB-404E-9141-75A92A3FB6FF}"/>
              </a:ext>
            </a:extLst>
          </p:cNvPr>
          <p:cNvSpPr/>
          <p:nvPr/>
        </p:nvSpPr>
        <p:spPr>
          <a:xfrm>
            <a:off x="6141357"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6" name="Rectangle 5">
            <a:extLst>
              <a:ext uri="{FF2B5EF4-FFF2-40B4-BE49-F238E27FC236}">
                <a16:creationId xmlns:a16="http://schemas.microsoft.com/office/drawing/2014/main" xmlns="" id="{3D2114FF-C084-48FC-9DFA-B7455374D219}"/>
              </a:ext>
            </a:extLst>
          </p:cNvPr>
          <p:cNvSpPr/>
          <p:nvPr/>
        </p:nvSpPr>
        <p:spPr>
          <a:xfrm>
            <a:off x="6591300"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7" name="Rectangle 6">
            <a:extLst>
              <a:ext uri="{FF2B5EF4-FFF2-40B4-BE49-F238E27FC236}">
                <a16:creationId xmlns:a16="http://schemas.microsoft.com/office/drawing/2014/main" xmlns="" id="{060DF429-A0F6-404B-ABCA-460AC1B85B8D}"/>
              </a:ext>
            </a:extLst>
          </p:cNvPr>
          <p:cNvSpPr/>
          <p:nvPr/>
        </p:nvSpPr>
        <p:spPr>
          <a:xfrm>
            <a:off x="5248921"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8" name="Rectangle 7">
            <a:extLst>
              <a:ext uri="{FF2B5EF4-FFF2-40B4-BE49-F238E27FC236}">
                <a16:creationId xmlns:a16="http://schemas.microsoft.com/office/drawing/2014/main" xmlns="" id="{384607B3-B877-4F69-BFBD-EF3A0743EB4E}"/>
              </a:ext>
            </a:extLst>
          </p:cNvPr>
          <p:cNvSpPr/>
          <p:nvPr/>
        </p:nvSpPr>
        <p:spPr>
          <a:xfrm>
            <a:off x="5698864" y="5438537"/>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9" name="Rectangle 8">
            <a:extLst>
              <a:ext uri="{FF2B5EF4-FFF2-40B4-BE49-F238E27FC236}">
                <a16:creationId xmlns:a16="http://schemas.microsoft.com/office/drawing/2014/main" xmlns="" id="{47560409-D390-4415-A9E1-39FF987035CF}"/>
              </a:ext>
            </a:extLst>
          </p:cNvPr>
          <p:cNvSpPr/>
          <p:nvPr/>
        </p:nvSpPr>
        <p:spPr>
          <a:xfrm>
            <a:off x="7448550"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10" name="Rectangle 9">
            <a:extLst>
              <a:ext uri="{FF2B5EF4-FFF2-40B4-BE49-F238E27FC236}">
                <a16:creationId xmlns:a16="http://schemas.microsoft.com/office/drawing/2014/main" xmlns="" id="{2E8F0FC1-D1FC-4B0D-839F-1EB16A123759}"/>
              </a:ext>
            </a:extLst>
          </p:cNvPr>
          <p:cNvSpPr/>
          <p:nvPr/>
        </p:nvSpPr>
        <p:spPr>
          <a:xfrm>
            <a:off x="7877175" y="5438537"/>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grpSp>
        <p:nvGrpSpPr>
          <p:cNvPr id="11" name="Group 10">
            <a:extLst>
              <a:ext uri="{FF2B5EF4-FFF2-40B4-BE49-F238E27FC236}">
                <a16:creationId xmlns:a16="http://schemas.microsoft.com/office/drawing/2014/main" xmlns="" id="{470794BB-FFA5-4380-B54D-820360D98882}"/>
              </a:ext>
            </a:extLst>
          </p:cNvPr>
          <p:cNvGrpSpPr/>
          <p:nvPr/>
        </p:nvGrpSpPr>
        <p:grpSpPr>
          <a:xfrm>
            <a:off x="7081549" y="5715362"/>
            <a:ext cx="405880" cy="608599"/>
            <a:chOff x="7241359" y="2209800"/>
            <a:chExt cx="577252" cy="865563"/>
          </a:xfrm>
        </p:grpSpPr>
        <p:cxnSp>
          <p:nvCxnSpPr>
            <p:cNvPr id="12" name="Straight Arrow Connector 11">
              <a:extLst>
                <a:ext uri="{FF2B5EF4-FFF2-40B4-BE49-F238E27FC236}">
                  <a16:creationId xmlns:a16="http://schemas.microsoft.com/office/drawing/2014/main" xmlns="" id="{8BEB8EDD-9695-4AD0-89F9-E35A90C801F9}"/>
                </a:ext>
              </a:extLst>
            </p:cNvPr>
            <p:cNvCxnSpPr/>
            <p:nvPr/>
          </p:nvCxnSpPr>
          <p:spPr>
            <a:xfrm flipV="1">
              <a:off x="7391400" y="22098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14595A47-211A-4BB0-A80A-DE1AF8DD6666}"/>
                </a:ext>
              </a:extLst>
            </p:cNvPr>
            <p:cNvSpPr txBox="1"/>
            <p:nvPr/>
          </p:nvSpPr>
          <p:spPr>
            <a:xfrm>
              <a:off x="7241359" y="2667000"/>
              <a:ext cx="577252" cy="408363"/>
            </a:xfrm>
            <a:prstGeom prst="rect">
              <a:avLst/>
            </a:prstGeom>
            <a:noFill/>
          </p:spPr>
          <p:txBody>
            <a:bodyPr wrap="none" rtlCol="0">
              <a:spAutoFit/>
            </a:bodyPr>
            <a:lstStyle/>
            <a:p>
              <a:r>
                <a:rPr lang="en-AU" sz="1266" dirty="0" err="1"/>
                <a:t>i</a:t>
              </a:r>
              <a:r>
                <a:rPr lang="en-AU" sz="1266" dirty="0"/>
                <a:t>=5</a:t>
              </a:r>
            </a:p>
          </p:txBody>
        </p:sp>
      </p:grpSp>
      <p:sp>
        <p:nvSpPr>
          <p:cNvPr id="14" name="Rectangle 13">
            <a:extLst>
              <a:ext uri="{FF2B5EF4-FFF2-40B4-BE49-F238E27FC236}">
                <a16:creationId xmlns:a16="http://schemas.microsoft.com/office/drawing/2014/main" xmlns="" id="{F3923E4A-1472-4DC8-9709-477D42A229AC}"/>
              </a:ext>
            </a:extLst>
          </p:cNvPr>
          <p:cNvSpPr/>
          <p:nvPr/>
        </p:nvSpPr>
        <p:spPr>
          <a:xfrm>
            <a:off x="7028541" y="543608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5" name="Freeform: Shape 14">
            <a:extLst>
              <a:ext uri="{FF2B5EF4-FFF2-40B4-BE49-F238E27FC236}">
                <a16:creationId xmlns:a16="http://schemas.microsoft.com/office/drawing/2014/main" xmlns="" id="{73CDD43A-CD8A-4C52-A2AF-A7CCCD0318D8}"/>
              </a:ext>
            </a:extLst>
          </p:cNvPr>
          <p:cNvSpPr/>
          <p:nvPr/>
        </p:nvSpPr>
        <p:spPr>
          <a:xfrm>
            <a:off x="6807292" y="4832969"/>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6" name="Rectangle 15">
            <a:extLst>
              <a:ext uri="{FF2B5EF4-FFF2-40B4-BE49-F238E27FC236}">
                <a16:creationId xmlns:a16="http://schemas.microsoft.com/office/drawing/2014/main" xmlns="" id="{B5611A15-E495-4517-9E17-B92A4AC1B637}"/>
              </a:ext>
            </a:extLst>
          </p:cNvPr>
          <p:cNvSpPr/>
          <p:nvPr/>
        </p:nvSpPr>
        <p:spPr>
          <a:xfrm>
            <a:off x="7031763" y="5438652"/>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17" name="Rectangle 16">
            <a:extLst>
              <a:ext uri="{FF2B5EF4-FFF2-40B4-BE49-F238E27FC236}">
                <a16:creationId xmlns:a16="http://schemas.microsoft.com/office/drawing/2014/main" xmlns="" id="{134D5C4F-9932-4185-BDF7-42F8CAC41253}"/>
              </a:ext>
            </a:extLst>
          </p:cNvPr>
          <p:cNvSpPr/>
          <p:nvPr/>
        </p:nvSpPr>
        <p:spPr>
          <a:xfrm>
            <a:off x="6594850" y="5439558"/>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18" name="Freeform: Shape 17">
            <a:extLst>
              <a:ext uri="{FF2B5EF4-FFF2-40B4-BE49-F238E27FC236}">
                <a16:creationId xmlns:a16="http://schemas.microsoft.com/office/drawing/2014/main" xmlns="" id="{4723E8C4-5EB9-4A94-BA94-F9FCF2D88146}"/>
              </a:ext>
            </a:extLst>
          </p:cNvPr>
          <p:cNvSpPr/>
          <p:nvPr/>
        </p:nvSpPr>
        <p:spPr>
          <a:xfrm>
            <a:off x="6355669" y="4850087"/>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19" name="Rectangle 18">
            <a:extLst>
              <a:ext uri="{FF2B5EF4-FFF2-40B4-BE49-F238E27FC236}">
                <a16:creationId xmlns:a16="http://schemas.microsoft.com/office/drawing/2014/main" xmlns="" id="{C344F1B9-91B9-4D04-8B25-F18977E26182}"/>
              </a:ext>
            </a:extLst>
          </p:cNvPr>
          <p:cNvSpPr/>
          <p:nvPr/>
        </p:nvSpPr>
        <p:spPr>
          <a:xfrm>
            <a:off x="6151499" y="5440580"/>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20" name="Rectangle 19">
            <a:extLst>
              <a:ext uri="{FF2B5EF4-FFF2-40B4-BE49-F238E27FC236}">
                <a16:creationId xmlns:a16="http://schemas.microsoft.com/office/drawing/2014/main" xmlns="" id="{4AE1364B-3B5F-45F3-95AB-9CD03052E63B}"/>
              </a:ext>
            </a:extLst>
          </p:cNvPr>
          <p:cNvSpPr/>
          <p:nvPr/>
        </p:nvSpPr>
        <p:spPr>
          <a:xfrm>
            <a:off x="6583849" y="5440580"/>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21" name="Freeform: Shape 20">
            <a:extLst>
              <a:ext uri="{FF2B5EF4-FFF2-40B4-BE49-F238E27FC236}">
                <a16:creationId xmlns:a16="http://schemas.microsoft.com/office/drawing/2014/main" xmlns="" id="{CDFBDBB0-B59D-4BE2-87EA-643617246001}"/>
              </a:ext>
            </a:extLst>
          </p:cNvPr>
          <p:cNvSpPr/>
          <p:nvPr/>
        </p:nvSpPr>
        <p:spPr>
          <a:xfrm>
            <a:off x="5904046" y="4832968"/>
            <a:ext cx="420971" cy="566414"/>
          </a:xfrm>
          <a:custGeom>
            <a:avLst/>
            <a:gdLst>
              <a:gd name="connsiteX0" fmla="*/ 0 w 598714"/>
              <a:gd name="connsiteY0" fmla="*/ 783795 h 805567"/>
              <a:gd name="connsiteX1" fmla="*/ 315685 w 598714"/>
              <a:gd name="connsiteY1" fmla="*/ 24 h 805567"/>
              <a:gd name="connsiteX2" fmla="*/ 598714 w 598714"/>
              <a:gd name="connsiteY2" fmla="*/ 805567 h 805567"/>
            </a:gdLst>
            <a:ahLst/>
            <a:cxnLst>
              <a:cxn ang="0">
                <a:pos x="connsiteX0" y="connsiteY0"/>
              </a:cxn>
              <a:cxn ang="0">
                <a:pos x="connsiteX1" y="connsiteY1"/>
              </a:cxn>
              <a:cxn ang="0">
                <a:pos x="connsiteX2" y="connsiteY2"/>
              </a:cxn>
            </a:cxnLst>
            <a:rect l="l" t="t" r="r" b="b"/>
            <a:pathLst>
              <a:path w="598714" h="805567">
                <a:moveTo>
                  <a:pt x="0" y="783795"/>
                </a:moveTo>
                <a:cubicBezTo>
                  <a:pt x="107949" y="390095"/>
                  <a:pt x="215899" y="-3605"/>
                  <a:pt x="315685" y="24"/>
                </a:cubicBezTo>
                <a:cubicBezTo>
                  <a:pt x="415471" y="3653"/>
                  <a:pt x="507092" y="404610"/>
                  <a:pt x="598714" y="805567"/>
                </a:cubicBezTo>
              </a:path>
            </a:pathLst>
          </a:custGeom>
          <a:noFill/>
          <a:ln>
            <a:headEnd type="stealth" w="lg" len="lg"/>
            <a:tailEnd type="stealth"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266"/>
          </a:p>
        </p:txBody>
      </p:sp>
      <p:sp>
        <p:nvSpPr>
          <p:cNvPr id="22" name="Rectangle 21">
            <a:extLst>
              <a:ext uri="{FF2B5EF4-FFF2-40B4-BE49-F238E27FC236}">
                <a16:creationId xmlns:a16="http://schemas.microsoft.com/office/drawing/2014/main" xmlns="" id="{C9C85F72-02CA-4334-BA88-C1027C8F43A9}"/>
              </a:ext>
            </a:extLst>
          </p:cNvPr>
          <p:cNvSpPr/>
          <p:nvPr/>
        </p:nvSpPr>
        <p:spPr>
          <a:xfrm>
            <a:off x="6143212" y="5436726"/>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cxnSp>
        <p:nvCxnSpPr>
          <p:cNvPr id="23" name="Straight Arrow Connector 22">
            <a:extLst>
              <a:ext uri="{FF2B5EF4-FFF2-40B4-BE49-F238E27FC236}">
                <a16:creationId xmlns:a16="http://schemas.microsoft.com/office/drawing/2014/main" xmlns="" id="{310F7B18-D8D7-4DB0-9AD9-EA641301FA4A}"/>
              </a:ext>
            </a:extLst>
          </p:cNvPr>
          <p:cNvCxnSpPr>
            <a:cxnSpLocks/>
          </p:cNvCxnSpPr>
          <p:nvPr/>
        </p:nvCxnSpPr>
        <p:spPr>
          <a:xfrm>
            <a:off x="7266258"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05DC0C5-A675-4A0A-AE64-4A572053CDBC}"/>
              </a:ext>
            </a:extLst>
          </p:cNvPr>
          <p:cNvSpPr txBox="1"/>
          <p:nvPr/>
        </p:nvSpPr>
        <p:spPr>
          <a:xfrm>
            <a:off x="7196510" y="4572000"/>
            <a:ext cx="221536" cy="287130"/>
          </a:xfrm>
          <a:prstGeom prst="rect">
            <a:avLst/>
          </a:prstGeom>
          <a:noFill/>
        </p:spPr>
        <p:txBody>
          <a:bodyPr wrap="none" rtlCol="0">
            <a:spAutoFit/>
          </a:bodyPr>
          <a:lstStyle/>
          <a:p>
            <a:r>
              <a:rPr lang="en-AU" sz="1266" dirty="0"/>
              <a:t>j</a:t>
            </a:r>
          </a:p>
        </p:txBody>
      </p:sp>
      <p:cxnSp>
        <p:nvCxnSpPr>
          <p:cNvPr id="25" name="Straight Arrow Connector 24">
            <a:extLst>
              <a:ext uri="{FF2B5EF4-FFF2-40B4-BE49-F238E27FC236}">
                <a16:creationId xmlns:a16="http://schemas.microsoft.com/office/drawing/2014/main" xmlns="" id="{48861519-58EB-4B47-A3DD-97096E165615}"/>
              </a:ext>
            </a:extLst>
          </p:cNvPr>
          <p:cNvCxnSpPr>
            <a:cxnSpLocks/>
          </p:cNvCxnSpPr>
          <p:nvPr/>
        </p:nvCxnSpPr>
        <p:spPr>
          <a:xfrm>
            <a:off x="6800688" y="4850087"/>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D29D402C-C827-450D-8AC9-D044F094C715}"/>
              </a:ext>
            </a:extLst>
          </p:cNvPr>
          <p:cNvSpPr txBox="1"/>
          <p:nvPr/>
        </p:nvSpPr>
        <p:spPr>
          <a:xfrm>
            <a:off x="6730940" y="4589119"/>
            <a:ext cx="221536" cy="287130"/>
          </a:xfrm>
          <a:prstGeom prst="rect">
            <a:avLst/>
          </a:prstGeom>
          <a:noFill/>
        </p:spPr>
        <p:txBody>
          <a:bodyPr wrap="none" rtlCol="0">
            <a:spAutoFit/>
          </a:bodyPr>
          <a:lstStyle/>
          <a:p>
            <a:r>
              <a:rPr lang="en-AU" sz="1266" dirty="0"/>
              <a:t>j</a:t>
            </a:r>
          </a:p>
        </p:txBody>
      </p:sp>
      <p:cxnSp>
        <p:nvCxnSpPr>
          <p:cNvPr id="27" name="Straight Arrow Connector 26">
            <a:extLst>
              <a:ext uri="{FF2B5EF4-FFF2-40B4-BE49-F238E27FC236}">
                <a16:creationId xmlns:a16="http://schemas.microsoft.com/office/drawing/2014/main" xmlns="" id="{55C45384-C032-45C5-A559-296061F6BF4C}"/>
              </a:ext>
            </a:extLst>
          </p:cNvPr>
          <p:cNvCxnSpPr>
            <a:cxnSpLocks/>
          </p:cNvCxnSpPr>
          <p:nvPr/>
        </p:nvCxnSpPr>
        <p:spPr>
          <a:xfrm>
            <a:off x="6387244" y="4832968"/>
            <a:ext cx="13208" cy="5664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0BA154A7-E269-4251-95F1-48CC22F7C154}"/>
              </a:ext>
            </a:extLst>
          </p:cNvPr>
          <p:cNvSpPr txBox="1"/>
          <p:nvPr/>
        </p:nvSpPr>
        <p:spPr>
          <a:xfrm>
            <a:off x="6317496" y="4572000"/>
            <a:ext cx="221536" cy="287130"/>
          </a:xfrm>
          <a:prstGeom prst="rect">
            <a:avLst/>
          </a:prstGeom>
          <a:noFill/>
        </p:spPr>
        <p:txBody>
          <a:bodyPr wrap="none" rtlCol="0">
            <a:spAutoFit/>
          </a:bodyPr>
          <a:lstStyle/>
          <a:p>
            <a:r>
              <a:rPr lang="en-AU" sz="1266" dirty="0"/>
              <a:t>j</a:t>
            </a:r>
          </a:p>
        </p:txBody>
      </p:sp>
      <p:sp>
        <p:nvSpPr>
          <p:cNvPr id="29" name="Rectangle 2">
            <a:extLst>
              <a:ext uri="{FF2B5EF4-FFF2-40B4-BE49-F238E27FC236}">
                <a16:creationId xmlns:a16="http://schemas.microsoft.com/office/drawing/2014/main" xmlns="" id="{B83491AE-70EA-4B45-B37B-9828C0F6DBB8}"/>
              </a:ext>
            </a:extLst>
          </p:cNvPr>
          <p:cNvSpPr txBox="1">
            <a:spLocks noChangeArrowheads="1"/>
          </p:cNvSpPr>
          <p:nvPr/>
        </p:nvSpPr>
        <p:spPr>
          <a:xfrm>
            <a:off x="285050" y="1143000"/>
            <a:ext cx="8551101" cy="2248938"/>
          </a:xfrm>
          <a:prstGeom prst="rect">
            <a:avLst/>
          </a:prstGeom>
          <a:ln>
            <a:noFill/>
          </a:ln>
        </p:spPr>
        <p:txBody>
          <a:bodyPr vert="horz" lIns="35719" tIns="35719" rIns="35719" bIns="35719">
            <a:normAutofit fontScale="85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Tree>
    <p:extLst>
      <p:ext uri="{BB962C8B-B14F-4D97-AF65-F5344CB8AC3E}">
        <p14:creationId xmlns:p14="http://schemas.microsoft.com/office/powerpoint/2010/main" val="410039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3"/>
                                        </p:tgtEl>
                                      </p:cBhvr>
                                    </p:animEffect>
                                    <p:set>
                                      <p:cBhvr>
                                        <p:cTn id="26" dur="1" fill="hold">
                                          <p:stCondLst>
                                            <p:cond delay="499"/>
                                          </p:stCondLst>
                                        </p:cTn>
                                        <p:tgtEl>
                                          <p:spTgt spid="23"/>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par>
                                <p:cTn id="49" presetID="10" presetClass="exit" presetSubtype="0" fill="hold" nodeType="withEffect">
                                  <p:stCondLst>
                                    <p:cond delay="0"/>
                                  </p:stCondLst>
                                  <p:childTnLst>
                                    <p:animEffect transition="out" filter="fade">
                                      <p:cBhvr>
                                        <p:cTn id="50" dur="500"/>
                                        <p:tgtEl>
                                          <p:spTgt spid="25"/>
                                        </p:tgtEl>
                                      </p:cBhvr>
                                    </p:animEffect>
                                    <p:set>
                                      <p:cBhvr>
                                        <p:cTn id="51" dur="1" fill="hold">
                                          <p:stCondLst>
                                            <p:cond delay="499"/>
                                          </p:stCondLst>
                                        </p:cTn>
                                        <p:tgtEl>
                                          <p:spTgt spid="25"/>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7" grpId="0" animBg="1"/>
      <p:bldP spid="18" grpId="0" animBg="1"/>
      <p:bldP spid="18" grpId="1" animBg="1"/>
      <p:bldP spid="19" grpId="0" animBg="1"/>
      <p:bldP spid="20" grpId="0" animBg="1"/>
      <p:bldP spid="21" grpId="0" animBg="1"/>
      <p:bldP spid="21" grpId="1" animBg="1"/>
      <p:bldP spid="22" grpId="0" animBg="1"/>
      <p:bldP spid="24" grpId="0"/>
      <p:bldP spid="24" grpId="1"/>
      <p:bldP spid="26" grpId="0"/>
      <p:bldP spid="26" grpId="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Insertion Sort Analysis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9" name="Content Placeholder 3"/>
          <p:cNvSpPr txBox="1">
            <a:spLocks/>
          </p:cNvSpPr>
          <p:nvPr/>
        </p:nvSpPr>
        <p:spPr>
          <a:xfrm>
            <a:off x="838200" y="2438400"/>
            <a:ext cx="7997950" cy="3886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solidFill>
                  <a:srgbClr val="FF0000"/>
                </a:solidFill>
                <a:highlight>
                  <a:srgbClr val="FFFFFF"/>
                </a:highlight>
              </a:rPr>
              <a:t>Time Complexity?</a:t>
            </a:r>
          </a:p>
          <a:p>
            <a:r>
              <a:rPr lang="en-AU" sz="1800" dirty="0">
                <a:highlight>
                  <a:srgbClr val="FFFFFF"/>
                </a:highlight>
              </a:rPr>
              <a:t>Worst-case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 ;</a:t>
            </a:r>
          </a:p>
          <a:p>
            <a:pPr lvl="1"/>
            <a:r>
              <a:rPr lang="en-AU" sz="1300" dirty="0">
                <a:solidFill>
                  <a:srgbClr val="00B0F0"/>
                </a:solidFill>
                <a:highlight>
                  <a:srgbClr val="FFFFFF"/>
                </a:highlight>
              </a:rPr>
              <a:t>Total complexity:</a:t>
            </a:r>
          </a:p>
          <a:p>
            <a:r>
              <a:rPr lang="en-AU" sz="1800" dirty="0">
                <a:highlight>
                  <a:srgbClr val="FFFFFF"/>
                </a:highlight>
              </a:rPr>
              <a:t>Best-case</a:t>
            </a:r>
          </a:p>
          <a:p>
            <a:pPr lvl="1"/>
            <a:r>
              <a:rPr lang="en-AU" sz="1300" dirty="0">
                <a:solidFill>
                  <a:srgbClr val="00B0F0"/>
                </a:solidFill>
                <a:highlight>
                  <a:srgbClr val="FFFFFF"/>
                </a:highlight>
              </a:rPr>
              <a:t>Complexity of while loop at </a:t>
            </a:r>
            <a:r>
              <a:rPr lang="en-AU" sz="1300" dirty="0" err="1">
                <a:solidFill>
                  <a:srgbClr val="00B0F0"/>
                </a:solidFill>
                <a:highlight>
                  <a:srgbClr val="FFFFFF"/>
                </a:highlight>
              </a:rPr>
              <a:t>i-th</a:t>
            </a:r>
            <a:r>
              <a:rPr lang="en-AU" sz="1300" dirty="0">
                <a:solidFill>
                  <a:srgbClr val="00B0F0"/>
                </a:solidFill>
                <a:highlight>
                  <a:srgbClr val="FFFFFF"/>
                </a:highlight>
              </a:rPr>
              <a:t> iteration:</a:t>
            </a:r>
          </a:p>
          <a:p>
            <a:pPr lvl="1"/>
            <a:r>
              <a:rPr lang="en-AU" sz="1300" dirty="0">
                <a:solidFill>
                  <a:srgbClr val="00B0F0"/>
                </a:solidFill>
                <a:highlight>
                  <a:srgbClr val="FFFFFF"/>
                </a:highlight>
              </a:rPr>
              <a:t>Total complexity:</a:t>
            </a:r>
          </a:p>
          <a:p>
            <a:r>
              <a:rPr lang="en-AU" sz="1800" dirty="0">
                <a:highlight>
                  <a:srgbClr val="FFFFFF"/>
                </a:highlight>
              </a:rPr>
              <a:t>Average</a:t>
            </a:r>
          </a:p>
          <a:p>
            <a:pPr lvl="1"/>
            <a:r>
              <a:rPr lang="en-AU" sz="1300" dirty="0">
                <a:solidFill>
                  <a:schemeClr val="tx1"/>
                </a:solidFill>
                <a:highlight>
                  <a:srgbClr val="FFFFFF"/>
                </a:highlight>
              </a:rPr>
              <a:t>On average, </a:t>
            </a:r>
            <a:r>
              <a:rPr lang="en-AU" sz="1300" dirty="0" err="1">
                <a:solidFill>
                  <a:schemeClr val="tx1"/>
                </a:solidFill>
                <a:highlight>
                  <a:srgbClr val="FFFFFF"/>
                </a:highlight>
              </a:rPr>
              <a:t>arr</a:t>
            </a:r>
            <a:r>
              <a:rPr lang="en-AU" sz="1300" dirty="0">
                <a:solidFill>
                  <a:schemeClr val="tx1"/>
                </a:solidFill>
                <a:highlight>
                  <a:srgbClr val="FFFFFF"/>
                </a:highlight>
              </a:rPr>
              <a:t>[</a:t>
            </a:r>
            <a:r>
              <a:rPr lang="en-AU" sz="1300" dirty="0" err="1">
                <a:solidFill>
                  <a:schemeClr val="tx1"/>
                </a:solidFill>
                <a:highlight>
                  <a:srgbClr val="FFFFFF"/>
                </a:highlight>
              </a:rPr>
              <a:t>i</a:t>
            </a:r>
            <a:r>
              <a:rPr lang="en-AU" sz="1300" dirty="0">
                <a:solidFill>
                  <a:schemeClr val="tx1"/>
                </a:solidFill>
                <a:highlight>
                  <a:srgbClr val="FFFFFF"/>
                </a:highlight>
              </a:rPr>
              <a:t>] will be bigger than 50% of the elements on its left</a:t>
            </a:r>
          </a:p>
          <a:p>
            <a:pPr lvl="1"/>
            <a:r>
              <a:rPr lang="en-AU" sz="1300" dirty="0">
                <a:solidFill>
                  <a:schemeClr val="tx1"/>
                </a:solidFill>
                <a:highlight>
                  <a:srgbClr val="FFFFFF"/>
                </a:highlight>
              </a:rPr>
              <a:t>Total cost on average is half the cost of worst-case: still O(N</a:t>
            </a:r>
            <a:r>
              <a:rPr lang="en-AU" sz="1300" baseline="30000" dirty="0">
                <a:solidFill>
                  <a:schemeClr val="tx1"/>
                </a:solidFill>
                <a:highlight>
                  <a:srgbClr val="FFFFFF"/>
                </a:highlight>
              </a:rPr>
              <a:t>2</a:t>
            </a:r>
            <a:r>
              <a:rPr lang="en-AU" sz="1300" dirty="0">
                <a:solidFill>
                  <a:schemeClr val="tx1"/>
                </a:solidFill>
                <a:highlight>
                  <a:srgbClr val="FFFFFF"/>
                </a:highlight>
              </a:rPr>
              <a:t>)</a:t>
            </a:r>
          </a:p>
          <a:p>
            <a:pPr marL="0" indent="0">
              <a:buNone/>
            </a:pPr>
            <a:r>
              <a:rPr lang="en-AU" sz="1600" dirty="0">
                <a:solidFill>
                  <a:srgbClr val="FF0000"/>
                </a:solidFill>
                <a:highlight>
                  <a:srgbClr val="FFFFFF"/>
                </a:highlight>
              </a:rPr>
              <a:t>Space Complexity?</a:t>
            </a:r>
          </a:p>
          <a:p>
            <a:pPr marL="0" indent="0">
              <a:buNone/>
            </a:pPr>
            <a:r>
              <a:rPr lang="en-AU" sz="1600" dirty="0">
                <a:solidFill>
                  <a:srgbClr val="FF0000"/>
                </a:solidFill>
                <a:highlight>
                  <a:srgbClr val="FFFFFF"/>
                </a:highlight>
              </a:rPr>
              <a:t>Auxiliary Space Complexity?</a:t>
            </a:r>
          </a:p>
          <a:p>
            <a:pPr marL="0" indent="0">
              <a:buNone/>
            </a:pPr>
            <a:r>
              <a:rPr lang="en-AU" sz="1600" dirty="0">
                <a:solidFill>
                  <a:srgbClr val="FF0000"/>
                </a:solidFill>
                <a:highlight>
                  <a:srgbClr val="FFFFFF"/>
                </a:highlight>
              </a:rPr>
              <a:t>Is Insertion Sort stable?</a:t>
            </a:r>
          </a:p>
          <a:p>
            <a:r>
              <a:rPr lang="en-AU" sz="1600" dirty="0">
                <a:highlight>
                  <a:srgbClr val="FFFFFF"/>
                </a:highlight>
              </a:rPr>
              <a:t>Yes, because swapping stops when the element on left is smaller </a:t>
            </a:r>
            <a:r>
              <a:rPr lang="en-AU" sz="1600" b="1" u="sng" dirty="0">
                <a:solidFill>
                  <a:srgbClr val="FF0000"/>
                </a:solidFill>
                <a:highlight>
                  <a:srgbClr val="FFFFFF"/>
                </a:highlight>
              </a:rPr>
              <a:t>or equal</a:t>
            </a: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
        <p:nvSpPr>
          <p:cNvPr id="8" name="Rectangle 2">
            <a:extLst>
              <a:ext uri="{FF2B5EF4-FFF2-40B4-BE49-F238E27FC236}">
                <a16:creationId xmlns:a16="http://schemas.microsoft.com/office/drawing/2014/main" xmlns="" id="{32B12F8C-9689-401D-8907-E3F6CB4A829E}"/>
              </a:ext>
            </a:extLst>
          </p:cNvPr>
          <p:cNvSpPr txBox="1">
            <a:spLocks noChangeArrowheads="1"/>
          </p:cNvSpPr>
          <p:nvPr/>
        </p:nvSpPr>
        <p:spPr>
          <a:xfrm>
            <a:off x="285050" y="1143000"/>
            <a:ext cx="8551101" cy="1779084"/>
          </a:xfrm>
          <a:prstGeom prst="rect">
            <a:avLst/>
          </a:prstGeom>
          <a:ln>
            <a:noFill/>
          </a:ln>
        </p:spPr>
        <p:txBody>
          <a:bodyPr vert="horz" lIns="35719" tIns="35719" rIns="35719" bIns="35719">
            <a:normAutofit fontScale="70000" lnSpcReduction="20000"/>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nn-NO" sz="2000" b="1" dirty="0">
                <a:solidFill>
                  <a:srgbClr val="0000FF"/>
                </a:solidFill>
                <a:highlight>
                  <a:srgbClr val="FFFFFF"/>
                </a:highlight>
                <a:latin typeface="Courier New"/>
              </a:rPr>
              <a:t>for</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i </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dirty="0">
                <a:solidFill>
                  <a:srgbClr val="FF0000"/>
                </a:solidFill>
                <a:highlight>
                  <a:srgbClr val="FFFFFF"/>
                </a:highlight>
                <a:latin typeface="Courier New"/>
              </a:rPr>
              <a:t>1</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 </a:t>
            </a:r>
            <a:r>
              <a:rPr lang="nn-NO" sz="2000" b="1" dirty="0">
                <a:solidFill>
                  <a:srgbClr val="000080"/>
                </a:solidFill>
                <a:highlight>
                  <a:srgbClr val="FFFFFF"/>
                </a:highlight>
                <a:latin typeface="Courier New"/>
              </a:rPr>
              <a:t>&lt;=</a:t>
            </a:r>
            <a:r>
              <a:rPr lang="nn-NO" sz="2000" dirty="0">
                <a:solidFill>
                  <a:srgbClr val="000000"/>
                </a:solidFill>
                <a:highlight>
                  <a:srgbClr val="FFFFFF"/>
                </a:highlight>
                <a:latin typeface="Courier New"/>
              </a:rPr>
              <a:t> N</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i</a:t>
            </a:r>
            <a:r>
              <a:rPr lang="nn-NO" sz="2000" b="1" dirty="0">
                <a:solidFill>
                  <a:srgbClr val="000080"/>
                </a:solidFill>
                <a:highlight>
                  <a:srgbClr val="FFFFFF"/>
                </a:highlight>
                <a:latin typeface="Courier New"/>
              </a:rPr>
              <a:t>++)</a:t>
            </a:r>
            <a:r>
              <a:rPr lang="nn-NO" sz="2000" dirty="0">
                <a:solidFill>
                  <a:srgbClr val="000000"/>
                </a:solidFill>
                <a:highlight>
                  <a:srgbClr val="FFFFFF"/>
                </a:highlight>
                <a:latin typeface="Courier New"/>
              </a:rPr>
              <a:t> </a:t>
            </a:r>
            <a:r>
              <a:rPr lang="nn-NO" sz="2000" b="1" dirty="0">
                <a:solidFill>
                  <a:srgbClr val="000080"/>
                </a:solidFill>
                <a:highlight>
                  <a:srgbClr val="FFFFFF"/>
                </a:highlight>
                <a:latin typeface="Courier New"/>
              </a:rPr>
              <a:t>{</a:t>
            </a:r>
            <a:endParaRPr lang="nn-NO" sz="2000" dirty="0">
              <a:solidFill>
                <a:srgbClr val="000000"/>
              </a:solidFill>
              <a:highlight>
                <a:srgbClr val="FFFFFF"/>
              </a:highlight>
              <a:latin typeface="Courier New"/>
            </a:endParaRPr>
          </a:p>
          <a:p>
            <a:pPr marL="0" indent="0">
              <a:buNone/>
            </a:pPr>
            <a:r>
              <a:rPr lang="en-AU" sz="2000" b="1" dirty="0">
                <a:solidFill>
                  <a:srgbClr val="00B050"/>
                </a:solidFill>
                <a:highlight>
                  <a:srgbClr val="FFFFFF"/>
                </a:highlight>
                <a:latin typeface="Courier New"/>
              </a:rPr>
              <a:t>   </a:t>
            </a:r>
            <a:r>
              <a:rPr lang="en-AU" sz="2000" dirty="0">
                <a:solidFill>
                  <a:srgbClr val="000000"/>
                </a:solidFill>
                <a:highlight>
                  <a:srgbClr val="FFFFFF"/>
                </a:highlight>
                <a:latin typeface="Courier New" panose="02070309020205020404" pitchFamily="49" charset="0"/>
              </a:rPr>
              <a:t>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i</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while</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80"/>
                </a:solidFill>
                <a:highlight>
                  <a:srgbClr val="FFFFFF"/>
                </a:highlight>
                <a:latin typeface="Courier New" panose="02070309020205020404" pitchFamily="49" charset="0"/>
              </a:rPr>
              <a:t>&gt;</a:t>
            </a: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arr</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a:t>
            </a:r>
            <a:r>
              <a:rPr lang="en-AU" sz="2000" b="1" dirty="0">
                <a:solidFill>
                  <a:srgbClr val="0000FF"/>
                </a:solidFill>
                <a:highlight>
                  <a:srgbClr val="FFFFFF"/>
                </a:highlight>
                <a:latin typeface="Courier New" panose="02070309020205020404" pitchFamily="49" charset="0"/>
              </a:rPr>
              <a:t>and</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&gt;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a:solidFill>
                  <a:srgbClr val="FF0080"/>
                </a:solidFill>
                <a:highlight>
                  <a:srgbClr val="FFFFFF"/>
                </a:highlight>
                <a:latin typeface="Courier New" panose="02070309020205020404" pitchFamily="49" charset="0"/>
              </a:rPr>
              <a:t>#swap elements at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 and </a:t>
            </a:r>
            <a:r>
              <a:rPr lang="en-AU" sz="2000" dirty="0" err="1">
                <a:solidFill>
                  <a:srgbClr val="FF0080"/>
                </a:solidFill>
                <a:highlight>
                  <a:srgbClr val="FFFFFF"/>
                </a:highlight>
                <a:latin typeface="Courier New" panose="02070309020205020404" pitchFamily="49" charset="0"/>
              </a:rPr>
              <a:t>arr</a:t>
            </a:r>
            <a:r>
              <a:rPr lang="en-AU" sz="2000" dirty="0">
                <a:solidFill>
                  <a:srgbClr val="FF0080"/>
                </a:solidFill>
                <a:highlight>
                  <a:srgbClr val="FFFFFF"/>
                </a:highlight>
                <a:latin typeface="Courier New" panose="02070309020205020404" pitchFamily="49" charset="0"/>
              </a:rPr>
              <a:t>[j-1]</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a:t>
            </a:r>
            <a:r>
              <a:rPr lang="en-AU" sz="2000" dirty="0" err="1">
                <a:solidFill>
                  <a:srgbClr val="000000"/>
                </a:solidFill>
                <a:highlight>
                  <a:srgbClr val="FFFFFF"/>
                </a:highlight>
                <a:latin typeface="Courier New" panose="02070309020205020404" pitchFamily="49" charset="0"/>
              </a:rPr>
              <a:t>swapElements</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j</a:t>
            </a:r>
            <a:r>
              <a:rPr lang="en-AU" sz="2000" b="1" dirty="0">
                <a:solidFill>
                  <a:srgbClr val="000080"/>
                </a:solidFill>
                <a:highlight>
                  <a:srgbClr val="FFFFFF"/>
                </a:highlight>
                <a:latin typeface="Courier New" panose="02070309020205020404" pitchFamily="49" charset="0"/>
              </a:rPr>
              <a:t>)</a:t>
            </a:r>
            <a:endParaRPr lang="en-AU" sz="2000" dirty="0">
              <a:solidFill>
                <a:srgbClr val="000000"/>
              </a:solidFill>
              <a:highlight>
                <a:srgbClr val="FFFFFF"/>
              </a:highlight>
              <a:latin typeface="Courier New" panose="02070309020205020404" pitchFamily="49" charset="0"/>
            </a:endParaRPr>
          </a:p>
          <a:p>
            <a:pPr marL="0" indent="0">
              <a:buNone/>
            </a:pPr>
            <a:r>
              <a:rPr lang="en-AU" sz="2000" dirty="0">
                <a:solidFill>
                  <a:srgbClr val="000000"/>
                </a:solidFill>
                <a:highlight>
                  <a:srgbClr val="FFFFFF"/>
                </a:highlight>
                <a:latin typeface="Courier New" panose="02070309020205020404" pitchFamily="49" charset="0"/>
              </a:rPr>
              <a:t>      j </a:t>
            </a:r>
            <a:r>
              <a:rPr lang="en-AU" sz="2000" b="1" dirty="0">
                <a:solidFill>
                  <a:srgbClr val="000080"/>
                </a:solidFill>
                <a:highlight>
                  <a:srgbClr val="FFFFFF"/>
                </a:highlight>
                <a:latin typeface="Courier New" panose="02070309020205020404" pitchFamily="49" charset="0"/>
              </a:rPr>
              <a:t>=</a:t>
            </a:r>
            <a:r>
              <a:rPr lang="en-AU" sz="2000" dirty="0">
                <a:solidFill>
                  <a:srgbClr val="000000"/>
                </a:solidFill>
                <a:highlight>
                  <a:srgbClr val="FFFFFF"/>
                </a:highlight>
                <a:latin typeface="Courier New" panose="02070309020205020404" pitchFamily="49" charset="0"/>
              </a:rPr>
              <a:t> j</a:t>
            </a:r>
            <a:r>
              <a:rPr lang="en-AU" sz="2000" b="1" dirty="0">
                <a:solidFill>
                  <a:srgbClr val="000080"/>
                </a:solidFill>
                <a:highlight>
                  <a:srgbClr val="FFFFFF"/>
                </a:highlight>
                <a:latin typeface="Courier New" panose="02070309020205020404" pitchFamily="49" charset="0"/>
              </a:rPr>
              <a:t>-</a:t>
            </a:r>
            <a:r>
              <a:rPr lang="en-AU" sz="2000" dirty="0">
                <a:solidFill>
                  <a:srgbClr val="FF0000"/>
                </a:solidFill>
                <a:highlight>
                  <a:srgbClr val="FFFFFF"/>
                </a:highlight>
                <a:latin typeface="Courier New" panose="02070309020205020404" pitchFamily="49" charset="0"/>
              </a:rPr>
              <a:t>1</a:t>
            </a:r>
            <a:endParaRPr lang="en-AU" sz="2000" dirty="0">
              <a:solidFill>
                <a:srgbClr val="000000"/>
              </a:solidFill>
              <a:highlight>
                <a:srgbClr val="FFFFFF"/>
              </a:highlight>
              <a:latin typeface="Courier New" panose="02070309020205020404" pitchFamily="49" charset="0"/>
            </a:endParaRPr>
          </a:p>
          <a:p>
            <a:pPr marL="0" indent="0">
              <a:buNone/>
            </a:pPr>
            <a:r>
              <a:rPr lang="en-AU" sz="2000" b="1" dirty="0">
                <a:solidFill>
                  <a:srgbClr val="000080"/>
                </a:solidFill>
                <a:highlight>
                  <a:srgbClr val="FFFFFF"/>
                </a:highlight>
                <a:latin typeface="Courier New"/>
              </a:rPr>
              <a:t>}</a:t>
            </a:r>
            <a:endParaRPr lang="en-AU" sz="1969" b="1" dirty="0">
              <a:solidFill>
                <a:srgbClr val="0000FF"/>
              </a:solidFill>
              <a:highlight>
                <a:srgbClr val="FFFFFF"/>
              </a:highlight>
              <a:latin typeface="Courier New" panose="02070309020205020404" pitchFamily="49" charset="0"/>
            </a:endParaRPr>
          </a:p>
          <a:p>
            <a:pPr marL="82597" indent="0">
              <a:buFont typeface="Wingdings 2"/>
              <a:buNone/>
            </a:pPr>
            <a:r>
              <a:rPr lang="en-AU" sz="1969" dirty="0">
                <a:solidFill>
                  <a:srgbClr val="000000"/>
                </a:solidFill>
                <a:highlight>
                  <a:srgbClr val="FFFFFF"/>
                </a:highlight>
                <a:latin typeface="Courier New" panose="02070309020205020404" pitchFamily="49" charset="0"/>
              </a:rPr>
              <a:t>		</a:t>
            </a:r>
            <a:endParaRPr lang="en-US" sz="1969" dirty="0">
              <a:latin typeface="Times New Roman" pitchFamily="18" charset="0"/>
            </a:endParaRPr>
          </a:p>
          <a:p>
            <a:pPr marL="82597" indent="0">
              <a:buFont typeface="Wingdings 2"/>
              <a:buNone/>
            </a:pPr>
            <a:endParaRPr lang="en-US" sz="2672" dirty="0">
              <a:latin typeface="Times New Roman" pitchFamily="18" charset="0"/>
            </a:endParaRPr>
          </a:p>
        </p:txBody>
      </p:sp>
      <p:sp>
        <p:nvSpPr>
          <p:cNvPr id="31" name="Rectangle 30">
            <a:extLst>
              <a:ext uri="{FF2B5EF4-FFF2-40B4-BE49-F238E27FC236}">
                <a16:creationId xmlns:a16="http://schemas.microsoft.com/office/drawing/2014/main" xmlns="" id="{D0993933-4CB3-4957-837E-3ADF9A921285}"/>
              </a:ext>
            </a:extLst>
          </p:cNvPr>
          <p:cNvSpPr/>
          <p:nvPr/>
        </p:nvSpPr>
        <p:spPr>
          <a:xfrm>
            <a:off x="6141357"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32" name="Rectangle 31">
            <a:extLst>
              <a:ext uri="{FF2B5EF4-FFF2-40B4-BE49-F238E27FC236}">
                <a16:creationId xmlns:a16="http://schemas.microsoft.com/office/drawing/2014/main" xmlns="" id="{AD34DA61-78F7-443E-8FC3-D40642F74F81}"/>
              </a:ext>
            </a:extLst>
          </p:cNvPr>
          <p:cNvSpPr/>
          <p:nvPr/>
        </p:nvSpPr>
        <p:spPr>
          <a:xfrm>
            <a:off x="6591300"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33" name="Rectangle 32">
            <a:extLst>
              <a:ext uri="{FF2B5EF4-FFF2-40B4-BE49-F238E27FC236}">
                <a16:creationId xmlns:a16="http://schemas.microsoft.com/office/drawing/2014/main" xmlns="" id="{3FF7E0F4-9068-4356-9EA7-4EDED232F7C1}"/>
              </a:ext>
            </a:extLst>
          </p:cNvPr>
          <p:cNvSpPr/>
          <p:nvPr/>
        </p:nvSpPr>
        <p:spPr>
          <a:xfrm>
            <a:off x="5248921"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2</a:t>
            </a:r>
          </a:p>
        </p:txBody>
      </p:sp>
      <p:sp>
        <p:nvSpPr>
          <p:cNvPr id="34" name="Rectangle 33">
            <a:extLst>
              <a:ext uri="{FF2B5EF4-FFF2-40B4-BE49-F238E27FC236}">
                <a16:creationId xmlns:a16="http://schemas.microsoft.com/office/drawing/2014/main" xmlns="" id="{9D4B0978-192B-4A6F-B460-1C5800105A9B}"/>
              </a:ext>
            </a:extLst>
          </p:cNvPr>
          <p:cNvSpPr/>
          <p:nvPr/>
        </p:nvSpPr>
        <p:spPr>
          <a:xfrm>
            <a:off x="5698864" y="2983018"/>
            <a:ext cx="428625" cy="259163"/>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4</a:t>
            </a:r>
          </a:p>
        </p:txBody>
      </p:sp>
      <p:sp>
        <p:nvSpPr>
          <p:cNvPr id="35" name="Rectangle 34">
            <a:extLst>
              <a:ext uri="{FF2B5EF4-FFF2-40B4-BE49-F238E27FC236}">
                <a16:creationId xmlns:a16="http://schemas.microsoft.com/office/drawing/2014/main" xmlns="" id="{F2CE70C5-BBB7-493E-A253-D81AC10667AA}"/>
              </a:ext>
            </a:extLst>
          </p:cNvPr>
          <p:cNvSpPr/>
          <p:nvPr/>
        </p:nvSpPr>
        <p:spPr>
          <a:xfrm>
            <a:off x="7448550"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6" name="Rectangle 35">
            <a:extLst>
              <a:ext uri="{FF2B5EF4-FFF2-40B4-BE49-F238E27FC236}">
                <a16:creationId xmlns:a16="http://schemas.microsoft.com/office/drawing/2014/main" xmlns="" id="{88245E77-6003-4312-A0F4-44C191776513}"/>
              </a:ext>
            </a:extLst>
          </p:cNvPr>
          <p:cNvSpPr/>
          <p:nvPr/>
        </p:nvSpPr>
        <p:spPr>
          <a:xfrm>
            <a:off x="7877175" y="2983018"/>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969" dirty="0">
              <a:solidFill>
                <a:schemeClr val="tx1"/>
              </a:solidFill>
            </a:endParaRPr>
          </a:p>
        </p:txBody>
      </p:sp>
      <p:sp>
        <p:nvSpPr>
          <p:cNvPr id="37" name="Rectangle 36">
            <a:extLst>
              <a:ext uri="{FF2B5EF4-FFF2-40B4-BE49-F238E27FC236}">
                <a16:creationId xmlns:a16="http://schemas.microsoft.com/office/drawing/2014/main" xmlns="" id="{E1EDD32B-2352-449F-81F3-BF355895D5F3}"/>
              </a:ext>
            </a:extLst>
          </p:cNvPr>
          <p:cNvSpPr/>
          <p:nvPr/>
        </p:nvSpPr>
        <p:spPr>
          <a:xfrm>
            <a:off x="7028541" y="2980569"/>
            <a:ext cx="428625" cy="259163"/>
          </a:xfrm>
          <a:prstGeom prst="rect">
            <a:avLst/>
          </a:prstGeom>
          <a:no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a:t>
            </a:r>
          </a:p>
        </p:txBody>
      </p:sp>
      <p:sp>
        <p:nvSpPr>
          <p:cNvPr id="40" name="Rectangle 39">
            <a:extLst>
              <a:ext uri="{FF2B5EF4-FFF2-40B4-BE49-F238E27FC236}">
                <a16:creationId xmlns:a16="http://schemas.microsoft.com/office/drawing/2014/main" xmlns="" id="{27782E6A-42B9-4AD7-A819-0F773CCFC3E4}"/>
              </a:ext>
            </a:extLst>
          </p:cNvPr>
          <p:cNvSpPr/>
          <p:nvPr/>
        </p:nvSpPr>
        <p:spPr>
          <a:xfrm>
            <a:off x="6594850" y="2984039"/>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2" name="Rectangle 41">
            <a:extLst>
              <a:ext uri="{FF2B5EF4-FFF2-40B4-BE49-F238E27FC236}">
                <a16:creationId xmlns:a16="http://schemas.microsoft.com/office/drawing/2014/main" xmlns="" id="{7704F229-4520-4F75-810A-FDF5073E3EA5}"/>
              </a:ext>
            </a:extLst>
          </p:cNvPr>
          <p:cNvSpPr/>
          <p:nvPr/>
        </p:nvSpPr>
        <p:spPr>
          <a:xfrm>
            <a:off x="6151499" y="2985061"/>
            <a:ext cx="428625" cy="259163"/>
          </a:xfrm>
          <a:prstGeom prst="rect">
            <a:avLst/>
          </a:prstGeom>
          <a:solidFill>
            <a:schemeClr val="bg1"/>
          </a:solidFill>
          <a:ln w="25400"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5</a:t>
            </a:r>
          </a:p>
        </p:txBody>
      </p:sp>
      <p:sp>
        <p:nvSpPr>
          <p:cNvPr id="43" name="Rectangle 42">
            <a:extLst>
              <a:ext uri="{FF2B5EF4-FFF2-40B4-BE49-F238E27FC236}">
                <a16:creationId xmlns:a16="http://schemas.microsoft.com/office/drawing/2014/main" xmlns="" id="{4FE32576-3A18-488C-94BB-77C9B90C73F4}"/>
              </a:ext>
            </a:extLst>
          </p:cNvPr>
          <p:cNvSpPr/>
          <p:nvPr/>
        </p:nvSpPr>
        <p:spPr>
          <a:xfrm>
            <a:off x="6583849" y="2985061"/>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8</a:t>
            </a:r>
          </a:p>
        </p:txBody>
      </p:sp>
      <p:sp>
        <p:nvSpPr>
          <p:cNvPr id="45" name="Rectangle 44">
            <a:extLst>
              <a:ext uri="{FF2B5EF4-FFF2-40B4-BE49-F238E27FC236}">
                <a16:creationId xmlns:a16="http://schemas.microsoft.com/office/drawing/2014/main" xmlns="" id="{1BEDECC5-9606-4D1D-9A7E-15D8CDA417F4}"/>
              </a:ext>
            </a:extLst>
          </p:cNvPr>
          <p:cNvSpPr/>
          <p:nvPr/>
        </p:nvSpPr>
        <p:spPr>
          <a:xfrm>
            <a:off x="6143212" y="2981207"/>
            <a:ext cx="428625" cy="259163"/>
          </a:xfrm>
          <a:prstGeom prst="rect">
            <a:avLst/>
          </a:prstGeom>
          <a:solidFill>
            <a:schemeClr val="bg1"/>
          </a:solid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969" dirty="0">
                <a:solidFill>
                  <a:schemeClr val="tx1"/>
                </a:solidFill>
              </a:rPr>
              <a:t>6</a:t>
            </a:r>
          </a:p>
        </p:txBody>
      </p:sp>
      <p:sp>
        <p:nvSpPr>
          <p:cNvPr id="51" name="TextBox 50">
            <a:extLst>
              <a:ext uri="{FF2B5EF4-FFF2-40B4-BE49-F238E27FC236}">
                <a16:creationId xmlns:a16="http://schemas.microsoft.com/office/drawing/2014/main" xmlns="" id="{1ABE7D1C-8B5B-4F5B-8308-74E8FA17DDD8}"/>
              </a:ext>
            </a:extLst>
          </p:cNvPr>
          <p:cNvSpPr txBox="1"/>
          <p:nvPr/>
        </p:nvSpPr>
        <p:spPr>
          <a:xfrm>
            <a:off x="7132085" y="3298218"/>
            <a:ext cx="221536" cy="287130"/>
          </a:xfrm>
          <a:prstGeom prst="rect">
            <a:avLst/>
          </a:prstGeom>
          <a:noFill/>
        </p:spPr>
        <p:txBody>
          <a:bodyPr wrap="none" rtlCol="0">
            <a:spAutoFit/>
          </a:bodyPr>
          <a:lstStyle/>
          <a:p>
            <a:r>
              <a:rPr lang="en-AU" sz="1266" dirty="0" err="1"/>
              <a:t>i</a:t>
            </a:r>
            <a:endParaRPr lang="en-AU" sz="1266" dirty="0"/>
          </a:p>
        </p:txBody>
      </p:sp>
    </p:spTree>
    <p:extLst>
      <p:ext uri="{BB962C8B-B14F-4D97-AF65-F5344CB8AC3E}">
        <p14:creationId xmlns:p14="http://schemas.microsoft.com/office/powerpoint/2010/main" val="24320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rgbClr val="00B050"/>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rgbClr val="00B050"/>
                </a:solidFill>
              </a:rPr>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1269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19749" cy="1143000"/>
          </a:xfrm>
        </p:spPr>
        <p:txBody>
          <a:bodyPr>
            <a:normAutofit/>
          </a:bodyPr>
          <a:lstStyle/>
          <a:p>
            <a:r>
              <a:rPr lang="en-AU" sz="2400" dirty="0"/>
              <a:t>Summary of comparison-based sorting algorithms</a:t>
            </a:r>
          </a:p>
        </p:txBody>
      </p:sp>
      <p:graphicFrame>
        <p:nvGraphicFramePr>
          <p:cNvPr id="3" name="Table 2"/>
          <p:cNvGraphicFramePr>
            <a:graphicFrameLocks noGrp="1"/>
          </p:cNvGraphicFramePr>
          <p:nvPr>
            <p:extLst/>
          </p:nvPr>
        </p:nvGraphicFramePr>
        <p:xfrm>
          <a:off x="457200" y="1055916"/>
          <a:ext cx="8153400" cy="443629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371600">
                  <a:extLst>
                    <a:ext uri="{9D8B030D-6E8A-4147-A177-3AD203B41FA5}">
                      <a16:colId xmlns:a16="http://schemas.microsoft.com/office/drawing/2014/main" xmlns="" val="20003"/>
                    </a:ext>
                  </a:extLst>
                </a:gridCol>
                <a:gridCol w="1143000">
                  <a:extLst>
                    <a:ext uri="{9D8B030D-6E8A-4147-A177-3AD203B41FA5}">
                      <a16:colId xmlns:a16="http://schemas.microsoft.com/office/drawing/2014/main" xmlns="" val="20004"/>
                    </a:ext>
                  </a:extLst>
                </a:gridCol>
                <a:gridCol w="990600">
                  <a:extLst>
                    <a:ext uri="{9D8B030D-6E8A-4147-A177-3AD203B41FA5}">
                      <a16:colId xmlns:a16="http://schemas.microsoft.com/office/drawing/2014/main" xmlns="" val="20005"/>
                    </a:ext>
                  </a:extLst>
                </a:gridCol>
              </a:tblGrid>
              <a:tr h="649514">
                <a:tc>
                  <a:txBody>
                    <a:bodyPr/>
                    <a:lstStyle/>
                    <a:p>
                      <a:endParaRPr lang="en-AU" dirty="0"/>
                    </a:p>
                  </a:txBody>
                  <a:tcPr/>
                </a:tc>
                <a:tc>
                  <a:txBody>
                    <a:bodyPr/>
                    <a:lstStyle/>
                    <a:p>
                      <a:r>
                        <a:rPr lang="en-AU"/>
                        <a:t>Best</a:t>
                      </a:r>
                      <a:endParaRPr lang="en-AU" dirty="0"/>
                    </a:p>
                  </a:txBody>
                  <a:tcPr/>
                </a:tc>
                <a:tc>
                  <a:txBody>
                    <a:bodyPr/>
                    <a:lstStyle/>
                    <a:p>
                      <a:r>
                        <a:rPr lang="en-AU" dirty="0"/>
                        <a:t>Worst</a:t>
                      </a:r>
                    </a:p>
                  </a:txBody>
                  <a:tcPr/>
                </a:tc>
                <a:tc>
                  <a:txBody>
                    <a:bodyPr/>
                    <a:lstStyle/>
                    <a:p>
                      <a:r>
                        <a:rPr lang="en-AU" dirty="0"/>
                        <a:t>Average</a:t>
                      </a:r>
                    </a:p>
                  </a:txBody>
                  <a:tcPr/>
                </a:tc>
                <a:tc>
                  <a:txBody>
                    <a:bodyPr/>
                    <a:lstStyle/>
                    <a:p>
                      <a:r>
                        <a:rPr lang="en-AU" dirty="0"/>
                        <a:t>Stable?</a:t>
                      </a:r>
                    </a:p>
                  </a:txBody>
                  <a:tcPr/>
                </a:tc>
                <a:tc>
                  <a:txBody>
                    <a:bodyPr/>
                    <a:lstStyle/>
                    <a:p>
                      <a:r>
                        <a:rPr lang="en-AU" dirty="0"/>
                        <a:t>In-place?</a:t>
                      </a:r>
                    </a:p>
                  </a:txBody>
                  <a:tcPr/>
                </a:tc>
                <a:extLst>
                  <a:ext uri="{0D108BD9-81ED-4DB2-BD59-A6C34878D82A}">
                    <a16:rowId xmlns:a16="http://schemas.microsoft.com/office/drawing/2014/main" xmlns="" val="10000"/>
                  </a:ext>
                </a:extLst>
              </a:tr>
              <a:tr h="649514">
                <a:tc>
                  <a:txBody>
                    <a:bodyPr/>
                    <a:lstStyle/>
                    <a:p>
                      <a:r>
                        <a:rPr lang="en-AU" b="1" dirty="0">
                          <a:solidFill>
                            <a:srgbClr val="FF0000"/>
                          </a:solidFill>
                        </a:rPr>
                        <a:t>Selection</a:t>
                      </a:r>
                      <a:r>
                        <a:rPr lang="en-AU" b="1" baseline="0" dirty="0">
                          <a:solidFill>
                            <a:srgbClr val="FF0000"/>
                          </a:solidFill>
                        </a:rPr>
                        <a:t> Sort</a:t>
                      </a:r>
                      <a:endParaRPr lang="en-AU" b="1" dirty="0">
                        <a:solidFill>
                          <a:srgbClr val="FF0000"/>
                        </a:solidFill>
                      </a:endParaRPr>
                    </a:p>
                  </a:txBody>
                  <a:tcPr/>
                </a:tc>
                <a:tc>
                  <a:txBody>
                    <a:bodyPr/>
                    <a:lstStyle/>
                    <a:p>
                      <a:r>
                        <a:rPr lang="en-AU" dirty="0"/>
                        <a:t>O(N</a:t>
                      </a:r>
                      <a:r>
                        <a:rPr lang="en-AU" baseline="30000" dirty="0"/>
                        <a:t>2</a:t>
                      </a:r>
                      <a:r>
                        <a:rPr lang="en-AU"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a16="http://schemas.microsoft.com/office/drawing/2014/main" xmlns="" val="10001"/>
                  </a:ext>
                </a:extLst>
              </a:tr>
              <a:tr h="649514">
                <a:tc>
                  <a:txBody>
                    <a:bodyPr/>
                    <a:lstStyle/>
                    <a:p>
                      <a:r>
                        <a:rPr lang="en-AU" b="1" dirty="0">
                          <a:solidFill>
                            <a:srgbClr val="FF0000"/>
                          </a:solidFill>
                        </a:rPr>
                        <a:t>Insertion Sort</a:t>
                      </a:r>
                    </a:p>
                  </a:txBody>
                  <a:tcPr/>
                </a:tc>
                <a:tc>
                  <a:txBody>
                    <a:bodyPr/>
                    <a:lstStyle/>
                    <a:p>
                      <a:r>
                        <a:rPr lang="en-AU" dirty="0"/>
                        <a:t>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a:t>
                      </a:r>
                    </a:p>
                    <a:p>
                      <a:endParaRPr lang="en-AU" dirty="0"/>
                    </a:p>
                  </a:txBody>
                  <a:tcPr/>
                </a:tc>
                <a:tc>
                  <a:txBody>
                    <a:bodyPr/>
                    <a:lstStyle/>
                    <a:p>
                      <a:r>
                        <a:rPr lang="en-AU" dirty="0"/>
                        <a:t>Yes</a:t>
                      </a:r>
                    </a:p>
                  </a:txBody>
                  <a:tcPr/>
                </a:tc>
                <a:tc>
                  <a:txBody>
                    <a:bodyPr/>
                    <a:lstStyle/>
                    <a:p>
                      <a:r>
                        <a:rPr lang="en-AU"/>
                        <a:t>Yes</a:t>
                      </a:r>
                      <a:endParaRPr lang="en-AU" dirty="0"/>
                    </a:p>
                  </a:txBody>
                  <a:tcPr/>
                </a:tc>
                <a:extLst>
                  <a:ext uri="{0D108BD9-81ED-4DB2-BD59-A6C34878D82A}">
                    <a16:rowId xmlns:a16="http://schemas.microsoft.com/office/drawing/2014/main" xmlns="" val="10002"/>
                  </a:ext>
                </a:extLst>
              </a:tr>
              <a:tr h="649514">
                <a:tc>
                  <a:txBody>
                    <a:bodyPr/>
                    <a:lstStyle/>
                    <a:p>
                      <a:r>
                        <a:rPr lang="en-AU" b="1" dirty="0">
                          <a:solidFill>
                            <a:srgbClr val="FF0000"/>
                          </a:solidFill>
                        </a:rPr>
                        <a:t>Heap Sort</a:t>
                      </a:r>
                    </a:p>
                  </a:txBody>
                  <a:tcPr/>
                </a:tc>
                <a:tc>
                  <a:txBody>
                    <a:bodyPr/>
                    <a:lstStyle/>
                    <a:p>
                      <a:r>
                        <a:rPr lang="en-AU" dirty="0"/>
                        <a:t>O(N log 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No</a:t>
                      </a:r>
                    </a:p>
                  </a:txBody>
                  <a:tcPr/>
                </a:tc>
                <a:tc>
                  <a:txBody>
                    <a:bodyPr/>
                    <a:lstStyle/>
                    <a:p>
                      <a:r>
                        <a:rPr lang="en-AU" dirty="0"/>
                        <a:t>Yes</a:t>
                      </a:r>
                    </a:p>
                  </a:txBody>
                  <a:tcPr/>
                </a:tc>
                <a:extLst>
                  <a:ext uri="{0D108BD9-81ED-4DB2-BD59-A6C34878D82A}">
                    <a16:rowId xmlns:a16="http://schemas.microsoft.com/office/drawing/2014/main" xmlns="" val="10003"/>
                  </a:ext>
                </a:extLst>
              </a:tr>
              <a:tr h="649514">
                <a:tc>
                  <a:txBody>
                    <a:bodyPr/>
                    <a:lstStyle/>
                    <a:p>
                      <a:r>
                        <a:rPr lang="en-AU" b="1" dirty="0">
                          <a:solidFill>
                            <a:srgbClr val="FF0000"/>
                          </a:solidFill>
                        </a:rPr>
                        <a:t>Merge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Yes</a:t>
                      </a:r>
                    </a:p>
                  </a:txBody>
                  <a:tcPr/>
                </a:tc>
                <a:tc>
                  <a:txBody>
                    <a:bodyPr/>
                    <a:lstStyle/>
                    <a:p>
                      <a:r>
                        <a:rPr lang="en-AU" dirty="0"/>
                        <a:t>No</a:t>
                      </a:r>
                    </a:p>
                  </a:txBody>
                  <a:tcPr/>
                </a:tc>
                <a:extLst>
                  <a:ext uri="{0D108BD9-81ED-4DB2-BD59-A6C34878D82A}">
                    <a16:rowId xmlns:a16="http://schemas.microsoft.com/office/drawing/2014/main" xmlns="" val="10004"/>
                  </a:ext>
                </a:extLst>
              </a:tr>
              <a:tr h="649514">
                <a:tc>
                  <a:txBody>
                    <a:bodyPr/>
                    <a:lstStyle/>
                    <a:p>
                      <a:r>
                        <a:rPr lang="en-AU" b="1" dirty="0">
                          <a:solidFill>
                            <a:srgbClr val="FF0000"/>
                          </a:solidFill>
                        </a:rPr>
                        <a:t>Quick Sort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a:t>
                      </a:r>
                      <a:r>
                        <a:rPr lang="en-AU" baseline="30000" dirty="0"/>
                        <a:t>2</a:t>
                      </a:r>
                      <a:r>
                        <a:rPr lang="en-AU" dirty="0"/>
                        <a:t>) – can be made O(N log N)</a:t>
                      </a:r>
                    </a:p>
                    <a:p>
                      <a:endParaRPr lang="en-A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a:t>O(N log N)</a:t>
                      </a:r>
                    </a:p>
                    <a:p>
                      <a:endParaRPr lang="en-AU" dirty="0"/>
                    </a:p>
                  </a:txBody>
                  <a:tcPr/>
                </a:tc>
                <a:tc>
                  <a:txBody>
                    <a:bodyPr/>
                    <a:lstStyle/>
                    <a:p>
                      <a:r>
                        <a:rPr lang="en-AU" dirty="0"/>
                        <a:t>Depends</a:t>
                      </a:r>
                    </a:p>
                  </a:txBody>
                  <a:tcPr/>
                </a:tc>
                <a:tc>
                  <a:txBody>
                    <a:bodyPr/>
                    <a:lstStyle/>
                    <a:p>
                      <a:r>
                        <a:rPr lang="en-AU" dirty="0"/>
                        <a:t>No</a:t>
                      </a:r>
                    </a:p>
                  </a:txBody>
                  <a:tcPr/>
                </a:tc>
                <a:extLst>
                  <a:ext uri="{0D108BD9-81ED-4DB2-BD59-A6C34878D82A}">
                    <a16:rowId xmlns:a16="http://schemas.microsoft.com/office/drawing/2014/main" xmlns="" val="10005"/>
                  </a:ext>
                </a:extLst>
              </a:tr>
            </a:tbl>
          </a:graphicData>
        </a:graphic>
      </p:graphicFrame>
      <p:sp>
        <p:nvSpPr>
          <p:cNvPr id="25" name="Content Placeholder 3"/>
          <p:cNvSpPr txBox="1">
            <a:spLocks/>
          </p:cNvSpPr>
          <p:nvPr/>
        </p:nvSpPr>
        <p:spPr>
          <a:xfrm>
            <a:off x="317500" y="5646727"/>
            <a:ext cx="8686800" cy="609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Is it possible to develop a sorting algorithm with worst-case time complexity better than O(N log N)?</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174633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67349" cy="1143000"/>
          </a:xfrm>
        </p:spPr>
        <p:txBody>
          <a:bodyPr>
            <a:normAutofit/>
          </a:bodyPr>
          <a:lstStyle/>
          <a:p>
            <a:r>
              <a:rPr lang="en-AU" dirty="0"/>
              <a:t>Lower Bound Complexity</a:t>
            </a:r>
          </a:p>
        </p:txBody>
      </p:sp>
      <p:sp>
        <p:nvSpPr>
          <p:cNvPr id="4" name="Footer Placeholder 3"/>
          <p:cNvSpPr>
            <a:spLocks noGrp="1"/>
          </p:cNvSpPr>
          <p:nvPr>
            <p:ph type="ftr" sz="quarter" idx="11"/>
          </p:nvPr>
        </p:nvSpPr>
        <p:spPr/>
        <p:txBody>
          <a:bodyPr/>
          <a:lstStyle/>
          <a:p>
            <a:r>
              <a:rPr lang="en-AU"/>
              <a:t>FIT2004: Lec-2: Analysis of Algorithms</a:t>
            </a:r>
            <a:endParaRPr lang="en-US"/>
          </a:p>
        </p:txBody>
      </p:sp>
      <p:sp>
        <p:nvSpPr>
          <p:cNvPr id="6" name="Content Placeholder 62"/>
          <p:cNvSpPr>
            <a:spLocks noGrp="1"/>
          </p:cNvSpPr>
          <p:nvPr>
            <p:ph sz="quarter" idx="1"/>
          </p:nvPr>
        </p:nvSpPr>
        <p:spPr>
          <a:xfrm>
            <a:off x="304799" y="1143000"/>
            <a:ext cx="8543549" cy="5105400"/>
          </a:xfrm>
        </p:spPr>
        <p:txBody>
          <a:bodyPr>
            <a:normAutofit fontScale="70000" lnSpcReduction="20000"/>
          </a:bodyPr>
          <a:lstStyle/>
          <a:p>
            <a:r>
              <a:rPr lang="en-AU" sz="2800" b="1" dirty="0">
                <a:solidFill>
                  <a:srgbClr val="00B050"/>
                </a:solidFill>
                <a:latin typeface="CMSS10"/>
              </a:rPr>
              <a:t>Lower bound complexity</a:t>
            </a:r>
            <a:r>
              <a:rPr lang="en-AU" sz="2800" dirty="0">
                <a:latin typeface="CMSS10"/>
              </a:rPr>
              <a:t> for a </a:t>
            </a:r>
            <a:r>
              <a:rPr lang="en-AU" sz="2800" b="1" u="sng" dirty="0">
                <a:latin typeface="CMSS10"/>
              </a:rPr>
              <a:t>problem</a:t>
            </a:r>
            <a:r>
              <a:rPr lang="en-AU" sz="2800" dirty="0">
                <a:latin typeface="CMSS10"/>
              </a:rPr>
              <a:t> is the lowest possible complexity </a:t>
            </a:r>
            <a:r>
              <a:rPr lang="en-AU" sz="2800" b="1" u="sng" dirty="0">
                <a:latin typeface="CMSS10"/>
              </a:rPr>
              <a:t>any</a:t>
            </a:r>
            <a:r>
              <a:rPr lang="en-AU" sz="2800" dirty="0">
                <a:latin typeface="CMSS10"/>
              </a:rPr>
              <a:t> algorithm (known or unknown) can achieve to solve the problem</a:t>
            </a:r>
          </a:p>
          <a:p>
            <a:pPr lvl="1"/>
            <a:r>
              <a:rPr lang="en-AU" sz="2300" dirty="0">
                <a:latin typeface="CMSS10"/>
              </a:rPr>
              <a:t>It is important because it gives a theoretical bound on what is best possible?</a:t>
            </a:r>
          </a:p>
          <a:p>
            <a:pPr lvl="1"/>
            <a:r>
              <a:rPr lang="en-AU" sz="2300" dirty="0">
                <a:latin typeface="CMSS10"/>
              </a:rPr>
              <a:t>Unless stated otherwise, lower bound is for the worst-case complexity of the algorithm.</a:t>
            </a:r>
          </a:p>
          <a:p>
            <a:r>
              <a:rPr lang="en-AU" sz="2800" dirty="0">
                <a:latin typeface="CMSS10"/>
              </a:rPr>
              <a:t>What is the lower bound complexity of finding the minimum element in an array of N elements</a:t>
            </a:r>
          </a:p>
          <a:p>
            <a:pPr lvl="1"/>
            <a:r>
              <a:rPr lang="en-AU" sz="2300" b="1" dirty="0">
                <a:latin typeface="CMSS10"/>
              </a:rPr>
              <a:t>Ans:</a:t>
            </a:r>
            <a:r>
              <a:rPr lang="en-AU" sz="2300" dirty="0">
                <a:latin typeface="CMSS10"/>
              </a:rPr>
              <a:t> </a:t>
            </a:r>
            <a:r>
              <a:rPr lang="el-GR" sz="2300" dirty="0">
                <a:latin typeface="Arial" panose="020B0604020202020204" pitchFamily="34" charset="0"/>
                <a:cs typeface="Arial" panose="020B0604020202020204" pitchFamily="34" charset="0"/>
              </a:rPr>
              <a:t>Ω</a:t>
            </a:r>
            <a:r>
              <a:rPr lang="en-AU" sz="2300" dirty="0">
                <a:latin typeface="Arial" panose="020B0604020202020204" pitchFamily="34" charset="0"/>
                <a:cs typeface="Arial" panose="020B0604020202020204" pitchFamily="34" charset="0"/>
              </a:rPr>
              <a:t>(</a:t>
            </a:r>
            <a:r>
              <a:rPr lang="en-AU" sz="2300" dirty="0">
                <a:latin typeface="CMSS10"/>
              </a:rPr>
              <a:t>N) </a:t>
            </a:r>
          </a:p>
          <a:p>
            <a:pPr lvl="2"/>
            <a:r>
              <a:rPr lang="en-AU" sz="2100" dirty="0">
                <a:latin typeface="CMSS10"/>
              </a:rPr>
              <a:t> Big-</a:t>
            </a:r>
            <a:r>
              <a:rPr lang="el-GR" sz="2100" dirty="0">
                <a:latin typeface="Arial" panose="020B0604020202020204" pitchFamily="34" charset="0"/>
                <a:cs typeface="Arial" panose="020B0604020202020204" pitchFamily="34" charset="0"/>
              </a:rPr>
              <a:t>Ω</a:t>
            </a:r>
            <a:r>
              <a:rPr lang="en-AU" sz="2100" dirty="0">
                <a:latin typeface="Arial" panose="020B0604020202020204" pitchFamily="34" charset="0"/>
                <a:cs typeface="Arial" panose="020B0604020202020204" pitchFamily="34" charset="0"/>
              </a:rPr>
              <a:t> means “at least” (lower bound) whereas big-O means “at most” (upper bound)</a:t>
            </a:r>
            <a:r>
              <a:rPr lang="en-AU" sz="2100" dirty="0">
                <a:latin typeface="CMSS10"/>
              </a:rPr>
              <a:t> </a:t>
            </a:r>
          </a:p>
          <a:p>
            <a:pPr lvl="1"/>
            <a:r>
              <a:rPr lang="en-AU" sz="2300" dirty="0">
                <a:latin typeface="CMSS10"/>
              </a:rPr>
              <a:t>Since the finding minimum algorithm we saw this week has O(N) worst-case complexity, it is best possible algorithm (i.e., optimal) in terms of time complexity.</a:t>
            </a:r>
          </a:p>
          <a:p>
            <a:r>
              <a:rPr lang="en-AU" sz="2800" dirty="0">
                <a:latin typeface="CMSS10"/>
              </a:rPr>
              <a:t>What is the lower bound complexity for sorting?</a:t>
            </a:r>
          </a:p>
          <a:p>
            <a:pPr lvl="1"/>
            <a:r>
              <a:rPr lang="en-AU" dirty="0">
                <a:latin typeface="CMSS10"/>
              </a:rPr>
              <a:t>For comparison-based algorithm, lower bound complexity is </a:t>
            </a:r>
            <a:r>
              <a:rPr lang="el-GR" sz="2400" dirty="0">
                <a:latin typeface="Arial" panose="020B0604020202020204" pitchFamily="34" charset="0"/>
                <a:cs typeface="Arial" panose="020B0604020202020204" pitchFamily="34" charset="0"/>
              </a:rPr>
              <a:t>Ω</a:t>
            </a:r>
            <a:r>
              <a:rPr lang="en-AU" dirty="0">
                <a:latin typeface="CMSS10"/>
              </a:rPr>
              <a:t>(N log N). </a:t>
            </a:r>
          </a:p>
          <a:p>
            <a:pPr lvl="1"/>
            <a:r>
              <a:rPr lang="en-AU" dirty="0">
                <a:latin typeface="CMSS10"/>
              </a:rPr>
              <a:t>Read </a:t>
            </a:r>
            <a:r>
              <a:rPr lang="en-AU" dirty="0">
                <a:latin typeface="CMSS10"/>
                <a:hlinkClick r:id="rId3"/>
              </a:rPr>
              <a:t>https://www.cs.cmu.edu/~avrim/451f11/lectures/lect0913.pdf</a:t>
            </a:r>
            <a:r>
              <a:rPr lang="en-AU" dirty="0">
                <a:latin typeface="CMSS10"/>
              </a:rPr>
              <a:t> to see why the lower bound is </a:t>
            </a:r>
            <a:r>
              <a:rPr lang="el-GR" sz="2000" dirty="0">
                <a:latin typeface="Arial" panose="020B0604020202020204" pitchFamily="34" charset="0"/>
                <a:cs typeface="Arial" panose="020B0604020202020204" pitchFamily="34" charset="0"/>
              </a:rPr>
              <a:t>Ω</a:t>
            </a:r>
            <a:r>
              <a:rPr lang="en-AU" sz="2000" dirty="0">
                <a:latin typeface="Arial" panose="020B0604020202020204" pitchFamily="34" charset="0"/>
                <a:cs typeface="Arial" panose="020B0604020202020204" pitchFamily="34" charset="0"/>
              </a:rPr>
              <a:t>(</a:t>
            </a:r>
            <a:r>
              <a:rPr lang="en-AU" dirty="0">
                <a:latin typeface="CMSS10"/>
              </a:rPr>
              <a:t>N log N)  -- this is not examinable</a:t>
            </a:r>
          </a:p>
          <a:p>
            <a:endParaRPr lang="en-AU" dirty="0">
              <a:latin typeface="CMSS10"/>
            </a:endParaRPr>
          </a:p>
          <a:p>
            <a:r>
              <a:rPr lang="en-AU" dirty="0">
                <a:latin typeface="CMSS10"/>
              </a:rPr>
              <a:t>Next, we discuss two non-comparison sorting algorithms that do sorting in less than O(N log N)</a:t>
            </a:r>
            <a:endParaRPr lang="en-AU" dirty="0"/>
          </a:p>
        </p:txBody>
      </p:sp>
    </p:spTree>
    <p:extLst>
      <p:ext uri="{BB962C8B-B14F-4D97-AF65-F5344CB8AC3E}">
        <p14:creationId xmlns:p14="http://schemas.microsoft.com/office/powerpoint/2010/main" val="364485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rgbClr val="00B050"/>
                </a:solidFill>
              </a:rPr>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560456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Game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a:bodyPr>
          <a:lstStyle/>
          <a:p>
            <a:r>
              <a:rPr lang="en-AU" dirty="0"/>
              <a:t>Enter a number between 1 to 200 (inclusive) on MARS</a:t>
            </a:r>
          </a:p>
          <a:p>
            <a:r>
              <a:rPr lang="en-AU" dirty="0"/>
              <a:t>The person entering the smallest unique number wins</a:t>
            </a:r>
          </a:p>
          <a:p>
            <a:pPr lvl="1"/>
            <a:r>
              <a:rPr lang="en-AU" dirty="0"/>
              <a:t>i.e., if two people enter the same number, both are disqualified</a:t>
            </a:r>
          </a:p>
          <a:p>
            <a:pPr lvl="1"/>
            <a:r>
              <a:rPr lang="en-AU" dirty="0"/>
              <a:t>So the winner is the person who entered the smallest number among the not-disqualified people</a:t>
            </a:r>
          </a:p>
          <a:p>
            <a:pPr lvl="1"/>
            <a:endParaRPr lang="en-AU" dirty="0"/>
          </a:p>
          <a:p>
            <a:r>
              <a:rPr lang="en-AU" dirty="0"/>
              <a:t>Algorithm to determine the winner?</a:t>
            </a:r>
          </a:p>
          <a:p>
            <a:r>
              <a:rPr lang="en-AU" dirty="0"/>
              <a:t>What is the lower bound complexity for this problem?</a:t>
            </a:r>
          </a:p>
          <a:p>
            <a:pPr lvl="1"/>
            <a:endParaRPr lang="en-AU" dirty="0"/>
          </a:p>
          <a:p>
            <a:endParaRPr lang="en-AU" dirty="0"/>
          </a:p>
          <a:p>
            <a:endParaRPr lang="en-AU" dirty="0"/>
          </a:p>
          <a:p>
            <a:endParaRPr lang="en-AU" dirty="0"/>
          </a:p>
        </p:txBody>
      </p:sp>
    </p:spTree>
    <p:extLst>
      <p:ext uri="{BB962C8B-B14F-4D97-AF65-F5344CB8AC3E}">
        <p14:creationId xmlns:p14="http://schemas.microsoft.com/office/powerpoint/2010/main" val="222085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78E0-8D5E-43CC-B27F-BAFC94D94D0B}"/>
              </a:ext>
            </a:extLst>
          </p:cNvPr>
          <p:cNvSpPr>
            <a:spLocks noGrp="1"/>
          </p:cNvSpPr>
          <p:nvPr>
            <p:ph type="title"/>
          </p:nvPr>
        </p:nvSpPr>
        <p:spPr/>
        <p:txBody>
          <a:bodyPr/>
          <a:lstStyle/>
          <a:p>
            <a:r>
              <a:rPr lang="en-AU" dirty="0"/>
              <a:t>Counting Sort</a:t>
            </a:r>
          </a:p>
        </p:txBody>
      </p:sp>
      <p:sp>
        <p:nvSpPr>
          <p:cNvPr id="3" name="Footer Placeholder 2">
            <a:extLst>
              <a:ext uri="{FF2B5EF4-FFF2-40B4-BE49-F238E27FC236}">
                <a16:creationId xmlns:a16="http://schemas.microsoft.com/office/drawing/2014/main" xmlns=""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B2F863EC-5931-4471-8F44-2B2FC4A10271}"/>
              </a:ext>
            </a:extLst>
          </p:cNvPr>
          <p:cNvSpPr>
            <a:spLocks noGrp="1"/>
          </p:cNvSpPr>
          <p:nvPr>
            <p:ph sz="quarter" idx="1"/>
          </p:nvPr>
        </p:nvSpPr>
        <p:spPr>
          <a:xfrm>
            <a:off x="291314" y="1219200"/>
            <a:ext cx="8700286" cy="3010177"/>
          </a:xfrm>
        </p:spPr>
        <p:txBody>
          <a:bodyPr>
            <a:normAutofit fontScale="70000" lnSpcReduction="20000"/>
          </a:bodyPr>
          <a:lstStyle/>
          <a:p>
            <a:pPr marL="0" indent="0">
              <a:buNone/>
            </a:pPr>
            <a:r>
              <a:rPr lang="en-AU" dirty="0"/>
              <a:t>Assume we have to sort the input containing </a:t>
            </a:r>
            <a:r>
              <a:rPr lang="en-AU" dirty="0">
                <a:solidFill>
                  <a:schemeClr val="tx2">
                    <a:lumMod val="60000"/>
                    <a:lumOff val="40000"/>
                  </a:schemeClr>
                </a:solidFill>
              </a:rPr>
              <a:t>positive</a:t>
            </a:r>
            <a:r>
              <a:rPr lang="en-AU" dirty="0"/>
              <a:t> integers.</a:t>
            </a:r>
          </a:p>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dirty="0"/>
              <a:t>max</a:t>
            </a:r>
            <a:r>
              <a:rPr lang="en-AU" dirty="0"/>
              <a:t> each value initialized to 0</a:t>
            </a:r>
          </a:p>
          <a:p>
            <a:pPr marL="0" indent="0">
              <a:buNone/>
            </a:pPr>
            <a:r>
              <a:rPr lang="en-AU" dirty="0">
                <a:solidFill>
                  <a:srgbClr val="00B050"/>
                </a:solidFill>
              </a:rPr>
              <a:t>// count # of occurrences for each value in input array</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6" name="TextBox 5">
            <a:extLst>
              <a:ext uri="{FF2B5EF4-FFF2-40B4-BE49-F238E27FC236}">
                <a16:creationId xmlns:a16="http://schemas.microsoft.com/office/drawing/2014/main" xmlns=""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a16="http://schemas.microsoft.com/office/drawing/2014/main" xmlns="" id="{11A7F9DF-F71B-402F-B2B1-257E1D91CFE3}"/>
              </a:ext>
            </a:extLst>
          </p:cNvPr>
          <p:cNvSpPr txBox="1"/>
          <p:nvPr/>
        </p:nvSpPr>
        <p:spPr>
          <a:xfrm>
            <a:off x="6705600" y="3596845"/>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a16="http://schemas.microsoft.com/office/drawing/2014/main" xmlns="" id="{FE74FD04-BA93-4416-AE53-503CD4AC0A7E}"/>
              </a:ext>
            </a:extLst>
          </p:cNvPr>
          <p:cNvGraphicFramePr>
            <a:graphicFrameLocks noGrp="1"/>
          </p:cNvGraphicFramePr>
          <p:nvPr>
            <p:extLst/>
          </p:nvPr>
        </p:nvGraphicFramePr>
        <p:xfrm>
          <a:off x="8026021" y="2871698"/>
          <a:ext cx="514694" cy="2966720"/>
        </p:xfrm>
        <a:graphic>
          <a:graphicData uri="http://schemas.openxmlformats.org/drawingml/2006/table">
            <a:tbl>
              <a:tblPr firstRow="1" bandRow="1">
                <a:tableStyleId>{5940675A-B579-460E-94D1-54222C63F5DA}</a:tableStyleId>
              </a:tblPr>
              <a:tblGrid>
                <a:gridCol w="514694">
                  <a:extLst>
                    <a:ext uri="{9D8B030D-6E8A-4147-A177-3AD203B41FA5}">
                      <a16:colId xmlns:a16="http://schemas.microsoft.com/office/drawing/2014/main" xmlns=""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bl>
          </a:graphicData>
        </a:graphic>
      </p:graphicFrame>
      <p:graphicFrame>
        <p:nvGraphicFramePr>
          <p:cNvPr id="15" name="Table 14">
            <a:extLst>
              <a:ext uri="{FF2B5EF4-FFF2-40B4-BE49-F238E27FC236}">
                <a16:creationId xmlns:a16="http://schemas.microsoft.com/office/drawing/2014/main" xmlns="" id="{444C18C1-2005-48D5-893E-C3C6AFBDF5ED}"/>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a16="http://schemas.microsoft.com/office/drawing/2014/main" xmlns="" val="1443587654"/>
                    </a:ext>
                  </a:extLst>
                </a:gridCol>
              </a:tblGrid>
              <a:tr h="370840">
                <a:tc>
                  <a:txBody>
                    <a:bodyPr/>
                    <a:lstStyle/>
                    <a:p>
                      <a:pPr algn="ctr"/>
                      <a:r>
                        <a:rPr lang="en-AU" dirty="0"/>
                        <a:t>0</a:t>
                      </a:r>
                    </a:p>
                  </a:txBody>
                  <a:tcPr/>
                </a:tc>
                <a:extLst>
                  <a:ext uri="{0D108BD9-81ED-4DB2-BD59-A6C34878D82A}">
                    <a16:rowId xmlns:a16="http://schemas.microsoft.com/office/drawing/2014/main" xmlns="" val="2363227868"/>
                  </a:ext>
                </a:extLst>
              </a:tr>
              <a:tr h="370840">
                <a:tc>
                  <a:txBody>
                    <a:bodyPr/>
                    <a:lstStyle/>
                    <a:p>
                      <a:pPr algn="ctr"/>
                      <a:r>
                        <a:rPr lang="en-AU" dirty="0"/>
                        <a:t>0</a:t>
                      </a:r>
                    </a:p>
                  </a:txBody>
                  <a:tcPr/>
                </a:tc>
                <a:extLst>
                  <a:ext uri="{0D108BD9-81ED-4DB2-BD59-A6C34878D82A}">
                    <a16:rowId xmlns:a16="http://schemas.microsoft.com/office/drawing/2014/main" xmlns="" val="2632159345"/>
                  </a:ext>
                </a:extLst>
              </a:tr>
              <a:tr h="370840">
                <a:tc>
                  <a:txBody>
                    <a:bodyPr/>
                    <a:lstStyle/>
                    <a:p>
                      <a:pPr algn="ctr"/>
                      <a:r>
                        <a:rPr lang="en-AU" dirty="0"/>
                        <a:t>0</a:t>
                      </a:r>
                    </a:p>
                  </a:txBody>
                  <a:tcPr/>
                </a:tc>
                <a:extLst>
                  <a:ext uri="{0D108BD9-81ED-4DB2-BD59-A6C34878D82A}">
                    <a16:rowId xmlns:a16="http://schemas.microsoft.com/office/drawing/2014/main" xmlns="" val="186794301"/>
                  </a:ext>
                </a:extLst>
              </a:tr>
              <a:tr h="370840">
                <a:tc>
                  <a:txBody>
                    <a:bodyPr/>
                    <a:lstStyle/>
                    <a:p>
                      <a:pPr algn="ctr"/>
                      <a:r>
                        <a:rPr lang="en-AU" dirty="0"/>
                        <a:t>0</a:t>
                      </a:r>
                    </a:p>
                  </a:txBody>
                  <a:tcPr/>
                </a:tc>
                <a:extLst>
                  <a:ext uri="{0D108BD9-81ED-4DB2-BD59-A6C34878D82A}">
                    <a16:rowId xmlns:a16="http://schemas.microsoft.com/office/drawing/2014/main" xmlns="" val="3750043988"/>
                  </a:ext>
                </a:extLst>
              </a:tr>
              <a:tr h="370840">
                <a:tc>
                  <a:txBody>
                    <a:bodyPr/>
                    <a:lstStyle/>
                    <a:p>
                      <a:pPr algn="ctr"/>
                      <a:r>
                        <a:rPr lang="en-AU" dirty="0"/>
                        <a:t>0</a:t>
                      </a:r>
                    </a:p>
                  </a:txBody>
                  <a:tcPr/>
                </a:tc>
                <a:extLst>
                  <a:ext uri="{0D108BD9-81ED-4DB2-BD59-A6C34878D82A}">
                    <a16:rowId xmlns:a16="http://schemas.microsoft.com/office/drawing/2014/main" xmlns="" val="1172298450"/>
                  </a:ext>
                </a:extLst>
              </a:tr>
              <a:tr h="370840">
                <a:tc>
                  <a:txBody>
                    <a:bodyPr/>
                    <a:lstStyle/>
                    <a:p>
                      <a:pPr algn="ctr"/>
                      <a:r>
                        <a:rPr lang="en-AU" dirty="0"/>
                        <a:t>0</a:t>
                      </a:r>
                    </a:p>
                  </a:txBody>
                  <a:tcPr/>
                </a:tc>
                <a:extLst>
                  <a:ext uri="{0D108BD9-81ED-4DB2-BD59-A6C34878D82A}">
                    <a16:rowId xmlns:a16="http://schemas.microsoft.com/office/drawing/2014/main" xmlns="" val="3131005326"/>
                  </a:ext>
                </a:extLst>
              </a:tr>
              <a:tr h="370840">
                <a:tc>
                  <a:txBody>
                    <a:bodyPr/>
                    <a:lstStyle/>
                    <a:p>
                      <a:pPr algn="ctr"/>
                      <a:r>
                        <a:rPr lang="en-AU" dirty="0"/>
                        <a:t>0</a:t>
                      </a:r>
                    </a:p>
                  </a:txBody>
                  <a:tcPr/>
                </a:tc>
                <a:extLst>
                  <a:ext uri="{0D108BD9-81ED-4DB2-BD59-A6C34878D82A}">
                    <a16:rowId xmlns:a16="http://schemas.microsoft.com/office/drawing/2014/main" xmlns="" val="4012635554"/>
                  </a:ext>
                </a:extLst>
              </a:tr>
              <a:tr h="370840">
                <a:tc>
                  <a:txBody>
                    <a:bodyPr/>
                    <a:lstStyle/>
                    <a:p>
                      <a:pPr algn="ctr"/>
                      <a:r>
                        <a:rPr lang="en-AU" dirty="0"/>
                        <a:t>0</a:t>
                      </a:r>
                    </a:p>
                  </a:txBody>
                  <a:tcPr/>
                </a:tc>
                <a:extLst>
                  <a:ext uri="{0D108BD9-81ED-4DB2-BD59-A6C34878D82A}">
                    <a16:rowId xmlns:a16="http://schemas.microsoft.com/office/drawing/2014/main" xmlns="" val="3815397919"/>
                  </a:ext>
                </a:extLst>
              </a:tr>
            </a:tbl>
          </a:graphicData>
        </a:graphic>
      </p:graphicFrame>
      <p:sp>
        <p:nvSpPr>
          <p:cNvPr id="39" name="TextBox 38">
            <a:extLst>
              <a:ext uri="{FF2B5EF4-FFF2-40B4-BE49-F238E27FC236}">
                <a16:creationId xmlns:a16="http://schemas.microsoft.com/office/drawing/2014/main" xmlns=""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graphicFrame>
        <p:nvGraphicFramePr>
          <p:cNvPr id="36" name="Table 35">
            <a:extLst>
              <a:ext uri="{FF2B5EF4-FFF2-40B4-BE49-F238E27FC236}">
                <a16:creationId xmlns:a16="http://schemas.microsoft.com/office/drawing/2014/main" xmlns="" id="{335B12E1-6110-45FD-A2EF-85C4FF984736}"/>
              </a:ext>
            </a:extLst>
          </p:cNvPr>
          <p:cNvGraphicFramePr>
            <a:graphicFrameLocks noGrp="1"/>
          </p:cNvGraphicFramePr>
          <p:nvPr>
            <p:extLst/>
          </p:nvPr>
        </p:nvGraphicFramePr>
        <p:xfrm>
          <a:off x="1288504" y="4732408"/>
          <a:ext cx="5059680" cy="370840"/>
        </p:xfrm>
        <a:graphic>
          <a:graphicData uri="http://schemas.openxmlformats.org/drawingml/2006/table">
            <a:tbl>
              <a:tblPr firstRow="1" bandRow="1"/>
              <a:tblGrid>
                <a:gridCol w="632460">
                  <a:extLst>
                    <a:ext uri="{9D8B030D-6E8A-4147-A177-3AD203B41FA5}">
                      <a16:colId xmlns:a16="http://schemas.microsoft.com/office/drawing/2014/main" xmlns="" val="20000"/>
                    </a:ext>
                  </a:extLst>
                </a:gridCol>
                <a:gridCol w="632460">
                  <a:extLst>
                    <a:ext uri="{9D8B030D-6E8A-4147-A177-3AD203B41FA5}">
                      <a16:colId xmlns:a16="http://schemas.microsoft.com/office/drawing/2014/main" xmlns="" val="20001"/>
                    </a:ext>
                  </a:extLst>
                </a:gridCol>
                <a:gridCol w="632460">
                  <a:extLst>
                    <a:ext uri="{9D8B030D-6E8A-4147-A177-3AD203B41FA5}">
                      <a16:colId xmlns:a16="http://schemas.microsoft.com/office/drawing/2014/main" xmlns="" val="20002"/>
                    </a:ext>
                  </a:extLst>
                </a:gridCol>
                <a:gridCol w="632460">
                  <a:extLst>
                    <a:ext uri="{9D8B030D-6E8A-4147-A177-3AD203B41FA5}">
                      <a16:colId xmlns:a16="http://schemas.microsoft.com/office/drawing/2014/main" xmlns="" val="20003"/>
                    </a:ext>
                  </a:extLst>
                </a:gridCol>
                <a:gridCol w="632460">
                  <a:extLst>
                    <a:ext uri="{9D8B030D-6E8A-4147-A177-3AD203B41FA5}">
                      <a16:colId xmlns:a16="http://schemas.microsoft.com/office/drawing/2014/main" xmlns="" val="20004"/>
                    </a:ext>
                  </a:extLst>
                </a:gridCol>
                <a:gridCol w="632460">
                  <a:extLst>
                    <a:ext uri="{9D8B030D-6E8A-4147-A177-3AD203B41FA5}">
                      <a16:colId xmlns:a16="http://schemas.microsoft.com/office/drawing/2014/main" xmlns="" val="20005"/>
                    </a:ext>
                  </a:extLst>
                </a:gridCol>
                <a:gridCol w="632460">
                  <a:extLst>
                    <a:ext uri="{9D8B030D-6E8A-4147-A177-3AD203B41FA5}">
                      <a16:colId xmlns:a16="http://schemas.microsoft.com/office/drawing/2014/main" xmlns="" val="20006"/>
                    </a:ext>
                  </a:extLst>
                </a:gridCol>
                <a:gridCol w="632460">
                  <a:extLst>
                    <a:ext uri="{9D8B030D-6E8A-4147-A177-3AD203B41FA5}">
                      <a16:colId xmlns:a16="http://schemas.microsoft.com/office/drawing/2014/main" xmlns="" val="20007"/>
                    </a:ext>
                  </a:extLst>
                </a:gridCol>
              </a:tblGrid>
              <a:tr h="370840">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1</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5</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3</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7</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tx1"/>
                          </a:solidFill>
                          <a:latin typeface="Arial"/>
                        </a:defRPr>
                      </a:lvl1pPr>
                      <a:lvl2pPr marL="457200" algn="l" rtl="0" eaLnBrk="1" latinLnBrk="0" hangingPunct="1">
                        <a:defRPr kumimoji="0" b="1" kern="1200">
                          <a:solidFill>
                            <a:schemeClr val="tx1"/>
                          </a:solidFill>
                          <a:latin typeface="Arial"/>
                        </a:defRPr>
                      </a:lvl2pPr>
                      <a:lvl3pPr marL="914400" algn="l" rtl="0" eaLnBrk="1" latinLnBrk="0" hangingPunct="1">
                        <a:defRPr kumimoji="0" b="1" kern="1200">
                          <a:solidFill>
                            <a:schemeClr val="tx1"/>
                          </a:solidFill>
                          <a:latin typeface="Arial"/>
                        </a:defRPr>
                      </a:lvl3pPr>
                      <a:lvl4pPr marL="1371600" algn="l" rtl="0" eaLnBrk="1" latinLnBrk="0" hangingPunct="1">
                        <a:defRPr kumimoji="0" b="1" kern="1200">
                          <a:solidFill>
                            <a:schemeClr val="tx1"/>
                          </a:solidFill>
                          <a:latin typeface="Arial"/>
                        </a:defRPr>
                      </a:lvl4pPr>
                      <a:lvl5pPr marL="1828800" algn="l" rtl="0" eaLnBrk="1" latinLnBrk="0" hangingPunct="1">
                        <a:defRPr kumimoji="0" b="1" kern="1200">
                          <a:solidFill>
                            <a:schemeClr val="tx1"/>
                          </a:solidFill>
                          <a:latin typeface="Arial"/>
                        </a:defRPr>
                      </a:lvl5pPr>
                      <a:lvl6pPr marL="2286000" algn="l" rtl="0" eaLnBrk="1" latinLnBrk="0" hangingPunct="1">
                        <a:defRPr kumimoji="0" b="1" kern="1200">
                          <a:solidFill>
                            <a:schemeClr val="tx1"/>
                          </a:solidFill>
                          <a:latin typeface="Arial"/>
                        </a:defRPr>
                      </a:lvl6pPr>
                      <a:lvl7pPr marL="2743200" algn="l" rtl="0" eaLnBrk="1" latinLnBrk="0" hangingPunct="1">
                        <a:defRPr kumimoji="0" b="1" kern="1200">
                          <a:solidFill>
                            <a:schemeClr val="tx1"/>
                          </a:solidFill>
                          <a:latin typeface="Arial"/>
                        </a:defRPr>
                      </a:lvl7pPr>
                      <a:lvl8pPr marL="3200400" algn="l" rtl="0" eaLnBrk="1" latinLnBrk="0" hangingPunct="1">
                        <a:defRPr kumimoji="0" b="1" kern="1200">
                          <a:solidFill>
                            <a:schemeClr val="tx1"/>
                          </a:solidFill>
                          <a:latin typeface="Arial"/>
                        </a:defRPr>
                      </a:lvl8pPr>
                      <a:lvl9pPr marL="3657600" algn="l" rtl="0" eaLnBrk="1" latinLnBrk="0" hangingPunct="1">
                        <a:defRPr kumimoji="0" b="1" kern="1200">
                          <a:solidFill>
                            <a:schemeClr val="tx1"/>
                          </a:solidFill>
                          <a:latin typeface="Arial"/>
                        </a:defRPr>
                      </a:lvl9pPr>
                    </a:lstStyle>
                    <a:p>
                      <a:pPr algn="ctr"/>
                      <a:r>
                        <a:rPr lang="en-AU" dirty="0"/>
                        <a:t>8</a:t>
                      </a:r>
                    </a:p>
                  </a:txBody>
                  <a:tcPr>
                    <a:lnL w="12700" cmpd="sng">
                      <a:solidFill>
                        <a:srgbClr val="000000"/>
                      </a:solidFill>
                    </a:lnL>
                    <a:lnR w="12700" cmpd="sng">
                      <a:solidFill>
                        <a:srgbClr val="000000"/>
                      </a:solidFill>
                    </a:lnR>
                    <a:lnT w="12700" cmpd="sng">
                      <a:solidFill>
                        <a:srgbClr val="000000"/>
                      </a:solidFill>
                    </a:lnT>
                    <a:lnB w="254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bl>
          </a:graphicData>
        </a:graphic>
      </p:graphicFrame>
      <p:cxnSp>
        <p:nvCxnSpPr>
          <p:cNvPr id="46" name="Straight Arrow Connector 45">
            <a:extLst>
              <a:ext uri="{FF2B5EF4-FFF2-40B4-BE49-F238E27FC236}">
                <a16:creationId xmlns:a16="http://schemas.microsoft.com/office/drawing/2014/main" xmlns="" id="{7E04F7B3-9727-4DD9-ABEB-F10488B499F7}"/>
              </a:ext>
            </a:extLst>
          </p:cNvPr>
          <p:cNvCxnSpPr>
            <a:cxnSpLocks/>
          </p:cNvCxnSpPr>
          <p:nvPr/>
        </p:nvCxnSpPr>
        <p:spPr>
          <a:xfrm>
            <a:off x="1570015"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xmlns="" id="{AAF0B2C8-2EE2-4BD7-9B96-3ADE040DA394}"/>
              </a:ext>
            </a:extLst>
          </p:cNvPr>
          <p:cNvCxnSpPr>
            <a:cxnSpLocks/>
          </p:cNvCxnSpPr>
          <p:nvPr/>
        </p:nvCxnSpPr>
        <p:spPr>
          <a:xfrm>
            <a:off x="2267297"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xmlns="" id="{B5454AE8-4D80-4B80-8533-6D7BE6C3184B}"/>
              </a:ext>
            </a:extLst>
          </p:cNvPr>
          <p:cNvCxnSpPr>
            <a:cxnSpLocks/>
          </p:cNvCxnSpPr>
          <p:nvPr/>
        </p:nvCxnSpPr>
        <p:spPr>
          <a:xfrm>
            <a:off x="28956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xmlns="" id="{7B23A457-6A50-4130-9820-F41625C7C956}"/>
              </a:ext>
            </a:extLst>
          </p:cNvPr>
          <p:cNvCxnSpPr>
            <a:cxnSpLocks/>
          </p:cNvCxnSpPr>
          <p:nvPr/>
        </p:nvCxnSpPr>
        <p:spPr>
          <a:xfrm>
            <a:off x="3505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xmlns="" id="{97D512FB-EB7D-4F3F-A8C7-B08E2546F7BC}"/>
              </a:ext>
            </a:extLst>
          </p:cNvPr>
          <p:cNvCxnSpPr>
            <a:cxnSpLocks/>
          </p:cNvCxnSpPr>
          <p:nvPr/>
        </p:nvCxnSpPr>
        <p:spPr>
          <a:xfrm>
            <a:off x="4114800" y="4214722"/>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xmlns="" id="{72B0E694-DB45-43B0-AC9E-974750B99EB1}"/>
              </a:ext>
            </a:extLst>
          </p:cNvPr>
          <p:cNvCxnSpPr>
            <a:cxnSpLocks/>
          </p:cNvCxnSpPr>
          <p:nvPr/>
        </p:nvCxnSpPr>
        <p:spPr>
          <a:xfrm>
            <a:off x="4724400" y="4166439"/>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xmlns="" id="{F95CC4AA-CCD7-4C63-AB81-43BD804F2574}"/>
              </a:ext>
            </a:extLst>
          </p:cNvPr>
          <p:cNvCxnSpPr>
            <a:cxnSpLocks/>
          </p:cNvCxnSpPr>
          <p:nvPr/>
        </p:nvCxnSpPr>
        <p:spPr>
          <a:xfrm>
            <a:off x="5410200"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xmlns="" id="{B6524117-B0EA-4A3E-8E3B-178C8F9B9586}"/>
              </a:ext>
            </a:extLst>
          </p:cNvPr>
          <p:cNvCxnSpPr>
            <a:cxnSpLocks/>
          </p:cNvCxnSpPr>
          <p:nvPr/>
        </p:nvCxnSpPr>
        <p:spPr>
          <a:xfrm>
            <a:off x="6023754" y="4182451"/>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xmlns="" id="{5B2A48FA-777D-4BA9-AF86-5E5154978A06}"/>
              </a:ext>
            </a:extLst>
          </p:cNvPr>
          <p:cNvSpPr/>
          <p:nvPr/>
        </p:nvSpPr>
        <p:spPr>
          <a:xfrm>
            <a:off x="8378173" y="3576936"/>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5" name="Rectangle 54">
            <a:extLst>
              <a:ext uri="{FF2B5EF4-FFF2-40B4-BE49-F238E27FC236}">
                <a16:creationId xmlns:a16="http://schemas.microsoft.com/office/drawing/2014/main" xmlns="" id="{DE812064-DC5A-43B5-8050-C5B773C20C69}"/>
              </a:ext>
            </a:extLst>
          </p:cNvPr>
          <p:cNvSpPr/>
          <p:nvPr/>
        </p:nvSpPr>
        <p:spPr>
          <a:xfrm>
            <a:off x="8378173" y="2834640"/>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6" name="Rectangle 55">
            <a:extLst>
              <a:ext uri="{FF2B5EF4-FFF2-40B4-BE49-F238E27FC236}">
                <a16:creationId xmlns:a16="http://schemas.microsoft.com/office/drawing/2014/main" xmlns="" id="{FD7D8866-64BC-4730-9666-FA856C8FE203}"/>
              </a:ext>
            </a:extLst>
          </p:cNvPr>
          <p:cNvSpPr/>
          <p:nvPr/>
        </p:nvSpPr>
        <p:spPr>
          <a:xfrm>
            <a:off x="8379997" y="3580674"/>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57" name="Rectangle 56">
            <a:extLst>
              <a:ext uri="{FF2B5EF4-FFF2-40B4-BE49-F238E27FC236}">
                <a16:creationId xmlns:a16="http://schemas.microsoft.com/office/drawing/2014/main" xmlns="" id="{0899C792-2AF1-4641-9A16-7393E45B5D23}"/>
              </a:ext>
            </a:extLst>
          </p:cNvPr>
          <p:cNvSpPr/>
          <p:nvPr/>
        </p:nvSpPr>
        <p:spPr>
          <a:xfrm>
            <a:off x="8370911" y="507287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8" name="Rectangle 57">
            <a:extLst>
              <a:ext uri="{FF2B5EF4-FFF2-40B4-BE49-F238E27FC236}">
                <a16:creationId xmlns:a16="http://schemas.microsoft.com/office/drawing/2014/main" xmlns="" id="{D1871865-611D-43A6-B026-B4DF68B43CCD}"/>
              </a:ext>
            </a:extLst>
          </p:cNvPr>
          <p:cNvSpPr/>
          <p:nvPr/>
        </p:nvSpPr>
        <p:spPr>
          <a:xfrm>
            <a:off x="8370911" y="4312017"/>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59" name="Rectangle 58">
            <a:extLst>
              <a:ext uri="{FF2B5EF4-FFF2-40B4-BE49-F238E27FC236}">
                <a16:creationId xmlns:a16="http://schemas.microsoft.com/office/drawing/2014/main" xmlns="" id="{629B63DD-5DEF-4649-B5FE-D956CB3D0B3D}"/>
              </a:ext>
            </a:extLst>
          </p:cNvPr>
          <p:cNvSpPr/>
          <p:nvPr/>
        </p:nvSpPr>
        <p:spPr>
          <a:xfrm>
            <a:off x="8375667" y="3583149"/>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3</a:t>
            </a:r>
          </a:p>
        </p:txBody>
      </p:sp>
      <p:sp>
        <p:nvSpPr>
          <p:cNvPr id="60" name="Rectangle 59">
            <a:extLst>
              <a:ext uri="{FF2B5EF4-FFF2-40B4-BE49-F238E27FC236}">
                <a16:creationId xmlns:a16="http://schemas.microsoft.com/office/drawing/2014/main" xmlns="" id="{B02CF2BD-89A3-42F7-B7E0-6371A22E2D7B}"/>
              </a:ext>
            </a:extLst>
          </p:cNvPr>
          <p:cNvSpPr/>
          <p:nvPr/>
        </p:nvSpPr>
        <p:spPr>
          <a:xfrm>
            <a:off x="8375667" y="5074658"/>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2</a:t>
            </a:r>
          </a:p>
        </p:txBody>
      </p:sp>
      <p:sp>
        <p:nvSpPr>
          <p:cNvPr id="61" name="Rectangle 60">
            <a:extLst>
              <a:ext uri="{FF2B5EF4-FFF2-40B4-BE49-F238E27FC236}">
                <a16:creationId xmlns:a16="http://schemas.microsoft.com/office/drawing/2014/main" xmlns="" id="{E1C6E37B-9700-4E7A-A06F-C705C55F1226}"/>
              </a:ext>
            </a:extLst>
          </p:cNvPr>
          <p:cNvSpPr/>
          <p:nvPr/>
        </p:nvSpPr>
        <p:spPr>
          <a:xfrm>
            <a:off x="8370911" y="5435265"/>
            <a:ext cx="410923" cy="355600"/>
          </a:xfrm>
          <a:prstGeom prst="rect">
            <a:avLst/>
          </a:prstGeom>
          <a:solidFill>
            <a:schemeClr val="bg1"/>
          </a:solid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1</a:t>
            </a:r>
          </a:p>
        </p:txBody>
      </p:sp>
      <p:sp>
        <p:nvSpPr>
          <p:cNvPr id="62" name="Rectangle 61">
            <a:extLst>
              <a:ext uri="{FF2B5EF4-FFF2-40B4-BE49-F238E27FC236}">
                <a16:creationId xmlns:a16="http://schemas.microsoft.com/office/drawing/2014/main" xmlns="" id="{976F2E5E-037F-4051-803D-88BC036C8DC3}"/>
              </a:ext>
            </a:extLst>
          </p:cNvPr>
          <p:cNvSpPr/>
          <p:nvPr/>
        </p:nvSpPr>
        <p:spPr>
          <a:xfrm>
            <a:off x="2286001"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1</a:t>
            </a:r>
          </a:p>
        </p:txBody>
      </p:sp>
      <p:sp>
        <p:nvSpPr>
          <p:cNvPr id="63" name="Rectangle 62">
            <a:extLst>
              <a:ext uri="{FF2B5EF4-FFF2-40B4-BE49-F238E27FC236}">
                <a16:creationId xmlns:a16="http://schemas.microsoft.com/office/drawing/2014/main" xmlns="" id="{3E126DC3-B733-4A1D-A676-D425505D8F86}"/>
              </a:ext>
            </a:extLst>
          </p:cNvPr>
          <p:cNvSpPr/>
          <p:nvPr/>
        </p:nvSpPr>
        <p:spPr>
          <a:xfrm>
            <a:off x="2738493"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5" name="Rectangle 64">
            <a:extLst>
              <a:ext uri="{FF2B5EF4-FFF2-40B4-BE49-F238E27FC236}">
                <a16:creationId xmlns:a16="http://schemas.microsoft.com/office/drawing/2014/main" xmlns="" id="{AADA50C3-D418-42B6-8461-86210B3535E2}"/>
              </a:ext>
            </a:extLst>
          </p:cNvPr>
          <p:cNvSpPr/>
          <p:nvPr/>
        </p:nvSpPr>
        <p:spPr>
          <a:xfrm>
            <a:off x="3195693"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6" name="Rectangle 65">
            <a:extLst>
              <a:ext uri="{FF2B5EF4-FFF2-40B4-BE49-F238E27FC236}">
                <a16:creationId xmlns:a16="http://schemas.microsoft.com/office/drawing/2014/main" xmlns="" id="{BD090B8B-0014-4E6A-B5FF-4978FE7BCA74}"/>
              </a:ext>
            </a:extLst>
          </p:cNvPr>
          <p:cNvSpPr/>
          <p:nvPr/>
        </p:nvSpPr>
        <p:spPr>
          <a:xfrm>
            <a:off x="3648185"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3</a:t>
            </a:r>
          </a:p>
        </p:txBody>
      </p:sp>
      <p:sp>
        <p:nvSpPr>
          <p:cNvPr id="67" name="Rectangle 66">
            <a:extLst>
              <a:ext uri="{FF2B5EF4-FFF2-40B4-BE49-F238E27FC236}">
                <a16:creationId xmlns:a16="http://schemas.microsoft.com/office/drawing/2014/main" xmlns="" id="{FDB9A4D0-C894-4F42-AAF7-E8B1E5FC7578}"/>
              </a:ext>
            </a:extLst>
          </p:cNvPr>
          <p:cNvSpPr/>
          <p:nvPr/>
        </p:nvSpPr>
        <p:spPr>
          <a:xfrm>
            <a:off x="4123589"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5</a:t>
            </a:r>
          </a:p>
        </p:txBody>
      </p:sp>
      <p:sp>
        <p:nvSpPr>
          <p:cNvPr id="68" name="Rectangle 67">
            <a:extLst>
              <a:ext uri="{FF2B5EF4-FFF2-40B4-BE49-F238E27FC236}">
                <a16:creationId xmlns:a16="http://schemas.microsoft.com/office/drawing/2014/main" xmlns="" id="{DE1F08FF-C2F8-497D-821A-C34039B59ED6}"/>
              </a:ext>
            </a:extLst>
          </p:cNvPr>
          <p:cNvSpPr/>
          <p:nvPr/>
        </p:nvSpPr>
        <p:spPr>
          <a:xfrm>
            <a:off x="4576081" y="577697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69" name="Rectangle 68">
            <a:extLst>
              <a:ext uri="{FF2B5EF4-FFF2-40B4-BE49-F238E27FC236}">
                <a16:creationId xmlns:a16="http://schemas.microsoft.com/office/drawing/2014/main" xmlns="" id="{10471F4A-7CAE-472E-99A8-BBCA0A256D68}"/>
              </a:ext>
            </a:extLst>
          </p:cNvPr>
          <p:cNvSpPr/>
          <p:nvPr/>
        </p:nvSpPr>
        <p:spPr>
          <a:xfrm>
            <a:off x="5061572"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7</a:t>
            </a:r>
          </a:p>
        </p:txBody>
      </p:sp>
      <p:sp>
        <p:nvSpPr>
          <p:cNvPr id="70" name="Rectangle 69">
            <a:extLst>
              <a:ext uri="{FF2B5EF4-FFF2-40B4-BE49-F238E27FC236}">
                <a16:creationId xmlns:a16="http://schemas.microsoft.com/office/drawing/2014/main" xmlns="" id="{EAD2DF16-89F1-414F-B373-D4C4E119574C}"/>
              </a:ext>
            </a:extLst>
          </p:cNvPr>
          <p:cNvSpPr/>
          <p:nvPr/>
        </p:nvSpPr>
        <p:spPr>
          <a:xfrm>
            <a:off x="5514064" y="5775348"/>
            <a:ext cx="457200"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solidFill>
                  <a:schemeClr val="tx1"/>
                </a:solidFill>
              </a:rPr>
              <a:t>8</a:t>
            </a:r>
          </a:p>
        </p:txBody>
      </p:sp>
      <p:sp>
        <p:nvSpPr>
          <p:cNvPr id="5" name="Oval 4">
            <a:extLst>
              <a:ext uri="{FF2B5EF4-FFF2-40B4-BE49-F238E27FC236}">
                <a16:creationId xmlns:a16="http://schemas.microsoft.com/office/drawing/2014/main" xmlns="" id="{8BBA169B-A0CD-413A-8A2C-93EA70338E50}"/>
              </a:ext>
            </a:extLst>
          </p:cNvPr>
          <p:cNvSpPr/>
          <p:nvPr/>
        </p:nvSpPr>
        <p:spPr>
          <a:xfrm>
            <a:off x="5747372" y="4747465"/>
            <a:ext cx="600812" cy="3407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80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7"/>
                                        </p:tgtEl>
                                        <p:attrNameLst>
                                          <p:attrName>style.visibility</p:attrName>
                                        </p:attrNameLst>
                                      </p:cBhvr>
                                      <p:to>
                                        <p:strVal val="visible"/>
                                      </p:to>
                                    </p:set>
                                  </p:childTnLst>
                                </p:cTn>
                              </p:par>
                              <p:par>
                                <p:cTn id="48" presetID="10" presetClass="exit" presetSubtype="0" fill="hold" nodeType="withEffect">
                                  <p:stCondLst>
                                    <p:cond delay="0"/>
                                  </p:stCondLst>
                                  <p:childTnLst>
                                    <p:animEffect transition="out" filter="fade">
                                      <p:cBhvr>
                                        <p:cTn id="49" dur="500"/>
                                        <p:tgtEl>
                                          <p:spTgt spid="46"/>
                                        </p:tgtEl>
                                      </p:cBhvr>
                                    </p:animEffect>
                                    <p:set>
                                      <p:cBhvr>
                                        <p:cTn id="50" dur="1" fill="hold">
                                          <p:stCondLst>
                                            <p:cond delay="499"/>
                                          </p:stCondLst>
                                        </p:cTn>
                                        <p:tgtEl>
                                          <p:spTgt spid="4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0" presetClass="exit" presetSubtype="0" fill="hold" nodeType="withEffect">
                                  <p:stCondLst>
                                    <p:cond delay="0"/>
                                  </p:stCondLst>
                                  <p:childTnLst>
                                    <p:animEffect transition="out" filter="fade">
                                      <p:cBhvr>
                                        <p:cTn id="60" dur="500"/>
                                        <p:tgtEl>
                                          <p:spTgt spid="47"/>
                                        </p:tgtEl>
                                      </p:cBhvr>
                                    </p:animEffect>
                                    <p:set>
                                      <p:cBhvr>
                                        <p:cTn id="61" dur="1" fill="hold">
                                          <p:stCondLst>
                                            <p:cond delay="499"/>
                                          </p:stCondLst>
                                        </p:cTn>
                                        <p:tgtEl>
                                          <p:spTgt spid="47"/>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0" presetClass="exit" presetSubtype="0" fill="hold" nodeType="withEffect">
                                  <p:stCondLst>
                                    <p:cond delay="0"/>
                                  </p:stCondLst>
                                  <p:childTnLst>
                                    <p:animEffect transition="out" filter="fade">
                                      <p:cBhvr>
                                        <p:cTn id="71" dur="500"/>
                                        <p:tgtEl>
                                          <p:spTgt spid="48"/>
                                        </p:tgtEl>
                                      </p:cBhvr>
                                    </p:animEffect>
                                    <p:set>
                                      <p:cBhvr>
                                        <p:cTn id="72" dur="1" fill="hold">
                                          <p:stCondLst>
                                            <p:cond delay="499"/>
                                          </p:stCondLst>
                                        </p:cTn>
                                        <p:tgtEl>
                                          <p:spTgt spid="4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0" presetClass="exit" presetSubtype="0" fill="hold" nodeType="withEffect">
                                  <p:stCondLst>
                                    <p:cond delay="0"/>
                                  </p:stCondLst>
                                  <p:childTnLst>
                                    <p:animEffect transition="out" filter="fade">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58"/>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51"/>
                                        </p:tgtEl>
                                        <p:attrNameLst>
                                          <p:attrName>style.visibility</p:attrName>
                                        </p:attrNameLst>
                                      </p:cBhvr>
                                      <p:to>
                                        <p:strVal val="visible"/>
                                      </p:to>
                                    </p:set>
                                  </p:childTnLst>
                                </p:cTn>
                              </p:par>
                              <p:par>
                                <p:cTn id="92" presetID="10" presetClass="exit" presetSubtype="0" fill="hold" nodeType="withEffect">
                                  <p:stCondLst>
                                    <p:cond delay="0"/>
                                  </p:stCondLst>
                                  <p:childTnLst>
                                    <p:animEffect transition="out" filter="fade">
                                      <p:cBhvr>
                                        <p:cTn id="93" dur="500"/>
                                        <p:tgtEl>
                                          <p:spTgt spid="50"/>
                                        </p:tgtEl>
                                      </p:cBhvr>
                                    </p:animEffect>
                                    <p:set>
                                      <p:cBhvr>
                                        <p:cTn id="94" dur="1" fill="hold">
                                          <p:stCondLst>
                                            <p:cond delay="499"/>
                                          </p:stCondLst>
                                        </p:cTn>
                                        <p:tgtEl>
                                          <p:spTgt spid="5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0" presetClass="exit" presetSubtype="0" fill="hold" nodeType="withEffect">
                                  <p:stCondLst>
                                    <p:cond delay="0"/>
                                  </p:stCondLst>
                                  <p:childTnLst>
                                    <p:animEffect transition="out" filter="fade">
                                      <p:cBhvr>
                                        <p:cTn id="104" dur="500"/>
                                        <p:tgtEl>
                                          <p:spTgt spid="51"/>
                                        </p:tgtEl>
                                      </p:cBhvr>
                                    </p:animEffect>
                                    <p:set>
                                      <p:cBhvr>
                                        <p:cTn id="105" dur="1" fill="hold">
                                          <p:stCondLst>
                                            <p:cond delay="499"/>
                                          </p:stCondLst>
                                        </p:cTn>
                                        <p:tgtEl>
                                          <p:spTgt spid="5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3"/>
                                        </p:tgtEl>
                                        <p:attrNameLst>
                                          <p:attrName>style.visibility</p:attrName>
                                        </p:attrNameLst>
                                      </p:cBhvr>
                                      <p:to>
                                        <p:strVal val="visible"/>
                                      </p:to>
                                    </p:set>
                                  </p:childTnLst>
                                </p:cTn>
                              </p:par>
                              <p:par>
                                <p:cTn id="114" presetID="10" presetClass="exit" presetSubtype="0" fill="hold" nodeType="withEffect">
                                  <p:stCondLst>
                                    <p:cond delay="0"/>
                                  </p:stCondLst>
                                  <p:childTnLst>
                                    <p:animEffect transition="out" filter="fade">
                                      <p:cBhvr>
                                        <p:cTn id="115" dur="500"/>
                                        <p:tgtEl>
                                          <p:spTgt spid="52"/>
                                        </p:tgtEl>
                                      </p:cBhvr>
                                    </p:animEffect>
                                    <p:set>
                                      <p:cBhvr>
                                        <p:cTn id="116" dur="1" fill="hold">
                                          <p:stCondLst>
                                            <p:cond delay="499"/>
                                          </p:stCondLst>
                                        </p:cTn>
                                        <p:tgtEl>
                                          <p:spTgt spid="52"/>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1"/>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4">
                                            <p:txEl>
                                              <p:pRg st="6" end="6"/>
                                            </p:txEl>
                                          </p:spTgt>
                                        </p:tgtEl>
                                        <p:attrNameLst>
                                          <p:attrName>style.visibility</p:attrName>
                                        </p:attrNameLst>
                                      </p:cBhvr>
                                      <p:to>
                                        <p:strVal val="visible"/>
                                      </p:to>
                                    </p:set>
                                  </p:childTnLst>
                                </p:cTn>
                              </p:par>
                              <p:par>
                                <p:cTn id="125" presetID="10" presetClass="exit" presetSubtype="0" fill="hold" nodeType="withEffect">
                                  <p:stCondLst>
                                    <p:cond delay="0"/>
                                  </p:stCondLst>
                                  <p:childTnLst>
                                    <p:animEffect transition="out" filter="fade">
                                      <p:cBhvr>
                                        <p:cTn id="126" dur="500"/>
                                        <p:tgtEl>
                                          <p:spTgt spid="53"/>
                                        </p:tgtEl>
                                      </p:cBhvr>
                                    </p:animEffect>
                                    <p:set>
                                      <p:cBhvr>
                                        <p:cTn id="127" dur="1" fill="hold">
                                          <p:stCondLst>
                                            <p:cond delay="499"/>
                                          </p:stCondLst>
                                        </p:cTn>
                                        <p:tgtEl>
                                          <p:spTgt spid="53"/>
                                        </p:tgtEl>
                                        <p:attrNameLst>
                                          <p:attrName>style.visibility</p:attrName>
                                        </p:attrNameLst>
                                      </p:cBhvr>
                                      <p:to>
                                        <p:strVal val="hidden"/>
                                      </p:to>
                                    </p:set>
                                  </p:childTnLst>
                                </p:cTn>
                              </p:par>
                              <p:par>
                                <p:cTn id="128" presetID="1" presetClass="entr" presetSubtype="0" fill="hold" grpId="0" nodeType="withEffect">
                                  <p:stCondLst>
                                    <p:cond delay="0"/>
                                  </p:stCondLst>
                                  <p:childTnLst>
                                    <p:set>
                                      <p:cBhvr>
                                        <p:cTn id="129" dur="1" fill="hold">
                                          <p:stCondLst>
                                            <p:cond delay="0"/>
                                          </p:stCondLst>
                                        </p:cTn>
                                        <p:tgtEl>
                                          <p:spTgt spid="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6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63"/>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65"/>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6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67"/>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68"/>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69"/>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9" grpId="0" animBg="1"/>
      <p:bldP spid="70" grpId="0" animBg="1"/>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Things to Note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990600"/>
            <a:ext cx="8503920" cy="4572000"/>
          </a:xfrm>
        </p:spPr>
        <p:txBody>
          <a:bodyPr>
            <a:noAutofit/>
          </a:bodyPr>
          <a:lstStyle/>
          <a:p>
            <a:endParaRPr lang="en-AU" sz="2400" dirty="0">
              <a:solidFill>
                <a:srgbClr val="000000"/>
              </a:solidFill>
              <a:latin typeface="CMSS10"/>
            </a:endParaRPr>
          </a:p>
          <a:p>
            <a:r>
              <a:rPr lang="en-AU" sz="2400"/>
              <a:t>Consultation times</a:t>
            </a:r>
            <a:endParaRPr lang="en-AU" sz="2400" dirty="0"/>
          </a:p>
          <a:p>
            <a:pPr lvl="1"/>
            <a:r>
              <a:rPr lang="en-AU" sz="1900" dirty="0"/>
              <a:t>Details on Moodle</a:t>
            </a:r>
            <a:endParaRPr lang="en-AU" sz="2400" dirty="0"/>
          </a:p>
          <a:p>
            <a:r>
              <a:rPr lang="en-AU" sz="2400" dirty="0"/>
              <a:t>Tutorial week 3 has been uploaded</a:t>
            </a:r>
          </a:p>
          <a:p>
            <a:pPr lvl="1"/>
            <a:r>
              <a:rPr lang="en-AU" sz="1900" dirty="0"/>
              <a:t>You need to attempt the starred questions before your lab next week to get participation marks</a:t>
            </a:r>
          </a:p>
          <a:p>
            <a:r>
              <a:rPr lang="en-AU" sz="2400" dirty="0"/>
              <a:t>Assignment 1 has been released (due 18-March 23:55:00)</a:t>
            </a:r>
          </a:p>
          <a:p>
            <a:pPr lvl="1"/>
            <a:r>
              <a:rPr lang="en-AU" sz="1900" dirty="0"/>
              <a:t>Start early! Don’t live dangerously</a:t>
            </a:r>
          </a:p>
        </p:txBody>
      </p:sp>
      <p:cxnSp>
        <p:nvCxnSpPr>
          <p:cNvPr id="6" name="Straight Arrow Connector 5">
            <a:extLst>
              <a:ext uri="{FF2B5EF4-FFF2-40B4-BE49-F238E27FC236}">
                <a16:creationId xmlns:a16="http://schemas.microsoft.com/office/drawing/2014/main" xmlns="" id="{7C28E02D-DFDE-40AD-B43E-DAFCEB22C31B}"/>
              </a:ext>
            </a:extLst>
          </p:cNvPr>
          <p:cNvCxnSpPr>
            <a:cxnSpLocks/>
          </p:cNvCxnSpPr>
          <p:nvPr/>
        </p:nvCxnSpPr>
        <p:spPr>
          <a:xfrm>
            <a:off x="3810000" y="4105682"/>
            <a:ext cx="1340161" cy="87569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erson looking at the camera&#10;&#10;Description generated with very high confidence">
            <a:extLst>
              <a:ext uri="{FF2B5EF4-FFF2-40B4-BE49-F238E27FC236}">
                <a16:creationId xmlns:a16="http://schemas.microsoft.com/office/drawing/2014/main" xmlns="" id="{2DD1F44B-F055-4CDB-8852-C43BE1433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0161" y="4101356"/>
            <a:ext cx="3655511" cy="2307034"/>
          </a:xfrm>
          <a:prstGeom prst="rect">
            <a:avLst/>
          </a:prstGeom>
        </p:spPr>
      </p:pic>
    </p:spTree>
    <p:extLst>
      <p:ext uri="{BB962C8B-B14F-4D97-AF65-F5344CB8AC3E}">
        <p14:creationId xmlns:p14="http://schemas.microsoft.com/office/powerpoint/2010/main" val="2681360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4F0F0-CE44-4AF9-A8B1-7DDBD3BEE34C}"/>
              </a:ext>
            </a:extLst>
          </p:cNvPr>
          <p:cNvSpPr>
            <a:spLocks noGrp="1"/>
          </p:cNvSpPr>
          <p:nvPr>
            <p:ph type="title"/>
          </p:nvPr>
        </p:nvSpPr>
        <p:spPr/>
        <p:txBody>
          <a:bodyPr/>
          <a:lstStyle/>
          <a:p>
            <a:r>
              <a:rPr lang="en-AU" dirty="0"/>
              <a:t>Analysis of Counting Sort</a:t>
            </a:r>
          </a:p>
        </p:txBody>
      </p:sp>
      <p:sp>
        <p:nvSpPr>
          <p:cNvPr id="3" name="Footer Placeholder 2">
            <a:extLst>
              <a:ext uri="{FF2B5EF4-FFF2-40B4-BE49-F238E27FC236}">
                <a16:creationId xmlns:a16="http://schemas.microsoft.com/office/drawing/2014/main" xmlns=""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59988C50-3714-492A-8A43-D5A8170CA919}"/>
              </a:ext>
            </a:extLst>
          </p:cNvPr>
          <p:cNvSpPr>
            <a:spLocks noGrp="1"/>
          </p:cNvSpPr>
          <p:nvPr>
            <p:ph sz="quarter" idx="1"/>
          </p:nvPr>
        </p:nvSpPr>
        <p:spPr>
          <a:xfrm>
            <a:off x="301752" y="1056751"/>
            <a:ext cx="6632448" cy="2143649"/>
          </a:xfrm>
        </p:spPr>
        <p:txBody>
          <a:bodyPr>
            <a:normAutofit fontScale="55000" lnSpcReduction="20000"/>
          </a:bodyPr>
          <a:lstStyle/>
          <a:p>
            <a:r>
              <a:rPr lang="en-AU" dirty="0"/>
              <a:t>Find the maximum integer in the array and call it </a:t>
            </a:r>
            <a:r>
              <a:rPr lang="en-AU" b="1" u="sng" dirty="0"/>
              <a:t>max</a:t>
            </a:r>
            <a:r>
              <a:rPr lang="en-AU" dirty="0"/>
              <a:t>.</a:t>
            </a:r>
          </a:p>
          <a:p>
            <a:r>
              <a:rPr lang="en-AU" dirty="0"/>
              <a:t>Create an empty array </a:t>
            </a:r>
            <a:r>
              <a:rPr lang="en-AU" b="1" dirty="0"/>
              <a:t>“count” </a:t>
            </a:r>
            <a:r>
              <a:rPr lang="en-AU" dirty="0"/>
              <a:t>of size </a:t>
            </a:r>
            <a:r>
              <a:rPr lang="en-AU" b="1" u="sng" dirty="0"/>
              <a:t>max</a:t>
            </a:r>
            <a:r>
              <a:rPr lang="en-AU" dirty="0"/>
              <a:t> each value initialized to 0</a:t>
            </a:r>
          </a:p>
          <a:p>
            <a:pPr marL="0" indent="0">
              <a:buNone/>
            </a:pPr>
            <a:r>
              <a:rPr lang="en-AU" dirty="0">
                <a:solidFill>
                  <a:srgbClr val="00B050"/>
                </a:solidFill>
              </a:rPr>
              <a:t>// count # of occurrences for each value</a:t>
            </a:r>
          </a:p>
          <a:p>
            <a:r>
              <a:rPr lang="en-AU" dirty="0"/>
              <a:t>For each value in </a:t>
            </a:r>
            <a:r>
              <a:rPr lang="en-AU" b="1" dirty="0"/>
              <a:t>“Input”:</a:t>
            </a:r>
          </a:p>
          <a:p>
            <a:pPr lvl="1"/>
            <a:r>
              <a:rPr lang="en-AU" b="1" dirty="0"/>
              <a:t>Count[value]+=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 x to Output </a:t>
            </a:r>
            <a:r>
              <a:rPr lang="en-AU" dirty="0" err="1"/>
              <a:t>NumOfOccurrences</a:t>
            </a:r>
            <a:r>
              <a:rPr lang="en-AU" dirty="0"/>
              <a:t> times</a:t>
            </a:r>
          </a:p>
        </p:txBody>
      </p:sp>
      <p:sp>
        <p:nvSpPr>
          <p:cNvPr id="5" name="Content Placeholder 3">
            <a:extLst>
              <a:ext uri="{FF2B5EF4-FFF2-40B4-BE49-F238E27FC236}">
                <a16:creationId xmlns:a16="http://schemas.microsoft.com/office/drawing/2014/main" xmlns="" id="{62F47EE5-87AB-4875-8A5C-383BA611C4A7}"/>
              </a:ext>
            </a:extLst>
          </p:cNvPr>
          <p:cNvSpPr txBox="1">
            <a:spLocks/>
          </p:cNvSpPr>
          <p:nvPr/>
        </p:nvSpPr>
        <p:spPr>
          <a:xfrm>
            <a:off x="301752" y="3088753"/>
            <a:ext cx="8424672" cy="314124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N be the size of Input array and D be the domain size (e.g., </a:t>
            </a:r>
            <a:r>
              <a:rPr lang="en-AU" sz="1600" b="1" u="sng" dirty="0">
                <a:highlight>
                  <a:srgbClr val="FFFFFF"/>
                </a:highlight>
              </a:rPr>
              <a:t>max)</a:t>
            </a:r>
            <a:r>
              <a:rPr lang="en-AU" sz="1600" dirty="0">
                <a:highlight>
                  <a:srgbClr val="FFFFFF"/>
                </a:highlight>
              </a:rPr>
              <a:t>, i.e., D is the size of </a:t>
            </a:r>
            <a:r>
              <a:rPr lang="en-AU" sz="1600" b="1" u="sng" dirty="0">
                <a:highlight>
                  <a:srgbClr val="FFFFFF"/>
                </a:highlight>
              </a:rPr>
              <a:t>count</a:t>
            </a:r>
            <a:r>
              <a:rPr lang="en-AU" sz="1600" dirty="0">
                <a:highlight>
                  <a:srgbClr val="FFFFFF"/>
                </a:highlight>
              </a:rPr>
              <a:t> array. </a:t>
            </a:r>
          </a:p>
          <a:p>
            <a:pPr marL="0" indent="0">
              <a:buNone/>
            </a:pPr>
            <a:r>
              <a:rPr lang="en-AU" sz="1600" dirty="0">
                <a:solidFill>
                  <a:srgbClr val="FF0000"/>
                </a:solidFill>
                <a:highlight>
                  <a:srgbClr val="FFFFFF"/>
                </a:highlight>
              </a:rPr>
              <a:t>Time Complexity:</a:t>
            </a:r>
          </a:p>
          <a:p>
            <a:r>
              <a:rPr lang="en-AU" sz="1600" dirty="0">
                <a:highlight>
                  <a:srgbClr val="FFFFFF"/>
                </a:highlight>
              </a:rPr>
              <a:t>O(N+D) – worst-case, best-case, average-case all are the same</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r>
              <a:rPr lang="en-AU" sz="1600" dirty="0">
                <a:solidFill>
                  <a:srgbClr val="FF0000"/>
                </a:solidFill>
                <a:highlight>
                  <a:srgbClr val="FFFFFF"/>
                </a:highlight>
              </a:rPr>
              <a:t>Is counting sort stable?</a:t>
            </a:r>
          </a:p>
          <a:p>
            <a:pPr marL="0" indent="0">
              <a:buNone/>
            </a:pPr>
            <a:r>
              <a:rPr lang="en-AU" sz="1600" dirty="0">
                <a:highlight>
                  <a:srgbClr val="FFFFFF"/>
                </a:highlight>
              </a:rPr>
              <a:t>No, because it counts the values but does not distinguishes between them. However, it can be made stable (shown later).</a:t>
            </a: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2958470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3466A-26DF-472B-8CFC-0B6AC97AA780}"/>
              </a:ext>
            </a:extLst>
          </p:cNvPr>
          <p:cNvSpPr>
            <a:spLocks noGrp="1"/>
          </p:cNvSpPr>
          <p:nvPr>
            <p:ph type="title"/>
          </p:nvPr>
        </p:nvSpPr>
        <p:spPr/>
        <p:txBody>
          <a:bodyPr/>
          <a:lstStyle/>
          <a:p>
            <a:r>
              <a:rPr lang="en-AU" dirty="0"/>
              <a:t>Counting Sort for alphabets</a:t>
            </a:r>
          </a:p>
        </p:txBody>
      </p:sp>
      <p:sp>
        <p:nvSpPr>
          <p:cNvPr id="3" name="Footer Placeholder 2">
            <a:extLst>
              <a:ext uri="{FF2B5EF4-FFF2-40B4-BE49-F238E27FC236}">
                <a16:creationId xmlns:a16="http://schemas.microsoft.com/office/drawing/2014/main" xmlns="" id="{57502A8D-1C69-4AE3-93DC-C655AB7B5A7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D91C3CD7-3C01-40E8-B324-74FCCEEDD395}"/>
              </a:ext>
            </a:extLst>
          </p:cNvPr>
          <p:cNvSpPr>
            <a:spLocks noGrp="1"/>
          </p:cNvSpPr>
          <p:nvPr>
            <p:ph sz="quarter" idx="1"/>
          </p:nvPr>
        </p:nvSpPr>
        <p:spPr>
          <a:xfrm>
            <a:off x="301752" y="1005296"/>
            <a:ext cx="8613648" cy="5166903"/>
          </a:xfrm>
        </p:spPr>
        <p:txBody>
          <a:bodyPr>
            <a:normAutofit fontScale="77500" lnSpcReduction="20000"/>
          </a:bodyPr>
          <a:lstStyle/>
          <a:p>
            <a:r>
              <a:rPr lang="en-AU" dirty="0"/>
              <a:t>Counting sort can also be applied to sort an array of alphabets</a:t>
            </a:r>
          </a:p>
          <a:p>
            <a:r>
              <a:rPr lang="en-AU" dirty="0"/>
              <a:t>e.g., Array = [B,C,D,B,C,A]</a:t>
            </a:r>
          </a:p>
          <a:p>
            <a:r>
              <a:rPr lang="en-AU" dirty="0"/>
              <a:t>Count # occurrences for each letter</a:t>
            </a:r>
          </a:p>
          <a:p>
            <a:pPr lvl="1"/>
            <a:r>
              <a:rPr lang="en-AU" dirty="0"/>
              <a:t>A refers to index 1 in count array</a:t>
            </a:r>
          </a:p>
          <a:p>
            <a:pPr lvl="1"/>
            <a:r>
              <a:rPr lang="en-AU" dirty="0"/>
              <a:t>B refers to index 2 in count array</a:t>
            </a:r>
          </a:p>
          <a:p>
            <a:pPr lvl="1"/>
            <a:r>
              <a:rPr lang="en-AU" dirty="0"/>
              <a:t>and so on</a:t>
            </a:r>
          </a:p>
          <a:p>
            <a:r>
              <a:rPr lang="en-AU" dirty="0"/>
              <a:t>The mapping can be done using ASCII</a:t>
            </a:r>
          </a:p>
          <a:p>
            <a:pPr lvl="1"/>
            <a:r>
              <a:rPr lang="en-AU" dirty="0"/>
              <a:t>e.g., in python </a:t>
            </a:r>
          </a:p>
          <a:p>
            <a:pPr lvl="1"/>
            <a:r>
              <a:rPr lang="en-AU" dirty="0" err="1"/>
              <a:t>ord</a:t>
            </a:r>
            <a:r>
              <a:rPr lang="en-AU" dirty="0"/>
              <a:t>(“A”) gives 65</a:t>
            </a:r>
          </a:p>
          <a:p>
            <a:pPr lvl="1"/>
            <a:r>
              <a:rPr lang="en-AU" dirty="0" err="1"/>
              <a:t>ord</a:t>
            </a:r>
            <a:r>
              <a:rPr lang="en-AU" dirty="0"/>
              <a:t>(“B”) gives 66</a:t>
            </a:r>
          </a:p>
          <a:p>
            <a:pPr lvl="1"/>
            <a:r>
              <a:rPr lang="en-AU" dirty="0"/>
              <a:t>and so on</a:t>
            </a:r>
          </a:p>
          <a:p>
            <a:r>
              <a:rPr lang="en-AU" dirty="0"/>
              <a:t>For any letter char, we can get its index </a:t>
            </a:r>
          </a:p>
          <a:p>
            <a:pPr lvl="1"/>
            <a:r>
              <a:rPr lang="en-AU" dirty="0" err="1"/>
              <a:t>ord</a:t>
            </a:r>
            <a:r>
              <a:rPr lang="en-AU" dirty="0"/>
              <a:t>(char) – 64  </a:t>
            </a:r>
          </a:p>
          <a:p>
            <a:r>
              <a:rPr lang="en-AU" dirty="0"/>
              <a:t>After counting, print # occurrences as in counting sort</a:t>
            </a:r>
          </a:p>
          <a:p>
            <a:r>
              <a:rPr lang="en-AU" dirty="0"/>
              <a:t>Conversion from integer to character can be done easily</a:t>
            </a:r>
          </a:p>
          <a:p>
            <a:pPr lvl="1"/>
            <a:r>
              <a:rPr lang="en-AU" dirty="0" err="1"/>
              <a:t>chr</a:t>
            </a:r>
            <a:r>
              <a:rPr lang="en-AU" dirty="0"/>
              <a:t>(65) </a:t>
            </a:r>
            <a:r>
              <a:rPr lang="en-AU" dirty="0">
                <a:sym typeface="Wingdings" panose="05000000000000000000" pitchFamily="2" charset="2"/>
              </a:rPr>
              <a:t> a</a:t>
            </a:r>
          </a:p>
          <a:p>
            <a:pPr lvl="1"/>
            <a:r>
              <a:rPr lang="en-AU" dirty="0" err="1">
                <a:sym typeface="Wingdings" panose="05000000000000000000" pitchFamily="2" charset="2"/>
              </a:rPr>
              <a:t>chr</a:t>
            </a:r>
            <a:r>
              <a:rPr lang="en-AU" dirty="0">
                <a:sym typeface="Wingdings" panose="05000000000000000000" pitchFamily="2" charset="2"/>
              </a:rPr>
              <a:t>(66) b</a:t>
            </a:r>
          </a:p>
          <a:p>
            <a:pPr lvl="1"/>
            <a:r>
              <a:rPr lang="en-AU" dirty="0" err="1">
                <a:sym typeface="Wingdings" panose="05000000000000000000" pitchFamily="2" charset="2"/>
              </a:rPr>
              <a:t>chr</a:t>
            </a:r>
            <a:r>
              <a:rPr lang="en-AU" dirty="0">
                <a:sym typeface="Wingdings" panose="05000000000000000000" pitchFamily="2" charset="2"/>
              </a:rPr>
              <a:t>(index+64)</a:t>
            </a:r>
            <a:endParaRPr lang="en-AU" dirty="0"/>
          </a:p>
          <a:p>
            <a:pPr lvl="1"/>
            <a:endParaRPr lang="en-AU" dirty="0"/>
          </a:p>
          <a:p>
            <a:endParaRPr lang="en-AU" dirty="0"/>
          </a:p>
        </p:txBody>
      </p:sp>
      <p:graphicFrame>
        <p:nvGraphicFramePr>
          <p:cNvPr id="5" name="Table 4">
            <a:extLst>
              <a:ext uri="{FF2B5EF4-FFF2-40B4-BE49-F238E27FC236}">
                <a16:creationId xmlns:a16="http://schemas.microsoft.com/office/drawing/2014/main" xmlns="" id="{3DA715D2-10B6-4588-A72A-8B415D6854F5}"/>
              </a:ext>
            </a:extLst>
          </p:cNvPr>
          <p:cNvGraphicFramePr>
            <a:graphicFrameLocks noGrp="1"/>
          </p:cNvGraphicFramePr>
          <p:nvPr>
            <p:extLst/>
          </p:nvPr>
        </p:nvGraphicFramePr>
        <p:xfrm>
          <a:off x="7895932" y="2830604"/>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a16="http://schemas.microsoft.com/office/drawing/2014/main" xmlns=""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t>25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t>26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bl>
          </a:graphicData>
        </a:graphic>
      </p:graphicFrame>
      <p:graphicFrame>
        <p:nvGraphicFramePr>
          <p:cNvPr id="6" name="Table 5">
            <a:extLst>
              <a:ext uri="{FF2B5EF4-FFF2-40B4-BE49-F238E27FC236}">
                <a16:creationId xmlns:a16="http://schemas.microsoft.com/office/drawing/2014/main" xmlns="" id="{B477587B-1E59-4335-995B-B82453399258}"/>
              </a:ext>
            </a:extLst>
          </p:cNvPr>
          <p:cNvGraphicFramePr>
            <a:graphicFrameLocks noGrp="1"/>
          </p:cNvGraphicFramePr>
          <p:nvPr>
            <p:extLst/>
          </p:nvPr>
        </p:nvGraphicFramePr>
        <p:xfrm>
          <a:off x="8370912" y="2824480"/>
          <a:ext cx="410923" cy="2966720"/>
        </p:xfrm>
        <a:graphic>
          <a:graphicData uri="http://schemas.openxmlformats.org/drawingml/2006/table">
            <a:tbl>
              <a:tblPr firstRow="1" bandRow="1">
                <a:tableStyleId>{5940675A-B579-460E-94D1-54222C63F5DA}</a:tableStyleId>
              </a:tblPr>
              <a:tblGrid>
                <a:gridCol w="410923">
                  <a:extLst>
                    <a:ext uri="{9D8B030D-6E8A-4147-A177-3AD203B41FA5}">
                      <a16:colId xmlns:a16="http://schemas.microsoft.com/office/drawing/2014/main" xmlns="" val="1443587654"/>
                    </a:ext>
                  </a:extLst>
                </a:gridCol>
              </a:tblGrid>
              <a:tr h="370840">
                <a:tc>
                  <a:txBody>
                    <a:bodyPr/>
                    <a:lstStyle/>
                    <a:p>
                      <a:pPr algn="ctr"/>
                      <a:r>
                        <a:rPr lang="en-AU" dirty="0"/>
                        <a:t>1</a:t>
                      </a:r>
                    </a:p>
                  </a:txBody>
                  <a:tcPr/>
                </a:tc>
                <a:extLst>
                  <a:ext uri="{0D108BD9-81ED-4DB2-BD59-A6C34878D82A}">
                    <a16:rowId xmlns:a16="http://schemas.microsoft.com/office/drawing/2014/main" xmlns="" val="2363227868"/>
                  </a:ext>
                </a:extLst>
              </a:tr>
              <a:tr h="370840">
                <a:tc>
                  <a:txBody>
                    <a:bodyPr/>
                    <a:lstStyle/>
                    <a:p>
                      <a:pPr algn="ctr"/>
                      <a:r>
                        <a:rPr lang="en-AU" dirty="0"/>
                        <a:t>2</a:t>
                      </a:r>
                    </a:p>
                  </a:txBody>
                  <a:tcPr/>
                </a:tc>
                <a:extLst>
                  <a:ext uri="{0D108BD9-81ED-4DB2-BD59-A6C34878D82A}">
                    <a16:rowId xmlns:a16="http://schemas.microsoft.com/office/drawing/2014/main" xmlns="" val="2632159345"/>
                  </a:ext>
                </a:extLst>
              </a:tr>
              <a:tr h="370840">
                <a:tc>
                  <a:txBody>
                    <a:bodyPr/>
                    <a:lstStyle/>
                    <a:p>
                      <a:pPr algn="ctr"/>
                      <a:r>
                        <a:rPr lang="en-AU" dirty="0"/>
                        <a:t>2</a:t>
                      </a:r>
                    </a:p>
                  </a:txBody>
                  <a:tcPr/>
                </a:tc>
                <a:extLst>
                  <a:ext uri="{0D108BD9-81ED-4DB2-BD59-A6C34878D82A}">
                    <a16:rowId xmlns:a16="http://schemas.microsoft.com/office/drawing/2014/main" xmlns="" val="186794301"/>
                  </a:ext>
                </a:extLst>
              </a:tr>
              <a:tr h="370840">
                <a:tc>
                  <a:txBody>
                    <a:bodyPr/>
                    <a:lstStyle/>
                    <a:p>
                      <a:pPr algn="ctr"/>
                      <a:r>
                        <a:rPr lang="en-AU" dirty="0"/>
                        <a:t>1</a:t>
                      </a:r>
                    </a:p>
                  </a:txBody>
                  <a:tcPr/>
                </a:tc>
                <a:extLst>
                  <a:ext uri="{0D108BD9-81ED-4DB2-BD59-A6C34878D82A}">
                    <a16:rowId xmlns:a16="http://schemas.microsoft.com/office/drawing/2014/main" xmlns="" val="3750043988"/>
                  </a:ext>
                </a:extLst>
              </a:tr>
              <a:tr h="370840">
                <a:tc>
                  <a:txBody>
                    <a:bodyPr/>
                    <a:lstStyle/>
                    <a:p>
                      <a:pPr algn="ctr"/>
                      <a:r>
                        <a:rPr lang="en-AU" dirty="0"/>
                        <a:t>0</a:t>
                      </a:r>
                    </a:p>
                  </a:txBody>
                  <a:tcPr/>
                </a:tc>
                <a:extLst>
                  <a:ext uri="{0D108BD9-81ED-4DB2-BD59-A6C34878D82A}">
                    <a16:rowId xmlns:a16="http://schemas.microsoft.com/office/drawing/2014/main" xmlns="" val="1172298450"/>
                  </a:ext>
                </a:extLst>
              </a:tr>
              <a:tr h="370840">
                <a:tc>
                  <a:txBody>
                    <a:bodyPr/>
                    <a:lstStyle/>
                    <a:p>
                      <a:pPr algn="ctr"/>
                      <a:r>
                        <a:rPr lang="en-AU" dirty="0"/>
                        <a:t>…</a:t>
                      </a:r>
                    </a:p>
                  </a:txBody>
                  <a:tcPr/>
                </a:tc>
                <a:extLst>
                  <a:ext uri="{0D108BD9-81ED-4DB2-BD59-A6C34878D82A}">
                    <a16:rowId xmlns:a16="http://schemas.microsoft.com/office/drawing/2014/main" xmlns="" val="3131005326"/>
                  </a:ext>
                </a:extLst>
              </a:tr>
              <a:tr h="370840">
                <a:tc>
                  <a:txBody>
                    <a:bodyPr/>
                    <a:lstStyle/>
                    <a:p>
                      <a:pPr algn="ctr"/>
                      <a:r>
                        <a:rPr lang="en-AU" dirty="0"/>
                        <a:t>0</a:t>
                      </a:r>
                    </a:p>
                  </a:txBody>
                  <a:tcPr/>
                </a:tc>
                <a:extLst>
                  <a:ext uri="{0D108BD9-81ED-4DB2-BD59-A6C34878D82A}">
                    <a16:rowId xmlns:a16="http://schemas.microsoft.com/office/drawing/2014/main" xmlns="" val="4012635554"/>
                  </a:ext>
                </a:extLst>
              </a:tr>
              <a:tr h="370840">
                <a:tc>
                  <a:txBody>
                    <a:bodyPr/>
                    <a:lstStyle/>
                    <a:p>
                      <a:pPr algn="ctr"/>
                      <a:r>
                        <a:rPr lang="en-AU" dirty="0"/>
                        <a:t>0</a:t>
                      </a:r>
                    </a:p>
                  </a:txBody>
                  <a:tcPr/>
                </a:tc>
                <a:extLst>
                  <a:ext uri="{0D108BD9-81ED-4DB2-BD59-A6C34878D82A}">
                    <a16:rowId xmlns:a16="http://schemas.microsoft.com/office/drawing/2014/main" xmlns="" val="3815397919"/>
                  </a:ext>
                </a:extLst>
              </a:tr>
            </a:tbl>
          </a:graphicData>
        </a:graphic>
      </p:graphicFrame>
      <p:graphicFrame>
        <p:nvGraphicFramePr>
          <p:cNvPr id="10" name="Table 9">
            <a:extLst>
              <a:ext uri="{FF2B5EF4-FFF2-40B4-BE49-F238E27FC236}">
                <a16:creationId xmlns:a16="http://schemas.microsoft.com/office/drawing/2014/main" xmlns="" id="{A2DD1B3B-3E06-4F4F-9161-397153880EB9}"/>
              </a:ext>
            </a:extLst>
          </p:cNvPr>
          <p:cNvGraphicFramePr>
            <a:graphicFrameLocks noGrp="1"/>
          </p:cNvGraphicFramePr>
          <p:nvPr>
            <p:extLst/>
          </p:nvPr>
        </p:nvGraphicFramePr>
        <p:xfrm>
          <a:off x="7485009" y="2839860"/>
          <a:ext cx="474980" cy="2966720"/>
        </p:xfrm>
        <a:graphic>
          <a:graphicData uri="http://schemas.openxmlformats.org/drawingml/2006/table">
            <a:tbl>
              <a:tblPr firstRow="1" bandRow="1">
                <a:tableStyleId>{5940675A-B579-460E-94D1-54222C63F5DA}</a:tableStyleId>
              </a:tblPr>
              <a:tblGrid>
                <a:gridCol w="474980">
                  <a:extLst>
                    <a:ext uri="{9D8B030D-6E8A-4147-A177-3AD203B41FA5}">
                      <a16:colId xmlns:a16="http://schemas.microsoft.com/office/drawing/2014/main" xmlns="" val="1443587654"/>
                    </a:ext>
                  </a:extLst>
                </a:gridCol>
              </a:tblGrid>
              <a:tr h="370840">
                <a:tc>
                  <a:txBody>
                    <a:bodyPr/>
                    <a:lstStyle/>
                    <a:p>
                      <a:r>
                        <a:rPr lang="en-AU" dirty="0">
                          <a:solidFill>
                            <a:schemeClr val="tx2">
                              <a:lumMod val="60000"/>
                              <a:lumOff val="40000"/>
                            </a:schemeClr>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solidFill>
                            <a:schemeClr val="tx2">
                              <a:lumMod val="60000"/>
                              <a:lumOff val="40000"/>
                            </a:schemeClr>
                          </a:solidFill>
                        </a:rPr>
                        <a:t>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solidFill>
                            <a:schemeClr val="tx2">
                              <a:lumMod val="60000"/>
                              <a:lumOff val="40000"/>
                            </a:schemeClr>
                          </a:solidFill>
                        </a:rPr>
                        <a:t>C</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solidFill>
                            <a:schemeClr val="tx2">
                              <a:lumMod val="60000"/>
                              <a:lumOff val="40000"/>
                            </a:schemeClr>
                          </a:solidFill>
                        </a:rPr>
                        <a:t>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solidFill>
                            <a:schemeClr val="tx2">
                              <a:lumMod val="60000"/>
                              <a:lumOff val="40000"/>
                            </a:schemeClr>
                          </a:solidFill>
                        </a:rPr>
                        <a: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solidFill>
                            <a:schemeClr val="tx2">
                              <a:lumMod val="60000"/>
                              <a:lumOff val="40000"/>
                            </a:schemeClr>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solidFill>
                            <a:schemeClr val="tx2">
                              <a:lumMod val="60000"/>
                              <a:lumOff val="40000"/>
                            </a:schemeClr>
                          </a:solidFill>
                        </a:rPr>
                        <a:t>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solidFill>
                            <a:schemeClr val="tx2">
                              <a:lumMod val="60000"/>
                              <a:lumOff val="40000"/>
                            </a:schemeClr>
                          </a:solidFill>
                        </a:rPr>
                        <a:t>Z</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bl>
          </a:graphicData>
        </a:graphic>
      </p:graphicFrame>
    </p:spTree>
    <p:extLst>
      <p:ext uri="{BB962C8B-B14F-4D97-AF65-F5344CB8AC3E}">
        <p14:creationId xmlns:p14="http://schemas.microsoft.com/office/powerpoint/2010/main" val="236056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4F0F0-CE44-4AF9-A8B1-7DDBD3BEE34C}"/>
              </a:ext>
            </a:extLst>
          </p:cNvPr>
          <p:cNvSpPr>
            <a:spLocks noGrp="1"/>
          </p:cNvSpPr>
          <p:nvPr>
            <p:ph type="title"/>
          </p:nvPr>
        </p:nvSpPr>
        <p:spPr/>
        <p:txBody>
          <a:bodyPr>
            <a:normAutofit/>
          </a:bodyPr>
          <a:lstStyle/>
          <a:p>
            <a:r>
              <a:rPr lang="en-AU" sz="2400" dirty="0"/>
              <a:t>Analysis of Counting Sort for English Alphabets</a:t>
            </a:r>
          </a:p>
        </p:txBody>
      </p:sp>
      <p:sp>
        <p:nvSpPr>
          <p:cNvPr id="3" name="Footer Placeholder 2">
            <a:extLst>
              <a:ext uri="{FF2B5EF4-FFF2-40B4-BE49-F238E27FC236}">
                <a16:creationId xmlns:a16="http://schemas.microsoft.com/office/drawing/2014/main" xmlns=""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59988C50-3714-492A-8A43-D5A8170CA919}"/>
              </a:ext>
            </a:extLst>
          </p:cNvPr>
          <p:cNvSpPr>
            <a:spLocks noGrp="1"/>
          </p:cNvSpPr>
          <p:nvPr>
            <p:ph sz="quarter" idx="1"/>
          </p:nvPr>
        </p:nvSpPr>
        <p:spPr>
          <a:xfrm>
            <a:off x="301752" y="1056751"/>
            <a:ext cx="7013448" cy="2296049"/>
          </a:xfrm>
        </p:spPr>
        <p:txBody>
          <a:bodyPr>
            <a:normAutofit fontScale="62500" lnSpcReduction="20000"/>
          </a:bodyPr>
          <a:lstStyle/>
          <a:p>
            <a:r>
              <a:rPr lang="en-AU" dirty="0"/>
              <a:t>Create an empty array </a:t>
            </a:r>
            <a:r>
              <a:rPr lang="en-AU" b="1" dirty="0"/>
              <a:t>“count” </a:t>
            </a:r>
            <a:r>
              <a:rPr lang="en-AU" dirty="0"/>
              <a:t>of size 26 each value initialized to 0</a:t>
            </a:r>
          </a:p>
          <a:p>
            <a:pPr marL="0" indent="0">
              <a:buNone/>
            </a:pPr>
            <a:r>
              <a:rPr lang="en-AU" dirty="0">
                <a:solidFill>
                  <a:srgbClr val="00B050"/>
                </a:solidFill>
              </a:rPr>
              <a:t>// count # of occurrences for each alphabet</a:t>
            </a:r>
          </a:p>
          <a:p>
            <a:r>
              <a:rPr lang="en-AU" dirty="0"/>
              <a:t>For each char in </a:t>
            </a:r>
            <a:r>
              <a:rPr lang="en-AU" b="1" dirty="0"/>
              <a:t>“Input”:</a:t>
            </a:r>
          </a:p>
          <a:p>
            <a:pPr lvl="1"/>
            <a:r>
              <a:rPr lang="en-AU" b="1" dirty="0"/>
              <a:t>count [ </a:t>
            </a:r>
            <a:r>
              <a:rPr lang="en-AU" b="1" dirty="0" err="1"/>
              <a:t>ord</a:t>
            </a:r>
            <a:r>
              <a:rPr lang="en-AU" b="1" dirty="0"/>
              <a:t>(char) - 64 ]+= 1</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err="1"/>
              <a:t>NumOfOccurrences</a:t>
            </a:r>
            <a:r>
              <a:rPr lang="en-AU" dirty="0"/>
              <a:t> = count[x]</a:t>
            </a:r>
          </a:p>
          <a:p>
            <a:pPr lvl="1"/>
            <a:r>
              <a:rPr lang="en-AU" dirty="0"/>
              <a:t>Append(</a:t>
            </a:r>
            <a:r>
              <a:rPr lang="en-AU" dirty="0" err="1"/>
              <a:t>chr</a:t>
            </a:r>
            <a:r>
              <a:rPr lang="en-AU" dirty="0"/>
              <a:t>(x+64) to Output </a:t>
            </a:r>
            <a:r>
              <a:rPr lang="en-AU" dirty="0" err="1"/>
              <a:t>NumOfOccurrences</a:t>
            </a:r>
            <a:r>
              <a:rPr lang="en-AU" dirty="0"/>
              <a:t> times</a:t>
            </a:r>
          </a:p>
          <a:p>
            <a:endParaRPr lang="en-AU" dirty="0"/>
          </a:p>
        </p:txBody>
      </p:sp>
      <p:sp>
        <p:nvSpPr>
          <p:cNvPr id="5" name="Content Placeholder 3">
            <a:extLst>
              <a:ext uri="{FF2B5EF4-FFF2-40B4-BE49-F238E27FC236}">
                <a16:creationId xmlns:a16="http://schemas.microsoft.com/office/drawing/2014/main" xmlns="" id="{62F47EE5-87AB-4875-8A5C-383BA611C4A7}"/>
              </a:ext>
            </a:extLst>
          </p:cNvPr>
          <p:cNvSpPr txBox="1">
            <a:spLocks/>
          </p:cNvSpPr>
          <p:nvPr/>
        </p:nvSpPr>
        <p:spPr>
          <a:xfrm>
            <a:off x="301752" y="3088753"/>
            <a:ext cx="8232648" cy="2550047"/>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The domain size D in the case for English alphabets is 26 which can be considered a constant. </a:t>
            </a:r>
          </a:p>
          <a:p>
            <a:pPr marL="0" indent="0">
              <a:buNone/>
            </a:pPr>
            <a:r>
              <a:rPr lang="en-AU" sz="1600" dirty="0">
                <a:solidFill>
                  <a:srgbClr val="FF0000"/>
                </a:solidFill>
                <a:highlight>
                  <a:srgbClr val="FFFFFF"/>
                </a:highlight>
              </a:rPr>
              <a:t>Time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r>
              <a:rPr lang="en-AU" sz="1600" dirty="0">
                <a:solidFill>
                  <a:srgbClr val="FF0000"/>
                </a:solidFill>
                <a:highlight>
                  <a:srgbClr val="FFFFFF"/>
                </a:highlight>
              </a:rPr>
              <a:t>Space Complexity:</a:t>
            </a:r>
          </a:p>
          <a:p>
            <a:r>
              <a:rPr lang="en-AU" sz="1600" dirty="0">
                <a:highlight>
                  <a:srgbClr val="FFFFFF"/>
                </a:highlight>
              </a:rPr>
              <a:t>O(N+D) </a:t>
            </a:r>
            <a:r>
              <a:rPr lang="en-AU" sz="1600" dirty="0">
                <a:highlight>
                  <a:srgbClr val="FFFFFF"/>
                </a:highlight>
                <a:sym typeface="Wingdings" panose="05000000000000000000" pitchFamily="2" charset="2"/>
              </a:rPr>
              <a:t> O(N)</a:t>
            </a:r>
            <a:endParaRPr lang="en-AU" sz="1600" dirty="0">
              <a:highlight>
                <a:srgbClr val="FFFFFF"/>
              </a:highlight>
            </a:endParaRP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73930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FC78E0-8D5E-43CC-B27F-BAFC94D94D0B}"/>
              </a:ext>
            </a:extLst>
          </p:cNvPr>
          <p:cNvSpPr>
            <a:spLocks noGrp="1"/>
          </p:cNvSpPr>
          <p:nvPr>
            <p:ph type="title"/>
          </p:nvPr>
        </p:nvSpPr>
        <p:spPr/>
        <p:txBody>
          <a:bodyPr/>
          <a:lstStyle/>
          <a:p>
            <a:r>
              <a:rPr lang="en-AU" dirty="0"/>
              <a:t>Stable Counting Sort</a:t>
            </a:r>
          </a:p>
        </p:txBody>
      </p:sp>
      <p:sp>
        <p:nvSpPr>
          <p:cNvPr id="3" name="Footer Placeholder 2">
            <a:extLst>
              <a:ext uri="{FF2B5EF4-FFF2-40B4-BE49-F238E27FC236}">
                <a16:creationId xmlns:a16="http://schemas.microsoft.com/office/drawing/2014/main" xmlns="" id="{99A2C017-32ED-4F2A-BDD5-6B96F23F398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B2F863EC-5931-4471-8F44-2B2FC4A10271}"/>
              </a:ext>
            </a:extLst>
          </p:cNvPr>
          <p:cNvSpPr>
            <a:spLocks noGrp="1"/>
          </p:cNvSpPr>
          <p:nvPr>
            <p:ph sz="quarter" idx="1"/>
          </p:nvPr>
        </p:nvSpPr>
        <p:spPr>
          <a:xfrm>
            <a:off x="136513" y="1006205"/>
            <a:ext cx="8624086" cy="2801823"/>
          </a:xfrm>
        </p:spPr>
        <p:txBody>
          <a:bodyPr>
            <a:normAutofit fontScale="92500" lnSpcReduction="1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pPr lvl="1"/>
            <a:endParaRPr lang="en-AU" dirty="0"/>
          </a:p>
          <a:p>
            <a:endParaRPr lang="en-AU" dirty="0"/>
          </a:p>
        </p:txBody>
      </p:sp>
      <p:graphicFrame>
        <p:nvGraphicFramePr>
          <p:cNvPr id="5" name="Table 4">
            <a:extLst>
              <a:ext uri="{FF2B5EF4-FFF2-40B4-BE49-F238E27FC236}">
                <a16:creationId xmlns:a16="http://schemas.microsoft.com/office/drawing/2014/main" xmlns="" id="{71678E6D-41C5-4C81-9BB3-F832890283D1}"/>
              </a:ext>
            </a:extLst>
          </p:cNvPr>
          <p:cNvGraphicFramePr>
            <a:graphicFrameLocks noGrp="1"/>
          </p:cNvGraphicFramePr>
          <p:nvPr>
            <p:extLst/>
          </p:nvPr>
        </p:nvGraphicFramePr>
        <p:xfrm>
          <a:off x="407743" y="4675415"/>
          <a:ext cx="6095999" cy="736600"/>
        </p:xfrm>
        <a:graphic>
          <a:graphicData uri="http://schemas.openxmlformats.org/drawingml/2006/table">
            <a:tbl>
              <a:tblPr firstRow="1" bandRow="1">
                <a:tableStyleId>{F5AB1C69-6EDB-4FF4-983F-18BD219EF322}</a:tableStyleId>
              </a:tblPr>
              <a:tblGrid>
                <a:gridCol w="870857">
                  <a:extLst>
                    <a:ext uri="{9D8B030D-6E8A-4147-A177-3AD203B41FA5}">
                      <a16:colId xmlns:a16="http://schemas.microsoft.com/office/drawing/2014/main" xmlns="" val="20000"/>
                    </a:ext>
                  </a:extLst>
                </a:gridCol>
                <a:gridCol w="870857">
                  <a:extLst>
                    <a:ext uri="{9D8B030D-6E8A-4147-A177-3AD203B41FA5}">
                      <a16:colId xmlns:a16="http://schemas.microsoft.com/office/drawing/2014/main" xmlns="" val="20001"/>
                    </a:ext>
                  </a:extLst>
                </a:gridCol>
                <a:gridCol w="870857">
                  <a:extLst>
                    <a:ext uri="{9D8B030D-6E8A-4147-A177-3AD203B41FA5}">
                      <a16:colId xmlns:a16="http://schemas.microsoft.com/office/drawing/2014/main" xmlns="" val="20002"/>
                    </a:ext>
                  </a:extLst>
                </a:gridCol>
                <a:gridCol w="870857">
                  <a:extLst>
                    <a:ext uri="{9D8B030D-6E8A-4147-A177-3AD203B41FA5}">
                      <a16:colId xmlns:a16="http://schemas.microsoft.com/office/drawing/2014/main" xmlns="" val="20003"/>
                    </a:ext>
                  </a:extLst>
                </a:gridCol>
                <a:gridCol w="870857">
                  <a:extLst>
                    <a:ext uri="{9D8B030D-6E8A-4147-A177-3AD203B41FA5}">
                      <a16:colId xmlns:a16="http://schemas.microsoft.com/office/drawing/2014/main" xmlns="" val="20004"/>
                    </a:ext>
                  </a:extLst>
                </a:gridCol>
                <a:gridCol w="870857">
                  <a:extLst>
                    <a:ext uri="{9D8B030D-6E8A-4147-A177-3AD203B41FA5}">
                      <a16:colId xmlns:a16="http://schemas.microsoft.com/office/drawing/2014/main" xmlns="" val="20005"/>
                    </a:ext>
                  </a:extLst>
                </a:gridCol>
                <a:gridCol w="870857">
                  <a:extLst>
                    <a:ext uri="{9D8B030D-6E8A-4147-A177-3AD203B41FA5}">
                      <a16:colId xmlns:a16="http://schemas.microsoft.com/office/drawing/2014/main" xmlns="" val="20006"/>
                    </a:ext>
                  </a:extLst>
                </a:gridCol>
              </a:tblGrid>
              <a:tr h="294640">
                <a:tc>
                  <a:txBody>
                    <a:bodyPr/>
                    <a:lstStyle/>
                    <a:p>
                      <a:r>
                        <a:rPr lang="en-AU" dirty="0">
                          <a:solidFill>
                            <a:srgbClr val="FFFF00"/>
                          </a:solidFill>
                        </a:rPr>
                        <a:t>Marks</a:t>
                      </a:r>
                    </a:p>
                  </a:txBody>
                  <a:tcPr/>
                </a:tc>
                <a:tc>
                  <a:txBody>
                    <a:bodyPr/>
                    <a:lstStyle/>
                    <a:p>
                      <a:r>
                        <a:rPr lang="en-AU" dirty="0"/>
                        <a:t>3</a:t>
                      </a:r>
                    </a:p>
                  </a:txBody>
                  <a:tcPr/>
                </a:tc>
                <a:tc>
                  <a:txBody>
                    <a:bodyPr/>
                    <a:lstStyle/>
                    <a:p>
                      <a:r>
                        <a:rPr lang="en-AU" dirty="0"/>
                        <a:t>5</a:t>
                      </a:r>
                    </a:p>
                  </a:txBody>
                  <a:tcPr/>
                </a:tc>
                <a:tc>
                  <a:txBody>
                    <a:bodyPr/>
                    <a:lstStyle/>
                    <a:p>
                      <a:r>
                        <a:rPr lang="en-AU" dirty="0"/>
                        <a:t>7</a:t>
                      </a:r>
                    </a:p>
                  </a:txBody>
                  <a:tcPr/>
                </a:tc>
                <a:tc>
                  <a:txBody>
                    <a:bodyPr/>
                    <a:lstStyle/>
                    <a:p>
                      <a:r>
                        <a:rPr lang="en-AU" dirty="0"/>
                        <a:t>1</a:t>
                      </a:r>
                    </a:p>
                  </a:txBody>
                  <a:tcPr/>
                </a:tc>
                <a:tc>
                  <a:txBody>
                    <a:bodyPr/>
                    <a:lstStyle/>
                    <a:p>
                      <a:r>
                        <a:rPr lang="en-AU" dirty="0"/>
                        <a:t>7</a:t>
                      </a:r>
                    </a:p>
                  </a:txBody>
                  <a:tcPr/>
                </a:tc>
                <a:tc>
                  <a:txBody>
                    <a:bodyPr/>
                    <a:lstStyle/>
                    <a:p>
                      <a:r>
                        <a:rPr lang="en-AU" dirty="0"/>
                        <a:t>10</a:t>
                      </a:r>
                    </a:p>
                  </a:txBody>
                  <a:tcPr/>
                </a:tc>
                <a:extLst>
                  <a:ext uri="{0D108BD9-81ED-4DB2-BD59-A6C34878D82A}">
                    <a16:rowId xmlns:a16="http://schemas.microsoft.com/office/drawing/2014/main" xmlns="" val="10000"/>
                  </a:ext>
                </a:extLst>
              </a:tr>
              <a:tr h="370840">
                <a:tc>
                  <a:txBody>
                    <a:bodyPr/>
                    <a:lstStyle/>
                    <a:p>
                      <a:r>
                        <a:rPr lang="en-AU" b="1" dirty="0">
                          <a:solidFill>
                            <a:srgbClr val="00B050"/>
                          </a:solidFill>
                        </a:rPr>
                        <a:t>Name</a:t>
                      </a:r>
                    </a:p>
                  </a:txBody>
                  <a:tcPr/>
                </a:tc>
                <a:tc>
                  <a:txBody>
                    <a:bodyPr/>
                    <a:lstStyle/>
                    <a:p>
                      <a:r>
                        <a:rPr lang="en-AU" dirty="0"/>
                        <a:t>Alice</a:t>
                      </a:r>
                    </a:p>
                  </a:txBody>
                  <a:tcPr/>
                </a:tc>
                <a:tc>
                  <a:txBody>
                    <a:bodyPr/>
                    <a:lstStyle/>
                    <a:p>
                      <a:r>
                        <a:rPr lang="en-AU" dirty="0"/>
                        <a:t>Bill</a:t>
                      </a:r>
                    </a:p>
                  </a:txBody>
                  <a:tcPr/>
                </a:tc>
                <a:tc>
                  <a:txBody>
                    <a:bodyPr/>
                    <a:lstStyle/>
                    <a:p>
                      <a:r>
                        <a:rPr lang="en-AU" dirty="0"/>
                        <a:t>Don</a:t>
                      </a:r>
                    </a:p>
                  </a:txBody>
                  <a:tcPr/>
                </a:tc>
                <a:tc>
                  <a:txBody>
                    <a:bodyPr/>
                    <a:lstStyle/>
                    <a:p>
                      <a:r>
                        <a:rPr lang="en-AU" dirty="0"/>
                        <a:t>Geoff</a:t>
                      </a:r>
                    </a:p>
                  </a:txBody>
                  <a:tcPr/>
                </a:tc>
                <a:tc>
                  <a:txBody>
                    <a:bodyPr/>
                    <a:lstStyle/>
                    <a:p>
                      <a:r>
                        <a:rPr lang="en-AU" dirty="0"/>
                        <a:t>Leo</a:t>
                      </a:r>
                    </a:p>
                  </a:txBody>
                  <a:tcPr/>
                </a:tc>
                <a:tc>
                  <a:txBody>
                    <a:bodyPr/>
                    <a:lstStyle/>
                    <a:p>
                      <a:r>
                        <a:rPr lang="en-AU" dirty="0"/>
                        <a:t>Maria</a:t>
                      </a:r>
                    </a:p>
                  </a:txBody>
                  <a:tcPr/>
                </a:tc>
                <a:extLst>
                  <a:ext uri="{0D108BD9-81ED-4DB2-BD59-A6C34878D82A}">
                    <a16:rowId xmlns:a16="http://schemas.microsoft.com/office/drawing/2014/main" xmlns="" val="10001"/>
                  </a:ext>
                </a:extLst>
              </a:tr>
            </a:tbl>
          </a:graphicData>
        </a:graphic>
      </p:graphicFrame>
      <p:sp>
        <p:nvSpPr>
          <p:cNvPr id="6" name="TextBox 5">
            <a:extLst>
              <a:ext uri="{FF2B5EF4-FFF2-40B4-BE49-F238E27FC236}">
                <a16:creationId xmlns:a16="http://schemas.microsoft.com/office/drawing/2014/main" xmlns="" id="{8696AE0B-0B0C-41B7-939B-066E2C1DD282}"/>
              </a:ext>
            </a:extLst>
          </p:cNvPr>
          <p:cNvSpPr txBox="1"/>
          <p:nvPr/>
        </p:nvSpPr>
        <p:spPr>
          <a:xfrm>
            <a:off x="259638" y="5606279"/>
            <a:ext cx="1697901" cy="646331"/>
          </a:xfrm>
          <a:prstGeom prst="rect">
            <a:avLst/>
          </a:prstGeom>
          <a:noFill/>
        </p:spPr>
        <p:txBody>
          <a:bodyPr wrap="none" rtlCol="0">
            <a:spAutoFit/>
          </a:bodyPr>
          <a:lstStyle/>
          <a:p>
            <a:r>
              <a:rPr lang="en-AU" sz="3600" dirty="0">
                <a:solidFill>
                  <a:srgbClr val="FF0000"/>
                </a:solidFill>
              </a:rPr>
              <a:t>Output </a:t>
            </a:r>
          </a:p>
        </p:txBody>
      </p:sp>
      <p:sp>
        <p:nvSpPr>
          <p:cNvPr id="9" name="TextBox 8">
            <a:extLst>
              <a:ext uri="{FF2B5EF4-FFF2-40B4-BE49-F238E27FC236}">
                <a16:creationId xmlns:a16="http://schemas.microsoft.com/office/drawing/2014/main" xmlns="" id="{11A7F9DF-F71B-402F-B2B1-257E1D91CFE3}"/>
              </a:ext>
            </a:extLst>
          </p:cNvPr>
          <p:cNvSpPr txBox="1"/>
          <p:nvPr/>
        </p:nvSpPr>
        <p:spPr>
          <a:xfrm>
            <a:off x="5212902" y="2449671"/>
            <a:ext cx="1441420" cy="646331"/>
          </a:xfrm>
          <a:prstGeom prst="rect">
            <a:avLst/>
          </a:prstGeom>
          <a:noFill/>
        </p:spPr>
        <p:txBody>
          <a:bodyPr wrap="none" rtlCol="0">
            <a:spAutoFit/>
          </a:bodyPr>
          <a:lstStyle/>
          <a:p>
            <a:r>
              <a:rPr lang="en-AU" sz="3600" dirty="0">
                <a:solidFill>
                  <a:srgbClr val="FF0000"/>
                </a:solidFill>
              </a:rPr>
              <a:t>count </a:t>
            </a:r>
          </a:p>
        </p:txBody>
      </p:sp>
      <p:graphicFrame>
        <p:nvGraphicFramePr>
          <p:cNvPr id="12" name="Table 11">
            <a:extLst>
              <a:ext uri="{FF2B5EF4-FFF2-40B4-BE49-F238E27FC236}">
                <a16:creationId xmlns:a16="http://schemas.microsoft.com/office/drawing/2014/main" xmlns="" id="{FE74FD04-BA93-4416-AE53-503CD4AC0A7E}"/>
              </a:ext>
            </a:extLst>
          </p:cNvPr>
          <p:cNvGraphicFramePr>
            <a:graphicFrameLocks noGrp="1"/>
          </p:cNvGraphicFramePr>
          <p:nvPr>
            <p:extLst/>
          </p:nvPr>
        </p:nvGraphicFramePr>
        <p:xfrm>
          <a:off x="6477000" y="1687466"/>
          <a:ext cx="514694" cy="3708400"/>
        </p:xfrm>
        <a:graphic>
          <a:graphicData uri="http://schemas.openxmlformats.org/drawingml/2006/table">
            <a:tbl>
              <a:tblPr firstRow="1" bandRow="1">
                <a:tableStyleId>{5940675A-B579-460E-94D1-54222C63F5DA}</a:tableStyleId>
              </a:tblPr>
              <a:tblGrid>
                <a:gridCol w="514694">
                  <a:extLst>
                    <a:ext uri="{9D8B030D-6E8A-4147-A177-3AD203B41FA5}">
                      <a16:colId xmlns:a16="http://schemas.microsoft.com/office/drawing/2014/main" xmlns="" val="1443587654"/>
                    </a:ext>
                  </a:extLst>
                </a:gridCol>
              </a:tblGrid>
              <a:tr h="370840">
                <a:tc>
                  <a:txBody>
                    <a:bodyPr/>
                    <a:lstStyle/>
                    <a:p>
                      <a:r>
                        <a:rPr lang="en-AU" dirty="0"/>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972786488"/>
                  </a:ext>
                </a:extLst>
              </a:tr>
              <a:tr h="370840">
                <a:tc>
                  <a:txBody>
                    <a:bodyPr/>
                    <a:lstStyle/>
                    <a:p>
                      <a:r>
                        <a:rPr lang="en-AU" dirty="0"/>
                        <a:t>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952624140"/>
                  </a:ext>
                </a:extLst>
              </a:tr>
              <a:tr h="370840">
                <a:tc>
                  <a:txBody>
                    <a:bodyPr/>
                    <a:lstStyle/>
                    <a:p>
                      <a:r>
                        <a:rPr lang="en-AU"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363227868"/>
                  </a:ext>
                </a:extLst>
              </a:tr>
              <a:tr h="370840">
                <a:tc>
                  <a:txBody>
                    <a:bodyPr/>
                    <a:lstStyle/>
                    <a:p>
                      <a:r>
                        <a:rPr lang="en-AU"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2632159345"/>
                  </a:ext>
                </a:extLst>
              </a:tr>
              <a:tr h="370840">
                <a:tc>
                  <a:txBody>
                    <a:bodyPr/>
                    <a:lstStyle/>
                    <a:p>
                      <a:r>
                        <a:rPr lang="en-AU"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86794301"/>
                  </a:ext>
                </a:extLst>
              </a:tr>
              <a:tr h="370840">
                <a:tc>
                  <a:txBody>
                    <a:bodyPr/>
                    <a:lstStyle/>
                    <a:p>
                      <a:r>
                        <a:rPr lang="en-AU"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750043988"/>
                  </a:ext>
                </a:extLst>
              </a:tr>
              <a:tr h="370840">
                <a:tc>
                  <a:txBody>
                    <a:bodyPr/>
                    <a:lstStyle/>
                    <a:p>
                      <a:r>
                        <a:rPr lang="en-AU"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1172298450"/>
                  </a:ext>
                </a:extLst>
              </a:tr>
              <a:tr h="370840">
                <a:tc>
                  <a:txBody>
                    <a:bodyPr/>
                    <a:lstStyle/>
                    <a:p>
                      <a:r>
                        <a:rPr lang="en-AU"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131005326"/>
                  </a:ext>
                </a:extLst>
              </a:tr>
              <a:tr h="370840">
                <a:tc>
                  <a:txBody>
                    <a:bodyPr/>
                    <a:lstStyle/>
                    <a:p>
                      <a:r>
                        <a:rPr lang="en-AU"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4012635554"/>
                  </a:ext>
                </a:extLst>
              </a:tr>
              <a:tr h="370840">
                <a:tc>
                  <a:txBody>
                    <a:bodyPr/>
                    <a:lstStyle/>
                    <a:p>
                      <a:r>
                        <a:rPr lang="en-AU" dirty="0"/>
                        <a:t>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815397919"/>
                  </a:ext>
                </a:extLst>
              </a:tr>
            </a:tbl>
          </a:graphicData>
        </a:graphic>
      </p:graphicFrame>
      <p:graphicFrame>
        <p:nvGraphicFramePr>
          <p:cNvPr id="15" name="Table 14">
            <a:extLst>
              <a:ext uri="{FF2B5EF4-FFF2-40B4-BE49-F238E27FC236}">
                <a16:creationId xmlns:a16="http://schemas.microsoft.com/office/drawing/2014/main" xmlns="" id="{444C18C1-2005-48D5-893E-C3C6AFBDF5ED}"/>
              </a:ext>
            </a:extLst>
          </p:cNvPr>
          <p:cNvGraphicFramePr>
            <a:graphicFrameLocks noGrp="1"/>
          </p:cNvGraphicFramePr>
          <p:nvPr>
            <p:extLst/>
          </p:nvPr>
        </p:nvGraphicFramePr>
        <p:xfrm>
          <a:off x="6878217" y="1687466"/>
          <a:ext cx="247306" cy="3708400"/>
        </p:xfrm>
        <a:graphic>
          <a:graphicData uri="http://schemas.openxmlformats.org/drawingml/2006/table">
            <a:tbl>
              <a:tblPr firstRow="1" bandRow="1">
                <a:tableStyleId>{5940675A-B579-460E-94D1-54222C63F5DA}</a:tableStyleId>
              </a:tblPr>
              <a:tblGrid>
                <a:gridCol w="247306">
                  <a:extLst>
                    <a:ext uri="{9D8B030D-6E8A-4147-A177-3AD203B41FA5}">
                      <a16:colId xmlns:a16="http://schemas.microsoft.com/office/drawing/2014/main" xmlns="" val="1443587654"/>
                    </a:ext>
                  </a:extLst>
                </a:gridCol>
              </a:tblGrid>
              <a:tr h="370840">
                <a:tc>
                  <a:txBody>
                    <a:bodyPr/>
                    <a:lstStyle/>
                    <a:p>
                      <a:endParaRPr lang="en-AU" dirty="0"/>
                    </a:p>
                  </a:txBody>
                  <a:tcPr/>
                </a:tc>
                <a:extLst>
                  <a:ext uri="{0D108BD9-81ED-4DB2-BD59-A6C34878D82A}">
                    <a16:rowId xmlns:a16="http://schemas.microsoft.com/office/drawing/2014/main" xmlns="" val="972786488"/>
                  </a:ext>
                </a:extLst>
              </a:tr>
              <a:tr h="370840">
                <a:tc>
                  <a:txBody>
                    <a:bodyPr/>
                    <a:lstStyle/>
                    <a:p>
                      <a:endParaRPr lang="en-AU" dirty="0"/>
                    </a:p>
                  </a:txBody>
                  <a:tcPr/>
                </a:tc>
                <a:extLst>
                  <a:ext uri="{0D108BD9-81ED-4DB2-BD59-A6C34878D82A}">
                    <a16:rowId xmlns:a16="http://schemas.microsoft.com/office/drawing/2014/main" xmlns="" val="3952624140"/>
                  </a:ext>
                </a:extLst>
              </a:tr>
              <a:tr h="370840">
                <a:tc>
                  <a:txBody>
                    <a:bodyPr/>
                    <a:lstStyle/>
                    <a:p>
                      <a:endParaRPr lang="en-AU" dirty="0"/>
                    </a:p>
                  </a:txBody>
                  <a:tcPr/>
                </a:tc>
                <a:extLst>
                  <a:ext uri="{0D108BD9-81ED-4DB2-BD59-A6C34878D82A}">
                    <a16:rowId xmlns:a16="http://schemas.microsoft.com/office/drawing/2014/main" xmlns="" val="2363227868"/>
                  </a:ext>
                </a:extLst>
              </a:tr>
              <a:tr h="370840">
                <a:tc>
                  <a:txBody>
                    <a:bodyPr/>
                    <a:lstStyle/>
                    <a:p>
                      <a:endParaRPr lang="en-AU" dirty="0"/>
                    </a:p>
                  </a:txBody>
                  <a:tcPr/>
                </a:tc>
                <a:extLst>
                  <a:ext uri="{0D108BD9-81ED-4DB2-BD59-A6C34878D82A}">
                    <a16:rowId xmlns:a16="http://schemas.microsoft.com/office/drawing/2014/main" xmlns="" val="2632159345"/>
                  </a:ext>
                </a:extLst>
              </a:tr>
              <a:tr h="370840">
                <a:tc>
                  <a:txBody>
                    <a:bodyPr/>
                    <a:lstStyle/>
                    <a:p>
                      <a:endParaRPr lang="en-AU" dirty="0"/>
                    </a:p>
                  </a:txBody>
                  <a:tcPr/>
                </a:tc>
                <a:extLst>
                  <a:ext uri="{0D108BD9-81ED-4DB2-BD59-A6C34878D82A}">
                    <a16:rowId xmlns:a16="http://schemas.microsoft.com/office/drawing/2014/main" xmlns="" val="186794301"/>
                  </a:ext>
                </a:extLst>
              </a:tr>
              <a:tr h="370840">
                <a:tc>
                  <a:txBody>
                    <a:bodyPr/>
                    <a:lstStyle/>
                    <a:p>
                      <a:endParaRPr lang="en-AU" dirty="0"/>
                    </a:p>
                  </a:txBody>
                  <a:tcPr/>
                </a:tc>
                <a:extLst>
                  <a:ext uri="{0D108BD9-81ED-4DB2-BD59-A6C34878D82A}">
                    <a16:rowId xmlns:a16="http://schemas.microsoft.com/office/drawing/2014/main" xmlns="" val="3750043988"/>
                  </a:ext>
                </a:extLst>
              </a:tr>
              <a:tr h="370840">
                <a:tc>
                  <a:txBody>
                    <a:bodyPr/>
                    <a:lstStyle/>
                    <a:p>
                      <a:endParaRPr lang="en-AU" dirty="0"/>
                    </a:p>
                  </a:txBody>
                  <a:tcPr/>
                </a:tc>
                <a:extLst>
                  <a:ext uri="{0D108BD9-81ED-4DB2-BD59-A6C34878D82A}">
                    <a16:rowId xmlns:a16="http://schemas.microsoft.com/office/drawing/2014/main" xmlns="" val="1172298450"/>
                  </a:ext>
                </a:extLst>
              </a:tr>
              <a:tr h="370840">
                <a:tc>
                  <a:txBody>
                    <a:bodyPr/>
                    <a:lstStyle/>
                    <a:p>
                      <a:endParaRPr lang="en-AU" dirty="0"/>
                    </a:p>
                  </a:txBody>
                  <a:tcPr/>
                </a:tc>
                <a:extLst>
                  <a:ext uri="{0D108BD9-81ED-4DB2-BD59-A6C34878D82A}">
                    <a16:rowId xmlns:a16="http://schemas.microsoft.com/office/drawing/2014/main" xmlns="" val="3131005326"/>
                  </a:ext>
                </a:extLst>
              </a:tr>
              <a:tr h="370840">
                <a:tc>
                  <a:txBody>
                    <a:bodyPr/>
                    <a:lstStyle/>
                    <a:p>
                      <a:endParaRPr lang="en-AU" dirty="0"/>
                    </a:p>
                  </a:txBody>
                  <a:tcPr/>
                </a:tc>
                <a:extLst>
                  <a:ext uri="{0D108BD9-81ED-4DB2-BD59-A6C34878D82A}">
                    <a16:rowId xmlns:a16="http://schemas.microsoft.com/office/drawing/2014/main" xmlns="" val="4012635554"/>
                  </a:ext>
                </a:extLst>
              </a:tr>
              <a:tr h="370840">
                <a:tc>
                  <a:txBody>
                    <a:bodyPr/>
                    <a:lstStyle/>
                    <a:p>
                      <a:endParaRPr lang="en-AU" dirty="0"/>
                    </a:p>
                  </a:txBody>
                  <a:tcPr/>
                </a:tc>
                <a:extLst>
                  <a:ext uri="{0D108BD9-81ED-4DB2-BD59-A6C34878D82A}">
                    <a16:rowId xmlns:a16="http://schemas.microsoft.com/office/drawing/2014/main" xmlns="" val="3815397919"/>
                  </a:ext>
                </a:extLst>
              </a:tr>
            </a:tbl>
          </a:graphicData>
        </a:graphic>
      </p:graphicFrame>
      <p:cxnSp>
        <p:nvCxnSpPr>
          <p:cNvPr id="17" name="Straight Arrow Connector 16">
            <a:extLst>
              <a:ext uri="{FF2B5EF4-FFF2-40B4-BE49-F238E27FC236}">
                <a16:creationId xmlns:a16="http://schemas.microsoft.com/office/drawing/2014/main" xmlns="" id="{B1AA2A3B-3D5B-47FE-BC43-CB4E22044595}"/>
              </a:ext>
            </a:extLst>
          </p:cNvPr>
          <p:cNvCxnSpPr>
            <a:cxnSpLocks/>
          </p:cNvCxnSpPr>
          <p:nvPr/>
        </p:nvCxnSpPr>
        <p:spPr>
          <a:xfrm>
            <a:off x="1703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xmlns="" id="{25BF8164-0C62-4051-8A76-7B191227017B}"/>
              </a:ext>
            </a:extLst>
          </p:cNvPr>
          <p:cNvSpPr/>
          <p:nvPr/>
        </p:nvSpPr>
        <p:spPr>
          <a:xfrm>
            <a:off x="7367324" y="245092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cxnSp>
        <p:nvCxnSpPr>
          <p:cNvPr id="21" name="Straight Arrow Connector 20">
            <a:extLst>
              <a:ext uri="{FF2B5EF4-FFF2-40B4-BE49-F238E27FC236}">
                <a16:creationId xmlns:a16="http://schemas.microsoft.com/office/drawing/2014/main" xmlns="" id="{61E27905-582C-4C5F-B910-A94ACC71B5E7}"/>
              </a:ext>
            </a:extLst>
          </p:cNvPr>
          <p:cNvCxnSpPr>
            <a:cxnSpLocks/>
          </p:cNvCxnSpPr>
          <p:nvPr/>
        </p:nvCxnSpPr>
        <p:spPr>
          <a:xfrm>
            <a:off x="6983343" y="2600457"/>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959EC34A-0058-4382-94AB-4B6D01240386}"/>
              </a:ext>
            </a:extLst>
          </p:cNvPr>
          <p:cNvCxnSpPr>
            <a:cxnSpLocks/>
          </p:cNvCxnSpPr>
          <p:nvPr/>
        </p:nvCxnSpPr>
        <p:spPr>
          <a:xfrm>
            <a:off x="25413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2C3BA897-9D23-4892-BA97-C86C1267566E}"/>
              </a:ext>
            </a:extLst>
          </p:cNvPr>
          <p:cNvCxnSpPr>
            <a:cxnSpLocks/>
          </p:cNvCxnSpPr>
          <p:nvPr/>
        </p:nvCxnSpPr>
        <p:spPr>
          <a:xfrm>
            <a:off x="3379543"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74EB2D92-4EFA-4F4D-90B9-72B8C2575584}"/>
              </a:ext>
            </a:extLst>
          </p:cNvPr>
          <p:cNvCxnSpPr>
            <a:cxnSpLocks/>
          </p:cNvCxnSpPr>
          <p:nvPr/>
        </p:nvCxnSpPr>
        <p:spPr>
          <a:xfrm>
            <a:off x="4214695" y="4109644"/>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185194F0-2C33-4D19-8D8F-D798E5491C58}"/>
              </a:ext>
            </a:extLst>
          </p:cNvPr>
          <p:cNvCxnSpPr>
            <a:cxnSpLocks/>
          </p:cNvCxnSpPr>
          <p:nvPr/>
        </p:nvCxnSpPr>
        <p:spPr>
          <a:xfrm>
            <a:off x="5212902" y="4157985"/>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797A665B-BB5E-49AC-9538-D5EBDED992FB}"/>
              </a:ext>
            </a:extLst>
          </p:cNvPr>
          <p:cNvCxnSpPr>
            <a:cxnSpLocks/>
          </p:cNvCxnSpPr>
          <p:nvPr/>
        </p:nvCxnSpPr>
        <p:spPr>
          <a:xfrm>
            <a:off x="5894143" y="4125458"/>
            <a:ext cx="0" cy="51743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xmlns="" id="{6C31D70C-EA90-4E63-BA2F-723158898D0B}"/>
              </a:ext>
            </a:extLst>
          </p:cNvPr>
          <p:cNvSpPr/>
          <p:nvPr/>
        </p:nvSpPr>
        <p:spPr>
          <a:xfrm>
            <a:off x="7392911" y="3200525"/>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cxnSp>
        <p:nvCxnSpPr>
          <p:cNvPr id="29" name="Straight Arrow Connector 28">
            <a:extLst>
              <a:ext uri="{FF2B5EF4-FFF2-40B4-BE49-F238E27FC236}">
                <a16:creationId xmlns:a16="http://schemas.microsoft.com/office/drawing/2014/main" xmlns="" id="{016D57DB-7630-4D6D-BE3B-77DED6220907}"/>
              </a:ext>
            </a:extLst>
          </p:cNvPr>
          <p:cNvCxnSpPr>
            <a:cxnSpLocks/>
          </p:cNvCxnSpPr>
          <p:nvPr/>
        </p:nvCxnSpPr>
        <p:spPr>
          <a:xfrm>
            <a:off x="7008930" y="3352800"/>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6BA6314F-9F50-4F52-95A1-903C41ADF3CB}"/>
              </a:ext>
            </a:extLst>
          </p:cNvPr>
          <p:cNvSpPr/>
          <p:nvPr/>
        </p:nvSpPr>
        <p:spPr>
          <a:xfrm>
            <a:off x="7367324" y="396287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cxnSp>
        <p:nvCxnSpPr>
          <p:cNvPr id="31" name="Straight Arrow Connector 30">
            <a:extLst>
              <a:ext uri="{FF2B5EF4-FFF2-40B4-BE49-F238E27FC236}">
                <a16:creationId xmlns:a16="http://schemas.microsoft.com/office/drawing/2014/main" xmlns="" id="{17175D36-E5E6-4552-AC75-C99083AF7DFB}"/>
              </a:ext>
            </a:extLst>
          </p:cNvPr>
          <p:cNvCxnSpPr>
            <a:cxnSpLocks/>
          </p:cNvCxnSpPr>
          <p:nvPr/>
        </p:nvCxnSpPr>
        <p:spPr>
          <a:xfrm>
            <a:off x="6983343" y="4115152"/>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xmlns="" id="{E4679905-2D22-4538-BE07-51A4F96D25B3}"/>
              </a:ext>
            </a:extLst>
          </p:cNvPr>
          <p:cNvSpPr/>
          <p:nvPr/>
        </p:nvSpPr>
        <p:spPr>
          <a:xfrm>
            <a:off x="7394381" y="5029200"/>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cxnSp>
        <p:nvCxnSpPr>
          <p:cNvPr id="33" name="Straight Arrow Connector 32">
            <a:extLst>
              <a:ext uri="{FF2B5EF4-FFF2-40B4-BE49-F238E27FC236}">
                <a16:creationId xmlns:a16="http://schemas.microsoft.com/office/drawing/2014/main" xmlns="" id="{6BC0C9A8-2C13-417E-9AC7-F8B0577E822F}"/>
              </a:ext>
            </a:extLst>
          </p:cNvPr>
          <p:cNvCxnSpPr>
            <a:cxnSpLocks/>
          </p:cNvCxnSpPr>
          <p:nvPr/>
        </p:nvCxnSpPr>
        <p:spPr>
          <a:xfrm>
            <a:off x="7010400" y="5181475"/>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xmlns="" id="{F591FF43-06B5-4088-903E-293420BCFCF4}"/>
              </a:ext>
            </a:extLst>
          </p:cNvPr>
          <p:cNvSpPr/>
          <p:nvPr/>
        </p:nvSpPr>
        <p:spPr>
          <a:xfrm>
            <a:off x="7347490" y="1738760"/>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cxnSp>
        <p:nvCxnSpPr>
          <p:cNvPr id="35" name="Straight Arrow Connector 34">
            <a:extLst>
              <a:ext uri="{FF2B5EF4-FFF2-40B4-BE49-F238E27FC236}">
                <a16:creationId xmlns:a16="http://schemas.microsoft.com/office/drawing/2014/main" xmlns="" id="{D76BB9F6-67E2-45AD-8834-0B076C1C3530}"/>
              </a:ext>
            </a:extLst>
          </p:cNvPr>
          <p:cNvCxnSpPr>
            <a:cxnSpLocks/>
          </p:cNvCxnSpPr>
          <p:nvPr/>
        </p:nvCxnSpPr>
        <p:spPr>
          <a:xfrm>
            <a:off x="6963510" y="1888291"/>
            <a:ext cx="383981"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351AB045-9B07-4AA6-8CCA-63B2A28CBF2D}"/>
              </a:ext>
            </a:extLst>
          </p:cNvPr>
          <p:cNvSpPr/>
          <p:nvPr/>
        </p:nvSpPr>
        <p:spPr>
          <a:xfrm>
            <a:off x="8170183" y="395696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39" name="TextBox 38">
            <a:extLst>
              <a:ext uri="{FF2B5EF4-FFF2-40B4-BE49-F238E27FC236}">
                <a16:creationId xmlns:a16="http://schemas.microsoft.com/office/drawing/2014/main" xmlns="" id="{89D4860F-9613-45D5-84EF-F1E8EA3DDFC6}"/>
              </a:ext>
            </a:extLst>
          </p:cNvPr>
          <p:cNvSpPr txBox="1"/>
          <p:nvPr/>
        </p:nvSpPr>
        <p:spPr>
          <a:xfrm>
            <a:off x="194006" y="4053550"/>
            <a:ext cx="1338828" cy="646331"/>
          </a:xfrm>
          <a:prstGeom prst="rect">
            <a:avLst/>
          </a:prstGeom>
          <a:noFill/>
        </p:spPr>
        <p:txBody>
          <a:bodyPr wrap="none" rtlCol="0">
            <a:spAutoFit/>
          </a:bodyPr>
          <a:lstStyle/>
          <a:p>
            <a:r>
              <a:rPr lang="en-AU" sz="3600" dirty="0">
                <a:solidFill>
                  <a:srgbClr val="FF0000"/>
                </a:solidFill>
              </a:rPr>
              <a:t>Input </a:t>
            </a:r>
          </a:p>
        </p:txBody>
      </p:sp>
      <p:sp>
        <p:nvSpPr>
          <p:cNvPr id="40" name="Rectangle 39">
            <a:extLst>
              <a:ext uri="{FF2B5EF4-FFF2-40B4-BE49-F238E27FC236}">
                <a16:creationId xmlns:a16="http://schemas.microsoft.com/office/drawing/2014/main" xmlns="" id="{B19B06A3-7E3C-425D-8E07-2A8920D446F1}"/>
              </a:ext>
            </a:extLst>
          </p:cNvPr>
          <p:cNvSpPr/>
          <p:nvPr/>
        </p:nvSpPr>
        <p:spPr>
          <a:xfrm>
            <a:off x="2286000" y="5775348"/>
            <a:ext cx="908301"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Geoff, 1</a:t>
            </a:r>
          </a:p>
        </p:txBody>
      </p:sp>
      <p:sp>
        <p:nvSpPr>
          <p:cNvPr id="41" name="Rectangle 40">
            <a:extLst>
              <a:ext uri="{FF2B5EF4-FFF2-40B4-BE49-F238E27FC236}">
                <a16:creationId xmlns:a16="http://schemas.microsoft.com/office/drawing/2014/main" xmlns="" id="{9B0E5B20-0BF8-4220-845B-468DB32105DF}"/>
              </a:ext>
            </a:extLst>
          </p:cNvPr>
          <p:cNvSpPr/>
          <p:nvPr/>
        </p:nvSpPr>
        <p:spPr>
          <a:xfrm>
            <a:off x="3220363" y="5778340"/>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Alice, 3</a:t>
            </a:r>
          </a:p>
        </p:txBody>
      </p:sp>
      <p:sp>
        <p:nvSpPr>
          <p:cNvPr id="42" name="Rectangle 41">
            <a:extLst>
              <a:ext uri="{FF2B5EF4-FFF2-40B4-BE49-F238E27FC236}">
                <a16:creationId xmlns:a16="http://schemas.microsoft.com/office/drawing/2014/main" xmlns="" id="{ECE334AF-EB36-4443-B18D-5C37CA3EFF0B}"/>
              </a:ext>
            </a:extLst>
          </p:cNvPr>
          <p:cNvSpPr/>
          <p:nvPr/>
        </p:nvSpPr>
        <p:spPr>
          <a:xfrm>
            <a:off x="4032501" y="5772207"/>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Bill, 5</a:t>
            </a:r>
          </a:p>
        </p:txBody>
      </p:sp>
      <p:sp>
        <p:nvSpPr>
          <p:cNvPr id="43" name="Rectangle 42">
            <a:extLst>
              <a:ext uri="{FF2B5EF4-FFF2-40B4-BE49-F238E27FC236}">
                <a16:creationId xmlns:a16="http://schemas.microsoft.com/office/drawing/2014/main" xmlns="" id="{FAEE0FA0-0A90-4BE1-AF89-6E7AB475DEC8}"/>
              </a:ext>
            </a:extLst>
          </p:cNvPr>
          <p:cNvSpPr/>
          <p:nvPr/>
        </p:nvSpPr>
        <p:spPr>
          <a:xfrm>
            <a:off x="4844639" y="5779751"/>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Don, 7</a:t>
            </a:r>
          </a:p>
        </p:txBody>
      </p:sp>
      <p:sp>
        <p:nvSpPr>
          <p:cNvPr id="44" name="Rectangle 43">
            <a:extLst>
              <a:ext uri="{FF2B5EF4-FFF2-40B4-BE49-F238E27FC236}">
                <a16:creationId xmlns:a16="http://schemas.microsoft.com/office/drawing/2014/main" xmlns="" id="{5DA0263D-67E6-4935-863C-A8161FDDD9FE}"/>
              </a:ext>
            </a:extLst>
          </p:cNvPr>
          <p:cNvSpPr/>
          <p:nvPr/>
        </p:nvSpPr>
        <p:spPr>
          <a:xfrm>
            <a:off x="5630716" y="5770036"/>
            <a:ext cx="786076" cy="308191"/>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Leo, 7</a:t>
            </a:r>
          </a:p>
        </p:txBody>
      </p:sp>
      <p:sp>
        <p:nvSpPr>
          <p:cNvPr id="45" name="Rectangle 44">
            <a:extLst>
              <a:ext uri="{FF2B5EF4-FFF2-40B4-BE49-F238E27FC236}">
                <a16:creationId xmlns:a16="http://schemas.microsoft.com/office/drawing/2014/main" xmlns="" id="{A35211A7-2E69-438B-9402-968DC700AB59}"/>
              </a:ext>
            </a:extLst>
          </p:cNvPr>
          <p:cNvSpPr/>
          <p:nvPr/>
        </p:nvSpPr>
        <p:spPr>
          <a:xfrm>
            <a:off x="6438293" y="5783448"/>
            <a:ext cx="940592" cy="281509"/>
          </a:xfrm>
          <a:prstGeom prst="rect">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solidFill>
                  <a:schemeClr val="tx1"/>
                </a:solidFill>
              </a:rPr>
              <a:t>Maria, 10</a:t>
            </a:r>
          </a:p>
        </p:txBody>
      </p:sp>
    </p:spTree>
    <p:extLst>
      <p:ext uri="{BB962C8B-B14F-4D97-AF65-F5344CB8AC3E}">
        <p14:creationId xmlns:p14="http://schemas.microsoft.com/office/powerpoint/2010/main" val="153664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0" presetClass="exit" presetSubtype="0" fill="hold" nodeType="withEffect">
                                  <p:stCondLst>
                                    <p:cond delay="0"/>
                                  </p:stCondLst>
                                  <p:childTnLst>
                                    <p:animEffect transition="out" filter="fade">
                                      <p:cBhvr>
                                        <p:cTn id="42" dur="500"/>
                                        <p:tgtEl>
                                          <p:spTgt spid="17"/>
                                        </p:tgtEl>
                                      </p:cBhvr>
                                    </p:animEffect>
                                    <p:set>
                                      <p:cBhvr>
                                        <p:cTn id="43" dur="1" fill="hold">
                                          <p:stCondLst>
                                            <p:cond delay="499"/>
                                          </p:stCondLst>
                                        </p:cTn>
                                        <p:tgtEl>
                                          <p:spTgt spid="1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par>
                                <p:cTn id="54" presetID="10" presetClass="exit" presetSubtype="0" fill="hold" nodeType="withEffect">
                                  <p:stCondLst>
                                    <p:cond delay="0"/>
                                  </p:stCondLst>
                                  <p:childTnLst>
                                    <p:animEffect transition="out" filter="fade">
                                      <p:cBhvr>
                                        <p:cTn id="55" dur="500"/>
                                        <p:tgtEl>
                                          <p:spTgt spid="23"/>
                                        </p:tgtEl>
                                      </p:cBhvr>
                                    </p:animEffect>
                                    <p:set>
                                      <p:cBhvr>
                                        <p:cTn id="56" dur="1" fill="hold">
                                          <p:stCondLst>
                                            <p:cond delay="499"/>
                                          </p:stCondLst>
                                        </p:cTn>
                                        <p:tgtEl>
                                          <p:spTgt spid="2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0" presetClass="exit" presetSubtype="0" fill="hold" nodeType="withEffect">
                                  <p:stCondLst>
                                    <p:cond delay="0"/>
                                  </p:stCondLst>
                                  <p:childTnLst>
                                    <p:animEffect transition="out" filter="fade">
                                      <p:cBhvr>
                                        <p:cTn id="81" dur="500"/>
                                        <p:tgtEl>
                                          <p:spTgt spid="25"/>
                                        </p:tgtEl>
                                      </p:cBhvr>
                                    </p:animEffect>
                                    <p:set>
                                      <p:cBhvr>
                                        <p:cTn id="82" dur="1" fill="hold">
                                          <p:stCondLst>
                                            <p:cond delay="499"/>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0" presetClass="exit" presetSubtype="0" fill="hold" nodeType="withEffect">
                                  <p:stCondLst>
                                    <p:cond delay="0"/>
                                  </p:stCondLst>
                                  <p:childTnLst>
                                    <p:animEffect transition="out" filter="fade">
                                      <p:cBhvr>
                                        <p:cTn id="92" dur="500"/>
                                        <p:tgtEl>
                                          <p:spTgt spid="26"/>
                                        </p:tgtEl>
                                      </p:cBhvr>
                                    </p:animEffect>
                                    <p:set>
                                      <p:cBhvr>
                                        <p:cTn id="93" dur="1" fill="hold">
                                          <p:stCondLst>
                                            <p:cond delay="499"/>
                                          </p:stCondLst>
                                        </p:cTn>
                                        <p:tgtEl>
                                          <p:spTgt spid="26"/>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32"/>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33"/>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2"/>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4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4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20" grpId="0" animBg="1"/>
      <p:bldP spid="28" grpId="0" animBg="1"/>
      <p:bldP spid="30" grpId="0" animBg="1"/>
      <p:bldP spid="32" grpId="0" animBg="1"/>
      <p:bldP spid="34" grpId="0" animBg="1"/>
      <p:bldP spid="38" grpId="0" animBg="1"/>
      <p:bldP spid="40" grpId="0" animBg="1"/>
      <p:bldP spid="41" grpId="0" animBg="1"/>
      <p:bldP spid="42" grpId="0" animBg="1"/>
      <p:bldP spid="43" grpId="0" animBg="1"/>
      <p:bldP spid="44"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4F0F0-CE44-4AF9-A8B1-7DDBD3BEE34C}"/>
              </a:ext>
            </a:extLst>
          </p:cNvPr>
          <p:cNvSpPr>
            <a:spLocks noGrp="1"/>
          </p:cNvSpPr>
          <p:nvPr>
            <p:ph type="title"/>
          </p:nvPr>
        </p:nvSpPr>
        <p:spPr/>
        <p:txBody>
          <a:bodyPr>
            <a:normAutofit/>
          </a:bodyPr>
          <a:lstStyle/>
          <a:p>
            <a:r>
              <a:rPr lang="en-AU" sz="2400" dirty="0"/>
              <a:t>Analysis of Stable Counting Sort</a:t>
            </a:r>
          </a:p>
        </p:txBody>
      </p:sp>
      <p:sp>
        <p:nvSpPr>
          <p:cNvPr id="3" name="Footer Placeholder 2">
            <a:extLst>
              <a:ext uri="{FF2B5EF4-FFF2-40B4-BE49-F238E27FC236}">
                <a16:creationId xmlns:a16="http://schemas.microsoft.com/office/drawing/2014/main" xmlns="" id="{BDD55C34-4BF1-414D-BF3C-DD92C355EFDA}"/>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59988C50-3714-492A-8A43-D5A8170CA919}"/>
              </a:ext>
            </a:extLst>
          </p:cNvPr>
          <p:cNvSpPr>
            <a:spLocks noGrp="1"/>
          </p:cNvSpPr>
          <p:nvPr>
            <p:ph sz="quarter" idx="1"/>
          </p:nvPr>
        </p:nvSpPr>
        <p:spPr>
          <a:xfrm>
            <a:off x="301752" y="1056751"/>
            <a:ext cx="7013448" cy="2296049"/>
          </a:xfrm>
        </p:spPr>
        <p:txBody>
          <a:bodyPr>
            <a:normAutofit fontScale="77500" lnSpcReduction="20000"/>
          </a:bodyPr>
          <a:lstStyle/>
          <a:p>
            <a:r>
              <a:rPr lang="en-AU" dirty="0"/>
              <a:t>Find maximum mark in the array called </a:t>
            </a:r>
            <a:r>
              <a:rPr lang="en-AU" b="1" dirty="0"/>
              <a:t>max</a:t>
            </a:r>
            <a:endParaRPr lang="en-AU" dirty="0"/>
          </a:p>
          <a:p>
            <a:r>
              <a:rPr lang="en-AU" dirty="0"/>
              <a:t>Create an empty array </a:t>
            </a:r>
            <a:r>
              <a:rPr lang="en-AU" b="1" dirty="0"/>
              <a:t>“count”  </a:t>
            </a:r>
            <a:r>
              <a:rPr lang="en-AU" dirty="0"/>
              <a:t>of size </a:t>
            </a:r>
            <a:r>
              <a:rPr lang="en-AU" b="1" dirty="0"/>
              <a:t>max</a:t>
            </a:r>
          </a:p>
          <a:p>
            <a:r>
              <a:rPr lang="en-AU" dirty="0"/>
              <a:t>For each item in </a:t>
            </a:r>
            <a:r>
              <a:rPr lang="en-AU" b="1" dirty="0"/>
              <a:t>“Input”:</a:t>
            </a:r>
          </a:p>
          <a:p>
            <a:pPr lvl="1"/>
            <a:r>
              <a:rPr lang="en-AU" b="1" dirty="0"/>
              <a:t>Append item to Count[</a:t>
            </a:r>
            <a:r>
              <a:rPr lang="en-AU" b="1" dirty="0" err="1"/>
              <a:t>item.marks</a:t>
            </a:r>
            <a:r>
              <a:rPr lang="en-AU" b="1" dirty="0"/>
              <a:t>]</a:t>
            </a:r>
          </a:p>
          <a:p>
            <a:r>
              <a:rPr lang="en-AU" dirty="0"/>
              <a:t>Output = empty</a:t>
            </a:r>
          </a:p>
          <a:p>
            <a:r>
              <a:rPr lang="en-AU" dirty="0"/>
              <a:t>For x=1 to </a:t>
            </a:r>
            <a:r>
              <a:rPr lang="en-AU" dirty="0" err="1"/>
              <a:t>len</a:t>
            </a:r>
            <a:r>
              <a:rPr lang="en-AU" dirty="0"/>
              <a:t>(</a:t>
            </a:r>
            <a:r>
              <a:rPr lang="en-AU" b="1" dirty="0"/>
              <a:t>count</a:t>
            </a:r>
            <a:r>
              <a:rPr lang="en-AU" dirty="0"/>
              <a:t>):</a:t>
            </a:r>
          </a:p>
          <a:p>
            <a:pPr lvl="1"/>
            <a:r>
              <a:rPr lang="en-AU" dirty="0"/>
              <a:t>Append elements in count[x] to Output</a:t>
            </a:r>
          </a:p>
          <a:p>
            <a:endParaRPr lang="en-AU" dirty="0"/>
          </a:p>
        </p:txBody>
      </p:sp>
      <p:sp>
        <p:nvSpPr>
          <p:cNvPr id="5" name="Content Placeholder 3">
            <a:extLst>
              <a:ext uri="{FF2B5EF4-FFF2-40B4-BE49-F238E27FC236}">
                <a16:creationId xmlns:a16="http://schemas.microsoft.com/office/drawing/2014/main" xmlns="" id="{62F47EE5-87AB-4875-8A5C-383BA611C4A7}"/>
              </a:ext>
            </a:extLst>
          </p:cNvPr>
          <p:cNvSpPr txBox="1">
            <a:spLocks/>
          </p:cNvSpPr>
          <p:nvPr/>
        </p:nvSpPr>
        <p:spPr>
          <a:xfrm>
            <a:off x="452628" y="3401122"/>
            <a:ext cx="8383524" cy="2771078"/>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Let D be the domain size and N be the number of values in Input.</a:t>
            </a:r>
          </a:p>
          <a:p>
            <a:pPr marL="0" indent="0">
              <a:buNone/>
            </a:pPr>
            <a:r>
              <a:rPr lang="en-AU" sz="1600" dirty="0">
                <a:solidFill>
                  <a:srgbClr val="FF0000"/>
                </a:solidFill>
                <a:highlight>
                  <a:srgbClr val="FFFFFF"/>
                </a:highlight>
              </a:rPr>
              <a:t>Time Complexity:</a:t>
            </a:r>
          </a:p>
          <a:p>
            <a:r>
              <a:rPr lang="en-AU" sz="1600" dirty="0">
                <a:highlight>
                  <a:srgbClr val="FFFFFF"/>
                </a:highlight>
              </a:rPr>
              <a:t>O(N+D)</a:t>
            </a:r>
          </a:p>
          <a:p>
            <a:r>
              <a:rPr lang="en-AU" sz="1600" dirty="0">
                <a:highlight>
                  <a:srgbClr val="FFFFFF"/>
                </a:highlight>
              </a:rPr>
              <a:t>Note: For our example, since domain is marks (0 to 100), D can be considered a constant!</a:t>
            </a:r>
          </a:p>
          <a:p>
            <a:pPr marL="0" indent="0">
              <a:buNone/>
            </a:pPr>
            <a:r>
              <a:rPr lang="en-AU" sz="1600" dirty="0">
                <a:solidFill>
                  <a:srgbClr val="FF0000"/>
                </a:solidFill>
                <a:highlight>
                  <a:srgbClr val="FFFFFF"/>
                </a:highlight>
              </a:rPr>
              <a:t>Space Complexity:</a:t>
            </a:r>
          </a:p>
          <a:p>
            <a:r>
              <a:rPr lang="en-AU" sz="1600" dirty="0">
                <a:highlight>
                  <a:srgbClr val="FFFFFF"/>
                </a:highlight>
              </a:rPr>
              <a:t>O(N+D)</a:t>
            </a:r>
          </a:p>
          <a:p>
            <a:pPr marL="0" indent="0">
              <a:buNone/>
            </a:pPr>
            <a:endParaRPr lang="en-AU" sz="1600" dirty="0">
              <a:highlight>
                <a:srgbClr val="FFFFFF"/>
              </a:highlight>
            </a:endParaRPr>
          </a:p>
          <a:p>
            <a:pPr marL="0" indent="0">
              <a:buNone/>
            </a:pPr>
            <a:r>
              <a:rPr lang="en-AU" sz="1600" dirty="0">
                <a:highlight>
                  <a:srgbClr val="FFFFFF"/>
                </a:highlight>
              </a:rPr>
              <a:t>Stable sorting can also be used for sorting English alphabets using the same idea! </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Tree>
    <p:extLst>
      <p:ext uri="{BB962C8B-B14F-4D97-AF65-F5344CB8AC3E}">
        <p14:creationId xmlns:p14="http://schemas.microsoft.com/office/powerpoint/2010/main" val="137085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rgbClr val="00B050"/>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rgbClr val="00B050"/>
                </a:solidFill>
              </a:rPr>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1329556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1491-5BAB-4EB2-887B-078C8CB2849D}"/>
              </a:ext>
            </a:extLst>
          </p:cNvPr>
          <p:cNvSpPr>
            <a:spLocks noGrp="1"/>
          </p:cNvSpPr>
          <p:nvPr>
            <p:ph type="title"/>
          </p:nvPr>
        </p:nvSpPr>
        <p:spPr/>
        <p:txBody>
          <a:bodyPr/>
          <a:lstStyle/>
          <a:p>
            <a:r>
              <a:rPr lang="en-AU" dirty="0"/>
              <a:t>Radix Sort</a:t>
            </a:r>
          </a:p>
        </p:txBody>
      </p:sp>
      <p:sp>
        <p:nvSpPr>
          <p:cNvPr id="3" name="Footer Placeholder 2">
            <a:extLst>
              <a:ext uri="{FF2B5EF4-FFF2-40B4-BE49-F238E27FC236}">
                <a16:creationId xmlns:a16="http://schemas.microsoft.com/office/drawing/2014/main" xmlns="" id="{640201C9-B2C1-429F-8842-AE38F47909E0}"/>
              </a:ext>
            </a:extLst>
          </p:cNvPr>
          <p:cNvSpPr>
            <a:spLocks noGrp="1"/>
          </p:cNvSpPr>
          <p:nvPr>
            <p:ph type="ftr" sz="quarter" idx="11"/>
          </p:nvPr>
        </p:nvSpPr>
        <p:spPr/>
        <p:txBody>
          <a:bodyPr/>
          <a:lstStyle/>
          <a:p>
            <a:r>
              <a:rPr lang="en-AU"/>
              <a:t>FIT2004: Lec-2: Analysis of Algorithms</a:t>
            </a:r>
            <a:endParaRPr lang="en-US"/>
          </a:p>
        </p:txBody>
      </p:sp>
      <p:graphicFrame>
        <p:nvGraphicFramePr>
          <p:cNvPr id="5" name="Content Placeholder 3">
            <a:extLst>
              <a:ext uri="{FF2B5EF4-FFF2-40B4-BE49-F238E27FC236}">
                <a16:creationId xmlns:a16="http://schemas.microsoft.com/office/drawing/2014/main" xmlns="" id="{ED78FCF7-62C0-4A89-9207-6D379F398332}"/>
              </a:ext>
            </a:extLst>
          </p:cNvPr>
          <p:cNvGraphicFramePr>
            <a:graphicFrameLocks/>
          </p:cNvGraphicFramePr>
          <p:nvPr>
            <p:extLst/>
          </p:nvPr>
        </p:nvGraphicFramePr>
        <p:xfrm>
          <a:off x="301752" y="1905000"/>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graphicFrame>
        <p:nvGraphicFramePr>
          <p:cNvPr id="6" name="Content Placeholder 3">
            <a:extLst>
              <a:ext uri="{FF2B5EF4-FFF2-40B4-BE49-F238E27FC236}">
                <a16:creationId xmlns:a16="http://schemas.microsoft.com/office/drawing/2014/main" xmlns="" id="{A19A7D7D-C09B-42D8-9A07-7F65E7E6676B}"/>
              </a:ext>
            </a:extLst>
          </p:cNvPr>
          <p:cNvGraphicFramePr>
            <a:graphicFrameLocks/>
          </p:cNvGraphicFramePr>
          <p:nvPr>
            <p:extLst/>
          </p:nvPr>
        </p:nvGraphicFramePr>
        <p:xfrm>
          <a:off x="2259687" y="1963364"/>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b="1" kern="1200">
                          <a:solidFill>
                            <a:schemeClr val="lt1"/>
                          </a:solidFill>
                          <a:latin typeface="Arial"/>
                        </a:defRPr>
                      </a:lvl1pPr>
                      <a:lvl2pPr marL="457200" algn="l" rtl="0" eaLnBrk="1" latinLnBrk="0" hangingPunct="1">
                        <a:defRPr kumimoji="0" b="1" kern="1200">
                          <a:solidFill>
                            <a:schemeClr val="lt1"/>
                          </a:solidFill>
                          <a:latin typeface="Arial"/>
                        </a:defRPr>
                      </a:lvl2pPr>
                      <a:lvl3pPr marL="914400" algn="l" rtl="0" eaLnBrk="1" latinLnBrk="0" hangingPunct="1">
                        <a:defRPr kumimoji="0" b="1" kern="1200">
                          <a:solidFill>
                            <a:schemeClr val="lt1"/>
                          </a:solidFill>
                          <a:latin typeface="Arial"/>
                        </a:defRPr>
                      </a:lvl3pPr>
                      <a:lvl4pPr marL="1371600" algn="l" rtl="0" eaLnBrk="1" latinLnBrk="0" hangingPunct="1">
                        <a:defRPr kumimoji="0" b="1" kern="1200">
                          <a:solidFill>
                            <a:schemeClr val="lt1"/>
                          </a:solidFill>
                          <a:latin typeface="Arial"/>
                        </a:defRPr>
                      </a:lvl4pPr>
                      <a:lvl5pPr marL="1828800" algn="l" rtl="0" eaLnBrk="1" latinLnBrk="0" hangingPunct="1">
                        <a:defRPr kumimoji="0" b="1" kern="1200">
                          <a:solidFill>
                            <a:schemeClr val="lt1"/>
                          </a:solidFill>
                          <a:latin typeface="Arial"/>
                        </a:defRPr>
                      </a:lvl5pPr>
                      <a:lvl6pPr marL="2286000" algn="l" rtl="0" eaLnBrk="1" latinLnBrk="0" hangingPunct="1">
                        <a:defRPr kumimoji="0" b="1" kern="1200">
                          <a:solidFill>
                            <a:schemeClr val="lt1"/>
                          </a:solidFill>
                          <a:latin typeface="Arial"/>
                        </a:defRPr>
                      </a:lvl6pPr>
                      <a:lvl7pPr marL="2743200" algn="l" rtl="0" eaLnBrk="1" latinLnBrk="0" hangingPunct="1">
                        <a:defRPr kumimoji="0" b="1" kern="1200">
                          <a:solidFill>
                            <a:schemeClr val="lt1"/>
                          </a:solidFill>
                          <a:latin typeface="Arial"/>
                        </a:defRPr>
                      </a:lvl7pPr>
                      <a:lvl8pPr marL="3200400" algn="l" rtl="0" eaLnBrk="1" latinLnBrk="0" hangingPunct="1">
                        <a:defRPr kumimoji="0" b="1" kern="1200">
                          <a:solidFill>
                            <a:schemeClr val="lt1"/>
                          </a:solidFill>
                          <a:latin typeface="Arial"/>
                        </a:defRPr>
                      </a:lvl8pPr>
                      <a:lvl9pPr marL="3657600" algn="l" rtl="0" eaLnBrk="1" latinLnBrk="0" hangingPunct="1">
                        <a:defRPr kumimoji="0" b="1" kern="1200">
                          <a:solidFill>
                            <a:schemeClr val="lt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1"/>
                  </a:ext>
                </a:extLst>
              </a:tr>
            </a:tbl>
          </a:graphicData>
        </a:graphic>
      </p:graphicFrame>
      <p:sp>
        <p:nvSpPr>
          <p:cNvPr id="7" name="Arrow: Right 6">
            <a:extLst>
              <a:ext uri="{FF2B5EF4-FFF2-40B4-BE49-F238E27FC236}">
                <a16:creationId xmlns:a16="http://schemas.microsoft.com/office/drawing/2014/main" xmlns="" id="{3F64E277-0085-409D-8B01-BEA061B1BDE7}"/>
              </a:ext>
            </a:extLst>
          </p:cNvPr>
          <p:cNvSpPr/>
          <p:nvPr/>
        </p:nvSpPr>
        <p:spPr>
          <a:xfrm>
            <a:off x="1295400" y="38862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TextBox 7">
            <a:extLst>
              <a:ext uri="{FF2B5EF4-FFF2-40B4-BE49-F238E27FC236}">
                <a16:creationId xmlns:a16="http://schemas.microsoft.com/office/drawing/2014/main" xmlns="" id="{8F4BB743-8EA4-48EF-8A7D-308B6F423579}"/>
              </a:ext>
            </a:extLst>
          </p:cNvPr>
          <p:cNvSpPr txBox="1"/>
          <p:nvPr/>
        </p:nvSpPr>
        <p:spPr>
          <a:xfrm>
            <a:off x="1281938" y="4358640"/>
            <a:ext cx="941323" cy="923330"/>
          </a:xfrm>
          <a:prstGeom prst="rect">
            <a:avLst/>
          </a:prstGeom>
          <a:noFill/>
        </p:spPr>
        <p:txBody>
          <a:bodyPr wrap="square" rtlCol="0">
            <a:spAutoFit/>
          </a:bodyPr>
          <a:lstStyle/>
          <a:p>
            <a:r>
              <a:rPr lang="en-AU" dirty="0"/>
              <a:t>Sort on 4</a:t>
            </a:r>
            <a:r>
              <a:rPr lang="en-AU" baseline="30000" dirty="0"/>
              <a:t>th</a:t>
            </a:r>
            <a:r>
              <a:rPr lang="en-AU" dirty="0"/>
              <a:t> column</a:t>
            </a:r>
          </a:p>
        </p:txBody>
      </p:sp>
      <p:sp>
        <p:nvSpPr>
          <p:cNvPr id="9" name="Arrow: Right 8">
            <a:extLst>
              <a:ext uri="{FF2B5EF4-FFF2-40B4-BE49-F238E27FC236}">
                <a16:creationId xmlns:a16="http://schemas.microsoft.com/office/drawing/2014/main" xmlns="" id="{4FFCDC5A-3DB9-4CB4-80C4-D59BA404D87E}"/>
              </a:ext>
            </a:extLst>
          </p:cNvPr>
          <p:cNvSpPr/>
          <p:nvPr/>
        </p:nvSpPr>
        <p:spPr>
          <a:xfrm>
            <a:off x="3280366"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TextBox 9">
            <a:extLst>
              <a:ext uri="{FF2B5EF4-FFF2-40B4-BE49-F238E27FC236}">
                <a16:creationId xmlns:a16="http://schemas.microsoft.com/office/drawing/2014/main" xmlns="" id="{3DD8874B-1516-47BB-AC68-08A2753CC195}"/>
              </a:ext>
            </a:extLst>
          </p:cNvPr>
          <p:cNvSpPr txBox="1"/>
          <p:nvPr/>
        </p:nvSpPr>
        <p:spPr>
          <a:xfrm>
            <a:off x="3266904" y="4335780"/>
            <a:ext cx="941323" cy="923330"/>
          </a:xfrm>
          <a:prstGeom prst="rect">
            <a:avLst/>
          </a:prstGeom>
          <a:noFill/>
        </p:spPr>
        <p:txBody>
          <a:bodyPr wrap="square" rtlCol="0">
            <a:spAutoFit/>
          </a:bodyPr>
          <a:lstStyle/>
          <a:p>
            <a:r>
              <a:rPr lang="en-AU" dirty="0"/>
              <a:t>Sort on 3</a:t>
            </a:r>
            <a:r>
              <a:rPr lang="en-AU" baseline="30000" dirty="0"/>
              <a:t>rd</a:t>
            </a:r>
            <a:r>
              <a:rPr lang="en-AU" dirty="0"/>
              <a:t>  column</a:t>
            </a:r>
          </a:p>
        </p:txBody>
      </p:sp>
      <p:graphicFrame>
        <p:nvGraphicFramePr>
          <p:cNvPr id="11" name="Content Placeholder 3">
            <a:extLst>
              <a:ext uri="{FF2B5EF4-FFF2-40B4-BE49-F238E27FC236}">
                <a16:creationId xmlns:a16="http://schemas.microsoft.com/office/drawing/2014/main" xmlns="" id="{69735203-762B-490F-8C6D-D6FC24F80CD8}"/>
              </a:ext>
            </a:extLst>
          </p:cNvPr>
          <p:cNvGraphicFramePr>
            <a:graphicFrameLocks/>
          </p:cNvGraphicFramePr>
          <p:nvPr>
            <p:extLst/>
          </p:nvPr>
        </p:nvGraphicFramePr>
        <p:xfrm>
          <a:off x="4241800" y="1935480"/>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10"/>
                  </a:ext>
                </a:extLst>
              </a:tr>
            </a:tbl>
          </a:graphicData>
        </a:graphic>
      </p:graphicFrame>
      <p:sp>
        <p:nvSpPr>
          <p:cNvPr id="12" name="Arrow: Right 11">
            <a:extLst>
              <a:ext uri="{FF2B5EF4-FFF2-40B4-BE49-F238E27FC236}">
                <a16:creationId xmlns:a16="http://schemas.microsoft.com/office/drawing/2014/main" xmlns="" id="{3289A06B-9620-4EC2-924E-F31FF9D4FD97}"/>
              </a:ext>
            </a:extLst>
          </p:cNvPr>
          <p:cNvSpPr/>
          <p:nvPr/>
        </p:nvSpPr>
        <p:spPr>
          <a:xfrm>
            <a:off x="5152434" y="386334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TextBox 12">
            <a:extLst>
              <a:ext uri="{FF2B5EF4-FFF2-40B4-BE49-F238E27FC236}">
                <a16:creationId xmlns:a16="http://schemas.microsoft.com/office/drawing/2014/main" xmlns="" id="{BECAF998-443F-4F12-B6D8-4A459E179D04}"/>
              </a:ext>
            </a:extLst>
          </p:cNvPr>
          <p:cNvSpPr txBox="1"/>
          <p:nvPr/>
        </p:nvSpPr>
        <p:spPr>
          <a:xfrm>
            <a:off x="5138972" y="4335780"/>
            <a:ext cx="941323" cy="923330"/>
          </a:xfrm>
          <a:prstGeom prst="rect">
            <a:avLst/>
          </a:prstGeom>
          <a:noFill/>
        </p:spPr>
        <p:txBody>
          <a:bodyPr wrap="square" rtlCol="0">
            <a:spAutoFit/>
          </a:bodyPr>
          <a:lstStyle/>
          <a:p>
            <a:r>
              <a:rPr lang="en-AU" dirty="0"/>
              <a:t>Sort on 2</a:t>
            </a:r>
            <a:r>
              <a:rPr lang="en-AU" baseline="30000" dirty="0"/>
              <a:t>nd</a:t>
            </a:r>
            <a:r>
              <a:rPr lang="en-AU" dirty="0"/>
              <a:t>  column</a:t>
            </a:r>
          </a:p>
        </p:txBody>
      </p:sp>
      <p:graphicFrame>
        <p:nvGraphicFramePr>
          <p:cNvPr id="14" name="Content Placeholder 3">
            <a:extLst>
              <a:ext uri="{FF2B5EF4-FFF2-40B4-BE49-F238E27FC236}">
                <a16:creationId xmlns:a16="http://schemas.microsoft.com/office/drawing/2014/main" xmlns="" id="{9429D993-5419-4F0B-8886-D28DFBE0ADF2}"/>
              </a:ext>
            </a:extLst>
          </p:cNvPr>
          <p:cNvGraphicFramePr>
            <a:graphicFrameLocks/>
          </p:cNvGraphicFramePr>
          <p:nvPr>
            <p:extLst/>
          </p:nvPr>
        </p:nvGraphicFramePr>
        <p:xfrm>
          <a:off x="6093757" y="1905000"/>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p>
                      <a:pPr algn="ctr"/>
                      <a:r>
                        <a:rPr lang="en-AU" sz="1800" b="0" dirty="0">
                          <a:solidFill>
                            <a:schemeClr val="bg1">
                              <a:lumMod val="65000"/>
                            </a:schemeClr>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0" dirty="0">
                          <a:solidFill>
                            <a:schemeClr val="bg1">
                              <a:lumMod val="65000"/>
                            </a:schemeClr>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bg1">
                              <a:lumMod val="65000"/>
                            </a:schemeClr>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9"/>
                  </a:ext>
                </a:extLst>
              </a:tr>
            </a:tbl>
          </a:graphicData>
        </a:graphic>
      </p:graphicFrame>
      <p:sp>
        <p:nvSpPr>
          <p:cNvPr id="15" name="Arrow: Right 14">
            <a:extLst>
              <a:ext uri="{FF2B5EF4-FFF2-40B4-BE49-F238E27FC236}">
                <a16:creationId xmlns:a16="http://schemas.microsoft.com/office/drawing/2014/main" xmlns="" id="{9717C080-847D-423C-979A-388C500B2717}"/>
              </a:ext>
            </a:extLst>
          </p:cNvPr>
          <p:cNvSpPr/>
          <p:nvPr/>
        </p:nvSpPr>
        <p:spPr>
          <a:xfrm>
            <a:off x="7004236" y="3733800"/>
            <a:ext cx="914400" cy="472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TextBox 15">
            <a:extLst>
              <a:ext uri="{FF2B5EF4-FFF2-40B4-BE49-F238E27FC236}">
                <a16:creationId xmlns:a16="http://schemas.microsoft.com/office/drawing/2014/main" xmlns="" id="{7538E2D7-F2D5-4C38-831B-7A352CD40871}"/>
              </a:ext>
            </a:extLst>
          </p:cNvPr>
          <p:cNvSpPr txBox="1"/>
          <p:nvPr/>
        </p:nvSpPr>
        <p:spPr>
          <a:xfrm>
            <a:off x="6990774" y="4206240"/>
            <a:ext cx="941323" cy="923330"/>
          </a:xfrm>
          <a:prstGeom prst="rect">
            <a:avLst/>
          </a:prstGeom>
          <a:noFill/>
        </p:spPr>
        <p:txBody>
          <a:bodyPr wrap="square" rtlCol="0">
            <a:spAutoFit/>
          </a:bodyPr>
          <a:lstStyle/>
          <a:p>
            <a:r>
              <a:rPr lang="en-AU" dirty="0"/>
              <a:t>Sort on 1</a:t>
            </a:r>
            <a:r>
              <a:rPr lang="en-AU" baseline="30000" dirty="0"/>
              <a:t>st</a:t>
            </a:r>
            <a:r>
              <a:rPr lang="en-AU" dirty="0"/>
              <a:t>   column</a:t>
            </a:r>
          </a:p>
        </p:txBody>
      </p:sp>
      <p:graphicFrame>
        <p:nvGraphicFramePr>
          <p:cNvPr id="17" name="Content Placeholder 3">
            <a:extLst>
              <a:ext uri="{FF2B5EF4-FFF2-40B4-BE49-F238E27FC236}">
                <a16:creationId xmlns:a16="http://schemas.microsoft.com/office/drawing/2014/main" xmlns="" id="{23280AFB-4B8E-4AAF-B71B-CB9405E51D7B}"/>
              </a:ext>
            </a:extLst>
          </p:cNvPr>
          <p:cNvGraphicFramePr>
            <a:graphicFrameLocks/>
          </p:cNvGraphicFramePr>
          <p:nvPr>
            <p:extLst/>
          </p:nvPr>
        </p:nvGraphicFramePr>
        <p:xfrm>
          <a:off x="7988549" y="1908132"/>
          <a:ext cx="863600" cy="4389120"/>
        </p:xfrm>
        <a:graphic>
          <a:graphicData uri="http://schemas.openxmlformats.org/drawingml/2006/table">
            <a:tbl>
              <a:tblPr firstRow="1" bandRow="1"/>
              <a:tblGrid>
                <a:gridCol w="215900">
                  <a:extLst>
                    <a:ext uri="{9D8B030D-6E8A-4147-A177-3AD203B41FA5}">
                      <a16:colId xmlns:a16="http://schemas.microsoft.com/office/drawing/2014/main" xmlns="" val="20008"/>
                    </a:ext>
                  </a:extLst>
                </a:gridCol>
                <a:gridCol w="215900">
                  <a:extLst>
                    <a:ext uri="{9D8B030D-6E8A-4147-A177-3AD203B41FA5}">
                      <a16:colId xmlns:a16="http://schemas.microsoft.com/office/drawing/2014/main" xmlns="" val="20009"/>
                    </a:ext>
                  </a:extLst>
                </a:gridCol>
                <a:gridCol w="215900">
                  <a:extLst>
                    <a:ext uri="{9D8B030D-6E8A-4147-A177-3AD203B41FA5}">
                      <a16:colId xmlns:a16="http://schemas.microsoft.com/office/drawing/2014/main" xmlns="" val="20010"/>
                    </a:ext>
                  </a:extLst>
                </a:gridCol>
                <a:gridCol w="215900">
                  <a:extLst>
                    <a:ext uri="{9D8B030D-6E8A-4147-A177-3AD203B41FA5}">
                      <a16:colId xmlns:a16="http://schemas.microsoft.com/office/drawing/2014/main" xmlns="" val="20011"/>
                    </a:ext>
                  </a:extLst>
                </a:gridCol>
              </a:tblGrid>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738807737"/>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B</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288290">
                <a:tc>
                  <a:txBody>
                    <a:bodyPr/>
                    <a:lstStyle/>
                    <a:p>
                      <a:pPr algn="ctr"/>
                      <a:r>
                        <a:rPr lang="en-AU" sz="1800" b="1" dirty="0">
                          <a:solidFill>
                            <a:srgbClr val="00B050"/>
                          </a:solidFill>
                        </a:rPr>
                        <a:t>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13710952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288290">
                <a:tc>
                  <a:txBody>
                    <a:bodyPr/>
                    <a:lstStyle/>
                    <a:p>
                      <a:pPr algn="ctr"/>
                      <a:r>
                        <a:rPr lang="en-AU" sz="1800" b="1" dirty="0">
                          <a:solidFill>
                            <a:srgbClr val="00B050"/>
                          </a:solidFill>
                        </a:rPr>
                        <a:t>H</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V</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010962871"/>
                  </a:ext>
                </a:extLst>
              </a:tr>
              <a:tr h="288290">
                <a:tc>
                  <a:txBody>
                    <a:bodyPr/>
                    <a:lstStyle/>
                    <a:p>
                      <a:pPr algn="ctr"/>
                      <a:r>
                        <a:rPr lang="en-AU" sz="1800" b="1" dirty="0">
                          <a:solidFill>
                            <a:srgbClr val="00B050"/>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288290">
                <a:tc>
                  <a:txBody>
                    <a:bodyPr/>
                    <a:lstStyle/>
                    <a:p>
                      <a:pPr algn="ctr"/>
                      <a:r>
                        <a:rPr lang="en-AU" sz="1800" b="1" dirty="0">
                          <a:solidFill>
                            <a:srgbClr val="00B050"/>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735428132"/>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88290">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1" dirty="0">
                          <a:solidFill>
                            <a:srgbClr val="00B050"/>
                          </a:solidFill>
                        </a:rPr>
                        <a:t>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dk1"/>
                          </a:solidFill>
                          <a:latin typeface="Arial"/>
                        </a:defRPr>
                      </a:lvl1pPr>
                      <a:lvl2pPr marL="457200" algn="l" rtl="0" eaLnBrk="1" latinLnBrk="0" hangingPunct="1">
                        <a:defRPr kumimoji="0" kern="1200">
                          <a:solidFill>
                            <a:schemeClr val="dk1"/>
                          </a:solidFill>
                          <a:latin typeface="Arial"/>
                        </a:defRPr>
                      </a:lvl2pPr>
                      <a:lvl3pPr marL="914400" algn="l" rtl="0" eaLnBrk="1" latinLnBrk="0" hangingPunct="1">
                        <a:defRPr kumimoji="0" kern="1200">
                          <a:solidFill>
                            <a:schemeClr val="dk1"/>
                          </a:solidFill>
                          <a:latin typeface="Arial"/>
                        </a:defRPr>
                      </a:lvl3pPr>
                      <a:lvl4pPr marL="1371600" algn="l" rtl="0" eaLnBrk="1" latinLnBrk="0" hangingPunct="1">
                        <a:defRPr kumimoji="0" kern="1200">
                          <a:solidFill>
                            <a:schemeClr val="dk1"/>
                          </a:solidFill>
                          <a:latin typeface="Arial"/>
                        </a:defRPr>
                      </a:lvl4pPr>
                      <a:lvl5pPr marL="1828800" algn="l" rtl="0" eaLnBrk="1" latinLnBrk="0" hangingPunct="1">
                        <a:defRPr kumimoji="0" kern="1200">
                          <a:solidFill>
                            <a:schemeClr val="dk1"/>
                          </a:solidFill>
                          <a:latin typeface="Arial"/>
                        </a:defRPr>
                      </a:lvl5pPr>
                      <a:lvl6pPr marL="2286000" algn="l" rtl="0" eaLnBrk="1" latinLnBrk="0" hangingPunct="1">
                        <a:defRPr kumimoji="0" kern="1200">
                          <a:solidFill>
                            <a:schemeClr val="dk1"/>
                          </a:solidFill>
                          <a:latin typeface="Arial"/>
                        </a:defRPr>
                      </a:lvl6pPr>
                      <a:lvl7pPr marL="2743200" algn="l" rtl="0" eaLnBrk="1" latinLnBrk="0" hangingPunct="1">
                        <a:defRPr kumimoji="0" kern="1200">
                          <a:solidFill>
                            <a:schemeClr val="dk1"/>
                          </a:solidFill>
                          <a:latin typeface="Arial"/>
                        </a:defRPr>
                      </a:lvl7pPr>
                      <a:lvl8pPr marL="3200400" algn="l" rtl="0" eaLnBrk="1" latinLnBrk="0" hangingPunct="1">
                        <a:defRPr kumimoji="0" kern="1200">
                          <a:solidFill>
                            <a:schemeClr val="dk1"/>
                          </a:solidFill>
                          <a:latin typeface="Arial"/>
                        </a:defRPr>
                      </a:lvl8pPr>
                      <a:lvl9pPr marL="3657600" algn="l" rtl="0" eaLnBrk="1" latinLnBrk="0" hangingPunct="1">
                        <a:defRPr kumimoji="0" kern="1200">
                          <a:solidFill>
                            <a:schemeClr val="dk1"/>
                          </a:solidFill>
                          <a:latin typeface="Arial"/>
                        </a:defRPr>
                      </a:lvl9pPr>
                    </a:lstStyle>
                    <a:p>
                      <a:pPr algn="ctr"/>
                      <a:r>
                        <a:rPr lang="en-AU" sz="1800" b="0" dirty="0">
                          <a:solidFill>
                            <a:schemeClr val="tx1"/>
                          </a:solidFill>
                        </a:rPr>
                        <a:t>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bl>
          </a:graphicData>
        </a:graphic>
      </p:graphicFrame>
      <p:sp>
        <p:nvSpPr>
          <p:cNvPr id="18" name="Content Placeholder 3">
            <a:extLst>
              <a:ext uri="{FF2B5EF4-FFF2-40B4-BE49-F238E27FC236}">
                <a16:creationId xmlns:a16="http://schemas.microsoft.com/office/drawing/2014/main" xmlns=""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a:t>
            </a:r>
            <a:r>
              <a:rPr lang="en-AU" dirty="0">
                <a:solidFill>
                  <a:srgbClr val="00B050"/>
                </a:solidFill>
              </a:rPr>
              <a:t>stable</a:t>
            </a:r>
            <a:r>
              <a:rPr lang="en-AU" dirty="0"/>
              <a:t> sort to sort them on the M-</a:t>
            </a:r>
            <a:r>
              <a:rPr lang="en-AU" dirty="0" err="1"/>
              <a:t>th</a:t>
            </a:r>
            <a:r>
              <a:rPr lang="en-AU" dirty="0"/>
              <a:t> column  </a:t>
            </a:r>
          </a:p>
          <a:p>
            <a:r>
              <a:rPr lang="en-AU" dirty="0"/>
              <a:t>Use </a:t>
            </a:r>
            <a:r>
              <a:rPr lang="en-AU" dirty="0">
                <a:solidFill>
                  <a:srgbClr val="00B050"/>
                </a:solidFill>
              </a:rPr>
              <a:t>stable</a:t>
            </a:r>
            <a:r>
              <a:rPr lang="en-AU" dirty="0"/>
              <a:t> sort to sort them on the (M-1)-</a:t>
            </a:r>
            <a:r>
              <a:rPr lang="en-AU" dirty="0" err="1"/>
              <a:t>th</a:t>
            </a:r>
            <a:r>
              <a:rPr lang="en-AU" dirty="0"/>
              <a:t> column</a:t>
            </a:r>
          </a:p>
          <a:p>
            <a:r>
              <a:rPr lang="en-AU" dirty="0"/>
              <a:t>…</a:t>
            </a:r>
          </a:p>
          <a:p>
            <a:r>
              <a:rPr lang="en-AU" dirty="0"/>
              <a:t>Use </a:t>
            </a:r>
            <a:r>
              <a:rPr lang="en-AU" dirty="0">
                <a:solidFill>
                  <a:srgbClr val="00B050"/>
                </a:solidFill>
              </a:rPr>
              <a:t>stable</a:t>
            </a:r>
            <a:r>
              <a:rPr lang="en-AU" dirty="0"/>
              <a:t> sort to sort them on 1st column</a:t>
            </a:r>
          </a:p>
          <a:p>
            <a:endParaRPr lang="en-AU" dirty="0"/>
          </a:p>
        </p:txBody>
      </p:sp>
    </p:spTree>
    <p:extLst>
      <p:ext uri="{BB962C8B-B14F-4D97-AF65-F5344CB8AC3E}">
        <p14:creationId xmlns:p14="http://schemas.microsoft.com/office/powerpoint/2010/main" val="358177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2" grpId="0" animBg="1"/>
      <p:bldP spid="13" grpId="0"/>
      <p:bldP spid="15" grpId="0" animBg="1"/>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B1491-5BAB-4EB2-887B-078C8CB2849D}"/>
              </a:ext>
            </a:extLst>
          </p:cNvPr>
          <p:cNvSpPr>
            <a:spLocks noGrp="1"/>
          </p:cNvSpPr>
          <p:nvPr>
            <p:ph type="title"/>
          </p:nvPr>
        </p:nvSpPr>
        <p:spPr/>
        <p:txBody>
          <a:bodyPr/>
          <a:lstStyle/>
          <a:p>
            <a:r>
              <a:rPr lang="en-AU" dirty="0"/>
              <a:t>Analysis of Radix Sort</a:t>
            </a:r>
          </a:p>
        </p:txBody>
      </p:sp>
      <p:sp>
        <p:nvSpPr>
          <p:cNvPr id="18" name="Content Placeholder 3">
            <a:extLst>
              <a:ext uri="{FF2B5EF4-FFF2-40B4-BE49-F238E27FC236}">
                <a16:creationId xmlns:a16="http://schemas.microsoft.com/office/drawing/2014/main" xmlns="" id="{B3497F8D-20A7-418B-83A0-DE1E12470B08}"/>
              </a:ext>
            </a:extLst>
          </p:cNvPr>
          <p:cNvSpPr>
            <a:spLocks noGrp="1"/>
          </p:cNvSpPr>
          <p:nvPr>
            <p:ph sz="quarter" idx="1"/>
          </p:nvPr>
        </p:nvSpPr>
        <p:spPr>
          <a:xfrm>
            <a:off x="301752" y="1006334"/>
            <a:ext cx="8550397" cy="1059679"/>
          </a:xfrm>
        </p:spPr>
        <p:txBody>
          <a:bodyPr>
            <a:normAutofit fontScale="47500" lnSpcReduction="20000"/>
          </a:bodyPr>
          <a:lstStyle/>
          <a:p>
            <a:pPr marL="0" indent="0">
              <a:buNone/>
            </a:pPr>
            <a:r>
              <a:rPr lang="en-AU" dirty="0"/>
              <a:t>Sort an array of words in alphabetical order assuming each word consists of M letters each</a:t>
            </a:r>
          </a:p>
          <a:p>
            <a:r>
              <a:rPr lang="en-AU" dirty="0"/>
              <a:t>Use stable sort to sort them on the M-</a:t>
            </a:r>
            <a:r>
              <a:rPr lang="en-AU" dirty="0" err="1"/>
              <a:t>th</a:t>
            </a:r>
            <a:r>
              <a:rPr lang="en-AU" dirty="0"/>
              <a:t> Column </a:t>
            </a:r>
            <a:r>
              <a:rPr lang="en-AU" dirty="0" err="1"/>
              <a:t>column</a:t>
            </a:r>
            <a:r>
              <a:rPr lang="en-AU" dirty="0"/>
              <a:t> </a:t>
            </a:r>
          </a:p>
          <a:p>
            <a:r>
              <a:rPr lang="en-AU" dirty="0"/>
              <a:t>Use stable sort to sort them on the (M-1)-</a:t>
            </a:r>
            <a:r>
              <a:rPr lang="en-AU" dirty="0" err="1"/>
              <a:t>th</a:t>
            </a:r>
            <a:r>
              <a:rPr lang="en-AU" dirty="0"/>
              <a:t> column</a:t>
            </a:r>
          </a:p>
          <a:p>
            <a:r>
              <a:rPr lang="en-AU" dirty="0"/>
              <a:t>…</a:t>
            </a:r>
          </a:p>
          <a:p>
            <a:r>
              <a:rPr lang="en-AU" dirty="0"/>
              <a:t>Use the stable sort to sort them on 1st column</a:t>
            </a:r>
          </a:p>
          <a:p>
            <a:endParaRPr lang="en-AU" dirty="0"/>
          </a:p>
        </p:txBody>
      </p:sp>
      <p:sp>
        <p:nvSpPr>
          <p:cNvPr id="19" name="Content Placeholder 3">
            <a:extLst>
              <a:ext uri="{FF2B5EF4-FFF2-40B4-BE49-F238E27FC236}">
                <a16:creationId xmlns:a16="http://schemas.microsoft.com/office/drawing/2014/main" xmlns="" id="{42F274FF-14E2-4EE8-A786-4B400262EC7F}"/>
              </a:ext>
            </a:extLst>
          </p:cNvPr>
          <p:cNvSpPr txBox="1">
            <a:spLocks/>
          </p:cNvSpPr>
          <p:nvPr/>
        </p:nvSpPr>
        <p:spPr>
          <a:xfrm>
            <a:off x="301752" y="3124200"/>
            <a:ext cx="8232648" cy="30480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600" dirty="0">
                <a:highlight>
                  <a:srgbClr val="FFFFFF"/>
                </a:highlight>
              </a:rPr>
              <a:t>Assume that N is the number of words and each word has M characters each.</a:t>
            </a:r>
          </a:p>
          <a:p>
            <a:pPr marL="0" indent="0">
              <a:buNone/>
            </a:pPr>
            <a:r>
              <a:rPr lang="en-AU" sz="1600" dirty="0">
                <a:highlight>
                  <a:srgbClr val="FFFFFF"/>
                </a:highlight>
              </a:rPr>
              <a:t>Assuming we are using stable counting sort which has time and space complexity O(N+D).</a:t>
            </a:r>
          </a:p>
          <a:p>
            <a:pPr marL="0" indent="0">
              <a:buNone/>
            </a:pPr>
            <a:r>
              <a:rPr lang="en-AU" sz="1600" dirty="0">
                <a:solidFill>
                  <a:srgbClr val="FF0000"/>
                </a:solidFill>
                <a:highlight>
                  <a:srgbClr val="FFFFFF"/>
                </a:highlight>
              </a:rPr>
              <a:t>Time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 because D is constant for English alphabets</a:t>
            </a:r>
          </a:p>
          <a:p>
            <a:pPr marL="0" indent="0">
              <a:buNone/>
            </a:pPr>
            <a:r>
              <a:rPr lang="en-AU" sz="1600" dirty="0">
                <a:solidFill>
                  <a:srgbClr val="FF0000"/>
                </a:solidFill>
                <a:highlight>
                  <a:srgbClr val="FFFFFF"/>
                </a:highlight>
              </a:rPr>
              <a:t>Space Complexity of Radix Sort:</a:t>
            </a:r>
          </a:p>
          <a:p>
            <a:r>
              <a:rPr lang="en-AU" sz="1600" dirty="0">
                <a:highlight>
                  <a:srgbClr val="FFFFFF"/>
                </a:highlight>
              </a:rPr>
              <a:t>O((N+D)*M) </a:t>
            </a:r>
            <a:r>
              <a:rPr lang="en-AU" sz="1600" dirty="0">
                <a:highlight>
                  <a:srgbClr val="FFFFFF"/>
                </a:highlight>
                <a:sym typeface="Wingdings" panose="05000000000000000000" pitchFamily="2" charset="2"/>
              </a:rPr>
              <a:t></a:t>
            </a:r>
            <a:r>
              <a:rPr lang="en-AU" sz="1600" dirty="0">
                <a:highlight>
                  <a:srgbClr val="FFFFFF"/>
                </a:highlight>
              </a:rPr>
              <a:t> O(MN)</a:t>
            </a:r>
          </a:p>
          <a:p>
            <a:pPr marL="0" indent="0">
              <a:buNone/>
            </a:pPr>
            <a:r>
              <a:rPr lang="en-AU" sz="1600" dirty="0">
                <a:solidFill>
                  <a:srgbClr val="FF0000"/>
                </a:solidFill>
                <a:highlight>
                  <a:srgbClr val="FFFFFF"/>
                </a:highlight>
              </a:rPr>
              <a:t>What is the cost of Merge Sort assuming comparing two strings of length M takes O(M)?</a:t>
            </a:r>
          </a:p>
          <a:p>
            <a:r>
              <a:rPr lang="en-AU" sz="1600" dirty="0">
                <a:highlight>
                  <a:srgbClr val="FFFFFF"/>
                </a:highlight>
              </a:rPr>
              <a:t>O(MN log N)</a:t>
            </a:r>
          </a:p>
          <a:p>
            <a:r>
              <a:rPr lang="en-AU" sz="1600" dirty="0">
                <a:highlight>
                  <a:srgbClr val="FFFFFF"/>
                </a:highlight>
              </a:rPr>
              <a:t>Radix sort can also be used to sort integers using the similar idea!</a:t>
            </a:r>
          </a:p>
          <a:p>
            <a:pPr marL="0" indent="0">
              <a:buNone/>
            </a:pPr>
            <a:endParaRPr lang="en-AU" sz="1600" dirty="0">
              <a:highlight>
                <a:srgbClr val="FFFFFF"/>
              </a:highlight>
            </a:endParaRPr>
          </a:p>
          <a:p>
            <a:pPr marL="0" indent="0">
              <a:buNone/>
            </a:pPr>
            <a:endParaRPr lang="en-AU" sz="1600" dirty="0">
              <a:solidFill>
                <a:srgbClr val="FF0000"/>
              </a:solidFill>
              <a:highlight>
                <a:srgbClr val="FFFFFF"/>
              </a:highlight>
            </a:endParaRPr>
          </a:p>
          <a:p>
            <a:endParaRPr lang="en-AU" sz="1600" dirty="0">
              <a:highlight>
                <a:srgbClr val="FFFFFF"/>
              </a:highlight>
            </a:endParaRPr>
          </a:p>
          <a:p>
            <a:pPr marL="0" indent="0">
              <a:buNone/>
            </a:pPr>
            <a:endParaRPr lang="en-AU" sz="1600" dirty="0">
              <a:highlight>
                <a:srgbClr val="FFFFFF"/>
              </a:highlight>
            </a:endParaRPr>
          </a:p>
          <a:p>
            <a:pPr marL="342900" indent="-342900">
              <a:buFont typeface="+mj-lt"/>
              <a:buAutoNum type="arabicPeriod"/>
            </a:pPr>
            <a:endParaRPr lang="en-AU" sz="1600" dirty="0">
              <a:solidFill>
                <a:srgbClr val="000000"/>
              </a:solidFill>
              <a:highlight>
                <a:srgbClr val="FFFFFF"/>
              </a:highlight>
              <a:latin typeface="CMSS10"/>
            </a:endParaRPr>
          </a:p>
          <a:p>
            <a:pPr marL="0" indent="0">
              <a:buNone/>
            </a:pPr>
            <a:endParaRPr lang="en-AU" sz="1600" dirty="0">
              <a:solidFill>
                <a:srgbClr val="000000"/>
              </a:solidFill>
              <a:latin typeface="CMSS10"/>
            </a:endParaRPr>
          </a:p>
        </p:txBody>
      </p:sp>
      <p:sp>
        <p:nvSpPr>
          <p:cNvPr id="4" name="Footer Placeholder 3">
            <a:extLst>
              <a:ext uri="{FF2B5EF4-FFF2-40B4-BE49-F238E27FC236}">
                <a16:creationId xmlns:a16="http://schemas.microsoft.com/office/drawing/2014/main" xmlns="" id="{A2C5F571-58B9-4553-A28C-D858DDF7FD26}"/>
              </a:ext>
            </a:extLst>
          </p:cNvPr>
          <p:cNvSpPr>
            <a:spLocks noGrp="1"/>
          </p:cNvSpPr>
          <p:nvPr>
            <p:ph type="ftr" sz="quarter" idx="11"/>
          </p:nvPr>
        </p:nvSpPr>
        <p:spPr/>
        <p:txBody>
          <a:bodyPr/>
          <a:lstStyle/>
          <a:p>
            <a:r>
              <a:rPr lang="en-AU"/>
              <a:t>FIT2004: Lec-2: Analysis of Algorithms</a:t>
            </a:r>
            <a:endParaRPr lang="en-US"/>
          </a:p>
        </p:txBody>
      </p:sp>
    </p:spTree>
    <p:extLst>
      <p:ext uri="{BB962C8B-B14F-4D97-AF65-F5344CB8AC3E}">
        <p14:creationId xmlns:p14="http://schemas.microsoft.com/office/powerpoint/2010/main" val="343379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xmlns="" id="{210BE9E8-5EE1-4554-B840-9321A388A0C1}"/>
              </a:ext>
            </a:extLst>
          </p:cNvPr>
          <p:cNvSpPr>
            <a:spLocks noGrp="1"/>
          </p:cNvSpPr>
          <p:nvPr>
            <p:ph sz="quarter" idx="1"/>
          </p:nvPr>
        </p:nvSpPr>
        <p:spPr>
          <a:xfrm>
            <a:off x="344522" y="1143000"/>
            <a:ext cx="8503920" cy="4572000"/>
          </a:xfrm>
        </p:spPr>
        <p:txBody>
          <a:bodyPr>
            <a:normAutofit lnSpcReduction="10000"/>
          </a:bodyPr>
          <a:lstStyle/>
          <a:p>
            <a:pPr>
              <a:buFont typeface="Arial" panose="020B0604020202020204" pitchFamily="34" charset="0"/>
              <a:buChar char="•"/>
            </a:pPr>
            <a:r>
              <a:rPr lang="en-AU" dirty="0">
                <a:solidFill>
                  <a:schemeClr val="bg1">
                    <a:lumMod val="95000"/>
                  </a:schemeClr>
                </a:solidFill>
              </a:rPr>
              <a:t>Complexity Analysis</a:t>
            </a:r>
          </a:p>
          <a:p>
            <a:pPr lvl="1">
              <a:buFont typeface="Arial" panose="020B0604020202020204" pitchFamily="34" charset="0"/>
              <a:buChar char="•"/>
            </a:pPr>
            <a:r>
              <a:rPr lang="en-AU" dirty="0">
                <a:solidFill>
                  <a:schemeClr val="bg1">
                    <a:lumMod val="95000"/>
                  </a:schemeClr>
                </a:solidFill>
              </a:rPr>
              <a:t>Introduction/Recap (covered last week)</a:t>
            </a:r>
          </a:p>
          <a:p>
            <a:pPr lvl="1">
              <a:buFont typeface="Arial" panose="020B0604020202020204" pitchFamily="34" charset="0"/>
              <a:buChar char="•"/>
            </a:pPr>
            <a:r>
              <a:rPr lang="en-AU" dirty="0">
                <a:solidFill>
                  <a:schemeClr val="bg1">
                    <a:lumMod val="95000"/>
                  </a:schemeClr>
                </a:solidFill>
              </a:rPr>
              <a:t>Finding minimum</a:t>
            </a:r>
          </a:p>
          <a:p>
            <a:pPr lvl="1">
              <a:buFont typeface="Arial" panose="020B0604020202020204" pitchFamily="34" charset="0"/>
              <a:buChar char="•"/>
            </a:pPr>
            <a:r>
              <a:rPr lang="en-AU" dirty="0">
                <a:solidFill>
                  <a:schemeClr val="bg1">
                    <a:lumMod val="95000"/>
                  </a:schemeClr>
                </a:solidFill>
              </a:rPr>
              <a:t>Binary Search</a:t>
            </a:r>
          </a:p>
          <a:p>
            <a:pPr lvl="1">
              <a:buFont typeface="Arial" panose="020B0604020202020204" pitchFamily="34" charset="0"/>
              <a:buChar char="•"/>
            </a:pPr>
            <a:r>
              <a:rPr lang="en-AU" dirty="0">
                <a:solidFill>
                  <a:schemeClr val="bg1">
                    <a:lumMod val="95000"/>
                  </a:schemeClr>
                </a:solidFill>
              </a:rPr>
              <a:t>Comparison-based Sorting Algorithms</a:t>
            </a:r>
          </a:p>
          <a:p>
            <a:pPr marL="1062990" lvl="2" indent="-514350">
              <a:buFont typeface="Arial" panose="020B0604020202020204" pitchFamily="34" charset="0"/>
              <a:buChar char="•"/>
            </a:pPr>
            <a:r>
              <a:rPr lang="en-AU" dirty="0">
                <a:solidFill>
                  <a:schemeClr val="bg1">
                    <a:lumMod val="95000"/>
                  </a:schemeClr>
                </a:solidFill>
              </a:rPr>
              <a:t>Selection Sort</a:t>
            </a:r>
          </a:p>
          <a:p>
            <a:pPr marL="1062990" lvl="2" indent="-514350">
              <a:buFont typeface="Arial" panose="020B0604020202020204" pitchFamily="34" charset="0"/>
              <a:buChar char="•"/>
            </a:pPr>
            <a:r>
              <a:rPr lang="en-AU" dirty="0">
                <a:solidFill>
                  <a:schemeClr val="bg1">
                    <a:lumMod val="95000"/>
                  </a:schemeClr>
                </a:solidFill>
              </a:rPr>
              <a:t>Insertion Sort</a:t>
            </a:r>
          </a:p>
          <a:p>
            <a:pPr marL="1062990" lvl="2" indent="-514350">
              <a:buFont typeface="Arial" panose="020B0604020202020204" pitchFamily="34" charset="0"/>
              <a:buChar char="•"/>
            </a:pPr>
            <a:r>
              <a:rPr lang="en-AU" dirty="0">
                <a:solidFill>
                  <a:schemeClr val="bg1">
                    <a:lumMod val="95000"/>
                  </a:schemeClr>
                </a:solidFill>
              </a:rPr>
              <a:t>Lower bound for comparison-based sorting</a:t>
            </a:r>
          </a:p>
          <a:p>
            <a:pPr lvl="1">
              <a:buFont typeface="Arial" panose="020B0604020202020204" pitchFamily="34" charset="0"/>
              <a:buChar char="•"/>
            </a:pPr>
            <a:r>
              <a:rPr lang="en-AU" dirty="0">
                <a:solidFill>
                  <a:schemeClr val="bg1">
                    <a:lumMod val="95000"/>
                  </a:schemeClr>
                </a:solidFill>
              </a:rPr>
              <a:t>Non-comparison Sorting Algorithms</a:t>
            </a:r>
          </a:p>
          <a:p>
            <a:pPr marL="1062990" lvl="2" indent="-514350">
              <a:buFont typeface="Arial" panose="020B0604020202020204" pitchFamily="34" charset="0"/>
              <a:buChar char="•"/>
            </a:pPr>
            <a:r>
              <a:rPr lang="en-AU" dirty="0">
                <a:solidFill>
                  <a:schemeClr val="bg1">
                    <a:lumMod val="95000"/>
                  </a:schemeClr>
                </a:solidFill>
              </a:rPr>
              <a:t>Counting Sort</a:t>
            </a:r>
          </a:p>
          <a:p>
            <a:pPr marL="1062990" lvl="2" indent="-514350">
              <a:buFont typeface="Arial" panose="020B0604020202020204" pitchFamily="34" charset="0"/>
              <a:buChar char="•"/>
            </a:pPr>
            <a:r>
              <a:rPr lang="en-AU" dirty="0">
                <a:solidFill>
                  <a:schemeClr val="bg1">
                    <a:lumMod val="95000"/>
                  </a:schemeClr>
                </a:solidFill>
              </a:rPr>
              <a:t>Radix Sort</a:t>
            </a:r>
          </a:p>
          <a:p>
            <a:pPr lvl="1">
              <a:buFont typeface="Arial" panose="020B0604020202020204" pitchFamily="34" charset="0"/>
              <a:buChar char="•"/>
            </a:pPr>
            <a:r>
              <a:rPr lang="en-AU" dirty="0">
                <a:solidFill>
                  <a:schemeClr val="bg1">
                    <a:lumMod val="95000"/>
                  </a:schemeClr>
                </a:solidFill>
              </a:rPr>
              <a:t>Recursive Algorithms</a:t>
            </a: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a:p>
            <a:pPr lvl="1">
              <a:buFont typeface="Arial" panose="020B0604020202020204" pitchFamily="34" charset="0"/>
              <a:buChar char="•"/>
            </a:pPr>
            <a:endParaRPr lang="en-AU" dirty="0">
              <a:solidFill>
                <a:schemeClr val="bg1">
                  <a:lumMod val="95000"/>
                </a:schemeClr>
              </a:solidFill>
            </a:endParaRPr>
          </a:p>
        </p:txBody>
      </p:sp>
      <p:sp>
        <p:nvSpPr>
          <p:cNvPr id="2" name="Title 1"/>
          <p:cNvSpPr>
            <a:spLocks noGrp="1"/>
          </p:cNvSpPr>
          <p:nvPr>
            <p:ph type="title"/>
          </p:nvPr>
        </p:nvSpPr>
        <p:spPr/>
        <p:txBody>
          <a:bodyPr/>
          <a:lstStyle/>
          <a:p>
            <a:r>
              <a:rPr lang="en-AU" dirty="0">
                <a:latin typeface="Arial Black" panose="020B0A04020102020204" pitchFamily="34" charset="0"/>
              </a:rPr>
              <a:t>Outline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pic>
        <p:nvPicPr>
          <p:cNvPr id="8" name="Picture 7" descr="A person that is standing in the grass&#10;&#10;Description generated with high confidence">
            <a:extLst>
              <a:ext uri="{FF2B5EF4-FFF2-40B4-BE49-F238E27FC236}">
                <a16:creationId xmlns:a16="http://schemas.microsoft.com/office/drawing/2014/main" xmlns="" id="{A0CFDC12-8F68-463E-BD96-3657B511F8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252" y="1913947"/>
            <a:ext cx="3716092" cy="2638425"/>
          </a:xfrm>
          <a:prstGeom prst="rect">
            <a:avLst/>
          </a:prstGeom>
        </p:spPr>
      </p:pic>
      <p:sp>
        <p:nvSpPr>
          <p:cNvPr id="9" name="TextBox 8">
            <a:extLst>
              <a:ext uri="{FF2B5EF4-FFF2-40B4-BE49-F238E27FC236}">
                <a16:creationId xmlns:a16="http://schemas.microsoft.com/office/drawing/2014/main" xmlns="" id="{DD99C6AB-8252-4FB9-AC5A-3096EBCFC84E}"/>
              </a:ext>
            </a:extLst>
          </p:cNvPr>
          <p:cNvSpPr txBox="1"/>
          <p:nvPr/>
        </p:nvSpPr>
        <p:spPr>
          <a:xfrm>
            <a:off x="617149" y="5491276"/>
            <a:ext cx="3018775" cy="646331"/>
          </a:xfrm>
          <a:prstGeom prst="rect">
            <a:avLst/>
          </a:prstGeom>
          <a:noFill/>
        </p:spPr>
        <p:txBody>
          <a:bodyPr wrap="none" rtlCol="0">
            <a:spAutoFit/>
          </a:bodyPr>
          <a:lstStyle/>
          <a:p>
            <a:r>
              <a:rPr lang="en-AU" dirty="0"/>
              <a:t>If this is you, great!</a:t>
            </a:r>
            <a:br>
              <a:rPr lang="en-AU" dirty="0"/>
            </a:br>
            <a:r>
              <a:rPr lang="en-AU" dirty="0"/>
              <a:t>But don’t live dangerously!!!</a:t>
            </a:r>
          </a:p>
        </p:txBody>
      </p:sp>
      <p:cxnSp>
        <p:nvCxnSpPr>
          <p:cNvPr id="11" name="Straight Arrow Connector 10">
            <a:extLst>
              <a:ext uri="{FF2B5EF4-FFF2-40B4-BE49-F238E27FC236}">
                <a16:creationId xmlns:a16="http://schemas.microsoft.com/office/drawing/2014/main" xmlns="" id="{A438FF77-F2C2-432D-AD84-601EF0AE97C8}"/>
              </a:ext>
            </a:extLst>
          </p:cNvPr>
          <p:cNvCxnSpPr/>
          <p:nvPr/>
        </p:nvCxnSpPr>
        <p:spPr>
          <a:xfrm flipV="1">
            <a:off x="1676400" y="4573028"/>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xmlns="" id="{9EDF8A0D-693F-49B9-BC59-4953B183F3E6}"/>
              </a:ext>
            </a:extLst>
          </p:cNvPr>
          <p:cNvSpPr txBox="1"/>
          <p:nvPr/>
        </p:nvSpPr>
        <p:spPr>
          <a:xfrm>
            <a:off x="4372713" y="5547026"/>
            <a:ext cx="4480714" cy="646331"/>
          </a:xfrm>
          <a:prstGeom prst="rect">
            <a:avLst/>
          </a:prstGeom>
          <a:noFill/>
        </p:spPr>
        <p:txBody>
          <a:bodyPr wrap="none" rtlCol="0">
            <a:spAutoFit/>
          </a:bodyPr>
          <a:lstStyle/>
          <a:p>
            <a:r>
              <a:rPr lang="en-AU" dirty="0"/>
              <a:t>If this is you, stay calm (but stop laughing)</a:t>
            </a:r>
            <a:br>
              <a:rPr lang="en-AU" dirty="0"/>
            </a:br>
            <a:r>
              <a:rPr lang="en-AU" dirty="0"/>
              <a:t>and talk to me!</a:t>
            </a:r>
          </a:p>
        </p:txBody>
      </p:sp>
      <p:cxnSp>
        <p:nvCxnSpPr>
          <p:cNvPr id="13" name="Straight Arrow Connector 12">
            <a:extLst>
              <a:ext uri="{FF2B5EF4-FFF2-40B4-BE49-F238E27FC236}">
                <a16:creationId xmlns:a16="http://schemas.microsoft.com/office/drawing/2014/main" xmlns="" id="{4AC26885-662E-4908-9702-A1903E385F64}"/>
              </a:ext>
            </a:extLst>
          </p:cNvPr>
          <p:cNvCxnSpPr/>
          <p:nvPr/>
        </p:nvCxnSpPr>
        <p:spPr>
          <a:xfrm flipV="1">
            <a:off x="5974151" y="4710077"/>
            <a:ext cx="152400" cy="781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descr="A picture containing baby, ground, child, person&#10;&#10;Description generated with very high confidence">
            <a:extLst>
              <a:ext uri="{FF2B5EF4-FFF2-40B4-BE49-F238E27FC236}">
                <a16:creationId xmlns:a16="http://schemas.microsoft.com/office/drawing/2014/main" xmlns="" id="{5DB4D966-1D42-42F8-9DF5-D7DF8CCB4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652" y="1034565"/>
            <a:ext cx="2800350" cy="3512303"/>
          </a:xfrm>
          <a:prstGeom prst="rect">
            <a:avLst/>
          </a:prstGeom>
        </p:spPr>
      </p:pic>
    </p:spTree>
    <p:extLst>
      <p:ext uri="{BB962C8B-B14F-4D97-AF65-F5344CB8AC3E}">
        <p14:creationId xmlns:p14="http://schemas.microsoft.com/office/powerpoint/2010/main" val="13868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chemeClr val="bg1">
                    <a:lumMod val="65000"/>
                  </a:schemeClr>
                </a:solidFill>
              </a:rPr>
              <a:t>Binary Search</a:t>
            </a:r>
          </a:p>
          <a:p>
            <a:pPr marL="788670" lvl="1" indent="-514350">
              <a:buFont typeface="+mj-lt"/>
              <a:buAutoNum type="alphaUcPeriod"/>
            </a:pPr>
            <a:r>
              <a:rPr lang="en-AU" dirty="0">
                <a:solidFill>
                  <a:schemeClr val="bg1">
                    <a:lumMod val="65000"/>
                  </a:schemeClr>
                </a:solidFill>
              </a:rPr>
              <a:t>Comparison-based Sorting Algorithms</a:t>
            </a:r>
          </a:p>
          <a:p>
            <a:pPr marL="1062990" lvl="2" indent="-514350">
              <a:buFont typeface="+mj-lt"/>
              <a:buAutoNum type="romanUcPeriod"/>
            </a:pPr>
            <a:r>
              <a:rPr lang="en-AU" dirty="0">
                <a:solidFill>
                  <a:schemeClr val="bg1">
                    <a:lumMod val="65000"/>
                  </a:schemeClr>
                </a:solidFill>
              </a:rPr>
              <a:t>Selection Sort</a:t>
            </a:r>
          </a:p>
          <a:p>
            <a:pPr marL="1062990" lvl="2" indent="-514350">
              <a:buFont typeface="+mj-lt"/>
              <a:buAutoNum type="romanUcPeriod"/>
            </a:pPr>
            <a:r>
              <a:rPr lang="en-AU" dirty="0">
                <a:solidFill>
                  <a:schemeClr val="bg1">
                    <a:lumMod val="65000"/>
                  </a:schemeClr>
                </a:solidFill>
              </a:rPr>
              <a:t>Insertion Sort</a:t>
            </a:r>
          </a:p>
          <a:p>
            <a:pPr marL="1062990" lvl="2" indent="-514350">
              <a:buFont typeface="+mj-lt"/>
              <a:buAutoNum type="romanUcPeriod"/>
            </a:pPr>
            <a:r>
              <a:rPr lang="en-AU" dirty="0">
                <a:solidFill>
                  <a:schemeClr val="bg1">
                    <a:lumMod val="65000"/>
                  </a:schemeClr>
                </a:solidFill>
              </a:rPr>
              <a:t>Lower bound for comparison-based sorting</a:t>
            </a:r>
          </a:p>
          <a:p>
            <a:pPr marL="788670" lvl="1" indent="-514350">
              <a:buFont typeface="+mj-lt"/>
              <a:buAutoNum type="alphaUcPeriod"/>
            </a:pPr>
            <a:r>
              <a:rPr lang="en-AU" dirty="0">
                <a:solidFill>
                  <a:schemeClr val="bg1">
                    <a:lumMod val="65000"/>
                  </a:schemeClr>
                </a:solidFill>
              </a:rPr>
              <a:t>Non-comparison Sorting Algorithms</a:t>
            </a:r>
          </a:p>
          <a:p>
            <a:pPr marL="1062990" lvl="2" indent="-514350">
              <a:buFont typeface="+mj-lt"/>
              <a:buAutoNum type="romanUcPeriod"/>
            </a:pPr>
            <a:r>
              <a:rPr lang="en-AU" dirty="0">
                <a:solidFill>
                  <a:schemeClr val="bg1">
                    <a:lumMod val="65000"/>
                  </a:schemeClr>
                </a:solidFill>
              </a:rPr>
              <a:t>Counting Sort</a:t>
            </a:r>
          </a:p>
          <a:p>
            <a:pPr marL="1062990" lvl="2" indent="-514350">
              <a:buFont typeface="+mj-lt"/>
              <a:buAutoNum type="romanUcPeriod"/>
            </a:pPr>
            <a:r>
              <a:rPr lang="en-AU" dirty="0">
                <a:solidFill>
                  <a:schemeClr val="bg1">
                    <a:lumMod val="65000"/>
                  </a:schemeClr>
                </a:solidFill>
              </a:rPr>
              <a:t>Radix Sort</a:t>
            </a:r>
          </a:p>
          <a:p>
            <a:pPr marL="731520" lvl="1" indent="-457200">
              <a:buFont typeface="+mj-lt"/>
              <a:buAutoNum type="alphaUcPeriod"/>
            </a:pPr>
            <a:r>
              <a:rPr lang="en-AU" dirty="0">
                <a:solidFill>
                  <a:srgbClr val="00B050"/>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41104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Arial Black" panose="020B0A04020102020204" pitchFamily="34" charset="0"/>
              </a:rPr>
              <a:t>Recommended reading</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4" name="Content Placeholder 3"/>
          <p:cNvSpPr>
            <a:spLocks noGrp="1"/>
          </p:cNvSpPr>
          <p:nvPr>
            <p:ph sz="quarter" idx="1"/>
          </p:nvPr>
        </p:nvSpPr>
        <p:spPr>
          <a:xfrm>
            <a:off x="301752" y="990600"/>
            <a:ext cx="8503920" cy="4572000"/>
          </a:xfrm>
        </p:spPr>
        <p:txBody>
          <a:bodyPr>
            <a:noAutofit/>
          </a:bodyPr>
          <a:lstStyle/>
          <a:p>
            <a:endParaRPr lang="en-AU" sz="2400" dirty="0">
              <a:solidFill>
                <a:srgbClr val="000000"/>
              </a:solidFill>
              <a:latin typeface="CMSS10"/>
            </a:endParaRPr>
          </a:p>
          <a:p>
            <a:r>
              <a:rPr lang="en-AU" sz="2400" dirty="0"/>
              <a:t>Basic mathematics used for algorithm analysis: </a:t>
            </a:r>
            <a:r>
              <a:rPr lang="en-AU" sz="2400" dirty="0">
                <a:hlinkClick r:id="rId2"/>
              </a:rPr>
              <a:t>http://www.csse.monash.edu.au/~lloyd/tildeAlgDS/Math/</a:t>
            </a:r>
            <a:endParaRPr lang="en-AU" sz="2400" dirty="0"/>
          </a:p>
          <a:p>
            <a:endParaRPr lang="en-AU" sz="2400" dirty="0"/>
          </a:p>
          <a:p>
            <a:r>
              <a:rPr lang="en-AU" sz="2400" dirty="0"/>
              <a:t>Program verification: </a:t>
            </a:r>
            <a:r>
              <a:rPr lang="en-AU" sz="2400" dirty="0">
                <a:hlinkClick r:id="rId3"/>
              </a:rPr>
              <a:t>http://www.csse.monash.edu.au/courseware/cse2304/2006/03logic.shtml</a:t>
            </a:r>
            <a:endParaRPr lang="en-AU" sz="2400" dirty="0"/>
          </a:p>
          <a:p>
            <a:pPr marL="0" indent="0">
              <a:buNone/>
            </a:pPr>
            <a:endParaRPr lang="en-AU" sz="2400" dirty="0"/>
          </a:p>
          <a:p>
            <a:r>
              <a:rPr lang="en-AU" sz="2400" dirty="0"/>
              <a:t>For more about Loop invariants: Also read </a:t>
            </a:r>
            <a:r>
              <a:rPr lang="en-AU" sz="2400" dirty="0" err="1"/>
              <a:t>Cormen</a:t>
            </a:r>
            <a:r>
              <a:rPr lang="en-AU" sz="2400" dirty="0"/>
              <a:t> et al. </a:t>
            </a:r>
            <a:r>
              <a:rPr lang="en-AU" sz="2400" dirty="0">
                <a:solidFill>
                  <a:srgbClr val="00B0F0"/>
                </a:solidFill>
              </a:rPr>
              <a:t>Introduction </a:t>
            </a:r>
            <a:r>
              <a:rPr lang="fr-FR" sz="2400" dirty="0">
                <a:solidFill>
                  <a:srgbClr val="00B0F0"/>
                </a:solidFill>
              </a:rPr>
              <a:t>to </a:t>
            </a:r>
            <a:r>
              <a:rPr lang="fr-FR" sz="2400" dirty="0" err="1">
                <a:solidFill>
                  <a:srgbClr val="00B0F0"/>
                </a:solidFill>
              </a:rPr>
              <a:t>Algorithms</a:t>
            </a:r>
            <a:r>
              <a:rPr lang="fr-FR" sz="2400" dirty="0"/>
              <a:t>, Pages 17-19, Section 2.1: Insertion sort.).</a:t>
            </a:r>
            <a:endParaRPr lang="en-AU" sz="2400" dirty="0">
              <a:latin typeface="CG Times" pitchFamily="18" charset="0"/>
            </a:endParaRPr>
          </a:p>
        </p:txBody>
      </p:sp>
    </p:spTree>
    <p:extLst>
      <p:ext uri="{BB962C8B-B14F-4D97-AF65-F5344CB8AC3E}">
        <p14:creationId xmlns:p14="http://schemas.microsoft.com/office/powerpoint/2010/main" val="1289034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581399" cy="3505200"/>
          </a:xfrm>
        </p:spPr>
        <p:txBody>
          <a:bodyPr>
            <a:noAutofit/>
          </a:bodyPr>
          <a:lstStyle/>
          <a:p>
            <a:pPr marL="0" indent="0">
              <a:buNone/>
            </a:pPr>
            <a:r>
              <a:rPr lang="en-AU" sz="1800" dirty="0">
                <a:solidFill>
                  <a:srgbClr val="00B050"/>
                </a:solidFill>
                <a:highlight>
                  <a:srgbClr val="FFFFFF"/>
                </a:highlight>
              </a:rPr>
              <a:t>// Compute Nth power of x</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endParaRPr lang="en-AU" sz="1800" dirty="0">
              <a:solidFill>
                <a:srgbClr val="00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endParaRPr lang="en-AU" sz="1600" u="sng" dirty="0">
              <a:solidFill>
                <a:srgbClr val="FF0000"/>
              </a:solidFill>
              <a:highlight>
                <a:srgbClr val="FFFFFF"/>
              </a:highlight>
              <a:latin typeface="CMSS10"/>
            </a:endParaRPr>
          </a:p>
          <a:p>
            <a:pPr marL="0" indent="0" defTabSz="360000">
              <a:buNone/>
            </a:pPr>
            <a:r>
              <a:rPr lang="en-AU" sz="1600" u="sng" dirty="0">
                <a:solidFill>
                  <a:srgbClr val="FF0000"/>
                </a:solidFill>
                <a:highlight>
                  <a:srgbClr val="FFFFFF"/>
                </a:highlight>
                <a:latin typeface="CMSS10"/>
              </a:rPr>
              <a:t>Our goal is to reduce this term to T(1)</a:t>
            </a: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5181600"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 </a:t>
            </a:r>
            <a:r>
              <a:rPr lang="en-AU" sz="1800" dirty="0">
                <a:highlight>
                  <a:srgbClr val="FFFFFF"/>
                </a:highlight>
              </a:rPr>
              <a:t>T(1) = b </a:t>
            </a:r>
            <a:r>
              <a:rPr lang="en-AU" sz="1800" dirty="0">
                <a:solidFill>
                  <a:srgbClr val="00B050"/>
                </a:solidFill>
                <a:highlight>
                  <a:srgbClr val="FFFFFF"/>
                </a:highlight>
              </a:rPr>
              <a:t>(</a:t>
            </a:r>
            <a:r>
              <a:rPr lang="en-AU" sz="1800" dirty="0" err="1">
                <a:solidFill>
                  <a:srgbClr val="00B050"/>
                </a:solidFill>
                <a:highlight>
                  <a:srgbClr val="FFFFFF"/>
                </a:highlight>
              </a:rPr>
              <a:t>b&amp;c</a:t>
            </a:r>
            <a:r>
              <a:rPr lang="en-AU" sz="1800" dirty="0">
                <a:solidFill>
                  <a:srgbClr val="00B050"/>
                </a:solidFill>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T(N-1)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Cost for N-1: </a:t>
            </a:r>
            <a:r>
              <a:rPr lang="en-AU" sz="1800" dirty="0">
                <a:highlight>
                  <a:srgbClr val="FFFFFF"/>
                </a:highlight>
                <a:sym typeface="Wingdings" panose="05000000000000000000" pitchFamily="2" charset="2"/>
              </a:rPr>
              <a:t>T(N-1) = T(N-2) + c  </a:t>
            </a:r>
          </a:p>
          <a:p>
            <a:pPr marL="0" indent="0">
              <a:buNone/>
            </a:pPr>
            <a:r>
              <a:rPr lang="en-AU" sz="1800" dirty="0">
                <a:highlight>
                  <a:srgbClr val="FFFFFF"/>
                </a:highlight>
                <a:sym typeface="Wingdings" panose="05000000000000000000" pitchFamily="2" charset="2"/>
              </a:rPr>
              <a:t>Replacing T(N-1) in </a:t>
            </a:r>
            <a:r>
              <a:rPr lang="en-AU" sz="1800" dirty="0">
                <a:solidFill>
                  <a:schemeClr val="tx2"/>
                </a:solidFill>
                <a:highlight>
                  <a:srgbClr val="FFFFFF"/>
                </a:highlight>
                <a:sym typeface="Wingdings" panose="05000000000000000000" pitchFamily="2" charset="2"/>
              </a:rPr>
              <a:t>(A)</a:t>
            </a:r>
          </a:p>
          <a:p>
            <a:pPr marL="0" indent="0">
              <a:buNone/>
            </a:pPr>
            <a:r>
              <a:rPr lang="en-AU" sz="1800" dirty="0">
                <a:highlight>
                  <a:srgbClr val="FFFFFF"/>
                </a:highlight>
                <a:sym typeface="Wingdings" panose="05000000000000000000" pitchFamily="2" charset="2"/>
              </a:rPr>
              <a:t>T(N) = (T(N-2) + c) + c = T(N-2) + 2*c            </a:t>
            </a:r>
            <a:r>
              <a:rPr lang="en-AU" sz="1800" dirty="0">
                <a:solidFill>
                  <a:schemeClr val="tx2"/>
                </a:solidFill>
                <a:highlight>
                  <a:srgbClr val="FFFFFF"/>
                </a:highlight>
                <a:sym typeface="Wingdings" panose="05000000000000000000" pitchFamily="2" charset="2"/>
              </a:rPr>
              <a:t>(B)</a:t>
            </a:r>
          </a:p>
          <a:p>
            <a:pPr marL="0" indent="0">
              <a:buNone/>
            </a:pPr>
            <a:r>
              <a:rPr lang="en-AU" sz="1800" dirty="0">
                <a:solidFill>
                  <a:srgbClr val="00B0F0"/>
                </a:solidFill>
                <a:highlight>
                  <a:srgbClr val="FFFFFF"/>
                </a:highlight>
                <a:sym typeface="Wingdings" panose="05000000000000000000" pitchFamily="2" charset="2"/>
              </a:rPr>
              <a:t>Cost for N-2: </a:t>
            </a:r>
            <a:r>
              <a:rPr lang="en-AU" sz="1800" dirty="0">
                <a:highlight>
                  <a:srgbClr val="FFFFFF"/>
                </a:highlight>
                <a:sym typeface="Wingdings" panose="05000000000000000000" pitchFamily="2" charset="2"/>
              </a:rPr>
              <a:t>T(N-2) = T(N-3) + c </a:t>
            </a:r>
          </a:p>
          <a:p>
            <a:pPr marL="0" indent="0">
              <a:buNone/>
            </a:pPr>
            <a:r>
              <a:rPr lang="en-AU" sz="1800" dirty="0">
                <a:highlight>
                  <a:srgbClr val="FFFFFF"/>
                </a:highlight>
                <a:sym typeface="Wingdings" panose="05000000000000000000" pitchFamily="2" charset="2"/>
              </a:rPr>
              <a:t>Replacing T(N-2) in </a:t>
            </a:r>
            <a:r>
              <a:rPr lang="en-AU" sz="1800" dirty="0">
                <a:solidFill>
                  <a:schemeClr val="tx2"/>
                </a:solidFill>
                <a:highlight>
                  <a:srgbClr val="FFFFFF"/>
                </a:highlight>
                <a:sym typeface="Wingdings" panose="05000000000000000000" pitchFamily="2" charset="2"/>
              </a:rPr>
              <a:t>(B)</a:t>
            </a:r>
          </a:p>
          <a:p>
            <a:pPr marL="0" indent="0">
              <a:buNone/>
            </a:pPr>
            <a:r>
              <a:rPr lang="en-AU" sz="1800" dirty="0">
                <a:highlight>
                  <a:srgbClr val="FFFFFF"/>
                </a:highlight>
                <a:sym typeface="Wingdings" panose="05000000000000000000" pitchFamily="2" charset="2"/>
              </a:rPr>
              <a:t>T(N) = T(N-3) + </a:t>
            </a:r>
            <a:r>
              <a:rPr lang="en-AU" sz="1800" dirty="0" err="1">
                <a:highlight>
                  <a:srgbClr val="FFFFFF"/>
                </a:highlight>
                <a:sym typeface="Wingdings" panose="05000000000000000000" pitchFamily="2" charset="2"/>
              </a:rPr>
              <a:t>c+c+c</a:t>
            </a:r>
            <a:r>
              <a:rPr lang="en-AU" sz="1800" dirty="0">
                <a:highlight>
                  <a:srgbClr val="FFFFFF"/>
                </a:highlight>
                <a:sym typeface="Wingdings" panose="05000000000000000000" pitchFamily="2" charset="2"/>
              </a:rPr>
              <a:t> = T(N-3) + 3*c</a:t>
            </a:r>
          </a:p>
          <a:p>
            <a:pPr marL="0" indent="0">
              <a:buNone/>
            </a:pPr>
            <a:r>
              <a:rPr lang="en-AU" sz="1800" dirty="0">
                <a:highlight>
                  <a:srgbClr val="FFFFFF"/>
                </a:highlight>
                <a:sym typeface="Wingdings" panose="05000000000000000000" pitchFamily="2" charset="2"/>
              </a:rPr>
              <a:t>Do you see the pattern?</a:t>
            </a:r>
          </a:p>
          <a:p>
            <a:pPr marL="0" indent="0">
              <a:buNone/>
            </a:pPr>
            <a:r>
              <a:rPr lang="en-AU" sz="1800" dirty="0">
                <a:solidFill>
                  <a:srgbClr val="FF0000"/>
                </a:solidFill>
                <a:highlight>
                  <a:srgbClr val="FFFFFF"/>
                </a:highlight>
                <a:sym typeface="Wingdings" panose="05000000000000000000" pitchFamily="2" charset="2"/>
              </a:rPr>
              <a:t>T(N) = T(N-k) + k*c</a:t>
            </a:r>
          </a:p>
          <a:p>
            <a:pPr marL="0" indent="0">
              <a:buNone/>
            </a:pPr>
            <a:r>
              <a:rPr lang="en-AU" sz="1800" dirty="0">
                <a:highlight>
                  <a:srgbClr val="FFFFFF"/>
                </a:highlight>
                <a:sym typeface="Wingdings" panose="05000000000000000000" pitchFamily="2" charset="2"/>
              </a:rPr>
              <a:t>Find the value of k such that N-k = 1  k = N-1</a:t>
            </a:r>
          </a:p>
          <a:p>
            <a:pPr marL="0" indent="0">
              <a:buNone/>
            </a:pPr>
            <a:r>
              <a:rPr lang="en-AU" sz="1800" dirty="0">
                <a:highlight>
                  <a:srgbClr val="FFFFFF"/>
                </a:highlight>
                <a:sym typeface="Wingdings" panose="05000000000000000000" pitchFamily="2" charset="2"/>
              </a:rPr>
              <a:t>T(N) = T(N-(N-1)) + (N-1)*c = T(1) + (N-1)*c</a:t>
            </a:r>
          </a:p>
          <a:p>
            <a:pPr marL="0" indent="0">
              <a:buNone/>
            </a:pPr>
            <a:r>
              <a:rPr lang="en-AU" sz="1800" dirty="0">
                <a:highlight>
                  <a:srgbClr val="FFFFFF"/>
                </a:highlight>
                <a:sym typeface="Wingdings" panose="05000000000000000000" pitchFamily="2" charset="2"/>
              </a:rPr>
              <a:t>T(N) = b + (N-1)*c = c*N + b - c</a:t>
            </a:r>
          </a:p>
          <a:p>
            <a:pPr marL="0" indent="0">
              <a:buNone/>
            </a:pPr>
            <a:r>
              <a:rPr lang="en-AU" sz="1800" dirty="0">
                <a:highlight>
                  <a:srgbClr val="FFFFFF"/>
                </a:highlight>
                <a:sym typeface="Wingdings" panose="05000000000000000000" pitchFamily="2" charset="2"/>
              </a:rPr>
              <a:t>Hence, the complexity is O(N)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cxnSp>
        <p:nvCxnSpPr>
          <p:cNvPr id="5" name="Straight Arrow Connector 4"/>
          <p:cNvCxnSpPr/>
          <p:nvPr/>
        </p:nvCxnSpPr>
        <p:spPr>
          <a:xfrm flipV="1">
            <a:off x="3261815" y="2209800"/>
            <a:ext cx="3900985" cy="3044588"/>
          </a:xfrm>
          <a:prstGeom prst="straightConnector1">
            <a:avLst/>
          </a:prstGeom>
          <a:ln w="25400" cmpd="sng">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276600" y="3200400"/>
            <a:ext cx="3276600" cy="2057400"/>
          </a:xfrm>
          <a:prstGeom prst="straightConnector1">
            <a:avLst/>
          </a:prstGeom>
          <a:ln w="25400" cmpd="sng">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276600" y="4800600"/>
            <a:ext cx="1638300" cy="457200"/>
          </a:xfrm>
          <a:prstGeom prst="straightConnector1">
            <a:avLst/>
          </a:prstGeom>
          <a:ln w="25400" cmpd="sng">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32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par>
                                <p:cTn id="21" presetID="10" presetClass="exit" presetSubtype="0" fill="hold"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par>
                                <p:cTn id="40" presetID="10" presetClass="exit" presetSubtype="0" fill="hold" nodeType="withEffect">
                                  <p:stCondLst>
                                    <p:cond delay="0"/>
                                  </p:stCondLst>
                                  <p:childTnLst>
                                    <p:animEffect transition="out" filter="fade">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11" end="11"/>
                                            </p:txEl>
                                          </p:spTgt>
                                        </p:tgtEl>
                                        <p:attrNameLst>
                                          <p:attrName>style.visibility</p:attrName>
                                        </p:attrNameLst>
                                      </p:cBhvr>
                                      <p:to>
                                        <p:strVal val="visible"/>
                                      </p:to>
                                    </p:set>
                                  </p:childTnLst>
                                </p:cTn>
                              </p:par>
                              <p:par>
                                <p:cTn id="67" presetID="10" presetClass="exit" presetSubtype="0" fill="hold" nodeType="withEffect">
                                  <p:stCondLst>
                                    <p:cond delay="0"/>
                                  </p:stCondLst>
                                  <p:childTnLst>
                                    <p:animEffect transition="out" filter="fade">
                                      <p:cBhvr>
                                        <p:cTn id="68" dur="500"/>
                                        <p:tgtEl>
                                          <p:spTgt spid="11"/>
                                        </p:tgtEl>
                                      </p:cBhvr>
                                    </p:animEffect>
                                    <p:set>
                                      <p:cBhvr>
                                        <p:cTn id="69" dur="1" fill="hold">
                                          <p:stCondLst>
                                            <p:cond delay="499"/>
                                          </p:stCondLst>
                                        </p:cTn>
                                        <p:tgtEl>
                                          <p:spTgt spid="1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Recursive version</a:t>
            </a:r>
          </a:p>
          <a:p>
            <a:pPr marL="0" indent="0" defTabSz="360000">
              <a:buNone/>
            </a:pPr>
            <a:r>
              <a:rPr lang="en-AU" sz="1800" dirty="0">
                <a:solidFill>
                  <a:srgbClr val="000000"/>
                </a:solidFill>
                <a:highlight>
                  <a:srgbClr val="FFFFFF"/>
                </a:highlight>
              </a:rPr>
              <a:t>power</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defTabSz="360000">
              <a:buNone/>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power</a:t>
            </a:r>
            <a:r>
              <a:rPr lang="en-AU" sz="1800" b="1" dirty="0">
                <a:solidFill>
                  <a:srgbClr val="000080"/>
                </a:solidFill>
                <a:highlight>
                  <a:srgbClr val="FFFFFF"/>
                </a:highlight>
              </a:rPr>
              <a:t>(</a:t>
            </a:r>
            <a:r>
              <a:rPr lang="en-AU" sz="1800" dirty="0">
                <a:solidFill>
                  <a:srgbClr val="000000"/>
                </a:solidFill>
                <a:highlight>
                  <a:srgbClr val="FFFFFF"/>
                </a:highlight>
              </a:rPr>
              <a:t>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p>
          <a:p>
            <a:pPr marL="0" indent="0" defTabSz="360000">
              <a:buNone/>
            </a:pPr>
            <a:r>
              <a:rPr lang="en-AU" sz="1800" dirty="0">
                <a:solidFill>
                  <a:srgbClr val="00B050"/>
                </a:solidFill>
                <a:highlight>
                  <a:srgbClr val="FFFFFF"/>
                </a:highlight>
              </a:rPr>
              <a:t>// Iterative version</a:t>
            </a:r>
          </a:p>
          <a:p>
            <a:pPr marL="0" indent="0">
              <a:buNone/>
            </a:pPr>
            <a:r>
              <a:rPr lang="en-AU" sz="1800" dirty="0">
                <a:solidFill>
                  <a:srgbClr val="000000"/>
                </a:solidFill>
                <a:highlight>
                  <a:srgbClr val="FFFFFF"/>
                </a:highlight>
              </a:rPr>
              <a:t>result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a:buNone/>
            </a:pPr>
            <a:r>
              <a:rPr lang="nn-NO" sz="1800" b="1" dirty="0">
                <a:solidFill>
                  <a:srgbClr val="0000FF"/>
                </a:solidFill>
                <a:highlight>
                  <a:srgbClr val="FFFFFF"/>
                </a:highlight>
              </a:rPr>
              <a:t>for</a:t>
            </a:r>
            <a:r>
              <a:rPr lang="nn-NO" sz="1800" dirty="0">
                <a:solidFill>
                  <a:srgbClr val="000000"/>
                </a:solidFill>
                <a:highlight>
                  <a:srgbClr val="FFFFFF"/>
                </a:highlight>
              </a:rPr>
              <a:t> i</a:t>
            </a:r>
            <a:r>
              <a:rPr lang="nn-NO" sz="1800" b="1" dirty="0">
                <a:solidFill>
                  <a:srgbClr val="000080"/>
                </a:solidFill>
                <a:highlight>
                  <a:srgbClr val="FFFFFF"/>
                </a:highlight>
              </a:rPr>
              <a:t>=</a:t>
            </a:r>
            <a:r>
              <a:rPr lang="nn-NO" sz="1800" dirty="0">
                <a:solidFill>
                  <a:srgbClr val="FF0000"/>
                </a:solidFill>
                <a:highlight>
                  <a:srgbClr val="FFFFFF"/>
                </a:highlight>
              </a:rPr>
              <a:t>1</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&lt;=</a:t>
            </a:r>
            <a:r>
              <a:rPr lang="nn-NO" sz="1800" dirty="0">
                <a:solidFill>
                  <a:srgbClr val="000000"/>
                </a:solidFill>
                <a:highlight>
                  <a:srgbClr val="FFFFFF"/>
                </a:highlight>
              </a:rPr>
              <a:t> N</a:t>
            </a:r>
            <a:r>
              <a:rPr lang="nn-NO" sz="1800" b="1" dirty="0">
                <a:solidFill>
                  <a:srgbClr val="000080"/>
                </a:solidFill>
                <a:highlight>
                  <a:srgbClr val="FFFFFF"/>
                </a:highlight>
              </a:rPr>
              <a:t>;</a:t>
            </a:r>
            <a:r>
              <a:rPr lang="nn-NO" sz="1800" dirty="0">
                <a:solidFill>
                  <a:srgbClr val="000000"/>
                </a:solidFill>
                <a:highlight>
                  <a:srgbClr val="FFFFFF"/>
                </a:highlight>
              </a:rPr>
              <a:t> i</a:t>
            </a:r>
            <a:r>
              <a:rPr lang="nn-NO" sz="1800" b="1" dirty="0">
                <a:solidFill>
                  <a:srgbClr val="000080"/>
                </a:solidFill>
                <a:highlight>
                  <a:srgbClr val="FFFFFF"/>
                </a:highlight>
              </a:rPr>
              <a:t>++{</a:t>
            </a:r>
            <a:endParaRPr lang="nn-NO" sz="1800" dirty="0">
              <a:solidFill>
                <a:srgbClr val="000000"/>
              </a:solidFill>
              <a:highlight>
                <a:srgbClr val="FFFFFF"/>
              </a:highlight>
            </a:endParaRPr>
          </a:p>
          <a:p>
            <a:pPr marL="0" indent="0">
              <a:buNone/>
            </a:pP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result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pPr>
            <a:r>
              <a:rPr lang="en-AU" sz="1800" b="1" dirty="0">
                <a:solidFill>
                  <a:srgbClr val="0000FF"/>
                </a:solidFill>
                <a:highlight>
                  <a:srgbClr val="FFFFFF"/>
                </a:highlight>
              </a:rPr>
              <a:t>return</a:t>
            </a:r>
            <a:r>
              <a:rPr lang="en-AU" sz="1800" dirty="0">
                <a:solidFill>
                  <a:srgbClr val="000000"/>
                </a:solidFill>
                <a:highlight>
                  <a:srgbClr val="FFFFFF"/>
                </a:highlight>
              </a:rPr>
              <a:t> result</a:t>
            </a:r>
            <a:endParaRPr lang="en-AU" sz="1800" dirty="0">
              <a:solidFill>
                <a:srgbClr val="00B050"/>
              </a:solidFill>
              <a:highlight>
                <a:srgbClr val="FFFFFF"/>
              </a:highlight>
            </a:endParaRPr>
          </a:p>
          <a:p>
            <a:pPr marL="0" indent="0" defTabSz="360000">
              <a:buNone/>
            </a:pPr>
            <a:endParaRPr lang="en-AU" sz="1800" dirty="0">
              <a:solidFill>
                <a:srgbClr val="000000"/>
              </a:solidFill>
              <a:highlight>
                <a:srgbClr val="FFFFFF"/>
              </a:highlight>
            </a:endParaRPr>
          </a:p>
          <a:p>
            <a:pPr marL="0" indent="0" defTabSz="360000">
              <a:buNone/>
            </a:pPr>
            <a:endParaRPr lang="en-AU" sz="1800" dirty="0">
              <a:solidFill>
                <a:srgbClr val="000000"/>
              </a:solidFill>
              <a:latin typeface="CMSS10"/>
            </a:endParaRPr>
          </a:p>
        </p:txBody>
      </p:sp>
      <p:sp>
        <p:nvSpPr>
          <p:cNvPr id="7" name="Content Placeholder 3"/>
          <p:cNvSpPr txBox="1">
            <a:spLocks/>
          </p:cNvSpPr>
          <p:nvPr/>
        </p:nvSpPr>
        <p:spPr>
          <a:xfrm>
            <a:off x="3810000" y="1219200"/>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endParaRPr lang="en-AU" sz="1800" dirty="0">
              <a:highlight>
                <a:srgbClr val="FFFFFF"/>
              </a:highlight>
            </a:endParaRPr>
          </a:p>
          <a:p>
            <a:pPr marL="0" indent="0">
              <a:buNone/>
            </a:pPr>
            <a:r>
              <a:rPr lang="en-AU" sz="1800" dirty="0">
                <a:highlight>
                  <a:srgbClr val="FFFFFF"/>
                </a:highlight>
              </a:rPr>
              <a:t>Total space usage = Local space used by the function * maximum depth of recursion</a:t>
            </a:r>
          </a:p>
          <a:p>
            <a:pPr marL="0" indent="0">
              <a:buNone/>
            </a:pPr>
            <a:endParaRPr lang="en-AU" sz="1800" dirty="0">
              <a:highlight>
                <a:srgbClr val="FFFFFF"/>
              </a:highlight>
            </a:endParaRPr>
          </a:p>
          <a:p>
            <a:pPr marL="0" indent="0">
              <a:buNone/>
            </a:pPr>
            <a:r>
              <a:rPr lang="en-AU" sz="1800" dirty="0">
                <a:highlight>
                  <a:srgbClr val="FFFFFF"/>
                </a:highlight>
              </a:rPr>
              <a:t>= c * maximum depth of recursion = c*N</a:t>
            </a:r>
          </a:p>
          <a:p>
            <a:pPr marL="0" indent="0">
              <a:buNone/>
            </a:pPr>
            <a:r>
              <a:rPr lang="en-AU" sz="1800" dirty="0">
                <a:highlight>
                  <a:srgbClr val="FFFFFF"/>
                </a:highlight>
              </a:rPr>
              <a:t>= O(N)</a:t>
            </a:r>
          </a:p>
          <a:p>
            <a:pPr marL="0" indent="0">
              <a:buNone/>
            </a:pPr>
            <a:r>
              <a:rPr lang="en-AU" sz="1800" b="1" dirty="0">
                <a:highlight>
                  <a:srgbClr val="FFFFFF"/>
                </a:highlight>
              </a:rPr>
              <a:t>Note:</a:t>
            </a:r>
            <a:r>
              <a:rPr lang="en-AU" sz="1800" dirty="0">
                <a:highlight>
                  <a:srgbClr val="FFFFFF"/>
                </a:highlight>
              </a:rPr>
              <a:t> We will not discuss tail-recursion in this unit because it is language specific, e.g., Python doesn’t utilize tail-recursion</a:t>
            </a:r>
          </a:p>
          <a:p>
            <a:pPr marL="0" indent="0">
              <a:buNone/>
            </a:pPr>
            <a:r>
              <a:rPr lang="en-AU" sz="1800" dirty="0">
                <a:solidFill>
                  <a:srgbClr val="FF0000"/>
                </a:solidFill>
                <a:highlight>
                  <a:srgbClr val="FFFFFF"/>
                </a:highlight>
              </a:rPr>
              <a:t>Auxiliary Space Complexity?</a:t>
            </a:r>
          </a:p>
          <a:p>
            <a:r>
              <a:rPr lang="en-AU" sz="1800" dirty="0">
                <a:highlight>
                  <a:srgbClr val="FFFFFF"/>
                </a:highlight>
              </a:rPr>
              <a:t>Recursive power() is not an in-place algorithm</a:t>
            </a:r>
          </a:p>
          <a:p>
            <a:pPr marL="0" indent="0">
              <a:buNone/>
            </a:pPr>
            <a:r>
              <a:rPr lang="en-AU" sz="1800" dirty="0">
                <a:highlight>
                  <a:srgbClr val="FFFFFF"/>
                </a:highlight>
              </a:rPr>
              <a:t>Note that an iterative version of power uses O(1) space and is an in-place algorithm</a:t>
            </a:r>
          </a:p>
          <a:p>
            <a:pPr marL="0" indent="0">
              <a:buNone/>
            </a:pPr>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34882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066800"/>
            <a:ext cx="4953000" cy="5257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pPr marL="0" indent="0">
              <a:buNone/>
            </a:pPr>
            <a:r>
              <a:rPr lang="en-AU" sz="1800" dirty="0">
                <a:solidFill>
                  <a:srgbClr val="00B0F0"/>
                </a:solidFill>
                <a:highlight>
                  <a:srgbClr val="FFFFFF"/>
                </a:highlight>
              </a:rPr>
              <a:t>Cost when N = 1</a:t>
            </a:r>
            <a:r>
              <a:rPr lang="en-AU" sz="1800" dirty="0">
                <a:highlight>
                  <a:srgbClr val="FFFFFF"/>
                </a:highlight>
              </a:rPr>
              <a:t>: T(1) = b (</a:t>
            </a:r>
            <a:r>
              <a:rPr lang="en-AU" sz="1800" dirty="0" err="1">
                <a:highlight>
                  <a:srgbClr val="FFFFFF"/>
                </a:highlight>
              </a:rPr>
              <a:t>b&amp;c</a:t>
            </a:r>
            <a:r>
              <a:rPr lang="en-AU" sz="1800" dirty="0">
                <a:highlight>
                  <a:srgbClr val="FFFFFF"/>
                </a:highlight>
              </a:rPr>
              <a:t> are constant)</a:t>
            </a:r>
          </a:p>
          <a:p>
            <a:pPr marL="0" indent="0">
              <a:buNone/>
            </a:pPr>
            <a:r>
              <a:rPr lang="en-AU" sz="1800" dirty="0">
                <a:solidFill>
                  <a:srgbClr val="00B0F0"/>
                </a:solidFill>
                <a:highlight>
                  <a:srgbClr val="FFFFFF"/>
                </a:highlight>
              </a:rPr>
              <a:t>Cost for general case:</a:t>
            </a:r>
            <a:r>
              <a:rPr lang="en-AU" sz="1800" dirty="0">
                <a:solidFill>
                  <a:srgbClr val="00B0F0"/>
                </a:solidFill>
                <a:highlight>
                  <a:srgbClr val="FFFFFF"/>
                </a:highlight>
                <a:sym typeface="Wingdings" panose="05000000000000000000" pitchFamily="2" charset="2"/>
              </a:rPr>
              <a:t> </a:t>
            </a:r>
            <a:r>
              <a:rPr lang="en-AU" sz="1800" dirty="0">
                <a:highlight>
                  <a:srgbClr val="FFFFFF"/>
                </a:highlight>
                <a:sym typeface="Wingdings" panose="05000000000000000000" pitchFamily="2" charset="2"/>
              </a:rPr>
              <a:t>T(N) = T(N/2) + c      </a:t>
            </a:r>
            <a:r>
              <a:rPr lang="en-AU" sz="1800" dirty="0">
                <a:solidFill>
                  <a:schemeClr val="tx2"/>
                </a:solidFill>
                <a:highlight>
                  <a:srgbClr val="FFFFFF"/>
                </a:highlight>
                <a:sym typeface="Wingdings" panose="05000000000000000000" pitchFamily="2" charset="2"/>
              </a:rPr>
              <a:t>(A)</a:t>
            </a:r>
          </a:p>
          <a:p>
            <a:pPr marL="0" indent="0">
              <a:buNone/>
            </a:pPr>
            <a:r>
              <a:rPr lang="en-AU" sz="1800" dirty="0">
                <a:solidFill>
                  <a:srgbClr val="00B0F0"/>
                </a:solidFill>
                <a:highlight>
                  <a:srgbClr val="FFFFFF"/>
                </a:highlight>
                <a:sym typeface="Wingdings" panose="05000000000000000000" pitchFamily="2" charset="2"/>
              </a:rPr>
              <a:t>Cost for N/2: </a:t>
            </a:r>
            <a:r>
              <a:rPr lang="en-AU" sz="1800" dirty="0">
                <a:highlight>
                  <a:srgbClr val="FFFFFF"/>
                </a:highlight>
                <a:sym typeface="Wingdings" panose="05000000000000000000" pitchFamily="2" charset="2"/>
              </a:rPr>
              <a:t>T(N/2) = T(N/4) + c</a:t>
            </a:r>
          </a:p>
          <a:p>
            <a:pPr marL="0" indent="0">
              <a:buNone/>
            </a:pPr>
            <a:r>
              <a:rPr lang="en-AU" sz="1800" dirty="0">
                <a:highlight>
                  <a:srgbClr val="FFFFFF"/>
                </a:highlight>
                <a:sym typeface="Wingdings" panose="05000000000000000000" pitchFamily="2" charset="2"/>
              </a:rPr>
              <a:t>Replacing T(N/2) in </a:t>
            </a:r>
            <a:r>
              <a:rPr lang="en-AU" sz="1800" dirty="0">
                <a:solidFill>
                  <a:schemeClr val="tx2"/>
                </a:solidFill>
                <a:highlight>
                  <a:srgbClr val="FFFFFF"/>
                </a:highlight>
                <a:sym typeface="Wingdings" panose="05000000000000000000" pitchFamily="2" charset="2"/>
              </a:rPr>
              <a:t>(A)</a:t>
            </a:r>
          </a:p>
          <a:p>
            <a:pPr marL="0" indent="0">
              <a:buNone/>
            </a:pPr>
            <a:r>
              <a:rPr lang="en-AU" sz="1800" dirty="0">
                <a:highlight>
                  <a:srgbClr val="FFFFFF"/>
                </a:highlight>
                <a:sym typeface="Wingdings" panose="05000000000000000000" pitchFamily="2" charset="2"/>
              </a:rPr>
              <a:t>T(N) = T(N/4) + c + c = T(N/4) + 2*c            </a:t>
            </a:r>
            <a:r>
              <a:rPr lang="en-AU" sz="1800" dirty="0">
                <a:solidFill>
                  <a:schemeClr val="tx2"/>
                </a:solidFill>
                <a:highlight>
                  <a:srgbClr val="FFFFFF"/>
                </a:highlight>
                <a:sym typeface="Wingdings" panose="05000000000000000000" pitchFamily="2" charset="2"/>
              </a:rPr>
              <a:t>(B)</a:t>
            </a:r>
          </a:p>
          <a:p>
            <a:pPr marL="0" indent="0">
              <a:buNone/>
            </a:pPr>
            <a:r>
              <a:rPr lang="en-AU" sz="1800" dirty="0">
                <a:solidFill>
                  <a:srgbClr val="00B0F0"/>
                </a:solidFill>
                <a:highlight>
                  <a:srgbClr val="FFFFFF"/>
                </a:highlight>
                <a:sym typeface="Wingdings" panose="05000000000000000000" pitchFamily="2" charset="2"/>
              </a:rPr>
              <a:t>Cost for N/4: </a:t>
            </a:r>
            <a:r>
              <a:rPr lang="en-AU" sz="1800" dirty="0">
                <a:highlight>
                  <a:srgbClr val="FFFFFF"/>
                </a:highlight>
                <a:sym typeface="Wingdings" panose="05000000000000000000" pitchFamily="2" charset="2"/>
              </a:rPr>
              <a:t>T(N/4) = T(N/8) + c </a:t>
            </a:r>
          </a:p>
          <a:p>
            <a:pPr marL="0" indent="0">
              <a:buNone/>
            </a:pPr>
            <a:r>
              <a:rPr lang="en-AU" sz="1800" dirty="0">
                <a:highlight>
                  <a:srgbClr val="FFFFFF"/>
                </a:highlight>
                <a:sym typeface="Wingdings" panose="05000000000000000000" pitchFamily="2" charset="2"/>
              </a:rPr>
              <a:t>Replacing T(N/4) in </a:t>
            </a:r>
            <a:r>
              <a:rPr lang="en-AU" sz="1800" dirty="0">
                <a:solidFill>
                  <a:schemeClr val="tx2"/>
                </a:solidFill>
                <a:highlight>
                  <a:srgbClr val="FFFFFF"/>
                </a:highlight>
                <a:sym typeface="Wingdings" panose="05000000000000000000" pitchFamily="2" charset="2"/>
              </a:rPr>
              <a:t>(B)</a:t>
            </a:r>
          </a:p>
          <a:p>
            <a:pPr marL="0" indent="0">
              <a:buNone/>
            </a:pPr>
            <a:r>
              <a:rPr lang="en-AU" sz="1800" dirty="0">
                <a:highlight>
                  <a:srgbClr val="FFFFFF"/>
                </a:highlight>
                <a:sym typeface="Wingdings" panose="05000000000000000000" pitchFamily="2" charset="2"/>
              </a:rPr>
              <a:t>T(N) = T(N/8) + </a:t>
            </a:r>
            <a:r>
              <a:rPr lang="en-AU" sz="1800" dirty="0" err="1">
                <a:highlight>
                  <a:srgbClr val="FFFFFF"/>
                </a:highlight>
                <a:sym typeface="Wingdings" panose="05000000000000000000" pitchFamily="2" charset="2"/>
              </a:rPr>
              <a:t>c+c+c</a:t>
            </a:r>
            <a:r>
              <a:rPr lang="en-AU" sz="1800" dirty="0">
                <a:highlight>
                  <a:srgbClr val="FFFFFF"/>
                </a:highlight>
                <a:sym typeface="Wingdings" panose="05000000000000000000" pitchFamily="2" charset="2"/>
              </a:rPr>
              <a:t> = T(N/8) + 3*c</a:t>
            </a:r>
          </a:p>
          <a:p>
            <a:pPr marL="0" indent="0">
              <a:buNone/>
            </a:pPr>
            <a:r>
              <a:rPr lang="en-AU" sz="1800" dirty="0">
                <a:highlight>
                  <a:srgbClr val="FFFFFF"/>
                </a:highlight>
                <a:sym typeface="Wingdings" panose="05000000000000000000" pitchFamily="2" charset="2"/>
              </a:rPr>
              <a:t>Do you see the pattern?</a:t>
            </a:r>
          </a:p>
          <a:p>
            <a:pPr marL="0" indent="0">
              <a:buNone/>
            </a:pPr>
            <a:r>
              <a:rPr lang="en-AU" sz="1800" dirty="0">
                <a:solidFill>
                  <a:srgbClr val="FF0000"/>
                </a:solidFill>
                <a:highlight>
                  <a:srgbClr val="FFFFFF"/>
                </a:highlight>
                <a:sym typeface="Wingdings" panose="05000000000000000000" pitchFamily="2" charset="2"/>
              </a:rPr>
              <a:t>T(N) = T(N/2</a:t>
            </a:r>
            <a:r>
              <a:rPr lang="en-AU" sz="1800" baseline="30000" dirty="0">
                <a:solidFill>
                  <a:srgbClr val="FF0000"/>
                </a:solidFill>
                <a:highlight>
                  <a:srgbClr val="FFFFFF"/>
                </a:highlight>
                <a:sym typeface="Wingdings" panose="05000000000000000000" pitchFamily="2" charset="2"/>
              </a:rPr>
              <a:t>k</a:t>
            </a:r>
            <a:r>
              <a:rPr lang="en-AU" sz="1800" dirty="0">
                <a:solidFill>
                  <a:srgbClr val="FF0000"/>
                </a:solidFill>
                <a:highlight>
                  <a:srgbClr val="FFFFFF"/>
                </a:highlight>
                <a:sym typeface="Wingdings" panose="05000000000000000000" pitchFamily="2" charset="2"/>
              </a:rPr>
              <a:t>) + k*c</a:t>
            </a:r>
          </a:p>
          <a:p>
            <a:pPr marL="0" indent="0">
              <a:buNone/>
            </a:pPr>
            <a:r>
              <a:rPr lang="en-AU" sz="1800" dirty="0">
                <a:highlight>
                  <a:srgbClr val="FFFFFF"/>
                </a:highlight>
                <a:sym typeface="Wingdings" panose="05000000000000000000" pitchFamily="2" charset="2"/>
              </a:rPr>
              <a:t>Find the value of k such that N/2</a:t>
            </a:r>
            <a:r>
              <a:rPr lang="en-AU" sz="1800" baseline="30000" dirty="0">
                <a:highlight>
                  <a:srgbClr val="FFFFFF"/>
                </a:highlight>
                <a:sym typeface="Wingdings" panose="05000000000000000000" pitchFamily="2" charset="2"/>
              </a:rPr>
              <a:t>k</a:t>
            </a:r>
            <a:r>
              <a:rPr lang="en-AU" sz="1800" dirty="0">
                <a:highlight>
                  <a:srgbClr val="FFFFFF"/>
                </a:highlight>
                <a:sym typeface="Wingdings" panose="05000000000000000000" pitchFamily="2" charset="2"/>
              </a:rPr>
              <a:t> = 1  k = log N</a:t>
            </a:r>
          </a:p>
          <a:p>
            <a:pPr marL="0" indent="0">
              <a:buNone/>
            </a:pPr>
            <a:r>
              <a:rPr lang="en-AU" sz="1800" dirty="0">
                <a:highlight>
                  <a:srgbClr val="FFFFFF"/>
                </a:highlight>
                <a:sym typeface="Wingdings" panose="05000000000000000000" pitchFamily="2" charset="2"/>
              </a:rPr>
              <a:t>T(N) = T(N/2</a:t>
            </a:r>
            <a:r>
              <a:rPr lang="en-AU" sz="1800" baseline="30000" dirty="0">
                <a:highlight>
                  <a:srgbClr val="FFFFFF"/>
                </a:highlight>
                <a:sym typeface="Wingdings" panose="05000000000000000000" pitchFamily="2" charset="2"/>
              </a:rPr>
              <a:t>log N</a:t>
            </a:r>
            <a:r>
              <a:rPr lang="en-AU" sz="1800" dirty="0">
                <a:highlight>
                  <a:srgbClr val="FFFFFF"/>
                </a:highlight>
                <a:sym typeface="Wingdings" panose="05000000000000000000" pitchFamily="2" charset="2"/>
              </a:rPr>
              <a:t>) + c*log N = T(1) + c*log N</a:t>
            </a:r>
          </a:p>
          <a:p>
            <a:pPr marL="0" indent="0">
              <a:buNone/>
            </a:pPr>
            <a:r>
              <a:rPr lang="en-AU" sz="1800" dirty="0">
                <a:highlight>
                  <a:srgbClr val="FFFFFF"/>
                </a:highlight>
                <a:sym typeface="Wingdings" panose="05000000000000000000" pitchFamily="2" charset="2"/>
              </a:rPr>
              <a:t>T(N) = b + c*log N</a:t>
            </a:r>
          </a:p>
          <a:p>
            <a:pPr marL="0" indent="0">
              <a:buNone/>
            </a:pPr>
            <a:r>
              <a:rPr lang="en-AU" sz="1800" dirty="0">
                <a:highlight>
                  <a:srgbClr val="FFFFFF"/>
                </a:highlight>
                <a:sym typeface="Wingdings" panose="05000000000000000000" pitchFamily="2" charset="2"/>
              </a:rPr>
              <a:t>Hence, the complexity is O(log N)</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72286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Complexity of recursive algorithms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6" name="Content Placeholder 3"/>
          <p:cNvSpPr>
            <a:spLocks noGrp="1"/>
          </p:cNvSpPr>
          <p:nvPr>
            <p:ph sz="quarter" idx="1"/>
          </p:nvPr>
        </p:nvSpPr>
        <p:spPr>
          <a:xfrm>
            <a:off x="228601" y="1066800"/>
            <a:ext cx="3733799" cy="3505200"/>
          </a:xfrm>
        </p:spPr>
        <p:txBody>
          <a:bodyPr>
            <a:noAutofit/>
          </a:bodyPr>
          <a:lstStyle/>
          <a:p>
            <a:pPr marL="0" indent="0">
              <a:buNone/>
            </a:pPr>
            <a:r>
              <a:rPr lang="en-AU" sz="1800" dirty="0">
                <a:solidFill>
                  <a:srgbClr val="00B050"/>
                </a:solidFill>
                <a:highlight>
                  <a:srgbClr val="FFFFFF"/>
                </a:highlight>
              </a:rPr>
              <a:t>// Compute Nth  power x</a:t>
            </a:r>
          </a:p>
          <a:p>
            <a:pPr marL="0" indent="0" defTabSz="360000">
              <a:buNone/>
            </a:pPr>
            <a:r>
              <a:rPr lang="en-AU" sz="1800" dirty="0">
                <a:solidFill>
                  <a:srgbClr val="000000"/>
                </a:solidFill>
                <a:highlight>
                  <a:srgbClr val="FFFFFF"/>
                </a:highlight>
              </a:rPr>
              <a:t>power2</a:t>
            </a:r>
            <a:r>
              <a:rPr lang="en-AU" sz="1800" b="1" dirty="0">
                <a:solidFill>
                  <a:srgbClr val="000080"/>
                </a:solidFill>
                <a:highlight>
                  <a:srgbClr val="FFFFFF"/>
                </a:highlight>
              </a:rPr>
              <a:t>(</a:t>
            </a:r>
            <a:r>
              <a:rPr lang="en-AU" sz="1800" dirty="0" err="1">
                <a:solidFill>
                  <a:srgbClr val="000000"/>
                </a:solidFill>
                <a:highlight>
                  <a:srgbClr val="FFFFFF"/>
                </a:highlight>
              </a:rPr>
              <a:t>x</a:t>
            </a:r>
            <a:r>
              <a:rPr lang="en-AU" sz="1800" b="1" dirty="0" err="1">
                <a:solidFill>
                  <a:srgbClr val="000080"/>
                </a:solidFill>
                <a:highlight>
                  <a:srgbClr val="FFFFFF"/>
                </a:highlight>
              </a:rPr>
              <a:t>,</a:t>
            </a:r>
            <a:r>
              <a:rPr lang="en-AU" sz="1800" dirty="0" err="1">
                <a:solidFill>
                  <a:srgbClr val="000000"/>
                </a:solidFill>
                <a:highlight>
                  <a:srgbClr val="FFFFFF"/>
                </a:highlight>
              </a:rPr>
              <a:t>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pP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18000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0</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a:t>
            </a:r>
            <a:r>
              <a:rPr lang="en-AU" sz="1800" dirty="0">
                <a:solidFill>
                  <a:srgbClr val="FF0000"/>
                </a:solidFill>
                <a:highlight>
                  <a:srgbClr val="FFFFFF"/>
                </a:highlight>
              </a:rPr>
              <a:t>1</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a:t>
            </a:r>
            <a:r>
              <a:rPr lang="en-AU" sz="1800" b="1" dirty="0">
                <a:solidFill>
                  <a:srgbClr val="000080"/>
                </a:solidFill>
                <a:highlight>
                  <a:srgbClr val="FFFFFF"/>
                </a:highlight>
              </a:rPr>
              <a:t>==</a:t>
            </a:r>
            <a:r>
              <a:rPr lang="en-AU" sz="1800" dirty="0">
                <a:solidFill>
                  <a:srgbClr val="FF0000"/>
                </a:solidFill>
                <a:highlight>
                  <a:srgbClr val="FFFFFF"/>
                </a:highlight>
              </a:rPr>
              <a:t>1</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defTabSz="36000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x</a:t>
            </a:r>
          </a:p>
          <a:p>
            <a:pPr marL="0" indent="0">
              <a:buNone/>
              <a:tabLst>
                <a:tab pos="180000" algn="l"/>
              </a:tabLst>
            </a:pPr>
            <a:r>
              <a:rPr lang="en-AU" sz="1800" b="1" dirty="0">
                <a:solidFill>
                  <a:srgbClr val="0000FF"/>
                </a:solidFill>
                <a:highlight>
                  <a:srgbClr val="FFFFFF"/>
                </a:highlight>
              </a:rPr>
              <a:t>	if</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N </a:t>
            </a:r>
            <a:r>
              <a:rPr lang="en-AU" sz="1800" b="1" dirty="0">
                <a:solidFill>
                  <a:srgbClr val="0000FF"/>
                </a:solidFill>
                <a:highlight>
                  <a:srgbClr val="FFFFFF"/>
                </a:highlight>
              </a:rPr>
              <a:t>is</a:t>
            </a:r>
            <a:r>
              <a:rPr lang="en-AU" sz="1800" dirty="0">
                <a:solidFill>
                  <a:srgbClr val="000000"/>
                </a:solidFill>
                <a:highlight>
                  <a:srgbClr val="FFFFFF"/>
                </a:highlight>
              </a:rPr>
              <a:t> even</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b="1" dirty="0">
                <a:solidFill>
                  <a:srgbClr val="000080"/>
                </a:solidFill>
                <a:highlight>
                  <a:srgbClr val="FFFFFF"/>
                </a:highlight>
              </a:rPr>
              <a:t>)</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else</a:t>
            </a:r>
            <a:endParaRPr lang="en-AU" sz="1800" dirty="0">
              <a:solidFill>
                <a:srgbClr val="000000"/>
              </a:solidFill>
              <a:highlight>
                <a:srgbClr val="FFFFFF"/>
              </a:highlight>
            </a:endParaRPr>
          </a:p>
          <a:p>
            <a:pPr marL="0" indent="0">
              <a:buNone/>
              <a:tabLst>
                <a:tab pos="180000" algn="l"/>
              </a:tabLst>
            </a:pPr>
            <a:r>
              <a:rPr lang="en-AU" sz="1800" dirty="0">
                <a:solidFill>
                  <a:srgbClr val="000000"/>
                </a:solidFill>
                <a:highlight>
                  <a:srgbClr val="FFFFFF"/>
                </a:highlight>
              </a:rPr>
              <a:t>	 </a:t>
            </a:r>
            <a:r>
              <a:rPr lang="en-AU" sz="1800" b="1" dirty="0">
                <a:solidFill>
                  <a:srgbClr val="0000FF"/>
                </a:solidFill>
                <a:highlight>
                  <a:srgbClr val="FFFFFF"/>
                </a:highlight>
              </a:rPr>
              <a:t>return</a:t>
            </a:r>
            <a:r>
              <a:rPr lang="en-AU" sz="1800" dirty="0">
                <a:solidFill>
                  <a:srgbClr val="000000"/>
                </a:solidFill>
                <a:highlight>
                  <a:srgbClr val="FFFFFF"/>
                </a:highlight>
              </a:rPr>
              <a:t> power2</a:t>
            </a:r>
            <a:r>
              <a:rPr lang="en-AU" sz="1800" b="1" dirty="0">
                <a:solidFill>
                  <a:srgbClr val="000080"/>
                </a:solidFill>
                <a:highlight>
                  <a:srgbClr val="FFFFFF"/>
                </a:highlight>
              </a:rPr>
              <a:t>(</a:t>
            </a:r>
            <a:r>
              <a:rPr lang="en-AU" sz="1800" dirty="0">
                <a:solidFill>
                  <a:srgbClr val="000000"/>
                </a:solidFill>
                <a:highlight>
                  <a:srgbClr val="FFFFFF"/>
                </a:highlight>
              </a:rPr>
              <a:t> x </a:t>
            </a:r>
            <a:r>
              <a:rPr lang="en-AU" sz="1800" b="1" dirty="0">
                <a:solidFill>
                  <a:srgbClr val="000080"/>
                </a:solidFill>
                <a:highlight>
                  <a:srgbClr val="FFFFFF"/>
                </a:highlight>
              </a:rPr>
              <a:t>*</a:t>
            </a:r>
            <a:r>
              <a:rPr lang="en-AU" sz="1800" dirty="0">
                <a:solidFill>
                  <a:srgbClr val="000000"/>
                </a:solidFill>
                <a:highlight>
                  <a:srgbClr val="FFFFFF"/>
                </a:highlight>
              </a:rPr>
              <a:t> x</a:t>
            </a:r>
            <a:r>
              <a:rPr lang="en-AU" sz="1800" b="1" dirty="0">
                <a:solidFill>
                  <a:srgbClr val="000080"/>
                </a:solidFill>
                <a:highlight>
                  <a:srgbClr val="FFFFFF"/>
                </a:highlight>
              </a:rPr>
              <a:t>,</a:t>
            </a:r>
            <a:r>
              <a:rPr lang="en-AU" sz="1800" dirty="0">
                <a:solidFill>
                  <a:srgbClr val="000000"/>
                </a:solidFill>
                <a:highlight>
                  <a:srgbClr val="FFFFFF"/>
                </a:highlight>
              </a:rPr>
              <a:t> N</a:t>
            </a:r>
            <a:r>
              <a:rPr lang="en-AU" sz="1800" b="1" dirty="0">
                <a:solidFill>
                  <a:srgbClr val="000080"/>
                </a:solidFill>
                <a:highlight>
                  <a:srgbClr val="FFFFFF"/>
                </a:highlight>
              </a:rPr>
              <a:t>/</a:t>
            </a:r>
            <a:r>
              <a:rPr lang="en-AU" sz="1800" dirty="0">
                <a:solidFill>
                  <a:srgbClr val="FF0000"/>
                </a:solidFill>
                <a:highlight>
                  <a:srgbClr val="FFFFFF"/>
                </a:highlight>
              </a:rPr>
              <a:t>2</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a:t>
            </a:r>
            <a:r>
              <a:rPr lang="en-AU" sz="1800" b="1" dirty="0">
                <a:solidFill>
                  <a:srgbClr val="000080"/>
                </a:solidFill>
                <a:highlight>
                  <a:srgbClr val="FFFFFF"/>
                </a:highlight>
              </a:rPr>
              <a:t>*</a:t>
            </a:r>
            <a:r>
              <a:rPr lang="en-AU" sz="1800" dirty="0">
                <a:solidFill>
                  <a:srgbClr val="000000"/>
                </a:solidFill>
                <a:highlight>
                  <a:srgbClr val="FFFFFF"/>
                </a:highlight>
              </a:rPr>
              <a:t> x</a:t>
            </a:r>
          </a:p>
          <a:p>
            <a:pPr marL="0" indent="0" defTabSz="360000">
              <a:buNone/>
            </a:pPr>
            <a:r>
              <a:rPr lang="en-AU" sz="1800" b="1" dirty="0">
                <a:solidFill>
                  <a:srgbClr val="000080"/>
                </a:solidFill>
                <a:highlight>
                  <a:srgbClr val="FFFFFF"/>
                </a:highlight>
              </a:rPr>
              <a:t>}</a:t>
            </a:r>
            <a:r>
              <a:rPr lang="en-AU" sz="1800" dirty="0">
                <a:solidFill>
                  <a:srgbClr val="000000"/>
                </a:solidFill>
                <a:highlight>
                  <a:srgbClr val="FFFFFF"/>
                </a:highlight>
              </a:rPr>
              <a:t> </a:t>
            </a:r>
            <a:endParaRPr lang="en-AU" sz="1800" dirty="0">
              <a:solidFill>
                <a:srgbClr val="000000"/>
              </a:solidFill>
              <a:latin typeface="CMSS10"/>
            </a:endParaRPr>
          </a:p>
        </p:txBody>
      </p:sp>
      <p:sp>
        <p:nvSpPr>
          <p:cNvPr id="7" name="Content Placeholder 3"/>
          <p:cNvSpPr txBox="1">
            <a:spLocks/>
          </p:cNvSpPr>
          <p:nvPr/>
        </p:nvSpPr>
        <p:spPr>
          <a:xfrm>
            <a:off x="3810000" y="1168021"/>
            <a:ext cx="4953000" cy="48768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Space Complexity</a:t>
            </a:r>
          </a:p>
          <a:p>
            <a:pPr marL="0" indent="0">
              <a:buNone/>
            </a:pPr>
            <a:r>
              <a:rPr lang="en-AU" sz="1800" dirty="0">
                <a:highlight>
                  <a:srgbClr val="FFFFFF"/>
                </a:highlight>
              </a:rPr>
              <a:t>Space usage = Local space used by the function * maximum depth of recursion</a:t>
            </a:r>
          </a:p>
          <a:p>
            <a:pPr marL="0" indent="0">
              <a:buNone/>
            </a:pPr>
            <a:r>
              <a:rPr lang="en-AU" sz="1800" dirty="0">
                <a:highlight>
                  <a:srgbClr val="FFFFFF"/>
                </a:highlight>
              </a:rPr>
              <a:t>= c * maximum depth of recursion</a:t>
            </a:r>
          </a:p>
          <a:p>
            <a:pPr marL="0" indent="0">
              <a:buNone/>
            </a:pPr>
            <a:r>
              <a:rPr lang="en-AU" sz="1800" dirty="0">
                <a:highlight>
                  <a:srgbClr val="FFFFFF"/>
                </a:highlight>
              </a:rPr>
              <a:t>= c*log N</a:t>
            </a:r>
          </a:p>
          <a:p>
            <a:pPr marL="0" indent="0">
              <a:buNone/>
            </a:pPr>
            <a:r>
              <a:rPr lang="en-AU" sz="1800" dirty="0">
                <a:highlight>
                  <a:srgbClr val="FFFFFF"/>
                </a:highlight>
              </a:rPr>
              <a:t>= O(log N)</a:t>
            </a:r>
          </a:p>
          <a:p>
            <a:pPr marL="0" indent="0">
              <a:buNone/>
            </a:pPr>
            <a:endParaRPr lang="en-AU" sz="1800" dirty="0">
              <a:solidFill>
                <a:srgbClr val="00B0F0"/>
              </a:solidFill>
              <a:highlight>
                <a:srgbClr val="FFFFFF"/>
              </a:highlight>
            </a:endParaRPr>
          </a:p>
          <a:p>
            <a:pPr marL="0" indent="0">
              <a:buNone/>
            </a:pPr>
            <a:r>
              <a:rPr lang="en-AU" sz="1800" b="1" dirty="0">
                <a:solidFill>
                  <a:srgbClr val="FF0000"/>
                </a:solidFill>
                <a:highlight>
                  <a:srgbClr val="FFFFFF"/>
                </a:highlight>
              </a:rPr>
              <a:t>Is this algorithm in-place?</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172014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Recurrence Relations</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0000"/>
                </a:solidFill>
                <a:latin typeface="CMSS10"/>
              </a:rPr>
              <a:t>Consider the example we saw earlier</a:t>
            </a:r>
          </a:p>
          <a:p>
            <a:pPr marL="0" indent="0">
              <a:buNone/>
            </a:pPr>
            <a:r>
              <a:rPr lang="en-AU" sz="2400" dirty="0">
                <a:solidFill>
                  <a:srgbClr val="000000"/>
                </a:solidFill>
                <a:latin typeface="CMSS10"/>
              </a:rPr>
              <a:t>	T(N) = T(N-1) + c     </a:t>
            </a:r>
          </a:p>
          <a:p>
            <a:pPr marL="0" indent="0">
              <a:buNone/>
            </a:pPr>
            <a:r>
              <a:rPr lang="en-AU" sz="2400" dirty="0">
                <a:solidFill>
                  <a:srgbClr val="000000"/>
                </a:solidFill>
                <a:latin typeface="CMSS10"/>
              </a:rPr>
              <a:t>	T(1) = b</a:t>
            </a:r>
          </a:p>
          <a:p>
            <a:pPr marL="0" indent="0">
              <a:buNone/>
            </a:pPr>
            <a:r>
              <a:rPr lang="en-AU" sz="2400" dirty="0">
                <a:solidFill>
                  <a:srgbClr val="000000"/>
                </a:solidFill>
                <a:latin typeface="CMSS10"/>
              </a:rPr>
              <a:t>Such relations are called </a:t>
            </a:r>
            <a:r>
              <a:rPr lang="en-AU" sz="2400" b="1" u="sng" dirty="0">
                <a:solidFill>
                  <a:srgbClr val="00B0F0"/>
                </a:solidFill>
                <a:latin typeface="CMSS10"/>
              </a:rPr>
              <a:t>recurrence relations</a:t>
            </a:r>
            <a:r>
              <a:rPr lang="en-AU" sz="2400" dirty="0">
                <a:solidFill>
                  <a:srgbClr val="000000"/>
                </a:solidFill>
                <a:latin typeface="CMSS10"/>
              </a:rPr>
              <a:t> because T(N) is defined recursively.</a:t>
            </a:r>
          </a:p>
          <a:p>
            <a:r>
              <a:rPr lang="en-AU" sz="2400" dirty="0">
                <a:solidFill>
                  <a:srgbClr val="000000"/>
                </a:solidFill>
                <a:latin typeface="CMSS10"/>
              </a:rPr>
              <a:t>We saw how these recurrence relations can be solved.</a:t>
            </a:r>
          </a:p>
          <a:p>
            <a:r>
              <a:rPr lang="en-AU" sz="2400" dirty="0">
                <a:solidFill>
                  <a:srgbClr val="000000"/>
                </a:solidFill>
                <a:latin typeface="CMSS10"/>
              </a:rPr>
              <a:t>Next, we see the solutions for some common recurrence relations</a:t>
            </a:r>
          </a:p>
          <a:p>
            <a:endParaRPr lang="en-AU" sz="2400" dirty="0">
              <a:solidFill>
                <a:srgbClr val="000000"/>
              </a:solidFill>
              <a:latin typeface="CMSS10"/>
            </a:endParaRPr>
          </a:p>
          <a:p>
            <a:endParaRPr lang="en-AU" sz="2400" dirty="0">
              <a:solidFill>
                <a:srgbClr val="000000"/>
              </a:solidFill>
              <a:latin typeface="CMSS10"/>
            </a:endParaRPr>
          </a:p>
          <a:p>
            <a:pPr marL="0" indent="0">
              <a:buNone/>
            </a:pPr>
            <a:r>
              <a:rPr lang="en-AU" sz="2400" dirty="0">
                <a:solidFill>
                  <a:srgbClr val="000000"/>
                </a:solidFill>
                <a:latin typeface="CMSS10"/>
              </a:rPr>
              <a:t>Home work: Solve the recurrence relations shown in upcoming slides</a:t>
            </a:r>
          </a:p>
        </p:txBody>
      </p:sp>
    </p:spTree>
    <p:extLst>
      <p:ext uri="{BB962C8B-B14F-4D97-AF65-F5344CB8AC3E}">
        <p14:creationId xmlns:p14="http://schemas.microsoft.com/office/powerpoint/2010/main" val="54211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Logarithmic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Recurrence relation:</a:t>
            </a:r>
          </a:p>
          <a:p>
            <a:pPr marL="0" indent="0">
              <a:buNone/>
            </a:pPr>
            <a:r>
              <a:rPr lang="en-AU" sz="2400" dirty="0">
                <a:solidFill>
                  <a:srgbClr val="000000"/>
                </a:solidFill>
                <a:latin typeface="CMSS10"/>
              </a:rPr>
              <a:t>	T(N) = T(N/2) + c     </a:t>
            </a:r>
          </a:p>
          <a:p>
            <a:pPr marL="0" indent="0">
              <a:buNone/>
            </a:pPr>
            <a:r>
              <a:rPr lang="en-AU" sz="2400" dirty="0">
                <a:solidFill>
                  <a:srgbClr val="000000"/>
                </a:solidFill>
                <a:latin typeface="CMSS10"/>
              </a:rPr>
              <a:t>	T(1) = b</a:t>
            </a:r>
          </a:p>
          <a:p>
            <a:pPr marL="0" indent="0">
              <a:buNone/>
            </a:pPr>
            <a:r>
              <a:rPr lang="en-AU" sz="2400" dirty="0">
                <a:solidFill>
                  <a:srgbClr val="00B0F0"/>
                </a:solidFill>
                <a:latin typeface="CMSS10"/>
              </a:rPr>
              <a:t>Solution:</a:t>
            </a:r>
          </a:p>
          <a:p>
            <a:pPr marL="0" indent="0">
              <a:buNone/>
            </a:pPr>
            <a:r>
              <a:rPr lang="en-AU" sz="2400" dirty="0">
                <a:solidFill>
                  <a:srgbClr val="000000"/>
                </a:solidFill>
                <a:latin typeface="CMSS10"/>
              </a:rPr>
              <a:t>	O(log</a:t>
            </a:r>
            <a:r>
              <a:rPr lang="en-AU" sz="2400" baseline="-25000" dirty="0">
                <a:solidFill>
                  <a:srgbClr val="000000"/>
                </a:solidFill>
                <a:latin typeface="CMSS10"/>
              </a:rPr>
              <a:t>2</a:t>
            </a:r>
            <a:r>
              <a:rPr lang="en-AU" sz="2400" dirty="0">
                <a:solidFill>
                  <a:srgbClr val="000000"/>
                </a:solidFill>
                <a:latin typeface="CMSS10"/>
              </a:rPr>
              <a:t> N)</a:t>
            </a:r>
          </a:p>
        </p:txBody>
      </p:sp>
    </p:spTree>
    <p:extLst>
      <p:ext uri="{BB962C8B-B14F-4D97-AF65-F5344CB8AC3E}">
        <p14:creationId xmlns:p14="http://schemas.microsoft.com/office/powerpoint/2010/main" val="3192866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Linear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Recurrence relation:</a:t>
            </a:r>
          </a:p>
          <a:p>
            <a:pPr marL="0" indent="0">
              <a:buNone/>
            </a:pPr>
            <a:r>
              <a:rPr lang="en-AU" sz="2400" dirty="0">
                <a:solidFill>
                  <a:srgbClr val="000000"/>
                </a:solidFill>
                <a:latin typeface="CMSS10"/>
              </a:rPr>
              <a:t>	T(N) = T(N-1) + c     </a:t>
            </a:r>
          </a:p>
          <a:p>
            <a:pPr marL="0" indent="0">
              <a:buNone/>
            </a:pPr>
            <a:r>
              <a:rPr lang="en-AU" sz="2400" dirty="0">
                <a:solidFill>
                  <a:srgbClr val="000000"/>
                </a:solidFill>
                <a:latin typeface="CMSS10"/>
              </a:rPr>
              <a:t>	T(1) = b</a:t>
            </a:r>
          </a:p>
          <a:p>
            <a:pPr marL="0" indent="0">
              <a:buNone/>
            </a:pPr>
            <a:r>
              <a:rPr lang="en-AU" sz="2400" dirty="0">
                <a:solidFill>
                  <a:srgbClr val="00B0F0"/>
                </a:solidFill>
                <a:latin typeface="CMSS10"/>
              </a:rPr>
              <a:t>Solution:</a:t>
            </a:r>
          </a:p>
          <a:p>
            <a:pPr marL="0" indent="0">
              <a:buNone/>
            </a:pPr>
            <a:r>
              <a:rPr lang="en-AU" sz="2400" dirty="0">
                <a:solidFill>
                  <a:srgbClr val="000000"/>
                </a:solidFill>
                <a:latin typeface="CMSS10"/>
              </a:rPr>
              <a:t>	O(N)</a:t>
            </a:r>
          </a:p>
        </p:txBody>
      </p:sp>
    </p:spTree>
    <p:extLst>
      <p:ext uri="{BB962C8B-B14F-4D97-AF65-F5344CB8AC3E}">
        <p14:creationId xmlns:p14="http://schemas.microsoft.com/office/powerpoint/2010/main" val="3644894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a:latin typeface="Arial Black" panose="020B0A04020102020204" pitchFamily="34" charset="0"/>
              </a:rPr>
              <a:t>Linearithmic</a:t>
            </a:r>
            <a:r>
              <a:rPr lang="en-AU" dirty="0">
                <a:latin typeface="Arial Black" panose="020B0A04020102020204" pitchFamily="34" charset="0"/>
              </a:rPr>
              <a:t>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Recurrence relation:</a:t>
            </a:r>
          </a:p>
          <a:p>
            <a:pPr marL="0" indent="0">
              <a:buNone/>
            </a:pPr>
            <a:r>
              <a:rPr lang="en-AU" sz="2400" dirty="0">
                <a:solidFill>
                  <a:srgbClr val="000000"/>
                </a:solidFill>
                <a:latin typeface="CMSS10"/>
              </a:rPr>
              <a:t>	T(N) = 2*T(N/2) + c*N     </a:t>
            </a:r>
          </a:p>
          <a:p>
            <a:pPr marL="0" indent="0">
              <a:buNone/>
            </a:pPr>
            <a:r>
              <a:rPr lang="en-AU" sz="2400" dirty="0">
                <a:solidFill>
                  <a:srgbClr val="000000"/>
                </a:solidFill>
                <a:latin typeface="CMSS10"/>
              </a:rPr>
              <a:t>	T(1) = b</a:t>
            </a:r>
          </a:p>
          <a:p>
            <a:pPr marL="0" indent="0">
              <a:buNone/>
            </a:pPr>
            <a:r>
              <a:rPr lang="en-AU" sz="2400" dirty="0">
                <a:solidFill>
                  <a:srgbClr val="00B0F0"/>
                </a:solidFill>
                <a:latin typeface="CMSS10"/>
              </a:rPr>
              <a:t>Solution:</a:t>
            </a:r>
          </a:p>
          <a:p>
            <a:pPr marL="0" indent="0">
              <a:buNone/>
            </a:pPr>
            <a:r>
              <a:rPr lang="en-AU" sz="2400" dirty="0">
                <a:solidFill>
                  <a:srgbClr val="000000"/>
                </a:solidFill>
                <a:latin typeface="CMSS10"/>
              </a:rPr>
              <a:t>	O(N log N)</a:t>
            </a:r>
          </a:p>
        </p:txBody>
      </p:sp>
    </p:spTree>
    <p:extLst>
      <p:ext uri="{BB962C8B-B14F-4D97-AF65-F5344CB8AC3E}">
        <p14:creationId xmlns:p14="http://schemas.microsoft.com/office/powerpoint/2010/main" val="1847499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Quadratic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Recurrence relation:</a:t>
            </a:r>
          </a:p>
          <a:p>
            <a:pPr marL="0" indent="0">
              <a:buNone/>
            </a:pPr>
            <a:r>
              <a:rPr lang="en-AU" sz="2400" dirty="0">
                <a:solidFill>
                  <a:srgbClr val="000000"/>
                </a:solidFill>
                <a:latin typeface="CMSS10"/>
              </a:rPr>
              <a:t>	T(N) = T(N-1) + c*N     </a:t>
            </a:r>
          </a:p>
          <a:p>
            <a:pPr marL="0" indent="0">
              <a:buNone/>
            </a:pPr>
            <a:r>
              <a:rPr lang="en-AU" sz="2400" dirty="0">
                <a:solidFill>
                  <a:srgbClr val="000000"/>
                </a:solidFill>
                <a:latin typeface="CMSS10"/>
              </a:rPr>
              <a:t>	T(1) = b</a:t>
            </a:r>
          </a:p>
          <a:p>
            <a:pPr marL="0" indent="0">
              <a:buNone/>
            </a:pPr>
            <a:r>
              <a:rPr lang="en-AU" sz="2400" dirty="0">
                <a:solidFill>
                  <a:srgbClr val="00B0F0"/>
                </a:solidFill>
                <a:latin typeface="CMSS10"/>
              </a:rPr>
              <a:t>Solution:</a:t>
            </a:r>
          </a:p>
          <a:p>
            <a:pPr marL="0" indent="0">
              <a:buNone/>
            </a:pPr>
            <a:r>
              <a:rPr lang="en-AU" sz="2400" dirty="0">
                <a:solidFill>
                  <a:srgbClr val="000000"/>
                </a:solidFill>
                <a:latin typeface="CMSS10"/>
              </a:rPr>
              <a:t>	 O(N</a:t>
            </a:r>
            <a:r>
              <a:rPr lang="en-AU" sz="2400" baseline="30000" dirty="0">
                <a:solidFill>
                  <a:srgbClr val="000000"/>
                </a:solidFill>
                <a:latin typeface="CMSS10"/>
              </a:rPr>
              <a:t>2</a:t>
            </a:r>
            <a:r>
              <a:rPr lang="en-AU" sz="2400" dirty="0">
                <a:solidFill>
                  <a:srgbClr val="000000"/>
                </a:solidFill>
                <a:latin typeface="CMSS10"/>
              </a:rPr>
              <a:t>)</a:t>
            </a:r>
          </a:p>
        </p:txBody>
      </p:sp>
    </p:spTree>
    <p:extLst>
      <p:ext uri="{BB962C8B-B14F-4D97-AF65-F5344CB8AC3E}">
        <p14:creationId xmlns:p14="http://schemas.microsoft.com/office/powerpoint/2010/main" val="633616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Exponential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Recurrence relation:</a:t>
            </a:r>
          </a:p>
          <a:p>
            <a:pPr marL="0" indent="0">
              <a:buNone/>
            </a:pPr>
            <a:r>
              <a:rPr lang="en-AU" sz="2400" dirty="0">
                <a:solidFill>
                  <a:srgbClr val="000000"/>
                </a:solidFill>
                <a:latin typeface="CMSS10"/>
              </a:rPr>
              <a:t>	T(N) = 2*T(N-1) + c     </a:t>
            </a:r>
          </a:p>
          <a:p>
            <a:pPr marL="0" indent="0">
              <a:buNone/>
            </a:pPr>
            <a:r>
              <a:rPr lang="en-AU" sz="2400" dirty="0">
                <a:solidFill>
                  <a:srgbClr val="000000"/>
                </a:solidFill>
                <a:latin typeface="CMSS10"/>
              </a:rPr>
              <a:t>	T(0) = b</a:t>
            </a:r>
          </a:p>
          <a:p>
            <a:pPr marL="0" indent="0">
              <a:buNone/>
            </a:pPr>
            <a:r>
              <a:rPr lang="en-AU" sz="2400" dirty="0">
                <a:solidFill>
                  <a:srgbClr val="00B0F0"/>
                </a:solidFill>
                <a:latin typeface="CMSS10"/>
              </a:rPr>
              <a:t>Solution:</a:t>
            </a:r>
          </a:p>
          <a:p>
            <a:pPr marL="0" indent="0">
              <a:buNone/>
            </a:pPr>
            <a:r>
              <a:rPr lang="en-AU" sz="2400" dirty="0">
                <a:solidFill>
                  <a:srgbClr val="000000"/>
                </a:solidFill>
                <a:latin typeface="CMSS10"/>
              </a:rPr>
              <a:t>	O(2</a:t>
            </a:r>
            <a:r>
              <a:rPr lang="en-AU" sz="2400" baseline="30000" dirty="0">
                <a:solidFill>
                  <a:srgbClr val="000000"/>
                </a:solidFill>
                <a:latin typeface="CMSS10"/>
              </a:rPr>
              <a:t>N</a:t>
            </a:r>
            <a:r>
              <a:rPr lang="en-AU" sz="2400" dirty="0">
                <a:solidFill>
                  <a:srgbClr val="000000"/>
                </a:solidFill>
                <a:latin typeface="CMSS10"/>
              </a:rPr>
              <a:t>)</a:t>
            </a:r>
          </a:p>
        </p:txBody>
      </p:sp>
    </p:spTree>
    <p:extLst>
      <p:ext uri="{BB962C8B-B14F-4D97-AF65-F5344CB8AC3E}">
        <p14:creationId xmlns:p14="http://schemas.microsoft.com/office/powerpoint/2010/main" val="2783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rgbClr val="00B050"/>
                </a:solidFill>
              </a:rPr>
              <a:t>Finding minimum</a:t>
            </a:r>
          </a:p>
          <a:p>
            <a:pPr marL="788670" lvl="1" indent="-514350">
              <a:buFont typeface="+mj-lt"/>
              <a:buAutoNum type="alphaUcPeriod"/>
            </a:pPr>
            <a:r>
              <a:rPr lang="en-AU" dirty="0">
                <a:solidFill>
                  <a:schemeClr val="tx1"/>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3870523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Proof by Induction</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7" name="Content Placeholder 3"/>
          <p:cNvSpPr txBox="1">
            <a:spLocks/>
          </p:cNvSpPr>
          <p:nvPr/>
        </p:nvSpPr>
        <p:spPr>
          <a:xfrm>
            <a:off x="301752" y="1219200"/>
            <a:ext cx="8689848" cy="50292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Recurrence Relation:</a:t>
            </a:r>
          </a:p>
          <a:p>
            <a:pPr marL="0" indent="0">
              <a:buNone/>
            </a:pPr>
            <a:r>
              <a:rPr lang="en-AU" sz="1800" dirty="0">
                <a:highlight>
                  <a:srgbClr val="FFFFFF"/>
                </a:highlight>
              </a:rPr>
              <a:t>	T(1) = b </a:t>
            </a:r>
            <a:r>
              <a:rPr lang="en-AU" sz="1800" dirty="0">
                <a:solidFill>
                  <a:srgbClr val="00B050"/>
                </a:solidFill>
                <a:highlight>
                  <a:srgbClr val="FFFFFF"/>
                </a:highlight>
              </a:rPr>
              <a:t>(</a:t>
            </a:r>
            <a:r>
              <a:rPr lang="en-AU" sz="1800" dirty="0" err="1">
                <a:solidFill>
                  <a:srgbClr val="00B050"/>
                </a:solidFill>
                <a:highlight>
                  <a:srgbClr val="FFFFFF"/>
                </a:highlight>
              </a:rPr>
              <a:t>b&amp;c</a:t>
            </a:r>
            <a:r>
              <a:rPr lang="en-AU" sz="1800" dirty="0">
                <a:solidFill>
                  <a:srgbClr val="00B050"/>
                </a:solidFill>
                <a:highlight>
                  <a:srgbClr val="FFFFFF"/>
                </a:highlight>
              </a:rPr>
              <a:t> are constant)</a:t>
            </a:r>
          </a:p>
          <a:p>
            <a:pPr marL="0" indent="0">
              <a:buNone/>
            </a:pPr>
            <a:r>
              <a:rPr lang="en-AU" sz="1800" dirty="0">
                <a:highlight>
                  <a:srgbClr val="FFFFFF"/>
                </a:highlight>
                <a:sym typeface="Wingdings" panose="05000000000000000000" pitchFamily="2" charset="2"/>
              </a:rPr>
              <a:t>	T(N) = T(N-1) + c      </a:t>
            </a:r>
            <a:endParaRPr lang="en-AU" sz="1800" dirty="0">
              <a:solidFill>
                <a:schemeClr val="tx2"/>
              </a:solidFill>
              <a:highlight>
                <a:srgbClr val="FFFFFF"/>
              </a:highlight>
              <a:sym typeface="Wingdings" panose="05000000000000000000" pitchFamily="2" charset="2"/>
            </a:endParaRPr>
          </a:p>
          <a:p>
            <a:pPr marL="0" indent="0">
              <a:buNone/>
            </a:pPr>
            <a:r>
              <a:rPr lang="en-AU" sz="1800" dirty="0">
                <a:solidFill>
                  <a:schemeClr val="tx2"/>
                </a:solidFill>
                <a:highlight>
                  <a:srgbClr val="FFFFFF"/>
                </a:highlight>
                <a:sym typeface="Wingdings" panose="05000000000000000000" pitchFamily="2" charset="2"/>
              </a:rPr>
              <a:t>Prove that the above recurrence has the solution: T(N) = c*N + b – c</a:t>
            </a:r>
          </a:p>
          <a:p>
            <a:pPr marL="0" indent="0">
              <a:buNone/>
            </a:pPr>
            <a:endParaRPr lang="en-AU" sz="1800" dirty="0">
              <a:solidFill>
                <a:srgbClr val="00B0F0"/>
              </a:solidFill>
              <a:highlight>
                <a:srgbClr val="FFFFFF"/>
              </a:highlight>
              <a:sym typeface="Wingdings" panose="05000000000000000000" pitchFamily="2" charset="2"/>
            </a:endParaRPr>
          </a:p>
          <a:p>
            <a:pPr marL="0" indent="0">
              <a:buNone/>
            </a:pPr>
            <a:r>
              <a:rPr lang="en-AU" sz="1800" dirty="0">
                <a:solidFill>
                  <a:srgbClr val="FF0000"/>
                </a:solidFill>
                <a:highlight>
                  <a:srgbClr val="FFFFFF"/>
                </a:highlight>
                <a:sym typeface="Wingdings" panose="05000000000000000000" pitchFamily="2" charset="2"/>
              </a:rPr>
              <a:t>Base Case: </a:t>
            </a:r>
            <a:r>
              <a:rPr lang="en-AU" sz="1800" dirty="0">
                <a:solidFill>
                  <a:srgbClr val="00B0F0"/>
                </a:solidFill>
                <a:highlight>
                  <a:srgbClr val="FFFFFF"/>
                </a:highlight>
                <a:sym typeface="Wingdings" panose="05000000000000000000" pitchFamily="2" charset="2"/>
              </a:rPr>
              <a:t>N =1 </a:t>
            </a:r>
            <a:endParaRPr lang="en-AU" sz="1800" dirty="0">
              <a:highlight>
                <a:srgbClr val="FFFFFF"/>
              </a:highlight>
              <a:sym typeface="Wingdings" panose="05000000000000000000" pitchFamily="2" charset="2"/>
            </a:endParaRPr>
          </a:p>
          <a:p>
            <a:pPr marL="0" indent="0">
              <a:buNone/>
            </a:pPr>
            <a:r>
              <a:rPr lang="en-AU" sz="1800" dirty="0">
                <a:highlight>
                  <a:srgbClr val="FFFFFF"/>
                </a:highlight>
                <a:sym typeface="Wingdings" panose="05000000000000000000" pitchFamily="2" charset="2"/>
              </a:rPr>
              <a:t>T(1) = c*1 + b – c = b </a:t>
            </a:r>
          </a:p>
          <a:p>
            <a:pPr marL="0" indent="0">
              <a:buNone/>
            </a:pPr>
            <a:r>
              <a:rPr lang="en-AU" sz="1800" dirty="0">
                <a:solidFill>
                  <a:srgbClr val="FF0000"/>
                </a:solidFill>
                <a:highlight>
                  <a:srgbClr val="FFFFFF"/>
                </a:highlight>
                <a:sym typeface="Wingdings" panose="05000000000000000000" pitchFamily="2" charset="2"/>
              </a:rPr>
              <a:t>Inductive Step: </a:t>
            </a:r>
          </a:p>
          <a:p>
            <a:pPr marL="0" indent="0">
              <a:buNone/>
            </a:pPr>
            <a:r>
              <a:rPr lang="en-AU" sz="1800" dirty="0">
                <a:highlight>
                  <a:srgbClr val="FFFFFF"/>
                </a:highlight>
                <a:sym typeface="Wingdings" panose="05000000000000000000" pitchFamily="2" charset="2"/>
              </a:rPr>
              <a:t>Assume that it is true for N = k, i.e.,  </a:t>
            </a:r>
            <a:r>
              <a:rPr lang="en-AU" sz="1800" dirty="0">
                <a:solidFill>
                  <a:srgbClr val="00B050"/>
                </a:solidFill>
                <a:highlight>
                  <a:srgbClr val="FFFFFF"/>
                </a:highlight>
                <a:sym typeface="Wingdings" panose="05000000000000000000" pitchFamily="2" charset="2"/>
              </a:rPr>
              <a:t>T(k) = c*k + b – c</a:t>
            </a:r>
          </a:p>
          <a:p>
            <a:pPr marL="0" indent="0">
              <a:buNone/>
            </a:pPr>
            <a:r>
              <a:rPr lang="en-AU" sz="1800" dirty="0">
                <a:highlight>
                  <a:srgbClr val="FFFFFF"/>
                </a:highlight>
                <a:sym typeface="Wingdings" panose="05000000000000000000" pitchFamily="2" charset="2"/>
              </a:rPr>
              <a:t>Show that it is also true for N = k+1  </a:t>
            </a:r>
            <a:r>
              <a:rPr lang="en-AU" sz="1800" dirty="0">
                <a:solidFill>
                  <a:schemeClr val="tx2">
                    <a:lumMod val="60000"/>
                    <a:lumOff val="40000"/>
                  </a:schemeClr>
                </a:solidFill>
                <a:highlight>
                  <a:srgbClr val="FFFFFF"/>
                </a:highlight>
                <a:sym typeface="Wingdings" panose="05000000000000000000" pitchFamily="2" charset="2"/>
              </a:rPr>
              <a:t>T(k+1) = c*(k+1) + b - c</a:t>
            </a:r>
          </a:p>
          <a:p>
            <a:pPr marL="0" indent="0">
              <a:buNone/>
            </a:pPr>
            <a:endParaRPr lang="en-AU" sz="1800" dirty="0">
              <a:highlight>
                <a:srgbClr val="FFFFFF"/>
              </a:highlight>
              <a:sym typeface="Wingdings" panose="05000000000000000000" pitchFamily="2" charset="2"/>
            </a:endParaRPr>
          </a:p>
          <a:p>
            <a:pPr marL="0" indent="0">
              <a:buNone/>
            </a:pPr>
            <a:r>
              <a:rPr lang="en-AU" sz="1800" dirty="0">
                <a:highlight>
                  <a:srgbClr val="FFFFFF"/>
                </a:highlight>
                <a:sym typeface="Wingdings" panose="05000000000000000000" pitchFamily="2" charset="2"/>
              </a:rPr>
              <a:t>We know that T(k+1) = T(k) + c                -----  (A)</a:t>
            </a:r>
          </a:p>
          <a:p>
            <a:pPr marL="0" indent="0">
              <a:buNone/>
            </a:pPr>
            <a:r>
              <a:rPr lang="en-AU" sz="1800" dirty="0">
                <a:highlight>
                  <a:srgbClr val="FFFFFF"/>
                </a:highlight>
                <a:sym typeface="Wingdings" panose="05000000000000000000" pitchFamily="2" charset="2"/>
              </a:rPr>
              <a:t>As per our assumption, T(k) = c*k + b – c. We replace this value of T(k) in (A)</a:t>
            </a:r>
          </a:p>
          <a:p>
            <a:pPr marL="0" indent="0">
              <a:buNone/>
            </a:pPr>
            <a:r>
              <a:rPr lang="en-AU" sz="1800" dirty="0">
                <a:highlight>
                  <a:srgbClr val="FFFFFF"/>
                </a:highlight>
                <a:sym typeface="Wingdings" panose="05000000000000000000" pitchFamily="2" charset="2"/>
              </a:rPr>
              <a:t>T(k+1) = c*k + b – c + c = c*(k+1) + b - c</a:t>
            </a:r>
          </a:p>
          <a:p>
            <a:pPr marL="0" indent="0">
              <a:buNone/>
            </a:pPr>
            <a:endParaRPr lang="en-AU" sz="1800" dirty="0">
              <a:highlight>
                <a:srgbClr val="FFFFFF"/>
              </a:highlight>
            </a:endParaRPr>
          </a:p>
          <a:p>
            <a:pPr lvl="1"/>
            <a:endParaRPr lang="en-AU" sz="1300" dirty="0">
              <a:solidFill>
                <a:srgbClr val="00B0F0"/>
              </a:solidFill>
              <a:highlight>
                <a:srgbClr val="FFFFFF"/>
              </a:highlight>
            </a:endParaRP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17669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2400" dirty="0">
                <a:solidFill>
                  <a:srgbClr val="00B0F0"/>
                </a:solidFill>
                <a:latin typeface="CMSS10"/>
              </a:rPr>
              <a:t>Problem: </a:t>
            </a:r>
            <a:r>
              <a:rPr lang="en-AU" sz="2400" dirty="0">
                <a:solidFill>
                  <a:srgbClr val="000000"/>
                </a:solidFill>
                <a:latin typeface="CMSS10"/>
              </a:rPr>
              <a:t>Given a sorted array of </a:t>
            </a:r>
            <a:r>
              <a:rPr lang="en-AU" sz="2400" b="1" u="sng" dirty="0">
                <a:solidFill>
                  <a:srgbClr val="000000"/>
                </a:solidFill>
                <a:latin typeface="CMSS10"/>
              </a:rPr>
              <a:t>unique</a:t>
            </a:r>
            <a:r>
              <a:rPr lang="en-AU" sz="2400" dirty="0">
                <a:solidFill>
                  <a:srgbClr val="000000"/>
                </a:solidFill>
                <a:latin typeface="CMSS10"/>
              </a:rPr>
              <a:t> numbers and two values x and y, find all numbers greater than x and smaller than y.</a:t>
            </a:r>
          </a:p>
          <a:p>
            <a:pPr marL="0" indent="0">
              <a:buNone/>
            </a:pPr>
            <a:r>
              <a:rPr lang="en-AU" sz="2400" dirty="0">
                <a:solidFill>
                  <a:srgbClr val="00B0F0"/>
                </a:solidFill>
                <a:latin typeface="CMSS10"/>
              </a:rPr>
              <a:t>Algorithm 1: </a:t>
            </a:r>
          </a:p>
          <a:p>
            <a:r>
              <a:rPr lang="en-AU" sz="2400" dirty="0">
                <a:solidFill>
                  <a:srgbClr val="000000"/>
                </a:solidFill>
                <a:latin typeface="CMSS10"/>
              </a:rPr>
              <a:t>For each number n in array:</a:t>
            </a:r>
          </a:p>
          <a:p>
            <a:pPr lvl="1"/>
            <a:r>
              <a:rPr lang="en-AU" sz="1900" dirty="0">
                <a:solidFill>
                  <a:srgbClr val="000000"/>
                </a:solidFill>
                <a:latin typeface="CMSS10"/>
              </a:rPr>
              <a:t>if n &gt; x and n &lt; y:</a:t>
            </a:r>
          </a:p>
          <a:p>
            <a:pPr lvl="2"/>
            <a:r>
              <a:rPr lang="en-AU" sz="1700" dirty="0">
                <a:solidFill>
                  <a:srgbClr val="000000"/>
                </a:solidFill>
                <a:latin typeface="CMSS10"/>
              </a:rPr>
              <a:t>print(n)</a:t>
            </a:r>
          </a:p>
          <a:p>
            <a:pPr marL="0" indent="0">
              <a:buNone/>
            </a:pPr>
            <a:r>
              <a:rPr lang="en-AU" sz="2400" dirty="0">
                <a:solidFill>
                  <a:srgbClr val="00B0F0"/>
                </a:solidFill>
                <a:latin typeface="CMSS10"/>
              </a:rPr>
              <a:t>Time complexity:</a:t>
            </a:r>
          </a:p>
          <a:p>
            <a:pPr marL="0" indent="0">
              <a:buNone/>
            </a:pPr>
            <a:r>
              <a:rPr lang="en-AU" sz="2400" dirty="0">
                <a:solidFill>
                  <a:srgbClr val="00B0F0"/>
                </a:solidFill>
                <a:latin typeface="CMSS10"/>
              </a:rPr>
              <a:t>	</a:t>
            </a:r>
            <a:r>
              <a:rPr lang="en-AU" sz="2400" dirty="0">
                <a:latin typeface="CMSS10"/>
              </a:rPr>
              <a:t>O(N)</a:t>
            </a:r>
            <a:endParaRPr lang="en-AU" sz="2400" dirty="0">
              <a:solidFill>
                <a:srgbClr val="00B0F0"/>
              </a:solidFill>
              <a:latin typeface="CMSS10"/>
            </a:endParaRPr>
          </a:p>
          <a:p>
            <a:pPr marL="0" indent="0">
              <a:buNone/>
            </a:pPr>
            <a:r>
              <a:rPr lang="en-AU" sz="2400" dirty="0">
                <a:solidFill>
                  <a:srgbClr val="00B0F0"/>
                </a:solidFill>
                <a:latin typeface="CMSS10"/>
              </a:rPr>
              <a:t>	</a:t>
            </a:r>
            <a:endParaRPr lang="en-AU" sz="2400" dirty="0">
              <a:solidFill>
                <a:srgbClr val="000000"/>
              </a:solidFill>
              <a:latin typeface="CMSS10"/>
            </a:endParaRPr>
          </a:p>
          <a:p>
            <a:pPr marL="0" indent="0">
              <a:buNone/>
            </a:pPr>
            <a:endParaRPr lang="en-AU" sz="2400" dirty="0">
              <a:solidFill>
                <a:srgbClr val="00B0F0"/>
              </a:solidFill>
              <a:latin typeface="CMSS10"/>
            </a:endParaRPr>
          </a:p>
          <a:p>
            <a:pPr marL="0" indent="0">
              <a:buNone/>
            </a:pPr>
            <a:r>
              <a:rPr lang="en-AU" sz="2400" dirty="0">
                <a:solidFill>
                  <a:srgbClr val="00B0F0"/>
                </a:solidFill>
                <a:latin typeface="CMSS10"/>
              </a:rPr>
              <a:t>	</a:t>
            </a:r>
          </a:p>
          <a:p>
            <a:pPr marL="0" indent="0">
              <a:buNone/>
            </a:pPr>
            <a:endParaRPr lang="en-AU" sz="2400" dirty="0">
              <a:solidFill>
                <a:srgbClr val="000000"/>
              </a:solidFill>
              <a:latin typeface="CMSS10"/>
            </a:endParaRPr>
          </a:p>
        </p:txBody>
      </p:sp>
    </p:spTree>
    <p:extLst>
      <p:ext uri="{BB962C8B-B14F-4D97-AF65-F5344CB8AC3E}">
        <p14:creationId xmlns:p14="http://schemas.microsoft.com/office/powerpoint/2010/main" val="35111279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Output-Sensitive Time Complexity</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228600" y="1143000"/>
            <a:ext cx="8503920" cy="4572000"/>
          </a:xfrm>
        </p:spPr>
        <p:txBody>
          <a:bodyPr>
            <a:noAutofit/>
          </a:bodyPr>
          <a:lstStyle/>
          <a:p>
            <a:pPr marL="0" indent="0">
              <a:buNone/>
            </a:pPr>
            <a:r>
              <a:rPr lang="en-AU" sz="1800" dirty="0">
                <a:solidFill>
                  <a:srgbClr val="00B0F0"/>
                </a:solidFill>
                <a:latin typeface="CMSS10"/>
              </a:rPr>
              <a:t>Algorithm 2: </a:t>
            </a:r>
          </a:p>
          <a:p>
            <a:r>
              <a:rPr lang="en-AU" sz="1800" dirty="0">
                <a:solidFill>
                  <a:srgbClr val="000000"/>
                </a:solidFill>
                <a:latin typeface="CMSS10"/>
              </a:rPr>
              <a:t>Binary search to find the smallest number greater than x</a:t>
            </a:r>
          </a:p>
          <a:p>
            <a:r>
              <a:rPr lang="en-AU" sz="1800" dirty="0">
                <a:solidFill>
                  <a:srgbClr val="000000"/>
                </a:solidFill>
                <a:latin typeface="CMSS10"/>
              </a:rPr>
              <a:t>Continue linear search from x until next number is &gt;= y</a:t>
            </a:r>
          </a:p>
          <a:p>
            <a:pPr marL="0" indent="0">
              <a:buNone/>
            </a:pPr>
            <a:r>
              <a:rPr lang="en-AU" sz="1800" dirty="0">
                <a:solidFill>
                  <a:srgbClr val="00B0F0"/>
                </a:solidFill>
                <a:latin typeface="CMSS10"/>
              </a:rPr>
              <a:t>Time complexity?</a:t>
            </a:r>
          </a:p>
          <a:p>
            <a:r>
              <a:rPr lang="en-AU" sz="1800" dirty="0">
                <a:latin typeface="CMSS10"/>
              </a:rPr>
              <a:t>O(N) in the worst-case because in the worst-case all numbers may be within the range x to y</a:t>
            </a:r>
          </a:p>
          <a:p>
            <a:pPr marL="0" indent="0">
              <a:buNone/>
            </a:pPr>
            <a:r>
              <a:rPr lang="en-AU" sz="1800" dirty="0">
                <a:solidFill>
                  <a:srgbClr val="00B0F0"/>
                </a:solidFill>
                <a:latin typeface="CMSS10"/>
              </a:rPr>
              <a:t>Output-sensitive complexity </a:t>
            </a:r>
            <a:r>
              <a:rPr lang="en-AU" sz="1800" dirty="0">
                <a:latin typeface="CMSS10"/>
              </a:rPr>
              <a:t>is the time-complexity that also depends on the size of output.</a:t>
            </a:r>
          </a:p>
          <a:p>
            <a:pPr marL="0" indent="0">
              <a:buNone/>
            </a:pPr>
            <a:r>
              <a:rPr lang="en-AU" sz="1800" dirty="0">
                <a:latin typeface="CMSS10"/>
              </a:rPr>
              <a:t>Let W be the number of values in the range (i.e., in output). </a:t>
            </a:r>
          </a:p>
          <a:p>
            <a:pPr marL="0" indent="0">
              <a:buNone/>
            </a:pPr>
            <a:r>
              <a:rPr lang="en-AU" sz="1800" dirty="0">
                <a:solidFill>
                  <a:srgbClr val="00B0F0"/>
                </a:solidFill>
                <a:latin typeface="CMSS10"/>
              </a:rPr>
              <a:t>Output-sensitive complexity of Algorithm 2?  </a:t>
            </a:r>
            <a:r>
              <a:rPr lang="en-AU" sz="1800" dirty="0">
                <a:latin typeface="CMSS10"/>
              </a:rPr>
              <a:t>O(W + log N ) – note W may be N in </a:t>
            </a:r>
            <a:r>
              <a:rPr lang="en-AU" sz="1800">
                <a:latin typeface="CMSS10"/>
              </a:rPr>
              <a:t>the worst-case. </a:t>
            </a:r>
            <a:endParaRPr lang="en-AU" sz="1800" dirty="0">
              <a:latin typeface="CMSS10"/>
            </a:endParaRPr>
          </a:p>
          <a:p>
            <a:pPr marL="0" indent="0">
              <a:buNone/>
            </a:pPr>
            <a:r>
              <a:rPr lang="en-AU" sz="1800" dirty="0">
                <a:solidFill>
                  <a:srgbClr val="00B0F0"/>
                </a:solidFill>
                <a:latin typeface="CMSS10"/>
              </a:rPr>
              <a:t>Output-sensitive complexity of Algorithm 1? </a:t>
            </a:r>
            <a:r>
              <a:rPr lang="en-AU" sz="1800" dirty="0">
                <a:latin typeface="CMSS10"/>
              </a:rPr>
              <a:t>O(N)</a:t>
            </a:r>
          </a:p>
          <a:p>
            <a:pPr marL="0" indent="0">
              <a:buNone/>
            </a:pPr>
            <a:r>
              <a:rPr lang="en-AU" sz="1800" dirty="0">
                <a:latin typeface="CMSS10"/>
              </a:rPr>
              <a:t>Output-sensitive complexity is only relevant when output-size may vary, e.g., it is not relevant for sorting, finding minimum value etc.</a:t>
            </a:r>
          </a:p>
          <a:p>
            <a:pPr marL="0" indent="0">
              <a:buNone/>
            </a:pPr>
            <a:endParaRPr lang="en-AU" sz="1800" dirty="0">
              <a:solidFill>
                <a:srgbClr val="00B0F0"/>
              </a:solidFill>
              <a:latin typeface="CMSS10"/>
            </a:endParaRPr>
          </a:p>
          <a:p>
            <a:pPr marL="0" indent="0">
              <a:buNone/>
            </a:pPr>
            <a:endParaRPr lang="en-AU" sz="1800" dirty="0">
              <a:latin typeface="CMSS10"/>
            </a:endParaRPr>
          </a:p>
          <a:p>
            <a:pPr marL="0" indent="0">
              <a:buNone/>
            </a:pPr>
            <a:r>
              <a:rPr lang="en-AU" sz="1800" dirty="0">
                <a:solidFill>
                  <a:srgbClr val="00B0F0"/>
                </a:solidFill>
                <a:latin typeface="CMSS10"/>
              </a:rPr>
              <a:t>	</a:t>
            </a:r>
            <a:endParaRPr lang="en-AU" sz="1800" dirty="0">
              <a:solidFill>
                <a:srgbClr val="000000"/>
              </a:solidFill>
              <a:latin typeface="CMSS10"/>
            </a:endParaRPr>
          </a:p>
          <a:p>
            <a:pPr marL="0" indent="0">
              <a:buNone/>
            </a:pPr>
            <a:endParaRPr lang="en-AU" sz="1800" dirty="0">
              <a:solidFill>
                <a:srgbClr val="00B0F0"/>
              </a:solidFill>
              <a:latin typeface="CMSS10"/>
            </a:endParaRPr>
          </a:p>
          <a:p>
            <a:pPr marL="0" indent="0">
              <a:buNone/>
            </a:pPr>
            <a:r>
              <a:rPr lang="en-AU" sz="1800" dirty="0">
                <a:solidFill>
                  <a:srgbClr val="00B0F0"/>
                </a:solidFill>
                <a:latin typeface="CMSS10"/>
              </a:rPr>
              <a:t>	</a:t>
            </a:r>
          </a:p>
          <a:p>
            <a:pPr marL="0" indent="0">
              <a:buNone/>
            </a:pPr>
            <a:endParaRPr lang="en-AU" sz="1800" dirty="0">
              <a:solidFill>
                <a:srgbClr val="000000"/>
              </a:solidFill>
              <a:latin typeface="CMSS10"/>
            </a:endParaRPr>
          </a:p>
        </p:txBody>
      </p:sp>
      <p:graphicFrame>
        <p:nvGraphicFramePr>
          <p:cNvPr id="5" name="Table 4">
            <a:extLst>
              <a:ext uri="{FF2B5EF4-FFF2-40B4-BE49-F238E27FC236}">
                <a16:creationId xmlns:a16="http://schemas.microsoft.com/office/drawing/2014/main" xmlns="" id="{98312FB6-7292-45A3-A665-0FBF653A7DDA}"/>
              </a:ext>
            </a:extLst>
          </p:cNvPr>
          <p:cNvGraphicFramePr>
            <a:graphicFrameLocks noGrp="1"/>
          </p:cNvGraphicFramePr>
          <p:nvPr>
            <p:extLst>
              <p:ext uri="{D42A27DB-BD31-4B8C-83A1-F6EECF244321}">
                <p14:modId xmlns:p14="http://schemas.microsoft.com/office/powerpoint/2010/main" val="4013243501"/>
              </p:ext>
            </p:extLst>
          </p:nvPr>
        </p:nvGraphicFramePr>
        <p:xfrm>
          <a:off x="1714500" y="5595682"/>
          <a:ext cx="6324600" cy="370840"/>
        </p:xfrm>
        <a:graphic>
          <a:graphicData uri="http://schemas.openxmlformats.org/drawingml/2006/table">
            <a:tbl>
              <a:tblPr firstRow="1" bandRow="1">
                <a:tableStyleId>{616DA210-FB5B-4158-B5E0-FEB733F419BA}</a:tableStyleId>
              </a:tblPr>
              <a:tblGrid>
                <a:gridCol w="632460">
                  <a:extLst>
                    <a:ext uri="{9D8B030D-6E8A-4147-A177-3AD203B41FA5}">
                      <a16:colId xmlns:a16="http://schemas.microsoft.com/office/drawing/2014/main" xmlns="" val="20000"/>
                    </a:ext>
                  </a:extLst>
                </a:gridCol>
                <a:gridCol w="632460">
                  <a:extLst>
                    <a:ext uri="{9D8B030D-6E8A-4147-A177-3AD203B41FA5}">
                      <a16:colId xmlns:a16="http://schemas.microsoft.com/office/drawing/2014/main" xmlns="" val="20001"/>
                    </a:ext>
                  </a:extLst>
                </a:gridCol>
                <a:gridCol w="632460">
                  <a:extLst>
                    <a:ext uri="{9D8B030D-6E8A-4147-A177-3AD203B41FA5}">
                      <a16:colId xmlns:a16="http://schemas.microsoft.com/office/drawing/2014/main" xmlns="" val="20002"/>
                    </a:ext>
                  </a:extLst>
                </a:gridCol>
                <a:gridCol w="632460">
                  <a:extLst>
                    <a:ext uri="{9D8B030D-6E8A-4147-A177-3AD203B41FA5}">
                      <a16:colId xmlns:a16="http://schemas.microsoft.com/office/drawing/2014/main" xmlns="" val="20003"/>
                    </a:ext>
                  </a:extLst>
                </a:gridCol>
                <a:gridCol w="632460">
                  <a:extLst>
                    <a:ext uri="{9D8B030D-6E8A-4147-A177-3AD203B41FA5}">
                      <a16:colId xmlns:a16="http://schemas.microsoft.com/office/drawing/2014/main" xmlns="" val="20004"/>
                    </a:ext>
                  </a:extLst>
                </a:gridCol>
                <a:gridCol w="632460">
                  <a:extLst>
                    <a:ext uri="{9D8B030D-6E8A-4147-A177-3AD203B41FA5}">
                      <a16:colId xmlns:a16="http://schemas.microsoft.com/office/drawing/2014/main" xmlns="" val="20005"/>
                    </a:ext>
                  </a:extLst>
                </a:gridCol>
                <a:gridCol w="632460">
                  <a:extLst>
                    <a:ext uri="{9D8B030D-6E8A-4147-A177-3AD203B41FA5}">
                      <a16:colId xmlns:a16="http://schemas.microsoft.com/office/drawing/2014/main" xmlns="" val="20006"/>
                    </a:ext>
                  </a:extLst>
                </a:gridCol>
                <a:gridCol w="632460">
                  <a:extLst>
                    <a:ext uri="{9D8B030D-6E8A-4147-A177-3AD203B41FA5}">
                      <a16:colId xmlns:a16="http://schemas.microsoft.com/office/drawing/2014/main" xmlns="" val="20007"/>
                    </a:ext>
                  </a:extLst>
                </a:gridCol>
                <a:gridCol w="632460">
                  <a:extLst>
                    <a:ext uri="{9D8B030D-6E8A-4147-A177-3AD203B41FA5}">
                      <a16:colId xmlns:a16="http://schemas.microsoft.com/office/drawing/2014/main" xmlns="" val="20008"/>
                    </a:ext>
                  </a:extLst>
                </a:gridCol>
                <a:gridCol w="632460">
                  <a:extLst>
                    <a:ext uri="{9D8B030D-6E8A-4147-A177-3AD203B41FA5}">
                      <a16:colId xmlns:a16="http://schemas.microsoft.com/office/drawing/2014/main" xmlns="" val="20009"/>
                    </a:ext>
                  </a:extLst>
                </a:gridCol>
              </a:tblGrid>
              <a:tr h="370840">
                <a:tc>
                  <a:txBody>
                    <a:bodyPr/>
                    <a:lstStyle/>
                    <a:p>
                      <a:pPr algn="ctr"/>
                      <a:r>
                        <a:rPr lang="en-AU" dirty="0"/>
                        <a:t>5</a:t>
                      </a:r>
                    </a:p>
                  </a:txBody>
                  <a:tcPr/>
                </a:tc>
                <a:tc>
                  <a:txBody>
                    <a:bodyPr/>
                    <a:lstStyle/>
                    <a:p>
                      <a:pPr algn="ctr"/>
                      <a:r>
                        <a:rPr lang="en-AU" dirty="0"/>
                        <a:t>10</a:t>
                      </a:r>
                    </a:p>
                  </a:txBody>
                  <a:tcPr/>
                </a:tc>
                <a:tc>
                  <a:txBody>
                    <a:bodyPr/>
                    <a:lstStyle/>
                    <a:p>
                      <a:pPr algn="ctr"/>
                      <a:r>
                        <a:rPr lang="en-AU" dirty="0"/>
                        <a:t>15</a:t>
                      </a:r>
                    </a:p>
                  </a:txBody>
                  <a:tcPr/>
                </a:tc>
                <a:tc>
                  <a:txBody>
                    <a:bodyPr/>
                    <a:lstStyle/>
                    <a:p>
                      <a:pPr algn="ctr"/>
                      <a:r>
                        <a:rPr lang="en-AU" dirty="0"/>
                        <a:t>20</a:t>
                      </a:r>
                    </a:p>
                  </a:txBody>
                  <a:tcPr/>
                </a:tc>
                <a:tc>
                  <a:txBody>
                    <a:bodyPr/>
                    <a:lstStyle/>
                    <a:p>
                      <a:pPr algn="ctr"/>
                      <a:r>
                        <a:rPr lang="en-AU" dirty="0"/>
                        <a:t>25</a:t>
                      </a:r>
                    </a:p>
                  </a:txBody>
                  <a:tcPr/>
                </a:tc>
                <a:tc>
                  <a:txBody>
                    <a:bodyPr/>
                    <a:lstStyle/>
                    <a:p>
                      <a:pPr algn="ctr"/>
                      <a:r>
                        <a:rPr lang="en-AU" dirty="0"/>
                        <a:t>30</a:t>
                      </a:r>
                    </a:p>
                  </a:txBody>
                  <a:tcPr/>
                </a:tc>
                <a:tc>
                  <a:txBody>
                    <a:bodyPr/>
                    <a:lstStyle/>
                    <a:p>
                      <a:pPr algn="ctr"/>
                      <a:r>
                        <a:rPr lang="en-AU" dirty="0"/>
                        <a:t>35</a:t>
                      </a:r>
                    </a:p>
                  </a:txBody>
                  <a:tcPr/>
                </a:tc>
                <a:tc>
                  <a:txBody>
                    <a:bodyPr/>
                    <a:lstStyle/>
                    <a:p>
                      <a:pPr algn="ctr"/>
                      <a:r>
                        <a:rPr lang="en-AU" dirty="0"/>
                        <a:t>40</a:t>
                      </a:r>
                    </a:p>
                  </a:txBody>
                  <a:tcPr/>
                </a:tc>
                <a:tc>
                  <a:txBody>
                    <a:bodyPr/>
                    <a:lstStyle/>
                    <a:p>
                      <a:pPr algn="ctr"/>
                      <a:r>
                        <a:rPr lang="en-AU" dirty="0"/>
                        <a:t>45</a:t>
                      </a:r>
                    </a:p>
                  </a:txBody>
                  <a:tcPr/>
                </a:tc>
                <a:tc>
                  <a:txBody>
                    <a:bodyPr/>
                    <a:lstStyle/>
                    <a:p>
                      <a:pPr algn="ctr"/>
                      <a:r>
                        <a:rPr lang="en-AU" dirty="0"/>
                        <a:t>50</a:t>
                      </a:r>
                    </a:p>
                  </a:txBody>
                  <a:tcPr/>
                </a:tc>
                <a:extLst>
                  <a:ext uri="{0D108BD9-81ED-4DB2-BD59-A6C34878D82A}">
                    <a16:rowId xmlns:a16="http://schemas.microsoft.com/office/drawing/2014/main" xmlns="" val="10000"/>
                  </a:ext>
                </a:extLst>
              </a:tr>
            </a:tbl>
          </a:graphicData>
        </a:graphic>
      </p:graphicFrame>
      <p:graphicFrame>
        <p:nvGraphicFramePr>
          <p:cNvPr id="6" name="Table 5">
            <a:extLst>
              <a:ext uri="{FF2B5EF4-FFF2-40B4-BE49-F238E27FC236}">
                <a16:creationId xmlns:a16="http://schemas.microsoft.com/office/drawing/2014/main" xmlns="" id="{2958EFA9-7815-495B-B963-EFD7D06D218D}"/>
              </a:ext>
            </a:extLst>
          </p:cNvPr>
          <p:cNvGraphicFramePr>
            <a:graphicFrameLocks noGrp="1"/>
          </p:cNvGraphicFramePr>
          <p:nvPr>
            <p:extLst>
              <p:ext uri="{D42A27DB-BD31-4B8C-83A1-F6EECF244321}">
                <p14:modId xmlns:p14="http://schemas.microsoft.com/office/powerpoint/2010/main" val="2285673666"/>
              </p:ext>
            </p:extLst>
          </p:nvPr>
        </p:nvGraphicFramePr>
        <p:xfrm>
          <a:off x="1714500" y="6027482"/>
          <a:ext cx="6400800" cy="37084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xmlns="" val="20000"/>
                    </a:ext>
                  </a:extLst>
                </a:gridCol>
                <a:gridCol w="640080">
                  <a:extLst>
                    <a:ext uri="{9D8B030D-6E8A-4147-A177-3AD203B41FA5}">
                      <a16:colId xmlns:a16="http://schemas.microsoft.com/office/drawing/2014/main" xmlns="" val="20001"/>
                    </a:ext>
                  </a:extLst>
                </a:gridCol>
                <a:gridCol w="640080">
                  <a:extLst>
                    <a:ext uri="{9D8B030D-6E8A-4147-A177-3AD203B41FA5}">
                      <a16:colId xmlns:a16="http://schemas.microsoft.com/office/drawing/2014/main" xmlns="" val="20002"/>
                    </a:ext>
                  </a:extLst>
                </a:gridCol>
                <a:gridCol w="640080">
                  <a:extLst>
                    <a:ext uri="{9D8B030D-6E8A-4147-A177-3AD203B41FA5}">
                      <a16:colId xmlns:a16="http://schemas.microsoft.com/office/drawing/2014/main" xmlns="" val="20003"/>
                    </a:ext>
                  </a:extLst>
                </a:gridCol>
                <a:gridCol w="640080">
                  <a:extLst>
                    <a:ext uri="{9D8B030D-6E8A-4147-A177-3AD203B41FA5}">
                      <a16:colId xmlns:a16="http://schemas.microsoft.com/office/drawing/2014/main" xmlns="" val="20004"/>
                    </a:ext>
                  </a:extLst>
                </a:gridCol>
                <a:gridCol w="640080">
                  <a:extLst>
                    <a:ext uri="{9D8B030D-6E8A-4147-A177-3AD203B41FA5}">
                      <a16:colId xmlns:a16="http://schemas.microsoft.com/office/drawing/2014/main" xmlns="" val="20005"/>
                    </a:ext>
                  </a:extLst>
                </a:gridCol>
                <a:gridCol w="640080">
                  <a:extLst>
                    <a:ext uri="{9D8B030D-6E8A-4147-A177-3AD203B41FA5}">
                      <a16:colId xmlns:a16="http://schemas.microsoft.com/office/drawing/2014/main" xmlns="" val="20006"/>
                    </a:ext>
                  </a:extLst>
                </a:gridCol>
                <a:gridCol w="640080">
                  <a:extLst>
                    <a:ext uri="{9D8B030D-6E8A-4147-A177-3AD203B41FA5}">
                      <a16:colId xmlns:a16="http://schemas.microsoft.com/office/drawing/2014/main" xmlns="" val="20007"/>
                    </a:ext>
                  </a:extLst>
                </a:gridCol>
                <a:gridCol w="640080">
                  <a:extLst>
                    <a:ext uri="{9D8B030D-6E8A-4147-A177-3AD203B41FA5}">
                      <a16:colId xmlns:a16="http://schemas.microsoft.com/office/drawing/2014/main" xmlns="" val="20008"/>
                    </a:ext>
                  </a:extLst>
                </a:gridCol>
                <a:gridCol w="640080">
                  <a:extLst>
                    <a:ext uri="{9D8B030D-6E8A-4147-A177-3AD203B41FA5}">
                      <a16:colId xmlns:a16="http://schemas.microsoft.com/office/drawing/2014/main" xmlns="" val="20009"/>
                    </a:ext>
                  </a:extLst>
                </a:gridCol>
              </a:tblGrid>
              <a:tr h="370840">
                <a:tc>
                  <a:txBody>
                    <a:bodyPr/>
                    <a:lstStyle/>
                    <a:p>
                      <a:pPr algn="ctr"/>
                      <a:r>
                        <a:rPr lang="en-AU" dirty="0"/>
                        <a:t>1</a:t>
                      </a:r>
                    </a:p>
                  </a:txBody>
                  <a:tcPr/>
                </a:tc>
                <a:tc>
                  <a:txBody>
                    <a:bodyPr/>
                    <a:lstStyle/>
                    <a:p>
                      <a:pPr algn="ctr"/>
                      <a:r>
                        <a:rPr lang="en-AU" dirty="0"/>
                        <a:t>2</a:t>
                      </a:r>
                    </a:p>
                  </a:txBody>
                  <a:tcPr/>
                </a:tc>
                <a:tc>
                  <a:txBody>
                    <a:bodyPr/>
                    <a:lstStyle/>
                    <a:p>
                      <a:pPr algn="ctr"/>
                      <a:r>
                        <a:rPr lang="en-AU" dirty="0"/>
                        <a:t>3</a:t>
                      </a:r>
                    </a:p>
                  </a:txBody>
                  <a:tcPr/>
                </a:tc>
                <a:tc>
                  <a:txBody>
                    <a:bodyPr/>
                    <a:lstStyle/>
                    <a:p>
                      <a:pPr algn="ctr"/>
                      <a:r>
                        <a:rPr lang="en-AU" dirty="0"/>
                        <a:t>4</a:t>
                      </a:r>
                    </a:p>
                  </a:txBody>
                  <a:tcPr/>
                </a:tc>
                <a:tc>
                  <a:txBody>
                    <a:bodyPr/>
                    <a:lstStyle/>
                    <a:p>
                      <a:pPr algn="ctr"/>
                      <a:r>
                        <a:rPr lang="en-AU" dirty="0"/>
                        <a:t>5</a:t>
                      </a:r>
                    </a:p>
                  </a:txBody>
                  <a:tcPr/>
                </a:tc>
                <a:tc>
                  <a:txBody>
                    <a:bodyPr/>
                    <a:lstStyle/>
                    <a:p>
                      <a:pPr algn="ctr"/>
                      <a:r>
                        <a:rPr lang="en-AU" dirty="0"/>
                        <a:t>6</a:t>
                      </a:r>
                    </a:p>
                  </a:txBody>
                  <a:tcPr/>
                </a:tc>
                <a:tc>
                  <a:txBody>
                    <a:bodyPr/>
                    <a:lstStyle/>
                    <a:p>
                      <a:pPr algn="ctr"/>
                      <a:r>
                        <a:rPr lang="en-AU" dirty="0"/>
                        <a:t>7</a:t>
                      </a:r>
                    </a:p>
                  </a:txBody>
                  <a:tcPr/>
                </a:tc>
                <a:tc>
                  <a:txBody>
                    <a:bodyPr/>
                    <a:lstStyle/>
                    <a:p>
                      <a:pPr algn="ctr"/>
                      <a:r>
                        <a:rPr lang="en-AU" dirty="0"/>
                        <a:t>8</a:t>
                      </a:r>
                    </a:p>
                  </a:txBody>
                  <a:tcPr/>
                </a:tc>
                <a:tc>
                  <a:txBody>
                    <a:bodyPr/>
                    <a:lstStyle/>
                    <a:p>
                      <a:pPr algn="ctr"/>
                      <a:r>
                        <a:rPr lang="en-AU" dirty="0"/>
                        <a:t>9</a:t>
                      </a:r>
                    </a:p>
                  </a:txBody>
                  <a:tcPr/>
                </a:tc>
                <a:tc>
                  <a:txBody>
                    <a:bodyPr/>
                    <a:lstStyle/>
                    <a:p>
                      <a:pPr algn="ctr"/>
                      <a:r>
                        <a:rPr lang="en-AU" dirty="0"/>
                        <a:t>10</a:t>
                      </a:r>
                    </a:p>
                  </a:txBody>
                  <a:tcPr/>
                </a:tc>
                <a:extLst>
                  <a:ext uri="{0D108BD9-81ED-4DB2-BD59-A6C34878D82A}">
                    <a16:rowId xmlns:a16="http://schemas.microsoft.com/office/drawing/2014/main" xmlns="" val="10000"/>
                  </a:ext>
                </a:extLst>
              </a:tr>
            </a:tbl>
          </a:graphicData>
        </a:graphic>
      </p:graphicFrame>
      <p:sp>
        <p:nvSpPr>
          <p:cNvPr id="4" name="TextBox 3">
            <a:extLst>
              <a:ext uri="{FF2B5EF4-FFF2-40B4-BE49-F238E27FC236}">
                <a16:creationId xmlns:a16="http://schemas.microsoft.com/office/drawing/2014/main" xmlns="" id="{448B97F6-7159-4BDC-9427-AA0BFECE4238}"/>
              </a:ext>
            </a:extLst>
          </p:cNvPr>
          <p:cNvSpPr txBox="1"/>
          <p:nvPr/>
        </p:nvSpPr>
        <p:spPr>
          <a:xfrm>
            <a:off x="6400800" y="5004941"/>
            <a:ext cx="2608406" cy="369332"/>
          </a:xfrm>
          <a:prstGeom prst="rect">
            <a:avLst/>
          </a:prstGeom>
          <a:noFill/>
        </p:spPr>
        <p:txBody>
          <a:bodyPr wrap="none" rtlCol="0">
            <a:spAutoFit/>
          </a:bodyPr>
          <a:lstStyle/>
          <a:p>
            <a:r>
              <a:rPr lang="en-AU" dirty="0"/>
              <a:t>Assume x=28 and y=38</a:t>
            </a:r>
          </a:p>
        </p:txBody>
      </p:sp>
      <p:cxnSp>
        <p:nvCxnSpPr>
          <p:cNvPr id="9" name="Straight Arrow Connector 8">
            <a:extLst>
              <a:ext uri="{FF2B5EF4-FFF2-40B4-BE49-F238E27FC236}">
                <a16:creationId xmlns:a16="http://schemas.microsoft.com/office/drawing/2014/main" xmlns="" id="{BCDE76B3-AD94-442C-9DAA-3B925FDA86E5}"/>
              </a:ext>
            </a:extLst>
          </p:cNvPr>
          <p:cNvCxnSpPr>
            <a:cxnSpLocks/>
          </p:cNvCxnSpPr>
          <p:nvPr/>
        </p:nvCxnSpPr>
        <p:spPr>
          <a:xfrm>
            <a:off x="52050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C4C28FE1-65E9-46AD-8D2C-2D27E3D4CCBC}"/>
              </a:ext>
            </a:extLst>
          </p:cNvPr>
          <p:cNvCxnSpPr>
            <a:cxnSpLocks/>
          </p:cNvCxnSpPr>
          <p:nvPr/>
        </p:nvCxnSpPr>
        <p:spPr>
          <a:xfrm>
            <a:off x="58146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45241EBC-1F38-4F5B-A706-E90E5C11C05E}"/>
              </a:ext>
            </a:extLst>
          </p:cNvPr>
          <p:cNvCxnSpPr>
            <a:cxnSpLocks/>
          </p:cNvCxnSpPr>
          <p:nvPr/>
        </p:nvCxnSpPr>
        <p:spPr>
          <a:xfrm>
            <a:off x="6424203" y="5124439"/>
            <a:ext cx="0" cy="4102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108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Arial Black" panose="020B0A04020102020204" pitchFamily="34" charset="0"/>
              </a:rPr>
              <a:t>Concluding Remarks</a:t>
            </a:r>
            <a:endParaRPr lang="en-AU" u="sng"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a:xfrm>
            <a:off x="381000" y="6410848"/>
            <a:ext cx="4572000" cy="365760"/>
          </a:xfrm>
        </p:spPr>
        <p:txBody>
          <a:bodyPr/>
          <a:lstStyle/>
          <a:p>
            <a:r>
              <a:rPr lang="en-AU"/>
              <a:t>FIT2004: Lec-2: Analysis of Algorithms</a:t>
            </a:r>
            <a:endParaRPr lang="en-US" dirty="0"/>
          </a:p>
        </p:txBody>
      </p:sp>
      <p:sp>
        <p:nvSpPr>
          <p:cNvPr id="27" name="Content Placeholder 3"/>
          <p:cNvSpPr txBox="1">
            <a:spLocks/>
          </p:cNvSpPr>
          <p:nvPr/>
        </p:nvSpPr>
        <p:spPr>
          <a:xfrm>
            <a:off x="205887" y="987552"/>
            <a:ext cx="8610600" cy="3581400"/>
          </a:xfrm>
          <a:prstGeom prst="rect">
            <a:avLst/>
          </a:prstGeom>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2000" b="1" dirty="0">
                <a:solidFill>
                  <a:srgbClr val="FF0000"/>
                </a:solidFill>
              </a:rPr>
              <a:t>Summary</a:t>
            </a:r>
          </a:p>
          <a:p>
            <a:r>
              <a:rPr lang="en-AU" sz="2000" dirty="0"/>
              <a:t>Best/worst/average space/time complexities</a:t>
            </a:r>
          </a:p>
          <a:p>
            <a:r>
              <a:rPr lang="en-AU" sz="2000" dirty="0"/>
              <a:t>Stable sorting, in-place algorithms</a:t>
            </a:r>
          </a:p>
          <a:p>
            <a:r>
              <a:rPr lang="en-AU" sz="2000" dirty="0"/>
              <a:t>Non-comparison sorting</a:t>
            </a:r>
          </a:p>
          <a:p>
            <a:r>
              <a:rPr lang="en-AU" sz="2000" dirty="0"/>
              <a:t>Complexity analysis of recursive algorithms</a:t>
            </a:r>
          </a:p>
          <a:p>
            <a:pPr marL="0" indent="0">
              <a:buNone/>
            </a:pPr>
            <a:r>
              <a:rPr lang="en-AU" sz="2000" b="1" dirty="0">
                <a:solidFill>
                  <a:srgbClr val="FF0000"/>
                </a:solidFill>
              </a:rPr>
              <a:t>Coming Up Next</a:t>
            </a:r>
            <a:endParaRPr lang="en-AU" sz="2000" dirty="0"/>
          </a:p>
          <a:p>
            <a:r>
              <a:rPr lang="en-AU" sz="2000" dirty="0"/>
              <a:t>Quick Sort and its best/worst/average case analysis</a:t>
            </a:r>
          </a:p>
          <a:p>
            <a:r>
              <a:rPr lang="en-AU" sz="2000" dirty="0"/>
              <a:t>How to improve worst-case complexity of Quick Sort to O(N log N)</a:t>
            </a:r>
          </a:p>
          <a:p>
            <a:pPr marL="0" indent="0">
              <a:buNone/>
            </a:pPr>
            <a:r>
              <a:rPr lang="en-AU" sz="2000" b="1" dirty="0">
                <a:solidFill>
                  <a:srgbClr val="FF0000"/>
                </a:solidFill>
              </a:rPr>
              <a:t>Things to do </a:t>
            </a:r>
            <a:r>
              <a:rPr lang="en-AU" sz="2000" b="1" u="sng" dirty="0">
                <a:solidFill>
                  <a:srgbClr val="FF0000"/>
                </a:solidFill>
              </a:rPr>
              <a:t>before</a:t>
            </a:r>
            <a:r>
              <a:rPr lang="en-AU" sz="2000" b="1" dirty="0">
                <a:solidFill>
                  <a:srgbClr val="FF0000"/>
                </a:solidFill>
              </a:rPr>
              <a:t> next lecture</a:t>
            </a:r>
          </a:p>
          <a:p>
            <a:r>
              <a:rPr lang="en-AU" sz="2000" dirty="0"/>
              <a:t>Make sure you understand this lecture completely (especially the complexity analysis)</a:t>
            </a:r>
          </a:p>
          <a:p>
            <a:r>
              <a:rPr lang="en-AU" sz="2000" dirty="0"/>
              <a:t>Solve all the recurrence relations yourself (including the ones we solved in lectures)</a:t>
            </a:r>
          </a:p>
          <a:p>
            <a:r>
              <a:rPr lang="en-AU" sz="2000" dirty="0"/>
              <a:t>Using induction, prove your solutions for the previous task </a:t>
            </a:r>
            <a:r>
              <a:rPr lang="en-AU" sz="2000"/>
              <a:t>are correct</a:t>
            </a:r>
            <a:endParaRPr lang="en-AU" sz="2000" dirty="0"/>
          </a:p>
        </p:txBody>
      </p:sp>
    </p:spTree>
    <p:extLst>
      <p:ext uri="{BB962C8B-B14F-4D97-AF65-F5344CB8AC3E}">
        <p14:creationId xmlns:p14="http://schemas.microsoft.com/office/powerpoint/2010/main" val="141524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fontScale="90000"/>
          </a:bodyPr>
          <a:lstStyle/>
          <a:p>
            <a:r>
              <a:rPr lang="en-AU" dirty="0">
                <a:latin typeface="Arial Black" panose="020B0A04020102020204" pitchFamily="34" charset="0"/>
              </a:rPr>
              <a:t>Time Complexity: Finding minimum value</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191000" y="3733800"/>
            <a:ext cx="4614672" cy="25146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marL="0" indent="0">
              <a:buNone/>
            </a:pPr>
            <a:r>
              <a:rPr lang="en-AU" sz="1800" dirty="0">
                <a:solidFill>
                  <a:srgbClr val="FF0000"/>
                </a:solidFill>
                <a:highlight>
                  <a:srgbClr val="FFFFFF"/>
                </a:highlight>
              </a:rPr>
              <a:t>Time Complexity?</a:t>
            </a:r>
          </a:p>
          <a:p>
            <a:r>
              <a:rPr lang="en-AU" sz="1800" dirty="0">
                <a:highlight>
                  <a:srgbClr val="FFFFFF"/>
                </a:highlight>
              </a:rPr>
              <a:t>Worst-case</a:t>
            </a:r>
          </a:p>
          <a:p>
            <a:pPr lvl="1"/>
            <a:r>
              <a:rPr lang="en-AU" sz="1300" dirty="0">
                <a:highlight>
                  <a:srgbClr val="FFFFFF"/>
                </a:highlight>
              </a:rPr>
              <a:t>O(N)</a:t>
            </a:r>
          </a:p>
          <a:p>
            <a:r>
              <a:rPr lang="en-AU" sz="1800" dirty="0">
                <a:highlight>
                  <a:srgbClr val="FFFFFF"/>
                </a:highlight>
              </a:rPr>
              <a:t>Best-case </a:t>
            </a:r>
            <a:endParaRPr lang="en-AU" sz="1300" dirty="0">
              <a:highlight>
                <a:srgbClr val="FFFFFF"/>
              </a:highlight>
            </a:endParaRPr>
          </a:p>
          <a:p>
            <a:pPr lvl="1"/>
            <a:r>
              <a:rPr lang="en-AU" sz="1300" dirty="0">
                <a:highlight>
                  <a:srgbClr val="FFFFFF"/>
                </a:highlight>
              </a:rPr>
              <a:t>O(N)</a:t>
            </a:r>
          </a:p>
          <a:p>
            <a:pPr lvl="1"/>
            <a:r>
              <a:rPr lang="en-AU" sz="1300" dirty="0">
                <a:highlight>
                  <a:srgbClr val="FFFFFF"/>
                </a:highlight>
              </a:rPr>
              <a:t>We cannot say best-case is when N=1. Complexity must be defined in terms of input size N.</a:t>
            </a:r>
          </a:p>
          <a:p>
            <a:r>
              <a:rPr lang="en-AU" sz="1800" dirty="0">
                <a:highlight>
                  <a:srgbClr val="FFFFFF"/>
                </a:highlight>
              </a:rPr>
              <a:t>Average</a:t>
            </a:r>
          </a:p>
          <a:p>
            <a:pPr lvl="1"/>
            <a:r>
              <a:rPr lang="en-AU" sz="1300" dirty="0">
                <a:highlight>
                  <a:srgbClr val="FFFFFF"/>
                </a:highlight>
              </a:rPr>
              <a:t>O(N)</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97446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9972B2-597E-4B07-8A7A-30E01AD70E45}"/>
              </a:ext>
            </a:extLst>
          </p:cNvPr>
          <p:cNvSpPr>
            <a:spLocks noGrp="1"/>
          </p:cNvSpPr>
          <p:nvPr>
            <p:ph type="title"/>
          </p:nvPr>
        </p:nvSpPr>
        <p:spPr/>
        <p:txBody>
          <a:bodyPr/>
          <a:lstStyle/>
          <a:p>
            <a:r>
              <a:rPr lang="en-AU" dirty="0"/>
              <a:t>Auxiliary Space Complexity</a:t>
            </a:r>
          </a:p>
        </p:txBody>
      </p:sp>
      <p:sp>
        <p:nvSpPr>
          <p:cNvPr id="3" name="Footer Placeholder 2">
            <a:extLst>
              <a:ext uri="{FF2B5EF4-FFF2-40B4-BE49-F238E27FC236}">
                <a16:creationId xmlns:a16="http://schemas.microsoft.com/office/drawing/2014/main" xmlns="" id="{FA2E7402-F02C-4092-B6F2-80A698AEECAF}"/>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C051575F-82D8-46C0-A32E-21F5DBBF9A4A}"/>
              </a:ext>
            </a:extLst>
          </p:cNvPr>
          <p:cNvSpPr>
            <a:spLocks noGrp="1"/>
          </p:cNvSpPr>
          <p:nvPr>
            <p:ph sz="quarter" idx="1"/>
          </p:nvPr>
        </p:nvSpPr>
        <p:spPr>
          <a:xfrm>
            <a:off x="301752" y="1143000"/>
            <a:ext cx="8503920" cy="4267200"/>
          </a:xfrm>
        </p:spPr>
        <p:txBody>
          <a:bodyPr>
            <a:normAutofit fontScale="77500" lnSpcReduction="20000"/>
          </a:bodyPr>
          <a:lstStyle/>
          <a:p>
            <a:r>
              <a:rPr lang="en-AU" b="1" dirty="0">
                <a:solidFill>
                  <a:srgbClr val="00B050"/>
                </a:solidFill>
              </a:rPr>
              <a:t>Space complexity</a:t>
            </a:r>
            <a:r>
              <a:rPr lang="en-AU" dirty="0"/>
              <a:t> is the total amount of space taken by an algorithm as a function of input size</a:t>
            </a:r>
          </a:p>
          <a:p>
            <a:r>
              <a:rPr lang="en-AU" b="1" dirty="0">
                <a:solidFill>
                  <a:srgbClr val="00B050"/>
                </a:solidFill>
              </a:rPr>
              <a:t>Auxiliary space complexity</a:t>
            </a:r>
            <a:r>
              <a:rPr lang="en-AU" dirty="0"/>
              <a:t> is the amount of space taken by an algorithm </a:t>
            </a:r>
            <a:r>
              <a:rPr lang="en-AU" dirty="0">
                <a:solidFill>
                  <a:srgbClr val="FF0000"/>
                </a:solidFill>
              </a:rPr>
              <a:t>in addition to </a:t>
            </a:r>
            <a:r>
              <a:rPr lang="en-AU" dirty="0"/>
              <a:t>the space taken by the input</a:t>
            </a:r>
          </a:p>
          <a:p>
            <a:pPr marL="0" indent="0">
              <a:buNone/>
            </a:pPr>
            <a:r>
              <a:rPr lang="en-AU" dirty="0">
                <a:solidFill>
                  <a:srgbClr val="FF0000"/>
                </a:solidFill>
              </a:rPr>
              <a:t>Example:</a:t>
            </a:r>
          </a:p>
          <a:p>
            <a:r>
              <a:rPr lang="en-AU" dirty="0"/>
              <a:t>Merge() in merge sort merges two sorted lists A and B. Assume total # of elements in A and B is N.</a:t>
            </a:r>
          </a:p>
          <a:p>
            <a:r>
              <a:rPr lang="en-AU" dirty="0"/>
              <a:t>What is the space complexity?</a:t>
            </a:r>
          </a:p>
          <a:p>
            <a:r>
              <a:rPr lang="en-AU" dirty="0"/>
              <a:t>What is the auxiliary space complexity?</a:t>
            </a:r>
          </a:p>
          <a:p>
            <a:r>
              <a:rPr lang="en-AU" b="1" dirty="0">
                <a:solidFill>
                  <a:srgbClr val="00B050"/>
                </a:solidFill>
              </a:rPr>
              <a:t>In-place algorithm: </a:t>
            </a:r>
            <a:r>
              <a:rPr lang="en-AU" dirty="0"/>
              <a:t>An algorithm that has O(1) auxiliary space complexity</a:t>
            </a:r>
          </a:p>
          <a:p>
            <a:pPr lvl="1"/>
            <a:r>
              <a:rPr lang="en-AU" dirty="0"/>
              <a:t>i.e., it only requires constant space in addition to the space taken by input</a:t>
            </a:r>
          </a:p>
          <a:p>
            <a:pPr lvl="1"/>
            <a:r>
              <a:rPr lang="en-AU" dirty="0"/>
              <a:t>Merging is not an in-place algorithm</a:t>
            </a:r>
          </a:p>
        </p:txBody>
      </p:sp>
      <p:grpSp>
        <p:nvGrpSpPr>
          <p:cNvPr id="79" name="Group 78">
            <a:extLst>
              <a:ext uri="{FF2B5EF4-FFF2-40B4-BE49-F238E27FC236}">
                <a16:creationId xmlns:a16="http://schemas.microsoft.com/office/drawing/2014/main" xmlns="" id="{24740EB6-8D45-4561-8190-0A9A47A83377}"/>
              </a:ext>
            </a:extLst>
          </p:cNvPr>
          <p:cNvGrpSpPr/>
          <p:nvPr/>
        </p:nvGrpSpPr>
        <p:grpSpPr>
          <a:xfrm>
            <a:off x="4035615" y="5225906"/>
            <a:ext cx="4727385" cy="1140535"/>
            <a:chOff x="4035615" y="5225906"/>
            <a:chExt cx="4727385" cy="1140535"/>
          </a:xfrm>
        </p:grpSpPr>
        <p:sp>
          <p:nvSpPr>
            <p:cNvPr id="66" name="TextBox 65">
              <a:extLst>
                <a:ext uri="{FF2B5EF4-FFF2-40B4-BE49-F238E27FC236}">
                  <a16:creationId xmlns:a16="http://schemas.microsoft.com/office/drawing/2014/main" xmlns="" id="{DF8E6C5F-95BC-4525-BFEA-EE850A6BB0E8}"/>
                </a:ext>
              </a:extLst>
            </p:cNvPr>
            <p:cNvSpPr txBox="1"/>
            <p:nvPr/>
          </p:nvSpPr>
          <p:spPr>
            <a:xfrm>
              <a:off x="4270419" y="5231250"/>
              <a:ext cx="458780" cy="584775"/>
            </a:xfrm>
            <a:prstGeom prst="rect">
              <a:avLst/>
            </a:prstGeom>
            <a:noFill/>
          </p:spPr>
          <p:txBody>
            <a:bodyPr wrap="none" rtlCol="0">
              <a:spAutoFit/>
            </a:bodyPr>
            <a:lstStyle/>
            <a:p>
              <a:r>
                <a:rPr lang="en-AU" sz="3200" dirty="0"/>
                <a:t>A</a:t>
              </a:r>
            </a:p>
          </p:txBody>
        </p:sp>
        <p:sp>
          <p:nvSpPr>
            <p:cNvPr id="67" name="Rectangle 66">
              <a:extLst>
                <a:ext uri="{FF2B5EF4-FFF2-40B4-BE49-F238E27FC236}">
                  <a16:creationId xmlns:a16="http://schemas.microsoft.com/office/drawing/2014/main" xmlns="" id="{CCE73096-B093-4310-8102-12F7F08F3945}"/>
                </a:ext>
              </a:extLst>
            </p:cNvPr>
            <p:cNvSpPr/>
            <p:nvPr/>
          </p:nvSpPr>
          <p:spPr>
            <a:xfrm>
              <a:off x="4763693"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68" name="Rectangle 67">
              <a:extLst>
                <a:ext uri="{FF2B5EF4-FFF2-40B4-BE49-F238E27FC236}">
                  <a16:creationId xmlns:a16="http://schemas.microsoft.com/office/drawing/2014/main" xmlns="" id="{05D06E87-FCF6-4FE1-898C-4085AFC5F71D}"/>
                </a:ext>
              </a:extLst>
            </p:cNvPr>
            <p:cNvSpPr/>
            <p:nvPr/>
          </p:nvSpPr>
          <p:spPr>
            <a:xfrm>
              <a:off x="5403612" y="5346412"/>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69" name="TextBox 68">
              <a:extLst>
                <a:ext uri="{FF2B5EF4-FFF2-40B4-BE49-F238E27FC236}">
                  <a16:creationId xmlns:a16="http://schemas.microsoft.com/office/drawing/2014/main" xmlns="" id="{4EE3A31C-E49F-43A4-A2C9-68B9830C558F}"/>
                </a:ext>
              </a:extLst>
            </p:cNvPr>
            <p:cNvSpPr txBox="1"/>
            <p:nvPr/>
          </p:nvSpPr>
          <p:spPr>
            <a:xfrm>
              <a:off x="6395136" y="5225906"/>
              <a:ext cx="458780" cy="584775"/>
            </a:xfrm>
            <a:prstGeom prst="rect">
              <a:avLst/>
            </a:prstGeom>
            <a:noFill/>
          </p:spPr>
          <p:txBody>
            <a:bodyPr wrap="none" rtlCol="0">
              <a:spAutoFit/>
            </a:bodyPr>
            <a:lstStyle/>
            <a:p>
              <a:r>
                <a:rPr lang="en-AU" sz="3200" dirty="0"/>
                <a:t>B</a:t>
              </a:r>
            </a:p>
          </p:txBody>
        </p:sp>
        <p:sp>
          <p:nvSpPr>
            <p:cNvPr id="70" name="Rectangle 69">
              <a:extLst>
                <a:ext uri="{FF2B5EF4-FFF2-40B4-BE49-F238E27FC236}">
                  <a16:creationId xmlns:a16="http://schemas.microsoft.com/office/drawing/2014/main" xmlns="" id="{0D353331-10B3-4419-813D-A980395C30E9}"/>
                </a:ext>
              </a:extLst>
            </p:cNvPr>
            <p:cNvSpPr/>
            <p:nvPr/>
          </p:nvSpPr>
          <p:spPr>
            <a:xfrm>
              <a:off x="68580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1" name="Rectangle 70">
              <a:extLst>
                <a:ext uri="{FF2B5EF4-FFF2-40B4-BE49-F238E27FC236}">
                  <a16:creationId xmlns:a16="http://schemas.microsoft.com/office/drawing/2014/main" xmlns="" id="{1D61F3B4-9C70-40DD-A082-D9FB443C5C8C}"/>
                </a:ext>
              </a:extLst>
            </p:cNvPr>
            <p:cNvSpPr/>
            <p:nvPr/>
          </p:nvSpPr>
          <p:spPr>
            <a:xfrm>
              <a:off x="7497919"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2" name="Rectangle 71">
              <a:extLst>
                <a:ext uri="{FF2B5EF4-FFF2-40B4-BE49-F238E27FC236}">
                  <a16:creationId xmlns:a16="http://schemas.microsoft.com/office/drawing/2014/main" xmlns="" id="{F2C6FB1C-9051-4D3B-8810-5E879634ECC8}"/>
                </a:ext>
              </a:extLst>
            </p:cNvPr>
            <p:cNvSpPr/>
            <p:nvPr/>
          </p:nvSpPr>
          <p:spPr>
            <a:xfrm>
              <a:off x="8153400" y="5334000"/>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sp>
          <p:nvSpPr>
            <p:cNvPr id="73" name="TextBox 72">
              <a:extLst>
                <a:ext uri="{FF2B5EF4-FFF2-40B4-BE49-F238E27FC236}">
                  <a16:creationId xmlns:a16="http://schemas.microsoft.com/office/drawing/2014/main" xmlns="" id="{BA016382-6E7A-4198-BD8E-22FD9EF362B1}"/>
                </a:ext>
              </a:extLst>
            </p:cNvPr>
            <p:cNvSpPr txBox="1"/>
            <p:nvPr/>
          </p:nvSpPr>
          <p:spPr>
            <a:xfrm>
              <a:off x="4035615" y="5781666"/>
              <a:ext cx="1572866" cy="584775"/>
            </a:xfrm>
            <a:prstGeom prst="rect">
              <a:avLst/>
            </a:prstGeom>
            <a:noFill/>
          </p:spPr>
          <p:txBody>
            <a:bodyPr wrap="none" rtlCol="0">
              <a:spAutoFit/>
            </a:bodyPr>
            <a:lstStyle/>
            <a:p>
              <a:r>
                <a:rPr lang="en-AU" sz="3200" dirty="0"/>
                <a:t>merged</a:t>
              </a:r>
            </a:p>
          </p:txBody>
        </p:sp>
        <p:sp>
          <p:nvSpPr>
            <p:cNvPr id="74" name="Rectangle 73">
              <a:extLst>
                <a:ext uri="{FF2B5EF4-FFF2-40B4-BE49-F238E27FC236}">
                  <a16:creationId xmlns:a16="http://schemas.microsoft.com/office/drawing/2014/main" xmlns="" id="{217EBAAE-F9D7-459F-98F9-255B0350DE50}"/>
                </a:ext>
              </a:extLst>
            </p:cNvPr>
            <p:cNvSpPr/>
            <p:nvPr/>
          </p:nvSpPr>
          <p:spPr>
            <a:xfrm>
              <a:off x="5578162"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a:t>
              </a:r>
            </a:p>
          </p:txBody>
        </p:sp>
        <p:sp>
          <p:nvSpPr>
            <p:cNvPr id="75" name="Rectangle 74">
              <a:extLst>
                <a:ext uri="{FF2B5EF4-FFF2-40B4-BE49-F238E27FC236}">
                  <a16:creationId xmlns:a16="http://schemas.microsoft.com/office/drawing/2014/main" xmlns="" id="{6F3EDF04-AD2E-4BB0-BEB9-70B4AB932B77}"/>
                </a:ext>
              </a:extLst>
            </p:cNvPr>
            <p:cNvSpPr/>
            <p:nvPr/>
          </p:nvSpPr>
          <p:spPr>
            <a:xfrm>
              <a:off x="6218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3</a:t>
              </a:r>
            </a:p>
          </p:txBody>
        </p:sp>
        <p:sp>
          <p:nvSpPr>
            <p:cNvPr id="76" name="Rectangle 75">
              <a:extLst>
                <a:ext uri="{FF2B5EF4-FFF2-40B4-BE49-F238E27FC236}">
                  <a16:creationId xmlns:a16="http://schemas.microsoft.com/office/drawing/2014/main" xmlns="" id="{99268EF6-7EE8-4205-9AED-802DAAF70ED6}"/>
                </a:ext>
              </a:extLst>
            </p:cNvPr>
            <p:cNvSpPr/>
            <p:nvPr/>
          </p:nvSpPr>
          <p:spPr>
            <a:xfrm>
              <a:off x="68276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6</a:t>
              </a:r>
            </a:p>
          </p:txBody>
        </p:sp>
        <p:sp>
          <p:nvSpPr>
            <p:cNvPr id="77" name="Rectangle 76">
              <a:extLst>
                <a:ext uri="{FF2B5EF4-FFF2-40B4-BE49-F238E27FC236}">
                  <a16:creationId xmlns:a16="http://schemas.microsoft.com/office/drawing/2014/main" xmlns="" id="{06DFFA67-63B5-4456-87A2-FF758DEE74CA}"/>
                </a:ext>
              </a:extLst>
            </p:cNvPr>
            <p:cNvSpPr/>
            <p:nvPr/>
          </p:nvSpPr>
          <p:spPr>
            <a:xfrm>
              <a:off x="7467600"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9</a:t>
              </a:r>
            </a:p>
          </p:txBody>
        </p:sp>
        <p:sp>
          <p:nvSpPr>
            <p:cNvPr id="78" name="Rectangle 77">
              <a:extLst>
                <a:ext uri="{FF2B5EF4-FFF2-40B4-BE49-F238E27FC236}">
                  <a16:creationId xmlns:a16="http://schemas.microsoft.com/office/drawing/2014/main" xmlns="" id="{0AF50C6C-CDCB-48E7-88E5-36F49042A59D}"/>
                </a:ext>
              </a:extLst>
            </p:cNvPr>
            <p:cNvSpPr/>
            <p:nvPr/>
          </p:nvSpPr>
          <p:spPr>
            <a:xfrm>
              <a:off x="8123081" y="5924118"/>
              <a:ext cx="609600" cy="368588"/>
            </a:xfrm>
            <a:prstGeom prst="rect">
              <a:avLst/>
            </a:prstGeom>
            <a:noFill/>
            <a:ln w="2540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tx1"/>
                  </a:solidFill>
                </a:rPr>
                <a:t>10</a:t>
              </a:r>
            </a:p>
          </p:txBody>
        </p:sp>
      </p:grpSp>
    </p:spTree>
    <p:extLst>
      <p:ext uri="{BB962C8B-B14F-4D97-AF65-F5344CB8AC3E}">
        <p14:creationId xmlns:p14="http://schemas.microsoft.com/office/powerpoint/2010/main" val="28335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rmAutofit/>
          </a:bodyPr>
          <a:lstStyle/>
          <a:p>
            <a:r>
              <a:rPr lang="en-AU" dirty="0">
                <a:latin typeface="Arial Black" panose="020B0A04020102020204" pitchFamily="34" charset="0"/>
              </a:rPr>
              <a:t>Space Complexity: Finding minimum</a:t>
            </a:r>
          </a:p>
        </p:txBody>
      </p:sp>
      <p:sp>
        <p:nvSpPr>
          <p:cNvPr id="3" name="Footer Placeholder 2"/>
          <p:cNvSpPr>
            <a:spLocks noGrp="1"/>
          </p:cNvSpPr>
          <p:nvPr>
            <p:ph type="ftr" sz="quarter" idx="11"/>
          </p:nvPr>
        </p:nvSpPr>
        <p:spPr>
          <a:xfrm>
            <a:off x="304800" y="6410848"/>
            <a:ext cx="4572000" cy="365760"/>
          </a:xfrm>
        </p:spPr>
        <p:txBody>
          <a:bodyPr/>
          <a:lstStyle/>
          <a:p>
            <a:r>
              <a:rPr lang="en-AU"/>
              <a:t>FIT2004: Lec-2: Analysis of Algorithms</a:t>
            </a:r>
            <a:endParaRPr lang="en-US" dirty="0"/>
          </a:p>
        </p:txBody>
      </p:sp>
      <p:sp>
        <p:nvSpPr>
          <p:cNvPr id="8" name="Content Placeholder 3"/>
          <p:cNvSpPr>
            <a:spLocks noGrp="1"/>
          </p:cNvSpPr>
          <p:nvPr>
            <p:ph sz="quarter" idx="1"/>
          </p:nvPr>
        </p:nvSpPr>
        <p:spPr>
          <a:xfrm>
            <a:off x="301752" y="990600"/>
            <a:ext cx="8503920" cy="4572000"/>
          </a:xfrm>
        </p:spPr>
        <p:txBody>
          <a:bodyPr>
            <a:noAutofit/>
          </a:bodyPr>
          <a:lstStyle/>
          <a:p>
            <a:pPr marL="0" indent="0">
              <a:buNone/>
            </a:pPr>
            <a:r>
              <a:rPr lang="en-AU" sz="1800" dirty="0">
                <a:solidFill>
                  <a:srgbClr val="00B050"/>
                </a:solidFill>
                <a:highlight>
                  <a:srgbClr val="FFFFFF"/>
                </a:highlight>
                <a:latin typeface="Courier New"/>
              </a:rPr>
              <a:t>//Find minimum value in an unsorted array of N&gt;0 elements</a:t>
            </a:r>
          </a:p>
          <a:p>
            <a:pPr marL="0" indent="0">
              <a:buNone/>
            </a:pPr>
            <a:r>
              <a:rPr lang="en-AU" sz="1800" dirty="0">
                <a:solidFill>
                  <a:srgbClr val="000000"/>
                </a:solidFill>
                <a:highlight>
                  <a:srgbClr val="FFFFFF"/>
                </a:highlight>
                <a:latin typeface="Courier New"/>
              </a:rPr>
              <a:t>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FF0000"/>
                </a:solidFill>
                <a:highlight>
                  <a:srgbClr val="FFFFFF"/>
                </a:highlight>
                <a:latin typeface="Courier New"/>
              </a:rPr>
              <a:t>1</a:t>
            </a:r>
            <a:r>
              <a:rPr lang="en-AU" sz="1800" b="1" dirty="0">
                <a:solidFill>
                  <a:srgbClr val="000080"/>
                </a:solidFill>
                <a:highlight>
                  <a:srgbClr val="FFFFFF"/>
                </a:highlight>
                <a:latin typeface="Courier New"/>
              </a:rPr>
              <a:t>]</a:t>
            </a:r>
          </a:p>
          <a:p>
            <a:pPr marL="0" indent="0">
              <a:buNone/>
            </a:pPr>
            <a:r>
              <a:rPr lang="en-AU" sz="1800" dirty="0">
                <a:solidFill>
                  <a:srgbClr val="000000"/>
                </a:solidFill>
                <a:highlight>
                  <a:srgbClr val="FFFFFF"/>
                </a:highlight>
                <a:latin typeface="Courier New"/>
              </a:rPr>
              <a:t>index = 2</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while</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N</a:t>
            </a:r>
            <a:endParaRPr lang="en-AU" sz="1800" b="1" dirty="0">
              <a:solidFill>
                <a:srgbClr val="000080"/>
              </a:solidFill>
              <a:highlight>
                <a:srgbClr val="FFFFFF"/>
              </a:highlight>
              <a:latin typeface="Courier New"/>
            </a:endParaRPr>
          </a:p>
          <a:p>
            <a:pPr marL="0" indent="0">
              <a:buNone/>
            </a:pP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a:t>
            </a:r>
            <a:r>
              <a:rPr lang="en-AU" sz="1800" b="1" dirty="0">
                <a:solidFill>
                  <a:srgbClr val="0000FF"/>
                </a:solidFill>
                <a:highlight>
                  <a:srgbClr val="FFFFFF"/>
                </a:highlight>
                <a:latin typeface="Courier New"/>
              </a:rPr>
              <a:t>if</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b="1" dirty="0">
                <a:solidFill>
                  <a:srgbClr val="000080"/>
                </a:solidFill>
                <a:highlight>
                  <a:srgbClr val="FFFFFF"/>
                </a:highlight>
                <a:latin typeface="Courier New"/>
              </a:rPr>
              <a:t>&lt;</a:t>
            </a:r>
            <a:r>
              <a:rPr lang="en-AU" sz="1800" dirty="0">
                <a:solidFill>
                  <a:srgbClr val="000000"/>
                </a:solidFill>
                <a:highlight>
                  <a:srgbClr val="FFFFFF"/>
                </a:highlight>
                <a:latin typeface="Courier New"/>
              </a:rPr>
              <a:t> min</a:t>
            </a:r>
          </a:p>
          <a:p>
            <a:pPr marL="0" indent="0">
              <a:buNone/>
            </a:pPr>
            <a:r>
              <a:rPr lang="en-AU" sz="1800" dirty="0">
                <a:solidFill>
                  <a:srgbClr val="000000"/>
                </a:solidFill>
                <a:highlight>
                  <a:srgbClr val="FFFFFF"/>
                </a:highlight>
                <a:latin typeface="Courier New"/>
              </a:rPr>
              <a:t>		min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array</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index</a:t>
            </a:r>
            <a:r>
              <a:rPr lang="en-AU" sz="1800" b="1" dirty="0">
                <a:solidFill>
                  <a:srgbClr val="000080"/>
                </a:solidFill>
                <a:highlight>
                  <a:srgbClr val="FFFFFF"/>
                </a:highlight>
                <a:latin typeface="Courier New"/>
              </a:rPr>
              <a:t>]</a:t>
            </a:r>
            <a:endParaRPr lang="en-AU" sz="1800" dirty="0">
              <a:solidFill>
                <a:srgbClr val="000000"/>
              </a:solidFill>
              <a:highlight>
                <a:srgbClr val="FFFFFF"/>
              </a:highlight>
              <a:latin typeface="Courier New"/>
            </a:endParaRPr>
          </a:p>
          <a:p>
            <a:pPr marL="0" indent="0">
              <a:buNone/>
            </a:pP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index </a:t>
            </a:r>
            <a:r>
              <a:rPr lang="en-AU" sz="1800" b="1" dirty="0">
                <a:solidFill>
                  <a:srgbClr val="000080"/>
                </a:solidFill>
                <a:highlight>
                  <a:srgbClr val="FFFFFF"/>
                </a:highlight>
                <a:latin typeface="Courier New"/>
              </a:rPr>
              <a:t>+</a:t>
            </a:r>
            <a:r>
              <a:rPr lang="en-AU" sz="1800" dirty="0">
                <a:solidFill>
                  <a:srgbClr val="000000"/>
                </a:solidFill>
                <a:highlight>
                  <a:srgbClr val="FFFFFF"/>
                </a:highlight>
                <a:latin typeface="Courier New"/>
              </a:rPr>
              <a:t> </a:t>
            </a:r>
            <a:r>
              <a:rPr lang="en-AU" sz="1800" dirty="0">
                <a:solidFill>
                  <a:srgbClr val="FF0000"/>
                </a:solidFill>
                <a:highlight>
                  <a:srgbClr val="FFFFFF"/>
                </a:highlight>
                <a:latin typeface="Courier New"/>
              </a:rPr>
              <a:t>1</a:t>
            </a:r>
          </a:p>
          <a:p>
            <a:pPr marL="0" indent="0">
              <a:buNone/>
            </a:pPr>
            <a:endParaRPr lang="en-AU" sz="1800" b="1" dirty="0">
              <a:solidFill>
                <a:srgbClr val="0000FF"/>
              </a:solidFill>
              <a:highlight>
                <a:srgbClr val="FFFFFF"/>
              </a:highlight>
              <a:latin typeface="Courier New"/>
            </a:endParaRPr>
          </a:p>
          <a:p>
            <a:pPr marL="0" indent="0">
              <a:buNone/>
            </a:pPr>
            <a:r>
              <a:rPr lang="en-AU" sz="1800" b="1" dirty="0">
                <a:solidFill>
                  <a:srgbClr val="0000FF"/>
                </a:solidFill>
                <a:highlight>
                  <a:srgbClr val="FFFFFF"/>
                </a:highlight>
                <a:latin typeface="Courier New"/>
              </a:rPr>
              <a:t>return</a:t>
            </a:r>
            <a:r>
              <a:rPr lang="en-AU" sz="1800" dirty="0">
                <a:solidFill>
                  <a:srgbClr val="000000"/>
                </a:solidFill>
                <a:highlight>
                  <a:srgbClr val="FFFFFF"/>
                </a:highlight>
                <a:latin typeface="Courier New"/>
              </a:rPr>
              <a:t> min</a:t>
            </a:r>
          </a:p>
          <a:p>
            <a:pPr marL="0" indent="0">
              <a:buNone/>
            </a:pPr>
            <a:endParaRPr lang="en-AU" sz="1800" dirty="0">
              <a:solidFill>
                <a:srgbClr val="000000"/>
              </a:solidFill>
              <a:highlight>
                <a:srgbClr val="FFFFFF"/>
              </a:highlight>
              <a:latin typeface="Courier New"/>
            </a:endParaRPr>
          </a:p>
        </p:txBody>
      </p:sp>
      <p:sp>
        <p:nvSpPr>
          <p:cNvPr id="9" name="Content Placeholder 3"/>
          <p:cNvSpPr txBox="1">
            <a:spLocks/>
          </p:cNvSpPr>
          <p:nvPr/>
        </p:nvSpPr>
        <p:spPr>
          <a:xfrm>
            <a:off x="4419600" y="4038600"/>
            <a:ext cx="4038600" cy="2057400"/>
          </a:xfrm>
          <a:prstGeom prst="rect">
            <a:avLst/>
          </a:prstGeom>
          <a:noFill/>
          <a:ln>
            <a:solidFill>
              <a:srgbClr val="00B0F0"/>
            </a:solidFill>
          </a:ln>
        </p:spPr>
        <p:txBody>
          <a:bodyPr vert="horz">
            <a:noAutofit/>
          </a:bodyPr>
          <a:lst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r>
              <a:rPr lang="en-AU" sz="1800" dirty="0">
                <a:solidFill>
                  <a:srgbClr val="FF0000"/>
                </a:solidFill>
                <a:highlight>
                  <a:srgbClr val="FFFFFF"/>
                </a:highlight>
              </a:rPr>
              <a:t>Space complexity?</a:t>
            </a:r>
          </a:p>
          <a:p>
            <a:pPr lvl="1"/>
            <a:r>
              <a:rPr lang="en-AU" sz="1300" dirty="0">
                <a:solidFill>
                  <a:srgbClr val="00B0F0"/>
                </a:solidFill>
                <a:highlight>
                  <a:srgbClr val="FFFFFF"/>
                </a:highlight>
              </a:rPr>
              <a:t>O(N)</a:t>
            </a:r>
            <a:endParaRPr lang="en-AU" sz="1800" dirty="0">
              <a:solidFill>
                <a:srgbClr val="00B0F0"/>
              </a:solidFill>
              <a:highlight>
                <a:srgbClr val="FFFFFF"/>
              </a:highlight>
            </a:endParaRPr>
          </a:p>
          <a:p>
            <a:r>
              <a:rPr lang="en-AU" sz="1800" dirty="0">
                <a:solidFill>
                  <a:srgbClr val="FF0000"/>
                </a:solidFill>
                <a:highlight>
                  <a:srgbClr val="FFFFFF"/>
                </a:highlight>
              </a:rPr>
              <a:t>Auxiliary space complexity?</a:t>
            </a:r>
          </a:p>
          <a:p>
            <a:pPr lvl="1"/>
            <a:r>
              <a:rPr lang="en-AU" sz="1300" dirty="0">
                <a:solidFill>
                  <a:srgbClr val="00B0F0"/>
                </a:solidFill>
                <a:highlight>
                  <a:srgbClr val="FFFFFF"/>
                </a:highlight>
              </a:rPr>
              <a:t>O(1)</a:t>
            </a:r>
          </a:p>
          <a:p>
            <a:r>
              <a:rPr lang="en-AU" sz="1800" dirty="0">
                <a:highlight>
                  <a:srgbClr val="FFFFFF"/>
                </a:highlight>
              </a:rPr>
              <a:t>This is an in-place algorithm</a:t>
            </a:r>
          </a:p>
          <a:p>
            <a:pPr marL="0" indent="0">
              <a:buNone/>
            </a:pPr>
            <a:endParaRPr lang="en-AU" sz="1300" dirty="0">
              <a:highlight>
                <a:srgbClr val="FFFFFF"/>
              </a:highlight>
            </a:endParaRPr>
          </a:p>
          <a:p>
            <a:pPr marL="342900" indent="-342900">
              <a:buFont typeface="+mj-lt"/>
              <a:buAutoNum type="arabicPeriod"/>
            </a:pPr>
            <a:endParaRPr lang="en-AU" sz="1800" dirty="0">
              <a:solidFill>
                <a:srgbClr val="000000"/>
              </a:solidFill>
              <a:highlight>
                <a:srgbClr val="FFFFFF"/>
              </a:highlight>
              <a:latin typeface="CMSS10"/>
            </a:endParaRPr>
          </a:p>
          <a:p>
            <a:pPr marL="0" indent="0">
              <a:buNone/>
            </a:pPr>
            <a:endParaRPr lang="en-AU" sz="1800" dirty="0">
              <a:solidFill>
                <a:srgbClr val="000000"/>
              </a:solidFill>
              <a:latin typeface="CMSS10"/>
            </a:endParaRPr>
          </a:p>
        </p:txBody>
      </p:sp>
    </p:spTree>
    <p:extLst>
      <p:ext uri="{BB962C8B-B14F-4D97-AF65-F5344CB8AC3E}">
        <p14:creationId xmlns:p14="http://schemas.microsoft.com/office/powerpoint/2010/main" val="46146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B32EC-9401-4A79-A79E-99A87801C218}"/>
              </a:ext>
            </a:extLst>
          </p:cNvPr>
          <p:cNvSpPr>
            <a:spLocks noGrp="1"/>
          </p:cNvSpPr>
          <p:nvPr>
            <p:ph type="title"/>
          </p:nvPr>
        </p:nvSpPr>
        <p:spPr/>
        <p:txBody>
          <a:bodyPr/>
          <a:lstStyle/>
          <a:p>
            <a:r>
              <a:rPr lang="en-AU" dirty="0"/>
              <a:t>Outline</a:t>
            </a:r>
          </a:p>
        </p:txBody>
      </p:sp>
      <p:sp>
        <p:nvSpPr>
          <p:cNvPr id="3" name="Footer Placeholder 2">
            <a:extLst>
              <a:ext uri="{FF2B5EF4-FFF2-40B4-BE49-F238E27FC236}">
                <a16:creationId xmlns:a16="http://schemas.microsoft.com/office/drawing/2014/main" xmlns="" id="{3C6E1E3B-6D34-4F42-BBDF-BF073ABE14BE}"/>
              </a:ext>
            </a:extLst>
          </p:cNvPr>
          <p:cNvSpPr>
            <a:spLocks noGrp="1"/>
          </p:cNvSpPr>
          <p:nvPr>
            <p:ph type="ftr" sz="quarter" idx="11"/>
          </p:nvPr>
        </p:nvSpPr>
        <p:spPr/>
        <p:txBody>
          <a:bodyPr/>
          <a:lstStyle/>
          <a:p>
            <a:r>
              <a:rPr lang="en-AU"/>
              <a:t>FIT2004: Lec-2: Analysis of Algorithms</a:t>
            </a:r>
            <a:endParaRPr lang="en-US"/>
          </a:p>
        </p:txBody>
      </p:sp>
      <p:sp>
        <p:nvSpPr>
          <p:cNvPr id="4" name="Content Placeholder 3">
            <a:extLst>
              <a:ext uri="{FF2B5EF4-FFF2-40B4-BE49-F238E27FC236}">
                <a16:creationId xmlns:a16="http://schemas.microsoft.com/office/drawing/2014/main" xmlns="" id="{70AE31D9-A108-4A8C-AA58-60948F4C11C3}"/>
              </a:ext>
            </a:extLst>
          </p:cNvPr>
          <p:cNvSpPr>
            <a:spLocks noGrp="1"/>
          </p:cNvSpPr>
          <p:nvPr>
            <p:ph sz="quarter" idx="1"/>
          </p:nvPr>
        </p:nvSpPr>
        <p:spPr>
          <a:xfrm>
            <a:off x="316992" y="1143000"/>
            <a:ext cx="8503920" cy="4572000"/>
          </a:xfrm>
        </p:spPr>
        <p:txBody>
          <a:bodyPr>
            <a:normAutofit lnSpcReduction="10000"/>
          </a:bodyPr>
          <a:lstStyle/>
          <a:p>
            <a:pPr marL="0" indent="0">
              <a:buNone/>
            </a:pPr>
            <a:r>
              <a:rPr lang="en-AU" dirty="0">
                <a:solidFill>
                  <a:srgbClr val="7030A0"/>
                </a:solidFill>
              </a:rPr>
              <a:t>Complexity Analysis</a:t>
            </a:r>
          </a:p>
          <a:p>
            <a:pPr marL="788670" lvl="1" indent="-514350">
              <a:buFont typeface="+mj-lt"/>
              <a:buAutoNum type="alphaUcPeriod"/>
            </a:pPr>
            <a:r>
              <a:rPr lang="en-AU" dirty="0">
                <a:solidFill>
                  <a:schemeClr val="bg1">
                    <a:lumMod val="65000"/>
                  </a:schemeClr>
                </a:solidFill>
              </a:rPr>
              <a:t>Introduction/Recap (covered last week)</a:t>
            </a:r>
          </a:p>
          <a:p>
            <a:pPr marL="788670" lvl="1" indent="-514350">
              <a:buFont typeface="+mj-lt"/>
              <a:buAutoNum type="alphaUcPeriod"/>
            </a:pPr>
            <a:r>
              <a:rPr lang="en-AU" dirty="0">
                <a:solidFill>
                  <a:schemeClr val="bg1">
                    <a:lumMod val="65000"/>
                  </a:schemeClr>
                </a:solidFill>
              </a:rPr>
              <a:t>Finding minimum</a:t>
            </a:r>
          </a:p>
          <a:p>
            <a:pPr marL="788670" lvl="1" indent="-514350">
              <a:buFont typeface="+mj-lt"/>
              <a:buAutoNum type="alphaUcPeriod"/>
            </a:pPr>
            <a:r>
              <a:rPr lang="en-AU" dirty="0">
                <a:solidFill>
                  <a:srgbClr val="00B050"/>
                </a:solidFill>
              </a:rPr>
              <a:t>Binary Search</a:t>
            </a:r>
          </a:p>
          <a:p>
            <a:pPr marL="788670" lvl="1" indent="-514350">
              <a:buFont typeface="+mj-lt"/>
              <a:buAutoNum type="alphaUcPeriod"/>
            </a:pPr>
            <a:r>
              <a:rPr lang="en-AU" dirty="0">
                <a:solidFill>
                  <a:schemeClr val="tx1"/>
                </a:solidFill>
              </a:rPr>
              <a:t>Comparison-based Sorting Algorithms</a:t>
            </a:r>
          </a:p>
          <a:p>
            <a:pPr marL="1062990" lvl="2" indent="-514350">
              <a:buFont typeface="+mj-lt"/>
              <a:buAutoNum type="romanUcPeriod"/>
            </a:pPr>
            <a:r>
              <a:rPr lang="en-AU" dirty="0"/>
              <a:t>Selection Sort</a:t>
            </a:r>
          </a:p>
          <a:p>
            <a:pPr marL="1062990" lvl="2" indent="-514350">
              <a:buFont typeface="+mj-lt"/>
              <a:buAutoNum type="romanUcPeriod"/>
            </a:pPr>
            <a:r>
              <a:rPr lang="en-AU" dirty="0"/>
              <a:t>Insertion Sort</a:t>
            </a:r>
          </a:p>
          <a:p>
            <a:pPr marL="1062990" lvl="2" indent="-514350">
              <a:buFont typeface="+mj-lt"/>
              <a:buAutoNum type="romanUcPeriod"/>
            </a:pPr>
            <a:r>
              <a:rPr lang="en-AU" dirty="0"/>
              <a:t>Lower bound for comparison-based sorting</a:t>
            </a:r>
          </a:p>
          <a:p>
            <a:pPr marL="788670" lvl="1" indent="-514350">
              <a:buFont typeface="+mj-lt"/>
              <a:buAutoNum type="alphaUcPeriod"/>
            </a:pPr>
            <a:r>
              <a:rPr lang="en-AU" dirty="0">
                <a:solidFill>
                  <a:schemeClr val="tx1"/>
                </a:solidFill>
              </a:rPr>
              <a:t>Non-comparison Sorting Algorithms</a:t>
            </a:r>
          </a:p>
          <a:p>
            <a:pPr marL="1062990" lvl="2" indent="-514350">
              <a:buFont typeface="+mj-lt"/>
              <a:buAutoNum type="romanUcPeriod"/>
            </a:pPr>
            <a:r>
              <a:rPr lang="en-AU" dirty="0"/>
              <a:t>Counting Sort</a:t>
            </a:r>
          </a:p>
          <a:p>
            <a:pPr marL="1062990" lvl="2" indent="-514350">
              <a:buFont typeface="+mj-lt"/>
              <a:buAutoNum type="romanUcPeriod"/>
            </a:pPr>
            <a:r>
              <a:rPr lang="en-AU" dirty="0"/>
              <a:t>Radix Sort</a:t>
            </a:r>
          </a:p>
          <a:p>
            <a:pPr marL="731520" lvl="1" indent="-457200">
              <a:buFont typeface="+mj-lt"/>
              <a:buAutoNum type="alphaUcPeriod"/>
            </a:pPr>
            <a:r>
              <a:rPr lang="en-AU" dirty="0">
                <a:solidFill>
                  <a:schemeClr val="tx1"/>
                </a:solidFill>
              </a:rPr>
              <a:t>Recursive Algorithms</a:t>
            </a:r>
          </a:p>
          <a:p>
            <a:pPr marL="274320" lvl="1" indent="0">
              <a:buNone/>
            </a:pPr>
            <a:endParaRPr lang="en-AU" dirty="0">
              <a:solidFill>
                <a:schemeClr val="tx1"/>
              </a:solidFill>
            </a:endParaRPr>
          </a:p>
          <a:p>
            <a:pPr marL="788670" lvl="1" indent="-514350">
              <a:buFont typeface="+mj-lt"/>
              <a:buAutoNum type="alphaUcPeriod"/>
            </a:pPr>
            <a:endParaRPr lang="en-AU" dirty="0">
              <a:solidFill>
                <a:schemeClr val="tx1"/>
              </a:solidFill>
            </a:endParaRPr>
          </a:p>
          <a:p>
            <a:pPr marL="788670" lvl="1" indent="-514350">
              <a:buFont typeface="+mj-lt"/>
              <a:buAutoNum type="alphaUcPeriod"/>
            </a:pPr>
            <a:endParaRPr lang="en-AU" dirty="0">
              <a:solidFill>
                <a:schemeClr val="tx1"/>
              </a:solidFill>
            </a:endParaRPr>
          </a:p>
        </p:txBody>
      </p:sp>
    </p:spTree>
    <p:extLst>
      <p:ext uri="{BB962C8B-B14F-4D97-AF65-F5344CB8AC3E}">
        <p14:creationId xmlns:p14="http://schemas.microsoft.com/office/powerpoint/2010/main" val="2559392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Civic">
  <a:themeElements>
    <a:clrScheme name="Custom 2">
      <a:dk1>
        <a:srgbClr val="000000"/>
      </a:dk1>
      <a:lt1>
        <a:srgbClr val="FFFFFF"/>
      </a:lt1>
      <a:dk2>
        <a:srgbClr val="0070C0"/>
      </a:dk2>
      <a:lt2>
        <a:srgbClr val="C8C8B1"/>
      </a:lt2>
      <a:accent1>
        <a:srgbClr val="7A7A7A"/>
      </a:accent1>
      <a:accent2>
        <a:srgbClr val="F5C201"/>
      </a:accent2>
      <a:accent3>
        <a:srgbClr val="526DB0"/>
      </a:accent3>
      <a:accent4>
        <a:srgbClr val="989AAC"/>
      </a:accent4>
      <a:accent5>
        <a:srgbClr val="DC5924"/>
      </a:accent5>
      <a:accent6>
        <a:srgbClr val="B4B392"/>
      </a:accent6>
      <a:hlink>
        <a:srgbClr val="002060"/>
      </a:hlink>
      <a:folHlink>
        <a:srgbClr val="00B05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8436</TotalTime>
  <Words>4423</Words>
  <Application>Microsoft Macintosh PowerPoint</Application>
  <PresentationFormat>On-screen Show (4:3)</PresentationFormat>
  <Paragraphs>1284</Paragraphs>
  <Slides>53</Slides>
  <Notes>2</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Black</vt:lpstr>
      <vt:lpstr>Calibri</vt:lpstr>
      <vt:lpstr>CG Times</vt:lpstr>
      <vt:lpstr>CMSS10</vt:lpstr>
      <vt:lpstr>Courier New</vt:lpstr>
      <vt:lpstr>Times New Roman</vt:lpstr>
      <vt:lpstr>Wingdings</vt:lpstr>
      <vt:lpstr>Wingdings 2</vt:lpstr>
      <vt:lpstr>Civic</vt:lpstr>
      <vt:lpstr>Faculty of Information Technology,  Monash University</vt:lpstr>
      <vt:lpstr>FIT2004: Algorithms and Data Structures</vt:lpstr>
      <vt:lpstr>Things to Note</vt:lpstr>
      <vt:lpstr>Recommended reading</vt:lpstr>
      <vt:lpstr>Outline</vt:lpstr>
      <vt:lpstr>Time Complexity: Finding minimum value</vt:lpstr>
      <vt:lpstr>Auxiliary Space Complexity</vt:lpstr>
      <vt:lpstr>Space Complexity: Finding minimum</vt:lpstr>
      <vt:lpstr>Outline</vt:lpstr>
      <vt:lpstr>Time/Space Complexity: Binary Search</vt:lpstr>
      <vt:lpstr>Outline</vt:lpstr>
      <vt:lpstr>Comparison-based Sorting</vt:lpstr>
      <vt:lpstr>Comparison Cost</vt:lpstr>
      <vt:lpstr>Comparison Cost</vt:lpstr>
      <vt:lpstr>Stable sorting algorithms</vt:lpstr>
      <vt:lpstr>Outline</vt:lpstr>
      <vt:lpstr>Selection Sort (Correctness)</vt:lpstr>
      <vt:lpstr>Selection Sort</vt:lpstr>
      <vt:lpstr>Selection Sort Analysis</vt:lpstr>
      <vt:lpstr>Outline</vt:lpstr>
      <vt:lpstr>Insertion Sort (Correctness)</vt:lpstr>
      <vt:lpstr>Insertion Sort</vt:lpstr>
      <vt:lpstr>Insertion Sort Analysis</vt:lpstr>
      <vt:lpstr>Outline</vt:lpstr>
      <vt:lpstr>Summary of comparison-based sorting algorithms</vt:lpstr>
      <vt:lpstr>Lower Bound Complexity</vt:lpstr>
      <vt:lpstr>Outline</vt:lpstr>
      <vt:lpstr>Game</vt:lpstr>
      <vt:lpstr>Counting Sort</vt:lpstr>
      <vt:lpstr>Analysis of Counting Sort</vt:lpstr>
      <vt:lpstr>Counting Sort for alphabets</vt:lpstr>
      <vt:lpstr>Analysis of Counting Sort for English Alphabets</vt:lpstr>
      <vt:lpstr>Stable Counting Sort</vt:lpstr>
      <vt:lpstr>Analysis of Stable Counting Sort</vt:lpstr>
      <vt:lpstr>Outline</vt:lpstr>
      <vt:lpstr>Radix Sort</vt:lpstr>
      <vt:lpstr>Analysis of Radix Sort</vt:lpstr>
      <vt:lpstr>Outline</vt:lpstr>
      <vt:lpstr>Outline</vt:lpstr>
      <vt:lpstr>Complexity of recursive algorithms</vt:lpstr>
      <vt:lpstr>Complexity of recursive algorithms</vt:lpstr>
      <vt:lpstr>Complexity of recursive algorithms</vt:lpstr>
      <vt:lpstr>Complexity of recursive algorithms</vt:lpstr>
      <vt:lpstr>Recurrence Relations</vt:lpstr>
      <vt:lpstr>Logarithmic complexity</vt:lpstr>
      <vt:lpstr>Linear Complexity</vt:lpstr>
      <vt:lpstr>Linearithmic complexity</vt:lpstr>
      <vt:lpstr>Quadratic complexity</vt:lpstr>
      <vt:lpstr>Exponential complexity</vt:lpstr>
      <vt:lpstr>Proof by Induction</vt:lpstr>
      <vt:lpstr>Output-Sensitive Time Complexity</vt:lpstr>
      <vt:lpstr>Output-Sensitive Time Complexity</vt:lpstr>
      <vt:lpstr>Concluding Remarks</vt:lpstr>
    </vt:vector>
  </TitlesOfParts>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cse</dc:creator>
  <cp:lastModifiedBy>Giresh Mulani</cp:lastModifiedBy>
  <cp:revision>1696</cp:revision>
  <dcterms:created xsi:type="dcterms:W3CDTF">2006-08-16T00:00:00Z</dcterms:created>
  <dcterms:modified xsi:type="dcterms:W3CDTF">2018-04-20T04:31:23Z</dcterms:modified>
</cp:coreProperties>
</file>