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51"/>
  </p:notesMasterIdLst>
  <p:sldIdLst>
    <p:sldId id="304" r:id="rId2"/>
    <p:sldId id="291" r:id="rId3"/>
    <p:sldId id="364" r:id="rId4"/>
    <p:sldId id="370" r:id="rId5"/>
    <p:sldId id="307" r:id="rId6"/>
    <p:sldId id="308" r:id="rId7"/>
    <p:sldId id="309" r:id="rId8"/>
    <p:sldId id="306" r:id="rId9"/>
    <p:sldId id="305" r:id="rId10"/>
    <p:sldId id="343" r:id="rId11"/>
    <p:sldId id="310" r:id="rId12"/>
    <p:sldId id="365" r:id="rId13"/>
    <p:sldId id="335" r:id="rId14"/>
    <p:sldId id="322" r:id="rId15"/>
    <p:sldId id="344" r:id="rId16"/>
    <p:sldId id="345" r:id="rId17"/>
    <p:sldId id="366" r:id="rId18"/>
    <p:sldId id="338" r:id="rId19"/>
    <p:sldId id="339" r:id="rId20"/>
    <p:sldId id="323" r:id="rId21"/>
    <p:sldId id="346" r:id="rId22"/>
    <p:sldId id="372" r:id="rId23"/>
    <p:sldId id="367" r:id="rId24"/>
    <p:sldId id="340" r:id="rId25"/>
    <p:sldId id="341" r:id="rId26"/>
    <p:sldId id="342" r:id="rId27"/>
    <p:sldId id="351" r:id="rId28"/>
    <p:sldId id="368" r:id="rId29"/>
    <p:sldId id="312" r:id="rId30"/>
    <p:sldId id="313" r:id="rId31"/>
    <p:sldId id="311" r:id="rId32"/>
    <p:sldId id="316" r:id="rId33"/>
    <p:sldId id="318" r:id="rId34"/>
    <p:sldId id="319" r:id="rId35"/>
    <p:sldId id="320" r:id="rId36"/>
    <p:sldId id="327" r:id="rId37"/>
    <p:sldId id="328" r:id="rId38"/>
    <p:sldId id="330" r:id="rId39"/>
    <p:sldId id="369" r:id="rId40"/>
    <p:sldId id="371" r:id="rId41"/>
    <p:sldId id="356" r:id="rId42"/>
    <p:sldId id="357" r:id="rId43"/>
    <p:sldId id="362" r:id="rId44"/>
    <p:sldId id="329" r:id="rId45"/>
    <p:sldId id="363" r:id="rId46"/>
    <p:sldId id="352" r:id="rId47"/>
    <p:sldId id="353" r:id="rId48"/>
    <p:sldId id="354" r:id="rId49"/>
    <p:sldId id="33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20/4/18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Dynamic/" TargetMode="External"/><Relationship Id="rId4" Type="http://schemas.openxmlformats.org/officeDocument/2006/relationships/hyperlink" Target="http://www.geeksforgeeks.org/tag/dynamic-programm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e.monash.edu.au/~lloyd/tildeAlgDS/Dynamic/Edit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community/data-science/data-science-tutorials/dynamic-programming-from-novice-to-advanced/" TargetMode="External"/><Relationship Id="rId4" Type="http://schemas.openxmlformats.org/officeDocument/2006/relationships/hyperlink" Target="http://weaklearner.com/problems/search/d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tag/dynamic-programm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1st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it-IT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2" name="Content Placeholder 3">
            <a:extLst>
              <a:ext uri="{FF2B5EF4-FFF2-40B4-BE49-F238E27FC236}">
                <a16:creationId xmlns="" xmlns:a16="http://schemas.microsoft.com/office/drawing/2014/main" id="{068BB061-1881-4038-8A15-AE19B38570F5}"/>
              </a:ext>
            </a:extLst>
          </p:cNvPr>
          <p:cNvSpPr txBox="1">
            <a:spLocks/>
          </p:cNvSpPr>
          <p:nvPr/>
        </p:nvSpPr>
        <p:spPr>
          <a:xfrm>
            <a:off x="2362200" y="4267200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2 is called </a:t>
            </a:r>
            <a:r>
              <a:rPr lang="en-AU" sz="1800" b="1" u="sng" dirty="0">
                <a:highlight>
                  <a:srgbClr val="FFFFFF"/>
                </a:highlight>
              </a:rPr>
              <a:t>Bottom-up</a:t>
            </a:r>
            <a:r>
              <a:rPr lang="en-AU" sz="1800" dirty="0">
                <a:highlight>
                  <a:srgbClr val="FFFFFF"/>
                </a:highlight>
              </a:rPr>
              <a:t> because it starts from the bottom – solving the smallest problem first, e.g., F(0), F(1), and so on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43" name="Content Placeholder 3">
            <a:extLst>
              <a:ext uri="{FF2B5EF4-FFF2-40B4-BE49-F238E27FC236}">
                <a16:creationId xmlns="" xmlns:a16="http://schemas.microsoft.com/office/drawing/2014/main" id="{4E4260BA-B176-4CA1-881C-C91FAFA974C0}"/>
              </a:ext>
            </a:extLst>
          </p:cNvPr>
          <p:cNvSpPr txBox="1">
            <a:spLocks/>
          </p:cNvSpPr>
          <p:nvPr/>
        </p:nvSpPr>
        <p:spPr>
          <a:xfrm>
            <a:off x="4876800" y="134909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82593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Strategy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Assume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you already know the solutions of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all sub-problems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and have </a:t>
            </a:r>
            <a:r>
              <a:rPr lang="en-AU" sz="2400" dirty="0" err="1">
                <a:solidFill>
                  <a:srgbClr val="00B050"/>
                </a:solidFill>
                <a:latin typeface="CMSS10"/>
              </a:rPr>
              <a:t>memoized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these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Assume you know Fib(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for every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&lt; 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Observe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how you can solve the original problem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using memorized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Fib(n) = Fib(n-1) + Fib(n-2)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Solve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 original problem by building upon solutions to the sub-problems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Fib(0), Fib(1), Fib(2), …, Fib(n)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Coins Change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 country uses N coins with denominations {a1, a2, …,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aN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}. Given a value V, find the minimum number of coins that add up to V.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Suppose the coins are {1, 5, 10, 50} and the value V is 110. The minimum number of coins required to make 110 is 3 (two 50 coins, and one 10 coin).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E.g., Coins = {1, 5, 6, 9}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minimum number of coins to make 12 is 2 (i.e., two 6 coins).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minimum number of coins to make 13?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DP Solution for Coins Change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1178172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You need to make the value V=12.  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V &lt; 12 and results are stored in Memo[ ]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N coins can be in the optimal solution for V. Pick the one that returns minimum value of </a:t>
            </a:r>
            <a:r>
              <a:rPr lang="en-AU" sz="1400" dirty="0" err="1">
                <a:solidFill>
                  <a:srgbClr val="00B05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(V)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infinity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V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c = 1 + Memo[ V -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c &lt;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c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Memo[V]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0987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98981"/>
              </p:ext>
            </p:extLst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3810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4727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8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7347" y="38316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48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44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40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520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41773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62334" y="41151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91000" y="41773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6993" y="41151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554494" y="50453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900878" y="53691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4657" y="5595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293610" y="1722647"/>
            <a:ext cx="8537448" cy="88615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coin of value 9, what is the minimum number of coins to make V=12?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 coin with value x (e.g., coin 9 in the example):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(V) = 1 + Memo[V- x]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C7EF8A5-F95A-4137-8FAC-6488E7D4C771}"/>
              </a:ext>
            </a:extLst>
          </p:cNvPr>
          <p:cNvSpPr/>
          <p:nvPr/>
        </p:nvSpPr>
        <p:spPr>
          <a:xfrm>
            <a:off x="4831619" y="4054212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V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infinity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Infinity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O(NV)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O(V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Autofit/>
          </a:bodyPr>
          <a:lstStyle/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Initialize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contain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all indices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-1 indicates the solution for this index has not been computed yet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AU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Infinity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179388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103B290-99C4-4E0A-8AAE-63C4DD1F5771}"/>
              </a:ext>
            </a:extLst>
          </p:cNvPr>
          <p:cNvSpPr txBox="1"/>
          <p:nvPr/>
        </p:nvSpPr>
        <p:spPr>
          <a:xfrm>
            <a:off x="3810000" y="5528714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1 + Memo[ value – Coins[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D01AAE3-AE22-4AEC-817C-A7AE027A7D1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95600" y="3867411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76052-8722-47E4-8DC3-84BC32565B42}"/>
              </a:ext>
            </a:extLst>
          </p:cNvPr>
          <p:cNvSpPr txBox="1"/>
          <p:nvPr/>
        </p:nvSpPr>
        <p:spPr>
          <a:xfrm>
            <a:off x="3886200" y="515938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38099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Unbounded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Given a capacity C and a set of items with their weights and values, you need to pick items such that their total weight is at most C and their total value is maximized. What is the maximum value you can take? In 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unbounded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knapsack, you can pick an item as many times as you want.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12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$780 (take two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Bs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two Ds)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18</a:t>
            </a:r>
            <a:r>
              <a:rPr lang="en-AU" sz="2400" baseline="30000" dirty="0">
                <a:solidFill>
                  <a:srgbClr val="FF0000"/>
                </a:solidFill>
                <a:latin typeface="CMSS10"/>
              </a:rPr>
              <a:t>th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 most popular algorithmic problem!!!!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=""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4711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DP Solution for Unbounded Knapsack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67685" y="1125655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C &lt; 12kg and results are stored in Memo[ ]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</a:t>
            </a:r>
            <a:r>
              <a:rPr lang="en-AU" sz="1400" b="1" dirty="0">
                <a:solidFill>
                  <a:srgbClr val="00B050"/>
                </a:solidFill>
                <a:latin typeface="CMSS10"/>
              </a:rPr>
              <a:t>N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 items can be in the optimal solution for C. Pick the one that gives maximum value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=0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C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+ Memo[ C -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&gt;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Memo[C]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9142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04429" y="273695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3316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550 + Memo[3] = 670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2593" y="40839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9701" y="2754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8186" y="44221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350+ memo[7] = 780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1494" y="4659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180+ memo[6] = 570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2488" y="45336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40+ memo[11] = 780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3104" y="40752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400" y="4050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570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6156" y="40250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122" y="27256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9240" y="26870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590800" y="4722696"/>
            <a:ext cx="435839" cy="9141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4235479" y="4826174"/>
            <a:ext cx="412154" cy="7484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191001" y="4912677"/>
            <a:ext cx="1003303" cy="6402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6735545" y="4826174"/>
            <a:ext cx="210602" cy="7267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791200" y="410595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288487" y="4533628"/>
            <a:ext cx="896170" cy="1019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50613" y="55953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780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378909" y="1465364"/>
            <a:ext cx="8537448" cy="88615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item #1 (weight 9kg), what is the maximum value if  C=12?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an item #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(e.g., item 1 with weight 9 and value $550)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+ Memo[C- weight[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]] 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Group 4">
            <a:extLst>
              <a:ext uri="{FF2B5EF4-FFF2-40B4-BE49-F238E27FC236}">
                <a16:creationId xmlns="" xmlns:a16="http://schemas.microsoft.com/office/drawing/2014/main" id="{72CCA1D4-9EBE-452B-8A49-F3058A97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3829"/>
              </p:ext>
            </p:extLst>
          </p:nvPr>
        </p:nvGraphicFramePr>
        <p:xfrm>
          <a:off x="3278160" y="3051224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ounded Rectangle 34">
            <a:extLst>
              <a:ext uri="{FF2B5EF4-FFF2-40B4-BE49-F238E27FC236}">
                <a16:creationId xmlns="" xmlns:a16="http://schemas.microsoft.com/office/drawing/2014/main" id="{38A5F1C0-9C74-4E8C-97CF-689EF705FF77}"/>
              </a:ext>
            </a:extLst>
          </p:cNvPr>
          <p:cNvSpPr/>
          <p:nvPr/>
        </p:nvSpPr>
        <p:spPr>
          <a:xfrm>
            <a:off x="8012928" y="408253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370C58C3-B0D0-4227-9083-1B2F2BC4C7FA}"/>
              </a:ext>
            </a:extLst>
          </p:cNvPr>
          <p:cNvCxnSpPr>
            <a:cxnSpLocks/>
          </p:cNvCxnSpPr>
          <p:nvPr/>
        </p:nvCxnSpPr>
        <p:spPr>
          <a:xfrm flipH="1">
            <a:off x="7309091" y="4557048"/>
            <a:ext cx="969749" cy="981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35BE1C-7338-4434-87EF-E5DBD6A205BA}"/>
              </a:ext>
            </a:extLst>
          </p:cNvPr>
          <p:cNvSpPr txBox="1"/>
          <p:nvPr/>
        </p:nvSpPr>
        <p:spPr>
          <a:xfrm>
            <a:off x="7029677" y="490055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1ED242E-BFBB-4A4A-A029-D46389003CB9}"/>
              </a:ext>
            </a:extLst>
          </p:cNvPr>
          <p:cNvSpPr/>
          <p:nvPr/>
        </p:nvSpPr>
        <p:spPr>
          <a:xfrm>
            <a:off x="5581876" y="2902733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9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0" grpId="0" animBg="1"/>
      <p:bldP spid="36" grpId="0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-152400" y="2743200"/>
            <a:ext cx="86106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4: </a:t>
            </a:r>
          </a:p>
          <a:p>
            <a:r>
              <a:rPr lang="en-AU" dirty="0">
                <a:solidFill>
                  <a:srgbClr val="C00000"/>
                </a:solidFill>
              </a:rPr>
              <a:t>Dynamic Programming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C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0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O(C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A1F3857-4B61-42A6-BDCA-586AB080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09983"/>
              </p:ext>
            </p:extLst>
          </p:nvPr>
        </p:nvGraphicFramePr>
        <p:xfrm>
          <a:off x="1295399" y="5528714"/>
          <a:ext cx="6934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90668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3A21F597-641F-44D7-9722-BA841825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15199"/>
              </p:ext>
            </p:extLst>
          </p:nvPr>
        </p:nvGraphicFramePr>
        <p:xfrm>
          <a:off x="1295399" y="5960514"/>
          <a:ext cx="6934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39035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135C9FC-675B-4855-BC62-354CE08A11FA}"/>
              </a:ext>
            </a:extLst>
          </p:cNvPr>
          <p:cNvSpPr txBox="1"/>
          <p:nvPr/>
        </p:nvSpPr>
        <p:spPr>
          <a:xfrm>
            <a:off x="367686" y="55673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="" xmlns:a16="http://schemas.microsoft.com/office/drawing/2014/main" id="{3B2F7AD5-B5FF-4AFC-B5D1-FDE2E5A7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8088"/>
              </p:ext>
            </p:extLst>
          </p:nvPr>
        </p:nvGraphicFramePr>
        <p:xfrm>
          <a:off x="2743200" y="4143639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-1 for all indices </a:t>
            </a:r>
            <a:r>
              <a:rPr lang="en-AU" sz="7200" dirty="0">
                <a:solidFill>
                  <a:srgbClr val="00B050"/>
                </a:solidFill>
                <a:latin typeface="CMSS10"/>
              </a:rPr>
              <a:t>// -1 indicates solution for this index has not yet been computed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 knapsack(Capacity)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Capacity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-1: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return Memo[Capacity]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else: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Capacity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knapsack(Capacity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DF8191D-7B03-43ED-A2D6-9179EC8EC8C3}"/>
              </a:ext>
            </a:extLst>
          </p:cNvPr>
          <p:cNvSpPr txBox="1"/>
          <p:nvPr/>
        </p:nvSpPr>
        <p:spPr>
          <a:xfrm>
            <a:off x="4352878" y="5642585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Values[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+ Memo[ Capacity – Weights[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3E3D0DE-90AC-458F-9428-9E8AD41894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38478" y="3981282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431C51D-E558-4FEE-867D-9A13E65EEEC2}"/>
              </a:ext>
            </a:extLst>
          </p:cNvPr>
          <p:cNvSpPr txBox="1"/>
          <p:nvPr/>
        </p:nvSpPr>
        <p:spPr>
          <a:xfrm>
            <a:off x="4429078" y="527325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21571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329C7-2EFB-4FD4-9A92-A3B18D7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B4B3F1B-DECA-4F65-A601-5A5AEECC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EF4F95-CF8A-41A8-93CD-9F9AA52DCA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0B354-63D8-472B-8EB2-FD1769A1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3093"/>
            <a:ext cx="2962367" cy="222177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911805AE-180B-483C-A09C-C69020501CB9}"/>
              </a:ext>
            </a:extLst>
          </p:cNvPr>
          <p:cNvSpPr txBox="1">
            <a:spLocks/>
          </p:cNvSpPr>
          <p:nvPr/>
        </p:nvSpPr>
        <p:spPr>
          <a:xfrm>
            <a:off x="3962400" y="1752600"/>
            <a:ext cx="4572000" cy="2598419"/>
          </a:xfrm>
          <a:prstGeom prst="rect">
            <a:avLst/>
          </a:prstGeom>
          <a:noFill/>
          <a:ln>
            <a:noFill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ighlight>
                  <a:srgbClr val="FFFFFF"/>
                </a:highlight>
              </a:rPr>
              <a:t>Top-down </a:t>
            </a:r>
            <a:r>
              <a:rPr lang="en-AU" sz="1800" b="1" dirty="0">
                <a:highlight>
                  <a:srgbClr val="FFFFFF"/>
                </a:highlight>
              </a:rPr>
              <a:t>may </a:t>
            </a:r>
            <a:r>
              <a:rPr lang="en-AU" sz="1800" dirty="0">
                <a:highlight>
                  <a:srgbClr val="FFFFFF"/>
                </a:highlight>
              </a:rPr>
              <a:t>save some computations (E.g., some smaller subproblems may not needed to be solved)</a:t>
            </a: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r>
              <a:rPr lang="en-AU" sz="1800" dirty="0">
                <a:highlight>
                  <a:srgbClr val="FFFFFF"/>
                </a:highlight>
              </a:rPr>
              <a:t>Space saving trick may be applied for bottom-up to reduce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6066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9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latin typeface="CMSS10"/>
              </a:rPr>
              <a:t>Same as unbounded knapsack except that each item can only be picked at most once.</a:t>
            </a:r>
            <a:endParaRPr lang="en-AU" sz="2400" dirty="0"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11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$590 (B and D)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may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=""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0850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28600" y="987552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MSS10"/>
              </a:rPr>
              <a:t>Problem: </a:t>
            </a:r>
            <a:r>
              <a:rPr lang="en-AU" sz="1600" dirty="0">
                <a:latin typeface="CMSS10"/>
              </a:rPr>
              <a:t>What is the solution for 0/1 knapsack for items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</a:t>
            </a:r>
            <a:r>
              <a:rPr lang="en-AU" sz="1600" dirty="0">
                <a:latin typeface="CMSS10"/>
              </a:rPr>
              <a:t> where capacity =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latin typeface="CMSS10"/>
              </a:rPr>
              <a:t>.</a:t>
            </a:r>
            <a:endParaRPr lang="en-AU" sz="1600" b="1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600" b="1" u="sng" dirty="0">
                <a:solidFill>
                  <a:srgbClr val="FF0000"/>
                </a:solidFill>
                <a:latin typeface="CMSS10"/>
              </a:rPr>
              <a:t>Assume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that we have computed solutions for every capacity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&lt;=11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considering the items 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{A,B,C}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(see table below).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</a:rPr>
              <a:t>What is the solution for capacity=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and set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?</a:t>
            </a:r>
            <a:endParaRPr lang="en-AU" sz="1600" dirty="0">
              <a:solidFill>
                <a:srgbClr val="FF0000"/>
              </a:solidFill>
              <a:latin typeface="CMSS10"/>
            </a:endParaRP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1: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must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NOT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Solution for 0/1 knapsack with set {A,B,C} and capacity 11.</a:t>
            </a: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2: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must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The value of item D + solution for 0/1 knapsack with set {A,B,C} and capacity 11-9=2 </a:t>
            </a:r>
          </a:p>
          <a:p>
            <a:r>
              <a:rPr lang="en-AU" sz="2100" b="1" dirty="0">
                <a:solidFill>
                  <a:srgbClr val="00B050"/>
                </a:solidFill>
                <a:latin typeface="CMSS10"/>
              </a:rPr>
              <a:t>Solution = max(Case1, Case2)</a:t>
            </a: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7" name="Group 4">
            <a:extLst>
              <a:ext uri="{FF2B5EF4-FFF2-40B4-BE49-F238E27FC236}">
                <a16:creationId xmlns="" xmlns:a16="http://schemas.microsoft.com/office/drawing/2014/main" id="{821D0497-460D-410F-8105-23FD54BE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5832"/>
              </p:ext>
            </p:extLst>
          </p:nvPr>
        </p:nvGraphicFramePr>
        <p:xfrm>
          <a:off x="3505200" y="4135525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B53E85BB-A590-4A39-85D9-4157DA64D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08124"/>
              </p:ext>
            </p:extLst>
          </p:nvPr>
        </p:nvGraphicFramePr>
        <p:xfrm>
          <a:off x="336800" y="5562990"/>
          <a:ext cx="8464300" cy="741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8053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</a:tblGrid>
              <a:tr h="310375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{A,B,C}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737C705-B0F8-449E-A7FD-E3CA32690AB0}"/>
              </a:ext>
            </a:extLst>
          </p:cNvPr>
          <p:cNvCxnSpPr>
            <a:cxnSpLocks/>
          </p:cNvCxnSpPr>
          <p:nvPr/>
        </p:nvCxnSpPr>
        <p:spPr>
          <a:xfrm flipH="1">
            <a:off x="2590801" y="3075663"/>
            <a:ext cx="5546770" cy="295641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A3CD663-A86C-443F-88F2-96DFABCBFD60}"/>
              </a:ext>
            </a:extLst>
          </p:cNvPr>
          <p:cNvGrpSpPr/>
          <p:nvPr/>
        </p:nvGrpSpPr>
        <p:grpSpPr>
          <a:xfrm>
            <a:off x="7354034" y="2678668"/>
            <a:ext cx="1786712" cy="369332"/>
            <a:chOff x="7354034" y="2362631"/>
            <a:chExt cx="1786712" cy="36933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5D02E49-5F67-422D-A10B-6EC252E53B20}"/>
                </a:ext>
              </a:extLst>
            </p:cNvPr>
            <p:cNvSpPr txBox="1"/>
            <p:nvPr/>
          </p:nvSpPr>
          <p:spPr>
            <a:xfrm>
              <a:off x="7354034" y="2362631"/>
              <a:ext cx="1786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550+40 = 590</a:t>
              </a:r>
            </a:p>
          </p:txBody>
        </p:sp>
        <p:sp>
          <p:nvSpPr>
            <p:cNvPr id="12" name="Rounded Rectangle 94">
              <a:extLst>
                <a:ext uri="{FF2B5EF4-FFF2-40B4-BE49-F238E27FC236}">
                  <a16:creationId xmlns="" xmlns:a16="http://schemas.microsoft.com/office/drawing/2014/main" id="{5EC7C0D4-5A33-4D0C-BC4A-6460D7CCC193}"/>
                </a:ext>
              </a:extLst>
            </p:cNvPr>
            <p:cNvSpPr/>
            <p:nvPr/>
          </p:nvSpPr>
          <p:spPr>
            <a:xfrm>
              <a:off x="7354034" y="2367219"/>
              <a:ext cx="1567074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CC7C2BA-FC18-4094-A740-A53EA66E8758}"/>
              </a:ext>
            </a:extLst>
          </p:cNvPr>
          <p:cNvGrpSpPr/>
          <p:nvPr/>
        </p:nvGrpSpPr>
        <p:grpSpPr>
          <a:xfrm>
            <a:off x="5749982" y="2269478"/>
            <a:ext cx="737421" cy="381527"/>
            <a:chOff x="6120579" y="1941203"/>
            <a:chExt cx="737421" cy="381527"/>
          </a:xfrm>
        </p:grpSpPr>
        <p:sp>
          <p:nvSpPr>
            <p:cNvPr id="9" name="Rounded Rectangle 94">
              <a:extLst>
                <a:ext uri="{FF2B5EF4-FFF2-40B4-BE49-F238E27FC236}">
                  <a16:creationId xmlns="" xmlns:a16="http://schemas.microsoft.com/office/drawing/2014/main" id="{F548A7E9-E10C-4925-9C1F-06518606AA6A}"/>
                </a:ext>
              </a:extLst>
            </p:cNvPr>
            <p:cNvSpPr/>
            <p:nvPr/>
          </p:nvSpPr>
          <p:spPr>
            <a:xfrm>
              <a:off x="6122733" y="1941203"/>
              <a:ext cx="570341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B37EC24-2F00-447F-8D7D-D9056E547B85}"/>
                </a:ext>
              </a:extLst>
            </p:cNvPr>
            <p:cNvSpPr txBox="1"/>
            <p:nvPr/>
          </p:nvSpPr>
          <p:spPr>
            <a:xfrm>
              <a:off x="6120579" y="1953398"/>
              <a:ext cx="737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580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0F322CC-1F4D-418B-A60D-CA42D8962687}"/>
              </a:ext>
            </a:extLst>
          </p:cNvPr>
          <p:cNvCxnSpPr>
            <a:cxnSpLocks/>
          </p:cNvCxnSpPr>
          <p:nvPr/>
        </p:nvCxnSpPr>
        <p:spPr>
          <a:xfrm>
            <a:off x="6170675" y="2651005"/>
            <a:ext cx="2100668" cy="33657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heckmark">
            <a:extLst>
              <a:ext uri="{FF2B5EF4-FFF2-40B4-BE49-F238E27FC236}">
                <a16:creationId xmlns="" xmlns:a16="http://schemas.microsoft.com/office/drawing/2014/main" id="{CEB0FEBB-8D01-4E8D-8383-6F841E93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507" y="2279814"/>
            <a:ext cx="442725" cy="4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4389832"/>
              </p:ext>
            </p:extLst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800"/>
            <a:ext cx="8689849" cy="242673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subproblem  and results are stored in Memo[ ][ ].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][ c ] contains the solution of knapsack for 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Set[1 … </a:t>
            </a:r>
            <a:r>
              <a:rPr lang="en-AU" sz="2900" b="1" u="sng" dirty="0" err="1">
                <a:solidFill>
                  <a:srgbClr val="FF0000"/>
                </a:solidFill>
                <a:latin typeface="CMSS10"/>
              </a:rPr>
              <a:t>i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]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and capacity </a:t>
            </a:r>
            <a:r>
              <a:rPr lang="en-AU" sz="2900" b="1" dirty="0">
                <a:solidFill>
                  <a:srgbClr val="FF0000"/>
                </a:solidFill>
                <a:latin typeface="CMSS10"/>
              </a:rPr>
              <a:t>c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590800" y="3048000"/>
            <a:ext cx="2362200" cy="2514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5288" y="3461100"/>
            <a:ext cx="17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rgbClr val="00B0F0"/>
                </a:solidFill>
              </a:rPr>
              <a:t>550+40 </a:t>
            </a:r>
            <a:r>
              <a:rPr lang="en-AU" dirty="0">
                <a:solidFill>
                  <a:srgbClr val="00B0F0"/>
                </a:solidFill>
              </a:rPr>
              <a:t>= 590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Group 4">
            <a:extLst>
              <a:ext uri="{FF2B5EF4-FFF2-40B4-BE49-F238E27FC236}">
                <a16:creationId xmlns="" xmlns:a16="http://schemas.microsoft.com/office/drawing/2014/main" id="{D2738CC9-9A5A-4268-A667-7C41B24F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56997"/>
              </p:ext>
            </p:extLst>
          </p:nvPr>
        </p:nvGraphicFramePr>
        <p:xfrm>
          <a:off x="3813049" y="1565331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67DF7E43-97E7-4D23-B3AF-F207DEFC667A}"/>
              </a:ext>
            </a:extLst>
          </p:cNvPr>
          <p:cNvCxnSpPr>
            <a:cxnSpLocks/>
          </p:cNvCxnSpPr>
          <p:nvPr/>
        </p:nvCxnSpPr>
        <p:spPr>
          <a:xfrm>
            <a:off x="3581400" y="2438400"/>
            <a:ext cx="4152900" cy="31564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="" xmlns:a16="http://schemas.microsoft.com/office/drawing/2014/main" id="{2B721FC8-8BDB-4B96-84A8-CF83BA892897}"/>
              </a:ext>
            </a:extLst>
          </p:cNvPr>
          <p:cNvSpPr/>
          <p:nvPr/>
        </p:nvSpPr>
        <p:spPr>
          <a:xfrm>
            <a:off x="7594142" y="5943878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315DE7-419C-4A37-9001-B5FB72E75544}"/>
              </a:ext>
            </a:extLst>
          </p:cNvPr>
          <p:cNvSpPr txBox="1"/>
          <p:nvPr/>
        </p:nvSpPr>
        <p:spPr>
          <a:xfrm>
            <a:off x="228594" y="59392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9D16592-D152-4423-9EF2-BCDFD54B31B0}"/>
              </a:ext>
            </a:extLst>
          </p:cNvPr>
          <p:cNvSpPr txBox="1"/>
          <p:nvPr/>
        </p:nvSpPr>
        <p:spPr>
          <a:xfrm>
            <a:off x="7743006" y="3572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="" xmlns:a16="http://schemas.microsoft.com/office/drawing/2014/main" id="{68E51E26-EA2D-42A5-866D-5353A20168D7}"/>
              </a:ext>
            </a:extLst>
          </p:cNvPr>
          <p:cNvSpPr/>
          <p:nvPr/>
        </p:nvSpPr>
        <p:spPr>
          <a:xfrm>
            <a:off x="8212472" y="5959856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9747F37A-1B91-4668-A7EA-576064F1B7AC}"/>
              </a:ext>
            </a:extLst>
          </p:cNvPr>
          <p:cNvCxnSpPr>
            <a:cxnSpLocks/>
          </p:cNvCxnSpPr>
          <p:nvPr/>
        </p:nvCxnSpPr>
        <p:spPr>
          <a:xfrm flipH="1">
            <a:off x="3191836" y="3110754"/>
            <a:ext cx="1769870" cy="25026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022597" y="2419865"/>
            <a:ext cx="5427039" cy="316554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558943" y="1371092"/>
            <a:ext cx="2277210" cy="1471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3109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23" grpId="0"/>
      <p:bldP spid="24" grpId="0" animBg="1"/>
      <p:bldP spid="24" grpId="1" animBg="1"/>
      <p:bldP spid="19" grpId="0"/>
      <p:bldP spid="26" grpId="0"/>
      <p:bldP spid="28" grpId="0"/>
      <p:bldP spid="29" grpId="0" animBg="1"/>
      <p:bldP spid="20" grpId="0" animBg="1"/>
      <p:bldP spid="20" grpI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799"/>
            <a:ext cx="8689849" cy="281761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sz="2800" b="1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 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Observe that, at each iteration of the outer for loop, algorithm only accesses row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or row (i-1), i.e., Memo[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] or Memo[i-1]. Therefore, we only need to maintain two rows 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i-th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and i-1-th) instead of all N rows.</a:t>
            </a: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Note:</a:t>
            </a:r>
            <a:r>
              <a:rPr lang="en-AU" sz="2800" dirty="0">
                <a:highlight>
                  <a:srgbClr val="FFFFFF"/>
                </a:highlight>
                <a:latin typeface="CMSS10"/>
              </a:rPr>
              <a:t> Space saving not possible for top-down dynamic programming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179388">
              <a:buNone/>
            </a:pP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781800" y="1088698"/>
            <a:ext cx="2150433" cy="14259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O(N+C)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451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fontScale="92500"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words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computer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very similar, and a change of just one letter,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p </a:t>
            </a:r>
            <a:r>
              <a:rPr lang="en-AU" sz="2400" dirty="0">
                <a:solidFill>
                  <a:srgbClr val="008000"/>
                </a:solidFill>
                <a:latin typeface="txbtt"/>
                <a:sym typeface="Wingdings" panose="05000000000000000000" pitchFamily="2" charset="2"/>
              </a:rPr>
              <a:t>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m,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will change the first word into the second.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deletion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or equivalently,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insertion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Notion of </a:t>
            </a:r>
            <a:r>
              <a:rPr lang="en-AU" sz="2400" dirty="0">
                <a:solidFill>
                  <a:srgbClr val="9400D2"/>
                </a:solidFill>
                <a:latin typeface="CMSSBX10"/>
              </a:rPr>
              <a:t>editing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provides a simple and handy formalisation to compare two strings.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goal is to convert the first string (i.e., sequence) into the second through a series of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edit operations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permitted edit operations are: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insertion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into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deletion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from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substitution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AU" sz="1900" dirty="0">
                <a:solidFill>
                  <a:srgbClr val="000000"/>
                </a:solidFill>
                <a:latin typeface="CMSSI10"/>
              </a:rPr>
              <a:t>replacement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one symbol with another in a sequence.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Weiss “Data Structures and Algorithm Analysis" (Pages 462-466.)</a:t>
            </a: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Edit Distance Problem: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http://www.csse.monash.edu.au/~lloyd/tildeAlgDS/Dynamic/Edit/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Dynamic Programming: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http://www.csse.monash.edu.au/~lloyd/tildeAlgDS/Dynamic/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txtt"/>
              </a:rPr>
              <a:t>Practice: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4"/>
              </a:rPr>
              <a:t>http://www.geeksforgeeks.org/tag/dynamic-programming/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Edit distance between two sequences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is the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minimum number of edit operations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required to convert one sequence into another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For example: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computer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shine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sings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err="1">
                <a:solidFill>
                  <a:srgbClr val="800080"/>
                </a:solidFill>
                <a:latin typeface="txbtt"/>
              </a:rPr>
              <a:t>dnasgivethis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 err="1">
                <a:solidFill>
                  <a:srgbClr val="008000"/>
                </a:solidFill>
                <a:latin typeface="txbtt"/>
              </a:rPr>
              <a:t>dentsgnawstrims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Applications of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Natural Language Processing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Auto-correction</a:t>
            </a:r>
          </a:p>
          <a:p>
            <a:pPr lvl="1"/>
            <a:r>
              <a:rPr lang="en-AU" sz="1900">
                <a:solidFill>
                  <a:srgbClr val="000000"/>
                </a:solidFill>
                <a:latin typeface="CMSS10"/>
              </a:rPr>
              <a:t>Query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suggestions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BioInformatics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DNA/Protein sequence alignment</a:t>
            </a:r>
          </a:p>
          <a:p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 containing n and m letters, respectively. 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sub-problems (e.g., convert s1[1…n-1] to s1[1…m-1])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9725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5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9352" y="4355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04675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8" grpId="0"/>
      <p:bldP spid="23" grpId="0" animBg="1"/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0172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4245" y="4736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1"/>
            <a:ext cx="8537448" cy="304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Summary of all 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257800" y="2667000"/>
            <a:ext cx="457200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638800" y="2304111"/>
            <a:ext cx="342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Just take the minimum cost.</a:t>
            </a:r>
          </a:p>
          <a:p>
            <a:r>
              <a:rPr lang="en-AU" dirty="0"/>
              <a:t>cost = 1 + </a:t>
            </a:r>
          </a:p>
          <a:p>
            <a:r>
              <a:rPr lang="en-AU" dirty="0">
                <a:solidFill>
                  <a:srgbClr val="FF0000"/>
                </a:solidFill>
              </a:rPr>
              <a:t>Min (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 </a:t>
            </a:r>
            <a:r>
              <a:rPr lang="en-AU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r>
              <a:rPr lang="en-AU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272956" y="990601"/>
            <a:ext cx="8563195" cy="23034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 Fill Memo[ ] [ ] using the observations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/>
              <a:t>cost = 1 + </a:t>
            </a:r>
            <a:r>
              <a:rPr lang="en-AU" sz="1800" dirty="0">
                <a:solidFill>
                  <a:srgbClr val="FF0000"/>
                </a:solidFill>
              </a:rPr>
              <a:t>      Min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(s1[1…n-1],s2[1…m])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//After filling the Memo, return Memo[n][m] (the value of last cell which is the edit distance)</a:t>
            </a:r>
          </a:p>
          <a:p>
            <a:pPr marL="0" indent="0">
              <a:buFont typeface="Wingdings 2"/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163" name="AutoShape 121"/>
          <p:cNvSpPr>
            <a:spLocks noChangeAspect="1" noChangeArrowheads="1" noTextEdit="1"/>
          </p:cNvSpPr>
          <p:nvPr/>
        </p:nvSpPr>
        <p:spPr bwMode="auto">
          <a:xfrm>
            <a:off x="319088" y="3581400"/>
            <a:ext cx="85042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4" name="Rectangle 123"/>
          <p:cNvSpPr>
            <a:spLocks noChangeArrowheads="1"/>
          </p:cNvSpPr>
          <p:nvPr/>
        </p:nvSpPr>
        <p:spPr bwMode="auto">
          <a:xfrm>
            <a:off x="3190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5" name="Rectangle 124"/>
          <p:cNvSpPr>
            <a:spLocks noChangeArrowheads="1"/>
          </p:cNvSpPr>
          <p:nvPr/>
        </p:nvSpPr>
        <p:spPr bwMode="auto">
          <a:xfrm>
            <a:off x="15335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6" name="Rectangle 125"/>
          <p:cNvSpPr>
            <a:spLocks noChangeArrowheads="1"/>
          </p:cNvSpPr>
          <p:nvPr/>
        </p:nvSpPr>
        <p:spPr bwMode="auto">
          <a:xfrm>
            <a:off x="27479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7" name="Rectangle 126"/>
          <p:cNvSpPr>
            <a:spLocks noChangeArrowheads="1"/>
          </p:cNvSpPr>
          <p:nvPr/>
        </p:nvSpPr>
        <p:spPr bwMode="auto">
          <a:xfrm>
            <a:off x="39639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8" name="Rectangle 127"/>
          <p:cNvSpPr>
            <a:spLocks noChangeArrowheads="1"/>
          </p:cNvSpPr>
          <p:nvPr/>
        </p:nvSpPr>
        <p:spPr bwMode="auto">
          <a:xfrm>
            <a:off x="51784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9" name="Rectangle 128"/>
          <p:cNvSpPr>
            <a:spLocks noChangeArrowheads="1"/>
          </p:cNvSpPr>
          <p:nvPr/>
        </p:nvSpPr>
        <p:spPr bwMode="auto">
          <a:xfrm>
            <a:off x="63928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0" name="Rectangle 129"/>
          <p:cNvSpPr>
            <a:spLocks noChangeArrowheads="1"/>
          </p:cNvSpPr>
          <p:nvPr/>
        </p:nvSpPr>
        <p:spPr bwMode="auto">
          <a:xfrm>
            <a:off x="76088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1" name="Rectangle 130"/>
          <p:cNvSpPr>
            <a:spLocks noChangeArrowheads="1"/>
          </p:cNvSpPr>
          <p:nvPr/>
        </p:nvSpPr>
        <p:spPr bwMode="auto">
          <a:xfrm>
            <a:off x="3190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2" name="Rectangle 131"/>
          <p:cNvSpPr>
            <a:spLocks noChangeArrowheads="1"/>
          </p:cNvSpPr>
          <p:nvPr/>
        </p:nvSpPr>
        <p:spPr bwMode="auto">
          <a:xfrm>
            <a:off x="15335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3" name="Rectangle 132"/>
          <p:cNvSpPr>
            <a:spLocks noChangeArrowheads="1"/>
          </p:cNvSpPr>
          <p:nvPr/>
        </p:nvSpPr>
        <p:spPr bwMode="auto">
          <a:xfrm>
            <a:off x="27479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4" name="Rectangle 133"/>
          <p:cNvSpPr>
            <a:spLocks noChangeArrowheads="1"/>
          </p:cNvSpPr>
          <p:nvPr/>
        </p:nvSpPr>
        <p:spPr bwMode="auto">
          <a:xfrm>
            <a:off x="39639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5" name="Rectangle 134"/>
          <p:cNvSpPr>
            <a:spLocks noChangeArrowheads="1"/>
          </p:cNvSpPr>
          <p:nvPr/>
        </p:nvSpPr>
        <p:spPr bwMode="auto">
          <a:xfrm>
            <a:off x="51784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6" name="Rectangle 135"/>
          <p:cNvSpPr>
            <a:spLocks noChangeArrowheads="1"/>
          </p:cNvSpPr>
          <p:nvPr/>
        </p:nvSpPr>
        <p:spPr bwMode="auto">
          <a:xfrm>
            <a:off x="63928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7" name="Rectangle 136"/>
          <p:cNvSpPr>
            <a:spLocks noChangeArrowheads="1"/>
          </p:cNvSpPr>
          <p:nvPr/>
        </p:nvSpPr>
        <p:spPr bwMode="auto">
          <a:xfrm>
            <a:off x="76088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8" name="Rectangle 137"/>
          <p:cNvSpPr>
            <a:spLocks noChangeArrowheads="1"/>
          </p:cNvSpPr>
          <p:nvPr/>
        </p:nvSpPr>
        <p:spPr bwMode="auto">
          <a:xfrm>
            <a:off x="3190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9" name="Rectangle 138"/>
          <p:cNvSpPr>
            <a:spLocks noChangeArrowheads="1"/>
          </p:cNvSpPr>
          <p:nvPr/>
        </p:nvSpPr>
        <p:spPr bwMode="auto">
          <a:xfrm>
            <a:off x="15335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0" name="Rectangle 139"/>
          <p:cNvSpPr>
            <a:spLocks noChangeArrowheads="1"/>
          </p:cNvSpPr>
          <p:nvPr/>
        </p:nvSpPr>
        <p:spPr bwMode="auto">
          <a:xfrm>
            <a:off x="27479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1" name="Rectangle 140"/>
          <p:cNvSpPr>
            <a:spLocks noChangeArrowheads="1"/>
          </p:cNvSpPr>
          <p:nvPr/>
        </p:nvSpPr>
        <p:spPr bwMode="auto">
          <a:xfrm>
            <a:off x="39639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2" name="Rectangle 141"/>
          <p:cNvSpPr>
            <a:spLocks noChangeArrowheads="1"/>
          </p:cNvSpPr>
          <p:nvPr/>
        </p:nvSpPr>
        <p:spPr bwMode="auto">
          <a:xfrm>
            <a:off x="51784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3" name="Rectangle 142"/>
          <p:cNvSpPr>
            <a:spLocks noChangeArrowheads="1"/>
          </p:cNvSpPr>
          <p:nvPr/>
        </p:nvSpPr>
        <p:spPr bwMode="auto">
          <a:xfrm>
            <a:off x="63928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4" name="Rectangle 143"/>
          <p:cNvSpPr>
            <a:spLocks noChangeArrowheads="1"/>
          </p:cNvSpPr>
          <p:nvPr/>
        </p:nvSpPr>
        <p:spPr bwMode="auto">
          <a:xfrm>
            <a:off x="76088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5" name="Rectangle 144"/>
          <p:cNvSpPr>
            <a:spLocks noChangeArrowheads="1"/>
          </p:cNvSpPr>
          <p:nvPr/>
        </p:nvSpPr>
        <p:spPr bwMode="auto">
          <a:xfrm>
            <a:off x="3190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6" name="Rectangle 145"/>
          <p:cNvSpPr>
            <a:spLocks noChangeArrowheads="1"/>
          </p:cNvSpPr>
          <p:nvPr/>
        </p:nvSpPr>
        <p:spPr bwMode="auto">
          <a:xfrm>
            <a:off x="15335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7" name="Rectangle 146"/>
          <p:cNvSpPr>
            <a:spLocks noChangeArrowheads="1"/>
          </p:cNvSpPr>
          <p:nvPr/>
        </p:nvSpPr>
        <p:spPr bwMode="auto">
          <a:xfrm>
            <a:off x="27479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8" name="Rectangle 147"/>
          <p:cNvSpPr>
            <a:spLocks noChangeArrowheads="1"/>
          </p:cNvSpPr>
          <p:nvPr/>
        </p:nvSpPr>
        <p:spPr bwMode="auto">
          <a:xfrm>
            <a:off x="39639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9" name="Rectangle 148"/>
          <p:cNvSpPr>
            <a:spLocks noChangeArrowheads="1"/>
          </p:cNvSpPr>
          <p:nvPr/>
        </p:nvSpPr>
        <p:spPr bwMode="auto">
          <a:xfrm>
            <a:off x="51784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0" name="Rectangle 149"/>
          <p:cNvSpPr>
            <a:spLocks noChangeArrowheads="1"/>
          </p:cNvSpPr>
          <p:nvPr/>
        </p:nvSpPr>
        <p:spPr bwMode="auto">
          <a:xfrm>
            <a:off x="63928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2" name="Rectangle 150"/>
          <p:cNvSpPr>
            <a:spLocks noChangeArrowheads="1"/>
          </p:cNvSpPr>
          <p:nvPr/>
        </p:nvSpPr>
        <p:spPr bwMode="auto">
          <a:xfrm>
            <a:off x="76088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3" name="Rectangle 151"/>
          <p:cNvSpPr>
            <a:spLocks noChangeArrowheads="1"/>
          </p:cNvSpPr>
          <p:nvPr/>
        </p:nvSpPr>
        <p:spPr bwMode="auto">
          <a:xfrm>
            <a:off x="3190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4" name="Rectangle 152"/>
          <p:cNvSpPr>
            <a:spLocks noChangeArrowheads="1"/>
          </p:cNvSpPr>
          <p:nvPr/>
        </p:nvSpPr>
        <p:spPr bwMode="auto">
          <a:xfrm>
            <a:off x="15335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5" name="Rectangle 153"/>
          <p:cNvSpPr>
            <a:spLocks noChangeArrowheads="1"/>
          </p:cNvSpPr>
          <p:nvPr/>
        </p:nvSpPr>
        <p:spPr bwMode="auto">
          <a:xfrm>
            <a:off x="27479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6" name="Rectangle 154"/>
          <p:cNvSpPr>
            <a:spLocks noChangeArrowheads="1"/>
          </p:cNvSpPr>
          <p:nvPr/>
        </p:nvSpPr>
        <p:spPr bwMode="auto">
          <a:xfrm>
            <a:off x="39639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7" name="Rectangle 155"/>
          <p:cNvSpPr>
            <a:spLocks noChangeArrowheads="1"/>
          </p:cNvSpPr>
          <p:nvPr/>
        </p:nvSpPr>
        <p:spPr bwMode="auto">
          <a:xfrm>
            <a:off x="51784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8" name="Rectangle 156"/>
          <p:cNvSpPr>
            <a:spLocks noChangeArrowheads="1"/>
          </p:cNvSpPr>
          <p:nvPr/>
        </p:nvSpPr>
        <p:spPr bwMode="auto">
          <a:xfrm>
            <a:off x="63928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9" name="Rectangle 157"/>
          <p:cNvSpPr>
            <a:spLocks noChangeArrowheads="1"/>
          </p:cNvSpPr>
          <p:nvPr/>
        </p:nvSpPr>
        <p:spPr bwMode="auto">
          <a:xfrm>
            <a:off x="76088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0" name="Rectangle 158"/>
          <p:cNvSpPr>
            <a:spLocks noChangeArrowheads="1"/>
          </p:cNvSpPr>
          <p:nvPr/>
        </p:nvSpPr>
        <p:spPr bwMode="auto">
          <a:xfrm>
            <a:off x="3190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1" name="Rectangle 159"/>
          <p:cNvSpPr>
            <a:spLocks noChangeArrowheads="1"/>
          </p:cNvSpPr>
          <p:nvPr/>
        </p:nvSpPr>
        <p:spPr bwMode="auto">
          <a:xfrm>
            <a:off x="15335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2" name="Rectangle 160"/>
          <p:cNvSpPr>
            <a:spLocks noChangeArrowheads="1"/>
          </p:cNvSpPr>
          <p:nvPr/>
        </p:nvSpPr>
        <p:spPr bwMode="auto">
          <a:xfrm>
            <a:off x="27479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3" name="Rectangle 161"/>
          <p:cNvSpPr>
            <a:spLocks noChangeArrowheads="1"/>
          </p:cNvSpPr>
          <p:nvPr/>
        </p:nvSpPr>
        <p:spPr bwMode="auto">
          <a:xfrm>
            <a:off x="39639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4" name="Rectangle 162"/>
          <p:cNvSpPr>
            <a:spLocks noChangeArrowheads="1"/>
          </p:cNvSpPr>
          <p:nvPr/>
        </p:nvSpPr>
        <p:spPr bwMode="auto">
          <a:xfrm>
            <a:off x="51784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5" name="Rectangle 163"/>
          <p:cNvSpPr>
            <a:spLocks noChangeArrowheads="1"/>
          </p:cNvSpPr>
          <p:nvPr/>
        </p:nvSpPr>
        <p:spPr bwMode="auto">
          <a:xfrm>
            <a:off x="63928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6" name="Rectangle 164"/>
          <p:cNvSpPr>
            <a:spLocks noChangeArrowheads="1"/>
          </p:cNvSpPr>
          <p:nvPr/>
        </p:nvSpPr>
        <p:spPr bwMode="auto">
          <a:xfrm>
            <a:off x="76088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7" name="Rectangle 165"/>
          <p:cNvSpPr>
            <a:spLocks noChangeArrowheads="1"/>
          </p:cNvSpPr>
          <p:nvPr/>
        </p:nvSpPr>
        <p:spPr bwMode="auto">
          <a:xfrm>
            <a:off x="3190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8" name="Rectangle 166"/>
          <p:cNvSpPr>
            <a:spLocks noChangeArrowheads="1"/>
          </p:cNvSpPr>
          <p:nvPr/>
        </p:nvSpPr>
        <p:spPr bwMode="auto">
          <a:xfrm>
            <a:off x="15335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9" name="Rectangle 167"/>
          <p:cNvSpPr>
            <a:spLocks noChangeArrowheads="1"/>
          </p:cNvSpPr>
          <p:nvPr/>
        </p:nvSpPr>
        <p:spPr bwMode="auto">
          <a:xfrm>
            <a:off x="27479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0" name="Rectangle 168"/>
          <p:cNvSpPr>
            <a:spLocks noChangeArrowheads="1"/>
          </p:cNvSpPr>
          <p:nvPr/>
        </p:nvSpPr>
        <p:spPr bwMode="auto">
          <a:xfrm>
            <a:off x="39639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1" name="Rectangle 169"/>
          <p:cNvSpPr>
            <a:spLocks noChangeArrowheads="1"/>
          </p:cNvSpPr>
          <p:nvPr/>
        </p:nvSpPr>
        <p:spPr bwMode="auto">
          <a:xfrm>
            <a:off x="51784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2" name="Rectangle 170"/>
          <p:cNvSpPr>
            <a:spLocks noChangeArrowheads="1"/>
          </p:cNvSpPr>
          <p:nvPr/>
        </p:nvSpPr>
        <p:spPr bwMode="auto">
          <a:xfrm>
            <a:off x="63928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3" name="Rectangle 171"/>
          <p:cNvSpPr>
            <a:spLocks noChangeArrowheads="1"/>
          </p:cNvSpPr>
          <p:nvPr/>
        </p:nvSpPr>
        <p:spPr bwMode="auto">
          <a:xfrm>
            <a:off x="76088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4" name="Line 172"/>
          <p:cNvSpPr>
            <a:spLocks noChangeShapeType="1"/>
          </p:cNvSpPr>
          <p:nvPr/>
        </p:nvSpPr>
        <p:spPr bwMode="auto">
          <a:xfrm>
            <a:off x="15335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5" name="Line 173"/>
          <p:cNvSpPr>
            <a:spLocks noChangeShapeType="1"/>
          </p:cNvSpPr>
          <p:nvPr/>
        </p:nvSpPr>
        <p:spPr bwMode="auto">
          <a:xfrm>
            <a:off x="27479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6" name="Line 174"/>
          <p:cNvSpPr>
            <a:spLocks noChangeShapeType="1"/>
          </p:cNvSpPr>
          <p:nvPr/>
        </p:nvSpPr>
        <p:spPr bwMode="auto">
          <a:xfrm>
            <a:off x="39639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7" name="Line 175"/>
          <p:cNvSpPr>
            <a:spLocks noChangeShapeType="1"/>
          </p:cNvSpPr>
          <p:nvPr/>
        </p:nvSpPr>
        <p:spPr bwMode="auto">
          <a:xfrm>
            <a:off x="51784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8" name="Line 176"/>
          <p:cNvSpPr>
            <a:spLocks noChangeShapeType="1"/>
          </p:cNvSpPr>
          <p:nvPr/>
        </p:nvSpPr>
        <p:spPr bwMode="auto">
          <a:xfrm>
            <a:off x="63928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9" name="Line 177"/>
          <p:cNvSpPr>
            <a:spLocks noChangeShapeType="1"/>
          </p:cNvSpPr>
          <p:nvPr/>
        </p:nvSpPr>
        <p:spPr bwMode="auto">
          <a:xfrm>
            <a:off x="76088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0" name="Line 178"/>
          <p:cNvSpPr>
            <a:spLocks noChangeShapeType="1"/>
          </p:cNvSpPr>
          <p:nvPr/>
        </p:nvSpPr>
        <p:spPr bwMode="auto">
          <a:xfrm>
            <a:off x="312738" y="3975100"/>
            <a:ext cx="8516937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1" name="Line 179"/>
          <p:cNvSpPr>
            <a:spLocks noChangeShapeType="1"/>
          </p:cNvSpPr>
          <p:nvPr/>
        </p:nvSpPr>
        <p:spPr bwMode="auto">
          <a:xfrm>
            <a:off x="312738" y="43449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2" name="Line 180"/>
          <p:cNvSpPr>
            <a:spLocks noChangeShapeType="1"/>
          </p:cNvSpPr>
          <p:nvPr/>
        </p:nvSpPr>
        <p:spPr bwMode="auto">
          <a:xfrm>
            <a:off x="312738" y="4716463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3" name="Line 181"/>
          <p:cNvSpPr>
            <a:spLocks noChangeShapeType="1"/>
          </p:cNvSpPr>
          <p:nvPr/>
        </p:nvSpPr>
        <p:spPr bwMode="auto">
          <a:xfrm>
            <a:off x="312738" y="508635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4" name="Line 182"/>
          <p:cNvSpPr>
            <a:spLocks noChangeShapeType="1"/>
          </p:cNvSpPr>
          <p:nvPr/>
        </p:nvSpPr>
        <p:spPr bwMode="auto">
          <a:xfrm>
            <a:off x="312738" y="54578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5" name="Line 183"/>
          <p:cNvSpPr>
            <a:spLocks noChangeShapeType="1"/>
          </p:cNvSpPr>
          <p:nvPr/>
        </p:nvSpPr>
        <p:spPr bwMode="auto">
          <a:xfrm>
            <a:off x="312738" y="582930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6" name="Line 184"/>
          <p:cNvSpPr>
            <a:spLocks noChangeShapeType="1"/>
          </p:cNvSpPr>
          <p:nvPr/>
        </p:nvSpPr>
        <p:spPr bwMode="auto">
          <a:xfrm>
            <a:off x="3190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7" name="Line 185"/>
          <p:cNvSpPr>
            <a:spLocks noChangeShapeType="1"/>
          </p:cNvSpPr>
          <p:nvPr/>
        </p:nvSpPr>
        <p:spPr bwMode="auto">
          <a:xfrm>
            <a:off x="88233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8" name="Line 186"/>
          <p:cNvSpPr>
            <a:spLocks noChangeShapeType="1"/>
          </p:cNvSpPr>
          <p:nvPr/>
        </p:nvSpPr>
        <p:spPr bwMode="auto">
          <a:xfrm>
            <a:off x="312738" y="36036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9" name="Line 187"/>
          <p:cNvSpPr>
            <a:spLocks noChangeShapeType="1"/>
          </p:cNvSpPr>
          <p:nvPr/>
        </p:nvSpPr>
        <p:spPr bwMode="auto">
          <a:xfrm>
            <a:off x="312738" y="61991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30" name="Rectangle 188"/>
          <p:cNvSpPr>
            <a:spLocks noChangeArrowheads="1"/>
          </p:cNvSpPr>
          <p:nvPr/>
        </p:nvSpPr>
        <p:spPr bwMode="auto">
          <a:xfrm>
            <a:off x="2046288" y="3657600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1" name="Rectangle 189"/>
          <p:cNvSpPr>
            <a:spLocks noChangeArrowheads="1"/>
          </p:cNvSpPr>
          <p:nvPr/>
        </p:nvSpPr>
        <p:spPr bwMode="auto">
          <a:xfrm>
            <a:off x="3279775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2" name="Rectangle 190"/>
          <p:cNvSpPr>
            <a:spLocks noChangeArrowheads="1"/>
          </p:cNvSpPr>
          <p:nvPr/>
        </p:nvSpPr>
        <p:spPr bwMode="auto">
          <a:xfrm>
            <a:off x="4487863" y="3657600"/>
            <a:ext cx="273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" name="Rectangle 191"/>
          <p:cNvSpPr>
            <a:spLocks noChangeArrowheads="1"/>
          </p:cNvSpPr>
          <p:nvPr/>
        </p:nvSpPr>
        <p:spPr bwMode="auto">
          <a:xfrm>
            <a:off x="5753100" y="3657600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" name="Rectangle 192"/>
          <p:cNvSpPr>
            <a:spLocks noChangeArrowheads="1"/>
          </p:cNvSpPr>
          <p:nvPr/>
        </p:nvSpPr>
        <p:spPr bwMode="auto">
          <a:xfrm>
            <a:off x="6918325" y="3657600"/>
            <a:ext cx="2746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5" name="Rectangle 193"/>
          <p:cNvSpPr>
            <a:spLocks noChangeArrowheads="1"/>
          </p:cNvSpPr>
          <p:nvPr/>
        </p:nvSpPr>
        <p:spPr bwMode="auto">
          <a:xfrm>
            <a:off x="8139113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6" name="Rectangle 194"/>
          <p:cNvSpPr>
            <a:spLocks noChangeArrowheads="1"/>
          </p:cNvSpPr>
          <p:nvPr/>
        </p:nvSpPr>
        <p:spPr bwMode="auto">
          <a:xfrm>
            <a:off x="831850" y="4030663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7" name="Rectangle 195"/>
          <p:cNvSpPr>
            <a:spLocks noChangeArrowheads="1"/>
          </p:cNvSpPr>
          <p:nvPr/>
        </p:nvSpPr>
        <p:spPr bwMode="auto">
          <a:xfrm>
            <a:off x="20780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8" name="Rectangle 196"/>
          <p:cNvSpPr>
            <a:spLocks noChangeArrowheads="1"/>
          </p:cNvSpPr>
          <p:nvPr/>
        </p:nvSpPr>
        <p:spPr bwMode="auto">
          <a:xfrm>
            <a:off x="32924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9" name="Rectangle 197"/>
          <p:cNvSpPr>
            <a:spLocks noChangeArrowheads="1"/>
          </p:cNvSpPr>
          <p:nvPr/>
        </p:nvSpPr>
        <p:spPr bwMode="auto">
          <a:xfrm>
            <a:off x="45085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0" name="Rectangle 198"/>
          <p:cNvSpPr>
            <a:spLocks noChangeArrowheads="1"/>
          </p:cNvSpPr>
          <p:nvPr/>
        </p:nvSpPr>
        <p:spPr bwMode="auto">
          <a:xfrm>
            <a:off x="57229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1" name="Rectangle 199"/>
          <p:cNvSpPr>
            <a:spLocks noChangeArrowheads="1"/>
          </p:cNvSpPr>
          <p:nvPr/>
        </p:nvSpPr>
        <p:spPr bwMode="auto">
          <a:xfrm>
            <a:off x="69373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2" name="Rectangle 200"/>
          <p:cNvSpPr>
            <a:spLocks noChangeArrowheads="1"/>
          </p:cNvSpPr>
          <p:nvPr/>
        </p:nvSpPr>
        <p:spPr bwMode="auto">
          <a:xfrm>
            <a:off x="81534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3" name="Rectangle 201"/>
          <p:cNvSpPr>
            <a:spLocks noChangeArrowheads="1"/>
          </p:cNvSpPr>
          <p:nvPr/>
        </p:nvSpPr>
        <p:spPr bwMode="auto">
          <a:xfrm>
            <a:off x="849313" y="440055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4" name="Rectangle 202"/>
          <p:cNvSpPr>
            <a:spLocks noChangeArrowheads="1"/>
          </p:cNvSpPr>
          <p:nvPr/>
        </p:nvSpPr>
        <p:spPr bwMode="auto">
          <a:xfrm>
            <a:off x="20780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5" name="Rectangle 203"/>
          <p:cNvSpPr>
            <a:spLocks noChangeArrowheads="1"/>
          </p:cNvSpPr>
          <p:nvPr/>
        </p:nvSpPr>
        <p:spPr bwMode="auto">
          <a:xfrm>
            <a:off x="32924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" name="Rectangle 204"/>
          <p:cNvSpPr>
            <a:spLocks noChangeArrowheads="1"/>
          </p:cNvSpPr>
          <p:nvPr/>
        </p:nvSpPr>
        <p:spPr bwMode="auto">
          <a:xfrm>
            <a:off x="45085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7" name="Rectangle 205"/>
          <p:cNvSpPr>
            <a:spLocks noChangeArrowheads="1"/>
          </p:cNvSpPr>
          <p:nvPr/>
        </p:nvSpPr>
        <p:spPr bwMode="auto">
          <a:xfrm>
            <a:off x="57229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8" name="Rectangle 206"/>
          <p:cNvSpPr>
            <a:spLocks noChangeArrowheads="1"/>
          </p:cNvSpPr>
          <p:nvPr/>
        </p:nvSpPr>
        <p:spPr bwMode="auto">
          <a:xfrm>
            <a:off x="69373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9" name="Rectangle 207"/>
          <p:cNvSpPr>
            <a:spLocks noChangeArrowheads="1"/>
          </p:cNvSpPr>
          <p:nvPr/>
        </p:nvSpPr>
        <p:spPr bwMode="auto">
          <a:xfrm>
            <a:off x="81534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0" name="Rectangle 208"/>
          <p:cNvSpPr>
            <a:spLocks noChangeArrowheads="1"/>
          </p:cNvSpPr>
          <p:nvPr/>
        </p:nvSpPr>
        <p:spPr bwMode="auto">
          <a:xfrm>
            <a:off x="893763" y="4772025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1" name="Rectangle 209"/>
          <p:cNvSpPr>
            <a:spLocks noChangeArrowheads="1"/>
          </p:cNvSpPr>
          <p:nvPr/>
        </p:nvSpPr>
        <p:spPr bwMode="auto">
          <a:xfrm>
            <a:off x="20780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2" name="Rectangle 210"/>
          <p:cNvSpPr>
            <a:spLocks noChangeArrowheads="1"/>
          </p:cNvSpPr>
          <p:nvPr/>
        </p:nvSpPr>
        <p:spPr bwMode="auto">
          <a:xfrm>
            <a:off x="32924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3" name="Rectangle 211"/>
          <p:cNvSpPr>
            <a:spLocks noChangeArrowheads="1"/>
          </p:cNvSpPr>
          <p:nvPr/>
        </p:nvSpPr>
        <p:spPr bwMode="auto">
          <a:xfrm>
            <a:off x="45085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4" name="Rectangle 212"/>
          <p:cNvSpPr>
            <a:spLocks noChangeArrowheads="1"/>
          </p:cNvSpPr>
          <p:nvPr/>
        </p:nvSpPr>
        <p:spPr bwMode="auto">
          <a:xfrm>
            <a:off x="57229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5" name="Rectangle 213"/>
          <p:cNvSpPr>
            <a:spLocks noChangeArrowheads="1"/>
          </p:cNvSpPr>
          <p:nvPr/>
        </p:nvSpPr>
        <p:spPr bwMode="auto">
          <a:xfrm>
            <a:off x="69373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6" name="Rectangle 214"/>
          <p:cNvSpPr>
            <a:spLocks noChangeArrowheads="1"/>
          </p:cNvSpPr>
          <p:nvPr/>
        </p:nvSpPr>
        <p:spPr bwMode="auto">
          <a:xfrm>
            <a:off x="81534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7" name="Rectangle 215"/>
          <p:cNvSpPr>
            <a:spLocks noChangeArrowheads="1"/>
          </p:cNvSpPr>
          <p:nvPr/>
        </p:nvSpPr>
        <p:spPr bwMode="auto">
          <a:xfrm>
            <a:off x="842963" y="5143500"/>
            <a:ext cx="273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8" name="Rectangle 216"/>
          <p:cNvSpPr>
            <a:spLocks noChangeArrowheads="1"/>
          </p:cNvSpPr>
          <p:nvPr/>
        </p:nvSpPr>
        <p:spPr bwMode="auto">
          <a:xfrm>
            <a:off x="20780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9" name="Rectangle 217"/>
          <p:cNvSpPr>
            <a:spLocks noChangeArrowheads="1"/>
          </p:cNvSpPr>
          <p:nvPr/>
        </p:nvSpPr>
        <p:spPr bwMode="auto">
          <a:xfrm>
            <a:off x="32924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0" name="Rectangle 218"/>
          <p:cNvSpPr>
            <a:spLocks noChangeArrowheads="1"/>
          </p:cNvSpPr>
          <p:nvPr/>
        </p:nvSpPr>
        <p:spPr bwMode="auto">
          <a:xfrm>
            <a:off x="45085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1" name="Rectangle 219"/>
          <p:cNvSpPr>
            <a:spLocks noChangeArrowheads="1"/>
          </p:cNvSpPr>
          <p:nvPr/>
        </p:nvSpPr>
        <p:spPr bwMode="auto">
          <a:xfrm>
            <a:off x="57229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2" name="Rectangle 220"/>
          <p:cNvSpPr>
            <a:spLocks noChangeArrowheads="1"/>
          </p:cNvSpPr>
          <p:nvPr/>
        </p:nvSpPr>
        <p:spPr bwMode="auto">
          <a:xfrm>
            <a:off x="69373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3" name="Rectangle 221"/>
          <p:cNvSpPr>
            <a:spLocks noChangeArrowheads="1"/>
          </p:cNvSpPr>
          <p:nvPr/>
        </p:nvSpPr>
        <p:spPr bwMode="auto">
          <a:xfrm>
            <a:off x="81534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4" name="Rectangle 222"/>
          <p:cNvSpPr>
            <a:spLocks noChangeArrowheads="1"/>
          </p:cNvSpPr>
          <p:nvPr/>
        </p:nvSpPr>
        <p:spPr bwMode="auto">
          <a:xfrm>
            <a:off x="836613" y="5511800"/>
            <a:ext cx="287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5" name="Rectangle 223"/>
          <p:cNvSpPr>
            <a:spLocks noChangeArrowheads="1"/>
          </p:cNvSpPr>
          <p:nvPr/>
        </p:nvSpPr>
        <p:spPr bwMode="auto">
          <a:xfrm>
            <a:off x="20780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6" name="Rectangle 224"/>
          <p:cNvSpPr>
            <a:spLocks noChangeArrowheads="1"/>
          </p:cNvSpPr>
          <p:nvPr/>
        </p:nvSpPr>
        <p:spPr bwMode="auto">
          <a:xfrm>
            <a:off x="32924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7" name="Rectangle 225"/>
          <p:cNvSpPr>
            <a:spLocks noChangeArrowheads="1"/>
          </p:cNvSpPr>
          <p:nvPr/>
        </p:nvSpPr>
        <p:spPr bwMode="auto">
          <a:xfrm>
            <a:off x="45085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8" name="Rectangle 226"/>
          <p:cNvSpPr>
            <a:spLocks noChangeArrowheads="1"/>
          </p:cNvSpPr>
          <p:nvPr/>
        </p:nvSpPr>
        <p:spPr bwMode="auto">
          <a:xfrm>
            <a:off x="57229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9" name="Rectangle 227"/>
          <p:cNvSpPr>
            <a:spLocks noChangeArrowheads="1"/>
          </p:cNvSpPr>
          <p:nvPr/>
        </p:nvSpPr>
        <p:spPr bwMode="auto">
          <a:xfrm>
            <a:off x="69373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0" name="Rectangle 228"/>
          <p:cNvSpPr>
            <a:spLocks noChangeArrowheads="1"/>
          </p:cNvSpPr>
          <p:nvPr/>
        </p:nvSpPr>
        <p:spPr bwMode="auto">
          <a:xfrm>
            <a:off x="81534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1" name="Rectangle 229"/>
          <p:cNvSpPr>
            <a:spLocks noChangeArrowheads="1"/>
          </p:cNvSpPr>
          <p:nvPr/>
        </p:nvSpPr>
        <p:spPr bwMode="auto">
          <a:xfrm>
            <a:off x="849313" y="5884863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2" name="Rectangle 230"/>
          <p:cNvSpPr>
            <a:spLocks noChangeArrowheads="1"/>
          </p:cNvSpPr>
          <p:nvPr/>
        </p:nvSpPr>
        <p:spPr bwMode="auto">
          <a:xfrm>
            <a:off x="20780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3" name="Rectangle 231"/>
          <p:cNvSpPr>
            <a:spLocks noChangeArrowheads="1"/>
          </p:cNvSpPr>
          <p:nvPr/>
        </p:nvSpPr>
        <p:spPr bwMode="auto">
          <a:xfrm>
            <a:off x="32924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4" name="Rectangle 232"/>
          <p:cNvSpPr>
            <a:spLocks noChangeArrowheads="1"/>
          </p:cNvSpPr>
          <p:nvPr/>
        </p:nvSpPr>
        <p:spPr bwMode="auto">
          <a:xfrm>
            <a:off x="45085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5" name="Rectangle 233"/>
          <p:cNvSpPr>
            <a:spLocks noChangeArrowheads="1"/>
          </p:cNvSpPr>
          <p:nvPr/>
        </p:nvSpPr>
        <p:spPr bwMode="auto">
          <a:xfrm>
            <a:off x="57229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" name="Rectangle 234"/>
          <p:cNvSpPr>
            <a:spLocks noChangeArrowheads="1"/>
          </p:cNvSpPr>
          <p:nvPr/>
        </p:nvSpPr>
        <p:spPr bwMode="auto">
          <a:xfrm>
            <a:off x="69373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" name="Rectangle 235"/>
          <p:cNvSpPr>
            <a:spLocks noChangeArrowheads="1"/>
          </p:cNvSpPr>
          <p:nvPr/>
        </p:nvSpPr>
        <p:spPr bwMode="auto">
          <a:xfrm>
            <a:off x="81534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9" name="Straight Arrow Connector 3278"/>
          <p:cNvCxnSpPr/>
          <p:nvPr/>
        </p:nvCxnSpPr>
        <p:spPr>
          <a:xfrm flipH="1" flipV="1">
            <a:off x="2557462" y="4248150"/>
            <a:ext cx="566738" cy="28257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 flipV="1">
            <a:off x="3700462" y="4530725"/>
            <a:ext cx="566738" cy="190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895056" y="4551411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>
            <a:off x="6109493" y="4564062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7358062" y="4559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3200400" y="4572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 flipV="1">
            <a:off x="3581400" y="4606131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4883244" y="4648200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096000" y="4940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7315200" y="48641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" name="Group 3289"/>
          <p:cNvGrpSpPr/>
          <p:nvPr/>
        </p:nvGrpSpPr>
        <p:grpSpPr>
          <a:xfrm>
            <a:off x="3673878" y="4210842"/>
            <a:ext cx="609600" cy="346870"/>
            <a:chOff x="6096000" y="3200400"/>
            <a:chExt cx="609600" cy="346870"/>
          </a:xfrm>
        </p:grpSpPr>
        <p:cxnSp>
          <p:nvCxnSpPr>
            <p:cNvPr id="260" name="Straight Arrow Connector 259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Content Placeholder 3"/>
          <p:cNvSpPr txBox="1">
            <a:spLocks/>
          </p:cNvSpPr>
          <p:nvPr/>
        </p:nvSpPr>
        <p:spPr>
          <a:xfrm>
            <a:off x="6267203" y="117329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6012" y="321206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67200"/>
            <a:ext cx="492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456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" grpId="0"/>
      <p:bldP spid="3238" grpId="0"/>
      <p:bldP spid="3239" grpId="0"/>
      <p:bldP spid="3240" grpId="0"/>
      <p:bldP spid="3241" grpId="0"/>
      <p:bldP spid="3242" grpId="0"/>
      <p:bldP spid="3244" grpId="0"/>
      <p:bldP spid="3245" grpId="0"/>
      <p:bldP spid="3246" grpId="0"/>
      <p:bldP spid="3247" grpId="0"/>
      <p:bldP spid="3248" grpId="0"/>
      <p:bldP spid="3249" grpId="0"/>
      <p:bldP spid="3251" grpId="0"/>
      <p:bldP spid="3252" grpId="0"/>
      <p:bldP spid="3253" grpId="0"/>
      <p:bldP spid="3254" grpId="0"/>
      <p:bldP spid="3255" grpId="0"/>
      <p:bldP spid="3256" grpId="0"/>
      <p:bldP spid="3258" grpId="0"/>
      <p:bldP spid="3259" grpId="0"/>
      <p:bldP spid="3260" grpId="0"/>
      <p:bldP spid="3261" grpId="0"/>
      <p:bldP spid="3262" grpId="0"/>
      <p:bldP spid="3263" grpId="0"/>
      <p:bldP spid="3265" grpId="0"/>
      <p:bldP spid="3266" grpId="0"/>
      <p:bldP spid="3267" grpId="0"/>
      <p:bldP spid="3268" grpId="0"/>
      <p:bldP spid="3269" grpId="0"/>
      <p:bldP spid="3270" grpId="0"/>
      <p:bldP spid="3272" grpId="0"/>
      <p:bldP spid="3273" grpId="0"/>
      <p:bldP spid="3274" grpId="0"/>
      <p:bldP spid="3275" grpId="0"/>
      <p:bldP spid="3276" grpId="0"/>
      <p:bldP spid="3277" grpId="0"/>
      <p:bldP spid="2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6440895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143001"/>
            <a:ext cx="8537448" cy="2514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Similar to 0/1 Knapsack, we only need to access two rows at any time. </a:t>
            </a:r>
          </a:p>
          <a:p>
            <a:r>
              <a:rPr lang="en-AU" sz="1600" dirty="0">
                <a:latin typeface="CMSS10"/>
              </a:rPr>
              <a:t>This reduces space complexity to O(n + m)</a:t>
            </a:r>
          </a:p>
          <a:p>
            <a:pPr marL="0" indent="0">
              <a:buNone/>
            </a:pPr>
            <a:r>
              <a:rPr lang="en-AU" sz="1600" dirty="0">
                <a:latin typeface="CMSS10"/>
              </a:rPr>
              <a:t>Note: Space saving is not possible for top-down dynamic programming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65909-5121-4A09-8844-0E998FCE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remember/note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4CAB67-14C7-42C9-B70F-7F0FD90A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C84BEA-B566-44C8-9891-B17FC0DE4C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9831" y="1066800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Questions from last lecture</a:t>
            </a:r>
          </a:p>
          <a:p>
            <a:pPr lvl="1"/>
            <a:r>
              <a:rPr lang="en-AU" sz="2000" dirty="0"/>
              <a:t>Why Quick Select was introduced when it doesn’t improve quick sort.</a:t>
            </a:r>
          </a:p>
          <a:p>
            <a:r>
              <a:rPr lang="en-AU" sz="2000" dirty="0"/>
              <a:t>Assignment 2 released</a:t>
            </a:r>
          </a:p>
          <a:p>
            <a:pPr lvl="1"/>
            <a:r>
              <a:rPr lang="en-AU" sz="2000" dirty="0"/>
              <a:t>Due 08-April 23:55:00</a:t>
            </a:r>
          </a:p>
          <a:p>
            <a:pPr lvl="1"/>
            <a:r>
              <a:rPr lang="en-AU" sz="2000" dirty="0"/>
              <a:t>Start early, finish early, and live happily ever after :P</a:t>
            </a:r>
          </a:p>
          <a:p>
            <a:r>
              <a:rPr lang="en-AU" sz="2000" dirty="0"/>
              <a:t>Programming competition started</a:t>
            </a:r>
          </a:p>
          <a:p>
            <a:pPr lvl="1"/>
            <a:r>
              <a:rPr lang="en-AU" sz="2000" dirty="0"/>
              <a:t>You can still register</a:t>
            </a:r>
          </a:p>
          <a:p>
            <a:endParaRPr lang="en-AU" sz="1800" dirty="0"/>
          </a:p>
        </p:txBody>
      </p:sp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="" xmlns:a16="http://schemas.microsoft.com/office/drawing/2014/main" id="{69E49A00-F0F7-4C78-9412-D4E9F201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58" y="3352800"/>
            <a:ext cx="2852738" cy="26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220F2B-EF62-4D63-8809-8C49CA01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Constructing optimal solutions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747CE2F-6B52-45AC-9E51-F52B1C3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6AA87F-D13B-4004-B3F5-43F3E24E36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 algorithms we have seen determine optimal values, e.g.,</a:t>
            </a:r>
          </a:p>
          <a:p>
            <a:pPr lvl="1"/>
            <a:r>
              <a:rPr lang="en-AU" dirty="0"/>
              <a:t>Minimum number of coins</a:t>
            </a:r>
          </a:p>
          <a:p>
            <a:pPr lvl="1"/>
            <a:r>
              <a:rPr lang="en-AU" dirty="0"/>
              <a:t>Maximum value of knapsack</a:t>
            </a:r>
          </a:p>
          <a:p>
            <a:pPr lvl="1"/>
            <a:r>
              <a:rPr lang="en-AU" dirty="0"/>
              <a:t>Edit distance</a:t>
            </a:r>
          </a:p>
          <a:p>
            <a:r>
              <a:rPr lang="en-AU" dirty="0"/>
              <a:t>How do we construct optimal solution that gives the optimal value, e.g.,</a:t>
            </a:r>
          </a:p>
          <a:p>
            <a:pPr lvl="1"/>
            <a:r>
              <a:rPr lang="en-AU" dirty="0"/>
              <a:t>The coins to give the change</a:t>
            </a:r>
          </a:p>
          <a:p>
            <a:pPr lvl="1"/>
            <a:r>
              <a:rPr lang="en-AU" dirty="0"/>
              <a:t>The items to put in knapsack</a:t>
            </a:r>
          </a:p>
          <a:p>
            <a:pPr lvl="1"/>
            <a:r>
              <a:rPr lang="en-AU" dirty="0"/>
              <a:t>Converting one string to the other</a:t>
            </a:r>
          </a:p>
          <a:p>
            <a:r>
              <a:rPr lang="en-AU" dirty="0"/>
              <a:t>There may be multiple optimal solutions and our goal is to return just one solution!</a:t>
            </a:r>
          </a:p>
          <a:p>
            <a:r>
              <a:rPr lang="en-AU" dirty="0"/>
              <a:t>Two strategies can be used.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Create an additional array recording </a:t>
            </a:r>
            <a:r>
              <a:rPr lang="en-AU" dirty="0">
                <a:solidFill>
                  <a:srgbClr val="00B050"/>
                </a:solidFill>
              </a:rPr>
              <a:t>decision</a:t>
            </a:r>
            <a:r>
              <a:rPr lang="en-AU" dirty="0"/>
              <a:t> at each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Backtracking</a:t>
            </a:r>
          </a:p>
          <a:p>
            <a:pPr marL="73152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9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Initialize Memo[ ] to contain infinity for all indices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Initialize Decisions[ ] to contain zeroes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v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Infinity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N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&lt;=</a:t>
            </a:r>
            <a:r>
              <a:rPr lang="en-AU" sz="1400" dirty="0">
                <a:solidFill>
                  <a:srgbClr val="000000"/>
                </a:solidFill>
              </a:rPr>
              <a:t>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c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+</a:t>
            </a:r>
            <a:r>
              <a:rPr lang="en-AU" sz="1400" dirty="0">
                <a:solidFill>
                  <a:srgbClr val="000000"/>
                </a:solidFill>
              </a:rPr>
              <a:t>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 </a:t>
            </a:r>
            <a:r>
              <a:rPr lang="en-AU" sz="1400" b="1" dirty="0">
                <a:solidFill>
                  <a:srgbClr val="000080"/>
                </a:solidFill>
              </a:rPr>
              <a:t>-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 ] ]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 </a:t>
            </a:r>
            <a:r>
              <a:rPr lang="en-AU" sz="1400" b="1" dirty="0">
                <a:solidFill>
                  <a:srgbClr val="000080"/>
                </a:solidFill>
              </a:rPr>
              <a:t>&lt;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c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            coin = Coins[</a:t>
            </a:r>
            <a:r>
              <a:rPr lang="en-AU" sz="1400" dirty="0" err="1">
                <a:solidFill>
                  <a:srgbClr val="FF0000"/>
                </a:solidFill>
              </a:rPr>
              <a:t>i</a:t>
            </a:r>
            <a:r>
              <a:rPr lang="en-AU" sz="1400" dirty="0">
                <a:solidFill>
                  <a:srgbClr val="FF000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Decisions[v] = coin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5999" y="4378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5999" y="4810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81600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42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38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8985" y="34414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285" y="44176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5327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4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7947" y="26124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54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50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46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426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9533" y="3429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81400" y="29581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52934" y="28959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81600" y="29581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77593" y="28959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545094" y="38261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91478" y="41499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257" y="4376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6" name="Rounded Rectangle 34">
            <a:extLst>
              <a:ext uri="{FF2B5EF4-FFF2-40B4-BE49-F238E27FC236}">
                <a16:creationId xmlns="" xmlns:a16="http://schemas.microsoft.com/office/drawing/2014/main" id="{ACF6C7B9-83B0-4D02-ABCD-6C41DB0015DE}"/>
              </a:ext>
            </a:extLst>
          </p:cNvPr>
          <p:cNvSpPr/>
          <p:nvPr/>
        </p:nvSpPr>
        <p:spPr>
          <a:xfrm>
            <a:off x="6536322" y="3465048"/>
            <a:ext cx="381000" cy="337066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40E657F9-710F-47C4-AFDF-FF0016A45458}"/>
              </a:ext>
            </a:extLst>
          </p:cNvPr>
          <p:cNvCxnSpPr>
            <a:cxnSpLocks/>
          </p:cNvCxnSpPr>
          <p:nvPr/>
        </p:nvCxnSpPr>
        <p:spPr>
          <a:xfrm>
            <a:off x="6917417" y="3727018"/>
            <a:ext cx="1314121" cy="1818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086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6" grpId="0" animBg="1"/>
      <p:bldP spid="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49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=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Decisions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– Decision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E.g., If V= 12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Look at Decisions[12], append 6 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Solution = [6]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 12-6=6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[6,6].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If V = 11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Decisions[11], append 5  Solution = [5]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11-5= 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[5,6]</a:t>
            </a:r>
          </a:p>
          <a:p>
            <a:r>
              <a:rPr lang="en-AU" sz="140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2782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54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50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0167" y="466552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0715" y="46531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64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Backtracking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FF0000"/>
                </a:solidFill>
                <a:latin typeface="CMSS10"/>
              </a:rPr>
              <a:t>Execution to be shown in class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Find coins for optimal solution for V = 13 without using Memo[]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12467"/>
              </p:ext>
            </p:extLst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64377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711762" y="447262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310" y="44602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21D317-1C4C-4232-BD67-1F7618C8E170}"/>
              </a:ext>
            </a:extLst>
          </p:cNvPr>
          <p:cNvSpPr txBox="1"/>
          <p:nvPr/>
        </p:nvSpPr>
        <p:spPr>
          <a:xfrm>
            <a:off x="148931" y="40416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Solution: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4C1572-14FE-4A21-A934-E7316DA66268}"/>
              </a:ext>
            </a:extLst>
          </p:cNvPr>
          <p:cNvSpPr txBox="1"/>
          <p:nvPr/>
        </p:nvSpPr>
        <p:spPr>
          <a:xfrm>
            <a:off x="193237" y="4483546"/>
            <a:ext cx="4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2189AE9-239F-4C57-A0DA-A80CE497463E}"/>
              </a:ext>
            </a:extLst>
          </p:cNvPr>
          <p:cNvSpPr txBox="1"/>
          <p:nvPr/>
        </p:nvSpPr>
        <p:spPr>
          <a:xfrm>
            <a:off x="128054" y="48705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chosen_coin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27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string conversion: Backtracking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0981442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091626"/>
            <a:ext cx="4600820" cy="24897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400" b="1" dirty="0">
                <a:solidFill>
                  <a:srgbClr val="0070C0"/>
                </a:solidFill>
                <a:latin typeface="CMSS10"/>
              </a:rPr>
              <a:t>Backtracking: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Use the Matrix to determine where the values are coming from (if multiple, pick any of those).</a:t>
            </a:r>
          </a:p>
          <a:p>
            <a:pPr marL="0" indent="0">
              <a:buFont typeface="Wingdings 2"/>
              <a:buNone/>
            </a:pPr>
            <a:r>
              <a:rPr lang="en-AU" sz="1400" b="1" u="sng" dirty="0">
                <a:solidFill>
                  <a:srgbClr val="000000"/>
                </a:solidFill>
                <a:latin typeface="CMSS10"/>
              </a:rPr>
              <a:t>Recall: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Diagonal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substitution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if letters are not same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Upward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s1[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Left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s2[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in s1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Substitute S with E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Delete G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Add H after S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15200" y="5791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34338" y="5682456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81800" y="52578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10262" y="49530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76800" y="4648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4572000"/>
            <a:ext cx="71913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438400" y="4267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66096" y="3200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78719" y="3200400"/>
            <a:ext cx="1219200" cy="368588"/>
            <a:chOff x="6278719" y="3200400"/>
            <a:chExt cx="1219200" cy="368588"/>
          </a:xfrm>
        </p:grpSpPr>
        <p:sp>
          <p:nvSpPr>
            <p:cNvPr id="20" name="Rectangle 19"/>
            <p:cNvSpPr/>
            <p:nvPr/>
          </p:nvSpPr>
          <p:spPr>
            <a:xfrm>
              <a:off x="62787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83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99833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39752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3072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39752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78719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4" name="Content Placeholder 103">
            <a:extLst>
              <a:ext uri="{FF2B5EF4-FFF2-40B4-BE49-F238E27FC236}">
                <a16:creationId xmlns="" xmlns:a16="http://schemas.microsoft.com/office/drawing/2014/main" id="{F32914F7-1987-462E-AD34-5C3A5A9D9C9C}"/>
              </a:ext>
            </a:extLst>
          </p:cNvPr>
          <p:cNvSpPr txBox="1">
            <a:spLocks/>
          </p:cNvSpPr>
          <p:nvPr/>
        </p:nvSpPr>
        <p:spPr>
          <a:xfrm>
            <a:off x="5910262" y="1096968"/>
            <a:ext cx="2898776" cy="20148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cost =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>
                <a:solidFill>
                  <a:srgbClr val="000000"/>
                </a:solidFill>
                <a:latin typeface="CMSS10"/>
              </a:rPr>
              <a:t>(s1[1…n-1],s2[1…m-1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Font typeface="Wingdings 2"/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512C7F7-8959-4AEF-A405-C8D74903344D}"/>
              </a:ext>
            </a:extLst>
          </p:cNvPr>
          <p:cNvSpPr txBox="1"/>
          <p:nvPr/>
        </p:nvSpPr>
        <p:spPr>
          <a:xfrm>
            <a:off x="0" y="3962400"/>
            <a:ext cx="492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6BC9D81-CA48-453A-89A4-8BCF266BF563}"/>
              </a:ext>
            </a:extLst>
          </p:cNvPr>
          <p:cNvSpPr txBox="1"/>
          <p:nvPr/>
        </p:nvSpPr>
        <p:spPr>
          <a:xfrm>
            <a:off x="3179868" y="611601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AED6B3F-4C57-445E-8072-7A9E7DB98D41}"/>
              </a:ext>
            </a:extLst>
          </p:cNvPr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0ABA5F12-4E21-4450-A979-8E87C17AE7B7}"/>
                </a:ext>
              </a:extLst>
            </p:cNvPr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8DE1506C-3226-47DC-9B33-DDE0B9B7B5FD}"/>
                </a:ext>
              </a:extLst>
            </p:cNvPr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077BDF24-9848-4C46-85FA-D589E797789F}"/>
                </a:ext>
              </a:extLst>
            </p:cNvPr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6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648 L 0.06979 -1.9796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2B44B-7858-469E-BBD8-524EA84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Backtracking Vs Decision array?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434B8B0-890B-4D18-813E-D370400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5883BE-7685-481D-94A9-2ACB77F2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96499"/>
            <a:ext cx="8766048" cy="4572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Space usage</a:t>
            </a:r>
          </a:p>
          <a:p>
            <a:pPr lvl="1"/>
            <a:r>
              <a:rPr lang="en-AU" dirty="0"/>
              <a:t>Backtracking requires less space as it does not require creating an additional array</a:t>
            </a:r>
          </a:p>
          <a:p>
            <a:pPr lvl="1"/>
            <a:r>
              <a:rPr lang="en-AU" dirty="0"/>
              <a:t>However, space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Efficiency</a:t>
            </a:r>
          </a:p>
          <a:p>
            <a:pPr lvl="1"/>
            <a:r>
              <a:rPr lang="en-AU" dirty="0"/>
              <a:t>Backtracking requires to </a:t>
            </a:r>
            <a:r>
              <a:rPr lang="en-AU" b="1" u="sng" dirty="0"/>
              <a:t>determine</a:t>
            </a:r>
            <a:r>
              <a:rPr lang="en-AU" dirty="0"/>
              <a:t> what decision was made which costs additional computation</a:t>
            </a:r>
          </a:p>
          <a:p>
            <a:pPr lvl="1"/>
            <a:r>
              <a:rPr lang="en-AU" dirty="0"/>
              <a:t>However, time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Note the space saving tricks discussed for 0/1 knapsack and edit distance can only be used when solution is not to be constructed</a:t>
            </a:r>
          </a:p>
          <a:p>
            <a:pPr lvl="1"/>
            <a:r>
              <a:rPr lang="en-AU" dirty="0"/>
              <a:t>e.g., all rows are needed for backtracking, and all rows must be stored for 2D-decision array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7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Review yourself: 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Given a set of numbers N = {a1, a2, …, an} and a value V. Is their a subset of N such that the sum of elements is exactly V.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Note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Unlike Coins Change problem, a number can only be used once to make the value V.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B050"/>
                </a:solidFill>
                <a:latin typeface="CMSS10"/>
              </a:rPr>
              <a:t>Example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Suppose N = {1, 5, 6, 9} and the value V is 13. The answer is FALSE because no subset of N adds to 13. For V=15, the answer is TRUE because 9 + 6 = 15. 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answer for V = 12?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16. Assume that I tell you that the subset must contain the value 9. What is the answer of subset problem? E.g., is there a subset that includes 9 and adds up to 16?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and only if {1, 5, 6} has a subset adding up to 16-9 = 7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11. Assume that I tell you that the subset must 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NOT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contain the value 9. What is the answer of subset problem? E.g., is there a subset that excludes 9 and adds up to 11?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not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{1, 5, 6} has a subset adding up to 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753970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</p:spTree>
    <p:extLst>
      <p:ext uri="{BB962C8B-B14F-4D97-AF65-F5344CB8AC3E}">
        <p14:creationId xmlns:p14="http://schemas.microsoft.com/office/powerpoint/2010/main" val="167786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04800" y="4318000"/>
          <a:ext cx="7731130" cy="200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301751" y="1066800"/>
            <a:ext cx="8537449" cy="30480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Set = {1, 3, 6}. We need to check for V = 7   (e.g., is there a subset with sum = 7)</a:t>
            </a:r>
          </a:p>
          <a:p>
            <a:pPr marL="0" indent="0" defTabSz="179388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subproblem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 and results are stored in Memo[ ][ ].</a:t>
            </a:r>
          </a:p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v ][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 contains True </a:t>
            </a:r>
            <a:r>
              <a:rPr lang="en-AU" sz="2900" b="1" dirty="0">
                <a:solidFill>
                  <a:srgbClr val="000000"/>
                </a:solidFill>
                <a:latin typeface="CMSS10"/>
              </a:rPr>
              <a:t>if and only if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there exists a subset of Set[1 …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] that adds to v</a:t>
            </a:r>
          </a:p>
          <a:p>
            <a:pPr marL="0" indent="0" defTabSz="179388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x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–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Else</a:t>
            </a: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600" dirty="0">
                <a:solidFill>
                  <a:srgbClr val="00B050"/>
                </a:solidFill>
                <a:latin typeface="CMSS10"/>
              </a:rPr>
              <a:t>//Fill column for 9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657600" y="3090649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(e.g., number 6)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33600" y="5715000"/>
            <a:ext cx="41148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595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5715000"/>
            <a:ext cx="40386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59436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V="1">
            <a:off x="6781800" y="5791200"/>
            <a:ext cx="76200" cy="3370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 txBox="1">
            <a:spLocks/>
          </p:cNvSpPr>
          <p:nvPr/>
        </p:nvSpPr>
        <p:spPr>
          <a:xfrm>
            <a:off x="6226041" y="20574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uiExpand="1" build="allAtOnce" animBg="1"/>
      <p:bldP spid="12" grpId="0" animBg="1"/>
      <p:bldP spid="22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36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Dynamic Programming Strategy</a:t>
            </a:r>
          </a:p>
          <a:p>
            <a:r>
              <a:rPr lang="en-AU" sz="2000" dirty="0"/>
              <a:t>Assume you already know the optimal solutions for all </a:t>
            </a:r>
            <a:r>
              <a:rPr lang="en-AU" sz="2000" dirty="0" err="1"/>
              <a:t>subproblems</a:t>
            </a:r>
            <a:r>
              <a:rPr lang="en-AU" sz="2000" dirty="0"/>
              <a:t> and have </a:t>
            </a:r>
            <a:r>
              <a:rPr lang="en-AU" sz="2000" dirty="0" err="1"/>
              <a:t>memoized</a:t>
            </a:r>
            <a:r>
              <a:rPr lang="en-AU" sz="2000" dirty="0"/>
              <a:t> these solutions</a:t>
            </a:r>
          </a:p>
          <a:p>
            <a:r>
              <a:rPr lang="en-AU" sz="2000" dirty="0"/>
              <a:t>Observe how you can solve the original problem using this </a:t>
            </a:r>
            <a:r>
              <a:rPr lang="en-AU" sz="2000" dirty="0" err="1"/>
              <a:t>memoization</a:t>
            </a:r>
            <a:endParaRPr lang="en-AU" sz="2000" dirty="0"/>
          </a:p>
          <a:p>
            <a:r>
              <a:rPr lang="en-AU" sz="2000" dirty="0"/>
              <a:t>Iteratively solve the sub-problems and </a:t>
            </a:r>
            <a:r>
              <a:rPr lang="en-AU" sz="2000" dirty="0" err="1"/>
              <a:t>memoize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Practice, practice, practice 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txtt"/>
                <a:hlinkClick r:id="rId2"/>
              </a:rPr>
              <a:t>http://www.geeksforgeeks.org/tag/dynamic-programming/</a:t>
            </a:r>
            <a:endParaRPr lang="en-AU" sz="1600" dirty="0">
              <a:solidFill>
                <a:srgbClr val="0000FF"/>
              </a:solidFill>
              <a:latin typeface="txtt"/>
            </a:endParaRPr>
          </a:p>
          <a:p>
            <a:pPr lvl="1"/>
            <a:r>
              <a:rPr lang="en-AU" sz="1500" dirty="0">
                <a:hlinkClick r:id="rId3"/>
              </a:rPr>
              <a:t>https://www.topcoder.com/community/data-science/data-science-tutorials/dynamic-programming-from-novice-to-advanced/</a:t>
            </a:r>
            <a:endParaRPr lang="en-AU" sz="1500" dirty="0"/>
          </a:p>
          <a:p>
            <a:pPr lvl="1"/>
            <a:r>
              <a:rPr lang="en-AU" sz="1500" dirty="0">
                <a:hlinkClick r:id="rId4"/>
              </a:rPr>
              <a:t>http://weaklearner.com/problems/search/dp</a:t>
            </a:r>
            <a:endParaRPr lang="en-AU" sz="1500" dirty="0"/>
          </a:p>
          <a:p>
            <a:r>
              <a:rPr lang="en-AU" sz="2000" dirty="0"/>
              <a:t>Revise hash tables and binary search tree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Hashing, Binary Search Tree, AVL Tree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5C8A437-15D1-4970-B42A-AA737C30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AU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05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Paradigm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powerful optimization technique in computer science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Applicable to a wide-variety of problems that exhibit certain properties.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Practice is the key to be good at dynamic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="" xmlns:a16="http://schemas.microsoft.com/office/drawing/2014/main" id="{C9F6EEAC-8966-48A9-BB80-8A29AA09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55948"/>
            <a:ext cx="4695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Core Idea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CMSS10"/>
              </a:rPr>
              <a:t>Divide a complicated problem by breaking it down into simpler </a:t>
            </a:r>
            <a:r>
              <a:rPr lang="en-AU" sz="2400" dirty="0" err="1">
                <a:latin typeface="CMSS10"/>
              </a:rPr>
              <a:t>subproblems</a:t>
            </a:r>
            <a:r>
              <a:rPr lang="en-AU" sz="2400" dirty="0">
                <a:latin typeface="CMSS10"/>
              </a:rPr>
              <a:t> in a recursive manner and solve these.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Question: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But how does this differ from `Divide and Conquer' approach?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overlapping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(in contrast to 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independent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in Divide and Conquer)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Identify the </a:t>
            </a:r>
            <a:r>
              <a:rPr lang="en-AU" sz="1900" dirty="0">
                <a:solidFill>
                  <a:srgbClr val="FF0000"/>
                </a:solidFill>
                <a:latin typeface="CMSS10"/>
              </a:rPr>
              <a:t>overlapping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Solve the smaller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1900" b="1" u="sng" dirty="0" err="1">
                <a:solidFill>
                  <a:srgbClr val="FF0000"/>
                </a:solidFill>
                <a:latin typeface="CMSS10"/>
              </a:rPr>
              <a:t>memoize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use the </a:t>
            </a:r>
            <a:r>
              <a:rPr lang="en-AU" sz="1900" dirty="0" err="1">
                <a:solidFill>
                  <a:srgbClr val="FF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solutions of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to gradually build solution for the original problem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N-</a:t>
            </a:r>
            <a:r>
              <a:rPr lang="en-AU" dirty="0" err="1">
                <a:latin typeface="Arial Black" panose="020B0A04020102020204" pitchFamily="34" charset="0"/>
              </a:rPr>
              <a:t>th</a:t>
            </a:r>
            <a:r>
              <a:rPr lang="en-AU" dirty="0">
                <a:latin typeface="Arial Black" panose="020B0A04020102020204" pitchFamily="34" charset="0"/>
              </a:rPr>
              <a:t> Fibonacci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fib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AU" sz="2400" dirty="0">
              <a:solidFill>
                <a:srgbClr val="00B0F0"/>
              </a:solidFill>
              <a:latin typeface="CG 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28956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83417" y="33277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867808" y="33277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04621" y="3630523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851311" y="40626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198349" y="4046856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497648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227869" y="49298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9353" y="49185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3800" y="4469877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429465" y="49020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237028" y="4902051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402541" y="3630523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944065" y="40626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823208" y="4046856"/>
            <a:ext cx="797663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345141" y="5284877"/>
            <a:ext cx="607859" cy="506323"/>
            <a:chOff x="3712256" y="2008277"/>
            <a:chExt cx="607859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200" y="5308771"/>
            <a:ext cx="607859" cy="506323"/>
            <a:chOff x="3681697" y="2008277"/>
            <a:chExt cx="607859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5341" y="5308771"/>
            <a:ext cx="607859" cy="506323"/>
            <a:chOff x="3710515" y="2008277"/>
            <a:chExt cx="607859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4400" y="5335848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38800" y="4470571"/>
            <a:ext cx="607859" cy="506323"/>
            <a:chOff x="3681697" y="2008277"/>
            <a:chExt cx="607859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16941" y="4470571"/>
            <a:ext cx="607859" cy="506323"/>
            <a:chOff x="3710515" y="2008277"/>
            <a:chExt cx="607859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0" name="Straight Connector 59"/>
          <p:cNvCxnSpPr>
            <a:endCxn id="66" idx="0"/>
          </p:cNvCxnSpPr>
          <p:nvPr/>
        </p:nvCxnSpPr>
        <p:spPr>
          <a:xfrm flipH="1">
            <a:off x="5258265" y="487680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3" idx="0"/>
          </p:cNvCxnSpPr>
          <p:nvPr/>
        </p:nvCxnSpPr>
        <p:spPr>
          <a:xfrm>
            <a:off x="6065828" y="4876800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173941" y="5259626"/>
            <a:ext cx="607859" cy="506323"/>
            <a:chOff x="3712256" y="2008277"/>
            <a:chExt cx="607859" cy="506323"/>
          </a:xfrm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53000" y="5283520"/>
            <a:ext cx="607859" cy="506323"/>
            <a:chOff x="3681697" y="2008277"/>
            <a:chExt cx="607859" cy="506323"/>
          </a:xfrm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8" name="Straight Connector 67"/>
          <p:cNvCxnSpPr>
            <a:stCxn id="46" idx="3"/>
            <a:endCxn id="74" idx="0"/>
          </p:cNvCxnSpPr>
          <p:nvPr/>
        </p:nvCxnSpPr>
        <p:spPr>
          <a:xfrm flipH="1">
            <a:off x="7010865" y="4902745"/>
            <a:ext cx="403510" cy="3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1" idx="0"/>
          </p:cNvCxnSpPr>
          <p:nvPr/>
        </p:nvCxnSpPr>
        <p:spPr>
          <a:xfrm>
            <a:off x="7818428" y="4876800"/>
            <a:ext cx="382819" cy="3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924800" y="5183426"/>
            <a:ext cx="607859" cy="506323"/>
            <a:chOff x="3710515" y="2008277"/>
            <a:chExt cx="607859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F(0)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05600" y="5207320"/>
            <a:ext cx="607859" cy="506323"/>
            <a:chOff x="3681697" y="2008277"/>
            <a:chExt cx="607859" cy="506323"/>
          </a:xfrm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" y="5752110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50143" y="5702965"/>
            <a:ext cx="222216" cy="69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124200" y="5733696"/>
            <a:ext cx="159231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41983" y="5753368"/>
            <a:ext cx="267933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18039" y="5728216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96932" y="5758897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" y="340192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T(1) = b 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b and c are constants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T(N) = T(N-1) + T(N-2) + 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O(2</a:t>
            </a:r>
            <a:r>
              <a:rPr lang="en-AU" sz="1800" normalizeH="1" baseline="30000" dirty="0">
                <a:highlight>
                  <a:srgbClr val="FFFFFF"/>
                </a:highlight>
              </a:rPr>
              <a:t>N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9600" y="4295718"/>
            <a:ext cx="2379328" cy="212109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ounded Rectangle 95"/>
          <p:cNvSpPr/>
          <p:nvPr/>
        </p:nvSpPr>
        <p:spPr>
          <a:xfrm>
            <a:off x="5005103" y="3422457"/>
            <a:ext cx="3527556" cy="266200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7" name="Straight Connector 96"/>
          <p:cNvCxnSpPr/>
          <p:nvPr/>
        </p:nvCxnSpPr>
        <p:spPr>
          <a:xfrm>
            <a:off x="5381749" y="5784099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88795" y="5752108"/>
            <a:ext cx="485816" cy="64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457200" y="5105410"/>
            <a:ext cx="1494464" cy="146379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ounded Rectangle 100"/>
          <p:cNvSpPr/>
          <p:nvPr/>
        </p:nvSpPr>
        <p:spPr>
          <a:xfrm>
            <a:off x="2988928" y="4345430"/>
            <a:ext cx="1964072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ounded Rectangle 101"/>
          <p:cNvSpPr/>
          <p:nvPr/>
        </p:nvSpPr>
        <p:spPr>
          <a:xfrm>
            <a:off x="4873008" y="4443558"/>
            <a:ext cx="1884695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Content Placeholder 3"/>
          <p:cNvSpPr txBox="1">
            <a:spLocks/>
          </p:cNvSpPr>
          <p:nvPr/>
        </p:nvSpPr>
        <p:spPr>
          <a:xfrm>
            <a:off x="5638800" y="2822396"/>
            <a:ext cx="3087417" cy="3318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Can we </a:t>
            </a:r>
            <a:r>
              <a:rPr lang="en-AU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memoize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6401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5" grpId="0" animBg="1"/>
      <p:bldP spid="95" grpId="1" animBg="1"/>
      <p:bldP spid="96" grpId="0" animBg="1"/>
      <p:bldP spid="96" grpId="1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// 0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th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// 1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st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</a:rPr>
              <a:t>(N)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else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calls </a:t>
            </a:r>
            <a:r>
              <a:rPr lang="en-AU" sz="1800" dirty="0" err="1">
                <a:highlight>
                  <a:srgbClr val="FFFFFF"/>
                </a:highlight>
              </a:rPr>
              <a:t>fibDP</a:t>
            </a:r>
            <a:r>
              <a:rPr lang="en-AU" sz="1800" dirty="0">
                <a:highlight>
                  <a:srgbClr val="FFFFFF"/>
                </a:highlight>
              </a:rPr>
              <a:t>() roughly 2*N times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So the complexity is 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18558" y="3124200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02949" y="3124200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139762" y="3426949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91" name="Oval 9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93" name="Straight Connector 92"/>
          <p:cNvCxnSpPr>
            <a:stCxn id="91" idx="3"/>
            <a:endCxn id="103" idx="0"/>
          </p:cNvCxnSpPr>
          <p:nvPr/>
        </p:nvCxnSpPr>
        <p:spPr>
          <a:xfrm flipH="1">
            <a:off x="2386452" y="3859123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9" idx="0"/>
          </p:cNvCxnSpPr>
          <p:nvPr/>
        </p:nvCxnSpPr>
        <p:spPr>
          <a:xfrm>
            <a:off x="3733490" y="3843282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059141" y="4294074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/>
        </p:nvCxnSpPr>
        <p:spPr>
          <a:xfrm flipH="1">
            <a:off x="1763010" y="4726248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544494" y="4715014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268941" y="4266303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108" name="Oval 10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37682" y="3426949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70482" y="5105197"/>
            <a:ext cx="607859" cy="506323"/>
            <a:chOff x="3710515" y="2008277"/>
            <a:chExt cx="607859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49541" y="5132274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H="1">
            <a:off x="1144741" y="5548536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932073" y="5555323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7406" y="382160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4876800" y="27432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166" name="Oval 1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40811" y="6096000"/>
            <a:ext cx="607859" cy="506323"/>
            <a:chOff x="3710515" y="2008277"/>
            <a:chExt cx="607859" cy="506323"/>
          </a:xfrm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906741" y="6172200"/>
            <a:ext cx="607859" cy="506323"/>
            <a:chOff x="3712256" y="2008277"/>
            <a:chExt cx="607859" cy="506323"/>
          </a:xfrm>
        </p:grpSpPr>
        <p:sp>
          <p:nvSpPr>
            <p:cNvPr id="172" name="Oval 1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sp>
        <p:nvSpPr>
          <p:cNvPr id="42" name="Content Placeholder 3">
            <a:extLst>
              <a:ext uri="{FF2B5EF4-FFF2-40B4-BE49-F238E27FC236}">
                <a16:creationId xmlns="" xmlns:a16="http://schemas.microsoft.com/office/drawing/2014/main" id="{5A13227C-9651-46BD-BF7C-A1B86F1335A5}"/>
              </a:ext>
            </a:extLst>
          </p:cNvPr>
          <p:cNvSpPr txBox="1">
            <a:spLocks/>
          </p:cNvSpPr>
          <p:nvPr/>
        </p:nvSpPr>
        <p:spPr>
          <a:xfrm>
            <a:off x="4826138" y="495048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1 is called </a:t>
            </a:r>
            <a:r>
              <a:rPr lang="en-AU" sz="1800" b="1" u="sng" dirty="0">
                <a:highlight>
                  <a:srgbClr val="FFFFFF"/>
                </a:highlight>
              </a:rPr>
              <a:t>Top-down</a:t>
            </a:r>
            <a:r>
              <a:rPr lang="en-AU" sz="1800" dirty="0">
                <a:highlight>
                  <a:srgbClr val="FFFFFF"/>
                </a:highlight>
              </a:rPr>
              <a:t> because it starts from the top – attempting the largest problem first, e.g., F(6)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763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3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6205</TotalTime>
  <Words>4118</Words>
  <Application>Microsoft Macintosh PowerPoint</Application>
  <PresentationFormat>On-screen Show (4:3)</PresentationFormat>
  <Paragraphs>1419</Paragraphs>
  <Slides>49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Arial Black</vt:lpstr>
      <vt:lpstr>Calibri</vt:lpstr>
      <vt:lpstr>CG Times</vt:lpstr>
      <vt:lpstr>CMSS10</vt:lpstr>
      <vt:lpstr>CMSS12</vt:lpstr>
      <vt:lpstr>CMSSBX10</vt:lpstr>
      <vt:lpstr>CMSSI10</vt:lpstr>
      <vt:lpstr>Courier New</vt:lpstr>
      <vt:lpstr>Helvetica Neue Light</vt:lpstr>
      <vt:lpstr>ＭＳ Ｐゴシック</vt:lpstr>
      <vt:lpstr>txbtt</vt:lpstr>
      <vt:lpstr>txtt</vt:lpstr>
      <vt:lpstr>Wingdings</vt:lpstr>
      <vt:lpstr>Wingdings 2</vt:lpstr>
      <vt:lpstr>Arial</vt:lpstr>
      <vt:lpstr>Civic</vt:lpstr>
      <vt:lpstr>Faculty of Information Technology,  Monash University</vt:lpstr>
      <vt:lpstr>FIT2004: Algorithms and Data Structures</vt:lpstr>
      <vt:lpstr>Recommended Reading</vt:lpstr>
      <vt:lpstr>Things to remember/note</vt:lpstr>
      <vt:lpstr>Outline</vt:lpstr>
      <vt:lpstr>Dynamic Programming Paradigm</vt:lpstr>
      <vt:lpstr>Core Idea</vt:lpstr>
      <vt:lpstr>N-th Fibonacci Number</vt:lpstr>
      <vt:lpstr>Fibonacci with Memoization: Version 1</vt:lpstr>
      <vt:lpstr>Fibonacci with Memoization: Version 2</vt:lpstr>
      <vt:lpstr>Dynamic Programming Strategy</vt:lpstr>
      <vt:lpstr>Outline</vt:lpstr>
      <vt:lpstr>Coins Change Problem</vt:lpstr>
      <vt:lpstr>DP Solution for Coins Change</vt:lpstr>
      <vt:lpstr>Bottom-up Solution</vt:lpstr>
      <vt:lpstr>Top-down Solution</vt:lpstr>
      <vt:lpstr>Outline</vt:lpstr>
      <vt:lpstr>Unbounded Knapsack Problem</vt:lpstr>
      <vt:lpstr>DP Solution for Unbounded Knapsack</vt:lpstr>
      <vt:lpstr>Bottom-up Solution</vt:lpstr>
      <vt:lpstr>Top-down Solution</vt:lpstr>
      <vt:lpstr>PowerPoint Presentation</vt:lpstr>
      <vt:lpstr>Outline</vt:lpstr>
      <vt:lpstr>0/1 Knapsack Problem</vt:lpstr>
      <vt:lpstr>0/1 Knapsack Problem</vt:lpstr>
      <vt:lpstr>0/1 Knapsack Problem</vt:lpstr>
      <vt:lpstr>Reducing Space Complexity</vt:lpstr>
      <vt:lpstr>Outline</vt:lpstr>
      <vt:lpstr>Edit Distance</vt:lpstr>
      <vt:lpstr>Edit Distance</vt:lpstr>
      <vt:lpstr>Some Applications of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Reducing Space Complexity</vt:lpstr>
      <vt:lpstr>Outline</vt:lpstr>
      <vt:lpstr>Constructing optimal solutions</vt:lpstr>
      <vt:lpstr>Finding coins: Using Decision array</vt:lpstr>
      <vt:lpstr>Finding coins: Using Decision array</vt:lpstr>
      <vt:lpstr>Finding Coins: Backtracking</vt:lpstr>
      <vt:lpstr>Finding string conversion: Backtracking </vt:lpstr>
      <vt:lpstr>Backtracking Vs Decision array?</vt:lpstr>
      <vt:lpstr>Review yourself: Subset Sum Problem</vt:lpstr>
      <vt:lpstr>Subset Sum Problem</vt:lpstr>
      <vt:lpstr>Subset Sum Problem</vt:lpstr>
      <vt:lpstr>Concluding Remarks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Giresh Mulani</cp:lastModifiedBy>
  <cp:revision>3436</cp:revision>
  <dcterms:created xsi:type="dcterms:W3CDTF">2006-08-16T00:00:00Z</dcterms:created>
  <dcterms:modified xsi:type="dcterms:W3CDTF">2018-04-20T06:43:30Z</dcterms:modified>
</cp:coreProperties>
</file>