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51"/>
  </p:notesMasterIdLst>
  <p:sldIdLst>
    <p:sldId id="304" r:id="rId3"/>
    <p:sldId id="291" r:id="rId4"/>
    <p:sldId id="342" r:id="rId5"/>
    <p:sldId id="306" r:id="rId6"/>
    <p:sldId id="361" r:id="rId7"/>
    <p:sldId id="314" r:id="rId8"/>
    <p:sldId id="315" r:id="rId9"/>
    <p:sldId id="316" r:id="rId10"/>
    <p:sldId id="317" r:id="rId11"/>
    <p:sldId id="318" r:id="rId12"/>
    <p:sldId id="319" r:id="rId13"/>
    <p:sldId id="328" r:id="rId14"/>
    <p:sldId id="330" r:id="rId15"/>
    <p:sldId id="331" r:id="rId16"/>
    <p:sldId id="329" r:id="rId17"/>
    <p:sldId id="332" r:id="rId18"/>
    <p:sldId id="333" r:id="rId19"/>
    <p:sldId id="345" r:id="rId20"/>
    <p:sldId id="338" r:id="rId21"/>
    <p:sldId id="341" r:id="rId22"/>
    <p:sldId id="346" r:id="rId23"/>
    <p:sldId id="320" r:id="rId24"/>
    <p:sldId id="321" r:id="rId25"/>
    <p:sldId id="347" r:id="rId26"/>
    <p:sldId id="324" r:id="rId27"/>
    <p:sldId id="325" r:id="rId28"/>
    <p:sldId id="326" r:id="rId29"/>
    <p:sldId id="35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8" r:id="rId40"/>
    <p:sldId id="322" r:id="rId41"/>
    <p:sldId id="363" r:id="rId42"/>
    <p:sldId id="335" r:id="rId43"/>
    <p:sldId id="367" r:id="rId44"/>
    <p:sldId id="366" r:id="rId45"/>
    <p:sldId id="365" r:id="rId46"/>
    <p:sldId id="339" r:id="rId47"/>
    <p:sldId id="359" r:id="rId48"/>
    <p:sldId id="360" r:id="rId49"/>
    <p:sldId id="34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26/04/2018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34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847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54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933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68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2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67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utput-sensitive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Graphs – Formal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>
                <a:latin typeface="CG Times" pitchFamily="18" charset="0"/>
              </a:rPr>
              <a:t>A graph G = (V, E) is defined using a set of vertices V and a set of edges E.</a:t>
            </a:r>
          </a:p>
          <a:p>
            <a:r>
              <a:rPr lang="en-AU" sz="2400" dirty="0">
                <a:latin typeface="CG Times" pitchFamily="18" charset="0"/>
              </a:rPr>
              <a:t>An edge e is represented as e = (u, v) where u and v are two vertices</a:t>
            </a:r>
          </a:p>
          <a:p>
            <a:r>
              <a:rPr lang="en-AU" sz="2400" dirty="0">
                <a:latin typeface="CG Times" pitchFamily="18" charset="0"/>
              </a:rPr>
              <a:t>For undirected graphs, (u, v) = (v, u) because there is no sense of direction.</a:t>
            </a:r>
          </a:p>
          <a:p>
            <a:r>
              <a:rPr lang="en-AU" sz="2400" dirty="0">
                <a:latin typeface="CG Times" pitchFamily="18" charset="0"/>
              </a:rPr>
              <a:t>For a directed graph, (u, v) represents an edge </a:t>
            </a:r>
            <a:r>
              <a:rPr lang="en-AU" sz="2400" b="1" dirty="0">
                <a:latin typeface="CG Times" pitchFamily="18" charset="0"/>
              </a:rPr>
              <a:t>from </a:t>
            </a:r>
            <a:r>
              <a:rPr lang="en-AU" sz="2400" dirty="0">
                <a:latin typeface="CG Times" pitchFamily="18" charset="0"/>
              </a:rPr>
              <a:t>u </a:t>
            </a:r>
            <a:r>
              <a:rPr lang="en-AU" sz="2400" b="1" dirty="0">
                <a:latin typeface="CG Times" pitchFamily="18" charset="0"/>
              </a:rPr>
              <a:t>to</a:t>
            </a:r>
            <a:r>
              <a:rPr lang="en-AU" sz="2400" dirty="0">
                <a:latin typeface="CG Times" pitchFamily="18" charset="0"/>
              </a:rPr>
              <a:t> v and (u, v) </a:t>
            </a:r>
            <a:r>
              <a:rPr lang="en-AU" sz="2400" dirty="0">
                <a:latin typeface="Arial"/>
                <a:cs typeface="Arial"/>
              </a:rPr>
              <a:t>≠ (v, u).</a:t>
            </a:r>
          </a:p>
          <a:p>
            <a:r>
              <a:rPr lang="en-AU" sz="2400" dirty="0">
                <a:latin typeface="CG Times" pitchFamily="18" charset="0"/>
              </a:rPr>
              <a:t>A weighted graph is represented as G = (V, E, W) where W represents weights for the edges and each edge e is represented as (u, v, w) where w is the weight for the edge (u, v).</a:t>
            </a: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Graph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Let G be a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V to denote the number of vertices in the graph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E to denote the number of edges in the graph</a:t>
            </a:r>
          </a:p>
          <a:p>
            <a:r>
              <a:rPr lang="en-AU" sz="2400" dirty="0">
                <a:latin typeface="CG Times" pitchFamily="18" charset="0"/>
              </a:rPr>
              <a:t>The maximum number of edges in a directed graph (excluding self edges)</a:t>
            </a:r>
          </a:p>
          <a:p>
            <a:pPr lvl="1"/>
            <a:r>
              <a:rPr lang="en-AU" sz="2000" dirty="0">
                <a:latin typeface="CG Times" pitchFamily="18" charset="0"/>
              </a:rPr>
              <a:t>V(V - 1) = O(V</a:t>
            </a:r>
            <a:r>
              <a:rPr lang="en-AU" sz="20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The maximum number edges in an undirected graph (excluding self edges)</a:t>
            </a:r>
          </a:p>
          <a:p>
            <a:pPr lvl="1"/>
            <a:r>
              <a:rPr lang="en-AU" sz="1900" dirty="0">
                <a:latin typeface="CG Times" pitchFamily="18" charset="0"/>
              </a:rPr>
              <a:t>V(V - 1)/2 =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6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endParaRPr lang="en-AU" sz="24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sparse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 &lt;&lt; V</a:t>
            </a:r>
            <a:r>
              <a:rPr lang="en-AU" sz="2400" baseline="30000" dirty="0">
                <a:latin typeface="CG Times" pitchFamily="18" charset="0"/>
              </a:rPr>
              <a:t>2</a:t>
            </a:r>
            <a:r>
              <a:rPr lang="en-AU" sz="2400" dirty="0">
                <a:latin typeface="CG Times" pitchFamily="18" charset="0"/>
              </a:rPr>
              <a:t>   </a:t>
            </a:r>
            <a:r>
              <a:rPr lang="en-AU" sz="1600" dirty="0">
                <a:latin typeface="CG Times" pitchFamily="18" charset="0"/>
              </a:rPr>
              <a:t>(&lt;&lt; means significantly smaller than)</a:t>
            </a:r>
            <a:r>
              <a:rPr lang="en-AU" sz="2400" baseline="30000" dirty="0">
                <a:latin typeface="CG Times" pitchFamily="18" charset="0"/>
              </a:rPr>
              <a:t>  </a:t>
            </a: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dense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</a:t>
            </a:r>
            <a:r>
              <a:rPr lang="en-AU" sz="2400" dirty="0">
                <a:latin typeface="Arial"/>
                <a:cs typeface="Arial"/>
              </a:rPr>
              <a:t>≈</a:t>
            </a:r>
            <a:r>
              <a:rPr lang="en-AU" sz="2400" dirty="0">
                <a:latin typeface="CG Times" pitchFamily="18" charset="0"/>
              </a:rPr>
              <a:t> V</a:t>
            </a:r>
            <a:r>
              <a:rPr lang="en-AU" sz="2400" baseline="30000" dirty="0">
                <a:latin typeface="CG Times" pitchFamily="18" charset="0"/>
              </a:rPr>
              <a:t>2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T (true) for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if there exists an edge 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 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Otherwise, store F (false).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7102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weight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at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only if there exists an edge </a:t>
            </a:r>
            <a:r>
              <a:rPr lang="en-AU" sz="2400" b="1" dirty="0">
                <a:latin typeface="CG Times" pitchFamily="18" charset="0"/>
              </a:rPr>
              <a:t>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</a:t>
            </a:r>
            <a:r>
              <a:rPr lang="en-AU" sz="2400" b="1" dirty="0"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7107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36" name="Straight Connector 35"/>
          <p:cNvCxnSpPr>
            <a:endCxn id="45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5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  <a:endCxn id="41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2" name="Straight Connector 41"/>
          <p:cNvCxnSpPr>
            <a:stCxn id="40" idx="3"/>
            <a:endCxn id="48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  <a:endCxn id="49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8" name="Oval 4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7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Create a V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1800" dirty="0">
                <a:latin typeface="CG Times" pitchFamily="18" charset="0"/>
              </a:rPr>
              <a:t> V matrix M and store weight at M[</a:t>
            </a:r>
            <a:r>
              <a:rPr lang="en-AU" sz="1800" dirty="0" err="1">
                <a:latin typeface="CG Times" pitchFamily="18" charset="0"/>
              </a:rPr>
              <a:t>i</a:t>
            </a:r>
            <a:r>
              <a:rPr lang="en-AU" sz="1800" dirty="0">
                <a:latin typeface="CG Times" pitchFamily="18" charset="0"/>
              </a:rPr>
              <a:t>][j] only if there exists an edge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from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 err="1">
                <a:latin typeface="CG Times" pitchFamily="18" charset="0"/>
              </a:rPr>
              <a:t>i-th</a:t>
            </a:r>
            <a:r>
              <a:rPr lang="en-AU" sz="1800" dirty="0">
                <a:latin typeface="CG Times" pitchFamily="18" charset="0"/>
              </a:rPr>
              <a:t>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to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>
                <a:latin typeface="CG Times" pitchFamily="18" charset="0"/>
              </a:rPr>
              <a:t>j-</a:t>
            </a:r>
            <a:r>
              <a:rPr lang="en-AU" sz="1800" dirty="0" err="1">
                <a:latin typeface="CG Times" pitchFamily="18" charset="0"/>
              </a:rPr>
              <a:t>th</a:t>
            </a:r>
            <a:r>
              <a:rPr lang="en-AU" sz="18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 regardless of the number of edges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checking if an edge exits: </a:t>
            </a:r>
            <a:r>
              <a:rPr lang="en-AU" sz="1800" dirty="0">
                <a:latin typeface="CG Times" pitchFamily="18" charset="0"/>
              </a:rPr>
              <a:t>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retrieving all adjacent vertices: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O(V) regardless of the number of </a:t>
            </a:r>
            <a:r>
              <a:rPr lang="en-AU" sz="1800" dirty="0" err="1">
                <a:latin typeface="CG Times" pitchFamily="18" charset="0"/>
              </a:rPr>
              <a:t>neighbors</a:t>
            </a:r>
            <a:r>
              <a:rPr lang="en-AU" sz="1800" dirty="0">
                <a:latin typeface="CG Times" pitchFamily="18" charset="0"/>
              </a:rPr>
              <a:t> (unless additional pointers are stored)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5259"/>
              </p:ext>
            </p:extLst>
          </p:nvPr>
        </p:nvGraphicFramePr>
        <p:xfrm>
          <a:off x="609600" y="40233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60" name="Straight Connector 59"/>
          <p:cNvCxnSpPr>
            <a:stCxn id="58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65" name="Straight Connector 64"/>
          <p:cNvCxnSpPr>
            <a:endCxn id="74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4" idx="5"/>
            <a:endCxn id="77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6"/>
            <a:endCxn id="70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71" name="Straight Connector 70"/>
          <p:cNvCxnSpPr>
            <a:stCxn id="69" idx="3"/>
            <a:endCxn id="77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33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05900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9728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5591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0442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91111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85085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 </a:t>
            </a:r>
            <a:r>
              <a:rPr lang="en-AU" sz="2400" b="1" dirty="0">
                <a:latin typeface="CG Times" pitchFamily="18" charset="0"/>
              </a:rPr>
              <a:t>along with the weights</a:t>
            </a:r>
            <a:r>
              <a:rPr lang="en-AU" sz="24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800">
                <a:latin typeface="CG Times" pitchFamily="18" charset="0"/>
              </a:rPr>
              <a:t>The </a:t>
            </a:r>
            <a:r>
              <a:rPr lang="en-AU" sz="1800" dirty="0">
                <a:latin typeface="CG Times" pitchFamily="18" charset="0"/>
              </a:rPr>
              <a:t>numbers in parenthesis correspond to the weights.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09681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4004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12455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619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4279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72214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42" name="Straight Connector 41"/>
          <p:cNvCxnSpPr>
            <a:stCxn id="40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47" name="Straight Connector 46"/>
          <p:cNvCxnSpPr>
            <a:endCxn id="56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52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53" name="Straight Connector 52"/>
          <p:cNvCxnSpPr>
            <a:stCxn id="51" idx="3"/>
            <a:endCxn id="59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60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837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Create an array of size V. At each V[</a:t>
            </a:r>
            <a:r>
              <a:rPr lang="en-AU" sz="1600" dirty="0" err="1">
                <a:latin typeface="CG Times" pitchFamily="18" charset="0"/>
              </a:rPr>
              <a:t>i</a:t>
            </a:r>
            <a:r>
              <a:rPr lang="en-AU" sz="1600" dirty="0">
                <a:latin typeface="CG Times" pitchFamily="18" charset="0"/>
              </a:rPr>
              <a:t>], store the list of vertices adjacent to the </a:t>
            </a:r>
            <a:r>
              <a:rPr lang="en-AU" sz="1600" dirty="0" err="1">
                <a:latin typeface="CG Times" pitchFamily="18" charset="0"/>
              </a:rPr>
              <a:t>i-th</a:t>
            </a:r>
            <a:r>
              <a:rPr lang="en-AU" sz="1600" dirty="0">
                <a:latin typeface="CG Times" pitchFamily="18" charset="0"/>
              </a:rPr>
              <a:t> vertex </a:t>
            </a:r>
            <a:r>
              <a:rPr lang="en-AU" sz="1600" b="1" dirty="0">
                <a:latin typeface="CG Times" pitchFamily="18" charset="0"/>
              </a:rPr>
              <a:t>along with the weights</a:t>
            </a:r>
            <a:r>
              <a:rPr lang="en-AU" sz="16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</a:p>
          <a:p>
            <a:r>
              <a:rPr lang="en-AU" sz="1600" dirty="0">
                <a:latin typeface="CG Times" pitchFamily="18" charset="0"/>
              </a:rPr>
              <a:t>O(V + E)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checking if a particular edge exists: </a:t>
            </a:r>
          </a:p>
          <a:p>
            <a:r>
              <a:rPr lang="en-AU" sz="1600" dirty="0">
                <a:latin typeface="CG Times" pitchFamily="18" charset="0"/>
              </a:rPr>
              <a:t>O(log V) assuming sorted lists</a:t>
            </a:r>
            <a:endParaRPr lang="en-AU" sz="1600" baseline="30000" dirty="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retrieving all adjacent vertices: </a:t>
            </a:r>
          </a:p>
          <a:p>
            <a:r>
              <a:rPr lang="en-AU" sz="1600" dirty="0">
                <a:latin typeface="CG Times" pitchFamily="18" charset="0"/>
              </a:rPr>
              <a:t>O(X) where X is the number of adjacent vertices (note: this is </a:t>
            </a:r>
            <a:r>
              <a:rPr lang="en-AU" sz="1600" dirty="0">
                <a:latin typeface="CG Times" pitchFamily="18" charset="0"/>
                <a:hlinkClick r:id="rId2"/>
              </a:rPr>
              <a:t>output-sensitive</a:t>
            </a:r>
            <a:r>
              <a:rPr lang="en-AU" sz="1600" dirty="0">
                <a:latin typeface="CG Times" pitchFamily="18" charset="0"/>
              </a:rPr>
              <a:t> complexity)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65740"/>
              </p:ext>
            </p:extLst>
          </p:nvPr>
        </p:nvGraphicFramePr>
        <p:xfrm>
          <a:off x="381000" y="4038600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914400" y="4228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4277"/>
              </p:ext>
            </p:extLst>
          </p:nvPr>
        </p:nvGraphicFramePr>
        <p:xfrm>
          <a:off x="1219200" y="4042654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9991"/>
              </p:ext>
            </p:extLst>
          </p:nvPr>
        </p:nvGraphicFramePr>
        <p:xfrm>
          <a:off x="1219200" y="4597026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1487"/>
              </p:ext>
            </p:extLst>
          </p:nvPr>
        </p:nvGraphicFramePr>
        <p:xfrm>
          <a:off x="1219200" y="51405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44164"/>
              </p:ext>
            </p:extLst>
          </p:nvPr>
        </p:nvGraphicFramePr>
        <p:xfrm>
          <a:off x="1219200" y="55977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914400" y="4763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4400" y="52828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0" y="57400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4400" y="62734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327115" y="3733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 flipH="1">
            <a:off x="5133571" y="4165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</p:cNvCxnSpPr>
          <p:nvPr/>
        </p:nvCxnSpPr>
        <p:spPr>
          <a:xfrm>
            <a:off x="6759289" y="4165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627248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02" name="Straight Connector 101"/>
          <p:cNvCxnSpPr>
            <a:endCxn id="111" idx="0"/>
          </p:cNvCxnSpPr>
          <p:nvPr/>
        </p:nvCxnSpPr>
        <p:spPr>
          <a:xfrm>
            <a:off x="5010535" y="4885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5"/>
            <a:endCxn id="114" idx="2"/>
          </p:cNvCxnSpPr>
          <p:nvPr/>
        </p:nvCxnSpPr>
        <p:spPr>
          <a:xfrm flipV="1">
            <a:off x="5296162" y="6300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6"/>
            <a:endCxn id="107" idx="1"/>
          </p:cNvCxnSpPr>
          <p:nvPr/>
        </p:nvCxnSpPr>
        <p:spPr>
          <a:xfrm>
            <a:off x="5133571" y="4721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332877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08" name="Straight Connector 107"/>
          <p:cNvCxnSpPr>
            <a:stCxn id="106" idx="3"/>
            <a:endCxn id="114" idx="0"/>
          </p:cNvCxnSpPr>
          <p:nvPr/>
        </p:nvCxnSpPr>
        <p:spPr>
          <a:xfrm flipH="1">
            <a:off x="8086192" y="4900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6" idx="2"/>
          </p:cNvCxnSpPr>
          <p:nvPr/>
        </p:nvCxnSpPr>
        <p:spPr>
          <a:xfrm>
            <a:off x="6573743" y="4177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861230" y="6046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33030" y="6046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95342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95542" y="603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14542" y="4736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1848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07748" y="538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81628" y="3981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47201" y="39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6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1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Length of a path: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unweighted graphs</a:t>
            </a:r>
            <a:r>
              <a:rPr lang="en-AU" sz="2400" dirty="0">
                <a:latin typeface="CG Times" pitchFamily="18" charset="0"/>
              </a:rPr>
              <a:t>, the length of a path is the number of edges along the path.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weighted graphs</a:t>
            </a:r>
            <a:r>
              <a:rPr lang="en-AU" sz="2400" dirty="0">
                <a:latin typeface="CG Times" pitchFamily="18" charset="0"/>
              </a:rPr>
              <a:t>, the length of a path is the sum of weights of the edges along the path.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sources single target: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 and a target vertex t, return the shortest path from s to t.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 all targets: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s, return the shortest paths to every other vertex in the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will focus on single source all targets problem because the single source single target problem is subsumed by it.</a:t>
            </a: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8: Introduction to Graphs and Shortest Path Problems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752A86A6-2FE9-4F37-B7F1-23FC6DCADB79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Breadth First Search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(Unweighted graphs)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Dijkstra’s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with only non-negative weights)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Bellman Ford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including negative weights)</a:t>
            </a:r>
          </a:p>
        </p:txBody>
      </p:sp>
    </p:spTree>
    <p:extLst>
      <p:ext uri="{BB962C8B-B14F-4D97-AF65-F5344CB8AC3E}">
        <p14:creationId xmlns:p14="http://schemas.microsoft.com/office/powerpoint/2010/main" val="13149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5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3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196382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304800" y="4114800"/>
            <a:ext cx="379082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+ 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 + E)</a:t>
            </a:r>
          </a:p>
        </p:txBody>
      </p:sp>
    </p:spTree>
    <p:extLst>
      <p:ext uri="{BB962C8B-B14F-4D97-AF65-F5344CB8AC3E}">
        <p14:creationId xmlns:p14="http://schemas.microsoft.com/office/powerpoint/2010/main" val="27938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D4BD-D803-46BE-ADC8-4DE0D9E3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971800"/>
            <a:ext cx="4724400" cy="33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0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</a:t>
            </a:r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Discovered/Finalized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b="1" dirty="0" err="1">
                <a:solidFill>
                  <a:srgbClr val="FF0000"/>
                </a:solidFill>
                <a:latin typeface="CG Times" pitchFamily="18" charset="0"/>
              </a:rPr>
              <a:t>v.distance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4508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695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146816" y="25341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78212" y="2534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191000" y="1075349"/>
            <a:ext cx="4554299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Assume Discovered is implemented using an array sorted on IDs of the vertices.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edge visited once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</a:t>
            </a:r>
            <a:r>
              <a:rPr lang="en-AU" sz="1800" dirty="0">
                <a:latin typeface="CMSS10"/>
              </a:rPr>
              <a:t> O(E) </a:t>
            </a:r>
          </a:p>
          <a:p>
            <a:r>
              <a:rPr lang="en-AU" sz="1800" dirty="0">
                <a:latin typeface="CMSS10"/>
              </a:rPr>
              <a:t>While loop executes O(V) times</a:t>
            </a:r>
          </a:p>
          <a:p>
            <a:pPr lvl="1"/>
            <a:r>
              <a:rPr lang="en-AU" sz="1300" dirty="0">
                <a:latin typeface="CMSS10"/>
              </a:rPr>
              <a:t>Find the vertex with smallest distance: O(V)</a:t>
            </a:r>
          </a:p>
          <a:p>
            <a:r>
              <a:rPr lang="en-AU" sz="1800" dirty="0">
                <a:latin typeface="CMSS10"/>
              </a:rPr>
              <a:t>Total cost: O(E + 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 = 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743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Using a min-heap to implement Discovered.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While loop executed O(V) times</a:t>
            </a:r>
          </a:p>
          <a:p>
            <a:pPr lvl="1"/>
            <a:r>
              <a:rPr lang="en-AU" sz="13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300" dirty="0">
                <a:latin typeface="CMSS10"/>
              </a:rPr>
              <a:t>Removing vertex with smallest distance:  O(log V)</a:t>
            </a:r>
          </a:p>
          <a:p>
            <a:r>
              <a:rPr lang="en-AU" sz="1800" dirty="0">
                <a:latin typeface="CMSS10"/>
              </a:rPr>
              <a:t>Each edge is visited once: O(E) </a:t>
            </a:r>
          </a:p>
          <a:p>
            <a:pPr lvl="1"/>
            <a:r>
              <a:rPr lang="en-AU" sz="1300" dirty="0">
                <a:latin typeface="CMSS10"/>
              </a:rPr>
              <a:t>Updating the distance of a vertex: ? </a:t>
            </a:r>
          </a:p>
          <a:p>
            <a:pPr lvl="1"/>
            <a:r>
              <a:rPr lang="en-AU" sz="1300" dirty="0">
                <a:latin typeface="CMSS10"/>
              </a:rPr>
              <a:t>Checking if u is finalized/discovered : ?</a:t>
            </a: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72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Dijkstra’s Algorithm</a:t>
            </a: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700" dirty="0">
                <a:solidFill>
                  <a:srgbClr val="FF0000"/>
                </a:solidFill>
                <a:latin typeface="CMSS10"/>
              </a:rPr>
              <a:t>Detour: </a:t>
            </a:r>
            <a:r>
              <a:rPr lang="en-AU" sz="2700" dirty="0">
                <a:solidFill>
                  <a:srgbClr val="00B050"/>
                </a:solidFill>
                <a:latin typeface="CMSS10"/>
              </a:rPr>
              <a:t>Revision of min-heap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Properties of a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22098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Heap is a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balanced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binary tree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parent is always smaller than or equal to its children (this implies that the root is the smallest element in the heap)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361485" y="2819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6" name="Oval 9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98" name="Straight Connector 97"/>
          <p:cNvCxnSpPr>
            <a:stCxn id="96" idx="3"/>
          </p:cNvCxnSpPr>
          <p:nvPr/>
        </p:nvCxnSpPr>
        <p:spPr>
          <a:xfrm flipH="1">
            <a:off x="2909268" y="3251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5"/>
          </p:cNvCxnSpPr>
          <p:nvPr/>
        </p:nvCxnSpPr>
        <p:spPr>
          <a:xfrm>
            <a:off x="4793659" y="3251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661618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03" name="Straight Connector 102"/>
          <p:cNvCxnSpPr>
            <a:stCxn id="101" idx="3"/>
            <a:endCxn id="106" idx="0"/>
          </p:cNvCxnSpPr>
          <p:nvPr/>
        </p:nvCxnSpPr>
        <p:spPr>
          <a:xfrm flipH="1">
            <a:off x="1777162" y="3986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12" idx="0"/>
          </p:cNvCxnSpPr>
          <p:nvPr/>
        </p:nvCxnSpPr>
        <p:spPr>
          <a:xfrm>
            <a:off x="3044905" y="3970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524000" y="4421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108" name="Straight Connector 107"/>
          <p:cNvCxnSpPr>
            <a:stCxn id="106" idx="3"/>
          </p:cNvCxnSpPr>
          <p:nvPr/>
        </p:nvCxnSpPr>
        <p:spPr>
          <a:xfrm flipH="1">
            <a:off x="1153720" y="4853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5204" y="4842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730705" y="439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113" name="Straight Connector 112"/>
          <p:cNvCxnSpPr>
            <a:stCxn id="111" idx="3"/>
            <a:endCxn id="124" idx="0"/>
          </p:cNvCxnSpPr>
          <p:nvPr/>
        </p:nvCxnSpPr>
        <p:spPr>
          <a:xfrm flipH="1">
            <a:off x="3355316" y="4825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5"/>
            <a:endCxn id="121" idx="0"/>
          </p:cNvCxnSpPr>
          <p:nvPr/>
        </p:nvCxnSpPr>
        <p:spPr>
          <a:xfrm>
            <a:off x="4162879" y="4825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367247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18" name="Straight Connector 117"/>
          <p:cNvCxnSpPr>
            <a:stCxn id="116" idx="3"/>
            <a:endCxn id="133" idx="0"/>
          </p:cNvCxnSpPr>
          <p:nvPr/>
        </p:nvCxnSpPr>
        <p:spPr>
          <a:xfrm flipH="1">
            <a:off x="5869916" y="3986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37" idx="0"/>
          </p:cNvCxnSpPr>
          <p:nvPr/>
        </p:nvCxnSpPr>
        <p:spPr>
          <a:xfrm>
            <a:off x="6799421" y="3970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522877" y="5183448"/>
            <a:ext cx="506323" cy="506323"/>
            <a:chOff x="3733800" y="2008277"/>
            <a:chExt cx="506323" cy="506323"/>
          </a:xfrm>
        </p:grpSpPr>
        <p:sp>
          <p:nvSpPr>
            <p:cNvPr id="121" name="Oval 1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154" y="5232571"/>
            <a:ext cx="506323" cy="506323"/>
            <a:chOff x="3733800" y="2008277"/>
            <a:chExt cx="506323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084477" y="5232571"/>
            <a:ext cx="506323" cy="506323"/>
            <a:chOff x="3733800" y="2008277"/>
            <a:chExt cx="506323" cy="506323"/>
          </a:xfrm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92354" y="5259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6754" y="4394371"/>
            <a:ext cx="506323" cy="506323"/>
            <a:chOff x="3733800" y="2008277"/>
            <a:chExt cx="506323" cy="506323"/>
          </a:xfrm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266077" y="4394371"/>
            <a:ext cx="506323" cy="506323"/>
            <a:chOff x="3733800" y="2008277"/>
            <a:chExt cx="506323" cy="506323"/>
          </a:xfrm>
        </p:grpSpPr>
        <p:sp>
          <p:nvSpPr>
            <p:cNvPr id="136" name="Oval 1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r>
              <a:rPr lang="en-AU" dirty="0"/>
              <a:t>When should Assessment 4 be released?</a:t>
            </a:r>
          </a:p>
          <a:p>
            <a:pPr lvl="1"/>
            <a:r>
              <a:rPr lang="en-AU" dirty="0"/>
              <a:t>Due: 20-May-2018 23:55:00</a:t>
            </a:r>
          </a:p>
          <a:p>
            <a:pPr marL="274320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Heap can be represented as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106694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4267200" cy="1706473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Array[1] = root of the heap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= an arbitrary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Array[2i] = left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 + 1] = right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Array[floor(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/2)] = parent of a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957851" y="6002106"/>
            <a:ext cx="2880049" cy="34412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038600" y="6019800"/>
            <a:ext cx="3352800" cy="533400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6" grpId="0" animBg="1"/>
      <p:bldP spid="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6933314" y="196484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08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09230" y="444917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6134294" y="362803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rot="16422479">
            <a:off x="5508063" y="1792657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0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and new is not the root node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1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up-heap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While parent(new) &gt; new and new is not the root node</a:t>
            </a:r>
          </a:p>
          <a:p>
            <a:pPr lvl="1"/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Worst-case time complexity: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Number of iterations 	= height of the tree 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		=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O(log N)</a:t>
            </a: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Required additional structure:</a:t>
            </a:r>
          </a:p>
          <a:p>
            <a:r>
              <a:rPr lang="en-AU" dirty="0"/>
              <a:t>Create an array called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. </a:t>
            </a:r>
          </a:p>
          <a:p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will record 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location</a:t>
            </a:r>
            <a:r>
              <a:rPr lang="en-AU" dirty="0"/>
              <a:t> of </a:t>
            </a:r>
            <a:r>
              <a:rPr lang="en-AU" dirty="0" err="1"/>
              <a:t>i-th</a:t>
            </a:r>
            <a:r>
              <a:rPr lang="en-AU" dirty="0"/>
              <a:t> vertex in the min-heap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-1 if the vertex is finalized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-2 if the vertex is not discovered yet 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Checking if a vertex v is discovered or finalized in O(1)</a:t>
            </a:r>
          </a:p>
          <a:p>
            <a:r>
              <a:rPr lang="en-AU" dirty="0"/>
              <a:t>v is finalized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== -1</a:t>
            </a:r>
          </a:p>
          <a:p>
            <a:r>
              <a:rPr lang="en-AU" dirty="0"/>
              <a:t>v is in discovered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&gt;0</a:t>
            </a:r>
          </a:p>
          <a:p>
            <a:pPr marL="0" indent="0"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Updating the distance of a vertex v in min-heap in O(log V)</a:t>
            </a:r>
          </a:p>
          <a:p>
            <a:r>
              <a:rPr lang="en-AU" dirty="0"/>
              <a:t>Let j = Vertices[v], i.e., j is the location of v in min-heap</a:t>
            </a:r>
          </a:p>
          <a:p>
            <a:r>
              <a:rPr lang="en-AU" dirty="0"/>
              <a:t>Update (i.e., decrease) the key of element at min-heap[j]</a:t>
            </a:r>
          </a:p>
          <a:p>
            <a:r>
              <a:rPr lang="en-AU" dirty="0"/>
              <a:t>Now </a:t>
            </a:r>
            <a:r>
              <a:rPr lang="en-AU" dirty="0" err="1"/>
              <a:t>upHeap</a:t>
            </a:r>
            <a:r>
              <a:rPr lang="en-AU" dirty="0"/>
              <a:t> this element (by recursively swapping with parent) </a:t>
            </a:r>
          </a:p>
          <a:p>
            <a:pPr lvl="1"/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swap performed between two vertices x and y during the </a:t>
            </a:r>
            <a:r>
              <a:rPr lang="en-A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upHeap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AU" dirty="0"/>
              <a:t>Update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[x] and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[y] to record their updated </a:t>
            </a:r>
            <a:r>
              <a:rPr lang="en-AU" dirty="0">
                <a:solidFill>
                  <a:srgbClr val="00B0F0"/>
                </a:solidFill>
              </a:rPr>
              <a:t>locations</a:t>
            </a:r>
            <a:r>
              <a:rPr lang="en-AU" dirty="0"/>
              <a:t> in the min-heap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et al.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Introduction to Algorithms.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22.1 Representation of graphs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22.2 Breadth-First Search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24.2 Dijkstra's algorithm</a:t>
            </a: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http://www.csse.monash.edu.au/~lloyd/tildeAlgDS/Graph/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http://www.csse.monash.edu.au/~lloyd/tildeAlgDS/Graph/Directed/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261128" y="4590559"/>
            <a:ext cx="5250298" cy="1048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Suppose K’s distance is to be </a:t>
            </a:r>
            <a:r>
              <a:rPr lang="en-AU" sz="2000">
                <a:solidFill>
                  <a:srgbClr val="000000"/>
                </a:solidFill>
                <a:latin typeface="CMSS10"/>
              </a:rPr>
              <a:t>updated to 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 </a:t>
            </a: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505"/>
              </p:ext>
            </p:extLst>
          </p:nvPr>
        </p:nvGraphicFramePr>
        <p:xfrm>
          <a:off x="5102352" y="3921760"/>
          <a:ext cx="36893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22601"/>
              </p:ext>
            </p:extLst>
          </p:nvPr>
        </p:nvGraphicFramePr>
        <p:xfrm>
          <a:off x="5181600" y="4353560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A9CFF-6DCA-4B4F-A9C1-56F2046AF857}"/>
              </a:ext>
            </a:extLst>
          </p:cNvPr>
          <p:cNvSpPr txBox="1"/>
          <p:nvPr/>
        </p:nvSpPr>
        <p:spPr>
          <a:xfrm>
            <a:off x="3995718" y="38978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Min-heap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EFE13A-CA5D-4974-8B0E-389C4C1F0BB7}"/>
              </a:ext>
            </a:extLst>
          </p:cNvPr>
          <p:cNvSpPr txBox="1"/>
          <p:nvPr/>
        </p:nvSpPr>
        <p:spPr>
          <a:xfrm>
            <a:off x="1490263" y="515968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Vertices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E9BB431-BABF-458A-B630-D0ECD2E3DC7D}"/>
              </a:ext>
            </a:extLst>
          </p:cNvPr>
          <p:cNvGrpSpPr/>
          <p:nvPr/>
        </p:nvGrpSpPr>
        <p:grpSpPr>
          <a:xfrm>
            <a:off x="5511426" y="10362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306B5A4-B63E-4A79-9610-0CF0DCA6D07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987943F-7709-4A9F-B5C8-655D841EFFA8}"/>
                </a:ext>
              </a:extLst>
            </p:cNvPr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FF35689-0336-4F6F-A25D-ACC5561F6332}"/>
              </a:ext>
            </a:extLst>
          </p:cNvPr>
          <p:cNvCxnSpPr>
            <a:stCxn id="124" idx="3"/>
          </p:cNvCxnSpPr>
          <p:nvPr/>
        </p:nvCxnSpPr>
        <p:spPr>
          <a:xfrm flipH="1">
            <a:off x="4059209" y="1468388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2A3C9D4-C702-4E56-8E3E-A3C2A64EC661}"/>
              </a:ext>
            </a:extLst>
          </p:cNvPr>
          <p:cNvCxnSpPr>
            <a:stCxn id="124" idx="5"/>
          </p:cNvCxnSpPr>
          <p:nvPr/>
        </p:nvCxnSpPr>
        <p:spPr>
          <a:xfrm>
            <a:off x="5943600" y="1468388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40A0431-C382-433D-B30C-55959F56DF88}"/>
              </a:ext>
            </a:extLst>
          </p:cNvPr>
          <p:cNvGrpSpPr/>
          <p:nvPr/>
        </p:nvGrpSpPr>
        <p:grpSpPr>
          <a:xfrm>
            <a:off x="3811559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764453-1521-4437-9DDC-206EDE86C1C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01D9488-7369-482B-A846-5E76238C83E2}"/>
                </a:ext>
              </a:extLst>
            </p:cNvPr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205D3B-719C-4D55-82B7-FB42C79066CD}"/>
              </a:ext>
            </a:extLst>
          </p:cNvPr>
          <p:cNvCxnSpPr>
            <a:stCxn id="129" idx="3"/>
            <a:endCxn id="134" idx="0"/>
          </p:cNvCxnSpPr>
          <p:nvPr/>
        </p:nvCxnSpPr>
        <p:spPr>
          <a:xfrm flipH="1">
            <a:off x="2927103" y="2203311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36A9F0D-8877-4828-A4AE-C6DECAA4C273}"/>
              </a:ext>
            </a:extLst>
          </p:cNvPr>
          <p:cNvCxnSpPr>
            <a:endCxn id="140" idx="0"/>
          </p:cNvCxnSpPr>
          <p:nvPr/>
        </p:nvCxnSpPr>
        <p:spPr>
          <a:xfrm>
            <a:off x="4194846" y="2187470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483D046-ED9B-409E-9D15-DD73AF5C8195}"/>
              </a:ext>
            </a:extLst>
          </p:cNvPr>
          <p:cNvGrpSpPr/>
          <p:nvPr/>
        </p:nvGrpSpPr>
        <p:grpSpPr>
          <a:xfrm>
            <a:off x="2673941" y="263826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82C9A27-BE69-4BB8-BED8-A474CBF9C31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643C93D-2C3A-47CA-B208-7A317A247D7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3AD5600-1B30-4275-968A-C6C53868CFFA}"/>
              </a:ext>
            </a:extLst>
          </p:cNvPr>
          <p:cNvGrpSpPr/>
          <p:nvPr/>
        </p:nvGrpSpPr>
        <p:grpSpPr>
          <a:xfrm>
            <a:off x="4880646" y="261049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C4EBC-57FE-47FF-B1CC-6DD95B98819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F495765-7076-41DF-A2DE-D9012D7DE48A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1612A7-96A1-4BB6-8933-AA2A47E74893}"/>
              </a:ext>
            </a:extLst>
          </p:cNvPr>
          <p:cNvGrpSpPr/>
          <p:nvPr/>
        </p:nvGrpSpPr>
        <p:grpSpPr>
          <a:xfrm>
            <a:off x="7517188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F6AE6EB-7C10-4FDC-A292-D1D2AA8E8F7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FB81D1-BB49-4064-8729-3A04D56D239B}"/>
                </a:ext>
              </a:extLst>
            </p:cNvPr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ACB4A03-F411-4B19-861F-F8513BB7A865}"/>
              </a:ext>
            </a:extLst>
          </p:cNvPr>
          <p:cNvCxnSpPr>
            <a:stCxn id="144" idx="3"/>
            <a:endCxn id="161" idx="0"/>
          </p:cNvCxnSpPr>
          <p:nvPr/>
        </p:nvCxnSpPr>
        <p:spPr>
          <a:xfrm flipH="1">
            <a:off x="7019857" y="2203311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DD2824A-9A6B-425A-B9F1-CE78F1DAB88C}"/>
              </a:ext>
            </a:extLst>
          </p:cNvPr>
          <p:cNvCxnSpPr>
            <a:endCxn id="165" idx="0"/>
          </p:cNvCxnSpPr>
          <p:nvPr/>
        </p:nvCxnSpPr>
        <p:spPr>
          <a:xfrm>
            <a:off x="7949362" y="2187470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B5ADB13-2C59-45AD-888E-877F3DF9D930}"/>
              </a:ext>
            </a:extLst>
          </p:cNvPr>
          <p:cNvGrpSpPr/>
          <p:nvPr/>
        </p:nvGrpSpPr>
        <p:grpSpPr>
          <a:xfrm>
            <a:off x="6766695" y="2611185"/>
            <a:ext cx="506323" cy="506323"/>
            <a:chOff x="3733800" y="2008277"/>
            <a:chExt cx="506323" cy="506323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BCCD223-0D66-4EC0-B0A4-4F7950C84C3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9106021-3FB7-4C8F-811A-09CB258E3372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C1AA4DC-8329-4ADE-A17A-3AF28A7B8727}"/>
              </a:ext>
            </a:extLst>
          </p:cNvPr>
          <p:cNvGrpSpPr/>
          <p:nvPr/>
        </p:nvGrpSpPr>
        <p:grpSpPr>
          <a:xfrm>
            <a:off x="8416018" y="2611185"/>
            <a:ext cx="506323" cy="506323"/>
            <a:chOff x="3733800" y="2008277"/>
            <a:chExt cx="506323" cy="50632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FB5425E-72C2-4D43-9AFD-6F55F584DEE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615E02C-4864-4835-ADC4-56DCF3D40BF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6A06EF1-2D35-4724-85A8-AEDEC93B6FF4}"/>
              </a:ext>
            </a:extLst>
          </p:cNvPr>
          <p:cNvSpPr txBox="1"/>
          <p:nvPr/>
        </p:nvSpPr>
        <p:spPr>
          <a:xfrm>
            <a:off x="5256635" y="1124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D82A2E-6602-491F-804A-30154D0341DE}"/>
              </a:ext>
            </a:extLst>
          </p:cNvPr>
          <p:cNvSpPr txBox="1"/>
          <p:nvPr/>
        </p:nvSpPr>
        <p:spPr>
          <a:xfrm>
            <a:off x="3439175" y="1839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928D2F3-4FF8-4699-B317-AB083B4C8F3C}"/>
              </a:ext>
            </a:extLst>
          </p:cNvPr>
          <p:cNvSpPr txBox="1"/>
          <p:nvPr/>
        </p:nvSpPr>
        <p:spPr>
          <a:xfrm>
            <a:off x="7149144" y="184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FD22CA8-A743-4691-9084-7CE212ADF154}"/>
              </a:ext>
            </a:extLst>
          </p:cNvPr>
          <p:cNvSpPr txBox="1"/>
          <p:nvPr/>
        </p:nvSpPr>
        <p:spPr>
          <a:xfrm>
            <a:off x="2289945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91793D4-B788-4EEC-BE4F-66BE5E691DE3}"/>
              </a:ext>
            </a:extLst>
          </p:cNvPr>
          <p:cNvSpPr txBox="1"/>
          <p:nvPr/>
        </p:nvSpPr>
        <p:spPr>
          <a:xfrm>
            <a:off x="4509486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789351-6D0D-4B65-9D33-A85EAF327779}"/>
              </a:ext>
            </a:extLst>
          </p:cNvPr>
          <p:cNvSpPr txBox="1"/>
          <p:nvPr/>
        </p:nvSpPr>
        <p:spPr>
          <a:xfrm>
            <a:off x="6427697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C88E7DF-B727-4A55-B9A5-F085DF8F8FC9}"/>
              </a:ext>
            </a:extLst>
          </p:cNvPr>
          <p:cNvSpPr txBox="1"/>
          <p:nvPr/>
        </p:nvSpPr>
        <p:spPr>
          <a:xfrm>
            <a:off x="8023511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id="{32E19FEF-92B1-4279-AFDE-DE29B042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95356"/>
              </p:ext>
            </p:extLst>
          </p:nvPr>
        </p:nvGraphicFramePr>
        <p:xfrm>
          <a:off x="2579305" y="5140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Table 177">
            <a:extLst>
              <a:ext uri="{FF2B5EF4-FFF2-40B4-BE49-F238E27FC236}">
                <a16:creationId xmlns:a16="http://schemas.microsoft.com/office/drawing/2014/main" id="{A48DACB2-2C98-4FEC-84D0-94612369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96138"/>
              </p:ext>
            </p:extLst>
          </p:nvPr>
        </p:nvGraphicFramePr>
        <p:xfrm>
          <a:off x="2542434" y="55727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:a16="http://schemas.microsoft.com/office/drawing/2014/main" id="{574EB081-5387-4DA8-8356-CE6B774CD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77993"/>
              </p:ext>
            </p:extLst>
          </p:nvPr>
        </p:nvGraphicFramePr>
        <p:xfrm>
          <a:off x="2520312" y="5875143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165F8012-E534-45CB-9326-A7B591720D8C}"/>
              </a:ext>
            </a:extLst>
          </p:cNvPr>
          <p:cNvSpPr txBox="1"/>
          <p:nvPr/>
        </p:nvSpPr>
        <p:spPr>
          <a:xfrm>
            <a:off x="6004682" y="1087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L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0363A6C-3206-4045-B34E-4A7B7C143E6C}"/>
              </a:ext>
            </a:extLst>
          </p:cNvPr>
          <p:cNvSpPr txBox="1"/>
          <p:nvPr/>
        </p:nvSpPr>
        <p:spPr>
          <a:xfrm>
            <a:off x="4328031" y="18473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B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C477FF0-A318-4504-B720-C950BD57C7D5}"/>
              </a:ext>
            </a:extLst>
          </p:cNvPr>
          <p:cNvSpPr txBox="1"/>
          <p:nvPr/>
        </p:nvSpPr>
        <p:spPr>
          <a:xfrm>
            <a:off x="8005035" y="18326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70031F-8121-4DD2-83A1-874765AAE691}"/>
              </a:ext>
            </a:extLst>
          </p:cNvPr>
          <p:cNvSpPr txBox="1"/>
          <p:nvPr/>
        </p:nvSpPr>
        <p:spPr>
          <a:xfrm>
            <a:off x="5356466" y="26949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C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6F082-C2AE-42C1-A669-1936FFB24D43}"/>
              </a:ext>
            </a:extLst>
          </p:cNvPr>
          <p:cNvSpPr txBox="1"/>
          <p:nvPr/>
        </p:nvSpPr>
        <p:spPr>
          <a:xfrm>
            <a:off x="3142164" y="2709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J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CB5412A-EDC9-492D-8F62-3DC1BE51FE3D}"/>
              </a:ext>
            </a:extLst>
          </p:cNvPr>
          <p:cNvSpPr txBox="1"/>
          <p:nvPr/>
        </p:nvSpPr>
        <p:spPr>
          <a:xfrm>
            <a:off x="7259812" y="27092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5B0B99-430D-4222-BC56-5FFF8118414D}"/>
              </a:ext>
            </a:extLst>
          </p:cNvPr>
          <p:cNvSpPr txBox="1"/>
          <p:nvPr/>
        </p:nvSpPr>
        <p:spPr>
          <a:xfrm>
            <a:off x="8650564" y="23052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H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2" name="Content Placeholder 3">
            <a:extLst>
              <a:ext uri="{FF2B5EF4-FFF2-40B4-BE49-F238E27FC236}">
                <a16:creationId xmlns:a16="http://schemas.microsoft.com/office/drawing/2014/main" id="{7AFAA439-F636-4684-BD09-74F47C2D5EF9}"/>
              </a:ext>
            </a:extLst>
          </p:cNvPr>
          <p:cNvSpPr txBox="1">
            <a:spLocks/>
          </p:cNvSpPr>
          <p:nvPr/>
        </p:nvSpPr>
        <p:spPr>
          <a:xfrm>
            <a:off x="261128" y="1003561"/>
            <a:ext cx="4307824" cy="10485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Watch MULO for explanation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41DB0E79-924C-4AFD-A5B1-59B1B5D9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40287"/>
              </p:ext>
            </p:extLst>
          </p:nvPr>
        </p:nvGraphicFramePr>
        <p:xfrm>
          <a:off x="5057902" y="3573637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  <p:bldP spid="4" grpId="0"/>
      <p:bldP spid="72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83" grpId="0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While loop executed O(V) times</a:t>
            </a:r>
          </a:p>
          <a:p>
            <a:pPr lvl="1"/>
            <a:r>
              <a:rPr lang="en-AU" sz="14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400" dirty="0">
                <a:latin typeface="CMSS10"/>
              </a:rPr>
              <a:t>Removing vertex with smallest distance:  O(log V)</a:t>
            </a:r>
          </a:p>
          <a:p>
            <a:r>
              <a:rPr lang="en-AU" sz="1400" dirty="0">
                <a:latin typeface="CMSS10"/>
              </a:rPr>
              <a:t>Each edge is visited once: O(E) </a:t>
            </a:r>
          </a:p>
          <a:p>
            <a:pPr lvl="1"/>
            <a:r>
              <a:rPr lang="en-AU" sz="1400" dirty="0">
                <a:latin typeface="CMSS10"/>
              </a:rPr>
              <a:t>Updating the distance of a vertex: O(log V)</a:t>
            </a:r>
          </a:p>
          <a:p>
            <a:pPr lvl="1"/>
            <a:r>
              <a:rPr lang="en-AU" sz="1400" dirty="0">
                <a:latin typeface="CMSS10"/>
              </a:rPr>
              <a:t>Checking if u is finalized/discovered: O(1)</a:t>
            </a:r>
          </a:p>
          <a:p>
            <a:r>
              <a:rPr lang="en-AU" sz="1400" dirty="0">
                <a:latin typeface="CMSS10"/>
              </a:rPr>
              <a:t>Total cost: O(E log V + V log 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O(E log V) </a:t>
            </a:r>
            <a:r>
              <a:rPr lang="en-AU" sz="1400">
                <a:latin typeface="CMSS10"/>
                <a:sym typeface="Wingdings" panose="05000000000000000000" pitchFamily="2" charset="2"/>
              </a:rPr>
              <a:t>because O(E) &gt;= O(V)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for connected graphs.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254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586" y="6414623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58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5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734" y="1096657"/>
            <a:ext cx="4415325" cy="3690081"/>
          </a:xfrm>
        </p:spPr>
        <p:txBody>
          <a:bodyPr>
            <a:noAutofit/>
          </a:bodyPr>
          <a:lstStyle/>
          <a:p>
            <a:pPr marL="273050" indent="-185738"/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pPr marL="273050" indent="-185738"/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Discovered/Finalized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b="1" dirty="0" err="1">
                <a:latin typeface="CG Times" pitchFamily="18" charset="0"/>
              </a:rPr>
              <a:t>v.distance</a:t>
            </a:r>
            <a:r>
              <a:rPr lang="en-AU" sz="1200" b="1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strike="dblStrike" dirty="0">
                <a:latin typeface="CG Times" pitchFamily="18" charset="0"/>
              </a:rPr>
              <a:t>update the distance of 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to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Mark v as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55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44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24410" y="1034496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43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505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824410" y="2794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70580" y="509758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030104" y="509726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790439" y="510867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05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585574" y="29910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564511" y="510784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567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18953915">
            <a:off x="5640624" y="2587163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7836668" y="28156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343004" y="509944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554093" y="2543016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7" grpId="1" animBg="1"/>
      <p:bldP spid="14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87552"/>
            <a:ext cx="4146082" cy="4403598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Pop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the vertex v from the Discovered List with smallest distance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strike="dblStrike" dirty="0">
                <a:latin typeface="CG Times" pitchFamily="18" charset="0"/>
              </a:rPr>
              <a:t>update the distance of u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with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97879" y="971383"/>
            <a:ext cx="4710752" cy="2353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Total # of entries inserted in Discovered ?</a:t>
            </a:r>
          </a:p>
          <a:p>
            <a:pPr lvl="1"/>
            <a:r>
              <a:rPr lang="en-AU" sz="1400" dirty="0">
                <a:latin typeface="CMSS10"/>
              </a:rPr>
              <a:t>O(E)</a:t>
            </a:r>
          </a:p>
          <a:p>
            <a:r>
              <a:rPr lang="en-AU" sz="1400" dirty="0">
                <a:latin typeface="CMSS10"/>
              </a:rPr>
              <a:t>While loop executes O(E) times</a:t>
            </a:r>
          </a:p>
          <a:p>
            <a:pPr lvl="1"/>
            <a:r>
              <a:rPr lang="en-AU" sz="1400" dirty="0">
                <a:latin typeface="CMSS10"/>
              </a:rPr>
              <a:t>Pop vertex with smallest distance:  O(log E)</a:t>
            </a:r>
          </a:p>
          <a:p>
            <a:r>
              <a:rPr lang="en-AU" sz="1400" dirty="0">
                <a:latin typeface="CMSS10"/>
              </a:rPr>
              <a:t>Each edge is visited once:  O(E) </a:t>
            </a:r>
          </a:p>
          <a:p>
            <a:pPr lvl="1"/>
            <a:r>
              <a:rPr lang="en-AU" sz="1400" dirty="0">
                <a:latin typeface="CMSS10"/>
              </a:rPr>
              <a:t>inserting the distance of a vertex: O(log E)</a:t>
            </a:r>
          </a:p>
          <a:p>
            <a:r>
              <a:rPr lang="en-AU" sz="1400" dirty="0">
                <a:latin typeface="CMSS10"/>
              </a:rPr>
              <a:t>Total cost: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O(E log E)</a:t>
            </a:r>
          </a:p>
          <a:p>
            <a:r>
              <a:rPr lang="en-AU" sz="1400" dirty="0">
                <a:latin typeface="CMSS10"/>
                <a:sym typeface="Wingdings" panose="05000000000000000000" pitchFamily="2" charset="2"/>
              </a:rPr>
              <a:t>Since E &lt;=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, O(E log E)  O(E log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)  O(E log V) 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043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Proof of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4230" y="6433862"/>
            <a:ext cx="4572000" cy="365760"/>
          </a:xfrm>
        </p:spPr>
        <p:txBody>
          <a:bodyPr/>
          <a:lstStyle/>
          <a:p>
            <a:r>
              <a:rPr lang="en-AU" dirty="0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95800" y="59383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7382" y="6012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4495800" y="45990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87369" y="4673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6575246" y="5970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56828" y="6044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6526123" y="45990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07705" y="4673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2" name="Oval 41"/>
          <p:cNvSpPr/>
          <p:nvPr/>
        </p:nvSpPr>
        <p:spPr>
          <a:xfrm>
            <a:off x="3048000" y="52533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9569" y="5321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3480174" y="485223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6420" y="1033219"/>
            <a:ext cx="8976231" cy="2451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00B050"/>
                </a:solidFill>
              </a:rPr>
              <a:t>Claim:</a:t>
            </a:r>
            <a:r>
              <a:rPr lang="en-AU" sz="1400" dirty="0"/>
              <a:t> For every vertex v in Finalized,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Base Case (Finalized has only the source vertex s):</a:t>
            </a:r>
          </a:p>
          <a:p>
            <a:r>
              <a:rPr lang="en-AU" sz="1400" dirty="0" err="1"/>
              <a:t>s.distance</a:t>
            </a:r>
            <a:r>
              <a:rPr lang="en-AU" sz="1400" dirty="0"/>
              <a:t> = 0 which is the shortest distance from s to 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Inductive Step:</a:t>
            </a:r>
          </a:p>
          <a:p>
            <a:r>
              <a:rPr lang="en-AU" sz="1400" dirty="0"/>
              <a:t>Assume that the claim holds for all vertices in Finalized. Let v be the vertex with minimum distance in heap.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r>
              <a:rPr lang="en-AU" sz="1400" dirty="0"/>
              <a:t>All vertices adjacent to any Finalized vertex are in the heap and v has the smallest distance of these.</a:t>
            </a:r>
          </a:p>
          <a:p>
            <a:r>
              <a:rPr lang="en-AU" sz="1400" dirty="0">
                <a:solidFill>
                  <a:srgbClr val="FF0000"/>
                </a:solidFill>
              </a:rPr>
              <a:t>Assume</a:t>
            </a:r>
            <a:r>
              <a:rPr lang="en-AU" sz="1400" dirty="0"/>
              <a:t> that </a:t>
            </a:r>
            <a:r>
              <a:rPr lang="en-AU" sz="1400" dirty="0" err="1"/>
              <a:t>v.distance</a:t>
            </a:r>
            <a:r>
              <a:rPr lang="en-AU" sz="1400" dirty="0"/>
              <a:t> is not the shortest distance from s to v. </a:t>
            </a:r>
          </a:p>
          <a:p>
            <a:pPr lvl="1"/>
            <a:r>
              <a:rPr lang="en-AU" sz="1400" dirty="0"/>
              <a:t>This implies that there is a path P from s to v that is shorter than </a:t>
            </a:r>
            <a:r>
              <a:rPr lang="en-AU" sz="1400" dirty="0" err="1"/>
              <a:t>v.distance</a:t>
            </a:r>
            <a:r>
              <a:rPr lang="en-AU" sz="1400" dirty="0"/>
              <a:t> (e.g., P is s </a:t>
            </a:r>
            <a:r>
              <a:rPr lang="en-AU" sz="1400" dirty="0">
                <a:sym typeface="Wingdings" panose="05000000000000000000" pitchFamily="2" charset="2"/>
              </a:rPr>
              <a:t> b  c  v)</a:t>
            </a:r>
            <a:endParaRPr lang="en-AU" sz="1400" dirty="0"/>
          </a:p>
          <a:p>
            <a:pPr lvl="1"/>
            <a:r>
              <a:rPr lang="en-AU" sz="1400" dirty="0"/>
              <a:t>Such a path P must contain at least one vertex that is not Finalized</a:t>
            </a:r>
          </a:p>
          <a:p>
            <a:pPr lvl="2"/>
            <a:r>
              <a:rPr lang="en-AU" sz="1200" dirty="0"/>
              <a:t>Otherwise </a:t>
            </a:r>
            <a:r>
              <a:rPr lang="en-AU" sz="1200" dirty="0" err="1"/>
              <a:t>v.distance</a:t>
            </a:r>
            <a:r>
              <a:rPr lang="en-AU" sz="1200" dirty="0"/>
              <a:t> must have been updated to be the length of P  (e.g., P cannot be </a:t>
            </a:r>
            <a:r>
              <a:rPr lang="en-AU" sz="1200" dirty="0" err="1"/>
              <a:t>s</a:t>
            </a:r>
            <a:r>
              <a:rPr lang="en-AU" sz="1200" dirty="0" err="1">
                <a:sym typeface="Wingdings" panose="05000000000000000000" pitchFamily="2" charset="2"/>
              </a:rPr>
              <a:t>av</a:t>
            </a:r>
            <a:r>
              <a:rPr lang="en-AU" sz="1200" dirty="0">
                <a:sym typeface="Wingdings" panose="05000000000000000000" pitchFamily="2" charset="2"/>
              </a:rPr>
              <a:t>)</a:t>
            </a:r>
            <a:endParaRPr lang="en-AU" sz="1200" dirty="0"/>
          </a:p>
          <a:p>
            <a:pPr lvl="1"/>
            <a:r>
              <a:rPr lang="en-AU" sz="1400" dirty="0"/>
              <a:t>Let c be the first vertex on this path P that is not Finalized</a:t>
            </a:r>
          </a:p>
          <a:p>
            <a:pPr lvl="1"/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</a:t>
            </a:r>
            <a:r>
              <a:rPr lang="en-AU" sz="1400" dirty="0" err="1"/>
              <a:t>c.distance</a:t>
            </a:r>
            <a:r>
              <a:rPr lang="en-AU" sz="1400" dirty="0"/>
              <a:t> because both v and c are present in the heap and v is the root of the min-heap</a:t>
            </a:r>
          </a:p>
          <a:p>
            <a:pPr lvl="1"/>
            <a:r>
              <a:rPr lang="en-AU" sz="1400" dirty="0"/>
              <a:t>The above implies that </a:t>
            </a:r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 length</a:t>
            </a:r>
            <a:r>
              <a:rPr lang="en-AU" sz="1400" dirty="0"/>
              <a:t> of s </a:t>
            </a:r>
            <a:r>
              <a:rPr lang="en-AU" sz="1400" dirty="0">
                <a:sym typeface="Wingdings" panose="05000000000000000000" pitchFamily="2" charset="2"/>
              </a:rPr>
              <a:t> b  c ≤ length of P which contradicts the assumption</a:t>
            </a:r>
            <a:endParaRPr lang="en-AU" sz="14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3478123" y="569121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4569949" y="503125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5002123" y="485223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6649395" y="510015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6958297" y="503125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4915937" y="503125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4991319" y="622383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B5667DA-1544-4915-838A-7AE5C2EA6C9D}"/>
              </a:ext>
            </a:extLst>
          </p:cNvPr>
          <p:cNvSpPr/>
          <p:nvPr/>
        </p:nvSpPr>
        <p:spPr>
          <a:xfrm>
            <a:off x="8119705" y="517118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EABD0-2237-4437-AF19-1C73BF6E387B}"/>
              </a:ext>
            </a:extLst>
          </p:cNvPr>
          <p:cNvSpPr txBox="1"/>
          <p:nvPr/>
        </p:nvSpPr>
        <p:spPr>
          <a:xfrm>
            <a:off x="8236719" y="52031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E6BF0D-1446-4686-A3EA-8D07F8A1368D}"/>
              </a:ext>
            </a:extLst>
          </p:cNvPr>
          <p:cNvCxnSpPr>
            <a:cxnSpLocks/>
            <a:stCxn id="36" idx="6"/>
            <a:endCxn id="40" idx="3"/>
          </p:cNvCxnSpPr>
          <p:nvPr/>
        </p:nvCxnSpPr>
        <p:spPr>
          <a:xfrm flipV="1">
            <a:off x="7081569" y="5603359"/>
            <a:ext cx="1112285" cy="62048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D5193D-C99B-4E9E-A1D7-B62DAE2633B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001177" y="4915484"/>
            <a:ext cx="1192677" cy="3298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A8489A-8C4D-449E-95B8-4C3AEEA39C62}"/>
              </a:ext>
            </a:extLst>
          </p:cNvPr>
          <p:cNvCxnSpPr>
            <a:cxnSpLocks/>
          </p:cNvCxnSpPr>
          <p:nvPr/>
        </p:nvCxnSpPr>
        <p:spPr>
          <a:xfrm flipV="1">
            <a:off x="5003138" y="5031251"/>
            <a:ext cx="1621231" cy="108644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Single Source Single Target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Single source single target problem can be solved using the same algorithms except that the algorithm stops as soon as the target vertex t is finalized.</a:t>
            </a:r>
          </a:p>
          <a:p>
            <a:r>
              <a:rPr lang="en-AU" sz="2000" dirty="0"/>
              <a:t>The algorithms we saw earlier return only the shortest distances</a:t>
            </a:r>
          </a:p>
          <a:p>
            <a:r>
              <a:rPr lang="en-AU" sz="2000" dirty="0"/>
              <a:t>To get the shortest path</a:t>
            </a:r>
          </a:p>
          <a:p>
            <a:pPr lvl="1"/>
            <a:r>
              <a:rPr lang="en-AU" sz="1500" dirty="0"/>
              <a:t>When a vertex u is finalized, we also store the previous vertex v that leads to this shortest distance</a:t>
            </a:r>
          </a:p>
          <a:p>
            <a:pPr lvl="1"/>
            <a:r>
              <a:rPr lang="en-AU" sz="1500" dirty="0"/>
              <a:t>Shortest path then can be recovered easily using this information</a:t>
            </a:r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30114" y="987552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4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endParaRPr lang="en-AU" sz="1600" dirty="0">
              <a:solidFill>
                <a:srgbClr val="FF0000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10, 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0386" y="511229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B,10, </a:t>
            </a:r>
            <a:r>
              <a:rPr lang="en-AU" sz="1400" u="sng" dirty="0">
                <a:solidFill>
                  <a:srgbClr val="00B050"/>
                </a:solidFill>
              </a:rPr>
              <a:t>A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10584" y="25334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69672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B,8,</a:t>
            </a:r>
            <a:r>
              <a:rPr lang="en-AU" sz="1600" u="sng" dirty="0">
                <a:solidFill>
                  <a:srgbClr val="00B050"/>
                </a:solidFill>
              </a:rPr>
              <a:t>C</a:t>
            </a:r>
            <a:endParaRPr lang="en-AU" sz="1600" u="sng" baseline="-25000" dirty="0">
              <a:solidFill>
                <a:srgbClr val="00B05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D,14,</a:t>
            </a:r>
            <a:r>
              <a:rPr lang="en-AU" sz="1400" u="sng" dirty="0">
                <a:solidFill>
                  <a:srgbClr val="00B050"/>
                </a:solidFill>
              </a:rPr>
              <a:t>C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7950270" y="25280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13,E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D,13,</a:t>
            </a:r>
            <a:r>
              <a:rPr lang="en-AU" sz="1400" u="sng" dirty="0">
                <a:solidFill>
                  <a:srgbClr val="00B050"/>
                </a:solidFill>
              </a:rPr>
              <a:t>E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87601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65802" y="25424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951" y="510037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D,9,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77166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736736" y="5791200"/>
            <a:ext cx="96886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r>
              <a:rPr lang="en-AU" dirty="0">
                <a:solidFill>
                  <a:srgbClr val="00B050"/>
                </a:solidFill>
              </a:rPr>
              <a:t>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80302" y="58115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Shortest Path: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219200"/>
            <a:ext cx="5070947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Now, the shortest path from </a:t>
            </a:r>
            <a:r>
              <a:rPr lang="en-AU" sz="1600" b="1" u="sng" dirty="0">
                <a:latin typeface="CG Times" pitchFamily="18" charset="0"/>
              </a:rPr>
              <a:t>source</a:t>
            </a:r>
            <a:r>
              <a:rPr lang="en-AU" sz="1600" dirty="0">
                <a:latin typeface="CG Times" pitchFamily="18" charset="0"/>
              </a:rPr>
              <a:t> to any </a:t>
            </a:r>
            <a:r>
              <a:rPr lang="en-AU" sz="1600" b="1" u="sng" dirty="0">
                <a:latin typeface="CG Times" pitchFamily="18" charset="0"/>
              </a:rPr>
              <a:t>target</a:t>
            </a:r>
            <a:r>
              <a:rPr lang="en-AU" sz="16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G Times" pitchFamily="18" charset="0"/>
              </a:rPr>
              <a:t>Example: Path from A to D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600" dirty="0">
                <a:latin typeface="CG Times" pitchFamily="18" charset="0"/>
              </a:rPr>
              <a:t> </a:t>
            </a:r>
            <a:r>
              <a:rPr lang="en-AU" sz="1600" dirty="0">
                <a:latin typeface="CG Times" pitchFamily="18" charset="0"/>
                <a:sym typeface="Wingdings" panose="05000000000000000000" pitchFamily="2" charset="2"/>
              </a:rPr>
              <a:t> </a:t>
            </a:r>
            <a:r>
              <a:rPr lang="en-AU" sz="1600" dirty="0">
                <a:latin typeface="CG Times" pitchFamily="18" charset="0"/>
              </a:rPr>
              <a:t> target</a:t>
            </a:r>
          </a:p>
          <a:p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While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!= source:</a:t>
            </a:r>
          </a:p>
          <a:p>
            <a:pPr lvl="1"/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Append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current.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prev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before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in the path</a:t>
            </a:r>
          </a:p>
          <a:p>
            <a:pPr lvl="1"/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=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.prev</a:t>
            </a: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CG Times" pitchFamily="18" charset="0"/>
            </a:endParaRPr>
          </a:p>
          <a:p>
            <a:pPr lvl="1"/>
            <a:endParaRPr lang="en-AU" sz="11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933812" y="256196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91710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76245" y="25612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7783091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15EA3D-4EDE-4940-A1EF-CB1EA6FC8BAA}"/>
              </a:ext>
            </a:extLst>
          </p:cNvPr>
          <p:cNvSpPr/>
          <p:nvPr/>
        </p:nvSpPr>
        <p:spPr>
          <a:xfrm>
            <a:off x="6123077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DCCB0-5C87-433A-A767-D9D0D0FA2714}"/>
              </a:ext>
            </a:extLst>
          </p:cNvPr>
          <p:cNvCxnSpPr>
            <a:stCxn id="66" idx="3"/>
            <a:endCxn id="148" idx="1"/>
          </p:cNvCxnSpPr>
          <p:nvPr/>
        </p:nvCxnSpPr>
        <p:spPr>
          <a:xfrm flipV="1">
            <a:off x="6885077" y="5981700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3794A5F-9354-4564-B86A-A909C3D8ED29}"/>
              </a:ext>
            </a:extLst>
          </p:cNvPr>
          <p:cNvSpPr/>
          <p:nvPr/>
        </p:nvSpPr>
        <p:spPr>
          <a:xfrm>
            <a:off x="4462348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413301-1DD9-46C5-A6BE-36089B887318}"/>
              </a:ext>
            </a:extLst>
          </p:cNvPr>
          <p:cNvCxnSpPr>
            <a:stCxn id="72" idx="3"/>
          </p:cNvCxnSpPr>
          <p:nvPr/>
        </p:nvCxnSpPr>
        <p:spPr>
          <a:xfrm flipV="1">
            <a:off x="5224348" y="5978674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9479F6-0386-415D-8EC8-1BEAEA8D58DA}"/>
              </a:ext>
            </a:extLst>
          </p:cNvPr>
          <p:cNvCxnSpPr/>
          <p:nvPr/>
        </p:nvCxnSpPr>
        <p:spPr>
          <a:xfrm flipV="1">
            <a:off x="3563977" y="5983123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29" grpId="0" animBg="1"/>
      <p:bldP spid="129" grpId="1" animBg="1"/>
      <p:bldP spid="137" grpId="0" animBg="1"/>
      <p:bldP spid="143" grpId="0" animBg="1"/>
      <p:bldP spid="143" grpId="1" animBg="1"/>
      <p:bldP spid="147" grpId="0" animBg="1"/>
      <p:bldP spid="147" grpId="1" animBg="1"/>
      <p:bldP spid="66" grpId="0" animBg="1"/>
      <p:bldP spid="7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Problems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can be improved significantly using a min-heap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BFS and Dijkstra’s algorithm and implement these</a:t>
            </a:r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Bellman-Ford, Transitive Closure and </a:t>
            </a:r>
            <a:r>
              <a:rPr lang="en-AU" sz="2000" dirty="0" err="1"/>
              <a:t>Warshall</a:t>
            </a:r>
            <a:r>
              <a:rPr lang="en-AU" sz="2000" dirty="0"/>
              <a:t>-Floyd Algorithms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0000"/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000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308695" y="22721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9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  <a:endCxn id="24" idx="7"/>
          </p:cNvCxnSpPr>
          <p:nvPr/>
        </p:nvCxnSpPr>
        <p:spPr>
          <a:xfrm flipH="1">
            <a:off x="2794374" y="2260974"/>
            <a:ext cx="1341842" cy="37689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00665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7" idx="1"/>
          </p:cNvCxnSpPr>
          <p:nvPr/>
        </p:nvCxnSpPr>
        <p:spPr>
          <a:xfrm>
            <a:off x="4308695" y="2272139"/>
            <a:ext cx="1333436" cy="1943887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3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276635" y="22721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8940" y="41418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54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Problems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868523" y="2260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</p:cNvCxnSpPr>
          <p:nvPr/>
        </p:nvCxnSpPr>
        <p:spPr>
          <a:xfrm>
            <a:off x="4308695" y="2272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600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</TotalTime>
  <Words>4840</Words>
  <Application>Microsoft Office PowerPoint</Application>
  <PresentationFormat>On-screen Show (4:3)</PresentationFormat>
  <Paragraphs>1372</Paragraphs>
  <Slides>48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Black</vt:lpstr>
      <vt:lpstr>Calibri</vt:lpstr>
      <vt:lpstr>CG Times</vt:lpstr>
      <vt:lpstr>CMSS10</vt:lpstr>
      <vt:lpstr>CMSSI10</vt:lpstr>
      <vt:lpstr>txtt</vt:lpstr>
      <vt:lpstr>Wingdings</vt:lpstr>
      <vt:lpstr>Wingdings 2</vt:lpstr>
      <vt:lpstr>Civic</vt:lpstr>
      <vt:lpstr>1_Civic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Undirected Graph - Example</vt:lpstr>
      <vt:lpstr>Directed Graph - Example</vt:lpstr>
      <vt:lpstr>Undirected Weighted Graph - Example</vt:lpstr>
      <vt:lpstr>Directed Weighted Graph - Example</vt:lpstr>
      <vt:lpstr>Graphs – Formal notations</vt:lpstr>
      <vt:lpstr>Some Graph Properties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Outline</vt:lpstr>
      <vt:lpstr>Shortest Path Problem</vt:lpstr>
      <vt:lpstr>Shortest Path Algorithms</vt:lpstr>
      <vt:lpstr>Outline</vt:lpstr>
      <vt:lpstr>Breadth First Search (BFS)</vt:lpstr>
      <vt:lpstr>Breadth First Search (BFS)</vt:lpstr>
      <vt:lpstr>Outline</vt:lpstr>
      <vt:lpstr>Dijkstra’s Algorithm</vt:lpstr>
      <vt:lpstr>Dijkstra’s Algorithm</vt:lpstr>
      <vt:lpstr>Dijkstra’s Algorithm</vt:lpstr>
      <vt:lpstr>Outline</vt:lpstr>
      <vt:lpstr>Properties of a min-heap</vt:lpstr>
      <vt:lpstr>Heap can be represented as an array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Complexity of up-heap</vt:lpstr>
      <vt:lpstr>Outline</vt:lpstr>
      <vt:lpstr>Dijkstra’s Algorithm using min-heap</vt:lpstr>
      <vt:lpstr>Dijkstra’s Algorithm using min-heap</vt:lpstr>
      <vt:lpstr>Dijkstra’s Algorithm</vt:lpstr>
      <vt:lpstr>Dijkstra’s Algorithm: Alternative implementation</vt:lpstr>
      <vt:lpstr>Dijkstra’s Algorithm: Alternative implementation</vt:lpstr>
      <vt:lpstr>Proof of Correctness</vt:lpstr>
      <vt:lpstr>Single Source Single Target</vt:lpstr>
      <vt:lpstr>Dijkstra’s Algorithm: Recovering Path</vt:lpstr>
      <vt:lpstr>Dijkstra’s Algorithm: Recovering Path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2969</cp:revision>
  <dcterms:created xsi:type="dcterms:W3CDTF">2006-08-16T00:00:00Z</dcterms:created>
  <dcterms:modified xsi:type="dcterms:W3CDTF">2018-04-26T00:33:29Z</dcterms:modified>
</cp:coreProperties>
</file>