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0"/>
  </p:notesMasterIdLst>
  <p:sldIdLst>
    <p:sldId id="256" r:id="rId2"/>
    <p:sldId id="291" r:id="rId3"/>
    <p:sldId id="257" r:id="rId4"/>
    <p:sldId id="292" r:id="rId5"/>
    <p:sldId id="32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3" r:id="rId23"/>
    <p:sldId id="317" r:id="rId24"/>
    <p:sldId id="318" r:id="rId25"/>
    <p:sldId id="319" r:id="rId26"/>
    <p:sldId id="320" r:id="rId27"/>
    <p:sldId id="310" r:id="rId28"/>
    <p:sldId id="289" r:id="rId29"/>
    <p:sldId id="323" r:id="rId30"/>
    <p:sldId id="258" r:id="rId31"/>
    <p:sldId id="259" r:id="rId32"/>
    <p:sldId id="260" r:id="rId33"/>
    <p:sldId id="261" r:id="rId34"/>
    <p:sldId id="264" r:id="rId35"/>
    <p:sldId id="265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314" r:id="rId45"/>
    <p:sldId id="31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32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28/10/2016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oodle.vle.monash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" TargetMode="External"/><Relationship Id="rId2" Type="http://schemas.openxmlformats.org/officeDocument/2006/relationships/hyperlink" Target="http://www.csse.monash.edu.au/courseware/cse2304/200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ash.edu/exams/changes/special-consider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monash.edu.au/infotech/resources/students/assignments/polici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" TargetMode="External"/><Relationship Id="rId2" Type="http://schemas.openxmlformats.org/officeDocument/2006/relationships/hyperlink" Target="http://www.codeforce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lW_M_HVQ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gr/complexity/" TargetMode="External"/><Relationship Id="rId2" Type="http://schemas.openxmlformats.org/officeDocument/2006/relationships/hyperlink" Target="https://www.youtube.com/watch?v=V42FBiohc6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han.phan@monash.edu" TargetMode="External"/><Relationship Id="rId3" Type="http://schemas.openxmlformats.org/officeDocument/2006/relationships/hyperlink" Target="http://www.csse.monash.edu.au/~karun/Site/Home.html" TargetMode="External"/><Relationship Id="rId7" Type="http://schemas.openxmlformats.org/officeDocument/2006/relationships/hyperlink" Target="mailto:chaluka.salgado@monash.edu" TargetMode="External"/><Relationship Id="rId2" Type="http://schemas.openxmlformats.org/officeDocument/2006/relationships/hyperlink" Target="mailto:arun.konagurthu@monash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mmar.sohail@monash.edu" TargetMode="External"/><Relationship Id="rId5" Type="http://schemas.openxmlformats.org/officeDocument/2006/relationships/hyperlink" Target="http://www.aamircheema.com/" TargetMode="External"/><Relationship Id="rId4" Type="http://schemas.openxmlformats.org/officeDocument/2006/relationships/hyperlink" Target="mailto:aamir.cheema@monash.edu" TargetMode="External"/><Relationship Id="rId9" Type="http://schemas.openxmlformats.org/officeDocument/2006/relationships/hyperlink" Target="mailto:liguang.zhu@monas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97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Course Material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Your main portal will be, as you already know, the unit's </a:t>
            </a:r>
            <a:r>
              <a:rPr lang="en-AU" sz="2400" dirty="0" smtClean="0">
                <a:solidFill>
                  <a:srgbClr val="000000"/>
                </a:solidFill>
                <a:latin typeface="CMSSBX10"/>
              </a:rPr>
              <a:t>Moodle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page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http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://moodle.vle.monash.edu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/</a:t>
            </a:r>
            <a:endParaRPr lang="en-AU" sz="2400" dirty="0" smtClean="0">
              <a:solidFill>
                <a:srgbClr val="0000FF"/>
              </a:solidFill>
              <a:latin typeface="txtt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Material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available on M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oodle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will include:</a:t>
            </a:r>
          </a:p>
          <a:p>
            <a:pPr lvl="1"/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Introductory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Notes</a:t>
            </a:r>
          </a:p>
          <a:p>
            <a:pPr lvl="1"/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Lecture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slides</a:t>
            </a:r>
          </a:p>
          <a:p>
            <a:pPr lvl="1"/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Additional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references</a:t>
            </a:r>
          </a:p>
          <a:p>
            <a:pPr lvl="1"/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Practical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(Lab) sheets</a:t>
            </a:r>
          </a:p>
          <a:p>
            <a:pPr lvl="1"/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Tutorial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sheets</a:t>
            </a:r>
          </a:p>
          <a:p>
            <a:r>
              <a:rPr lang="en-AU" sz="2400" dirty="0">
                <a:solidFill>
                  <a:srgbClr val="800080"/>
                </a:solidFill>
                <a:latin typeface="txbtt"/>
              </a:rPr>
              <a:t>Remember(!)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subscribe to forums and set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your e-mail forward</a:t>
            </a:r>
            <a:endParaRPr lang="en-AU" sz="2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73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Online reading and research material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>
            <a:normAutofit fontScale="700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This courseware is built directly on material developed during the previous avatar of FIT2004 (between 1999-2006, when it was called CSE2304). This following link contains a treasure trove of source material on this unit that we will rely on this semester: 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http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://www.csse.monash.edu.au/courseware/cse2304/2006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2"/>
              </a:rPr>
              <a:t>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highly recommended that all students navigate through this online material, in addition to the lecture slides on M</a:t>
            </a:r>
            <a:r>
              <a:rPr lang="en-AU" sz="2800" dirty="0" smtClean="0">
                <a:solidFill>
                  <a:srgbClr val="000000"/>
                </a:solidFill>
                <a:latin typeface="CMSS10"/>
              </a:rPr>
              <a:t>oodle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Following this material, will widen the boundaries of your learning on this topic.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Especially, there are a number of </a:t>
            </a:r>
            <a:r>
              <a:rPr lang="en-AU" sz="2800" dirty="0" err="1">
                <a:solidFill>
                  <a:srgbClr val="000000"/>
                </a:solidFill>
                <a:latin typeface="CMSS10"/>
              </a:rPr>
              <a:t>Javascript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-based interactive research material explaining various Algorithms and Data Structures at this link: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</a:t>
            </a:r>
            <a:r>
              <a:rPr lang="en-AU" sz="2400" dirty="0" smtClean="0">
                <a:solidFill>
                  <a:srgbClr val="0000FF"/>
                </a:solidFill>
                <a:latin typeface="txtt"/>
                <a:hlinkClick r:id="rId3"/>
              </a:rPr>
              <a:t>lloyd/tildeAlgDS</a:t>
            </a:r>
            <a:r>
              <a:rPr lang="en-AU" sz="2900" dirty="0" smtClean="0">
                <a:solidFill>
                  <a:srgbClr val="000000"/>
                </a:solidFill>
                <a:latin typeface="CMSS10"/>
              </a:rPr>
              <a:t>.They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are fun and pretty insightful to play around with.</a:t>
            </a:r>
          </a:p>
        </p:txBody>
      </p:sp>
    </p:spTree>
    <p:extLst>
      <p:ext uri="{BB962C8B-B14F-4D97-AF65-F5344CB8AC3E}">
        <p14:creationId xmlns:p14="http://schemas.microsoft.com/office/powerpoint/2010/main" val="31005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Textbook reference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19200"/>
            <a:ext cx="7324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3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(Highly) recommended readings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This subject has immense practical value for your development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into professional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programmers, technicians, software engineers,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computer scientists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etc. Therefore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you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should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read beyond what is prescribed for this unit.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Additional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books you might want to refer to (from time-to-time,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even beyond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this unit):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Thomas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H.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Charles E.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Leiserson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Ronald L.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Rivest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Cliord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Stein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 </a:t>
            </a:r>
            <a:r>
              <a:rPr lang="en-AU" sz="2000" i="1" dirty="0">
                <a:solidFill>
                  <a:srgbClr val="0000FF"/>
                </a:solidFill>
                <a:latin typeface="CMSSI10"/>
              </a:rPr>
              <a:t>Introduction to Algorithms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.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3rd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Edition. The MIT Press &amp;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Mc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Graw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Hill.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Donald Knuth, </a:t>
            </a:r>
            <a:r>
              <a:rPr lang="en-AU" sz="2000" i="1" dirty="0" smtClean="0">
                <a:solidFill>
                  <a:srgbClr val="0000FF"/>
                </a:solidFill>
                <a:latin typeface="CMSSI10"/>
              </a:rPr>
              <a:t>The Art of Computer Programming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, Pearson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 (Pretty expensive, but good-value-for-money for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serious programmers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; library has copies!)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322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Course Structure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Autofit/>
          </a:bodyPr>
          <a:lstStyle/>
          <a:p>
            <a:r>
              <a:rPr lang="en-AU" sz="1800" b="1" dirty="0" smtClean="0">
                <a:solidFill>
                  <a:srgbClr val="00B050"/>
                </a:solidFill>
                <a:latin typeface="CMSS10"/>
              </a:rPr>
              <a:t>Lectures</a:t>
            </a:r>
          </a:p>
          <a:p>
            <a:pPr lvl="1"/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Mondays 17:00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to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19:00 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@</a:t>
            </a:r>
            <a:r>
              <a:rPr lang="en-AU" sz="1800" dirty="0" smtClean="0">
                <a:solidFill>
                  <a:srgbClr val="800080"/>
                </a:solidFill>
                <a:latin typeface="txbtt"/>
              </a:rPr>
              <a:t>CL_21Rnf/S7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  <a:p>
            <a:r>
              <a:rPr lang="en-AU" sz="1800" b="1" dirty="0" smtClean="0">
                <a:solidFill>
                  <a:srgbClr val="00B050"/>
                </a:solidFill>
                <a:latin typeface="CMSS10"/>
              </a:rPr>
              <a:t>Practicals/</a:t>
            </a:r>
            <a:r>
              <a:rPr lang="en-AU" sz="1800" b="1" dirty="0" err="1" smtClean="0">
                <a:solidFill>
                  <a:srgbClr val="00B050"/>
                </a:solidFill>
                <a:latin typeface="CMSS10"/>
              </a:rPr>
              <a:t>Pracs</a:t>
            </a:r>
            <a:r>
              <a:rPr lang="en-AU" sz="1800" b="1" dirty="0" smtClean="0">
                <a:solidFill>
                  <a:srgbClr val="00B050"/>
                </a:solidFill>
                <a:latin typeface="CMSS10"/>
              </a:rPr>
              <a:t>/Labs</a:t>
            </a:r>
            <a:r>
              <a:rPr lang="en-AU" sz="1800" dirty="0" smtClean="0">
                <a:solidFill>
                  <a:srgbClr val="3333B3"/>
                </a:solidFill>
                <a:latin typeface="CMSS10"/>
              </a:rPr>
              <a:t> </a:t>
            </a:r>
            <a:r>
              <a:rPr lang="en-AU" sz="1800" dirty="0">
                <a:solidFill>
                  <a:srgbClr val="3333B3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refer to your timetable in allocate+</a:t>
            </a:r>
            <a:r>
              <a:rPr lang="en-AU" sz="1800" dirty="0">
                <a:solidFill>
                  <a:srgbClr val="3333B3"/>
                </a:solidFill>
                <a:latin typeface="CMSS10"/>
              </a:rPr>
              <a:t>)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Every week,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starting week 2</a:t>
            </a:r>
          </a:p>
          <a:p>
            <a:pPr lvl="1"/>
            <a:r>
              <a:rPr lang="en-AU" sz="1800" dirty="0" err="1">
                <a:solidFill>
                  <a:srgbClr val="000000"/>
                </a:solidFill>
                <a:latin typeface="CMSS10"/>
              </a:rPr>
              <a:t>Pracs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in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weeks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2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3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5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7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9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11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are </a:t>
            </a:r>
            <a:r>
              <a:rPr lang="en-AU" sz="1800" dirty="0">
                <a:solidFill>
                  <a:srgbClr val="FF0000"/>
                </a:solidFill>
                <a:latin typeface="CMSSBX10"/>
              </a:rPr>
              <a:t>NOT assessed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and conducted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over a 2 hour slot (except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‘practice’ lab in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wk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2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which will go on for the full 3 hrs).</a:t>
            </a:r>
          </a:p>
          <a:p>
            <a:pPr lvl="1"/>
            <a:r>
              <a:rPr lang="en-AU" sz="1800" dirty="0" err="1">
                <a:solidFill>
                  <a:srgbClr val="000000"/>
                </a:solidFill>
                <a:latin typeface="CMSS10"/>
              </a:rPr>
              <a:t>Pracs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in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weeks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4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6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8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10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12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are </a:t>
            </a:r>
            <a:r>
              <a:rPr lang="en-AU" sz="1800" dirty="0">
                <a:solidFill>
                  <a:srgbClr val="FF0000"/>
                </a:solidFill>
                <a:latin typeface="CMSSBX10"/>
              </a:rPr>
              <a:t>ASSESSED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and conducted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over a 3 =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1.5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+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1.5 hour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slot (where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last 1.5 hour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is used for marking/assessment).</a:t>
            </a:r>
          </a:p>
          <a:p>
            <a:r>
              <a:rPr lang="en-AU" sz="1800" b="1" dirty="0">
                <a:solidFill>
                  <a:srgbClr val="00B050"/>
                </a:solidFill>
                <a:latin typeface="CMSS10"/>
              </a:rPr>
              <a:t>Tutorials/Tutes</a:t>
            </a:r>
            <a:r>
              <a:rPr lang="en-AU" sz="1800" dirty="0">
                <a:solidFill>
                  <a:srgbClr val="3333B3"/>
                </a:solidFill>
                <a:latin typeface="CMSS10"/>
              </a:rPr>
              <a:t> (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refer to your timetable in allocate+</a:t>
            </a:r>
            <a:r>
              <a:rPr lang="en-AU" sz="1800" dirty="0">
                <a:solidFill>
                  <a:srgbClr val="3333B3"/>
                </a:solidFill>
                <a:latin typeface="CMSS10"/>
              </a:rPr>
              <a:t>):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1 hour fortnightly,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starting week 3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Weeks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3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5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7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9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11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This 1 hour slot will immediately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precede 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non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-assessed </a:t>
            </a:r>
            <a:r>
              <a:rPr lang="en-AU" sz="1800" dirty="0" err="1" smtClean="0">
                <a:solidFill>
                  <a:srgbClr val="000000"/>
                </a:solidFill>
                <a:latin typeface="CMSS10"/>
              </a:rPr>
              <a:t>pracs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 weeks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3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5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7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9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11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2386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Tutorials (in more details)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1 hour fortnightly, 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compulsory</a:t>
            </a:r>
          </a:p>
          <a:p>
            <a:endParaRPr lang="en-AU" sz="1800" dirty="0">
              <a:solidFill>
                <a:srgbClr val="FF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Weeks 3,5,7,9,11</a:t>
            </a: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Locations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and times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(see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Allocate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+)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Notes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are made available during semester and may be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downloadable from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Moodle</a:t>
            </a: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Tutorials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must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attempted during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self-study beforehand</a:t>
            </a: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Tutorials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provide, among other things, background to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pracs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especially those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that are assessed.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990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Pracs</a:t>
            </a:r>
            <a:r>
              <a:rPr lang="en-AU" dirty="0" smtClean="0">
                <a:latin typeface="Arial Black" panose="020B0A04020102020204" pitchFamily="34" charset="0"/>
              </a:rPr>
              <a:t> (in more details)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Held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weekly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starting week 2, all the way through to week 12.</a:t>
            </a: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Locations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and times see Allocate+.</a:t>
            </a: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3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hour </a:t>
            </a:r>
            <a:r>
              <a:rPr lang="en-AU" sz="1800" dirty="0">
                <a:solidFill>
                  <a:srgbClr val="FF0000"/>
                </a:solidFill>
                <a:latin typeface="CMSSBX10"/>
              </a:rPr>
              <a:t>Assessed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lab in Weeks 4, 6, 8, 10 and 12.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The </a:t>
            </a:r>
            <a:r>
              <a:rPr lang="en-AU" sz="1800" dirty="0" smtClean="0">
                <a:solidFill>
                  <a:srgbClr val="800080"/>
                </a:solidFill>
                <a:latin typeface="txbtt"/>
              </a:rPr>
              <a:t>last 1-1.5 hour during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these weeks will be used for marking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Conducted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by your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Tutors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Organize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your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computer account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before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first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in week 2,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if you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don't already have one.</a:t>
            </a:r>
          </a:p>
          <a:p>
            <a:endParaRPr lang="en-AU" sz="1800" b="1" dirty="0" smtClean="0">
              <a:solidFill>
                <a:srgbClr val="FF0000"/>
              </a:solidFill>
              <a:latin typeface="CMSS10"/>
            </a:endParaRPr>
          </a:p>
          <a:p>
            <a:r>
              <a:rPr lang="en-AU" sz="1800" b="1" dirty="0" smtClean="0">
                <a:solidFill>
                  <a:srgbClr val="FF0000"/>
                </a:solidFill>
                <a:latin typeface="CMSS10"/>
              </a:rPr>
              <a:t>Important: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 All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programming questions in your lab have to be done in </a:t>
            </a:r>
            <a:r>
              <a:rPr lang="en-AU" sz="1800" dirty="0" smtClean="0">
                <a:solidFill>
                  <a:srgbClr val="008000"/>
                </a:solidFill>
                <a:latin typeface="txbtt"/>
              </a:rPr>
              <a:t>Python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programming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language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207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Marks and hurdles - </a:t>
            </a:r>
            <a:r>
              <a:rPr lang="en-AU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IMPORTANT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3333B3"/>
                </a:solidFill>
                <a:latin typeface="CMSS10"/>
              </a:rPr>
              <a:t>To pass FIT2004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Your marks must average to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at least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5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0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% of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total marks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for this unit,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and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you must pass each of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hurdles</a:t>
            </a:r>
          </a:p>
          <a:p>
            <a:pPr lvl="1"/>
            <a:endParaRPr lang="en-AU" sz="1800" dirty="0" smtClean="0">
              <a:solidFill>
                <a:srgbClr val="3333B3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3333B3"/>
                </a:solidFill>
                <a:latin typeface="CMSS10"/>
              </a:rPr>
              <a:t>Prac</a:t>
            </a:r>
            <a:r>
              <a:rPr lang="en-AU" sz="1800" dirty="0" smtClean="0">
                <a:solidFill>
                  <a:srgbClr val="3333B3"/>
                </a:solidFill>
                <a:latin typeface="CMSS10"/>
              </a:rPr>
              <a:t> </a:t>
            </a:r>
            <a:r>
              <a:rPr lang="en-AU" sz="1800" dirty="0">
                <a:solidFill>
                  <a:srgbClr val="3333B3"/>
                </a:solidFill>
                <a:latin typeface="CMSS10"/>
              </a:rPr>
              <a:t>class assessments = 30% of total semester marks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Total in-semester marks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=30 out of 100,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with 6 marks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per assessed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in weeks 4,6,8,10,12 .</a:t>
            </a:r>
          </a:p>
          <a:p>
            <a:pPr lvl="1"/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HURDLE: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You should score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at least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4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0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% of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in-semester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marks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(i.e.,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12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out of 30 marks)</a:t>
            </a:r>
            <a:endParaRPr lang="en-AU" sz="1800" dirty="0">
              <a:solidFill>
                <a:srgbClr val="000000"/>
              </a:solidFill>
              <a:latin typeface="CMSY10"/>
            </a:endParaRPr>
          </a:p>
          <a:p>
            <a:pPr marL="0" indent="0">
              <a:buNone/>
            </a:pPr>
            <a:endParaRPr lang="en-AU" sz="1800" dirty="0" smtClean="0">
              <a:solidFill>
                <a:srgbClr val="3333B3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3333B3"/>
                </a:solidFill>
                <a:latin typeface="CMSS10"/>
              </a:rPr>
              <a:t>End-of-Semester </a:t>
            </a:r>
            <a:r>
              <a:rPr lang="en-AU" sz="1800" dirty="0">
                <a:solidFill>
                  <a:srgbClr val="3333B3"/>
                </a:solidFill>
                <a:latin typeface="CMSS10"/>
              </a:rPr>
              <a:t>Examination = 70% of total semester marks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End-of-Semester (written) exam carries 70 marks.</a:t>
            </a:r>
          </a:p>
          <a:p>
            <a:pPr lvl="1"/>
            <a:r>
              <a:rPr lang="en-AU" sz="1800" smtClean="0">
                <a:solidFill>
                  <a:srgbClr val="FF0000"/>
                </a:solidFill>
                <a:latin typeface="CMSS10"/>
              </a:rPr>
              <a:t>HURDLE: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You should score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at </a:t>
            </a:r>
            <a:r>
              <a:rPr lang="en-AU" sz="1800">
                <a:solidFill>
                  <a:srgbClr val="000000"/>
                </a:solidFill>
                <a:latin typeface="CMSSBX10"/>
              </a:rPr>
              <a:t>least </a:t>
            </a:r>
            <a:r>
              <a:rPr lang="en-AU" sz="1800" smtClean="0">
                <a:solidFill>
                  <a:srgbClr val="000000"/>
                </a:solidFill>
                <a:latin typeface="CMSSBX10"/>
              </a:rPr>
              <a:t>4</a:t>
            </a:r>
            <a:r>
              <a:rPr lang="en-AU" sz="1800" smtClean="0">
                <a:solidFill>
                  <a:srgbClr val="000000"/>
                </a:solidFill>
                <a:latin typeface="CMSS10"/>
              </a:rPr>
              <a:t>0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% of the </a:t>
            </a: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exam marks (i.e., 35 out of 70 marks)</a:t>
            </a:r>
          </a:p>
        </p:txBody>
      </p:sp>
    </p:spTree>
    <p:extLst>
      <p:ext uri="{BB962C8B-B14F-4D97-AF65-F5344CB8AC3E}">
        <p14:creationId xmlns:p14="http://schemas.microsoft.com/office/powerpoint/2010/main" val="163931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Missed </a:t>
            </a:r>
            <a:r>
              <a:rPr lang="en-AU" dirty="0" err="1" smtClean="0">
                <a:latin typeface="Arial Black" panose="020B0A04020102020204" pitchFamily="34" charset="0"/>
              </a:rPr>
              <a:t>Prac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503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If you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miss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 assessed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you will be marked as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ABSENT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unless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you do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TWO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things: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Arrange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to attend an alternative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the same week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with </a:t>
            </a: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the approval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of the Lecturer and Tutor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), AND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Email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to your Lecturer </a:t>
            </a:r>
            <a:r>
              <a:rPr lang="en-AU" sz="2000" b="1" dirty="0">
                <a:solidFill>
                  <a:srgbClr val="FF0000"/>
                </a:solidFill>
                <a:latin typeface="CMSS10"/>
              </a:rPr>
              <a:t>and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Tutor, the following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details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Name: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Student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number: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Date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replacement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: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Time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Location of the regular </a:t>
            </a:r>
            <a:r>
              <a:rPr lang="en-AU" sz="2000" dirty="0" err="1" smtClean="0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: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Time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Location of the replacement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FF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FF"/>
                </a:solidFill>
                <a:latin typeface="CMSS10"/>
              </a:rPr>
              <a:t>NOTE</a:t>
            </a:r>
            <a:r>
              <a:rPr lang="en-AU" sz="2000" dirty="0">
                <a:solidFill>
                  <a:srgbClr val="0000FF"/>
                </a:solidFill>
                <a:latin typeface="CMSS10"/>
              </a:rPr>
              <a:t>: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The subject line of your email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should </a:t>
            </a:r>
            <a:r>
              <a:rPr lang="en-AU" sz="2000" dirty="0" smtClean="0">
                <a:solidFill>
                  <a:srgbClr val="FF0000"/>
                </a:solidFill>
                <a:latin typeface="CMSS10"/>
              </a:rPr>
              <a:t>read 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800080"/>
                </a:solidFill>
                <a:latin typeface="CMSS10"/>
              </a:rPr>
              <a:t>FIT2004</a:t>
            </a:r>
            <a:r>
              <a:rPr lang="en-AU" sz="2000" dirty="0">
                <a:solidFill>
                  <a:srgbClr val="800080"/>
                </a:solidFill>
                <a:latin typeface="CMSS10"/>
              </a:rPr>
              <a:t>: Replacement lab request for </a:t>
            </a:r>
            <a:r>
              <a:rPr lang="en-AU" sz="2000" dirty="0">
                <a:solidFill>
                  <a:srgbClr val="000000"/>
                </a:solidFill>
                <a:latin typeface="CMMI10"/>
              </a:rPr>
              <a:t>&lt;</a:t>
            </a:r>
            <a:r>
              <a:rPr lang="en-AU" sz="2000" dirty="0">
                <a:solidFill>
                  <a:srgbClr val="800080"/>
                </a:solidFill>
                <a:latin typeface="CMSS10"/>
              </a:rPr>
              <a:t>your student number</a:t>
            </a:r>
            <a:r>
              <a:rPr lang="en-AU" sz="2000" dirty="0" smtClean="0">
                <a:solidFill>
                  <a:srgbClr val="000000"/>
                </a:solidFill>
                <a:latin typeface="CMMI10"/>
              </a:rPr>
              <a:t>&gt;</a:t>
            </a:r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9891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Missed </a:t>
            </a:r>
            <a:r>
              <a:rPr lang="en-AU" dirty="0" err="1" smtClean="0">
                <a:latin typeface="Arial Black" panose="020B0A04020102020204" pitchFamily="34" charset="0"/>
              </a:rPr>
              <a:t>Prac</a:t>
            </a:r>
            <a:r>
              <a:rPr lang="en-AU" dirty="0" smtClean="0">
                <a:latin typeface="Arial Black" panose="020B0A04020102020204" pitchFamily="34" charset="0"/>
              </a:rPr>
              <a:t> 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If you are unable to attend a replacement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prac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due to an illness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or emergency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then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Obtain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supporting documentation (e.g., medical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certificate)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ill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out a </a:t>
            </a:r>
            <a:r>
              <a:rPr lang="en-AU" sz="2000" dirty="0">
                <a:solidFill>
                  <a:srgbClr val="800080"/>
                </a:solidFill>
                <a:latin typeface="CMSS10"/>
              </a:rPr>
              <a:t>Special Consideration Form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hand it in (with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supporting documentation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to me (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Office 113,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CL 25Exhibition; slide it under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my door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if I am not in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).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Read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Monash University's </a:t>
            </a:r>
            <a:r>
              <a:rPr lang="en-AU" sz="2000" dirty="0">
                <a:solidFill>
                  <a:srgbClr val="0000FF"/>
                </a:solidFill>
                <a:latin typeface="CMSS10"/>
                <a:hlinkClick r:id="rId2"/>
              </a:rPr>
              <a:t>[Special Consideration policy]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494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85800" y="2743200"/>
            <a:ext cx="7772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1: Introduction and Abstract Data Types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Plagiarism and Cheating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Monash University takes plagiarism and cheating very seriously. There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are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severe penalties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for them.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Read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Monash University's </a:t>
            </a:r>
            <a:r>
              <a:rPr lang="en-AU" sz="2000" dirty="0">
                <a:solidFill>
                  <a:srgbClr val="0000FF"/>
                </a:solidFill>
                <a:latin typeface="CMSS10"/>
                <a:hlinkClick r:id="rId2"/>
              </a:rPr>
              <a:t>[Plagiarism and cheating Policy]</a:t>
            </a:r>
            <a:endParaRPr lang="en-AU" sz="2000" dirty="0">
              <a:solidFill>
                <a:srgbClr val="0000FF"/>
              </a:solidFill>
              <a:latin typeface="CMSS10"/>
            </a:endParaRP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In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 nutshell, Plagiarism is legitimately using someone else's work,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but not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acknowledging it. Cheating is pretending that someone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else's work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your own, in order to gain an unfair advantage.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OKAY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to work together in trying to understand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concepts. </a:t>
            </a:r>
            <a:r>
              <a:rPr lang="en-AU" sz="2000" dirty="0" smtClean="0">
                <a:solidFill>
                  <a:srgbClr val="800080"/>
                </a:solidFill>
                <a:latin typeface="CMSS10"/>
              </a:rPr>
              <a:t>Peer </a:t>
            </a:r>
            <a:r>
              <a:rPr lang="en-AU" sz="2000" dirty="0">
                <a:solidFill>
                  <a:srgbClr val="800080"/>
                </a:solidFill>
                <a:latin typeface="CMSS10"/>
              </a:rPr>
              <a:t>Assisted learning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(PAL) is fun and a great way to </a:t>
            </a:r>
            <a:r>
              <a:rPr lang="en-AU" sz="2000" dirty="0" smtClean="0">
                <a:solidFill>
                  <a:srgbClr val="000000"/>
                </a:solidFill>
                <a:latin typeface="CMSSBX10"/>
              </a:rPr>
              <a:t>cross-fertilize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each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others' thinking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-- 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but each student must be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conscientious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in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his work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write the entire assignments alone, and be able to explain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and modify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it on request</a:t>
            </a:r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21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Student responsibilities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Responsibilities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Be regular to the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weekly lecture.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Catch up missed lectures promptly through recordings on MULO.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Attendance to labs and tutes are </a:t>
            </a:r>
            <a:r>
              <a:rPr lang="en-AU" sz="2000" dirty="0">
                <a:solidFill>
                  <a:schemeClr val="tx2"/>
                </a:solidFill>
                <a:latin typeface="CMSS10"/>
              </a:rPr>
              <a:t>compulsory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Do not leave the assessed lab before your lab demonstrator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has marked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your assignment.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Prepare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during self-study (nominally 8 hours/week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--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more is better).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This subject is best understood practically. So, assimilating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various concepts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practicing them (a lot!) is the key to success here.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Etiquette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 noise and distractions during the lectures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Turn your mobile devices to silent mode.</a:t>
            </a:r>
          </a:p>
        </p:txBody>
      </p:sp>
    </p:spTree>
    <p:extLst>
      <p:ext uri="{BB962C8B-B14F-4D97-AF65-F5344CB8AC3E}">
        <p14:creationId xmlns:p14="http://schemas.microsoft.com/office/powerpoint/2010/main" val="12028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FIT2004: Programming Competition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Contest Format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Individual 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contest requiring you to write program to solve algorithmic problems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Three rounds. Tentative 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schedule: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</a:rPr>
              <a:t>Round 1: Week 3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</a:rPr>
              <a:t>Round 2: Week 7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</a:rPr>
              <a:t>Round 3: Week 11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3-6 problems in each round; each round will accept submissions for 1-2 weeks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Solutions will be automatically marked by an online judging system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Your score is the number of problems you solve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Contestants will be ranked according to their scores, and ties will be broken based on </a:t>
            </a:r>
            <a:r>
              <a:rPr lang="en-AU" sz="1500" b="1" dirty="0" smtClean="0">
                <a:solidFill>
                  <a:srgbClr val="000000"/>
                </a:solidFill>
                <a:latin typeface="CMSS10"/>
              </a:rPr>
              <a:t>penalty 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(explained below)</a:t>
            </a:r>
            <a:endParaRPr lang="en-AU" sz="1500" b="1" dirty="0" smtClean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Each incorrect submission carries a penalty. But the penalty is only applied if you finally solve the problem (e.g., say you solve problem #1 in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3</a:t>
            </a:r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 attempts and you have 3 failed attempts for problem #2 which you were unable to solve. Your score will be 1 and penalty will be 2 failed attempts on problem #1.) 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Registration: to be open soon (keep an eye on Moodle)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Prizes: TBA  +  (Certificates for top-5 contestants)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Practice:  </a:t>
            </a:r>
            <a:r>
              <a:rPr lang="en-AU" sz="2000" dirty="0" smtClean="0">
                <a:solidFill>
                  <a:srgbClr val="000000"/>
                </a:solidFill>
                <a:latin typeface="CMSS10"/>
                <a:hlinkClick r:id="rId2"/>
              </a:rPr>
              <a:t>www.codeforces.com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https://uva.onlinejudge.org</a:t>
            </a:r>
            <a:r>
              <a:rPr lang="en-AU" sz="2000" dirty="0" smtClean="0">
                <a:solidFill>
                  <a:srgbClr val="000000"/>
                </a:solidFill>
                <a:latin typeface="CMSS10"/>
                <a:hlinkClick r:id="rId3"/>
              </a:rPr>
              <a:t>/</a:t>
            </a: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9041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MARS: Monash Audience Response System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Visit http://mars.mu on your internet enabled device</a:t>
            </a: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Log in using your </a:t>
            </a:r>
            <a:r>
              <a:rPr lang="en-US" sz="2400" kern="0" dirty="0" err="1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Authcate</a:t>
            </a: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details (not required if you’re already logged in to Monash)</a:t>
            </a: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Touch the + symbol</a:t>
            </a: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Enter the code for your unit:  </a:t>
            </a:r>
            <a:r>
              <a:rPr lang="en-AU" sz="2400" dirty="0" smtClean="0">
                <a:solidFill>
                  <a:schemeClr val="tx2"/>
                </a:solidFill>
              </a:rPr>
              <a:t>Y4R44G</a:t>
            </a:r>
            <a:endParaRPr lang="en-AU" sz="2400" kern="0" dirty="0">
              <a:solidFill>
                <a:schemeClr val="tx2"/>
              </a:solidFill>
              <a:latin typeface="Calibri"/>
              <a:sym typeface="Calibri"/>
            </a:endParaRPr>
          </a:p>
          <a:p>
            <a:pPr marL="812800" lvl="0" indent="-3810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en-US" sz="2400" kern="0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Answer questions when they pop up</a:t>
            </a:r>
            <a:endParaRPr lang="en-AU" sz="20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3741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MARS: Multiple Choice Questions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431800" lvl="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r>
              <a:rPr lang="en-US" sz="2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1 + 1 = ?</a:t>
            </a:r>
          </a:p>
          <a:p>
            <a:pPr marL="431800" lvl="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endParaRPr lang="en-US" sz="2400" kern="0" dirty="0" smtClean="0">
              <a:solidFill>
                <a:srgbClr val="333333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  <a:p>
            <a:pPr marL="889000" lvl="0" indent="-45720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lphaUcPeriod"/>
            </a:pPr>
            <a:r>
              <a:rPr lang="en-US" sz="2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2</a:t>
            </a:r>
          </a:p>
          <a:p>
            <a:pPr marL="889000" lvl="0" indent="-45720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lphaUcPeriod"/>
            </a:pPr>
            <a:r>
              <a:rPr lang="en-US" sz="2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10</a:t>
            </a:r>
          </a:p>
          <a:p>
            <a:pPr marL="889000" lvl="0" indent="-457200"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Font typeface="+mj-lt"/>
              <a:buAutoNum type="alphaUcPeriod"/>
            </a:pPr>
            <a:r>
              <a:rPr lang="en-US" sz="2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Not sure</a:t>
            </a:r>
            <a:endParaRPr lang="en-US" sz="2400" kern="0" dirty="0">
              <a:solidFill>
                <a:srgbClr val="333333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Hint: </a:t>
            </a:r>
            <a:r>
              <a:rPr lang="en-AU" sz="2000" b="1" dirty="0" smtClean="0">
                <a:highlight>
                  <a:srgbClr val="FFFFFF"/>
                </a:highlight>
                <a:latin typeface="Courier New"/>
              </a:rPr>
              <a:t>There are 10 types of people in this world. Those who understand Binary and those who don’t.</a:t>
            </a:r>
            <a:endParaRPr lang="en-AU" sz="2000" dirty="0"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2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MARS: Text-based questions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03920" cy="3276600"/>
          </a:xfrm>
        </p:spPr>
        <p:txBody>
          <a:bodyPr>
            <a:noAutofit/>
          </a:bodyPr>
          <a:lstStyle/>
          <a:p>
            <a:pPr marL="431800" lvl="0" indent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None/>
            </a:pPr>
            <a:r>
              <a:rPr lang="en-US" sz="2400" kern="0" dirty="0" smtClean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Where do you live? (write the name of the suburb)</a:t>
            </a:r>
            <a:endParaRPr lang="en-US" sz="2400" kern="0" dirty="0">
              <a:solidFill>
                <a:srgbClr val="333333"/>
              </a:solidFill>
              <a:highlight>
                <a:srgbClr val="FFFFFF"/>
              </a:highlight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52400"/>
            <a:ext cx="8836152" cy="758952"/>
          </a:xfrm>
        </p:spPr>
        <p:txBody>
          <a:bodyPr>
            <a:no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Anonymous surveys</a:t>
            </a:r>
            <a:endParaRPr lang="en-AU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066800"/>
            <a:ext cx="8504238" cy="32766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Throughout the semester, I will send a few anonymous surveys to get your feedback on things that can be improved in this unit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Please do fill these surveys (will take &lt; 5 mins)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Short break</a:t>
            </a:r>
            <a:endParaRPr lang="en-A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4906967" cy="3276600"/>
          </a:xfrm>
        </p:spPr>
      </p:pic>
    </p:spTree>
    <p:extLst>
      <p:ext uri="{BB962C8B-B14F-4D97-AF65-F5344CB8AC3E}">
        <p14:creationId xmlns:p14="http://schemas.microsoft.com/office/powerpoint/2010/main" val="25074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Part 2: Abstract Data Types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Thinking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about Abstract data types (ADTs) algebraically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and formally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Algebraic data type: </a:t>
            </a:r>
            <a:r>
              <a:rPr lang="en-AU" sz="2400" dirty="0">
                <a:solidFill>
                  <a:srgbClr val="0000FF"/>
                </a:solidFill>
                <a:latin typeface="CMSS10"/>
              </a:rPr>
              <a:t>[List]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Algebraic data type: </a:t>
            </a:r>
            <a:r>
              <a:rPr lang="en-AU" sz="2400" dirty="0">
                <a:solidFill>
                  <a:srgbClr val="0000FF"/>
                </a:solidFill>
                <a:latin typeface="CMSS10"/>
              </a:rPr>
              <a:t>[(Binary) Tree]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Reasoning about algorithms on such ADTs formally</a:t>
            </a:r>
          </a:p>
          <a:p>
            <a:pPr marL="0" indent="0">
              <a:buNone/>
            </a:pPr>
            <a:endParaRPr lang="en-AU" sz="24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Reminder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Subject is about </a:t>
            </a:r>
            <a:r>
              <a:rPr lang="en-AU" sz="2400" dirty="0">
                <a:solidFill>
                  <a:srgbClr val="800080"/>
                </a:solidFill>
                <a:latin typeface="CMSS10"/>
              </a:rPr>
              <a:t>problem solving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...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...and 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not </a:t>
            </a:r>
            <a:r>
              <a:rPr lang="en-AU" sz="2400" dirty="0">
                <a:solidFill>
                  <a:srgbClr val="800080"/>
                </a:solidFill>
                <a:latin typeface="CMSS10"/>
              </a:rPr>
              <a:t>programming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(in Python) as such.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What and Why ADTs?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An Abstract Data Type provides a mathematical model to define a data type and its possible values, operations and 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behavior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.</a:t>
            </a: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Definition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Operations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Rules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G Times" pitchFamily="18" charset="0"/>
              </a:rPr>
              <a:t>Functions</a:t>
            </a:r>
            <a:endParaRPr lang="en-AU" sz="24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Advantages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It is much easier to reason formally about ADTs and abstract algorithms than about structures in algorithms in some specific language</a:t>
            </a:r>
          </a:p>
          <a:p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Abstraction guarantees that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any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implementation of an ADT guarantees certain </a:t>
            </a:r>
            <a:r>
              <a:rPr lang="en-A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properties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and </a:t>
            </a:r>
            <a:r>
              <a:rPr lang="en-A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abilities</a:t>
            </a:r>
          </a:p>
          <a:p>
            <a:pPr marL="0" indent="0">
              <a:buNone/>
            </a:pPr>
            <a:endParaRPr lang="en-AU" sz="24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106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Outline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Part 1: Introduction to the unit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Part 2: Abstract Data Types (ADTs)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Definition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TYPES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type </a:t>
            </a:r>
            <a:r>
              <a:rPr lang="en-AU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16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6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</a:t>
            </a:r>
            <a:r>
              <a:rPr lang="en-AU" sz="16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</a:p>
          <a:p>
            <a:pPr marL="514350" indent="-514350">
              <a:buFont typeface="+mj-lt"/>
              <a:buAutoNum type="arabicPeriod"/>
            </a:pPr>
            <a:endParaRPr lang="en-AU" sz="1600" b="1" dirty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70C0"/>
                </a:solidFill>
                <a:latin typeface="CMSS10"/>
              </a:rPr>
              <a:t>In plain English: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elements of type 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empty 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constructed (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an element of type 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AU" sz="20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A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list.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692" y="35052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108" y="34538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5052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</a:t>
            </a:r>
            <a:r>
              <a:rPr lang="en-AU" sz="2400" dirty="0" smtClean="0"/>
              <a:t>s</a:t>
            </a:r>
          </a:p>
          <a:p>
            <a:endParaRPr lang="en-AU" sz="2400" dirty="0"/>
          </a:p>
          <a:p>
            <a:r>
              <a:rPr lang="en-AU" sz="2400" dirty="0"/>
              <a:t>o</a:t>
            </a:r>
            <a:r>
              <a:rPr lang="en-AU" sz="2400" dirty="0" smtClean="0"/>
              <a:t>r     </a:t>
            </a:r>
            <a:endParaRPr lang="en-AU" sz="2400" dirty="0"/>
          </a:p>
        </p:txBody>
      </p:sp>
      <p:sp>
        <p:nvSpPr>
          <p:cNvPr id="12" name="Rectangle 11"/>
          <p:cNvSpPr/>
          <p:nvPr/>
        </p:nvSpPr>
        <p:spPr>
          <a:xfrm>
            <a:off x="2590800" y="42672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4343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3593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nil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426720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</a:t>
            </a:r>
            <a:r>
              <a:rPr lang="en-AU" sz="2400" dirty="0" smtClean="0"/>
              <a:t>s</a:t>
            </a:r>
          </a:p>
          <a:p>
            <a:endParaRPr lang="en-AU" sz="2400" dirty="0"/>
          </a:p>
          <a:p>
            <a:r>
              <a:rPr lang="en-AU" sz="2400" dirty="0"/>
              <a:t>o</a:t>
            </a:r>
            <a:r>
              <a:rPr lang="en-AU" sz="2400" dirty="0" smtClean="0"/>
              <a:t>r     </a:t>
            </a:r>
            <a:endParaRPr lang="en-AU" sz="2400" dirty="0"/>
          </a:p>
        </p:txBody>
      </p:sp>
      <p:sp>
        <p:nvSpPr>
          <p:cNvPr id="18" name="Rectangle 17"/>
          <p:cNvSpPr/>
          <p:nvPr/>
        </p:nvSpPr>
        <p:spPr>
          <a:xfrm>
            <a:off x="5224818" y="50292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5218" y="5105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4343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18630" y="4343400"/>
            <a:ext cx="580030" cy="304800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5105400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51054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</a:t>
            </a:r>
            <a:r>
              <a:rPr lang="en-AU" sz="2400" dirty="0" smtClean="0"/>
              <a:t>s </a:t>
            </a:r>
          </a:p>
          <a:p>
            <a:endParaRPr lang="en-AU" sz="2400" dirty="0"/>
          </a:p>
          <a:p>
            <a:r>
              <a:rPr lang="en-AU" sz="2400" dirty="0"/>
              <a:t>o</a:t>
            </a:r>
            <a:r>
              <a:rPr lang="en-AU" sz="2400" dirty="0" smtClean="0"/>
              <a:t>r …   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411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1" grpId="0" animBg="1"/>
      <p:bldP spid="22" grpId="0" animBg="1"/>
      <p:bldP spid="23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Operations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Operations 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-&gt; 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boolean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;OR: </a:t>
            </a:r>
            <a:r>
              <a:rPr lang="en-AU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isEmpty</a:t>
            </a:r>
            <a:r>
              <a:rPr lang="en-A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null </a:t>
            </a:r>
            <a:r>
              <a:rPr lang="en-AU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etc.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head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-&gt; e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;OR: </a:t>
            </a:r>
            <a:r>
              <a:rPr lang="en-AU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hd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first , etc.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-&gt;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;OR: </a:t>
            </a:r>
            <a:r>
              <a:rPr lang="en-AU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rest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, etc.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45720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-&gt;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</a:t>
            </a:r>
            <a:endParaRPr lang="en-AU" sz="2000" b="1" dirty="0" smtClean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b="1" dirty="0" smtClean="0">
              <a:solidFill>
                <a:srgbClr val="0070C0"/>
              </a:solidFill>
              <a:latin typeface="CMSS1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24200" y="4483388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4600" y="4559588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0" y="4419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935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Rules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RULES 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true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false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error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error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0070C0"/>
              </a:solidFill>
              <a:latin typeface="CMSS1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5041613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117813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977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L2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22823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L1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1447800" y="43682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53000" y="3733800"/>
            <a:ext cx="3657600" cy="2438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EXAMPLES: </a:t>
            </a:r>
          </a:p>
          <a:p>
            <a:pPr marL="0" indent="0">
              <a:buNone/>
            </a:pPr>
            <a:r>
              <a:rPr lang="en-AU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true</a:t>
            </a:r>
          </a:p>
          <a:p>
            <a:pPr marL="0" indent="0">
              <a:buNone/>
            </a:pPr>
            <a:r>
              <a:rPr lang="en-AU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isNull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false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</a:t>
            </a:r>
          </a:p>
          <a:p>
            <a:pPr marL="0" indent="0">
              <a:buFont typeface="Wingdings 2"/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error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</a:p>
          <a:p>
            <a:pPr marL="0" indent="0">
              <a:buFont typeface="Wingdings 2"/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error</a:t>
            </a:r>
            <a:endParaRPr lang="en-AU" sz="2000" b="1" dirty="0" smtClean="0">
              <a:solidFill>
                <a:srgbClr val="0070C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943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33652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b="1" dirty="0">
              <a:solidFill>
                <a:srgbClr val="0070C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Observations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FF0000"/>
                </a:solidFill>
                <a:latin typeface="txtt"/>
              </a:rPr>
              <a:t>length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function has been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recursively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defined here 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there are (potentially)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infinitely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many lists, there are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only two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cases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the </a:t>
            </a:r>
            <a:r>
              <a:rPr lang="en-AU" sz="2000" dirty="0">
                <a:solidFill>
                  <a:srgbClr val="FF0000"/>
                </a:solidFill>
                <a:latin typeface="txtt"/>
              </a:rPr>
              <a:t>length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function must consider.</a:t>
            </a: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Note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most functions on lists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have the same general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structure as </a:t>
            </a:r>
            <a:r>
              <a:rPr lang="en-AU" sz="2000" dirty="0">
                <a:solidFill>
                  <a:srgbClr val="FF0000"/>
                </a:solidFill>
                <a:latin typeface="txtt"/>
              </a:rPr>
              <a:t>length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 If one case is missing the function is probably </a:t>
            </a:r>
            <a:r>
              <a:rPr lang="en-AU" sz="1200" dirty="0">
                <a:solidFill>
                  <a:srgbClr val="FF0000"/>
                </a:solidFill>
                <a:latin typeface="CMSS8"/>
              </a:rPr>
              <a:t>INCOMPLETE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!</a:t>
            </a:r>
            <a:endParaRPr lang="en-AU" sz="2000" b="1" dirty="0" smtClean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5473988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550188"/>
            <a:ext cx="580030" cy="3048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281" y="5410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L2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79281" y="4648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L1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1447800" y="4800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343400" y="4800600"/>
            <a:ext cx="4267200" cy="2438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EXAMPLES: 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length(L1) = 0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length(L2) = 1 + length(T)</a:t>
            </a:r>
            <a:endParaRPr lang="en-AU" sz="2000" b="1" dirty="0" smtClean="0">
              <a:solidFill>
                <a:srgbClr val="0070C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6551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L1, L2 are two lists. h1 = head(L1). T1 = tail(L1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281" y="33014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L1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1447800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77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281" y="33776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L2</a:t>
            </a:r>
            <a:endParaRPr lang="en-AU" sz="3200" dirty="0"/>
          </a:p>
        </p:txBody>
      </p:sp>
      <p:sp>
        <p:nvSpPr>
          <p:cNvPr id="17" name="Rectangle 16"/>
          <p:cNvSpPr/>
          <p:nvPr/>
        </p:nvSpPr>
        <p:spPr>
          <a:xfrm>
            <a:off x="50595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99438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49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43200" y="3429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4519" y="34290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2913" y="4343400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append(L1,L2)</a:t>
            </a:r>
            <a:endParaRPr lang="en-AU" sz="3200" dirty="0"/>
          </a:p>
        </p:txBody>
      </p:sp>
      <p:sp>
        <p:nvSpPr>
          <p:cNvPr id="52" name="Rectangle 51"/>
          <p:cNvSpPr/>
          <p:nvPr/>
        </p:nvSpPr>
        <p:spPr>
          <a:xfrm>
            <a:off x="3416101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560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656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05539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610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70620" y="4451493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30724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6" grpId="0"/>
      <p:bldP spid="17" grpId="0" animBg="1"/>
      <p:bldP spid="18" grpId="0" animBg="1"/>
      <p:bldP spid="19" grpId="0" animBg="1"/>
      <p:bldP spid="40" grpId="0" animBg="1"/>
      <p:bldP spid="42" grpId="0" animBg="1"/>
      <p:bldP spid="51" grpId="0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281" y="23622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L1</a:t>
            </a:r>
            <a:endParaRPr lang="en-AU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2489775"/>
            <a:ext cx="1905000" cy="368588"/>
            <a:chOff x="1447800" y="2489775"/>
            <a:chExt cx="1905000" cy="368588"/>
          </a:xfrm>
        </p:grpSpPr>
        <p:sp>
          <p:nvSpPr>
            <p:cNvPr id="9" name="Rectangle 8"/>
            <p:cNvSpPr/>
            <p:nvPr/>
          </p:nvSpPr>
          <p:spPr>
            <a:xfrm>
              <a:off x="1447800" y="24897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7719" y="24897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43200" y="24897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89281" y="24384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L2</a:t>
            </a:r>
            <a:endParaRPr lang="en-AU" sz="3200" dirty="0"/>
          </a:p>
        </p:txBody>
      </p:sp>
      <p:sp>
        <p:nvSpPr>
          <p:cNvPr id="17" name="Rectangle 16"/>
          <p:cNvSpPr/>
          <p:nvPr/>
        </p:nvSpPr>
        <p:spPr>
          <a:xfrm>
            <a:off x="5059519" y="2489775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99438" y="2489775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54919" y="2489775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4519" y="248977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400" y="309937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3,append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9800" y="3404175"/>
            <a:ext cx="5578722" cy="1195340"/>
            <a:chOff x="2209800" y="3404175"/>
            <a:chExt cx="5578722" cy="1195340"/>
          </a:xfrm>
        </p:grpSpPr>
        <p:sp>
          <p:nvSpPr>
            <p:cNvPr id="52" name="Rectangle 51"/>
            <p:cNvSpPr/>
            <p:nvPr/>
          </p:nvSpPr>
          <p:spPr>
            <a:xfrm>
              <a:off x="22098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36906" y="3404175"/>
              <a:ext cx="561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+(</a:t>
              </a:r>
              <a:endParaRPr lang="en-AU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8278" y="3568987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3759" y="3568987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1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92919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0" y="355657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91043" y="3448481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,</a:t>
              </a:r>
              <a:endParaRPr lang="en-AU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7600" y="3424793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)</a:t>
              </a: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3869136" y="3381289"/>
              <a:ext cx="344750" cy="137742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ight Brace 31"/>
            <p:cNvSpPr/>
            <p:nvPr/>
          </p:nvSpPr>
          <p:spPr>
            <a:xfrm rot="5400000">
              <a:off x="6014929" y="2875645"/>
              <a:ext cx="390739" cy="25146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395300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h1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8789" y="419940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T1</a:t>
              </a:r>
              <a:endParaRPr lang="en-AU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60305" y="4166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L2</a:t>
              </a:r>
              <a:endParaRPr lang="en-AU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284" y="447669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3,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4,append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tail(T1),L2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7375" y="578035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3,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4,append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(nil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98881" y="5963683"/>
            <a:ext cx="3764119" cy="368588"/>
            <a:chOff x="4998881" y="5963683"/>
            <a:chExt cx="3764119" cy="368588"/>
          </a:xfrm>
        </p:grpSpPr>
        <p:sp>
          <p:nvSpPr>
            <p:cNvPr id="64" name="Rectangle 63"/>
            <p:cNvSpPr/>
            <p:nvPr/>
          </p:nvSpPr>
          <p:spPr>
            <a:xfrm>
              <a:off x="4998881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388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484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1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8319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438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153400" y="596368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8600" y="4876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30401" y="4724400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 + (</a:t>
            </a:r>
            <a:endParaRPr lang="en-AU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97320" y="4648200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,</a:t>
            </a:r>
            <a:endParaRPr lang="en-AU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994278" y="4745018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))</a:t>
            </a:r>
            <a:endParaRPr lang="en-AU" sz="3200" dirty="0"/>
          </a:p>
        </p:txBody>
      </p:sp>
      <p:sp>
        <p:nvSpPr>
          <p:cNvPr id="44" name="Right Brace 43"/>
          <p:cNvSpPr/>
          <p:nvPr/>
        </p:nvSpPr>
        <p:spPr>
          <a:xfrm rot="5400000">
            <a:off x="3395119" y="4834480"/>
            <a:ext cx="344750" cy="10389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ight Brace 44"/>
          <p:cNvSpPr/>
          <p:nvPr/>
        </p:nvSpPr>
        <p:spPr>
          <a:xfrm rot="5400000">
            <a:off x="5511849" y="4119670"/>
            <a:ext cx="390739" cy="25146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304800" y="527323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h1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76600" y="48892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49919" y="4853111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89838" y="4853111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45319" y="4853111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354919" y="4853111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4200" y="547328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t</a:t>
            </a:r>
            <a:r>
              <a:rPr lang="en-AU" sz="2000" dirty="0" smtClean="0"/>
              <a:t>ail(T1)</a:t>
            </a:r>
            <a:endParaRPr lang="en-AU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57224" y="5572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L2</a:t>
            </a:r>
            <a:endParaRPr lang="en-AU" sz="2000" dirty="0"/>
          </a:p>
        </p:txBody>
      </p:sp>
      <p:sp>
        <p:nvSpPr>
          <p:cNvPr id="61" name="Rectangle 60"/>
          <p:cNvSpPr/>
          <p:nvPr/>
        </p:nvSpPr>
        <p:spPr>
          <a:xfrm>
            <a:off x="1465982" y="4876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5400" y="5277284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h</a:t>
            </a:r>
            <a:r>
              <a:rPr lang="en-AU" sz="2000" dirty="0" smtClean="0"/>
              <a:t>ead(T1)</a:t>
            </a:r>
            <a:endParaRPr lang="en-AU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35001" y="4768706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 + (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780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7" grpId="0"/>
      <p:bldP spid="62" grpId="0"/>
      <p:bldP spid="38" grpId="0" animBg="1"/>
      <p:bldP spid="39" grpId="0"/>
      <p:bldP spid="41" grpId="0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4" grpId="0" animBg="1"/>
      <p:bldP spid="59" grpId="0"/>
      <p:bldP spid="60" grpId="0"/>
      <p:bldP spid="61" grpId="0" animBg="1"/>
      <p:bldP spid="70" grpId="0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</a:p>
          <a:p>
            <a:pPr marL="0" indent="0">
              <a:buNone/>
            </a:pPr>
            <a:endParaRPr lang="en-AU" sz="2000" b="1" dirty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time complexity of the append function?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O(|L1|)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O(|L2|)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O(|L1| + |L2|)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O(|L1| X |L2|)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</a:p>
          <a:p>
            <a:pPr marL="457200" indent="-457200">
              <a:buFont typeface="+mj-lt"/>
              <a:buAutoNum type="alphaUcPeriod"/>
            </a:pPr>
            <a:endParaRPr lang="en-AU" sz="2000" b="1" dirty="0">
              <a:solidFill>
                <a:srgbClr val="00B0F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Note: |L| is the number of elements in a list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IMPORTANT:</a:t>
            </a: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highlight>
                  <a:srgbClr val="FFFFFF"/>
                </a:highlight>
                <a:latin typeface="Courier New"/>
              </a:rPr>
              <a:t>Some implementations offer better complexity. ADT defines what a function does not how it is done.</a:t>
            </a:r>
            <a:endParaRPr lang="en-AU" sz="1800" dirty="0"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Proofs with ADTs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Theorem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FF0000"/>
                </a:solidFill>
                <a:latin typeface="CMSSBX10"/>
              </a:rPr>
              <a:t>append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operation is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associative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8000"/>
                </a:solidFill>
                <a:latin typeface="CMSS12"/>
              </a:rPr>
              <a:t>Prove it by induction ???</a:t>
            </a: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9183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Revision: Proof by induction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2 steps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Prove the base case, e.g., for the first state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Assume the proof holds for a state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k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. Show that it also holds for the next state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k+1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Theorem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Let S(N) be the sum of the integers from 1 to 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Prove that S(N) = N(N+1)/2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Step 1: Base Case: N = 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S(1) = 1 and N(N+1)/2 is 1 for N=1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Assume it holds for a positive integer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= k(k+1)/2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S(k+1) = (k+1)(k+2)/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2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continued on next slide…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MSS12"/>
              </a:rPr>
              <a:t>	</a:t>
            </a: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48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Revision: Proof by induction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0392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Theorem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Let S(N) be the sum of the integers from 1 to 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Prove that S(N) = N(N+1)/2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Assume it holds for a positive integer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= k(k+1)/2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S(k+1) = (k+1)(k+2)/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2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1 + 2 + 3 + … + k+1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 + 2 + 3 + … + k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 k+1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k(k+1)/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  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  k+1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S(k+1) = (k+1)(k+2)/2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70C0"/>
                </a:solidFill>
                <a:latin typeface="CMSS12"/>
              </a:rPr>
              <a:t>For more details, watch it on Khan Academy </a:t>
            </a:r>
            <a:r>
              <a:rPr lang="en-AU" sz="2000" dirty="0" smtClean="0">
                <a:solidFill>
                  <a:srgbClr val="0070C0"/>
                </a:solidFill>
                <a:latin typeface="CMSS12"/>
                <a:hlinkClick r:id="rId2"/>
              </a:rPr>
              <a:t>(click here)</a:t>
            </a:r>
            <a:r>
              <a:rPr lang="en-AU" sz="2000" dirty="0" smtClean="0">
                <a:solidFill>
                  <a:srgbClr val="0070C0"/>
                </a:solidFill>
                <a:latin typeface="CMSS12"/>
              </a:rPr>
              <a:t> </a:t>
            </a:r>
            <a:endParaRPr lang="en-AU" sz="2000" dirty="0">
              <a:solidFill>
                <a:srgbClr val="0070C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MSS12"/>
              </a:rPr>
              <a:t>	</a:t>
            </a: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597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What’s this unit about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subject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about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problem-solving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with computers: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algorithms and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data structures.</a:t>
            </a: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subject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is not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(mainly) about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programming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. </a:t>
            </a: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subject just happens to use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Python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programming language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 which lab work (etc.) is done. This subject is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really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language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agnostic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  <a:endParaRPr lang="en-AU" sz="1400" dirty="0">
              <a:solidFill>
                <a:srgbClr val="000000"/>
              </a:solidFill>
              <a:latin typeface="CMSY8"/>
            </a:endParaRP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Algorithms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 this courseware will be presented/describe in </a:t>
            </a:r>
            <a:r>
              <a:rPr lang="en-AU" sz="2400" dirty="0" smtClean="0">
                <a:solidFill>
                  <a:srgbClr val="000000"/>
                </a:solidFill>
                <a:latin typeface="txtt"/>
              </a:rPr>
              <a:t>English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 smtClean="0">
                <a:solidFill>
                  <a:srgbClr val="000000"/>
                </a:solidFill>
                <a:latin typeface="txtt"/>
              </a:rPr>
              <a:t>pseudo-code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0000"/>
                </a:solidFill>
                <a:latin typeface="txtt"/>
              </a:rPr>
              <a:t>procedural set of </a:t>
            </a:r>
            <a:r>
              <a:rPr lang="en-AU" sz="2400" dirty="0" smtClean="0">
                <a:solidFill>
                  <a:srgbClr val="000000"/>
                </a:solidFill>
                <a:latin typeface="txtt"/>
              </a:rPr>
              <a:t>instructions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 smtClean="0">
                <a:solidFill>
                  <a:srgbClr val="000000"/>
                </a:solidFill>
                <a:latin typeface="txtt"/>
              </a:rPr>
              <a:t>Python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or even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other programming language(s), as convenient.</a:t>
            </a:r>
            <a:endParaRPr lang="en-AU" sz="24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0262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Proof: Append is associative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0392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Theorem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000" dirty="0">
                <a:solidFill>
                  <a:srgbClr val="FF0000"/>
                </a:solidFill>
                <a:latin typeface="CMSSBX10"/>
              </a:rPr>
              <a:t>append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operation is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associative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Step </a:t>
            </a:r>
            <a:r>
              <a:rPr lang="en-AU" sz="2000" dirty="0">
                <a:solidFill>
                  <a:srgbClr val="FF0000"/>
                </a:solidFill>
                <a:latin typeface="CMSS12"/>
              </a:rPr>
              <a:t>1: Base </a:t>
            </a: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Case</a:t>
            </a:r>
            <a:r>
              <a:rPr lang="en-AU" sz="2000" dirty="0">
                <a:solidFill>
                  <a:srgbClr val="FF0000"/>
                </a:solidFill>
                <a:latin typeface="CMSS12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 (L1 is nil)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2"/>
              </a:rPr>
              <a:t>Step </a:t>
            </a: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2: Inductive step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Suppose L1 is cons(h1,T1). Assume that the proof holds for the state T1, e.g.,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it holds for the next state where the next state is when the list L1 is cons(h1,T1)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continued on next slide … 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70C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343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758952"/>
          </a:xfrm>
        </p:spPr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Proof: Append is associative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0392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rgbClr val="008000"/>
                </a:solidFill>
                <a:latin typeface="CMSS12"/>
              </a:rPr>
              <a:t>Theorem</a:t>
            </a:r>
            <a:endParaRPr lang="en-AU" sz="24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  <a:latin typeface="CMSS12"/>
              </a:rPr>
              <a:t>Step 2: Inductive step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Assume that the proof holds for the state T1, e.g.,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that it holds for the next state where the next state is when the list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L1 is cons(h1,T1)</a:t>
            </a: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T1,append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L2,L3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use the assumption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h1,append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cons(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h1,T1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L3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70C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>
              <a:solidFill>
                <a:srgbClr val="008000"/>
              </a:solidFill>
              <a:latin typeface="CMSS12"/>
            </a:endParaRP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9472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merge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en-AU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;produces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 sorted list if L1&amp;L2 are sorted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;COMMENT: when at least one list is null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L1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 COMMENT: when L1 not null and L2 not null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else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;if head(L1) &gt;= head(L2)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merge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L1,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L2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281" y="50540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L1</a:t>
            </a:r>
            <a:endParaRPr lang="en-AU" sz="3200" dirty="0"/>
          </a:p>
        </p:txBody>
      </p:sp>
      <p:sp>
        <p:nvSpPr>
          <p:cNvPr id="6" name="Rectangle 5"/>
          <p:cNvSpPr/>
          <p:nvPr/>
        </p:nvSpPr>
        <p:spPr>
          <a:xfrm>
            <a:off x="1447800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77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281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L2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50595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99438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49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5181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64519" y="5181600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493" y="566362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merge(L1,L2)</a:t>
            </a:r>
            <a:endParaRPr lang="en-AU" sz="3200" dirty="0"/>
          </a:p>
        </p:txBody>
      </p:sp>
      <p:sp>
        <p:nvSpPr>
          <p:cNvPr id="15" name="Rectangle 14"/>
          <p:cNvSpPr/>
          <p:nvPr/>
        </p:nvSpPr>
        <p:spPr>
          <a:xfrm>
            <a:off x="3779681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1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69119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46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200" y="57717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3940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2048" y="33014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L1</a:t>
            </a:r>
            <a:endParaRPr lang="en-AU" sz="3200" dirty="0"/>
          </a:p>
        </p:txBody>
      </p:sp>
      <p:sp>
        <p:nvSpPr>
          <p:cNvPr id="9" name="Rectangle 8"/>
          <p:cNvSpPr/>
          <p:nvPr/>
        </p:nvSpPr>
        <p:spPr>
          <a:xfrm>
            <a:off x="3240955" y="34095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0874" y="34095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6355" y="3409518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45955" y="3409518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493" y="4114800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reverse(L1)</a:t>
            </a:r>
            <a:endParaRPr lang="en-AU" sz="3200" dirty="0"/>
          </a:p>
        </p:txBody>
      </p:sp>
      <p:sp>
        <p:nvSpPr>
          <p:cNvPr id="21" name="Rectangle 20"/>
          <p:cNvSpPr/>
          <p:nvPr/>
        </p:nvSpPr>
        <p:spPr>
          <a:xfrm>
            <a:off x="3210636" y="42228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0555" y="42228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6036" y="4222893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3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15636" y="4222893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375065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0" y="2362200"/>
            <a:ext cx="3223507" cy="584775"/>
            <a:chOff x="381000" y="2362200"/>
            <a:chExt cx="3223507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23622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L1</a:t>
              </a:r>
              <a:endParaRPr lang="en-AU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9907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9826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5307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5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4907" y="2470293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97543" y="5956012"/>
            <a:ext cx="2514600" cy="368588"/>
            <a:chOff x="2997543" y="5956012"/>
            <a:chExt cx="2514600" cy="368588"/>
          </a:xfrm>
        </p:grpSpPr>
        <p:sp>
          <p:nvSpPr>
            <p:cNvPr id="21" name="Rectangle 20"/>
            <p:cNvSpPr/>
            <p:nvPr/>
          </p:nvSpPr>
          <p:spPr>
            <a:xfrm>
              <a:off x="2997543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5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37462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943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02543" y="5956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" y="3099375"/>
            <a:ext cx="510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(T1),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(h1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,nil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2992" y="3352800"/>
            <a:ext cx="3585562" cy="584775"/>
            <a:chOff x="2832992" y="3352800"/>
            <a:chExt cx="3585562" cy="584775"/>
          </a:xfrm>
        </p:grpSpPr>
        <p:sp>
          <p:nvSpPr>
            <p:cNvPr id="30" name="Rectangle 29"/>
            <p:cNvSpPr/>
            <p:nvPr/>
          </p:nvSpPr>
          <p:spPr>
            <a:xfrm>
              <a:off x="5199354" y="349149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32992" y="349948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88473" y="349948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5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8073" y="349948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08954" y="349149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30720" y="3352800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+</a:t>
              </a:r>
              <a:endParaRPr lang="en-AU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" y="4043529"/>
            <a:ext cx="7879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append(reverse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(tail(T1),cons(head(T1),nil))</a:t>
            </a:r>
          </a:p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(h1,nil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22068" y="4662845"/>
            <a:ext cx="5760932" cy="621091"/>
            <a:chOff x="1822068" y="4662845"/>
            <a:chExt cx="5760932" cy="621091"/>
          </a:xfrm>
        </p:grpSpPr>
        <p:sp>
          <p:nvSpPr>
            <p:cNvPr id="38" name="Rectangle 37"/>
            <p:cNvSpPr/>
            <p:nvPr/>
          </p:nvSpPr>
          <p:spPr>
            <a:xfrm>
              <a:off x="2375015" y="480725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5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4615" y="4807255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90551" y="4699161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+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41069" y="480154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4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50669" y="4813012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61354" y="480154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 smtClean="0">
                  <a:solidFill>
                    <a:schemeClr val="tx1"/>
                  </a:solidFill>
                </a:rPr>
                <a:t>3</a:t>
              </a:r>
              <a:endParaRPr lang="en-AU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70954" y="480154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nil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57800" y="4662845"/>
              <a:ext cx="6751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) +</a:t>
              </a:r>
              <a:endParaRPr lang="en-AU" sz="3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22068" y="4699161"/>
              <a:ext cx="457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((</a:t>
              </a:r>
              <a:endParaRPr lang="en-AU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48266" y="469344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) </a:t>
              </a:r>
              <a:endParaRPr lang="en-AU" sz="3200" dirty="0"/>
            </a:p>
          </p:txBody>
        </p:sp>
      </p:grpSp>
      <p:sp>
        <p:nvSpPr>
          <p:cNvPr id="48" name="TextBox 47"/>
          <p:cNvSpPr txBox="1"/>
          <p:nvPr/>
        </p:nvSpPr>
        <p:spPr>
          <a:xfrm flipH="1">
            <a:off x="3938210" y="5257800"/>
            <a:ext cx="31483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50000"/>
              </a:lnSpc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pPr lvl="0">
              <a:lnSpc>
                <a:spcPct val="50000"/>
              </a:lnSpc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  <a:p>
            <a:pPr lvl="0">
              <a:lnSpc>
                <a:spcPct val="50000"/>
              </a:lnSpc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List ADT: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append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reverse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,cons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h,nil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</a:p>
          <a:p>
            <a:pPr marL="0" indent="0">
              <a:buNone/>
            </a:pPr>
            <a:endParaRPr lang="en-AU" sz="2000" b="1" dirty="0">
              <a:solidFill>
                <a:srgbClr val="008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time complexity of 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reverse </a:t>
            </a:r>
            <a:r>
              <a:rPr lang="en-AU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function?</a:t>
            </a: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O(N)</a:t>
            </a:r>
            <a:endParaRPr lang="en-AU" sz="2000" b="1" dirty="0">
              <a:solidFill>
                <a:srgbClr val="00B0F0"/>
              </a:solidFill>
              <a:highlight>
                <a:srgbClr val="FFFFFF"/>
              </a:highlight>
              <a:latin typeface="Courier New"/>
            </a:endParaRP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O(N</a:t>
            </a:r>
            <a:r>
              <a:rPr lang="en-AU" sz="2000" b="1" baseline="300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b="1" dirty="0">
              <a:solidFill>
                <a:srgbClr val="00B0F0"/>
              </a:solidFill>
              <a:highlight>
                <a:srgbClr val="FFFFFF"/>
              </a:highlight>
              <a:latin typeface="Courier New"/>
            </a:endParaRP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O(N log N)</a:t>
            </a:r>
            <a:endParaRPr lang="en-AU" sz="2000" b="1" dirty="0">
              <a:solidFill>
                <a:srgbClr val="00B0F0"/>
              </a:solidFill>
              <a:highlight>
                <a:srgbClr val="FFFFFF"/>
              </a:highlight>
              <a:latin typeface="Courier New"/>
            </a:endParaRPr>
          </a:p>
          <a:p>
            <a:pPr marL="457200" indent="-457200">
              <a:buFont typeface="+mj-lt"/>
              <a:buAutoNum type="alphaUcPeriod"/>
            </a:pP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None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of the above</a:t>
            </a:r>
          </a:p>
          <a:p>
            <a:pPr marL="457200" indent="-457200">
              <a:buFont typeface="+mj-lt"/>
              <a:buAutoNum type="alphaUcPeriod"/>
            </a:pPr>
            <a:endParaRPr lang="en-AU" sz="2000" b="1" dirty="0">
              <a:solidFill>
                <a:srgbClr val="00B0F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Note: N</a:t>
            </a: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is the number of elements in </a:t>
            </a:r>
            <a:r>
              <a:rPr lang="en-AU" sz="2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the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ourier New"/>
              </a:rPr>
              <a:t>list</a:t>
            </a:r>
            <a:endParaRPr lang="en-AU" sz="2000" dirty="0">
              <a:solidFill>
                <a:srgbClr val="00B0F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5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Comments on recursion and iterations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Many of the operations on lists (and other recursive data types)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are naturally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expressed as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recursive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routines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800080"/>
                </a:solidFill>
                <a:latin typeface="txbtt"/>
              </a:rPr>
              <a:t>Recursive routines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have fewer state variables than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iterative routines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are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frequently easier to prove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correctness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. However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recursion does require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system-stack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space to operate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800080"/>
                </a:solidFill>
                <a:latin typeface="txbtt"/>
              </a:rPr>
              <a:t>Iterative versions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many routines, particularly for the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simpler operations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are 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straightforward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to implement so often preferred, but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are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much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harder to prove correctness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We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are not going to discuss merits and demerits of recursion now.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Suffice it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to say that recursion and iteration are both powerful and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useful techniques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1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Implementing Lists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endParaRPr lang="en-AU" sz="2000" dirty="0" smtClean="0">
              <a:latin typeface="CMSS10"/>
            </a:endParaRPr>
          </a:p>
          <a:p>
            <a:r>
              <a:rPr lang="en-AU" sz="2000" dirty="0" smtClean="0">
                <a:latin typeface="CMSS10"/>
              </a:rPr>
              <a:t>The </a:t>
            </a:r>
            <a:r>
              <a:rPr lang="en-AU" sz="2000" dirty="0">
                <a:latin typeface="CMSS10"/>
              </a:rPr>
              <a:t>most natural way to implement lists is by means </a:t>
            </a:r>
            <a:r>
              <a:rPr lang="en-AU" sz="2000" dirty="0" smtClean="0">
                <a:latin typeface="CMSS10"/>
              </a:rPr>
              <a:t>of records/</a:t>
            </a:r>
            <a:r>
              <a:rPr lang="en-AU" sz="2000" dirty="0" err="1" smtClean="0">
                <a:latin typeface="CMSS10"/>
              </a:rPr>
              <a:t>structs</a:t>
            </a:r>
            <a:r>
              <a:rPr lang="en-AU" sz="2000" dirty="0" smtClean="0">
                <a:latin typeface="CMSS10"/>
              </a:rPr>
              <a:t> </a:t>
            </a:r>
            <a:r>
              <a:rPr lang="en-AU" sz="2000" dirty="0">
                <a:latin typeface="CMSS10"/>
              </a:rPr>
              <a:t>and pointers/links</a:t>
            </a:r>
            <a:r>
              <a:rPr lang="en-AU" sz="2000" dirty="0" smtClean="0">
                <a:latin typeface="CMSS10"/>
              </a:rPr>
              <a:t>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They can also be implemented using arrays</a:t>
            </a:r>
            <a:r>
              <a:rPr lang="en-AU" sz="2000" dirty="0" smtClean="0">
                <a:latin typeface="CMSS10"/>
              </a:rPr>
              <a:t>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You (might) have done this exercise in FIT1008</a:t>
            </a:r>
            <a:r>
              <a:rPr lang="en-AU" sz="2000" dirty="0" smtClean="0">
                <a:latin typeface="CMSS10"/>
              </a:rPr>
              <a:t>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 smtClean="0">
                <a:latin typeface="CMSS10"/>
              </a:rPr>
              <a:t>In any case, we will implement this as an exercise, to warm up your programming abilities.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24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The Abstract Data Type: Trees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>
                <a:latin typeface="CMSS10"/>
              </a:rPr>
              <a:t>Trees are natural structures for representing certain kinds </a:t>
            </a:r>
            <a:r>
              <a:rPr lang="en-AU" sz="2000" dirty="0" smtClean="0">
                <a:latin typeface="CMSS10"/>
              </a:rPr>
              <a:t>of hierarchical </a:t>
            </a:r>
            <a:r>
              <a:rPr lang="en-AU" sz="2000" dirty="0">
                <a:latin typeface="CMSS10"/>
              </a:rPr>
              <a:t>data.</a:t>
            </a:r>
          </a:p>
          <a:p>
            <a:r>
              <a:rPr lang="en-AU" sz="2000" dirty="0">
                <a:latin typeface="CMSS10"/>
              </a:rPr>
              <a:t>A (</a:t>
            </a:r>
            <a:r>
              <a:rPr lang="en-AU" sz="2000" dirty="0">
                <a:latin typeface="CMSSBX10"/>
              </a:rPr>
              <a:t>rooted</a:t>
            </a:r>
            <a:r>
              <a:rPr lang="en-AU" sz="2000" dirty="0">
                <a:latin typeface="CMSS10"/>
              </a:rPr>
              <a:t>) tree consists of a set of nodes (or </a:t>
            </a:r>
            <a:r>
              <a:rPr lang="en-AU" sz="2000" dirty="0">
                <a:latin typeface="CMSSI10"/>
              </a:rPr>
              <a:t>vertices</a:t>
            </a:r>
            <a:r>
              <a:rPr lang="en-AU" sz="2000" dirty="0">
                <a:latin typeface="CMSS10"/>
              </a:rPr>
              <a:t>) and a set </a:t>
            </a:r>
            <a:r>
              <a:rPr lang="en-AU" sz="2000" dirty="0" smtClean="0">
                <a:latin typeface="CMSS10"/>
              </a:rPr>
              <a:t>of arcs </a:t>
            </a:r>
            <a:r>
              <a:rPr lang="en-AU" sz="2000" dirty="0">
                <a:latin typeface="CMSS10"/>
              </a:rPr>
              <a:t>(or </a:t>
            </a:r>
            <a:r>
              <a:rPr lang="en-AU" sz="2000" dirty="0">
                <a:latin typeface="CMSSI10"/>
              </a:rPr>
              <a:t>edges</a:t>
            </a:r>
            <a:r>
              <a:rPr lang="en-AU" sz="2000" dirty="0">
                <a:latin typeface="CMSS10"/>
              </a:rPr>
              <a:t>).</a:t>
            </a:r>
            <a:endParaRPr lang="en-AU" sz="1200" dirty="0">
              <a:latin typeface="CMSY8"/>
            </a:endParaRPr>
          </a:p>
          <a:p>
            <a:r>
              <a:rPr lang="en-AU" sz="2000" dirty="0">
                <a:latin typeface="CMSS10"/>
              </a:rPr>
              <a:t>Each arc </a:t>
            </a:r>
            <a:r>
              <a:rPr lang="en-AU" sz="2000" dirty="0">
                <a:latin typeface="CMSSBX10"/>
              </a:rPr>
              <a:t>links a parent node to one of its children</a:t>
            </a:r>
            <a:r>
              <a:rPr lang="en-AU" sz="2000" dirty="0">
                <a:latin typeface="CMSS10"/>
              </a:rPr>
              <a:t>.</a:t>
            </a:r>
          </a:p>
          <a:p>
            <a:r>
              <a:rPr lang="en-AU" sz="2000" dirty="0">
                <a:latin typeface="CMSS10"/>
              </a:rPr>
              <a:t>A special </a:t>
            </a:r>
            <a:r>
              <a:rPr lang="en-AU" sz="2000" dirty="0">
                <a:latin typeface="CMSSBX10"/>
              </a:rPr>
              <a:t>root </a:t>
            </a:r>
            <a:r>
              <a:rPr lang="en-AU" sz="2000" dirty="0">
                <a:latin typeface="CMSS10"/>
              </a:rPr>
              <a:t>node has no parent.</a:t>
            </a:r>
          </a:p>
          <a:p>
            <a:r>
              <a:rPr lang="en-AU" sz="2000" dirty="0">
                <a:latin typeface="CMSS10"/>
              </a:rPr>
              <a:t>Every other node has </a:t>
            </a:r>
            <a:r>
              <a:rPr lang="en-AU" sz="2000" dirty="0">
                <a:latin typeface="CMSSBX10"/>
              </a:rPr>
              <a:t>exactly one </a:t>
            </a:r>
            <a:r>
              <a:rPr lang="en-AU" sz="2000" dirty="0">
                <a:latin typeface="CMSS10"/>
              </a:rPr>
              <a:t>parent.</a:t>
            </a:r>
          </a:p>
          <a:p>
            <a:r>
              <a:rPr lang="en-AU" sz="2000" dirty="0">
                <a:latin typeface="CMSS10"/>
              </a:rPr>
              <a:t>It is possible to reach any node by following a unique path of </a:t>
            </a:r>
            <a:r>
              <a:rPr lang="en-AU" sz="2000" dirty="0" smtClean="0">
                <a:latin typeface="CMSS10"/>
              </a:rPr>
              <a:t>arcs from </a:t>
            </a:r>
            <a:r>
              <a:rPr lang="en-AU" sz="2000" dirty="0">
                <a:latin typeface="CMSS10"/>
              </a:rPr>
              <a:t>the root.</a:t>
            </a:r>
          </a:p>
          <a:p>
            <a:r>
              <a:rPr lang="en-AU" sz="2000" dirty="0">
                <a:latin typeface="CMSS10"/>
              </a:rPr>
              <a:t>If arcs are considered bidirectional, there is a unique path </a:t>
            </a:r>
            <a:r>
              <a:rPr lang="en-AU" sz="2000" dirty="0" smtClean="0">
                <a:latin typeface="CMSS10"/>
              </a:rPr>
              <a:t>between any </a:t>
            </a:r>
            <a:r>
              <a:rPr lang="en-AU" sz="2000" dirty="0">
                <a:latin typeface="CMSS10"/>
              </a:rPr>
              <a:t>two nodes.</a:t>
            </a:r>
          </a:p>
          <a:p>
            <a:r>
              <a:rPr lang="en-AU" sz="2000" dirty="0">
                <a:latin typeface="CMSS10"/>
              </a:rPr>
              <a:t>The simplest kind of tree is a binary tree where each parent has </a:t>
            </a:r>
            <a:r>
              <a:rPr lang="en-AU" sz="2000" dirty="0" smtClean="0">
                <a:latin typeface="CMSS10"/>
              </a:rPr>
              <a:t>at most </a:t>
            </a:r>
            <a:r>
              <a:rPr lang="en-AU" sz="2000" dirty="0">
                <a:latin typeface="CMSS10"/>
              </a:rPr>
              <a:t>two children.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29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ADT Trees: Definition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TYPES: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it-IT" sz="20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tree 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nilTree | </a:t>
            </a:r>
            <a:r>
              <a:rPr lang="it-IT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fork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tree e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tree e</a:t>
            </a:r>
            <a:r>
              <a:rPr lang="it-IT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767" y="230291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3976" y="2450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61046" y="2366701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236670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is     </a:t>
            </a:r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19869" y="3352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 </a:t>
            </a:r>
            <a:r>
              <a:rPr lang="en-AU" sz="2400" dirty="0" smtClean="0"/>
              <a:t> or    </a:t>
            </a:r>
            <a:endParaRPr lang="en-AU" sz="2400" dirty="0"/>
          </a:p>
        </p:txBody>
      </p:sp>
      <p:sp>
        <p:nvSpPr>
          <p:cNvPr id="10" name="Rectangle 9"/>
          <p:cNvSpPr/>
          <p:nvPr/>
        </p:nvSpPr>
        <p:spPr>
          <a:xfrm>
            <a:off x="3941453" y="3352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7849" y="4114800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4096603"/>
            <a:ext cx="838200" cy="457200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13576" y="37213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51053" y="37213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923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Why take this unit very seriously?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 subject is arguably the most important for computer and technology related careers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Big companies (e.g., Google, Microsoft, Facebook etc.) actively hunt for people good at algorithms and data 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structures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The things you learn will help you throughout your career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Expertise in algorithms and data structures is a must if you want to do research in computer science</a:t>
            </a:r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This unit is </a:t>
            </a:r>
            <a:r>
              <a:rPr lang="en-AU" sz="2400" b="1" u="sng" dirty="0" smtClean="0">
                <a:solidFill>
                  <a:srgbClr val="FF0000"/>
                </a:solidFill>
                <a:latin typeface="CMSS10"/>
              </a:rPr>
              <a:t>CHALLENGING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You have to be on top of it from week 1 – you cannot pass if you think I can cover up the material close to the assessment deadlines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Missing lectures, labs or tutorials will require double the efforts to recover</a:t>
            </a:r>
          </a:p>
          <a:p>
            <a:pPr marL="274320" lvl="1" indent="0">
              <a:buNone/>
            </a:pPr>
            <a:r>
              <a:rPr lang="en-AU" sz="1900" b="1" dirty="0" smtClean="0">
                <a:solidFill>
                  <a:srgbClr val="FF0000"/>
                </a:solidFill>
                <a:latin typeface="CMSS10"/>
              </a:rPr>
              <a:t>Good News:</a:t>
            </a:r>
            <a:r>
              <a:rPr lang="en-AU" sz="1900" dirty="0" smtClean="0">
                <a:solidFill>
                  <a:srgbClr val="FF0000"/>
                </a:solidFill>
                <a:latin typeface="CMSS10"/>
              </a:rPr>
              <a:t> </a:t>
            </a:r>
            <a:r>
              <a:rPr lang="en-AU" sz="1900" dirty="0" smtClean="0">
                <a:solidFill>
                  <a:schemeClr val="tx1"/>
                </a:solidFill>
                <a:latin typeface="CMSS10"/>
              </a:rPr>
              <a:t> If you are willing to learn, you will enjoy this unit</a:t>
            </a:r>
          </a:p>
          <a:p>
            <a:pPr marL="274320" lvl="1" indent="0">
              <a:buNone/>
            </a:pPr>
            <a:r>
              <a:rPr lang="en-AU" sz="1900" b="1" dirty="0">
                <a:solidFill>
                  <a:schemeClr val="tx1"/>
                </a:solidFill>
                <a:latin typeface="CMSS10"/>
              </a:rPr>
              <a:t>	</a:t>
            </a:r>
            <a:r>
              <a:rPr lang="en-AU" sz="1900" b="1" dirty="0" smtClean="0">
                <a:solidFill>
                  <a:schemeClr val="tx1"/>
                </a:solidFill>
                <a:latin typeface="CMSS10"/>
              </a:rPr>
              <a:t>	</a:t>
            </a:r>
            <a:r>
              <a:rPr lang="en-AU" sz="1900" dirty="0" smtClean="0">
                <a:solidFill>
                  <a:schemeClr val="tx1"/>
                </a:solidFill>
                <a:latin typeface="CMSS10"/>
              </a:rPr>
              <a:t>FIT2004 Programming </a:t>
            </a:r>
            <a:r>
              <a:rPr lang="en-AU" sz="1900" dirty="0">
                <a:solidFill>
                  <a:schemeClr val="tx1"/>
                </a:solidFill>
                <a:latin typeface="CMSS10"/>
              </a:rPr>
              <a:t>C</a:t>
            </a:r>
            <a:r>
              <a:rPr lang="en-AU" sz="1900" dirty="0" smtClean="0">
                <a:solidFill>
                  <a:schemeClr val="tx1"/>
                </a:solidFill>
                <a:latin typeface="CMSS10"/>
              </a:rPr>
              <a:t>ompetition: a fun way to learn</a:t>
            </a:r>
          </a:p>
          <a:p>
            <a:pPr marL="274320" lvl="1" indent="0">
              <a:buNone/>
            </a:pPr>
            <a:r>
              <a:rPr lang="en-AU" sz="1900" b="1" dirty="0">
                <a:solidFill>
                  <a:schemeClr val="tx1"/>
                </a:solidFill>
                <a:latin typeface="CMSS10"/>
              </a:rPr>
              <a:t>	</a:t>
            </a:r>
            <a:r>
              <a:rPr lang="en-AU" sz="1900" b="1" dirty="0" smtClean="0">
                <a:solidFill>
                  <a:schemeClr val="tx1"/>
                </a:solidFill>
                <a:latin typeface="CMSS10"/>
              </a:rPr>
              <a:t>				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/>
            </a:r>
            <a:br>
              <a:rPr lang="en-AU" sz="1900" dirty="0" smtClean="0">
                <a:solidFill>
                  <a:srgbClr val="000000"/>
                </a:solidFill>
                <a:latin typeface="CMSS10"/>
              </a:rPr>
            </a:br>
            <a:endParaRPr lang="en-AU" sz="1900" dirty="0" smtClean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endParaRPr lang="en-AU" sz="2400" dirty="0" smtClean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9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ADT Trees: Operations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boolean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leaf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: tree e -&gt;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boolean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it-IT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tree e </a:t>
            </a:r>
            <a:r>
              <a:rPr lang="it-IT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tree e -&gt; tree 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left</a:t>
            </a:r>
            <a:r>
              <a:rPr lang="en-AU" sz="20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tree 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tree 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contents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: tree e -&gt; e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1453" y="33528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0453" y="37213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51053" y="37213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2950853" y="41148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22976" y="44833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endCxn id="36" idx="0"/>
          </p:cNvCxnSpPr>
          <p:nvPr/>
        </p:nvCxnSpPr>
        <p:spPr>
          <a:xfrm>
            <a:off x="3560453" y="44833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4976077" y="41148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44833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85677" y="44833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2004277" y="48586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76400" y="52271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3877" y="52271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1143000" y="56024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90800" y="56024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7338" y="48745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86650" y="48745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80677" y="49074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16738" y="52759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0277" y="52759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352800" y="56512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56512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11510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ADT Trees: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eight function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1+max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height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2000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5571402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height of the above tree?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4145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6045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5105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295085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62297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55" idx="0"/>
          </p:cNvCxnSpPr>
          <p:nvPr/>
        </p:nvCxnSpPr>
        <p:spPr>
          <a:xfrm>
            <a:off x="356045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497607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4820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8567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200427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67640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1387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11430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908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0733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8665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8067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1673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9027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33528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72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36623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ADT Trees: Functions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eight function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weight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20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weight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1+weight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+weight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20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2000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5571402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weight of the above tree?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41453" y="27432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60453" y="31117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51053" y="31117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2950853" y="35052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622976" y="38737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endCxn id="55" idx="0"/>
          </p:cNvCxnSpPr>
          <p:nvPr/>
        </p:nvCxnSpPr>
        <p:spPr>
          <a:xfrm>
            <a:off x="3560453" y="38737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4976077" y="35052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648200" y="38737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85677" y="38737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2004277" y="42490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676400" y="46175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13877" y="46175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1143000" y="49928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90800" y="49928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07338" y="42649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86650" y="42649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80677" y="42978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16738" y="46663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90277" y="46663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/>
          <p:cNvSpPr/>
          <p:nvPr/>
        </p:nvSpPr>
        <p:spPr>
          <a:xfrm>
            <a:off x="3352800" y="50416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67200" y="50416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9389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Recursive traversal of trees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>
                <a:latin typeface="CMSS10"/>
              </a:rPr>
              <a:t>There are three classic ways of recursively traversing a tree or </a:t>
            </a:r>
            <a:r>
              <a:rPr lang="en-AU" sz="2000" dirty="0" smtClean="0">
                <a:latin typeface="CMSS10"/>
              </a:rPr>
              <a:t>of visiting </a:t>
            </a:r>
            <a:r>
              <a:rPr lang="en-AU" sz="2000" dirty="0">
                <a:latin typeface="CMSS10"/>
              </a:rPr>
              <a:t>every one of its nodes once</a:t>
            </a:r>
            <a:r>
              <a:rPr lang="en-AU" sz="2000" dirty="0" smtClean="0">
                <a:latin typeface="CMSS10"/>
              </a:rPr>
              <a:t>.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>
                <a:latin typeface="CMSS10"/>
              </a:rPr>
              <a:t>In each of these, the left and right subtrees are visited </a:t>
            </a:r>
            <a:r>
              <a:rPr lang="en-AU" sz="2000" dirty="0" smtClean="0">
                <a:latin typeface="CMSS10"/>
              </a:rPr>
              <a:t>recursively</a:t>
            </a:r>
          </a:p>
          <a:p>
            <a:endParaRPr lang="en-AU" sz="2000" dirty="0">
              <a:latin typeface="CMSS10"/>
            </a:endParaRPr>
          </a:p>
          <a:p>
            <a:r>
              <a:rPr lang="en-AU" sz="2000" dirty="0" smtClean="0">
                <a:latin typeface="CMSS10"/>
              </a:rPr>
              <a:t>The </a:t>
            </a:r>
            <a:r>
              <a:rPr lang="en-AU" sz="2000" b="1" dirty="0">
                <a:latin typeface="CMSSBX10"/>
              </a:rPr>
              <a:t>distinguishing feature</a:t>
            </a:r>
            <a:r>
              <a:rPr lang="en-AU" sz="2000" dirty="0">
                <a:latin typeface="CMSSBX10"/>
              </a:rPr>
              <a:t> </a:t>
            </a:r>
            <a:r>
              <a:rPr lang="en-AU" sz="2000" dirty="0">
                <a:latin typeface="CMSS10"/>
              </a:rPr>
              <a:t>is when the element in the root is </a:t>
            </a:r>
            <a:r>
              <a:rPr lang="en-AU" sz="2000" dirty="0" smtClean="0">
                <a:latin typeface="CMSS10"/>
              </a:rPr>
              <a:t>visited or </a:t>
            </a:r>
            <a:r>
              <a:rPr lang="en-AU" sz="2000" dirty="0">
                <a:latin typeface="CMSS10"/>
              </a:rPr>
              <a:t>processed.</a:t>
            </a:r>
            <a:endParaRPr lang="en-AU" sz="2000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72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Preorder</a:t>
            </a:r>
            <a:r>
              <a:rPr lang="en-AU" dirty="0" smtClean="0">
                <a:latin typeface="Arial Black" panose="020B0A04020102020204" pitchFamily="34" charset="0"/>
              </a:rPr>
              <a:t> or prefix traversal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a </a:t>
            </a:r>
            <a:r>
              <a:rPr lang="en-AU" sz="2000" dirty="0" err="1"/>
              <a:t>preorder</a:t>
            </a:r>
            <a:r>
              <a:rPr lang="en-AU" sz="2000" dirty="0"/>
              <a:t> or </a:t>
            </a:r>
            <a:r>
              <a:rPr lang="en-AU" sz="2000" dirty="0" smtClean="0"/>
              <a:t>prefix </a:t>
            </a:r>
            <a:r>
              <a:rPr lang="en-AU" sz="2000" dirty="0"/>
              <a:t>traversal the root is visited </a:t>
            </a:r>
            <a:r>
              <a:rPr lang="en-AU" sz="2000" dirty="0" smtClean="0"/>
              <a:t>first </a:t>
            </a:r>
            <a:r>
              <a:rPr lang="en-AU" sz="2000" dirty="0"/>
              <a:t>(pre) and then </a:t>
            </a:r>
            <a:r>
              <a:rPr lang="en-AU" sz="2000" dirty="0" smtClean="0"/>
              <a:t>the left </a:t>
            </a:r>
            <a:r>
              <a:rPr lang="en-AU" sz="2000" dirty="0"/>
              <a:t>and right subtrees are traversed</a:t>
            </a:r>
            <a:r>
              <a:rPr lang="en-AU" sz="2000" dirty="0" smtClean="0"/>
              <a:t>.</a:t>
            </a:r>
          </a:p>
          <a:p>
            <a:pPr marL="0" indent="0">
              <a:buNone/>
            </a:pP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781" y="3925431"/>
            <a:ext cx="3416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</a:t>
            </a:r>
            <a:r>
              <a:rPr lang="en-AU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preorder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23456</a:t>
            </a:r>
          </a:p>
          <a:p>
            <a:pPr marL="457200" indent="-457200">
              <a:spcBef>
                <a:spcPct val="20000"/>
              </a:spcBef>
              <a:buClr>
                <a:srgbClr val="7A7A7A"/>
              </a:buClr>
              <a:buSzPct val="85000"/>
              <a:buFontTx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54236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24356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6060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7960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7020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47000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4212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607960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49522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735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482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52342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9555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302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66215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995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648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0580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9982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3588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942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87195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635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14556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Inorder</a:t>
            </a:r>
            <a:r>
              <a:rPr lang="en-AU" dirty="0" smtClean="0">
                <a:latin typeface="Arial Black" panose="020B0A04020102020204" pitchFamily="34" charset="0"/>
              </a:rPr>
              <a:t> or Infix traversal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46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</a:t>
            </a:r>
            <a:r>
              <a:rPr lang="en-AU" sz="2000" dirty="0" smtClean="0"/>
              <a:t>an </a:t>
            </a:r>
            <a:r>
              <a:rPr lang="en-AU" sz="2000" dirty="0" err="1" smtClean="0"/>
              <a:t>inorder</a:t>
            </a:r>
            <a:r>
              <a:rPr lang="en-AU" sz="2000" dirty="0" smtClean="0"/>
              <a:t> </a:t>
            </a:r>
            <a:r>
              <a:rPr lang="en-AU" sz="2000" dirty="0"/>
              <a:t>or </a:t>
            </a:r>
            <a:r>
              <a:rPr lang="en-AU" sz="2000" dirty="0" smtClean="0"/>
              <a:t>infix traversal, </a:t>
            </a:r>
            <a:r>
              <a:rPr lang="en-AU" sz="2000" dirty="0"/>
              <a:t>the </a:t>
            </a:r>
            <a:r>
              <a:rPr lang="en-AU" sz="2000" dirty="0" smtClean="0"/>
              <a:t>left sub-tree is traversed then the root is visited and then the right sub-tree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1800" b="1" dirty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(e),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781" y="3925431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</a:t>
            </a:r>
            <a:r>
              <a:rPr lang="en-AU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23456</a:t>
            </a:r>
          </a:p>
          <a:p>
            <a:pPr marL="457200" indent="-457200">
              <a:spcBef>
                <a:spcPct val="20000"/>
              </a:spcBef>
              <a:buClr>
                <a:srgbClr val="7A7A7A"/>
              </a:buClr>
              <a:buSzPct val="85000"/>
              <a:buFontTx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54236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24356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5605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7505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6565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46545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3757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607505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49067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280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027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51887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9100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2847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6576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54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193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0125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9527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3133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487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8674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18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9288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Arial Black" panose="020B0A04020102020204" pitchFamily="34" charset="0"/>
              </a:rPr>
              <a:t>Postorder</a:t>
            </a:r>
            <a:r>
              <a:rPr lang="en-AU" dirty="0" smtClean="0">
                <a:latin typeface="Arial Black" panose="020B0A04020102020204" pitchFamily="34" charset="0"/>
              </a:rPr>
              <a:t> or postfix traversal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990600"/>
            <a:ext cx="91470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</a:t>
            </a:r>
            <a:r>
              <a:rPr lang="en-AU" sz="2000" dirty="0" smtClean="0"/>
              <a:t>a </a:t>
            </a:r>
            <a:r>
              <a:rPr lang="en-AU" sz="2000" dirty="0" err="1" smtClean="0"/>
              <a:t>postorder</a:t>
            </a:r>
            <a:r>
              <a:rPr lang="en-AU" sz="2000" dirty="0" smtClean="0"/>
              <a:t> </a:t>
            </a:r>
            <a:r>
              <a:rPr lang="en-AU" sz="2000" dirty="0"/>
              <a:t>or </a:t>
            </a:r>
            <a:r>
              <a:rPr lang="en-AU" sz="2000" dirty="0" smtClean="0"/>
              <a:t>postfix traversal, </a:t>
            </a:r>
            <a:r>
              <a:rPr lang="en-AU" sz="2000" dirty="0"/>
              <a:t>the </a:t>
            </a:r>
            <a:r>
              <a:rPr lang="en-AU" sz="2000" dirty="0" smtClean="0"/>
              <a:t>left and right sub-trees are traversed then the root is visited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nilTree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nil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fork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e,TL,TR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TL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postorder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AU" sz="1800" b="1" dirty="0" smtClean="0">
                <a:solidFill>
                  <a:srgbClr val="0080C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(e)</a:t>
            </a:r>
            <a:endParaRPr lang="en-AU" sz="1800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781" y="3925431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What is the </a:t>
            </a:r>
            <a:r>
              <a:rPr lang="en-AU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inorder</a:t>
            </a: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23456</a:t>
            </a:r>
          </a:p>
          <a:p>
            <a:pPr marL="457200" indent="-457200">
              <a:spcBef>
                <a:spcPct val="20000"/>
              </a:spcBef>
              <a:buClr>
                <a:srgbClr val="7A7A7A"/>
              </a:buClr>
              <a:buSzPct val="85000"/>
              <a:buFontTx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54236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24356</a:t>
            </a:r>
          </a:p>
          <a:p>
            <a:pPr marL="457200" lvl="0" indent="-457200">
              <a:spcBef>
                <a:spcPct val="20000"/>
              </a:spcBef>
              <a:buClr>
                <a:srgbClr val="7A7A7A"/>
              </a:buClr>
              <a:buSzPct val="85000"/>
              <a:buAutoNum type="alphaUcPeriod"/>
            </a:pP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None of the above</a:t>
            </a:r>
            <a:endParaRPr lang="en-AU" sz="2000" b="1" dirty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56053" y="2667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75053" y="30355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65653" y="30355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465453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37576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6075053" y="37975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490677" y="34290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162800" y="37975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00277" y="37975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518877" y="41728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91000" y="45413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28477" y="45413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6576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5400" y="49166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1938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01250" y="41887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95277" y="42216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31338" y="45901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04877" y="45901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8674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81800" y="49654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755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Breadth-first traversal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990600"/>
            <a:ext cx="9147048" cy="1295400"/>
          </a:xfrm>
        </p:spPr>
        <p:txBody>
          <a:bodyPr>
            <a:noAutofit/>
          </a:bodyPr>
          <a:lstStyle/>
          <a:p>
            <a:r>
              <a:rPr lang="en-AU" sz="2000" dirty="0"/>
              <a:t>In </a:t>
            </a:r>
            <a:r>
              <a:rPr lang="en-AU" sz="2000" dirty="0" smtClean="0"/>
              <a:t>a breadth-first traversal, root is visited then its children and then its grandchildren and so on. It is naturally an iterative traversal, hence, its recursive version is not given here.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6916" y="5410200"/>
            <a:ext cx="842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7A7A7A"/>
              </a:buClr>
              <a:buSzPct val="85000"/>
            </a:pPr>
            <a:r>
              <a:rPr lang="en-AU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One possible breadth-first order of the tree is </a:t>
            </a:r>
            <a:r>
              <a:rPr lang="en-AU" sz="2000" b="1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54623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5803" y="24384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5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74803" y="2806988"/>
            <a:ext cx="381001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5403" y="2806988"/>
            <a:ext cx="425024" cy="393412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165203" y="32004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4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37326" y="3568988"/>
            <a:ext cx="327877" cy="375215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endCxn id="43" idx="0"/>
          </p:cNvCxnSpPr>
          <p:nvPr/>
        </p:nvCxnSpPr>
        <p:spPr>
          <a:xfrm>
            <a:off x="5774803" y="3568988"/>
            <a:ext cx="425024" cy="424021"/>
          </a:xfrm>
          <a:prstGeom prst="straightConnector1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7190427" y="320040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6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862550" y="3568988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800027" y="3568988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4218627" y="3944203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2</a:t>
            </a:r>
            <a:endParaRPr lang="en-AU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890750" y="4312791"/>
            <a:ext cx="32787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28227" y="4312791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3357350" y="46880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05150" y="4688006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21688" y="39601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01000" y="3960125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95027" y="3993009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731088" y="4361597"/>
            <a:ext cx="163940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4627" y="4361597"/>
            <a:ext cx="401947" cy="375215"/>
          </a:xfrm>
          <a:prstGeom prst="straightConnector1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5567150" y="4736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81550" y="4736812"/>
            <a:ext cx="609600" cy="368588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5089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Concluding Remarks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91470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 smtClean="0"/>
              <a:t>This unit demands your efforts from week 1</a:t>
            </a:r>
          </a:p>
          <a:p>
            <a:r>
              <a:rPr lang="en-AU" sz="2000" dirty="0" smtClean="0"/>
              <a:t>ADTs provide flexibility and ease of proofs </a:t>
            </a:r>
          </a:p>
          <a:p>
            <a:r>
              <a:rPr lang="en-AU" sz="2000" dirty="0" smtClean="0"/>
              <a:t>A proof is much stronger than a test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Read more about content covered in this lecture</a:t>
            </a:r>
          </a:p>
          <a:p>
            <a:r>
              <a:rPr lang="en-AU" sz="2000" smtClean="0"/>
              <a:t>If </a:t>
            </a:r>
            <a:r>
              <a:rPr lang="en-AU" sz="2000" dirty="0" smtClean="0"/>
              <a:t>you do not understand computational complexity, study to develop some background (e.g., watch </a:t>
            </a:r>
            <a:r>
              <a:rPr lang="en-AU" sz="2000" dirty="0" smtClean="0">
                <a:hlinkClick r:id="rId2"/>
              </a:rPr>
              <a:t>videos</a:t>
            </a:r>
            <a:r>
              <a:rPr lang="en-AU" sz="2000" dirty="0" smtClean="0"/>
              <a:t>, read </a:t>
            </a:r>
            <a:r>
              <a:rPr lang="en-AU" sz="2000" dirty="0" smtClean="0">
                <a:hlinkClick r:id="rId3"/>
              </a:rPr>
              <a:t>other online resources</a:t>
            </a:r>
            <a:r>
              <a:rPr lang="en-AU" sz="2000" dirty="0" smtClean="0"/>
              <a:t>)</a:t>
            </a: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 smtClean="0"/>
              <a:t>Correctness, verification and analysis of algorithms</a:t>
            </a:r>
          </a:p>
          <a:p>
            <a:r>
              <a:rPr lang="en-AU" sz="2000" dirty="0" smtClean="0"/>
              <a:t>Loop invariances, simple sorting and complexity issues</a:t>
            </a:r>
          </a:p>
        </p:txBody>
      </p:sp>
    </p:spTree>
    <p:extLst>
      <p:ext uri="{BB962C8B-B14F-4D97-AF65-F5344CB8AC3E}">
        <p14:creationId xmlns:p14="http://schemas.microsoft.com/office/powerpoint/2010/main" val="42177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 of the content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latin typeface="CMSS10"/>
              </a:rPr>
              <a:t>The unit aims to cover</a:t>
            </a:r>
          </a:p>
          <a:p>
            <a:r>
              <a:rPr lang="en-AU" sz="1800" dirty="0" smtClean="0">
                <a:solidFill>
                  <a:srgbClr val="00B0F0"/>
                </a:solidFill>
                <a:latin typeface="CMSS10"/>
              </a:rPr>
              <a:t>General </a:t>
            </a:r>
            <a:r>
              <a:rPr lang="en-AU" sz="1800" dirty="0">
                <a:solidFill>
                  <a:srgbClr val="00B0F0"/>
                </a:solidFill>
                <a:latin typeface="CMSS10"/>
              </a:rPr>
              <a:t>problem-solving strategies and techniques, e.g.</a:t>
            </a:r>
          </a:p>
          <a:p>
            <a:pPr lvl="1"/>
            <a:r>
              <a:rPr lang="en-AU" sz="1800" dirty="0">
                <a:solidFill>
                  <a:schemeClr val="tx1"/>
                </a:solidFill>
                <a:latin typeface="CMSS10"/>
              </a:rPr>
              <a:t>Useful paradigms, e.g.</a:t>
            </a:r>
          </a:p>
          <a:p>
            <a:pPr lvl="2"/>
            <a:r>
              <a:rPr lang="en-AU" sz="1800" dirty="0" smtClean="0">
                <a:latin typeface="CMSS10"/>
              </a:rPr>
              <a:t>dynamic </a:t>
            </a:r>
            <a:r>
              <a:rPr lang="en-AU" sz="1800" dirty="0">
                <a:latin typeface="CMSS10"/>
              </a:rPr>
              <a:t>programming,</a:t>
            </a:r>
          </a:p>
          <a:p>
            <a:pPr lvl="2"/>
            <a:r>
              <a:rPr lang="en-AU" sz="1800" dirty="0" smtClean="0">
                <a:latin typeface="CMSS10"/>
              </a:rPr>
              <a:t>divide </a:t>
            </a:r>
            <a:r>
              <a:rPr lang="en-AU" sz="1800" dirty="0">
                <a:latin typeface="CMSS10"/>
              </a:rPr>
              <a:t>and </a:t>
            </a:r>
            <a:r>
              <a:rPr lang="en-AU" sz="1800" dirty="0" smtClean="0">
                <a:latin typeface="CMSS10"/>
              </a:rPr>
              <a:t>conquer, etc.</a:t>
            </a:r>
            <a:endParaRPr lang="en-AU" sz="1800" dirty="0">
              <a:latin typeface="CMSS10"/>
            </a:endParaRPr>
          </a:p>
          <a:p>
            <a:pPr lvl="1"/>
            <a:r>
              <a:rPr lang="en-AU" sz="1800" dirty="0" smtClean="0">
                <a:solidFill>
                  <a:schemeClr val="tx1"/>
                </a:solidFill>
                <a:latin typeface="CMSS10"/>
              </a:rPr>
              <a:t>Analysis 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of algorithms and data structures, e.g.</a:t>
            </a:r>
          </a:p>
          <a:p>
            <a:pPr lvl="2"/>
            <a:r>
              <a:rPr lang="en-AU" sz="1800" dirty="0" smtClean="0">
                <a:latin typeface="CMSS10"/>
              </a:rPr>
              <a:t>abstract </a:t>
            </a:r>
            <a:r>
              <a:rPr lang="en-AU" sz="1800" dirty="0">
                <a:latin typeface="CMSS10"/>
              </a:rPr>
              <a:t>data </a:t>
            </a:r>
            <a:r>
              <a:rPr lang="en-AU" sz="1800" dirty="0" smtClean="0">
                <a:latin typeface="CMSS10"/>
              </a:rPr>
              <a:t>types,</a:t>
            </a:r>
          </a:p>
          <a:p>
            <a:pPr lvl="2"/>
            <a:r>
              <a:rPr lang="en-AU" sz="1800" dirty="0" smtClean="0">
                <a:latin typeface="CMSS10"/>
              </a:rPr>
              <a:t>program </a:t>
            </a:r>
            <a:r>
              <a:rPr lang="en-AU" sz="1800" dirty="0">
                <a:latin typeface="CMSS10"/>
              </a:rPr>
              <a:t>proof / </a:t>
            </a:r>
            <a:r>
              <a:rPr lang="en-AU" sz="1800" dirty="0" smtClean="0">
                <a:latin typeface="CMSS10"/>
              </a:rPr>
              <a:t>correctness</a:t>
            </a:r>
          </a:p>
          <a:p>
            <a:pPr lvl="2"/>
            <a:r>
              <a:rPr lang="en-AU" sz="1800" dirty="0" smtClean="0">
                <a:latin typeface="CMSS10"/>
              </a:rPr>
              <a:t>analysis </a:t>
            </a:r>
            <a:r>
              <a:rPr lang="en-AU" sz="1800" dirty="0">
                <a:latin typeface="CMSS10"/>
              </a:rPr>
              <a:t>and estimation of space and time complexity</a:t>
            </a:r>
            <a:r>
              <a:rPr lang="en-AU" sz="1800" dirty="0" smtClean="0">
                <a:latin typeface="CMSS10"/>
              </a:rPr>
              <a:t>, etc.</a:t>
            </a:r>
            <a:endParaRPr lang="en-AU" sz="1800" dirty="0">
              <a:latin typeface="CMSS10"/>
            </a:endParaRPr>
          </a:p>
          <a:p>
            <a:r>
              <a:rPr lang="en-AU" sz="1800" dirty="0" smtClean="0">
                <a:solidFill>
                  <a:srgbClr val="00B0F0"/>
                </a:solidFill>
                <a:latin typeface="CMSS10"/>
              </a:rPr>
              <a:t>A </a:t>
            </a:r>
            <a:r>
              <a:rPr lang="en-AU" sz="1800" dirty="0">
                <a:solidFill>
                  <a:srgbClr val="00B0F0"/>
                </a:solidFill>
                <a:latin typeface="CMSS10"/>
              </a:rPr>
              <a:t>selection of important computational problems, e.g.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  <a:latin typeface="CMSS10"/>
              </a:rPr>
              <a:t>sorting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,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  <a:latin typeface="CMSS10"/>
              </a:rPr>
              <a:t>retrieval/searching, etc.</a:t>
            </a:r>
            <a:endParaRPr lang="en-AU" sz="1800" dirty="0">
              <a:solidFill>
                <a:schemeClr val="tx1"/>
              </a:solidFill>
              <a:latin typeface="CMSS10"/>
            </a:endParaRPr>
          </a:p>
          <a:p>
            <a:r>
              <a:rPr lang="en-AU" sz="1800" dirty="0" smtClean="0">
                <a:solidFill>
                  <a:srgbClr val="00B0F0"/>
                </a:solidFill>
                <a:latin typeface="CMSS10"/>
              </a:rPr>
              <a:t>A </a:t>
            </a:r>
            <a:r>
              <a:rPr lang="en-AU" sz="1800" dirty="0">
                <a:solidFill>
                  <a:srgbClr val="00B0F0"/>
                </a:solidFill>
                <a:latin typeface="CMSS10"/>
              </a:rPr>
              <a:t>selection of important algorithms and data structures,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  <a:latin typeface="CMSS10"/>
              </a:rPr>
              <a:t>as 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a </a:t>
            </a:r>
            <a:r>
              <a:rPr lang="en-AU" sz="1800" dirty="0">
                <a:solidFill>
                  <a:schemeClr val="tx1"/>
                </a:solidFill>
                <a:latin typeface="CMSSBX10"/>
              </a:rPr>
              <a:t>tool kit 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for the working programmer,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  <a:latin typeface="CMSS10"/>
              </a:rPr>
              <a:t>as 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example solutions to </a:t>
            </a:r>
            <a:r>
              <a:rPr lang="en-AU" sz="1800" dirty="0" smtClean="0">
                <a:solidFill>
                  <a:schemeClr val="tx1"/>
                </a:solidFill>
                <a:latin typeface="CMSS10"/>
              </a:rPr>
              <a:t>problems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  <a:latin typeface="CMSS10"/>
              </a:rPr>
              <a:t>as examples of solved problems, to gain insight into concepts</a:t>
            </a:r>
          </a:p>
        </p:txBody>
      </p:sp>
    </p:spTree>
    <p:extLst>
      <p:ext uri="{BB962C8B-B14F-4D97-AF65-F5344CB8AC3E}">
        <p14:creationId xmlns:p14="http://schemas.microsoft.com/office/powerpoint/2010/main" val="1283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 of the content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4" y="1138530"/>
            <a:ext cx="5879976" cy="4957470"/>
          </a:xfrm>
        </p:spPr>
      </p:pic>
    </p:spTree>
    <p:extLst>
      <p:ext uri="{BB962C8B-B14F-4D97-AF65-F5344CB8AC3E}">
        <p14:creationId xmlns:p14="http://schemas.microsoft.com/office/powerpoint/2010/main" val="4089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 of the content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6365822" cy="4070662"/>
          </a:xfrm>
        </p:spPr>
      </p:pic>
    </p:spTree>
    <p:extLst>
      <p:ext uri="{BB962C8B-B14F-4D97-AF65-F5344CB8AC3E}">
        <p14:creationId xmlns:p14="http://schemas.microsoft.com/office/powerpoint/2010/main" val="4267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FIT2004 Staff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Lec-1: Introduction and Abstract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 smtClean="0">
                <a:solidFill>
                  <a:schemeClr val="tx2"/>
                </a:solidFill>
                <a:highlight>
                  <a:srgbClr val="FFFFFF"/>
                </a:highlight>
                <a:latin typeface="Courier New"/>
              </a:rPr>
              <a:t>Chief Examiner:</a:t>
            </a:r>
            <a:endParaRPr lang="en-AU" sz="1800" b="1" dirty="0">
              <a:solidFill>
                <a:schemeClr val="tx2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Dr.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Arun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Konagurthu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2"/>
              </a:rPr>
              <a:t>arun.konagurthu@monash.edu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Office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25 Exhibition Walk, Room 229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webpage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1800" u="sng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3"/>
              </a:rPr>
              <a:t>http://www.csse.monash.edu.au/~karun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2"/>
                </a:solidFill>
                <a:highlight>
                  <a:srgbClr val="FFFFFF"/>
                </a:highlight>
                <a:latin typeface="Courier New"/>
              </a:rPr>
              <a:t>Lecturer:</a:t>
            </a:r>
            <a:endParaRPr lang="en-AU" sz="1800" b="1" dirty="0">
              <a:solidFill>
                <a:schemeClr val="tx2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Muhammad </a:t>
            </a:r>
            <a:r>
              <a:rPr lang="en-A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Aamir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Cheema,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4"/>
              </a:rPr>
              <a:t>aamir.cheema@monash.edu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Office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25 Exhibition Walk, Room 113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webpage</a:t>
            </a:r>
            <a:r>
              <a:rPr lang="en-AU" sz="1800" dirty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  <a:hlinkClick r:id="rId5"/>
              </a:rPr>
              <a:t>www.aamircheema.com</a:t>
            </a:r>
            <a:endParaRPr lang="en-AU" sz="1800" dirty="0" smtClean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2"/>
                </a:solidFill>
                <a:highlight>
                  <a:srgbClr val="FFFFFF"/>
                </a:highlight>
                <a:latin typeface="Courier New"/>
              </a:rPr>
              <a:t>Tutors:</a:t>
            </a:r>
            <a:endParaRPr lang="en-AU" sz="1800" b="1" dirty="0">
              <a:solidFill>
                <a:schemeClr val="tx2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Ammar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Sohail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6"/>
              </a:rPr>
              <a:t>ammar.sohail@monash.edu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Chaluka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Salgado,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7"/>
              </a:rPr>
              <a:t>chaluka.salgado@monash.edu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Han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Duy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Phan,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8"/>
              </a:rPr>
              <a:t>han.phan@monash.edu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Leon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Zhu, </a:t>
            </a:r>
            <a:r>
              <a:rPr lang="en-A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hlinkClick r:id="rId9"/>
              </a:rPr>
              <a:t>liguang.zhu@monash.edu</a:t>
            </a:r>
            <a:endParaRPr lang="en-AU" sz="18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357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002060"/>
    </a:hlink>
    <a:folHlink>
      <a:srgbClr val="00B05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4320</Words>
  <Application>Microsoft Office PowerPoint</Application>
  <PresentationFormat>On-screen Show (4:3)</PresentationFormat>
  <Paragraphs>807</Paragraphs>
  <Slides>58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Civic</vt:lpstr>
      <vt:lpstr>Faculty of Information Technology,  Monash University</vt:lpstr>
      <vt:lpstr>FIT2004, S2/2016</vt:lpstr>
      <vt:lpstr>Outline</vt:lpstr>
      <vt:lpstr>What’s this unit about</vt:lpstr>
      <vt:lpstr>Why take this unit very seriously?</vt:lpstr>
      <vt:lpstr>Overview of the content</vt:lpstr>
      <vt:lpstr>Overview of the content</vt:lpstr>
      <vt:lpstr>Overview of the content</vt:lpstr>
      <vt:lpstr>FIT2004 Staff</vt:lpstr>
      <vt:lpstr>Course Material</vt:lpstr>
      <vt:lpstr>Online reading and research material</vt:lpstr>
      <vt:lpstr>Textbook reference</vt:lpstr>
      <vt:lpstr>(Highly) recommended readings</vt:lpstr>
      <vt:lpstr>Course Structure</vt:lpstr>
      <vt:lpstr>Tutorials (in more details)</vt:lpstr>
      <vt:lpstr>Pracs (in more details)</vt:lpstr>
      <vt:lpstr>Marks and hurdles - IMPORTANT</vt:lpstr>
      <vt:lpstr>Missed Prac</vt:lpstr>
      <vt:lpstr>Missed Prac </vt:lpstr>
      <vt:lpstr>Plagiarism and Cheating</vt:lpstr>
      <vt:lpstr>Student responsibilities</vt:lpstr>
      <vt:lpstr>FIT2004: Programming Competition</vt:lpstr>
      <vt:lpstr>MARS: Monash Audience Response System</vt:lpstr>
      <vt:lpstr>MARS: Multiple Choice Questions</vt:lpstr>
      <vt:lpstr>MARS: Text-based questions</vt:lpstr>
      <vt:lpstr>Anonymous surveys</vt:lpstr>
      <vt:lpstr>Short break</vt:lpstr>
      <vt:lpstr>Part 2: Abstract Data Types</vt:lpstr>
      <vt:lpstr>What and Why ADTs?</vt:lpstr>
      <vt:lpstr>List ADT: Definition</vt:lpstr>
      <vt:lpstr>List ADT: Operations</vt:lpstr>
      <vt:lpstr>List ADT: Rules</vt:lpstr>
      <vt:lpstr>List ADT: Functions</vt:lpstr>
      <vt:lpstr>List ADT: Functions</vt:lpstr>
      <vt:lpstr>List ADT: Functions</vt:lpstr>
      <vt:lpstr>List ADT: Functions</vt:lpstr>
      <vt:lpstr>Proofs with ADTs</vt:lpstr>
      <vt:lpstr>Revision: Proof by induction</vt:lpstr>
      <vt:lpstr>Revision: Proof by induction</vt:lpstr>
      <vt:lpstr>Proof: Append is associative</vt:lpstr>
      <vt:lpstr>Proof: Append is associative</vt:lpstr>
      <vt:lpstr>List ADT: Functions</vt:lpstr>
      <vt:lpstr>List ADT: Functions</vt:lpstr>
      <vt:lpstr>List ADT: Functions</vt:lpstr>
      <vt:lpstr>List ADT: Functions</vt:lpstr>
      <vt:lpstr>Comments on recursion and iterations</vt:lpstr>
      <vt:lpstr>Implementing Lists</vt:lpstr>
      <vt:lpstr>The Abstract Data Type: Trees</vt:lpstr>
      <vt:lpstr>ADT Trees: Definition</vt:lpstr>
      <vt:lpstr>ADT Trees: Operations</vt:lpstr>
      <vt:lpstr>ADT Trees: Functions</vt:lpstr>
      <vt:lpstr>ADT Trees: Functions</vt:lpstr>
      <vt:lpstr>Recursive traversal of trees</vt:lpstr>
      <vt:lpstr>Preorder or prefix traversal</vt:lpstr>
      <vt:lpstr>Inorder or Infix traversal</vt:lpstr>
      <vt:lpstr>Postorder or postfix traversal</vt:lpstr>
      <vt:lpstr>Breadth-first traversal</vt:lpstr>
      <vt:lpstr>Concluding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481</cp:revision>
  <dcterms:created xsi:type="dcterms:W3CDTF">2006-08-16T00:00:00Z</dcterms:created>
  <dcterms:modified xsi:type="dcterms:W3CDTF">2016-10-28T02:56:24Z</dcterms:modified>
</cp:coreProperties>
</file>