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28"/>
  </p:notesMasterIdLst>
  <p:handoutMasterIdLst>
    <p:handoutMasterId r:id="rId29"/>
  </p:handoutMasterIdLst>
  <p:sldIdLst>
    <p:sldId id="304" r:id="rId2"/>
    <p:sldId id="291" r:id="rId3"/>
    <p:sldId id="342" r:id="rId4"/>
    <p:sldId id="257" r:id="rId5"/>
    <p:sldId id="306" r:id="rId6"/>
    <p:sldId id="353" r:id="rId7"/>
    <p:sldId id="374" r:id="rId8"/>
    <p:sldId id="377" r:id="rId9"/>
    <p:sldId id="373" r:id="rId10"/>
    <p:sldId id="376" r:id="rId11"/>
    <p:sldId id="378" r:id="rId12"/>
    <p:sldId id="395" r:id="rId13"/>
    <p:sldId id="379" r:id="rId14"/>
    <p:sldId id="380" r:id="rId15"/>
    <p:sldId id="382" r:id="rId16"/>
    <p:sldId id="386" r:id="rId17"/>
    <p:sldId id="385" r:id="rId18"/>
    <p:sldId id="387" r:id="rId19"/>
    <p:sldId id="388" r:id="rId20"/>
    <p:sldId id="389" r:id="rId21"/>
    <p:sldId id="390" r:id="rId22"/>
    <p:sldId id="392" r:id="rId23"/>
    <p:sldId id="393" r:id="rId24"/>
    <p:sldId id="394" r:id="rId25"/>
    <p:sldId id="396" r:id="rId26"/>
    <p:sldId id="35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7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6250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AD425-6894-4EF8-B96D-8217034873E8}" type="datetimeFigureOut">
              <a:rPr lang="en-AU" smtClean="0"/>
              <a:t>10/10/2016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14E48-29A2-40EB-B721-722384A10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526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10/10/2016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D2DB0-C7E9-483E-89D7-C3BCDDC89368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18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 smtClean="0"/>
              <a:t>FIT2004: Lec-11: Topological Sort and Numerical Algorithms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FIT2004: Lec-11: Topological Sort and Numerical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FIT2004: Lec-11: Topological Sort and Numerical Algorithms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FIT2004: Lec-11: Topological Sort and Numerical Algorithms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FIT2004: Lec-11: Topological Sort and Numerical Algorithms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FIT2004: Lec-11: Topological Sort and Numerical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 smtClean="0"/>
              <a:t>FIT2004: Lec-11: Topological Sort and Numerical Algorithms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FIT2004: Lec-11: Topological Sort and Numerical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FIT2004: Lec-11: Topological Sort and Numerical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 smtClean="0"/>
              <a:t>FIT2004: Lec-11: Topological Sort and Numerical Algorithms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 smtClean="0"/>
              <a:t>FIT2004: Lec-11: Topological Sort and Numerical Algorithms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 smtClean="0"/>
              <a:t>FIT2004: Lec-11: Topological Sort and Numerical Algorithms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ewtonIteration_Ani.gif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.monash.edu.au/~lloyd/tildeAlgDS/Graph/DAG/" TargetMode="External"/><Relationship Id="rId2" Type="http://schemas.openxmlformats.org/officeDocument/2006/relationships/hyperlink" Target="http://www.csse.monash.edu.au/~lloyd/tildeAlgDS/Graph/Undirect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se.monash.edu.au/~lloyd/tildeAlgDS/Numerical/Integrat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Hasse_diagram_of_powerset_of_3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 smtClean="0"/>
              <a:t>Faculty of Information Technology,</a:t>
            </a:r>
            <a:br>
              <a:rPr lang="en-AU" sz="2800" dirty="0" smtClean="0"/>
            </a:br>
            <a:r>
              <a:rPr lang="en-AU" sz="2800" dirty="0" smtClean="0"/>
              <a:t> Monash University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Kahn’s Algorithm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FIT2004: Lec-11: Topological Sort and Numerical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40186"/>
            <a:ext cx="8763000" cy="3804287"/>
          </a:xfrm>
        </p:spPr>
        <p:txBody>
          <a:bodyPr>
            <a:noAutofit/>
          </a:bodyPr>
          <a:lstStyle/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initialize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Sorted 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 be empty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</a:t>
            </a:r>
            <a:r>
              <a:rPr lang="en-A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Sorted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will contain the topological sort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initialize a list L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with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vertices that do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not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have any incoming edge</a:t>
            </a: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L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is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not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empty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remove </a:t>
            </a:r>
            <a:r>
              <a:rPr lang="en-AU" sz="1400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any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vertex v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from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</a:t>
            </a:r>
          </a:p>
          <a:p>
            <a:pPr marL="0" indent="0" defTabSz="360000">
              <a:buNone/>
            </a:pP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S 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 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AU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outgoing edge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of 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remove edge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from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the graph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u has no other incoming edge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insert u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L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all the vertices that must appear before u has already been added to S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graph still has some edges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error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graph has a cycle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Sorted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6248400" y="484447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9982" y="49184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6248400" y="3505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39969" y="357920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8327846" y="48768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09428" y="495080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8278723" y="3505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0305" y="35792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4800600" y="4159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92169" y="42280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cxnSp>
        <p:nvCxnSpPr>
          <p:cNvPr id="16" name="Straight Connector 15"/>
          <p:cNvCxnSpPr>
            <a:stCxn id="14" idx="7"/>
            <a:endCxn id="8" idx="2"/>
          </p:cNvCxnSpPr>
          <p:nvPr/>
        </p:nvCxnSpPr>
        <p:spPr>
          <a:xfrm flipV="1">
            <a:off x="5232774" y="3758362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2"/>
          </p:cNvCxnSpPr>
          <p:nvPr/>
        </p:nvCxnSpPr>
        <p:spPr>
          <a:xfrm>
            <a:off x="5230723" y="4597336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12" idx="2"/>
          </p:cNvCxnSpPr>
          <p:nvPr/>
        </p:nvCxnSpPr>
        <p:spPr>
          <a:xfrm>
            <a:off x="6754723" y="3758362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7"/>
            <a:endCxn id="12" idx="5"/>
          </p:cNvCxnSpPr>
          <p:nvPr/>
        </p:nvCxnSpPr>
        <p:spPr>
          <a:xfrm flipH="1" flipV="1">
            <a:off x="8710897" y="3937374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</p:cNvCxnSpPr>
          <p:nvPr/>
        </p:nvCxnSpPr>
        <p:spPr>
          <a:xfrm flipV="1">
            <a:off x="6754723" y="3910762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0" idx="2"/>
          </p:cNvCxnSpPr>
          <p:nvPr/>
        </p:nvCxnSpPr>
        <p:spPr>
          <a:xfrm flipV="1">
            <a:off x="6743919" y="5129962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7200" y="5105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L:</a:t>
            </a:r>
            <a:endParaRPr lang="en-AU" dirty="0"/>
          </a:p>
        </p:txBody>
      </p:sp>
      <p:sp>
        <p:nvSpPr>
          <p:cNvPr id="24" name="Rectangle 23"/>
          <p:cNvSpPr/>
          <p:nvPr/>
        </p:nvSpPr>
        <p:spPr>
          <a:xfrm>
            <a:off x="834226" y="51412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" y="58028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Sorted:</a:t>
            </a:r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1104900" y="5838727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38200" y="51412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97106" y="51412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63806" y="5840506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24953" y="5840506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76300" y="51412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E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86100" y="5840506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E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8200" y="5145741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D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45006" y="5840506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D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36" name="Content Placeholder 3"/>
          <p:cNvSpPr txBox="1">
            <a:spLocks/>
          </p:cNvSpPr>
          <p:nvPr/>
        </p:nvSpPr>
        <p:spPr>
          <a:xfrm>
            <a:off x="5998264" y="1905000"/>
            <a:ext cx="2737194" cy="495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latin typeface="CMSS10"/>
              </a:rPr>
              <a:t>Time Complexity?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295400"/>
            <a:ext cx="7391400" cy="3048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/>
          <p:cNvSpPr/>
          <p:nvPr/>
        </p:nvSpPr>
        <p:spPr>
          <a:xfrm>
            <a:off x="990600" y="2832847"/>
            <a:ext cx="3581400" cy="3048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7696200" y="11430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rgbClr val="FF0000"/>
                </a:solidFill>
              </a:rPr>
              <a:t>?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2000" y="275338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rgbClr val="FF0000"/>
                </a:solidFill>
              </a:rPr>
              <a:t>?</a:t>
            </a:r>
            <a:endParaRPr lang="en-A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67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4" grpId="1" animBg="1"/>
      <p:bldP spid="25" grpId="0"/>
      <p:bldP spid="26" grpId="0" animBg="1"/>
      <p:bldP spid="27" grpId="0" animBg="1"/>
      <p:bldP spid="27" grpId="1" animBg="1"/>
      <p:bldP spid="28" grpId="0" animBg="1"/>
      <p:bldP spid="28" grpId="1" animBg="1"/>
      <p:bldP spid="30" grpId="0" animBg="1"/>
      <p:bldP spid="31" grpId="0" animBg="1"/>
      <p:bldP spid="32" grpId="0" animBg="1"/>
      <p:bldP spid="32" grpId="1" animBg="1"/>
      <p:bldP spid="33" grpId="0" animBg="1"/>
      <p:bldP spid="34" grpId="0" animBg="1"/>
      <p:bldP spid="34" grpId="1" animBg="1"/>
      <p:bldP spid="35" grpId="0" animBg="1"/>
      <p:bldP spid="36" grpId="0" animBg="1"/>
      <p:bldP spid="5" grpId="0" animBg="1"/>
      <p:bldP spid="37" grpId="0" animBg="1"/>
      <p:bldP spid="21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Kahn’s Algorithm: Complexity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FIT2004: Lec-11: Topological Sort and Numerical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40186"/>
            <a:ext cx="8763000" cy="3804287"/>
          </a:xfrm>
        </p:spPr>
        <p:txBody>
          <a:bodyPr>
            <a:noAutofit/>
          </a:bodyPr>
          <a:lstStyle/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initialize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Sorted 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 be empty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</a:t>
            </a:r>
            <a:r>
              <a:rPr lang="en-A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Sorted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will contain the topological </a:t>
            </a:r>
            <a:r>
              <a:rPr lang="en-A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sort</a:t>
            </a:r>
          </a:p>
          <a:p>
            <a:pPr marL="0" indent="0" defTabSz="360000">
              <a:buNone/>
            </a:pPr>
            <a:r>
              <a:rPr lang="en-AU" sz="1400" dirty="0"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400" dirty="0" smtClean="0">
                <a:highlight>
                  <a:srgbClr val="FFFFFF"/>
                </a:highlight>
                <a:latin typeface="Courier New"/>
              </a:rPr>
              <a:t>nitialize </a:t>
            </a:r>
            <a:r>
              <a:rPr lang="en-AU" sz="1400" dirty="0">
                <a:highlight>
                  <a:srgbClr val="FFFFFF"/>
                </a:highlight>
                <a:latin typeface="Courier New"/>
              </a:rPr>
              <a:t>an array </a:t>
            </a:r>
            <a:r>
              <a:rPr lang="en-AU" sz="1400" dirty="0" err="1" smtClean="0">
                <a:highlight>
                  <a:srgbClr val="FFFFFF"/>
                </a:highlight>
                <a:latin typeface="Courier New"/>
              </a:rPr>
              <a:t>IncomingEdges</a:t>
            </a:r>
            <a:r>
              <a:rPr lang="en-AU" sz="1400" dirty="0" smtClean="0">
                <a:highlight>
                  <a:srgbClr val="FFFFFF"/>
                </a:highlight>
                <a:latin typeface="Courier New"/>
              </a:rPr>
              <a:t>[] </a:t>
            </a:r>
            <a:r>
              <a:rPr lang="en-AU" sz="1400" dirty="0">
                <a:highlight>
                  <a:srgbClr val="FFFFFF"/>
                </a:highlight>
                <a:latin typeface="Courier New"/>
              </a:rPr>
              <a:t>with all values </a:t>
            </a:r>
            <a:r>
              <a:rPr lang="en-AU" sz="1400" dirty="0" smtClean="0">
                <a:highlight>
                  <a:srgbClr val="FFFFFF"/>
                </a:highlight>
                <a:latin typeface="Courier New"/>
              </a:rPr>
              <a:t>initialized to 0</a:t>
            </a:r>
            <a:endParaRPr lang="en-AU" sz="1400" dirty="0"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highlight>
                  <a:srgbClr val="FFFFFF"/>
                </a:highlight>
                <a:latin typeface="Courier New"/>
              </a:rPr>
              <a:t>for each edge &lt;</a:t>
            </a:r>
            <a:r>
              <a:rPr lang="en-AU" sz="1400" dirty="0" err="1">
                <a:highlight>
                  <a:srgbClr val="FFFFFF"/>
                </a:highlight>
                <a:latin typeface="Courier New"/>
              </a:rPr>
              <a:t>u,v</a:t>
            </a:r>
            <a:r>
              <a:rPr lang="en-AU" sz="1400" dirty="0">
                <a:highlight>
                  <a:srgbClr val="FFFFFF"/>
                </a:highlight>
                <a:latin typeface="Courier New"/>
              </a:rPr>
              <a:t>&gt;:</a:t>
            </a:r>
          </a:p>
          <a:p>
            <a:pPr marL="0" indent="0" defTabSz="360000">
              <a:buNone/>
            </a:pPr>
            <a:r>
              <a:rPr lang="en-AU" sz="1400" dirty="0"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dirty="0" err="1">
                <a:highlight>
                  <a:srgbClr val="FFFFFF"/>
                </a:highlight>
                <a:latin typeface="Courier New"/>
              </a:rPr>
              <a:t>IncomingEdge</a:t>
            </a:r>
            <a:r>
              <a:rPr lang="en-AU" sz="1400" dirty="0">
                <a:highlight>
                  <a:srgbClr val="FFFFFF"/>
                </a:highlight>
                <a:latin typeface="Courier New"/>
              </a:rPr>
              <a:t>[v] </a:t>
            </a:r>
            <a:r>
              <a:rPr lang="en-AU" sz="1400" dirty="0" smtClean="0">
                <a:highlight>
                  <a:srgbClr val="FFFFFF"/>
                </a:highlight>
                <a:latin typeface="Courier New"/>
              </a:rPr>
              <a:t>+= </a:t>
            </a:r>
            <a:r>
              <a:rPr lang="en-AU" sz="1400" dirty="0">
                <a:highlight>
                  <a:srgbClr val="FFFFFF"/>
                </a:highlight>
                <a:latin typeface="Courier New"/>
              </a:rPr>
              <a:t>1</a:t>
            </a:r>
          </a:p>
          <a:p>
            <a:pPr marL="0" indent="0" defTabSz="360000">
              <a:buNone/>
            </a:pPr>
            <a:r>
              <a:rPr lang="en-AU" sz="1400" dirty="0">
                <a:highlight>
                  <a:srgbClr val="FFFFFF"/>
                </a:highlight>
                <a:latin typeface="Courier New"/>
              </a:rPr>
              <a:t>initialize a list L </a:t>
            </a:r>
            <a:r>
              <a:rPr lang="en-AU" sz="1400" b="1" dirty="0">
                <a:highlight>
                  <a:srgbClr val="FFFFFF"/>
                </a:highlight>
                <a:latin typeface="Courier New"/>
              </a:rPr>
              <a:t>with</a:t>
            </a:r>
            <a:r>
              <a:rPr lang="en-AU" sz="1400" dirty="0">
                <a:highlight>
                  <a:srgbClr val="FFFFFF"/>
                </a:highlight>
                <a:latin typeface="Courier New"/>
              </a:rPr>
              <a:t> vertices </a:t>
            </a:r>
            <a:r>
              <a:rPr lang="en-AU" sz="1400" dirty="0" smtClean="0">
                <a:highlight>
                  <a:srgbClr val="FFFFFF"/>
                </a:highlight>
                <a:latin typeface="Courier New"/>
              </a:rPr>
              <a:t>for which </a:t>
            </a:r>
            <a:r>
              <a:rPr lang="en-AU" sz="1400" dirty="0" err="1" smtClean="0">
                <a:highlight>
                  <a:srgbClr val="FFFFFF"/>
                </a:highlight>
                <a:latin typeface="Courier New"/>
              </a:rPr>
              <a:t>IncomingEdges</a:t>
            </a:r>
            <a:r>
              <a:rPr lang="en-AU" sz="1400" dirty="0" smtClean="0">
                <a:highlight>
                  <a:srgbClr val="FFFFFF"/>
                </a:highlight>
                <a:latin typeface="Courier New"/>
              </a:rPr>
              <a:t>[v] = 0</a:t>
            </a:r>
            <a:endParaRPr lang="en-AU" sz="1400" dirty="0"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L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is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not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empty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remove </a:t>
            </a:r>
            <a:r>
              <a:rPr lang="en-AU" sz="1400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any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vertex v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from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</a:t>
            </a:r>
          </a:p>
          <a:p>
            <a:pPr marL="0" indent="0" defTabSz="360000">
              <a:buNone/>
            </a:pP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S 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 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AU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outgoing edge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of 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remove edge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from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the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graph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dirty="0" err="1" smtClean="0">
                <a:highlight>
                  <a:srgbClr val="FFFFFF"/>
                </a:highlight>
                <a:latin typeface="Courier New"/>
              </a:rPr>
              <a:t>IncomingEdges</a:t>
            </a:r>
            <a:r>
              <a:rPr lang="en-AU" sz="1400" dirty="0" smtClean="0">
                <a:highlight>
                  <a:srgbClr val="FFFFFF"/>
                </a:highlight>
                <a:latin typeface="Courier New"/>
              </a:rPr>
              <a:t>[u] = </a:t>
            </a:r>
            <a:r>
              <a:rPr lang="en-AU" sz="1400" dirty="0" err="1" smtClean="0">
                <a:highlight>
                  <a:srgbClr val="FFFFFF"/>
                </a:highlight>
                <a:latin typeface="Courier New"/>
              </a:rPr>
              <a:t>IncomingEdges</a:t>
            </a:r>
            <a:r>
              <a:rPr lang="en-AU" sz="1400" dirty="0" smtClean="0">
                <a:highlight>
                  <a:srgbClr val="FFFFFF"/>
                </a:highlight>
                <a:latin typeface="Courier New"/>
              </a:rPr>
              <a:t>[u] - 1</a:t>
            </a:r>
            <a:endParaRPr lang="en-AU" sz="1400" dirty="0"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1400" b="1" dirty="0" smtClean="0"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400" dirty="0" smtClean="0"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 err="1" smtClean="0">
                <a:highlight>
                  <a:srgbClr val="FFFFFF"/>
                </a:highlight>
                <a:latin typeface="Courier New"/>
              </a:rPr>
              <a:t>IncomingEdges</a:t>
            </a:r>
            <a:r>
              <a:rPr lang="en-AU" sz="1400" dirty="0" smtClean="0">
                <a:highlight>
                  <a:srgbClr val="FFFFFF"/>
                </a:highlight>
                <a:latin typeface="Courier New"/>
              </a:rPr>
              <a:t>[u] == 0</a:t>
            </a:r>
            <a:r>
              <a:rPr lang="en-AU" sz="1400" b="1" dirty="0" smtClean="0">
                <a:highlight>
                  <a:srgbClr val="FFFFFF"/>
                </a:highlight>
                <a:latin typeface="Courier New"/>
              </a:rPr>
              <a:t>: </a:t>
            </a:r>
            <a:r>
              <a:rPr lang="en-AU" sz="14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# u has no incoming edge  </a:t>
            </a:r>
            <a:endParaRPr lang="en-AU" sz="1400" dirty="0">
              <a:solidFill>
                <a:srgbClr val="00B05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insert u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graph still has some edges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error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graph has a cycle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Sorted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6329631" y="578595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1213" y="585995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6329631" y="44466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1200" y="452068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8409077" y="58182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0659" y="589228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8359954" y="44466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41536" y="45206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4881831" y="510098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73400" y="51694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cxnSp>
        <p:nvCxnSpPr>
          <p:cNvPr id="16" name="Straight Connector 15"/>
          <p:cNvCxnSpPr>
            <a:stCxn id="14" idx="7"/>
            <a:endCxn id="8" idx="2"/>
          </p:cNvCxnSpPr>
          <p:nvPr/>
        </p:nvCxnSpPr>
        <p:spPr>
          <a:xfrm flipV="1">
            <a:off x="5314005" y="469983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2"/>
          </p:cNvCxnSpPr>
          <p:nvPr/>
        </p:nvCxnSpPr>
        <p:spPr>
          <a:xfrm>
            <a:off x="5311954" y="553881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12" idx="2"/>
          </p:cNvCxnSpPr>
          <p:nvPr/>
        </p:nvCxnSpPr>
        <p:spPr>
          <a:xfrm>
            <a:off x="6835954" y="469983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7"/>
            <a:endCxn id="12" idx="5"/>
          </p:cNvCxnSpPr>
          <p:nvPr/>
        </p:nvCxnSpPr>
        <p:spPr>
          <a:xfrm flipH="1" flipV="1">
            <a:off x="8792128" y="487885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</p:cNvCxnSpPr>
          <p:nvPr/>
        </p:nvCxnSpPr>
        <p:spPr>
          <a:xfrm flipV="1">
            <a:off x="6835954" y="485223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0" idx="2"/>
          </p:cNvCxnSpPr>
          <p:nvPr/>
        </p:nvCxnSpPr>
        <p:spPr>
          <a:xfrm flipV="1">
            <a:off x="6825150" y="607143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04800" y="1295400"/>
            <a:ext cx="7391400" cy="10668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990600" y="3657600"/>
            <a:ext cx="5592192" cy="533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ight Brace 4"/>
          <p:cNvSpPr/>
          <p:nvPr/>
        </p:nvSpPr>
        <p:spPr>
          <a:xfrm>
            <a:off x="7723094" y="1295400"/>
            <a:ext cx="426010" cy="10551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/>
          <p:cNvSpPr txBox="1"/>
          <p:nvPr/>
        </p:nvSpPr>
        <p:spPr>
          <a:xfrm>
            <a:off x="8057975" y="162709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O(E+V)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4" name="Right Brace 43"/>
          <p:cNvSpPr/>
          <p:nvPr/>
        </p:nvSpPr>
        <p:spPr>
          <a:xfrm>
            <a:off x="7391400" y="2514600"/>
            <a:ext cx="426010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TextBox 44"/>
          <p:cNvSpPr txBox="1"/>
          <p:nvPr/>
        </p:nvSpPr>
        <p:spPr>
          <a:xfrm>
            <a:off x="7924800" y="32004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O(E+V)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6" name="Content Placeholder 3"/>
          <p:cNvSpPr txBox="1">
            <a:spLocks/>
          </p:cNvSpPr>
          <p:nvPr/>
        </p:nvSpPr>
        <p:spPr>
          <a:xfrm>
            <a:off x="457200" y="5445674"/>
            <a:ext cx="4191000" cy="7022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latin typeface="CMSS10"/>
              </a:rPr>
              <a:t>Time Complexity: </a:t>
            </a:r>
            <a:r>
              <a:rPr lang="en-AU" sz="1800" dirty="0" smtClean="0">
                <a:latin typeface="CMSS10"/>
              </a:rPr>
              <a:t>O(V+E)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latin typeface="CMSS10"/>
              </a:rPr>
              <a:t>Space Complexity: </a:t>
            </a:r>
            <a:r>
              <a:rPr lang="en-AU" sz="1800" dirty="0" smtClean="0">
                <a:latin typeface="CMSS10"/>
              </a:rPr>
              <a:t>O(V+E)</a:t>
            </a:r>
            <a:r>
              <a:rPr lang="en-AU" sz="1800" dirty="0" smtClean="0">
                <a:solidFill>
                  <a:srgbClr val="FF0000"/>
                </a:solidFill>
                <a:latin typeface="CMSS1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894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5" grpId="0" animBg="1"/>
      <p:bldP spid="28" grpId="0"/>
      <p:bldP spid="44" grpId="0" animBg="1"/>
      <p:bldP spid="45" grpId="0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Depth First Search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FIT2004: Lec-11: Topological Sort and Numerical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40186"/>
            <a:ext cx="8433638" cy="38042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</a:rPr>
              <a:t># Initialization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Sorted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null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</a:rPr>
              <a:t># stores sorted list of vertices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Color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all vertices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yellow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</a:rPr>
              <a:t># yellow indicates not touched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there are yellow vertices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select a yellow vertex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AU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any vertex can be selected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DFS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function 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DFS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vertex x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colored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green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</a:rPr>
              <a:t># green indicates it was accessed during a DFS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ERROR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</a:rPr>
              <a:t>#graph has a cycle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colored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yellow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color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green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each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neighbor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y of x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</a:rPr>
              <a:t># i.e., an edge x--&gt;y 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		DFS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color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red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</a:rPr>
              <a:t># red </a:t>
            </a:r>
            <a:r>
              <a:rPr lang="en-AU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means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</a:rPr>
              <a:t>added to Sorted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	add x to the head of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Sorted</a:t>
            </a:r>
          </a:p>
          <a:p>
            <a:pPr marL="0" indent="0">
              <a:buNone/>
            </a:pPr>
            <a:r>
              <a:rPr lang="en-AU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# Note that  a vertex is added to Sorted only after all</a:t>
            </a:r>
          </a:p>
          <a:p>
            <a:pPr marL="0" indent="0">
              <a:buNone/>
            </a:pPr>
            <a:r>
              <a:rPr lang="en-AU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#its </a:t>
            </a:r>
            <a:r>
              <a:rPr lang="en-AU" sz="14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neighboring</a:t>
            </a:r>
            <a:r>
              <a:rPr lang="en-AU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vertices have been added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6329631" y="578595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1213" y="585995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6329631" y="44466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1200" y="452068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8409077" y="58182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0659" y="589228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8359954" y="44466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41536" y="45206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4881831" y="510098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73400" y="51694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cxnSp>
        <p:nvCxnSpPr>
          <p:cNvPr id="16" name="Straight Connector 15"/>
          <p:cNvCxnSpPr>
            <a:stCxn id="14" idx="7"/>
            <a:endCxn id="8" idx="2"/>
          </p:cNvCxnSpPr>
          <p:nvPr/>
        </p:nvCxnSpPr>
        <p:spPr>
          <a:xfrm flipV="1">
            <a:off x="5314005" y="469983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2"/>
          </p:cNvCxnSpPr>
          <p:nvPr/>
        </p:nvCxnSpPr>
        <p:spPr>
          <a:xfrm>
            <a:off x="5311954" y="553881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12" idx="2"/>
          </p:cNvCxnSpPr>
          <p:nvPr/>
        </p:nvCxnSpPr>
        <p:spPr>
          <a:xfrm>
            <a:off x="6835954" y="469983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7"/>
            <a:endCxn id="12" idx="5"/>
          </p:cNvCxnSpPr>
          <p:nvPr/>
        </p:nvCxnSpPr>
        <p:spPr>
          <a:xfrm flipH="1" flipV="1">
            <a:off x="8792128" y="487885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</p:cNvCxnSpPr>
          <p:nvPr/>
        </p:nvCxnSpPr>
        <p:spPr>
          <a:xfrm flipV="1">
            <a:off x="6835954" y="485223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0" idx="2"/>
          </p:cNvCxnSpPr>
          <p:nvPr/>
        </p:nvCxnSpPr>
        <p:spPr>
          <a:xfrm flipV="1">
            <a:off x="6825150" y="607143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2400" y="58028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Sorted:</a:t>
            </a:r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4076700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D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29000" y="5800165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E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70094" y="5804647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33600" y="5813612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B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90382" y="5804647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35" name="Content Placeholder 3"/>
          <p:cNvSpPr txBox="1">
            <a:spLocks/>
          </p:cNvSpPr>
          <p:nvPr/>
        </p:nvSpPr>
        <p:spPr>
          <a:xfrm>
            <a:off x="5257800" y="1143000"/>
            <a:ext cx="3639715" cy="7022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latin typeface="CMSS10"/>
              </a:rPr>
              <a:t>Time Complexity: </a:t>
            </a:r>
            <a:r>
              <a:rPr lang="en-AU" sz="1800" dirty="0" smtClean="0">
                <a:latin typeface="CMSS10"/>
              </a:rPr>
              <a:t>O(V+E)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latin typeface="CMSS10"/>
              </a:rPr>
              <a:t>Space Complexity: </a:t>
            </a:r>
            <a:r>
              <a:rPr lang="en-AU" sz="1800" dirty="0" smtClean="0">
                <a:latin typeface="CMSS10"/>
              </a:rPr>
              <a:t>O(V+E)</a:t>
            </a:r>
            <a:r>
              <a:rPr lang="en-AU" sz="1800" dirty="0" smtClean="0">
                <a:solidFill>
                  <a:srgbClr val="FF0000"/>
                </a:solidFill>
                <a:latin typeface="CMSS1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077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Algorithms to solve f(x) = 0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FIT2004: Lec-11: Topological Sort and Numerical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77153"/>
            <a:ext cx="8534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latin typeface="CMSS10"/>
              </a:rPr>
              <a:t>Problem</a:t>
            </a:r>
          </a:p>
          <a:p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For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what value(s) of </a:t>
            </a:r>
            <a:r>
              <a:rPr lang="en-AU" sz="1800" dirty="0">
                <a:solidFill>
                  <a:srgbClr val="FF0000"/>
                </a:solidFill>
                <a:latin typeface="CMSSI10"/>
              </a:rPr>
              <a:t>x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does the function </a:t>
            </a:r>
            <a:r>
              <a:rPr lang="en-AU" sz="1800" dirty="0">
                <a:solidFill>
                  <a:srgbClr val="0000FF"/>
                </a:solidFill>
                <a:latin typeface="CMSSI10"/>
              </a:rPr>
              <a:t>f </a:t>
            </a:r>
            <a:r>
              <a:rPr lang="en-AU" sz="1800" dirty="0">
                <a:solidFill>
                  <a:srgbClr val="0000FF"/>
                </a:solidFill>
                <a:latin typeface="CMSS10"/>
              </a:rPr>
              <a:t>(</a:t>
            </a:r>
            <a:r>
              <a:rPr lang="en-AU" sz="1800" dirty="0">
                <a:solidFill>
                  <a:srgbClr val="0000FF"/>
                </a:solidFill>
                <a:latin typeface="CMSSI10"/>
              </a:rPr>
              <a:t>x</a:t>
            </a:r>
            <a:r>
              <a:rPr lang="en-AU" sz="1800" dirty="0">
                <a:solidFill>
                  <a:srgbClr val="0000FF"/>
                </a:solidFill>
                <a:latin typeface="CMSS10"/>
              </a:rPr>
              <a:t>)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take on the value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0.</a:t>
            </a:r>
          </a:p>
          <a:p>
            <a:pPr lvl="1"/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E.g., Solve x</a:t>
            </a:r>
            <a:r>
              <a:rPr lang="en-AU" sz="1800" baseline="30000" dirty="0" smtClean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 – 4 Sin(x) = 0</a:t>
            </a:r>
          </a:p>
          <a:p>
            <a:pPr lvl="1"/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1800" dirty="0">
                <a:solidFill>
                  <a:srgbClr val="800080"/>
                </a:solidFill>
                <a:latin typeface="CMSS10"/>
              </a:rPr>
              <a:t>solution(s)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of </a:t>
            </a:r>
            <a:r>
              <a:rPr lang="en-AU" sz="1800" dirty="0">
                <a:solidFill>
                  <a:srgbClr val="000000"/>
                </a:solidFill>
                <a:latin typeface="CMSSI10"/>
              </a:rPr>
              <a:t>x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such that </a:t>
            </a:r>
            <a:r>
              <a:rPr lang="en-AU" sz="1800" dirty="0">
                <a:solidFill>
                  <a:srgbClr val="0000FF"/>
                </a:solidFill>
                <a:latin typeface="CMSSI10"/>
              </a:rPr>
              <a:t>f </a:t>
            </a:r>
            <a:r>
              <a:rPr lang="en-AU" sz="1800" dirty="0">
                <a:solidFill>
                  <a:srgbClr val="0000FF"/>
                </a:solidFill>
                <a:latin typeface="CMSS10"/>
              </a:rPr>
              <a:t>(</a:t>
            </a:r>
            <a:r>
              <a:rPr lang="en-AU" sz="1800" dirty="0">
                <a:solidFill>
                  <a:srgbClr val="0000FF"/>
                </a:solidFill>
                <a:latin typeface="CMSSI10"/>
              </a:rPr>
              <a:t>x</a:t>
            </a:r>
            <a:r>
              <a:rPr lang="en-AU" sz="1800" dirty="0">
                <a:solidFill>
                  <a:srgbClr val="0000FF"/>
                </a:solidFill>
                <a:latin typeface="CMSS10"/>
              </a:rPr>
              <a:t>)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= 0 is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called:</a:t>
            </a:r>
          </a:p>
          <a:p>
            <a:pPr lvl="2"/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1800" dirty="0">
                <a:solidFill>
                  <a:srgbClr val="800080"/>
                </a:solidFill>
                <a:latin typeface="CMSSI10"/>
              </a:rPr>
              <a:t>root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of the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equation or</a:t>
            </a:r>
          </a:p>
          <a:p>
            <a:pPr lvl="2"/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1800" dirty="0">
                <a:solidFill>
                  <a:srgbClr val="800080"/>
                </a:solidFill>
                <a:latin typeface="CMSSI10"/>
              </a:rPr>
              <a:t>zero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of the function </a:t>
            </a:r>
            <a:r>
              <a:rPr lang="en-AU" sz="1800" dirty="0" smtClean="0">
                <a:solidFill>
                  <a:srgbClr val="0000FF"/>
                </a:solidFill>
                <a:latin typeface="CMSSI10"/>
              </a:rPr>
              <a:t>f</a:t>
            </a:r>
          </a:p>
          <a:p>
            <a:pPr marL="45720" indent="0">
              <a:buNone/>
            </a:pPr>
            <a:endParaRPr lang="en-AU" sz="1800" dirty="0" smtClean="0">
              <a:solidFill>
                <a:srgbClr val="0000FF"/>
              </a:solidFill>
              <a:latin typeface="CMSSI10"/>
            </a:endParaRPr>
          </a:p>
          <a:p>
            <a:endParaRPr lang="en-AU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438400"/>
            <a:ext cx="4896082" cy="391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6334241" y="5105400"/>
            <a:ext cx="304800" cy="28575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5-Point Star 6"/>
          <p:cNvSpPr/>
          <p:nvPr/>
        </p:nvSpPr>
        <p:spPr>
          <a:xfrm>
            <a:off x="7391400" y="5100918"/>
            <a:ext cx="304800" cy="28575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43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Algorithms to Solve f(x) = 0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FIT2004: Lec-11: Topological Sort and Numerical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77153"/>
            <a:ext cx="8534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MSS10"/>
              </a:rPr>
              <a:t>Stopping Criteria</a:t>
            </a:r>
          </a:p>
          <a:p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When </a:t>
            </a:r>
            <a:r>
              <a:rPr lang="en-AU" sz="1800" dirty="0">
                <a:solidFill>
                  <a:srgbClr val="000000"/>
                </a:solidFill>
                <a:latin typeface="CMSSI10"/>
              </a:rPr>
              <a:t>f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800" dirty="0">
                <a:solidFill>
                  <a:srgbClr val="000000"/>
                </a:solidFill>
                <a:latin typeface="CMSSI10"/>
              </a:rPr>
              <a:t>x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 = 0 is a </a:t>
            </a:r>
            <a:r>
              <a:rPr lang="en-AU" sz="1800" dirty="0">
                <a:solidFill>
                  <a:srgbClr val="800080"/>
                </a:solidFill>
                <a:latin typeface="CMSS10"/>
              </a:rPr>
              <a:t>nonlinear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equation, it </a:t>
            </a:r>
            <a:r>
              <a:rPr lang="en-AU" sz="1800" dirty="0">
                <a:solidFill>
                  <a:srgbClr val="FF0000"/>
                </a:solidFill>
                <a:latin typeface="CMSS10"/>
              </a:rPr>
              <a:t>CANNOT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be solved in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1800" dirty="0" smtClean="0">
                <a:solidFill>
                  <a:srgbClr val="0000FF"/>
                </a:solidFill>
                <a:latin typeface="CMSS10"/>
              </a:rPr>
              <a:t>finite </a:t>
            </a:r>
            <a:r>
              <a:rPr lang="en-AU" sz="1800" dirty="0">
                <a:solidFill>
                  <a:srgbClr val="0000FF"/>
                </a:solidFill>
                <a:latin typeface="CMSS10"/>
              </a:rPr>
              <a:t>number of steps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One resorts to </a:t>
            </a:r>
            <a:r>
              <a:rPr lang="en-AU" sz="1800" dirty="0">
                <a:solidFill>
                  <a:srgbClr val="0000FF"/>
                </a:solidFill>
                <a:latin typeface="CMSS10"/>
              </a:rPr>
              <a:t>iterative methods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that produces increasingly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accurate </a:t>
            </a:r>
            <a:r>
              <a:rPr lang="en-AU" sz="1800" dirty="0" smtClean="0">
                <a:solidFill>
                  <a:srgbClr val="0000FF"/>
                </a:solidFill>
                <a:latin typeface="CMSS10"/>
              </a:rPr>
              <a:t>approximations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to a solution.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The process terminates once the result is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“</a:t>
            </a:r>
            <a:r>
              <a:rPr lang="en-AU" sz="1800" dirty="0" smtClean="0">
                <a:solidFill>
                  <a:srgbClr val="000000"/>
                </a:solidFill>
                <a:latin typeface="CMSSI10"/>
              </a:rPr>
              <a:t>sufficiently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" accurate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.</a:t>
            </a:r>
          </a:p>
          <a:p>
            <a:pPr marL="0" indent="0">
              <a:buNone/>
            </a:pPr>
            <a:r>
              <a:rPr lang="en-AU" sz="2400" dirty="0" smtClean="0">
                <a:solidFill>
                  <a:srgbClr val="FF0000"/>
                </a:solidFill>
                <a:latin typeface="CMSS10"/>
              </a:rPr>
              <a:t>Issues to consider</a:t>
            </a:r>
          </a:p>
          <a:p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In </a:t>
            </a:r>
            <a:r>
              <a:rPr lang="en-AU" sz="1800" dirty="0">
                <a:solidFill>
                  <a:srgbClr val="800080"/>
                </a:solidFill>
                <a:latin typeface="CMSS10"/>
              </a:rPr>
              <a:t>finite precision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computing, there may be </a:t>
            </a:r>
            <a:r>
              <a:rPr lang="en-AU" sz="1800" dirty="0">
                <a:solidFill>
                  <a:srgbClr val="FF0000"/>
                </a:solidFill>
                <a:latin typeface="CMSS10"/>
              </a:rPr>
              <a:t>NO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machine representable number </a:t>
            </a:r>
            <a:r>
              <a:rPr lang="en-AU" sz="1800" dirty="0">
                <a:solidFill>
                  <a:srgbClr val="0000FF"/>
                </a:solidFill>
                <a:latin typeface="CMSSI10"/>
              </a:rPr>
              <a:t>x*</a:t>
            </a:r>
            <a:r>
              <a:rPr lang="en-AU" sz="1100" dirty="0">
                <a:solidFill>
                  <a:srgbClr val="0000FF"/>
                </a:solidFill>
                <a:latin typeface="CMSY8"/>
              </a:rPr>
              <a:t>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such that </a:t>
            </a:r>
            <a:r>
              <a:rPr lang="en-AU" sz="1800" dirty="0">
                <a:solidFill>
                  <a:srgbClr val="0000FF"/>
                </a:solidFill>
                <a:latin typeface="CMSSI10"/>
              </a:rPr>
              <a:t>f </a:t>
            </a:r>
            <a:r>
              <a:rPr lang="en-AU" sz="1800" dirty="0">
                <a:solidFill>
                  <a:srgbClr val="0000FF"/>
                </a:solidFill>
                <a:latin typeface="CMSS10"/>
              </a:rPr>
              <a:t>(</a:t>
            </a:r>
            <a:r>
              <a:rPr lang="en-AU" sz="1800" dirty="0">
                <a:solidFill>
                  <a:srgbClr val="0000FF"/>
                </a:solidFill>
                <a:latin typeface="CMSSI10"/>
              </a:rPr>
              <a:t>x*</a:t>
            </a:r>
            <a:r>
              <a:rPr lang="en-AU" sz="1800" dirty="0">
                <a:solidFill>
                  <a:srgbClr val="0000FF"/>
                </a:solidFill>
                <a:latin typeface="CMSS10"/>
              </a:rPr>
              <a:t>)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is </a:t>
            </a:r>
            <a:r>
              <a:rPr lang="en-AU" sz="1800" dirty="0">
                <a:solidFill>
                  <a:srgbClr val="800080"/>
                </a:solidFill>
                <a:latin typeface="CMSS10"/>
              </a:rPr>
              <a:t>exactly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zero.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The function might have </a:t>
            </a:r>
            <a:r>
              <a:rPr lang="en-AU" sz="1800" dirty="0">
                <a:solidFill>
                  <a:srgbClr val="800080"/>
                </a:solidFill>
                <a:latin typeface="CMSS10"/>
              </a:rPr>
              <a:t>multiple roots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The function can be </a:t>
            </a:r>
            <a:r>
              <a:rPr lang="en-AU" sz="1800" dirty="0">
                <a:solidFill>
                  <a:srgbClr val="800080"/>
                </a:solidFill>
                <a:latin typeface="CMSS10"/>
              </a:rPr>
              <a:t>discontinuous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MSS10"/>
              </a:rPr>
              <a:t>We will study two </a:t>
            </a:r>
            <a:r>
              <a:rPr lang="en-AU" sz="2400" dirty="0" smtClean="0">
                <a:solidFill>
                  <a:srgbClr val="FF0000"/>
                </a:solidFill>
                <a:latin typeface="CMSS10"/>
              </a:rPr>
              <a:t>approaches</a:t>
            </a:r>
            <a:endParaRPr lang="en-AU" sz="2400" dirty="0">
              <a:solidFill>
                <a:srgbClr val="FF0000"/>
              </a:solidFill>
              <a:latin typeface="CMSS10"/>
            </a:endParaRPr>
          </a:p>
          <a:p>
            <a:r>
              <a:rPr lang="en-AU" sz="1800" dirty="0">
                <a:latin typeface="CMSS10"/>
              </a:rPr>
              <a:t>Interval Bisection Method</a:t>
            </a:r>
          </a:p>
          <a:p>
            <a:r>
              <a:rPr lang="en-AU" sz="1800" dirty="0">
                <a:latin typeface="CMSS10"/>
              </a:rPr>
              <a:t>Newton’s Method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endParaRPr lang="en-AU" sz="1800" dirty="0" smtClean="0"/>
          </a:p>
        </p:txBody>
      </p:sp>
    </p:spTree>
    <p:extLst>
      <p:ext uri="{BB962C8B-B14F-4D97-AF65-F5344CB8AC3E}">
        <p14:creationId xmlns:p14="http://schemas.microsoft.com/office/powerpoint/2010/main" val="15919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Interval Bisection Method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FIT2004: Lec-11: Topological Sort and Numerical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77153"/>
            <a:ext cx="8534400" cy="2909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Binary Searching on a Continuous Domain</a:t>
            </a:r>
          </a:p>
          <a:p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Start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with an initial range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[</a:t>
            </a:r>
            <a:r>
              <a:rPr lang="en-AU" sz="1800" dirty="0" err="1">
                <a:solidFill>
                  <a:srgbClr val="800080"/>
                </a:solidFill>
                <a:latin typeface="txbtt"/>
              </a:rPr>
              <a:t>lo,hi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]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under the constraint that the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root falls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betweeen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lo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and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hi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. This is called 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bracketing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the root.</a:t>
            </a:r>
          </a:p>
          <a:p>
            <a:pPr lvl="1"/>
            <a:r>
              <a:rPr lang="en-AU" sz="1300" dirty="0">
                <a:solidFill>
                  <a:srgbClr val="000000"/>
                </a:solidFill>
                <a:latin typeface="CMSS10"/>
              </a:rPr>
              <a:t>In other words, the </a:t>
            </a:r>
            <a:r>
              <a:rPr lang="en-AU" sz="1300" dirty="0">
                <a:solidFill>
                  <a:srgbClr val="008000"/>
                </a:solidFill>
                <a:latin typeface="txbtt"/>
              </a:rPr>
              <a:t>bracket </a:t>
            </a:r>
            <a:r>
              <a:rPr lang="en-AU" sz="1300" dirty="0">
                <a:solidFill>
                  <a:srgbClr val="800080"/>
                </a:solidFill>
                <a:latin typeface="txbtt"/>
              </a:rPr>
              <a:t>[</a:t>
            </a:r>
            <a:r>
              <a:rPr lang="en-AU" sz="1300" dirty="0" err="1">
                <a:solidFill>
                  <a:srgbClr val="800080"/>
                </a:solidFill>
                <a:latin typeface="txbtt"/>
              </a:rPr>
              <a:t>lo,hi</a:t>
            </a:r>
            <a:r>
              <a:rPr lang="en-AU" sz="1300" dirty="0">
                <a:solidFill>
                  <a:srgbClr val="800080"/>
                </a:solidFill>
                <a:latin typeface="txbtt"/>
              </a:rPr>
              <a:t>] </a:t>
            </a:r>
            <a:r>
              <a:rPr lang="en-AU" sz="1300" dirty="0">
                <a:solidFill>
                  <a:srgbClr val="000000"/>
                </a:solidFill>
                <a:latin typeface="CMSS10"/>
              </a:rPr>
              <a:t>is chosen, such that </a:t>
            </a:r>
            <a:r>
              <a:rPr lang="en-AU" sz="1300" dirty="0">
                <a:solidFill>
                  <a:srgbClr val="000000"/>
                </a:solidFill>
                <a:latin typeface="CMSSI10"/>
              </a:rPr>
              <a:t>f </a:t>
            </a:r>
            <a:r>
              <a:rPr lang="en-AU" sz="13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300" dirty="0">
                <a:solidFill>
                  <a:srgbClr val="800080"/>
                </a:solidFill>
                <a:latin typeface="txbtt"/>
              </a:rPr>
              <a:t>lo</a:t>
            </a:r>
            <a:r>
              <a:rPr lang="en-AU" sz="1300" dirty="0">
                <a:solidFill>
                  <a:srgbClr val="000000"/>
                </a:solidFill>
                <a:latin typeface="CMSS10"/>
              </a:rPr>
              <a:t>) </a:t>
            </a:r>
            <a:r>
              <a:rPr lang="en-AU" sz="1300" dirty="0" smtClean="0">
                <a:solidFill>
                  <a:srgbClr val="000000"/>
                </a:solidFill>
                <a:latin typeface="CMSS10"/>
              </a:rPr>
              <a:t>has a </a:t>
            </a:r>
            <a:r>
              <a:rPr lang="en-AU" sz="1300" dirty="0">
                <a:solidFill>
                  <a:srgbClr val="000000"/>
                </a:solidFill>
                <a:latin typeface="CMSS10"/>
              </a:rPr>
              <a:t>value with an opposite sign compared to </a:t>
            </a:r>
            <a:r>
              <a:rPr lang="en-AU" sz="1300" dirty="0">
                <a:solidFill>
                  <a:srgbClr val="000000"/>
                </a:solidFill>
                <a:latin typeface="CMSSI10"/>
              </a:rPr>
              <a:t>f </a:t>
            </a:r>
            <a:r>
              <a:rPr lang="en-AU" sz="13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300" dirty="0" smtClean="0">
                <a:solidFill>
                  <a:srgbClr val="800080"/>
                </a:solidFill>
                <a:latin typeface="txbtt"/>
              </a:rPr>
              <a:t>hi</a:t>
            </a:r>
            <a:r>
              <a:rPr lang="en-AU" sz="1300" dirty="0" smtClean="0">
                <a:solidFill>
                  <a:srgbClr val="000000"/>
                </a:solidFill>
                <a:latin typeface="CMSS10"/>
              </a:rPr>
              <a:t>).</a:t>
            </a:r>
            <a:endParaRPr lang="en-AU" sz="1300" dirty="0">
              <a:solidFill>
                <a:srgbClr val="FF0000"/>
              </a:solidFill>
              <a:latin typeface="CMSS10"/>
            </a:endParaRP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At each iteration, evaluate the function at the 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midpoint of </a:t>
            </a:r>
            <a:r>
              <a:rPr lang="en-AU" sz="1800" dirty="0" smtClean="0">
                <a:solidFill>
                  <a:srgbClr val="008000"/>
                </a:solidFill>
                <a:latin typeface="txbtt"/>
              </a:rPr>
              <a:t>the bracketed 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interval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and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discard half of the interval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Repeat this process until we converge to the true solution up to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some tolerance/precision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r>
              <a:rPr lang="en-AU" sz="800" dirty="0">
                <a:solidFill>
                  <a:srgbClr val="FFFFFF"/>
                </a:solidFill>
                <a:latin typeface="CMSS8"/>
              </a:rPr>
              <a:t>(FIT2004</a:t>
            </a:r>
            <a:endParaRPr lang="en-AU" sz="1800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486400" y="3646889"/>
            <a:ext cx="0" cy="265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667241" y="4973666"/>
            <a:ext cx="487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105400" y="4903694"/>
            <a:ext cx="0" cy="131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86600" y="4910912"/>
            <a:ext cx="0" cy="131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67801" y="4572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lo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6904499" y="499197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hi</a:t>
            </a:r>
            <a:endParaRPr lang="en-AU" dirty="0"/>
          </a:p>
        </p:txBody>
      </p:sp>
      <p:sp>
        <p:nvSpPr>
          <p:cNvPr id="29" name="Freeform 28"/>
          <p:cNvSpPr/>
          <p:nvPr/>
        </p:nvSpPr>
        <p:spPr>
          <a:xfrm>
            <a:off x="3966882" y="3926541"/>
            <a:ext cx="3469342" cy="2286000"/>
          </a:xfrm>
          <a:custGeom>
            <a:avLst/>
            <a:gdLst>
              <a:gd name="connsiteX0" fmla="*/ 3469342 w 3469342"/>
              <a:gd name="connsiteY0" fmla="*/ 0 h 2286000"/>
              <a:gd name="connsiteX1" fmla="*/ 2178424 w 3469342"/>
              <a:gd name="connsiteY1" fmla="*/ 1627094 h 2286000"/>
              <a:gd name="connsiteX2" fmla="*/ 820271 w 3469342"/>
              <a:gd name="connsiteY2" fmla="*/ 1506071 h 2286000"/>
              <a:gd name="connsiteX3" fmla="*/ 0 w 3469342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9342" h="2286000">
                <a:moveTo>
                  <a:pt x="3469342" y="0"/>
                </a:moveTo>
                <a:cubicBezTo>
                  <a:pt x="3044639" y="688041"/>
                  <a:pt x="2619936" y="1376082"/>
                  <a:pt x="2178424" y="1627094"/>
                </a:cubicBezTo>
                <a:cubicBezTo>
                  <a:pt x="1736912" y="1878106"/>
                  <a:pt x="1183342" y="1396253"/>
                  <a:pt x="820271" y="1506071"/>
                </a:cubicBezTo>
                <a:cubicBezTo>
                  <a:pt x="457200" y="1615889"/>
                  <a:pt x="228600" y="1950944"/>
                  <a:pt x="0" y="2286000"/>
                </a:cubicBezTo>
              </a:path>
            </a:pathLst>
          </a:custGeom>
          <a:noFill/>
          <a:ln w="2222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Interval Bisection Method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FIT2004: Lec-11: Topological Sort and Numerical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77153"/>
            <a:ext cx="8534400" cy="2909047"/>
          </a:xfrm>
        </p:spPr>
        <p:txBody>
          <a:bodyPr>
            <a:noAutofit/>
          </a:bodyPr>
          <a:lstStyle/>
          <a:p>
            <a:pPr marL="0" indent="0" defTabSz="36000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</a:rPr>
              <a:t>#INPUT: Root </a:t>
            </a:r>
            <a:r>
              <a:rPr lang="en-AU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brakcet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</a:rPr>
              <a:t> [</a:t>
            </a:r>
            <a:r>
              <a:rPr lang="en-AU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lo,hi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</a:rPr>
              <a:t>]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</a:rPr>
              <a:t>#PRECONDITION: requires f(x) to be continuous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</a:rPr>
              <a:t>#PRECONDITION: </a:t>
            </a:r>
            <a:r>
              <a:rPr lang="en-AU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computeSign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</a:rPr>
              <a:t>(f(lo)) != </a:t>
            </a:r>
            <a:r>
              <a:rPr lang="en-AU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computeSign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</a:rPr>
              <a:t>(f(hi))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loSign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computeSign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f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hi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threshold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</a:rPr>
              <a:t># limit iterations to prevent infinite loop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mid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lo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hi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</a:rPr>
              <a:t># new midpoint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midSign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computeSign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f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midsign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</a:rPr>
              <a:t># when mid is the root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	lo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hi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mid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midSign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loSign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	lo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mid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	hi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mid</a:t>
            </a:r>
          </a:p>
          <a:p>
            <a:pPr marL="0" indent="0" defTabSz="360000">
              <a:buNone/>
            </a:pPr>
            <a:r>
              <a:rPr lang="en-AU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lo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endParaRPr lang="en-AU" sz="1400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557799" y="2157758"/>
            <a:ext cx="0" cy="379751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514841" y="4279280"/>
            <a:ext cx="5476759" cy="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95800" y="4217894"/>
            <a:ext cx="0" cy="131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04836" y="38485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0000"/>
                </a:solidFill>
              </a:rPr>
              <a:t>lo</a:t>
            </a: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41946" y="38216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0000"/>
                </a:solidFill>
              </a:rPr>
              <a:t>hi</a:t>
            </a:r>
            <a:endParaRPr lang="en-AU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553200" y="4222135"/>
            <a:ext cx="0" cy="131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04836" y="434042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-1</a:t>
            </a:r>
            <a:endParaRPr lang="en-AU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400800" y="43404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1</a:t>
            </a:r>
            <a:endParaRPr lang="en-AU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404847" y="43374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2</a:t>
            </a:r>
            <a:endParaRPr lang="en-AU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8507506" y="43404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3</a:t>
            </a:r>
            <a:endParaRPr lang="en-AU" sz="14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7557247" y="4253753"/>
            <a:ext cx="0" cy="131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624047" y="4217894"/>
            <a:ext cx="0" cy="131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2933058" y="1035424"/>
            <a:ext cx="5807530" cy="5458027"/>
          </a:xfrm>
          <a:custGeom>
            <a:avLst/>
            <a:gdLst>
              <a:gd name="connsiteX0" fmla="*/ 5807530 w 5807530"/>
              <a:gd name="connsiteY0" fmla="*/ 0 h 5458027"/>
              <a:gd name="connsiteX1" fmla="*/ 3454295 w 5807530"/>
              <a:gd name="connsiteY1" fmla="*/ 4208929 h 5458027"/>
              <a:gd name="connsiteX2" fmla="*/ 1141401 w 5807530"/>
              <a:gd name="connsiteY2" fmla="*/ 4397188 h 5458027"/>
              <a:gd name="connsiteX3" fmla="*/ 92530 w 5807530"/>
              <a:gd name="connsiteY3" fmla="*/ 5351929 h 5458027"/>
              <a:gd name="connsiteX4" fmla="*/ 119424 w 5807530"/>
              <a:gd name="connsiteY4" fmla="*/ 5392270 h 545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530" h="5458027">
                <a:moveTo>
                  <a:pt x="5807530" y="0"/>
                </a:moveTo>
                <a:cubicBezTo>
                  <a:pt x="5019756" y="1738032"/>
                  <a:pt x="4231983" y="3476064"/>
                  <a:pt x="3454295" y="4208929"/>
                </a:cubicBezTo>
                <a:cubicBezTo>
                  <a:pt x="2676607" y="4941794"/>
                  <a:pt x="1701695" y="4206688"/>
                  <a:pt x="1141401" y="4397188"/>
                </a:cubicBezTo>
                <a:cubicBezTo>
                  <a:pt x="581107" y="4587688"/>
                  <a:pt x="262859" y="5186082"/>
                  <a:pt x="92530" y="5351929"/>
                </a:cubicBezTo>
                <a:cubicBezTo>
                  <a:pt x="-77799" y="5517776"/>
                  <a:pt x="20812" y="5455023"/>
                  <a:pt x="119424" y="5392270"/>
                </a:cubicBezTo>
              </a:path>
            </a:pathLst>
          </a:custGeom>
          <a:noFill/>
          <a:ln w="2222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1251" y="1093695"/>
            <a:ext cx="2523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rgbClr val="FF0000"/>
                </a:solidFill>
              </a:rPr>
              <a:t>f(x) = x</a:t>
            </a:r>
            <a:r>
              <a:rPr lang="en-AU" sz="2800" baseline="30000" dirty="0" smtClean="0">
                <a:solidFill>
                  <a:srgbClr val="FF0000"/>
                </a:solidFill>
              </a:rPr>
              <a:t>3</a:t>
            </a:r>
            <a:r>
              <a:rPr lang="en-AU" sz="2800" dirty="0" smtClean="0">
                <a:solidFill>
                  <a:srgbClr val="FF0000"/>
                </a:solidFill>
              </a:rPr>
              <a:t> – x - 2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5274" y="5955268"/>
            <a:ext cx="662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This graph is not a true representation and is just for illustration</a:t>
            </a:r>
            <a:endParaRPr lang="en-AU" dirty="0"/>
          </a:p>
        </p:txBody>
      </p:sp>
      <p:sp>
        <p:nvSpPr>
          <p:cNvPr id="12" name="Right Brace 11"/>
          <p:cNvSpPr/>
          <p:nvPr/>
        </p:nvSpPr>
        <p:spPr>
          <a:xfrm rot="5400000">
            <a:off x="6419346" y="2733111"/>
            <a:ext cx="315096" cy="4145275"/>
          </a:xfrm>
          <a:prstGeom prst="rightBrace">
            <a:avLst>
              <a:gd name="adj1" fmla="val 8333"/>
              <a:gd name="adj2" fmla="val 5174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381000" y="4795451"/>
            <a:ext cx="1736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70C0"/>
                </a:solidFill>
              </a:rPr>
              <a:t>What is f(lo)?</a:t>
            </a:r>
          </a:p>
          <a:p>
            <a:r>
              <a:rPr lang="en-AU" dirty="0" smtClean="0">
                <a:solidFill>
                  <a:srgbClr val="0070C0"/>
                </a:solidFill>
              </a:rPr>
              <a:t>What is f(hi)?</a:t>
            </a:r>
          </a:p>
          <a:p>
            <a:r>
              <a:rPr lang="en-AU" dirty="0" smtClean="0">
                <a:solidFill>
                  <a:srgbClr val="0070C0"/>
                </a:solidFill>
              </a:rPr>
              <a:t>What is f(mid)?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24600" y="38862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0000"/>
                </a:solidFill>
              </a:rPr>
              <a:t>mid</a:t>
            </a: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37" name="Right Brace 36"/>
          <p:cNvSpPr/>
          <p:nvPr/>
        </p:nvSpPr>
        <p:spPr>
          <a:xfrm rot="5400000">
            <a:off x="7513342" y="3674706"/>
            <a:ext cx="165673" cy="2106707"/>
          </a:xfrm>
          <a:prstGeom prst="rightBrace">
            <a:avLst>
              <a:gd name="adj1" fmla="val 8333"/>
              <a:gd name="adj2" fmla="val 5174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9" name="Straight Connector 38"/>
          <p:cNvCxnSpPr/>
          <p:nvPr/>
        </p:nvCxnSpPr>
        <p:spPr>
          <a:xfrm>
            <a:off x="4495800" y="4319620"/>
            <a:ext cx="0" cy="1090580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619565" y="1355305"/>
            <a:ext cx="0" cy="2928456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41398" y="38862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0000"/>
                </a:solidFill>
              </a:rPr>
              <a:t>lo</a:t>
            </a: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92037" y="38862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0000"/>
                </a:solidFill>
              </a:rPr>
              <a:t>mid</a:t>
            </a: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91400" y="38978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0000"/>
                </a:solidFill>
              </a:rPr>
              <a:t>hi</a:t>
            </a: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46" name="Right Brace 45"/>
          <p:cNvSpPr/>
          <p:nvPr/>
        </p:nvSpPr>
        <p:spPr>
          <a:xfrm rot="5400000">
            <a:off x="6977192" y="4148006"/>
            <a:ext cx="156059" cy="1004047"/>
          </a:xfrm>
          <a:prstGeom prst="rightBrace">
            <a:avLst>
              <a:gd name="adj1" fmla="val 8333"/>
              <a:gd name="adj2" fmla="val 5174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Connector 46"/>
          <p:cNvCxnSpPr/>
          <p:nvPr/>
        </p:nvCxnSpPr>
        <p:spPr>
          <a:xfrm>
            <a:off x="7086600" y="4217894"/>
            <a:ext cx="0" cy="131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34837" y="391309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0000"/>
                </a:solidFill>
              </a:rPr>
              <a:t>mid</a:t>
            </a:r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3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8" grpId="0" animBg="1"/>
      <p:bldP spid="10" grpId="0"/>
      <p:bldP spid="11" grpId="0"/>
      <p:bldP spid="12" grpId="0" animBg="1"/>
      <p:bldP spid="12" grpId="1" animBg="1"/>
      <p:bldP spid="36" grpId="0"/>
      <p:bldP spid="36" grpId="1"/>
      <p:bldP spid="37" grpId="0" animBg="1"/>
      <p:bldP spid="37" grpId="1" animBg="1"/>
      <p:bldP spid="43" grpId="0"/>
      <p:bldP spid="44" grpId="0"/>
      <p:bldP spid="44" grpId="1"/>
      <p:bldP spid="45" grpId="0"/>
      <p:bldP spid="46" grpId="0" animBg="1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Newton’s Method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FIT2004: Lec-11: Topological Sort and Numerical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77153"/>
            <a:ext cx="8991600" cy="3290047"/>
          </a:xfrm>
        </p:spPr>
        <p:txBody>
          <a:bodyPr>
            <a:noAutofit/>
          </a:bodyPr>
          <a:lstStyle/>
          <a:p>
            <a:r>
              <a:rPr lang="en-AU" sz="2000" dirty="0" smtClean="0"/>
              <a:t>Requires computing the derivative f `(x) of the function f(x)</a:t>
            </a:r>
          </a:p>
          <a:p>
            <a:r>
              <a:rPr lang="en-AU" sz="2000" dirty="0" smtClean="0"/>
              <a:t>Iteratively formula </a:t>
            </a:r>
            <a:r>
              <a:rPr lang="en-AU" sz="2000" dirty="0" smtClean="0">
                <a:solidFill>
                  <a:schemeClr val="tx1"/>
                </a:solidFill>
              </a:rPr>
              <a:t>x</a:t>
            </a:r>
            <a:r>
              <a:rPr lang="en-AU" sz="2000" baseline="-25000" dirty="0" smtClean="0">
                <a:solidFill>
                  <a:schemeClr val="tx1"/>
                </a:solidFill>
              </a:rPr>
              <a:t>n+1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x</a:t>
            </a:r>
            <a:r>
              <a:rPr lang="en-AU" sz="2000" baseline="-25000" dirty="0" err="1" smtClean="0">
                <a:solidFill>
                  <a:schemeClr val="tx1"/>
                </a:solidFill>
              </a:rPr>
              <a:t>n</a:t>
            </a:r>
            <a:r>
              <a:rPr lang="en-AU" sz="2000" dirty="0" smtClean="0">
                <a:solidFill>
                  <a:schemeClr val="tx1"/>
                </a:solidFill>
              </a:rPr>
              <a:t> -  f(</a:t>
            </a:r>
            <a:r>
              <a:rPr lang="en-AU" sz="2000" dirty="0" err="1">
                <a:solidFill>
                  <a:schemeClr val="tx1"/>
                </a:solidFill>
              </a:rPr>
              <a:t>x</a:t>
            </a:r>
            <a:r>
              <a:rPr lang="en-AU" sz="2000" baseline="-25000" dirty="0" err="1">
                <a:solidFill>
                  <a:schemeClr val="tx1"/>
                </a:solidFill>
              </a:rPr>
              <a:t>n</a:t>
            </a:r>
            <a:r>
              <a:rPr lang="en-AU" sz="2000" dirty="0" smtClean="0">
                <a:solidFill>
                  <a:schemeClr val="tx1"/>
                </a:solidFill>
              </a:rPr>
              <a:t>) / f `(</a:t>
            </a:r>
            <a:r>
              <a:rPr lang="en-AU" sz="2000" dirty="0" err="1">
                <a:solidFill>
                  <a:schemeClr val="tx1"/>
                </a:solidFill>
              </a:rPr>
              <a:t>x</a:t>
            </a:r>
            <a:r>
              <a:rPr lang="en-AU" sz="2000" baseline="-25000" dirty="0" err="1">
                <a:solidFill>
                  <a:schemeClr val="tx1"/>
                </a:solidFill>
              </a:rPr>
              <a:t>n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 smtClean="0"/>
              <a:t>Set n = 0 and make an initial guess x</a:t>
            </a:r>
            <a:r>
              <a:rPr lang="en-AU" sz="2000" baseline="-25000" dirty="0" smtClean="0"/>
              <a:t>0</a:t>
            </a:r>
            <a:endParaRPr lang="en-A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AU" sz="2000" dirty="0" smtClean="0"/>
              <a:t>Compute </a:t>
            </a:r>
            <a:r>
              <a:rPr lang="en-AU" sz="2000" dirty="0"/>
              <a:t>x</a:t>
            </a:r>
            <a:r>
              <a:rPr lang="en-AU" sz="2000" baseline="-25000" dirty="0"/>
              <a:t>n+1</a:t>
            </a:r>
            <a:r>
              <a:rPr lang="en-AU" sz="2000" dirty="0"/>
              <a:t> = </a:t>
            </a:r>
            <a:r>
              <a:rPr lang="en-AU" sz="2000" dirty="0" err="1"/>
              <a:t>x</a:t>
            </a:r>
            <a:r>
              <a:rPr lang="en-AU" sz="2000" baseline="-25000" dirty="0" err="1"/>
              <a:t>n</a:t>
            </a:r>
            <a:r>
              <a:rPr lang="en-AU" sz="2000" dirty="0"/>
              <a:t> -  f(</a:t>
            </a:r>
            <a:r>
              <a:rPr lang="en-AU" sz="2000" dirty="0" err="1"/>
              <a:t>x</a:t>
            </a:r>
            <a:r>
              <a:rPr lang="en-AU" sz="2000" baseline="-25000" dirty="0" err="1"/>
              <a:t>n</a:t>
            </a:r>
            <a:r>
              <a:rPr lang="en-AU" sz="2000" dirty="0"/>
              <a:t>) / f `(</a:t>
            </a:r>
            <a:r>
              <a:rPr lang="en-AU" sz="2000" dirty="0" err="1"/>
              <a:t>x</a:t>
            </a:r>
            <a:r>
              <a:rPr lang="en-AU" sz="2000" baseline="-25000" dirty="0" err="1"/>
              <a:t>n</a:t>
            </a:r>
            <a:r>
              <a:rPr lang="en-AU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 smtClean="0"/>
              <a:t>If |x</a:t>
            </a:r>
            <a:r>
              <a:rPr lang="en-AU" sz="2000" baseline="-25000" dirty="0" smtClean="0"/>
              <a:t>n+1</a:t>
            </a:r>
            <a:r>
              <a:rPr lang="en-AU" sz="2000" dirty="0" smtClean="0"/>
              <a:t>/ </a:t>
            </a:r>
            <a:r>
              <a:rPr lang="en-AU" sz="2000" dirty="0" err="1" smtClean="0"/>
              <a:t>x</a:t>
            </a:r>
            <a:r>
              <a:rPr lang="en-AU" sz="2000" baseline="-25000" dirty="0" err="1" smtClean="0"/>
              <a:t>n</a:t>
            </a:r>
            <a:r>
              <a:rPr lang="en-AU" sz="2000" dirty="0" smtClean="0"/>
              <a:t>| &lt; threshold</a:t>
            </a:r>
          </a:p>
          <a:p>
            <a:pPr lvl="1"/>
            <a:r>
              <a:rPr lang="en-AU" sz="2000" dirty="0" smtClean="0">
                <a:solidFill>
                  <a:schemeClr val="tx1"/>
                </a:solidFill>
              </a:rPr>
              <a:t>Return </a:t>
            </a:r>
            <a:r>
              <a:rPr lang="en-AU" sz="2000" dirty="0"/>
              <a:t>x</a:t>
            </a:r>
            <a:r>
              <a:rPr lang="en-AU" sz="2000" baseline="-25000" dirty="0"/>
              <a:t>n+1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AU" sz="2000" dirty="0" smtClean="0"/>
              <a:t>Else go to step 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590800" y="3505200"/>
            <a:ext cx="6248400" cy="28194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latin typeface="CMSS10"/>
              </a:rPr>
              <a:t>Example: compute square root of 300, i.e., f(x) = x</a:t>
            </a:r>
            <a:r>
              <a:rPr lang="en-AU" sz="1800" baseline="30000" dirty="0" smtClean="0">
                <a:solidFill>
                  <a:srgbClr val="FF0000"/>
                </a:solidFill>
                <a:latin typeface="CMSS10"/>
              </a:rPr>
              <a:t>2</a:t>
            </a:r>
            <a:r>
              <a:rPr lang="en-AU" sz="1800" dirty="0" smtClean="0">
                <a:solidFill>
                  <a:srgbClr val="FF0000"/>
                </a:solidFill>
                <a:latin typeface="CMSS10"/>
              </a:rPr>
              <a:t> – 300 Or </a:t>
            </a:r>
            <a:r>
              <a:rPr lang="en-AU" sz="1800" dirty="0">
                <a:solidFill>
                  <a:srgbClr val="FF0000"/>
                </a:solidFill>
                <a:latin typeface="CMSS10"/>
              </a:rPr>
              <a:t>solve </a:t>
            </a:r>
            <a:r>
              <a:rPr lang="en-AU" sz="1800" dirty="0" smtClean="0">
                <a:solidFill>
                  <a:srgbClr val="FF0000"/>
                </a:solidFill>
                <a:latin typeface="CMSS10"/>
              </a:rPr>
              <a:t>for x where x</a:t>
            </a:r>
            <a:r>
              <a:rPr lang="en-AU" sz="1800" baseline="30000" dirty="0" smtClean="0">
                <a:solidFill>
                  <a:srgbClr val="FF0000"/>
                </a:solidFill>
                <a:latin typeface="CMSS10"/>
              </a:rPr>
              <a:t>2</a:t>
            </a:r>
            <a:r>
              <a:rPr lang="en-AU" sz="1800" dirty="0" smtClean="0">
                <a:solidFill>
                  <a:srgbClr val="FF0000"/>
                </a:solidFill>
                <a:latin typeface="CMSS10"/>
              </a:rPr>
              <a:t> = 300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70C0"/>
                </a:solidFill>
                <a:latin typeface="CMSS10"/>
              </a:rPr>
              <a:t>f `(x) = 2x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70C0"/>
                </a:solidFill>
                <a:latin typeface="CMSS10"/>
              </a:rPr>
              <a:t>Initial guess </a:t>
            </a:r>
            <a:r>
              <a:rPr lang="en-AU" sz="18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 x</a:t>
            </a:r>
            <a:r>
              <a:rPr lang="en-AU" sz="1800" baseline="-250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0</a:t>
            </a:r>
            <a:r>
              <a:rPr lang="en-AU" sz="18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 = 10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x</a:t>
            </a:r>
            <a:r>
              <a:rPr lang="en-AU" sz="1800" baseline="-250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1</a:t>
            </a:r>
            <a:r>
              <a:rPr lang="en-AU" sz="18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 </a:t>
            </a:r>
            <a:r>
              <a:rPr lang="en-AU" sz="1800" dirty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= </a:t>
            </a:r>
            <a:r>
              <a:rPr lang="en-AU" sz="18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x</a:t>
            </a:r>
            <a:r>
              <a:rPr lang="en-AU" sz="1800" baseline="-250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0  </a:t>
            </a:r>
            <a:r>
              <a:rPr lang="en-AU" sz="18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- f(x</a:t>
            </a:r>
            <a:r>
              <a:rPr lang="en-AU" sz="1800" baseline="-250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0</a:t>
            </a:r>
            <a:r>
              <a:rPr lang="en-AU" sz="18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)/f `(x</a:t>
            </a:r>
            <a:r>
              <a:rPr lang="en-AU" sz="1800" baseline="-250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0</a:t>
            </a:r>
            <a:r>
              <a:rPr lang="en-AU" sz="18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) = 10  - (-200/20) = 20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x</a:t>
            </a:r>
            <a:r>
              <a:rPr lang="en-AU" sz="1800" baseline="-250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2 </a:t>
            </a:r>
            <a:r>
              <a:rPr lang="en-AU" sz="18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=x</a:t>
            </a:r>
            <a:r>
              <a:rPr lang="en-AU" sz="1800" baseline="-250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1  </a:t>
            </a:r>
            <a:r>
              <a:rPr lang="en-AU" sz="18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- f(x</a:t>
            </a:r>
            <a:r>
              <a:rPr lang="en-AU" sz="1800" baseline="-250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1</a:t>
            </a:r>
            <a:r>
              <a:rPr lang="en-AU" sz="18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)/</a:t>
            </a:r>
            <a:r>
              <a:rPr lang="en-AU" sz="1800" dirty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f `(</a:t>
            </a:r>
            <a:r>
              <a:rPr lang="en-AU" sz="18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x</a:t>
            </a:r>
            <a:r>
              <a:rPr lang="en-AU" sz="1800" baseline="-250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1</a:t>
            </a:r>
            <a:r>
              <a:rPr lang="en-AU" sz="18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) = 20 – (100/40) = 17.5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x</a:t>
            </a:r>
            <a:r>
              <a:rPr lang="en-AU" sz="1800" baseline="-250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3 </a:t>
            </a:r>
            <a:r>
              <a:rPr lang="en-AU" sz="1800" dirty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=</a:t>
            </a:r>
            <a:r>
              <a:rPr lang="en-AU" sz="18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x</a:t>
            </a:r>
            <a:r>
              <a:rPr lang="en-AU" sz="1800" baseline="-250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2  </a:t>
            </a:r>
            <a:r>
              <a:rPr lang="en-AU" sz="18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- f(x</a:t>
            </a:r>
            <a:r>
              <a:rPr lang="en-AU" sz="1800" baseline="-250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2</a:t>
            </a:r>
            <a:r>
              <a:rPr lang="en-AU" sz="18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)/</a:t>
            </a:r>
            <a:r>
              <a:rPr lang="en-AU" sz="1800" dirty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f `(</a:t>
            </a:r>
            <a:r>
              <a:rPr lang="en-AU" sz="18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x</a:t>
            </a:r>
            <a:r>
              <a:rPr lang="en-AU" sz="1800" baseline="-250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2</a:t>
            </a:r>
            <a:r>
              <a:rPr lang="en-AU" sz="18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) = 17.5 – (6.25/35) = 17.321428571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… </a:t>
            </a:r>
            <a:endParaRPr lang="en-AU" sz="1800" dirty="0" smtClean="0">
              <a:solidFill>
                <a:srgbClr val="0070C0"/>
              </a:solidFill>
              <a:latin typeface="CMSS1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343400"/>
            <a:ext cx="1346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B050"/>
                </a:solidFill>
              </a:rPr>
              <a:t>What is x</a:t>
            </a:r>
            <a:r>
              <a:rPr lang="en-AU" baseline="-25000" dirty="0" smtClean="0">
                <a:solidFill>
                  <a:srgbClr val="00B050"/>
                </a:solidFill>
              </a:rPr>
              <a:t>1</a:t>
            </a:r>
            <a:r>
              <a:rPr lang="en-AU" dirty="0" smtClean="0">
                <a:solidFill>
                  <a:srgbClr val="00B050"/>
                </a:solidFill>
              </a:rPr>
              <a:t>?</a:t>
            </a:r>
          </a:p>
          <a:p>
            <a:r>
              <a:rPr lang="en-AU" dirty="0" smtClean="0">
                <a:solidFill>
                  <a:srgbClr val="00B050"/>
                </a:solidFill>
              </a:rPr>
              <a:t>What is x</a:t>
            </a:r>
            <a:r>
              <a:rPr lang="en-AU" baseline="-25000" dirty="0" smtClean="0">
                <a:solidFill>
                  <a:srgbClr val="00B050"/>
                </a:solidFill>
              </a:rPr>
              <a:t>2</a:t>
            </a:r>
            <a:r>
              <a:rPr lang="en-AU" dirty="0" smtClean="0">
                <a:solidFill>
                  <a:srgbClr val="00B050"/>
                </a:solidFill>
              </a:rPr>
              <a:t>?</a:t>
            </a:r>
            <a:endParaRPr lang="en-A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98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Intuition behind Newton’s Method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FIT2004: Lec-11: Topological Sort and Numerical Algorithms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471958" y="2139812"/>
            <a:ext cx="0" cy="379751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29000" y="4261334"/>
            <a:ext cx="5476759" cy="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3580405" y="2514600"/>
            <a:ext cx="4867835" cy="3146612"/>
          </a:xfrm>
          <a:custGeom>
            <a:avLst/>
            <a:gdLst>
              <a:gd name="connsiteX0" fmla="*/ 4867835 w 4867835"/>
              <a:gd name="connsiteY0" fmla="*/ 0 h 3146612"/>
              <a:gd name="connsiteX1" fmla="*/ 4316506 w 4867835"/>
              <a:gd name="connsiteY1" fmla="*/ 470647 h 3146612"/>
              <a:gd name="connsiteX2" fmla="*/ 3496235 w 4867835"/>
              <a:gd name="connsiteY2" fmla="*/ 712694 h 3146612"/>
              <a:gd name="connsiteX3" fmla="*/ 2998694 w 4867835"/>
              <a:gd name="connsiteY3" fmla="*/ 1331259 h 3146612"/>
              <a:gd name="connsiteX4" fmla="*/ 2299447 w 4867835"/>
              <a:gd name="connsiteY4" fmla="*/ 1936376 h 3146612"/>
              <a:gd name="connsiteX5" fmla="*/ 1479177 w 4867835"/>
              <a:gd name="connsiteY5" fmla="*/ 2030506 h 3146612"/>
              <a:gd name="connsiteX6" fmla="*/ 564777 w 4867835"/>
              <a:gd name="connsiteY6" fmla="*/ 2877671 h 3146612"/>
              <a:gd name="connsiteX7" fmla="*/ 0 w 4867835"/>
              <a:gd name="connsiteY7" fmla="*/ 3146612 h 314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67835" h="3146612">
                <a:moveTo>
                  <a:pt x="4867835" y="0"/>
                </a:moveTo>
                <a:cubicBezTo>
                  <a:pt x="4706470" y="175932"/>
                  <a:pt x="4545106" y="351865"/>
                  <a:pt x="4316506" y="470647"/>
                </a:cubicBezTo>
                <a:cubicBezTo>
                  <a:pt x="4087906" y="589429"/>
                  <a:pt x="3715870" y="569259"/>
                  <a:pt x="3496235" y="712694"/>
                </a:cubicBezTo>
                <a:cubicBezTo>
                  <a:pt x="3276600" y="856129"/>
                  <a:pt x="3198159" y="1127312"/>
                  <a:pt x="2998694" y="1331259"/>
                </a:cubicBezTo>
                <a:cubicBezTo>
                  <a:pt x="2799229" y="1535206"/>
                  <a:pt x="2552700" y="1819835"/>
                  <a:pt x="2299447" y="1936376"/>
                </a:cubicBezTo>
                <a:cubicBezTo>
                  <a:pt x="2046194" y="2052917"/>
                  <a:pt x="1768289" y="1873624"/>
                  <a:pt x="1479177" y="2030506"/>
                </a:cubicBezTo>
                <a:cubicBezTo>
                  <a:pt x="1190065" y="2187388"/>
                  <a:pt x="811306" y="2691653"/>
                  <a:pt x="564777" y="2877671"/>
                </a:cubicBezTo>
                <a:cubicBezTo>
                  <a:pt x="318247" y="3063689"/>
                  <a:pt x="159123" y="3105150"/>
                  <a:pt x="0" y="3146612"/>
                </a:cubicBezTo>
              </a:path>
            </a:pathLst>
          </a:custGeom>
          <a:noFill/>
          <a:ln w="2222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605993" y="2126365"/>
            <a:ext cx="2290801" cy="212152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215158" y="2743200"/>
            <a:ext cx="0" cy="151813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62758" y="4191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x</a:t>
            </a:r>
            <a:r>
              <a:rPr lang="en-AU" baseline="-25000" dirty="0" smtClean="0"/>
              <a:t>0</a:t>
            </a:r>
            <a:endParaRPr lang="en-AU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8255279" y="3317601"/>
            <a:ext cx="91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f(x</a:t>
            </a:r>
            <a:r>
              <a:rPr lang="en-AU" baseline="-25000" dirty="0" smtClean="0"/>
              <a:t>0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6892864" y="3913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Arial"/>
                <a:cs typeface="Arial"/>
              </a:rPr>
              <a:t>θ</a:t>
            </a:r>
            <a:endParaRPr lang="en-AU" dirty="0"/>
          </a:p>
        </p:txBody>
      </p:sp>
      <p:sp>
        <p:nvSpPr>
          <p:cNvPr id="21" name="Right Brace 20"/>
          <p:cNvSpPr/>
          <p:nvPr/>
        </p:nvSpPr>
        <p:spPr>
          <a:xfrm rot="5400000">
            <a:off x="7326617" y="3835860"/>
            <a:ext cx="165673" cy="1611407"/>
          </a:xfrm>
          <a:prstGeom prst="rightBrace">
            <a:avLst>
              <a:gd name="adj1" fmla="val 8333"/>
              <a:gd name="adj2" fmla="val 5174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77153"/>
            <a:ext cx="5029200" cy="2909047"/>
          </a:xfrm>
        </p:spPr>
        <p:txBody>
          <a:bodyPr>
            <a:noAutofit/>
          </a:bodyPr>
          <a:lstStyle/>
          <a:p>
            <a:r>
              <a:rPr lang="en-AU" sz="1800" dirty="0" smtClean="0"/>
              <a:t>h = x</a:t>
            </a:r>
            <a:r>
              <a:rPr lang="en-AU" sz="1800" baseline="-25000" dirty="0" smtClean="0"/>
              <a:t>0 </a:t>
            </a:r>
            <a:r>
              <a:rPr lang="en-AU" sz="1800" dirty="0" smtClean="0"/>
              <a:t>- x</a:t>
            </a:r>
            <a:r>
              <a:rPr lang="en-AU" sz="1800" baseline="-25000" dirty="0" smtClean="0"/>
              <a:t>1</a:t>
            </a:r>
            <a:endParaRPr lang="en-AU" sz="1800" dirty="0" smtClean="0"/>
          </a:p>
          <a:p>
            <a:r>
              <a:rPr lang="en-AU" sz="1800" dirty="0" smtClean="0"/>
              <a:t>tan(</a:t>
            </a:r>
            <a:r>
              <a:rPr lang="el-GR" sz="1800" dirty="0" smtClean="0">
                <a:latin typeface="Arial"/>
                <a:cs typeface="Arial"/>
              </a:rPr>
              <a:t>θ</a:t>
            </a:r>
            <a:r>
              <a:rPr lang="en-AU" sz="1800" dirty="0" smtClean="0">
                <a:latin typeface="Arial"/>
                <a:cs typeface="Arial"/>
              </a:rPr>
              <a:t>) = f(</a:t>
            </a:r>
            <a:r>
              <a:rPr lang="en-AU" sz="1800" dirty="0"/>
              <a:t>x</a:t>
            </a:r>
            <a:r>
              <a:rPr lang="en-AU" sz="1800" baseline="-25000" dirty="0"/>
              <a:t>0</a:t>
            </a:r>
            <a:r>
              <a:rPr lang="en-AU" sz="1800" dirty="0" smtClean="0">
                <a:latin typeface="Arial"/>
                <a:cs typeface="Arial"/>
              </a:rPr>
              <a:t>)/h</a:t>
            </a:r>
          </a:p>
          <a:p>
            <a:r>
              <a:rPr lang="en-AU" sz="1800" dirty="0" smtClean="0">
                <a:latin typeface="Arial"/>
                <a:cs typeface="Arial"/>
              </a:rPr>
              <a:t>Tangent of a curve f(x) at a point </a:t>
            </a:r>
            <a:r>
              <a:rPr lang="en-AU" sz="1800" dirty="0"/>
              <a:t>x</a:t>
            </a:r>
            <a:r>
              <a:rPr lang="en-AU" sz="1800" baseline="-25000" dirty="0"/>
              <a:t>0</a:t>
            </a:r>
            <a:r>
              <a:rPr lang="en-AU" sz="1800" dirty="0" smtClean="0">
                <a:latin typeface="Arial"/>
                <a:cs typeface="Arial"/>
              </a:rPr>
              <a:t> is </a:t>
            </a:r>
            <a:r>
              <a:rPr lang="en-AU" sz="1800" dirty="0" smtClean="0">
                <a:cs typeface="Arial"/>
              </a:rPr>
              <a:t>f `(</a:t>
            </a:r>
            <a:r>
              <a:rPr lang="en-AU" sz="1800" dirty="0"/>
              <a:t>x</a:t>
            </a:r>
            <a:r>
              <a:rPr lang="en-AU" sz="1800" baseline="-25000" dirty="0"/>
              <a:t>0</a:t>
            </a:r>
            <a:r>
              <a:rPr lang="en-AU" sz="1800" dirty="0" smtClean="0">
                <a:cs typeface="Arial"/>
              </a:rPr>
              <a:t>)</a:t>
            </a:r>
          </a:p>
          <a:p>
            <a:r>
              <a:rPr lang="en-AU" sz="1800" dirty="0">
                <a:cs typeface="Arial"/>
              </a:rPr>
              <a:t>f `(</a:t>
            </a:r>
            <a:r>
              <a:rPr lang="en-AU" sz="1800" dirty="0"/>
              <a:t>x</a:t>
            </a:r>
            <a:r>
              <a:rPr lang="en-AU" sz="1800" baseline="-25000" dirty="0"/>
              <a:t>0</a:t>
            </a:r>
            <a:r>
              <a:rPr lang="en-AU" sz="1800" dirty="0">
                <a:cs typeface="Arial"/>
              </a:rPr>
              <a:t>)</a:t>
            </a:r>
            <a:r>
              <a:rPr lang="en-AU" sz="1800" dirty="0" smtClean="0">
                <a:cs typeface="Arial"/>
              </a:rPr>
              <a:t> </a:t>
            </a:r>
            <a:r>
              <a:rPr lang="en-AU" sz="1800" dirty="0">
                <a:cs typeface="Arial"/>
              </a:rPr>
              <a:t>= f(</a:t>
            </a:r>
            <a:r>
              <a:rPr lang="en-AU" sz="1800" dirty="0"/>
              <a:t>x</a:t>
            </a:r>
            <a:r>
              <a:rPr lang="en-AU" sz="1800" baseline="-25000" dirty="0"/>
              <a:t>0</a:t>
            </a:r>
            <a:r>
              <a:rPr lang="en-AU" sz="1800" dirty="0">
                <a:cs typeface="Arial"/>
              </a:rPr>
              <a:t>)/</a:t>
            </a:r>
            <a:r>
              <a:rPr lang="en-AU" sz="1800" dirty="0" smtClean="0">
                <a:cs typeface="Arial"/>
              </a:rPr>
              <a:t>h</a:t>
            </a:r>
          </a:p>
          <a:p>
            <a:r>
              <a:rPr lang="en-AU" sz="1800" dirty="0" smtClean="0">
                <a:cs typeface="Arial"/>
              </a:rPr>
              <a:t>h = </a:t>
            </a:r>
            <a:r>
              <a:rPr lang="en-AU" sz="1800" dirty="0">
                <a:cs typeface="Arial"/>
              </a:rPr>
              <a:t>f(</a:t>
            </a:r>
            <a:r>
              <a:rPr lang="en-AU" sz="1800" dirty="0"/>
              <a:t>x</a:t>
            </a:r>
            <a:r>
              <a:rPr lang="en-AU" sz="1800" baseline="-25000" dirty="0"/>
              <a:t>0</a:t>
            </a:r>
            <a:r>
              <a:rPr lang="en-AU" sz="1800" dirty="0" smtClean="0">
                <a:cs typeface="Arial"/>
              </a:rPr>
              <a:t>)/ </a:t>
            </a:r>
            <a:r>
              <a:rPr lang="en-AU" sz="1800" dirty="0">
                <a:cs typeface="Arial"/>
              </a:rPr>
              <a:t>f `(</a:t>
            </a:r>
            <a:r>
              <a:rPr lang="en-AU" sz="1800" dirty="0"/>
              <a:t>x</a:t>
            </a:r>
            <a:r>
              <a:rPr lang="en-AU" sz="1800" baseline="-25000" dirty="0"/>
              <a:t>0</a:t>
            </a:r>
            <a:r>
              <a:rPr lang="en-AU" sz="1800" dirty="0">
                <a:cs typeface="Arial"/>
              </a:rPr>
              <a:t>) </a:t>
            </a:r>
            <a:r>
              <a:rPr lang="en-AU" sz="1800" dirty="0" smtClean="0">
                <a:cs typeface="Arial"/>
              </a:rPr>
              <a:t>=   </a:t>
            </a:r>
            <a:r>
              <a:rPr lang="en-AU" sz="1800" dirty="0"/>
              <a:t>x</a:t>
            </a:r>
            <a:r>
              <a:rPr lang="en-AU" sz="1800" baseline="-25000" dirty="0"/>
              <a:t>0 </a:t>
            </a:r>
            <a:r>
              <a:rPr lang="en-AU" sz="1800" dirty="0"/>
              <a:t>- </a:t>
            </a:r>
            <a:r>
              <a:rPr lang="en-AU" sz="1800" dirty="0" smtClean="0"/>
              <a:t>x</a:t>
            </a:r>
            <a:r>
              <a:rPr lang="en-AU" sz="1800" baseline="-25000" dirty="0" smtClean="0"/>
              <a:t>1 </a:t>
            </a:r>
          </a:p>
          <a:p>
            <a:r>
              <a:rPr lang="en-AU" sz="1800" dirty="0" smtClean="0">
                <a:cs typeface="Arial"/>
              </a:rPr>
              <a:t>Hence, </a:t>
            </a:r>
            <a:r>
              <a:rPr lang="en-AU" sz="1800" dirty="0" smtClean="0"/>
              <a:t>x</a:t>
            </a:r>
            <a:r>
              <a:rPr lang="en-AU" sz="1800" baseline="-25000" dirty="0" smtClean="0"/>
              <a:t>1 </a:t>
            </a:r>
            <a:r>
              <a:rPr lang="en-AU" sz="1800" dirty="0" smtClean="0">
                <a:cs typeface="Arial"/>
              </a:rPr>
              <a:t>=   </a:t>
            </a:r>
            <a:r>
              <a:rPr lang="en-AU" sz="1800" dirty="0"/>
              <a:t>x</a:t>
            </a:r>
            <a:r>
              <a:rPr lang="en-AU" sz="1800" baseline="-25000" dirty="0"/>
              <a:t>0 </a:t>
            </a:r>
            <a:r>
              <a:rPr lang="en-AU" sz="1800" dirty="0"/>
              <a:t>- </a:t>
            </a:r>
            <a:r>
              <a:rPr lang="en-AU" sz="1800" dirty="0">
                <a:cs typeface="Arial"/>
              </a:rPr>
              <a:t>f(</a:t>
            </a:r>
            <a:r>
              <a:rPr lang="en-AU" sz="1800" dirty="0"/>
              <a:t>x</a:t>
            </a:r>
            <a:r>
              <a:rPr lang="en-AU" sz="1800" baseline="-25000" dirty="0"/>
              <a:t>0</a:t>
            </a:r>
            <a:r>
              <a:rPr lang="en-AU" sz="1800" dirty="0">
                <a:cs typeface="Arial"/>
              </a:rPr>
              <a:t>)/ f `(</a:t>
            </a:r>
            <a:r>
              <a:rPr lang="en-AU" sz="1800" dirty="0"/>
              <a:t>x</a:t>
            </a:r>
            <a:r>
              <a:rPr lang="en-AU" sz="1800" baseline="-25000" dirty="0"/>
              <a:t>0</a:t>
            </a:r>
            <a:r>
              <a:rPr lang="en-AU" sz="1800" dirty="0">
                <a:cs typeface="Arial"/>
              </a:rPr>
              <a:t>)</a:t>
            </a:r>
            <a:endParaRPr lang="en-AU" sz="1800" baseline="-25000" dirty="0"/>
          </a:p>
          <a:p>
            <a:endParaRPr lang="en-AU" sz="1800" dirty="0"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30894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Arial"/>
                <a:cs typeface="Arial"/>
              </a:rPr>
              <a:t>h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6477000" y="4191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x</a:t>
            </a:r>
            <a:r>
              <a:rPr lang="en-AU" baseline="-25000" dirty="0" smtClean="0"/>
              <a:t>1</a:t>
            </a:r>
            <a:endParaRPr lang="en-AU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629400" y="3797937"/>
            <a:ext cx="0" cy="4154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248400" y="2139812"/>
            <a:ext cx="1676400" cy="214261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91958" y="4191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x</a:t>
            </a:r>
            <a:r>
              <a:rPr lang="en-AU" baseline="-25000" dirty="0" smtClean="0"/>
              <a:t>2</a:t>
            </a:r>
            <a:endParaRPr lang="en-AU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79" y="2250469"/>
            <a:ext cx="5638800" cy="402172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585251" y="601980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hlinkClick r:id="rId3"/>
              </a:rPr>
              <a:t>Source: Wikipedia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425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/>
      <p:bldP spid="19" grpId="0"/>
      <p:bldP spid="19" grpId="1"/>
      <p:bldP spid="20" grpId="0"/>
      <p:bldP spid="20" grpId="1"/>
      <p:bldP spid="21" grpId="0" animBg="1"/>
      <p:bldP spid="21" grpId="1" animBg="1"/>
      <p:bldP spid="23" grpId="0"/>
      <p:bldP spid="23" grpId="1"/>
      <p:bldP spid="24" grpId="0"/>
      <p:bldP spid="24" grpId="1"/>
      <p:bldP spid="37" grpId="0"/>
      <p:bldP spid="3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Limitations of Newton’s Method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FIT2004: Lec-11: Topological Sort and Numerical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77153"/>
            <a:ext cx="8686800" cy="3290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 smtClean="0"/>
              <a:t>Although Newton’s method is a very powerful technique and it usually converges on the root much faster than Interval Bisection Metho, it has the following limitations: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Calculating the derivative may be difficult or expensive</a:t>
            </a:r>
          </a:p>
          <a:p>
            <a:r>
              <a:rPr lang="en-AU" sz="2000" dirty="0" smtClean="0"/>
              <a:t>The derivative may be zero and the procedure may halt due to division by zero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/>
              <a:t>May fail to converge</a:t>
            </a:r>
          </a:p>
          <a:p>
            <a:pPr lvl="1"/>
            <a:r>
              <a:rPr lang="en-AU" sz="1500" dirty="0" smtClean="0">
                <a:solidFill>
                  <a:schemeClr val="tx1"/>
                </a:solidFill>
              </a:rPr>
              <a:t>E.g., if f(x) =  1 – x</a:t>
            </a:r>
            <a:r>
              <a:rPr lang="en-AU" sz="1500" baseline="30000" dirty="0" smtClean="0">
                <a:solidFill>
                  <a:schemeClr val="tx1"/>
                </a:solidFill>
              </a:rPr>
              <a:t>2</a:t>
            </a:r>
            <a:r>
              <a:rPr lang="en-AU" sz="1500" dirty="0" smtClean="0">
                <a:solidFill>
                  <a:schemeClr val="tx1"/>
                </a:solidFill>
              </a:rPr>
              <a:t> and initial guess is 0</a:t>
            </a:r>
          </a:p>
          <a:p>
            <a:endParaRPr lang="en-AU" sz="2000" dirty="0"/>
          </a:p>
          <a:p>
            <a:r>
              <a:rPr lang="en-AU" sz="2000" dirty="0" smtClean="0">
                <a:solidFill>
                  <a:schemeClr val="tx1"/>
                </a:solidFill>
              </a:rPr>
              <a:t>Hence, although Newton’s method is faster, interval bisection method is applicable to more scenarios</a:t>
            </a:r>
          </a:p>
          <a:p>
            <a:pPr marL="274320" lvl="1" indent="0">
              <a:buNone/>
            </a:pPr>
            <a:endParaRPr lang="en-AU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97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5105400"/>
            <a:ext cx="8686800" cy="1143000"/>
          </a:xfrm>
        </p:spPr>
        <p:txBody>
          <a:bodyPr/>
          <a:lstStyle/>
          <a:p>
            <a:pPr algn="l"/>
            <a:endParaRPr lang="en-AU" spc="0" dirty="0" smtClean="0"/>
          </a:p>
          <a:p>
            <a:pPr algn="l"/>
            <a:r>
              <a:rPr lang="en-AU" spc="0" dirty="0" err="1" smtClean="0"/>
              <a:t>acknowledgmentS</a:t>
            </a:r>
            <a:endParaRPr lang="en-AU" spc="0" dirty="0" smtClean="0"/>
          </a:p>
          <a:p>
            <a:pPr algn="just"/>
            <a:r>
              <a:rPr lang="en-AU" cap="none" spc="0" dirty="0" smtClean="0">
                <a:solidFill>
                  <a:schemeClr val="tx1"/>
                </a:solidFill>
              </a:rPr>
              <a:t>The slides are based on the material developed by </a:t>
            </a:r>
            <a:r>
              <a:rPr lang="en-AU" cap="none" spc="0" dirty="0" err="1" smtClean="0">
                <a:solidFill>
                  <a:srgbClr val="0070C0"/>
                </a:solidFill>
              </a:rPr>
              <a:t>Arun</a:t>
            </a:r>
            <a:r>
              <a:rPr lang="en-AU" cap="none" spc="0" dirty="0" smtClean="0">
                <a:solidFill>
                  <a:srgbClr val="0070C0"/>
                </a:solidFill>
              </a:rPr>
              <a:t> </a:t>
            </a:r>
            <a:r>
              <a:rPr lang="en-AU" cap="none" spc="0" dirty="0" err="1" smtClean="0">
                <a:solidFill>
                  <a:srgbClr val="0070C0"/>
                </a:solidFill>
              </a:rPr>
              <a:t>Konagurthu</a:t>
            </a:r>
            <a:r>
              <a:rPr lang="en-AU" cap="none" spc="0" dirty="0" smtClean="0">
                <a:solidFill>
                  <a:srgbClr val="0070C0"/>
                </a:solidFill>
              </a:rPr>
              <a:t> </a:t>
            </a:r>
            <a:r>
              <a:rPr lang="en-AU" cap="none" spc="0" dirty="0" smtClean="0">
                <a:solidFill>
                  <a:schemeClr val="tx1"/>
                </a:solidFill>
              </a:rPr>
              <a:t>and </a:t>
            </a:r>
            <a:r>
              <a:rPr lang="en-AU" cap="none" spc="0" dirty="0" smtClean="0">
                <a:solidFill>
                  <a:srgbClr val="0070C0"/>
                </a:solidFill>
              </a:rPr>
              <a:t>Lloyd Allison.</a:t>
            </a:r>
            <a:endParaRPr lang="en-AU" cap="none" spc="0" dirty="0">
              <a:solidFill>
                <a:srgbClr val="0070C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00B0F0"/>
                </a:solidFill>
              </a:rPr>
              <a:t>FIT2004, S2/2016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3820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Week 11: Topological Sort and Numerical Algorithms</a:t>
            </a:r>
          </a:p>
          <a:p>
            <a:r>
              <a:rPr lang="en-AU" sz="2200" dirty="0" smtClean="0">
                <a:solidFill>
                  <a:schemeClr val="tx1"/>
                </a:solidFill>
              </a:rPr>
              <a:t>Lecturer: Muhammad </a:t>
            </a:r>
            <a:r>
              <a:rPr lang="en-AU" sz="2200" b="1" u="sng" dirty="0" err="1" smtClean="0">
                <a:solidFill>
                  <a:schemeClr val="tx1"/>
                </a:solidFill>
              </a:rPr>
              <a:t>Aamir</a:t>
            </a:r>
            <a:r>
              <a:rPr lang="en-AU" sz="2200" dirty="0" smtClean="0">
                <a:solidFill>
                  <a:schemeClr val="tx1"/>
                </a:solidFill>
              </a:rPr>
              <a:t> Cheema</a:t>
            </a:r>
            <a:endParaRPr lang="en-AU" sz="2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Calculating Integral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FIT2004: Lec-11: Topological Sort and Numerical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77153"/>
            <a:ext cx="8686800" cy="3290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 smtClean="0"/>
              <a:t>How to solve the numerical integral of the form</a:t>
            </a:r>
            <a:endParaRPr lang="en-AU" sz="1500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790093"/>
              </p:ext>
            </p:extLst>
          </p:nvPr>
        </p:nvGraphicFramePr>
        <p:xfrm>
          <a:off x="304800" y="1371600"/>
          <a:ext cx="109086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" name="Equation" r:id="rId3" imgW="431640" imgH="482400" progId="Equation.3">
                  <p:embed/>
                </p:oleObj>
              </mc:Choice>
              <mc:Fallback>
                <p:oleObj name="Equation" r:id="rId3" imgW="43164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371600"/>
                        <a:ext cx="1090863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2514600" y="4252386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43600" y="4204447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58147" y="3900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5787147" y="43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0" name="Freeform 29"/>
          <p:cNvSpPr/>
          <p:nvPr/>
        </p:nvSpPr>
        <p:spPr>
          <a:xfrm>
            <a:off x="2505635" y="1980185"/>
            <a:ext cx="3429000" cy="3751204"/>
          </a:xfrm>
          <a:custGeom>
            <a:avLst/>
            <a:gdLst>
              <a:gd name="connsiteX0" fmla="*/ 3993776 w 3993776"/>
              <a:gd name="connsiteY0" fmla="*/ 782194 h 3766253"/>
              <a:gd name="connsiteX1" fmla="*/ 3079376 w 3993776"/>
              <a:gd name="connsiteY1" fmla="*/ 177076 h 3766253"/>
              <a:gd name="connsiteX2" fmla="*/ 1694329 w 3993776"/>
              <a:gd name="connsiteY2" fmla="*/ 3565735 h 3766253"/>
              <a:gd name="connsiteX3" fmla="*/ 0 w 3993776"/>
              <a:gd name="connsiteY3" fmla="*/ 3081641 h 3766253"/>
              <a:gd name="connsiteX0" fmla="*/ 3993776 w 3993776"/>
              <a:gd name="connsiteY0" fmla="*/ 685180 h 3660381"/>
              <a:gd name="connsiteX1" fmla="*/ 2998694 w 3993776"/>
              <a:gd name="connsiteY1" fmla="*/ 201086 h 3660381"/>
              <a:gd name="connsiteX2" fmla="*/ 1694329 w 3993776"/>
              <a:gd name="connsiteY2" fmla="*/ 3468721 h 3660381"/>
              <a:gd name="connsiteX3" fmla="*/ 0 w 3993776"/>
              <a:gd name="connsiteY3" fmla="*/ 2984627 h 3660381"/>
              <a:gd name="connsiteX0" fmla="*/ 4074458 w 4074458"/>
              <a:gd name="connsiteY0" fmla="*/ 513200 h 3757342"/>
              <a:gd name="connsiteX1" fmla="*/ 2998694 w 4074458"/>
              <a:gd name="connsiteY1" fmla="*/ 298047 h 3757342"/>
              <a:gd name="connsiteX2" fmla="*/ 1694329 w 4074458"/>
              <a:gd name="connsiteY2" fmla="*/ 3565682 h 3757342"/>
              <a:gd name="connsiteX3" fmla="*/ 0 w 4074458"/>
              <a:gd name="connsiteY3" fmla="*/ 3081588 h 3757342"/>
              <a:gd name="connsiteX0" fmla="*/ 4531658 w 4531658"/>
              <a:gd name="connsiteY0" fmla="*/ 528674 h 3745922"/>
              <a:gd name="connsiteX1" fmla="*/ 2998694 w 4531658"/>
              <a:gd name="connsiteY1" fmla="*/ 286627 h 3745922"/>
              <a:gd name="connsiteX2" fmla="*/ 1694329 w 4531658"/>
              <a:gd name="connsiteY2" fmla="*/ 3554262 h 3745922"/>
              <a:gd name="connsiteX3" fmla="*/ 0 w 4531658"/>
              <a:gd name="connsiteY3" fmla="*/ 3070168 h 3745922"/>
              <a:gd name="connsiteX0" fmla="*/ 4531658 w 4531658"/>
              <a:gd name="connsiteY0" fmla="*/ 189258 h 3338906"/>
              <a:gd name="connsiteX1" fmla="*/ 2272553 w 4531658"/>
              <a:gd name="connsiteY1" fmla="*/ 875058 h 3338906"/>
              <a:gd name="connsiteX2" fmla="*/ 1694329 w 4531658"/>
              <a:gd name="connsiteY2" fmla="*/ 3214846 h 3338906"/>
              <a:gd name="connsiteX3" fmla="*/ 0 w 4531658"/>
              <a:gd name="connsiteY3" fmla="*/ 2730752 h 3338906"/>
              <a:gd name="connsiteX0" fmla="*/ 3738282 w 3738282"/>
              <a:gd name="connsiteY0" fmla="*/ 142749 h 3749597"/>
              <a:gd name="connsiteX1" fmla="*/ 2272553 w 3738282"/>
              <a:gd name="connsiteY1" fmla="*/ 1285749 h 3749597"/>
              <a:gd name="connsiteX2" fmla="*/ 1694329 w 3738282"/>
              <a:gd name="connsiteY2" fmla="*/ 3625537 h 3749597"/>
              <a:gd name="connsiteX3" fmla="*/ 0 w 3738282"/>
              <a:gd name="connsiteY3" fmla="*/ 3141443 h 3749597"/>
              <a:gd name="connsiteX0" fmla="*/ 3738282 w 3738282"/>
              <a:gd name="connsiteY0" fmla="*/ 51086 h 3657934"/>
              <a:gd name="connsiteX1" fmla="*/ 2272553 w 3738282"/>
              <a:gd name="connsiteY1" fmla="*/ 1194086 h 3657934"/>
              <a:gd name="connsiteX2" fmla="*/ 1694329 w 3738282"/>
              <a:gd name="connsiteY2" fmla="*/ 3533874 h 3657934"/>
              <a:gd name="connsiteX3" fmla="*/ 0 w 3738282"/>
              <a:gd name="connsiteY3" fmla="*/ 3049780 h 3657934"/>
              <a:gd name="connsiteX0" fmla="*/ 3738282 w 3738282"/>
              <a:gd name="connsiteY0" fmla="*/ 43406 h 3636640"/>
              <a:gd name="connsiteX1" fmla="*/ 2514600 w 3738282"/>
              <a:gd name="connsiteY1" fmla="*/ 1374665 h 3636640"/>
              <a:gd name="connsiteX2" fmla="*/ 1694329 w 3738282"/>
              <a:gd name="connsiteY2" fmla="*/ 3526194 h 3636640"/>
              <a:gd name="connsiteX3" fmla="*/ 0 w 3738282"/>
              <a:gd name="connsiteY3" fmla="*/ 3042100 h 3636640"/>
              <a:gd name="connsiteX0" fmla="*/ 3738282 w 3738282"/>
              <a:gd name="connsiteY0" fmla="*/ 65663 h 3658897"/>
              <a:gd name="connsiteX1" fmla="*/ 2514600 w 3738282"/>
              <a:gd name="connsiteY1" fmla="*/ 1396922 h 3658897"/>
              <a:gd name="connsiteX2" fmla="*/ 1694329 w 3738282"/>
              <a:gd name="connsiteY2" fmla="*/ 3548451 h 3658897"/>
              <a:gd name="connsiteX3" fmla="*/ 0 w 3738282"/>
              <a:gd name="connsiteY3" fmla="*/ 3064357 h 3658897"/>
              <a:gd name="connsiteX0" fmla="*/ 3429000 w 3429000"/>
              <a:gd name="connsiteY0" fmla="*/ 65663 h 3740152"/>
              <a:gd name="connsiteX1" fmla="*/ 2205318 w 3429000"/>
              <a:gd name="connsiteY1" fmla="*/ 1396922 h 3740152"/>
              <a:gd name="connsiteX2" fmla="*/ 1385047 w 3429000"/>
              <a:gd name="connsiteY2" fmla="*/ 3548451 h 3740152"/>
              <a:gd name="connsiteX3" fmla="*/ 0 w 3429000"/>
              <a:gd name="connsiteY3" fmla="*/ 3306404 h 3740152"/>
              <a:gd name="connsiteX0" fmla="*/ 3429000 w 3429000"/>
              <a:gd name="connsiteY0" fmla="*/ 65663 h 3728826"/>
              <a:gd name="connsiteX1" fmla="*/ 2205318 w 3429000"/>
              <a:gd name="connsiteY1" fmla="*/ 1396922 h 3728826"/>
              <a:gd name="connsiteX2" fmla="*/ 1385047 w 3429000"/>
              <a:gd name="connsiteY2" fmla="*/ 3548451 h 3728826"/>
              <a:gd name="connsiteX3" fmla="*/ 0 w 3429000"/>
              <a:gd name="connsiteY3" fmla="*/ 3306404 h 3728826"/>
              <a:gd name="connsiteX0" fmla="*/ 3429000 w 3429000"/>
              <a:gd name="connsiteY0" fmla="*/ 41349 h 3579419"/>
              <a:gd name="connsiteX1" fmla="*/ 2205318 w 3429000"/>
              <a:gd name="connsiteY1" fmla="*/ 1372608 h 3579419"/>
              <a:gd name="connsiteX2" fmla="*/ 1649506 w 3429000"/>
              <a:gd name="connsiteY2" fmla="*/ 3137573 h 3579419"/>
              <a:gd name="connsiteX3" fmla="*/ 1385047 w 3429000"/>
              <a:gd name="connsiteY3" fmla="*/ 3524137 h 3579419"/>
              <a:gd name="connsiteX4" fmla="*/ 0 w 3429000"/>
              <a:gd name="connsiteY4" fmla="*/ 3282090 h 3579419"/>
              <a:gd name="connsiteX0" fmla="*/ 3429000 w 3429000"/>
              <a:gd name="connsiteY0" fmla="*/ 56355 h 3594425"/>
              <a:gd name="connsiteX1" fmla="*/ 2259106 w 3429000"/>
              <a:gd name="connsiteY1" fmla="*/ 1037990 h 3594425"/>
              <a:gd name="connsiteX2" fmla="*/ 1649506 w 3429000"/>
              <a:gd name="connsiteY2" fmla="*/ 3152579 h 3594425"/>
              <a:gd name="connsiteX3" fmla="*/ 1385047 w 3429000"/>
              <a:gd name="connsiteY3" fmla="*/ 3539143 h 3594425"/>
              <a:gd name="connsiteX4" fmla="*/ 0 w 3429000"/>
              <a:gd name="connsiteY4" fmla="*/ 3297096 h 3594425"/>
              <a:gd name="connsiteX0" fmla="*/ 3429000 w 3429000"/>
              <a:gd name="connsiteY0" fmla="*/ 58644 h 3596714"/>
              <a:gd name="connsiteX1" fmla="*/ 2259106 w 3429000"/>
              <a:gd name="connsiteY1" fmla="*/ 1040279 h 3596714"/>
              <a:gd name="connsiteX2" fmla="*/ 1649506 w 3429000"/>
              <a:gd name="connsiteY2" fmla="*/ 3154868 h 3596714"/>
              <a:gd name="connsiteX3" fmla="*/ 1385047 w 3429000"/>
              <a:gd name="connsiteY3" fmla="*/ 3541432 h 3596714"/>
              <a:gd name="connsiteX4" fmla="*/ 0 w 3429000"/>
              <a:gd name="connsiteY4" fmla="*/ 3299385 h 3596714"/>
              <a:gd name="connsiteX0" fmla="*/ 3429000 w 3429000"/>
              <a:gd name="connsiteY0" fmla="*/ 53292 h 3591362"/>
              <a:gd name="connsiteX1" fmla="*/ 2259106 w 3429000"/>
              <a:gd name="connsiteY1" fmla="*/ 1129056 h 3591362"/>
              <a:gd name="connsiteX2" fmla="*/ 1649506 w 3429000"/>
              <a:gd name="connsiteY2" fmla="*/ 3149516 h 3591362"/>
              <a:gd name="connsiteX3" fmla="*/ 1385047 w 3429000"/>
              <a:gd name="connsiteY3" fmla="*/ 3536080 h 3591362"/>
              <a:gd name="connsiteX4" fmla="*/ 0 w 3429000"/>
              <a:gd name="connsiteY4" fmla="*/ 3294033 h 3591362"/>
              <a:gd name="connsiteX0" fmla="*/ 3429000 w 3429000"/>
              <a:gd name="connsiteY0" fmla="*/ 53292 h 3744130"/>
              <a:gd name="connsiteX1" fmla="*/ 2259106 w 3429000"/>
              <a:gd name="connsiteY1" fmla="*/ 1129056 h 3744130"/>
              <a:gd name="connsiteX2" fmla="*/ 1649506 w 3429000"/>
              <a:gd name="connsiteY2" fmla="*/ 3149516 h 3744130"/>
              <a:gd name="connsiteX3" fmla="*/ 914400 w 3429000"/>
              <a:gd name="connsiteY3" fmla="*/ 3737786 h 3744130"/>
              <a:gd name="connsiteX4" fmla="*/ 0 w 3429000"/>
              <a:gd name="connsiteY4" fmla="*/ 3294033 h 3744130"/>
              <a:gd name="connsiteX0" fmla="*/ 3429000 w 3429000"/>
              <a:gd name="connsiteY0" fmla="*/ 60366 h 3751204"/>
              <a:gd name="connsiteX1" fmla="*/ 2272553 w 3429000"/>
              <a:gd name="connsiteY1" fmla="*/ 1015106 h 3751204"/>
              <a:gd name="connsiteX2" fmla="*/ 1649506 w 3429000"/>
              <a:gd name="connsiteY2" fmla="*/ 3156590 h 3751204"/>
              <a:gd name="connsiteX3" fmla="*/ 914400 w 3429000"/>
              <a:gd name="connsiteY3" fmla="*/ 3744860 h 3751204"/>
              <a:gd name="connsiteX4" fmla="*/ 0 w 3429000"/>
              <a:gd name="connsiteY4" fmla="*/ 3301107 h 3751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0" h="3751204">
                <a:moveTo>
                  <a:pt x="3429000" y="60366"/>
                </a:moveTo>
                <a:cubicBezTo>
                  <a:pt x="2961714" y="-205214"/>
                  <a:pt x="2448112" y="458728"/>
                  <a:pt x="2272553" y="1015106"/>
                </a:cubicBezTo>
                <a:cubicBezTo>
                  <a:pt x="2096994" y="1571484"/>
                  <a:pt x="1786218" y="2798002"/>
                  <a:pt x="1649506" y="3156590"/>
                </a:cubicBezTo>
                <a:cubicBezTo>
                  <a:pt x="1512794" y="3515178"/>
                  <a:pt x="1189318" y="3720774"/>
                  <a:pt x="914400" y="3744860"/>
                </a:cubicBezTo>
                <a:cubicBezTo>
                  <a:pt x="639482" y="3768946"/>
                  <a:pt x="617444" y="3744860"/>
                  <a:pt x="0" y="3301107"/>
                </a:cubicBezTo>
              </a:path>
            </a:pathLst>
          </a:custGeom>
          <a:solidFill>
            <a:srgbClr val="FFFF00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36" name="Right Triangle 35"/>
          <p:cNvSpPr/>
          <p:nvPr/>
        </p:nvSpPr>
        <p:spPr>
          <a:xfrm>
            <a:off x="4787810" y="1980185"/>
            <a:ext cx="1169894" cy="2299095"/>
          </a:xfrm>
          <a:custGeom>
            <a:avLst/>
            <a:gdLst>
              <a:gd name="connsiteX0" fmla="*/ 0 w 1438179"/>
              <a:gd name="connsiteY0" fmla="*/ 2299095 h 2299095"/>
              <a:gd name="connsiteX1" fmla="*/ 0 w 1438179"/>
              <a:gd name="connsiteY1" fmla="*/ 0 h 2299095"/>
              <a:gd name="connsiteX2" fmla="*/ 1438179 w 1438179"/>
              <a:gd name="connsiteY2" fmla="*/ 2299095 h 2299095"/>
              <a:gd name="connsiteX3" fmla="*/ 0 w 1438179"/>
              <a:gd name="connsiteY3" fmla="*/ 2299095 h 2299095"/>
              <a:gd name="connsiteX0" fmla="*/ 0 w 1452282"/>
              <a:gd name="connsiteY0" fmla="*/ 2299095 h 2299095"/>
              <a:gd name="connsiteX1" fmla="*/ 1452282 w 1452282"/>
              <a:gd name="connsiteY1" fmla="*/ 0 h 2299095"/>
              <a:gd name="connsiteX2" fmla="*/ 1438179 w 1452282"/>
              <a:gd name="connsiteY2" fmla="*/ 2299095 h 2299095"/>
              <a:gd name="connsiteX3" fmla="*/ 0 w 1452282"/>
              <a:gd name="connsiteY3" fmla="*/ 2299095 h 2299095"/>
              <a:gd name="connsiteX0" fmla="*/ 0 w 1169894"/>
              <a:gd name="connsiteY0" fmla="*/ 1115753 h 2299095"/>
              <a:gd name="connsiteX1" fmla="*/ 1169894 w 1169894"/>
              <a:gd name="connsiteY1" fmla="*/ 0 h 2299095"/>
              <a:gd name="connsiteX2" fmla="*/ 1155791 w 1169894"/>
              <a:gd name="connsiteY2" fmla="*/ 2299095 h 2299095"/>
              <a:gd name="connsiteX3" fmla="*/ 0 w 1169894"/>
              <a:gd name="connsiteY3" fmla="*/ 1115753 h 229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9894" h="2299095">
                <a:moveTo>
                  <a:pt x="0" y="1115753"/>
                </a:moveTo>
                <a:lnTo>
                  <a:pt x="1169894" y="0"/>
                </a:lnTo>
                <a:lnTo>
                  <a:pt x="1155791" y="2299095"/>
                </a:lnTo>
                <a:lnTo>
                  <a:pt x="0" y="1115753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Triangle 35"/>
          <p:cNvSpPr/>
          <p:nvPr/>
        </p:nvSpPr>
        <p:spPr>
          <a:xfrm>
            <a:off x="2513943" y="4275658"/>
            <a:ext cx="1896691" cy="1385080"/>
          </a:xfrm>
          <a:custGeom>
            <a:avLst/>
            <a:gdLst>
              <a:gd name="connsiteX0" fmla="*/ 0 w 1438179"/>
              <a:gd name="connsiteY0" fmla="*/ 2299095 h 2299095"/>
              <a:gd name="connsiteX1" fmla="*/ 0 w 1438179"/>
              <a:gd name="connsiteY1" fmla="*/ 0 h 2299095"/>
              <a:gd name="connsiteX2" fmla="*/ 1438179 w 1438179"/>
              <a:gd name="connsiteY2" fmla="*/ 2299095 h 2299095"/>
              <a:gd name="connsiteX3" fmla="*/ 0 w 1438179"/>
              <a:gd name="connsiteY3" fmla="*/ 2299095 h 2299095"/>
              <a:gd name="connsiteX0" fmla="*/ 0 w 1452282"/>
              <a:gd name="connsiteY0" fmla="*/ 2299095 h 2299095"/>
              <a:gd name="connsiteX1" fmla="*/ 1452282 w 1452282"/>
              <a:gd name="connsiteY1" fmla="*/ 0 h 2299095"/>
              <a:gd name="connsiteX2" fmla="*/ 1438179 w 1452282"/>
              <a:gd name="connsiteY2" fmla="*/ 2299095 h 2299095"/>
              <a:gd name="connsiteX3" fmla="*/ 0 w 1452282"/>
              <a:gd name="connsiteY3" fmla="*/ 2299095 h 2299095"/>
              <a:gd name="connsiteX0" fmla="*/ 0 w 1169894"/>
              <a:gd name="connsiteY0" fmla="*/ 1115753 h 2299095"/>
              <a:gd name="connsiteX1" fmla="*/ 1169894 w 1169894"/>
              <a:gd name="connsiteY1" fmla="*/ 0 h 2299095"/>
              <a:gd name="connsiteX2" fmla="*/ 1155791 w 1169894"/>
              <a:gd name="connsiteY2" fmla="*/ 2299095 h 2299095"/>
              <a:gd name="connsiteX3" fmla="*/ 0 w 1169894"/>
              <a:gd name="connsiteY3" fmla="*/ 1115753 h 2299095"/>
              <a:gd name="connsiteX0" fmla="*/ 0 w 1155791"/>
              <a:gd name="connsiteY0" fmla="*/ 0 h 1183342"/>
              <a:gd name="connsiteX1" fmla="*/ 1089212 w 1155791"/>
              <a:gd name="connsiteY1" fmla="*/ 13800 h 1183342"/>
              <a:gd name="connsiteX2" fmla="*/ 1155791 w 1155791"/>
              <a:gd name="connsiteY2" fmla="*/ 1183342 h 1183342"/>
              <a:gd name="connsiteX3" fmla="*/ 0 w 1155791"/>
              <a:gd name="connsiteY3" fmla="*/ 0 h 1183342"/>
              <a:gd name="connsiteX0" fmla="*/ 656 w 1089868"/>
              <a:gd name="connsiteY0" fmla="*/ 0 h 1008530"/>
              <a:gd name="connsiteX1" fmla="*/ 1089868 w 1089868"/>
              <a:gd name="connsiteY1" fmla="*/ 13800 h 1008530"/>
              <a:gd name="connsiteX2" fmla="*/ 0 w 1089868"/>
              <a:gd name="connsiteY2" fmla="*/ 1008530 h 1008530"/>
              <a:gd name="connsiteX3" fmla="*/ 656 w 1089868"/>
              <a:gd name="connsiteY3" fmla="*/ 0 h 1008530"/>
              <a:gd name="connsiteX0" fmla="*/ 656 w 1856350"/>
              <a:gd name="connsiteY0" fmla="*/ 0 h 1008530"/>
              <a:gd name="connsiteX1" fmla="*/ 1856350 w 1856350"/>
              <a:gd name="connsiteY1" fmla="*/ 27247 h 1008530"/>
              <a:gd name="connsiteX2" fmla="*/ 0 w 1856350"/>
              <a:gd name="connsiteY2" fmla="*/ 1008530 h 1008530"/>
              <a:gd name="connsiteX3" fmla="*/ 656 w 1856350"/>
              <a:gd name="connsiteY3" fmla="*/ 0 h 1008530"/>
              <a:gd name="connsiteX0" fmla="*/ 656 w 1856350"/>
              <a:gd name="connsiteY0" fmla="*/ 0 h 1362742"/>
              <a:gd name="connsiteX1" fmla="*/ 1856350 w 1856350"/>
              <a:gd name="connsiteY1" fmla="*/ 27247 h 1362742"/>
              <a:gd name="connsiteX2" fmla="*/ 0 w 1856350"/>
              <a:gd name="connsiteY2" fmla="*/ 1008530 h 1362742"/>
              <a:gd name="connsiteX3" fmla="*/ 656 w 1856350"/>
              <a:gd name="connsiteY3" fmla="*/ 0 h 1362742"/>
              <a:gd name="connsiteX0" fmla="*/ 656 w 1856350"/>
              <a:gd name="connsiteY0" fmla="*/ 0 h 1362742"/>
              <a:gd name="connsiteX1" fmla="*/ 1856350 w 1856350"/>
              <a:gd name="connsiteY1" fmla="*/ 27247 h 1362742"/>
              <a:gd name="connsiteX2" fmla="*/ 0 w 1856350"/>
              <a:gd name="connsiteY2" fmla="*/ 1008530 h 1362742"/>
              <a:gd name="connsiteX3" fmla="*/ 656 w 1856350"/>
              <a:gd name="connsiteY3" fmla="*/ 0 h 1362742"/>
              <a:gd name="connsiteX0" fmla="*/ 656 w 1856350"/>
              <a:gd name="connsiteY0" fmla="*/ 0 h 1397021"/>
              <a:gd name="connsiteX1" fmla="*/ 1856350 w 1856350"/>
              <a:gd name="connsiteY1" fmla="*/ 27247 h 1397021"/>
              <a:gd name="connsiteX2" fmla="*/ 0 w 1856350"/>
              <a:gd name="connsiteY2" fmla="*/ 1008530 h 1397021"/>
              <a:gd name="connsiteX3" fmla="*/ 656 w 1856350"/>
              <a:gd name="connsiteY3" fmla="*/ 0 h 1397021"/>
              <a:gd name="connsiteX0" fmla="*/ 656 w 1896691"/>
              <a:gd name="connsiteY0" fmla="*/ 13094 h 1385080"/>
              <a:gd name="connsiteX1" fmla="*/ 1896691 w 1896691"/>
              <a:gd name="connsiteY1" fmla="*/ 0 h 1385080"/>
              <a:gd name="connsiteX2" fmla="*/ 0 w 1896691"/>
              <a:gd name="connsiteY2" fmla="*/ 1021624 h 1385080"/>
              <a:gd name="connsiteX3" fmla="*/ 656 w 1896691"/>
              <a:gd name="connsiteY3" fmla="*/ 13094 h 138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6691" h="1385080">
                <a:moveTo>
                  <a:pt x="656" y="13094"/>
                </a:moveTo>
                <a:lnTo>
                  <a:pt x="1896691" y="0"/>
                </a:lnTo>
                <a:cubicBezTo>
                  <a:pt x="1210673" y="2586200"/>
                  <a:pt x="618783" y="694530"/>
                  <a:pt x="0" y="1021624"/>
                </a:cubicBezTo>
                <a:cubicBezTo>
                  <a:pt x="219" y="685447"/>
                  <a:pt x="437" y="349271"/>
                  <a:pt x="656" y="1309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ight Triangle 35"/>
          <p:cNvSpPr/>
          <p:nvPr/>
        </p:nvSpPr>
        <p:spPr>
          <a:xfrm>
            <a:off x="3524143" y="3146279"/>
            <a:ext cx="1240926" cy="1183782"/>
          </a:xfrm>
          <a:custGeom>
            <a:avLst/>
            <a:gdLst>
              <a:gd name="connsiteX0" fmla="*/ 0 w 1438179"/>
              <a:gd name="connsiteY0" fmla="*/ 2299095 h 2299095"/>
              <a:gd name="connsiteX1" fmla="*/ 0 w 1438179"/>
              <a:gd name="connsiteY1" fmla="*/ 0 h 2299095"/>
              <a:gd name="connsiteX2" fmla="*/ 1438179 w 1438179"/>
              <a:gd name="connsiteY2" fmla="*/ 2299095 h 2299095"/>
              <a:gd name="connsiteX3" fmla="*/ 0 w 1438179"/>
              <a:gd name="connsiteY3" fmla="*/ 2299095 h 2299095"/>
              <a:gd name="connsiteX0" fmla="*/ 0 w 1452282"/>
              <a:gd name="connsiteY0" fmla="*/ 2299095 h 2299095"/>
              <a:gd name="connsiteX1" fmla="*/ 1452282 w 1452282"/>
              <a:gd name="connsiteY1" fmla="*/ 0 h 2299095"/>
              <a:gd name="connsiteX2" fmla="*/ 1438179 w 1452282"/>
              <a:gd name="connsiteY2" fmla="*/ 2299095 h 2299095"/>
              <a:gd name="connsiteX3" fmla="*/ 0 w 1452282"/>
              <a:gd name="connsiteY3" fmla="*/ 2299095 h 2299095"/>
              <a:gd name="connsiteX0" fmla="*/ 0 w 1169894"/>
              <a:gd name="connsiteY0" fmla="*/ 1115753 h 2299095"/>
              <a:gd name="connsiteX1" fmla="*/ 1169894 w 1169894"/>
              <a:gd name="connsiteY1" fmla="*/ 0 h 2299095"/>
              <a:gd name="connsiteX2" fmla="*/ 1155791 w 1169894"/>
              <a:gd name="connsiteY2" fmla="*/ 2299095 h 2299095"/>
              <a:gd name="connsiteX3" fmla="*/ 0 w 1169894"/>
              <a:gd name="connsiteY3" fmla="*/ 1115753 h 2299095"/>
              <a:gd name="connsiteX0" fmla="*/ 0 w 1155791"/>
              <a:gd name="connsiteY0" fmla="*/ 0 h 1183342"/>
              <a:gd name="connsiteX1" fmla="*/ 1089212 w 1155791"/>
              <a:gd name="connsiteY1" fmla="*/ 13800 h 1183342"/>
              <a:gd name="connsiteX2" fmla="*/ 1155791 w 1155791"/>
              <a:gd name="connsiteY2" fmla="*/ 1183342 h 1183342"/>
              <a:gd name="connsiteX3" fmla="*/ 0 w 1155791"/>
              <a:gd name="connsiteY3" fmla="*/ 0 h 1183342"/>
              <a:gd name="connsiteX0" fmla="*/ 656 w 1089868"/>
              <a:gd name="connsiteY0" fmla="*/ 0 h 1008530"/>
              <a:gd name="connsiteX1" fmla="*/ 1089868 w 1089868"/>
              <a:gd name="connsiteY1" fmla="*/ 13800 h 1008530"/>
              <a:gd name="connsiteX2" fmla="*/ 0 w 1089868"/>
              <a:gd name="connsiteY2" fmla="*/ 1008530 h 1008530"/>
              <a:gd name="connsiteX3" fmla="*/ 656 w 1089868"/>
              <a:gd name="connsiteY3" fmla="*/ 0 h 1008530"/>
              <a:gd name="connsiteX0" fmla="*/ 740244 w 1089868"/>
              <a:gd name="connsiteY0" fmla="*/ 1102305 h 1188420"/>
              <a:gd name="connsiteX1" fmla="*/ 1089868 w 1089868"/>
              <a:gd name="connsiteY1" fmla="*/ 0 h 1188420"/>
              <a:gd name="connsiteX2" fmla="*/ 0 w 1089868"/>
              <a:gd name="connsiteY2" fmla="*/ 994730 h 1188420"/>
              <a:gd name="connsiteX3" fmla="*/ 740244 w 1089868"/>
              <a:gd name="connsiteY3" fmla="*/ 1102305 h 1188420"/>
              <a:gd name="connsiteX0" fmla="*/ 901609 w 1251233"/>
              <a:gd name="connsiteY0" fmla="*/ 1102305 h 1211636"/>
              <a:gd name="connsiteX1" fmla="*/ 1251233 w 1251233"/>
              <a:gd name="connsiteY1" fmla="*/ 0 h 1211636"/>
              <a:gd name="connsiteX2" fmla="*/ 0 w 1251233"/>
              <a:gd name="connsiteY2" fmla="*/ 1196436 h 1211636"/>
              <a:gd name="connsiteX3" fmla="*/ 901609 w 1251233"/>
              <a:gd name="connsiteY3" fmla="*/ 1102305 h 1211636"/>
              <a:gd name="connsiteX0" fmla="*/ 904699 w 1254323"/>
              <a:gd name="connsiteY0" fmla="*/ 1102305 h 1264516"/>
              <a:gd name="connsiteX1" fmla="*/ 1254323 w 1254323"/>
              <a:gd name="connsiteY1" fmla="*/ 0 h 1264516"/>
              <a:gd name="connsiteX2" fmla="*/ 3090 w 1254323"/>
              <a:gd name="connsiteY2" fmla="*/ 1196436 h 1264516"/>
              <a:gd name="connsiteX3" fmla="*/ 899890 w 1254323"/>
              <a:gd name="connsiteY3" fmla="*/ 1102992 h 1264516"/>
              <a:gd name="connsiteX4" fmla="*/ 904699 w 1254323"/>
              <a:gd name="connsiteY4" fmla="*/ 1102305 h 1264516"/>
              <a:gd name="connsiteX0" fmla="*/ 891302 w 1240926"/>
              <a:gd name="connsiteY0" fmla="*/ 1102305 h 1183782"/>
              <a:gd name="connsiteX1" fmla="*/ 1240926 w 1240926"/>
              <a:gd name="connsiteY1" fmla="*/ 0 h 1183782"/>
              <a:gd name="connsiteX2" fmla="*/ 3140 w 1240926"/>
              <a:gd name="connsiteY2" fmla="*/ 1035071 h 1183782"/>
              <a:gd name="connsiteX3" fmla="*/ 886493 w 1240926"/>
              <a:gd name="connsiteY3" fmla="*/ 1102992 h 1183782"/>
              <a:gd name="connsiteX4" fmla="*/ 891302 w 1240926"/>
              <a:gd name="connsiteY4" fmla="*/ 1102305 h 118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26" h="1183782">
                <a:moveTo>
                  <a:pt x="891302" y="1102305"/>
                </a:moveTo>
                <a:lnTo>
                  <a:pt x="1240926" y="0"/>
                </a:lnTo>
                <a:lnTo>
                  <a:pt x="3140" y="1035071"/>
                </a:lnTo>
                <a:cubicBezTo>
                  <a:pt x="-55932" y="1225626"/>
                  <a:pt x="736225" y="1118681"/>
                  <a:pt x="886493" y="1102992"/>
                </a:cubicBezTo>
                <a:cubicBezTo>
                  <a:pt x="1036761" y="1087304"/>
                  <a:pt x="832230" y="1292860"/>
                  <a:pt x="891302" y="11023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0" y="2157758"/>
            <a:ext cx="0" cy="379751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Triangle 35"/>
          <p:cNvSpPr/>
          <p:nvPr/>
        </p:nvSpPr>
        <p:spPr>
          <a:xfrm flipH="1">
            <a:off x="4442012" y="3069044"/>
            <a:ext cx="1475351" cy="1213172"/>
          </a:xfrm>
          <a:custGeom>
            <a:avLst/>
            <a:gdLst>
              <a:gd name="connsiteX0" fmla="*/ 0 w 1438179"/>
              <a:gd name="connsiteY0" fmla="*/ 2299095 h 2299095"/>
              <a:gd name="connsiteX1" fmla="*/ 0 w 1438179"/>
              <a:gd name="connsiteY1" fmla="*/ 0 h 2299095"/>
              <a:gd name="connsiteX2" fmla="*/ 1438179 w 1438179"/>
              <a:gd name="connsiteY2" fmla="*/ 2299095 h 2299095"/>
              <a:gd name="connsiteX3" fmla="*/ 0 w 1438179"/>
              <a:gd name="connsiteY3" fmla="*/ 2299095 h 2299095"/>
              <a:gd name="connsiteX0" fmla="*/ 0 w 1452282"/>
              <a:gd name="connsiteY0" fmla="*/ 2299095 h 2299095"/>
              <a:gd name="connsiteX1" fmla="*/ 1452282 w 1452282"/>
              <a:gd name="connsiteY1" fmla="*/ 0 h 2299095"/>
              <a:gd name="connsiteX2" fmla="*/ 1438179 w 1452282"/>
              <a:gd name="connsiteY2" fmla="*/ 2299095 h 2299095"/>
              <a:gd name="connsiteX3" fmla="*/ 0 w 1452282"/>
              <a:gd name="connsiteY3" fmla="*/ 2299095 h 2299095"/>
              <a:gd name="connsiteX0" fmla="*/ 0 w 1169894"/>
              <a:gd name="connsiteY0" fmla="*/ 1115753 h 2299095"/>
              <a:gd name="connsiteX1" fmla="*/ 1169894 w 1169894"/>
              <a:gd name="connsiteY1" fmla="*/ 0 h 2299095"/>
              <a:gd name="connsiteX2" fmla="*/ 1155791 w 1169894"/>
              <a:gd name="connsiteY2" fmla="*/ 2299095 h 2299095"/>
              <a:gd name="connsiteX3" fmla="*/ 0 w 1169894"/>
              <a:gd name="connsiteY3" fmla="*/ 1115753 h 2299095"/>
              <a:gd name="connsiteX0" fmla="*/ 0 w 1155791"/>
              <a:gd name="connsiteY0" fmla="*/ 0 h 1183342"/>
              <a:gd name="connsiteX1" fmla="*/ 1089212 w 1155791"/>
              <a:gd name="connsiteY1" fmla="*/ 13800 h 1183342"/>
              <a:gd name="connsiteX2" fmla="*/ 1155791 w 1155791"/>
              <a:gd name="connsiteY2" fmla="*/ 1183342 h 1183342"/>
              <a:gd name="connsiteX3" fmla="*/ 0 w 1155791"/>
              <a:gd name="connsiteY3" fmla="*/ 0 h 1183342"/>
              <a:gd name="connsiteX0" fmla="*/ 656 w 1089868"/>
              <a:gd name="connsiteY0" fmla="*/ 0 h 1008530"/>
              <a:gd name="connsiteX1" fmla="*/ 1089868 w 1089868"/>
              <a:gd name="connsiteY1" fmla="*/ 13800 h 1008530"/>
              <a:gd name="connsiteX2" fmla="*/ 0 w 1089868"/>
              <a:gd name="connsiteY2" fmla="*/ 1008530 h 1008530"/>
              <a:gd name="connsiteX3" fmla="*/ 656 w 1089868"/>
              <a:gd name="connsiteY3" fmla="*/ 0 h 1008530"/>
              <a:gd name="connsiteX0" fmla="*/ 656 w 570615"/>
              <a:gd name="connsiteY0" fmla="*/ 937667 h 1946197"/>
              <a:gd name="connsiteX1" fmla="*/ 570615 w 570615"/>
              <a:gd name="connsiteY1" fmla="*/ 0 h 1946197"/>
              <a:gd name="connsiteX2" fmla="*/ 0 w 570615"/>
              <a:gd name="connsiteY2" fmla="*/ 1946197 h 1946197"/>
              <a:gd name="connsiteX3" fmla="*/ 656 w 570615"/>
              <a:gd name="connsiteY3" fmla="*/ 937667 h 1946197"/>
              <a:gd name="connsiteX0" fmla="*/ 13970 w 583929"/>
              <a:gd name="connsiteY0" fmla="*/ 937667 h 1957524"/>
              <a:gd name="connsiteX1" fmla="*/ 583929 w 583929"/>
              <a:gd name="connsiteY1" fmla="*/ 0 h 1957524"/>
              <a:gd name="connsiteX2" fmla="*/ 0 w 583929"/>
              <a:gd name="connsiteY2" fmla="*/ 1957524 h 1957524"/>
              <a:gd name="connsiteX3" fmla="*/ 13970 w 583929"/>
              <a:gd name="connsiteY3" fmla="*/ 937667 h 1957524"/>
              <a:gd name="connsiteX0" fmla="*/ 13970 w 763670"/>
              <a:gd name="connsiteY0" fmla="*/ 0 h 1019857"/>
              <a:gd name="connsiteX1" fmla="*/ 763670 w 763670"/>
              <a:gd name="connsiteY1" fmla="*/ 25127 h 1019857"/>
              <a:gd name="connsiteX2" fmla="*/ 0 w 763670"/>
              <a:gd name="connsiteY2" fmla="*/ 1019857 h 1019857"/>
              <a:gd name="connsiteX3" fmla="*/ 13970 w 763670"/>
              <a:gd name="connsiteY3" fmla="*/ 0 h 1019857"/>
              <a:gd name="connsiteX0" fmla="*/ 579822 w 763670"/>
              <a:gd name="connsiteY0" fmla="*/ 0 h 2016633"/>
              <a:gd name="connsiteX1" fmla="*/ 763670 w 763670"/>
              <a:gd name="connsiteY1" fmla="*/ 1021903 h 2016633"/>
              <a:gd name="connsiteX2" fmla="*/ 0 w 763670"/>
              <a:gd name="connsiteY2" fmla="*/ 2016633 h 2016633"/>
              <a:gd name="connsiteX3" fmla="*/ 579822 w 763670"/>
              <a:gd name="connsiteY3" fmla="*/ 0 h 2016633"/>
              <a:gd name="connsiteX0" fmla="*/ 546537 w 730385"/>
              <a:gd name="connsiteY0" fmla="*/ 0 h 1021903"/>
              <a:gd name="connsiteX1" fmla="*/ 730385 w 730385"/>
              <a:gd name="connsiteY1" fmla="*/ 1021903 h 1021903"/>
              <a:gd name="connsiteX2" fmla="*/ 0 w 730385"/>
              <a:gd name="connsiteY2" fmla="*/ 1019858 h 1021903"/>
              <a:gd name="connsiteX3" fmla="*/ 546537 w 730385"/>
              <a:gd name="connsiteY3" fmla="*/ 0 h 1021903"/>
              <a:gd name="connsiteX0" fmla="*/ 546537 w 730385"/>
              <a:gd name="connsiteY0" fmla="*/ 0 h 1021903"/>
              <a:gd name="connsiteX1" fmla="*/ 730385 w 730385"/>
              <a:gd name="connsiteY1" fmla="*/ 1021903 h 1021903"/>
              <a:gd name="connsiteX2" fmla="*/ 0 w 730385"/>
              <a:gd name="connsiteY2" fmla="*/ 1019858 h 1021903"/>
              <a:gd name="connsiteX3" fmla="*/ 546537 w 730385"/>
              <a:gd name="connsiteY3" fmla="*/ 0 h 102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85" h="1021903">
                <a:moveTo>
                  <a:pt x="546537" y="0"/>
                </a:moveTo>
                <a:lnTo>
                  <a:pt x="730385" y="1021903"/>
                </a:lnTo>
                <a:lnTo>
                  <a:pt x="0" y="1019858"/>
                </a:lnTo>
                <a:cubicBezTo>
                  <a:pt x="146674" y="-267787"/>
                  <a:pt x="546318" y="336177"/>
                  <a:pt x="546537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943600" y="1972479"/>
            <a:ext cx="0" cy="230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2514600" y="5078506"/>
            <a:ext cx="1143000" cy="649467"/>
          </a:xfrm>
          <a:custGeom>
            <a:avLst/>
            <a:gdLst>
              <a:gd name="connsiteX0" fmla="*/ 0 w 1143000"/>
              <a:gd name="connsiteY0" fmla="*/ 54457 h 326738"/>
              <a:gd name="connsiteX1" fmla="*/ 54457 w 1143000"/>
              <a:gd name="connsiteY1" fmla="*/ 0 h 326738"/>
              <a:gd name="connsiteX2" fmla="*/ 1088543 w 1143000"/>
              <a:gd name="connsiteY2" fmla="*/ 0 h 326738"/>
              <a:gd name="connsiteX3" fmla="*/ 1143000 w 1143000"/>
              <a:gd name="connsiteY3" fmla="*/ 54457 h 326738"/>
              <a:gd name="connsiteX4" fmla="*/ 1143000 w 1143000"/>
              <a:gd name="connsiteY4" fmla="*/ 272281 h 326738"/>
              <a:gd name="connsiteX5" fmla="*/ 1088543 w 1143000"/>
              <a:gd name="connsiteY5" fmla="*/ 326738 h 326738"/>
              <a:gd name="connsiteX6" fmla="*/ 54457 w 1143000"/>
              <a:gd name="connsiteY6" fmla="*/ 326738 h 326738"/>
              <a:gd name="connsiteX7" fmla="*/ 0 w 1143000"/>
              <a:gd name="connsiteY7" fmla="*/ 272281 h 326738"/>
              <a:gd name="connsiteX8" fmla="*/ 0 w 1143000"/>
              <a:gd name="connsiteY8" fmla="*/ 54457 h 326738"/>
              <a:gd name="connsiteX0" fmla="*/ 0 w 1143000"/>
              <a:gd name="connsiteY0" fmla="*/ 309951 h 582232"/>
              <a:gd name="connsiteX1" fmla="*/ 148587 w 1143000"/>
              <a:gd name="connsiteY1" fmla="*/ 0 h 582232"/>
              <a:gd name="connsiteX2" fmla="*/ 1088543 w 1143000"/>
              <a:gd name="connsiteY2" fmla="*/ 255494 h 582232"/>
              <a:gd name="connsiteX3" fmla="*/ 1143000 w 1143000"/>
              <a:gd name="connsiteY3" fmla="*/ 309951 h 582232"/>
              <a:gd name="connsiteX4" fmla="*/ 1143000 w 1143000"/>
              <a:gd name="connsiteY4" fmla="*/ 527775 h 582232"/>
              <a:gd name="connsiteX5" fmla="*/ 1088543 w 1143000"/>
              <a:gd name="connsiteY5" fmla="*/ 582232 h 582232"/>
              <a:gd name="connsiteX6" fmla="*/ 54457 w 1143000"/>
              <a:gd name="connsiteY6" fmla="*/ 582232 h 582232"/>
              <a:gd name="connsiteX7" fmla="*/ 0 w 1143000"/>
              <a:gd name="connsiteY7" fmla="*/ 527775 h 582232"/>
              <a:gd name="connsiteX8" fmla="*/ 0 w 1143000"/>
              <a:gd name="connsiteY8" fmla="*/ 309951 h 582232"/>
              <a:gd name="connsiteX0" fmla="*/ 0 w 1143000"/>
              <a:gd name="connsiteY0" fmla="*/ 309951 h 582232"/>
              <a:gd name="connsiteX1" fmla="*/ 148587 w 1143000"/>
              <a:gd name="connsiteY1" fmla="*/ 0 h 582232"/>
              <a:gd name="connsiteX2" fmla="*/ 1088543 w 1143000"/>
              <a:gd name="connsiteY2" fmla="*/ 255494 h 582232"/>
              <a:gd name="connsiteX3" fmla="*/ 1143000 w 1143000"/>
              <a:gd name="connsiteY3" fmla="*/ 309951 h 582232"/>
              <a:gd name="connsiteX4" fmla="*/ 1143000 w 1143000"/>
              <a:gd name="connsiteY4" fmla="*/ 527775 h 582232"/>
              <a:gd name="connsiteX5" fmla="*/ 1088543 w 1143000"/>
              <a:gd name="connsiteY5" fmla="*/ 582232 h 582232"/>
              <a:gd name="connsiteX6" fmla="*/ 54457 w 1143000"/>
              <a:gd name="connsiteY6" fmla="*/ 582232 h 582232"/>
              <a:gd name="connsiteX7" fmla="*/ 295835 w 1143000"/>
              <a:gd name="connsiteY7" fmla="*/ 393305 h 582232"/>
              <a:gd name="connsiteX8" fmla="*/ 0 w 1143000"/>
              <a:gd name="connsiteY8" fmla="*/ 309951 h 582232"/>
              <a:gd name="connsiteX0" fmla="*/ 0 w 1143000"/>
              <a:gd name="connsiteY0" fmla="*/ 309951 h 649467"/>
              <a:gd name="connsiteX1" fmla="*/ 148587 w 1143000"/>
              <a:gd name="connsiteY1" fmla="*/ 0 h 649467"/>
              <a:gd name="connsiteX2" fmla="*/ 1088543 w 1143000"/>
              <a:gd name="connsiteY2" fmla="*/ 255494 h 649467"/>
              <a:gd name="connsiteX3" fmla="*/ 1143000 w 1143000"/>
              <a:gd name="connsiteY3" fmla="*/ 309951 h 649467"/>
              <a:gd name="connsiteX4" fmla="*/ 1143000 w 1143000"/>
              <a:gd name="connsiteY4" fmla="*/ 527775 h 649467"/>
              <a:gd name="connsiteX5" fmla="*/ 1088543 w 1143000"/>
              <a:gd name="connsiteY5" fmla="*/ 582232 h 649467"/>
              <a:gd name="connsiteX6" fmla="*/ 847834 w 1143000"/>
              <a:gd name="connsiteY6" fmla="*/ 649467 h 649467"/>
              <a:gd name="connsiteX7" fmla="*/ 295835 w 1143000"/>
              <a:gd name="connsiteY7" fmla="*/ 393305 h 649467"/>
              <a:gd name="connsiteX8" fmla="*/ 0 w 1143000"/>
              <a:gd name="connsiteY8" fmla="*/ 309951 h 649467"/>
              <a:gd name="connsiteX0" fmla="*/ 0 w 1143000"/>
              <a:gd name="connsiteY0" fmla="*/ 309951 h 649467"/>
              <a:gd name="connsiteX1" fmla="*/ 148587 w 1143000"/>
              <a:gd name="connsiteY1" fmla="*/ 0 h 649467"/>
              <a:gd name="connsiteX2" fmla="*/ 1088543 w 1143000"/>
              <a:gd name="connsiteY2" fmla="*/ 255494 h 649467"/>
              <a:gd name="connsiteX3" fmla="*/ 1143000 w 1143000"/>
              <a:gd name="connsiteY3" fmla="*/ 309951 h 649467"/>
              <a:gd name="connsiteX4" fmla="*/ 1143000 w 1143000"/>
              <a:gd name="connsiteY4" fmla="*/ 527775 h 649467"/>
              <a:gd name="connsiteX5" fmla="*/ 1088543 w 1143000"/>
              <a:gd name="connsiteY5" fmla="*/ 582232 h 649467"/>
              <a:gd name="connsiteX6" fmla="*/ 847834 w 1143000"/>
              <a:gd name="connsiteY6" fmla="*/ 649467 h 649467"/>
              <a:gd name="connsiteX7" fmla="*/ 430306 w 1143000"/>
              <a:gd name="connsiteY7" fmla="*/ 473987 h 649467"/>
              <a:gd name="connsiteX8" fmla="*/ 0 w 1143000"/>
              <a:gd name="connsiteY8" fmla="*/ 309951 h 649467"/>
              <a:gd name="connsiteX0" fmla="*/ 0 w 1143000"/>
              <a:gd name="connsiteY0" fmla="*/ 242715 h 649467"/>
              <a:gd name="connsiteX1" fmla="*/ 148587 w 1143000"/>
              <a:gd name="connsiteY1" fmla="*/ 0 h 649467"/>
              <a:gd name="connsiteX2" fmla="*/ 1088543 w 1143000"/>
              <a:gd name="connsiteY2" fmla="*/ 255494 h 649467"/>
              <a:gd name="connsiteX3" fmla="*/ 1143000 w 1143000"/>
              <a:gd name="connsiteY3" fmla="*/ 309951 h 649467"/>
              <a:gd name="connsiteX4" fmla="*/ 1143000 w 1143000"/>
              <a:gd name="connsiteY4" fmla="*/ 527775 h 649467"/>
              <a:gd name="connsiteX5" fmla="*/ 1088543 w 1143000"/>
              <a:gd name="connsiteY5" fmla="*/ 582232 h 649467"/>
              <a:gd name="connsiteX6" fmla="*/ 847834 w 1143000"/>
              <a:gd name="connsiteY6" fmla="*/ 649467 h 649467"/>
              <a:gd name="connsiteX7" fmla="*/ 430306 w 1143000"/>
              <a:gd name="connsiteY7" fmla="*/ 473987 h 649467"/>
              <a:gd name="connsiteX8" fmla="*/ 0 w 1143000"/>
              <a:gd name="connsiteY8" fmla="*/ 242715 h 64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3000" h="649467">
                <a:moveTo>
                  <a:pt x="0" y="242715"/>
                </a:moveTo>
                <a:cubicBezTo>
                  <a:pt x="0" y="212639"/>
                  <a:pt x="118511" y="0"/>
                  <a:pt x="148587" y="0"/>
                </a:cubicBezTo>
                <a:cubicBezTo>
                  <a:pt x="493282" y="0"/>
                  <a:pt x="743848" y="255494"/>
                  <a:pt x="1088543" y="255494"/>
                </a:cubicBezTo>
                <a:cubicBezTo>
                  <a:pt x="1118619" y="255494"/>
                  <a:pt x="1143000" y="279875"/>
                  <a:pt x="1143000" y="309951"/>
                </a:cubicBezTo>
                <a:lnTo>
                  <a:pt x="1143000" y="527775"/>
                </a:lnTo>
                <a:cubicBezTo>
                  <a:pt x="1143000" y="557851"/>
                  <a:pt x="1118619" y="582232"/>
                  <a:pt x="1088543" y="582232"/>
                </a:cubicBezTo>
                <a:lnTo>
                  <a:pt x="847834" y="649467"/>
                </a:lnTo>
                <a:cubicBezTo>
                  <a:pt x="817758" y="649467"/>
                  <a:pt x="430306" y="504063"/>
                  <a:pt x="430306" y="473987"/>
                </a:cubicBezTo>
                <a:lnTo>
                  <a:pt x="0" y="24271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Connector 18"/>
          <p:cNvCxnSpPr>
            <a:stCxn id="16" idx="2"/>
          </p:cNvCxnSpPr>
          <p:nvPr/>
        </p:nvCxnSpPr>
        <p:spPr>
          <a:xfrm>
            <a:off x="2514600" y="4270108"/>
            <a:ext cx="0" cy="1063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767042" y="4279280"/>
            <a:ext cx="5476759" cy="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178424" y="1972479"/>
            <a:ext cx="4531658" cy="3745922"/>
          </a:xfrm>
          <a:custGeom>
            <a:avLst/>
            <a:gdLst>
              <a:gd name="connsiteX0" fmla="*/ 3993776 w 3993776"/>
              <a:gd name="connsiteY0" fmla="*/ 782194 h 3766253"/>
              <a:gd name="connsiteX1" fmla="*/ 3079376 w 3993776"/>
              <a:gd name="connsiteY1" fmla="*/ 177076 h 3766253"/>
              <a:gd name="connsiteX2" fmla="*/ 1694329 w 3993776"/>
              <a:gd name="connsiteY2" fmla="*/ 3565735 h 3766253"/>
              <a:gd name="connsiteX3" fmla="*/ 0 w 3993776"/>
              <a:gd name="connsiteY3" fmla="*/ 3081641 h 3766253"/>
              <a:gd name="connsiteX0" fmla="*/ 3993776 w 3993776"/>
              <a:gd name="connsiteY0" fmla="*/ 685180 h 3660381"/>
              <a:gd name="connsiteX1" fmla="*/ 2998694 w 3993776"/>
              <a:gd name="connsiteY1" fmla="*/ 201086 h 3660381"/>
              <a:gd name="connsiteX2" fmla="*/ 1694329 w 3993776"/>
              <a:gd name="connsiteY2" fmla="*/ 3468721 h 3660381"/>
              <a:gd name="connsiteX3" fmla="*/ 0 w 3993776"/>
              <a:gd name="connsiteY3" fmla="*/ 2984627 h 3660381"/>
              <a:gd name="connsiteX0" fmla="*/ 4074458 w 4074458"/>
              <a:gd name="connsiteY0" fmla="*/ 513200 h 3757342"/>
              <a:gd name="connsiteX1" fmla="*/ 2998694 w 4074458"/>
              <a:gd name="connsiteY1" fmla="*/ 298047 h 3757342"/>
              <a:gd name="connsiteX2" fmla="*/ 1694329 w 4074458"/>
              <a:gd name="connsiteY2" fmla="*/ 3565682 h 3757342"/>
              <a:gd name="connsiteX3" fmla="*/ 0 w 4074458"/>
              <a:gd name="connsiteY3" fmla="*/ 3081588 h 3757342"/>
              <a:gd name="connsiteX0" fmla="*/ 4531658 w 4531658"/>
              <a:gd name="connsiteY0" fmla="*/ 528674 h 3745922"/>
              <a:gd name="connsiteX1" fmla="*/ 2998694 w 4531658"/>
              <a:gd name="connsiteY1" fmla="*/ 286627 h 3745922"/>
              <a:gd name="connsiteX2" fmla="*/ 1694329 w 4531658"/>
              <a:gd name="connsiteY2" fmla="*/ 3554262 h 3745922"/>
              <a:gd name="connsiteX3" fmla="*/ 0 w 4531658"/>
              <a:gd name="connsiteY3" fmla="*/ 3070168 h 374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1658" h="3745922">
                <a:moveTo>
                  <a:pt x="4531658" y="528674"/>
                </a:moveTo>
                <a:cubicBezTo>
                  <a:pt x="4266078" y="-5847"/>
                  <a:pt x="3471582" y="-217638"/>
                  <a:pt x="2998694" y="286627"/>
                </a:cubicBezTo>
                <a:cubicBezTo>
                  <a:pt x="2525806" y="790892"/>
                  <a:pt x="2194111" y="3090338"/>
                  <a:pt x="1694329" y="3554262"/>
                </a:cubicBezTo>
                <a:cubicBezTo>
                  <a:pt x="1194547" y="4018186"/>
                  <a:pt x="590550" y="3554262"/>
                  <a:pt x="0" y="3070168"/>
                </a:cubicBezTo>
              </a:path>
            </a:pathLst>
          </a:custGeom>
          <a:noFill/>
          <a:ln w="2222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0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7799405" y="2418011"/>
            <a:ext cx="501594" cy="2297457"/>
          </a:xfrm>
          <a:prstGeom prst="rect">
            <a:avLst/>
          </a:prstGeom>
          <a:solidFill>
            <a:srgbClr val="FFFF00"/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7296952" y="2603290"/>
            <a:ext cx="501594" cy="2109442"/>
          </a:xfrm>
          <a:prstGeom prst="rect">
            <a:avLst/>
          </a:prstGeom>
          <a:solidFill>
            <a:srgbClr val="FFFF00"/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6795358" y="3417333"/>
            <a:ext cx="501594" cy="1295400"/>
          </a:xfrm>
          <a:prstGeom prst="rect">
            <a:avLst/>
          </a:prstGeom>
          <a:solidFill>
            <a:srgbClr val="FFFF00"/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6256187" y="4726180"/>
            <a:ext cx="501594" cy="3616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5746058" y="4726179"/>
            <a:ext cx="501594" cy="13312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5239552" y="4735143"/>
            <a:ext cx="501594" cy="14287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4737958" y="4739626"/>
            <a:ext cx="501594" cy="1219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Calculating Integral: Rectangle Rule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FIT2004: Lec-11: Topological Sort and Numerical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77153"/>
            <a:ext cx="6354584" cy="3290047"/>
          </a:xfrm>
        </p:spPr>
        <p:txBody>
          <a:bodyPr>
            <a:noAutofit/>
          </a:bodyPr>
          <a:lstStyle/>
          <a:p>
            <a:r>
              <a:rPr lang="en-AU" sz="2000" dirty="0" smtClean="0"/>
              <a:t>Divide the range [</a:t>
            </a:r>
            <a:r>
              <a:rPr lang="en-AU" sz="2000" dirty="0" err="1" smtClean="0"/>
              <a:t>a,b</a:t>
            </a:r>
            <a:r>
              <a:rPr lang="en-AU" sz="2000" dirty="0" smtClean="0"/>
              <a:t>] in N equal width rectangles</a:t>
            </a:r>
          </a:p>
          <a:p>
            <a:r>
              <a:rPr lang="en-AU" sz="2000" dirty="0" smtClean="0"/>
              <a:t>Let m be the mid point along the width of a rectangle</a:t>
            </a:r>
          </a:p>
          <a:p>
            <a:r>
              <a:rPr lang="en-AU" sz="2000" dirty="0" smtClean="0"/>
              <a:t>Its height is then f(m)</a:t>
            </a:r>
          </a:p>
          <a:p>
            <a:pPr lvl="1"/>
            <a:r>
              <a:rPr lang="en-AU" sz="1500" dirty="0" smtClean="0"/>
              <a:t>The height can be negative (resulting in a negative area)</a:t>
            </a:r>
          </a:p>
          <a:p>
            <a:r>
              <a:rPr lang="en-AU" sz="2000" dirty="0" smtClean="0"/>
              <a:t>Add the areas of all rectangles </a:t>
            </a:r>
          </a:p>
          <a:p>
            <a:r>
              <a:rPr lang="en-AU" sz="2000" dirty="0" smtClean="0"/>
              <a:t>Larger N results in better approximation</a:t>
            </a:r>
          </a:p>
          <a:p>
            <a:pPr lvl="1"/>
            <a:endParaRPr lang="en-AU" sz="2000" dirty="0" smtClean="0"/>
          </a:p>
          <a:p>
            <a:endParaRPr lang="en-AU" sz="1500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235259"/>
              </p:ext>
            </p:extLst>
          </p:nvPr>
        </p:nvGraphicFramePr>
        <p:xfrm>
          <a:off x="7504770" y="1198811"/>
          <a:ext cx="109086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" name="Equation" r:id="rId3" imgW="431640" imgH="482400" progId="Equation.3">
                  <p:embed/>
                </p:oleObj>
              </mc:Choice>
              <mc:Fallback>
                <p:oleObj name="Equation" r:id="rId3" imgW="43164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04770" y="1198811"/>
                        <a:ext cx="1090863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719599" y="4697918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300999" y="4649979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63146" y="43463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8140493" y="48382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14999" y="2603290"/>
            <a:ext cx="0" cy="379751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972041" y="4724812"/>
            <a:ext cx="5476759" cy="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4383423" y="2418011"/>
            <a:ext cx="4531658" cy="3745922"/>
          </a:xfrm>
          <a:custGeom>
            <a:avLst/>
            <a:gdLst>
              <a:gd name="connsiteX0" fmla="*/ 3993776 w 3993776"/>
              <a:gd name="connsiteY0" fmla="*/ 782194 h 3766253"/>
              <a:gd name="connsiteX1" fmla="*/ 3079376 w 3993776"/>
              <a:gd name="connsiteY1" fmla="*/ 177076 h 3766253"/>
              <a:gd name="connsiteX2" fmla="*/ 1694329 w 3993776"/>
              <a:gd name="connsiteY2" fmla="*/ 3565735 h 3766253"/>
              <a:gd name="connsiteX3" fmla="*/ 0 w 3993776"/>
              <a:gd name="connsiteY3" fmla="*/ 3081641 h 3766253"/>
              <a:gd name="connsiteX0" fmla="*/ 3993776 w 3993776"/>
              <a:gd name="connsiteY0" fmla="*/ 685180 h 3660381"/>
              <a:gd name="connsiteX1" fmla="*/ 2998694 w 3993776"/>
              <a:gd name="connsiteY1" fmla="*/ 201086 h 3660381"/>
              <a:gd name="connsiteX2" fmla="*/ 1694329 w 3993776"/>
              <a:gd name="connsiteY2" fmla="*/ 3468721 h 3660381"/>
              <a:gd name="connsiteX3" fmla="*/ 0 w 3993776"/>
              <a:gd name="connsiteY3" fmla="*/ 2984627 h 3660381"/>
              <a:gd name="connsiteX0" fmla="*/ 4074458 w 4074458"/>
              <a:gd name="connsiteY0" fmla="*/ 513200 h 3757342"/>
              <a:gd name="connsiteX1" fmla="*/ 2998694 w 4074458"/>
              <a:gd name="connsiteY1" fmla="*/ 298047 h 3757342"/>
              <a:gd name="connsiteX2" fmla="*/ 1694329 w 4074458"/>
              <a:gd name="connsiteY2" fmla="*/ 3565682 h 3757342"/>
              <a:gd name="connsiteX3" fmla="*/ 0 w 4074458"/>
              <a:gd name="connsiteY3" fmla="*/ 3081588 h 3757342"/>
              <a:gd name="connsiteX0" fmla="*/ 4531658 w 4531658"/>
              <a:gd name="connsiteY0" fmla="*/ 528674 h 3745922"/>
              <a:gd name="connsiteX1" fmla="*/ 2998694 w 4531658"/>
              <a:gd name="connsiteY1" fmla="*/ 286627 h 3745922"/>
              <a:gd name="connsiteX2" fmla="*/ 1694329 w 4531658"/>
              <a:gd name="connsiteY2" fmla="*/ 3554262 h 3745922"/>
              <a:gd name="connsiteX3" fmla="*/ 0 w 4531658"/>
              <a:gd name="connsiteY3" fmla="*/ 3070168 h 374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1658" h="3745922">
                <a:moveTo>
                  <a:pt x="4531658" y="528674"/>
                </a:moveTo>
                <a:cubicBezTo>
                  <a:pt x="4266078" y="-5847"/>
                  <a:pt x="3471582" y="-217638"/>
                  <a:pt x="2998694" y="286627"/>
                </a:cubicBezTo>
                <a:cubicBezTo>
                  <a:pt x="2525806" y="790892"/>
                  <a:pt x="2194111" y="3090338"/>
                  <a:pt x="1694329" y="3554262"/>
                </a:cubicBezTo>
                <a:cubicBezTo>
                  <a:pt x="1194547" y="4018186"/>
                  <a:pt x="590550" y="3554262"/>
                  <a:pt x="0" y="3070168"/>
                </a:cubicBezTo>
              </a:path>
            </a:pathLst>
          </a:custGeom>
          <a:noFill/>
          <a:ln w="2222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8300999" y="2418011"/>
            <a:ext cx="0" cy="230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2"/>
          </p:cNvCxnSpPr>
          <p:nvPr/>
        </p:nvCxnSpPr>
        <p:spPr>
          <a:xfrm>
            <a:off x="4719599" y="4715640"/>
            <a:ext cx="0" cy="1063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794812" y="4655798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301753" y="4648200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781800" y="4648200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248400" y="4648200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28447" y="4670612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30906" y="4661647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88755" y="4767841"/>
            <a:ext cx="0" cy="1190985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050202" y="2418011"/>
            <a:ext cx="0" cy="2297629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87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5" grpId="0" animBg="1"/>
      <p:bldP spid="24" grpId="0" animBg="1"/>
      <p:bldP spid="23" grpId="0" animBg="1"/>
      <p:bldP spid="22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7772400" y="2426943"/>
            <a:ext cx="250797" cy="2297457"/>
          </a:xfrm>
          <a:prstGeom prst="rect">
            <a:avLst/>
          </a:prstGeom>
          <a:solidFill>
            <a:srgbClr val="FFFF00"/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/>
          <p:cNvSpPr/>
          <p:nvPr/>
        </p:nvSpPr>
        <p:spPr>
          <a:xfrm>
            <a:off x="7543800" y="2514600"/>
            <a:ext cx="250797" cy="2196000"/>
          </a:xfrm>
          <a:prstGeom prst="rect">
            <a:avLst/>
          </a:prstGeom>
          <a:solidFill>
            <a:srgbClr val="FFFF00"/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/>
          <p:cNvSpPr/>
          <p:nvPr/>
        </p:nvSpPr>
        <p:spPr>
          <a:xfrm>
            <a:off x="7046155" y="3124200"/>
            <a:ext cx="269045" cy="1600800"/>
          </a:xfrm>
          <a:prstGeom prst="rect">
            <a:avLst/>
          </a:prstGeom>
          <a:solidFill>
            <a:srgbClr val="FFFF00"/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/>
          <p:cNvSpPr/>
          <p:nvPr/>
        </p:nvSpPr>
        <p:spPr>
          <a:xfrm>
            <a:off x="6526305" y="4724400"/>
            <a:ext cx="252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5486615" y="4724400"/>
            <a:ext cx="250797" cy="14287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/>
          <p:cNvSpPr/>
          <p:nvPr/>
        </p:nvSpPr>
        <p:spPr>
          <a:xfrm>
            <a:off x="6006353" y="4724400"/>
            <a:ext cx="268941" cy="11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/>
          <p:cNvSpPr/>
          <p:nvPr/>
        </p:nvSpPr>
        <p:spPr>
          <a:xfrm>
            <a:off x="4980109" y="4724399"/>
            <a:ext cx="277692" cy="127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8023306" y="2418011"/>
            <a:ext cx="270000" cy="2297457"/>
          </a:xfrm>
          <a:prstGeom prst="rect">
            <a:avLst/>
          </a:prstGeom>
          <a:solidFill>
            <a:srgbClr val="FFFF00"/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7296952" y="2603290"/>
            <a:ext cx="250797" cy="2109442"/>
          </a:xfrm>
          <a:prstGeom prst="rect">
            <a:avLst/>
          </a:prstGeom>
          <a:solidFill>
            <a:srgbClr val="FFFF00"/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6795358" y="3658011"/>
            <a:ext cx="250797" cy="1054722"/>
          </a:xfrm>
          <a:prstGeom prst="rect">
            <a:avLst/>
          </a:prstGeom>
          <a:solidFill>
            <a:srgbClr val="FFFF00"/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6269634" y="4726179"/>
            <a:ext cx="250797" cy="68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5746058" y="4726179"/>
            <a:ext cx="268941" cy="13312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5257800" y="4735143"/>
            <a:ext cx="250797" cy="136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4724511" y="4726179"/>
            <a:ext cx="250797" cy="111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Calculating Integral: Rectangle Rule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FIT2004: Lec-11: Topological Sort and Numerical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00925"/>
            <a:ext cx="6817555" cy="3290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width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</a:rPr>
              <a:t># divide into N rectangles of equal width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area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to N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mid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)*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width 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</a:rPr>
              <a:t>#mid point of the rectangle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height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f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  <a:r>
              <a:rPr lang="en-AU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 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area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height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width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area</a:t>
            </a:r>
            <a:endParaRPr lang="en-AU" sz="1500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738665"/>
              </p:ext>
            </p:extLst>
          </p:nvPr>
        </p:nvGraphicFramePr>
        <p:xfrm>
          <a:off x="7504770" y="1198811"/>
          <a:ext cx="109086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" name="Equation" r:id="rId4" imgW="431640" imgH="482400" progId="Equation.3">
                  <p:embed/>
                </p:oleObj>
              </mc:Choice>
              <mc:Fallback>
                <p:oleObj name="Equation" r:id="rId4" imgW="43164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04770" y="1198811"/>
                        <a:ext cx="1090863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719599" y="4697918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300999" y="4649979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63146" y="43463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8140493" y="48382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14999" y="2603290"/>
            <a:ext cx="0" cy="379751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972041" y="4724812"/>
            <a:ext cx="5476759" cy="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4383423" y="2418011"/>
            <a:ext cx="4531658" cy="3745922"/>
          </a:xfrm>
          <a:custGeom>
            <a:avLst/>
            <a:gdLst>
              <a:gd name="connsiteX0" fmla="*/ 3993776 w 3993776"/>
              <a:gd name="connsiteY0" fmla="*/ 782194 h 3766253"/>
              <a:gd name="connsiteX1" fmla="*/ 3079376 w 3993776"/>
              <a:gd name="connsiteY1" fmla="*/ 177076 h 3766253"/>
              <a:gd name="connsiteX2" fmla="*/ 1694329 w 3993776"/>
              <a:gd name="connsiteY2" fmla="*/ 3565735 h 3766253"/>
              <a:gd name="connsiteX3" fmla="*/ 0 w 3993776"/>
              <a:gd name="connsiteY3" fmla="*/ 3081641 h 3766253"/>
              <a:gd name="connsiteX0" fmla="*/ 3993776 w 3993776"/>
              <a:gd name="connsiteY0" fmla="*/ 685180 h 3660381"/>
              <a:gd name="connsiteX1" fmla="*/ 2998694 w 3993776"/>
              <a:gd name="connsiteY1" fmla="*/ 201086 h 3660381"/>
              <a:gd name="connsiteX2" fmla="*/ 1694329 w 3993776"/>
              <a:gd name="connsiteY2" fmla="*/ 3468721 h 3660381"/>
              <a:gd name="connsiteX3" fmla="*/ 0 w 3993776"/>
              <a:gd name="connsiteY3" fmla="*/ 2984627 h 3660381"/>
              <a:gd name="connsiteX0" fmla="*/ 4074458 w 4074458"/>
              <a:gd name="connsiteY0" fmla="*/ 513200 h 3757342"/>
              <a:gd name="connsiteX1" fmla="*/ 2998694 w 4074458"/>
              <a:gd name="connsiteY1" fmla="*/ 298047 h 3757342"/>
              <a:gd name="connsiteX2" fmla="*/ 1694329 w 4074458"/>
              <a:gd name="connsiteY2" fmla="*/ 3565682 h 3757342"/>
              <a:gd name="connsiteX3" fmla="*/ 0 w 4074458"/>
              <a:gd name="connsiteY3" fmla="*/ 3081588 h 3757342"/>
              <a:gd name="connsiteX0" fmla="*/ 4531658 w 4531658"/>
              <a:gd name="connsiteY0" fmla="*/ 528674 h 3745922"/>
              <a:gd name="connsiteX1" fmla="*/ 2998694 w 4531658"/>
              <a:gd name="connsiteY1" fmla="*/ 286627 h 3745922"/>
              <a:gd name="connsiteX2" fmla="*/ 1694329 w 4531658"/>
              <a:gd name="connsiteY2" fmla="*/ 3554262 h 3745922"/>
              <a:gd name="connsiteX3" fmla="*/ 0 w 4531658"/>
              <a:gd name="connsiteY3" fmla="*/ 3070168 h 374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1658" h="3745922">
                <a:moveTo>
                  <a:pt x="4531658" y="528674"/>
                </a:moveTo>
                <a:cubicBezTo>
                  <a:pt x="4266078" y="-5847"/>
                  <a:pt x="3471582" y="-217638"/>
                  <a:pt x="2998694" y="286627"/>
                </a:cubicBezTo>
                <a:cubicBezTo>
                  <a:pt x="2525806" y="790892"/>
                  <a:pt x="2194111" y="3090338"/>
                  <a:pt x="1694329" y="3554262"/>
                </a:cubicBezTo>
                <a:cubicBezTo>
                  <a:pt x="1194547" y="4018186"/>
                  <a:pt x="590550" y="3554262"/>
                  <a:pt x="0" y="3070168"/>
                </a:cubicBezTo>
              </a:path>
            </a:pathLst>
          </a:custGeom>
          <a:noFill/>
          <a:ln w="2222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8300999" y="2418011"/>
            <a:ext cx="0" cy="230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2"/>
          </p:cNvCxnSpPr>
          <p:nvPr/>
        </p:nvCxnSpPr>
        <p:spPr>
          <a:xfrm>
            <a:off x="4719599" y="4715640"/>
            <a:ext cx="0" cy="1063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794812" y="4655798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301753" y="4648200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781800" y="4648200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248400" y="4648200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28447" y="4670612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30906" y="4661647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99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6"/>
          <p:cNvSpPr/>
          <p:nvPr/>
        </p:nvSpPr>
        <p:spPr>
          <a:xfrm>
            <a:off x="2743200" y="3635754"/>
            <a:ext cx="749659" cy="2297457"/>
          </a:xfrm>
          <a:custGeom>
            <a:avLst/>
            <a:gdLst>
              <a:gd name="connsiteX0" fmla="*/ 0 w 501594"/>
              <a:gd name="connsiteY0" fmla="*/ 0 h 2297457"/>
              <a:gd name="connsiteX1" fmla="*/ 501594 w 501594"/>
              <a:gd name="connsiteY1" fmla="*/ 0 h 2297457"/>
              <a:gd name="connsiteX2" fmla="*/ 501594 w 501594"/>
              <a:gd name="connsiteY2" fmla="*/ 2297457 h 2297457"/>
              <a:gd name="connsiteX3" fmla="*/ 0 w 501594"/>
              <a:gd name="connsiteY3" fmla="*/ 2297457 h 2297457"/>
              <a:gd name="connsiteX4" fmla="*/ 0 w 501594"/>
              <a:gd name="connsiteY4" fmla="*/ 0 h 2297457"/>
              <a:gd name="connsiteX0" fmla="*/ 0 w 501594"/>
              <a:gd name="connsiteY0" fmla="*/ 228600 h 2297457"/>
              <a:gd name="connsiteX1" fmla="*/ 501594 w 501594"/>
              <a:gd name="connsiteY1" fmla="*/ 0 h 2297457"/>
              <a:gd name="connsiteX2" fmla="*/ 501594 w 501594"/>
              <a:gd name="connsiteY2" fmla="*/ 2297457 h 2297457"/>
              <a:gd name="connsiteX3" fmla="*/ 0 w 501594"/>
              <a:gd name="connsiteY3" fmla="*/ 2297457 h 2297457"/>
              <a:gd name="connsiteX4" fmla="*/ 0 w 501594"/>
              <a:gd name="connsiteY4" fmla="*/ 228600 h 2297457"/>
              <a:gd name="connsiteX0" fmla="*/ 0 w 515041"/>
              <a:gd name="connsiteY0" fmla="*/ 1196788 h 2297457"/>
              <a:gd name="connsiteX1" fmla="*/ 515041 w 515041"/>
              <a:gd name="connsiteY1" fmla="*/ 0 h 2297457"/>
              <a:gd name="connsiteX2" fmla="*/ 515041 w 515041"/>
              <a:gd name="connsiteY2" fmla="*/ 2297457 h 2297457"/>
              <a:gd name="connsiteX3" fmla="*/ 13447 w 515041"/>
              <a:gd name="connsiteY3" fmla="*/ 2297457 h 2297457"/>
              <a:gd name="connsiteX4" fmla="*/ 0 w 515041"/>
              <a:gd name="connsiteY4" fmla="*/ 1196788 h 229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041" h="2297457">
                <a:moveTo>
                  <a:pt x="0" y="1196788"/>
                </a:moveTo>
                <a:lnTo>
                  <a:pt x="515041" y="0"/>
                </a:lnTo>
                <a:lnTo>
                  <a:pt x="515041" y="2297457"/>
                </a:lnTo>
                <a:lnTo>
                  <a:pt x="13447" y="2297457"/>
                </a:lnTo>
                <a:lnTo>
                  <a:pt x="0" y="1196788"/>
                </a:lnTo>
                <a:close/>
              </a:path>
            </a:pathLst>
          </a:custGeom>
          <a:solidFill>
            <a:srgbClr val="FFFF00"/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2738482" y="4810932"/>
            <a:ext cx="754377" cy="112227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7799405" y="2418011"/>
            <a:ext cx="501594" cy="2297457"/>
          </a:xfrm>
          <a:custGeom>
            <a:avLst/>
            <a:gdLst>
              <a:gd name="connsiteX0" fmla="*/ 0 w 501594"/>
              <a:gd name="connsiteY0" fmla="*/ 0 h 2297457"/>
              <a:gd name="connsiteX1" fmla="*/ 501594 w 501594"/>
              <a:gd name="connsiteY1" fmla="*/ 0 h 2297457"/>
              <a:gd name="connsiteX2" fmla="*/ 501594 w 501594"/>
              <a:gd name="connsiteY2" fmla="*/ 2297457 h 2297457"/>
              <a:gd name="connsiteX3" fmla="*/ 0 w 501594"/>
              <a:gd name="connsiteY3" fmla="*/ 2297457 h 2297457"/>
              <a:gd name="connsiteX4" fmla="*/ 0 w 501594"/>
              <a:gd name="connsiteY4" fmla="*/ 0 h 2297457"/>
              <a:gd name="connsiteX0" fmla="*/ 0 w 501594"/>
              <a:gd name="connsiteY0" fmla="*/ 228600 h 2297457"/>
              <a:gd name="connsiteX1" fmla="*/ 501594 w 501594"/>
              <a:gd name="connsiteY1" fmla="*/ 0 h 2297457"/>
              <a:gd name="connsiteX2" fmla="*/ 501594 w 501594"/>
              <a:gd name="connsiteY2" fmla="*/ 2297457 h 2297457"/>
              <a:gd name="connsiteX3" fmla="*/ 0 w 501594"/>
              <a:gd name="connsiteY3" fmla="*/ 2297457 h 2297457"/>
              <a:gd name="connsiteX4" fmla="*/ 0 w 501594"/>
              <a:gd name="connsiteY4" fmla="*/ 228600 h 229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594" h="2297457">
                <a:moveTo>
                  <a:pt x="0" y="228600"/>
                </a:moveTo>
                <a:lnTo>
                  <a:pt x="501594" y="0"/>
                </a:lnTo>
                <a:lnTo>
                  <a:pt x="501594" y="2297457"/>
                </a:lnTo>
                <a:lnTo>
                  <a:pt x="0" y="2297457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00"/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7296952" y="2683973"/>
            <a:ext cx="501594" cy="2028759"/>
          </a:xfrm>
          <a:custGeom>
            <a:avLst/>
            <a:gdLst>
              <a:gd name="connsiteX0" fmla="*/ 0 w 501594"/>
              <a:gd name="connsiteY0" fmla="*/ 0 h 2109442"/>
              <a:gd name="connsiteX1" fmla="*/ 501594 w 501594"/>
              <a:gd name="connsiteY1" fmla="*/ 0 h 2109442"/>
              <a:gd name="connsiteX2" fmla="*/ 501594 w 501594"/>
              <a:gd name="connsiteY2" fmla="*/ 2109442 h 2109442"/>
              <a:gd name="connsiteX3" fmla="*/ 0 w 501594"/>
              <a:gd name="connsiteY3" fmla="*/ 2109442 h 2109442"/>
              <a:gd name="connsiteX4" fmla="*/ 0 w 501594"/>
              <a:gd name="connsiteY4" fmla="*/ 0 h 2109442"/>
              <a:gd name="connsiteX0" fmla="*/ 0 w 501594"/>
              <a:gd name="connsiteY0" fmla="*/ 779930 h 2109442"/>
              <a:gd name="connsiteX1" fmla="*/ 501594 w 501594"/>
              <a:gd name="connsiteY1" fmla="*/ 0 h 2109442"/>
              <a:gd name="connsiteX2" fmla="*/ 501594 w 501594"/>
              <a:gd name="connsiteY2" fmla="*/ 2109442 h 2109442"/>
              <a:gd name="connsiteX3" fmla="*/ 0 w 501594"/>
              <a:gd name="connsiteY3" fmla="*/ 2109442 h 2109442"/>
              <a:gd name="connsiteX4" fmla="*/ 0 w 501594"/>
              <a:gd name="connsiteY4" fmla="*/ 779930 h 2109442"/>
              <a:gd name="connsiteX0" fmla="*/ 0 w 501594"/>
              <a:gd name="connsiteY0" fmla="*/ 699247 h 2028759"/>
              <a:gd name="connsiteX1" fmla="*/ 488147 w 501594"/>
              <a:gd name="connsiteY1" fmla="*/ 0 h 2028759"/>
              <a:gd name="connsiteX2" fmla="*/ 501594 w 501594"/>
              <a:gd name="connsiteY2" fmla="*/ 2028759 h 2028759"/>
              <a:gd name="connsiteX3" fmla="*/ 0 w 501594"/>
              <a:gd name="connsiteY3" fmla="*/ 2028759 h 2028759"/>
              <a:gd name="connsiteX4" fmla="*/ 0 w 501594"/>
              <a:gd name="connsiteY4" fmla="*/ 699247 h 2028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594" h="2028759">
                <a:moveTo>
                  <a:pt x="0" y="699247"/>
                </a:moveTo>
                <a:lnTo>
                  <a:pt x="488147" y="0"/>
                </a:lnTo>
                <a:cubicBezTo>
                  <a:pt x="492629" y="676253"/>
                  <a:pt x="497112" y="1352506"/>
                  <a:pt x="501594" y="2028759"/>
                </a:cubicBezTo>
                <a:lnTo>
                  <a:pt x="0" y="2028759"/>
                </a:lnTo>
                <a:lnTo>
                  <a:pt x="0" y="699247"/>
                </a:lnTo>
                <a:close/>
              </a:path>
            </a:pathLst>
          </a:custGeom>
          <a:solidFill>
            <a:srgbClr val="FFFF00"/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6781910" y="3417333"/>
            <a:ext cx="515041" cy="1295400"/>
          </a:xfrm>
          <a:custGeom>
            <a:avLst/>
            <a:gdLst>
              <a:gd name="connsiteX0" fmla="*/ 0 w 501594"/>
              <a:gd name="connsiteY0" fmla="*/ 0 h 1295400"/>
              <a:gd name="connsiteX1" fmla="*/ 501594 w 501594"/>
              <a:gd name="connsiteY1" fmla="*/ 0 h 1295400"/>
              <a:gd name="connsiteX2" fmla="*/ 501594 w 501594"/>
              <a:gd name="connsiteY2" fmla="*/ 1295400 h 1295400"/>
              <a:gd name="connsiteX3" fmla="*/ 0 w 501594"/>
              <a:gd name="connsiteY3" fmla="*/ 1295400 h 1295400"/>
              <a:gd name="connsiteX4" fmla="*/ 0 w 501594"/>
              <a:gd name="connsiteY4" fmla="*/ 0 h 1295400"/>
              <a:gd name="connsiteX0" fmla="*/ 0 w 515041"/>
              <a:gd name="connsiteY0" fmla="*/ 1290918 h 1295400"/>
              <a:gd name="connsiteX1" fmla="*/ 515041 w 515041"/>
              <a:gd name="connsiteY1" fmla="*/ 0 h 1295400"/>
              <a:gd name="connsiteX2" fmla="*/ 515041 w 515041"/>
              <a:gd name="connsiteY2" fmla="*/ 1295400 h 1295400"/>
              <a:gd name="connsiteX3" fmla="*/ 13447 w 515041"/>
              <a:gd name="connsiteY3" fmla="*/ 1295400 h 1295400"/>
              <a:gd name="connsiteX4" fmla="*/ 0 w 515041"/>
              <a:gd name="connsiteY4" fmla="*/ 1290918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041" h="1295400">
                <a:moveTo>
                  <a:pt x="0" y="1290918"/>
                </a:moveTo>
                <a:lnTo>
                  <a:pt x="515041" y="0"/>
                </a:lnTo>
                <a:lnTo>
                  <a:pt x="515041" y="1295400"/>
                </a:lnTo>
                <a:lnTo>
                  <a:pt x="13447" y="1295400"/>
                </a:lnTo>
                <a:lnTo>
                  <a:pt x="0" y="1290918"/>
                </a:lnTo>
                <a:close/>
              </a:path>
            </a:pathLst>
          </a:custGeom>
          <a:solidFill>
            <a:srgbClr val="FFFF00"/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6242739" y="4711343"/>
            <a:ext cx="515041" cy="1075764"/>
          </a:xfrm>
          <a:custGeom>
            <a:avLst/>
            <a:gdLst>
              <a:gd name="connsiteX0" fmla="*/ 0 w 501594"/>
              <a:gd name="connsiteY0" fmla="*/ 0 h 361679"/>
              <a:gd name="connsiteX1" fmla="*/ 501594 w 501594"/>
              <a:gd name="connsiteY1" fmla="*/ 0 h 361679"/>
              <a:gd name="connsiteX2" fmla="*/ 501594 w 501594"/>
              <a:gd name="connsiteY2" fmla="*/ 361679 h 361679"/>
              <a:gd name="connsiteX3" fmla="*/ 0 w 501594"/>
              <a:gd name="connsiteY3" fmla="*/ 361679 h 361679"/>
              <a:gd name="connsiteX4" fmla="*/ 0 w 501594"/>
              <a:gd name="connsiteY4" fmla="*/ 0 h 361679"/>
              <a:gd name="connsiteX0" fmla="*/ 13447 w 515041"/>
              <a:gd name="connsiteY0" fmla="*/ 0 h 1020585"/>
              <a:gd name="connsiteX1" fmla="*/ 515041 w 515041"/>
              <a:gd name="connsiteY1" fmla="*/ 0 h 1020585"/>
              <a:gd name="connsiteX2" fmla="*/ 515041 w 515041"/>
              <a:gd name="connsiteY2" fmla="*/ 361679 h 1020585"/>
              <a:gd name="connsiteX3" fmla="*/ 0 w 515041"/>
              <a:gd name="connsiteY3" fmla="*/ 1020585 h 1020585"/>
              <a:gd name="connsiteX4" fmla="*/ 13447 w 515041"/>
              <a:gd name="connsiteY4" fmla="*/ 0 h 1020585"/>
              <a:gd name="connsiteX0" fmla="*/ 13447 w 515041"/>
              <a:gd name="connsiteY0" fmla="*/ 0 h 1060926"/>
              <a:gd name="connsiteX1" fmla="*/ 515041 w 515041"/>
              <a:gd name="connsiteY1" fmla="*/ 0 h 1060926"/>
              <a:gd name="connsiteX2" fmla="*/ 515041 w 515041"/>
              <a:gd name="connsiteY2" fmla="*/ 361679 h 1060926"/>
              <a:gd name="connsiteX3" fmla="*/ 0 w 515041"/>
              <a:gd name="connsiteY3" fmla="*/ 1060926 h 1060926"/>
              <a:gd name="connsiteX4" fmla="*/ 13447 w 515041"/>
              <a:gd name="connsiteY4" fmla="*/ 0 h 1060926"/>
              <a:gd name="connsiteX0" fmla="*/ 13447 w 515041"/>
              <a:gd name="connsiteY0" fmla="*/ 14838 h 1075764"/>
              <a:gd name="connsiteX1" fmla="*/ 515041 w 515041"/>
              <a:gd name="connsiteY1" fmla="*/ 14838 h 1075764"/>
              <a:gd name="connsiteX2" fmla="*/ 515041 w 515041"/>
              <a:gd name="connsiteY2" fmla="*/ 0 h 1075764"/>
              <a:gd name="connsiteX3" fmla="*/ 0 w 515041"/>
              <a:gd name="connsiteY3" fmla="*/ 1075764 h 1075764"/>
              <a:gd name="connsiteX4" fmla="*/ 13447 w 515041"/>
              <a:gd name="connsiteY4" fmla="*/ 14838 h 1075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041" h="1075764">
                <a:moveTo>
                  <a:pt x="13447" y="14838"/>
                </a:moveTo>
                <a:lnTo>
                  <a:pt x="515041" y="14838"/>
                </a:lnTo>
                <a:lnTo>
                  <a:pt x="515041" y="0"/>
                </a:lnTo>
                <a:lnTo>
                  <a:pt x="0" y="1075764"/>
                </a:lnTo>
                <a:lnTo>
                  <a:pt x="13447" y="14838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5746058" y="4726179"/>
            <a:ext cx="515041" cy="1411943"/>
          </a:xfrm>
          <a:custGeom>
            <a:avLst/>
            <a:gdLst>
              <a:gd name="connsiteX0" fmla="*/ 0 w 501594"/>
              <a:gd name="connsiteY0" fmla="*/ 0 h 1331260"/>
              <a:gd name="connsiteX1" fmla="*/ 501594 w 501594"/>
              <a:gd name="connsiteY1" fmla="*/ 0 h 1331260"/>
              <a:gd name="connsiteX2" fmla="*/ 501594 w 501594"/>
              <a:gd name="connsiteY2" fmla="*/ 1331260 h 1331260"/>
              <a:gd name="connsiteX3" fmla="*/ 0 w 501594"/>
              <a:gd name="connsiteY3" fmla="*/ 1331260 h 1331260"/>
              <a:gd name="connsiteX4" fmla="*/ 0 w 501594"/>
              <a:gd name="connsiteY4" fmla="*/ 0 h 1331260"/>
              <a:gd name="connsiteX0" fmla="*/ 0 w 501594"/>
              <a:gd name="connsiteY0" fmla="*/ 0 h 1411943"/>
              <a:gd name="connsiteX1" fmla="*/ 501594 w 501594"/>
              <a:gd name="connsiteY1" fmla="*/ 0 h 1411943"/>
              <a:gd name="connsiteX2" fmla="*/ 501594 w 501594"/>
              <a:gd name="connsiteY2" fmla="*/ 1331260 h 1411943"/>
              <a:gd name="connsiteX3" fmla="*/ 13447 w 501594"/>
              <a:gd name="connsiteY3" fmla="*/ 1411943 h 1411943"/>
              <a:gd name="connsiteX4" fmla="*/ 0 w 501594"/>
              <a:gd name="connsiteY4" fmla="*/ 0 h 1411943"/>
              <a:gd name="connsiteX0" fmla="*/ 0 w 501594"/>
              <a:gd name="connsiteY0" fmla="*/ 0 h 1411943"/>
              <a:gd name="connsiteX1" fmla="*/ 501594 w 501594"/>
              <a:gd name="connsiteY1" fmla="*/ 0 h 1411943"/>
              <a:gd name="connsiteX2" fmla="*/ 501594 w 501594"/>
              <a:gd name="connsiteY2" fmla="*/ 1035425 h 1411943"/>
              <a:gd name="connsiteX3" fmla="*/ 13447 w 501594"/>
              <a:gd name="connsiteY3" fmla="*/ 1411943 h 1411943"/>
              <a:gd name="connsiteX4" fmla="*/ 0 w 501594"/>
              <a:gd name="connsiteY4" fmla="*/ 0 h 1411943"/>
              <a:gd name="connsiteX0" fmla="*/ 0 w 515041"/>
              <a:gd name="connsiteY0" fmla="*/ 0 h 1411943"/>
              <a:gd name="connsiteX1" fmla="*/ 501594 w 515041"/>
              <a:gd name="connsiteY1" fmla="*/ 0 h 1411943"/>
              <a:gd name="connsiteX2" fmla="*/ 515041 w 515041"/>
              <a:gd name="connsiteY2" fmla="*/ 1075766 h 1411943"/>
              <a:gd name="connsiteX3" fmla="*/ 13447 w 515041"/>
              <a:gd name="connsiteY3" fmla="*/ 1411943 h 1411943"/>
              <a:gd name="connsiteX4" fmla="*/ 0 w 515041"/>
              <a:gd name="connsiteY4" fmla="*/ 0 h 1411943"/>
              <a:gd name="connsiteX0" fmla="*/ 0 w 515041"/>
              <a:gd name="connsiteY0" fmla="*/ 0 h 1411943"/>
              <a:gd name="connsiteX1" fmla="*/ 501594 w 515041"/>
              <a:gd name="connsiteY1" fmla="*/ 0 h 1411943"/>
              <a:gd name="connsiteX2" fmla="*/ 515041 w 515041"/>
              <a:gd name="connsiteY2" fmla="*/ 1102660 h 1411943"/>
              <a:gd name="connsiteX3" fmla="*/ 13447 w 515041"/>
              <a:gd name="connsiteY3" fmla="*/ 1411943 h 1411943"/>
              <a:gd name="connsiteX4" fmla="*/ 0 w 515041"/>
              <a:gd name="connsiteY4" fmla="*/ 0 h 1411943"/>
              <a:gd name="connsiteX0" fmla="*/ 0 w 515041"/>
              <a:gd name="connsiteY0" fmla="*/ 0 h 1411943"/>
              <a:gd name="connsiteX1" fmla="*/ 501594 w 515041"/>
              <a:gd name="connsiteY1" fmla="*/ 0 h 1411943"/>
              <a:gd name="connsiteX2" fmla="*/ 515041 w 515041"/>
              <a:gd name="connsiteY2" fmla="*/ 1062318 h 1411943"/>
              <a:gd name="connsiteX3" fmla="*/ 13447 w 515041"/>
              <a:gd name="connsiteY3" fmla="*/ 1411943 h 1411943"/>
              <a:gd name="connsiteX4" fmla="*/ 0 w 515041"/>
              <a:gd name="connsiteY4" fmla="*/ 0 h 141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041" h="1411943">
                <a:moveTo>
                  <a:pt x="0" y="0"/>
                </a:moveTo>
                <a:lnTo>
                  <a:pt x="501594" y="0"/>
                </a:lnTo>
                <a:lnTo>
                  <a:pt x="515041" y="1062318"/>
                </a:lnTo>
                <a:lnTo>
                  <a:pt x="13447" y="14119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5239552" y="4735143"/>
            <a:ext cx="501594" cy="1428789"/>
          </a:xfrm>
          <a:custGeom>
            <a:avLst/>
            <a:gdLst>
              <a:gd name="connsiteX0" fmla="*/ 0 w 501594"/>
              <a:gd name="connsiteY0" fmla="*/ 0 h 1428789"/>
              <a:gd name="connsiteX1" fmla="*/ 501594 w 501594"/>
              <a:gd name="connsiteY1" fmla="*/ 0 h 1428789"/>
              <a:gd name="connsiteX2" fmla="*/ 501594 w 501594"/>
              <a:gd name="connsiteY2" fmla="*/ 1428789 h 1428789"/>
              <a:gd name="connsiteX3" fmla="*/ 0 w 501594"/>
              <a:gd name="connsiteY3" fmla="*/ 1428789 h 1428789"/>
              <a:gd name="connsiteX4" fmla="*/ 0 w 501594"/>
              <a:gd name="connsiteY4" fmla="*/ 0 h 1428789"/>
              <a:gd name="connsiteX0" fmla="*/ 0 w 501594"/>
              <a:gd name="connsiteY0" fmla="*/ 0 h 1428789"/>
              <a:gd name="connsiteX1" fmla="*/ 501594 w 501594"/>
              <a:gd name="connsiteY1" fmla="*/ 0 h 1428789"/>
              <a:gd name="connsiteX2" fmla="*/ 501594 w 501594"/>
              <a:gd name="connsiteY2" fmla="*/ 1428789 h 1428789"/>
              <a:gd name="connsiteX3" fmla="*/ 13447 w 501594"/>
              <a:gd name="connsiteY3" fmla="*/ 1321213 h 1428789"/>
              <a:gd name="connsiteX4" fmla="*/ 0 w 501594"/>
              <a:gd name="connsiteY4" fmla="*/ 0 h 142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594" h="1428789">
                <a:moveTo>
                  <a:pt x="0" y="0"/>
                </a:moveTo>
                <a:lnTo>
                  <a:pt x="501594" y="0"/>
                </a:lnTo>
                <a:lnTo>
                  <a:pt x="501594" y="1428789"/>
                </a:lnTo>
                <a:lnTo>
                  <a:pt x="13447" y="13212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4724510" y="4739626"/>
            <a:ext cx="515041" cy="1326777"/>
          </a:xfrm>
          <a:custGeom>
            <a:avLst/>
            <a:gdLst>
              <a:gd name="connsiteX0" fmla="*/ 0 w 501594"/>
              <a:gd name="connsiteY0" fmla="*/ 0 h 1219200"/>
              <a:gd name="connsiteX1" fmla="*/ 501594 w 501594"/>
              <a:gd name="connsiteY1" fmla="*/ 0 h 1219200"/>
              <a:gd name="connsiteX2" fmla="*/ 501594 w 501594"/>
              <a:gd name="connsiteY2" fmla="*/ 1219200 h 1219200"/>
              <a:gd name="connsiteX3" fmla="*/ 0 w 501594"/>
              <a:gd name="connsiteY3" fmla="*/ 1219200 h 1219200"/>
              <a:gd name="connsiteX4" fmla="*/ 0 w 501594"/>
              <a:gd name="connsiteY4" fmla="*/ 0 h 1219200"/>
              <a:gd name="connsiteX0" fmla="*/ 0 w 501594"/>
              <a:gd name="connsiteY0" fmla="*/ 0 h 1219200"/>
              <a:gd name="connsiteX1" fmla="*/ 501594 w 501594"/>
              <a:gd name="connsiteY1" fmla="*/ 0 h 1219200"/>
              <a:gd name="connsiteX2" fmla="*/ 501594 w 501594"/>
              <a:gd name="connsiteY2" fmla="*/ 1219200 h 1219200"/>
              <a:gd name="connsiteX3" fmla="*/ 13447 w 501594"/>
              <a:gd name="connsiteY3" fmla="*/ 1084729 h 1219200"/>
              <a:gd name="connsiteX4" fmla="*/ 0 w 501594"/>
              <a:gd name="connsiteY4" fmla="*/ 0 h 1219200"/>
              <a:gd name="connsiteX0" fmla="*/ 13447 w 515041"/>
              <a:gd name="connsiteY0" fmla="*/ 0 h 1219200"/>
              <a:gd name="connsiteX1" fmla="*/ 515041 w 515041"/>
              <a:gd name="connsiteY1" fmla="*/ 0 h 1219200"/>
              <a:gd name="connsiteX2" fmla="*/ 515041 w 515041"/>
              <a:gd name="connsiteY2" fmla="*/ 1219200 h 1219200"/>
              <a:gd name="connsiteX3" fmla="*/ 0 w 515041"/>
              <a:gd name="connsiteY3" fmla="*/ 1030941 h 1219200"/>
              <a:gd name="connsiteX4" fmla="*/ 13447 w 515041"/>
              <a:gd name="connsiteY4" fmla="*/ 0 h 1219200"/>
              <a:gd name="connsiteX0" fmla="*/ 13447 w 528488"/>
              <a:gd name="connsiteY0" fmla="*/ 0 h 1299882"/>
              <a:gd name="connsiteX1" fmla="*/ 515041 w 528488"/>
              <a:gd name="connsiteY1" fmla="*/ 0 h 1299882"/>
              <a:gd name="connsiteX2" fmla="*/ 528488 w 528488"/>
              <a:gd name="connsiteY2" fmla="*/ 1299882 h 1299882"/>
              <a:gd name="connsiteX3" fmla="*/ 0 w 528488"/>
              <a:gd name="connsiteY3" fmla="*/ 1030941 h 1299882"/>
              <a:gd name="connsiteX4" fmla="*/ 13447 w 528488"/>
              <a:gd name="connsiteY4" fmla="*/ 0 h 1299882"/>
              <a:gd name="connsiteX0" fmla="*/ 13447 w 515041"/>
              <a:gd name="connsiteY0" fmla="*/ 0 h 1353671"/>
              <a:gd name="connsiteX1" fmla="*/ 515041 w 515041"/>
              <a:gd name="connsiteY1" fmla="*/ 0 h 1353671"/>
              <a:gd name="connsiteX2" fmla="*/ 515041 w 515041"/>
              <a:gd name="connsiteY2" fmla="*/ 1353671 h 1353671"/>
              <a:gd name="connsiteX3" fmla="*/ 0 w 515041"/>
              <a:gd name="connsiteY3" fmla="*/ 1030941 h 1353671"/>
              <a:gd name="connsiteX4" fmla="*/ 13447 w 515041"/>
              <a:gd name="connsiteY4" fmla="*/ 0 h 1353671"/>
              <a:gd name="connsiteX0" fmla="*/ 13447 w 515041"/>
              <a:gd name="connsiteY0" fmla="*/ 0 h 1326777"/>
              <a:gd name="connsiteX1" fmla="*/ 515041 w 515041"/>
              <a:gd name="connsiteY1" fmla="*/ 0 h 1326777"/>
              <a:gd name="connsiteX2" fmla="*/ 515041 w 515041"/>
              <a:gd name="connsiteY2" fmla="*/ 1326777 h 1326777"/>
              <a:gd name="connsiteX3" fmla="*/ 0 w 515041"/>
              <a:gd name="connsiteY3" fmla="*/ 1030941 h 1326777"/>
              <a:gd name="connsiteX4" fmla="*/ 13447 w 515041"/>
              <a:gd name="connsiteY4" fmla="*/ 0 h 132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041" h="1326777">
                <a:moveTo>
                  <a:pt x="13447" y="0"/>
                </a:moveTo>
                <a:lnTo>
                  <a:pt x="515041" y="0"/>
                </a:lnTo>
                <a:lnTo>
                  <a:pt x="515041" y="1326777"/>
                </a:lnTo>
                <a:lnTo>
                  <a:pt x="0" y="1030941"/>
                </a:lnTo>
                <a:lnTo>
                  <a:pt x="13447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Calculating Integral: Trapezoidal Rule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dirty="0" smtClean="0"/>
              <a:t>FIT2004: Lec-11: Topological Sort and Numerical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77153"/>
            <a:ext cx="5337949" cy="3290047"/>
          </a:xfrm>
        </p:spPr>
        <p:txBody>
          <a:bodyPr>
            <a:noAutofit/>
          </a:bodyPr>
          <a:lstStyle/>
          <a:p>
            <a:r>
              <a:rPr lang="en-AU" sz="2000" dirty="0" smtClean="0"/>
              <a:t>Use trapezoids instead of rectangles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AU" sz="2000" dirty="0" smtClean="0"/>
              <a:t>Area of a trapezoid with width w and side lengths u and v</a:t>
            </a:r>
          </a:p>
          <a:p>
            <a:pPr marL="0" indent="0">
              <a:buNone/>
            </a:pPr>
            <a:r>
              <a:rPr lang="en-AU" sz="2000" dirty="0" smtClean="0"/>
              <a:t> = </a:t>
            </a:r>
            <a:r>
              <a:rPr lang="en-AU" sz="2000" dirty="0" err="1" smtClean="0"/>
              <a:t>wv</a:t>
            </a:r>
            <a:r>
              <a:rPr lang="en-AU" sz="2000" dirty="0" smtClean="0"/>
              <a:t> + 0.5w</a:t>
            </a:r>
            <a:r>
              <a:rPr lang="en-AU" sz="2000" dirty="0"/>
              <a:t> </a:t>
            </a:r>
            <a:r>
              <a:rPr lang="en-AU" sz="2000" dirty="0" smtClean="0"/>
              <a:t>(u-v)</a:t>
            </a:r>
          </a:p>
          <a:p>
            <a:pPr marL="0" indent="0">
              <a:buNone/>
            </a:pPr>
            <a:r>
              <a:rPr lang="en-AU" sz="2000" dirty="0" smtClean="0"/>
              <a:t>= </a:t>
            </a:r>
            <a:r>
              <a:rPr lang="en-AU" sz="2000" dirty="0" err="1" smtClean="0"/>
              <a:t>wv</a:t>
            </a:r>
            <a:r>
              <a:rPr lang="en-AU" sz="2000" dirty="0" smtClean="0"/>
              <a:t> + 0.5wu – 0.5wv</a:t>
            </a:r>
          </a:p>
          <a:p>
            <a:pPr marL="0" indent="0">
              <a:buNone/>
            </a:pPr>
            <a:r>
              <a:rPr lang="en-AU" sz="2000" dirty="0" smtClean="0"/>
              <a:t>= 0.5wv + 0.5 </a:t>
            </a:r>
            <a:r>
              <a:rPr lang="en-AU" sz="2000" dirty="0" err="1" smtClean="0"/>
              <a:t>wu</a:t>
            </a:r>
            <a:r>
              <a:rPr lang="en-AU" sz="2000" dirty="0" smtClean="0"/>
              <a:t> = 0.5w(</a:t>
            </a:r>
            <a:r>
              <a:rPr lang="en-AU" sz="2000" dirty="0" err="1" smtClean="0"/>
              <a:t>u+v</a:t>
            </a:r>
            <a:r>
              <a:rPr lang="en-AU" sz="2000" dirty="0" smtClean="0"/>
              <a:t>)</a:t>
            </a:r>
          </a:p>
          <a:p>
            <a:endParaRPr lang="en-AU" sz="1500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677235"/>
              </p:ext>
            </p:extLst>
          </p:nvPr>
        </p:nvGraphicFramePr>
        <p:xfrm>
          <a:off x="7504770" y="1198811"/>
          <a:ext cx="109086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" name="Equation" r:id="rId3" imgW="431640" imgH="482400" progId="Equation.3">
                  <p:embed/>
                </p:oleObj>
              </mc:Choice>
              <mc:Fallback>
                <p:oleObj name="Equation" r:id="rId3" imgW="43164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04770" y="1198811"/>
                        <a:ext cx="1090863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719599" y="4697918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300999" y="4649979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63146" y="43463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8140493" y="48382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14999" y="2603290"/>
            <a:ext cx="0" cy="379751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972041" y="4724812"/>
            <a:ext cx="5476759" cy="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4383423" y="2433599"/>
            <a:ext cx="4531658" cy="3713622"/>
          </a:xfrm>
          <a:custGeom>
            <a:avLst/>
            <a:gdLst>
              <a:gd name="connsiteX0" fmla="*/ 3993776 w 3993776"/>
              <a:gd name="connsiteY0" fmla="*/ 782194 h 3766253"/>
              <a:gd name="connsiteX1" fmla="*/ 3079376 w 3993776"/>
              <a:gd name="connsiteY1" fmla="*/ 177076 h 3766253"/>
              <a:gd name="connsiteX2" fmla="*/ 1694329 w 3993776"/>
              <a:gd name="connsiteY2" fmla="*/ 3565735 h 3766253"/>
              <a:gd name="connsiteX3" fmla="*/ 0 w 3993776"/>
              <a:gd name="connsiteY3" fmla="*/ 3081641 h 3766253"/>
              <a:gd name="connsiteX0" fmla="*/ 3993776 w 3993776"/>
              <a:gd name="connsiteY0" fmla="*/ 685180 h 3660381"/>
              <a:gd name="connsiteX1" fmla="*/ 2998694 w 3993776"/>
              <a:gd name="connsiteY1" fmla="*/ 201086 h 3660381"/>
              <a:gd name="connsiteX2" fmla="*/ 1694329 w 3993776"/>
              <a:gd name="connsiteY2" fmla="*/ 3468721 h 3660381"/>
              <a:gd name="connsiteX3" fmla="*/ 0 w 3993776"/>
              <a:gd name="connsiteY3" fmla="*/ 2984627 h 3660381"/>
              <a:gd name="connsiteX0" fmla="*/ 4074458 w 4074458"/>
              <a:gd name="connsiteY0" fmla="*/ 513200 h 3757342"/>
              <a:gd name="connsiteX1" fmla="*/ 2998694 w 4074458"/>
              <a:gd name="connsiteY1" fmla="*/ 298047 h 3757342"/>
              <a:gd name="connsiteX2" fmla="*/ 1694329 w 4074458"/>
              <a:gd name="connsiteY2" fmla="*/ 3565682 h 3757342"/>
              <a:gd name="connsiteX3" fmla="*/ 0 w 4074458"/>
              <a:gd name="connsiteY3" fmla="*/ 3081588 h 3757342"/>
              <a:gd name="connsiteX0" fmla="*/ 4531658 w 4531658"/>
              <a:gd name="connsiteY0" fmla="*/ 528674 h 3745922"/>
              <a:gd name="connsiteX1" fmla="*/ 2998694 w 4531658"/>
              <a:gd name="connsiteY1" fmla="*/ 286627 h 3745922"/>
              <a:gd name="connsiteX2" fmla="*/ 1694329 w 4531658"/>
              <a:gd name="connsiteY2" fmla="*/ 3554262 h 3745922"/>
              <a:gd name="connsiteX3" fmla="*/ 0 w 4531658"/>
              <a:gd name="connsiteY3" fmla="*/ 3070168 h 3745922"/>
              <a:gd name="connsiteX0" fmla="*/ 4531658 w 4531658"/>
              <a:gd name="connsiteY0" fmla="*/ 396270 h 3596806"/>
              <a:gd name="connsiteX1" fmla="*/ 3173506 w 4531658"/>
              <a:gd name="connsiteY1" fmla="*/ 382823 h 3596806"/>
              <a:gd name="connsiteX2" fmla="*/ 1694329 w 4531658"/>
              <a:gd name="connsiteY2" fmla="*/ 3421858 h 3596806"/>
              <a:gd name="connsiteX3" fmla="*/ 0 w 4531658"/>
              <a:gd name="connsiteY3" fmla="*/ 2937764 h 3596806"/>
              <a:gd name="connsiteX0" fmla="*/ 4531658 w 4531658"/>
              <a:gd name="connsiteY0" fmla="*/ 513086 h 3713622"/>
              <a:gd name="connsiteX1" fmla="*/ 3173506 w 4531658"/>
              <a:gd name="connsiteY1" fmla="*/ 499639 h 3713622"/>
              <a:gd name="connsiteX2" fmla="*/ 1694329 w 4531658"/>
              <a:gd name="connsiteY2" fmla="*/ 3538674 h 3713622"/>
              <a:gd name="connsiteX3" fmla="*/ 0 w 4531658"/>
              <a:gd name="connsiteY3" fmla="*/ 3054580 h 3713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1658" h="3713622">
                <a:moveTo>
                  <a:pt x="4531658" y="513086"/>
                </a:moveTo>
                <a:cubicBezTo>
                  <a:pt x="4266078" y="-21435"/>
                  <a:pt x="3727076" y="-300461"/>
                  <a:pt x="3173506" y="499639"/>
                </a:cubicBezTo>
                <a:cubicBezTo>
                  <a:pt x="2619936" y="1299739"/>
                  <a:pt x="2223247" y="3112851"/>
                  <a:pt x="1694329" y="3538674"/>
                </a:cubicBezTo>
                <a:cubicBezTo>
                  <a:pt x="1165411" y="3964498"/>
                  <a:pt x="590550" y="3538674"/>
                  <a:pt x="0" y="3054580"/>
                </a:cubicBezTo>
              </a:path>
            </a:pathLst>
          </a:custGeom>
          <a:noFill/>
          <a:ln w="2222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8300999" y="2418011"/>
            <a:ext cx="0" cy="230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2"/>
          </p:cNvCxnSpPr>
          <p:nvPr/>
        </p:nvCxnSpPr>
        <p:spPr>
          <a:xfrm>
            <a:off x="4719599" y="4715640"/>
            <a:ext cx="0" cy="1063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794812" y="4655798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301753" y="4648200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781800" y="4648200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248400" y="4648200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28447" y="4670612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30906" y="4661647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1800" y="58674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w</a:t>
            </a:r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3505200" y="4800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38400" y="5193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292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1" grpId="0" animBg="1"/>
      <p:bldP spid="27" grpId="0" animBg="1"/>
      <p:bldP spid="26" grpId="0" animBg="1"/>
      <p:bldP spid="25" grpId="0" animBg="1"/>
      <p:bldP spid="24" grpId="0" animBg="1"/>
      <p:bldP spid="23" grpId="0" animBg="1"/>
      <p:bldP spid="22" grpId="0" animBg="1"/>
      <p:bldP spid="6" grpId="0" animBg="1"/>
      <p:bldP spid="10" grpId="0"/>
      <p:bldP spid="37" grpId="0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7799405" y="2418011"/>
            <a:ext cx="501594" cy="2297457"/>
          </a:xfrm>
          <a:custGeom>
            <a:avLst/>
            <a:gdLst>
              <a:gd name="connsiteX0" fmla="*/ 0 w 501594"/>
              <a:gd name="connsiteY0" fmla="*/ 0 h 2297457"/>
              <a:gd name="connsiteX1" fmla="*/ 501594 w 501594"/>
              <a:gd name="connsiteY1" fmla="*/ 0 h 2297457"/>
              <a:gd name="connsiteX2" fmla="*/ 501594 w 501594"/>
              <a:gd name="connsiteY2" fmla="*/ 2297457 h 2297457"/>
              <a:gd name="connsiteX3" fmla="*/ 0 w 501594"/>
              <a:gd name="connsiteY3" fmla="*/ 2297457 h 2297457"/>
              <a:gd name="connsiteX4" fmla="*/ 0 w 501594"/>
              <a:gd name="connsiteY4" fmla="*/ 0 h 2297457"/>
              <a:gd name="connsiteX0" fmla="*/ 0 w 501594"/>
              <a:gd name="connsiteY0" fmla="*/ 228600 h 2297457"/>
              <a:gd name="connsiteX1" fmla="*/ 501594 w 501594"/>
              <a:gd name="connsiteY1" fmla="*/ 0 h 2297457"/>
              <a:gd name="connsiteX2" fmla="*/ 501594 w 501594"/>
              <a:gd name="connsiteY2" fmla="*/ 2297457 h 2297457"/>
              <a:gd name="connsiteX3" fmla="*/ 0 w 501594"/>
              <a:gd name="connsiteY3" fmla="*/ 2297457 h 2297457"/>
              <a:gd name="connsiteX4" fmla="*/ 0 w 501594"/>
              <a:gd name="connsiteY4" fmla="*/ 228600 h 229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594" h="2297457">
                <a:moveTo>
                  <a:pt x="0" y="228600"/>
                </a:moveTo>
                <a:lnTo>
                  <a:pt x="501594" y="0"/>
                </a:lnTo>
                <a:lnTo>
                  <a:pt x="501594" y="2297457"/>
                </a:lnTo>
                <a:lnTo>
                  <a:pt x="0" y="2297457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00"/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7296952" y="2683973"/>
            <a:ext cx="501594" cy="2028759"/>
          </a:xfrm>
          <a:custGeom>
            <a:avLst/>
            <a:gdLst>
              <a:gd name="connsiteX0" fmla="*/ 0 w 501594"/>
              <a:gd name="connsiteY0" fmla="*/ 0 h 2109442"/>
              <a:gd name="connsiteX1" fmla="*/ 501594 w 501594"/>
              <a:gd name="connsiteY1" fmla="*/ 0 h 2109442"/>
              <a:gd name="connsiteX2" fmla="*/ 501594 w 501594"/>
              <a:gd name="connsiteY2" fmla="*/ 2109442 h 2109442"/>
              <a:gd name="connsiteX3" fmla="*/ 0 w 501594"/>
              <a:gd name="connsiteY3" fmla="*/ 2109442 h 2109442"/>
              <a:gd name="connsiteX4" fmla="*/ 0 w 501594"/>
              <a:gd name="connsiteY4" fmla="*/ 0 h 2109442"/>
              <a:gd name="connsiteX0" fmla="*/ 0 w 501594"/>
              <a:gd name="connsiteY0" fmla="*/ 779930 h 2109442"/>
              <a:gd name="connsiteX1" fmla="*/ 501594 w 501594"/>
              <a:gd name="connsiteY1" fmla="*/ 0 h 2109442"/>
              <a:gd name="connsiteX2" fmla="*/ 501594 w 501594"/>
              <a:gd name="connsiteY2" fmla="*/ 2109442 h 2109442"/>
              <a:gd name="connsiteX3" fmla="*/ 0 w 501594"/>
              <a:gd name="connsiteY3" fmla="*/ 2109442 h 2109442"/>
              <a:gd name="connsiteX4" fmla="*/ 0 w 501594"/>
              <a:gd name="connsiteY4" fmla="*/ 779930 h 2109442"/>
              <a:gd name="connsiteX0" fmla="*/ 0 w 501594"/>
              <a:gd name="connsiteY0" fmla="*/ 699247 h 2028759"/>
              <a:gd name="connsiteX1" fmla="*/ 488147 w 501594"/>
              <a:gd name="connsiteY1" fmla="*/ 0 h 2028759"/>
              <a:gd name="connsiteX2" fmla="*/ 501594 w 501594"/>
              <a:gd name="connsiteY2" fmla="*/ 2028759 h 2028759"/>
              <a:gd name="connsiteX3" fmla="*/ 0 w 501594"/>
              <a:gd name="connsiteY3" fmla="*/ 2028759 h 2028759"/>
              <a:gd name="connsiteX4" fmla="*/ 0 w 501594"/>
              <a:gd name="connsiteY4" fmla="*/ 699247 h 2028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594" h="2028759">
                <a:moveTo>
                  <a:pt x="0" y="699247"/>
                </a:moveTo>
                <a:lnTo>
                  <a:pt x="488147" y="0"/>
                </a:lnTo>
                <a:cubicBezTo>
                  <a:pt x="492629" y="676253"/>
                  <a:pt x="497112" y="1352506"/>
                  <a:pt x="501594" y="2028759"/>
                </a:cubicBezTo>
                <a:lnTo>
                  <a:pt x="0" y="2028759"/>
                </a:lnTo>
                <a:lnTo>
                  <a:pt x="0" y="699247"/>
                </a:lnTo>
                <a:close/>
              </a:path>
            </a:pathLst>
          </a:custGeom>
          <a:solidFill>
            <a:srgbClr val="FFFF00"/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6781910" y="3417333"/>
            <a:ext cx="515041" cy="1295400"/>
          </a:xfrm>
          <a:custGeom>
            <a:avLst/>
            <a:gdLst>
              <a:gd name="connsiteX0" fmla="*/ 0 w 501594"/>
              <a:gd name="connsiteY0" fmla="*/ 0 h 1295400"/>
              <a:gd name="connsiteX1" fmla="*/ 501594 w 501594"/>
              <a:gd name="connsiteY1" fmla="*/ 0 h 1295400"/>
              <a:gd name="connsiteX2" fmla="*/ 501594 w 501594"/>
              <a:gd name="connsiteY2" fmla="*/ 1295400 h 1295400"/>
              <a:gd name="connsiteX3" fmla="*/ 0 w 501594"/>
              <a:gd name="connsiteY3" fmla="*/ 1295400 h 1295400"/>
              <a:gd name="connsiteX4" fmla="*/ 0 w 501594"/>
              <a:gd name="connsiteY4" fmla="*/ 0 h 1295400"/>
              <a:gd name="connsiteX0" fmla="*/ 0 w 515041"/>
              <a:gd name="connsiteY0" fmla="*/ 1290918 h 1295400"/>
              <a:gd name="connsiteX1" fmla="*/ 515041 w 515041"/>
              <a:gd name="connsiteY1" fmla="*/ 0 h 1295400"/>
              <a:gd name="connsiteX2" fmla="*/ 515041 w 515041"/>
              <a:gd name="connsiteY2" fmla="*/ 1295400 h 1295400"/>
              <a:gd name="connsiteX3" fmla="*/ 13447 w 515041"/>
              <a:gd name="connsiteY3" fmla="*/ 1295400 h 1295400"/>
              <a:gd name="connsiteX4" fmla="*/ 0 w 515041"/>
              <a:gd name="connsiteY4" fmla="*/ 1290918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041" h="1295400">
                <a:moveTo>
                  <a:pt x="0" y="1290918"/>
                </a:moveTo>
                <a:lnTo>
                  <a:pt x="515041" y="0"/>
                </a:lnTo>
                <a:lnTo>
                  <a:pt x="515041" y="1295400"/>
                </a:lnTo>
                <a:lnTo>
                  <a:pt x="13447" y="1295400"/>
                </a:lnTo>
                <a:lnTo>
                  <a:pt x="0" y="1290918"/>
                </a:lnTo>
                <a:close/>
              </a:path>
            </a:pathLst>
          </a:custGeom>
          <a:solidFill>
            <a:srgbClr val="FFFF00"/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6242739" y="4711343"/>
            <a:ext cx="515041" cy="1075764"/>
          </a:xfrm>
          <a:custGeom>
            <a:avLst/>
            <a:gdLst>
              <a:gd name="connsiteX0" fmla="*/ 0 w 501594"/>
              <a:gd name="connsiteY0" fmla="*/ 0 h 361679"/>
              <a:gd name="connsiteX1" fmla="*/ 501594 w 501594"/>
              <a:gd name="connsiteY1" fmla="*/ 0 h 361679"/>
              <a:gd name="connsiteX2" fmla="*/ 501594 w 501594"/>
              <a:gd name="connsiteY2" fmla="*/ 361679 h 361679"/>
              <a:gd name="connsiteX3" fmla="*/ 0 w 501594"/>
              <a:gd name="connsiteY3" fmla="*/ 361679 h 361679"/>
              <a:gd name="connsiteX4" fmla="*/ 0 w 501594"/>
              <a:gd name="connsiteY4" fmla="*/ 0 h 361679"/>
              <a:gd name="connsiteX0" fmla="*/ 13447 w 515041"/>
              <a:gd name="connsiteY0" fmla="*/ 0 h 1020585"/>
              <a:gd name="connsiteX1" fmla="*/ 515041 w 515041"/>
              <a:gd name="connsiteY1" fmla="*/ 0 h 1020585"/>
              <a:gd name="connsiteX2" fmla="*/ 515041 w 515041"/>
              <a:gd name="connsiteY2" fmla="*/ 361679 h 1020585"/>
              <a:gd name="connsiteX3" fmla="*/ 0 w 515041"/>
              <a:gd name="connsiteY3" fmla="*/ 1020585 h 1020585"/>
              <a:gd name="connsiteX4" fmla="*/ 13447 w 515041"/>
              <a:gd name="connsiteY4" fmla="*/ 0 h 1020585"/>
              <a:gd name="connsiteX0" fmla="*/ 13447 w 515041"/>
              <a:gd name="connsiteY0" fmla="*/ 0 h 1060926"/>
              <a:gd name="connsiteX1" fmla="*/ 515041 w 515041"/>
              <a:gd name="connsiteY1" fmla="*/ 0 h 1060926"/>
              <a:gd name="connsiteX2" fmla="*/ 515041 w 515041"/>
              <a:gd name="connsiteY2" fmla="*/ 361679 h 1060926"/>
              <a:gd name="connsiteX3" fmla="*/ 0 w 515041"/>
              <a:gd name="connsiteY3" fmla="*/ 1060926 h 1060926"/>
              <a:gd name="connsiteX4" fmla="*/ 13447 w 515041"/>
              <a:gd name="connsiteY4" fmla="*/ 0 h 1060926"/>
              <a:gd name="connsiteX0" fmla="*/ 13447 w 515041"/>
              <a:gd name="connsiteY0" fmla="*/ 14838 h 1075764"/>
              <a:gd name="connsiteX1" fmla="*/ 515041 w 515041"/>
              <a:gd name="connsiteY1" fmla="*/ 14838 h 1075764"/>
              <a:gd name="connsiteX2" fmla="*/ 515041 w 515041"/>
              <a:gd name="connsiteY2" fmla="*/ 0 h 1075764"/>
              <a:gd name="connsiteX3" fmla="*/ 0 w 515041"/>
              <a:gd name="connsiteY3" fmla="*/ 1075764 h 1075764"/>
              <a:gd name="connsiteX4" fmla="*/ 13447 w 515041"/>
              <a:gd name="connsiteY4" fmla="*/ 14838 h 1075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041" h="1075764">
                <a:moveTo>
                  <a:pt x="13447" y="14838"/>
                </a:moveTo>
                <a:lnTo>
                  <a:pt x="515041" y="14838"/>
                </a:lnTo>
                <a:lnTo>
                  <a:pt x="515041" y="0"/>
                </a:lnTo>
                <a:lnTo>
                  <a:pt x="0" y="1075764"/>
                </a:lnTo>
                <a:lnTo>
                  <a:pt x="13447" y="14838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5746058" y="4726179"/>
            <a:ext cx="515041" cy="1411943"/>
          </a:xfrm>
          <a:custGeom>
            <a:avLst/>
            <a:gdLst>
              <a:gd name="connsiteX0" fmla="*/ 0 w 501594"/>
              <a:gd name="connsiteY0" fmla="*/ 0 h 1331260"/>
              <a:gd name="connsiteX1" fmla="*/ 501594 w 501594"/>
              <a:gd name="connsiteY1" fmla="*/ 0 h 1331260"/>
              <a:gd name="connsiteX2" fmla="*/ 501594 w 501594"/>
              <a:gd name="connsiteY2" fmla="*/ 1331260 h 1331260"/>
              <a:gd name="connsiteX3" fmla="*/ 0 w 501594"/>
              <a:gd name="connsiteY3" fmla="*/ 1331260 h 1331260"/>
              <a:gd name="connsiteX4" fmla="*/ 0 w 501594"/>
              <a:gd name="connsiteY4" fmla="*/ 0 h 1331260"/>
              <a:gd name="connsiteX0" fmla="*/ 0 w 501594"/>
              <a:gd name="connsiteY0" fmla="*/ 0 h 1411943"/>
              <a:gd name="connsiteX1" fmla="*/ 501594 w 501594"/>
              <a:gd name="connsiteY1" fmla="*/ 0 h 1411943"/>
              <a:gd name="connsiteX2" fmla="*/ 501594 w 501594"/>
              <a:gd name="connsiteY2" fmla="*/ 1331260 h 1411943"/>
              <a:gd name="connsiteX3" fmla="*/ 13447 w 501594"/>
              <a:gd name="connsiteY3" fmla="*/ 1411943 h 1411943"/>
              <a:gd name="connsiteX4" fmla="*/ 0 w 501594"/>
              <a:gd name="connsiteY4" fmla="*/ 0 h 1411943"/>
              <a:gd name="connsiteX0" fmla="*/ 0 w 501594"/>
              <a:gd name="connsiteY0" fmla="*/ 0 h 1411943"/>
              <a:gd name="connsiteX1" fmla="*/ 501594 w 501594"/>
              <a:gd name="connsiteY1" fmla="*/ 0 h 1411943"/>
              <a:gd name="connsiteX2" fmla="*/ 501594 w 501594"/>
              <a:gd name="connsiteY2" fmla="*/ 1035425 h 1411943"/>
              <a:gd name="connsiteX3" fmla="*/ 13447 w 501594"/>
              <a:gd name="connsiteY3" fmla="*/ 1411943 h 1411943"/>
              <a:gd name="connsiteX4" fmla="*/ 0 w 501594"/>
              <a:gd name="connsiteY4" fmla="*/ 0 h 1411943"/>
              <a:gd name="connsiteX0" fmla="*/ 0 w 515041"/>
              <a:gd name="connsiteY0" fmla="*/ 0 h 1411943"/>
              <a:gd name="connsiteX1" fmla="*/ 501594 w 515041"/>
              <a:gd name="connsiteY1" fmla="*/ 0 h 1411943"/>
              <a:gd name="connsiteX2" fmla="*/ 515041 w 515041"/>
              <a:gd name="connsiteY2" fmla="*/ 1075766 h 1411943"/>
              <a:gd name="connsiteX3" fmla="*/ 13447 w 515041"/>
              <a:gd name="connsiteY3" fmla="*/ 1411943 h 1411943"/>
              <a:gd name="connsiteX4" fmla="*/ 0 w 515041"/>
              <a:gd name="connsiteY4" fmla="*/ 0 h 1411943"/>
              <a:gd name="connsiteX0" fmla="*/ 0 w 515041"/>
              <a:gd name="connsiteY0" fmla="*/ 0 h 1411943"/>
              <a:gd name="connsiteX1" fmla="*/ 501594 w 515041"/>
              <a:gd name="connsiteY1" fmla="*/ 0 h 1411943"/>
              <a:gd name="connsiteX2" fmla="*/ 515041 w 515041"/>
              <a:gd name="connsiteY2" fmla="*/ 1102660 h 1411943"/>
              <a:gd name="connsiteX3" fmla="*/ 13447 w 515041"/>
              <a:gd name="connsiteY3" fmla="*/ 1411943 h 1411943"/>
              <a:gd name="connsiteX4" fmla="*/ 0 w 515041"/>
              <a:gd name="connsiteY4" fmla="*/ 0 h 1411943"/>
              <a:gd name="connsiteX0" fmla="*/ 0 w 515041"/>
              <a:gd name="connsiteY0" fmla="*/ 0 h 1411943"/>
              <a:gd name="connsiteX1" fmla="*/ 501594 w 515041"/>
              <a:gd name="connsiteY1" fmla="*/ 0 h 1411943"/>
              <a:gd name="connsiteX2" fmla="*/ 515041 w 515041"/>
              <a:gd name="connsiteY2" fmla="*/ 1062318 h 1411943"/>
              <a:gd name="connsiteX3" fmla="*/ 13447 w 515041"/>
              <a:gd name="connsiteY3" fmla="*/ 1411943 h 1411943"/>
              <a:gd name="connsiteX4" fmla="*/ 0 w 515041"/>
              <a:gd name="connsiteY4" fmla="*/ 0 h 141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041" h="1411943">
                <a:moveTo>
                  <a:pt x="0" y="0"/>
                </a:moveTo>
                <a:lnTo>
                  <a:pt x="501594" y="0"/>
                </a:lnTo>
                <a:lnTo>
                  <a:pt x="515041" y="1062318"/>
                </a:lnTo>
                <a:lnTo>
                  <a:pt x="13447" y="14119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5239552" y="4735143"/>
            <a:ext cx="501594" cy="1428789"/>
          </a:xfrm>
          <a:custGeom>
            <a:avLst/>
            <a:gdLst>
              <a:gd name="connsiteX0" fmla="*/ 0 w 501594"/>
              <a:gd name="connsiteY0" fmla="*/ 0 h 1428789"/>
              <a:gd name="connsiteX1" fmla="*/ 501594 w 501594"/>
              <a:gd name="connsiteY1" fmla="*/ 0 h 1428789"/>
              <a:gd name="connsiteX2" fmla="*/ 501594 w 501594"/>
              <a:gd name="connsiteY2" fmla="*/ 1428789 h 1428789"/>
              <a:gd name="connsiteX3" fmla="*/ 0 w 501594"/>
              <a:gd name="connsiteY3" fmla="*/ 1428789 h 1428789"/>
              <a:gd name="connsiteX4" fmla="*/ 0 w 501594"/>
              <a:gd name="connsiteY4" fmla="*/ 0 h 1428789"/>
              <a:gd name="connsiteX0" fmla="*/ 0 w 501594"/>
              <a:gd name="connsiteY0" fmla="*/ 0 h 1428789"/>
              <a:gd name="connsiteX1" fmla="*/ 501594 w 501594"/>
              <a:gd name="connsiteY1" fmla="*/ 0 h 1428789"/>
              <a:gd name="connsiteX2" fmla="*/ 501594 w 501594"/>
              <a:gd name="connsiteY2" fmla="*/ 1428789 h 1428789"/>
              <a:gd name="connsiteX3" fmla="*/ 13447 w 501594"/>
              <a:gd name="connsiteY3" fmla="*/ 1321213 h 1428789"/>
              <a:gd name="connsiteX4" fmla="*/ 0 w 501594"/>
              <a:gd name="connsiteY4" fmla="*/ 0 h 142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594" h="1428789">
                <a:moveTo>
                  <a:pt x="0" y="0"/>
                </a:moveTo>
                <a:lnTo>
                  <a:pt x="501594" y="0"/>
                </a:lnTo>
                <a:lnTo>
                  <a:pt x="501594" y="1428789"/>
                </a:lnTo>
                <a:lnTo>
                  <a:pt x="13447" y="13212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4724510" y="4739626"/>
            <a:ext cx="515041" cy="1326777"/>
          </a:xfrm>
          <a:custGeom>
            <a:avLst/>
            <a:gdLst>
              <a:gd name="connsiteX0" fmla="*/ 0 w 501594"/>
              <a:gd name="connsiteY0" fmla="*/ 0 h 1219200"/>
              <a:gd name="connsiteX1" fmla="*/ 501594 w 501594"/>
              <a:gd name="connsiteY1" fmla="*/ 0 h 1219200"/>
              <a:gd name="connsiteX2" fmla="*/ 501594 w 501594"/>
              <a:gd name="connsiteY2" fmla="*/ 1219200 h 1219200"/>
              <a:gd name="connsiteX3" fmla="*/ 0 w 501594"/>
              <a:gd name="connsiteY3" fmla="*/ 1219200 h 1219200"/>
              <a:gd name="connsiteX4" fmla="*/ 0 w 501594"/>
              <a:gd name="connsiteY4" fmla="*/ 0 h 1219200"/>
              <a:gd name="connsiteX0" fmla="*/ 0 w 501594"/>
              <a:gd name="connsiteY0" fmla="*/ 0 h 1219200"/>
              <a:gd name="connsiteX1" fmla="*/ 501594 w 501594"/>
              <a:gd name="connsiteY1" fmla="*/ 0 h 1219200"/>
              <a:gd name="connsiteX2" fmla="*/ 501594 w 501594"/>
              <a:gd name="connsiteY2" fmla="*/ 1219200 h 1219200"/>
              <a:gd name="connsiteX3" fmla="*/ 13447 w 501594"/>
              <a:gd name="connsiteY3" fmla="*/ 1084729 h 1219200"/>
              <a:gd name="connsiteX4" fmla="*/ 0 w 501594"/>
              <a:gd name="connsiteY4" fmla="*/ 0 h 1219200"/>
              <a:gd name="connsiteX0" fmla="*/ 13447 w 515041"/>
              <a:gd name="connsiteY0" fmla="*/ 0 h 1219200"/>
              <a:gd name="connsiteX1" fmla="*/ 515041 w 515041"/>
              <a:gd name="connsiteY1" fmla="*/ 0 h 1219200"/>
              <a:gd name="connsiteX2" fmla="*/ 515041 w 515041"/>
              <a:gd name="connsiteY2" fmla="*/ 1219200 h 1219200"/>
              <a:gd name="connsiteX3" fmla="*/ 0 w 515041"/>
              <a:gd name="connsiteY3" fmla="*/ 1030941 h 1219200"/>
              <a:gd name="connsiteX4" fmla="*/ 13447 w 515041"/>
              <a:gd name="connsiteY4" fmla="*/ 0 h 1219200"/>
              <a:gd name="connsiteX0" fmla="*/ 13447 w 528488"/>
              <a:gd name="connsiteY0" fmla="*/ 0 h 1299882"/>
              <a:gd name="connsiteX1" fmla="*/ 515041 w 528488"/>
              <a:gd name="connsiteY1" fmla="*/ 0 h 1299882"/>
              <a:gd name="connsiteX2" fmla="*/ 528488 w 528488"/>
              <a:gd name="connsiteY2" fmla="*/ 1299882 h 1299882"/>
              <a:gd name="connsiteX3" fmla="*/ 0 w 528488"/>
              <a:gd name="connsiteY3" fmla="*/ 1030941 h 1299882"/>
              <a:gd name="connsiteX4" fmla="*/ 13447 w 528488"/>
              <a:gd name="connsiteY4" fmla="*/ 0 h 1299882"/>
              <a:gd name="connsiteX0" fmla="*/ 13447 w 515041"/>
              <a:gd name="connsiteY0" fmla="*/ 0 h 1353671"/>
              <a:gd name="connsiteX1" fmla="*/ 515041 w 515041"/>
              <a:gd name="connsiteY1" fmla="*/ 0 h 1353671"/>
              <a:gd name="connsiteX2" fmla="*/ 515041 w 515041"/>
              <a:gd name="connsiteY2" fmla="*/ 1353671 h 1353671"/>
              <a:gd name="connsiteX3" fmla="*/ 0 w 515041"/>
              <a:gd name="connsiteY3" fmla="*/ 1030941 h 1353671"/>
              <a:gd name="connsiteX4" fmla="*/ 13447 w 515041"/>
              <a:gd name="connsiteY4" fmla="*/ 0 h 1353671"/>
              <a:gd name="connsiteX0" fmla="*/ 13447 w 515041"/>
              <a:gd name="connsiteY0" fmla="*/ 0 h 1326777"/>
              <a:gd name="connsiteX1" fmla="*/ 515041 w 515041"/>
              <a:gd name="connsiteY1" fmla="*/ 0 h 1326777"/>
              <a:gd name="connsiteX2" fmla="*/ 515041 w 515041"/>
              <a:gd name="connsiteY2" fmla="*/ 1326777 h 1326777"/>
              <a:gd name="connsiteX3" fmla="*/ 0 w 515041"/>
              <a:gd name="connsiteY3" fmla="*/ 1030941 h 1326777"/>
              <a:gd name="connsiteX4" fmla="*/ 13447 w 515041"/>
              <a:gd name="connsiteY4" fmla="*/ 0 h 132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041" h="1326777">
                <a:moveTo>
                  <a:pt x="13447" y="0"/>
                </a:moveTo>
                <a:lnTo>
                  <a:pt x="515041" y="0"/>
                </a:lnTo>
                <a:lnTo>
                  <a:pt x="515041" y="1326777"/>
                </a:lnTo>
                <a:lnTo>
                  <a:pt x="0" y="1030941"/>
                </a:lnTo>
                <a:lnTo>
                  <a:pt x="13447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Calculating Integral: Trapezoidal Rule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dirty="0" smtClean="0"/>
              <a:t>FIT2004: Lec-11: Topological Sort and Numerical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77153"/>
            <a:ext cx="8839200" cy="3290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width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area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to N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16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start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width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start is the x value of the lower left corner of the rectangle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u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f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start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v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f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start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width</a:t>
            </a:r>
            <a:r>
              <a:rPr lang="en-AU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start is the x value of the lower </a:t>
            </a:r>
            <a:r>
              <a:rPr lang="en-AU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right corner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area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w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*(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area</a:t>
            </a:r>
            <a:endParaRPr lang="en-AU" sz="1500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811472"/>
              </p:ext>
            </p:extLst>
          </p:nvPr>
        </p:nvGraphicFramePr>
        <p:xfrm>
          <a:off x="7129077" y="5234139"/>
          <a:ext cx="109086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Equation" r:id="rId3" imgW="431640" imgH="482400" progId="Equation.3">
                  <p:embed/>
                </p:oleObj>
              </mc:Choice>
              <mc:Fallback>
                <p:oleObj name="Equation" r:id="rId3" imgW="43164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29077" y="5234139"/>
                        <a:ext cx="1090863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719599" y="4697918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300999" y="4649979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63146" y="43463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8140493" y="48382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14999" y="2603290"/>
            <a:ext cx="0" cy="379751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972041" y="4724812"/>
            <a:ext cx="5476759" cy="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4383423" y="2433599"/>
            <a:ext cx="4531658" cy="3713622"/>
          </a:xfrm>
          <a:custGeom>
            <a:avLst/>
            <a:gdLst>
              <a:gd name="connsiteX0" fmla="*/ 3993776 w 3993776"/>
              <a:gd name="connsiteY0" fmla="*/ 782194 h 3766253"/>
              <a:gd name="connsiteX1" fmla="*/ 3079376 w 3993776"/>
              <a:gd name="connsiteY1" fmla="*/ 177076 h 3766253"/>
              <a:gd name="connsiteX2" fmla="*/ 1694329 w 3993776"/>
              <a:gd name="connsiteY2" fmla="*/ 3565735 h 3766253"/>
              <a:gd name="connsiteX3" fmla="*/ 0 w 3993776"/>
              <a:gd name="connsiteY3" fmla="*/ 3081641 h 3766253"/>
              <a:gd name="connsiteX0" fmla="*/ 3993776 w 3993776"/>
              <a:gd name="connsiteY0" fmla="*/ 685180 h 3660381"/>
              <a:gd name="connsiteX1" fmla="*/ 2998694 w 3993776"/>
              <a:gd name="connsiteY1" fmla="*/ 201086 h 3660381"/>
              <a:gd name="connsiteX2" fmla="*/ 1694329 w 3993776"/>
              <a:gd name="connsiteY2" fmla="*/ 3468721 h 3660381"/>
              <a:gd name="connsiteX3" fmla="*/ 0 w 3993776"/>
              <a:gd name="connsiteY3" fmla="*/ 2984627 h 3660381"/>
              <a:gd name="connsiteX0" fmla="*/ 4074458 w 4074458"/>
              <a:gd name="connsiteY0" fmla="*/ 513200 h 3757342"/>
              <a:gd name="connsiteX1" fmla="*/ 2998694 w 4074458"/>
              <a:gd name="connsiteY1" fmla="*/ 298047 h 3757342"/>
              <a:gd name="connsiteX2" fmla="*/ 1694329 w 4074458"/>
              <a:gd name="connsiteY2" fmla="*/ 3565682 h 3757342"/>
              <a:gd name="connsiteX3" fmla="*/ 0 w 4074458"/>
              <a:gd name="connsiteY3" fmla="*/ 3081588 h 3757342"/>
              <a:gd name="connsiteX0" fmla="*/ 4531658 w 4531658"/>
              <a:gd name="connsiteY0" fmla="*/ 528674 h 3745922"/>
              <a:gd name="connsiteX1" fmla="*/ 2998694 w 4531658"/>
              <a:gd name="connsiteY1" fmla="*/ 286627 h 3745922"/>
              <a:gd name="connsiteX2" fmla="*/ 1694329 w 4531658"/>
              <a:gd name="connsiteY2" fmla="*/ 3554262 h 3745922"/>
              <a:gd name="connsiteX3" fmla="*/ 0 w 4531658"/>
              <a:gd name="connsiteY3" fmla="*/ 3070168 h 3745922"/>
              <a:gd name="connsiteX0" fmla="*/ 4531658 w 4531658"/>
              <a:gd name="connsiteY0" fmla="*/ 396270 h 3596806"/>
              <a:gd name="connsiteX1" fmla="*/ 3173506 w 4531658"/>
              <a:gd name="connsiteY1" fmla="*/ 382823 h 3596806"/>
              <a:gd name="connsiteX2" fmla="*/ 1694329 w 4531658"/>
              <a:gd name="connsiteY2" fmla="*/ 3421858 h 3596806"/>
              <a:gd name="connsiteX3" fmla="*/ 0 w 4531658"/>
              <a:gd name="connsiteY3" fmla="*/ 2937764 h 3596806"/>
              <a:gd name="connsiteX0" fmla="*/ 4531658 w 4531658"/>
              <a:gd name="connsiteY0" fmla="*/ 513086 h 3713622"/>
              <a:gd name="connsiteX1" fmla="*/ 3173506 w 4531658"/>
              <a:gd name="connsiteY1" fmla="*/ 499639 h 3713622"/>
              <a:gd name="connsiteX2" fmla="*/ 1694329 w 4531658"/>
              <a:gd name="connsiteY2" fmla="*/ 3538674 h 3713622"/>
              <a:gd name="connsiteX3" fmla="*/ 0 w 4531658"/>
              <a:gd name="connsiteY3" fmla="*/ 3054580 h 3713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1658" h="3713622">
                <a:moveTo>
                  <a:pt x="4531658" y="513086"/>
                </a:moveTo>
                <a:cubicBezTo>
                  <a:pt x="4266078" y="-21435"/>
                  <a:pt x="3727076" y="-300461"/>
                  <a:pt x="3173506" y="499639"/>
                </a:cubicBezTo>
                <a:cubicBezTo>
                  <a:pt x="2619936" y="1299739"/>
                  <a:pt x="2223247" y="3112851"/>
                  <a:pt x="1694329" y="3538674"/>
                </a:cubicBezTo>
                <a:cubicBezTo>
                  <a:pt x="1165411" y="3964498"/>
                  <a:pt x="590550" y="3538674"/>
                  <a:pt x="0" y="3054580"/>
                </a:cubicBezTo>
              </a:path>
            </a:pathLst>
          </a:custGeom>
          <a:noFill/>
          <a:ln w="2222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8300999" y="2418011"/>
            <a:ext cx="0" cy="230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2"/>
          </p:cNvCxnSpPr>
          <p:nvPr/>
        </p:nvCxnSpPr>
        <p:spPr>
          <a:xfrm>
            <a:off x="4719599" y="4715640"/>
            <a:ext cx="0" cy="1063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794812" y="4655798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301753" y="4648200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781800" y="4648200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248400" y="4648200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28447" y="4670612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30906" y="4661647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1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4"/>
          <p:cNvSpPr/>
          <p:nvPr/>
        </p:nvSpPr>
        <p:spPr>
          <a:xfrm>
            <a:off x="6589599" y="4376129"/>
            <a:ext cx="192312" cy="354105"/>
          </a:xfrm>
          <a:custGeom>
            <a:avLst/>
            <a:gdLst>
              <a:gd name="connsiteX0" fmla="*/ 0 w 501594"/>
              <a:gd name="connsiteY0" fmla="*/ 0 h 1295400"/>
              <a:gd name="connsiteX1" fmla="*/ 501594 w 501594"/>
              <a:gd name="connsiteY1" fmla="*/ 0 h 1295400"/>
              <a:gd name="connsiteX2" fmla="*/ 501594 w 501594"/>
              <a:gd name="connsiteY2" fmla="*/ 1295400 h 1295400"/>
              <a:gd name="connsiteX3" fmla="*/ 0 w 501594"/>
              <a:gd name="connsiteY3" fmla="*/ 1295400 h 1295400"/>
              <a:gd name="connsiteX4" fmla="*/ 0 w 501594"/>
              <a:gd name="connsiteY4" fmla="*/ 0 h 1295400"/>
              <a:gd name="connsiteX0" fmla="*/ 0 w 515041"/>
              <a:gd name="connsiteY0" fmla="*/ 1290918 h 1295400"/>
              <a:gd name="connsiteX1" fmla="*/ 515041 w 515041"/>
              <a:gd name="connsiteY1" fmla="*/ 0 h 1295400"/>
              <a:gd name="connsiteX2" fmla="*/ 515041 w 515041"/>
              <a:gd name="connsiteY2" fmla="*/ 1295400 h 1295400"/>
              <a:gd name="connsiteX3" fmla="*/ 13447 w 515041"/>
              <a:gd name="connsiteY3" fmla="*/ 1295400 h 1295400"/>
              <a:gd name="connsiteX4" fmla="*/ 0 w 515041"/>
              <a:gd name="connsiteY4" fmla="*/ 1290918 h 1295400"/>
              <a:gd name="connsiteX0" fmla="*/ 0 w 515041"/>
              <a:gd name="connsiteY0" fmla="*/ 914401 h 1295400"/>
              <a:gd name="connsiteX1" fmla="*/ 515041 w 515041"/>
              <a:gd name="connsiteY1" fmla="*/ 0 h 1295400"/>
              <a:gd name="connsiteX2" fmla="*/ 515041 w 515041"/>
              <a:gd name="connsiteY2" fmla="*/ 1295400 h 1295400"/>
              <a:gd name="connsiteX3" fmla="*/ 13447 w 515041"/>
              <a:gd name="connsiteY3" fmla="*/ 1295400 h 1295400"/>
              <a:gd name="connsiteX4" fmla="*/ 0 w 515041"/>
              <a:gd name="connsiteY4" fmla="*/ 914401 h 1295400"/>
              <a:gd name="connsiteX0" fmla="*/ 0 w 515041"/>
              <a:gd name="connsiteY0" fmla="*/ 954742 h 1295400"/>
              <a:gd name="connsiteX1" fmla="*/ 515041 w 515041"/>
              <a:gd name="connsiteY1" fmla="*/ 0 h 1295400"/>
              <a:gd name="connsiteX2" fmla="*/ 515041 w 515041"/>
              <a:gd name="connsiteY2" fmla="*/ 1295400 h 1295400"/>
              <a:gd name="connsiteX3" fmla="*/ 13447 w 515041"/>
              <a:gd name="connsiteY3" fmla="*/ 1295400 h 1295400"/>
              <a:gd name="connsiteX4" fmla="*/ 0 w 515041"/>
              <a:gd name="connsiteY4" fmla="*/ 954742 h 1295400"/>
              <a:gd name="connsiteX0" fmla="*/ 0 w 515041"/>
              <a:gd name="connsiteY0" fmla="*/ 1048871 h 1389529"/>
              <a:gd name="connsiteX1" fmla="*/ 515041 w 515041"/>
              <a:gd name="connsiteY1" fmla="*/ 0 h 1389529"/>
              <a:gd name="connsiteX2" fmla="*/ 515041 w 515041"/>
              <a:gd name="connsiteY2" fmla="*/ 1389529 h 1389529"/>
              <a:gd name="connsiteX3" fmla="*/ 13447 w 515041"/>
              <a:gd name="connsiteY3" fmla="*/ 1389529 h 1389529"/>
              <a:gd name="connsiteX4" fmla="*/ 0 w 515041"/>
              <a:gd name="connsiteY4" fmla="*/ 1048871 h 1389529"/>
              <a:gd name="connsiteX0" fmla="*/ 0 w 515041"/>
              <a:gd name="connsiteY0" fmla="*/ 0 h 340658"/>
              <a:gd name="connsiteX1" fmla="*/ 488147 w 515041"/>
              <a:gd name="connsiteY1" fmla="*/ 0 h 340658"/>
              <a:gd name="connsiteX2" fmla="*/ 515041 w 515041"/>
              <a:gd name="connsiteY2" fmla="*/ 340658 h 340658"/>
              <a:gd name="connsiteX3" fmla="*/ 13447 w 515041"/>
              <a:gd name="connsiteY3" fmla="*/ 340658 h 340658"/>
              <a:gd name="connsiteX4" fmla="*/ 0 w 515041"/>
              <a:gd name="connsiteY4" fmla="*/ 0 h 340658"/>
              <a:gd name="connsiteX0" fmla="*/ 0 w 515041"/>
              <a:gd name="connsiteY0" fmla="*/ 0 h 354105"/>
              <a:gd name="connsiteX1" fmla="*/ 488147 w 515041"/>
              <a:gd name="connsiteY1" fmla="*/ 0 h 354105"/>
              <a:gd name="connsiteX2" fmla="*/ 515041 w 515041"/>
              <a:gd name="connsiteY2" fmla="*/ 340658 h 354105"/>
              <a:gd name="connsiteX3" fmla="*/ 322729 w 515041"/>
              <a:gd name="connsiteY3" fmla="*/ 354105 h 354105"/>
              <a:gd name="connsiteX4" fmla="*/ 0 w 515041"/>
              <a:gd name="connsiteY4" fmla="*/ 0 h 354105"/>
              <a:gd name="connsiteX0" fmla="*/ 40342 w 192312"/>
              <a:gd name="connsiteY0" fmla="*/ 309283 h 354105"/>
              <a:gd name="connsiteX1" fmla="*/ 165418 w 192312"/>
              <a:gd name="connsiteY1" fmla="*/ 0 h 354105"/>
              <a:gd name="connsiteX2" fmla="*/ 192312 w 192312"/>
              <a:gd name="connsiteY2" fmla="*/ 340658 h 354105"/>
              <a:gd name="connsiteX3" fmla="*/ 0 w 192312"/>
              <a:gd name="connsiteY3" fmla="*/ 354105 h 354105"/>
              <a:gd name="connsiteX4" fmla="*/ 40342 w 192312"/>
              <a:gd name="connsiteY4" fmla="*/ 309283 h 354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312" h="354105">
                <a:moveTo>
                  <a:pt x="40342" y="309283"/>
                </a:moveTo>
                <a:lnTo>
                  <a:pt x="165418" y="0"/>
                </a:lnTo>
                <a:lnTo>
                  <a:pt x="192312" y="340658"/>
                </a:lnTo>
                <a:lnTo>
                  <a:pt x="0" y="354105"/>
                </a:lnTo>
                <a:lnTo>
                  <a:pt x="40342" y="309283"/>
                </a:lnTo>
                <a:close/>
              </a:path>
            </a:pathLst>
          </a:custGeom>
          <a:solidFill>
            <a:srgbClr val="FFFF00"/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22"/>
          <p:cNvSpPr/>
          <p:nvPr/>
        </p:nvSpPr>
        <p:spPr>
          <a:xfrm>
            <a:off x="6247866" y="4675090"/>
            <a:ext cx="380571" cy="782859"/>
          </a:xfrm>
          <a:custGeom>
            <a:avLst/>
            <a:gdLst>
              <a:gd name="connsiteX0" fmla="*/ 0 w 501594"/>
              <a:gd name="connsiteY0" fmla="*/ 0 h 1331260"/>
              <a:gd name="connsiteX1" fmla="*/ 501594 w 501594"/>
              <a:gd name="connsiteY1" fmla="*/ 0 h 1331260"/>
              <a:gd name="connsiteX2" fmla="*/ 501594 w 501594"/>
              <a:gd name="connsiteY2" fmla="*/ 1331260 h 1331260"/>
              <a:gd name="connsiteX3" fmla="*/ 0 w 501594"/>
              <a:gd name="connsiteY3" fmla="*/ 1331260 h 1331260"/>
              <a:gd name="connsiteX4" fmla="*/ 0 w 501594"/>
              <a:gd name="connsiteY4" fmla="*/ 0 h 1331260"/>
              <a:gd name="connsiteX0" fmla="*/ 0 w 501594"/>
              <a:gd name="connsiteY0" fmla="*/ 0 h 1411943"/>
              <a:gd name="connsiteX1" fmla="*/ 501594 w 501594"/>
              <a:gd name="connsiteY1" fmla="*/ 0 h 1411943"/>
              <a:gd name="connsiteX2" fmla="*/ 501594 w 501594"/>
              <a:gd name="connsiteY2" fmla="*/ 1331260 h 1411943"/>
              <a:gd name="connsiteX3" fmla="*/ 13447 w 501594"/>
              <a:gd name="connsiteY3" fmla="*/ 1411943 h 1411943"/>
              <a:gd name="connsiteX4" fmla="*/ 0 w 501594"/>
              <a:gd name="connsiteY4" fmla="*/ 0 h 1411943"/>
              <a:gd name="connsiteX0" fmla="*/ 0 w 501594"/>
              <a:gd name="connsiteY0" fmla="*/ 0 h 1411943"/>
              <a:gd name="connsiteX1" fmla="*/ 501594 w 501594"/>
              <a:gd name="connsiteY1" fmla="*/ 0 h 1411943"/>
              <a:gd name="connsiteX2" fmla="*/ 501594 w 501594"/>
              <a:gd name="connsiteY2" fmla="*/ 1035425 h 1411943"/>
              <a:gd name="connsiteX3" fmla="*/ 13447 w 501594"/>
              <a:gd name="connsiteY3" fmla="*/ 1411943 h 1411943"/>
              <a:gd name="connsiteX4" fmla="*/ 0 w 501594"/>
              <a:gd name="connsiteY4" fmla="*/ 0 h 1411943"/>
              <a:gd name="connsiteX0" fmla="*/ 0 w 515041"/>
              <a:gd name="connsiteY0" fmla="*/ 0 h 1411943"/>
              <a:gd name="connsiteX1" fmla="*/ 501594 w 515041"/>
              <a:gd name="connsiteY1" fmla="*/ 0 h 1411943"/>
              <a:gd name="connsiteX2" fmla="*/ 515041 w 515041"/>
              <a:gd name="connsiteY2" fmla="*/ 1075766 h 1411943"/>
              <a:gd name="connsiteX3" fmla="*/ 13447 w 515041"/>
              <a:gd name="connsiteY3" fmla="*/ 1411943 h 1411943"/>
              <a:gd name="connsiteX4" fmla="*/ 0 w 515041"/>
              <a:gd name="connsiteY4" fmla="*/ 0 h 1411943"/>
              <a:gd name="connsiteX0" fmla="*/ 0 w 515041"/>
              <a:gd name="connsiteY0" fmla="*/ 0 h 1411943"/>
              <a:gd name="connsiteX1" fmla="*/ 501594 w 515041"/>
              <a:gd name="connsiteY1" fmla="*/ 0 h 1411943"/>
              <a:gd name="connsiteX2" fmla="*/ 515041 w 515041"/>
              <a:gd name="connsiteY2" fmla="*/ 1102660 h 1411943"/>
              <a:gd name="connsiteX3" fmla="*/ 13447 w 515041"/>
              <a:gd name="connsiteY3" fmla="*/ 1411943 h 1411943"/>
              <a:gd name="connsiteX4" fmla="*/ 0 w 515041"/>
              <a:gd name="connsiteY4" fmla="*/ 0 h 1411943"/>
              <a:gd name="connsiteX0" fmla="*/ 0 w 515041"/>
              <a:gd name="connsiteY0" fmla="*/ 0 h 1411943"/>
              <a:gd name="connsiteX1" fmla="*/ 501594 w 515041"/>
              <a:gd name="connsiteY1" fmla="*/ 0 h 1411943"/>
              <a:gd name="connsiteX2" fmla="*/ 515041 w 515041"/>
              <a:gd name="connsiteY2" fmla="*/ 1062318 h 1411943"/>
              <a:gd name="connsiteX3" fmla="*/ 13447 w 515041"/>
              <a:gd name="connsiteY3" fmla="*/ 1411943 h 1411943"/>
              <a:gd name="connsiteX4" fmla="*/ 0 w 515041"/>
              <a:gd name="connsiteY4" fmla="*/ 0 h 1411943"/>
              <a:gd name="connsiteX0" fmla="*/ 0 w 515041"/>
              <a:gd name="connsiteY0" fmla="*/ 0 h 1210237"/>
              <a:gd name="connsiteX1" fmla="*/ 501594 w 515041"/>
              <a:gd name="connsiteY1" fmla="*/ 0 h 1210237"/>
              <a:gd name="connsiteX2" fmla="*/ 515041 w 515041"/>
              <a:gd name="connsiteY2" fmla="*/ 1062318 h 1210237"/>
              <a:gd name="connsiteX3" fmla="*/ 13447 w 515041"/>
              <a:gd name="connsiteY3" fmla="*/ 1210237 h 1210237"/>
              <a:gd name="connsiteX4" fmla="*/ 0 w 515041"/>
              <a:gd name="connsiteY4" fmla="*/ 0 h 1210237"/>
              <a:gd name="connsiteX0" fmla="*/ 0 w 501594"/>
              <a:gd name="connsiteY0" fmla="*/ 0 h 1210237"/>
              <a:gd name="connsiteX1" fmla="*/ 501594 w 501594"/>
              <a:gd name="connsiteY1" fmla="*/ 0 h 1210237"/>
              <a:gd name="connsiteX2" fmla="*/ 501593 w 501594"/>
              <a:gd name="connsiteY2" fmla="*/ 712695 h 1210237"/>
              <a:gd name="connsiteX3" fmla="*/ 13447 w 501594"/>
              <a:gd name="connsiteY3" fmla="*/ 1210237 h 1210237"/>
              <a:gd name="connsiteX4" fmla="*/ 0 w 501594"/>
              <a:gd name="connsiteY4" fmla="*/ 0 h 1210237"/>
              <a:gd name="connsiteX0" fmla="*/ 0 w 501593"/>
              <a:gd name="connsiteY0" fmla="*/ 0 h 1210237"/>
              <a:gd name="connsiteX1" fmla="*/ 380571 w 501593"/>
              <a:gd name="connsiteY1" fmla="*/ 13447 h 1210237"/>
              <a:gd name="connsiteX2" fmla="*/ 501593 w 501593"/>
              <a:gd name="connsiteY2" fmla="*/ 712695 h 1210237"/>
              <a:gd name="connsiteX3" fmla="*/ 13447 w 501593"/>
              <a:gd name="connsiteY3" fmla="*/ 1210237 h 1210237"/>
              <a:gd name="connsiteX4" fmla="*/ 0 w 501593"/>
              <a:gd name="connsiteY4" fmla="*/ 0 h 1210237"/>
              <a:gd name="connsiteX0" fmla="*/ 0 w 380571"/>
              <a:gd name="connsiteY0" fmla="*/ 0 h 1210237"/>
              <a:gd name="connsiteX1" fmla="*/ 380571 w 380571"/>
              <a:gd name="connsiteY1" fmla="*/ 13447 h 1210237"/>
              <a:gd name="connsiteX2" fmla="*/ 380570 w 380571"/>
              <a:gd name="connsiteY2" fmla="*/ 524436 h 1210237"/>
              <a:gd name="connsiteX3" fmla="*/ 13447 w 380571"/>
              <a:gd name="connsiteY3" fmla="*/ 1210237 h 1210237"/>
              <a:gd name="connsiteX4" fmla="*/ 0 w 380571"/>
              <a:gd name="connsiteY4" fmla="*/ 0 h 1210237"/>
              <a:gd name="connsiteX0" fmla="*/ 0 w 380571"/>
              <a:gd name="connsiteY0" fmla="*/ 0 h 739590"/>
              <a:gd name="connsiteX1" fmla="*/ 380571 w 380571"/>
              <a:gd name="connsiteY1" fmla="*/ 13447 h 739590"/>
              <a:gd name="connsiteX2" fmla="*/ 380570 w 380571"/>
              <a:gd name="connsiteY2" fmla="*/ 524436 h 739590"/>
              <a:gd name="connsiteX3" fmla="*/ 13447 w 380571"/>
              <a:gd name="connsiteY3" fmla="*/ 739590 h 739590"/>
              <a:gd name="connsiteX4" fmla="*/ 0 w 380571"/>
              <a:gd name="connsiteY4" fmla="*/ 0 h 739590"/>
              <a:gd name="connsiteX0" fmla="*/ 0 w 380571"/>
              <a:gd name="connsiteY0" fmla="*/ 43269 h 782859"/>
              <a:gd name="connsiteX1" fmla="*/ 380571 w 380571"/>
              <a:gd name="connsiteY1" fmla="*/ 56716 h 782859"/>
              <a:gd name="connsiteX2" fmla="*/ 353676 w 380571"/>
              <a:gd name="connsiteY2" fmla="*/ 70164 h 782859"/>
              <a:gd name="connsiteX3" fmla="*/ 13447 w 380571"/>
              <a:gd name="connsiteY3" fmla="*/ 782859 h 782859"/>
              <a:gd name="connsiteX4" fmla="*/ 0 w 380571"/>
              <a:gd name="connsiteY4" fmla="*/ 43269 h 782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571" h="782859">
                <a:moveTo>
                  <a:pt x="0" y="43269"/>
                </a:moveTo>
                <a:lnTo>
                  <a:pt x="380571" y="56716"/>
                </a:lnTo>
                <a:cubicBezTo>
                  <a:pt x="380571" y="294281"/>
                  <a:pt x="353676" y="-167401"/>
                  <a:pt x="353676" y="70164"/>
                </a:cubicBezTo>
                <a:lnTo>
                  <a:pt x="13447" y="782859"/>
                </a:lnTo>
                <a:lnTo>
                  <a:pt x="0" y="4326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7785957" y="2565929"/>
            <a:ext cx="515041" cy="2149540"/>
          </a:xfrm>
          <a:custGeom>
            <a:avLst/>
            <a:gdLst>
              <a:gd name="connsiteX0" fmla="*/ 0 w 501594"/>
              <a:gd name="connsiteY0" fmla="*/ 0 h 2297457"/>
              <a:gd name="connsiteX1" fmla="*/ 501594 w 501594"/>
              <a:gd name="connsiteY1" fmla="*/ 0 h 2297457"/>
              <a:gd name="connsiteX2" fmla="*/ 501594 w 501594"/>
              <a:gd name="connsiteY2" fmla="*/ 2297457 h 2297457"/>
              <a:gd name="connsiteX3" fmla="*/ 0 w 501594"/>
              <a:gd name="connsiteY3" fmla="*/ 2297457 h 2297457"/>
              <a:gd name="connsiteX4" fmla="*/ 0 w 501594"/>
              <a:gd name="connsiteY4" fmla="*/ 0 h 2297457"/>
              <a:gd name="connsiteX0" fmla="*/ 0 w 501594"/>
              <a:gd name="connsiteY0" fmla="*/ 228600 h 2297457"/>
              <a:gd name="connsiteX1" fmla="*/ 501594 w 501594"/>
              <a:gd name="connsiteY1" fmla="*/ 0 h 2297457"/>
              <a:gd name="connsiteX2" fmla="*/ 501594 w 501594"/>
              <a:gd name="connsiteY2" fmla="*/ 2297457 h 2297457"/>
              <a:gd name="connsiteX3" fmla="*/ 0 w 501594"/>
              <a:gd name="connsiteY3" fmla="*/ 2297457 h 2297457"/>
              <a:gd name="connsiteX4" fmla="*/ 0 w 501594"/>
              <a:gd name="connsiteY4" fmla="*/ 228600 h 2297457"/>
              <a:gd name="connsiteX0" fmla="*/ 0 w 501594"/>
              <a:gd name="connsiteY0" fmla="*/ 94130 h 2162987"/>
              <a:gd name="connsiteX1" fmla="*/ 474700 w 501594"/>
              <a:gd name="connsiteY1" fmla="*/ 0 h 2162987"/>
              <a:gd name="connsiteX2" fmla="*/ 501594 w 501594"/>
              <a:gd name="connsiteY2" fmla="*/ 2162987 h 2162987"/>
              <a:gd name="connsiteX3" fmla="*/ 0 w 501594"/>
              <a:gd name="connsiteY3" fmla="*/ 2162987 h 2162987"/>
              <a:gd name="connsiteX4" fmla="*/ 0 w 501594"/>
              <a:gd name="connsiteY4" fmla="*/ 94130 h 2162987"/>
              <a:gd name="connsiteX0" fmla="*/ 0 w 515041"/>
              <a:gd name="connsiteY0" fmla="*/ 188260 h 2162987"/>
              <a:gd name="connsiteX1" fmla="*/ 488147 w 515041"/>
              <a:gd name="connsiteY1" fmla="*/ 0 h 2162987"/>
              <a:gd name="connsiteX2" fmla="*/ 515041 w 515041"/>
              <a:gd name="connsiteY2" fmla="*/ 2162987 h 2162987"/>
              <a:gd name="connsiteX3" fmla="*/ 13447 w 515041"/>
              <a:gd name="connsiteY3" fmla="*/ 2162987 h 2162987"/>
              <a:gd name="connsiteX4" fmla="*/ 0 w 515041"/>
              <a:gd name="connsiteY4" fmla="*/ 188260 h 2162987"/>
              <a:gd name="connsiteX0" fmla="*/ 0 w 515041"/>
              <a:gd name="connsiteY0" fmla="*/ 174813 h 2149540"/>
              <a:gd name="connsiteX1" fmla="*/ 501594 w 515041"/>
              <a:gd name="connsiteY1" fmla="*/ 0 h 2149540"/>
              <a:gd name="connsiteX2" fmla="*/ 515041 w 515041"/>
              <a:gd name="connsiteY2" fmla="*/ 2149540 h 2149540"/>
              <a:gd name="connsiteX3" fmla="*/ 13447 w 515041"/>
              <a:gd name="connsiteY3" fmla="*/ 2149540 h 2149540"/>
              <a:gd name="connsiteX4" fmla="*/ 0 w 515041"/>
              <a:gd name="connsiteY4" fmla="*/ 174813 h 214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041" h="2149540">
                <a:moveTo>
                  <a:pt x="0" y="174813"/>
                </a:moveTo>
                <a:lnTo>
                  <a:pt x="501594" y="0"/>
                </a:lnTo>
                <a:cubicBezTo>
                  <a:pt x="506076" y="716513"/>
                  <a:pt x="510559" y="1433027"/>
                  <a:pt x="515041" y="2149540"/>
                </a:cubicBezTo>
                <a:lnTo>
                  <a:pt x="13447" y="2149540"/>
                </a:lnTo>
                <a:cubicBezTo>
                  <a:pt x="8965" y="1491298"/>
                  <a:pt x="4482" y="833055"/>
                  <a:pt x="0" y="174813"/>
                </a:cubicBezTo>
                <a:close/>
              </a:path>
            </a:pathLst>
          </a:custGeom>
          <a:solidFill>
            <a:srgbClr val="FFFF00"/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7296952" y="2751209"/>
            <a:ext cx="501594" cy="1961524"/>
          </a:xfrm>
          <a:custGeom>
            <a:avLst/>
            <a:gdLst>
              <a:gd name="connsiteX0" fmla="*/ 0 w 501594"/>
              <a:gd name="connsiteY0" fmla="*/ 0 h 2109442"/>
              <a:gd name="connsiteX1" fmla="*/ 501594 w 501594"/>
              <a:gd name="connsiteY1" fmla="*/ 0 h 2109442"/>
              <a:gd name="connsiteX2" fmla="*/ 501594 w 501594"/>
              <a:gd name="connsiteY2" fmla="*/ 2109442 h 2109442"/>
              <a:gd name="connsiteX3" fmla="*/ 0 w 501594"/>
              <a:gd name="connsiteY3" fmla="*/ 2109442 h 2109442"/>
              <a:gd name="connsiteX4" fmla="*/ 0 w 501594"/>
              <a:gd name="connsiteY4" fmla="*/ 0 h 2109442"/>
              <a:gd name="connsiteX0" fmla="*/ 0 w 501594"/>
              <a:gd name="connsiteY0" fmla="*/ 779930 h 2109442"/>
              <a:gd name="connsiteX1" fmla="*/ 501594 w 501594"/>
              <a:gd name="connsiteY1" fmla="*/ 0 h 2109442"/>
              <a:gd name="connsiteX2" fmla="*/ 501594 w 501594"/>
              <a:gd name="connsiteY2" fmla="*/ 2109442 h 2109442"/>
              <a:gd name="connsiteX3" fmla="*/ 0 w 501594"/>
              <a:gd name="connsiteY3" fmla="*/ 2109442 h 2109442"/>
              <a:gd name="connsiteX4" fmla="*/ 0 w 501594"/>
              <a:gd name="connsiteY4" fmla="*/ 779930 h 2109442"/>
              <a:gd name="connsiteX0" fmla="*/ 0 w 501594"/>
              <a:gd name="connsiteY0" fmla="*/ 699247 h 2028759"/>
              <a:gd name="connsiteX1" fmla="*/ 488147 w 501594"/>
              <a:gd name="connsiteY1" fmla="*/ 0 h 2028759"/>
              <a:gd name="connsiteX2" fmla="*/ 501594 w 501594"/>
              <a:gd name="connsiteY2" fmla="*/ 2028759 h 2028759"/>
              <a:gd name="connsiteX3" fmla="*/ 0 w 501594"/>
              <a:gd name="connsiteY3" fmla="*/ 2028759 h 2028759"/>
              <a:gd name="connsiteX4" fmla="*/ 0 w 501594"/>
              <a:gd name="connsiteY4" fmla="*/ 699247 h 2028759"/>
              <a:gd name="connsiteX0" fmla="*/ 0 w 501594"/>
              <a:gd name="connsiteY0" fmla="*/ 632012 h 1961524"/>
              <a:gd name="connsiteX1" fmla="*/ 488147 w 501594"/>
              <a:gd name="connsiteY1" fmla="*/ 0 h 1961524"/>
              <a:gd name="connsiteX2" fmla="*/ 501594 w 501594"/>
              <a:gd name="connsiteY2" fmla="*/ 1961524 h 1961524"/>
              <a:gd name="connsiteX3" fmla="*/ 0 w 501594"/>
              <a:gd name="connsiteY3" fmla="*/ 1961524 h 1961524"/>
              <a:gd name="connsiteX4" fmla="*/ 0 w 501594"/>
              <a:gd name="connsiteY4" fmla="*/ 632012 h 1961524"/>
              <a:gd name="connsiteX0" fmla="*/ 0 w 501594"/>
              <a:gd name="connsiteY0" fmla="*/ 551329 h 1961524"/>
              <a:gd name="connsiteX1" fmla="*/ 488147 w 501594"/>
              <a:gd name="connsiteY1" fmla="*/ 0 h 1961524"/>
              <a:gd name="connsiteX2" fmla="*/ 501594 w 501594"/>
              <a:gd name="connsiteY2" fmla="*/ 1961524 h 1961524"/>
              <a:gd name="connsiteX3" fmla="*/ 0 w 501594"/>
              <a:gd name="connsiteY3" fmla="*/ 1961524 h 1961524"/>
              <a:gd name="connsiteX4" fmla="*/ 0 w 501594"/>
              <a:gd name="connsiteY4" fmla="*/ 551329 h 196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594" h="1961524">
                <a:moveTo>
                  <a:pt x="0" y="551329"/>
                </a:moveTo>
                <a:cubicBezTo>
                  <a:pt x="162716" y="318247"/>
                  <a:pt x="325431" y="233082"/>
                  <a:pt x="488147" y="0"/>
                </a:cubicBezTo>
                <a:cubicBezTo>
                  <a:pt x="492629" y="676253"/>
                  <a:pt x="497112" y="1285271"/>
                  <a:pt x="501594" y="1961524"/>
                </a:cubicBezTo>
                <a:lnTo>
                  <a:pt x="0" y="1961524"/>
                </a:lnTo>
                <a:lnTo>
                  <a:pt x="0" y="551329"/>
                </a:lnTo>
                <a:close/>
              </a:path>
            </a:pathLst>
          </a:custGeom>
          <a:solidFill>
            <a:srgbClr val="FFFF00"/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6781910" y="3323203"/>
            <a:ext cx="515041" cy="1389529"/>
          </a:xfrm>
          <a:custGeom>
            <a:avLst/>
            <a:gdLst>
              <a:gd name="connsiteX0" fmla="*/ 0 w 501594"/>
              <a:gd name="connsiteY0" fmla="*/ 0 h 1295400"/>
              <a:gd name="connsiteX1" fmla="*/ 501594 w 501594"/>
              <a:gd name="connsiteY1" fmla="*/ 0 h 1295400"/>
              <a:gd name="connsiteX2" fmla="*/ 501594 w 501594"/>
              <a:gd name="connsiteY2" fmla="*/ 1295400 h 1295400"/>
              <a:gd name="connsiteX3" fmla="*/ 0 w 501594"/>
              <a:gd name="connsiteY3" fmla="*/ 1295400 h 1295400"/>
              <a:gd name="connsiteX4" fmla="*/ 0 w 501594"/>
              <a:gd name="connsiteY4" fmla="*/ 0 h 1295400"/>
              <a:gd name="connsiteX0" fmla="*/ 0 w 515041"/>
              <a:gd name="connsiteY0" fmla="*/ 1290918 h 1295400"/>
              <a:gd name="connsiteX1" fmla="*/ 515041 w 515041"/>
              <a:gd name="connsiteY1" fmla="*/ 0 h 1295400"/>
              <a:gd name="connsiteX2" fmla="*/ 515041 w 515041"/>
              <a:gd name="connsiteY2" fmla="*/ 1295400 h 1295400"/>
              <a:gd name="connsiteX3" fmla="*/ 13447 w 515041"/>
              <a:gd name="connsiteY3" fmla="*/ 1295400 h 1295400"/>
              <a:gd name="connsiteX4" fmla="*/ 0 w 515041"/>
              <a:gd name="connsiteY4" fmla="*/ 1290918 h 1295400"/>
              <a:gd name="connsiteX0" fmla="*/ 0 w 515041"/>
              <a:gd name="connsiteY0" fmla="*/ 914401 h 1295400"/>
              <a:gd name="connsiteX1" fmla="*/ 515041 w 515041"/>
              <a:gd name="connsiteY1" fmla="*/ 0 h 1295400"/>
              <a:gd name="connsiteX2" fmla="*/ 515041 w 515041"/>
              <a:gd name="connsiteY2" fmla="*/ 1295400 h 1295400"/>
              <a:gd name="connsiteX3" fmla="*/ 13447 w 515041"/>
              <a:gd name="connsiteY3" fmla="*/ 1295400 h 1295400"/>
              <a:gd name="connsiteX4" fmla="*/ 0 w 515041"/>
              <a:gd name="connsiteY4" fmla="*/ 914401 h 1295400"/>
              <a:gd name="connsiteX0" fmla="*/ 0 w 515041"/>
              <a:gd name="connsiteY0" fmla="*/ 954742 h 1295400"/>
              <a:gd name="connsiteX1" fmla="*/ 515041 w 515041"/>
              <a:gd name="connsiteY1" fmla="*/ 0 h 1295400"/>
              <a:gd name="connsiteX2" fmla="*/ 515041 w 515041"/>
              <a:gd name="connsiteY2" fmla="*/ 1295400 h 1295400"/>
              <a:gd name="connsiteX3" fmla="*/ 13447 w 515041"/>
              <a:gd name="connsiteY3" fmla="*/ 1295400 h 1295400"/>
              <a:gd name="connsiteX4" fmla="*/ 0 w 515041"/>
              <a:gd name="connsiteY4" fmla="*/ 954742 h 1295400"/>
              <a:gd name="connsiteX0" fmla="*/ 0 w 515041"/>
              <a:gd name="connsiteY0" fmla="*/ 1048871 h 1389529"/>
              <a:gd name="connsiteX1" fmla="*/ 515041 w 515041"/>
              <a:gd name="connsiteY1" fmla="*/ 0 h 1389529"/>
              <a:gd name="connsiteX2" fmla="*/ 515041 w 515041"/>
              <a:gd name="connsiteY2" fmla="*/ 1389529 h 1389529"/>
              <a:gd name="connsiteX3" fmla="*/ 13447 w 515041"/>
              <a:gd name="connsiteY3" fmla="*/ 1389529 h 1389529"/>
              <a:gd name="connsiteX4" fmla="*/ 0 w 515041"/>
              <a:gd name="connsiteY4" fmla="*/ 1048871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041" h="1389529">
                <a:moveTo>
                  <a:pt x="0" y="1048871"/>
                </a:moveTo>
                <a:lnTo>
                  <a:pt x="515041" y="0"/>
                </a:lnTo>
                <a:lnTo>
                  <a:pt x="515041" y="1389529"/>
                </a:lnTo>
                <a:lnTo>
                  <a:pt x="13447" y="1389529"/>
                </a:lnTo>
                <a:lnTo>
                  <a:pt x="0" y="1048871"/>
                </a:lnTo>
                <a:close/>
              </a:path>
            </a:pathLst>
          </a:custGeom>
          <a:solidFill>
            <a:srgbClr val="FFFF00"/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5746058" y="4726179"/>
            <a:ext cx="501594" cy="1210237"/>
          </a:xfrm>
          <a:custGeom>
            <a:avLst/>
            <a:gdLst>
              <a:gd name="connsiteX0" fmla="*/ 0 w 501594"/>
              <a:gd name="connsiteY0" fmla="*/ 0 h 1331260"/>
              <a:gd name="connsiteX1" fmla="*/ 501594 w 501594"/>
              <a:gd name="connsiteY1" fmla="*/ 0 h 1331260"/>
              <a:gd name="connsiteX2" fmla="*/ 501594 w 501594"/>
              <a:gd name="connsiteY2" fmla="*/ 1331260 h 1331260"/>
              <a:gd name="connsiteX3" fmla="*/ 0 w 501594"/>
              <a:gd name="connsiteY3" fmla="*/ 1331260 h 1331260"/>
              <a:gd name="connsiteX4" fmla="*/ 0 w 501594"/>
              <a:gd name="connsiteY4" fmla="*/ 0 h 1331260"/>
              <a:gd name="connsiteX0" fmla="*/ 0 w 501594"/>
              <a:gd name="connsiteY0" fmla="*/ 0 h 1411943"/>
              <a:gd name="connsiteX1" fmla="*/ 501594 w 501594"/>
              <a:gd name="connsiteY1" fmla="*/ 0 h 1411943"/>
              <a:gd name="connsiteX2" fmla="*/ 501594 w 501594"/>
              <a:gd name="connsiteY2" fmla="*/ 1331260 h 1411943"/>
              <a:gd name="connsiteX3" fmla="*/ 13447 w 501594"/>
              <a:gd name="connsiteY3" fmla="*/ 1411943 h 1411943"/>
              <a:gd name="connsiteX4" fmla="*/ 0 w 501594"/>
              <a:gd name="connsiteY4" fmla="*/ 0 h 1411943"/>
              <a:gd name="connsiteX0" fmla="*/ 0 w 501594"/>
              <a:gd name="connsiteY0" fmla="*/ 0 h 1411943"/>
              <a:gd name="connsiteX1" fmla="*/ 501594 w 501594"/>
              <a:gd name="connsiteY1" fmla="*/ 0 h 1411943"/>
              <a:gd name="connsiteX2" fmla="*/ 501594 w 501594"/>
              <a:gd name="connsiteY2" fmla="*/ 1035425 h 1411943"/>
              <a:gd name="connsiteX3" fmla="*/ 13447 w 501594"/>
              <a:gd name="connsiteY3" fmla="*/ 1411943 h 1411943"/>
              <a:gd name="connsiteX4" fmla="*/ 0 w 501594"/>
              <a:gd name="connsiteY4" fmla="*/ 0 h 1411943"/>
              <a:gd name="connsiteX0" fmla="*/ 0 w 515041"/>
              <a:gd name="connsiteY0" fmla="*/ 0 h 1411943"/>
              <a:gd name="connsiteX1" fmla="*/ 501594 w 515041"/>
              <a:gd name="connsiteY1" fmla="*/ 0 h 1411943"/>
              <a:gd name="connsiteX2" fmla="*/ 515041 w 515041"/>
              <a:gd name="connsiteY2" fmla="*/ 1075766 h 1411943"/>
              <a:gd name="connsiteX3" fmla="*/ 13447 w 515041"/>
              <a:gd name="connsiteY3" fmla="*/ 1411943 h 1411943"/>
              <a:gd name="connsiteX4" fmla="*/ 0 w 515041"/>
              <a:gd name="connsiteY4" fmla="*/ 0 h 1411943"/>
              <a:gd name="connsiteX0" fmla="*/ 0 w 515041"/>
              <a:gd name="connsiteY0" fmla="*/ 0 h 1411943"/>
              <a:gd name="connsiteX1" fmla="*/ 501594 w 515041"/>
              <a:gd name="connsiteY1" fmla="*/ 0 h 1411943"/>
              <a:gd name="connsiteX2" fmla="*/ 515041 w 515041"/>
              <a:gd name="connsiteY2" fmla="*/ 1102660 h 1411943"/>
              <a:gd name="connsiteX3" fmla="*/ 13447 w 515041"/>
              <a:gd name="connsiteY3" fmla="*/ 1411943 h 1411943"/>
              <a:gd name="connsiteX4" fmla="*/ 0 w 515041"/>
              <a:gd name="connsiteY4" fmla="*/ 0 h 1411943"/>
              <a:gd name="connsiteX0" fmla="*/ 0 w 515041"/>
              <a:gd name="connsiteY0" fmla="*/ 0 h 1411943"/>
              <a:gd name="connsiteX1" fmla="*/ 501594 w 515041"/>
              <a:gd name="connsiteY1" fmla="*/ 0 h 1411943"/>
              <a:gd name="connsiteX2" fmla="*/ 515041 w 515041"/>
              <a:gd name="connsiteY2" fmla="*/ 1062318 h 1411943"/>
              <a:gd name="connsiteX3" fmla="*/ 13447 w 515041"/>
              <a:gd name="connsiteY3" fmla="*/ 1411943 h 1411943"/>
              <a:gd name="connsiteX4" fmla="*/ 0 w 515041"/>
              <a:gd name="connsiteY4" fmla="*/ 0 h 1411943"/>
              <a:gd name="connsiteX0" fmla="*/ 0 w 515041"/>
              <a:gd name="connsiteY0" fmla="*/ 0 h 1210237"/>
              <a:gd name="connsiteX1" fmla="*/ 501594 w 515041"/>
              <a:gd name="connsiteY1" fmla="*/ 0 h 1210237"/>
              <a:gd name="connsiteX2" fmla="*/ 515041 w 515041"/>
              <a:gd name="connsiteY2" fmla="*/ 1062318 h 1210237"/>
              <a:gd name="connsiteX3" fmla="*/ 13447 w 515041"/>
              <a:gd name="connsiteY3" fmla="*/ 1210237 h 1210237"/>
              <a:gd name="connsiteX4" fmla="*/ 0 w 515041"/>
              <a:gd name="connsiteY4" fmla="*/ 0 h 1210237"/>
              <a:gd name="connsiteX0" fmla="*/ 0 w 501594"/>
              <a:gd name="connsiteY0" fmla="*/ 0 h 1210237"/>
              <a:gd name="connsiteX1" fmla="*/ 501594 w 501594"/>
              <a:gd name="connsiteY1" fmla="*/ 0 h 1210237"/>
              <a:gd name="connsiteX2" fmla="*/ 501593 w 501594"/>
              <a:gd name="connsiteY2" fmla="*/ 712695 h 1210237"/>
              <a:gd name="connsiteX3" fmla="*/ 13447 w 501594"/>
              <a:gd name="connsiteY3" fmla="*/ 1210237 h 1210237"/>
              <a:gd name="connsiteX4" fmla="*/ 0 w 501594"/>
              <a:gd name="connsiteY4" fmla="*/ 0 h 121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594" h="1210237">
                <a:moveTo>
                  <a:pt x="0" y="0"/>
                </a:moveTo>
                <a:lnTo>
                  <a:pt x="501594" y="0"/>
                </a:lnTo>
                <a:cubicBezTo>
                  <a:pt x="501594" y="237565"/>
                  <a:pt x="501593" y="475130"/>
                  <a:pt x="501593" y="712695"/>
                </a:cubicBezTo>
                <a:lnTo>
                  <a:pt x="13447" y="12102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5239552" y="4735143"/>
            <a:ext cx="501594" cy="1321213"/>
          </a:xfrm>
          <a:custGeom>
            <a:avLst/>
            <a:gdLst>
              <a:gd name="connsiteX0" fmla="*/ 0 w 501594"/>
              <a:gd name="connsiteY0" fmla="*/ 0 h 1428789"/>
              <a:gd name="connsiteX1" fmla="*/ 501594 w 501594"/>
              <a:gd name="connsiteY1" fmla="*/ 0 h 1428789"/>
              <a:gd name="connsiteX2" fmla="*/ 501594 w 501594"/>
              <a:gd name="connsiteY2" fmla="*/ 1428789 h 1428789"/>
              <a:gd name="connsiteX3" fmla="*/ 0 w 501594"/>
              <a:gd name="connsiteY3" fmla="*/ 1428789 h 1428789"/>
              <a:gd name="connsiteX4" fmla="*/ 0 w 501594"/>
              <a:gd name="connsiteY4" fmla="*/ 0 h 1428789"/>
              <a:gd name="connsiteX0" fmla="*/ 0 w 501594"/>
              <a:gd name="connsiteY0" fmla="*/ 0 h 1428789"/>
              <a:gd name="connsiteX1" fmla="*/ 501594 w 501594"/>
              <a:gd name="connsiteY1" fmla="*/ 0 h 1428789"/>
              <a:gd name="connsiteX2" fmla="*/ 501594 w 501594"/>
              <a:gd name="connsiteY2" fmla="*/ 1428789 h 1428789"/>
              <a:gd name="connsiteX3" fmla="*/ 13447 w 501594"/>
              <a:gd name="connsiteY3" fmla="*/ 1321213 h 1428789"/>
              <a:gd name="connsiteX4" fmla="*/ 0 w 501594"/>
              <a:gd name="connsiteY4" fmla="*/ 0 h 1428789"/>
              <a:gd name="connsiteX0" fmla="*/ 0 w 501594"/>
              <a:gd name="connsiteY0" fmla="*/ 0 h 1321213"/>
              <a:gd name="connsiteX1" fmla="*/ 501594 w 501594"/>
              <a:gd name="connsiteY1" fmla="*/ 0 h 1321213"/>
              <a:gd name="connsiteX2" fmla="*/ 501594 w 501594"/>
              <a:gd name="connsiteY2" fmla="*/ 1253977 h 1321213"/>
              <a:gd name="connsiteX3" fmla="*/ 13447 w 501594"/>
              <a:gd name="connsiteY3" fmla="*/ 1321213 h 1321213"/>
              <a:gd name="connsiteX4" fmla="*/ 0 w 501594"/>
              <a:gd name="connsiteY4" fmla="*/ 0 h 132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594" h="1321213">
                <a:moveTo>
                  <a:pt x="0" y="0"/>
                </a:moveTo>
                <a:lnTo>
                  <a:pt x="501594" y="0"/>
                </a:lnTo>
                <a:lnTo>
                  <a:pt x="501594" y="1253977"/>
                </a:lnTo>
                <a:lnTo>
                  <a:pt x="13447" y="13212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4724510" y="4739626"/>
            <a:ext cx="515041" cy="1286436"/>
          </a:xfrm>
          <a:custGeom>
            <a:avLst/>
            <a:gdLst>
              <a:gd name="connsiteX0" fmla="*/ 0 w 501594"/>
              <a:gd name="connsiteY0" fmla="*/ 0 h 1219200"/>
              <a:gd name="connsiteX1" fmla="*/ 501594 w 501594"/>
              <a:gd name="connsiteY1" fmla="*/ 0 h 1219200"/>
              <a:gd name="connsiteX2" fmla="*/ 501594 w 501594"/>
              <a:gd name="connsiteY2" fmla="*/ 1219200 h 1219200"/>
              <a:gd name="connsiteX3" fmla="*/ 0 w 501594"/>
              <a:gd name="connsiteY3" fmla="*/ 1219200 h 1219200"/>
              <a:gd name="connsiteX4" fmla="*/ 0 w 501594"/>
              <a:gd name="connsiteY4" fmla="*/ 0 h 1219200"/>
              <a:gd name="connsiteX0" fmla="*/ 0 w 501594"/>
              <a:gd name="connsiteY0" fmla="*/ 0 h 1219200"/>
              <a:gd name="connsiteX1" fmla="*/ 501594 w 501594"/>
              <a:gd name="connsiteY1" fmla="*/ 0 h 1219200"/>
              <a:gd name="connsiteX2" fmla="*/ 501594 w 501594"/>
              <a:gd name="connsiteY2" fmla="*/ 1219200 h 1219200"/>
              <a:gd name="connsiteX3" fmla="*/ 13447 w 501594"/>
              <a:gd name="connsiteY3" fmla="*/ 1084729 h 1219200"/>
              <a:gd name="connsiteX4" fmla="*/ 0 w 501594"/>
              <a:gd name="connsiteY4" fmla="*/ 0 h 1219200"/>
              <a:gd name="connsiteX0" fmla="*/ 13447 w 515041"/>
              <a:gd name="connsiteY0" fmla="*/ 0 h 1219200"/>
              <a:gd name="connsiteX1" fmla="*/ 515041 w 515041"/>
              <a:gd name="connsiteY1" fmla="*/ 0 h 1219200"/>
              <a:gd name="connsiteX2" fmla="*/ 515041 w 515041"/>
              <a:gd name="connsiteY2" fmla="*/ 1219200 h 1219200"/>
              <a:gd name="connsiteX3" fmla="*/ 0 w 515041"/>
              <a:gd name="connsiteY3" fmla="*/ 1030941 h 1219200"/>
              <a:gd name="connsiteX4" fmla="*/ 13447 w 515041"/>
              <a:gd name="connsiteY4" fmla="*/ 0 h 1219200"/>
              <a:gd name="connsiteX0" fmla="*/ 13447 w 528488"/>
              <a:gd name="connsiteY0" fmla="*/ 0 h 1299882"/>
              <a:gd name="connsiteX1" fmla="*/ 515041 w 528488"/>
              <a:gd name="connsiteY1" fmla="*/ 0 h 1299882"/>
              <a:gd name="connsiteX2" fmla="*/ 528488 w 528488"/>
              <a:gd name="connsiteY2" fmla="*/ 1299882 h 1299882"/>
              <a:gd name="connsiteX3" fmla="*/ 0 w 528488"/>
              <a:gd name="connsiteY3" fmla="*/ 1030941 h 1299882"/>
              <a:gd name="connsiteX4" fmla="*/ 13447 w 528488"/>
              <a:gd name="connsiteY4" fmla="*/ 0 h 1299882"/>
              <a:gd name="connsiteX0" fmla="*/ 13447 w 515041"/>
              <a:gd name="connsiteY0" fmla="*/ 0 h 1353671"/>
              <a:gd name="connsiteX1" fmla="*/ 515041 w 515041"/>
              <a:gd name="connsiteY1" fmla="*/ 0 h 1353671"/>
              <a:gd name="connsiteX2" fmla="*/ 515041 w 515041"/>
              <a:gd name="connsiteY2" fmla="*/ 1353671 h 1353671"/>
              <a:gd name="connsiteX3" fmla="*/ 0 w 515041"/>
              <a:gd name="connsiteY3" fmla="*/ 1030941 h 1353671"/>
              <a:gd name="connsiteX4" fmla="*/ 13447 w 515041"/>
              <a:gd name="connsiteY4" fmla="*/ 0 h 1353671"/>
              <a:gd name="connsiteX0" fmla="*/ 13447 w 515041"/>
              <a:gd name="connsiteY0" fmla="*/ 0 h 1326777"/>
              <a:gd name="connsiteX1" fmla="*/ 515041 w 515041"/>
              <a:gd name="connsiteY1" fmla="*/ 0 h 1326777"/>
              <a:gd name="connsiteX2" fmla="*/ 515041 w 515041"/>
              <a:gd name="connsiteY2" fmla="*/ 1326777 h 1326777"/>
              <a:gd name="connsiteX3" fmla="*/ 0 w 515041"/>
              <a:gd name="connsiteY3" fmla="*/ 1030941 h 1326777"/>
              <a:gd name="connsiteX4" fmla="*/ 13447 w 515041"/>
              <a:gd name="connsiteY4" fmla="*/ 0 h 1326777"/>
              <a:gd name="connsiteX0" fmla="*/ 13447 w 515041"/>
              <a:gd name="connsiteY0" fmla="*/ 0 h 1286436"/>
              <a:gd name="connsiteX1" fmla="*/ 515041 w 515041"/>
              <a:gd name="connsiteY1" fmla="*/ 0 h 1286436"/>
              <a:gd name="connsiteX2" fmla="*/ 515041 w 515041"/>
              <a:gd name="connsiteY2" fmla="*/ 1286436 h 1286436"/>
              <a:gd name="connsiteX3" fmla="*/ 0 w 515041"/>
              <a:gd name="connsiteY3" fmla="*/ 1030941 h 1286436"/>
              <a:gd name="connsiteX4" fmla="*/ 13447 w 515041"/>
              <a:gd name="connsiteY4" fmla="*/ 0 h 1286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041" h="1286436">
                <a:moveTo>
                  <a:pt x="13447" y="0"/>
                </a:moveTo>
                <a:lnTo>
                  <a:pt x="515041" y="0"/>
                </a:lnTo>
                <a:lnTo>
                  <a:pt x="515041" y="1286436"/>
                </a:lnTo>
                <a:lnTo>
                  <a:pt x="0" y="1030941"/>
                </a:lnTo>
                <a:lnTo>
                  <a:pt x="13447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Calculating Integral: Trapezoidal Rule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dirty="0" smtClean="0"/>
              <a:t>FIT2004: Lec-11: Topological Sort and Numerical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77153"/>
            <a:ext cx="8839200" cy="3290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width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area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to N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16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start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width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start is the x value of the lower left corner of the rectangle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u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f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start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v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f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start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width</a:t>
            </a:r>
            <a:r>
              <a:rPr lang="en-AU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start is the x value of the lower </a:t>
            </a:r>
            <a:r>
              <a:rPr lang="en-AU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right corner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area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w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*(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area</a:t>
            </a:r>
            <a:endParaRPr lang="en-AU" sz="1500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291360"/>
              </p:ext>
            </p:extLst>
          </p:nvPr>
        </p:nvGraphicFramePr>
        <p:xfrm>
          <a:off x="7129077" y="5234139"/>
          <a:ext cx="109086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3" imgW="431640" imgH="482400" progId="Equation.3">
                  <p:embed/>
                </p:oleObj>
              </mc:Choice>
              <mc:Fallback>
                <p:oleObj name="Equation" r:id="rId3" imgW="43164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29077" y="5234139"/>
                        <a:ext cx="1090863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719599" y="4697918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300999" y="4649979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63146" y="43463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8140493" y="48382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14999" y="2603290"/>
            <a:ext cx="0" cy="379751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972041" y="4724812"/>
            <a:ext cx="5476759" cy="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4383423" y="2557929"/>
            <a:ext cx="4531658" cy="3496022"/>
          </a:xfrm>
          <a:custGeom>
            <a:avLst/>
            <a:gdLst>
              <a:gd name="connsiteX0" fmla="*/ 3993776 w 3993776"/>
              <a:gd name="connsiteY0" fmla="*/ 782194 h 3766253"/>
              <a:gd name="connsiteX1" fmla="*/ 3079376 w 3993776"/>
              <a:gd name="connsiteY1" fmla="*/ 177076 h 3766253"/>
              <a:gd name="connsiteX2" fmla="*/ 1694329 w 3993776"/>
              <a:gd name="connsiteY2" fmla="*/ 3565735 h 3766253"/>
              <a:gd name="connsiteX3" fmla="*/ 0 w 3993776"/>
              <a:gd name="connsiteY3" fmla="*/ 3081641 h 3766253"/>
              <a:gd name="connsiteX0" fmla="*/ 3993776 w 3993776"/>
              <a:gd name="connsiteY0" fmla="*/ 685180 h 3660381"/>
              <a:gd name="connsiteX1" fmla="*/ 2998694 w 3993776"/>
              <a:gd name="connsiteY1" fmla="*/ 201086 h 3660381"/>
              <a:gd name="connsiteX2" fmla="*/ 1694329 w 3993776"/>
              <a:gd name="connsiteY2" fmla="*/ 3468721 h 3660381"/>
              <a:gd name="connsiteX3" fmla="*/ 0 w 3993776"/>
              <a:gd name="connsiteY3" fmla="*/ 2984627 h 3660381"/>
              <a:gd name="connsiteX0" fmla="*/ 4074458 w 4074458"/>
              <a:gd name="connsiteY0" fmla="*/ 513200 h 3757342"/>
              <a:gd name="connsiteX1" fmla="*/ 2998694 w 4074458"/>
              <a:gd name="connsiteY1" fmla="*/ 298047 h 3757342"/>
              <a:gd name="connsiteX2" fmla="*/ 1694329 w 4074458"/>
              <a:gd name="connsiteY2" fmla="*/ 3565682 h 3757342"/>
              <a:gd name="connsiteX3" fmla="*/ 0 w 4074458"/>
              <a:gd name="connsiteY3" fmla="*/ 3081588 h 3757342"/>
              <a:gd name="connsiteX0" fmla="*/ 4531658 w 4531658"/>
              <a:gd name="connsiteY0" fmla="*/ 528674 h 3745922"/>
              <a:gd name="connsiteX1" fmla="*/ 2998694 w 4531658"/>
              <a:gd name="connsiteY1" fmla="*/ 286627 h 3745922"/>
              <a:gd name="connsiteX2" fmla="*/ 1694329 w 4531658"/>
              <a:gd name="connsiteY2" fmla="*/ 3554262 h 3745922"/>
              <a:gd name="connsiteX3" fmla="*/ 0 w 4531658"/>
              <a:gd name="connsiteY3" fmla="*/ 3070168 h 3745922"/>
              <a:gd name="connsiteX0" fmla="*/ 4531658 w 4531658"/>
              <a:gd name="connsiteY0" fmla="*/ 396270 h 3596806"/>
              <a:gd name="connsiteX1" fmla="*/ 3173506 w 4531658"/>
              <a:gd name="connsiteY1" fmla="*/ 382823 h 3596806"/>
              <a:gd name="connsiteX2" fmla="*/ 1694329 w 4531658"/>
              <a:gd name="connsiteY2" fmla="*/ 3421858 h 3596806"/>
              <a:gd name="connsiteX3" fmla="*/ 0 w 4531658"/>
              <a:gd name="connsiteY3" fmla="*/ 2937764 h 3596806"/>
              <a:gd name="connsiteX0" fmla="*/ 4531658 w 4531658"/>
              <a:gd name="connsiteY0" fmla="*/ 513086 h 3713622"/>
              <a:gd name="connsiteX1" fmla="*/ 3173506 w 4531658"/>
              <a:gd name="connsiteY1" fmla="*/ 499639 h 3713622"/>
              <a:gd name="connsiteX2" fmla="*/ 1694329 w 4531658"/>
              <a:gd name="connsiteY2" fmla="*/ 3538674 h 3713622"/>
              <a:gd name="connsiteX3" fmla="*/ 0 w 4531658"/>
              <a:gd name="connsiteY3" fmla="*/ 3054580 h 3713622"/>
              <a:gd name="connsiteX0" fmla="*/ 4531658 w 4531658"/>
              <a:gd name="connsiteY0" fmla="*/ 388756 h 3496022"/>
              <a:gd name="connsiteX1" fmla="*/ 3173506 w 4531658"/>
              <a:gd name="connsiteY1" fmla="*/ 375309 h 3496022"/>
              <a:gd name="connsiteX2" fmla="*/ 1546411 w 4531658"/>
              <a:gd name="connsiteY2" fmla="*/ 3293320 h 3496022"/>
              <a:gd name="connsiteX3" fmla="*/ 0 w 4531658"/>
              <a:gd name="connsiteY3" fmla="*/ 2930250 h 3496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1658" h="3496022">
                <a:moveTo>
                  <a:pt x="4531658" y="388756"/>
                </a:moveTo>
                <a:cubicBezTo>
                  <a:pt x="4266078" y="-145765"/>
                  <a:pt x="3671047" y="-108785"/>
                  <a:pt x="3173506" y="375309"/>
                </a:cubicBezTo>
                <a:cubicBezTo>
                  <a:pt x="2675965" y="859403"/>
                  <a:pt x="2075329" y="2867497"/>
                  <a:pt x="1546411" y="3293320"/>
                </a:cubicBezTo>
                <a:cubicBezTo>
                  <a:pt x="1017493" y="3719144"/>
                  <a:pt x="590550" y="3414344"/>
                  <a:pt x="0" y="2930250"/>
                </a:cubicBezTo>
              </a:path>
            </a:pathLst>
          </a:custGeom>
          <a:noFill/>
          <a:ln w="2222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8300999" y="2418011"/>
            <a:ext cx="0" cy="230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2"/>
          </p:cNvCxnSpPr>
          <p:nvPr/>
        </p:nvCxnSpPr>
        <p:spPr>
          <a:xfrm>
            <a:off x="4719599" y="4715640"/>
            <a:ext cx="0" cy="1063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794812" y="4655798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301753" y="4648200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781800" y="4648200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248400" y="4648200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28447" y="4670612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30906" y="4661647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0621" y="4114800"/>
            <a:ext cx="4402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What if the root lies between a trapezoid?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Ignore – will add more error (if N is sufficiently large, the error is small)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Create one trapezoid for negative area and another for positive area! (requires the root of the function)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63146" y="4346308"/>
            <a:ext cx="1990054" cy="3243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94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Summary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FIT2004: Lec-11: Topological Sort and Numerical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461375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</a:rPr>
              <a:t>Content covered</a:t>
            </a:r>
          </a:p>
          <a:p>
            <a:r>
              <a:rPr lang="en-AU" sz="2000" dirty="0" smtClean="0"/>
              <a:t>Directed Acyclic Graphs and algorithms for topological sort</a:t>
            </a:r>
          </a:p>
          <a:p>
            <a:r>
              <a:rPr lang="en-AU" sz="2000" dirty="0" smtClean="0"/>
              <a:t>Numerical algorithms for computing root and integrals</a:t>
            </a:r>
          </a:p>
          <a:p>
            <a:pPr marL="0" indent="0">
              <a:buNone/>
            </a:pPr>
            <a:endParaRPr lang="en-AU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 smtClean="0"/>
              <a:t>Make sure you understand topological sort and numerical algorithms</a:t>
            </a:r>
          </a:p>
          <a:p>
            <a:r>
              <a:rPr lang="en-AU" sz="2000" dirty="0" smtClean="0"/>
              <a:t>Write programs for the numerical algorithms – these are very easy to implement and will significantly increase your understanding</a:t>
            </a:r>
          </a:p>
          <a:p>
            <a:pPr marL="0" indent="0">
              <a:buNone/>
            </a:pPr>
            <a:endParaRPr lang="en-AU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</a:rPr>
              <a:t>Coming Up Next</a:t>
            </a:r>
          </a:p>
          <a:p>
            <a:r>
              <a:rPr lang="en-AU" sz="2000" dirty="0" smtClean="0"/>
              <a:t>Primality Testing</a:t>
            </a:r>
          </a:p>
          <a:p>
            <a:r>
              <a:rPr lang="en-AU" sz="2000" dirty="0" smtClean="0"/>
              <a:t>Recursion and Design Principles</a:t>
            </a:r>
          </a:p>
          <a:p>
            <a:r>
              <a:rPr lang="en-AU" sz="2000" dirty="0" smtClean="0"/>
              <a:t>Format of the Final Exam and how/what to prepare</a:t>
            </a:r>
            <a:endParaRPr lang="en-AU" sz="2000" dirty="0"/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7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Announcements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842248" cy="5257800"/>
          </a:xfrm>
        </p:spPr>
        <p:txBody>
          <a:bodyPr>
            <a:normAutofit/>
          </a:bodyPr>
          <a:lstStyle/>
          <a:p>
            <a:r>
              <a:rPr lang="en-AU" dirty="0" smtClean="0"/>
              <a:t>Last assessment released</a:t>
            </a:r>
          </a:p>
          <a:p>
            <a:pPr lvl="1"/>
            <a:r>
              <a:rPr lang="en-AU" dirty="0" smtClean="0"/>
              <a:t>Due: 17-Oct-2016 10:00:00 </a:t>
            </a:r>
          </a:p>
          <a:p>
            <a:r>
              <a:rPr lang="en-AU" dirty="0" smtClean="0"/>
              <a:t>Programming Competition round 3 closes on Saturday 22-Oct-2016 23:59:00</a:t>
            </a:r>
          </a:p>
          <a:p>
            <a:pPr lvl="1"/>
            <a:r>
              <a:rPr lang="en-AU" dirty="0" smtClean="0"/>
              <a:t>Trophy and Certificates to be given next week</a:t>
            </a:r>
          </a:p>
          <a:p>
            <a:r>
              <a:rPr lang="en-AU" dirty="0" smtClean="0"/>
              <a:t>Start preparing for the final exam earlier</a:t>
            </a:r>
          </a:p>
          <a:p>
            <a:pPr lvl="1"/>
            <a:r>
              <a:rPr lang="en-AU" dirty="0" smtClean="0"/>
              <a:t>Listen to the lectures (or read slides)</a:t>
            </a:r>
          </a:p>
          <a:p>
            <a:pPr lvl="1"/>
            <a:r>
              <a:rPr lang="en-AU" dirty="0" smtClean="0"/>
              <a:t>Attempt tutorial questions</a:t>
            </a:r>
          </a:p>
          <a:p>
            <a:pPr lvl="1"/>
            <a:r>
              <a:rPr lang="en-AU" dirty="0" smtClean="0"/>
              <a:t>Attempt lab questions</a:t>
            </a:r>
          </a:p>
          <a:p>
            <a:pPr lvl="1"/>
            <a:r>
              <a:rPr lang="en-AU" dirty="0" smtClean="0"/>
              <a:t>Attempt past paper </a:t>
            </a:r>
            <a:r>
              <a:rPr lang="en-AU" dirty="0"/>
              <a:t> </a:t>
            </a:r>
            <a:r>
              <a:rPr lang="en-AU" dirty="0" smtClean="0"/>
              <a:t>- released</a:t>
            </a:r>
          </a:p>
          <a:p>
            <a:pPr lvl="1"/>
            <a:r>
              <a:rPr lang="en-AU" dirty="0" smtClean="0"/>
              <a:t>Most importantly, do not hesitate to seek help</a:t>
            </a:r>
          </a:p>
          <a:p>
            <a:endParaRPr lang="en-AU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FIT2004: Lec-11: Topological Sort and Numerical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4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Overview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FIT2004: Lec-11: Topological Sort and Numerical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9144000" cy="4572000"/>
          </a:xfrm>
        </p:spPr>
        <p:txBody>
          <a:bodyPr>
            <a:noAutofit/>
          </a:bodyPr>
          <a:lstStyle/>
          <a:p>
            <a:r>
              <a:rPr lang="en-AU" sz="2800" dirty="0" smtClean="0">
                <a:latin typeface="CMSS10"/>
              </a:rPr>
              <a:t>Directed Acyclic Graph (DAG)</a:t>
            </a:r>
          </a:p>
          <a:p>
            <a:r>
              <a:rPr lang="en-AU" sz="2800" dirty="0" smtClean="0">
                <a:latin typeface="CMSS10"/>
              </a:rPr>
              <a:t>Topological Sort on DAG</a:t>
            </a:r>
          </a:p>
          <a:p>
            <a:r>
              <a:rPr lang="en-AU" sz="2800" dirty="0" smtClean="0">
                <a:latin typeface="CMSS10"/>
              </a:rPr>
              <a:t>Numerical Algorithms</a:t>
            </a:r>
          </a:p>
          <a:p>
            <a:pPr lvl="1"/>
            <a:r>
              <a:rPr lang="en-AU" sz="2300" dirty="0" smtClean="0">
                <a:latin typeface="CMSS10"/>
              </a:rPr>
              <a:t>Finding root of a function</a:t>
            </a:r>
          </a:p>
          <a:p>
            <a:pPr lvl="1"/>
            <a:r>
              <a:rPr lang="en-AU" sz="2300" dirty="0" smtClean="0">
                <a:latin typeface="CMSS10"/>
              </a:rPr>
              <a:t>Numerical Integration</a:t>
            </a:r>
          </a:p>
          <a:p>
            <a:pPr lvl="1"/>
            <a:endParaRPr lang="en-AU" sz="2300" dirty="0" smtClean="0">
              <a:latin typeface="CMSS10"/>
            </a:endParaRPr>
          </a:p>
          <a:p>
            <a:pPr marL="0" indent="0">
              <a:buNone/>
            </a:pPr>
            <a:endParaRPr lang="en-AU" sz="2800" dirty="0" smtClean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6813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Recommended reading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FIT2004: Lec-11: Topological Sort and Numerical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9144000" cy="4572000"/>
          </a:xfrm>
        </p:spPr>
        <p:txBody>
          <a:bodyPr>
            <a:noAutofit/>
          </a:bodyPr>
          <a:lstStyle/>
          <a:p>
            <a:r>
              <a:rPr lang="en-AU" sz="2400" dirty="0" err="1"/>
              <a:t>Cormen</a:t>
            </a:r>
            <a:r>
              <a:rPr lang="en-AU" sz="2400" dirty="0"/>
              <a:t> et al. Introduction to </a:t>
            </a:r>
            <a:r>
              <a:rPr lang="en-AU" sz="2400" dirty="0" smtClean="0"/>
              <a:t>Algorithms.</a:t>
            </a:r>
          </a:p>
          <a:p>
            <a:pPr lvl="1"/>
            <a:r>
              <a:rPr lang="fr-FR" sz="1900" dirty="0" err="1" smtClean="0"/>
              <a:t>Chapter</a:t>
            </a:r>
            <a:r>
              <a:rPr lang="fr-FR" sz="1900" dirty="0" smtClean="0"/>
              <a:t> </a:t>
            </a:r>
            <a:r>
              <a:rPr lang="fr-FR" sz="1900" dirty="0"/>
              <a:t>23, Pages 624-638</a:t>
            </a:r>
          </a:p>
          <a:p>
            <a:endParaRPr lang="en-AU" sz="2400" dirty="0" smtClean="0">
              <a:hlinkClick r:id="rId2"/>
            </a:endParaRPr>
          </a:p>
          <a:p>
            <a:r>
              <a:rPr lang="en-AU" sz="2400" dirty="0" smtClean="0">
                <a:hlinkClick r:id="rId3"/>
              </a:rPr>
              <a:t>http://</a:t>
            </a:r>
            <a:r>
              <a:rPr lang="en-AU" sz="2400" dirty="0">
                <a:hlinkClick r:id="rId3"/>
              </a:rPr>
              <a:t>www.csse.monash.edu.au/~lloyd/tildeAlgDS/Graph/DAG</a:t>
            </a:r>
            <a:r>
              <a:rPr lang="en-AU" sz="2400" dirty="0" smtClean="0">
                <a:hlinkClick r:id="rId3"/>
              </a:rPr>
              <a:t>/</a:t>
            </a:r>
            <a:endParaRPr lang="en-AU" sz="2400" dirty="0" smtClean="0"/>
          </a:p>
          <a:p>
            <a:endParaRPr lang="en-AU" sz="2400" dirty="0" smtClean="0">
              <a:hlinkClick r:id="rId4"/>
            </a:endParaRPr>
          </a:p>
          <a:p>
            <a:r>
              <a:rPr lang="en-AU" sz="2400" dirty="0" smtClean="0">
                <a:hlinkClick r:id="rId4"/>
              </a:rPr>
              <a:t>http</a:t>
            </a:r>
            <a:r>
              <a:rPr lang="en-AU" sz="2400" dirty="0">
                <a:hlinkClick r:id="rId4"/>
              </a:rPr>
              <a:t>://www.csse.monash.edu.au/~lloyd/tildeAlgDS/Numerical/Integration</a:t>
            </a:r>
            <a:r>
              <a:rPr lang="en-AU" sz="2400" dirty="0" smtClean="0">
                <a:hlinkClick r:id="rId4"/>
              </a:rPr>
              <a:t>/</a:t>
            </a:r>
            <a:endParaRPr lang="en-AU" sz="2400" dirty="0" smtClean="0"/>
          </a:p>
          <a:p>
            <a:endParaRPr lang="en-AU" sz="2400" dirty="0" smtClean="0"/>
          </a:p>
          <a:p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42095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Directed Acyclic Graph (DAG)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FIT2004: Lec-11: Topological Sort and Numerical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 smtClean="0"/>
              <a:t>A Directed Acyclic Graph (DAG) is </a:t>
            </a:r>
          </a:p>
          <a:p>
            <a:r>
              <a:rPr lang="en-AU" sz="2000" dirty="0" smtClean="0">
                <a:solidFill>
                  <a:srgbClr val="FF0000"/>
                </a:solidFill>
              </a:rPr>
              <a:t>D</a:t>
            </a:r>
            <a:r>
              <a:rPr lang="en-AU" sz="2000" dirty="0" smtClean="0"/>
              <a:t>irected</a:t>
            </a:r>
          </a:p>
          <a:p>
            <a:r>
              <a:rPr lang="en-AU" sz="2000" dirty="0" err="1" smtClean="0">
                <a:solidFill>
                  <a:srgbClr val="FF0000"/>
                </a:solidFill>
              </a:rPr>
              <a:t>A</a:t>
            </a:r>
            <a:r>
              <a:rPr lang="en-AU" sz="2000" dirty="0" err="1" smtClean="0"/>
              <a:t>cylcic</a:t>
            </a:r>
            <a:r>
              <a:rPr lang="en-AU" sz="2000" dirty="0" smtClean="0"/>
              <a:t> – has no cycles</a:t>
            </a:r>
          </a:p>
          <a:p>
            <a:r>
              <a:rPr lang="en-AU" sz="2000" dirty="0" smtClean="0">
                <a:solidFill>
                  <a:srgbClr val="FF0000"/>
                </a:solidFill>
              </a:rPr>
              <a:t>G</a:t>
            </a:r>
            <a:r>
              <a:rPr lang="en-AU" sz="2000" dirty="0" smtClean="0"/>
              <a:t>raph</a:t>
            </a:r>
          </a:p>
          <a:p>
            <a:pPr marL="0" indent="0">
              <a:buNone/>
            </a:pPr>
            <a:r>
              <a:rPr lang="en-AU" sz="2000" dirty="0" smtClean="0"/>
              <a:t>Which of the two graphs is a DAG?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4729431" y="3733800"/>
            <a:ext cx="4033569" cy="1877923"/>
            <a:chOff x="4729431" y="3733800"/>
            <a:chExt cx="4033569" cy="1877923"/>
          </a:xfrm>
        </p:grpSpPr>
        <p:sp>
          <p:nvSpPr>
            <p:cNvPr id="31" name="Oval 30"/>
            <p:cNvSpPr/>
            <p:nvPr/>
          </p:nvSpPr>
          <p:spPr>
            <a:xfrm>
              <a:off x="6177231" y="5073073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58813" y="514708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6177231" y="37338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68800" y="380780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B</a:t>
              </a:r>
              <a:endParaRPr lang="en-AU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8256677" y="51054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338259" y="517940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8207554" y="37338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89136" y="380780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729431" y="438810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21000" y="445660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A</a:t>
              </a:r>
              <a:endParaRPr lang="en-AU" dirty="0"/>
            </a:p>
          </p:txBody>
        </p:sp>
        <p:cxnSp>
          <p:nvCxnSpPr>
            <p:cNvPr id="41" name="Straight Connector 40"/>
            <p:cNvCxnSpPr>
              <a:stCxn id="39" idx="7"/>
              <a:endCxn id="33" idx="2"/>
            </p:cNvCxnSpPr>
            <p:nvPr/>
          </p:nvCxnSpPr>
          <p:spPr>
            <a:xfrm flipV="1">
              <a:off x="5161605" y="3986962"/>
              <a:ext cx="1015626" cy="47529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31" idx="2"/>
            </p:cNvCxnSpPr>
            <p:nvPr/>
          </p:nvCxnSpPr>
          <p:spPr>
            <a:xfrm>
              <a:off x="5159554" y="4825936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3" idx="6"/>
              <a:endCxn id="37" idx="2"/>
            </p:cNvCxnSpPr>
            <p:nvPr/>
          </p:nvCxnSpPr>
          <p:spPr>
            <a:xfrm>
              <a:off x="6683554" y="3986962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5" idx="0"/>
              <a:endCxn id="37" idx="4"/>
            </p:cNvCxnSpPr>
            <p:nvPr/>
          </p:nvCxnSpPr>
          <p:spPr>
            <a:xfrm flipH="1" flipV="1">
              <a:off x="8460716" y="4240123"/>
              <a:ext cx="49123" cy="86527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7" idx="3"/>
              <a:endCxn id="31" idx="7"/>
            </p:cNvCxnSpPr>
            <p:nvPr/>
          </p:nvCxnSpPr>
          <p:spPr>
            <a:xfrm flipH="1">
              <a:off x="6609405" y="4165974"/>
              <a:ext cx="1672298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35" idx="2"/>
            </p:cNvCxnSpPr>
            <p:nvPr/>
          </p:nvCxnSpPr>
          <p:spPr>
            <a:xfrm flipV="1">
              <a:off x="6672750" y="5358562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3" idx="4"/>
              <a:endCxn id="31" idx="0"/>
            </p:cNvCxnSpPr>
            <p:nvPr/>
          </p:nvCxnSpPr>
          <p:spPr>
            <a:xfrm>
              <a:off x="6430393" y="4240123"/>
              <a:ext cx="0" cy="83295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3421" y="3733799"/>
            <a:ext cx="4033569" cy="1877923"/>
            <a:chOff x="353421" y="3733799"/>
            <a:chExt cx="4033569" cy="1877923"/>
          </a:xfrm>
        </p:grpSpPr>
        <p:grpSp>
          <p:nvGrpSpPr>
            <p:cNvPr id="29" name="Group 28"/>
            <p:cNvGrpSpPr/>
            <p:nvPr/>
          </p:nvGrpSpPr>
          <p:grpSpPr>
            <a:xfrm>
              <a:off x="353421" y="3733799"/>
              <a:ext cx="4033569" cy="1877923"/>
              <a:chOff x="2109360" y="3774369"/>
              <a:chExt cx="4033569" cy="187792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557160" y="5113642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38742" y="5187649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C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557160" y="3774369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648729" y="384837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B</a:t>
                </a:r>
                <a:endParaRPr lang="en-AU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636606" y="5145969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718188" y="521997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E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587483" y="3774369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669065" y="3848376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D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109360" y="4428676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200929" y="449717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A</a:t>
                </a:r>
                <a:endParaRPr lang="en-AU" dirty="0"/>
              </a:p>
            </p:txBody>
          </p:sp>
          <p:cxnSp>
            <p:nvCxnSpPr>
              <p:cNvPr id="16" name="Straight Connector 15"/>
              <p:cNvCxnSpPr>
                <a:stCxn id="14" idx="7"/>
                <a:endCxn id="8" idx="2"/>
              </p:cNvCxnSpPr>
              <p:nvPr/>
            </p:nvCxnSpPr>
            <p:spPr>
              <a:xfrm flipV="1">
                <a:off x="2541534" y="4027531"/>
                <a:ext cx="1015626" cy="475294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6" idx="2"/>
              </p:cNvCxnSpPr>
              <p:nvPr/>
            </p:nvCxnSpPr>
            <p:spPr>
              <a:xfrm>
                <a:off x="2539483" y="4866505"/>
                <a:ext cx="1017677" cy="500299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8" idx="6"/>
                <a:endCxn id="12" idx="2"/>
              </p:cNvCxnSpPr>
              <p:nvPr/>
            </p:nvCxnSpPr>
            <p:spPr>
              <a:xfrm>
                <a:off x="4063483" y="4027531"/>
                <a:ext cx="1524000" cy="0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0" idx="7"/>
                <a:endCxn id="12" idx="5"/>
              </p:cNvCxnSpPr>
              <p:nvPr/>
            </p:nvCxnSpPr>
            <p:spPr>
              <a:xfrm flipH="1" flipV="1">
                <a:off x="6019657" y="4206543"/>
                <a:ext cx="49123" cy="1013575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6" idx="6"/>
              </p:cNvCxnSpPr>
              <p:nvPr/>
            </p:nvCxnSpPr>
            <p:spPr>
              <a:xfrm flipV="1">
                <a:off x="4063483" y="4179931"/>
                <a:ext cx="1524000" cy="1186873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endCxn id="10" idx="2"/>
              </p:cNvCxnSpPr>
              <p:nvPr/>
            </p:nvCxnSpPr>
            <p:spPr>
              <a:xfrm flipV="1">
                <a:off x="4052679" y="5399131"/>
                <a:ext cx="1583927" cy="76461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>
              <a:stCxn id="6" idx="0"/>
              <a:endCxn id="8" idx="4"/>
            </p:cNvCxnSpPr>
            <p:nvPr/>
          </p:nvCxnSpPr>
          <p:spPr>
            <a:xfrm flipV="1">
              <a:off x="2054383" y="4240122"/>
              <a:ext cx="0" cy="83295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600200" y="58674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Graph 1</a:t>
            </a:r>
            <a:endParaRPr lang="en-AU" dirty="0"/>
          </a:p>
        </p:txBody>
      </p:sp>
      <p:sp>
        <p:nvSpPr>
          <p:cNvPr id="48" name="TextBox 47"/>
          <p:cNvSpPr txBox="1"/>
          <p:nvPr/>
        </p:nvSpPr>
        <p:spPr>
          <a:xfrm>
            <a:off x="6607354" y="583513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Graph 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360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DAG: Examples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FIT2004: Lec-11: Topological Sort and Numerical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4572000"/>
          </a:xfrm>
        </p:spPr>
        <p:txBody>
          <a:bodyPr>
            <a:noAutofit/>
          </a:bodyPr>
          <a:lstStyle/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sub-tasks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of a project and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“</a:t>
            </a:r>
            <a:r>
              <a:rPr lang="en-AU" sz="2000" dirty="0" smtClean="0">
                <a:solidFill>
                  <a:srgbClr val="800080"/>
                </a:solidFill>
                <a:latin typeface="txbtt"/>
              </a:rPr>
              <a:t>must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finish </a:t>
            </a:r>
            <a:r>
              <a:rPr lang="en-AU" sz="2000" dirty="0" smtClean="0">
                <a:solidFill>
                  <a:srgbClr val="800080"/>
                </a:solidFill>
                <a:latin typeface="txbtt"/>
              </a:rPr>
              <a:t>before” </a:t>
            </a:r>
          </a:p>
          <a:p>
            <a:pPr lvl="1"/>
            <a:r>
              <a:rPr lang="en-AU" sz="1500" dirty="0" smtClean="0">
                <a:solidFill>
                  <a:srgbClr val="800080"/>
                </a:solidFill>
                <a:latin typeface="txbtt"/>
              </a:rPr>
              <a:t> </a:t>
            </a:r>
            <a:r>
              <a:rPr lang="en-AU" sz="1500" dirty="0" smtClean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B means task A must finish before task </a:t>
            </a:r>
            <a:r>
              <a:rPr lang="en-AU" sz="15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A</a:t>
            </a:r>
            <a:endParaRPr lang="en-AU" sz="15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so, DAGs useful in project management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relationships between subjects for your degree 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--  </a:t>
            </a:r>
            <a:r>
              <a:rPr lang="en-AU" sz="2000" dirty="0" smtClean="0">
                <a:solidFill>
                  <a:srgbClr val="800080"/>
                </a:solidFill>
                <a:latin typeface="txbtt"/>
              </a:rPr>
              <a:t>“is prerequisite for” </a:t>
            </a:r>
          </a:p>
          <a:p>
            <a:pPr lvl="1"/>
            <a:r>
              <a:rPr lang="en-AU" sz="1500" dirty="0" smtClean="0">
                <a:solidFill>
                  <a:srgbClr val="000000"/>
                </a:solidFill>
                <a:latin typeface="CMSS10"/>
              </a:rPr>
              <a:t>A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B means subject A must be completed before enrolling in subject </a:t>
            </a:r>
            <a:r>
              <a:rPr lang="en-AU" sz="15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B</a:t>
            </a:r>
            <a:endParaRPr lang="en-AU" sz="15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people genealogy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– “</a:t>
            </a:r>
            <a:r>
              <a:rPr lang="en-AU" sz="2000" dirty="0" smtClean="0">
                <a:solidFill>
                  <a:srgbClr val="800080"/>
                </a:solidFill>
                <a:latin typeface="txbtt"/>
              </a:rPr>
              <a:t>is an ancestor of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” </a:t>
            </a:r>
          </a:p>
          <a:p>
            <a:pPr lvl="1"/>
            <a:r>
              <a:rPr lang="en-AU" sz="1500" dirty="0" smtClean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15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B means A is an ancestor of B</a:t>
            </a:r>
            <a:endParaRPr lang="en-AU" sz="15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power sets and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“</a:t>
            </a:r>
            <a:r>
              <a:rPr lang="en-AU" sz="2000" dirty="0" smtClean="0">
                <a:solidFill>
                  <a:srgbClr val="800080"/>
                </a:solidFill>
                <a:latin typeface="txbtt"/>
              </a:rPr>
              <a:t>is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a subset </a:t>
            </a:r>
            <a:r>
              <a:rPr lang="en-AU" sz="2000" dirty="0" smtClean="0">
                <a:solidFill>
                  <a:srgbClr val="800080"/>
                </a:solidFill>
                <a:latin typeface="txbtt"/>
              </a:rPr>
              <a:t>of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“ </a:t>
            </a:r>
          </a:p>
          <a:p>
            <a:pPr lvl="1"/>
            <a:r>
              <a:rPr lang="en-AU" sz="1500" dirty="0" smtClean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15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B means A is a subset of B</a:t>
            </a:r>
            <a:endParaRPr lang="en-AU" sz="15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228600" y="4446677"/>
            <a:ext cx="4033569" cy="1877923"/>
            <a:chOff x="2109360" y="3774369"/>
            <a:chExt cx="4033569" cy="1877923"/>
          </a:xfrm>
        </p:grpSpPr>
        <p:sp>
          <p:nvSpPr>
            <p:cNvPr id="6" name="Oval 5"/>
            <p:cNvSpPr/>
            <p:nvPr/>
          </p:nvSpPr>
          <p:spPr>
            <a:xfrm>
              <a:off x="3557160" y="5113642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8742" y="518764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557160" y="3774369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48729" y="384837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B</a:t>
              </a:r>
              <a:endParaRPr lang="en-AU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6606" y="5145969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18188" y="521997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587483" y="3774369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69065" y="38483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109360" y="4428676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00929" y="449717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A</a:t>
              </a:r>
              <a:endParaRPr lang="en-AU" dirty="0"/>
            </a:p>
          </p:txBody>
        </p:sp>
        <p:cxnSp>
          <p:nvCxnSpPr>
            <p:cNvPr id="16" name="Straight Connector 15"/>
            <p:cNvCxnSpPr>
              <a:stCxn id="14" idx="7"/>
              <a:endCxn id="8" idx="2"/>
            </p:cNvCxnSpPr>
            <p:nvPr/>
          </p:nvCxnSpPr>
          <p:spPr>
            <a:xfrm flipV="1">
              <a:off x="2541534" y="4027531"/>
              <a:ext cx="1015626" cy="47529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6" idx="2"/>
            </p:cNvCxnSpPr>
            <p:nvPr/>
          </p:nvCxnSpPr>
          <p:spPr>
            <a:xfrm>
              <a:off x="2539483" y="4866505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6"/>
              <a:endCxn id="12" idx="2"/>
            </p:cNvCxnSpPr>
            <p:nvPr/>
          </p:nvCxnSpPr>
          <p:spPr>
            <a:xfrm>
              <a:off x="4063483" y="4027531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7"/>
              <a:endCxn id="12" idx="5"/>
            </p:cNvCxnSpPr>
            <p:nvPr/>
          </p:nvCxnSpPr>
          <p:spPr>
            <a:xfrm flipH="1" flipV="1">
              <a:off x="6019657" y="4206543"/>
              <a:ext cx="49123" cy="1013575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6"/>
            </p:cNvCxnSpPr>
            <p:nvPr/>
          </p:nvCxnSpPr>
          <p:spPr>
            <a:xfrm flipV="1">
              <a:off x="4063483" y="4179931"/>
              <a:ext cx="1524000" cy="11868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10" idx="2"/>
            </p:cNvCxnSpPr>
            <p:nvPr/>
          </p:nvCxnSpPr>
          <p:spPr>
            <a:xfrm flipV="1">
              <a:off x="4052679" y="5399131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505246"/>
            <a:ext cx="3073485" cy="253386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096000" y="601980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hlinkClick r:id="rId3"/>
              </a:rPr>
              <a:t>Source: </a:t>
            </a:r>
            <a:r>
              <a:rPr lang="en-AU" dirty="0" err="1" smtClean="0">
                <a:hlinkClick r:id="rId3"/>
              </a:rPr>
              <a:t>wikipedia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29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Topological Sort of a DAG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FIT2004: Lec-11: Topological Sort and Numerical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169" y="1040186"/>
            <a:ext cx="8763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 smtClean="0"/>
              <a:t>Partial order of vertices in a DAG</a:t>
            </a:r>
          </a:p>
          <a:p>
            <a:r>
              <a:rPr lang="en-AU" sz="2000" dirty="0" smtClean="0"/>
              <a:t>A &lt; B if A</a:t>
            </a:r>
            <a:r>
              <a:rPr lang="en-AU" sz="2000" dirty="0" smtClean="0">
                <a:sym typeface="Wingdings" panose="05000000000000000000" pitchFamily="2" charset="2"/>
              </a:rPr>
              <a:t>B. </a:t>
            </a:r>
          </a:p>
          <a:p>
            <a:pPr lvl="1"/>
            <a:r>
              <a:rPr lang="en-AU" sz="1500" dirty="0" smtClean="0">
                <a:sym typeface="Wingdings" panose="05000000000000000000" pitchFamily="2" charset="2"/>
              </a:rPr>
              <a:t>Note that if A  B and BD, we have A &lt; B and B &lt; D which implies that A &lt; D (i.e., transitivity).</a:t>
            </a:r>
          </a:p>
          <a:p>
            <a:r>
              <a:rPr lang="en-AU" sz="2000" dirty="0" smtClean="0">
                <a:sym typeface="Wingdings" panose="05000000000000000000" pitchFamily="2" charset="2"/>
              </a:rPr>
              <a:t>Some vertices may be incomparable (e.g., B and C are incomparable), i.e. A&lt; B and A &lt; C but we do not know whether C &lt; B or B &lt; C.</a:t>
            </a:r>
          </a:p>
          <a:p>
            <a:pPr marL="0" indent="0">
              <a:buNone/>
            </a:pPr>
            <a:endParaRPr lang="en-AU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sz="2000" dirty="0" smtClean="0">
                <a:sym typeface="Wingdings" panose="05000000000000000000" pitchFamily="2" charset="2"/>
              </a:rPr>
              <a:t>A topological Sort</a:t>
            </a:r>
          </a:p>
          <a:p>
            <a:pPr lvl="1"/>
            <a:r>
              <a:rPr lang="en-AU" sz="1500" dirty="0" smtClean="0">
                <a:solidFill>
                  <a:srgbClr val="000000"/>
                </a:solidFill>
                <a:latin typeface="CMSS10"/>
              </a:rPr>
              <a:t>is a permutation of the vertices in the original DAG</a:t>
            </a:r>
          </a:p>
          <a:p>
            <a:pPr lvl="1"/>
            <a:r>
              <a:rPr lang="en-AU" sz="1500" dirty="0" smtClean="0">
                <a:solidFill>
                  <a:srgbClr val="000000"/>
                </a:solidFill>
                <a:latin typeface="CMSS10"/>
              </a:rPr>
              <a:t>such 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that for every directed edge </a:t>
            </a:r>
            <a:r>
              <a:rPr lang="en-AU" sz="1500" dirty="0" err="1" smtClean="0">
                <a:solidFill>
                  <a:srgbClr val="000000"/>
                </a:solidFill>
                <a:latin typeface="CMSS10"/>
              </a:rPr>
              <a:t>u</a:t>
            </a:r>
            <a:r>
              <a:rPr lang="en-AU" sz="1500" dirty="0" err="1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v</a:t>
            </a:r>
            <a:r>
              <a:rPr lang="en-AU" sz="15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</a:t>
            </a:r>
            <a:r>
              <a:rPr lang="en-AU" sz="1500" dirty="0" smtClean="0">
                <a:solidFill>
                  <a:srgbClr val="000000"/>
                </a:solidFill>
                <a:latin typeface="CMSS10"/>
              </a:rPr>
              <a:t>of 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1500" dirty="0" smtClean="0">
                <a:solidFill>
                  <a:srgbClr val="000000"/>
                </a:solidFill>
                <a:latin typeface="CMSS10"/>
              </a:rPr>
              <a:t>DAG</a:t>
            </a:r>
          </a:p>
          <a:p>
            <a:pPr lvl="1"/>
            <a:r>
              <a:rPr lang="en-AU" sz="1500" dirty="0" smtClean="0">
                <a:solidFill>
                  <a:srgbClr val="000000"/>
                </a:solidFill>
                <a:latin typeface="CMSS10"/>
              </a:rPr>
              <a:t>u appears before v in the permutation</a:t>
            </a:r>
          </a:p>
          <a:p>
            <a:pPr marL="0" indent="0">
              <a:buNone/>
            </a:pPr>
            <a:endParaRPr lang="en-AU" sz="20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Example:  A, B, C, E, D</a:t>
            </a:r>
          </a:p>
          <a:p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Topological sort of a DAG of “is prerequisite of” example  gives an ordering of the subjects for studying your degree, one at a time, while obeying </a:t>
            </a:r>
            <a:r>
              <a:rPr lang="en-AU" sz="1800" dirty="0" err="1" smtClean="0">
                <a:solidFill>
                  <a:srgbClr val="000000"/>
                </a:solidFill>
                <a:latin typeface="CMSS10"/>
              </a:rPr>
              <a:t>prerequisise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 rules.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958031" y="3810000"/>
            <a:ext cx="4033569" cy="1877923"/>
            <a:chOff x="2109360" y="3774369"/>
            <a:chExt cx="4033569" cy="1877923"/>
          </a:xfrm>
        </p:grpSpPr>
        <p:sp>
          <p:nvSpPr>
            <p:cNvPr id="6" name="Oval 5"/>
            <p:cNvSpPr/>
            <p:nvPr/>
          </p:nvSpPr>
          <p:spPr>
            <a:xfrm>
              <a:off x="3557160" y="5113642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8742" y="518764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557160" y="3774369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48729" y="384837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B</a:t>
              </a:r>
              <a:endParaRPr lang="en-AU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6606" y="5145969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18188" y="521997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587483" y="3774369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69065" y="38483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109360" y="4428676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00929" y="449717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A</a:t>
              </a:r>
              <a:endParaRPr lang="en-AU" dirty="0"/>
            </a:p>
          </p:txBody>
        </p:sp>
        <p:cxnSp>
          <p:nvCxnSpPr>
            <p:cNvPr id="16" name="Straight Connector 15"/>
            <p:cNvCxnSpPr>
              <a:stCxn id="14" idx="7"/>
              <a:endCxn id="8" idx="2"/>
            </p:cNvCxnSpPr>
            <p:nvPr/>
          </p:nvCxnSpPr>
          <p:spPr>
            <a:xfrm flipV="1">
              <a:off x="2541534" y="4027531"/>
              <a:ext cx="1015626" cy="47529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6" idx="2"/>
            </p:cNvCxnSpPr>
            <p:nvPr/>
          </p:nvCxnSpPr>
          <p:spPr>
            <a:xfrm>
              <a:off x="2539483" y="4866505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6"/>
              <a:endCxn id="12" idx="2"/>
            </p:cNvCxnSpPr>
            <p:nvPr/>
          </p:nvCxnSpPr>
          <p:spPr>
            <a:xfrm>
              <a:off x="4063483" y="4027531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7"/>
              <a:endCxn id="12" idx="5"/>
            </p:cNvCxnSpPr>
            <p:nvPr/>
          </p:nvCxnSpPr>
          <p:spPr>
            <a:xfrm flipH="1" flipV="1">
              <a:off x="6019657" y="4206543"/>
              <a:ext cx="49123" cy="1013575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6"/>
            </p:cNvCxnSpPr>
            <p:nvPr/>
          </p:nvCxnSpPr>
          <p:spPr>
            <a:xfrm flipV="1">
              <a:off x="4063483" y="4179931"/>
              <a:ext cx="1524000" cy="11868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10" idx="2"/>
            </p:cNvCxnSpPr>
            <p:nvPr/>
          </p:nvCxnSpPr>
          <p:spPr>
            <a:xfrm flipV="1">
              <a:off x="4052679" y="5399131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731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Topological Sort of a DAG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FIT2004: Lec-11: Topological Sort and Numerical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169" y="1040186"/>
            <a:ext cx="8763000" cy="4572000"/>
          </a:xfrm>
        </p:spPr>
        <p:txBody>
          <a:bodyPr>
            <a:noAutofit/>
          </a:bodyPr>
          <a:lstStyle/>
          <a:p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A DAG can have many valid topological sorts, e.g., let u and v be two incomparable vertices,  u may appear before or after v.</a:t>
            </a: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Which of these is not a valid topological sort of the DAG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A, B, C, E,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D</a:t>
            </a:r>
            <a:endParaRPr lang="en-AU" sz="1800" dirty="0" smtClean="0">
              <a:solidFill>
                <a:srgbClr val="000000"/>
              </a:solidFill>
              <a:latin typeface="CMSS1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A, C, B, E,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D</a:t>
            </a:r>
            <a:endParaRPr lang="en-AU" sz="1800" dirty="0" smtClean="0">
              <a:solidFill>
                <a:srgbClr val="000000"/>
              </a:solidFill>
              <a:latin typeface="CMSS1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A, C, E, B, D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A, B, C, E, D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A, B, E, C, D</a:t>
            </a:r>
          </a:p>
          <a:p>
            <a:pPr marL="342900" indent="-342900">
              <a:buFont typeface="+mj-lt"/>
              <a:buAutoNum type="arabicPeriod"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958031" y="3810000"/>
            <a:ext cx="4033569" cy="1877923"/>
            <a:chOff x="2109360" y="3774369"/>
            <a:chExt cx="4033569" cy="1877923"/>
          </a:xfrm>
        </p:grpSpPr>
        <p:sp>
          <p:nvSpPr>
            <p:cNvPr id="6" name="Oval 5"/>
            <p:cNvSpPr/>
            <p:nvPr/>
          </p:nvSpPr>
          <p:spPr>
            <a:xfrm>
              <a:off x="3557160" y="5113642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8742" y="518764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557160" y="3774369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48729" y="384837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B</a:t>
              </a:r>
              <a:endParaRPr lang="en-AU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6606" y="5145969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18188" y="521997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587483" y="3774369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69065" y="38483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109360" y="4428676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00929" y="449717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A</a:t>
              </a:r>
              <a:endParaRPr lang="en-AU" dirty="0"/>
            </a:p>
          </p:txBody>
        </p:sp>
        <p:cxnSp>
          <p:nvCxnSpPr>
            <p:cNvPr id="16" name="Straight Connector 15"/>
            <p:cNvCxnSpPr>
              <a:stCxn id="14" idx="7"/>
              <a:endCxn id="8" idx="2"/>
            </p:cNvCxnSpPr>
            <p:nvPr/>
          </p:nvCxnSpPr>
          <p:spPr>
            <a:xfrm flipV="1">
              <a:off x="2541534" y="4027531"/>
              <a:ext cx="1015626" cy="47529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6" idx="2"/>
            </p:cNvCxnSpPr>
            <p:nvPr/>
          </p:nvCxnSpPr>
          <p:spPr>
            <a:xfrm>
              <a:off x="2539483" y="4866505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6"/>
              <a:endCxn id="12" idx="2"/>
            </p:cNvCxnSpPr>
            <p:nvPr/>
          </p:nvCxnSpPr>
          <p:spPr>
            <a:xfrm>
              <a:off x="4063483" y="4027531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7"/>
              <a:endCxn id="12" idx="5"/>
            </p:cNvCxnSpPr>
            <p:nvPr/>
          </p:nvCxnSpPr>
          <p:spPr>
            <a:xfrm flipH="1" flipV="1">
              <a:off x="6019657" y="4206543"/>
              <a:ext cx="49123" cy="1013575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6"/>
            </p:cNvCxnSpPr>
            <p:nvPr/>
          </p:nvCxnSpPr>
          <p:spPr>
            <a:xfrm flipV="1">
              <a:off x="4063483" y="4179931"/>
              <a:ext cx="1524000" cy="11868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10" idx="2"/>
            </p:cNvCxnSpPr>
            <p:nvPr/>
          </p:nvCxnSpPr>
          <p:spPr>
            <a:xfrm flipV="1">
              <a:off x="4052679" y="5399131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321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6653</TotalTime>
  <Words>1946</Words>
  <Application>Microsoft Office PowerPoint</Application>
  <PresentationFormat>On-screen Show (4:3)</PresentationFormat>
  <Paragraphs>390</Paragraphs>
  <Slides>26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Civic</vt:lpstr>
      <vt:lpstr>Equation</vt:lpstr>
      <vt:lpstr>Faculty of Information Technology,  Monash University</vt:lpstr>
      <vt:lpstr>FIT2004, S2/2016</vt:lpstr>
      <vt:lpstr>Announcements</vt:lpstr>
      <vt:lpstr>Overview</vt:lpstr>
      <vt:lpstr>Recommended reading</vt:lpstr>
      <vt:lpstr>Directed Acyclic Graph (DAG)</vt:lpstr>
      <vt:lpstr>DAG: Examples</vt:lpstr>
      <vt:lpstr>Topological Sort of a DAG</vt:lpstr>
      <vt:lpstr>Topological Sort of a DAG</vt:lpstr>
      <vt:lpstr>Kahn’s Algorithm</vt:lpstr>
      <vt:lpstr>Kahn’s Algorithm: Complexity</vt:lpstr>
      <vt:lpstr>Depth First Search</vt:lpstr>
      <vt:lpstr>Algorithms to solve f(x) = 0</vt:lpstr>
      <vt:lpstr>Algorithms to Solve f(x) = 0</vt:lpstr>
      <vt:lpstr>Interval Bisection Method</vt:lpstr>
      <vt:lpstr>Interval Bisection Method</vt:lpstr>
      <vt:lpstr>Newton’s Method</vt:lpstr>
      <vt:lpstr>Intuition behind Newton’s Method</vt:lpstr>
      <vt:lpstr>Limitations of Newton’s Method</vt:lpstr>
      <vt:lpstr>Calculating Integral</vt:lpstr>
      <vt:lpstr>Calculating Integral: Rectangle Rule</vt:lpstr>
      <vt:lpstr>Calculating Integral: Rectangle Rule</vt:lpstr>
      <vt:lpstr>Calculating Integral: Trapezoidal Rule</vt:lpstr>
      <vt:lpstr>Calculating Integral: Trapezoidal Rule</vt:lpstr>
      <vt:lpstr>Calculating Integral: Trapezoidal Rule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cse</cp:lastModifiedBy>
  <cp:revision>4325</cp:revision>
  <dcterms:created xsi:type="dcterms:W3CDTF">2006-08-16T00:00:00Z</dcterms:created>
  <dcterms:modified xsi:type="dcterms:W3CDTF">2016-10-10T05:02:04Z</dcterms:modified>
</cp:coreProperties>
</file>