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48"/>
  </p:notesMasterIdLst>
  <p:handoutMasterIdLst>
    <p:handoutMasterId r:id="rId49"/>
  </p:handoutMasterIdLst>
  <p:sldIdLst>
    <p:sldId id="304" r:id="rId2"/>
    <p:sldId id="291" r:id="rId3"/>
    <p:sldId id="342" r:id="rId4"/>
    <p:sldId id="257" r:id="rId5"/>
    <p:sldId id="306" r:id="rId6"/>
    <p:sldId id="354" r:id="rId7"/>
    <p:sldId id="355" r:id="rId8"/>
    <p:sldId id="356" r:id="rId9"/>
    <p:sldId id="351" r:id="rId10"/>
    <p:sldId id="358" r:id="rId11"/>
    <p:sldId id="359" r:id="rId12"/>
    <p:sldId id="361" r:id="rId13"/>
    <p:sldId id="362" r:id="rId14"/>
    <p:sldId id="363" r:id="rId15"/>
    <p:sldId id="365" r:id="rId16"/>
    <p:sldId id="366" r:id="rId17"/>
    <p:sldId id="367" r:id="rId18"/>
    <p:sldId id="371" r:id="rId19"/>
    <p:sldId id="368" r:id="rId20"/>
    <p:sldId id="370" r:id="rId21"/>
    <p:sldId id="372" r:id="rId22"/>
    <p:sldId id="373" r:id="rId23"/>
    <p:sldId id="374" r:id="rId24"/>
    <p:sldId id="395" r:id="rId25"/>
    <p:sldId id="375" r:id="rId26"/>
    <p:sldId id="376" r:id="rId27"/>
    <p:sldId id="377" r:id="rId28"/>
    <p:sldId id="378" r:id="rId29"/>
    <p:sldId id="379" r:id="rId30"/>
    <p:sldId id="380" r:id="rId31"/>
    <p:sldId id="381" r:id="rId32"/>
    <p:sldId id="382" r:id="rId33"/>
    <p:sldId id="383" r:id="rId34"/>
    <p:sldId id="398" r:id="rId35"/>
    <p:sldId id="396" r:id="rId36"/>
    <p:sldId id="397" r:id="rId37"/>
    <p:sldId id="399" r:id="rId38"/>
    <p:sldId id="386" r:id="rId39"/>
    <p:sldId id="357" r:id="rId40"/>
    <p:sldId id="387" r:id="rId41"/>
    <p:sldId id="388" r:id="rId42"/>
    <p:sldId id="389" r:id="rId43"/>
    <p:sldId id="390" r:id="rId44"/>
    <p:sldId id="391" r:id="rId45"/>
    <p:sldId id="392" r:id="rId46"/>
    <p:sldId id="39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63" d="100"/>
          <a:sy n="63" d="100"/>
        </p:scale>
        <p:origin x="-684" y="-96"/>
      </p:cViewPr>
      <p:guideLst>
        <p:guide orient="horz" pos="2160"/>
        <p:guide pos="2880"/>
      </p:guideLst>
    </p:cSldViewPr>
  </p:slideViewPr>
  <p:outlineViewPr>
    <p:cViewPr>
      <p:scale>
        <a:sx n="33" d="100"/>
        <a:sy n="33" d="100"/>
      </p:scale>
      <p:origin x="54" y="62502"/>
    </p:cViewPr>
  </p:outlineViewPr>
  <p:notesTextViewPr>
    <p:cViewPr>
      <p:scale>
        <a:sx n="100" d="100"/>
        <a:sy n="100" d="100"/>
      </p:scale>
      <p:origin x="0" y="0"/>
    </p:cViewPr>
  </p:notesTextViewPr>
  <p:notesViewPr>
    <p:cSldViewPr>
      <p:cViewPr varScale="1">
        <p:scale>
          <a:sx n="57" d="100"/>
          <a:sy n="57"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AD425-6894-4EF8-B96D-8217034873E8}" type="datetimeFigureOut">
              <a:rPr lang="en-AU" smtClean="0"/>
              <a:t>3/11/2016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514E48-29A2-40EB-B721-722384A10956}" type="slidenum">
              <a:rPr lang="en-AU" smtClean="0"/>
              <a:t>‹#›</a:t>
            </a:fld>
            <a:endParaRPr lang="en-AU"/>
          </a:p>
        </p:txBody>
      </p:sp>
    </p:spTree>
    <p:extLst>
      <p:ext uri="{BB962C8B-B14F-4D97-AF65-F5344CB8AC3E}">
        <p14:creationId xmlns:p14="http://schemas.microsoft.com/office/powerpoint/2010/main" val="657526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3/11/2016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7" name="Footer Placeholder 16"/>
          <p:cNvSpPr>
            <a:spLocks noGrp="1"/>
          </p:cNvSpPr>
          <p:nvPr>
            <p:ph type="ftr" sz="quarter" idx="11"/>
          </p:nvPr>
        </p:nvSpPr>
        <p:spPr>
          <a:xfrm>
            <a:off x="304800" y="6410848"/>
            <a:ext cx="4648200" cy="365760"/>
          </a:xfrm>
        </p:spPr>
        <p:txBody>
          <a:bodyPr/>
          <a:lstStyle/>
          <a:p>
            <a:r>
              <a:rPr lang="en-AU" smtClean="0"/>
              <a:t>Lec 12: P vs NP, Primes and Design Principles</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smtClean="0"/>
              <a:t>Lec 12: P vs NP, Primes and Design Principles</a:t>
            </a:r>
            <a:endParaRPr lang="en-US"/>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smtClean="0"/>
              <a:t>Lec 12: P vs NP, Primes and Design Principles</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smtClean="0"/>
              <a:t>Lec 12: P vs NP, Primes and Design Principles</a:t>
            </a:r>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smtClean="0"/>
              <a:t>Lec 12: P vs NP, Primes and Design Principles</a:t>
            </a:r>
            <a:endParaRPr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AU" smtClean="0"/>
              <a:t>Lec 12: P vs NP, Primes and Design Principles</a:t>
            </a:r>
            <a:endParaRPr lang="en-US"/>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AU" smtClean="0"/>
              <a:t>Lec 12: P vs NP, Primes and Design Principles</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AU" smtClean="0"/>
              <a:t>Lec 12: P vs NP, Primes and Design Principles</a:t>
            </a:r>
            <a:endParaRPr lang="en-US"/>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AU" smtClean="0"/>
              <a:t>Lec 12: P vs NP, Primes and Design Principles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AU" smtClean="0"/>
              <a:t>Lec 12: P vs NP, Primes and Design Principles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smtClean="0"/>
              <a:t>Lec 12: P vs NP, Primes and Design Principles</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ermat_primality_test" TargetMode="External"/><Relationship Id="rId2" Type="http://schemas.openxmlformats.org/officeDocument/2006/relationships/hyperlink" Target="https://en.wikipedia.org/wiki/Prime_numb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smtClean="0"/>
              <a:t>Faculty of Information Technology,</a:t>
            </a:r>
            <a:br>
              <a:rPr lang="en-AU" sz="2800" dirty="0" smtClean="0"/>
            </a:br>
            <a:r>
              <a:rPr lang="en-AU" sz="2800" dirty="0" smtClean="0"/>
              <a:t> Monash University</a:t>
            </a:r>
            <a:endParaRPr lang="en-AU" sz="2800" dirty="0"/>
          </a:p>
        </p:txBody>
      </p:sp>
    </p:spTree>
    <p:extLst>
      <p:ext uri="{BB962C8B-B14F-4D97-AF65-F5344CB8AC3E}">
        <p14:creationId xmlns:p14="http://schemas.microsoft.com/office/powerpoint/2010/main" val="2659273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P vs NP (P is for Polynomial!)</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1219200"/>
            <a:ext cx="8991600" cy="4572000"/>
          </a:xfrm>
        </p:spPr>
        <p:txBody>
          <a:bodyPr>
            <a:noAutofit/>
          </a:bodyPr>
          <a:lstStyle/>
          <a:p>
            <a:pPr marL="0" indent="0">
              <a:buNone/>
            </a:pPr>
            <a:r>
              <a:rPr lang="en-AU" sz="2000" dirty="0" smtClean="0">
                <a:solidFill>
                  <a:srgbClr val="FF0000"/>
                </a:solidFill>
              </a:rPr>
              <a:t>A complexity is called polynomial if it is upper bounded by a polynomial O(N</a:t>
            </a:r>
            <a:r>
              <a:rPr lang="en-AU" sz="2000" baseline="30000" dirty="0" smtClean="0">
                <a:solidFill>
                  <a:srgbClr val="FF0000"/>
                </a:solidFill>
              </a:rPr>
              <a:t>k</a:t>
            </a:r>
            <a:r>
              <a:rPr lang="en-AU" sz="2000" dirty="0" smtClean="0">
                <a:solidFill>
                  <a:srgbClr val="FF0000"/>
                </a:solidFill>
              </a:rPr>
              <a:t>) where k is a constant. </a:t>
            </a:r>
            <a:r>
              <a:rPr lang="en-AU" sz="2000" dirty="0">
                <a:solidFill>
                  <a:srgbClr val="FF0000"/>
                </a:solidFill>
              </a:rPr>
              <a:t>e</a:t>
            </a:r>
            <a:r>
              <a:rPr lang="en-AU" sz="2000" dirty="0" smtClean="0">
                <a:solidFill>
                  <a:srgbClr val="FF0000"/>
                </a:solidFill>
              </a:rPr>
              <a:t>.g.,</a:t>
            </a:r>
          </a:p>
          <a:p>
            <a:r>
              <a:rPr lang="en-AU" sz="2000" dirty="0" smtClean="0"/>
              <a:t>Constant	O(1)</a:t>
            </a:r>
          </a:p>
          <a:p>
            <a:r>
              <a:rPr lang="en-AU" sz="2000" dirty="0" smtClean="0"/>
              <a:t>Linear	O(N)</a:t>
            </a:r>
          </a:p>
          <a:p>
            <a:r>
              <a:rPr lang="en-AU" sz="2000" dirty="0" smtClean="0"/>
              <a:t>Quadratic	O(N</a:t>
            </a:r>
            <a:r>
              <a:rPr lang="en-AU" sz="2000" baseline="30000" dirty="0" smtClean="0"/>
              <a:t>2</a:t>
            </a:r>
            <a:r>
              <a:rPr lang="en-AU" sz="2000" dirty="0" smtClean="0"/>
              <a:t>)</a:t>
            </a:r>
          </a:p>
          <a:p>
            <a:r>
              <a:rPr lang="en-AU" sz="2000" dirty="0" smtClean="0"/>
              <a:t>Cubic	O(N</a:t>
            </a:r>
            <a:r>
              <a:rPr lang="en-AU" sz="2000" baseline="30000" dirty="0" smtClean="0"/>
              <a:t>3</a:t>
            </a:r>
            <a:r>
              <a:rPr lang="en-AU" sz="2000" dirty="0" smtClean="0"/>
              <a:t>)</a:t>
            </a:r>
          </a:p>
          <a:p>
            <a:r>
              <a:rPr lang="en-AU" sz="2000" dirty="0" smtClean="0"/>
              <a:t>Logarithmic	O(log N)</a:t>
            </a:r>
          </a:p>
          <a:p>
            <a:r>
              <a:rPr lang="en-AU" sz="2000" dirty="0" err="1" smtClean="0"/>
              <a:t>Superlinear</a:t>
            </a:r>
            <a:r>
              <a:rPr lang="en-AU" sz="2000" dirty="0" smtClean="0"/>
              <a:t>	O(N log N) </a:t>
            </a:r>
          </a:p>
          <a:p>
            <a:pPr marL="0" indent="0">
              <a:buNone/>
            </a:pPr>
            <a:r>
              <a:rPr lang="en-AU" sz="2000" dirty="0" smtClean="0">
                <a:solidFill>
                  <a:srgbClr val="FF0000"/>
                </a:solidFill>
              </a:rPr>
              <a:t>Non-Polynomial is a complexity that cannot be bounded by O(N</a:t>
            </a:r>
            <a:r>
              <a:rPr lang="en-AU" sz="2000" baseline="30000" dirty="0" smtClean="0">
                <a:solidFill>
                  <a:srgbClr val="FF0000"/>
                </a:solidFill>
              </a:rPr>
              <a:t>k</a:t>
            </a:r>
            <a:r>
              <a:rPr lang="en-AU" sz="2000" dirty="0" smtClean="0">
                <a:solidFill>
                  <a:srgbClr val="FF0000"/>
                </a:solidFill>
              </a:rPr>
              <a:t>), e.g.,</a:t>
            </a:r>
          </a:p>
          <a:p>
            <a:r>
              <a:rPr lang="en-AU" sz="2000" dirty="0" smtClean="0"/>
              <a:t>O(2</a:t>
            </a:r>
            <a:r>
              <a:rPr lang="en-AU" sz="2000" baseline="30000" dirty="0" smtClean="0"/>
              <a:t>N</a:t>
            </a:r>
            <a:r>
              <a:rPr lang="en-AU" sz="2000" dirty="0" smtClean="0"/>
              <a:t>)</a:t>
            </a:r>
          </a:p>
          <a:p>
            <a:r>
              <a:rPr lang="en-AU" sz="2000" dirty="0" smtClean="0"/>
              <a:t>O(N!)</a:t>
            </a:r>
          </a:p>
          <a:p>
            <a:pPr marL="0" indent="0">
              <a:buNone/>
            </a:pPr>
            <a:endParaRPr lang="en-AU" sz="2000" dirty="0" smtClean="0"/>
          </a:p>
          <a:p>
            <a:r>
              <a:rPr lang="en-AU" sz="2000" dirty="0" smtClean="0"/>
              <a:t>NP </a:t>
            </a:r>
            <a:r>
              <a:rPr lang="en-AU" sz="2000" b="1" u="sng" dirty="0" smtClean="0">
                <a:solidFill>
                  <a:srgbClr val="FF0000"/>
                </a:solidFill>
              </a:rPr>
              <a:t>DOES NOT</a:t>
            </a:r>
            <a:r>
              <a:rPr lang="en-AU" sz="2000" dirty="0" smtClean="0"/>
              <a:t> stand for Non-Polynomial.</a:t>
            </a:r>
          </a:p>
          <a:p>
            <a:r>
              <a:rPr lang="en-AU" sz="2000" dirty="0" smtClean="0"/>
              <a:t>It stands for Non-deterministic Polynomial (to be explained soon)</a:t>
            </a:r>
            <a:endParaRPr lang="en-AU" sz="2000" dirty="0"/>
          </a:p>
          <a:p>
            <a:pPr marL="0" indent="0">
              <a:buNone/>
            </a:pPr>
            <a:endParaRPr lang="en-AU" sz="2000" dirty="0"/>
          </a:p>
        </p:txBody>
      </p:sp>
      <p:sp>
        <p:nvSpPr>
          <p:cNvPr id="3" name="TextBox 2"/>
          <p:cNvSpPr txBox="1"/>
          <p:nvPr/>
        </p:nvSpPr>
        <p:spPr>
          <a:xfrm>
            <a:off x="5257800" y="2438400"/>
            <a:ext cx="2826415" cy="369332"/>
          </a:xfrm>
          <a:prstGeom prst="rect">
            <a:avLst/>
          </a:prstGeom>
          <a:noFill/>
        </p:spPr>
        <p:txBody>
          <a:bodyPr wrap="none" rtlCol="0">
            <a:spAutoFit/>
          </a:bodyPr>
          <a:lstStyle/>
          <a:p>
            <a:r>
              <a:rPr lang="en-AU" dirty="0" smtClean="0">
                <a:solidFill>
                  <a:srgbClr val="0070C0"/>
                </a:solidFill>
              </a:rPr>
              <a:t>Is O(N log N) polynomial?</a:t>
            </a:r>
          </a:p>
        </p:txBody>
      </p:sp>
    </p:spTree>
    <p:extLst>
      <p:ext uri="{BB962C8B-B14F-4D97-AF65-F5344CB8AC3E}">
        <p14:creationId xmlns:p14="http://schemas.microsoft.com/office/powerpoint/2010/main" val="321787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Decision Problem</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1219200"/>
            <a:ext cx="8991600" cy="4572000"/>
          </a:xfrm>
        </p:spPr>
        <p:txBody>
          <a:bodyPr>
            <a:noAutofit/>
          </a:bodyPr>
          <a:lstStyle/>
          <a:p>
            <a:pPr marL="0" indent="0">
              <a:buNone/>
            </a:pPr>
            <a:r>
              <a:rPr lang="en-AU" sz="2000" dirty="0" smtClean="0">
                <a:solidFill>
                  <a:srgbClr val="FF0000"/>
                </a:solidFill>
              </a:rPr>
              <a:t>A problem is called a decision problem if it has only a </a:t>
            </a:r>
            <a:r>
              <a:rPr lang="en-AU" sz="2000" b="1" dirty="0" smtClean="0">
                <a:solidFill>
                  <a:srgbClr val="00B050"/>
                </a:solidFill>
              </a:rPr>
              <a:t>YES </a:t>
            </a:r>
            <a:r>
              <a:rPr lang="en-AU" sz="2000" dirty="0" smtClean="0">
                <a:solidFill>
                  <a:srgbClr val="FF0000"/>
                </a:solidFill>
              </a:rPr>
              <a:t>or a </a:t>
            </a:r>
            <a:r>
              <a:rPr lang="en-AU" sz="2000" b="1" dirty="0" smtClean="0">
                <a:solidFill>
                  <a:srgbClr val="00B050"/>
                </a:solidFill>
              </a:rPr>
              <a:t>NO</a:t>
            </a:r>
            <a:r>
              <a:rPr lang="en-AU" sz="2000" dirty="0" smtClean="0">
                <a:solidFill>
                  <a:srgbClr val="FF0000"/>
                </a:solidFill>
              </a:rPr>
              <a:t> solution, e.g.,</a:t>
            </a:r>
          </a:p>
          <a:p>
            <a:r>
              <a:rPr lang="en-AU" sz="2000" dirty="0" smtClean="0"/>
              <a:t>Does there exist a path from s to t, (i.e., are s and t connected)?</a:t>
            </a:r>
          </a:p>
          <a:p>
            <a:r>
              <a:rPr lang="en-AU" sz="2000" dirty="0" smtClean="0"/>
              <a:t>Does this graph have a cycle?</a:t>
            </a:r>
          </a:p>
          <a:p>
            <a:r>
              <a:rPr lang="en-AU" sz="2000" dirty="0" smtClean="0"/>
              <a:t>Is there a clique of size k in this Graph?</a:t>
            </a:r>
          </a:p>
          <a:p>
            <a:r>
              <a:rPr lang="en-AU" sz="2000" dirty="0" smtClean="0"/>
              <a:t>Is there a vertex cover of size k in this Graph?</a:t>
            </a:r>
          </a:p>
          <a:p>
            <a:endParaRPr lang="en-AU" sz="2000" dirty="0" smtClean="0"/>
          </a:p>
          <a:p>
            <a:pPr marL="0" indent="0">
              <a:buNone/>
            </a:pPr>
            <a:r>
              <a:rPr lang="en-AU" sz="2000" dirty="0" smtClean="0">
                <a:solidFill>
                  <a:srgbClr val="FF0000"/>
                </a:solidFill>
              </a:rPr>
              <a:t>The following are not decision problems.</a:t>
            </a:r>
            <a:endParaRPr lang="en-AU" sz="2000" dirty="0">
              <a:solidFill>
                <a:srgbClr val="FF0000"/>
              </a:solidFill>
            </a:endParaRPr>
          </a:p>
          <a:p>
            <a:r>
              <a:rPr lang="en-AU" sz="2000" dirty="0" smtClean="0"/>
              <a:t>Find the shortest path from s to t.</a:t>
            </a:r>
          </a:p>
          <a:p>
            <a:r>
              <a:rPr lang="en-AU" sz="2000" dirty="0" smtClean="0"/>
              <a:t>Find a cycle in this graph.</a:t>
            </a:r>
          </a:p>
          <a:p>
            <a:r>
              <a:rPr lang="en-AU" sz="2000" dirty="0" smtClean="0"/>
              <a:t>Find a vertex cover of size  k in this Graph.</a:t>
            </a:r>
          </a:p>
          <a:p>
            <a:r>
              <a:rPr lang="en-AU" sz="2000" dirty="0" smtClean="0"/>
              <a:t>Find a clique of size k in this Graph.</a:t>
            </a:r>
          </a:p>
          <a:p>
            <a:endParaRPr lang="en-AU" sz="2000" dirty="0" smtClean="0"/>
          </a:p>
        </p:txBody>
      </p:sp>
    </p:spTree>
    <p:extLst>
      <p:ext uri="{BB962C8B-B14F-4D97-AF65-F5344CB8AC3E}">
        <p14:creationId xmlns:p14="http://schemas.microsoft.com/office/powerpoint/2010/main" val="385598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7467600" y="41418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Vertex Cover Decision Problem</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dirty="0"/>
          </a:p>
        </p:txBody>
      </p:sp>
      <p:sp>
        <p:nvSpPr>
          <p:cNvPr id="11" name="Content Placeholder 3"/>
          <p:cNvSpPr>
            <a:spLocks noGrp="1"/>
          </p:cNvSpPr>
          <p:nvPr>
            <p:ph sz="quarter" idx="1"/>
          </p:nvPr>
        </p:nvSpPr>
        <p:spPr>
          <a:xfrm>
            <a:off x="152400" y="1219200"/>
            <a:ext cx="8991600" cy="4572000"/>
          </a:xfrm>
        </p:spPr>
        <p:txBody>
          <a:bodyPr>
            <a:noAutofit/>
          </a:bodyPr>
          <a:lstStyle/>
          <a:p>
            <a:r>
              <a:rPr lang="en-AU" sz="2000" dirty="0" smtClean="0"/>
              <a:t>A </a:t>
            </a:r>
            <a:r>
              <a:rPr lang="en-AU" sz="2000" dirty="0" smtClean="0">
                <a:solidFill>
                  <a:srgbClr val="7030A0"/>
                </a:solidFill>
              </a:rPr>
              <a:t>vertex cover </a:t>
            </a:r>
            <a:r>
              <a:rPr lang="en-AU" sz="2000" dirty="0" smtClean="0"/>
              <a:t>in a graph G is a subset of vertices C that covers all edges in the graph.</a:t>
            </a:r>
          </a:p>
          <a:p>
            <a:r>
              <a:rPr lang="en-AU" sz="2000" dirty="0" smtClean="0"/>
              <a:t>Formally, a </a:t>
            </a:r>
            <a:r>
              <a:rPr lang="en-AU" sz="2000" dirty="0" smtClean="0">
                <a:solidFill>
                  <a:srgbClr val="7030A0"/>
                </a:solidFill>
              </a:rPr>
              <a:t>vertex cover</a:t>
            </a:r>
            <a:r>
              <a:rPr lang="en-AU" sz="2000" dirty="0" smtClean="0"/>
              <a:t> C is a set of vertices such that for each edge &lt;</a:t>
            </a:r>
            <a:r>
              <a:rPr lang="en-AU" sz="2000" dirty="0" err="1" smtClean="0"/>
              <a:t>u,v</a:t>
            </a:r>
            <a:r>
              <a:rPr lang="en-AU" sz="2000" dirty="0" smtClean="0"/>
              <a:t>&gt; in the graph, at least one of the vertices u or v is in C.</a:t>
            </a:r>
          </a:p>
          <a:p>
            <a:pPr marL="0" indent="0">
              <a:buNone/>
            </a:pPr>
            <a:r>
              <a:rPr lang="en-AU" sz="2000" dirty="0" smtClean="0">
                <a:solidFill>
                  <a:srgbClr val="FF0000"/>
                </a:solidFill>
              </a:rPr>
              <a:t>Vertex Cover Decision Problem:</a:t>
            </a:r>
          </a:p>
          <a:p>
            <a:r>
              <a:rPr lang="en-AU" sz="2000" dirty="0" smtClean="0"/>
              <a:t>Is there a vertex cover of size k in this graph?</a:t>
            </a:r>
          </a:p>
          <a:p>
            <a:r>
              <a:rPr lang="en-AU" sz="2000" dirty="0" smtClean="0"/>
              <a:t>Is there a vertex cover of size 2 in this graph?</a:t>
            </a:r>
            <a:endParaRPr lang="en-AU" sz="2000" dirty="0"/>
          </a:p>
          <a:p>
            <a:r>
              <a:rPr lang="en-AU" sz="2000" dirty="0" smtClean="0"/>
              <a:t>Which of the following is not a vertex cover of the Graph?</a:t>
            </a:r>
          </a:p>
          <a:p>
            <a:pPr marL="457200" indent="-457200">
              <a:buFont typeface="+mj-lt"/>
              <a:buAutoNum type="arabicPeriod"/>
            </a:pPr>
            <a:r>
              <a:rPr lang="en-AU" sz="2000" dirty="0" smtClean="0"/>
              <a:t>A, F</a:t>
            </a:r>
          </a:p>
          <a:p>
            <a:pPr marL="457200" indent="-457200">
              <a:buFont typeface="+mj-lt"/>
              <a:buAutoNum type="arabicPeriod"/>
            </a:pPr>
            <a:r>
              <a:rPr lang="en-AU" sz="2000" dirty="0" smtClean="0"/>
              <a:t>A, B, F</a:t>
            </a:r>
          </a:p>
          <a:p>
            <a:pPr marL="457200" indent="-457200">
              <a:buFont typeface="+mj-lt"/>
              <a:buAutoNum type="arabicPeriod"/>
            </a:pPr>
            <a:r>
              <a:rPr lang="en-AU" sz="2000" dirty="0" smtClean="0"/>
              <a:t>A, D, F</a:t>
            </a:r>
          </a:p>
          <a:p>
            <a:pPr marL="457200" indent="-457200">
              <a:buFont typeface="+mj-lt"/>
              <a:buAutoNum type="arabicPeriod"/>
            </a:pPr>
            <a:r>
              <a:rPr lang="en-AU" sz="2000" dirty="0"/>
              <a:t>A, B, </a:t>
            </a:r>
            <a:r>
              <a:rPr lang="en-AU" sz="2000" dirty="0" smtClean="0"/>
              <a:t>D</a:t>
            </a:r>
          </a:p>
          <a:p>
            <a:pPr marL="457200" indent="-457200">
              <a:buFont typeface="+mj-lt"/>
              <a:buAutoNum type="arabicPeriod"/>
            </a:pPr>
            <a:r>
              <a:rPr lang="en-AU" sz="2000" dirty="0" smtClean="0"/>
              <a:t>B, C, F</a:t>
            </a:r>
          </a:p>
        </p:txBody>
      </p:sp>
      <p:sp>
        <p:nvSpPr>
          <p:cNvPr id="6" name="Oval 5"/>
          <p:cNvSpPr/>
          <p:nvPr/>
        </p:nvSpPr>
        <p:spPr>
          <a:xfrm>
            <a:off x="5437277" y="548115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 name="TextBox 6"/>
          <p:cNvSpPr txBox="1"/>
          <p:nvPr/>
        </p:nvSpPr>
        <p:spPr>
          <a:xfrm>
            <a:off x="5518859" y="5555157"/>
            <a:ext cx="351378" cy="369332"/>
          </a:xfrm>
          <a:prstGeom prst="rect">
            <a:avLst/>
          </a:prstGeom>
          <a:noFill/>
        </p:spPr>
        <p:txBody>
          <a:bodyPr wrap="none" rtlCol="0">
            <a:spAutoFit/>
          </a:bodyPr>
          <a:lstStyle/>
          <a:p>
            <a:r>
              <a:rPr lang="en-AU" dirty="0"/>
              <a:t>C</a:t>
            </a:r>
          </a:p>
        </p:txBody>
      </p:sp>
      <p:sp>
        <p:nvSpPr>
          <p:cNvPr id="8" name="Oval 7"/>
          <p:cNvSpPr/>
          <p:nvPr/>
        </p:nvSpPr>
        <p:spPr>
          <a:xfrm>
            <a:off x="5437277" y="41418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 name="TextBox 8"/>
          <p:cNvSpPr txBox="1"/>
          <p:nvPr/>
        </p:nvSpPr>
        <p:spPr>
          <a:xfrm>
            <a:off x="5528846" y="4215884"/>
            <a:ext cx="338554" cy="369332"/>
          </a:xfrm>
          <a:prstGeom prst="rect">
            <a:avLst/>
          </a:prstGeom>
          <a:noFill/>
        </p:spPr>
        <p:txBody>
          <a:bodyPr wrap="none" rtlCol="0">
            <a:spAutoFit/>
          </a:bodyPr>
          <a:lstStyle/>
          <a:p>
            <a:r>
              <a:rPr lang="en-AU" dirty="0" smtClean="0"/>
              <a:t>B</a:t>
            </a:r>
            <a:endParaRPr lang="en-AU" dirty="0"/>
          </a:p>
        </p:txBody>
      </p:sp>
      <p:sp>
        <p:nvSpPr>
          <p:cNvPr id="10" name="Oval 9"/>
          <p:cNvSpPr/>
          <p:nvPr/>
        </p:nvSpPr>
        <p:spPr>
          <a:xfrm>
            <a:off x="7516723" y="55134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 name="TextBox 13"/>
          <p:cNvSpPr txBox="1"/>
          <p:nvPr/>
        </p:nvSpPr>
        <p:spPr>
          <a:xfrm>
            <a:off x="7549182" y="4215884"/>
            <a:ext cx="351378" cy="369332"/>
          </a:xfrm>
          <a:prstGeom prst="rect">
            <a:avLst/>
          </a:prstGeom>
          <a:noFill/>
        </p:spPr>
        <p:txBody>
          <a:bodyPr wrap="none" rtlCol="0">
            <a:spAutoFit/>
          </a:bodyPr>
          <a:lstStyle/>
          <a:p>
            <a:r>
              <a:rPr lang="en-AU" dirty="0"/>
              <a:t>D</a:t>
            </a:r>
          </a:p>
        </p:txBody>
      </p:sp>
      <p:sp>
        <p:nvSpPr>
          <p:cNvPr id="15" name="Oval 14"/>
          <p:cNvSpPr/>
          <p:nvPr/>
        </p:nvSpPr>
        <p:spPr>
          <a:xfrm>
            <a:off x="4626154" y="4796184"/>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 name="TextBox 15"/>
          <p:cNvSpPr txBox="1"/>
          <p:nvPr/>
        </p:nvSpPr>
        <p:spPr>
          <a:xfrm>
            <a:off x="4717723" y="4864680"/>
            <a:ext cx="338554" cy="369332"/>
          </a:xfrm>
          <a:prstGeom prst="rect">
            <a:avLst/>
          </a:prstGeom>
          <a:noFill/>
        </p:spPr>
        <p:txBody>
          <a:bodyPr wrap="none" rtlCol="0">
            <a:spAutoFit/>
          </a:bodyPr>
          <a:lstStyle/>
          <a:p>
            <a:r>
              <a:rPr lang="en-AU" dirty="0" smtClean="0"/>
              <a:t>A</a:t>
            </a:r>
            <a:endParaRPr lang="en-AU" dirty="0"/>
          </a:p>
        </p:txBody>
      </p:sp>
      <p:sp>
        <p:nvSpPr>
          <p:cNvPr id="30" name="Oval 29"/>
          <p:cNvSpPr/>
          <p:nvPr/>
        </p:nvSpPr>
        <p:spPr>
          <a:xfrm>
            <a:off x="8332877" y="4814185"/>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2" name="TextBox 31"/>
          <p:cNvSpPr txBox="1"/>
          <p:nvPr/>
        </p:nvSpPr>
        <p:spPr>
          <a:xfrm>
            <a:off x="7598305" y="5587484"/>
            <a:ext cx="338554" cy="369332"/>
          </a:xfrm>
          <a:prstGeom prst="rect">
            <a:avLst/>
          </a:prstGeom>
          <a:noFill/>
        </p:spPr>
        <p:txBody>
          <a:bodyPr wrap="none" rtlCol="0">
            <a:spAutoFit/>
          </a:bodyPr>
          <a:lstStyle/>
          <a:p>
            <a:r>
              <a:rPr lang="en-AU" dirty="0"/>
              <a:t>E</a:t>
            </a:r>
          </a:p>
        </p:txBody>
      </p:sp>
      <p:sp>
        <p:nvSpPr>
          <p:cNvPr id="33" name="TextBox 32"/>
          <p:cNvSpPr txBox="1"/>
          <p:nvPr/>
        </p:nvSpPr>
        <p:spPr>
          <a:xfrm>
            <a:off x="8409077" y="4863308"/>
            <a:ext cx="325730" cy="369332"/>
          </a:xfrm>
          <a:prstGeom prst="rect">
            <a:avLst/>
          </a:prstGeom>
          <a:noFill/>
        </p:spPr>
        <p:txBody>
          <a:bodyPr wrap="none" rtlCol="0">
            <a:spAutoFit/>
          </a:bodyPr>
          <a:lstStyle/>
          <a:p>
            <a:r>
              <a:rPr lang="en-AU" dirty="0"/>
              <a:t>F</a:t>
            </a:r>
          </a:p>
        </p:txBody>
      </p:sp>
      <p:cxnSp>
        <p:nvCxnSpPr>
          <p:cNvPr id="25" name="Straight Connector 24"/>
          <p:cNvCxnSpPr>
            <a:stCxn id="8" idx="3"/>
          </p:cNvCxnSpPr>
          <p:nvPr/>
        </p:nvCxnSpPr>
        <p:spPr>
          <a:xfrm flipH="1">
            <a:off x="5056277" y="4574051"/>
            <a:ext cx="455149" cy="290629"/>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1"/>
            <a:endCxn id="15" idx="5"/>
          </p:cNvCxnSpPr>
          <p:nvPr/>
        </p:nvCxnSpPr>
        <p:spPr>
          <a:xfrm flipH="1" flipV="1">
            <a:off x="5058328" y="5228358"/>
            <a:ext cx="453098" cy="326941"/>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3"/>
            <a:endCxn id="10" idx="6"/>
          </p:cNvCxnSpPr>
          <p:nvPr/>
        </p:nvCxnSpPr>
        <p:spPr>
          <a:xfrm flipH="1">
            <a:off x="8023046" y="5246359"/>
            <a:ext cx="383980" cy="520280"/>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1"/>
            <a:endCxn id="13" idx="5"/>
          </p:cNvCxnSpPr>
          <p:nvPr/>
        </p:nvCxnSpPr>
        <p:spPr>
          <a:xfrm flipH="1" flipV="1">
            <a:off x="7899774" y="4574051"/>
            <a:ext cx="507252" cy="314283"/>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1"/>
            <a:endCxn id="8" idx="5"/>
          </p:cNvCxnSpPr>
          <p:nvPr/>
        </p:nvCxnSpPr>
        <p:spPr>
          <a:xfrm flipH="1" flipV="1">
            <a:off x="5869451" y="4574051"/>
            <a:ext cx="2537575" cy="314283"/>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3" idx="3"/>
            <a:endCxn id="15" idx="6"/>
          </p:cNvCxnSpPr>
          <p:nvPr/>
        </p:nvCxnSpPr>
        <p:spPr>
          <a:xfrm flipH="1">
            <a:off x="5132477" y="4574051"/>
            <a:ext cx="2409272" cy="475295"/>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43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15"/>
                                        </p:tgtEl>
                                        <p:attrNameLst>
                                          <p:attrName>fillcolor</p:attrName>
                                        </p:attrNameLst>
                                      </p:cBhvr>
                                      <p:to>
                                        <a:srgbClr val="00B050"/>
                                      </p:to>
                                    </p:animClr>
                                    <p:set>
                                      <p:cBhvr>
                                        <p:cTn id="39" dur="2000" fill="hold"/>
                                        <p:tgtEl>
                                          <p:spTgt spid="15"/>
                                        </p:tgtEl>
                                        <p:attrNameLst>
                                          <p:attrName>fill.type</p:attrName>
                                        </p:attrNameLst>
                                      </p:cBhvr>
                                      <p:to>
                                        <p:strVal val="solid"/>
                                      </p:to>
                                    </p:set>
                                    <p:set>
                                      <p:cBhvr>
                                        <p:cTn id="40" dur="2000" fill="hold"/>
                                        <p:tgtEl>
                                          <p:spTgt spid="15"/>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30"/>
                                        </p:tgtEl>
                                        <p:attrNameLst>
                                          <p:attrName>fillcolor</p:attrName>
                                        </p:attrNameLst>
                                      </p:cBhvr>
                                      <p:to>
                                        <a:srgbClr val="00B050"/>
                                      </p:to>
                                    </p:animClr>
                                    <p:set>
                                      <p:cBhvr>
                                        <p:cTn id="43" dur="2000" fill="hold"/>
                                        <p:tgtEl>
                                          <p:spTgt spid="30"/>
                                        </p:tgtEl>
                                        <p:attrNameLst>
                                          <p:attrName>fill.type</p:attrName>
                                        </p:attrNameLst>
                                      </p:cBhvr>
                                      <p:to>
                                        <p:strVal val="solid"/>
                                      </p:to>
                                    </p:set>
                                    <p:set>
                                      <p:cBhvr>
                                        <p:cTn id="44" dur="2000" fill="hold"/>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stCxn id="6" idx="6"/>
            <a:endCxn id="14" idx="2"/>
          </p:cNvCxnSpPr>
          <p:nvPr/>
        </p:nvCxnSpPr>
        <p:spPr>
          <a:xfrm flipV="1">
            <a:off x="5943600" y="4509016"/>
            <a:ext cx="1781271" cy="1149096"/>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467600" y="40656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Clique Decision Problem</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1219200"/>
            <a:ext cx="8991600" cy="1600200"/>
          </a:xfrm>
        </p:spPr>
        <p:txBody>
          <a:bodyPr>
            <a:noAutofit/>
          </a:bodyPr>
          <a:lstStyle/>
          <a:p>
            <a:r>
              <a:rPr lang="en-AU" sz="2000" dirty="0" smtClean="0"/>
              <a:t>A </a:t>
            </a:r>
            <a:r>
              <a:rPr lang="en-AU" sz="2000" dirty="0" smtClean="0">
                <a:solidFill>
                  <a:srgbClr val="7030A0"/>
                </a:solidFill>
              </a:rPr>
              <a:t>clique</a:t>
            </a:r>
            <a:r>
              <a:rPr lang="en-AU" sz="2000" dirty="0" smtClean="0"/>
              <a:t> is a subset of vertices that are all connected to each other.</a:t>
            </a:r>
          </a:p>
          <a:p>
            <a:r>
              <a:rPr lang="en-AU" sz="2000" dirty="0" smtClean="0"/>
              <a:t>Formally, a </a:t>
            </a:r>
            <a:r>
              <a:rPr lang="en-AU" sz="2000" dirty="0" smtClean="0">
                <a:solidFill>
                  <a:srgbClr val="7030A0"/>
                </a:solidFill>
              </a:rPr>
              <a:t>clique</a:t>
            </a:r>
            <a:r>
              <a:rPr lang="en-AU" sz="2000" dirty="0" smtClean="0"/>
              <a:t> C is a subset of vertices that each pair of vertices u and v in </a:t>
            </a:r>
            <a:r>
              <a:rPr lang="en-AU" sz="2000" dirty="0"/>
              <a:t>C</a:t>
            </a:r>
            <a:r>
              <a:rPr lang="en-AU" sz="2000" dirty="0" smtClean="0"/>
              <a:t> is connected to each other by an edge in the graph.</a:t>
            </a:r>
          </a:p>
          <a:p>
            <a:pPr marL="0" indent="0">
              <a:buNone/>
            </a:pPr>
            <a:r>
              <a:rPr lang="en-AU" sz="2000" dirty="0" smtClean="0">
                <a:solidFill>
                  <a:srgbClr val="FF0000"/>
                </a:solidFill>
              </a:rPr>
              <a:t>Clique Decision Problem:</a:t>
            </a:r>
          </a:p>
          <a:p>
            <a:r>
              <a:rPr lang="en-AU" sz="2000" dirty="0" smtClean="0"/>
              <a:t>Is there a clique of size k in this graph?</a:t>
            </a:r>
          </a:p>
          <a:p>
            <a:r>
              <a:rPr lang="en-AU" sz="2000" dirty="0" smtClean="0"/>
              <a:t>Is there a clique of size 4 in this graph?</a:t>
            </a:r>
            <a:endParaRPr lang="en-AU" sz="2000" dirty="0"/>
          </a:p>
          <a:p>
            <a:endParaRPr lang="en-AU" sz="2000" dirty="0"/>
          </a:p>
          <a:p>
            <a:r>
              <a:rPr lang="en-AU" sz="2000" dirty="0" smtClean="0"/>
              <a:t>Which of the following is not a clique in this graph?</a:t>
            </a:r>
          </a:p>
          <a:p>
            <a:pPr marL="457200" indent="-457200">
              <a:buFont typeface="+mj-lt"/>
              <a:buAutoNum type="arabicPeriod"/>
            </a:pPr>
            <a:r>
              <a:rPr lang="en-AU" sz="2000" dirty="0" smtClean="0"/>
              <a:t>A, F</a:t>
            </a:r>
          </a:p>
          <a:p>
            <a:pPr marL="457200" indent="-457200">
              <a:buFont typeface="+mj-lt"/>
              <a:buAutoNum type="arabicPeriod"/>
            </a:pPr>
            <a:r>
              <a:rPr lang="en-AU" sz="2000" dirty="0" smtClean="0"/>
              <a:t>B, D, E</a:t>
            </a:r>
          </a:p>
          <a:p>
            <a:pPr marL="457200" indent="-457200">
              <a:buFont typeface="+mj-lt"/>
              <a:buAutoNum type="arabicPeriod"/>
            </a:pPr>
            <a:r>
              <a:rPr lang="en-AU" sz="2000" dirty="0" smtClean="0"/>
              <a:t>B, C, D, E</a:t>
            </a:r>
          </a:p>
          <a:p>
            <a:pPr marL="457200" indent="-457200">
              <a:buFont typeface="+mj-lt"/>
              <a:buAutoNum type="arabicPeriod"/>
            </a:pPr>
            <a:r>
              <a:rPr lang="en-AU" sz="2000" dirty="0" smtClean="0"/>
              <a:t>A, C, E, F</a:t>
            </a:r>
          </a:p>
          <a:p>
            <a:pPr marL="457200" indent="-457200">
              <a:buFont typeface="+mj-lt"/>
              <a:buAutoNum type="arabicPeriod"/>
            </a:pPr>
            <a:r>
              <a:rPr lang="en-AU" sz="2000" dirty="0" smtClean="0"/>
              <a:t>B, C, D</a:t>
            </a:r>
          </a:p>
          <a:p>
            <a:endParaRPr lang="en-AU" sz="2000" dirty="0" smtClean="0"/>
          </a:p>
        </p:txBody>
      </p:sp>
      <p:sp>
        <p:nvSpPr>
          <p:cNvPr id="6" name="Oval 5"/>
          <p:cNvSpPr/>
          <p:nvPr/>
        </p:nvSpPr>
        <p:spPr>
          <a:xfrm>
            <a:off x="5437277" y="540495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 name="TextBox 6"/>
          <p:cNvSpPr txBox="1"/>
          <p:nvPr/>
        </p:nvSpPr>
        <p:spPr>
          <a:xfrm>
            <a:off x="5518859" y="5478957"/>
            <a:ext cx="351378" cy="369332"/>
          </a:xfrm>
          <a:prstGeom prst="rect">
            <a:avLst/>
          </a:prstGeom>
          <a:noFill/>
        </p:spPr>
        <p:txBody>
          <a:bodyPr wrap="none" rtlCol="0">
            <a:spAutoFit/>
          </a:bodyPr>
          <a:lstStyle/>
          <a:p>
            <a:r>
              <a:rPr lang="en-AU" dirty="0"/>
              <a:t>C</a:t>
            </a:r>
          </a:p>
        </p:txBody>
      </p:sp>
      <p:sp>
        <p:nvSpPr>
          <p:cNvPr id="8" name="Oval 7"/>
          <p:cNvSpPr/>
          <p:nvPr/>
        </p:nvSpPr>
        <p:spPr>
          <a:xfrm>
            <a:off x="5437277" y="40656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 name="TextBox 8"/>
          <p:cNvSpPr txBox="1"/>
          <p:nvPr/>
        </p:nvSpPr>
        <p:spPr>
          <a:xfrm>
            <a:off x="5528846" y="4139684"/>
            <a:ext cx="338554" cy="369332"/>
          </a:xfrm>
          <a:prstGeom prst="rect">
            <a:avLst/>
          </a:prstGeom>
          <a:noFill/>
        </p:spPr>
        <p:txBody>
          <a:bodyPr wrap="none" rtlCol="0">
            <a:spAutoFit/>
          </a:bodyPr>
          <a:lstStyle/>
          <a:p>
            <a:r>
              <a:rPr lang="en-AU" dirty="0" smtClean="0"/>
              <a:t>B</a:t>
            </a:r>
            <a:endParaRPr lang="en-AU" dirty="0"/>
          </a:p>
        </p:txBody>
      </p:sp>
      <p:sp>
        <p:nvSpPr>
          <p:cNvPr id="10" name="Oval 9"/>
          <p:cNvSpPr/>
          <p:nvPr/>
        </p:nvSpPr>
        <p:spPr>
          <a:xfrm>
            <a:off x="7516723" y="54372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5" name="Oval 14"/>
          <p:cNvSpPr/>
          <p:nvPr/>
        </p:nvSpPr>
        <p:spPr>
          <a:xfrm>
            <a:off x="4626154" y="4719984"/>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 name="TextBox 15"/>
          <p:cNvSpPr txBox="1"/>
          <p:nvPr/>
        </p:nvSpPr>
        <p:spPr>
          <a:xfrm>
            <a:off x="4717723" y="4788480"/>
            <a:ext cx="338554" cy="369332"/>
          </a:xfrm>
          <a:prstGeom prst="rect">
            <a:avLst/>
          </a:prstGeom>
          <a:noFill/>
        </p:spPr>
        <p:txBody>
          <a:bodyPr wrap="none" rtlCol="0">
            <a:spAutoFit/>
          </a:bodyPr>
          <a:lstStyle/>
          <a:p>
            <a:r>
              <a:rPr lang="en-AU" dirty="0" smtClean="0"/>
              <a:t>A</a:t>
            </a:r>
            <a:endParaRPr lang="en-AU" dirty="0"/>
          </a:p>
        </p:txBody>
      </p:sp>
      <p:cxnSp>
        <p:nvCxnSpPr>
          <p:cNvPr id="17" name="Straight Connector 16"/>
          <p:cNvCxnSpPr>
            <a:stCxn id="15" idx="6"/>
          </p:cNvCxnSpPr>
          <p:nvPr/>
        </p:nvCxnSpPr>
        <p:spPr>
          <a:xfrm>
            <a:off x="5132477" y="4973146"/>
            <a:ext cx="2411323" cy="684965"/>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6"/>
            <a:endCxn id="13" idx="2"/>
          </p:cNvCxnSpPr>
          <p:nvPr/>
        </p:nvCxnSpPr>
        <p:spPr>
          <a:xfrm>
            <a:off x="5943600" y="4318839"/>
            <a:ext cx="1524000" cy="0"/>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13" idx="5"/>
          </p:cNvCxnSpPr>
          <p:nvPr/>
        </p:nvCxnSpPr>
        <p:spPr>
          <a:xfrm flipH="1" flipV="1">
            <a:off x="7899774" y="4497851"/>
            <a:ext cx="49123" cy="1013575"/>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7"/>
          </p:cNvCxnSpPr>
          <p:nvPr/>
        </p:nvCxnSpPr>
        <p:spPr>
          <a:xfrm flipH="1" flipV="1">
            <a:off x="5857414" y="4497851"/>
            <a:ext cx="12037" cy="981248"/>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0" idx="2"/>
          </p:cNvCxnSpPr>
          <p:nvPr/>
        </p:nvCxnSpPr>
        <p:spPr>
          <a:xfrm flipV="1">
            <a:off x="5932796" y="5690439"/>
            <a:ext cx="1583927" cy="76461"/>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332877" y="4737985"/>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2" name="TextBox 31"/>
          <p:cNvSpPr txBox="1"/>
          <p:nvPr/>
        </p:nvSpPr>
        <p:spPr>
          <a:xfrm>
            <a:off x="7598305" y="5511284"/>
            <a:ext cx="338554" cy="369332"/>
          </a:xfrm>
          <a:prstGeom prst="rect">
            <a:avLst/>
          </a:prstGeom>
          <a:noFill/>
        </p:spPr>
        <p:txBody>
          <a:bodyPr wrap="none" rtlCol="0">
            <a:spAutoFit/>
          </a:bodyPr>
          <a:lstStyle/>
          <a:p>
            <a:r>
              <a:rPr lang="en-AU" dirty="0"/>
              <a:t>E</a:t>
            </a:r>
          </a:p>
        </p:txBody>
      </p:sp>
      <p:sp>
        <p:nvSpPr>
          <p:cNvPr id="33" name="TextBox 32"/>
          <p:cNvSpPr txBox="1"/>
          <p:nvPr/>
        </p:nvSpPr>
        <p:spPr>
          <a:xfrm>
            <a:off x="8409077" y="4787108"/>
            <a:ext cx="325730" cy="369332"/>
          </a:xfrm>
          <a:prstGeom prst="rect">
            <a:avLst/>
          </a:prstGeom>
          <a:noFill/>
        </p:spPr>
        <p:txBody>
          <a:bodyPr wrap="none" rtlCol="0">
            <a:spAutoFit/>
          </a:bodyPr>
          <a:lstStyle/>
          <a:p>
            <a:r>
              <a:rPr lang="en-AU" dirty="0"/>
              <a:t>F</a:t>
            </a:r>
          </a:p>
        </p:txBody>
      </p:sp>
      <p:cxnSp>
        <p:nvCxnSpPr>
          <p:cNvPr id="34" name="Straight Connector 33"/>
          <p:cNvCxnSpPr>
            <a:stCxn id="10" idx="1"/>
          </p:cNvCxnSpPr>
          <p:nvPr/>
        </p:nvCxnSpPr>
        <p:spPr>
          <a:xfrm flipH="1" flipV="1">
            <a:off x="5857414" y="4471239"/>
            <a:ext cx="1733458" cy="1040187"/>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2"/>
            <a:endCxn id="6" idx="6"/>
          </p:cNvCxnSpPr>
          <p:nvPr/>
        </p:nvCxnSpPr>
        <p:spPr>
          <a:xfrm flipH="1">
            <a:off x="5943600" y="4991147"/>
            <a:ext cx="2389277" cy="666965"/>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0" idx="2"/>
            <a:endCxn id="15" idx="6"/>
          </p:cNvCxnSpPr>
          <p:nvPr/>
        </p:nvCxnSpPr>
        <p:spPr>
          <a:xfrm flipH="1" flipV="1">
            <a:off x="5132477" y="4973146"/>
            <a:ext cx="3200400" cy="18001"/>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49182" y="4139684"/>
            <a:ext cx="351378" cy="369332"/>
          </a:xfrm>
          <a:prstGeom prst="rect">
            <a:avLst/>
          </a:prstGeom>
          <a:noFill/>
        </p:spPr>
        <p:txBody>
          <a:bodyPr wrap="none" rtlCol="0">
            <a:spAutoFit/>
          </a:bodyPr>
          <a:lstStyle/>
          <a:p>
            <a:r>
              <a:rPr lang="en-AU" dirty="0"/>
              <a:t>D</a:t>
            </a:r>
          </a:p>
        </p:txBody>
      </p:sp>
    </p:spTree>
    <p:extLst>
      <p:ext uri="{BB962C8B-B14F-4D97-AF65-F5344CB8AC3E}">
        <p14:creationId xmlns:p14="http://schemas.microsoft.com/office/powerpoint/2010/main" val="60451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3"/>
                                        </p:tgtEl>
                                        <p:attrNameLst>
                                          <p:attrName>fillcolor</p:attrName>
                                        </p:attrNameLst>
                                      </p:cBhvr>
                                      <p:to>
                                        <a:srgbClr val="00B050"/>
                                      </p:to>
                                    </p:animClr>
                                    <p:set>
                                      <p:cBhvr>
                                        <p:cTn id="41" dur="2000" fill="hold"/>
                                        <p:tgtEl>
                                          <p:spTgt spid="13"/>
                                        </p:tgtEl>
                                        <p:attrNameLst>
                                          <p:attrName>fill.type</p:attrName>
                                        </p:attrNameLst>
                                      </p:cBhvr>
                                      <p:to>
                                        <p:strVal val="solid"/>
                                      </p:to>
                                    </p:set>
                                    <p:set>
                                      <p:cBhvr>
                                        <p:cTn id="42" dur="2000" fill="hold"/>
                                        <p:tgtEl>
                                          <p:spTgt spid="13"/>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rgbClr val="00B050"/>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6"/>
                                        </p:tgtEl>
                                        <p:attrNameLst>
                                          <p:attrName>fillcolor</p:attrName>
                                        </p:attrNameLst>
                                      </p:cBhvr>
                                      <p:to>
                                        <a:srgbClr val="00B050"/>
                                      </p:to>
                                    </p:animClr>
                                    <p:set>
                                      <p:cBhvr>
                                        <p:cTn id="49" dur="2000" fill="hold"/>
                                        <p:tgtEl>
                                          <p:spTgt spid="6"/>
                                        </p:tgtEl>
                                        <p:attrNameLst>
                                          <p:attrName>fill.type</p:attrName>
                                        </p:attrNameLst>
                                      </p:cBhvr>
                                      <p:to>
                                        <p:strVal val="solid"/>
                                      </p:to>
                                    </p:set>
                                    <p:set>
                                      <p:cBhvr>
                                        <p:cTn id="50" dur="2000" fill="hold"/>
                                        <p:tgtEl>
                                          <p:spTgt spid="6"/>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rgbClr val="00B050"/>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stCxn id="6" idx="6"/>
            <a:endCxn id="14" idx="2"/>
          </p:cNvCxnSpPr>
          <p:nvPr/>
        </p:nvCxnSpPr>
        <p:spPr>
          <a:xfrm flipV="1">
            <a:off x="5943600" y="4813816"/>
            <a:ext cx="1781271" cy="1149096"/>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467600" y="43704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NP Class</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990600"/>
            <a:ext cx="8991600" cy="4572000"/>
          </a:xfrm>
        </p:spPr>
        <p:txBody>
          <a:bodyPr>
            <a:noAutofit/>
          </a:bodyPr>
          <a:lstStyle/>
          <a:p>
            <a:r>
              <a:rPr lang="en-AU" sz="1800" dirty="0" smtClean="0"/>
              <a:t>A</a:t>
            </a:r>
            <a:r>
              <a:rPr lang="en-AU" sz="1800" dirty="0" smtClean="0">
                <a:solidFill>
                  <a:srgbClr val="7030A0"/>
                </a:solidFill>
              </a:rPr>
              <a:t> Certificate</a:t>
            </a:r>
            <a:r>
              <a:rPr lang="en-AU" sz="1800" dirty="0" smtClean="0"/>
              <a:t> (or witness) of a decision problem is an instance for which the answer to the problem is </a:t>
            </a:r>
            <a:r>
              <a:rPr lang="en-AU" sz="1800" b="1" dirty="0" smtClean="0">
                <a:solidFill>
                  <a:srgbClr val="00B050"/>
                </a:solidFill>
              </a:rPr>
              <a:t>YES</a:t>
            </a:r>
            <a:r>
              <a:rPr lang="en-AU" sz="1800" dirty="0" smtClean="0"/>
              <a:t>.</a:t>
            </a:r>
          </a:p>
          <a:p>
            <a:pPr lvl="1"/>
            <a:r>
              <a:rPr lang="en-AU" sz="1500" dirty="0" smtClean="0"/>
              <a:t>Is there a vertex cover of size 2 in the graph on left? The certificate is the set {A,F}.</a:t>
            </a:r>
          </a:p>
          <a:p>
            <a:pPr lvl="1"/>
            <a:r>
              <a:rPr lang="en-AU" sz="1500" dirty="0" smtClean="0"/>
              <a:t>Is there a clique of size 4 in the graph on right? The certificate is the set {B, C, D, E}</a:t>
            </a:r>
          </a:p>
          <a:p>
            <a:r>
              <a:rPr lang="en-AU" sz="1800" dirty="0" smtClean="0"/>
              <a:t>A decision problem belongs to NP class if its certificate can be </a:t>
            </a:r>
            <a:r>
              <a:rPr lang="en-AU" sz="1800" dirty="0" smtClean="0">
                <a:solidFill>
                  <a:srgbClr val="7030A0"/>
                </a:solidFill>
              </a:rPr>
              <a:t>verified</a:t>
            </a:r>
            <a:r>
              <a:rPr lang="en-AU" sz="1800" dirty="0" smtClean="0"/>
              <a:t> in polynomial time.</a:t>
            </a:r>
          </a:p>
          <a:p>
            <a:r>
              <a:rPr lang="en-AU" sz="1800" dirty="0" smtClean="0"/>
              <a:t>Examples:</a:t>
            </a:r>
          </a:p>
          <a:p>
            <a:pPr lvl="1"/>
            <a:r>
              <a:rPr lang="en-AU" sz="1500" dirty="0" smtClean="0"/>
              <a:t>Vertex Cover is in NP class</a:t>
            </a:r>
            <a:endParaRPr lang="en-AU" sz="1300" dirty="0" smtClean="0"/>
          </a:p>
          <a:p>
            <a:pPr lvl="1"/>
            <a:r>
              <a:rPr lang="en-AU" sz="1500" dirty="0" smtClean="0"/>
              <a:t>Clique is in NP class</a:t>
            </a:r>
          </a:p>
          <a:p>
            <a:pPr lvl="1"/>
            <a:r>
              <a:rPr lang="en-AU" sz="1500" dirty="0" smtClean="0"/>
              <a:t>“Is there a path from s to t” is in NP class</a:t>
            </a:r>
          </a:p>
          <a:p>
            <a:pPr lvl="1"/>
            <a:r>
              <a:rPr lang="en-AU" sz="1500" dirty="0" smtClean="0"/>
              <a:t>Chess winner is not in NP class (</a:t>
            </a:r>
            <a:r>
              <a:rPr lang="en-AU" sz="1300" dirty="0" smtClean="0"/>
              <a:t>Given a state of chess game, will the white player win?)</a:t>
            </a:r>
          </a:p>
          <a:p>
            <a:pPr lvl="1"/>
            <a:r>
              <a:rPr lang="en-AU" sz="1300" dirty="0" smtClean="0"/>
              <a:t>Halting Problem is not in NP class (Will a program halt?)</a:t>
            </a:r>
          </a:p>
          <a:p>
            <a:pPr marL="880110" lvl="2" indent="-285750"/>
            <a:endParaRPr lang="en-AU" sz="1300" dirty="0" smtClean="0"/>
          </a:p>
        </p:txBody>
      </p:sp>
      <p:sp>
        <p:nvSpPr>
          <p:cNvPr id="6" name="Oval 5"/>
          <p:cNvSpPr/>
          <p:nvPr/>
        </p:nvSpPr>
        <p:spPr>
          <a:xfrm>
            <a:off x="5437277" y="570975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7" name="TextBox 6"/>
          <p:cNvSpPr txBox="1"/>
          <p:nvPr/>
        </p:nvSpPr>
        <p:spPr>
          <a:xfrm>
            <a:off x="5518859" y="5783757"/>
            <a:ext cx="351378" cy="369332"/>
          </a:xfrm>
          <a:prstGeom prst="rect">
            <a:avLst/>
          </a:prstGeom>
          <a:noFill/>
        </p:spPr>
        <p:txBody>
          <a:bodyPr wrap="none" rtlCol="0">
            <a:spAutoFit/>
          </a:bodyPr>
          <a:lstStyle/>
          <a:p>
            <a:r>
              <a:rPr lang="en-AU" dirty="0"/>
              <a:t>C</a:t>
            </a:r>
          </a:p>
        </p:txBody>
      </p:sp>
      <p:sp>
        <p:nvSpPr>
          <p:cNvPr id="8" name="Oval 7"/>
          <p:cNvSpPr/>
          <p:nvPr/>
        </p:nvSpPr>
        <p:spPr>
          <a:xfrm>
            <a:off x="5437277" y="43704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9" name="TextBox 8"/>
          <p:cNvSpPr txBox="1"/>
          <p:nvPr/>
        </p:nvSpPr>
        <p:spPr>
          <a:xfrm>
            <a:off x="5528846" y="4444484"/>
            <a:ext cx="338554" cy="369332"/>
          </a:xfrm>
          <a:prstGeom prst="rect">
            <a:avLst/>
          </a:prstGeom>
          <a:noFill/>
        </p:spPr>
        <p:txBody>
          <a:bodyPr wrap="none" rtlCol="0">
            <a:spAutoFit/>
          </a:bodyPr>
          <a:lstStyle/>
          <a:p>
            <a:r>
              <a:rPr lang="en-AU" dirty="0" smtClean="0"/>
              <a:t>B</a:t>
            </a:r>
            <a:endParaRPr lang="en-AU" dirty="0"/>
          </a:p>
        </p:txBody>
      </p:sp>
      <p:sp>
        <p:nvSpPr>
          <p:cNvPr id="10" name="Oval 9"/>
          <p:cNvSpPr/>
          <p:nvPr/>
        </p:nvSpPr>
        <p:spPr>
          <a:xfrm>
            <a:off x="7516723" y="57420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4" name="TextBox 13"/>
          <p:cNvSpPr txBox="1"/>
          <p:nvPr/>
        </p:nvSpPr>
        <p:spPr>
          <a:xfrm>
            <a:off x="7549182" y="4444484"/>
            <a:ext cx="351378" cy="369332"/>
          </a:xfrm>
          <a:prstGeom prst="rect">
            <a:avLst/>
          </a:prstGeom>
          <a:noFill/>
        </p:spPr>
        <p:txBody>
          <a:bodyPr wrap="none" rtlCol="0">
            <a:spAutoFit/>
          </a:bodyPr>
          <a:lstStyle/>
          <a:p>
            <a:r>
              <a:rPr lang="en-AU" dirty="0"/>
              <a:t>D</a:t>
            </a:r>
          </a:p>
        </p:txBody>
      </p:sp>
      <p:sp>
        <p:nvSpPr>
          <p:cNvPr id="15" name="Oval 14"/>
          <p:cNvSpPr/>
          <p:nvPr/>
        </p:nvSpPr>
        <p:spPr>
          <a:xfrm>
            <a:off x="4626154" y="5024784"/>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6" name="TextBox 15"/>
          <p:cNvSpPr txBox="1"/>
          <p:nvPr/>
        </p:nvSpPr>
        <p:spPr>
          <a:xfrm>
            <a:off x="4717723" y="5093280"/>
            <a:ext cx="338554" cy="369332"/>
          </a:xfrm>
          <a:prstGeom prst="rect">
            <a:avLst/>
          </a:prstGeom>
          <a:noFill/>
        </p:spPr>
        <p:txBody>
          <a:bodyPr wrap="none" rtlCol="0">
            <a:spAutoFit/>
          </a:bodyPr>
          <a:lstStyle/>
          <a:p>
            <a:r>
              <a:rPr lang="en-AU" dirty="0" smtClean="0"/>
              <a:t>A</a:t>
            </a:r>
            <a:endParaRPr lang="en-AU" dirty="0"/>
          </a:p>
        </p:txBody>
      </p:sp>
      <p:cxnSp>
        <p:nvCxnSpPr>
          <p:cNvPr id="17" name="Straight Connector 16"/>
          <p:cNvCxnSpPr>
            <a:stCxn id="15" idx="6"/>
          </p:cNvCxnSpPr>
          <p:nvPr/>
        </p:nvCxnSpPr>
        <p:spPr>
          <a:xfrm>
            <a:off x="5132477" y="5277946"/>
            <a:ext cx="2411323" cy="684965"/>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6"/>
            <a:endCxn id="13" idx="2"/>
          </p:cNvCxnSpPr>
          <p:nvPr/>
        </p:nvCxnSpPr>
        <p:spPr>
          <a:xfrm>
            <a:off x="5943600" y="4623639"/>
            <a:ext cx="1524000" cy="0"/>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13" idx="5"/>
          </p:cNvCxnSpPr>
          <p:nvPr/>
        </p:nvCxnSpPr>
        <p:spPr>
          <a:xfrm flipH="1" flipV="1">
            <a:off x="7899774" y="4802651"/>
            <a:ext cx="49123" cy="1013575"/>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7"/>
          </p:cNvCxnSpPr>
          <p:nvPr/>
        </p:nvCxnSpPr>
        <p:spPr>
          <a:xfrm flipH="1" flipV="1">
            <a:off x="5857414" y="4802651"/>
            <a:ext cx="12037" cy="981248"/>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0" idx="2"/>
          </p:cNvCxnSpPr>
          <p:nvPr/>
        </p:nvCxnSpPr>
        <p:spPr>
          <a:xfrm flipV="1">
            <a:off x="5932796" y="5995239"/>
            <a:ext cx="1583927" cy="76461"/>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332877" y="5042785"/>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2" name="TextBox 31"/>
          <p:cNvSpPr txBox="1"/>
          <p:nvPr/>
        </p:nvSpPr>
        <p:spPr>
          <a:xfrm>
            <a:off x="7598305" y="5816084"/>
            <a:ext cx="338554" cy="369332"/>
          </a:xfrm>
          <a:prstGeom prst="rect">
            <a:avLst/>
          </a:prstGeom>
          <a:noFill/>
        </p:spPr>
        <p:txBody>
          <a:bodyPr wrap="none" rtlCol="0">
            <a:spAutoFit/>
          </a:bodyPr>
          <a:lstStyle/>
          <a:p>
            <a:r>
              <a:rPr lang="en-AU" dirty="0"/>
              <a:t>E</a:t>
            </a:r>
          </a:p>
        </p:txBody>
      </p:sp>
      <p:sp>
        <p:nvSpPr>
          <p:cNvPr id="33" name="TextBox 32"/>
          <p:cNvSpPr txBox="1"/>
          <p:nvPr/>
        </p:nvSpPr>
        <p:spPr>
          <a:xfrm>
            <a:off x="8409077" y="5091908"/>
            <a:ext cx="325730" cy="369332"/>
          </a:xfrm>
          <a:prstGeom prst="rect">
            <a:avLst/>
          </a:prstGeom>
          <a:noFill/>
        </p:spPr>
        <p:txBody>
          <a:bodyPr wrap="none" rtlCol="0">
            <a:spAutoFit/>
          </a:bodyPr>
          <a:lstStyle/>
          <a:p>
            <a:r>
              <a:rPr lang="en-AU" dirty="0"/>
              <a:t>F</a:t>
            </a:r>
          </a:p>
        </p:txBody>
      </p:sp>
      <p:cxnSp>
        <p:nvCxnSpPr>
          <p:cNvPr id="34" name="Straight Connector 33"/>
          <p:cNvCxnSpPr>
            <a:stCxn id="10" idx="1"/>
          </p:cNvCxnSpPr>
          <p:nvPr/>
        </p:nvCxnSpPr>
        <p:spPr>
          <a:xfrm flipH="1" flipV="1">
            <a:off x="5857414" y="4776039"/>
            <a:ext cx="1733458" cy="1040187"/>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2"/>
            <a:endCxn id="6" idx="6"/>
          </p:cNvCxnSpPr>
          <p:nvPr/>
        </p:nvCxnSpPr>
        <p:spPr>
          <a:xfrm flipH="1">
            <a:off x="5943600" y="5295947"/>
            <a:ext cx="2389277" cy="666965"/>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0" idx="2"/>
            <a:endCxn id="15" idx="6"/>
          </p:cNvCxnSpPr>
          <p:nvPr/>
        </p:nvCxnSpPr>
        <p:spPr>
          <a:xfrm flipH="1" flipV="1">
            <a:off x="5132477" y="5277946"/>
            <a:ext cx="3200400" cy="18001"/>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841446" y="441960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 name="Oval 26"/>
          <p:cNvSpPr/>
          <p:nvPr/>
        </p:nvSpPr>
        <p:spPr>
          <a:xfrm>
            <a:off x="811123" y="5758873"/>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 name="TextBox 27"/>
          <p:cNvSpPr txBox="1"/>
          <p:nvPr/>
        </p:nvSpPr>
        <p:spPr>
          <a:xfrm>
            <a:off x="892705" y="5832880"/>
            <a:ext cx="351378" cy="369332"/>
          </a:xfrm>
          <a:prstGeom prst="rect">
            <a:avLst/>
          </a:prstGeom>
          <a:noFill/>
        </p:spPr>
        <p:txBody>
          <a:bodyPr wrap="none" rtlCol="0">
            <a:spAutoFit/>
          </a:bodyPr>
          <a:lstStyle/>
          <a:p>
            <a:r>
              <a:rPr lang="en-AU" dirty="0"/>
              <a:t>C</a:t>
            </a:r>
          </a:p>
        </p:txBody>
      </p:sp>
      <p:sp>
        <p:nvSpPr>
          <p:cNvPr id="29" name="Oval 28"/>
          <p:cNvSpPr/>
          <p:nvPr/>
        </p:nvSpPr>
        <p:spPr>
          <a:xfrm>
            <a:off x="811123" y="441960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1" name="TextBox 30"/>
          <p:cNvSpPr txBox="1"/>
          <p:nvPr/>
        </p:nvSpPr>
        <p:spPr>
          <a:xfrm>
            <a:off x="902692" y="4493607"/>
            <a:ext cx="338554" cy="369332"/>
          </a:xfrm>
          <a:prstGeom prst="rect">
            <a:avLst/>
          </a:prstGeom>
          <a:noFill/>
        </p:spPr>
        <p:txBody>
          <a:bodyPr wrap="none" rtlCol="0">
            <a:spAutoFit/>
          </a:bodyPr>
          <a:lstStyle/>
          <a:p>
            <a:r>
              <a:rPr lang="en-AU" dirty="0" smtClean="0"/>
              <a:t>B</a:t>
            </a:r>
            <a:endParaRPr lang="en-AU" dirty="0"/>
          </a:p>
        </p:txBody>
      </p:sp>
      <p:sp>
        <p:nvSpPr>
          <p:cNvPr id="35" name="Oval 34"/>
          <p:cNvSpPr/>
          <p:nvPr/>
        </p:nvSpPr>
        <p:spPr>
          <a:xfrm>
            <a:off x="2890569" y="579120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6" name="TextBox 35"/>
          <p:cNvSpPr txBox="1"/>
          <p:nvPr/>
        </p:nvSpPr>
        <p:spPr>
          <a:xfrm>
            <a:off x="2923028" y="4493607"/>
            <a:ext cx="351378" cy="369332"/>
          </a:xfrm>
          <a:prstGeom prst="rect">
            <a:avLst/>
          </a:prstGeom>
          <a:noFill/>
        </p:spPr>
        <p:txBody>
          <a:bodyPr wrap="none" rtlCol="0">
            <a:spAutoFit/>
          </a:bodyPr>
          <a:lstStyle/>
          <a:p>
            <a:r>
              <a:rPr lang="en-AU" dirty="0"/>
              <a:t>D</a:t>
            </a:r>
          </a:p>
        </p:txBody>
      </p:sp>
      <p:sp>
        <p:nvSpPr>
          <p:cNvPr id="37" name="Oval 36"/>
          <p:cNvSpPr/>
          <p:nvPr/>
        </p:nvSpPr>
        <p:spPr>
          <a:xfrm>
            <a:off x="0" y="507390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8" name="TextBox 37"/>
          <p:cNvSpPr txBox="1"/>
          <p:nvPr/>
        </p:nvSpPr>
        <p:spPr>
          <a:xfrm>
            <a:off x="91569" y="5142403"/>
            <a:ext cx="338554" cy="369332"/>
          </a:xfrm>
          <a:prstGeom prst="rect">
            <a:avLst/>
          </a:prstGeom>
          <a:noFill/>
        </p:spPr>
        <p:txBody>
          <a:bodyPr wrap="none" rtlCol="0">
            <a:spAutoFit/>
          </a:bodyPr>
          <a:lstStyle/>
          <a:p>
            <a:r>
              <a:rPr lang="en-AU" dirty="0" smtClean="0"/>
              <a:t>A</a:t>
            </a:r>
            <a:endParaRPr lang="en-AU" dirty="0"/>
          </a:p>
        </p:txBody>
      </p:sp>
      <p:sp>
        <p:nvSpPr>
          <p:cNvPr id="41" name="Oval 40"/>
          <p:cNvSpPr/>
          <p:nvPr/>
        </p:nvSpPr>
        <p:spPr>
          <a:xfrm>
            <a:off x="3706723" y="5091908"/>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2" name="TextBox 41"/>
          <p:cNvSpPr txBox="1"/>
          <p:nvPr/>
        </p:nvSpPr>
        <p:spPr>
          <a:xfrm>
            <a:off x="2972151" y="5865207"/>
            <a:ext cx="338554" cy="369332"/>
          </a:xfrm>
          <a:prstGeom prst="rect">
            <a:avLst/>
          </a:prstGeom>
          <a:noFill/>
        </p:spPr>
        <p:txBody>
          <a:bodyPr wrap="none" rtlCol="0">
            <a:spAutoFit/>
          </a:bodyPr>
          <a:lstStyle/>
          <a:p>
            <a:r>
              <a:rPr lang="en-AU" dirty="0"/>
              <a:t>E</a:t>
            </a:r>
          </a:p>
        </p:txBody>
      </p:sp>
      <p:sp>
        <p:nvSpPr>
          <p:cNvPr id="43" name="TextBox 42"/>
          <p:cNvSpPr txBox="1"/>
          <p:nvPr/>
        </p:nvSpPr>
        <p:spPr>
          <a:xfrm>
            <a:off x="3782923" y="5141031"/>
            <a:ext cx="325730" cy="369332"/>
          </a:xfrm>
          <a:prstGeom prst="rect">
            <a:avLst/>
          </a:prstGeom>
          <a:noFill/>
        </p:spPr>
        <p:txBody>
          <a:bodyPr wrap="none" rtlCol="0">
            <a:spAutoFit/>
          </a:bodyPr>
          <a:lstStyle/>
          <a:p>
            <a:r>
              <a:rPr lang="en-AU" dirty="0"/>
              <a:t>F</a:t>
            </a:r>
          </a:p>
        </p:txBody>
      </p:sp>
      <p:cxnSp>
        <p:nvCxnSpPr>
          <p:cNvPr id="44" name="Straight Connector 43"/>
          <p:cNvCxnSpPr>
            <a:stCxn id="29" idx="3"/>
          </p:cNvCxnSpPr>
          <p:nvPr/>
        </p:nvCxnSpPr>
        <p:spPr>
          <a:xfrm flipH="1">
            <a:off x="430123" y="4851774"/>
            <a:ext cx="455149" cy="290629"/>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7" idx="1"/>
            <a:endCxn id="37" idx="5"/>
          </p:cNvCxnSpPr>
          <p:nvPr/>
        </p:nvCxnSpPr>
        <p:spPr>
          <a:xfrm flipH="1" flipV="1">
            <a:off x="432174" y="5506081"/>
            <a:ext cx="453098" cy="326941"/>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3"/>
            <a:endCxn id="35" idx="6"/>
          </p:cNvCxnSpPr>
          <p:nvPr/>
        </p:nvCxnSpPr>
        <p:spPr>
          <a:xfrm flipH="1">
            <a:off x="3396892" y="5524082"/>
            <a:ext cx="383980" cy="520280"/>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1"/>
            <a:endCxn id="26" idx="5"/>
          </p:cNvCxnSpPr>
          <p:nvPr/>
        </p:nvCxnSpPr>
        <p:spPr>
          <a:xfrm flipH="1" flipV="1">
            <a:off x="3273620" y="4851774"/>
            <a:ext cx="507252" cy="314283"/>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1" idx="1"/>
            <a:endCxn id="29" idx="5"/>
          </p:cNvCxnSpPr>
          <p:nvPr/>
        </p:nvCxnSpPr>
        <p:spPr>
          <a:xfrm flipH="1" flipV="1">
            <a:off x="1243297" y="4851774"/>
            <a:ext cx="2537575" cy="314283"/>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6" idx="3"/>
            <a:endCxn id="37" idx="6"/>
          </p:cNvCxnSpPr>
          <p:nvPr/>
        </p:nvCxnSpPr>
        <p:spPr>
          <a:xfrm flipH="1">
            <a:off x="506323" y="4851774"/>
            <a:ext cx="2409272" cy="475295"/>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01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P Class</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1039723"/>
            <a:ext cx="8582407" cy="3151277"/>
          </a:xfrm>
        </p:spPr>
        <p:txBody>
          <a:bodyPr>
            <a:noAutofit/>
          </a:bodyPr>
          <a:lstStyle/>
          <a:p>
            <a:r>
              <a:rPr lang="en-AU" sz="2000" dirty="0" smtClean="0"/>
              <a:t>A decision problem is in P class if it can be </a:t>
            </a:r>
            <a:r>
              <a:rPr lang="en-AU" sz="2000" b="1" dirty="0" smtClean="0">
                <a:solidFill>
                  <a:srgbClr val="7030A0"/>
                </a:solidFill>
              </a:rPr>
              <a:t>solved</a:t>
            </a:r>
            <a:r>
              <a:rPr lang="en-AU" sz="2000" dirty="0" smtClean="0">
                <a:solidFill>
                  <a:srgbClr val="7030A0"/>
                </a:solidFill>
              </a:rPr>
              <a:t> </a:t>
            </a:r>
            <a:r>
              <a:rPr lang="en-AU" sz="2000" dirty="0" smtClean="0"/>
              <a:t>in polynomial time.</a:t>
            </a:r>
          </a:p>
          <a:p>
            <a:pPr lvl="1"/>
            <a:r>
              <a:rPr lang="en-AU" sz="1500" dirty="0" smtClean="0"/>
              <a:t>“Is there a path between s and t?” in P Class</a:t>
            </a:r>
          </a:p>
          <a:p>
            <a:pPr lvl="2"/>
            <a:r>
              <a:rPr lang="en-AU" sz="1300" dirty="0" smtClean="0"/>
              <a:t>A simple breadth-first search can </a:t>
            </a:r>
            <a:r>
              <a:rPr lang="en-AU" sz="1300" smtClean="0"/>
              <a:t>check connectivity</a:t>
            </a:r>
            <a:endParaRPr lang="en-AU" sz="1300" dirty="0" smtClean="0"/>
          </a:p>
          <a:p>
            <a:pPr lvl="1"/>
            <a:r>
              <a:rPr lang="en-AU" sz="1500" dirty="0" smtClean="0"/>
              <a:t>Minimum Spanning Tree is in P Class</a:t>
            </a:r>
          </a:p>
          <a:p>
            <a:pPr lvl="2"/>
            <a:r>
              <a:rPr lang="en-AU" sz="1300" dirty="0" smtClean="0"/>
              <a:t>Is there a minimum spanning tree in the graph with weight W?</a:t>
            </a:r>
          </a:p>
          <a:p>
            <a:pPr lvl="3"/>
            <a:r>
              <a:rPr lang="en-AU" sz="1300" dirty="0">
                <a:solidFill>
                  <a:schemeClr val="tx1"/>
                </a:solidFill>
              </a:rPr>
              <a:t>Compute MST using say Prim’s algorithm and check its weight.</a:t>
            </a:r>
          </a:p>
          <a:p>
            <a:pPr marL="605790" lvl="1" indent="-285750"/>
            <a:r>
              <a:rPr lang="en-AU" sz="1500" dirty="0" smtClean="0"/>
              <a:t>Vertex Cover and Clique problems?</a:t>
            </a:r>
          </a:p>
          <a:p>
            <a:pPr marL="880110" lvl="2" indent="-285750"/>
            <a:r>
              <a:rPr lang="en-AU" sz="1300" dirty="0" smtClean="0"/>
              <a:t>So far, we do not have any polynomial time solutions for these problems</a:t>
            </a:r>
          </a:p>
          <a:p>
            <a:pPr marL="880110" lvl="2" indent="-285750"/>
            <a:r>
              <a:rPr lang="en-AU" sz="1300" dirty="0" smtClean="0"/>
              <a:t>And </a:t>
            </a:r>
            <a:r>
              <a:rPr lang="en-AU" sz="1300" b="1" dirty="0" smtClean="0"/>
              <a:t>we do not have a proo</a:t>
            </a:r>
            <a:r>
              <a:rPr lang="en-AU" sz="1300" dirty="0" smtClean="0"/>
              <a:t>f that these problems </a:t>
            </a:r>
            <a:r>
              <a:rPr lang="en-AU" sz="1300" b="1" dirty="0" smtClean="0"/>
              <a:t>cannot</a:t>
            </a:r>
            <a:r>
              <a:rPr lang="en-AU" sz="1300" dirty="0" smtClean="0"/>
              <a:t> be solved in polynomial time</a:t>
            </a:r>
          </a:p>
          <a:p>
            <a:pPr marL="880110" lvl="2" indent="-285750"/>
            <a:r>
              <a:rPr lang="en-AU" sz="1300" dirty="0" smtClean="0"/>
              <a:t>So these problems are in NP but we do not know whether these are in P or not</a:t>
            </a:r>
          </a:p>
          <a:p>
            <a:pPr marL="388620" indent="-342900"/>
            <a:r>
              <a:rPr lang="en-AU" sz="2000" dirty="0" smtClean="0"/>
              <a:t>A problem in P class is also in NP class</a:t>
            </a:r>
          </a:p>
          <a:p>
            <a:pPr marL="662940" lvl="1" indent="-342900"/>
            <a:r>
              <a:rPr lang="en-AU" sz="1500" dirty="0" smtClean="0"/>
              <a:t>Because its certificate can be verified in polynomial time (by just solving the problem)</a:t>
            </a:r>
            <a:endParaRPr lang="en-AU" sz="1500" dirty="0"/>
          </a:p>
          <a:p>
            <a:pPr marL="388620" indent="-342900"/>
            <a:r>
              <a:rPr lang="en-AU" sz="2000" dirty="0" smtClean="0"/>
              <a:t>But what is P vs NP and what’s its significance?</a:t>
            </a:r>
          </a:p>
          <a:p>
            <a:pPr marL="662940" lvl="1" indent="-342900"/>
            <a:r>
              <a:rPr lang="en-AU" sz="1500" dirty="0" smtClean="0"/>
              <a:t>First, you will need to understand what is NP-Complete.</a:t>
            </a:r>
          </a:p>
        </p:txBody>
      </p:sp>
      <p:sp>
        <p:nvSpPr>
          <p:cNvPr id="3" name="Oval 2"/>
          <p:cNvSpPr/>
          <p:nvPr/>
        </p:nvSpPr>
        <p:spPr>
          <a:xfrm rot="20242106">
            <a:off x="5173793" y="4832982"/>
            <a:ext cx="3620449" cy="1418136"/>
          </a:xfrm>
          <a:prstGeom prst="ellipse">
            <a:avLst/>
          </a:prstGeom>
          <a:noFill/>
          <a:ln w="254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6922719" y="4920734"/>
            <a:ext cx="505267" cy="369332"/>
          </a:xfrm>
          <a:prstGeom prst="rect">
            <a:avLst/>
          </a:prstGeom>
          <a:noFill/>
        </p:spPr>
        <p:txBody>
          <a:bodyPr wrap="none" rtlCol="0">
            <a:spAutoFit/>
          </a:bodyPr>
          <a:lstStyle/>
          <a:p>
            <a:r>
              <a:rPr lang="en-AU" dirty="0" smtClean="0"/>
              <a:t>NP</a:t>
            </a:r>
            <a:endParaRPr lang="en-AU" dirty="0"/>
          </a:p>
        </p:txBody>
      </p:sp>
      <p:sp>
        <p:nvSpPr>
          <p:cNvPr id="12" name="Oval 11"/>
          <p:cNvSpPr/>
          <p:nvPr/>
        </p:nvSpPr>
        <p:spPr>
          <a:xfrm rot="20727824">
            <a:off x="5562600" y="5647334"/>
            <a:ext cx="1360119" cy="609600"/>
          </a:xfrm>
          <a:prstGeom prst="ellipse">
            <a:avLst/>
          </a:prstGeom>
          <a:no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TextBox 49"/>
          <p:cNvSpPr txBox="1"/>
          <p:nvPr/>
        </p:nvSpPr>
        <p:spPr>
          <a:xfrm>
            <a:off x="6172200" y="5802868"/>
            <a:ext cx="338554" cy="369332"/>
          </a:xfrm>
          <a:prstGeom prst="rect">
            <a:avLst/>
          </a:prstGeom>
          <a:noFill/>
        </p:spPr>
        <p:txBody>
          <a:bodyPr wrap="none" rtlCol="0">
            <a:spAutoFit/>
          </a:bodyPr>
          <a:lstStyle/>
          <a:p>
            <a:r>
              <a:rPr lang="en-AU" dirty="0" smtClean="0"/>
              <a:t>P</a:t>
            </a:r>
            <a:endParaRPr lang="en-AU" dirty="0"/>
          </a:p>
        </p:txBody>
      </p:sp>
    </p:spTree>
    <p:extLst>
      <p:ext uri="{BB962C8B-B14F-4D97-AF65-F5344CB8AC3E}">
        <p14:creationId xmlns:p14="http://schemas.microsoft.com/office/powerpoint/2010/main" val="405744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2" grpId="0" animBg="1"/>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6482" y="4834680"/>
            <a:ext cx="1518429" cy="369332"/>
          </a:xfrm>
          <a:prstGeom prst="rect">
            <a:avLst/>
          </a:prstGeom>
          <a:noFill/>
        </p:spPr>
        <p:txBody>
          <a:bodyPr wrap="none" rtlCol="0">
            <a:spAutoFit/>
          </a:bodyPr>
          <a:lstStyle/>
          <a:p>
            <a:r>
              <a:rPr lang="en-AU" dirty="0" smtClean="0"/>
              <a:t>Vertex Cover</a:t>
            </a:r>
            <a:endParaRPr lang="en-AU" dirty="0"/>
          </a:p>
        </p:txBody>
      </p:sp>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Polynomial time reduction</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1039723"/>
            <a:ext cx="8839200" cy="3151277"/>
          </a:xfrm>
        </p:spPr>
        <p:txBody>
          <a:bodyPr>
            <a:noAutofit/>
          </a:bodyPr>
          <a:lstStyle/>
          <a:p>
            <a:r>
              <a:rPr lang="en-AU" sz="2000" dirty="0" smtClean="0"/>
              <a:t>We do not know the polynomial time solutions for Vertex Cover and Clique problems.</a:t>
            </a:r>
          </a:p>
          <a:p>
            <a:r>
              <a:rPr lang="en-AU" sz="2000" dirty="0" smtClean="0"/>
              <a:t>Suppose we have a magic box that transforms (reduces) Vertex Cover problem to the Clique Problem and this reduction takes polynomial time.</a:t>
            </a:r>
          </a:p>
          <a:p>
            <a:r>
              <a:rPr lang="en-AU" sz="2000" dirty="0" smtClean="0"/>
              <a:t>Assume that, in future, someone solves the clique problem in polynomial time. </a:t>
            </a:r>
          </a:p>
          <a:p>
            <a:r>
              <a:rPr lang="en-AU" sz="2000" dirty="0" smtClean="0"/>
              <a:t>This means Vertex Cover can also be solved in polynomial time!</a:t>
            </a:r>
          </a:p>
          <a:p>
            <a:pPr lvl="1"/>
            <a:r>
              <a:rPr lang="en-AU" sz="1000" dirty="0" smtClean="0"/>
              <a:t>Step 1: Transform Vertex Cover to the Clique problem (in polynomial time)</a:t>
            </a:r>
          </a:p>
          <a:p>
            <a:pPr lvl="1"/>
            <a:r>
              <a:rPr lang="en-AU" sz="1000" dirty="0" smtClean="0"/>
              <a:t>Step 2: Solve Clique problem (in polynomial time)</a:t>
            </a:r>
          </a:p>
        </p:txBody>
      </p:sp>
      <p:cxnSp>
        <p:nvCxnSpPr>
          <p:cNvPr id="8" name="Straight Arrow Connector 7"/>
          <p:cNvCxnSpPr>
            <a:endCxn id="6" idx="1"/>
          </p:cNvCxnSpPr>
          <p:nvPr/>
        </p:nvCxnSpPr>
        <p:spPr>
          <a:xfrm>
            <a:off x="609600" y="5257800"/>
            <a:ext cx="2590800" cy="0"/>
          </a:xfrm>
          <a:prstGeom prst="straightConnector1">
            <a:avLst/>
          </a:prstGeom>
          <a:ln w="25400">
            <a:solidFill>
              <a:srgbClr val="FF0000"/>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096000" y="5257800"/>
            <a:ext cx="2590800" cy="0"/>
          </a:xfrm>
          <a:prstGeom prst="straightConnector1">
            <a:avLst/>
          </a:prstGeom>
          <a:ln w="25400">
            <a:solidFill>
              <a:srgbClr val="FF0000"/>
            </a:solidFill>
            <a:headEnd w="lg" len="lg"/>
            <a:tailEnd type="arrow"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43862" y="4834680"/>
            <a:ext cx="838691" cy="369332"/>
          </a:xfrm>
          <a:prstGeom prst="rect">
            <a:avLst/>
          </a:prstGeom>
          <a:noFill/>
        </p:spPr>
        <p:txBody>
          <a:bodyPr wrap="none" rtlCol="0">
            <a:spAutoFit/>
          </a:bodyPr>
          <a:lstStyle/>
          <a:p>
            <a:r>
              <a:rPr lang="en-AU" dirty="0" smtClean="0"/>
              <a:t>Clique</a:t>
            </a:r>
            <a:endParaRPr lang="en-AU" dirty="0"/>
          </a:p>
        </p:txBody>
      </p:sp>
      <p:sp>
        <p:nvSpPr>
          <p:cNvPr id="6" name="Rectangle 5"/>
          <p:cNvSpPr/>
          <p:nvPr/>
        </p:nvSpPr>
        <p:spPr>
          <a:xfrm>
            <a:off x="3200400" y="4419600"/>
            <a:ext cx="2895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MAGIC BOX</a:t>
            </a:r>
            <a:endParaRPr lang="en-AU" dirty="0"/>
          </a:p>
        </p:txBody>
      </p:sp>
      <p:sp>
        <p:nvSpPr>
          <p:cNvPr id="10" name="TextBox 9"/>
          <p:cNvSpPr txBox="1"/>
          <p:nvPr/>
        </p:nvSpPr>
        <p:spPr>
          <a:xfrm>
            <a:off x="3505200" y="4038600"/>
            <a:ext cx="1877502" cy="369332"/>
          </a:xfrm>
          <a:prstGeom prst="rect">
            <a:avLst/>
          </a:prstGeom>
          <a:noFill/>
        </p:spPr>
        <p:txBody>
          <a:bodyPr wrap="none" rtlCol="0">
            <a:spAutoFit/>
          </a:bodyPr>
          <a:lstStyle/>
          <a:p>
            <a:r>
              <a:rPr lang="en-AU" dirty="0" smtClean="0"/>
              <a:t>Polynomial Time</a:t>
            </a:r>
            <a:endParaRPr lang="en-AU" dirty="0"/>
          </a:p>
        </p:txBody>
      </p:sp>
    </p:spTree>
    <p:extLst>
      <p:ext uri="{BB962C8B-B14F-4D97-AF65-F5344CB8AC3E}">
        <p14:creationId xmlns:p14="http://schemas.microsoft.com/office/powerpoint/2010/main" val="134143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77778E-7 -4.07407E-6 L 0.27483 0.00162 " pathEditMode="relative" rAng="0" ptsTypes="AA">
                                      <p:cBhvr>
                                        <p:cTn id="14" dur="2000" fill="hold"/>
                                        <p:tgtEl>
                                          <p:spTgt spid="9"/>
                                        </p:tgtEl>
                                        <p:attrNameLst>
                                          <p:attrName>ppt_x</p:attrName>
                                          <p:attrName>ppt_y</p:attrName>
                                        </p:attrNameLst>
                                      </p:cBhvr>
                                      <p:rCtr x="13733" y="69"/>
                                    </p:animMotion>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grpId="0" nodeType="clickEffect">
                                  <p:stCondLst>
                                    <p:cond delay="0"/>
                                  </p:stCondLst>
                                  <p:childTnLst>
                                    <p:animRot by="120000">
                                      <p:cBhvr>
                                        <p:cTn id="18" dur="100" fill="hold">
                                          <p:stCondLst>
                                            <p:cond delay="0"/>
                                          </p:stCondLst>
                                        </p:cTn>
                                        <p:tgtEl>
                                          <p:spTgt spid="6"/>
                                        </p:tgtEl>
                                        <p:attrNameLst>
                                          <p:attrName>r</p:attrName>
                                        </p:attrNameLst>
                                      </p:cBhvr>
                                    </p:animRot>
                                    <p:animRot by="-240000">
                                      <p:cBhvr>
                                        <p:cTn id="19" dur="200" fill="hold">
                                          <p:stCondLst>
                                            <p:cond delay="200"/>
                                          </p:stCondLst>
                                        </p:cTn>
                                        <p:tgtEl>
                                          <p:spTgt spid="6"/>
                                        </p:tgtEl>
                                        <p:attrNameLst>
                                          <p:attrName>r</p:attrName>
                                        </p:attrNameLst>
                                      </p:cBhvr>
                                    </p:animRot>
                                    <p:animRot by="240000">
                                      <p:cBhvr>
                                        <p:cTn id="20" dur="200" fill="hold">
                                          <p:stCondLst>
                                            <p:cond delay="400"/>
                                          </p:stCondLst>
                                        </p:cTn>
                                        <p:tgtEl>
                                          <p:spTgt spid="6"/>
                                        </p:tgtEl>
                                        <p:attrNameLst>
                                          <p:attrName>r</p:attrName>
                                        </p:attrNameLst>
                                      </p:cBhvr>
                                    </p:animRot>
                                    <p:animRot by="-240000">
                                      <p:cBhvr>
                                        <p:cTn id="21" dur="200" fill="hold">
                                          <p:stCondLst>
                                            <p:cond delay="600"/>
                                          </p:stCondLst>
                                        </p:cTn>
                                        <p:tgtEl>
                                          <p:spTgt spid="6"/>
                                        </p:tgtEl>
                                        <p:attrNameLst>
                                          <p:attrName>r</p:attrName>
                                        </p:attrNameLst>
                                      </p:cBhvr>
                                    </p:animRot>
                                    <p:animRot by="120000">
                                      <p:cBhvr>
                                        <p:cTn id="22" dur="200" fill="hold">
                                          <p:stCondLst>
                                            <p:cond delay="800"/>
                                          </p:stCondLst>
                                        </p:cTn>
                                        <p:tgtEl>
                                          <p:spTgt spid="6"/>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8.33333E-7 -4.07407E-6 L 0.18906 0.00162 " pathEditMode="relative" rAng="0" ptsTypes="AA">
                                      <p:cBhvr>
                                        <p:cTn id="26" dur="2000" fill="hold"/>
                                        <p:tgtEl>
                                          <p:spTgt spid="14"/>
                                        </p:tgtEl>
                                        <p:attrNameLst>
                                          <p:attrName>ppt_x</p:attrName>
                                          <p:attrName>ppt_y</p:attrName>
                                        </p:attrNameLst>
                                      </p:cBhvr>
                                      <p:rCtr x="9444" y="69"/>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62000" y="4724400"/>
            <a:ext cx="325730" cy="369332"/>
          </a:xfrm>
          <a:prstGeom prst="rect">
            <a:avLst/>
          </a:prstGeom>
          <a:noFill/>
        </p:spPr>
        <p:txBody>
          <a:bodyPr wrap="none" rtlCol="0">
            <a:spAutoFit/>
          </a:bodyPr>
          <a:lstStyle/>
          <a:p>
            <a:r>
              <a:rPr lang="en-AU" dirty="0" smtClean="0"/>
              <a:t>Z</a:t>
            </a:r>
            <a:endParaRPr lang="en-AU" dirty="0"/>
          </a:p>
        </p:txBody>
      </p:sp>
      <p:sp>
        <p:nvSpPr>
          <p:cNvPr id="21" name="TextBox 20"/>
          <p:cNvSpPr txBox="1"/>
          <p:nvPr/>
        </p:nvSpPr>
        <p:spPr>
          <a:xfrm>
            <a:off x="4876800" y="4736068"/>
            <a:ext cx="338554" cy="369332"/>
          </a:xfrm>
          <a:prstGeom prst="rect">
            <a:avLst/>
          </a:prstGeom>
          <a:noFill/>
        </p:spPr>
        <p:txBody>
          <a:bodyPr wrap="none" rtlCol="0">
            <a:spAutoFit/>
          </a:bodyPr>
          <a:lstStyle/>
          <a:p>
            <a:r>
              <a:rPr lang="en-AU" dirty="0" smtClean="0"/>
              <a:t>Y</a:t>
            </a:r>
            <a:endParaRPr lang="en-AU" dirty="0"/>
          </a:p>
        </p:txBody>
      </p:sp>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NP-Complete Class</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1039723"/>
            <a:ext cx="8839200" cy="3151277"/>
          </a:xfrm>
        </p:spPr>
        <p:txBody>
          <a:bodyPr>
            <a:noAutofit/>
          </a:bodyPr>
          <a:lstStyle/>
          <a:p>
            <a:r>
              <a:rPr lang="en-AU" sz="1600" dirty="0" smtClean="0"/>
              <a:t>A problem X belongs to NP-complete class if </a:t>
            </a:r>
          </a:p>
          <a:p>
            <a:pPr lvl="1"/>
            <a:r>
              <a:rPr lang="en-AU" sz="1600" dirty="0"/>
              <a:t>i</a:t>
            </a:r>
            <a:r>
              <a:rPr lang="en-AU" sz="1600" dirty="0" smtClean="0"/>
              <a:t>t is in NP class AND</a:t>
            </a:r>
          </a:p>
          <a:p>
            <a:pPr lvl="1"/>
            <a:r>
              <a:rPr lang="en-AU" sz="1600" b="1" dirty="0" smtClean="0"/>
              <a:t>every</a:t>
            </a:r>
            <a:r>
              <a:rPr lang="en-AU" sz="1600" dirty="0" smtClean="0"/>
              <a:t> NP problem Y can be transformed (reduced) to X in polynomial time.</a:t>
            </a:r>
          </a:p>
          <a:p>
            <a:r>
              <a:rPr lang="en-AU" sz="1600" dirty="0" smtClean="0"/>
              <a:t>Suppose we denote Y </a:t>
            </a:r>
            <a:r>
              <a:rPr lang="en-AU" sz="1600" dirty="0" smtClean="0">
                <a:sym typeface="Wingdings" panose="05000000000000000000" pitchFamily="2" charset="2"/>
              </a:rPr>
              <a:t> X to show that Y can be reduced to X in polynomial time.</a:t>
            </a:r>
            <a:endParaRPr lang="en-AU" sz="1600" dirty="0" smtClean="0"/>
          </a:p>
          <a:p>
            <a:r>
              <a:rPr lang="en-AU" sz="1600" dirty="0" smtClean="0"/>
              <a:t>If Z </a:t>
            </a:r>
            <a:r>
              <a:rPr lang="en-AU" sz="1600" dirty="0" smtClean="0">
                <a:sym typeface="Wingdings" panose="05000000000000000000" pitchFamily="2" charset="2"/>
              </a:rPr>
              <a:t> Y and Y  X then Z  X (i.e., Z can  be reduced to X in polynomial time).</a:t>
            </a:r>
            <a:endParaRPr lang="en-AU" sz="1600" dirty="0" smtClean="0"/>
          </a:p>
          <a:p>
            <a:r>
              <a:rPr lang="en-AU" sz="1600" dirty="0" smtClean="0"/>
              <a:t>To show that a problem is NP-complete, all we need to do is to show that</a:t>
            </a:r>
          </a:p>
          <a:p>
            <a:pPr lvl="1"/>
            <a:r>
              <a:rPr lang="en-AU" sz="1600" dirty="0" smtClean="0"/>
              <a:t>Its certificate can be verified in polynomial time (i.e., it is in NP class)</a:t>
            </a:r>
          </a:p>
          <a:p>
            <a:pPr lvl="1"/>
            <a:r>
              <a:rPr lang="en-AU" sz="1600" b="1" dirty="0" smtClean="0"/>
              <a:t>at least one</a:t>
            </a:r>
            <a:r>
              <a:rPr lang="en-AU" sz="1600" dirty="0" smtClean="0"/>
              <a:t> NP-complete problem can be reduced to it.</a:t>
            </a:r>
          </a:p>
          <a:p>
            <a:r>
              <a:rPr lang="en-AU" sz="1600" dirty="0" smtClean="0"/>
              <a:t>Let Z be a problem known to be in NP-Complete and we want to prove that X is also in NP-complete. What do we need to prove? Z </a:t>
            </a:r>
            <a:r>
              <a:rPr lang="en-AU" sz="1600" dirty="0" smtClean="0">
                <a:sym typeface="Wingdings" panose="05000000000000000000" pitchFamily="2" charset="2"/>
              </a:rPr>
              <a:t> X, or X  Z?</a:t>
            </a:r>
          </a:p>
          <a:p>
            <a:pPr lvl="1"/>
            <a:r>
              <a:rPr lang="en-AU" sz="1100" dirty="0" smtClean="0">
                <a:sym typeface="Wingdings" panose="05000000000000000000" pitchFamily="2" charset="2"/>
              </a:rPr>
              <a:t>Z  X</a:t>
            </a:r>
            <a:endParaRPr lang="en-AU" sz="1100" dirty="0" smtClean="0"/>
          </a:p>
        </p:txBody>
      </p:sp>
      <p:cxnSp>
        <p:nvCxnSpPr>
          <p:cNvPr id="15" name="Straight Arrow Connector 14"/>
          <p:cNvCxnSpPr>
            <a:endCxn id="18" idx="1"/>
          </p:cNvCxnSpPr>
          <p:nvPr/>
        </p:nvCxnSpPr>
        <p:spPr>
          <a:xfrm>
            <a:off x="609600" y="5410200"/>
            <a:ext cx="2590800" cy="0"/>
          </a:xfrm>
          <a:prstGeom prst="straightConnector1">
            <a:avLst/>
          </a:prstGeom>
          <a:ln w="25400">
            <a:solidFill>
              <a:srgbClr val="FF0000"/>
            </a:solidFill>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096000" y="5410200"/>
            <a:ext cx="2590800" cy="0"/>
          </a:xfrm>
          <a:prstGeom prst="straightConnector1">
            <a:avLst/>
          </a:prstGeom>
          <a:ln w="25400">
            <a:solidFill>
              <a:srgbClr val="FF0000"/>
            </a:solidFill>
            <a:headEnd w="lg" len="lg"/>
            <a:tailEnd type="arrow"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38800" y="4964668"/>
            <a:ext cx="338554" cy="369332"/>
          </a:xfrm>
          <a:prstGeom prst="rect">
            <a:avLst/>
          </a:prstGeom>
          <a:noFill/>
        </p:spPr>
        <p:txBody>
          <a:bodyPr wrap="none" rtlCol="0">
            <a:spAutoFit/>
          </a:bodyPr>
          <a:lstStyle/>
          <a:p>
            <a:r>
              <a:rPr lang="en-AU" dirty="0"/>
              <a:t>X</a:t>
            </a:r>
          </a:p>
        </p:txBody>
      </p:sp>
      <p:sp>
        <p:nvSpPr>
          <p:cNvPr id="18" name="Rectangle 17"/>
          <p:cNvSpPr/>
          <p:nvPr/>
        </p:nvSpPr>
        <p:spPr>
          <a:xfrm>
            <a:off x="3200400" y="4572000"/>
            <a:ext cx="2895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MAGIC BOX</a:t>
            </a:r>
            <a:endParaRPr lang="en-AU" dirty="0"/>
          </a:p>
        </p:txBody>
      </p:sp>
      <p:sp>
        <p:nvSpPr>
          <p:cNvPr id="19" name="TextBox 18"/>
          <p:cNvSpPr txBox="1"/>
          <p:nvPr/>
        </p:nvSpPr>
        <p:spPr>
          <a:xfrm>
            <a:off x="3505200" y="4191000"/>
            <a:ext cx="1877502" cy="369332"/>
          </a:xfrm>
          <a:prstGeom prst="rect">
            <a:avLst/>
          </a:prstGeom>
          <a:noFill/>
        </p:spPr>
        <p:txBody>
          <a:bodyPr wrap="none" rtlCol="0">
            <a:spAutoFit/>
          </a:bodyPr>
          <a:lstStyle/>
          <a:p>
            <a:r>
              <a:rPr lang="en-AU" dirty="0" smtClean="0"/>
              <a:t>Polynomial Time</a:t>
            </a:r>
            <a:endParaRPr lang="en-AU" dirty="0"/>
          </a:p>
        </p:txBody>
      </p:sp>
    </p:spTree>
    <p:extLst>
      <p:ext uri="{BB962C8B-B14F-4D97-AF65-F5344CB8AC3E}">
        <p14:creationId xmlns:p14="http://schemas.microsoft.com/office/powerpoint/2010/main" val="326560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1.66667E-6 0.00486 L 0.27483 0.00648 " pathEditMode="relative" rAng="0" ptsTypes="AA">
                                      <p:cBhvr>
                                        <p:cTn id="26" dur="2000" fill="hold"/>
                                        <p:tgtEl>
                                          <p:spTgt spid="20"/>
                                        </p:tgtEl>
                                        <p:attrNameLst>
                                          <p:attrName>ppt_x</p:attrName>
                                          <p:attrName>ppt_y</p:attrName>
                                        </p:attrNameLst>
                                      </p:cBhvr>
                                      <p:rCtr x="13733" y="69"/>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2.77778E-7 -4.07407E-6 L 0.27483 0.00162 " pathEditMode="relative" rAng="0" ptsTypes="AA">
                                      <p:cBhvr>
                                        <p:cTn id="30" dur="2000" fill="hold"/>
                                        <p:tgtEl>
                                          <p:spTgt spid="21"/>
                                        </p:tgtEl>
                                        <p:attrNameLst>
                                          <p:attrName>ppt_x</p:attrName>
                                          <p:attrName>ppt_y</p:attrName>
                                        </p:attrNameLst>
                                      </p:cBhvr>
                                      <p:rCtr x="13733" y="69"/>
                                    </p:animMotion>
                                  </p:childTnLst>
                                </p:cTn>
                              </p:par>
                            </p:childTnLst>
                          </p:cTn>
                        </p:par>
                      </p:childTnLst>
                    </p:cTn>
                  </p:par>
                  <p:par>
                    <p:cTn id="31" fill="hold">
                      <p:stCondLst>
                        <p:cond delay="indefinite"/>
                      </p:stCondLst>
                      <p:childTnLst>
                        <p:par>
                          <p:cTn id="32" fill="hold">
                            <p:stCondLst>
                              <p:cond delay="0"/>
                            </p:stCondLst>
                            <p:childTnLst>
                              <p:par>
                                <p:cTn id="33" presetID="37" presetClass="path" presetSubtype="0" accel="50000" decel="50000" fill="hold" grpId="1" nodeType="clickEffect">
                                  <p:stCondLst>
                                    <p:cond delay="0"/>
                                  </p:stCondLst>
                                  <p:childTnLst>
                                    <p:animMotion origin="layout" path="M 0.2724 0.03495 L 0.08021 -0.09444 C 0.04063 -0.12361 -0.02014 -0.13958 -0.08229 -0.13958 C -0.15364 -0.13958 -0.21146 -0.12454 -0.25121 -0.09583 L -0.44323 0.03426 " pathEditMode="relative" rAng="10800000" ptsTypes="FffFF">
                                      <p:cBhvr>
                                        <p:cTn id="34" dur="2000" fill="hold"/>
                                        <p:tgtEl>
                                          <p:spTgt spid="21"/>
                                        </p:tgtEl>
                                        <p:attrNameLst>
                                          <p:attrName>ppt_x</p:attrName>
                                          <p:attrName>ppt_y</p:attrName>
                                        </p:attrNameLst>
                                      </p:cBhvr>
                                      <p:rCtr x="-35781" y="-8727"/>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44323 0.03426 L -0.15174 0.0382 " pathEditMode="relative" rAng="0" ptsTypes="AA">
                                      <p:cBhvr>
                                        <p:cTn id="38" dur="2000" fill="hold"/>
                                        <p:tgtEl>
                                          <p:spTgt spid="21"/>
                                        </p:tgtEl>
                                        <p:attrNameLst>
                                          <p:attrName>ppt_x</p:attrName>
                                          <p:attrName>ppt_y</p:attrName>
                                        </p:attrNameLst>
                                      </p:cBhvr>
                                      <p:rCtr x="14566" y="185"/>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8.33333E-7 -4.07407E-6 L 0.18906 0.00162 " pathEditMode="relative" rAng="0" ptsTypes="AA">
                                      <p:cBhvr>
                                        <p:cTn id="42" dur="2000" fill="hold"/>
                                        <p:tgtEl>
                                          <p:spTgt spid="17"/>
                                        </p:tgtEl>
                                        <p:attrNameLst>
                                          <p:attrName>ppt_x</p:attrName>
                                          <p:attrName>ppt_y</p:attrName>
                                        </p:attrNameLst>
                                      </p:cBhvr>
                                      <p:rCtr x="9444" y="69"/>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Example of polynomial time reduction</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1039723"/>
            <a:ext cx="8839200" cy="3151277"/>
          </a:xfrm>
        </p:spPr>
        <p:txBody>
          <a:bodyPr>
            <a:noAutofit/>
          </a:bodyPr>
          <a:lstStyle/>
          <a:p>
            <a:r>
              <a:rPr lang="en-AU" sz="1500" dirty="0" smtClean="0"/>
              <a:t>Suppose we have proved that the problem of computing Clique is NP-Complete</a:t>
            </a:r>
          </a:p>
          <a:p>
            <a:r>
              <a:rPr lang="en-AU" sz="1500" dirty="0" smtClean="0"/>
              <a:t>To prove that Vertex Cover is also NP-Complete, we need to show that</a:t>
            </a:r>
          </a:p>
          <a:p>
            <a:pPr lvl="1"/>
            <a:r>
              <a:rPr lang="en-AU" sz="1000" dirty="0" smtClean="0"/>
              <a:t>Its certificate can be verified in polynomial time</a:t>
            </a:r>
          </a:p>
          <a:p>
            <a:pPr lvl="1"/>
            <a:r>
              <a:rPr lang="en-AU" sz="1000" dirty="0" smtClean="0"/>
              <a:t>It can be reduced in polynomial time to at least one NP-Complete problem (e.g., Clique)</a:t>
            </a:r>
          </a:p>
          <a:p>
            <a:r>
              <a:rPr lang="en-AU" sz="1500" dirty="0" smtClean="0"/>
              <a:t>Clique Problem: Is there a clique of size k in graph G?</a:t>
            </a:r>
          </a:p>
          <a:p>
            <a:r>
              <a:rPr lang="en-AU" sz="1500" dirty="0" smtClean="0"/>
              <a:t>Vertex Cover: Is there a vertex cover of size k in graph G?</a:t>
            </a:r>
          </a:p>
          <a:p>
            <a:r>
              <a:rPr lang="en-AU" sz="1500" dirty="0" smtClean="0"/>
              <a:t>Complement of a graph G=(V,E) is a graph G` = (V,E`) that has the same vertices V as G and has an edge between two vertices u and v if and only if there is not edge between u and v in the graph G.</a:t>
            </a:r>
          </a:p>
          <a:p>
            <a:r>
              <a:rPr lang="en-AU" sz="1500" dirty="0" smtClean="0"/>
              <a:t>Given a graph G = (V,E), it has a vertex cover of size k if and only if its complement graph G’ has a clique of size N – k where N is the number of vertices.</a:t>
            </a:r>
            <a:endParaRPr lang="en-AU" sz="1500" dirty="0"/>
          </a:p>
        </p:txBody>
      </p:sp>
      <p:cxnSp>
        <p:nvCxnSpPr>
          <p:cNvPr id="13" name="Straight Connector 12"/>
          <p:cNvCxnSpPr>
            <a:stCxn id="20" idx="6"/>
            <a:endCxn id="25" idx="2"/>
          </p:cNvCxnSpPr>
          <p:nvPr/>
        </p:nvCxnSpPr>
        <p:spPr>
          <a:xfrm flipV="1">
            <a:off x="5943600" y="4813816"/>
            <a:ext cx="1781271" cy="1149096"/>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467600" y="43704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Oval 19"/>
          <p:cNvSpPr/>
          <p:nvPr/>
        </p:nvSpPr>
        <p:spPr>
          <a:xfrm>
            <a:off x="5437277" y="570975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1" name="TextBox 20"/>
          <p:cNvSpPr txBox="1"/>
          <p:nvPr/>
        </p:nvSpPr>
        <p:spPr>
          <a:xfrm>
            <a:off x="5518859" y="5783757"/>
            <a:ext cx="351378" cy="369332"/>
          </a:xfrm>
          <a:prstGeom prst="rect">
            <a:avLst/>
          </a:prstGeom>
          <a:noFill/>
        </p:spPr>
        <p:txBody>
          <a:bodyPr wrap="none" rtlCol="0">
            <a:spAutoFit/>
          </a:bodyPr>
          <a:lstStyle/>
          <a:p>
            <a:r>
              <a:rPr lang="en-AU" dirty="0"/>
              <a:t>C</a:t>
            </a:r>
          </a:p>
        </p:txBody>
      </p:sp>
      <p:sp>
        <p:nvSpPr>
          <p:cNvPr id="22" name="Oval 21"/>
          <p:cNvSpPr/>
          <p:nvPr/>
        </p:nvSpPr>
        <p:spPr>
          <a:xfrm>
            <a:off x="5437277" y="43704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3" name="TextBox 22"/>
          <p:cNvSpPr txBox="1"/>
          <p:nvPr/>
        </p:nvSpPr>
        <p:spPr>
          <a:xfrm>
            <a:off x="5528846" y="4444484"/>
            <a:ext cx="338554" cy="369332"/>
          </a:xfrm>
          <a:prstGeom prst="rect">
            <a:avLst/>
          </a:prstGeom>
          <a:noFill/>
        </p:spPr>
        <p:txBody>
          <a:bodyPr wrap="none" rtlCol="0">
            <a:spAutoFit/>
          </a:bodyPr>
          <a:lstStyle/>
          <a:p>
            <a:r>
              <a:rPr lang="en-AU" dirty="0" smtClean="0"/>
              <a:t>B</a:t>
            </a:r>
            <a:endParaRPr lang="en-AU" dirty="0"/>
          </a:p>
        </p:txBody>
      </p:sp>
      <p:sp>
        <p:nvSpPr>
          <p:cNvPr id="24" name="Oval 23"/>
          <p:cNvSpPr/>
          <p:nvPr/>
        </p:nvSpPr>
        <p:spPr>
          <a:xfrm>
            <a:off x="7516723" y="574207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5" name="TextBox 24"/>
          <p:cNvSpPr txBox="1"/>
          <p:nvPr/>
        </p:nvSpPr>
        <p:spPr>
          <a:xfrm>
            <a:off x="7549182" y="4444484"/>
            <a:ext cx="351378" cy="369332"/>
          </a:xfrm>
          <a:prstGeom prst="rect">
            <a:avLst/>
          </a:prstGeom>
          <a:noFill/>
        </p:spPr>
        <p:txBody>
          <a:bodyPr wrap="none" rtlCol="0">
            <a:spAutoFit/>
          </a:bodyPr>
          <a:lstStyle/>
          <a:p>
            <a:r>
              <a:rPr lang="en-AU" dirty="0"/>
              <a:t>D</a:t>
            </a:r>
          </a:p>
        </p:txBody>
      </p:sp>
      <p:sp>
        <p:nvSpPr>
          <p:cNvPr id="26" name="Oval 25"/>
          <p:cNvSpPr/>
          <p:nvPr/>
        </p:nvSpPr>
        <p:spPr>
          <a:xfrm>
            <a:off x="4626154" y="5024784"/>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 name="TextBox 26"/>
          <p:cNvSpPr txBox="1"/>
          <p:nvPr/>
        </p:nvSpPr>
        <p:spPr>
          <a:xfrm>
            <a:off x="4717723" y="5093280"/>
            <a:ext cx="338554" cy="369332"/>
          </a:xfrm>
          <a:prstGeom prst="rect">
            <a:avLst/>
          </a:prstGeom>
          <a:noFill/>
        </p:spPr>
        <p:txBody>
          <a:bodyPr wrap="none" rtlCol="0">
            <a:spAutoFit/>
          </a:bodyPr>
          <a:lstStyle/>
          <a:p>
            <a:r>
              <a:rPr lang="en-AU" dirty="0" smtClean="0"/>
              <a:t>A</a:t>
            </a:r>
            <a:endParaRPr lang="en-AU" dirty="0"/>
          </a:p>
        </p:txBody>
      </p:sp>
      <p:cxnSp>
        <p:nvCxnSpPr>
          <p:cNvPr id="28" name="Straight Connector 27"/>
          <p:cNvCxnSpPr>
            <a:stCxn id="26" idx="6"/>
          </p:cNvCxnSpPr>
          <p:nvPr/>
        </p:nvCxnSpPr>
        <p:spPr>
          <a:xfrm>
            <a:off x="5132477" y="5277946"/>
            <a:ext cx="2411323" cy="684965"/>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6"/>
            <a:endCxn id="14" idx="2"/>
          </p:cNvCxnSpPr>
          <p:nvPr/>
        </p:nvCxnSpPr>
        <p:spPr>
          <a:xfrm>
            <a:off x="5943600" y="4623639"/>
            <a:ext cx="1524000" cy="0"/>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7"/>
            <a:endCxn id="14" idx="5"/>
          </p:cNvCxnSpPr>
          <p:nvPr/>
        </p:nvCxnSpPr>
        <p:spPr>
          <a:xfrm flipH="1" flipV="1">
            <a:off x="7899774" y="4802651"/>
            <a:ext cx="49123" cy="1013575"/>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7"/>
          </p:cNvCxnSpPr>
          <p:nvPr/>
        </p:nvCxnSpPr>
        <p:spPr>
          <a:xfrm flipH="1" flipV="1">
            <a:off x="5857414" y="4802651"/>
            <a:ext cx="12037" cy="981248"/>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4" idx="2"/>
          </p:cNvCxnSpPr>
          <p:nvPr/>
        </p:nvCxnSpPr>
        <p:spPr>
          <a:xfrm flipV="1">
            <a:off x="5932796" y="5995239"/>
            <a:ext cx="1583927" cy="76461"/>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332877" y="5042785"/>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34" name="TextBox 33"/>
          <p:cNvSpPr txBox="1"/>
          <p:nvPr/>
        </p:nvSpPr>
        <p:spPr>
          <a:xfrm>
            <a:off x="7598305" y="5816084"/>
            <a:ext cx="338554" cy="369332"/>
          </a:xfrm>
          <a:prstGeom prst="rect">
            <a:avLst/>
          </a:prstGeom>
          <a:noFill/>
        </p:spPr>
        <p:txBody>
          <a:bodyPr wrap="none" rtlCol="0">
            <a:spAutoFit/>
          </a:bodyPr>
          <a:lstStyle/>
          <a:p>
            <a:r>
              <a:rPr lang="en-AU" dirty="0"/>
              <a:t>E</a:t>
            </a:r>
          </a:p>
        </p:txBody>
      </p:sp>
      <p:sp>
        <p:nvSpPr>
          <p:cNvPr id="35" name="TextBox 34"/>
          <p:cNvSpPr txBox="1"/>
          <p:nvPr/>
        </p:nvSpPr>
        <p:spPr>
          <a:xfrm>
            <a:off x="8409077" y="5091908"/>
            <a:ext cx="325730" cy="369332"/>
          </a:xfrm>
          <a:prstGeom prst="rect">
            <a:avLst/>
          </a:prstGeom>
          <a:noFill/>
        </p:spPr>
        <p:txBody>
          <a:bodyPr wrap="none" rtlCol="0">
            <a:spAutoFit/>
          </a:bodyPr>
          <a:lstStyle/>
          <a:p>
            <a:r>
              <a:rPr lang="en-AU" dirty="0"/>
              <a:t>F</a:t>
            </a:r>
          </a:p>
        </p:txBody>
      </p:sp>
      <p:cxnSp>
        <p:nvCxnSpPr>
          <p:cNvPr id="36" name="Straight Connector 35"/>
          <p:cNvCxnSpPr>
            <a:stCxn id="24" idx="1"/>
          </p:cNvCxnSpPr>
          <p:nvPr/>
        </p:nvCxnSpPr>
        <p:spPr>
          <a:xfrm flipH="1" flipV="1">
            <a:off x="5857414" y="4776039"/>
            <a:ext cx="1733458" cy="1040187"/>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3" idx="2"/>
            <a:endCxn id="20" idx="6"/>
          </p:cNvCxnSpPr>
          <p:nvPr/>
        </p:nvCxnSpPr>
        <p:spPr>
          <a:xfrm flipH="1">
            <a:off x="5943600" y="5295947"/>
            <a:ext cx="2389277" cy="666965"/>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3" idx="2"/>
            <a:endCxn id="26" idx="6"/>
          </p:cNvCxnSpPr>
          <p:nvPr/>
        </p:nvCxnSpPr>
        <p:spPr>
          <a:xfrm flipH="1" flipV="1">
            <a:off x="5132477" y="5277946"/>
            <a:ext cx="3200400" cy="18001"/>
          </a:xfrm>
          <a:prstGeom prst="line">
            <a:avLst/>
          </a:prstGeom>
          <a:ln w="25400" cmpd="sng">
            <a:solidFill>
              <a:srgbClr val="92D050"/>
            </a:solidFill>
            <a:tailEnd type="none" w="lg" len="lg"/>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841446" y="441960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0" name="Oval 39"/>
          <p:cNvSpPr/>
          <p:nvPr/>
        </p:nvSpPr>
        <p:spPr>
          <a:xfrm>
            <a:off x="811123" y="5758873"/>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1" name="TextBox 40"/>
          <p:cNvSpPr txBox="1"/>
          <p:nvPr/>
        </p:nvSpPr>
        <p:spPr>
          <a:xfrm>
            <a:off x="892705" y="5832880"/>
            <a:ext cx="351378" cy="369332"/>
          </a:xfrm>
          <a:prstGeom prst="rect">
            <a:avLst/>
          </a:prstGeom>
          <a:noFill/>
        </p:spPr>
        <p:txBody>
          <a:bodyPr wrap="none" rtlCol="0">
            <a:spAutoFit/>
          </a:bodyPr>
          <a:lstStyle/>
          <a:p>
            <a:r>
              <a:rPr lang="en-AU" dirty="0"/>
              <a:t>C</a:t>
            </a:r>
          </a:p>
        </p:txBody>
      </p:sp>
      <p:sp>
        <p:nvSpPr>
          <p:cNvPr id="42" name="Oval 41"/>
          <p:cNvSpPr/>
          <p:nvPr/>
        </p:nvSpPr>
        <p:spPr>
          <a:xfrm>
            <a:off x="811123" y="441960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3" name="TextBox 42"/>
          <p:cNvSpPr txBox="1"/>
          <p:nvPr/>
        </p:nvSpPr>
        <p:spPr>
          <a:xfrm>
            <a:off x="902692" y="4493607"/>
            <a:ext cx="338554" cy="369332"/>
          </a:xfrm>
          <a:prstGeom prst="rect">
            <a:avLst/>
          </a:prstGeom>
          <a:noFill/>
        </p:spPr>
        <p:txBody>
          <a:bodyPr wrap="none" rtlCol="0">
            <a:spAutoFit/>
          </a:bodyPr>
          <a:lstStyle/>
          <a:p>
            <a:r>
              <a:rPr lang="en-AU" dirty="0" smtClean="0"/>
              <a:t>B</a:t>
            </a:r>
            <a:endParaRPr lang="en-AU" dirty="0"/>
          </a:p>
        </p:txBody>
      </p:sp>
      <p:sp>
        <p:nvSpPr>
          <p:cNvPr id="44" name="Oval 43"/>
          <p:cNvSpPr/>
          <p:nvPr/>
        </p:nvSpPr>
        <p:spPr>
          <a:xfrm>
            <a:off x="2890569" y="5791200"/>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5" name="TextBox 44"/>
          <p:cNvSpPr txBox="1"/>
          <p:nvPr/>
        </p:nvSpPr>
        <p:spPr>
          <a:xfrm>
            <a:off x="2923028" y="4493607"/>
            <a:ext cx="351378" cy="369332"/>
          </a:xfrm>
          <a:prstGeom prst="rect">
            <a:avLst/>
          </a:prstGeom>
          <a:noFill/>
        </p:spPr>
        <p:txBody>
          <a:bodyPr wrap="none" rtlCol="0">
            <a:spAutoFit/>
          </a:bodyPr>
          <a:lstStyle/>
          <a:p>
            <a:r>
              <a:rPr lang="en-AU" dirty="0"/>
              <a:t>D</a:t>
            </a:r>
          </a:p>
        </p:txBody>
      </p:sp>
      <p:sp>
        <p:nvSpPr>
          <p:cNvPr id="46" name="Oval 45"/>
          <p:cNvSpPr/>
          <p:nvPr/>
        </p:nvSpPr>
        <p:spPr>
          <a:xfrm>
            <a:off x="0" y="5073907"/>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7" name="TextBox 46"/>
          <p:cNvSpPr txBox="1"/>
          <p:nvPr/>
        </p:nvSpPr>
        <p:spPr>
          <a:xfrm>
            <a:off x="91569" y="5142403"/>
            <a:ext cx="338554" cy="369332"/>
          </a:xfrm>
          <a:prstGeom prst="rect">
            <a:avLst/>
          </a:prstGeom>
          <a:noFill/>
        </p:spPr>
        <p:txBody>
          <a:bodyPr wrap="none" rtlCol="0">
            <a:spAutoFit/>
          </a:bodyPr>
          <a:lstStyle/>
          <a:p>
            <a:r>
              <a:rPr lang="en-AU" dirty="0" smtClean="0"/>
              <a:t>A</a:t>
            </a:r>
            <a:endParaRPr lang="en-AU" dirty="0"/>
          </a:p>
        </p:txBody>
      </p:sp>
      <p:sp>
        <p:nvSpPr>
          <p:cNvPr id="48" name="Oval 47"/>
          <p:cNvSpPr/>
          <p:nvPr/>
        </p:nvSpPr>
        <p:spPr>
          <a:xfrm>
            <a:off x="3706723" y="5091908"/>
            <a:ext cx="506323" cy="506323"/>
          </a:xfrm>
          <a:prstGeom prst="ellipse">
            <a:avLst/>
          </a:prstGeom>
          <a:solidFill>
            <a:srgbClr val="FFFF00"/>
          </a:solid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49" name="TextBox 48"/>
          <p:cNvSpPr txBox="1"/>
          <p:nvPr/>
        </p:nvSpPr>
        <p:spPr>
          <a:xfrm>
            <a:off x="2972151" y="5865207"/>
            <a:ext cx="338554" cy="369332"/>
          </a:xfrm>
          <a:prstGeom prst="rect">
            <a:avLst/>
          </a:prstGeom>
          <a:noFill/>
        </p:spPr>
        <p:txBody>
          <a:bodyPr wrap="none" rtlCol="0">
            <a:spAutoFit/>
          </a:bodyPr>
          <a:lstStyle/>
          <a:p>
            <a:r>
              <a:rPr lang="en-AU" dirty="0"/>
              <a:t>E</a:t>
            </a:r>
          </a:p>
        </p:txBody>
      </p:sp>
      <p:sp>
        <p:nvSpPr>
          <p:cNvPr id="50" name="TextBox 49"/>
          <p:cNvSpPr txBox="1"/>
          <p:nvPr/>
        </p:nvSpPr>
        <p:spPr>
          <a:xfrm>
            <a:off x="3782923" y="5141031"/>
            <a:ext cx="325730" cy="369332"/>
          </a:xfrm>
          <a:prstGeom prst="rect">
            <a:avLst/>
          </a:prstGeom>
          <a:noFill/>
        </p:spPr>
        <p:txBody>
          <a:bodyPr wrap="none" rtlCol="0">
            <a:spAutoFit/>
          </a:bodyPr>
          <a:lstStyle/>
          <a:p>
            <a:r>
              <a:rPr lang="en-AU" dirty="0"/>
              <a:t>F</a:t>
            </a:r>
          </a:p>
        </p:txBody>
      </p:sp>
      <p:cxnSp>
        <p:nvCxnSpPr>
          <p:cNvPr id="51" name="Straight Connector 50"/>
          <p:cNvCxnSpPr>
            <a:stCxn id="42" idx="3"/>
          </p:cNvCxnSpPr>
          <p:nvPr/>
        </p:nvCxnSpPr>
        <p:spPr>
          <a:xfrm flipH="1">
            <a:off x="430123" y="4851774"/>
            <a:ext cx="455149" cy="290629"/>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0" idx="1"/>
            <a:endCxn id="46" idx="5"/>
          </p:cNvCxnSpPr>
          <p:nvPr/>
        </p:nvCxnSpPr>
        <p:spPr>
          <a:xfrm flipH="1" flipV="1">
            <a:off x="432174" y="5506081"/>
            <a:ext cx="453098" cy="326941"/>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8" idx="3"/>
            <a:endCxn id="44" idx="6"/>
          </p:cNvCxnSpPr>
          <p:nvPr/>
        </p:nvCxnSpPr>
        <p:spPr>
          <a:xfrm flipH="1">
            <a:off x="3396892" y="5524082"/>
            <a:ext cx="383980" cy="520280"/>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8" idx="1"/>
            <a:endCxn id="39" idx="5"/>
          </p:cNvCxnSpPr>
          <p:nvPr/>
        </p:nvCxnSpPr>
        <p:spPr>
          <a:xfrm flipH="1" flipV="1">
            <a:off x="3273620" y="4851774"/>
            <a:ext cx="507252" cy="314283"/>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1"/>
            <a:endCxn id="42" idx="5"/>
          </p:cNvCxnSpPr>
          <p:nvPr/>
        </p:nvCxnSpPr>
        <p:spPr>
          <a:xfrm flipH="1" flipV="1">
            <a:off x="1243297" y="4851774"/>
            <a:ext cx="2537575" cy="314283"/>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9" idx="3"/>
            <a:endCxn id="46" idx="6"/>
          </p:cNvCxnSpPr>
          <p:nvPr/>
        </p:nvCxnSpPr>
        <p:spPr>
          <a:xfrm flipH="1">
            <a:off x="506323" y="4851774"/>
            <a:ext cx="2409272" cy="475295"/>
          </a:xfrm>
          <a:prstGeom prst="line">
            <a:avLst/>
          </a:prstGeom>
          <a:ln w="25400" cmpd="sng">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17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P vs NP problem</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1039723"/>
            <a:ext cx="8839200" cy="3151277"/>
          </a:xfrm>
        </p:spPr>
        <p:txBody>
          <a:bodyPr>
            <a:noAutofit/>
          </a:bodyPr>
          <a:lstStyle/>
          <a:p>
            <a:r>
              <a:rPr lang="en-AU" sz="2000" dirty="0" smtClean="0"/>
              <a:t>If we can solve one NP-complete problem X in polynomial time, this means every NP problem can be solved in polynomial time.</a:t>
            </a:r>
          </a:p>
          <a:p>
            <a:pPr lvl="1"/>
            <a:r>
              <a:rPr lang="en-AU" sz="1000" dirty="0" smtClean="0"/>
              <a:t>Because every NP problem Y can be reduced to X in polynomial time</a:t>
            </a:r>
          </a:p>
          <a:p>
            <a:pPr lvl="1"/>
            <a:r>
              <a:rPr lang="en-AU" sz="1000" dirty="0" smtClean="0"/>
              <a:t>Then, X can be solved in polynomial time</a:t>
            </a:r>
          </a:p>
          <a:p>
            <a:r>
              <a:rPr lang="en-AU" sz="1500" dirty="0" smtClean="0"/>
              <a:t>This would mean that  P = NP</a:t>
            </a:r>
          </a:p>
          <a:p>
            <a:r>
              <a:rPr lang="en-AU" sz="1500" dirty="0" smtClean="0"/>
              <a:t>Unfortunately, we are unable to solve any NP-Complete in polynomial time </a:t>
            </a:r>
            <a:r>
              <a:rPr lang="en-AU" sz="1500" b="1" dirty="0" smtClean="0"/>
              <a:t>AND</a:t>
            </a:r>
            <a:r>
              <a:rPr lang="en-AU" sz="1500" dirty="0" smtClean="0"/>
              <a:t> we are also unable to prove that a polynomial time solution is impossible</a:t>
            </a:r>
          </a:p>
          <a:p>
            <a:r>
              <a:rPr lang="en-AU" sz="1500" dirty="0" smtClean="0"/>
              <a:t>Thus, we are not sure if P = NP or P </a:t>
            </a:r>
            <a:r>
              <a:rPr lang="en-AU" sz="1500" dirty="0">
                <a:latin typeface="Arial"/>
                <a:cs typeface="Arial"/>
              </a:rPr>
              <a:t>≠</a:t>
            </a:r>
            <a:r>
              <a:rPr lang="en-AU" sz="1500" dirty="0" smtClean="0"/>
              <a:t> NP</a:t>
            </a:r>
          </a:p>
          <a:p>
            <a:r>
              <a:rPr lang="en-AU" sz="1500" dirty="0" smtClean="0"/>
              <a:t>This is called P vs NP problem</a:t>
            </a:r>
            <a:endParaRPr lang="en-AU" sz="1500" dirty="0"/>
          </a:p>
        </p:txBody>
      </p:sp>
      <p:sp>
        <p:nvSpPr>
          <p:cNvPr id="13" name="TextBox 12"/>
          <p:cNvSpPr txBox="1"/>
          <p:nvPr/>
        </p:nvSpPr>
        <p:spPr>
          <a:xfrm>
            <a:off x="6258120" y="5040868"/>
            <a:ext cx="505267" cy="369332"/>
          </a:xfrm>
          <a:prstGeom prst="rect">
            <a:avLst/>
          </a:prstGeom>
          <a:noFill/>
        </p:spPr>
        <p:txBody>
          <a:bodyPr wrap="none" rtlCol="0">
            <a:spAutoFit/>
          </a:bodyPr>
          <a:lstStyle/>
          <a:p>
            <a:r>
              <a:rPr lang="en-AU" dirty="0" smtClean="0"/>
              <a:t>NP</a:t>
            </a:r>
            <a:endParaRPr lang="en-AU" dirty="0"/>
          </a:p>
        </p:txBody>
      </p:sp>
      <p:sp>
        <p:nvSpPr>
          <p:cNvPr id="14" name="Oval 13"/>
          <p:cNvSpPr/>
          <p:nvPr/>
        </p:nvSpPr>
        <p:spPr>
          <a:xfrm rot="20727824">
            <a:off x="5562600" y="5647334"/>
            <a:ext cx="1360119" cy="609600"/>
          </a:xfrm>
          <a:prstGeom prst="ellipse">
            <a:avLst/>
          </a:prstGeom>
          <a:no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6172200" y="5802868"/>
            <a:ext cx="338554" cy="369332"/>
          </a:xfrm>
          <a:prstGeom prst="rect">
            <a:avLst/>
          </a:prstGeom>
          <a:noFill/>
        </p:spPr>
        <p:txBody>
          <a:bodyPr wrap="none" rtlCol="0">
            <a:spAutoFit/>
          </a:bodyPr>
          <a:lstStyle/>
          <a:p>
            <a:r>
              <a:rPr lang="en-AU" dirty="0" smtClean="0"/>
              <a:t>P</a:t>
            </a:r>
            <a:endParaRPr lang="en-AU" dirty="0"/>
          </a:p>
        </p:txBody>
      </p:sp>
      <p:sp>
        <p:nvSpPr>
          <p:cNvPr id="21" name="Oval 20"/>
          <p:cNvSpPr/>
          <p:nvPr/>
        </p:nvSpPr>
        <p:spPr>
          <a:xfrm rot="21214119">
            <a:off x="7025275" y="4599307"/>
            <a:ext cx="1656334" cy="859791"/>
          </a:xfrm>
          <a:prstGeom prst="ellipse">
            <a:avLst/>
          </a:prstGeom>
          <a:no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p:cNvSpPr txBox="1"/>
          <p:nvPr/>
        </p:nvSpPr>
        <p:spPr>
          <a:xfrm rot="20568850">
            <a:off x="7097617" y="4795651"/>
            <a:ext cx="1569660" cy="369332"/>
          </a:xfrm>
          <a:prstGeom prst="rect">
            <a:avLst/>
          </a:prstGeom>
          <a:noFill/>
        </p:spPr>
        <p:txBody>
          <a:bodyPr wrap="none" rtlCol="0">
            <a:spAutoFit/>
          </a:bodyPr>
          <a:lstStyle/>
          <a:p>
            <a:r>
              <a:rPr lang="en-AU" dirty="0" smtClean="0"/>
              <a:t>NP-Complete</a:t>
            </a:r>
            <a:endParaRPr lang="en-AU" dirty="0"/>
          </a:p>
        </p:txBody>
      </p:sp>
      <p:sp>
        <p:nvSpPr>
          <p:cNvPr id="23" name="Oval 22"/>
          <p:cNvSpPr/>
          <p:nvPr/>
        </p:nvSpPr>
        <p:spPr>
          <a:xfrm rot="20242106">
            <a:off x="5173793" y="4832982"/>
            <a:ext cx="3620449" cy="1418136"/>
          </a:xfrm>
          <a:prstGeom prst="ellipse">
            <a:avLst/>
          </a:prstGeom>
          <a:noFill/>
          <a:ln w="254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2191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20" grpId="0"/>
      <p:bldP spid="21" grpId="0" animBg="1"/>
      <p:bldP spid="22" grpId="0"/>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28600" y="5105400"/>
            <a:ext cx="8686800" cy="1143000"/>
          </a:xfrm>
        </p:spPr>
        <p:txBody>
          <a:bodyPr/>
          <a:lstStyle/>
          <a:p>
            <a:pPr algn="l"/>
            <a:endParaRPr lang="en-AU" spc="0" dirty="0" smtClean="0"/>
          </a:p>
          <a:p>
            <a:pPr algn="l"/>
            <a:r>
              <a:rPr lang="en-AU" spc="0" dirty="0" err="1" smtClean="0"/>
              <a:t>acknowledgmentS</a:t>
            </a:r>
            <a:endParaRPr lang="en-AU" spc="0" dirty="0" smtClean="0"/>
          </a:p>
          <a:p>
            <a:pPr algn="just"/>
            <a:r>
              <a:rPr lang="en-AU" cap="none" spc="0" dirty="0" smtClean="0">
                <a:solidFill>
                  <a:schemeClr val="tx1"/>
                </a:solidFill>
              </a:rPr>
              <a:t>The slides are based on the material developed by </a:t>
            </a:r>
            <a:r>
              <a:rPr lang="en-AU" cap="none" spc="0" dirty="0" err="1" smtClean="0">
                <a:solidFill>
                  <a:srgbClr val="0070C0"/>
                </a:solidFill>
              </a:rPr>
              <a:t>Arun</a:t>
            </a:r>
            <a:r>
              <a:rPr lang="en-AU" cap="none" spc="0" dirty="0" smtClean="0">
                <a:solidFill>
                  <a:srgbClr val="0070C0"/>
                </a:solidFill>
              </a:rPr>
              <a:t> </a:t>
            </a:r>
            <a:r>
              <a:rPr lang="en-AU" cap="none" spc="0" dirty="0" err="1" smtClean="0">
                <a:solidFill>
                  <a:srgbClr val="0070C0"/>
                </a:solidFill>
              </a:rPr>
              <a:t>Konagurthu</a:t>
            </a:r>
            <a:r>
              <a:rPr lang="en-AU" cap="none" spc="0" dirty="0" smtClean="0">
                <a:solidFill>
                  <a:srgbClr val="0070C0"/>
                </a:solidFill>
              </a:rPr>
              <a:t> </a:t>
            </a:r>
            <a:r>
              <a:rPr lang="en-AU" cap="none" spc="0" dirty="0" smtClean="0">
                <a:solidFill>
                  <a:schemeClr val="tx1"/>
                </a:solidFill>
              </a:rPr>
              <a:t>and </a:t>
            </a:r>
            <a:r>
              <a:rPr lang="en-AU" cap="none" spc="0" dirty="0" smtClean="0">
                <a:solidFill>
                  <a:srgbClr val="0070C0"/>
                </a:solidFill>
              </a:rPr>
              <a:t>Lloyd Allison.</a:t>
            </a:r>
            <a:endParaRPr lang="en-AU" cap="none" spc="0" dirty="0">
              <a:solidFill>
                <a:srgbClr val="0070C0"/>
              </a:solidFill>
            </a:endParaRPr>
          </a:p>
        </p:txBody>
      </p:sp>
      <p:sp>
        <p:nvSpPr>
          <p:cNvPr id="5" name="Title 4"/>
          <p:cNvSpPr>
            <a:spLocks noGrp="1"/>
          </p:cNvSpPr>
          <p:nvPr>
            <p:ph type="ctrTitle"/>
          </p:nvPr>
        </p:nvSpPr>
        <p:spPr/>
        <p:txBody>
          <a:bodyPr/>
          <a:lstStyle/>
          <a:p>
            <a:r>
              <a:rPr lang="en-AU" dirty="0" smtClean="0">
                <a:solidFill>
                  <a:srgbClr val="00B0F0"/>
                </a:solidFill>
              </a:rPr>
              <a:t>FIT2004, S2/2016</a:t>
            </a:r>
            <a:endParaRPr lang="en-AU" dirty="0">
              <a:solidFill>
                <a:srgbClr val="00B0F0"/>
              </a:solidFill>
            </a:endParaRPr>
          </a:p>
        </p:txBody>
      </p:sp>
      <p:sp>
        <p:nvSpPr>
          <p:cNvPr id="8" name="Title 4"/>
          <p:cNvSpPr txBox="1">
            <a:spLocks/>
          </p:cNvSpPr>
          <p:nvPr/>
        </p:nvSpPr>
        <p:spPr>
          <a:xfrm>
            <a:off x="304800" y="2743200"/>
            <a:ext cx="83820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dirty="0" smtClean="0">
                <a:solidFill>
                  <a:schemeClr val="tx2">
                    <a:lumMod val="75000"/>
                  </a:schemeClr>
                </a:solidFill>
              </a:rPr>
              <a:t>Week 12: P vs NP, Primes, and Design Principles</a:t>
            </a:r>
          </a:p>
          <a:p>
            <a:r>
              <a:rPr lang="en-AU" sz="2200" dirty="0" smtClean="0">
                <a:solidFill>
                  <a:schemeClr val="tx1"/>
                </a:solidFill>
              </a:rPr>
              <a:t>Lecturer: Muhammad </a:t>
            </a:r>
            <a:r>
              <a:rPr lang="en-AU" sz="2200" b="1" u="sng" dirty="0" err="1" smtClean="0">
                <a:solidFill>
                  <a:schemeClr val="tx1"/>
                </a:solidFill>
              </a:rPr>
              <a:t>Aamir</a:t>
            </a:r>
            <a:r>
              <a:rPr lang="en-AU" sz="2200" dirty="0" smtClean="0">
                <a:solidFill>
                  <a:schemeClr val="tx1"/>
                </a:solidFill>
              </a:rPr>
              <a:t> Cheema</a:t>
            </a:r>
            <a:endParaRPr lang="en-AU" sz="2200" dirty="0" smtClean="0">
              <a:solidFill>
                <a:schemeClr val="tx2">
                  <a:lumMod val="75000"/>
                </a:schemeClr>
              </a:solidFill>
            </a:endParaRPr>
          </a:p>
        </p:txBody>
      </p:sp>
    </p:spTree>
    <p:extLst>
      <p:ext uri="{BB962C8B-B14F-4D97-AF65-F5344CB8AC3E}">
        <p14:creationId xmlns:p14="http://schemas.microsoft.com/office/powerpoint/2010/main" val="2163823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Consequences </a:t>
            </a:r>
            <a:r>
              <a:rPr lang="en-AU" sz="2800" smtClean="0">
                <a:latin typeface="Arial Black" panose="020B0A04020102020204" pitchFamily="34" charset="0"/>
              </a:rPr>
              <a:t>of solving P vs NP</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11" name="Content Placeholder 3"/>
          <p:cNvSpPr>
            <a:spLocks noGrp="1"/>
          </p:cNvSpPr>
          <p:nvPr>
            <p:ph sz="quarter" idx="1"/>
          </p:nvPr>
        </p:nvSpPr>
        <p:spPr>
          <a:xfrm>
            <a:off x="152400" y="1039723"/>
            <a:ext cx="8839200" cy="3151277"/>
          </a:xfrm>
        </p:spPr>
        <p:txBody>
          <a:bodyPr>
            <a:noAutofit/>
          </a:bodyPr>
          <a:lstStyle/>
          <a:p>
            <a:r>
              <a:rPr lang="en-AU" sz="1800" dirty="0" smtClean="0"/>
              <a:t>If P = NP is proved</a:t>
            </a:r>
          </a:p>
          <a:p>
            <a:pPr lvl="1"/>
            <a:r>
              <a:rPr lang="en-AU" sz="1800" dirty="0" smtClean="0"/>
              <a:t>We will also be able to solve a lot of challenging (and very useful) problems really efficiently </a:t>
            </a:r>
          </a:p>
          <a:p>
            <a:pPr lvl="1"/>
            <a:r>
              <a:rPr lang="en-AU" sz="1800" dirty="0" smtClean="0"/>
              <a:t>On the other hand, cryptography is based on the challenging nature of factorization and will fail if N  = NP is proved</a:t>
            </a:r>
          </a:p>
          <a:p>
            <a:r>
              <a:rPr lang="en-AU" sz="1800" dirty="0" smtClean="0"/>
              <a:t>If P </a:t>
            </a:r>
            <a:r>
              <a:rPr lang="en-AU" sz="1800" dirty="0" smtClean="0">
                <a:latin typeface="Arial"/>
                <a:cs typeface="Arial"/>
              </a:rPr>
              <a:t>≠ NP is proved</a:t>
            </a:r>
          </a:p>
          <a:p>
            <a:pPr lvl="1"/>
            <a:r>
              <a:rPr lang="en-AU" sz="1800" dirty="0" smtClean="0">
                <a:latin typeface="Arial"/>
                <a:cs typeface="Arial"/>
              </a:rPr>
              <a:t>A great theoretical leap</a:t>
            </a:r>
          </a:p>
          <a:p>
            <a:pPr lvl="1"/>
            <a:r>
              <a:rPr lang="en-AU" sz="1800" dirty="0" smtClean="0">
                <a:latin typeface="Arial"/>
                <a:cs typeface="Arial"/>
              </a:rPr>
              <a:t>We will move towards finding alternate solutions to NP problems – we already are doing it since it is largely believed that P ≠ NP</a:t>
            </a:r>
            <a:endParaRPr lang="en-AU" sz="1800" dirty="0"/>
          </a:p>
        </p:txBody>
      </p:sp>
      <p:sp>
        <p:nvSpPr>
          <p:cNvPr id="12" name="Oval 11"/>
          <p:cNvSpPr/>
          <p:nvPr/>
        </p:nvSpPr>
        <p:spPr>
          <a:xfrm rot="20242106">
            <a:off x="5173793" y="4832982"/>
            <a:ext cx="3620449" cy="1418136"/>
          </a:xfrm>
          <a:prstGeom prst="ellipse">
            <a:avLst/>
          </a:prstGeom>
          <a:noFill/>
          <a:ln w="254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6258120" y="5040868"/>
            <a:ext cx="505267" cy="369332"/>
          </a:xfrm>
          <a:prstGeom prst="rect">
            <a:avLst/>
          </a:prstGeom>
          <a:noFill/>
        </p:spPr>
        <p:txBody>
          <a:bodyPr wrap="none" rtlCol="0">
            <a:spAutoFit/>
          </a:bodyPr>
          <a:lstStyle/>
          <a:p>
            <a:r>
              <a:rPr lang="en-AU" dirty="0" smtClean="0"/>
              <a:t>NP</a:t>
            </a:r>
            <a:endParaRPr lang="en-AU" dirty="0"/>
          </a:p>
        </p:txBody>
      </p:sp>
      <p:sp>
        <p:nvSpPr>
          <p:cNvPr id="16" name="Oval 15"/>
          <p:cNvSpPr/>
          <p:nvPr/>
        </p:nvSpPr>
        <p:spPr>
          <a:xfrm rot="20727824">
            <a:off x="5562600" y="5647334"/>
            <a:ext cx="1360119" cy="609600"/>
          </a:xfrm>
          <a:prstGeom prst="ellipse">
            <a:avLst/>
          </a:prstGeom>
          <a:no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6172200" y="5802868"/>
            <a:ext cx="338554" cy="369332"/>
          </a:xfrm>
          <a:prstGeom prst="rect">
            <a:avLst/>
          </a:prstGeom>
          <a:noFill/>
        </p:spPr>
        <p:txBody>
          <a:bodyPr wrap="none" rtlCol="0">
            <a:spAutoFit/>
          </a:bodyPr>
          <a:lstStyle/>
          <a:p>
            <a:r>
              <a:rPr lang="en-AU" dirty="0" smtClean="0"/>
              <a:t>P</a:t>
            </a:r>
            <a:endParaRPr lang="en-AU" dirty="0"/>
          </a:p>
        </p:txBody>
      </p:sp>
      <p:sp>
        <p:nvSpPr>
          <p:cNvPr id="18" name="Oval 17"/>
          <p:cNvSpPr/>
          <p:nvPr/>
        </p:nvSpPr>
        <p:spPr>
          <a:xfrm rot="21214119">
            <a:off x="7025275" y="4599307"/>
            <a:ext cx="1656334" cy="859791"/>
          </a:xfrm>
          <a:prstGeom prst="ellipse">
            <a:avLst/>
          </a:prstGeom>
          <a:noFill/>
          <a:ln w="254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rot="20568850">
            <a:off x="7097617" y="4795651"/>
            <a:ext cx="1569660" cy="369332"/>
          </a:xfrm>
          <a:prstGeom prst="rect">
            <a:avLst/>
          </a:prstGeom>
          <a:noFill/>
        </p:spPr>
        <p:txBody>
          <a:bodyPr wrap="none" rtlCol="0">
            <a:spAutoFit/>
          </a:bodyPr>
          <a:lstStyle/>
          <a:p>
            <a:r>
              <a:rPr lang="en-AU" dirty="0" smtClean="0"/>
              <a:t>NP-Complete</a:t>
            </a:r>
            <a:endParaRPr lang="en-AU" dirty="0"/>
          </a:p>
        </p:txBody>
      </p:sp>
    </p:spTree>
    <p:extLst>
      <p:ext uri="{BB962C8B-B14F-4D97-AF65-F5344CB8AC3E}">
        <p14:creationId xmlns:p14="http://schemas.microsoft.com/office/powerpoint/2010/main" val="241504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Primality Test</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pPr marL="0" indent="0">
              <a:buNone/>
            </a:pPr>
            <a:r>
              <a:rPr lang="en-AU" sz="2000" dirty="0" smtClean="0">
                <a:solidFill>
                  <a:srgbClr val="FF0000"/>
                </a:solidFill>
              </a:rPr>
              <a:t>Prime:</a:t>
            </a:r>
          </a:p>
          <a:p>
            <a:r>
              <a:rPr lang="en-AU" sz="2000" dirty="0" smtClean="0"/>
              <a:t>A prime </a:t>
            </a:r>
            <a:r>
              <a:rPr lang="en-AU" sz="2000" dirty="0"/>
              <a:t>number (or a prime) is a natural number greater than 1 that </a:t>
            </a:r>
            <a:r>
              <a:rPr lang="en-AU" sz="2000" dirty="0" smtClean="0"/>
              <a:t>has NO </a:t>
            </a:r>
            <a:r>
              <a:rPr lang="en-AU" sz="2000" dirty="0"/>
              <a:t>positive divisors/factors other than 1 and itself.</a:t>
            </a:r>
          </a:p>
          <a:p>
            <a:r>
              <a:rPr lang="en-AU" sz="2000" dirty="0" smtClean="0"/>
              <a:t>Primes </a:t>
            </a:r>
            <a:r>
              <a:rPr lang="en-AU" sz="2000" dirty="0"/>
              <a:t>in the </a:t>
            </a:r>
            <a:r>
              <a:rPr lang="en-AU" sz="2000" dirty="0" smtClean="0"/>
              <a:t>first </a:t>
            </a:r>
            <a:r>
              <a:rPr lang="en-AU" sz="2000" dirty="0"/>
              <a:t>100 natural </a:t>
            </a:r>
            <a:r>
              <a:rPr lang="en-AU" sz="2000" dirty="0" smtClean="0"/>
              <a:t>numbers: 2, 3, 5, 7, 11, 13,17, 19, 23, 29, 31, 37, 41, 43, 47, 53, 59, 61, 67, 71, 73, 79, 83, 89, 97</a:t>
            </a:r>
          </a:p>
          <a:p>
            <a:r>
              <a:rPr lang="en-AU" sz="2000" dirty="0">
                <a:solidFill>
                  <a:srgbClr val="800080"/>
                </a:solidFill>
                <a:latin typeface="txbtt"/>
              </a:rPr>
              <a:t>Prime numbers </a:t>
            </a:r>
            <a:r>
              <a:rPr lang="en-AU" sz="2000" dirty="0">
                <a:solidFill>
                  <a:srgbClr val="000000"/>
                </a:solidFill>
                <a:latin typeface="CMSS10"/>
              </a:rPr>
              <a:t>have preoccupied human interest from time immemorial.</a:t>
            </a:r>
          </a:p>
          <a:p>
            <a:pPr marL="0" indent="0">
              <a:buNone/>
            </a:pPr>
            <a:endParaRPr lang="en-AU" sz="2000" dirty="0" smtClean="0">
              <a:solidFill>
                <a:srgbClr val="FF0000"/>
              </a:solidFill>
            </a:endParaRPr>
          </a:p>
          <a:p>
            <a:pPr marL="0" indent="0">
              <a:buNone/>
            </a:pPr>
            <a:r>
              <a:rPr lang="en-AU" sz="2000" dirty="0" smtClean="0">
                <a:solidFill>
                  <a:srgbClr val="FF0000"/>
                </a:solidFill>
              </a:rPr>
              <a:t>Primality Test:</a:t>
            </a:r>
          </a:p>
          <a:p>
            <a:r>
              <a:rPr lang="en-AU" sz="2000" dirty="0">
                <a:solidFill>
                  <a:srgbClr val="000000"/>
                </a:solidFill>
                <a:latin typeface="CMSS10"/>
              </a:rPr>
              <a:t>Given a number (arbitrarily long) as input, </a:t>
            </a:r>
            <a:r>
              <a:rPr lang="en-AU" sz="2000" dirty="0">
                <a:solidFill>
                  <a:srgbClr val="800080"/>
                </a:solidFill>
                <a:latin typeface="txbtt"/>
              </a:rPr>
              <a:t>is this number a prime?</a:t>
            </a:r>
          </a:p>
          <a:p>
            <a:r>
              <a:rPr lang="en-AU" sz="2000" dirty="0" smtClean="0">
                <a:solidFill>
                  <a:srgbClr val="000000"/>
                </a:solidFill>
                <a:latin typeface="CMSS10"/>
              </a:rPr>
              <a:t>Reliance </a:t>
            </a:r>
            <a:r>
              <a:rPr lang="en-AU" sz="2000" dirty="0">
                <a:solidFill>
                  <a:srgbClr val="000000"/>
                </a:solidFill>
                <a:latin typeface="CMSS10"/>
              </a:rPr>
              <a:t>on primes of modern crypto-systems (</a:t>
            </a:r>
            <a:r>
              <a:rPr lang="en-AU" sz="2000" dirty="0" err="1">
                <a:solidFill>
                  <a:srgbClr val="000000"/>
                </a:solidFill>
                <a:latin typeface="CMSS10"/>
              </a:rPr>
              <a:t>eg</a:t>
            </a:r>
            <a:r>
              <a:rPr lang="en-AU" sz="2000" dirty="0">
                <a:solidFill>
                  <a:srgbClr val="000000"/>
                </a:solidFill>
                <a:latin typeface="CMSS10"/>
              </a:rPr>
              <a:t>. RSA) </a:t>
            </a:r>
            <a:r>
              <a:rPr lang="en-AU" sz="2000" dirty="0" smtClean="0">
                <a:solidFill>
                  <a:srgbClr val="000000"/>
                </a:solidFill>
                <a:latin typeface="CMSS10"/>
              </a:rPr>
              <a:t>makes </a:t>
            </a:r>
            <a:r>
              <a:rPr lang="en-AU" sz="2000" dirty="0" smtClean="0">
                <a:solidFill>
                  <a:srgbClr val="800080"/>
                </a:solidFill>
                <a:latin typeface="txbtt"/>
              </a:rPr>
              <a:t>primality </a:t>
            </a:r>
            <a:r>
              <a:rPr lang="en-AU" sz="2000" dirty="0">
                <a:solidFill>
                  <a:srgbClr val="800080"/>
                </a:solidFill>
                <a:latin typeface="txbtt"/>
              </a:rPr>
              <a:t>testing </a:t>
            </a:r>
            <a:r>
              <a:rPr lang="en-AU" sz="2000" dirty="0">
                <a:solidFill>
                  <a:srgbClr val="000000"/>
                </a:solidFill>
                <a:latin typeface="CMSS10"/>
              </a:rPr>
              <a:t>an important algorithmic problem.</a:t>
            </a:r>
          </a:p>
          <a:p>
            <a:r>
              <a:rPr lang="en-AU" sz="2000" dirty="0">
                <a:solidFill>
                  <a:srgbClr val="000000"/>
                </a:solidFill>
                <a:latin typeface="CMSS10"/>
              </a:rPr>
              <a:t>From an algorithmic point-of-view, how fast/rapidly can we check if </a:t>
            </a:r>
            <a:r>
              <a:rPr lang="en-AU" sz="2000" dirty="0" smtClean="0">
                <a:solidFill>
                  <a:srgbClr val="000000"/>
                </a:solidFill>
                <a:latin typeface="CMSS10"/>
              </a:rPr>
              <a:t>a given </a:t>
            </a:r>
            <a:r>
              <a:rPr lang="en-AU" sz="2000" dirty="0">
                <a:solidFill>
                  <a:srgbClr val="000000"/>
                </a:solidFill>
                <a:latin typeface="CMSS10"/>
              </a:rPr>
              <a:t>number </a:t>
            </a:r>
            <a:r>
              <a:rPr lang="en-AU" sz="2000" dirty="0">
                <a:solidFill>
                  <a:srgbClr val="000000"/>
                </a:solidFill>
                <a:latin typeface="CMSSI10"/>
              </a:rPr>
              <a:t>n </a:t>
            </a:r>
            <a:r>
              <a:rPr lang="en-AU" sz="2000" dirty="0">
                <a:solidFill>
                  <a:srgbClr val="000000"/>
                </a:solidFill>
                <a:latin typeface="CMSS10"/>
              </a:rPr>
              <a:t>is prime?</a:t>
            </a:r>
            <a:endParaRPr lang="en-AU" sz="2000" dirty="0">
              <a:solidFill>
                <a:srgbClr val="FF0000"/>
              </a:solidFill>
            </a:endParaRPr>
          </a:p>
        </p:txBody>
      </p:sp>
    </p:spTree>
    <p:extLst>
      <p:ext uri="{BB962C8B-B14F-4D97-AF65-F5344CB8AC3E}">
        <p14:creationId xmlns:p14="http://schemas.microsoft.com/office/powerpoint/2010/main" val="238737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Primality Test: Naïve Algorithm</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pPr marL="0" indent="0">
              <a:buNone/>
            </a:pPr>
            <a:r>
              <a:rPr lang="en-AU" sz="2000" dirty="0">
                <a:solidFill>
                  <a:srgbClr val="008000"/>
                </a:solidFill>
                <a:highlight>
                  <a:srgbClr val="FFFFFF"/>
                </a:highlight>
              </a:rPr>
              <a:t>#test if N is prime or not</a:t>
            </a:r>
            <a:endParaRPr lang="en-AU" sz="2000" b="1" dirty="0" smtClean="0">
              <a:solidFill>
                <a:srgbClr val="0000FF"/>
              </a:solidFill>
              <a:highlight>
                <a:srgbClr val="FFFFFF"/>
              </a:highlight>
            </a:endParaRPr>
          </a:p>
          <a:p>
            <a:pPr marL="0" indent="0">
              <a:buNone/>
            </a:pPr>
            <a:r>
              <a:rPr lang="en-AU" sz="2000" b="1" dirty="0" smtClean="0">
                <a:solidFill>
                  <a:srgbClr val="0000FF"/>
                </a:solidFill>
                <a:highlight>
                  <a:srgbClr val="FFFFFF"/>
                </a:highlight>
              </a:rPr>
              <a:t>for</a:t>
            </a:r>
            <a:r>
              <a:rPr lang="en-AU" sz="2000" dirty="0" smtClean="0">
                <a:solidFill>
                  <a:srgbClr val="000000"/>
                </a:solidFill>
                <a:highlight>
                  <a:srgbClr val="FFFFFF"/>
                </a:highlight>
              </a:rPr>
              <a:t> </a:t>
            </a:r>
            <a:r>
              <a:rPr lang="en-AU" sz="2000" dirty="0" err="1">
                <a:solidFill>
                  <a:srgbClr val="000000"/>
                </a:solidFill>
                <a:highlight>
                  <a:srgbClr val="FFFFFF"/>
                </a:highlight>
              </a:rPr>
              <a:t>i</a:t>
            </a:r>
            <a:r>
              <a:rPr lang="en-AU" sz="2000" dirty="0">
                <a:solidFill>
                  <a:srgbClr val="000000"/>
                </a:solidFill>
                <a:highlight>
                  <a:srgbClr val="FFFFFF"/>
                </a:highlight>
              </a:rPr>
              <a:t> </a:t>
            </a:r>
            <a:r>
              <a:rPr lang="en-AU" sz="2000" b="1" dirty="0">
                <a:solidFill>
                  <a:srgbClr val="000080"/>
                </a:solidFill>
                <a:highlight>
                  <a:srgbClr val="FFFFFF"/>
                </a:highlight>
              </a:rPr>
              <a:t>=</a:t>
            </a:r>
            <a:r>
              <a:rPr lang="en-AU" sz="2000" dirty="0">
                <a:solidFill>
                  <a:srgbClr val="000000"/>
                </a:solidFill>
                <a:highlight>
                  <a:srgbClr val="FFFFFF"/>
                </a:highlight>
              </a:rPr>
              <a:t> </a:t>
            </a:r>
            <a:r>
              <a:rPr lang="en-AU" sz="2000" dirty="0">
                <a:solidFill>
                  <a:srgbClr val="FF0000"/>
                </a:solidFill>
                <a:highlight>
                  <a:srgbClr val="FFFFFF"/>
                </a:highlight>
              </a:rPr>
              <a:t>2</a:t>
            </a:r>
            <a:r>
              <a:rPr lang="en-AU" sz="2000" dirty="0">
                <a:solidFill>
                  <a:srgbClr val="000000"/>
                </a:solidFill>
                <a:highlight>
                  <a:srgbClr val="FFFFFF"/>
                </a:highlight>
              </a:rPr>
              <a:t> to </a:t>
            </a:r>
            <a:r>
              <a:rPr lang="en-AU" sz="2000" dirty="0" smtClean="0">
                <a:solidFill>
                  <a:srgbClr val="000000"/>
                </a:solidFill>
                <a:highlight>
                  <a:srgbClr val="FFFFFF"/>
                </a:highlight>
              </a:rPr>
              <a:t>N</a:t>
            </a:r>
            <a:r>
              <a:rPr lang="en-AU" sz="2000" b="1" dirty="0" smtClean="0">
                <a:solidFill>
                  <a:srgbClr val="000080"/>
                </a:solidFill>
                <a:highlight>
                  <a:srgbClr val="FFFFFF"/>
                </a:highlight>
              </a:rPr>
              <a:t>-</a:t>
            </a:r>
            <a:r>
              <a:rPr lang="en-AU" sz="2000" dirty="0" smtClean="0">
                <a:solidFill>
                  <a:srgbClr val="FF0000"/>
                </a:solidFill>
                <a:highlight>
                  <a:srgbClr val="FFFFFF"/>
                </a:highlight>
              </a:rPr>
              <a:t>1</a:t>
            </a:r>
            <a:r>
              <a:rPr lang="en-AU" sz="2000" b="1" dirty="0">
                <a:solidFill>
                  <a:srgbClr val="000080"/>
                </a:solidFill>
                <a:highlight>
                  <a:srgbClr val="FFFFFF"/>
                </a:highlight>
              </a:rPr>
              <a:t>:</a:t>
            </a:r>
            <a:endParaRPr lang="en-AU" sz="2000" dirty="0">
              <a:solidFill>
                <a:srgbClr val="000000"/>
              </a:solidFill>
              <a:highlight>
                <a:srgbClr val="FFFFFF"/>
              </a:highlight>
            </a:endParaRPr>
          </a:p>
          <a:p>
            <a:pPr marL="0" indent="0">
              <a:buNone/>
            </a:pPr>
            <a:r>
              <a:rPr lang="en-AU" sz="2000" dirty="0">
                <a:solidFill>
                  <a:srgbClr val="000000"/>
                </a:solidFill>
                <a:highlight>
                  <a:srgbClr val="FFFFFF"/>
                </a:highlight>
              </a:rPr>
              <a:t>	</a:t>
            </a:r>
            <a:r>
              <a:rPr lang="en-AU" sz="2000" b="1" dirty="0">
                <a:solidFill>
                  <a:srgbClr val="0000FF"/>
                </a:solidFill>
                <a:highlight>
                  <a:srgbClr val="FFFFFF"/>
                </a:highlight>
              </a:rPr>
              <a:t>if</a:t>
            </a:r>
            <a:r>
              <a:rPr lang="en-AU" sz="2000" dirty="0">
                <a:solidFill>
                  <a:srgbClr val="000000"/>
                </a:solidFill>
                <a:highlight>
                  <a:srgbClr val="FFFFFF"/>
                </a:highlight>
              </a:rPr>
              <a:t> </a:t>
            </a:r>
            <a:r>
              <a:rPr lang="en-AU" sz="2000" dirty="0" smtClean="0">
                <a:solidFill>
                  <a:srgbClr val="000000"/>
                </a:solidFill>
                <a:highlight>
                  <a:srgbClr val="FFFFFF"/>
                </a:highlight>
              </a:rPr>
              <a:t>N </a:t>
            </a:r>
            <a:r>
              <a:rPr lang="en-AU" sz="2000" b="1" dirty="0">
                <a:solidFill>
                  <a:srgbClr val="000080"/>
                </a:solidFill>
                <a:highlight>
                  <a:srgbClr val="FFFFFF"/>
                </a:highlight>
              </a:rPr>
              <a:t>%</a:t>
            </a:r>
            <a:r>
              <a:rPr lang="en-AU" sz="2000" dirty="0">
                <a:solidFill>
                  <a:srgbClr val="000000"/>
                </a:solidFill>
                <a:highlight>
                  <a:srgbClr val="FFFFFF"/>
                </a:highlight>
              </a:rPr>
              <a:t> </a:t>
            </a:r>
            <a:r>
              <a:rPr lang="en-AU" sz="2000" dirty="0" err="1">
                <a:solidFill>
                  <a:srgbClr val="000000"/>
                </a:solidFill>
                <a:highlight>
                  <a:srgbClr val="FFFFFF"/>
                </a:highlight>
              </a:rPr>
              <a:t>i</a:t>
            </a:r>
            <a:r>
              <a:rPr lang="en-AU" sz="2000" dirty="0">
                <a:solidFill>
                  <a:srgbClr val="000000"/>
                </a:solidFill>
                <a:highlight>
                  <a:srgbClr val="FFFFFF"/>
                </a:highlight>
              </a:rPr>
              <a:t> </a:t>
            </a:r>
            <a:r>
              <a:rPr lang="en-AU" sz="2000" b="1" dirty="0">
                <a:solidFill>
                  <a:srgbClr val="000080"/>
                </a:solidFill>
                <a:highlight>
                  <a:srgbClr val="FFFFFF"/>
                </a:highlight>
              </a:rPr>
              <a:t>==</a:t>
            </a:r>
            <a:r>
              <a:rPr lang="en-AU" sz="2000" dirty="0">
                <a:solidFill>
                  <a:srgbClr val="000000"/>
                </a:solidFill>
                <a:highlight>
                  <a:srgbClr val="FFFFFF"/>
                </a:highlight>
              </a:rPr>
              <a:t> </a:t>
            </a:r>
            <a:r>
              <a:rPr lang="en-AU" sz="2000" dirty="0">
                <a:solidFill>
                  <a:srgbClr val="FF0000"/>
                </a:solidFill>
                <a:highlight>
                  <a:srgbClr val="FFFFFF"/>
                </a:highlight>
              </a:rPr>
              <a:t>0</a:t>
            </a:r>
            <a:r>
              <a:rPr lang="en-AU" sz="2000" b="1" dirty="0">
                <a:solidFill>
                  <a:srgbClr val="000080"/>
                </a:solidFill>
                <a:highlight>
                  <a:srgbClr val="FFFFFF"/>
                </a:highlight>
              </a:rPr>
              <a:t>:</a:t>
            </a:r>
            <a:endParaRPr lang="en-AU" sz="2000" dirty="0">
              <a:solidFill>
                <a:srgbClr val="000000"/>
              </a:solidFill>
              <a:highlight>
                <a:srgbClr val="FFFFFF"/>
              </a:highlight>
            </a:endParaRPr>
          </a:p>
          <a:p>
            <a:pPr marL="0" indent="0">
              <a:buNone/>
            </a:pPr>
            <a:r>
              <a:rPr lang="en-AU" sz="2000" dirty="0">
                <a:solidFill>
                  <a:srgbClr val="000000"/>
                </a:solidFill>
                <a:highlight>
                  <a:srgbClr val="FFFFFF"/>
                </a:highlight>
              </a:rPr>
              <a:t>		</a:t>
            </a:r>
            <a:r>
              <a:rPr lang="en-AU" sz="2000" b="1" dirty="0">
                <a:solidFill>
                  <a:srgbClr val="0000FF"/>
                </a:solidFill>
                <a:highlight>
                  <a:srgbClr val="FFFFFF"/>
                </a:highlight>
              </a:rPr>
              <a:t>return</a:t>
            </a:r>
            <a:r>
              <a:rPr lang="en-AU" sz="2000" dirty="0">
                <a:solidFill>
                  <a:srgbClr val="000000"/>
                </a:solidFill>
                <a:highlight>
                  <a:srgbClr val="FFFFFF"/>
                </a:highlight>
              </a:rPr>
              <a:t> </a:t>
            </a:r>
            <a:r>
              <a:rPr lang="en-AU" sz="2000" dirty="0">
                <a:solidFill>
                  <a:srgbClr val="808080"/>
                </a:solidFill>
                <a:highlight>
                  <a:srgbClr val="FFFFFF"/>
                </a:highlight>
              </a:rPr>
              <a:t>"Composite!"</a:t>
            </a:r>
            <a:r>
              <a:rPr lang="en-AU" sz="2000" b="1" dirty="0">
                <a:solidFill>
                  <a:srgbClr val="000080"/>
                </a:solidFill>
                <a:highlight>
                  <a:srgbClr val="FFFFFF"/>
                </a:highlight>
              </a:rPr>
              <a:t>;</a:t>
            </a:r>
            <a:endParaRPr lang="en-AU" sz="2000" dirty="0">
              <a:solidFill>
                <a:srgbClr val="000000"/>
              </a:solidFill>
              <a:highlight>
                <a:srgbClr val="FFFFFF"/>
              </a:highlight>
            </a:endParaRPr>
          </a:p>
          <a:p>
            <a:pPr marL="0" indent="0">
              <a:buNone/>
            </a:pPr>
            <a:r>
              <a:rPr lang="en-AU" sz="2000" b="1" dirty="0">
                <a:solidFill>
                  <a:srgbClr val="0000FF"/>
                </a:solidFill>
                <a:highlight>
                  <a:srgbClr val="FFFFFF"/>
                </a:highlight>
              </a:rPr>
              <a:t>return</a:t>
            </a:r>
            <a:r>
              <a:rPr lang="en-AU" sz="2000" dirty="0">
                <a:solidFill>
                  <a:srgbClr val="000000"/>
                </a:solidFill>
                <a:highlight>
                  <a:srgbClr val="FFFFFF"/>
                </a:highlight>
              </a:rPr>
              <a:t> </a:t>
            </a:r>
            <a:r>
              <a:rPr lang="en-AU" sz="2000" dirty="0">
                <a:solidFill>
                  <a:srgbClr val="808080"/>
                </a:solidFill>
                <a:highlight>
                  <a:srgbClr val="FFFFFF"/>
                </a:highlight>
              </a:rPr>
              <a:t>"Prime</a:t>
            </a:r>
            <a:r>
              <a:rPr lang="en-AU" sz="2000" dirty="0" smtClean="0">
                <a:solidFill>
                  <a:srgbClr val="808080"/>
                </a:solidFill>
                <a:highlight>
                  <a:srgbClr val="FFFFFF"/>
                </a:highlight>
              </a:rPr>
              <a:t>!“</a:t>
            </a:r>
          </a:p>
          <a:p>
            <a:pPr marL="0" indent="0">
              <a:buNone/>
            </a:pPr>
            <a:endParaRPr lang="en-AU" sz="2000" dirty="0">
              <a:solidFill>
                <a:srgbClr val="808080"/>
              </a:solidFill>
              <a:highlight>
                <a:srgbClr val="FFFFFF"/>
              </a:highlight>
            </a:endParaRPr>
          </a:p>
          <a:p>
            <a:r>
              <a:rPr lang="en-AU" sz="2000" dirty="0" smtClean="0">
                <a:highlight>
                  <a:srgbClr val="FFFFFF"/>
                </a:highlight>
              </a:rPr>
              <a:t>The cost is O(N) division operations</a:t>
            </a:r>
          </a:p>
          <a:p>
            <a:r>
              <a:rPr lang="en-AU" sz="2000" dirty="0" smtClean="0">
                <a:highlight>
                  <a:srgbClr val="FFFFFF"/>
                </a:highlight>
              </a:rPr>
              <a:t>Assuming that the input size is M denoting the number of digits in N. What will be the complexity in terms of number of division operations?</a:t>
            </a:r>
          </a:p>
          <a:p>
            <a:pPr lvl="1"/>
            <a:r>
              <a:rPr lang="en-AU" sz="1500" dirty="0" smtClean="0">
                <a:highlight>
                  <a:srgbClr val="FFFFFF"/>
                </a:highlight>
              </a:rPr>
              <a:t>M = log N </a:t>
            </a:r>
            <a:r>
              <a:rPr lang="en-AU" sz="1500" dirty="0" smtClean="0">
                <a:highlight>
                  <a:srgbClr val="FFFFFF"/>
                </a:highlight>
                <a:sym typeface="Wingdings" panose="05000000000000000000" pitchFamily="2" charset="2"/>
              </a:rPr>
              <a:t> </a:t>
            </a:r>
            <a:r>
              <a:rPr lang="en-AU" sz="1500" dirty="0" smtClean="0">
                <a:highlight>
                  <a:srgbClr val="FFFFFF"/>
                </a:highlight>
              </a:rPr>
              <a:t>N = 2</a:t>
            </a:r>
            <a:r>
              <a:rPr lang="en-AU" sz="1500" baseline="30000" dirty="0" smtClean="0">
                <a:highlight>
                  <a:srgbClr val="FFFFFF"/>
                </a:highlight>
              </a:rPr>
              <a:t>M</a:t>
            </a:r>
            <a:r>
              <a:rPr lang="en-AU" sz="1500" dirty="0" smtClean="0">
                <a:highlight>
                  <a:srgbClr val="FFFFFF"/>
                </a:highlight>
              </a:rPr>
              <a:t>. Hence, the total cost in terms of M is O(</a:t>
            </a:r>
            <a:r>
              <a:rPr lang="en-AU" sz="1500" dirty="0">
                <a:highlight>
                  <a:srgbClr val="FFFFFF"/>
                </a:highlight>
              </a:rPr>
              <a:t>2</a:t>
            </a:r>
            <a:r>
              <a:rPr lang="en-AU" sz="1500" baseline="30000" dirty="0">
                <a:highlight>
                  <a:srgbClr val="FFFFFF"/>
                </a:highlight>
              </a:rPr>
              <a:t>M</a:t>
            </a:r>
            <a:r>
              <a:rPr lang="en-AU" sz="1500" dirty="0" smtClean="0">
                <a:highlight>
                  <a:srgbClr val="FFFFFF"/>
                </a:highlight>
              </a:rPr>
              <a:t>) division operations</a:t>
            </a:r>
          </a:p>
          <a:p>
            <a:endParaRPr lang="en-AU" sz="2000" dirty="0">
              <a:highlight>
                <a:srgbClr val="FFFFFF"/>
              </a:highlight>
            </a:endParaRPr>
          </a:p>
          <a:p>
            <a:r>
              <a:rPr lang="en-AU" sz="2000" dirty="0" smtClean="0">
                <a:highlight>
                  <a:srgbClr val="FFFFFF"/>
                </a:highlight>
              </a:rPr>
              <a:t>Can we change “for </a:t>
            </a:r>
            <a:r>
              <a:rPr lang="en-AU" sz="2000" dirty="0" err="1" smtClean="0">
                <a:highlight>
                  <a:srgbClr val="FFFFFF"/>
                </a:highlight>
              </a:rPr>
              <a:t>i</a:t>
            </a:r>
            <a:r>
              <a:rPr lang="en-AU" sz="2000" dirty="0" smtClean="0">
                <a:highlight>
                  <a:srgbClr val="FFFFFF"/>
                </a:highlight>
              </a:rPr>
              <a:t> = 2 to N-1” to “for </a:t>
            </a:r>
            <a:r>
              <a:rPr lang="en-AU" sz="2000" dirty="0" err="1" smtClean="0">
                <a:highlight>
                  <a:srgbClr val="FFFFFF"/>
                </a:highlight>
              </a:rPr>
              <a:t>i</a:t>
            </a:r>
            <a:r>
              <a:rPr lang="en-AU" sz="2000" dirty="0" smtClean="0">
                <a:highlight>
                  <a:srgbClr val="FFFFFF"/>
                </a:highlight>
              </a:rPr>
              <a:t>=2 to </a:t>
            </a:r>
            <a:r>
              <a:rPr lang="en-AU" sz="2000" dirty="0" err="1" smtClean="0">
                <a:highlight>
                  <a:srgbClr val="FFFFFF"/>
                </a:highlight>
              </a:rPr>
              <a:t>sqrt</a:t>
            </a:r>
            <a:r>
              <a:rPr lang="en-AU" sz="2000" dirty="0" smtClean="0">
                <a:highlight>
                  <a:srgbClr val="FFFFFF"/>
                </a:highlight>
              </a:rPr>
              <a:t>(N)”?</a:t>
            </a:r>
          </a:p>
          <a:p>
            <a:pPr lvl="1"/>
            <a:r>
              <a:rPr lang="en-AU" sz="1500" dirty="0" smtClean="0">
                <a:solidFill>
                  <a:schemeClr val="tx1"/>
                </a:solidFill>
                <a:highlight>
                  <a:srgbClr val="FFFFFF"/>
                </a:highlight>
              </a:rPr>
              <a:t>Yes.</a:t>
            </a:r>
          </a:p>
          <a:p>
            <a:pPr lvl="1"/>
            <a:r>
              <a:rPr lang="en-AU" sz="1500" dirty="0">
                <a:solidFill>
                  <a:schemeClr val="tx1"/>
                </a:solidFill>
                <a:highlight>
                  <a:srgbClr val="FFFFFF"/>
                </a:highlight>
              </a:rPr>
              <a:t>T</a:t>
            </a:r>
            <a:r>
              <a:rPr lang="en-AU" sz="1500" dirty="0" smtClean="0">
                <a:solidFill>
                  <a:schemeClr val="tx1"/>
                </a:solidFill>
                <a:highlight>
                  <a:srgbClr val="FFFFFF"/>
                </a:highlight>
              </a:rPr>
              <a:t>he complexity would be O(</a:t>
            </a:r>
            <a:r>
              <a:rPr lang="en-AU" sz="1500" dirty="0" err="1" smtClean="0">
                <a:solidFill>
                  <a:schemeClr val="tx1"/>
                </a:solidFill>
                <a:highlight>
                  <a:srgbClr val="FFFFFF"/>
                </a:highlight>
              </a:rPr>
              <a:t>sqrt</a:t>
            </a:r>
            <a:r>
              <a:rPr lang="en-AU" sz="1500" dirty="0" smtClean="0">
                <a:solidFill>
                  <a:schemeClr val="tx1"/>
                </a:solidFill>
                <a:highlight>
                  <a:srgbClr val="FFFFFF"/>
                </a:highlight>
              </a:rPr>
              <a:t>(N)) divisions or </a:t>
            </a:r>
            <a:r>
              <a:rPr lang="en-AU" sz="1300" dirty="0" smtClean="0">
                <a:solidFill>
                  <a:schemeClr val="tx1"/>
                </a:solidFill>
                <a:highlight>
                  <a:srgbClr val="FFFFFF"/>
                </a:highlight>
              </a:rPr>
              <a:t>O(</a:t>
            </a:r>
            <a:r>
              <a:rPr lang="en-AU" sz="1400" dirty="0" smtClean="0">
                <a:solidFill>
                  <a:schemeClr val="tx1"/>
                </a:solidFill>
                <a:highlight>
                  <a:srgbClr val="FFFFFF"/>
                </a:highlight>
              </a:rPr>
              <a:t>2</a:t>
            </a:r>
            <a:r>
              <a:rPr lang="en-AU" sz="1400" baseline="30000" dirty="0" smtClean="0">
                <a:solidFill>
                  <a:schemeClr val="tx1"/>
                </a:solidFill>
                <a:highlight>
                  <a:srgbClr val="FFFFFF"/>
                </a:highlight>
              </a:rPr>
              <a:t>0.5M</a:t>
            </a:r>
            <a:r>
              <a:rPr lang="en-AU" sz="1300" dirty="0" smtClean="0">
                <a:solidFill>
                  <a:schemeClr val="tx1"/>
                </a:solidFill>
                <a:highlight>
                  <a:srgbClr val="FFFFFF"/>
                </a:highlight>
              </a:rPr>
              <a:t>) division operations.</a:t>
            </a:r>
          </a:p>
          <a:p>
            <a:pPr marL="0" indent="0">
              <a:buNone/>
            </a:pPr>
            <a:endParaRPr lang="en-AU" sz="2000" dirty="0">
              <a:solidFill>
                <a:srgbClr val="000000"/>
              </a:solidFill>
              <a:highlight>
                <a:srgbClr val="FFFFFF"/>
              </a:highlight>
            </a:endParaRPr>
          </a:p>
          <a:p>
            <a:pPr marL="0" indent="0">
              <a:buNone/>
            </a:pPr>
            <a:endParaRPr lang="en-AU" sz="2000" dirty="0">
              <a:solidFill>
                <a:srgbClr val="FF0000"/>
              </a:solidFill>
            </a:endParaRPr>
          </a:p>
        </p:txBody>
      </p:sp>
    </p:spTree>
    <p:extLst>
      <p:ext uri="{BB962C8B-B14F-4D97-AF65-F5344CB8AC3E}">
        <p14:creationId xmlns:p14="http://schemas.microsoft.com/office/powerpoint/2010/main" val="358564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Fermat’s Little Theorem</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r>
              <a:rPr lang="en-AU" sz="2000" dirty="0" smtClean="0">
                <a:solidFill>
                  <a:srgbClr val="0070C0"/>
                </a:solidFill>
              </a:rPr>
              <a:t>The naïve algorithm on previous slide is exponential in M.</a:t>
            </a:r>
          </a:p>
          <a:p>
            <a:r>
              <a:rPr lang="en-AU" sz="2000" dirty="0" smtClean="0">
                <a:solidFill>
                  <a:srgbClr val="0070C0"/>
                </a:solidFill>
              </a:rPr>
              <a:t>Fermat’s Little Theorem provides a polynomial time “approximate” algorithm</a:t>
            </a:r>
          </a:p>
          <a:p>
            <a:pPr marL="0" indent="0">
              <a:buNone/>
            </a:pPr>
            <a:r>
              <a:rPr lang="en-AU" sz="2000" dirty="0" smtClean="0">
                <a:solidFill>
                  <a:srgbClr val="FF0000"/>
                </a:solidFill>
              </a:rPr>
              <a:t>Fermat’s Little Theorem:</a:t>
            </a:r>
          </a:p>
          <a:p>
            <a:r>
              <a:rPr lang="en-AU" sz="2000" dirty="0" smtClean="0">
                <a:solidFill>
                  <a:srgbClr val="000000"/>
                </a:solidFill>
                <a:latin typeface="CMSS10"/>
              </a:rPr>
              <a:t>If </a:t>
            </a:r>
            <a:r>
              <a:rPr lang="en-AU" sz="2000" dirty="0">
                <a:solidFill>
                  <a:srgbClr val="000000"/>
                </a:solidFill>
                <a:latin typeface="CMSSI10"/>
              </a:rPr>
              <a:t>p </a:t>
            </a:r>
            <a:r>
              <a:rPr lang="en-AU" sz="2000" dirty="0">
                <a:solidFill>
                  <a:srgbClr val="000000"/>
                </a:solidFill>
                <a:latin typeface="CMSS10"/>
              </a:rPr>
              <a:t>is a </a:t>
            </a:r>
            <a:r>
              <a:rPr lang="en-AU" sz="2000" dirty="0">
                <a:solidFill>
                  <a:srgbClr val="800080"/>
                </a:solidFill>
                <a:latin typeface="txbtt"/>
              </a:rPr>
              <a:t>prime number</a:t>
            </a:r>
            <a:r>
              <a:rPr lang="en-AU" sz="2000" dirty="0">
                <a:solidFill>
                  <a:srgbClr val="000000"/>
                </a:solidFill>
                <a:latin typeface="CMSS10"/>
              </a:rPr>
              <a:t>, then for any integer </a:t>
            </a:r>
            <a:r>
              <a:rPr lang="en-AU" sz="2000" dirty="0" smtClean="0">
                <a:solidFill>
                  <a:srgbClr val="000000"/>
                </a:solidFill>
                <a:latin typeface="CMSS10"/>
              </a:rPr>
              <a:t>1&lt;</a:t>
            </a:r>
            <a:r>
              <a:rPr lang="en-AU" sz="2000" dirty="0" smtClean="0">
                <a:solidFill>
                  <a:srgbClr val="000000"/>
                </a:solidFill>
                <a:latin typeface="CMSSI10"/>
              </a:rPr>
              <a:t>a&lt;p</a:t>
            </a:r>
            <a:r>
              <a:rPr lang="en-AU" sz="2000" dirty="0" smtClean="0">
                <a:solidFill>
                  <a:srgbClr val="000000"/>
                </a:solidFill>
                <a:latin typeface="CMSS10"/>
              </a:rPr>
              <a:t>, </a:t>
            </a:r>
            <a:r>
              <a:rPr lang="en-AU" sz="2000" dirty="0" smtClean="0">
                <a:solidFill>
                  <a:srgbClr val="000000"/>
                </a:solidFill>
                <a:latin typeface="CMSSI10"/>
              </a:rPr>
              <a:t>a</a:t>
            </a:r>
            <a:r>
              <a:rPr lang="en-AU" sz="2000" baseline="30000" dirty="0" smtClean="0">
                <a:solidFill>
                  <a:srgbClr val="000000"/>
                </a:solidFill>
                <a:latin typeface="CMSSI10"/>
              </a:rPr>
              <a:t>p-</a:t>
            </a:r>
            <a:r>
              <a:rPr lang="en-AU" sz="2000" baseline="30000" dirty="0" smtClean="0">
                <a:solidFill>
                  <a:srgbClr val="000000"/>
                </a:solidFill>
                <a:latin typeface="CMSS10"/>
              </a:rPr>
              <a:t>1</a:t>
            </a:r>
            <a:r>
              <a:rPr lang="en-AU" sz="2000" dirty="0" smtClean="0">
                <a:solidFill>
                  <a:srgbClr val="000000"/>
                </a:solidFill>
                <a:latin typeface="CMSS10"/>
              </a:rPr>
              <a:t>-1 </a:t>
            </a:r>
            <a:r>
              <a:rPr lang="en-AU" sz="2000" dirty="0">
                <a:solidFill>
                  <a:srgbClr val="000000"/>
                </a:solidFill>
                <a:latin typeface="CMSS10"/>
              </a:rPr>
              <a:t>is an integer multiple of </a:t>
            </a:r>
            <a:r>
              <a:rPr lang="en-AU" sz="2000" dirty="0" smtClean="0">
                <a:solidFill>
                  <a:srgbClr val="000000"/>
                </a:solidFill>
                <a:latin typeface="CMSSI10"/>
              </a:rPr>
              <a:t>p</a:t>
            </a:r>
            <a:r>
              <a:rPr lang="en-AU" sz="2000" dirty="0" smtClean="0">
                <a:solidFill>
                  <a:srgbClr val="000000"/>
                </a:solidFill>
                <a:latin typeface="CMSS10"/>
              </a:rPr>
              <a:t>, i.e.,   (</a:t>
            </a:r>
            <a:r>
              <a:rPr lang="en-AU" sz="2000" dirty="0" smtClean="0">
                <a:solidFill>
                  <a:srgbClr val="000000"/>
                </a:solidFill>
                <a:latin typeface="CMSSI10"/>
              </a:rPr>
              <a:t>a</a:t>
            </a:r>
            <a:r>
              <a:rPr lang="en-AU" sz="2000" baseline="30000" dirty="0" smtClean="0">
                <a:solidFill>
                  <a:srgbClr val="000000"/>
                </a:solidFill>
                <a:latin typeface="CMSSI10"/>
              </a:rPr>
              <a:t>p-</a:t>
            </a:r>
            <a:r>
              <a:rPr lang="en-AU" sz="2000" baseline="30000" dirty="0" smtClean="0">
                <a:solidFill>
                  <a:srgbClr val="000000"/>
                </a:solidFill>
                <a:latin typeface="CMSS10"/>
              </a:rPr>
              <a:t>1</a:t>
            </a:r>
            <a:r>
              <a:rPr lang="en-AU" sz="2000" dirty="0" smtClean="0">
                <a:solidFill>
                  <a:srgbClr val="000000"/>
                </a:solidFill>
                <a:latin typeface="CMSS10"/>
              </a:rPr>
              <a:t>-1) % </a:t>
            </a:r>
            <a:r>
              <a:rPr lang="da-DK" sz="2000" dirty="0" smtClean="0">
                <a:solidFill>
                  <a:srgbClr val="000000"/>
                </a:solidFill>
                <a:latin typeface="CMSSI10"/>
              </a:rPr>
              <a:t>p</a:t>
            </a:r>
            <a:r>
              <a:rPr lang="da-DK" sz="2000" dirty="0" smtClean="0">
                <a:solidFill>
                  <a:srgbClr val="000000"/>
                </a:solidFill>
                <a:latin typeface="CMSS10"/>
              </a:rPr>
              <a:t> = 0</a:t>
            </a:r>
            <a:r>
              <a:rPr lang="da-DK" sz="2000" dirty="0" smtClean="0">
                <a:solidFill>
                  <a:srgbClr val="000000"/>
                </a:solidFill>
                <a:latin typeface="CMMI10"/>
              </a:rPr>
              <a:t>.</a:t>
            </a:r>
          </a:p>
          <a:p>
            <a:pPr lvl="1"/>
            <a:r>
              <a:rPr lang="da-DK" sz="1500" dirty="0" smtClean="0">
                <a:solidFill>
                  <a:srgbClr val="000000"/>
                </a:solidFill>
                <a:latin typeface="CMMI10"/>
              </a:rPr>
              <a:t>E.g., p =11 and a =2, then 2</a:t>
            </a:r>
            <a:r>
              <a:rPr lang="da-DK" sz="1500" baseline="30000" dirty="0" smtClean="0">
                <a:solidFill>
                  <a:srgbClr val="000000"/>
                </a:solidFill>
                <a:latin typeface="CMMI10"/>
              </a:rPr>
              <a:t>10</a:t>
            </a:r>
            <a:r>
              <a:rPr lang="da-DK" sz="1500" dirty="0" smtClean="0">
                <a:solidFill>
                  <a:srgbClr val="000000"/>
                </a:solidFill>
                <a:latin typeface="CMMI10"/>
              </a:rPr>
              <a:t> – 1 = 1023 and 1023%11 = 0.</a:t>
            </a:r>
          </a:p>
          <a:p>
            <a:r>
              <a:rPr lang="da-DK" sz="2000" dirty="0">
                <a:solidFill>
                  <a:srgbClr val="000000"/>
                </a:solidFill>
                <a:latin typeface="CMSS10"/>
              </a:rPr>
              <a:t>Thus we can guarantee that N is composite if </a:t>
            </a:r>
            <a:r>
              <a:rPr lang="en-AU" sz="2000" dirty="0">
                <a:solidFill>
                  <a:srgbClr val="000000"/>
                </a:solidFill>
                <a:latin typeface="CMSS10"/>
              </a:rPr>
              <a:t>(a</a:t>
            </a:r>
            <a:r>
              <a:rPr lang="en-AU" sz="2000" baseline="30000" dirty="0">
                <a:solidFill>
                  <a:srgbClr val="000000"/>
                </a:solidFill>
                <a:latin typeface="CMSS10"/>
              </a:rPr>
              <a:t>N-1</a:t>
            </a:r>
            <a:r>
              <a:rPr lang="en-AU" sz="2000" dirty="0">
                <a:solidFill>
                  <a:srgbClr val="000000"/>
                </a:solidFill>
                <a:latin typeface="CMSS10"/>
              </a:rPr>
              <a:t>-1) % </a:t>
            </a:r>
            <a:r>
              <a:rPr lang="da-DK" sz="2000" dirty="0">
                <a:solidFill>
                  <a:srgbClr val="000000"/>
                </a:solidFill>
                <a:latin typeface="CMSS10"/>
              </a:rPr>
              <a:t>N ≠ 0.</a:t>
            </a:r>
          </a:p>
          <a:p>
            <a:r>
              <a:rPr lang="da-DK" sz="2000" dirty="0">
                <a:solidFill>
                  <a:srgbClr val="000000"/>
                </a:solidFill>
                <a:latin typeface="CMSS10"/>
              </a:rPr>
              <a:t>However, N, </a:t>
            </a:r>
            <a:r>
              <a:rPr lang="en-AU" sz="2000" dirty="0">
                <a:solidFill>
                  <a:srgbClr val="000000"/>
                </a:solidFill>
                <a:latin typeface="CMSS10"/>
              </a:rPr>
              <a:t>(a</a:t>
            </a:r>
            <a:r>
              <a:rPr lang="en-AU" sz="2000" baseline="30000" dirty="0">
                <a:solidFill>
                  <a:srgbClr val="000000"/>
                </a:solidFill>
                <a:latin typeface="CMSS10"/>
              </a:rPr>
              <a:t>N-1</a:t>
            </a:r>
            <a:r>
              <a:rPr lang="en-AU" sz="2000" dirty="0">
                <a:solidFill>
                  <a:srgbClr val="000000"/>
                </a:solidFill>
                <a:latin typeface="CMSS10"/>
              </a:rPr>
              <a:t>-1) % </a:t>
            </a:r>
            <a:r>
              <a:rPr lang="da-DK" sz="2000" dirty="0">
                <a:solidFill>
                  <a:srgbClr val="000000"/>
                </a:solidFill>
                <a:latin typeface="CMSS10"/>
              </a:rPr>
              <a:t>N = 0 </a:t>
            </a:r>
            <a:r>
              <a:rPr lang="da-DK" sz="2000" dirty="0" smtClean="0">
                <a:solidFill>
                  <a:srgbClr val="000000"/>
                </a:solidFill>
                <a:latin typeface="CMSS10"/>
              </a:rPr>
              <a:t>does not guarantee that N is prime, i.e., this may </a:t>
            </a:r>
            <a:r>
              <a:rPr lang="da-DK" sz="2000" dirty="0">
                <a:solidFill>
                  <a:srgbClr val="000000"/>
                </a:solidFill>
                <a:latin typeface="CMSS10"/>
              </a:rPr>
              <a:t>also hold if N is composite.</a:t>
            </a:r>
          </a:p>
          <a:p>
            <a:pPr lvl="1"/>
            <a:r>
              <a:rPr lang="da-DK" sz="2000" dirty="0">
                <a:solidFill>
                  <a:srgbClr val="000000"/>
                </a:solidFill>
                <a:latin typeface="CMSS10"/>
              </a:rPr>
              <a:t>E.g., n = 221 and a = 38, (38</a:t>
            </a:r>
            <a:r>
              <a:rPr lang="da-DK" sz="2000" baseline="30000" dirty="0">
                <a:solidFill>
                  <a:srgbClr val="000000"/>
                </a:solidFill>
                <a:latin typeface="CMSS10"/>
              </a:rPr>
              <a:t>220</a:t>
            </a:r>
            <a:r>
              <a:rPr lang="da-DK" sz="2000" dirty="0">
                <a:solidFill>
                  <a:srgbClr val="000000"/>
                </a:solidFill>
                <a:latin typeface="CMSS10"/>
              </a:rPr>
              <a:t> - 1 ) % 221 = 0 </a:t>
            </a:r>
            <a:r>
              <a:rPr lang="da-DK" sz="2000" dirty="0" smtClean="0">
                <a:solidFill>
                  <a:srgbClr val="000000"/>
                </a:solidFill>
                <a:latin typeface="CMSS10"/>
              </a:rPr>
              <a:t> but 221 is not prime (221 = 17x13)</a:t>
            </a:r>
            <a:endParaRPr lang="da-DK" sz="2000" dirty="0">
              <a:solidFill>
                <a:srgbClr val="000000"/>
              </a:solidFill>
              <a:latin typeface="CMSS10"/>
            </a:endParaRPr>
          </a:p>
          <a:p>
            <a:pPr lvl="1"/>
            <a:r>
              <a:rPr lang="da-DK" sz="2000" dirty="0">
                <a:solidFill>
                  <a:srgbClr val="000000"/>
                </a:solidFill>
                <a:latin typeface="CMSS10"/>
              </a:rPr>
              <a:t>Such value of a is called Fermat’s </a:t>
            </a:r>
            <a:r>
              <a:rPr lang="da-DK" sz="2000" dirty="0" smtClean="0">
                <a:solidFill>
                  <a:srgbClr val="000000"/>
                </a:solidFill>
                <a:latin typeface="CMSS10"/>
              </a:rPr>
              <a:t>liar</a:t>
            </a:r>
          </a:p>
          <a:p>
            <a:r>
              <a:rPr lang="da-DK" sz="2500" dirty="0" smtClean="0">
                <a:solidFill>
                  <a:srgbClr val="000000"/>
                </a:solidFill>
                <a:latin typeface="CMSS10"/>
              </a:rPr>
              <a:t>Thus, Fermat’s primality test may return incorrect results</a:t>
            </a:r>
            <a:endParaRPr lang="en-AU" sz="2500" dirty="0">
              <a:solidFill>
                <a:srgbClr val="000000"/>
              </a:solidFill>
              <a:latin typeface="CMSS10"/>
            </a:endParaRPr>
          </a:p>
        </p:txBody>
      </p:sp>
    </p:spTree>
    <p:extLst>
      <p:ext uri="{BB962C8B-B14F-4D97-AF65-F5344CB8AC3E}">
        <p14:creationId xmlns:p14="http://schemas.microsoft.com/office/powerpoint/2010/main" val="228140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Fermat’s Primality Test</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143000"/>
            <a:ext cx="8763000" cy="4572000"/>
          </a:xfrm>
        </p:spPr>
        <p:txBody>
          <a:bodyPr>
            <a:noAutofit/>
          </a:bodyPr>
          <a:lstStyle/>
          <a:p>
            <a:pPr marL="0" indent="0">
              <a:buNone/>
            </a:pPr>
            <a:r>
              <a:rPr lang="en-AU" sz="2800" dirty="0">
                <a:solidFill>
                  <a:srgbClr val="008000"/>
                </a:solidFill>
                <a:highlight>
                  <a:srgbClr val="FFFFFF"/>
                </a:highlight>
              </a:rPr>
              <a:t>#test if N is prime or not</a:t>
            </a:r>
            <a:endParaRPr lang="en-AU" sz="2800" dirty="0">
              <a:solidFill>
                <a:srgbClr val="000000"/>
              </a:solidFill>
              <a:highlight>
                <a:srgbClr val="FFFFFF"/>
              </a:highlight>
            </a:endParaRPr>
          </a:p>
          <a:p>
            <a:pPr marL="0" indent="0">
              <a:buNone/>
            </a:pPr>
            <a:r>
              <a:rPr lang="en-AU" sz="2800" dirty="0">
                <a:solidFill>
                  <a:srgbClr val="000000"/>
                </a:solidFill>
                <a:highlight>
                  <a:srgbClr val="FFFFFF"/>
                </a:highlight>
              </a:rPr>
              <a:t>Repeat k times</a:t>
            </a:r>
            <a:r>
              <a:rPr lang="en-AU" sz="2800" b="1" dirty="0">
                <a:solidFill>
                  <a:srgbClr val="000080"/>
                </a:solidFill>
                <a:highlight>
                  <a:srgbClr val="FFFFFF"/>
                </a:highlight>
              </a:rPr>
              <a:t>:</a:t>
            </a:r>
            <a:endParaRPr lang="en-AU" sz="2800" dirty="0">
              <a:solidFill>
                <a:srgbClr val="000000"/>
              </a:solidFill>
              <a:highlight>
                <a:srgbClr val="FFFFFF"/>
              </a:highlight>
            </a:endParaRPr>
          </a:p>
          <a:p>
            <a:pPr marL="0" indent="0">
              <a:buNone/>
            </a:pPr>
            <a:r>
              <a:rPr lang="en-AU" sz="2800" dirty="0">
                <a:solidFill>
                  <a:srgbClr val="000000"/>
                </a:solidFill>
                <a:highlight>
                  <a:srgbClr val="FFFFFF"/>
                </a:highlight>
              </a:rPr>
              <a:t>	a </a:t>
            </a:r>
            <a:r>
              <a:rPr lang="en-AU" sz="2800" b="1" dirty="0">
                <a:solidFill>
                  <a:srgbClr val="000080"/>
                </a:solidFill>
                <a:highlight>
                  <a:srgbClr val="FFFFFF"/>
                </a:highlight>
              </a:rPr>
              <a:t>=</a:t>
            </a:r>
            <a:r>
              <a:rPr lang="en-AU" sz="2800" dirty="0">
                <a:solidFill>
                  <a:srgbClr val="000000"/>
                </a:solidFill>
                <a:highlight>
                  <a:srgbClr val="FFFFFF"/>
                </a:highlight>
              </a:rPr>
              <a:t> any random number between </a:t>
            </a:r>
            <a:r>
              <a:rPr lang="en-AU" sz="2800" dirty="0">
                <a:solidFill>
                  <a:srgbClr val="FF0000"/>
                </a:solidFill>
                <a:highlight>
                  <a:srgbClr val="FFFFFF"/>
                </a:highlight>
              </a:rPr>
              <a:t>2</a:t>
            </a:r>
            <a:r>
              <a:rPr lang="en-AU" sz="2800" dirty="0" smtClean="0">
                <a:solidFill>
                  <a:srgbClr val="000000"/>
                </a:solidFill>
                <a:highlight>
                  <a:srgbClr val="FFFFFF"/>
                </a:highlight>
              </a:rPr>
              <a:t> </a:t>
            </a:r>
            <a:r>
              <a:rPr lang="en-AU" sz="2800" b="1" dirty="0">
                <a:solidFill>
                  <a:srgbClr val="0000FF"/>
                </a:solidFill>
                <a:highlight>
                  <a:srgbClr val="FFFFFF"/>
                </a:highlight>
              </a:rPr>
              <a:t>and</a:t>
            </a:r>
            <a:r>
              <a:rPr lang="en-AU" sz="2800" dirty="0">
                <a:solidFill>
                  <a:srgbClr val="000000"/>
                </a:solidFill>
                <a:highlight>
                  <a:srgbClr val="FFFFFF"/>
                </a:highlight>
              </a:rPr>
              <a:t> </a:t>
            </a:r>
            <a:r>
              <a:rPr lang="en-AU" sz="2800" dirty="0" smtClean="0">
                <a:solidFill>
                  <a:srgbClr val="000000"/>
                </a:solidFill>
                <a:highlight>
                  <a:srgbClr val="FFFFFF"/>
                </a:highlight>
              </a:rPr>
              <a:t>N-1</a:t>
            </a:r>
            <a:endParaRPr lang="en-AU" sz="2800" dirty="0">
              <a:solidFill>
                <a:srgbClr val="000000"/>
              </a:solidFill>
              <a:highlight>
                <a:srgbClr val="FFFFFF"/>
              </a:highlight>
            </a:endParaRPr>
          </a:p>
          <a:p>
            <a:pPr marL="0" indent="0">
              <a:buNone/>
            </a:pPr>
            <a:r>
              <a:rPr lang="pt-BR" sz="2800" dirty="0">
                <a:solidFill>
                  <a:srgbClr val="000000"/>
                </a:solidFill>
                <a:highlight>
                  <a:srgbClr val="FFFFFF"/>
                </a:highlight>
              </a:rPr>
              <a:t>		</a:t>
            </a:r>
            <a:r>
              <a:rPr lang="pt-BR" sz="2800" b="1" dirty="0">
                <a:solidFill>
                  <a:srgbClr val="0000FF"/>
                </a:solidFill>
                <a:highlight>
                  <a:srgbClr val="FFFFFF"/>
                </a:highlight>
              </a:rPr>
              <a:t>if</a:t>
            </a:r>
            <a:r>
              <a:rPr lang="pt-BR" sz="2800" dirty="0">
                <a:solidFill>
                  <a:srgbClr val="000000"/>
                </a:solidFill>
                <a:highlight>
                  <a:srgbClr val="FFFFFF"/>
                </a:highlight>
              </a:rPr>
              <a:t> </a:t>
            </a:r>
            <a:r>
              <a:rPr lang="pt-BR" sz="2800" dirty="0" smtClean="0">
                <a:solidFill>
                  <a:srgbClr val="000000"/>
                </a:solidFill>
                <a:highlight>
                  <a:srgbClr val="FFFFFF"/>
                </a:highlight>
              </a:rPr>
              <a:t>(a</a:t>
            </a:r>
            <a:r>
              <a:rPr lang="pt-BR" sz="2800" b="1" dirty="0">
                <a:solidFill>
                  <a:srgbClr val="000080"/>
                </a:solidFill>
                <a:highlight>
                  <a:srgbClr val="FFFFFF"/>
                </a:highlight>
              </a:rPr>
              <a:t>**(</a:t>
            </a:r>
            <a:r>
              <a:rPr lang="pt-BR" sz="2800" dirty="0">
                <a:solidFill>
                  <a:srgbClr val="000000"/>
                </a:solidFill>
                <a:highlight>
                  <a:srgbClr val="FFFFFF"/>
                </a:highlight>
              </a:rPr>
              <a:t>N</a:t>
            </a:r>
            <a:r>
              <a:rPr lang="pt-BR" sz="2800" b="1" dirty="0">
                <a:solidFill>
                  <a:srgbClr val="000080"/>
                </a:solidFill>
                <a:highlight>
                  <a:srgbClr val="FFFFFF"/>
                </a:highlight>
              </a:rPr>
              <a:t>-</a:t>
            </a:r>
            <a:r>
              <a:rPr lang="pt-BR" sz="2800" dirty="0">
                <a:solidFill>
                  <a:srgbClr val="FF0000"/>
                </a:solidFill>
                <a:highlight>
                  <a:srgbClr val="FFFFFF"/>
                </a:highlight>
              </a:rPr>
              <a:t>1</a:t>
            </a:r>
            <a:r>
              <a:rPr lang="pt-BR" sz="2800" b="1" dirty="0" smtClean="0">
                <a:solidFill>
                  <a:srgbClr val="000080"/>
                </a:solidFill>
                <a:highlight>
                  <a:srgbClr val="FFFFFF"/>
                </a:highlight>
              </a:rPr>
              <a:t>) -1)</a:t>
            </a:r>
            <a:r>
              <a:rPr lang="pt-BR" sz="2800" dirty="0" smtClean="0">
                <a:solidFill>
                  <a:srgbClr val="000000"/>
                </a:solidFill>
                <a:highlight>
                  <a:srgbClr val="FFFFFF"/>
                </a:highlight>
              </a:rPr>
              <a:t> </a:t>
            </a:r>
            <a:r>
              <a:rPr lang="pt-BR" sz="2800" b="1" dirty="0">
                <a:solidFill>
                  <a:srgbClr val="000080"/>
                </a:solidFill>
                <a:highlight>
                  <a:srgbClr val="FFFFFF"/>
                </a:highlight>
              </a:rPr>
              <a:t>%</a:t>
            </a:r>
            <a:r>
              <a:rPr lang="pt-BR" sz="2800" dirty="0">
                <a:solidFill>
                  <a:srgbClr val="000000"/>
                </a:solidFill>
                <a:highlight>
                  <a:srgbClr val="FFFFFF"/>
                </a:highlight>
              </a:rPr>
              <a:t> N </a:t>
            </a:r>
            <a:r>
              <a:rPr lang="pt-BR" sz="2800" b="1" dirty="0">
                <a:solidFill>
                  <a:srgbClr val="000080"/>
                </a:solidFill>
                <a:highlight>
                  <a:srgbClr val="FFFFFF"/>
                </a:highlight>
              </a:rPr>
              <a:t>!=</a:t>
            </a:r>
            <a:r>
              <a:rPr lang="pt-BR" sz="2800" dirty="0">
                <a:solidFill>
                  <a:srgbClr val="000000"/>
                </a:solidFill>
                <a:highlight>
                  <a:srgbClr val="FFFFFF"/>
                </a:highlight>
              </a:rPr>
              <a:t> </a:t>
            </a:r>
            <a:r>
              <a:rPr lang="pt-BR" sz="2800" dirty="0">
                <a:solidFill>
                  <a:srgbClr val="FF0000"/>
                </a:solidFill>
                <a:highlight>
                  <a:srgbClr val="FFFFFF"/>
                </a:highlight>
              </a:rPr>
              <a:t>0</a:t>
            </a:r>
            <a:r>
              <a:rPr lang="pt-BR" sz="2800" b="1" dirty="0">
                <a:solidFill>
                  <a:srgbClr val="000080"/>
                </a:solidFill>
                <a:highlight>
                  <a:srgbClr val="FFFFFF"/>
                </a:highlight>
              </a:rPr>
              <a:t>:</a:t>
            </a:r>
            <a:endParaRPr lang="pt-BR" sz="2800" dirty="0">
              <a:solidFill>
                <a:srgbClr val="000000"/>
              </a:solidFill>
              <a:highlight>
                <a:srgbClr val="FFFFFF"/>
              </a:highlight>
            </a:endParaRPr>
          </a:p>
          <a:p>
            <a:pPr marL="0" indent="0">
              <a:buNone/>
            </a:pPr>
            <a:r>
              <a:rPr lang="en-AU" sz="2800" dirty="0">
                <a:solidFill>
                  <a:srgbClr val="000000"/>
                </a:solidFill>
                <a:highlight>
                  <a:srgbClr val="FFFFFF"/>
                </a:highlight>
              </a:rPr>
              <a:t>			</a:t>
            </a:r>
            <a:r>
              <a:rPr lang="en-AU" sz="2800" b="1" dirty="0">
                <a:solidFill>
                  <a:srgbClr val="0000FF"/>
                </a:solidFill>
                <a:highlight>
                  <a:srgbClr val="FFFFFF"/>
                </a:highlight>
              </a:rPr>
              <a:t>return</a:t>
            </a:r>
            <a:r>
              <a:rPr lang="en-AU" sz="2800" dirty="0">
                <a:solidFill>
                  <a:srgbClr val="000000"/>
                </a:solidFill>
                <a:highlight>
                  <a:srgbClr val="FFFFFF"/>
                </a:highlight>
              </a:rPr>
              <a:t> </a:t>
            </a:r>
            <a:r>
              <a:rPr lang="en-AU" sz="2800" dirty="0">
                <a:solidFill>
                  <a:srgbClr val="808080"/>
                </a:solidFill>
                <a:highlight>
                  <a:srgbClr val="FFFFFF"/>
                </a:highlight>
              </a:rPr>
              <a:t>"Composite!"</a:t>
            </a:r>
            <a:r>
              <a:rPr lang="en-AU" sz="2800" b="1" dirty="0">
                <a:solidFill>
                  <a:srgbClr val="000080"/>
                </a:solidFill>
                <a:highlight>
                  <a:srgbClr val="FFFFFF"/>
                </a:highlight>
              </a:rPr>
              <a:t>;</a:t>
            </a:r>
            <a:endParaRPr lang="en-AU" sz="2800" dirty="0">
              <a:solidFill>
                <a:srgbClr val="000000"/>
              </a:solidFill>
              <a:highlight>
                <a:srgbClr val="FFFFFF"/>
              </a:highlight>
            </a:endParaRPr>
          </a:p>
          <a:p>
            <a:pPr marL="0" indent="0">
              <a:buNone/>
            </a:pPr>
            <a:r>
              <a:rPr lang="en-AU" sz="2800" b="1" dirty="0">
                <a:solidFill>
                  <a:srgbClr val="0000FF"/>
                </a:solidFill>
                <a:highlight>
                  <a:srgbClr val="FFFFFF"/>
                </a:highlight>
              </a:rPr>
              <a:t>return</a:t>
            </a:r>
            <a:r>
              <a:rPr lang="en-AU" sz="2800" dirty="0">
                <a:solidFill>
                  <a:srgbClr val="000000"/>
                </a:solidFill>
                <a:highlight>
                  <a:srgbClr val="FFFFFF"/>
                </a:highlight>
              </a:rPr>
              <a:t> </a:t>
            </a:r>
            <a:r>
              <a:rPr lang="en-AU" sz="2800" dirty="0">
                <a:solidFill>
                  <a:srgbClr val="808080"/>
                </a:solidFill>
                <a:highlight>
                  <a:srgbClr val="FFFFFF"/>
                </a:highlight>
              </a:rPr>
              <a:t>"Probably Prime</a:t>
            </a:r>
            <a:r>
              <a:rPr lang="en-AU" sz="2800" dirty="0" smtClean="0">
                <a:solidFill>
                  <a:srgbClr val="808080"/>
                </a:solidFill>
                <a:highlight>
                  <a:srgbClr val="FFFFFF"/>
                </a:highlight>
              </a:rPr>
              <a:t>!“</a:t>
            </a:r>
          </a:p>
          <a:p>
            <a:r>
              <a:rPr lang="en-AU" sz="2400" dirty="0" smtClean="0">
                <a:highlight>
                  <a:srgbClr val="FFFFFF"/>
                </a:highlight>
              </a:rPr>
              <a:t>The above algorithm does not guarantee correct result</a:t>
            </a:r>
          </a:p>
          <a:p>
            <a:r>
              <a:rPr lang="en-AU" sz="2400" dirty="0" smtClean="0">
                <a:highlight>
                  <a:srgbClr val="FFFFFF"/>
                </a:highlight>
              </a:rPr>
              <a:t>The first exact polynomial time algorithm for primality test was introduced in 2002 (called AKS). Prior to this, primality test problem was not known to be in P class.</a:t>
            </a:r>
            <a:endParaRPr lang="en-AU" sz="1900" dirty="0" smtClean="0">
              <a:highlight>
                <a:srgbClr val="FFFFFF"/>
              </a:highlight>
            </a:endParaRPr>
          </a:p>
          <a:p>
            <a:pPr marL="0" indent="0">
              <a:buNone/>
            </a:pPr>
            <a:endParaRPr lang="en-AU" sz="2500" dirty="0">
              <a:solidFill>
                <a:srgbClr val="000000"/>
              </a:solidFill>
              <a:latin typeface="CMSS10"/>
            </a:endParaRPr>
          </a:p>
        </p:txBody>
      </p:sp>
    </p:spTree>
    <p:extLst>
      <p:ext uri="{BB962C8B-B14F-4D97-AF65-F5344CB8AC3E}">
        <p14:creationId xmlns:p14="http://schemas.microsoft.com/office/powerpoint/2010/main" val="84437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Design Principles (Summing up FIT2004)</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pPr marL="0" indent="0">
              <a:buNone/>
            </a:pPr>
            <a:r>
              <a:rPr lang="en-AU" sz="2800" dirty="0" smtClean="0">
                <a:solidFill>
                  <a:srgbClr val="000000"/>
                </a:solidFill>
                <a:latin typeface="CMSS10"/>
              </a:rPr>
              <a:t>Here </a:t>
            </a:r>
            <a:r>
              <a:rPr lang="en-AU" sz="2800" dirty="0" err="1" smtClean="0">
                <a:solidFill>
                  <a:srgbClr val="000000"/>
                </a:solidFill>
                <a:latin typeface="CMSS10"/>
              </a:rPr>
              <a:t>ar</a:t>
            </a:r>
            <a:r>
              <a:rPr lang="en-AU" sz="2800" dirty="0" smtClean="0">
                <a:solidFill>
                  <a:srgbClr val="000000"/>
                </a:solidFill>
                <a:latin typeface="CMSS10"/>
              </a:rPr>
              <a:t> </a:t>
            </a:r>
            <a:r>
              <a:rPr lang="en-AU" sz="2800" dirty="0">
                <a:solidFill>
                  <a:srgbClr val="000000"/>
                </a:solidFill>
                <a:latin typeface="CMSS10"/>
              </a:rPr>
              <a:t>some broad strategies to (</a:t>
            </a:r>
            <a:r>
              <a:rPr lang="en-AU" sz="2800" dirty="0">
                <a:solidFill>
                  <a:srgbClr val="800080"/>
                </a:solidFill>
                <a:latin typeface="txbtt"/>
              </a:rPr>
              <a:t>try to</a:t>
            </a:r>
            <a:r>
              <a:rPr lang="en-AU" sz="2800" dirty="0">
                <a:solidFill>
                  <a:srgbClr val="000000"/>
                </a:solidFill>
                <a:latin typeface="CMSS10"/>
              </a:rPr>
              <a:t>) solve algorithmic problems:</a:t>
            </a:r>
          </a:p>
          <a:p>
            <a:r>
              <a:rPr lang="en-AU" sz="2800" dirty="0">
                <a:solidFill>
                  <a:srgbClr val="000000"/>
                </a:solidFill>
                <a:latin typeface="CMSS10"/>
              </a:rPr>
              <a:t>Look out for good invariants to exploit</a:t>
            </a:r>
          </a:p>
          <a:p>
            <a:r>
              <a:rPr lang="en-AU" sz="2800" dirty="0">
                <a:solidFill>
                  <a:srgbClr val="000000"/>
                </a:solidFill>
                <a:latin typeface="CMSS10"/>
              </a:rPr>
              <a:t>Attempt to balance your work as much as possible</a:t>
            </a:r>
          </a:p>
          <a:p>
            <a:r>
              <a:rPr lang="en-AU" sz="2800" dirty="0">
                <a:solidFill>
                  <a:srgbClr val="000000"/>
                </a:solidFill>
                <a:latin typeface="CMSS10"/>
              </a:rPr>
              <a:t>Do not repeat work (so, store and re-use!)</a:t>
            </a:r>
          </a:p>
          <a:p>
            <a:r>
              <a:rPr lang="en-AU" sz="2800" dirty="0">
                <a:solidFill>
                  <a:srgbClr val="000000"/>
                </a:solidFill>
                <a:latin typeface="CMSS10"/>
              </a:rPr>
              <a:t>Use appropriate data representations</a:t>
            </a:r>
          </a:p>
          <a:p>
            <a:r>
              <a:rPr lang="en-AU" sz="2800" dirty="0">
                <a:solidFill>
                  <a:srgbClr val="000000"/>
                </a:solidFill>
                <a:latin typeface="CMSS10"/>
              </a:rPr>
              <a:t>Try well-known problem solving strategies</a:t>
            </a:r>
          </a:p>
          <a:p>
            <a:r>
              <a:rPr lang="en-AU" sz="2800" dirty="0">
                <a:solidFill>
                  <a:srgbClr val="800080"/>
                </a:solidFill>
                <a:latin typeface="txbtt"/>
              </a:rPr>
              <a:t>Sometimes </a:t>
            </a:r>
            <a:r>
              <a:rPr lang="en-AU" sz="2800" dirty="0">
                <a:solidFill>
                  <a:srgbClr val="000000"/>
                </a:solidFill>
                <a:latin typeface="CMSS10"/>
              </a:rPr>
              <a:t>greed is good!</a:t>
            </a:r>
          </a:p>
          <a:p>
            <a:r>
              <a:rPr lang="en-AU" sz="2800" dirty="0">
                <a:solidFill>
                  <a:srgbClr val="000000"/>
                </a:solidFill>
                <a:latin typeface="CMSS10"/>
              </a:rPr>
              <a:t>These are general guidelines. As always, there are many exceptions</a:t>
            </a:r>
            <a:endParaRPr lang="en-AU" sz="2500" dirty="0">
              <a:solidFill>
                <a:srgbClr val="000000"/>
              </a:solidFill>
              <a:latin typeface="CMSS10"/>
            </a:endParaRPr>
          </a:p>
        </p:txBody>
      </p:sp>
    </p:spTree>
    <p:extLst>
      <p:ext uri="{BB962C8B-B14F-4D97-AF65-F5344CB8AC3E}">
        <p14:creationId xmlns:p14="http://schemas.microsoft.com/office/powerpoint/2010/main" val="91091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Look out for good variants to exploit</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r>
              <a:rPr lang="en-AU" sz="2800" dirty="0">
                <a:solidFill>
                  <a:srgbClr val="000000"/>
                </a:solidFill>
                <a:latin typeface="CMSS10"/>
              </a:rPr>
              <a:t>Here are </a:t>
            </a:r>
            <a:r>
              <a:rPr lang="en-AU" sz="2800" dirty="0">
                <a:solidFill>
                  <a:srgbClr val="800080"/>
                </a:solidFill>
                <a:latin typeface="txbtt"/>
              </a:rPr>
              <a:t>some </a:t>
            </a:r>
            <a:r>
              <a:rPr lang="en-AU" sz="2800" dirty="0">
                <a:solidFill>
                  <a:srgbClr val="000000"/>
                </a:solidFill>
                <a:latin typeface="CMSS10"/>
              </a:rPr>
              <a:t>algorithms we considered in the unit that do precisely this!</a:t>
            </a:r>
          </a:p>
          <a:p>
            <a:r>
              <a:rPr lang="en-AU" sz="2800" dirty="0">
                <a:solidFill>
                  <a:srgbClr val="000000"/>
                </a:solidFill>
                <a:latin typeface="CMSS10"/>
              </a:rPr>
              <a:t>Binary Search (Refer Week </a:t>
            </a:r>
            <a:r>
              <a:rPr lang="en-AU" sz="2800" dirty="0" smtClean="0">
                <a:solidFill>
                  <a:srgbClr val="000000"/>
                </a:solidFill>
                <a:latin typeface="CMSS10"/>
              </a:rPr>
              <a:t>2 lecture)</a:t>
            </a:r>
            <a:endParaRPr lang="en-AU" sz="2800" dirty="0">
              <a:solidFill>
                <a:srgbClr val="000000"/>
              </a:solidFill>
              <a:latin typeface="CMSS10"/>
            </a:endParaRPr>
          </a:p>
          <a:p>
            <a:r>
              <a:rPr lang="en-AU" sz="2800" dirty="0">
                <a:solidFill>
                  <a:srgbClr val="000000"/>
                </a:solidFill>
                <a:latin typeface="CMSS10"/>
              </a:rPr>
              <a:t>Sorting (Refer Lectures from Weeks 2 and 3)</a:t>
            </a:r>
          </a:p>
          <a:p>
            <a:r>
              <a:rPr lang="en-AU" sz="2800" dirty="0">
                <a:solidFill>
                  <a:srgbClr val="000000"/>
                </a:solidFill>
                <a:latin typeface="CMSS10"/>
              </a:rPr>
              <a:t>Shortest Paths and </a:t>
            </a:r>
            <a:r>
              <a:rPr lang="en-AU" sz="2800" dirty="0" smtClean="0">
                <a:solidFill>
                  <a:srgbClr val="000000"/>
                </a:solidFill>
                <a:latin typeface="CMSS10"/>
              </a:rPr>
              <a:t>Connectivity</a:t>
            </a:r>
          </a:p>
          <a:p>
            <a:pPr lvl="1"/>
            <a:r>
              <a:rPr lang="en-AU" sz="2000" dirty="0">
                <a:solidFill>
                  <a:srgbClr val="000000"/>
                </a:solidFill>
                <a:latin typeface="CMSS10"/>
              </a:rPr>
              <a:t>Dijkstra’s algorithm (Refer Week 8 Lectures)</a:t>
            </a:r>
          </a:p>
          <a:p>
            <a:pPr lvl="1"/>
            <a:r>
              <a:rPr lang="en-AU" sz="2000" dirty="0" err="1">
                <a:solidFill>
                  <a:srgbClr val="000000"/>
                </a:solidFill>
                <a:latin typeface="CMSS10"/>
              </a:rPr>
              <a:t>Warshall’s</a:t>
            </a:r>
            <a:r>
              <a:rPr lang="en-AU" sz="2000" dirty="0">
                <a:solidFill>
                  <a:srgbClr val="000000"/>
                </a:solidFill>
                <a:latin typeface="CMSS10"/>
              </a:rPr>
              <a:t> and (related) Floyd’s algorithm (Refer Week 9 lectures)</a:t>
            </a:r>
          </a:p>
          <a:p>
            <a:r>
              <a:rPr lang="en-AU" sz="2800" dirty="0">
                <a:solidFill>
                  <a:srgbClr val="000000"/>
                </a:solidFill>
                <a:latin typeface="CMSS10"/>
              </a:rPr>
              <a:t>Minimum Spanning Tree Algorithms (Refer Week 10 lectures)</a:t>
            </a:r>
            <a:endParaRPr lang="en-AU" sz="2500" dirty="0">
              <a:solidFill>
                <a:srgbClr val="000000"/>
              </a:solidFill>
              <a:latin typeface="CMSS10"/>
            </a:endParaRPr>
          </a:p>
        </p:txBody>
      </p:sp>
    </p:spTree>
    <p:extLst>
      <p:ext uri="{BB962C8B-B14F-4D97-AF65-F5344CB8AC3E}">
        <p14:creationId xmlns:p14="http://schemas.microsoft.com/office/powerpoint/2010/main" val="420980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Balance your work as much as possible</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r>
              <a:rPr lang="en-AU" sz="2800" dirty="0">
                <a:solidFill>
                  <a:srgbClr val="000000"/>
                </a:solidFill>
                <a:latin typeface="CMSS10"/>
              </a:rPr>
              <a:t>For problems that allow division of labour (</a:t>
            </a:r>
            <a:r>
              <a:rPr lang="en-AU" sz="2800" dirty="0" err="1">
                <a:solidFill>
                  <a:srgbClr val="000000"/>
                </a:solidFill>
                <a:latin typeface="CMSS10"/>
              </a:rPr>
              <a:t>eg</a:t>
            </a:r>
            <a:r>
              <a:rPr lang="en-AU" sz="2800" dirty="0">
                <a:solidFill>
                  <a:srgbClr val="000000"/>
                </a:solidFill>
                <a:latin typeface="CMSS10"/>
              </a:rPr>
              <a:t>. Divide and Conquer)</a:t>
            </a:r>
          </a:p>
          <a:p>
            <a:r>
              <a:rPr lang="en-AU" sz="2800" dirty="0">
                <a:solidFill>
                  <a:srgbClr val="000000"/>
                </a:solidFill>
                <a:latin typeface="CMSS10"/>
              </a:rPr>
              <a:t>Try to divide work </a:t>
            </a:r>
            <a:r>
              <a:rPr lang="en-AU" sz="2800" dirty="0">
                <a:solidFill>
                  <a:srgbClr val="800080"/>
                </a:solidFill>
                <a:latin typeface="txbtt"/>
              </a:rPr>
              <a:t>equally </a:t>
            </a:r>
            <a:r>
              <a:rPr lang="en-AU" sz="2800" dirty="0">
                <a:solidFill>
                  <a:srgbClr val="000000"/>
                </a:solidFill>
                <a:latin typeface="CMSS10"/>
              </a:rPr>
              <a:t>as much as possible</a:t>
            </a:r>
          </a:p>
          <a:p>
            <a:r>
              <a:rPr lang="en-AU" sz="2800" dirty="0">
                <a:solidFill>
                  <a:srgbClr val="000000"/>
                </a:solidFill>
                <a:latin typeface="CMSS10"/>
              </a:rPr>
              <a:t>Merge sort achieves this (Refer week </a:t>
            </a:r>
            <a:r>
              <a:rPr lang="en-AU" sz="2800" dirty="0" smtClean="0">
                <a:solidFill>
                  <a:srgbClr val="000000"/>
                </a:solidFill>
                <a:latin typeface="CMSS10"/>
              </a:rPr>
              <a:t>3)</a:t>
            </a:r>
          </a:p>
          <a:p>
            <a:pPr lvl="1"/>
            <a:r>
              <a:rPr lang="pt-BR" sz="2000" dirty="0">
                <a:solidFill>
                  <a:srgbClr val="000000"/>
                </a:solidFill>
                <a:latin typeface="CMSS10"/>
              </a:rPr>
              <a:t>(N log N)-time always!</a:t>
            </a:r>
          </a:p>
          <a:p>
            <a:r>
              <a:rPr lang="en-AU" sz="2800" dirty="0">
                <a:solidFill>
                  <a:srgbClr val="000000"/>
                </a:solidFill>
                <a:latin typeface="CMSS10"/>
              </a:rPr>
              <a:t>Quick sort does not necessarily achieve this – depends on the </a:t>
            </a:r>
            <a:r>
              <a:rPr lang="en-AU" sz="2800" dirty="0" smtClean="0">
                <a:solidFill>
                  <a:srgbClr val="000000"/>
                </a:solidFill>
                <a:latin typeface="CMSS10"/>
              </a:rPr>
              <a:t>choice of </a:t>
            </a:r>
            <a:r>
              <a:rPr lang="en-AU" sz="2800" dirty="0">
                <a:solidFill>
                  <a:srgbClr val="000000"/>
                </a:solidFill>
                <a:latin typeface="CMSS10"/>
              </a:rPr>
              <a:t>the median (Refer week </a:t>
            </a:r>
            <a:r>
              <a:rPr lang="en-AU" sz="2800" dirty="0" smtClean="0">
                <a:solidFill>
                  <a:srgbClr val="000000"/>
                </a:solidFill>
                <a:latin typeface="CMSS10"/>
              </a:rPr>
              <a:t>3)</a:t>
            </a:r>
          </a:p>
          <a:p>
            <a:pPr lvl="1"/>
            <a:r>
              <a:rPr lang="en-AU" sz="2000" dirty="0">
                <a:solidFill>
                  <a:srgbClr val="000000"/>
                </a:solidFill>
                <a:latin typeface="CMSS10"/>
              </a:rPr>
              <a:t>Good estimates of the median give O(N log N)-time</a:t>
            </a:r>
          </a:p>
          <a:p>
            <a:pPr lvl="1"/>
            <a:r>
              <a:rPr lang="en-AU" sz="2000" dirty="0" smtClean="0">
                <a:solidFill>
                  <a:srgbClr val="000000"/>
                </a:solidFill>
                <a:latin typeface="CMSS10"/>
              </a:rPr>
              <a:t>Bad </a:t>
            </a:r>
            <a:r>
              <a:rPr lang="en-AU" sz="2000" dirty="0">
                <a:solidFill>
                  <a:srgbClr val="000000"/>
                </a:solidFill>
                <a:latin typeface="CMSS10"/>
              </a:rPr>
              <a:t>estimates of the median give </a:t>
            </a:r>
            <a:r>
              <a:rPr lang="en-AU" sz="2000" dirty="0" smtClean="0">
                <a:solidFill>
                  <a:srgbClr val="000000"/>
                </a:solidFill>
                <a:latin typeface="CMSSI10"/>
              </a:rPr>
              <a:t>O</a:t>
            </a:r>
            <a:r>
              <a:rPr lang="en-AU" sz="2000" dirty="0" smtClean="0">
                <a:solidFill>
                  <a:srgbClr val="000000"/>
                </a:solidFill>
                <a:latin typeface="CMSS10"/>
              </a:rPr>
              <a:t>(</a:t>
            </a:r>
            <a:r>
              <a:rPr lang="en-AU" sz="2000" dirty="0" smtClean="0">
                <a:solidFill>
                  <a:srgbClr val="000000"/>
                </a:solidFill>
                <a:latin typeface="CMSSI10"/>
              </a:rPr>
              <a:t>N</a:t>
            </a:r>
            <a:r>
              <a:rPr lang="en-AU" sz="2000" baseline="30000" dirty="0" smtClean="0">
                <a:solidFill>
                  <a:srgbClr val="000000"/>
                </a:solidFill>
                <a:latin typeface="CMSSI10"/>
              </a:rPr>
              <a:t>2</a:t>
            </a:r>
            <a:r>
              <a:rPr lang="en-AU" sz="2000" dirty="0" smtClean="0">
                <a:solidFill>
                  <a:srgbClr val="000000"/>
                </a:solidFill>
                <a:latin typeface="CMSS10"/>
              </a:rPr>
              <a:t>)-</a:t>
            </a:r>
            <a:r>
              <a:rPr lang="en-AU" sz="2000" dirty="0">
                <a:solidFill>
                  <a:srgbClr val="000000"/>
                </a:solidFill>
                <a:latin typeface="CMSS10"/>
              </a:rPr>
              <a:t>time</a:t>
            </a:r>
          </a:p>
          <a:p>
            <a:r>
              <a:rPr lang="en-AU" sz="2800" dirty="0">
                <a:solidFill>
                  <a:srgbClr val="000000"/>
                </a:solidFill>
                <a:latin typeface="CMSS10"/>
              </a:rPr>
              <a:t>Hirschberg’s algorithm (</a:t>
            </a:r>
            <a:r>
              <a:rPr lang="en-AU" sz="2800" dirty="0" smtClean="0">
                <a:solidFill>
                  <a:srgbClr val="000000"/>
                </a:solidFill>
                <a:latin typeface="CMSS10"/>
              </a:rPr>
              <a:t>Refer Week 4)</a:t>
            </a:r>
            <a:endParaRPr lang="en-AU" sz="2500" dirty="0">
              <a:solidFill>
                <a:srgbClr val="000000"/>
              </a:solidFill>
              <a:latin typeface="CMSS10"/>
            </a:endParaRPr>
          </a:p>
        </p:txBody>
      </p:sp>
    </p:spTree>
    <p:extLst>
      <p:ext uri="{BB962C8B-B14F-4D97-AF65-F5344CB8AC3E}">
        <p14:creationId xmlns:p14="http://schemas.microsoft.com/office/powerpoint/2010/main" val="39454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Choose Data Structures with care</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r>
              <a:rPr lang="en-AU" sz="2800" dirty="0">
                <a:latin typeface="CMSS10"/>
              </a:rPr>
              <a:t>Certain data representations are more efficient than others for a </a:t>
            </a:r>
            <a:r>
              <a:rPr lang="en-AU" sz="2800" dirty="0" smtClean="0">
                <a:latin typeface="CMSS10"/>
              </a:rPr>
              <a:t>given problem</a:t>
            </a:r>
            <a:endParaRPr lang="en-AU" sz="2800" dirty="0">
              <a:latin typeface="CMSS10"/>
            </a:endParaRPr>
          </a:p>
          <a:p>
            <a:r>
              <a:rPr lang="en-AU" sz="2800" dirty="0">
                <a:latin typeface="CMSS10"/>
              </a:rPr>
              <a:t>Priority Queue in Dijkstra’s algorithm (Refer Week </a:t>
            </a:r>
            <a:r>
              <a:rPr lang="en-AU" sz="2800" dirty="0" smtClean="0">
                <a:latin typeface="CMSS10"/>
              </a:rPr>
              <a:t>8)</a:t>
            </a:r>
            <a:endParaRPr lang="en-AU" sz="2800" dirty="0">
              <a:latin typeface="CMSS10"/>
            </a:endParaRPr>
          </a:p>
          <a:p>
            <a:r>
              <a:rPr lang="en-AU" sz="2800" dirty="0">
                <a:latin typeface="CMSS10"/>
              </a:rPr>
              <a:t>Union-Find data structure in </a:t>
            </a:r>
            <a:r>
              <a:rPr lang="en-AU" sz="2800" dirty="0" err="1">
                <a:latin typeface="CMSS10"/>
              </a:rPr>
              <a:t>Kruskal’s</a:t>
            </a:r>
            <a:r>
              <a:rPr lang="en-AU" sz="2800" dirty="0">
                <a:latin typeface="CMSS10"/>
              </a:rPr>
              <a:t> algorithm (refer </a:t>
            </a:r>
            <a:r>
              <a:rPr lang="en-AU" sz="2800" dirty="0" smtClean="0">
                <a:latin typeface="CMSS10"/>
              </a:rPr>
              <a:t>Week 9)</a:t>
            </a:r>
            <a:endParaRPr lang="en-AU" sz="2800" dirty="0">
              <a:latin typeface="CMSS10"/>
            </a:endParaRPr>
          </a:p>
          <a:p>
            <a:r>
              <a:rPr lang="en-AU" sz="2800" dirty="0">
                <a:latin typeface="CMSS10"/>
              </a:rPr>
              <a:t>Efficient Search and retrieval data structures of various kinds (</a:t>
            </a:r>
            <a:r>
              <a:rPr lang="en-AU" sz="2800" dirty="0" smtClean="0">
                <a:latin typeface="CMSS10"/>
              </a:rPr>
              <a:t>Refer Weeks </a:t>
            </a:r>
            <a:r>
              <a:rPr lang="en-AU" sz="2800" dirty="0">
                <a:latin typeface="CMSS10"/>
              </a:rPr>
              <a:t>5,6,7 lectures)</a:t>
            </a:r>
            <a:endParaRPr lang="en-AU" sz="2500" dirty="0">
              <a:solidFill>
                <a:srgbClr val="000000"/>
              </a:solidFill>
              <a:latin typeface="CMSS10"/>
            </a:endParaRPr>
          </a:p>
        </p:txBody>
      </p:sp>
    </p:spTree>
    <p:extLst>
      <p:ext uri="{BB962C8B-B14F-4D97-AF65-F5344CB8AC3E}">
        <p14:creationId xmlns:p14="http://schemas.microsoft.com/office/powerpoint/2010/main" val="11304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Don’t repeat work</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r>
              <a:rPr lang="en-AU" sz="3600" dirty="0">
                <a:solidFill>
                  <a:srgbClr val="000000"/>
                </a:solidFill>
                <a:latin typeface="CMSS10"/>
              </a:rPr>
              <a:t>Do not compute anything more than once (if there is room to store it </a:t>
            </a:r>
            <a:r>
              <a:rPr lang="en-AU" sz="3600" dirty="0" smtClean="0">
                <a:solidFill>
                  <a:srgbClr val="000000"/>
                </a:solidFill>
                <a:latin typeface="CMSS10"/>
              </a:rPr>
              <a:t>for reuse</a:t>
            </a:r>
            <a:r>
              <a:rPr lang="en-AU" sz="3600" dirty="0">
                <a:solidFill>
                  <a:srgbClr val="000000"/>
                </a:solidFill>
                <a:latin typeface="CMSS10"/>
              </a:rPr>
              <a:t>)</a:t>
            </a:r>
          </a:p>
          <a:p>
            <a:r>
              <a:rPr lang="en-AU" sz="3600" dirty="0">
                <a:solidFill>
                  <a:srgbClr val="000000"/>
                </a:solidFill>
                <a:latin typeface="CMSS10"/>
              </a:rPr>
              <a:t>Underpins Dynamic Programming </a:t>
            </a:r>
            <a:r>
              <a:rPr lang="en-AU" sz="3600" dirty="0" smtClean="0">
                <a:solidFill>
                  <a:srgbClr val="000000"/>
                </a:solidFill>
                <a:latin typeface="CMSS10"/>
              </a:rPr>
              <a:t>strategy</a:t>
            </a:r>
          </a:p>
          <a:p>
            <a:pPr lvl="1"/>
            <a:r>
              <a:rPr lang="en-AU" sz="2300" dirty="0" smtClean="0">
                <a:solidFill>
                  <a:srgbClr val="000000"/>
                </a:solidFill>
                <a:latin typeface="CMSS10"/>
              </a:rPr>
              <a:t>Edit Distance </a:t>
            </a:r>
            <a:r>
              <a:rPr lang="en-AU" sz="2300" dirty="0">
                <a:solidFill>
                  <a:srgbClr val="000000"/>
                </a:solidFill>
                <a:latin typeface="CMSS10"/>
              </a:rPr>
              <a:t>(Refer Week 4 Lecture)</a:t>
            </a:r>
          </a:p>
          <a:p>
            <a:pPr lvl="1"/>
            <a:r>
              <a:rPr lang="en-AU" sz="2300" dirty="0">
                <a:solidFill>
                  <a:srgbClr val="000000"/>
                </a:solidFill>
                <a:latin typeface="CMSS10"/>
              </a:rPr>
              <a:t>Largest Common Subsequence problem (Refer question 1 in Week 7 tute sheet)</a:t>
            </a:r>
          </a:p>
          <a:p>
            <a:pPr lvl="1"/>
            <a:r>
              <a:rPr lang="en-AU" sz="2300" dirty="0">
                <a:solidFill>
                  <a:srgbClr val="000000"/>
                </a:solidFill>
                <a:latin typeface="CMSS10"/>
              </a:rPr>
              <a:t>Dijkstra’s Algorithm (Refer Week 8 Lectures)</a:t>
            </a:r>
          </a:p>
        </p:txBody>
      </p:sp>
    </p:spTree>
    <p:extLst>
      <p:ext uri="{BB962C8B-B14F-4D97-AF65-F5344CB8AC3E}">
        <p14:creationId xmlns:p14="http://schemas.microsoft.com/office/powerpoint/2010/main" val="11304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Announcements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301752" y="990600"/>
            <a:ext cx="8842248" cy="5257800"/>
          </a:xfrm>
        </p:spPr>
        <p:txBody>
          <a:bodyPr>
            <a:normAutofit/>
          </a:bodyPr>
          <a:lstStyle/>
          <a:p>
            <a:r>
              <a:rPr lang="en-AU" dirty="0" smtClean="0"/>
              <a:t>Pre-Exam consultation times published on Moodle</a:t>
            </a:r>
          </a:p>
          <a:p>
            <a:pPr lvl="1"/>
            <a:r>
              <a:rPr lang="en-AU" dirty="0" smtClean="0"/>
              <a:t>I will be overseas from (30</a:t>
            </a:r>
            <a:r>
              <a:rPr lang="en-AU" baseline="30000" dirty="0" smtClean="0"/>
              <a:t>th</a:t>
            </a:r>
            <a:r>
              <a:rPr lang="en-AU" dirty="0" smtClean="0"/>
              <a:t> Oct - 5</a:t>
            </a:r>
            <a:r>
              <a:rPr lang="en-AU" baseline="30000" dirty="0" smtClean="0"/>
              <a:t>th</a:t>
            </a:r>
            <a:r>
              <a:rPr lang="en-AU" dirty="0" smtClean="0"/>
              <a:t> Nov), but during this period</a:t>
            </a:r>
          </a:p>
          <a:p>
            <a:pPr lvl="2"/>
            <a:r>
              <a:rPr lang="en-AU" dirty="0" smtClean="0"/>
              <a:t>Four consultations will be provided by tutors </a:t>
            </a:r>
          </a:p>
          <a:p>
            <a:pPr lvl="2"/>
            <a:r>
              <a:rPr lang="en-AU" dirty="0" smtClean="0"/>
              <a:t>I will monitor emails and Moodle forums</a:t>
            </a:r>
          </a:p>
          <a:p>
            <a:pPr lvl="1"/>
            <a:r>
              <a:rPr lang="en-AU" dirty="0" smtClean="0"/>
              <a:t>I will provide consultations on 7</a:t>
            </a:r>
            <a:r>
              <a:rPr lang="en-AU" baseline="30000" dirty="0" smtClean="0"/>
              <a:t>th</a:t>
            </a:r>
            <a:r>
              <a:rPr lang="en-AU" dirty="0" smtClean="0"/>
              <a:t> Nov and 8</a:t>
            </a:r>
            <a:r>
              <a:rPr lang="en-AU" baseline="30000" dirty="0" smtClean="0"/>
              <a:t>th</a:t>
            </a:r>
            <a:r>
              <a:rPr lang="en-AU" dirty="0" smtClean="0"/>
              <a:t> Nov (</a:t>
            </a:r>
            <a:r>
              <a:rPr lang="en-AU" dirty="0"/>
              <a:t>s</a:t>
            </a:r>
            <a:r>
              <a:rPr lang="en-AU" dirty="0" smtClean="0"/>
              <a:t>ee Moodle)</a:t>
            </a:r>
          </a:p>
          <a:p>
            <a:endParaRPr lang="en-AU" dirty="0" smtClean="0"/>
          </a:p>
        </p:txBody>
      </p:sp>
      <p:sp>
        <p:nvSpPr>
          <p:cNvPr id="3" name="Footer Placeholder 2"/>
          <p:cNvSpPr>
            <a:spLocks noGrp="1"/>
          </p:cNvSpPr>
          <p:nvPr>
            <p:ph type="ftr" sz="quarter" idx="11"/>
          </p:nvPr>
        </p:nvSpPr>
        <p:spPr/>
        <p:txBody>
          <a:bodyPr/>
          <a:lstStyle/>
          <a:p>
            <a:r>
              <a:rPr lang="en-AU" smtClean="0"/>
              <a:t>Lec 12: P vs NP, Primes and Design Principles</a:t>
            </a:r>
            <a:endParaRPr lang="en-US" dirty="0"/>
          </a:p>
        </p:txBody>
      </p:sp>
    </p:spTree>
    <p:extLst>
      <p:ext uri="{BB962C8B-B14F-4D97-AF65-F5344CB8AC3E}">
        <p14:creationId xmlns:p14="http://schemas.microsoft.com/office/powerpoint/2010/main" val="3593046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Try well known problem solving strategies </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r>
              <a:rPr lang="en-AU" sz="2800" dirty="0" smtClean="0">
                <a:latin typeface="CMSS10"/>
              </a:rPr>
              <a:t>Divide </a:t>
            </a:r>
            <a:r>
              <a:rPr lang="en-AU" sz="2800" dirty="0">
                <a:latin typeface="CMSS10"/>
              </a:rPr>
              <a:t>and Conquer (Refer Weeks 3, 4 lectures)</a:t>
            </a:r>
          </a:p>
          <a:p>
            <a:r>
              <a:rPr lang="en-AU" sz="2800" dirty="0">
                <a:latin typeface="CMSS10"/>
              </a:rPr>
              <a:t>Dynamic Programming (Refer Weeks 4, 8, 9 lectures)</a:t>
            </a:r>
            <a:endParaRPr lang="en-AU" sz="2500" dirty="0">
              <a:solidFill>
                <a:srgbClr val="000000"/>
              </a:solidFill>
              <a:latin typeface="CMSS10"/>
            </a:endParaRPr>
          </a:p>
        </p:txBody>
      </p:sp>
    </p:spTree>
    <p:extLst>
      <p:ext uri="{BB962C8B-B14F-4D97-AF65-F5344CB8AC3E}">
        <p14:creationId xmlns:p14="http://schemas.microsoft.com/office/powerpoint/2010/main" val="11304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Sometimes greed is good</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r>
              <a:rPr lang="en-AU" sz="2800" dirty="0">
                <a:solidFill>
                  <a:srgbClr val="000000"/>
                </a:solidFill>
                <a:latin typeface="CMSS10"/>
              </a:rPr>
              <a:t>A </a:t>
            </a:r>
            <a:r>
              <a:rPr lang="en-AU" sz="2800" dirty="0">
                <a:solidFill>
                  <a:srgbClr val="008000"/>
                </a:solidFill>
                <a:latin typeface="txbtt"/>
              </a:rPr>
              <a:t>greedy strategy </a:t>
            </a:r>
            <a:r>
              <a:rPr lang="en-AU" sz="2800" dirty="0">
                <a:solidFill>
                  <a:srgbClr val="000000"/>
                </a:solidFill>
                <a:latin typeface="CMSS10"/>
              </a:rPr>
              <a:t>is to make a “local” choice based on </a:t>
            </a:r>
            <a:r>
              <a:rPr lang="en-AU" sz="2800" dirty="0" smtClean="0">
                <a:solidFill>
                  <a:srgbClr val="000000"/>
                </a:solidFill>
                <a:latin typeface="CMSS10"/>
              </a:rPr>
              <a:t>current information</a:t>
            </a:r>
            <a:endParaRPr lang="en-AU" sz="2800" dirty="0">
              <a:solidFill>
                <a:srgbClr val="000000"/>
              </a:solidFill>
              <a:latin typeface="CMSS10"/>
            </a:endParaRPr>
          </a:p>
          <a:p>
            <a:r>
              <a:rPr lang="en-AU" sz="2800" dirty="0">
                <a:solidFill>
                  <a:srgbClr val="000000"/>
                </a:solidFill>
                <a:latin typeface="CMSS10"/>
              </a:rPr>
              <a:t>Sometimes gives optimal solution, </a:t>
            </a:r>
            <a:r>
              <a:rPr lang="en-AU" sz="2800" dirty="0" smtClean="0">
                <a:solidFill>
                  <a:srgbClr val="000000"/>
                </a:solidFill>
                <a:latin typeface="CMSS10"/>
              </a:rPr>
              <a:t>e.g.</a:t>
            </a:r>
          </a:p>
          <a:p>
            <a:pPr lvl="1"/>
            <a:r>
              <a:rPr lang="en-AU" sz="2000" dirty="0">
                <a:solidFill>
                  <a:srgbClr val="000000"/>
                </a:solidFill>
                <a:latin typeface="CMSS10"/>
              </a:rPr>
              <a:t>Dijkstra’s single source shortest paths algorithm (Refer Week 8 Lectures)</a:t>
            </a:r>
          </a:p>
          <a:p>
            <a:pPr lvl="1"/>
            <a:r>
              <a:rPr lang="en-AU" sz="2000" dirty="0" err="1">
                <a:solidFill>
                  <a:srgbClr val="000000"/>
                </a:solidFill>
                <a:latin typeface="CMSS10"/>
              </a:rPr>
              <a:t>Minimim</a:t>
            </a:r>
            <a:r>
              <a:rPr lang="en-AU" sz="2000" dirty="0">
                <a:solidFill>
                  <a:srgbClr val="000000"/>
                </a:solidFill>
                <a:latin typeface="CMSS10"/>
              </a:rPr>
              <a:t> Spanning Tree Algorithms – Prim’s and </a:t>
            </a:r>
            <a:r>
              <a:rPr lang="en-AU" sz="2000" dirty="0" err="1">
                <a:solidFill>
                  <a:srgbClr val="000000"/>
                </a:solidFill>
                <a:latin typeface="CMSS10"/>
              </a:rPr>
              <a:t>Kruskal’s</a:t>
            </a:r>
            <a:r>
              <a:rPr lang="en-AU" sz="2000" dirty="0">
                <a:solidFill>
                  <a:srgbClr val="000000"/>
                </a:solidFill>
                <a:latin typeface="CMSS10"/>
              </a:rPr>
              <a:t> (Refer Week 10 lectures) minimum spanning tree algorithm.</a:t>
            </a:r>
          </a:p>
          <a:p>
            <a:r>
              <a:rPr lang="en-AU" sz="3200" dirty="0">
                <a:solidFill>
                  <a:srgbClr val="3333B3"/>
                </a:solidFill>
                <a:latin typeface="CMSS12"/>
              </a:rPr>
              <a:t>Greedy is sometimes a good heuristic!</a:t>
            </a:r>
          </a:p>
          <a:p>
            <a:pPr lvl="1"/>
            <a:r>
              <a:rPr lang="en-AU" sz="2300" dirty="0">
                <a:solidFill>
                  <a:srgbClr val="000000"/>
                </a:solidFill>
                <a:latin typeface="CMSS10"/>
              </a:rPr>
              <a:t>Sometimes gives a “good” solution to a (combinatorial) problem even </a:t>
            </a:r>
            <a:r>
              <a:rPr lang="en-AU" sz="2300" dirty="0" smtClean="0">
                <a:solidFill>
                  <a:srgbClr val="000000"/>
                </a:solidFill>
                <a:latin typeface="CMSS10"/>
              </a:rPr>
              <a:t>if </a:t>
            </a:r>
            <a:r>
              <a:rPr lang="en-AU" sz="2800" dirty="0" smtClean="0">
                <a:solidFill>
                  <a:srgbClr val="000000"/>
                </a:solidFill>
                <a:latin typeface="CMSS10"/>
              </a:rPr>
              <a:t>not </a:t>
            </a:r>
            <a:r>
              <a:rPr lang="en-AU" sz="2800" dirty="0">
                <a:solidFill>
                  <a:srgbClr val="000000"/>
                </a:solidFill>
                <a:latin typeface="CMSS10"/>
              </a:rPr>
              <a:t>guaranteed optimal</a:t>
            </a:r>
            <a:endParaRPr lang="en-AU" sz="2500" dirty="0">
              <a:solidFill>
                <a:srgbClr val="000000"/>
              </a:solidFill>
              <a:latin typeface="CMSS10"/>
            </a:endParaRPr>
          </a:p>
        </p:txBody>
      </p:sp>
    </p:spTree>
    <p:extLst>
      <p:ext uri="{BB962C8B-B14F-4D97-AF65-F5344CB8AC3E}">
        <p14:creationId xmlns:p14="http://schemas.microsoft.com/office/powerpoint/2010/main" val="11304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Programming Competition Winners</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990600"/>
            <a:ext cx="8763000" cy="4572000"/>
          </a:xfrm>
        </p:spPr>
        <p:txBody>
          <a:bodyPr>
            <a:noAutofit/>
          </a:bodyPr>
          <a:lstStyle/>
          <a:p>
            <a:r>
              <a:rPr lang="en-AU" sz="1800" b="1" dirty="0" smtClean="0">
                <a:solidFill>
                  <a:srgbClr val="FF0000"/>
                </a:solidFill>
                <a:latin typeface="CMSS10"/>
              </a:rPr>
              <a:t>Round 1</a:t>
            </a:r>
          </a:p>
          <a:p>
            <a:pPr lvl="1"/>
            <a:r>
              <a:rPr lang="en-AU" sz="1800" dirty="0" smtClean="0">
                <a:solidFill>
                  <a:srgbClr val="000000"/>
                </a:solidFill>
                <a:latin typeface="CMSS10"/>
              </a:rPr>
              <a:t>1</a:t>
            </a:r>
            <a:r>
              <a:rPr lang="en-AU" sz="1800" baseline="30000" dirty="0" smtClean="0">
                <a:solidFill>
                  <a:srgbClr val="000000"/>
                </a:solidFill>
                <a:latin typeface="CMSS10"/>
              </a:rPr>
              <a:t>st</a:t>
            </a:r>
            <a:r>
              <a:rPr lang="en-AU" sz="1800" dirty="0" smtClean="0">
                <a:solidFill>
                  <a:srgbClr val="000000"/>
                </a:solidFill>
                <a:latin typeface="CMSS10"/>
              </a:rPr>
              <a:t>: </a:t>
            </a:r>
            <a:r>
              <a:rPr lang="en-AU" sz="1800" dirty="0" err="1" smtClean="0">
                <a:solidFill>
                  <a:srgbClr val="000000"/>
                </a:solidFill>
                <a:latin typeface="CMSS10"/>
              </a:rPr>
              <a:t>Khao</a:t>
            </a:r>
            <a:r>
              <a:rPr lang="en-AU" sz="1800" dirty="0" smtClean="0">
                <a:solidFill>
                  <a:srgbClr val="000000"/>
                </a:solidFill>
                <a:latin typeface="CMSS10"/>
              </a:rPr>
              <a:t> Phan Anh Tran</a:t>
            </a:r>
          </a:p>
          <a:p>
            <a:pPr lvl="1"/>
            <a:r>
              <a:rPr lang="en-AU" sz="1800" dirty="0" smtClean="0">
                <a:solidFill>
                  <a:srgbClr val="000000"/>
                </a:solidFill>
                <a:latin typeface="CMSS10"/>
              </a:rPr>
              <a:t>1</a:t>
            </a:r>
            <a:r>
              <a:rPr lang="en-AU" sz="1800" baseline="30000" dirty="0" smtClean="0">
                <a:solidFill>
                  <a:srgbClr val="000000"/>
                </a:solidFill>
                <a:latin typeface="CMSS10"/>
              </a:rPr>
              <a:t>st</a:t>
            </a:r>
            <a:r>
              <a:rPr lang="en-AU" sz="1800" dirty="0" smtClean="0">
                <a:solidFill>
                  <a:srgbClr val="000000"/>
                </a:solidFill>
                <a:latin typeface="CMSS10"/>
              </a:rPr>
              <a:t>: </a:t>
            </a:r>
            <a:r>
              <a:rPr lang="en-AU" sz="1800" dirty="0" err="1" smtClean="0">
                <a:solidFill>
                  <a:srgbClr val="000000"/>
                </a:solidFill>
                <a:latin typeface="CMSS10"/>
              </a:rPr>
              <a:t>Wenyu</a:t>
            </a:r>
            <a:r>
              <a:rPr lang="en-AU" sz="1800" dirty="0" smtClean="0">
                <a:solidFill>
                  <a:srgbClr val="000000"/>
                </a:solidFill>
                <a:latin typeface="CMSS10"/>
              </a:rPr>
              <a:t> Zhao</a:t>
            </a:r>
          </a:p>
          <a:p>
            <a:pPr lvl="1"/>
            <a:r>
              <a:rPr lang="en-AU" sz="1800" dirty="0" smtClean="0">
                <a:solidFill>
                  <a:srgbClr val="000000"/>
                </a:solidFill>
                <a:latin typeface="CMSS10"/>
              </a:rPr>
              <a:t>1</a:t>
            </a:r>
            <a:r>
              <a:rPr lang="en-AU" sz="1800" baseline="30000" dirty="0" smtClean="0">
                <a:solidFill>
                  <a:srgbClr val="000000"/>
                </a:solidFill>
                <a:latin typeface="CMSS10"/>
              </a:rPr>
              <a:t>st</a:t>
            </a:r>
            <a:r>
              <a:rPr lang="en-AU" sz="1800" dirty="0" smtClean="0">
                <a:solidFill>
                  <a:srgbClr val="000000"/>
                </a:solidFill>
                <a:latin typeface="CMSS10"/>
              </a:rPr>
              <a:t>: Alex </a:t>
            </a:r>
            <a:r>
              <a:rPr lang="en-AU" sz="1800" dirty="0" err="1" smtClean="0">
                <a:solidFill>
                  <a:srgbClr val="000000"/>
                </a:solidFill>
                <a:latin typeface="CMSS10"/>
              </a:rPr>
              <a:t>Phu</a:t>
            </a:r>
            <a:r>
              <a:rPr lang="en-AU" sz="1800" dirty="0" smtClean="0">
                <a:solidFill>
                  <a:srgbClr val="000000"/>
                </a:solidFill>
                <a:latin typeface="CMSS10"/>
              </a:rPr>
              <a:t> Hung Ong </a:t>
            </a:r>
          </a:p>
          <a:p>
            <a:r>
              <a:rPr lang="en-AU" sz="1800" b="1" dirty="0" smtClean="0">
                <a:solidFill>
                  <a:srgbClr val="FF0000"/>
                </a:solidFill>
                <a:latin typeface="CMSS10"/>
              </a:rPr>
              <a:t>Round 2</a:t>
            </a:r>
          </a:p>
          <a:p>
            <a:pPr lvl="1"/>
            <a:r>
              <a:rPr lang="en-AU" sz="1800" dirty="0" smtClean="0">
                <a:solidFill>
                  <a:srgbClr val="000000"/>
                </a:solidFill>
                <a:latin typeface="CMSS10"/>
              </a:rPr>
              <a:t>1</a:t>
            </a:r>
            <a:r>
              <a:rPr lang="en-AU" sz="1800" baseline="30000" dirty="0" smtClean="0">
                <a:solidFill>
                  <a:srgbClr val="000000"/>
                </a:solidFill>
                <a:latin typeface="CMSS10"/>
              </a:rPr>
              <a:t>st</a:t>
            </a:r>
            <a:r>
              <a:rPr lang="en-AU" sz="1800" dirty="0" smtClean="0">
                <a:solidFill>
                  <a:srgbClr val="000000"/>
                </a:solidFill>
                <a:latin typeface="CMSS10"/>
              </a:rPr>
              <a:t>: </a:t>
            </a:r>
            <a:r>
              <a:rPr lang="en-AU" sz="1800" dirty="0" err="1" smtClean="0">
                <a:solidFill>
                  <a:srgbClr val="000000"/>
                </a:solidFill>
                <a:latin typeface="CMSS10"/>
              </a:rPr>
              <a:t>Weiwei</a:t>
            </a:r>
            <a:r>
              <a:rPr lang="en-AU" sz="1800" dirty="0" smtClean="0">
                <a:solidFill>
                  <a:srgbClr val="000000"/>
                </a:solidFill>
                <a:latin typeface="CMSS10"/>
              </a:rPr>
              <a:t> Lin</a:t>
            </a:r>
          </a:p>
          <a:p>
            <a:pPr lvl="1"/>
            <a:r>
              <a:rPr lang="en-AU" sz="1800" dirty="0" smtClean="0">
                <a:solidFill>
                  <a:srgbClr val="000000"/>
                </a:solidFill>
                <a:latin typeface="CMSS10"/>
              </a:rPr>
              <a:t>2</a:t>
            </a:r>
            <a:r>
              <a:rPr lang="en-AU" sz="1800" baseline="30000" dirty="0" smtClean="0">
                <a:solidFill>
                  <a:srgbClr val="000000"/>
                </a:solidFill>
                <a:latin typeface="CMSS10"/>
              </a:rPr>
              <a:t>nd</a:t>
            </a:r>
            <a:r>
              <a:rPr lang="en-AU" sz="1800" dirty="0" smtClean="0">
                <a:solidFill>
                  <a:srgbClr val="000000"/>
                </a:solidFill>
                <a:latin typeface="CMSS10"/>
              </a:rPr>
              <a:t>: </a:t>
            </a:r>
            <a:r>
              <a:rPr lang="en-AU" sz="1800" dirty="0" err="1">
                <a:solidFill>
                  <a:srgbClr val="000000"/>
                </a:solidFill>
                <a:latin typeface="CMSS10"/>
              </a:rPr>
              <a:t>Khao</a:t>
            </a:r>
            <a:r>
              <a:rPr lang="en-AU" sz="1800" dirty="0">
                <a:solidFill>
                  <a:srgbClr val="000000"/>
                </a:solidFill>
                <a:latin typeface="CMSS10"/>
              </a:rPr>
              <a:t> Phan Anh Tran</a:t>
            </a:r>
          </a:p>
          <a:p>
            <a:pPr lvl="1"/>
            <a:r>
              <a:rPr lang="en-AU" sz="1800" dirty="0" smtClean="0">
                <a:solidFill>
                  <a:srgbClr val="000000"/>
                </a:solidFill>
                <a:latin typeface="CMSS10"/>
              </a:rPr>
              <a:t>3</a:t>
            </a:r>
            <a:r>
              <a:rPr lang="en-AU" sz="1800" baseline="30000" dirty="0" smtClean="0">
                <a:solidFill>
                  <a:srgbClr val="000000"/>
                </a:solidFill>
                <a:latin typeface="CMSS10"/>
              </a:rPr>
              <a:t>rd</a:t>
            </a:r>
            <a:r>
              <a:rPr lang="en-AU" sz="1800" dirty="0" smtClean="0">
                <a:solidFill>
                  <a:srgbClr val="000000"/>
                </a:solidFill>
                <a:latin typeface="CMSS10"/>
              </a:rPr>
              <a:t>: Benjamin King-</a:t>
            </a:r>
            <a:r>
              <a:rPr lang="en-AU" sz="1800" dirty="0" err="1" smtClean="0">
                <a:solidFill>
                  <a:srgbClr val="000000"/>
                </a:solidFill>
                <a:latin typeface="CMSS10"/>
              </a:rPr>
              <a:t>Hunn</a:t>
            </a:r>
            <a:r>
              <a:rPr lang="en-AU" sz="1800" dirty="0" smtClean="0">
                <a:solidFill>
                  <a:srgbClr val="000000"/>
                </a:solidFill>
                <a:latin typeface="CMSS10"/>
              </a:rPr>
              <a:t> </a:t>
            </a:r>
            <a:r>
              <a:rPr lang="en-AU" sz="1800" dirty="0" err="1" smtClean="0">
                <a:solidFill>
                  <a:srgbClr val="000000"/>
                </a:solidFill>
                <a:latin typeface="CMSS10"/>
              </a:rPr>
              <a:t>Siow</a:t>
            </a:r>
            <a:endParaRPr lang="en-AU" sz="1800" dirty="0" smtClean="0">
              <a:solidFill>
                <a:srgbClr val="000000"/>
              </a:solidFill>
              <a:latin typeface="CMSS10"/>
            </a:endParaRPr>
          </a:p>
          <a:p>
            <a:r>
              <a:rPr lang="en-AU" sz="1800" b="1" dirty="0" smtClean="0">
                <a:solidFill>
                  <a:srgbClr val="FF0000"/>
                </a:solidFill>
                <a:latin typeface="CMSS10"/>
              </a:rPr>
              <a:t>Round 3</a:t>
            </a:r>
          </a:p>
          <a:p>
            <a:pPr lvl="1"/>
            <a:r>
              <a:rPr lang="en-AU" sz="1800" dirty="0" smtClean="0">
                <a:solidFill>
                  <a:srgbClr val="000000"/>
                </a:solidFill>
                <a:latin typeface="CMSS10"/>
              </a:rPr>
              <a:t>1</a:t>
            </a:r>
            <a:r>
              <a:rPr lang="en-AU" sz="1800" baseline="30000" dirty="0" smtClean="0">
                <a:solidFill>
                  <a:srgbClr val="000000"/>
                </a:solidFill>
                <a:latin typeface="CMSS10"/>
              </a:rPr>
              <a:t>st</a:t>
            </a:r>
            <a:r>
              <a:rPr lang="en-AU" sz="1800" dirty="0" smtClean="0">
                <a:solidFill>
                  <a:srgbClr val="000000"/>
                </a:solidFill>
                <a:latin typeface="CMSS10"/>
              </a:rPr>
              <a:t>: </a:t>
            </a:r>
            <a:r>
              <a:rPr lang="en-AU" sz="1800" dirty="0" err="1" smtClean="0">
                <a:solidFill>
                  <a:srgbClr val="000000"/>
                </a:solidFill>
                <a:latin typeface="CMSS10"/>
              </a:rPr>
              <a:t>Khao</a:t>
            </a:r>
            <a:r>
              <a:rPr lang="en-AU" sz="1800" dirty="0" smtClean="0">
                <a:solidFill>
                  <a:srgbClr val="000000"/>
                </a:solidFill>
                <a:latin typeface="CMSS10"/>
              </a:rPr>
              <a:t> Phan Anh Tran</a:t>
            </a:r>
          </a:p>
          <a:p>
            <a:pPr lvl="1"/>
            <a:r>
              <a:rPr lang="en-AU" sz="1800" dirty="0" smtClean="0">
                <a:solidFill>
                  <a:srgbClr val="000000"/>
                </a:solidFill>
                <a:latin typeface="CMSS10"/>
              </a:rPr>
              <a:t>2</a:t>
            </a:r>
            <a:r>
              <a:rPr lang="en-AU" sz="1800" baseline="30000" dirty="0" smtClean="0">
                <a:solidFill>
                  <a:srgbClr val="000000"/>
                </a:solidFill>
                <a:latin typeface="CMSS10"/>
              </a:rPr>
              <a:t>nd</a:t>
            </a:r>
            <a:r>
              <a:rPr lang="en-AU" sz="1800" dirty="0" smtClean="0">
                <a:solidFill>
                  <a:srgbClr val="000000"/>
                </a:solidFill>
                <a:latin typeface="CMSS10"/>
              </a:rPr>
              <a:t>: Yue Chen</a:t>
            </a:r>
          </a:p>
          <a:p>
            <a:pPr lvl="1"/>
            <a:r>
              <a:rPr lang="en-AU" sz="1800" dirty="0" smtClean="0">
                <a:solidFill>
                  <a:srgbClr val="000000"/>
                </a:solidFill>
                <a:latin typeface="CMSS10"/>
              </a:rPr>
              <a:t>3</a:t>
            </a:r>
            <a:r>
              <a:rPr lang="en-AU" sz="1800" baseline="30000" dirty="0" smtClean="0">
                <a:solidFill>
                  <a:srgbClr val="000000"/>
                </a:solidFill>
                <a:latin typeface="CMSS10"/>
              </a:rPr>
              <a:t>rd</a:t>
            </a:r>
            <a:r>
              <a:rPr lang="en-AU" sz="1800" dirty="0" smtClean="0">
                <a:solidFill>
                  <a:srgbClr val="000000"/>
                </a:solidFill>
                <a:latin typeface="CMSS10"/>
              </a:rPr>
              <a:t>: </a:t>
            </a:r>
            <a:r>
              <a:rPr lang="en-AU" sz="1800" dirty="0" err="1" smtClean="0">
                <a:solidFill>
                  <a:srgbClr val="000000"/>
                </a:solidFill>
                <a:latin typeface="CMSS10"/>
              </a:rPr>
              <a:t>Weiwei</a:t>
            </a:r>
            <a:r>
              <a:rPr lang="en-AU" sz="1800" dirty="0" smtClean="0">
                <a:solidFill>
                  <a:srgbClr val="000000"/>
                </a:solidFill>
                <a:latin typeface="CMSS10"/>
              </a:rPr>
              <a:t> Lin</a:t>
            </a:r>
          </a:p>
          <a:p>
            <a:r>
              <a:rPr lang="en-AU" sz="1800" b="1" dirty="0" smtClean="0">
                <a:solidFill>
                  <a:srgbClr val="FF0000"/>
                </a:solidFill>
                <a:latin typeface="CMSS10"/>
              </a:rPr>
              <a:t>Overall</a:t>
            </a:r>
          </a:p>
          <a:p>
            <a:pPr lvl="1"/>
            <a:r>
              <a:rPr lang="en-AU" sz="1800" dirty="0" smtClean="0">
                <a:solidFill>
                  <a:srgbClr val="000000"/>
                </a:solidFill>
                <a:latin typeface="CMSS10"/>
              </a:rPr>
              <a:t>1</a:t>
            </a:r>
            <a:r>
              <a:rPr lang="en-AU" sz="1800" baseline="30000" dirty="0" smtClean="0">
                <a:solidFill>
                  <a:srgbClr val="000000"/>
                </a:solidFill>
                <a:latin typeface="CMSS10"/>
              </a:rPr>
              <a:t>st</a:t>
            </a:r>
            <a:r>
              <a:rPr lang="en-AU" sz="1800" dirty="0" smtClean="0">
                <a:solidFill>
                  <a:srgbClr val="000000"/>
                </a:solidFill>
                <a:latin typeface="CMSS10"/>
              </a:rPr>
              <a:t>: </a:t>
            </a:r>
            <a:r>
              <a:rPr lang="en-AU" sz="1800" dirty="0" err="1" smtClean="0">
                <a:solidFill>
                  <a:srgbClr val="000000"/>
                </a:solidFill>
                <a:latin typeface="CMSS10"/>
              </a:rPr>
              <a:t>Khao</a:t>
            </a:r>
            <a:r>
              <a:rPr lang="en-AU" sz="1800" dirty="0" smtClean="0">
                <a:solidFill>
                  <a:srgbClr val="000000"/>
                </a:solidFill>
                <a:latin typeface="CMSS10"/>
              </a:rPr>
              <a:t> Phan Anh Tran</a:t>
            </a:r>
          </a:p>
          <a:p>
            <a:pPr lvl="1"/>
            <a:r>
              <a:rPr lang="en-AU" sz="1800" dirty="0" smtClean="0">
                <a:solidFill>
                  <a:srgbClr val="000000"/>
                </a:solidFill>
                <a:latin typeface="CMSS10"/>
              </a:rPr>
              <a:t>2</a:t>
            </a:r>
            <a:r>
              <a:rPr lang="en-AU" sz="1800" baseline="30000" dirty="0" smtClean="0">
                <a:solidFill>
                  <a:srgbClr val="000000"/>
                </a:solidFill>
                <a:latin typeface="CMSS10"/>
              </a:rPr>
              <a:t>nd</a:t>
            </a:r>
            <a:r>
              <a:rPr lang="en-AU" sz="1800" dirty="0" smtClean="0">
                <a:solidFill>
                  <a:srgbClr val="000000"/>
                </a:solidFill>
                <a:latin typeface="CMSS10"/>
              </a:rPr>
              <a:t>: </a:t>
            </a:r>
            <a:r>
              <a:rPr lang="en-AU" sz="1800" dirty="0" err="1" smtClean="0">
                <a:solidFill>
                  <a:srgbClr val="000000"/>
                </a:solidFill>
                <a:latin typeface="CMSS10"/>
              </a:rPr>
              <a:t>Weiwei</a:t>
            </a:r>
            <a:r>
              <a:rPr lang="en-AU" sz="1800" dirty="0" smtClean="0">
                <a:solidFill>
                  <a:srgbClr val="000000"/>
                </a:solidFill>
                <a:latin typeface="CMSS10"/>
              </a:rPr>
              <a:t> Lin</a:t>
            </a:r>
          </a:p>
          <a:p>
            <a:pPr lvl="1"/>
            <a:r>
              <a:rPr lang="en-AU" sz="1800" dirty="0" smtClean="0">
                <a:solidFill>
                  <a:srgbClr val="000000"/>
                </a:solidFill>
                <a:latin typeface="CMSS10"/>
              </a:rPr>
              <a:t>3</a:t>
            </a:r>
            <a:r>
              <a:rPr lang="en-AU" sz="1800" baseline="30000" dirty="0" smtClean="0">
                <a:solidFill>
                  <a:srgbClr val="000000"/>
                </a:solidFill>
                <a:latin typeface="CMSS10"/>
              </a:rPr>
              <a:t>rd</a:t>
            </a:r>
            <a:r>
              <a:rPr lang="en-AU" sz="1800" dirty="0" smtClean="0">
                <a:solidFill>
                  <a:srgbClr val="000000"/>
                </a:solidFill>
                <a:latin typeface="CMSS10"/>
              </a:rPr>
              <a:t>: </a:t>
            </a:r>
            <a:r>
              <a:rPr lang="en-AU" sz="1800" dirty="0">
                <a:solidFill>
                  <a:srgbClr val="000000"/>
                </a:solidFill>
                <a:latin typeface="CMSS10"/>
              </a:rPr>
              <a:t>Benjamin King-</a:t>
            </a:r>
            <a:r>
              <a:rPr lang="en-AU" sz="1800" dirty="0" err="1">
                <a:solidFill>
                  <a:srgbClr val="000000"/>
                </a:solidFill>
                <a:latin typeface="CMSS10"/>
              </a:rPr>
              <a:t>Hunn</a:t>
            </a:r>
            <a:r>
              <a:rPr lang="en-AU" sz="1800" dirty="0">
                <a:solidFill>
                  <a:srgbClr val="000000"/>
                </a:solidFill>
                <a:latin typeface="CMSS10"/>
              </a:rPr>
              <a:t> </a:t>
            </a:r>
            <a:r>
              <a:rPr lang="en-AU" sz="1800" dirty="0" err="1" smtClean="0">
                <a:solidFill>
                  <a:srgbClr val="000000"/>
                </a:solidFill>
                <a:latin typeface="CMSS10"/>
              </a:rPr>
              <a:t>Siow</a:t>
            </a:r>
            <a:endParaRPr lang="en-AU" sz="1800" dirty="0">
              <a:solidFill>
                <a:srgbClr val="000000"/>
              </a:solidFill>
              <a:latin typeface="CMSS10"/>
            </a:endParaRPr>
          </a:p>
        </p:txBody>
      </p:sp>
    </p:spTree>
    <p:extLst>
      <p:ext uri="{BB962C8B-B14F-4D97-AF65-F5344CB8AC3E}">
        <p14:creationId xmlns:p14="http://schemas.microsoft.com/office/powerpoint/2010/main" val="11304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Final Exam</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143000"/>
            <a:ext cx="8763000" cy="4572000"/>
          </a:xfrm>
        </p:spPr>
        <p:txBody>
          <a:bodyPr>
            <a:noAutofit/>
          </a:bodyPr>
          <a:lstStyle/>
          <a:p>
            <a:r>
              <a:rPr lang="en-AU" sz="2500" dirty="0" smtClean="0">
                <a:solidFill>
                  <a:srgbClr val="000000"/>
                </a:solidFill>
                <a:latin typeface="CMSS10"/>
              </a:rPr>
              <a:t>Time allowed: 3 hours + 10 minutes reading time</a:t>
            </a:r>
          </a:p>
          <a:p>
            <a:r>
              <a:rPr lang="en-AU" sz="2500" dirty="0" smtClean="0">
                <a:solidFill>
                  <a:srgbClr val="000000"/>
                </a:solidFill>
                <a:latin typeface="CMSS10"/>
              </a:rPr>
              <a:t>Total Marks: 70</a:t>
            </a:r>
          </a:p>
          <a:p>
            <a:r>
              <a:rPr lang="en-AU" sz="2500" dirty="0" smtClean="0">
                <a:solidFill>
                  <a:srgbClr val="000000"/>
                </a:solidFill>
                <a:latin typeface="CMSS10"/>
              </a:rPr>
              <a:t>Exam is </a:t>
            </a:r>
            <a:r>
              <a:rPr lang="en-AU" sz="2500" b="1" dirty="0" smtClean="0">
                <a:solidFill>
                  <a:srgbClr val="000000"/>
                </a:solidFill>
                <a:latin typeface="CMSS10"/>
              </a:rPr>
              <a:t>NOT</a:t>
            </a:r>
            <a:r>
              <a:rPr lang="en-AU" sz="2500" dirty="0" smtClean="0">
                <a:solidFill>
                  <a:srgbClr val="000000"/>
                </a:solidFill>
                <a:latin typeface="CMSS10"/>
              </a:rPr>
              <a:t> open book</a:t>
            </a:r>
          </a:p>
          <a:p>
            <a:r>
              <a:rPr lang="en-AU" sz="2500" dirty="0" smtClean="0">
                <a:solidFill>
                  <a:srgbClr val="000000"/>
                </a:solidFill>
                <a:latin typeface="CMSS10"/>
              </a:rPr>
              <a:t>Question style similar to past sample exam uploaded – but do not try to guess what will be on the exam</a:t>
            </a:r>
          </a:p>
          <a:p>
            <a:r>
              <a:rPr lang="en-AU" sz="2500" dirty="0" smtClean="0">
                <a:solidFill>
                  <a:srgbClr val="000000"/>
                </a:solidFill>
                <a:latin typeface="CMSS10"/>
              </a:rPr>
              <a:t>Do not miss final exam even if you fail in-semester hurdle.</a:t>
            </a:r>
          </a:p>
          <a:p>
            <a:pPr lvl="1"/>
            <a:r>
              <a:rPr lang="en-AU" sz="2000" dirty="0" smtClean="0">
                <a:solidFill>
                  <a:srgbClr val="000000"/>
                </a:solidFill>
                <a:latin typeface="CMSS10"/>
              </a:rPr>
              <a:t>It affects your WAM </a:t>
            </a:r>
            <a:endParaRPr lang="en-AU" sz="2500" dirty="0">
              <a:solidFill>
                <a:srgbClr val="000000"/>
              </a:solidFill>
              <a:latin typeface="CMSS10"/>
            </a:endParaRPr>
          </a:p>
          <a:p>
            <a:r>
              <a:rPr lang="en-AU" sz="2500" dirty="0" smtClean="0">
                <a:solidFill>
                  <a:srgbClr val="000000"/>
                </a:solidFill>
                <a:latin typeface="CMSS10"/>
              </a:rPr>
              <a:t>I have two news for you: one is good, one is bad! Which one you want to hear first?</a:t>
            </a:r>
            <a:endParaRPr lang="en-AU" sz="2000" dirty="0" smtClean="0">
              <a:solidFill>
                <a:srgbClr val="000000"/>
              </a:solidFill>
              <a:latin typeface="CMSS10"/>
            </a:endParaRPr>
          </a:p>
          <a:p>
            <a:r>
              <a:rPr lang="en-AU" sz="2000" dirty="0" smtClean="0">
                <a:solidFill>
                  <a:srgbClr val="FF0000"/>
                </a:solidFill>
                <a:latin typeface="CMSS10"/>
              </a:rPr>
              <a:t>Bad News: </a:t>
            </a:r>
            <a:r>
              <a:rPr lang="en-AU" sz="2000" dirty="0" smtClean="0">
                <a:solidFill>
                  <a:srgbClr val="000000"/>
                </a:solidFill>
                <a:latin typeface="CMSS10"/>
              </a:rPr>
              <a:t>Exam is set in a way that if you prepare only selective topics, you will struggle! Study thoroughly.</a:t>
            </a:r>
          </a:p>
          <a:p>
            <a:r>
              <a:rPr lang="en-AU" sz="2000" dirty="0" smtClean="0">
                <a:solidFill>
                  <a:srgbClr val="FF0000"/>
                </a:solidFill>
                <a:latin typeface="CMSS10"/>
              </a:rPr>
              <a:t>Good News: </a:t>
            </a:r>
            <a:r>
              <a:rPr lang="en-AU" sz="2000" dirty="0" smtClean="0">
                <a:solidFill>
                  <a:srgbClr val="000000"/>
                </a:solidFill>
                <a:latin typeface="CMSS10"/>
              </a:rPr>
              <a:t>P vs NP is not examinable + exam questions do not ask you to write algorithms that you have not seen in lectures, tutorials, or </a:t>
            </a:r>
            <a:r>
              <a:rPr lang="en-AU" sz="2000" dirty="0" err="1" smtClean="0">
                <a:solidFill>
                  <a:srgbClr val="000000"/>
                </a:solidFill>
                <a:latin typeface="CMSS10"/>
              </a:rPr>
              <a:t>pracs</a:t>
            </a:r>
            <a:r>
              <a:rPr lang="en-AU" sz="2000" dirty="0" smtClean="0">
                <a:solidFill>
                  <a:srgbClr val="000000"/>
                </a:solidFill>
                <a:latin typeface="CMSS10"/>
              </a:rPr>
              <a:t>!</a:t>
            </a:r>
            <a:endParaRPr lang="en-AU" sz="2500" dirty="0">
              <a:solidFill>
                <a:srgbClr val="000000"/>
              </a:solidFill>
              <a:latin typeface="CMSS10"/>
            </a:endParaRPr>
          </a:p>
        </p:txBody>
      </p:sp>
    </p:spTree>
    <p:extLst>
      <p:ext uri="{BB962C8B-B14F-4D97-AF65-F5344CB8AC3E}">
        <p14:creationId xmlns:p14="http://schemas.microsoft.com/office/powerpoint/2010/main" val="325950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Algorithm for exam preparation</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304800" y="1066800"/>
            <a:ext cx="8991600" cy="4572000"/>
          </a:xfrm>
        </p:spPr>
        <p:txBody>
          <a:bodyPr>
            <a:noAutofit/>
          </a:bodyPr>
          <a:lstStyle/>
          <a:p>
            <a:pPr marL="342900" indent="-342900" defTabSz="360000">
              <a:buFont typeface="+mj-lt"/>
              <a:buAutoNum type="arabicPeriod"/>
            </a:pPr>
            <a:r>
              <a:rPr lang="en-AU" sz="1400" b="1" dirty="0" smtClean="0">
                <a:solidFill>
                  <a:srgbClr val="0000FF"/>
                </a:solidFill>
                <a:highlight>
                  <a:srgbClr val="FFFFFF"/>
                </a:highlight>
              </a:rPr>
              <a:t>for</a:t>
            </a:r>
            <a:r>
              <a:rPr lang="en-AU" sz="1400" dirty="0" smtClean="0">
                <a:solidFill>
                  <a:srgbClr val="000000"/>
                </a:solidFill>
                <a:highlight>
                  <a:srgbClr val="FFFFFF"/>
                </a:highlight>
              </a:rPr>
              <a:t> </a:t>
            </a:r>
            <a:r>
              <a:rPr lang="en-AU" sz="1400" dirty="0" err="1">
                <a:solidFill>
                  <a:srgbClr val="000000"/>
                </a:solidFill>
                <a:highlight>
                  <a:srgbClr val="FFFFFF"/>
                </a:highlight>
              </a:rPr>
              <a:t>i</a:t>
            </a:r>
            <a:r>
              <a:rPr lang="en-AU" sz="1400" b="1" dirty="0">
                <a:solidFill>
                  <a:srgbClr val="000080"/>
                </a:solidFill>
                <a:highlight>
                  <a:srgbClr val="FFFFFF"/>
                </a:highlight>
              </a:rPr>
              <a:t>=</a:t>
            </a:r>
            <a:r>
              <a:rPr lang="en-AU" sz="1400" dirty="0">
                <a:solidFill>
                  <a:srgbClr val="FF0000"/>
                </a:solidFill>
                <a:highlight>
                  <a:srgbClr val="FFFFFF"/>
                </a:highlight>
              </a:rPr>
              <a:t>1</a:t>
            </a:r>
            <a:r>
              <a:rPr lang="en-AU" sz="1400" dirty="0">
                <a:solidFill>
                  <a:srgbClr val="000000"/>
                </a:solidFill>
                <a:highlight>
                  <a:srgbClr val="FFFFFF"/>
                </a:highlight>
              </a:rPr>
              <a:t> to </a:t>
            </a:r>
            <a:r>
              <a:rPr lang="en-AU" sz="1400" dirty="0">
                <a:solidFill>
                  <a:srgbClr val="FF0000"/>
                </a:solidFill>
                <a:highlight>
                  <a:srgbClr val="FFFFFF"/>
                </a:highlight>
              </a:rPr>
              <a:t>12</a:t>
            </a:r>
            <a:r>
              <a:rPr lang="en-AU" sz="1400" b="1" dirty="0">
                <a:solidFill>
                  <a:srgbClr val="000080"/>
                </a:solidFill>
                <a:highlight>
                  <a:srgbClr val="FFFFFF"/>
                </a:highlight>
              </a:rPr>
              <a:t>:</a:t>
            </a:r>
            <a:endParaRPr lang="en-AU" sz="1400" dirty="0">
              <a:solidFill>
                <a:srgbClr val="000000"/>
              </a:solidFill>
              <a:highlight>
                <a:srgbClr val="FFFFFF"/>
              </a:highlight>
            </a:endParaRPr>
          </a:p>
          <a:p>
            <a:pPr marL="342900" indent="-342900" defTabSz="360000">
              <a:buFont typeface="+mj-lt"/>
              <a:buAutoNum type="arabicPeriod"/>
            </a:pPr>
            <a:r>
              <a:rPr lang="en-AU" sz="1400" dirty="0">
                <a:solidFill>
                  <a:srgbClr val="000000"/>
                </a:solidFill>
                <a:highlight>
                  <a:srgbClr val="FFFFFF"/>
                </a:highlight>
              </a:rPr>
              <a:t>	</a:t>
            </a:r>
            <a:r>
              <a:rPr lang="en-AU" sz="1400" dirty="0" smtClean="0">
                <a:solidFill>
                  <a:srgbClr val="000000"/>
                </a:solidFill>
                <a:highlight>
                  <a:srgbClr val="FFFFFF"/>
                </a:highlight>
              </a:rPr>
              <a:t>   go </a:t>
            </a:r>
            <a:r>
              <a:rPr lang="en-AU" sz="1400" dirty="0">
                <a:solidFill>
                  <a:srgbClr val="000000"/>
                </a:solidFill>
                <a:highlight>
                  <a:srgbClr val="FFFFFF"/>
                </a:highlight>
              </a:rPr>
              <a:t>through lecture slides week i</a:t>
            </a:r>
            <a:r>
              <a:rPr lang="en-AU" sz="1400" b="1" dirty="0">
                <a:solidFill>
                  <a:srgbClr val="000080"/>
                </a:solidFill>
                <a:highlight>
                  <a:srgbClr val="FFFFFF"/>
                </a:highlight>
              </a:rPr>
              <a:t>:</a:t>
            </a:r>
            <a:endParaRPr lang="en-AU" sz="1400" dirty="0">
              <a:solidFill>
                <a:srgbClr val="000000"/>
              </a:solidFill>
              <a:highlight>
                <a:srgbClr val="FFFFFF"/>
              </a:highlight>
            </a:endParaRPr>
          </a:p>
          <a:p>
            <a:pPr marL="342900" indent="-342900" defTabSz="360000">
              <a:buFont typeface="+mj-lt"/>
              <a:buAutoNum type="arabicPeriod"/>
            </a:pPr>
            <a:r>
              <a:rPr lang="en-AU" sz="1400" dirty="0" smtClean="0">
                <a:solidFill>
                  <a:srgbClr val="000000"/>
                </a:solidFill>
                <a:highlight>
                  <a:srgbClr val="FFFFFF"/>
                </a:highlight>
              </a:rPr>
              <a:t>   </a:t>
            </a:r>
            <a:r>
              <a:rPr lang="en-AU" sz="1400" b="1" dirty="0" smtClean="0">
                <a:solidFill>
                  <a:srgbClr val="0000FF"/>
                </a:solidFill>
                <a:highlight>
                  <a:srgbClr val="FFFFFF"/>
                </a:highlight>
              </a:rPr>
              <a:t>if</a:t>
            </a:r>
            <a:r>
              <a:rPr lang="en-AU" sz="1400" dirty="0" smtClean="0">
                <a:solidFill>
                  <a:srgbClr val="000000"/>
                </a:solidFill>
                <a:highlight>
                  <a:srgbClr val="FFFFFF"/>
                </a:highlight>
              </a:rPr>
              <a:t> </a:t>
            </a:r>
            <a:r>
              <a:rPr lang="en-AU" sz="1400" dirty="0">
                <a:solidFill>
                  <a:srgbClr val="000000"/>
                </a:solidFill>
                <a:highlight>
                  <a:srgbClr val="FFFFFF"/>
                </a:highlight>
              </a:rPr>
              <a:t>something </a:t>
            </a:r>
            <a:r>
              <a:rPr lang="en-AU" sz="1400" b="1" dirty="0">
                <a:solidFill>
                  <a:srgbClr val="0000FF"/>
                </a:solidFill>
                <a:highlight>
                  <a:srgbClr val="FFFFFF"/>
                </a:highlight>
              </a:rPr>
              <a:t>is</a:t>
            </a:r>
            <a:r>
              <a:rPr lang="en-AU" sz="1400" dirty="0">
                <a:solidFill>
                  <a:srgbClr val="000000"/>
                </a:solidFill>
                <a:highlight>
                  <a:srgbClr val="FFFFFF"/>
                </a:highlight>
              </a:rPr>
              <a:t> unclear</a:t>
            </a:r>
            <a:r>
              <a:rPr lang="en-AU" sz="1400" b="1" dirty="0">
                <a:solidFill>
                  <a:srgbClr val="000080"/>
                </a:solidFill>
                <a:highlight>
                  <a:srgbClr val="FFFFFF"/>
                </a:highlight>
              </a:rPr>
              <a:t>:</a:t>
            </a:r>
            <a:endParaRPr lang="en-AU" sz="1400" dirty="0">
              <a:solidFill>
                <a:srgbClr val="000000"/>
              </a:solidFill>
              <a:highlight>
                <a:srgbClr val="FFFFFF"/>
              </a:highlight>
            </a:endParaRPr>
          </a:p>
          <a:p>
            <a:pPr marL="342900" indent="-342900" defTabSz="360000">
              <a:buFont typeface="+mj-lt"/>
              <a:buAutoNum type="arabicPeriod"/>
            </a:pPr>
            <a:r>
              <a:rPr lang="en-AU" sz="1400" dirty="0">
                <a:solidFill>
                  <a:srgbClr val="000000"/>
                </a:solidFill>
                <a:highlight>
                  <a:srgbClr val="FFFFFF"/>
                </a:highlight>
              </a:rPr>
              <a:t>		listen MULO </a:t>
            </a:r>
            <a:r>
              <a:rPr lang="en-AU" sz="1400" dirty="0" smtClean="0">
                <a:solidFill>
                  <a:srgbClr val="000000"/>
                </a:solidFill>
                <a:highlight>
                  <a:srgbClr val="FFFFFF"/>
                </a:highlight>
              </a:rPr>
              <a:t>recording </a:t>
            </a:r>
            <a:r>
              <a:rPr lang="en-AU" sz="1400" dirty="0" smtClean="0">
                <a:solidFill>
                  <a:srgbClr val="00B050"/>
                </a:solidFill>
                <a:highlight>
                  <a:srgbClr val="FFFFFF"/>
                </a:highlight>
              </a:rPr>
              <a:t># slides are optimized for lectures. Just reading the slides might not be enough</a:t>
            </a:r>
            <a:endParaRPr lang="en-AU" sz="1400" dirty="0">
              <a:solidFill>
                <a:srgbClr val="00B050"/>
              </a:solidFill>
              <a:highlight>
                <a:srgbClr val="FFFFFF"/>
              </a:highlight>
            </a:endParaRPr>
          </a:p>
          <a:p>
            <a:pPr marL="342900" indent="-342900" defTabSz="360000">
              <a:buFont typeface="+mj-lt"/>
              <a:buAutoNum type="arabicPeriod"/>
            </a:pPr>
            <a:r>
              <a:rPr lang="en-AU" sz="1400" dirty="0" smtClean="0">
                <a:solidFill>
                  <a:srgbClr val="000000"/>
                </a:solidFill>
                <a:highlight>
                  <a:srgbClr val="FFFFFF"/>
                </a:highlight>
              </a:rPr>
              <a:t>   </a:t>
            </a:r>
            <a:r>
              <a:rPr lang="en-AU" sz="1400" b="1" dirty="0" smtClean="0">
                <a:solidFill>
                  <a:srgbClr val="0000FF"/>
                </a:solidFill>
                <a:highlight>
                  <a:srgbClr val="FFFFFF"/>
                </a:highlight>
              </a:rPr>
              <a:t>if</a:t>
            </a:r>
            <a:r>
              <a:rPr lang="en-AU" sz="1400" dirty="0" smtClean="0">
                <a:solidFill>
                  <a:srgbClr val="000000"/>
                </a:solidFill>
                <a:highlight>
                  <a:srgbClr val="FFFFFF"/>
                </a:highlight>
              </a:rPr>
              <a:t> </a:t>
            </a:r>
            <a:r>
              <a:rPr lang="en-AU" sz="1400" dirty="0">
                <a:solidFill>
                  <a:srgbClr val="000000"/>
                </a:solidFill>
                <a:highlight>
                  <a:srgbClr val="FFFFFF"/>
                </a:highlight>
              </a:rPr>
              <a:t>something </a:t>
            </a:r>
            <a:r>
              <a:rPr lang="en-AU" sz="1400" b="1" dirty="0" smtClean="0">
                <a:solidFill>
                  <a:srgbClr val="0000FF"/>
                </a:solidFill>
                <a:highlight>
                  <a:srgbClr val="FFFFFF"/>
                </a:highlight>
              </a:rPr>
              <a:t>is still</a:t>
            </a:r>
            <a:r>
              <a:rPr lang="en-AU" sz="1400" dirty="0" smtClean="0">
                <a:solidFill>
                  <a:srgbClr val="000000"/>
                </a:solidFill>
                <a:highlight>
                  <a:srgbClr val="FFFFFF"/>
                </a:highlight>
              </a:rPr>
              <a:t> </a:t>
            </a:r>
            <a:r>
              <a:rPr lang="en-AU" sz="1400" dirty="0">
                <a:solidFill>
                  <a:srgbClr val="000000"/>
                </a:solidFill>
                <a:highlight>
                  <a:srgbClr val="FFFFFF"/>
                </a:highlight>
              </a:rPr>
              <a:t>unclear</a:t>
            </a:r>
            <a:r>
              <a:rPr lang="en-AU" sz="1400" b="1" dirty="0">
                <a:solidFill>
                  <a:srgbClr val="000080"/>
                </a:solidFill>
                <a:highlight>
                  <a:srgbClr val="FFFFFF"/>
                </a:highlight>
              </a:rPr>
              <a:t>:</a:t>
            </a:r>
            <a:endParaRPr lang="en-AU" sz="1400" dirty="0">
              <a:solidFill>
                <a:srgbClr val="000000"/>
              </a:solidFill>
              <a:highlight>
                <a:srgbClr val="FFFFFF"/>
              </a:highlight>
            </a:endParaRPr>
          </a:p>
          <a:p>
            <a:pPr marL="342900" indent="-342900" defTabSz="360000">
              <a:buFont typeface="+mj-lt"/>
              <a:buAutoNum type="arabicPeriod"/>
            </a:pPr>
            <a:r>
              <a:rPr lang="en-AU" sz="1400" dirty="0">
                <a:solidFill>
                  <a:srgbClr val="000000"/>
                </a:solidFill>
                <a:highlight>
                  <a:srgbClr val="FFFFFF"/>
                </a:highlight>
              </a:rPr>
              <a:t>		seek help</a:t>
            </a:r>
          </a:p>
          <a:p>
            <a:pPr marL="342900" indent="-342900" defTabSz="360000">
              <a:buFont typeface="+mj-lt"/>
              <a:buAutoNum type="arabicPeriod"/>
            </a:pPr>
            <a:r>
              <a:rPr lang="en-AU" sz="1400" b="1" dirty="0">
                <a:solidFill>
                  <a:srgbClr val="0000FF"/>
                </a:solidFill>
                <a:highlight>
                  <a:srgbClr val="FFFFFF"/>
                </a:highlight>
              </a:rPr>
              <a:t>for</a:t>
            </a:r>
            <a:r>
              <a:rPr lang="en-AU" sz="1400" dirty="0">
                <a:solidFill>
                  <a:srgbClr val="000000"/>
                </a:solidFill>
                <a:highlight>
                  <a:srgbClr val="FFFFFF"/>
                </a:highlight>
              </a:rPr>
              <a:t> </a:t>
            </a:r>
            <a:r>
              <a:rPr lang="en-AU" sz="1400" dirty="0" err="1">
                <a:solidFill>
                  <a:srgbClr val="000000"/>
                </a:solidFill>
                <a:highlight>
                  <a:srgbClr val="FFFFFF"/>
                </a:highlight>
              </a:rPr>
              <a:t>i</a:t>
            </a:r>
            <a:r>
              <a:rPr lang="en-AU" sz="1400" dirty="0">
                <a:solidFill>
                  <a:srgbClr val="000000"/>
                </a:solidFill>
                <a:highlight>
                  <a:srgbClr val="FFFFFF"/>
                </a:highlight>
              </a:rPr>
              <a:t> </a:t>
            </a:r>
            <a:r>
              <a:rPr lang="en-AU" sz="1400" b="1" dirty="0">
                <a:solidFill>
                  <a:srgbClr val="0000FF"/>
                </a:solidFill>
                <a:highlight>
                  <a:srgbClr val="FFFFFF"/>
                </a:highlight>
              </a:rPr>
              <a:t>in</a:t>
            </a:r>
            <a:r>
              <a:rPr lang="en-AU" sz="1400" dirty="0">
                <a:solidFill>
                  <a:srgbClr val="000000"/>
                </a:solidFill>
                <a:highlight>
                  <a:srgbClr val="FFFFFF"/>
                </a:highlight>
              </a:rPr>
              <a:t> range</a:t>
            </a:r>
            <a:r>
              <a:rPr lang="en-AU" sz="1400" b="1" dirty="0">
                <a:solidFill>
                  <a:srgbClr val="000080"/>
                </a:solidFill>
                <a:highlight>
                  <a:srgbClr val="FFFFFF"/>
                </a:highlight>
              </a:rPr>
              <a:t>(</a:t>
            </a:r>
            <a:r>
              <a:rPr lang="en-AU" sz="1400" dirty="0">
                <a:solidFill>
                  <a:srgbClr val="FF0000"/>
                </a:solidFill>
                <a:highlight>
                  <a:srgbClr val="FFFFFF"/>
                </a:highlight>
              </a:rPr>
              <a:t>3</a:t>
            </a:r>
            <a:r>
              <a:rPr lang="en-AU" sz="1400" b="1" dirty="0">
                <a:solidFill>
                  <a:srgbClr val="000080"/>
                </a:solidFill>
                <a:highlight>
                  <a:srgbClr val="FFFFFF"/>
                </a:highlight>
              </a:rPr>
              <a:t>,</a:t>
            </a:r>
            <a:r>
              <a:rPr lang="en-AU" sz="1400" dirty="0">
                <a:solidFill>
                  <a:srgbClr val="FF0000"/>
                </a:solidFill>
                <a:highlight>
                  <a:srgbClr val="FFFFFF"/>
                </a:highlight>
              </a:rPr>
              <a:t>12</a:t>
            </a:r>
            <a:r>
              <a:rPr lang="en-AU" sz="1400" b="1" dirty="0">
                <a:solidFill>
                  <a:srgbClr val="000080"/>
                </a:solidFill>
                <a:highlight>
                  <a:srgbClr val="FFFFFF"/>
                </a:highlight>
              </a:rPr>
              <a:t>,</a:t>
            </a:r>
            <a:r>
              <a:rPr lang="en-AU" sz="1400" dirty="0">
                <a:solidFill>
                  <a:srgbClr val="FF0000"/>
                </a:solidFill>
                <a:highlight>
                  <a:srgbClr val="FFFFFF"/>
                </a:highlight>
              </a:rPr>
              <a:t>2</a:t>
            </a:r>
            <a:r>
              <a:rPr lang="en-AU" sz="1400" b="1" dirty="0">
                <a:solidFill>
                  <a:srgbClr val="000080"/>
                </a:solidFill>
                <a:highlight>
                  <a:srgbClr val="FFFFFF"/>
                </a:highlight>
              </a:rPr>
              <a:t>):</a:t>
            </a:r>
            <a:endParaRPr lang="en-AU" sz="1400" dirty="0">
              <a:solidFill>
                <a:srgbClr val="000000"/>
              </a:solidFill>
              <a:highlight>
                <a:srgbClr val="FFFFFF"/>
              </a:highlight>
            </a:endParaRPr>
          </a:p>
          <a:p>
            <a:pPr marL="342900" indent="-342900" defTabSz="360000">
              <a:buFont typeface="+mj-lt"/>
              <a:buAutoNum type="arabicPeriod"/>
            </a:pPr>
            <a:r>
              <a:rPr lang="en-AU" sz="1400" dirty="0">
                <a:solidFill>
                  <a:srgbClr val="000000"/>
                </a:solidFill>
                <a:highlight>
                  <a:srgbClr val="FFFFFF"/>
                </a:highlight>
              </a:rPr>
              <a:t>	</a:t>
            </a:r>
            <a:r>
              <a:rPr lang="en-AU" sz="1400" dirty="0" smtClean="0">
                <a:solidFill>
                  <a:srgbClr val="000000"/>
                </a:solidFill>
                <a:highlight>
                  <a:srgbClr val="FFFFFF"/>
                </a:highlight>
              </a:rPr>
              <a:t>      attempt </a:t>
            </a:r>
            <a:r>
              <a:rPr lang="en-AU" sz="1400" dirty="0">
                <a:solidFill>
                  <a:srgbClr val="000000"/>
                </a:solidFill>
                <a:highlight>
                  <a:srgbClr val="FFFFFF"/>
                </a:highlight>
              </a:rPr>
              <a:t>tutorial questions week </a:t>
            </a:r>
            <a:r>
              <a:rPr lang="en-AU" sz="1400" dirty="0" err="1">
                <a:solidFill>
                  <a:srgbClr val="000000"/>
                </a:solidFill>
                <a:highlight>
                  <a:srgbClr val="FFFFFF"/>
                </a:highlight>
              </a:rPr>
              <a:t>i</a:t>
            </a:r>
            <a:endParaRPr lang="en-AU" sz="1400" dirty="0">
              <a:solidFill>
                <a:srgbClr val="000000"/>
              </a:solidFill>
              <a:highlight>
                <a:srgbClr val="FFFFFF"/>
              </a:highlight>
            </a:endParaRPr>
          </a:p>
          <a:p>
            <a:pPr marL="342900" indent="-342900" defTabSz="360000">
              <a:buFont typeface="+mj-lt"/>
              <a:buAutoNum type="arabicPeriod"/>
            </a:pPr>
            <a:r>
              <a:rPr lang="en-AU" sz="1400" dirty="0" smtClean="0">
                <a:solidFill>
                  <a:srgbClr val="000000"/>
                </a:solidFill>
                <a:highlight>
                  <a:srgbClr val="FFFFFF"/>
                </a:highlight>
              </a:rPr>
              <a:t>      </a:t>
            </a:r>
            <a:r>
              <a:rPr lang="en-AU" sz="1400" b="1" dirty="0" smtClean="0">
                <a:solidFill>
                  <a:srgbClr val="0000FF"/>
                </a:solidFill>
                <a:highlight>
                  <a:srgbClr val="FFFFFF"/>
                </a:highlight>
              </a:rPr>
              <a:t>for</a:t>
            </a:r>
            <a:r>
              <a:rPr lang="en-AU" sz="1400" dirty="0" smtClean="0">
                <a:solidFill>
                  <a:srgbClr val="000000"/>
                </a:solidFill>
                <a:highlight>
                  <a:srgbClr val="FFFFFF"/>
                </a:highlight>
              </a:rPr>
              <a:t> </a:t>
            </a:r>
            <a:r>
              <a:rPr lang="en-AU" sz="1400" dirty="0">
                <a:solidFill>
                  <a:srgbClr val="000000"/>
                </a:solidFill>
                <a:highlight>
                  <a:srgbClr val="FFFFFF"/>
                </a:highlight>
              </a:rPr>
              <a:t>each question attempted</a:t>
            </a:r>
            <a:r>
              <a:rPr lang="en-AU" sz="1400" b="1" dirty="0">
                <a:solidFill>
                  <a:srgbClr val="000080"/>
                </a:solidFill>
                <a:highlight>
                  <a:srgbClr val="FFFFFF"/>
                </a:highlight>
              </a:rPr>
              <a:t>:</a:t>
            </a:r>
            <a:endParaRPr lang="en-AU" sz="1400" dirty="0">
              <a:solidFill>
                <a:srgbClr val="000000"/>
              </a:solidFill>
              <a:highlight>
                <a:srgbClr val="FFFFFF"/>
              </a:highlight>
            </a:endParaRPr>
          </a:p>
          <a:p>
            <a:pPr marL="342900" indent="-342900" defTabSz="360000">
              <a:buFont typeface="+mj-lt"/>
              <a:buAutoNum type="arabicPeriod"/>
            </a:pPr>
            <a:r>
              <a:rPr lang="en-AU" sz="1400" dirty="0">
                <a:solidFill>
                  <a:srgbClr val="000000"/>
                </a:solidFill>
                <a:highlight>
                  <a:srgbClr val="FFFFFF"/>
                </a:highlight>
              </a:rPr>
              <a:t>		</a:t>
            </a:r>
            <a:r>
              <a:rPr lang="en-AU" sz="1400" dirty="0" smtClean="0">
                <a:solidFill>
                  <a:srgbClr val="000000"/>
                </a:solidFill>
                <a:highlight>
                  <a:srgbClr val="FFFFFF"/>
                </a:highlight>
              </a:rPr>
              <a:t>  compare </a:t>
            </a:r>
            <a:r>
              <a:rPr lang="en-AU" sz="1400" dirty="0">
                <a:solidFill>
                  <a:srgbClr val="000000"/>
                </a:solidFill>
                <a:highlight>
                  <a:srgbClr val="FFFFFF"/>
                </a:highlight>
              </a:rPr>
              <a:t>your solution </a:t>
            </a:r>
            <a:r>
              <a:rPr lang="en-AU" sz="1400" b="1" dirty="0">
                <a:solidFill>
                  <a:srgbClr val="0000FF"/>
                </a:solidFill>
                <a:highlight>
                  <a:srgbClr val="FFFFFF"/>
                </a:highlight>
              </a:rPr>
              <a:t>with</a:t>
            </a:r>
            <a:r>
              <a:rPr lang="en-AU" sz="1400" dirty="0">
                <a:solidFill>
                  <a:srgbClr val="000000"/>
                </a:solidFill>
                <a:highlight>
                  <a:srgbClr val="FFFFFF"/>
                </a:highlight>
              </a:rPr>
              <a:t> the sample solution</a:t>
            </a:r>
          </a:p>
          <a:p>
            <a:pPr marL="342900" indent="-342900" defTabSz="360000">
              <a:buFont typeface="+mj-lt"/>
              <a:buAutoNum type="arabicPeriod"/>
            </a:pPr>
            <a:r>
              <a:rPr lang="en-AU" sz="1400" dirty="0">
                <a:solidFill>
                  <a:srgbClr val="000000"/>
                </a:solidFill>
                <a:highlight>
                  <a:srgbClr val="FFFFFF"/>
                </a:highlight>
              </a:rPr>
              <a:t>		</a:t>
            </a:r>
            <a:r>
              <a:rPr lang="en-AU" sz="1400" dirty="0" smtClean="0">
                <a:solidFill>
                  <a:srgbClr val="000000"/>
                </a:solidFill>
                <a:highlight>
                  <a:srgbClr val="FFFFFF"/>
                </a:highlight>
              </a:rPr>
              <a:t>  seek </a:t>
            </a:r>
            <a:r>
              <a:rPr lang="en-AU" sz="1400" dirty="0">
                <a:solidFill>
                  <a:srgbClr val="000000"/>
                </a:solidFill>
                <a:highlight>
                  <a:srgbClr val="FFFFFF"/>
                </a:highlight>
              </a:rPr>
              <a:t>help </a:t>
            </a:r>
            <a:r>
              <a:rPr lang="en-AU" sz="1400" b="1" dirty="0">
                <a:solidFill>
                  <a:srgbClr val="0000FF"/>
                </a:solidFill>
                <a:highlight>
                  <a:srgbClr val="FFFFFF"/>
                </a:highlight>
              </a:rPr>
              <a:t>if</a:t>
            </a:r>
            <a:r>
              <a:rPr lang="en-AU" sz="1400" dirty="0">
                <a:solidFill>
                  <a:srgbClr val="000000"/>
                </a:solidFill>
                <a:highlight>
                  <a:srgbClr val="FFFFFF"/>
                </a:highlight>
              </a:rPr>
              <a:t> something </a:t>
            </a:r>
            <a:r>
              <a:rPr lang="en-AU" sz="1400" b="1" dirty="0">
                <a:solidFill>
                  <a:srgbClr val="0000FF"/>
                </a:solidFill>
                <a:highlight>
                  <a:srgbClr val="FFFFFF"/>
                </a:highlight>
              </a:rPr>
              <a:t>is</a:t>
            </a:r>
            <a:r>
              <a:rPr lang="en-AU" sz="1400" dirty="0">
                <a:solidFill>
                  <a:srgbClr val="000000"/>
                </a:solidFill>
                <a:highlight>
                  <a:srgbClr val="FFFFFF"/>
                </a:highlight>
              </a:rPr>
              <a:t> unclear</a:t>
            </a:r>
          </a:p>
          <a:p>
            <a:pPr marL="342900" indent="-342900" defTabSz="360000">
              <a:buFont typeface="+mj-lt"/>
              <a:buAutoNum type="arabicPeriod"/>
            </a:pPr>
            <a:r>
              <a:rPr lang="en-AU" sz="1400" b="1" dirty="0">
                <a:solidFill>
                  <a:srgbClr val="0000FF"/>
                </a:solidFill>
                <a:highlight>
                  <a:srgbClr val="FFFFFF"/>
                </a:highlight>
              </a:rPr>
              <a:t>for</a:t>
            </a:r>
            <a:r>
              <a:rPr lang="en-AU" sz="1400" dirty="0">
                <a:solidFill>
                  <a:srgbClr val="000000"/>
                </a:solidFill>
                <a:highlight>
                  <a:srgbClr val="FFFFFF"/>
                </a:highlight>
              </a:rPr>
              <a:t> </a:t>
            </a:r>
            <a:r>
              <a:rPr lang="en-AU" sz="1400" dirty="0" err="1">
                <a:solidFill>
                  <a:srgbClr val="000000"/>
                </a:solidFill>
                <a:highlight>
                  <a:srgbClr val="FFFFFF"/>
                </a:highlight>
              </a:rPr>
              <a:t>i</a:t>
            </a:r>
            <a:r>
              <a:rPr lang="en-AU" sz="1400" b="1" dirty="0">
                <a:solidFill>
                  <a:srgbClr val="000080"/>
                </a:solidFill>
                <a:highlight>
                  <a:srgbClr val="FFFFFF"/>
                </a:highlight>
              </a:rPr>
              <a:t>=</a:t>
            </a:r>
            <a:r>
              <a:rPr lang="en-AU" sz="1400" dirty="0">
                <a:solidFill>
                  <a:srgbClr val="FF0000"/>
                </a:solidFill>
                <a:highlight>
                  <a:srgbClr val="FFFFFF"/>
                </a:highlight>
              </a:rPr>
              <a:t>1</a:t>
            </a:r>
            <a:r>
              <a:rPr lang="en-AU" sz="1400" dirty="0">
                <a:solidFill>
                  <a:srgbClr val="000000"/>
                </a:solidFill>
                <a:highlight>
                  <a:srgbClr val="FFFFFF"/>
                </a:highlight>
              </a:rPr>
              <a:t> to </a:t>
            </a:r>
            <a:r>
              <a:rPr lang="en-AU" sz="1400" dirty="0">
                <a:solidFill>
                  <a:srgbClr val="FF0000"/>
                </a:solidFill>
                <a:highlight>
                  <a:srgbClr val="FFFFFF"/>
                </a:highlight>
              </a:rPr>
              <a:t>12</a:t>
            </a:r>
            <a:r>
              <a:rPr lang="en-AU" sz="1400" b="1" dirty="0">
                <a:solidFill>
                  <a:srgbClr val="000080"/>
                </a:solidFill>
                <a:highlight>
                  <a:srgbClr val="FFFFFF"/>
                </a:highlight>
              </a:rPr>
              <a:t>:</a:t>
            </a:r>
            <a:endParaRPr lang="en-AU" sz="1400" dirty="0">
              <a:solidFill>
                <a:srgbClr val="000000"/>
              </a:solidFill>
              <a:highlight>
                <a:srgbClr val="FFFFFF"/>
              </a:highlight>
            </a:endParaRPr>
          </a:p>
          <a:p>
            <a:pPr marL="342900" indent="-342900" defTabSz="360000">
              <a:buFont typeface="+mj-lt"/>
              <a:buAutoNum type="arabicPeriod"/>
            </a:pPr>
            <a:r>
              <a:rPr lang="en-AU" sz="1400" dirty="0" smtClean="0">
                <a:solidFill>
                  <a:srgbClr val="000000"/>
                </a:solidFill>
                <a:highlight>
                  <a:srgbClr val="FFFFFF"/>
                </a:highlight>
              </a:rPr>
              <a:t>  </a:t>
            </a:r>
            <a:r>
              <a:rPr lang="en-AU" sz="1400" dirty="0">
                <a:solidFill>
                  <a:srgbClr val="000000"/>
                </a:solidFill>
                <a:highlight>
                  <a:srgbClr val="FFFFFF"/>
                </a:highlight>
              </a:rPr>
              <a:t>	write </a:t>
            </a:r>
            <a:r>
              <a:rPr lang="en-AU" sz="1400" dirty="0" err="1">
                <a:solidFill>
                  <a:srgbClr val="000000"/>
                </a:solidFill>
                <a:highlight>
                  <a:srgbClr val="FFFFFF"/>
                </a:highlight>
              </a:rPr>
              <a:t>psuedocode</a:t>
            </a:r>
            <a:r>
              <a:rPr lang="en-AU" sz="1400" dirty="0">
                <a:solidFill>
                  <a:srgbClr val="000000"/>
                </a:solidFill>
                <a:highlight>
                  <a:srgbClr val="FFFFFF"/>
                </a:highlight>
              </a:rPr>
              <a:t> </a:t>
            </a:r>
            <a:r>
              <a:rPr lang="en-AU" sz="1400" b="1" dirty="0">
                <a:solidFill>
                  <a:srgbClr val="0000FF"/>
                </a:solidFill>
                <a:highlight>
                  <a:srgbClr val="FFFFFF"/>
                </a:highlight>
              </a:rPr>
              <a:t>for</a:t>
            </a:r>
            <a:r>
              <a:rPr lang="en-AU" sz="1400" dirty="0">
                <a:solidFill>
                  <a:srgbClr val="000000"/>
                </a:solidFill>
                <a:highlight>
                  <a:srgbClr val="FFFFFF"/>
                </a:highlight>
              </a:rPr>
              <a:t> </a:t>
            </a:r>
            <a:r>
              <a:rPr lang="en-AU" sz="1400" dirty="0" smtClean="0">
                <a:solidFill>
                  <a:srgbClr val="000000"/>
                </a:solidFill>
                <a:highlight>
                  <a:srgbClr val="FFFFFF"/>
                </a:highlight>
              </a:rPr>
              <a:t>questions in </a:t>
            </a:r>
            <a:r>
              <a:rPr lang="en-AU" sz="1400" dirty="0" err="1" smtClean="0">
                <a:solidFill>
                  <a:srgbClr val="000000"/>
                </a:solidFill>
                <a:highlight>
                  <a:srgbClr val="FFFFFF"/>
                </a:highlight>
              </a:rPr>
              <a:t>prac</a:t>
            </a:r>
            <a:r>
              <a:rPr lang="en-AU" sz="1400" dirty="0" smtClean="0">
                <a:solidFill>
                  <a:srgbClr val="000000"/>
                </a:solidFill>
                <a:highlight>
                  <a:srgbClr val="FFFFFF"/>
                </a:highlight>
              </a:rPr>
              <a:t> </a:t>
            </a:r>
            <a:r>
              <a:rPr lang="en-AU" sz="1400" dirty="0">
                <a:solidFill>
                  <a:srgbClr val="000000"/>
                </a:solidFill>
                <a:highlight>
                  <a:srgbClr val="FFFFFF"/>
                </a:highlight>
              </a:rPr>
              <a:t>week </a:t>
            </a:r>
            <a:r>
              <a:rPr lang="en-AU" sz="1400" dirty="0" err="1">
                <a:solidFill>
                  <a:srgbClr val="000000"/>
                </a:solidFill>
                <a:highlight>
                  <a:srgbClr val="FFFFFF"/>
                </a:highlight>
              </a:rPr>
              <a:t>i</a:t>
            </a:r>
            <a:r>
              <a:rPr lang="en-AU" sz="1400" dirty="0">
                <a:solidFill>
                  <a:srgbClr val="000000"/>
                </a:solidFill>
                <a:highlight>
                  <a:srgbClr val="FFFFFF"/>
                </a:highlight>
              </a:rPr>
              <a:t> </a:t>
            </a:r>
          </a:p>
          <a:p>
            <a:pPr marL="342900" indent="-342900" defTabSz="360000">
              <a:buFont typeface="+mj-lt"/>
              <a:buAutoNum type="arabicPeriod"/>
            </a:pPr>
            <a:r>
              <a:rPr lang="en-AU" sz="1400" dirty="0" smtClean="0">
                <a:solidFill>
                  <a:srgbClr val="000000"/>
                </a:solidFill>
                <a:highlight>
                  <a:srgbClr val="FFFFFF"/>
                </a:highlight>
              </a:rPr>
              <a:t> </a:t>
            </a:r>
            <a:r>
              <a:rPr lang="en-AU" sz="1400" dirty="0">
                <a:solidFill>
                  <a:srgbClr val="000000"/>
                </a:solidFill>
                <a:highlight>
                  <a:srgbClr val="FFFFFF"/>
                </a:highlight>
              </a:rPr>
              <a:t>	</a:t>
            </a:r>
            <a:r>
              <a:rPr lang="en-AU" sz="1400" b="1" dirty="0">
                <a:solidFill>
                  <a:srgbClr val="0000FF"/>
                </a:solidFill>
                <a:highlight>
                  <a:srgbClr val="FFFFFF"/>
                </a:highlight>
              </a:rPr>
              <a:t>if</a:t>
            </a:r>
            <a:r>
              <a:rPr lang="en-AU" sz="1400" dirty="0">
                <a:solidFill>
                  <a:srgbClr val="000000"/>
                </a:solidFill>
                <a:highlight>
                  <a:srgbClr val="FFFFFF"/>
                </a:highlight>
              </a:rPr>
              <a:t> </a:t>
            </a:r>
            <a:r>
              <a:rPr lang="en-AU" sz="1400" b="1" dirty="0">
                <a:solidFill>
                  <a:srgbClr val="0000FF"/>
                </a:solidFill>
                <a:highlight>
                  <a:srgbClr val="FFFFFF"/>
                </a:highlight>
              </a:rPr>
              <a:t>in</a:t>
            </a:r>
            <a:r>
              <a:rPr lang="en-AU" sz="1400" dirty="0">
                <a:solidFill>
                  <a:srgbClr val="000000"/>
                </a:solidFill>
                <a:highlight>
                  <a:srgbClr val="FFFFFF"/>
                </a:highlight>
              </a:rPr>
              <a:t> doubt</a:t>
            </a:r>
            <a:r>
              <a:rPr lang="en-AU" sz="1400" b="1" dirty="0">
                <a:solidFill>
                  <a:srgbClr val="000080"/>
                </a:solidFill>
                <a:highlight>
                  <a:srgbClr val="FFFFFF"/>
                </a:highlight>
              </a:rPr>
              <a:t>:</a:t>
            </a:r>
            <a:endParaRPr lang="en-AU" sz="1400" dirty="0">
              <a:solidFill>
                <a:srgbClr val="000000"/>
              </a:solidFill>
              <a:highlight>
                <a:srgbClr val="FFFFFF"/>
              </a:highlight>
            </a:endParaRPr>
          </a:p>
          <a:p>
            <a:pPr marL="342900" indent="-342900" defTabSz="360000">
              <a:buFont typeface="+mj-lt"/>
              <a:buAutoNum type="arabicPeriod"/>
            </a:pPr>
            <a:r>
              <a:rPr lang="en-AU" sz="1400" dirty="0">
                <a:solidFill>
                  <a:srgbClr val="000000"/>
                </a:solidFill>
                <a:highlight>
                  <a:srgbClr val="FFFFFF"/>
                </a:highlight>
              </a:rPr>
              <a:t>	</a:t>
            </a:r>
            <a:r>
              <a:rPr lang="en-AU" sz="1400" dirty="0" smtClean="0">
                <a:solidFill>
                  <a:srgbClr val="000000"/>
                </a:solidFill>
                <a:highlight>
                  <a:srgbClr val="FFFFFF"/>
                </a:highlight>
              </a:rPr>
              <a:t>        </a:t>
            </a:r>
            <a:r>
              <a:rPr lang="en-AU" sz="1400" dirty="0">
                <a:solidFill>
                  <a:srgbClr val="000000"/>
                </a:solidFill>
                <a:highlight>
                  <a:srgbClr val="FFFFFF"/>
                </a:highlight>
              </a:rPr>
              <a:t>	post your pseudocode on Moodle forum</a:t>
            </a:r>
          </a:p>
          <a:p>
            <a:pPr marL="342900" indent="-342900" defTabSz="360000">
              <a:buFont typeface="+mj-lt"/>
              <a:buAutoNum type="arabicPeriod"/>
            </a:pPr>
            <a:r>
              <a:rPr lang="en-AU" sz="1400" b="1" dirty="0" smtClean="0">
                <a:solidFill>
                  <a:srgbClr val="0000FF"/>
                </a:solidFill>
                <a:highlight>
                  <a:srgbClr val="FFFFFF"/>
                </a:highlight>
              </a:rPr>
              <a:t>for</a:t>
            </a:r>
            <a:r>
              <a:rPr lang="en-AU" sz="1400" dirty="0" smtClean="0">
                <a:solidFill>
                  <a:srgbClr val="000000"/>
                </a:solidFill>
                <a:highlight>
                  <a:srgbClr val="FFFFFF"/>
                </a:highlight>
              </a:rPr>
              <a:t> </a:t>
            </a:r>
            <a:r>
              <a:rPr lang="en-AU" sz="1400" dirty="0">
                <a:solidFill>
                  <a:srgbClr val="000000"/>
                </a:solidFill>
                <a:highlight>
                  <a:srgbClr val="FFFFFF"/>
                </a:highlight>
              </a:rPr>
              <a:t>each question on the sample exam</a:t>
            </a:r>
            <a:r>
              <a:rPr lang="en-AU" sz="1400" b="1" dirty="0">
                <a:solidFill>
                  <a:srgbClr val="000080"/>
                </a:solidFill>
                <a:highlight>
                  <a:srgbClr val="FFFFFF"/>
                </a:highlight>
              </a:rPr>
              <a:t>:</a:t>
            </a:r>
            <a:endParaRPr lang="en-AU" sz="1400" dirty="0">
              <a:solidFill>
                <a:srgbClr val="000000"/>
              </a:solidFill>
              <a:highlight>
                <a:srgbClr val="FFFFFF"/>
              </a:highlight>
            </a:endParaRPr>
          </a:p>
          <a:p>
            <a:pPr marL="342900" indent="-342900" defTabSz="360000">
              <a:buFont typeface="+mj-lt"/>
              <a:buAutoNum type="arabicPeriod"/>
            </a:pPr>
            <a:r>
              <a:rPr lang="en-AU" sz="1400" dirty="0">
                <a:solidFill>
                  <a:srgbClr val="000000"/>
                </a:solidFill>
                <a:highlight>
                  <a:srgbClr val="FFFFFF"/>
                </a:highlight>
              </a:rPr>
              <a:t>	</a:t>
            </a:r>
            <a:r>
              <a:rPr lang="en-AU" sz="1400" dirty="0" smtClean="0">
                <a:solidFill>
                  <a:srgbClr val="000000"/>
                </a:solidFill>
                <a:highlight>
                  <a:srgbClr val="FFFFFF"/>
                </a:highlight>
              </a:rPr>
              <a:t>       attempt </a:t>
            </a:r>
            <a:r>
              <a:rPr lang="en-AU" sz="1400" dirty="0">
                <a:solidFill>
                  <a:srgbClr val="000000"/>
                </a:solidFill>
                <a:highlight>
                  <a:srgbClr val="FFFFFF"/>
                </a:highlight>
              </a:rPr>
              <a:t>the question</a:t>
            </a:r>
          </a:p>
          <a:p>
            <a:pPr marL="342900" indent="-342900" defTabSz="360000">
              <a:buFont typeface="+mj-lt"/>
              <a:buAutoNum type="arabicPeriod"/>
            </a:pPr>
            <a:r>
              <a:rPr lang="en-AU" sz="1400" dirty="0" smtClean="0">
                <a:solidFill>
                  <a:srgbClr val="000000"/>
                </a:solidFill>
                <a:highlight>
                  <a:srgbClr val="FFFFFF"/>
                </a:highlight>
              </a:rPr>
              <a:t>   </a:t>
            </a:r>
            <a:r>
              <a:rPr lang="en-AU" sz="1400" dirty="0">
                <a:solidFill>
                  <a:srgbClr val="000000"/>
                </a:solidFill>
                <a:highlight>
                  <a:srgbClr val="FFFFFF"/>
                </a:highlight>
              </a:rPr>
              <a:t>	post your solution on Moodle </a:t>
            </a:r>
            <a:r>
              <a:rPr lang="en-AU" sz="1400" dirty="0" smtClean="0">
                <a:solidFill>
                  <a:srgbClr val="000000"/>
                </a:solidFill>
                <a:highlight>
                  <a:srgbClr val="FFFFFF"/>
                </a:highlight>
              </a:rPr>
              <a:t>forum</a:t>
            </a:r>
          </a:p>
          <a:p>
            <a:pPr marL="342900" indent="-342900" defTabSz="360000">
              <a:buFont typeface="+mj-lt"/>
              <a:buAutoNum type="arabicPeriod"/>
            </a:pPr>
            <a:r>
              <a:rPr lang="en-AU" sz="1400" dirty="0" smtClean="0">
                <a:solidFill>
                  <a:srgbClr val="000000"/>
                </a:solidFill>
                <a:highlight>
                  <a:srgbClr val="FFFFFF"/>
                </a:highlight>
              </a:rPr>
              <a:t>If </a:t>
            </a:r>
            <a:r>
              <a:rPr lang="en-AU" sz="1400" dirty="0" err="1" smtClean="0">
                <a:solidFill>
                  <a:srgbClr val="000000"/>
                </a:solidFill>
                <a:highlight>
                  <a:srgbClr val="FFFFFF"/>
                </a:highlight>
              </a:rPr>
              <a:t>current_date</a:t>
            </a:r>
            <a:r>
              <a:rPr lang="en-AU" sz="1400" dirty="0" smtClean="0">
                <a:solidFill>
                  <a:srgbClr val="000000"/>
                </a:solidFill>
                <a:highlight>
                  <a:srgbClr val="FFFFFF"/>
                </a:highlight>
              </a:rPr>
              <a:t> &lt;= </a:t>
            </a:r>
            <a:r>
              <a:rPr lang="en-AU" sz="1400" dirty="0" err="1" smtClean="0">
                <a:solidFill>
                  <a:srgbClr val="000000"/>
                </a:solidFill>
                <a:highlight>
                  <a:srgbClr val="FFFFFF"/>
                </a:highlight>
              </a:rPr>
              <a:t>exam_date</a:t>
            </a:r>
            <a:endParaRPr lang="en-AU" sz="1400" dirty="0" smtClean="0">
              <a:solidFill>
                <a:srgbClr val="000000"/>
              </a:solidFill>
              <a:highlight>
                <a:srgbClr val="FFFFFF"/>
              </a:highlight>
            </a:endParaRPr>
          </a:p>
          <a:p>
            <a:pPr marL="342900" indent="-342900" defTabSz="360000">
              <a:buFont typeface="+mj-lt"/>
              <a:buAutoNum type="arabicPeriod"/>
            </a:pPr>
            <a:r>
              <a:rPr lang="en-AU" sz="1400" dirty="0" smtClean="0">
                <a:solidFill>
                  <a:srgbClr val="000000"/>
                </a:solidFill>
                <a:highlight>
                  <a:srgbClr val="FFFFFF"/>
                </a:highlight>
              </a:rPr>
              <a:t>            </a:t>
            </a:r>
            <a:r>
              <a:rPr lang="en-AU" sz="1400" dirty="0" err="1" smtClean="0">
                <a:solidFill>
                  <a:srgbClr val="000000"/>
                </a:solidFill>
                <a:highlight>
                  <a:srgbClr val="FFFFFF"/>
                </a:highlight>
              </a:rPr>
              <a:t>goto</a:t>
            </a:r>
            <a:r>
              <a:rPr lang="en-AU" sz="1400" dirty="0" smtClean="0">
                <a:solidFill>
                  <a:srgbClr val="000000"/>
                </a:solidFill>
                <a:highlight>
                  <a:srgbClr val="FFFFFF"/>
                </a:highlight>
              </a:rPr>
              <a:t> line 1</a:t>
            </a:r>
            <a:endParaRPr lang="en-AU" sz="1400" dirty="0">
              <a:solidFill>
                <a:srgbClr val="000000"/>
              </a:solidFill>
              <a:highlight>
                <a:srgbClr val="FFFFFF"/>
              </a:highlight>
            </a:endParaRPr>
          </a:p>
        </p:txBody>
      </p:sp>
    </p:spTree>
    <p:extLst>
      <p:ext uri="{BB962C8B-B14F-4D97-AF65-F5344CB8AC3E}">
        <p14:creationId xmlns:p14="http://schemas.microsoft.com/office/powerpoint/2010/main" val="24392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Consultations for Final Exam</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990600"/>
            <a:ext cx="8763000" cy="4572000"/>
          </a:xfrm>
        </p:spPr>
        <p:txBody>
          <a:bodyPr>
            <a:noAutofit/>
          </a:bodyPr>
          <a:lstStyle/>
          <a:p>
            <a:r>
              <a:rPr lang="en-AU" sz="1600" dirty="0" smtClean="0">
                <a:solidFill>
                  <a:srgbClr val="000000"/>
                </a:solidFill>
                <a:latin typeface="CMSS10"/>
              </a:rPr>
              <a:t>Starting from next week, (almost) daily consultation sessions will be provided by me or some of the tutors. There might be some minor changes to the schedule (always check latest schedule on Moodle)</a:t>
            </a:r>
          </a:p>
          <a:p>
            <a:pPr lvl="1"/>
            <a:endParaRPr lang="en-AU" sz="1600" dirty="0">
              <a:solidFill>
                <a:srgbClr val="000000"/>
              </a:solidFill>
              <a:latin typeface="CMSS10"/>
            </a:endParaRPr>
          </a:p>
        </p:txBody>
      </p:sp>
      <p:graphicFrame>
        <p:nvGraphicFramePr>
          <p:cNvPr id="5" name="Table 4"/>
          <p:cNvGraphicFramePr>
            <a:graphicFrameLocks noGrp="1"/>
          </p:cNvGraphicFramePr>
          <p:nvPr>
            <p:extLst>
              <p:ext uri="{D42A27DB-BD31-4B8C-83A1-F6EECF244321}">
                <p14:modId xmlns:p14="http://schemas.microsoft.com/office/powerpoint/2010/main" val="3228014774"/>
              </p:ext>
            </p:extLst>
          </p:nvPr>
        </p:nvGraphicFramePr>
        <p:xfrm>
          <a:off x="228599" y="1843756"/>
          <a:ext cx="8458200" cy="4409960"/>
        </p:xfrm>
        <a:graphic>
          <a:graphicData uri="http://schemas.openxmlformats.org/drawingml/2006/table">
            <a:tbl>
              <a:tblPr/>
              <a:tblGrid>
                <a:gridCol w="2114550"/>
                <a:gridCol w="2114550"/>
                <a:gridCol w="2114550"/>
                <a:gridCol w="2114550"/>
              </a:tblGrid>
              <a:tr h="199330">
                <a:tc>
                  <a:txBody>
                    <a:bodyPr/>
                    <a:lstStyle/>
                    <a:p>
                      <a:pPr algn="ctr"/>
                      <a:r>
                        <a:rPr lang="en-AU" sz="1200" b="1" dirty="0">
                          <a:effectLst/>
                        </a:rPr>
                        <a:t>Staff</a:t>
                      </a:r>
                      <a:endParaRPr lang="en-AU" sz="1200" dirty="0"/>
                    </a:p>
                  </a:txBody>
                  <a:tcPr marL="12948" marR="12948" marT="12948" marB="12948" anchor="ctr">
                    <a:lnL>
                      <a:noFill/>
                    </a:lnL>
                    <a:lnR>
                      <a:noFill/>
                    </a:lnR>
                    <a:lnT>
                      <a:noFill/>
                    </a:lnT>
                    <a:lnB>
                      <a:noFill/>
                    </a:lnB>
                    <a:solidFill>
                      <a:srgbClr val="EEEEEE"/>
                    </a:solidFill>
                  </a:tcPr>
                </a:tc>
                <a:tc>
                  <a:txBody>
                    <a:bodyPr/>
                    <a:lstStyle/>
                    <a:p>
                      <a:pPr algn="ctr"/>
                      <a:r>
                        <a:rPr lang="en-AU" sz="1200" b="1" dirty="0">
                          <a:effectLst/>
                        </a:rPr>
                        <a:t>Date</a:t>
                      </a:r>
                      <a:endParaRPr lang="en-AU" sz="1200" dirty="0"/>
                    </a:p>
                  </a:txBody>
                  <a:tcPr marL="12948" marR="12948" marT="12948" marB="12948" anchor="ctr">
                    <a:lnL>
                      <a:noFill/>
                    </a:lnL>
                    <a:lnR>
                      <a:noFill/>
                    </a:lnR>
                    <a:lnT>
                      <a:noFill/>
                    </a:lnT>
                    <a:lnB>
                      <a:noFill/>
                    </a:lnB>
                    <a:solidFill>
                      <a:srgbClr val="EEEEEE"/>
                    </a:solidFill>
                  </a:tcPr>
                </a:tc>
                <a:tc>
                  <a:txBody>
                    <a:bodyPr/>
                    <a:lstStyle/>
                    <a:p>
                      <a:pPr algn="ctr"/>
                      <a:r>
                        <a:rPr lang="en-AU" sz="1200" b="1">
                          <a:effectLst/>
                        </a:rPr>
                        <a:t>Time</a:t>
                      </a:r>
                      <a:endParaRPr lang="en-AU" sz="1200"/>
                    </a:p>
                  </a:txBody>
                  <a:tcPr marL="12948" marR="12948" marT="12948" marB="12948" anchor="ctr">
                    <a:lnL>
                      <a:noFill/>
                    </a:lnL>
                    <a:lnR>
                      <a:noFill/>
                    </a:lnR>
                    <a:lnT>
                      <a:noFill/>
                    </a:lnT>
                    <a:lnB>
                      <a:noFill/>
                    </a:lnB>
                    <a:solidFill>
                      <a:srgbClr val="EEEEEE"/>
                    </a:solidFill>
                  </a:tcPr>
                </a:tc>
                <a:tc>
                  <a:txBody>
                    <a:bodyPr/>
                    <a:lstStyle/>
                    <a:p>
                      <a:pPr algn="ctr"/>
                      <a:r>
                        <a:rPr lang="en-AU" sz="1200" b="1">
                          <a:effectLst/>
                        </a:rPr>
                        <a:t>Location</a:t>
                      </a:r>
                      <a:endParaRPr lang="en-AU" sz="1200"/>
                    </a:p>
                  </a:txBody>
                  <a:tcPr marL="12948" marR="12948" marT="12948" marB="12948" anchor="ctr">
                    <a:lnL>
                      <a:noFill/>
                    </a:lnL>
                    <a:lnR>
                      <a:noFill/>
                    </a:lnR>
                    <a:lnT>
                      <a:noFill/>
                    </a:lnT>
                    <a:lnB>
                      <a:noFill/>
                    </a:lnB>
                    <a:solidFill>
                      <a:srgbClr val="EEEEEE"/>
                    </a:solidFill>
                  </a:tcPr>
                </a:tc>
              </a:tr>
              <a:tr h="373935">
                <a:tc>
                  <a:txBody>
                    <a:bodyPr/>
                    <a:lstStyle/>
                    <a:p>
                      <a:pPr algn="ctr"/>
                      <a:r>
                        <a:rPr lang="en-AU" sz="1200"/>
                        <a:t>Aamir Cheema</a:t>
                      </a:r>
                    </a:p>
                  </a:txBody>
                  <a:tcPr marL="12948" marR="12948" marT="12948" marB="12948" anchor="ctr">
                    <a:lnL>
                      <a:noFill/>
                    </a:lnL>
                    <a:lnR>
                      <a:noFill/>
                    </a:lnR>
                    <a:lnT>
                      <a:noFill/>
                    </a:lnT>
                    <a:lnB>
                      <a:noFill/>
                    </a:lnB>
                    <a:solidFill>
                      <a:srgbClr val="EEEEEE"/>
                    </a:solidFill>
                  </a:tcPr>
                </a:tc>
                <a:tc>
                  <a:txBody>
                    <a:bodyPr/>
                    <a:lstStyle/>
                    <a:p>
                      <a:pPr algn="ctr"/>
                      <a:r>
                        <a:rPr lang="en-AU" sz="1200"/>
                        <a:t>Monday, 24-Oct-2016</a:t>
                      </a:r>
                    </a:p>
                  </a:txBody>
                  <a:tcPr marL="12948" marR="12948" marT="12948" marB="12948" anchor="ctr">
                    <a:lnL>
                      <a:noFill/>
                    </a:lnL>
                    <a:lnR>
                      <a:noFill/>
                    </a:lnR>
                    <a:lnT>
                      <a:noFill/>
                    </a:lnT>
                    <a:lnB>
                      <a:noFill/>
                    </a:lnB>
                    <a:solidFill>
                      <a:srgbClr val="EEEEEE"/>
                    </a:solidFill>
                  </a:tcPr>
                </a:tc>
                <a:tc>
                  <a:txBody>
                    <a:bodyPr/>
                    <a:lstStyle/>
                    <a:p>
                      <a:pPr algn="ctr"/>
                      <a:r>
                        <a:rPr lang="en-AU" sz="1200"/>
                        <a:t>4-5 pm</a:t>
                      </a:r>
                    </a:p>
                  </a:txBody>
                  <a:tcPr marL="12948" marR="12948" marT="12948" marB="12948" anchor="ctr">
                    <a:lnL>
                      <a:noFill/>
                    </a:lnL>
                    <a:lnR>
                      <a:noFill/>
                    </a:lnR>
                    <a:lnT>
                      <a:noFill/>
                    </a:lnT>
                    <a:lnB>
                      <a:noFill/>
                    </a:lnB>
                    <a:solidFill>
                      <a:srgbClr val="EEEEEE"/>
                    </a:solidFill>
                  </a:tcPr>
                </a:tc>
                <a:tc>
                  <a:txBody>
                    <a:bodyPr/>
                    <a:lstStyle/>
                    <a:p>
                      <a:pPr algn="ctr"/>
                      <a:r>
                        <a:rPr lang="en-AU" sz="1200"/>
                        <a:t>Room 113, 25 Exhibition Walk</a:t>
                      </a:r>
                    </a:p>
                  </a:txBody>
                  <a:tcPr marL="12948" marR="12948" marT="12948" marB="12948" anchor="ctr">
                    <a:lnL>
                      <a:noFill/>
                    </a:lnL>
                    <a:lnR>
                      <a:noFill/>
                    </a:lnR>
                    <a:lnT>
                      <a:noFill/>
                    </a:lnT>
                    <a:lnB>
                      <a:noFill/>
                    </a:lnB>
                    <a:solidFill>
                      <a:srgbClr val="EEEEEE"/>
                    </a:solidFill>
                  </a:tcPr>
                </a:tc>
              </a:tr>
              <a:tr h="355508">
                <a:tc>
                  <a:txBody>
                    <a:bodyPr/>
                    <a:lstStyle/>
                    <a:p>
                      <a:pPr algn="ctr"/>
                      <a:r>
                        <a:rPr lang="en-AU" sz="1200"/>
                        <a:t>Han Phan</a:t>
                      </a:r>
                    </a:p>
                  </a:txBody>
                  <a:tcPr marL="12948" marR="12948" marT="12948" marB="12948" anchor="ctr">
                    <a:lnL>
                      <a:noFill/>
                    </a:lnL>
                    <a:lnR>
                      <a:noFill/>
                    </a:lnR>
                    <a:lnT>
                      <a:noFill/>
                    </a:lnT>
                    <a:lnB>
                      <a:noFill/>
                    </a:lnB>
                    <a:solidFill>
                      <a:srgbClr val="EEEEEE"/>
                    </a:solidFill>
                  </a:tcPr>
                </a:tc>
                <a:tc>
                  <a:txBody>
                    <a:bodyPr/>
                    <a:lstStyle/>
                    <a:p>
                      <a:pPr algn="ctr"/>
                      <a:r>
                        <a:rPr lang="en-AU" sz="1200"/>
                        <a:t>Tuesday, 25-Oct-2016</a:t>
                      </a:r>
                    </a:p>
                  </a:txBody>
                  <a:tcPr marL="12948" marR="12948" marT="12948" marB="12948" anchor="ctr">
                    <a:lnL>
                      <a:noFill/>
                    </a:lnL>
                    <a:lnR>
                      <a:noFill/>
                    </a:lnR>
                    <a:lnT>
                      <a:noFill/>
                    </a:lnT>
                    <a:lnB>
                      <a:noFill/>
                    </a:lnB>
                    <a:solidFill>
                      <a:srgbClr val="EEEEEE"/>
                    </a:solidFill>
                  </a:tcPr>
                </a:tc>
                <a:tc>
                  <a:txBody>
                    <a:bodyPr/>
                    <a:lstStyle/>
                    <a:p>
                      <a:pPr algn="ctr"/>
                      <a:r>
                        <a:rPr lang="en-AU" sz="1200"/>
                        <a:t>1-2 pm</a:t>
                      </a:r>
                    </a:p>
                  </a:txBody>
                  <a:tcPr marL="12948" marR="12948" marT="12948" marB="12948" anchor="ctr">
                    <a:lnL>
                      <a:noFill/>
                    </a:lnL>
                    <a:lnR>
                      <a:noFill/>
                    </a:lnR>
                    <a:lnT>
                      <a:noFill/>
                    </a:lnT>
                    <a:lnB>
                      <a:noFill/>
                    </a:lnB>
                    <a:solidFill>
                      <a:srgbClr val="EEEEEE"/>
                    </a:solidFill>
                  </a:tcPr>
                </a:tc>
                <a:tc>
                  <a:txBody>
                    <a:bodyPr/>
                    <a:lstStyle/>
                    <a:p>
                      <a:pPr algn="ctr"/>
                      <a:r>
                        <a:rPr lang="en-AU" sz="1200"/>
                        <a:t>TBA</a:t>
                      </a:r>
                    </a:p>
                  </a:txBody>
                  <a:tcPr marL="12948" marR="12948" marT="12948" marB="12948" anchor="ctr">
                    <a:lnL>
                      <a:noFill/>
                    </a:lnL>
                    <a:lnR>
                      <a:noFill/>
                    </a:lnR>
                    <a:lnT>
                      <a:noFill/>
                    </a:lnT>
                    <a:lnB>
                      <a:noFill/>
                    </a:lnB>
                    <a:solidFill>
                      <a:srgbClr val="EEEEEE"/>
                    </a:solidFill>
                  </a:tcPr>
                </a:tc>
              </a:tr>
              <a:tr h="373935">
                <a:tc>
                  <a:txBody>
                    <a:bodyPr/>
                    <a:lstStyle/>
                    <a:p>
                      <a:pPr algn="ctr"/>
                      <a:r>
                        <a:rPr lang="en-AU" sz="1200"/>
                        <a:t>Aamir Cheema</a:t>
                      </a:r>
                    </a:p>
                  </a:txBody>
                  <a:tcPr marL="12948" marR="12948" marT="12948" marB="12948" anchor="ctr">
                    <a:lnL>
                      <a:noFill/>
                    </a:lnL>
                    <a:lnR>
                      <a:noFill/>
                    </a:lnR>
                    <a:lnT>
                      <a:noFill/>
                    </a:lnT>
                    <a:lnB>
                      <a:noFill/>
                    </a:lnB>
                    <a:solidFill>
                      <a:srgbClr val="EEEEEE"/>
                    </a:solidFill>
                  </a:tcPr>
                </a:tc>
                <a:tc>
                  <a:txBody>
                    <a:bodyPr/>
                    <a:lstStyle/>
                    <a:p>
                      <a:pPr algn="ctr"/>
                      <a:r>
                        <a:rPr lang="en-AU" sz="1200"/>
                        <a:t>Wednesdsay, 26-Oct-2016</a:t>
                      </a:r>
                    </a:p>
                  </a:txBody>
                  <a:tcPr marL="12948" marR="12948" marT="12948" marB="12948" anchor="ctr">
                    <a:lnL>
                      <a:noFill/>
                    </a:lnL>
                    <a:lnR>
                      <a:noFill/>
                    </a:lnR>
                    <a:lnT>
                      <a:noFill/>
                    </a:lnT>
                    <a:lnB>
                      <a:noFill/>
                    </a:lnB>
                    <a:solidFill>
                      <a:srgbClr val="EEEEEE"/>
                    </a:solidFill>
                  </a:tcPr>
                </a:tc>
                <a:tc>
                  <a:txBody>
                    <a:bodyPr/>
                    <a:lstStyle/>
                    <a:p>
                      <a:pPr algn="ctr"/>
                      <a:r>
                        <a:rPr lang="en-AU" sz="1200"/>
                        <a:t>3-4 pm</a:t>
                      </a:r>
                    </a:p>
                  </a:txBody>
                  <a:tcPr marL="12948" marR="12948" marT="12948" marB="12948" anchor="ctr">
                    <a:lnL>
                      <a:noFill/>
                    </a:lnL>
                    <a:lnR>
                      <a:noFill/>
                    </a:lnR>
                    <a:lnT>
                      <a:noFill/>
                    </a:lnT>
                    <a:lnB>
                      <a:noFill/>
                    </a:lnB>
                    <a:solidFill>
                      <a:srgbClr val="EEEEEE"/>
                    </a:solidFill>
                  </a:tcPr>
                </a:tc>
                <a:tc>
                  <a:txBody>
                    <a:bodyPr/>
                    <a:lstStyle/>
                    <a:p>
                      <a:pPr algn="ctr"/>
                      <a:r>
                        <a:rPr lang="en-AU" sz="1200"/>
                        <a:t>Room 113, 25 Exhibition Walk</a:t>
                      </a:r>
                    </a:p>
                  </a:txBody>
                  <a:tcPr marL="12948" marR="12948" marT="12948" marB="12948" anchor="ctr">
                    <a:lnL>
                      <a:noFill/>
                    </a:lnL>
                    <a:lnR>
                      <a:noFill/>
                    </a:lnR>
                    <a:lnT>
                      <a:noFill/>
                    </a:lnT>
                    <a:lnB>
                      <a:noFill/>
                    </a:lnB>
                    <a:solidFill>
                      <a:srgbClr val="EEEEEE"/>
                    </a:solidFill>
                  </a:tcPr>
                </a:tc>
              </a:tr>
              <a:tr h="373935">
                <a:tc>
                  <a:txBody>
                    <a:bodyPr/>
                    <a:lstStyle/>
                    <a:p>
                      <a:pPr algn="ctr"/>
                      <a:r>
                        <a:rPr lang="en-AU" sz="1200"/>
                        <a:t>Aamir Cheema</a:t>
                      </a:r>
                    </a:p>
                  </a:txBody>
                  <a:tcPr marL="12948" marR="12948" marT="12948" marB="12948" anchor="ctr">
                    <a:lnL>
                      <a:noFill/>
                    </a:lnL>
                    <a:lnR>
                      <a:noFill/>
                    </a:lnR>
                    <a:lnT>
                      <a:noFill/>
                    </a:lnT>
                    <a:lnB>
                      <a:noFill/>
                    </a:lnB>
                    <a:solidFill>
                      <a:srgbClr val="EEEEEE"/>
                    </a:solidFill>
                  </a:tcPr>
                </a:tc>
                <a:tc>
                  <a:txBody>
                    <a:bodyPr/>
                    <a:lstStyle/>
                    <a:p>
                      <a:pPr algn="ctr"/>
                      <a:r>
                        <a:rPr lang="en-AU" sz="1200"/>
                        <a:t>Thursday, 27-Oct-2016</a:t>
                      </a:r>
                    </a:p>
                  </a:txBody>
                  <a:tcPr marL="12948" marR="12948" marT="12948" marB="12948" anchor="ctr">
                    <a:lnL>
                      <a:noFill/>
                    </a:lnL>
                    <a:lnR>
                      <a:noFill/>
                    </a:lnR>
                    <a:lnT>
                      <a:noFill/>
                    </a:lnT>
                    <a:lnB>
                      <a:noFill/>
                    </a:lnB>
                    <a:solidFill>
                      <a:srgbClr val="EEEEEE"/>
                    </a:solidFill>
                  </a:tcPr>
                </a:tc>
                <a:tc>
                  <a:txBody>
                    <a:bodyPr/>
                    <a:lstStyle/>
                    <a:p>
                      <a:pPr algn="ctr"/>
                      <a:r>
                        <a:rPr lang="en-AU" sz="1200"/>
                        <a:t>4-5 pm</a:t>
                      </a:r>
                    </a:p>
                  </a:txBody>
                  <a:tcPr marL="12948" marR="12948" marT="12948" marB="12948" anchor="ctr">
                    <a:lnL>
                      <a:noFill/>
                    </a:lnL>
                    <a:lnR>
                      <a:noFill/>
                    </a:lnR>
                    <a:lnT>
                      <a:noFill/>
                    </a:lnT>
                    <a:lnB>
                      <a:noFill/>
                    </a:lnB>
                    <a:solidFill>
                      <a:srgbClr val="EEEEEE"/>
                    </a:solidFill>
                  </a:tcPr>
                </a:tc>
                <a:tc>
                  <a:txBody>
                    <a:bodyPr/>
                    <a:lstStyle/>
                    <a:p>
                      <a:pPr algn="ctr"/>
                      <a:r>
                        <a:rPr lang="en-AU" sz="1200"/>
                        <a:t>Room 113, 25 Exhibition Walk</a:t>
                      </a:r>
                    </a:p>
                  </a:txBody>
                  <a:tcPr marL="12948" marR="12948" marT="12948" marB="12948" anchor="ctr">
                    <a:lnL>
                      <a:noFill/>
                    </a:lnL>
                    <a:lnR>
                      <a:noFill/>
                    </a:lnR>
                    <a:lnT>
                      <a:noFill/>
                    </a:lnT>
                    <a:lnB>
                      <a:noFill/>
                    </a:lnB>
                    <a:solidFill>
                      <a:srgbClr val="EEEEEE"/>
                    </a:solidFill>
                  </a:tcPr>
                </a:tc>
              </a:tr>
              <a:tr h="373935">
                <a:tc>
                  <a:txBody>
                    <a:bodyPr/>
                    <a:lstStyle/>
                    <a:p>
                      <a:pPr algn="ctr"/>
                      <a:r>
                        <a:rPr lang="en-AU" sz="1200"/>
                        <a:t>Aamir Cheema</a:t>
                      </a:r>
                    </a:p>
                  </a:txBody>
                  <a:tcPr marL="12948" marR="12948" marT="12948" marB="12948" anchor="ctr">
                    <a:lnL>
                      <a:noFill/>
                    </a:lnL>
                    <a:lnR>
                      <a:noFill/>
                    </a:lnR>
                    <a:lnT>
                      <a:noFill/>
                    </a:lnT>
                    <a:lnB>
                      <a:noFill/>
                    </a:lnB>
                    <a:solidFill>
                      <a:srgbClr val="EEEEEE"/>
                    </a:solidFill>
                  </a:tcPr>
                </a:tc>
                <a:tc>
                  <a:txBody>
                    <a:bodyPr/>
                    <a:lstStyle/>
                    <a:p>
                      <a:pPr algn="ctr"/>
                      <a:r>
                        <a:rPr lang="en-AU" sz="1200"/>
                        <a:t>Friday, 28-Oct-2016</a:t>
                      </a:r>
                    </a:p>
                  </a:txBody>
                  <a:tcPr marL="12948" marR="12948" marT="12948" marB="12948" anchor="ctr">
                    <a:lnL>
                      <a:noFill/>
                    </a:lnL>
                    <a:lnR>
                      <a:noFill/>
                    </a:lnR>
                    <a:lnT>
                      <a:noFill/>
                    </a:lnT>
                    <a:lnB>
                      <a:noFill/>
                    </a:lnB>
                    <a:solidFill>
                      <a:srgbClr val="EEEEEE"/>
                    </a:solidFill>
                  </a:tcPr>
                </a:tc>
                <a:tc>
                  <a:txBody>
                    <a:bodyPr/>
                    <a:lstStyle/>
                    <a:p>
                      <a:pPr algn="ctr"/>
                      <a:r>
                        <a:rPr lang="en-AU" sz="1200"/>
                        <a:t>2-3 pm</a:t>
                      </a:r>
                    </a:p>
                  </a:txBody>
                  <a:tcPr marL="12948" marR="12948" marT="12948" marB="12948" anchor="ctr">
                    <a:lnL>
                      <a:noFill/>
                    </a:lnL>
                    <a:lnR>
                      <a:noFill/>
                    </a:lnR>
                    <a:lnT>
                      <a:noFill/>
                    </a:lnT>
                    <a:lnB>
                      <a:noFill/>
                    </a:lnB>
                    <a:solidFill>
                      <a:srgbClr val="EEEEEE"/>
                    </a:solidFill>
                  </a:tcPr>
                </a:tc>
                <a:tc>
                  <a:txBody>
                    <a:bodyPr/>
                    <a:lstStyle/>
                    <a:p>
                      <a:pPr algn="ctr"/>
                      <a:r>
                        <a:rPr lang="en-AU" sz="1200"/>
                        <a:t>Room 113, 25 Exhibition Walk</a:t>
                      </a:r>
                    </a:p>
                  </a:txBody>
                  <a:tcPr marL="12948" marR="12948" marT="12948" marB="12948" anchor="ctr">
                    <a:lnL>
                      <a:noFill/>
                    </a:lnL>
                    <a:lnR>
                      <a:noFill/>
                    </a:lnR>
                    <a:lnT>
                      <a:noFill/>
                    </a:lnT>
                    <a:lnB>
                      <a:noFill/>
                    </a:lnB>
                    <a:solidFill>
                      <a:srgbClr val="EEEEEE"/>
                    </a:solidFill>
                  </a:tcPr>
                </a:tc>
              </a:tr>
              <a:tr h="373935">
                <a:tc>
                  <a:txBody>
                    <a:bodyPr/>
                    <a:lstStyle/>
                    <a:p>
                      <a:pPr algn="ctr"/>
                      <a:r>
                        <a:rPr lang="en-AU" sz="1200"/>
                        <a:t>Chaluka Salgado</a:t>
                      </a:r>
                    </a:p>
                  </a:txBody>
                  <a:tcPr marL="12948" marR="12948" marT="12948" marB="12948" anchor="ctr">
                    <a:lnL>
                      <a:noFill/>
                    </a:lnL>
                    <a:lnR>
                      <a:noFill/>
                    </a:lnR>
                    <a:lnT>
                      <a:noFill/>
                    </a:lnT>
                    <a:lnB>
                      <a:noFill/>
                    </a:lnB>
                    <a:solidFill>
                      <a:srgbClr val="EEEEEE"/>
                    </a:solidFill>
                  </a:tcPr>
                </a:tc>
                <a:tc>
                  <a:txBody>
                    <a:bodyPr/>
                    <a:lstStyle/>
                    <a:p>
                      <a:pPr algn="ctr"/>
                      <a:r>
                        <a:rPr lang="en-AU" sz="1200"/>
                        <a:t>Tuesday 01-Nov-2016</a:t>
                      </a:r>
                    </a:p>
                  </a:txBody>
                  <a:tcPr marL="12948" marR="12948" marT="12948" marB="12948" anchor="ctr">
                    <a:lnL>
                      <a:noFill/>
                    </a:lnL>
                    <a:lnR>
                      <a:noFill/>
                    </a:lnR>
                    <a:lnT>
                      <a:noFill/>
                    </a:lnT>
                    <a:lnB>
                      <a:noFill/>
                    </a:lnB>
                    <a:solidFill>
                      <a:srgbClr val="EEEEEE"/>
                    </a:solidFill>
                  </a:tcPr>
                </a:tc>
                <a:tc>
                  <a:txBody>
                    <a:bodyPr/>
                    <a:lstStyle/>
                    <a:p>
                      <a:pPr algn="ctr"/>
                      <a:r>
                        <a:rPr lang="en-AU" sz="1200"/>
                        <a:t>11-12  pm</a:t>
                      </a:r>
                    </a:p>
                  </a:txBody>
                  <a:tcPr marL="12948" marR="12948" marT="12948" marB="12948" anchor="ctr">
                    <a:lnL>
                      <a:noFill/>
                    </a:lnL>
                    <a:lnR>
                      <a:noFill/>
                    </a:lnR>
                    <a:lnT>
                      <a:noFill/>
                    </a:lnT>
                    <a:lnB>
                      <a:noFill/>
                    </a:lnB>
                    <a:solidFill>
                      <a:srgbClr val="EEEEEE"/>
                    </a:solidFill>
                  </a:tcPr>
                </a:tc>
                <a:tc>
                  <a:txBody>
                    <a:bodyPr/>
                    <a:lstStyle/>
                    <a:p>
                      <a:pPr algn="ctr"/>
                      <a:r>
                        <a:rPr lang="en-AU" sz="1200"/>
                        <a:t>Room G20, 14 Rainforest Walk</a:t>
                      </a:r>
                    </a:p>
                  </a:txBody>
                  <a:tcPr marL="12948" marR="12948" marT="12948" marB="12948" anchor="ctr">
                    <a:lnL>
                      <a:noFill/>
                    </a:lnL>
                    <a:lnR>
                      <a:noFill/>
                    </a:lnR>
                    <a:lnT>
                      <a:noFill/>
                    </a:lnT>
                    <a:lnB>
                      <a:noFill/>
                    </a:lnB>
                    <a:solidFill>
                      <a:srgbClr val="EEEEEE"/>
                    </a:solidFill>
                  </a:tcPr>
                </a:tc>
              </a:tr>
              <a:tr h="373935">
                <a:tc>
                  <a:txBody>
                    <a:bodyPr/>
                    <a:lstStyle/>
                    <a:p>
                      <a:pPr algn="ctr"/>
                      <a:r>
                        <a:rPr lang="en-AU" sz="1200"/>
                        <a:t>Ammar Sohail</a:t>
                      </a:r>
                    </a:p>
                  </a:txBody>
                  <a:tcPr marL="12948" marR="12948" marT="12948" marB="12948" anchor="ctr">
                    <a:lnL>
                      <a:noFill/>
                    </a:lnL>
                    <a:lnR>
                      <a:noFill/>
                    </a:lnR>
                    <a:lnT>
                      <a:noFill/>
                    </a:lnT>
                    <a:lnB>
                      <a:noFill/>
                    </a:lnB>
                    <a:solidFill>
                      <a:srgbClr val="EEEEEE"/>
                    </a:solidFill>
                  </a:tcPr>
                </a:tc>
                <a:tc>
                  <a:txBody>
                    <a:bodyPr/>
                    <a:lstStyle/>
                    <a:p>
                      <a:pPr algn="ctr"/>
                      <a:r>
                        <a:rPr lang="en-AU" sz="1200"/>
                        <a:t>Wednesday, 02-Nov-2016</a:t>
                      </a:r>
                    </a:p>
                  </a:txBody>
                  <a:tcPr marL="12948" marR="12948" marT="12948" marB="12948" anchor="ctr">
                    <a:lnL>
                      <a:noFill/>
                    </a:lnL>
                    <a:lnR>
                      <a:noFill/>
                    </a:lnR>
                    <a:lnT>
                      <a:noFill/>
                    </a:lnT>
                    <a:lnB>
                      <a:noFill/>
                    </a:lnB>
                    <a:solidFill>
                      <a:srgbClr val="EEEEEE"/>
                    </a:solidFill>
                  </a:tcPr>
                </a:tc>
                <a:tc>
                  <a:txBody>
                    <a:bodyPr/>
                    <a:lstStyle/>
                    <a:p>
                      <a:pPr algn="ctr"/>
                      <a:r>
                        <a:rPr lang="en-AU" sz="1200"/>
                        <a:t>11-12 pm</a:t>
                      </a:r>
                    </a:p>
                  </a:txBody>
                  <a:tcPr marL="12948" marR="12948" marT="12948" marB="12948" anchor="ctr">
                    <a:lnL>
                      <a:noFill/>
                    </a:lnL>
                    <a:lnR>
                      <a:noFill/>
                    </a:lnR>
                    <a:lnT>
                      <a:noFill/>
                    </a:lnT>
                    <a:lnB>
                      <a:noFill/>
                    </a:lnB>
                    <a:solidFill>
                      <a:srgbClr val="EEEEEE"/>
                    </a:solidFill>
                  </a:tcPr>
                </a:tc>
                <a:tc>
                  <a:txBody>
                    <a:bodyPr/>
                    <a:lstStyle/>
                    <a:p>
                      <a:pPr algn="ctr"/>
                      <a:r>
                        <a:rPr lang="en-AU" sz="1200"/>
                        <a:t>Room G20, 14 Rainforest Walk</a:t>
                      </a:r>
                    </a:p>
                  </a:txBody>
                  <a:tcPr marL="12948" marR="12948" marT="12948" marB="12948" anchor="ctr">
                    <a:lnL>
                      <a:noFill/>
                    </a:lnL>
                    <a:lnR>
                      <a:noFill/>
                    </a:lnR>
                    <a:lnT>
                      <a:noFill/>
                    </a:lnT>
                    <a:lnB>
                      <a:noFill/>
                    </a:lnB>
                    <a:solidFill>
                      <a:srgbClr val="EEEEEE"/>
                    </a:solidFill>
                  </a:tcPr>
                </a:tc>
              </a:tr>
              <a:tr h="373935">
                <a:tc>
                  <a:txBody>
                    <a:bodyPr/>
                    <a:lstStyle/>
                    <a:p>
                      <a:pPr algn="ctr"/>
                      <a:r>
                        <a:rPr lang="en-AU" sz="1200"/>
                        <a:t>Ammar Sohail</a:t>
                      </a:r>
                    </a:p>
                  </a:txBody>
                  <a:tcPr marL="12948" marR="12948" marT="12948" marB="12948" anchor="ctr">
                    <a:lnL>
                      <a:noFill/>
                    </a:lnL>
                    <a:lnR>
                      <a:noFill/>
                    </a:lnR>
                    <a:lnT>
                      <a:noFill/>
                    </a:lnT>
                    <a:lnB>
                      <a:noFill/>
                    </a:lnB>
                    <a:solidFill>
                      <a:srgbClr val="EEEEEE"/>
                    </a:solidFill>
                  </a:tcPr>
                </a:tc>
                <a:tc>
                  <a:txBody>
                    <a:bodyPr/>
                    <a:lstStyle/>
                    <a:p>
                      <a:pPr algn="ctr"/>
                      <a:r>
                        <a:rPr lang="en-AU" sz="1200"/>
                        <a:t>Thursday, 03-Nov-2016</a:t>
                      </a:r>
                    </a:p>
                  </a:txBody>
                  <a:tcPr marL="12948" marR="12948" marT="12948" marB="12948" anchor="ctr">
                    <a:lnL>
                      <a:noFill/>
                    </a:lnL>
                    <a:lnR>
                      <a:noFill/>
                    </a:lnR>
                    <a:lnT>
                      <a:noFill/>
                    </a:lnT>
                    <a:lnB>
                      <a:noFill/>
                    </a:lnB>
                    <a:solidFill>
                      <a:srgbClr val="EEEEEE"/>
                    </a:solidFill>
                  </a:tcPr>
                </a:tc>
                <a:tc>
                  <a:txBody>
                    <a:bodyPr/>
                    <a:lstStyle/>
                    <a:p>
                      <a:pPr algn="ctr"/>
                      <a:r>
                        <a:rPr lang="en-AU" sz="1200"/>
                        <a:t>11-1 pm </a:t>
                      </a:r>
                    </a:p>
                  </a:txBody>
                  <a:tcPr marL="12948" marR="12948" marT="12948" marB="12948" anchor="ctr">
                    <a:lnL>
                      <a:noFill/>
                    </a:lnL>
                    <a:lnR>
                      <a:noFill/>
                    </a:lnR>
                    <a:lnT>
                      <a:noFill/>
                    </a:lnT>
                    <a:lnB>
                      <a:noFill/>
                    </a:lnB>
                    <a:solidFill>
                      <a:srgbClr val="EEEEEE"/>
                    </a:solidFill>
                  </a:tcPr>
                </a:tc>
                <a:tc>
                  <a:txBody>
                    <a:bodyPr/>
                    <a:lstStyle/>
                    <a:p>
                      <a:pPr algn="ctr"/>
                      <a:r>
                        <a:rPr lang="en-AU" sz="1200"/>
                        <a:t>Room G20, 14 Rainforest Walk</a:t>
                      </a:r>
                    </a:p>
                  </a:txBody>
                  <a:tcPr marL="12948" marR="12948" marT="12948" marB="12948" anchor="ctr">
                    <a:lnL>
                      <a:noFill/>
                    </a:lnL>
                    <a:lnR>
                      <a:noFill/>
                    </a:lnR>
                    <a:lnT>
                      <a:noFill/>
                    </a:lnT>
                    <a:lnB>
                      <a:noFill/>
                    </a:lnB>
                    <a:solidFill>
                      <a:srgbClr val="EEEEEE"/>
                    </a:solidFill>
                  </a:tcPr>
                </a:tc>
              </a:tr>
              <a:tr h="373935">
                <a:tc>
                  <a:txBody>
                    <a:bodyPr/>
                    <a:lstStyle/>
                    <a:p>
                      <a:pPr algn="ctr"/>
                      <a:r>
                        <a:rPr lang="en-AU" sz="1200"/>
                        <a:t>Chaluka Salgado</a:t>
                      </a:r>
                    </a:p>
                  </a:txBody>
                  <a:tcPr marL="12948" marR="12948" marT="12948" marB="12948" anchor="ctr">
                    <a:lnL>
                      <a:noFill/>
                    </a:lnL>
                    <a:lnR>
                      <a:noFill/>
                    </a:lnR>
                    <a:lnT>
                      <a:noFill/>
                    </a:lnT>
                    <a:lnB>
                      <a:noFill/>
                    </a:lnB>
                    <a:solidFill>
                      <a:srgbClr val="EEEEEE"/>
                    </a:solidFill>
                  </a:tcPr>
                </a:tc>
                <a:tc>
                  <a:txBody>
                    <a:bodyPr/>
                    <a:lstStyle/>
                    <a:p>
                      <a:pPr algn="ctr"/>
                      <a:r>
                        <a:rPr lang="en-AU" sz="1200"/>
                        <a:t>Friday, 04-Nov-2016</a:t>
                      </a:r>
                    </a:p>
                  </a:txBody>
                  <a:tcPr marL="12948" marR="12948" marT="12948" marB="12948" anchor="ctr">
                    <a:lnL>
                      <a:noFill/>
                    </a:lnL>
                    <a:lnR>
                      <a:noFill/>
                    </a:lnR>
                    <a:lnT>
                      <a:noFill/>
                    </a:lnT>
                    <a:lnB>
                      <a:noFill/>
                    </a:lnB>
                    <a:solidFill>
                      <a:srgbClr val="EEEEEE"/>
                    </a:solidFill>
                  </a:tcPr>
                </a:tc>
                <a:tc>
                  <a:txBody>
                    <a:bodyPr/>
                    <a:lstStyle/>
                    <a:p>
                      <a:pPr algn="ctr"/>
                      <a:r>
                        <a:rPr lang="en-AU" sz="1200"/>
                        <a:t>11-1 pm</a:t>
                      </a:r>
                    </a:p>
                  </a:txBody>
                  <a:tcPr marL="12948" marR="12948" marT="12948" marB="12948" anchor="ctr">
                    <a:lnL>
                      <a:noFill/>
                    </a:lnL>
                    <a:lnR>
                      <a:noFill/>
                    </a:lnR>
                    <a:lnT>
                      <a:noFill/>
                    </a:lnT>
                    <a:lnB>
                      <a:noFill/>
                    </a:lnB>
                    <a:solidFill>
                      <a:srgbClr val="EEEEEE"/>
                    </a:solidFill>
                  </a:tcPr>
                </a:tc>
                <a:tc>
                  <a:txBody>
                    <a:bodyPr/>
                    <a:lstStyle/>
                    <a:p>
                      <a:pPr algn="ctr"/>
                      <a:r>
                        <a:rPr lang="en-AU" sz="1200"/>
                        <a:t>Room G20, 14 Rainforest Walk</a:t>
                      </a:r>
                    </a:p>
                  </a:txBody>
                  <a:tcPr marL="12948" marR="12948" marT="12948" marB="12948" anchor="ctr">
                    <a:lnL>
                      <a:noFill/>
                    </a:lnL>
                    <a:lnR>
                      <a:noFill/>
                    </a:lnR>
                    <a:lnT>
                      <a:noFill/>
                    </a:lnT>
                    <a:lnB>
                      <a:noFill/>
                    </a:lnB>
                    <a:solidFill>
                      <a:srgbClr val="EEEEEE"/>
                    </a:solidFill>
                  </a:tcPr>
                </a:tc>
              </a:tr>
              <a:tr h="373935">
                <a:tc>
                  <a:txBody>
                    <a:bodyPr/>
                    <a:lstStyle/>
                    <a:p>
                      <a:pPr algn="ctr"/>
                      <a:r>
                        <a:rPr lang="en-AU" sz="1200"/>
                        <a:t>Aamir Cheema</a:t>
                      </a:r>
                    </a:p>
                  </a:txBody>
                  <a:tcPr marL="12948" marR="12948" marT="12948" marB="12948" anchor="ctr">
                    <a:lnL>
                      <a:noFill/>
                    </a:lnL>
                    <a:lnR>
                      <a:noFill/>
                    </a:lnR>
                    <a:lnT>
                      <a:noFill/>
                    </a:lnT>
                    <a:lnB>
                      <a:noFill/>
                    </a:lnB>
                    <a:solidFill>
                      <a:srgbClr val="EEEEEE"/>
                    </a:solidFill>
                  </a:tcPr>
                </a:tc>
                <a:tc>
                  <a:txBody>
                    <a:bodyPr/>
                    <a:lstStyle/>
                    <a:p>
                      <a:pPr algn="ctr"/>
                      <a:r>
                        <a:rPr lang="en-AU" sz="1200"/>
                        <a:t>Monday,  07-Nov-2016</a:t>
                      </a:r>
                    </a:p>
                  </a:txBody>
                  <a:tcPr marL="12948" marR="12948" marT="12948" marB="12948" anchor="ctr">
                    <a:lnL>
                      <a:noFill/>
                    </a:lnL>
                    <a:lnR>
                      <a:noFill/>
                    </a:lnR>
                    <a:lnT>
                      <a:noFill/>
                    </a:lnT>
                    <a:lnB>
                      <a:noFill/>
                    </a:lnB>
                    <a:solidFill>
                      <a:srgbClr val="EEEEEE"/>
                    </a:solidFill>
                  </a:tcPr>
                </a:tc>
                <a:tc>
                  <a:txBody>
                    <a:bodyPr/>
                    <a:lstStyle/>
                    <a:p>
                      <a:pPr algn="ctr"/>
                      <a:r>
                        <a:rPr lang="en-AU" sz="1200"/>
                        <a:t>3-5 pm</a:t>
                      </a:r>
                    </a:p>
                  </a:txBody>
                  <a:tcPr marL="12948" marR="12948" marT="12948" marB="12948" anchor="ctr">
                    <a:lnL>
                      <a:noFill/>
                    </a:lnL>
                    <a:lnR>
                      <a:noFill/>
                    </a:lnR>
                    <a:lnT>
                      <a:noFill/>
                    </a:lnT>
                    <a:lnB>
                      <a:noFill/>
                    </a:lnB>
                    <a:solidFill>
                      <a:srgbClr val="EEEEEE"/>
                    </a:solidFill>
                  </a:tcPr>
                </a:tc>
                <a:tc>
                  <a:txBody>
                    <a:bodyPr/>
                    <a:lstStyle/>
                    <a:p>
                      <a:pPr algn="ctr"/>
                      <a:r>
                        <a:rPr lang="en-AU" sz="1200"/>
                        <a:t>Room G20, 14 Rainforest Walk</a:t>
                      </a:r>
                    </a:p>
                  </a:txBody>
                  <a:tcPr marL="12948" marR="12948" marT="12948" marB="12948" anchor="ctr">
                    <a:lnL>
                      <a:noFill/>
                    </a:lnL>
                    <a:lnR>
                      <a:noFill/>
                    </a:lnR>
                    <a:lnT>
                      <a:noFill/>
                    </a:lnT>
                    <a:lnB>
                      <a:noFill/>
                    </a:lnB>
                    <a:solidFill>
                      <a:srgbClr val="EEEEEE"/>
                    </a:solidFill>
                  </a:tcPr>
                </a:tc>
              </a:tr>
              <a:tr h="373935">
                <a:tc>
                  <a:txBody>
                    <a:bodyPr/>
                    <a:lstStyle/>
                    <a:p>
                      <a:pPr algn="ctr"/>
                      <a:r>
                        <a:rPr lang="en-AU" sz="1200"/>
                        <a:t>Aamir Cheema</a:t>
                      </a:r>
                    </a:p>
                  </a:txBody>
                  <a:tcPr marL="12948" marR="12948" marT="12948" marB="12948" anchor="ctr">
                    <a:lnL>
                      <a:noFill/>
                    </a:lnL>
                    <a:lnR>
                      <a:noFill/>
                    </a:lnR>
                    <a:lnT>
                      <a:noFill/>
                    </a:lnT>
                    <a:lnB>
                      <a:noFill/>
                    </a:lnB>
                    <a:solidFill>
                      <a:srgbClr val="EEEEEE"/>
                    </a:solidFill>
                  </a:tcPr>
                </a:tc>
                <a:tc>
                  <a:txBody>
                    <a:bodyPr/>
                    <a:lstStyle/>
                    <a:p>
                      <a:pPr algn="ctr"/>
                      <a:r>
                        <a:rPr lang="en-AU" sz="1200"/>
                        <a:t>Tuesday, 08-Nov-2016</a:t>
                      </a:r>
                    </a:p>
                  </a:txBody>
                  <a:tcPr marL="12948" marR="12948" marT="12948" marB="12948" anchor="ctr">
                    <a:lnL>
                      <a:noFill/>
                    </a:lnL>
                    <a:lnR>
                      <a:noFill/>
                    </a:lnR>
                    <a:lnT>
                      <a:noFill/>
                    </a:lnT>
                    <a:lnB>
                      <a:noFill/>
                    </a:lnB>
                    <a:solidFill>
                      <a:srgbClr val="EEEEEE"/>
                    </a:solidFill>
                  </a:tcPr>
                </a:tc>
                <a:tc>
                  <a:txBody>
                    <a:bodyPr/>
                    <a:lstStyle/>
                    <a:p>
                      <a:pPr algn="ctr"/>
                      <a:r>
                        <a:rPr lang="en-AU" sz="1200"/>
                        <a:t>11- 12 pm</a:t>
                      </a:r>
                    </a:p>
                  </a:txBody>
                  <a:tcPr marL="12948" marR="12948" marT="12948" marB="12948" anchor="ctr">
                    <a:lnL>
                      <a:noFill/>
                    </a:lnL>
                    <a:lnR>
                      <a:noFill/>
                    </a:lnR>
                    <a:lnT>
                      <a:noFill/>
                    </a:lnT>
                    <a:lnB>
                      <a:noFill/>
                    </a:lnB>
                    <a:solidFill>
                      <a:srgbClr val="EEEEEE"/>
                    </a:solidFill>
                  </a:tcPr>
                </a:tc>
                <a:tc>
                  <a:txBody>
                    <a:bodyPr/>
                    <a:lstStyle/>
                    <a:p>
                      <a:pPr algn="ctr"/>
                      <a:r>
                        <a:rPr lang="en-AU" sz="1200" dirty="0"/>
                        <a:t>Room G20, 14 Rainforest Walk</a:t>
                      </a:r>
                    </a:p>
                  </a:txBody>
                  <a:tcPr marL="12948" marR="12948" marT="12948" marB="12948" anchor="ctr">
                    <a:lnL>
                      <a:noFill/>
                    </a:lnL>
                    <a:lnR>
                      <a:noFill/>
                    </a:lnR>
                    <a:lnT>
                      <a:noFill/>
                    </a:lnT>
                    <a:lnB>
                      <a:noFill/>
                    </a:lnB>
                    <a:solidFill>
                      <a:srgbClr val="EEEEEE"/>
                    </a:solidFill>
                  </a:tcPr>
                </a:tc>
              </a:tr>
            </a:tbl>
          </a:graphicData>
        </a:graphic>
      </p:graphicFrame>
    </p:spTree>
    <p:extLst>
      <p:ext uri="{BB962C8B-B14F-4D97-AF65-F5344CB8AC3E}">
        <p14:creationId xmlns:p14="http://schemas.microsoft.com/office/powerpoint/2010/main" val="6156583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Consultations for Final Exam</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990600"/>
            <a:ext cx="8763000" cy="4572000"/>
          </a:xfrm>
        </p:spPr>
        <p:txBody>
          <a:bodyPr>
            <a:noAutofit/>
          </a:bodyPr>
          <a:lstStyle/>
          <a:p>
            <a:r>
              <a:rPr lang="en-AU" sz="1600" dirty="0" smtClean="0">
                <a:solidFill>
                  <a:srgbClr val="000000"/>
                </a:solidFill>
                <a:latin typeface="CMSS10"/>
              </a:rPr>
              <a:t>Don’t come to consultations in a hope to squeeze some useful information about final exam</a:t>
            </a:r>
          </a:p>
          <a:p>
            <a:pPr lvl="1"/>
            <a:r>
              <a:rPr lang="en-AU" sz="1600" dirty="0" smtClean="0">
                <a:solidFill>
                  <a:srgbClr val="FF0000"/>
                </a:solidFill>
                <a:latin typeface="CMSS10"/>
              </a:rPr>
              <a:t>Important: </a:t>
            </a:r>
            <a:r>
              <a:rPr lang="en-AU" sz="1600" dirty="0" smtClean="0">
                <a:solidFill>
                  <a:srgbClr val="000000"/>
                </a:solidFill>
                <a:latin typeface="CMSS10"/>
              </a:rPr>
              <a:t>Last night I got an accident and have lost my memory – so do not waste your energy</a:t>
            </a:r>
          </a:p>
          <a:p>
            <a:pPr lvl="1"/>
            <a:r>
              <a:rPr lang="en-AU" sz="1600" dirty="0" smtClean="0">
                <a:solidFill>
                  <a:srgbClr val="FF0000"/>
                </a:solidFill>
                <a:latin typeface="CMSS10"/>
              </a:rPr>
              <a:t>Very Important</a:t>
            </a:r>
            <a:r>
              <a:rPr lang="en-AU" sz="1600" dirty="0" smtClean="0">
                <a:solidFill>
                  <a:srgbClr val="000000"/>
                </a:solidFill>
                <a:latin typeface="CMSS10"/>
              </a:rPr>
              <a:t>: In many movies, a second accident brings the memory back. Please do not pray that I get another accident.</a:t>
            </a:r>
          </a:p>
          <a:p>
            <a:pPr lvl="1"/>
            <a:endParaRPr lang="en-AU" sz="1600" dirty="0">
              <a:solidFill>
                <a:srgbClr val="000000"/>
              </a:solidFill>
              <a:latin typeface="CMSS10"/>
            </a:endParaRPr>
          </a:p>
        </p:txBody>
      </p:sp>
    </p:spTree>
    <p:extLst>
      <p:ext uri="{BB962C8B-B14F-4D97-AF65-F5344CB8AC3E}">
        <p14:creationId xmlns:p14="http://schemas.microsoft.com/office/powerpoint/2010/main" val="20744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Reward for attending lectures</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828800"/>
            <a:ext cx="8763000" cy="4572000"/>
          </a:xfrm>
        </p:spPr>
        <p:txBody>
          <a:bodyPr>
            <a:noAutofit/>
          </a:bodyPr>
          <a:lstStyle/>
          <a:p>
            <a:r>
              <a:rPr lang="en-AU" sz="2100" dirty="0" smtClean="0">
                <a:solidFill>
                  <a:srgbClr val="000000"/>
                </a:solidFill>
                <a:latin typeface="CMSS10"/>
              </a:rPr>
              <a:t>To be given in class</a:t>
            </a:r>
          </a:p>
          <a:p>
            <a:r>
              <a:rPr lang="en-AU" sz="2100" dirty="0" smtClean="0">
                <a:solidFill>
                  <a:srgbClr val="000000"/>
                </a:solidFill>
                <a:latin typeface="CMSS10"/>
              </a:rPr>
              <a:t>Please do not tell others (those who did not attend the lecture) what kind of reward you got – let them wonder :P</a:t>
            </a:r>
          </a:p>
          <a:p>
            <a:r>
              <a:rPr lang="en-AU" sz="2100" dirty="0" smtClean="0">
                <a:solidFill>
                  <a:srgbClr val="000000"/>
                </a:solidFill>
                <a:latin typeface="CMSS10"/>
              </a:rPr>
              <a:t>If someone insists, just tell them something random so that they think they know what you got</a:t>
            </a:r>
          </a:p>
          <a:p>
            <a:pPr lvl="1"/>
            <a:r>
              <a:rPr lang="en-AU" sz="1600" dirty="0" smtClean="0">
                <a:solidFill>
                  <a:srgbClr val="000000"/>
                </a:solidFill>
                <a:latin typeface="CMSS10"/>
              </a:rPr>
              <a:t>E.g., you can say we were given chocolates</a:t>
            </a:r>
          </a:p>
        </p:txBody>
      </p:sp>
    </p:spTree>
    <p:extLst>
      <p:ext uri="{BB962C8B-B14F-4D97-AF65-F5344CB8AC3E}">
        <p14:creationId xmlns:p14="http://schemas.microsoft.com/office/powerpoint/2010/main" val="379174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Some Thoughts</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990600"/>
            <a:ext cx="8763000" cy="4572000"/>
          </a:xfrm>
        </p:spPr>
        <p:txBody>
          <a:bodyPr>
            <a:noAutofit/>
          </a:bodyPr>
          <a:lstStyle/>
          <a:p>
            <a:pPr lvl="1"/>
            <a:r>
              <a:rPr lang="en-AU" sz="2000" dirty="0" smtClean="0">
                <a:solidFill>
                  <a:srgbClr val="000000"/>
                </a:solidFill>
                <a:latin typeface="CMSS10"/>
              </a:rPr>
              <a:t>Don’t study for marks, study to learn</a:t>
            </a:r>
          </a:p>
          <a:p>
            <a:pPr lvl="2"/>
            <a:r>
              <a:rPr lang="en-AU" dirty="0" smtClean="0">
                <a:solidFill>
                  <a:srgbClr val="000000"/>
                </a:solidFill>
                <a:latin typeface="CMSS10"/>
              </a:rPr>
              <a:t>You may get a job if you have exceptionally good marks</a:t>
            </a:r>
          </a:p>
          <a:p>
            <a:pPr lvl="2"/>
            <a:r>
              <a:rPr lang="en-AU" dirty="0" smtClean="0">
                <a:solidFill>
                  <a:srgbClr val="000000"/>
                </a:solidFill>
                <a:latin typeface="CMSS10"/>
              </a:rPr>
              <a:t>You will get a job and will never lose it if you have exceptionally good skills</a:t>
            </a:r>
          </a:p>
          <a:p>
            <a:pPr lvl="2"/>
            <a:r>
              <a:rPr lang="en-AU" dirty="0" smtClean="0">
                <a:solidFill>
                  <a:srgbClr val="000000"/>
                </a:solidFill>
                <a:latin typeface="CMSS10"/>
              </a:rPr>
              <a:t>Self satisfaction is more important than marks</a:t>
            </a:r>
          </a:p>
          <a:p>
            <a:pPr marL="605790" lvl="1" indent="-285750"/>
            <a:r>
              <a:rPr lang="en-AU" sz="2000" dirty="0" smtClean="0">
                <a:solidFill>
                  <a:srgbClr val="000000"/>
                </a:solidFill>
                <a:latin typeface="CMSS10"/>
              </a:rPr>
              <a:t>Moral: </a:t>
            </a:r>
            <a:r>
              <a:rPr lang="en-AU" sz="2000" dirty="0"/>
              <a:t>Knowledge is far more important than </a:t>
            </a:r>
            <a:r>
              <a:rPr lang="en-AU" sz="2000" dirty="0" smtClean="0"/>
              <a:t>marks … seek knowledge!</a:t>
            </a:r>
          </a:p>
          <a:p>
            <a:pPr marL="605790" lvl="1" indent="-285750"/>
            <a:r>
              <a:rPr lang="en-AU" sz="2000" dirty="0">
                <a:solidFill>
                  <a:schemeClr val="tx1"/>
                </a:solidFill>
              </a:rPr>
              <a:t>Try to learn something about everything and everything about something</a:t>
            </a:r>
            <a:r>
              <a:rPr lang="en-AU" sz="2000" dirty="0"/>
              <a:t> - Thomas Henry </a:t>
            </a:r>
            <a:r>
              <a:rPr lang="en-AU" sz="2000" dirty="0" smtClean="0"/>
              <a:t>Huxley</a:t>
            </a:r>
          </a:p>
          <a:p>
            <a:pPr marL="605790" lvl="1" indent="-285750"/>
            <a:r>
              <a:rPr lang="en-AU" sz="2000" dirty="0" smtClean="0">
                <a:solidFill>
                  <a:schemeClr val="tx1"/>
                </a:solidFill>
              </a:rPr>
              <a:t>Do what you enjoy! Enjoy what you do!</a:t>
            </a:r>
          </a:p>
          <a:p>
            <a:pPr marL="605790" lvl="1" indent="-285750"/>
            <a:endParaRPr lang="en-AU" sz="2000" dirty="0"/>
          </a:p>
          <a:p>
            <a:pPr marL="605790" lvl="1" indent="-285750"/>
            <a:r>
              <a:rPr lang="en-AU" sz="2000" dirty="0">
                <a:solidFill>
                  <a:srgbClr val="000000"/>
                </a:solidFill>
                <a:latin typeface="CMSS10"/>
              </a:rPr>
              <a:t>Do not hesitate to contact me if I can be of help (even after this semester</a:t>
            </a:r>
            <a:r>
              <a:rPr lang="en-AU" sz="2000" dirty="0" smtClean="0">
                <a:solidFill>
                  <a:srgbClr val="000000"/>
                </a:solidFill>
                <a:latin typeface="CMSS10"/>
              </a:rPr>
              <a:t>)</a:t>
            </a:r>
          </a:p>
          <a:p>
            <a:pPr marL="880110" lvl="2" indent="-285750"/>
            <a:r>
              <a:rPr lang="en-AU" sz="1800" dirty="0" smtClean="0">
                <a:solidFill>
                  <a:srgbClr val="000000"/>
                </a:solidFill>
                <a:latin typeface="CMSS10"/>
              </a:rPr>
              <a:t>E.g., I will be happy to write reference letter if you did well in the unit or the programming competition</a:t>
            </a:r>
            <a:endParaRPr lang="en-AU" sz="2000" dirty="0" smtClean="0"/>
          </a:p>
          <a:p>
            <a:pPr marL="605790" lvl="1" indent="-285750"/>
            <a:endParaRPr lang="en-AU" sz="2000" dirty="0">
              <a:solidFill>
                <a:srgbClr val="000000"/>
              </a:solidFill>
              <a:latin typeface="CMSS10"/>
            </a:endParaRPr>
          </a:p>
          <a:p>
            <a:pPr marL="880110" lvl="2" indent="-285750"/>
            <a:endParaRPr lang="en-AU" dirty="0">
              <a:solidFill>
                <a:srgbClr val="000000"/>
              </a:solidFill>
              <a:latin typeface="CMSS10"/>
            </a:endParaRPr>
          </a:p>
        </p:txBody>
      </p:sp>
    </p:spTree>
    <p:extLst>
      <p:ext uri="{BB962C8B-B14F-4D97-AF65-F5344CB8AC3E}">
        <p14:creationId xmlns:p14="http://schemas.microsoft.com/office/powerpoint/2010/main" val="26450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Summary</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6" name="Content Placeholder 3"/>
          <p:cNvSpPr txBox="1">
            <a:spLocks noGrp="1"/>
          </p:cNvSpPr>
          <p:nvPr>
            <p:ph sz="quarter" idx="1"/>
          </p:nvPr>
        </p:nvSpPr>
        <p:spPr>
          <a:xfrm>
            <a:off x="301625" y="1066800"/>
            <a:ext cx="8461375"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smtClean="0">
                <a:solidFill>
                  <a:srgbClr val="FF0000"/>
                </a:solidFill>
              </a:rPr>
              <a:t>Take Home Message</a:t>
            </a:r>
          </a:p>
          <a:p>
            <a:r>
              <a:rPr lang="en-AU" sz="2000" b="1" dirty="0" smtClean="0"/>
              <a:t>See Design Principles in this lecture</a:t>
            </a:r>
          </a:p>
          <a:p>
            <a:pPr marL="0" indent="0">
              <a:buNone/>
            </a:pPr>
            <a:endParaRPr lang="en-AU" sz="2000" b="1" dirty="0" smtClean="0">
              <a:solidFill>
                <a:srgbClr val="FF0000"/>
              </a:solidFill>
            </a:endParaRPr>
          </a:p>
          <a:p>
            <a:pPr marL="0" indent="0">
              <a:buNone/>
            </a:pPr>
            <a:r>
              <a:rPr lang="en-AU" sz="2000" b="1" dirty="0" smtClean="0">
                <a:solidFill>
                  <a:srgbClr val="FF0000"/>
                </a:solidFill>
              </a:rPr>
              <a:t>Things to do (this list is not exhaustive)</a:t>
            </a:r>
          </a:p>
          <a:p>
            <a:r>
              <a:rPr lang="en-AU" sz="2000" b="1" dirty="0" smtClean="0"/>
              <a:t>See the algorithm to prepare for final exam</a:t>
            </a:r>
          </a:p>
          <a:p>
            <a:pPr marL="0" indent="0">
              <a:buNone/>
            </a:pPr>
            <a:endParaRPr lang="en-AU" sz="2000" b="1" dirty="0" smtClean="0">
              <a:solidFill>
                <a:srgbClr val="FF0000"/>
              </a:solidFill>
            </a:endParaRPr>
          </a:p>
          <a:p>
            <a:pPr marL="0" indent="0">
              <a:buNone/>
            </a:pPr>
            <a:r>
              <a:rPr lang="en-AU" sz="2000" b="1" dirty="0" smtClean="0">
                <a:solidFill>
                  <a:srgbClr val="FF0000"/>
                </a:solidFill>
              </a:rPr>
              <a:t>Coming Up Next</a:t>
            </a:r>
          </a:p>
          <a:p>
            <a:pPr marL="0" indent="0">
              <a:buNone/>
            </a:pPr>
            <a:endParaRPr lang="en-AU" sz="2000" b="1" dirty="0" smtClean="0">
              <a:solidFill>
                <a:srgbClr val="FF0000"/>
              </a:solidFill>
            </a:endParaRPr>
          </a:p>
          <a:p>
            <a:pPr marL="0" indent="0">
              <a:buNone/>
            </a:pPr>
            <a:endParaRPr lang="en-AU" sz="2000" b="1" dirty="0">
              <a:solidFill>
                <a:srgbClr val="FF0000"/>
              </a:solidFill>
            </a:endParaRPr>
          </a:p>
          <a:p>
            <a:pPr marL="0" indent="0">
              <a:buNone/>
            </a:pPr>
            <a:endParaRPr lang="en-AU" sz="2000" b="1" dirty="0" smtClean="0">
              <a:solidFill>
                <a:srgbClr val="FF0000"/>
              </a:solidFill>
            </a:endParaRPr>
          </a:p>
        </p:txBody>
      </p:sp>
    </p:spTree>
    <p:extLst>
      <p:ext uri="{BB962C8B-B14F-4D97-AF65-F5344CB8AC3E}">
        <p14:creationId xmlns:p14="http://schemas.microsoft.com/office/powerpoint/2010/main" val="2463431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Overview</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76200" y="1219200"/>
            <a:ext cx="9144000" cy="4572000"/>
          </a:xfrm>
        </p:spPr>
        <p:txBody>
          <a:bodyPr>
            <a:noAutofit/>
          </a:bodyPr>
          <a:lstStyle/>
          <a:p>
            <a:r>
              <a:rPr lang="en-AU" sz="2800" dirty="0" smtClean="0">
                <a:latin typeface="CMSS10"/>
              </a:rPr>
              <a:t>P vs NP</a:t>
            </a:r>
          </a:p>
          <a:p>
            <a:r>
              <a:rPr lang="en-AU" sz="2800" dirty="0" smtClean="0">
                <a:latin typeface="CMSS10"/>
              </a:rPr>
              <a:t>Primes</a:t>
            </a:r>
          </a:p>
          <a:p>
            <a:r>
              <a:rPr lang="en-AU" sz="2800" dirty="0" smtClean="0">
                <a:latin typeface="CMSS10"/>
              </a:rPr>
              <a:t>Design Principles</a:t>
            </a:r>
          </a:p>
          <a:p>
            <a:r>
              <a:rPr lang="en-AU" sz="2800" dirty="0" smtClean="0">
                <a:latin typeface="CMSS10"/>
              </a:rPr>
              <a:t>Programming Competition Winners</a:t>
            </a:r>
          </a:p>
          <a:p>
            <a:r>
              <a:rPr lang="en-AU" sz="2800" dirty="0" smtClean="0">
                <a:latin typeface="CMSS10"/>
              </a:rPr>
              <a:t>Final Exam etc.</a:t>
            </a:r>
            <a:endParaRPr lang="en-AU" sz="2300" dirty="0" smtClean="0">
              <a:latin typeface="CMSS10"/>
            </a:endParaRPr>
          </a:p>
          <a:p>
            <a:pPr marL="0" indent="0">
              <a:buNone/>
            </a:pPr>
            <a:endParaRPr lang="en-AU" sz="2800" dirty="0" smtClean="0">
              <a:latin typeface="CMSS10"/>
            </a:endParaRPr>
          </a:p>
        </p:txBody>
      </p:sp>
    </p:spTree>
    <p:extLst>
      <p:ext uri="{BB962C8B-B14F-4D97-AF65-F5344CB8AC3E}">
        <p14:creationId xmlns:p14="http://schemas.microsoft.com/office/powerpoint/2010/main" val="2681360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Coming Up Next</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70266"/>
            <a:ext cx="6172200" cy="4119944"/>
          </a:xfrm>
          <a:prstGeom prst="rect">
            <a:avLst/>
          </a:prstGeom>
        </p:spPr>
      </p:pic>
      <p:sp>
        <p:nvSpPr>
          <p:cNvPr id="6" name="TextBox 5"/>
          <p:cNvSpPr txBox="1"/>
          <p:nvPr/>
        </p:nvSpPr>
        <p:spPr>
          <a:xfrm>
            <a:off x="3377453" y="5521586"/>
            <a:ext cx="3962400" cy="461665"/>
          </a:xfrm>
          <a:prstGeom prst="rect">
            <a:avLst/>
          </a:prstGeom>
          <a:noFill/>
        </p:spPr>
        <p:txBody>
          <a:bodyPr wrap="square" rtlCol="0">
            <a:spAutoFit/>
          </a:bodyPr>
          <a:lstStyle/>
          <a:p>
            <a:r>
              <a:rPr lang="en-AU" sz="2400" b="1" dirty="0" smtClean="0">
                <a:solidFill>
                  <a:srgbClr val="FF0000"/>
                </a:solidFill>
              </a:rPr>
              <a:t>SWOT VAC</a:t>
            </a:r>
            <a:endParaRPr lang="en-AU" sz="2400" b="1" dirty="0">
              <a:solidFill>
                <a:srgbClr val="FF0000"/>
              </a:solidFill>
            </a:endParaRPr>
          </a:p>
        </p:txBody>
      </p:sp>
    </p:spTree>
    <p:extLst>
      <p:ext uri="{BB962C8B-B14F-4D97-AF65-F5344CB8AC3E}">
        <p14:creationId xmlns:p14="http://schemas.microsoft.com/office/powerpoint/2010/main" val="377270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Coming Up Next</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6" name="TextBox 5"/>
          <p:cNvSpPr txBox="1"/>
          <p:nvPr/>
        </p:nvSpPr>
        <p:spPr>
          <a:xfrm>
            <a:off x="3377453" y="5521586"/>
            <a:ext cx="3962400" cy="461665"/>
          </a:xfrm>
          <a:prstGeom prst="rect">
            <a:avLst/>
          </a:prstGeom>
          <a:noFill/>
        </p:spPr>
        <p:txBody>
          <a:bodyPr wrap="square" rtlCol="0">
            <a:spAutoFit/>
          </a:bodyPr>
          <a:lstStyle/>
          <a:p>
            <a:r>
              <a:rPr lang="en-AU" sz="2400" b="1" dirty="0" smtClean="0">
                <a:solidFill>
                  <a:srgbClr val="FF0000"/>
                </a:solidFill>
              </a:rPr>
              <a:t>Final Exam</a:t>
            </a:r>
            <a:endParaRPr lang="en-AU" sz="24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447800"/>
            <a:ext cx="6604000" cy="3962400"/>
          </a:xfrm>
          <a:prstGeom prst="rect">
            <a:avLst/>
          </a:prstGeom>
        </p:spPr>
      </p:pic>
    </p:spTree>
    <p:extLst>
      <p:ext uri="{BB962C8B-B14F-4D97-AF65-F5344CB8AC3E}">
        <p14:creationId xmlns:p14="http://schemas.microsoft.com/office/powerpoint/2010/main" val="27622594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Coming Up Next</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6" name="TextBox 5"/>
          <p:cNvSpPr txBox="1"/>
          <p:nvPr/>
        </p:nvSpPr>
        <p:spPr>
          <a:xfrm>
            <a:off x="3377453" y="5257800"/>
            <a:ext cx="2108947" cy="461665"/>
          </a:xfrm>
          <a:prstGeom prst="rect">
            <a:avLst/>
          </a:prstGeom>
          <a:noFill/>
        </p:spPr>
        <p:txBody>
          <a:bodyPr wrap="square" rtlCol="0">
            <a:spAutoFit/>
          </a:bodyPr>
          <a:lstStyle/>
          <a:p>
            <a:r>
              <a:rPr lang="en-AU" sz="2400" b="1" dirty="0" smtClean="0">
                <a:solidFill>
                  <a:srgbClr val="FF0000"/>
                </a:solidFill>
              </a:rPr>
              <a:t>Results Day</a:t>
            </a:r>
            <a:endParaRPr lang="en-AU" sz="2400" b="1"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1087419"/>
            <a:ext cx="7001435" cy="4200861"/>
          </a:xfrm>
          <a:prstGeom prst="rect">
            <a:avLst/>
          </a:prstGeom>
        </p:spPr>
      </p:pic>
      <p:sp>
        <p:nvSpPr>
          <p:cNvPr id="7" name="TextBox 6"/>
          <p:cNvSpPr txBox="1"/>
          <p:nvPr/>
        </p:nvSpPr>
        <p:spPr>
          <a:xfrm>
            <a:off x="2736558" y="5728395"/>
            <a:ext cx="3390736" cy="369332"/>
          </a:xfrm>
          <a:prstGeom prst="rect">
            <a:avLst/>
          </a:prstGeom>
          <a:noFill/>
        </p:spPr>
        <p:txBody>
          <a:bodyPr wrap="none" rtlCol="0">
            <a:spAutoFit/>
          </a:bodyPr>
          <a:lstStyle/>
          <a:p>
            <a:r>
              <a:rPr lang="en-AU" dirty="0" smtClean="0"/>
              <a:t>And you live happily ever after </a:t>
            </a:r>
            <a:endParaRPr lang="en-AU" dirty="0"/>
          </a:p>
        </p:txBody>
      </p:sp>
    </p:spTree>
    <p:extLst>
      <p:ext uri="{BB962C8B-B14F-4D97-AF65-F5344CB8AC3E}">
        <p14:creationId xmlns:p14="http://schemas.microsoft.com/office/powerpoint/2010/main" val="54761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Coming Up Next (Second Scenario)</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6" name="TextBox 5"/>
          <p:cNvSpPr txBox="1"/>
          <p:nvPr/>
        </p:nvSpPr>
        <p:spPr>
          <a:xfrm>
            <a:off x="3377453" y="5257800"/>
            <a:ext cx="2108947" cy="461665"/>
          </a:xfrm>
          <a:prstGeom prst="rect">
            <a:avLst/>
          </a:prstGeom>
          <a:noFill/>
        </p:spPr>
        <p:txBody>
          <a:bodyPr wrap="square" rtlCol="0">
            <a:spAutoFit/>
          </a:bodyPr>
          <a:lstStyle/>
          <a:p>
            <a:r>
              <a:rPr lang="en-AU" sz="2400" b="1" dirty="0" smtClean="0">
                <a:solidFill>
                  <a:srgbClr val="FF0000"/>
                </a:solidFill>
              </a:rPr>
              <a:t>SWOT VAC</a:t>
            </a:r>
            <a:endParaRPr lang="en-AU" sz="24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763" y="1447800"/>
            <a:ext cx="4886325" cy="3645950"/>
          </a:xfrm>
          <a:prstGeom prst="rect">
            <a:avLst/>
          </a:prstGeom>
        </p:spPr>
      </p:pic>
    </p:spTree>
    <p:extLst>
      <p:ext uri="{BB962C8B-B14F-4D97-AF65-F5344CB8AC3E}">
        <p14:creationId xmlns:p14="http://schemas.microsoft.com/office/powerpoint/2010/main" val="204342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Coming Up Next (Second Scenario)</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6" name="TextBox 5"/>
          <p:cNvSpPr txBox="1"/>
          <p:nvPr/>
        </p:nvSpPr>
        <p:spPr>
          <a:xfrm>
            <a:off x="3377453" y="5542420"/>
            <a:ext cx="2108947" cy="461665"/>
          </a:xfrm>
          <a:prstGeom prst="rect">
            <a:avLst/>
          </a:prstGeom>
          <a:noFill/>
        </p:spPr>
        <p:txBody>
          <a:bodyPr wrap="square" rtlCol="0">
            <a:spAutoFit/>
          </a:bodyPr>
          <a:lstStyle/>
          <a:p>
            <a:r>
              <a:rPr lang="en-AU" sz="2400" b="1" dirty="0" smtClean="0">
                <a:solidFill>
                  <a:srgbClr val="FF0000"/>
                </a:solidFill>
              </a:rPr>
              <a:t>Final Exam</a:t>
            </a:r>
            <a:endParaRPr lang="en-AU" sz="2400" b="1" dirty="0">
              <a:solidFill>
                <a:srgbClr val="FF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19200"/>
            <a:ext cx="5511800" cy="4133850"/>
          </a:xfrm>
          <a:prstGeom prst="rect">
            <a:avLst/>
          </a:prstGeom>
        </p:spPr>
      </p:pic>
    </p:spTree>
    <p:extLst>
      <p:ext uri="{BB962C8B-B14F-4D97-AF65-F5344CB8AC3E}">
        <p14:creationId xmlns:p14="http://schemas.microsoft.com/office/powerpoint/2010/main" val="3701125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dirty="0" smtClean="0">
                <a:latin typeface="Arial Black" panose="020B0A04020102020204" pitchFamily="34" charset="0"/>
              </a:rPr>
              <a:t>Coming Up Next (Second Scenario)</a:t>
            </a:r>
            <a:endParaRPr lang="en-AU" sz="28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6" name="TextBox 5"/>
          <p:cNvSpPr txBox="1"/>
          <p:nvPr/>
        </p:nvSpPr>
        <p:spPr>
          <a:xfrm>
            <a:off x="3377453" y="5542420"/>
            <a:ext cx="2108947" cy="461665"/>
          </a:xfrm>
          <a:prstGeom prst="rect">
            <a:avLst/>
          </a:prstGeom>
          <a:noFill/>
        </p:spPr>
        <p:txBody>
          <a:bodyPr wrap="square" rtlCol="0">
            <a:spAutoFit/>
          </a:bodyPr>
          <a:lstStyle/>
          <a:p>
            <a:r>
              <a:rPr lang="en-AU" sz="2400" b="1" dirty="0" smtClean="0">
                <a:solidFill>
                  <a:srgbClr val="FF0000"/>
                </a:solidFill>
              </a:rPr>
              <a:t>Results Day</a:t>
            </a:r>
            <a:endParaRPr lang="en-AU" sz="2400" b="1" dirty="0">
              <a:solidFill>
                <a:srgbClr val="FF00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803" y="1341223"/>
            <a:ext cx="4088665" cy="42011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41223"/>
            <a:ext cx="4350943" cy="4201197"/>
          </a:xfrm>
          <a:prstGeom prst="rect">
            <a:avLst/>
          </a:prstGeom>
        </p:spPr>
      </p:pic>
      <p:sp>
        <p:nvSpPr>
          <p:cNvPr id="10" name="TextBox 9"/>
          <p:cNvSpPr txBox="1"/>
          <p:nvPr/>
        </p:nvSpPr>
        <p:spPr>
          <a:xfrm>
            <a:off x="2448895" y="5925652"/>
            <a:ext cx="5334000" cy="461665"/>
          </a:xfrm>
          <a:prstGeom prst="rect">
            <a:avLst/>
          </a:prstGeom>
          <a:noFill/>
        </p:spPr>
        <p:txBody>
          <a:bodyPr wrap="square" rtlCol="0">
            <a:spAutoFit/>
          </a:bodyPr>
          <a:lstStyle/>
          <a:p>
            <a:r>
              <a:rPr lang="en-AU" sz="2400" b="1" dirty="0" smtClean="0">
                <a:solidFill>
                  <a:srgbClr val="0070C0"/>
                </a:solidFill>
              </a:rPr>
              <a:t>Moral: Work hard or be brave!</a:t>
            </a:r>
            <a:endParaRPr lang="en-AU" sz="2400" b="1" dirty="0">
              <a:solidFill>
                <a:srgbClr val="0070C0"/>
              </a:solidFill>
            </a:endParaRPr>
          </a:p>
        </p:txBody>
      </p:sp>
    </p:spTree>
    <p:extLst>
      <p:ext uri="{BB962C8B-B14F-4D97-AF65-F5344CB8AC3E}">
        <p14:creationId xmlns:p14="http://schemas.microsoft.com/office/powerpoint/2010/main" val="3229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3" name="Title 2"/>
          <p:cNvSpPr>
            <a:spLocks noGrp="1"/>
          </p:cNvSpPr>
          <p:nvPr>
            <p:ph type="title"/>
          </p:nvPr>
        </p:nvSpPr>
        <p:spPr/>
        <p:txBody>
          <a:bodyPr/>
          <a:lstStyle/>
          <a:p>
            <a:r>
              <a:rPr lang="en-AU" dirty="0" smtClean="0"/>
              <a:t>That’s all folks!</a:t>
            </a:r>
            <a:endParaRPr lang="en-A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38" y="1219200"/>
            <a:ext cx="8035962" cy="5022476"/>
          </a:xfrm>
          <a:prstGeom prst="rect">
            <a:avLst/>
          </a:prstGeom>
        </p:spPr>
      </p:pic>
    </p:spTree>
    <p:extLst>
      <p:ext uri="{BB962C8B-B14F-4D97-AF65-F5344CB8AC3E}">
        <p14:creationId xmlns:p14="http://schemas.microsoft.com/office/powerpoint/2010/main" val="3203498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Recommended reading</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76200" y="1219200"/>
            <a:ext cx="8534400" cy="4572000"/>
          </a:xfrm>
        </p:spPr>
        <p:txBody>
          <a:bodyPr>
            <a:noAutofit/>
          </a:bodyPr>
          <a:lstStyle/>
          <a:p>
            <a:r>
              <a:rPr lang="en-AU" sz="2400" dirty="0" smtClean="0"/>
              <a:t>“Introduction to Algorithms”, </a:t>
            </a:r>
            <a:r>
              <a:rPr lang="en-AU" sz="2400" dirty="0" err="1" smtClean="0"/>
              <a:t>Thomes</a:t>
            </a:r>
            <a:r>
              <a:rPr lang="en-AU" sz="2400" dirty="0" smtClean="0"/>
              <a:t> </a:t>
            </a:r>
            <a:r>
              <a:rPr lang="en-AU" sz="2400" dirty="0" err="1" smtClean="0"/>
              <a:t>Cormen</a:t>
            </a:r>
            <a:r>
              <a:rPr lang="en-AU" sz="2400" dirty="0" smtClean="0"/>
              <a:t> et. al (Chapter 34)</a:t>
            </a:r>
          </a:p>
          <a:p>
            <a:r>
              <a:rPr lang="en-AU" sz="2400" dirty="0" smtClean="0">
                <a:hlinkClick r:id="rId2"/>
              </a:rPr>
              <a:t>Primes</a:t>
            </a:r>
            <a:endParaRPr lang="en-AU" sz="2400" dirty="0" smtClean="0"/>
          </a:p>
          <a:p>
            <a:r>
              <a:rPr lang="en-AU" sz="2400" dirty="0" smtClean="0">
                <a:hlinkClick r:id="rId3"/>
              </a:rPr>
              <a:t>Fermat’s Primality Test</a:t>
            </a:r>
            <a:endParaRPr lang="en-AU" sz="2400" dirty="0" smtClean="0"/>
          </a:p>
          <a:p>
            <a:endParaRPr lang="en-AU" sz="2400" dirty="0" smtClean="0"/>
          </a:p>
          <a:p>
            <a:endParaRPr lang="en-AU" sz="2400" dirty="0" smtClean="0"/>
          </a:p>
        </p:txBody>
      </p:sp>
    </p:spTree>
    <p:extLst>
      <p:ext uri="{BB962C8B-B14F-4D97-AF65-F5344CB8AC3E}">
        <p14:creationId xmlns:p14="http://schemas.microsoft.com/office/powerpoint/2010/main" val="420953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Black" panose="020B0A04020102020204" pitchFamily="34" charset="0"/>
              </a:rPr>
              <a:t>Who Wants to be a Millionaire </a:t>
            </a:r>
            <a:endParaRPr lang="en-AU"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4" name="Content Placeholder 3"/>
          <p:cNvSpPr>
            <a:spLocks noGrp="1"/>
          </p:cNvSpPr>
          <p:nvPr>
            <p:ph sz="quarter" idx="1"/>
          </p:nvPr>
        </p:nvSpPr>
        <p:spPr>
          <a:xfrm>
            <a:off x="152400" y="1219200"/>
            <a:ext cx="8763000" cy="4572000"/>
          </a:xfrm>
        </p:spPr>
        <p:txBody>
          <a:bodyPr>
            <a:noAutofit/>
          </a:bodyPr>
          <a:lstStyle/>
          <a:p>
            <a:pPr marL="0" indent="0">
              <a:buNone/>
            </a:pPr>
            <a:r>
              <a:rPr lang="en-AU" sz="2000" dirty="0" smtClean="0"/>
              <a:t>Clay Institute of Mathematics listed 7 </a:t>
            </a:r>
            <a:r>
              <a:rPr lang="en-AU" sz="2000" dirty="0" err="1" smtClean="0"/>
              <a:t>Millinium</a:t>
            </a:r>
            <a:r>
              <a:rPr lang="en-AU" sz="2000" dirty="0" smtClean="0"/>
              <a:t> Problems in 2000. </a:t>
            </a:r>
          </a:p>
          <a:p>
            <a:pPr marL="0" indent="0">
              <a:buNone/>
            </a:pPr>
            <a:r>
              <a:rPr lang="en-AU" sz="2000" dirty="0" smtClean="0"/>
              <a:t>The correct solution to a problem = 1 Million USD</a:t>
            </a:r>
          </a:p>
          <a:p>
            <a:pPr marL="457200" indent="-457200">
              <a:buFont typeface="+mj-lt"/>
              <a:buAutoNum type="arabicPeriod"/>
            </a:pPr>
            <a:r>
              <a:rPr lang="en-AU" sz="2000" dirty="0">
                <a:solidFill>
                  <a:srgbClr val="00B0F0"/>
                </a:solidFill>
              </a:rPr>
              <a:t>Yang–Mills and Mass Gap</a:t>
            </a:r>
          </a:p>
          <a:p>
            <a:pPr marL="457200" indent="-457200">
              <a:buFont typeface="+mj-lt"/>
              <a:buAutoNum type="arabicPeriod"/>
            </a:pPr>
            <a:r>
              <a:rPr lang="en-AU" sz="2000" dirty="0">
                <a:solidFill>
                  <a:srgbClr val="00B0F0"/>
                </a:solidFill>
              </a:rPr>
              <a:t>Riemann Hypothesis</a:t>
            </a:r>
          </a:p>
          <a:p>
            <a:pPr marL="457200" indent="-457200">
              <a:buFont typeface="+mj-lt"/>
              <a:buAutoNum type="arabicPeriod"/>
            </a:pPr>
            <a:r>
              <a:rPr lang="en-AU" sz="2000" b="1" u="sng" dirty="0">
                <a:solidFill>
                  <a:srgbClr val="00B0F0"/>
                </a:solidFill>
              </a:rPr>
              <a:t>P vs NP Problem</a:t>
            </a:r>
          </a:p>
          <a:p>
            <a:pPr marL="457200" indent="-457200">
              <a:buFont typeface="+mj-lt"/>
              <a:buAutoNum type="arabicPeriod"/>
            </a:pPr>
            <a:r>
              <a:rPr lang="en-AU" sz="2000" dirty="0" err="1">
                <a:solidFill>
                  <a:srgbClr val="00B0F0"/>
                </a:solidFill>
              </a:rPr>
              <a:t>Navier</a:t>
            </a:r>
            <a:r>
              <a:rPr lang="en-AU" sz="2000" dirty="0">
                <a:solidFill>
                  <a:srgbClr val="00B0F0"/>
                </a:solidFill>
              </a:rPr>
              <a:t>–Stokes Equation</a:t>
            </a:r>
          </a:p>
          <a:p>
            <a:pPr marL="457200" indent="-457200">
              <a:buFont typeface="+mj-lt"/>
              <a:buAutoNum type="arabicPeriod"/>
            </a:pPr>
            <a:r>
              <a:rPr lang="en-AU" sz="2000" dirty="0">
                <a:solidFill>
                  <a:srgbClr val="00B0F0"/>
                </a:solidFill>
              </a:rPr>
              <a:t>Hodge Conjecture</a:t>
            </a:r>
          </a:p>
          <a:p>
            <a:pPr marL="457200" indent="-457200">
              <a:buFont typeface="+mj-lt"/>
              <a:buAutoNum type="arabicPeriod"/>
            </a:pPr>
            <a:r>
              <a:rPr lang="en-AU" sz="2000" dirty="0" err="1">
                <a:solidFill>
                  <a:srgbClr val="00B0F0"/>
                </a:solidFill>
              </a:rPr>
              <a:t>Poincaré</a:t>
            </a:r>
            <a:r>
              <a:rPr lang="en-AU" sz="2000" dirty="0">
                <a:solidFill>
                  <a:srgbClr val="00B0F0"/>
                </a:solidFill>
              </a:rPr>
              <a:t> Conjecture</a:t>
            </a:r>
          </a:p>
          <a:p>
            <a:pPr marL="457200" indent="-457200">
              <a:buFont typeface="+mj-lt"/>
              <a:buAutoNum type="arabicPeriod"/>
            </a:pPr>
            <a:r>
              <a:rPr lang="en-AU" sz="2000" dirty="0">
                <a:solidFill>
                  <a:srgbClr val="00B0F0"/>
                </a:solidFill>
              </a:rPr>
              <a:t>Birch and </a:t>
            </a:r>
            <a:r>
              <a:rPr lang="en-AU" sz="2000" dirty="0" err="1">
                <a:solidFill>
                  <a:srgbClr val="00B0F0"/>
                </a:solidFill>
              </a:rPr>
              <a:t>Swinnerton</a:t>
            </a:r>
            <a:r>
              <a:rPr lang="en-AU" sz="2000" dirty="0">
                <a:solidFill>
                  <a:srgbClr val="00B0F0"/>
                </a:solidFill>
              </a:rPr>
              <a:t>-Dyer </a:t>
            </a:r>
            <a:r>
              <a:rPr lang="en-AU" sz="2000" dirty="0" smtClean="0">
                <a:solidFill>
                  <a:srgbClr val="00B0F0"/>
                </a:solidFill>
              </a:rPr>
              <a:t>Conjecture</a:t>
            </a:r>
          </a:p>
          <a:p>
            <a:pPr marL="0" indent="0">
              <a:buNone/>
            </a:pPr>
            <a:endParaRPr lang="en-AU" sz="2000" dirty="0">
              <a:solidFill>
                <a:srgbClr val="00B0F0"/>
              </a:solidFill>
            </a:endParaRPr>
          </a:p>
        </p:txBody>
      </p:sp>
      <p:pic>
        <p:nvPicPr>
          <p:cNvPr id="1027" name="Picture 3" descr="C:\Users\cse\AppData\Local\Microsoft\Windows\Temporary Internet Files\Content.IE5\0D9JQ8RD\big-tick[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581400"/>
            <a:ext cx="617220"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4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2000" fill="hold"/>
                                        <p:tgtEl>
                                          <p:spTgt spid="4">
                                            <p:txEl>
                                              <p:pRg st="7" end="7"/>
                                            </p:txEl>
                                          </p:spTgt>
                                        </p:tgtEl>
                                        <p:attrNameLst>
                                          <p:attrName>style.color</p:attrName>
                                        </p:attrNameLst>
                                      </p:cBhvr>
                                      <p:to>
                                        <a:srgbClr val="00B050"/>
                                      </p:to>
                                    </p:animClr>
                                  </p:childTnLst>
                                </p:cTn>
                              </p:par>
                              <p:par>
                                <p:cTn id="29" presetID="1" presetClass="entr" presetSubtype="0" fill="hold" nodeType="withEffect">
                                  <p:stCondLst>
                                    <p:cond delay="0"/>
                                  </p:stCondLst>
                                  <p:childTnLst>
                                    <p:set>
                                      <p:cBhvr>
                                        <p:cTn id="3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dirty="0">
                <a:latin typeface="Arial Black" panose="020B0A04020102020204" pitchFamily="34" charset="0"/>
              </a:rPr>
              <a:t>Grigori Perelman Solved </a:t>
            </a:r>
            <a:r>
              <a:rPr lang="en-AU" sz="2400" dirty="0" err="1">
                <a:latin typeface="Arial Black" panose="020B0A04020102020204" pitchFamily="34" charset="0"/>
              </a:rPr>
              <a:t>Poincaré</a:t>
            </a:r>
            <a:r>
              <a:rPr lang="en-AU" sz="2400" dirty="0">
                <a:latin typeface="Arial Black" panose="020B0A04020102020204" pitchFamily="34" charset="0"/>
              </a:rPr>
              <a:t> Conjecture</a:t>
            </a: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105400" y="1219200"/>
            <a:ext cx="371475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3"/>
          <p:cNvSpPr txBox="1">
            <a:spLocks/>
          </p:cNvSpPr>
          <p:nvPr/>
        </p:nvSpPr>
        <p:spPr>
          <a:xfrm>
            <a:off x="152400" y="1214718"/>
            <a:ext cx="5029200" cy="45720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dirty="0" smtClean="0"/>
              <a:t>Grigori Perelman, a Russian Mathematician, solved Poincare Conjecture</a:t>
            </a:r>
          </a:p>
          <a:p>
            <a:r>
              <a:rPr lang="en-AU" sz="2000" dirty="0" smtClean="0"/>
              <a:t>Declined to accept $1 Million prize</a:t>
            </a:r>
          </a:p>
          <a:p>
            <a:pPr lvl="1"/>
            <a:r>
              <a:rPr lang="en-AU" sz="1500" dirty="0" smtClean="0">
                <a:solidFill>
                  <a:schemeClr val="tx1"/>
                </a:solidFill>
              </a:rPr>
              <a:t>Because he thought it was unfair and his contribution was no greater than another Mathematician Richard Hamilton</a:t>
            </a:r>
          </a:p>
          <a:p>
            <a:r>
              <a:rPr lang="en-AU" sz="2000" dirty="0" smtClean="0"/>
              <a:t>2006: Fields Medal (Math’s Nobel Prize) – declined to accept</a:t>
            </a:r>
          </a:p>
          <a:p>
            <a:pPr lvl="1"/>
            <a:r>
              <a:rPr lang="en-AU" sz="1600" dirty="0" smtClean="0">
                <a:solidFill>
                  <a:schemeClr val="tx1"/>
                </a:solidFill>
              </a:rPr>
              <a:t>“I'm </a:t>
            </a:r>
            <a:r>
              <a:rPr lang="en-AU" sz="1600" dirty="0">
                <a:solidFill>
                  <a:schemeClr val="tx1"/>
                </a:solidFill>
              </a:rPr>
              <a:t>not interested in money or fame; I don't want to be on display like an animal in a zoo</a:t>
            </a:r>
            <a:r>
              <a:rPr lang="en-AU" sz="1600" dirty="0" smtClean="0">
                <a:solidFill>
                  <a:schemeClr val="tx1"/>
                </a:solidFill>
              </a:rPr>
              <a:t>.”</a:t>
            </a:r>
          </a:p>
          <a:p>
            <a:endParaRPr lang="en-AU" sz="2000" dirty="0"/>
          </a:p>
        </p:txBody>
      </p:sp>
    </p:spTree>
    <p:extLst>
      <p:ext uri="{BB962C8B-B14F-4D97-AF65-F5344CB8AC3E}">
        <p14:creationId xmlns:p14="http://schemas.microsoft.com/office/powerpoint/2010/main" val="58689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534400" cy="758952"/>
          </a:xfrm>
        </p:spPr>
        <p:txBody>
          <a:bodyPr>
            <a:noAutofit/>
          </a:bodyPr>
          <a:lstStyle/>
          <a:p>
            <a:r>
              <a:rPr lang="en-AU" sz="4000" dirty="0" smtClean="0">
                <a:latin typeface="Arial Black" panose="020B0A04020102020204" pitchFamily="34" charset="0"/>
              </a:rPr>
              <a:t>What is P vs NP problem?</a:t>
            </a:r>
            <a:endParaRPr lang="en-AU" sz="4000" dirty="0">
              <a:latin typeface="Arial Black" panose="020B0A04020102020204" pitchFamily="34" charset="0"/>
            </a:endParaRPr>
          </a:p>
        </p:txBody>
      </p:sp>
      <p:sp>
        <p:nvSpPr>
          <p:cNvPr id="3" name="Footer Placeholder 2"/>
          <p:cNvSpPr>
            <a:spLocks noGrp="1"/>
          </p:cNvSpPr>
          <p:nvPr>
            <p:ph type="ftr" sz="quarter" idx="11"/>
          </p:nvPr>
        </p:nvSpPr>
        <p:spPr>
          <a:xfrm>
            <a:off x="304800" y="6410848"/>
            <a:ext cx="4572000" cy="365760"/>
          </a:xfrm>
        </p:spPr>
        <p:txBody>
          <a:bodyPr/>
          <a:lstStyle/>
          <a:p>
            <a:r>
              <a:rPr lang="en-AU" smtClean="0"/>
              <a:t>Lec 12: P vs NP, Primes and Design Principles</a:t>
            </a:r>
            <a:endParaRPr lang="en-US" dirty="0"/>
          </a:p>
        </p:txBody>
      </p:sp>
      <p:sp>
        <p:nvSpPr>
          <p:cNvPr id="6" name="Content Placeholder 3"/>
          <p:cNvSpPr txBox="1">
            <a:spLocks/>
          </p:cNvSpPr>
          <p:nvPr/>
        </p:nvSpPr>
        <p:spPr>
          <a:xfrm>
            <a:off x="152400" y="1214718"/>
            <a:ext cx="4953000" cy="45720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n-AU" sz="2000" dirty="0"/>
          </a:p>
        </p:txBody>
      </p:sp>
    </p:spTree>
    <p:extLst>
      <p:ext uri="{BB962C8B-B14F-4D97-AF65-F5344CB8AC3E}">
        <p14:creationId xmlns:p14="http://schemas.microsoft.com/office/powerpoint/2010/main" val="157831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smtClean="0">
                <a:latin typeface="Arial Black" panose="020B0A04020102020204" pitchFamily="34" charset="0"/>
              </a:rPr>
              <a:t>Growth Rates</a:t>
            </a:r>
            <a:endParaRPr lang="en-AU" sz="28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AU" smtClean="0"/>
              <a:t>Lec 12: P vs NP, Primes and Design Principles</a:t>
            </a:r>
            <a:endParaRPr lang="en-US"/>
          </a:p>
        </p:txBody>
      </p:sp>
      <p:sp>
        <p:nvSpPr>
          <p:cNvPr id="6" name="Content Placeholder 3"/>
          <p:cNvSpPr txBox="1">
            <a:spLocks noGrp="1"/>
          </p:cNvSpPr>
          <p:nvPr>
            <p:ph sz="quarter" idx="1"/>
          </p:nvPr>
        </p:nvSpPr>
        <p:spPr>
          <a:xfrm>
            <a:off x="301625" y="1066800"/>
            <a:ext cx="8461375"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endParaRPr lang="en-AU" sz="2000" b="1" dirty="0" smtClean="0">
              <a:solidFill>
                <a:srgbClr val="FF0000"/>
              </a:solidFill>
            </a:endParaRPr>
          </a:p>
        </p:txBody>
      </p:sp>
      <p:graphicFrame>
        <p:nvGraphicFramePr>
          <p:cNvPr id="12" name="Table 30"/>
          <p:cNvGraphicFramePr/>
          <p:nvPr>
            <p:extLst>
              <p:ext uri="{D42A27DB-BD31-4B8C-83A1-F6EECF244321}">
                <p14:modId xmlns:p14="http://schemas.microsoft.com/office/powerpoint/2010/main" val="1127744475"/>
              </p:ext>
            </p:extLst>
          </p:nvPr>
        </p:nvGraphicFramePr>
        <p:xfrm>
          <a:off x="304800" y="1143000"/>
          <a:ext cx="8611988" cy="4774300"/>
        </p:xfrm>
        <a:graphic>
          <a:graphicData uri="http://schemas.openxmlformats.org/drawingml/2006/table">
            <a:tbl>
              <a:tblPr firstRow="1" bandRow="1">
                <a:tableStyleId>{1E171933-4619-4E11-9A3F-F7608DF75F80}</a:tableStyleId>
              </a:tblPr>
              <a:tblGrid>
                <a:gridCol w="1230284"/>
                <a:gridCol w="1230284"/>
                <a:gridCol w="1230284"/>
                <a:gridCol w="1230284"/>
                <a:gridCol w="1230284"/>
                <a:gridCol w="1230284"/>
                <a:gridCol w="1230284"/>
              </a:tblGrid>
              <a:tr h="275426">
                <a:tc>
                  <a:txBody>
                    <a:bodyPr/>
                    <a:lstStyle/>
                    <a:p>
                      <a:pPr lvl="0" algn="l">
                        <a:tabLst>
                          <a:tab pos="914400" algn="l"/>
                        </a:tabLst>
                        <a:defRPr sz="1800" b="0">
                          <a:solidFill>
                            <a:srgbClr val="000000"/>
                          </a:solidFill>
                          <a:uFillTx/>
                        </a:defRPr>
                      </a:pPr>
                      <a:r>
                        <a:rPr sz="1800" b="1" dirty="0">
                          <a:solidFill>
                            <a:srgbClr val="FFFF00"/>
                          </a:solidFill>
                          <a:uFill>
                            <a:solidFill>
                              <a:srgbClr val="FFFFFF"/>
                            </a:solidFill>
                          </a:uFill>
                          <a:sym typeface="Helvetica"/>
                        </a:rPr>
                        <a:t>N</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b="0">
                          <a:solidFill>
                            <a:srgbClr val="000000"/>
                          </a:solidFill>
                          <a:uFillTx/>
                        </a:defRPr>
                      </a:pPr>
                      <a:r>
                        <a:rPr sz="1800" b="1" dirty="0">
                          <a:solidFill>
                            <a:srgbClr val="FFFF00"/>
                          </a:solidFill>
                          <a:uFill>
                            <a:solidFill>
                              <a:srgbClr val="FFFFFF"/>
                            </a:solidFill>
                          </a:uFill>
                          <a:sym typeface="Helvetica"/>
                        </a:rPr>
                        <a:t>log(N)</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b="0">
                          <a:solidFill>
                            <a:srgbClr val="000000"/>
                          </a:solidFill>
                          <a:uFillTx/>
                        </a:defRPr>
                      </a:pPr>
                      <a:r>
                        <a:rPr sz="1800" b="1" dirty="0">
                          <a:solidFill>
                            <a:srgbClr val="FFFF00"/>
                          </a:solidFill>
                          <a:uFill>
                            <a:solidFill>
                              <a:srgbClr val="FFFFFF"/>
                            </a:solidFill>
                          </a:uFill>
                          <a:sym typeface="Helvetica"/>
                        </a:rPr>
                        <a:t>N</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b="0">
                          <a:solidFill>
                            <a:srgbClr val="000000"/>
                          </a:solidFill>
                          <a:uFillTx/>
                        </a:defRPr>
                      </a:pPr>
                      <a:r>
                        <a:rPr sz="1800" b="1" dirty="0" err="1">
                          <a:solidFill>
                            <a:srgbClr val="FFFF00"/>
                          </a:solidFill>
                          <a:uFill>
                            <a:solidFill>
                              <a:srgbClr val="FFFFFF"/>
                            </a:solidFill>
                          </a:uFill>
                          <a:sym typeface="Helvetica"/>
                        </a:rPr>
                        <a:t>Nlog</a:t>
                      </a:r>
                      <a:r>
                        <a:rPr sz="1800" b="1" dirty="0">
                          <a:solidFill>
                            <a:srgbClr val="FFFF00"/>
                          </a:solidFill>
                          <a:uFill>
                            <a:solidFill>
                              <a:srgbClr val="FFFFFF"/>
                            </a:solidFill>
                          </a:uFill>
                          <a:sym typeface="Helvetica"/>
                        </a:rPr>
                        <a:t>(N)</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b="0">
                          <a:solidFill>
                            <a:srgbClr val="000000"/>
                          </a:solidFill>
                          <a:uFillTx/>
                        </a:defRPr>
                      </a:pPr>
                      <a:r>
                        <a:rPr sz="1800" b="1" dirty="0">
                          <a:solidFill>
                            <a:srgbClr val="FFFF00"/>
                          </a:solidFill>
                          <a:uFill>
                            <a:solidFill>
                              <a:srgbClr val="FFFFFF"/>
                            </a:solidFill>
                          </a:uFill>
                          <a:sym typeface="Helvetica"/>
                        </a:rPr>
                        <a:t>N</a:t>
                      </a:r>
                      <a:r>
                        <a:rPr sz="1800" b="1" baseline="29999" dirty="0">
                          <a:solidFill>
                            <a:srgbClr val="FFFF00"/>
                          </a:solidFill>
                          <a:uFill>
                            <a:solidFill>
                              <a:srgbClr val="FFFFFF"/>
                            </a:solidFill>
                          </a:uFill>
                          <a:sym typeface="Helvetica"/>
                        </a:rPr>
                        <a:t>2</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b="0">
                          <a:solidFill>
                            <a:srgbClr val="000000"/>
                          </a:solidFill>
                          <a:uFillTx/>
                        </a:defRPr>
                      </a:pPr>
                      <a:r>
                        <a:rPr sz="1800" b="1" dirty="0">
                          <a:solidFill>
                            <a:srgbClr val="FFFF00"/>
                          </a:solidFill>
                          <a:uFill>
                            <a:solidFill>
                              <a:srgbClr val="FFFFFF"/>
                            </a:solidFill>
                          </a:uFill>
                          <a:sym typeface="Helvetica"/>
                        </a:rPr>
                        <a:t>2</a:t>
                      </a:r>
                      <a:r>
                        <a:rPr sz="1800" b="1" baseline="29999" dirty="0">
                          <a:solidFill>
                            <a:srgbClr val="FFFF00"/>
                          </a:solidFill>
                          <a:uFill>
                            <a:solidFill>
                              <a:srgbClr val="FFFFFF"/>
                            </a:solidFill>
                          </a:uFill>
                          <a:sym typeface="Helvetica"/>
                        </a:rPr>
                        <a:t>N</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b="0">
                          <a:solidFill>
                            <a:srgbClr val="000000"/>
                          </a:solidFill>
                          <a:uFillTx/>
                        </a:defRPr>
                      </a:pPr>
                      <a:r>
                        <a:rPr sz="1800" b="1" dirty="0">
                          <a:solidFill>
                            <a:srgbClr val="FFFF00"/>
                          </a:solidFill>
                          <a:uFill>
                            <a:solidFill>
                              <a:srgbClr val="FFFFFF"/>
                            </a:solidFill>
                          </a:uFill>
                          <a:sym typeface="Helvetica"/>
                        </a:rPr>
                        <a:t>N!</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426">
                <a:tc>
                  <a:txBody>
                    <a:bodyPr/>
                    <a:lstStyle/>
                    <a:p>
                      <a:pPr lvl="0" algn="l">
                        <a:tabLst>
                          <a:tab pos="914400" algn="l"/>
                        </a:tabLst>
                        <a:defRPr sz="1800">
                          <a:uFillTx/>
                        </a:defRPr>
                      </a:pPr>
                      <a:r>
                        <a:rPr sz="1400" dirty="0">
                          <a:uFill>
                            <a:solidFill/>
                          </a:uFill>
                          <a:sym typeface="Helvetica Light"/>
                        </a:rPr>
                        <a:t>10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0.003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0.01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0.033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0.1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1 </a:t>
                      </a:r>
                      <a:r>
                        <a:rPr sz="1400" dirty="0" err="1">
                          <a:uFill>
                            <a:solidFill/>
                          </a:uFill>
                          <a:sym typeface="Helvetica Light"/>
                        </a:rPr>
                        <a:t>μs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3.63 </a:t>
                      </a:r>
                      <a:r>
                        <a:rPr sz="1400" dirty="0" err="1">
                          <a:uFill>
                            <a:solidFill/>
                          </a:uFill>
                          <a:sym typeface="Helvetica Light"/>
                        </a:rPr>
                        <a:t>ms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426">
                <a:tc>
                  <a:txBody>
                    <a:bodyPr/>
                    <a:lstStyle/>
                    <a:p>
                      <a:pPr lvl="0" algn="l">
                        <a:tabLst>
                          <a:tab pos="914400" algn="l"/>
                        </a:tabLst>
                        <a:defRPr sz="1800">
                          <a:uFillTx/>
                        </a:defRPr>
                      </a:pPr>
                      <a:r>
                        <a:rPr sz="1400">
                          <a:uFill>
                            <a:solidFill/>
                          </a:uFill>
                          <a:sym typeface="Helvetica Light"/>
                        </a:rPr>
                        <a:t>20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0.004 </a:t>
                      </a:r>
                      <a:r>
                        <a:rPr sz="1400" dirty="0" err="1">
                          <a:uFill>
                            <a:solidFill/>
                          </a:uFill>
                          <a:sym typeface="Helvetica Light"/>
                        </a:rPr>
                        <a:t>μs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0.02 </a:t>
                      </a:r>
                      <a:r>
                        <a:rPr sz="1400" dirty="0" err="1">
                          <a:uFill>
                            <a:solidFill/>
                          </a:uFill>
                          <a:sym typeface="Helvetica Light"/>
                        </a:rPr>
                        <a:t>μs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0.086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0.4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 ms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77.1 years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372">
                <a:tc>
                  <a:txBody>
                    <a:bodyPr/>
                    <a:lstStyle/>
                    <a:p>
                      <a:pPr lvl="0" algn="l">
                        <a:tabLst>
                          <a:tab pos="914400" algn="l"/>
                        </a:tabLst>
                        <a:defRPr sz="1800">
                          <a:uFillTx/>
                        </a:defRPr>
                      </a:pPr>
                      <a:r>
                        <a:rPr sz="1400">
                          <a:uFill>
                            <a:solidFill/>
                          </a:uFill>
                          <a:sym typeface="Helvetica Light"/>
                        </a:rPr>
                        <a:t>30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0.005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0.03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0.147 </a:t>
                      </a:r>
                      <a:r>
                        <a:rPr sz="1400" dirty="0" err="1">
                          <a:uFill>
                            <a:solidFill/>
                          </a:uFill>
                          <a:sym typeface="Helvetica Light"/>
                        </a:rPr>
                        <a:t>μs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0.9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 sec</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8.4x10</a:t>
                      </a:r>
                      <a:r>
                        <a:rPr sz="1400" baseline="29999" dirty="0">
                          <a:uFill>
                            <a:solidFill/>
                          </a:uFill>
                          <a:sym typeface="Helvetica Light"/>
                        </a:rPr>
                        <a:t>15</a:t>
                      </a:r>
                      <a:r>
                        <a:rPr sz="1400" dirty="0">
                          <a:uFill>
                            <a:solidFill/>
                          </a:uFill>
                          <a:sym typeface="Helvetica Light"/>
                        </a:rPr>
                        <a:t> years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426">
                <a:tc>
                  <a:txBody>
                    <a:bodyPr/>
                    <a:lstStyle/>
                    <a:p>
                      <a:pPr lvl="0" algn="l">
                        <a:tabLst>
                          <a:tab pos="914400" algn="l"/>
                        </a:tabLst>
                        <a:defRPr sz="1800">
                          <a:uFillTx/>
                        </a:defRPr>
                      </a:pPr>
                      <a:r>
                        <a:rPr sz="1400">
                          <a:uFill>
                            <a:solidFill/>
                          </a:uFill>
                          <a:sym typeface="Helvetica Light"/>
                        </a:rPr>
                        <a:t>40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0.005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0.04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0.213 </a:t>
                      </a:r>
                      <a:r>
                        <a:rPr sz="1400" dirty="0" err="1">
                          <a:uFill>
                            <a:solidFill/>
                          </a:uFill>
                          <a:sym typeface="Helvetica Light"/>
                        </a:rPr>
                        <a:t>μs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1.6 </a:t>
                      </a:r>
                      <a:r>
                        <a:rPr sz="1400" dirty="0" err="1">
                          <a:uFill>
                            <a:solidFill/>
                          </a:uFill>
                          <a:sym typeface="Helvetica Light"/>
                        </a:rPr>
                        <a:t>μs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18.3 min</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426">
                <a:tc>
                  <a:txBody>
                    <a:bodyPr/>
                    <a:lstStyle/>
                    <a:p>
                      <a:pPr lvl="0" algn="l">
                        <a:tabLst>
                          <a:tab pos="914400" algn="l"/>
                        </a:tabLst>
                        <a:defRPr sz="1800">
                          <a:uFillTx/>
                        </a:defRPr>
                      </a:pPr>
                      <a:r>
                        <a:rPr sz="1400">
                          <a:uFill>
                            <a:solidFill/>
                          </a:uFill>
                          <a:sym typeface="Helvetica Light"/>
                        </a:rPr>
                        <a:t>50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0.006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0.05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0.282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2.5 </a:t>
                      </a:r>
                      <a:r>
                        <a:rPr sz="1400" dirty="0" err="1">
                          <a:uFill>
                            <a:solidFill/>
                          </a:uFill>
                          <a:sym typeface="Helvetica Light"/>
                        </a:rPr>
                        <a:t>μs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13 days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498">
                <a:tc>
                  <a:txBody>
                    <a:bodyPr/>
                    <a:lstStyle/>
                    <a:p>
                      <a:pPr lvl="0" algn="l">
                        <a:tabLst>
                          <a:tab pos="914400" algn="l"/>
                        </a:tabLst>
                        <a:defRPr sz="1800">
                          <a:uFillTx/>
                        </a:defRPr>
                      </a:pPr>
                      <a:r>
                        <a:rPr sz="1400" dirty="0">
                          <a:uFill>
                            <a:solidFill/>
                          </a:uFill>
                          <a:sym typeface="Helvetica Light"/>
                        </a:rPr>
                        <a:t>100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0.007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0.1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0.644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10 </a:t>
                      </a:r>
                      <a:r>
                        <a:rPr sz="1400" dirty="0" err="1">
                          <a:uFill>
                            <a:solidFill/>
                          </a:uFill>
                          <a:sym typeface="Helvetica Light"/>
                        </a:rPr>
                        <a:t>μs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4x10</a:t>
                      </a:r>
                      <a:r>
                        <a:rPr sz="1400" baseline="29999">
                          <a:uFill>
                            <a:solidFill/>
                          </a:uFill>
                          <a:sym typeface="Helvetica Light"/>
                        </a:rPr>
                        <a:t>13</a:t>
                      </a:r>
                      <a:r>
                        <a:rPr sz="1400">
                          <a:uFill>
                            <a:solidFill/>
                          </a:uFill>
                          <a:sym typeface="Helvetica Light"/>
                        </a:rPr>
                        <a:t> years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426">
                <a:tc>
                  <a:txBody>
                    <a:bodyPr/>
                    <a:lstStyle/>
                    <a:p>
                      <a:pPr lvl="0" algn="l">
                        <a:tabLst>
                          <a:tab pos="914400" algn="l"/>
                        </a:tabLst>
                        <a:defRPr sz="1800">
                          <a:uFillTx/>
                        </a:defRPr>
                      </a:pPr>
                      <a:r>
                        <a:rPr sz="1400">
                          <a:uFill>
                            <a:solidFill/>
                          </a:uFill>
                          <a:sym typeface="Helvetica Light"/>
                        </a:rPr>
                        <a:t>1,000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0.010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9.966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dirty="0">
                          <a:uFill>
                            <a:solidFill/>
                          </a:uFill>
                          <a:sym typeface="Helvetica Light"/>
                        </a:rPr>
                        <a:t>1 </a:t>
                      </a:r>
                      <a:r>
                        <a:rPr sz="1400" dirty="0" err="1">
                          <a:uFill>
                            <a:solidFill/>
                          </a:uFill>
                          <a:sym typeface="Helvetica Light"/>
                        </a:rPr>
                        <a:t>ms</a:t>
                      </a:r>
                      <a:endParaRPr sz="1400" dirty="0">
                        <a:uFill>
                          <a:solidFill/>
                        </a:uFill>
                        <a:sym typeface="Helvetica Light"/>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426">
                <a:tc>
                  <a:txBody>
                    <a:bodyPr/>
                    <a:lstStyle/>
                    <a:p>
                      <a:pPr lvl="0" algn="l">
                        <a:tabLst>
                          <a:tab pos="914400" algn="l"/>
                        </a:tabLst>
                        <a:defRPr sz="1800">
                          <a:uFillTx/>
                        </a:defRPr>
                      </a:pPr>
                      <a:r>
                        <a:rPr sz="1400">
                          <a:uFill>
                            <a:solidFill/>
                          </a:uFill>
                          <a:sym typeface="Helvetica Light"/>
                        </a:rPr>
                        <a:t>10,000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0.013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10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130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100 ms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426">
                <a:tc>
                  <a:txBody>
                    <a:bodyPr/>
                    <a:lstStyle/>
                    <a:p>
                      <a:pPr lvl="0" algn="l">
                        <a:tabLst>
                          <a:tab pos="914400" algn="l"/>
                        </a:tabLst>
                        <a:defRPr sz="1800">
                          <a:uFillTx/>
                        </a:defRPr>
                      </a:pPr>
                      <a:r>
                        <a:rPr sz="1400">
                          <a:uFill>
                            <a:solidFill/>
                          </a:uFill>
                          <a:sym typeface="Helvetica Light"/>
                        </a:rPr>
                        <a:t>100,000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0.017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100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1.67 ms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10 sec</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426">
                <a:tc>
                  <a:txBody>
                    <a:bodyPr/>
                    <a:lstStyle/>
                    <a:p>
                      <a:pPr lvl="0" algn="l">
                        <a:tabLst>
                          <a:tab pos="914400" algn="l"/>
                        </a:tabLst>
                        <a:defRPr sz="1800">
                          <a:uFillTx/>
                        </a:defRPr>
                      </a:pPr>
                      <a:r>
                        <a:rPr sz="1400">
                          <a:uFill>
                            <a:solidFill/>
                          </a:uFill>
                          <a:sym typeface="Helvetica Light"/>
                        </a:rPr>
                        <a:t>1,000,000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0.020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 ms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19.93 ms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16.7 min</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5426">
                <a:tc>
                  <a:txBody>
                    <a:bodyPr/>
                    <a:lstStyle/>
                    <a:p>
                      <a:pPr lvl="0" algn="l">
                        <a:tabLst>
                          <a:tab pos="914400" algn="l"/>
                        </a:tabLst>
                        <a:defRPr sz="1800">
                          <a:uFillTx/>
                        </a:defRPr>
                      </a:pPr>
                      <a:r>
                        <a:rPr sz="1400">
                          <a:uFill>
                            <a:solidFill/>
                          </a:uFill>
                          <a:sym typeface="Helvetica Light"/>
                        </a:rPr>
                        <a:t>10,000,000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0.023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10 ms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0.23 sec</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1.16 days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498">
                <a:tc>
                  <a:txBody>
                    <a:bodyPr/>
                    <a:lstStyle/>
                    <a:p>
                      <a:pPr lvl="0" algn="l">
                        <a:tabLst>
                          <a:tab pos="914400" algn="l"/>
                        </a:tabLst>
                        <a:defRPr sz="1800">
                          <a:uFillTx/>
                        </a:defRPr>
                      </a:pPr>
                      <a:r>
                        <a:rPr sz="1400">
                          <a:uFill>
                            <a:solidFill/>
                          </a:uFill>
                          <a:sym typeface="Helvetica Light"/>
                        </a:rPr>
                        <a:t>100,000,000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0.027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0.1 sec</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2.66 sec</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115.7 days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372">
                <a:tc>
                  <a:txBody>
                    <a:bodyPr/>
                    <a:lstStyle/>
                    <a:p>
                      <a:pPr lvl="0" algn="l">
                        <a:tabLst>
                          <a:tab pos="914400" algn="l"/>
                        </a:tabLst>
                        <a:defRPr sz="1800">
                          <a:uFillTx/>
                        </a:defRPr>
                      </a:pPr>
                      <a:r>
                        <a:rPr sz="1400" dirty="0">
                          <a:uFill>
                            <a:solidFill/>
                          </a:uFill>
                          <a:sym typeface="Helvetica Light"/>
                        </a:rPr>
                        <a:t>1,000,000,000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0.030 μs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1 sec</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29.90 sec</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Tx/>
                        </a:defRPr>
                      </a:pPr>
                      <a:r>
                        <a:rPr sz="1400">
                          <a:uFill>
                            <a:solidFill/>
                          </a:uFill>
                          <a:sym typeface="Helvetica Light"/>
                        </a:rPr>
                        <a:t>31.7 years</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tabLst>
                          <a:tab pos="914400" algn="l"/>
                        </a:tabLst>
                        <a:defRPr sz="1800">
                          <a:uFill>
                            <a:solidFill>
                              <a:srgbClr val="000000"/>
                            </a:solidFill>
                          </a:uFill>
                          <a:sym typeface="Helvetica Light"/>
                        </a:defRPr>
                      </a:pPr>
                      <a:endParaRPr sz="1400" dirty="0"/>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extBox 12"/>
          <p:cNvSpPr txBox="1"/>
          <p:nvPr/>
        </p:nvSpPr>
        <p:spPr>
          <a:xfrm>
            <a:off x="2057400" y="5943600"/>
            <a:ext cx="6494085" cy="369332"/>
          </a:xfrm>
          <a:prstGeom prst="rect">
            <a:avLst/>
          </a:prstGeom>
          <a:noFill/>
        </p:spPr>
        <p:txBody>
          <a:bodyPr wrap="none" rtlCol="0">
            <a:spAutoFit/>
          </a:bodyPr>
          <a:lstStyle/>
          <a:p>
            <a:r>
              <a:rPr lang="en-AU" dirty="0" smtClean="0"/>
              <a:t>Assuming one instruction takes 1 nanosecond (10</a:t>
            </a:r>
            <a:r>
              <a:rPr lang="en-AU" baseline="30000" dirty="0" smtClean="0"/>
              <a:t>-9</a:t>
            </a:r>
            <a:r>
              <a:rPr lang="en-AU" dirty="0" smtClean="0"/>
              <a:t> seconds)</a:t>
            </a:r>
            <a:endParaRPr lang="en-AU" dirty="0"/>
          </a:p>
        </p:txBody>
      </p:sp>
      <p:cxnSp>
        <p:nvCxnSpPr>
          <p:cNvPr id="15" name="Straight Arrow Connector 14"/>
          <p:cNvCxnSpPr/>
          <p:nvPr/>
        </p:nvCxnSpPr>
        <p:spPr>
          <a:xfrm>
            <a:off x="0" y="3581400"/>
            <a:ext cx="8305800"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400800" y="3124200"/>
            <a:ext cx="12954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7620000" y="2057400"/>
            <a:ext cx="12954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9172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1">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9211</TotalTime>
  <Words>3860</Words>
  <Application>Microsoft Office PowerPoint</Application>
  <PresentationFormat>On-screen Show (4:3)</PresentationFormat>
  <Paragraphs>573</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Civic</vt:lpstr>
      <vt:lpstr>Faculty of Information Technology,  Monash University</vt:lpstr>
      <vt:lpstr>FIT2004, S2/2016</vt:lpstr>
      <vt:lpstr>Announcements</vt:lpstr>
      <vt:lpstr>Overview</vt:lpstr>
      <vt:lpstr>Recommended reading</vt:lpstr>
      <vt:lpstr>Who Wants to be a Millionaire </vt:lpstr>
      <vt:lpstr>Grigori Perelman Solved Poincaré Conjecture</vt:lpstr>
      <vt:lpstr>What is P vs NP problem?</vt:lpstr>
      <vt:lpstr>Growth Rates</vt:lpstr>
      <vt:lpstr>P vs NP (P is for Polynomial!)</vt:lpstr>
      <vt:lpstr>Decision Problem</vt:lpstr>
      <vt:lpstr>Vertex Cover Decision Problem</vt:lpstr>
      <vt:lpstr>Clique Decision Problem</vt:lpstr>
      <vt:lpstr>NP Class</vt:lpstr>
      <vt:lpstr>P Class</vt:lpstr>
      <vt:lpstr>Polynomial time reduction</vt:lpstr>
      <vt:lpstr>NP-Complete Class</vt:lpstr>
      <vt:lpstr>Example of polynomial time reduction</vt:lpstr>
      <vt:lpstr>P vs NP problem</vt:lpstr>
      <vt:lpstr>Consequences of solving P vs NP</vt:lpstr>
      <vt:lpstr>Primality Test</vt:lpstr>
      <vt:lpstr>Primality Test: Naïve Algorithm</vt:lpstr>
      <vt:lpstr>Fermat’s Little Theorem</vt:lpstr>
      <vt:lpstr>Fermat’s Primality Test</vt:lpstr>
      <vt:lpstr>Design Principles (Summing up FIT2004)</vt:lpstr>
      <vt:lpstr>Look out for good variants to exploit</vt:lpstr>
      <vt:lpstr>Balance your work as much as possible</vt:lpstr>
      <vt:lpstr>Choose Data Structures with care</vt:lpstr>
      <vt:lpstr>Don’t repeat work</vt:lpstr>
      <vt:lpstr>Try well known problem solving strategies </vt:lpstr>
      <vt:lpstr>Sometimes greed is good</vt:lpstr>
      <vt:lpstr>Programming Competition Winners</vt:lpstr>
      <vt:lpstr>Final Exam</vt:lpstr>
      <vt:lpstr>Algorithm for exam preparation</vt:lpstr>
      <vt:lpstr>Consultations for Final Exam</vt:lpstr>
      <vt:lpstr>Consultations for Final Exam</vt:lpstr>
      <vt:lpstr>Reward for attending lectures</vt:lpstr>
      <vt:lpstr>Some Thoughts</vt:lpstr>
      <vt:lpstr>Summary</vt:lpstr>
      <vt:lpstr>Coming Up Next</vt:lpstr>
      <vt:lpstr>Coming Up Next</vt:lpstr>
      <vt:lpstr>Coming Up Next</vt:lpstr>
      <vt:lpstr>Coming Up Next (Second Scenario)</vt:lpstr>
      <vt:lpstr>Coming Up Next (Second Scenario)</vt:lpstr>
      <vt:lpstr>Coming Up Next (Second Scenario)</vt:lpstr>
      <vt:lpstr>That’s all folks!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cse</cp:lastModifiedBy>
  <cp:revision>5038</cp:revision>
  <dcterms:created xsi:type="dcterms:W3CDTF">2006-08-16T00:00:00Z</dcterms:created>
  <dcterms:modified xsi:type="dcterms:W3CDTF">2016-11-03T07:01:28Z</dcterms:modified>
</cp:coreProperties>
</file>