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47"/>
  </p:notesMasterIdLst>
  <p:sldIdLst>
    <p:sldId id="303" r:id="rId2"/>
    <p:sldId id="304" r:id="rId3"/>
    <p:sldId id="291" r:id="rId4"/>
    <p:sldId id="257" r:id="rId5"/>
    <p:sldId id="292" r:id="rId6"/>
    <p:sldId id="293" r:id="rId7"/>
    <p:sldId id="309" r:id="rId8"/>
    <p:sldId id="311" r:id="rId9"/>
    <p:sldId id="312" r:id="rId10"/>
    <p:sldId id="310" r:id="rId11"/>
    <p:sldId id="322" r:id="rId12"/>
    <p:sldId id="294" r:id="rId13"/>
    <p:sldId id="296" r:id="rId14"/>
    <p:sldId id="298" r:id="rId15"/>
    <p:sldId id="299" r:id="rId16"/>
    <p:sldId id="300" r:id="rId17"/>
    <p:sldId id="301" r:id="rId18"/>
    <p:sldId id="305" r:id="rId19"/>
    <p:sldId id="307" r:id="rId20"/>
    <p:sldId id="308" r:id="rId21"/>
    <p:sldId id="313" r:id="rId22"/>
    <p:sldId id="314" r:id="rId23"/>
    <p:sldId id="323" r:id="rId24"/>
    <p:sldId id="316" r:id="rId25"/>
    <p:sldId id="319" r:id="rId26"/>
    <p:sldId id="317" r:id="rId27"/>
    <p:sldId id="320" r:id="rId28"/>
    <p:sldId id="321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9" r:id="rId40"/>
    <p:sldId id="334" r:id="rId41"/>
    <p:sldId id="341" r:id="rId42"/>
    <p:sldId id="340" r:id="rId43"/>
    <p:sldId id="336" r:id="rId44"/>
    <p:sldId id="342" r:id="rId45"/>
    <p:sldId id="343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25/09/2016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D2DB0-C7E9-483E-89D7-C3BCDDC89368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9864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 smtClean="0"/>
              <a:t>FIT2004, S2/2016: Lec-2: Analysis of Algorithms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Lec-2: Analysis of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Lec-2: Analysis of Algorithms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Lec-2: Analysis of Algorithms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Lec-2: Analysis of Algorithms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Lec-2: Analysis of 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 smtClean="0"/>
              <a:t>FIT2004, S2/2016: Lec-2: Analysis of Algorithms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Lec-2: Analysis of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Lec-2: Analysis of Algorithms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 smtClean="0"/>
              <a:t>FIT2004, S2/2016: Lec-2: Analysis of Algorithms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 smtClean="0"/>
              <a:t>FIT2004, S2/2016: Lec-2: Analysis of Algorithms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 smtClean="0"/>
              <a:t>FIT2004, S2/2016: Lec-2: Analysis of Algorithms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50321072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e.monash.edu.au/courseware/cse2304/2006/03logic.shtml" TargetMode="External"/><Relationship Id="rId2" Type="http://schemas.openxmlformats.org/officeDocument/2006/relationships/hyperlink" Target="http://www.csse.monash.edu.au/~lloyd/tildeAlgDS/Math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discrete.gr/complexity/" TargetMode="External"/><Relationship Id="rId2" Type="http://schemas.openxmlformats.org/officeDocument/2006/relationships/hyperlink" Target="https://www.youtube.com/watch?v=V42FBiohc6c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e.monash.edu.au/~lloyd/tildeAlgDS/Math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6520"/>
            <a:ext cx="8662087" cy="649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2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Correctness using Loop </a:t>
            </a:r>
            <a:r>
              <a:rPr lang="en-AU" dirty="0">
                <a:latin typeface="Arial Black" panose="020B0A04020102020204" pitchFamily="34" charset="0"/>
              </a:rPr>
              <a:t>I</a:t>
            </a:r>
            <a:r>
              <a:rPr lang="en-AU" dirty="0" smtClean="0">
                <a:latin typeface="Arial Black" panose="020B0A04020102020204" pitchFamily="34" charset="0"/>
              </a:rPr>
              <a:t>nvariant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Lec-2: Analysis of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842248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//A 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L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oop 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nvariant (LI) is a property that is true before and after each iteration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index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 2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//LI: min equals the minimum value in array[1 … index - 1]</a:t>
            </a:r>
          </a:p>
          <a:p>
            <a:pPr marL="0" indent="0">
              <a:buNone/>
            </a:pP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index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&lt;=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endParaRPr lang="en-AU" sz="1800" b="1" dirty="0" smtClean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	//LI: min 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equals the 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minimum 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value in 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array[1 … index-1]</a:t>
            </a:r>
            <a:endParaRPr lang="en-AU" sz="1800" dirty="0">
              <a:solidFill>
                <a:srgbClr val="00B05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index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min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index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	//min 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equals the 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minimum 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value in 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array[1 … index]</a:t>
            </a:r>
            <a:endParaRPr lang="en-AU" sz="1800" dirty="0">
              <a:solidFill>
                <a:srgbClr val="00B05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index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index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	//LI: 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min 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equals the 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minimum 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value in array[1 … 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index-1]</a:t>
            </a:r>
            <a:endParaRPr lang="en-AU" sz="1800" dirty="0">
              <a:solidFill>
                <a:srgbClr val="00B05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00B05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//LI: min equals 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the 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minimum 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value in 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array[1 … index-1]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// and index = N + 1; thus min is min value in array [1 … N]</a:t>
            </a:r>
            <a:endParaRPr lang="en-AU" sz="1800" dirty="0">
              <a:solidFill>
                <a:srgbClr val="00B05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min</a:t>
            </a: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77817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Proof of Correctness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Lec-2: Analysis of Algorithms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b="1" dirty="0" smtClean="0">
                <a:solidFill>
                  <a:srgbClr val="FF0000"/>
                </a:solidFill>
                <a:latin typeface="CMSS10"/>
              </a:rPr>
              <a:t>Important: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 Always prove the correctness of your algorithm. </a:t>
            </a:r>
          </a:p>
          <a:p>
            <a:r>
              <a:rPr lang="en-AU" sz="2400" dirty="0" smtClean="0"/>
              <a:t>It guarantees that your algorithm will always return correct results</a:t>
            </a:r>
          </a:p>
          <a:p>
            <a:r>
              <a:rPr lang="en-AU" sz="2400" dirty="0" smtClean="0"/>
              <a:t>It also helps to identify and fix the bugs (if any)</a:t>
            </a:r>
          </a:p>
          <a:p>
            <a:endParaRPr lang="en-AU" sz="2400" dirty="0"/>
          </a:p>
          <a:p>
            <a:pPr marL="0" indent="0">
              <a:buNone/>
            </a:pPr>
            <a:r>
              <a:rPr lang="en-AU" sz="2400" dirty="0" smtClean="0"/>
              <a:t>We will show this using a Binary Search algorithm</a:t>
            </a:r>
          </a:p>
        </p:txBody>
      </p:sp>
    </p:spTree>
    <p:extLst>
      <p:ext uri="{BB962C8B-B14F-4D97-AF65-F5344CB8AC3E}">
        <p14:creationId xmlns:p14="http://schemas.microsoft.com/office/powerpoint/2010/main" val="151826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Binary Search revisited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Lec-2: Analysis of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5181600"/>
            <a:ext cx="8503920" cy="114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587045"/>
              </p:ext>
            </p:extLst>
          </p:nvPr>
        </p:nvGraphicFramePr>
        <p:xfrm>
          <a:off x="1295400" y="137160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2460"/>
                <a:gridCol w="632460"/>
                <a:gridCol w="632460"/>
                <a:gridCol w="632460"/>
                <a:gridCol w="632460"/>
                <a:gridCol w="632460"/>
                <a:gridCol w="632460"/>
                <a:gridCol w="632460"/>
                <a:gridCol w="632460"/>
                <a:gridCol w="6324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50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052730"/>
              </p:ext>
            </p:extLst>
          </p:nvPr>
        </p:nvGraphicFramePr>
        <p:xfrm>
          <a:off x="1295400" y="1803400"/>
          <a:ext cx="6400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1447800" y="2221468"/>
            <a:ext cx="364202" cy="902732"/>
            <a:chOff x="1447800" y="2221468"/>
            <a:chExt cx="364202" cy="902732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600200" y="2221468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447800" y="275486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lo</a:t>
              </a:r>
              <a:endParaRPr lang="en-AU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209299" y="2209800"/>
            <a:ext cx="364202" cy="870466"/>
            <a:chOff x="7209299" y="2209800"/>
            <a:chExt cx="364202" cy="870466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7391400" y="22098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09299" y="271093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hi</a:t>
              </a:r>
              <a:endParaRPr lang="en-AU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62400" y="2181241"/>
            <a:ext cx="556563" cy="902732"/>
            <a:chOff x="3962400" y="2181241"/>
            <a:chExt cx="556563" cy="902732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4191000" y="2181241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62400" y="2714641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mid</a:t>
              </a:r>
              <a:endParaRPr lang="en-AU" dirty="0"/>
            </a:p>
          </p:txBody>
        </p:sp>
      </p:grpSp>
      <p:sp>
        <p:nvSpPr>
          <p:cNvPr id="18" name="Content Placeholder 3"/>
          <p:cNvSpPr txBox="1">
            <a:spLocks/>
          </p:cNvSpPr>
          <p:nvPr/>
        </p:nvSpPr>
        <p:spPr>
          <a:xfrm>
            <a:off x="381000" y="2939534"/>
            <a:ext cx="8503920" cy="4572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2400" dirty="0" smtClean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400" dirty="0" smtClean="0"/>
              <a:t>Searching 20</a:t>
            </a:r>
          </a:p>
          <a:p>
            <a:r>
              <a:rPr lang="en-AU" sz="2400" dirty="0" smtClean="0"/>
              <a:t>Since 20 &lt; array[mid], </a:t>
            </a:r>
          </a:p>
          <a:p>
            <a:pPr lvl="1"/>
            <a:r>
              <a:rPr lang="en-AU" sz="2000" dirty="0">
                <a:solidFill>
                  <a:schemeClr val="tx1"/>
                </a:solidFill>
              </a:rPr>
              <a:t>Search from lo to mid (e.g., move hi to mid)</a:t>
            </a:r>
          </a:p>
          <a:p>
            <a:r>
              <a:rPr lang="en-AU" sz="2400" dirty="0" smtClean="0"/>
              <a:t>Since 20 &gt; array[mid]</a:t>
            </a:r>
          </a:p>
          <a:p>
            <a:pPr lvl="1"/>
            <a:r>
              <a:rPr lang="en-AU" sz="2000" dirty="0">
                <a:solidFill>
                  <a:schemeClr val="tx1"/>
                </a:solidFill>
              </a:rPr>
              <a:t>Search from mid to hi (e.g., move lo to mid)</a:t>
            </a:r>
          </a:p>
          <a:p>
            <a:r>
              <a:rPr lang="en-AU" sz="2400" dirty="0" smtClean="0"/>
              <a:t>…</a:t>
            </a:r>
          </a:p>
          <a:p>
            <a:pPr marL="457200" indent="-457200">
              <a:buFont typeface="+mj-lt"/>
              <a:buAutoNum type="arabicPeriod"/>
            </a:pPr>
            <a:endParaRPr lang="en-AU" sz="2400" dirty="0" smtClean="0"/>
          </a:p>
          <a:p>
            <a:endParaRPr lang="en-AU" sz="1900" dirty="0">
              <a:solidFill>
                <a:srgbClr val="00B0F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667000" y="2227302"/>
            <a:ext cx="556563" cy="902732"/>
            <a:chOff x="3962400" y="2181241"/>
            <a:chExt cx="556563" cy="902732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4191000" y="2181241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962400" y="2714641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mid</a:t>
              </a:r>
              <a:endParaRPr lang="en-AU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76600" y="2221468"/>
            <a:ext cx="556563" cy="902732"/>
            <a:chOff x="3962400" y="2181241"/>
            <a:chExt cx="556563" cy="9027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4191000" y="2181241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962400" y="2714641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mid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74610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39685E-6 L -0.35 0.00324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00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4172E-6 L 0.13855 -0.0006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Algorithm for Binary Search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Lec-2: Analysis of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4041648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lo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 1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hi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hi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mid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 (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8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hi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2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key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array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AU" sz="18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hi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endParaRPr lang="en-AU" sz="18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array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key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print(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key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found at index lo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else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print(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key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not found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343400" y="1371600"/>
            <a:ext cx="4346448" cy="4572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Is this algorithm correct?</a:t>
            </a:r>
          </a:p>
          <a:p>
            <a:pPr marL="0" indent="0">
              <a:buFont typeface="Wingdings 2"/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To prove correctness, we need to show that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i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t </a:t>
            </a:r>
            <a:r>
              <a:rPr lang="en-AU" sz="1800" b="1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always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 terminates, and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i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t returns correct result when it terminates</a:t>
            </a: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72870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Does this algorithm </a:t>
            </a:r>
            <a:r>
              <a:rPr lang="en-AU" b="1" u="sng" dirty="0" smtClean="0">
                <a:latin typeface="Arial Black" panose="020B0A04020102020204" pitchFamily="34" charset="0"/>
              </a:rPr>
              <a:t>always</a:t>
            </a:r>
            <a:r>
              <a:rPr lang="en-AU" dirty="0" smtClean="0">
                <a:latin typeface="Arial Black" panose="020B0A04020102020204" pitchFamily="34" charset="0"/>
              </a:rPr>
              <a:t> terminate?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Lec-2: Analysis of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4041648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lo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 1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hi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hi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mid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 (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8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hi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2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key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array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AU" sz="18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hi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endParaRPr lang="en-AU" sz="18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array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key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print(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key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found at index lo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else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print(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key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not found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343400" y="3212068"/>
            <a:ext cx="4594826" cy="457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This algorithm may never terminate in </a:t>
            </a:r>
            <a:r>
              <a:rPr lang="en-AU" sz="1800" b="1" dirty="0" smtClean="0">
                <a:solidFill>
                  <a:srgbClr val="FF0000"/>
                </a:solidFill>
                <a:highlight>
                  <a:srgbClr val="FFFFFF"/>
                </a:highlight>
              </a:rPr>
              <a:t>some</a:t>
            </a: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 cases </a:t>
            </a: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286000" y="2209800"/>
            <a:ext cx="1447800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004321"/>
              </p:ext>
            </p:extLst>
          </p:nvPr>
        </p:nvGraphicFramePr>
        <p:xfrm>
          <a:off x="4947984" y="4419600"/>
          <a:ext cx="31623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2460"/>
                <a:gridCol w="632460"/>
                <a:gridCol w="632460"/>
                <a:gridCol w="632460"/>
                <a:gridCol w="6324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25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904712"/>
              </p:ext>
            </p:extLst>
          </p:nvPr>
        </p:nvGraphicFramePr>
        <p:xfrm>
          <a:off x="4947984" y="4851400"/>
          <a:ext cx="32004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mtClean="0"/>
                        <a:t>5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5731798" y="5181600"/>
            <a:ext cx="364202" cy="902732"/>
            <a:chOff x="1447800" y="2221468"/>
            <a:chExt cx="364202" cy="902732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1600200" y="2221468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447800" y="275486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lo</a:t>
              </a:r>
              <a:endParaRPr lang="en-AU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400800" y="5225534"/>
            <a:ext cx="364202" cy="870466"/>
            <a:chOff x="7209299" y="2209800"/>
            <a:chExt cx="364202" cy="870466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7391400" y="22098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209299" y="271093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hi</a:t>
              </a:r>
              <a:endParaRPr lang="en-AU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15200" y="5715000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Key = 13</a:t>
            </a:r>
            <a:endParaRPr lang="en-AU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943600" y="3962400"/>
            <a:ext cx="0" cy="4455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15000" y="36692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mid</a:t>
            </a:r>
            <a:endParaRPr lang="en-AU" dirty="0"/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3832194" y="2010770"/>
            <a:ext cx="4594826" cy="457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AU" sz="1800" dirty="0" smtClean="0">
                <a:solidFill>
                  <a:srgbClr val="00B0F0"/>
                </a:solidFill>
                <a:highlight>
                  <a:srgbClr val="FFFFFF"/>
                </a:highlight>
              </a:rPr>
              <a:t>Let us try to fix this </a:t>
            </a:r>
            <a:endParaRPr lang="en-AU" sz="1800" dirty="0" smtClean="0">
              <a:solidFill>
                <a:srgbClr val="00B0F0"/>
              </a:solidFill>
              <a:latin typeface="CMSS10"/>
            </a:endParaRPr>
          </a:p>
        </p:txBody>
      </p:sp>
      <p:sp>
        <p:nvSpPr>
          <p:cNvPr id="19" name="Content Placeholder 4"/>
          <p:cNvSpPr txBox="1">
            <a:spLocks/>
          </p:cNvSpPr>
          <p:nvPr/>
        </p:nvSpPr>
        <p:spPr>
          <a:xfrm>
            <a:off x="3009900" y="1001404"/>
            <a:ext cx="6256020" cy="3276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None/>
            </a:pPr>
            <a:r>
              <a:rPr lang="en-US" sz="1400" b="1" u="sng" kern="0" dirty="0" smtClean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Enter your answers at MARS</a:t>
            </a:r>
          </a:p>
          <a:p>
            <a:pPr marL="812800" indent="-38100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 sz="1400" kern="0" dirty="0" smtClean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Visit http://mars.mu on your internet enabled device</a:t>
            </a:r>
          </a:p>
          <a:p>
            <a:pPr marL="812800" indent="-38100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 sz="1400" kern="0" dirty="0" smtClean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Log in using your </a:t>
            </a:r>
            <a:r>
              <a:rPr lang="en-US" sz="1400" kern="0" dirty="0" err="1" smtClean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Authcate</a:t>
            </a:r>
            <a:r>
              <a:rPr lang="en-US" sz="1400" kern="0" dirty="0" smtClean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 details</a:t>
            </a:r>
          </a:p>
          <a:p>
            <a:pPr marL="812800" indent="-38100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 sz="1400" kern="0" dirty="0" smtClean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Touch the + symbol</a:t>
            </a:r>
          </a:p>
          <a:p>
            <a:pPr marL="812800" indent="-38100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 sz="1400" kern="0" dirty="0" smtClean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Enter the code for your unit:  </a:t>
            </a:r>
            <a:r>
              <a:rPr lang="en-AU" sz="1400" dirty="0" smtClean="0">
                <a:solidFill>
                  <a:schemeClr val="tx2"/>
                </a:solidFill>
              </a:rPr>
              <a:t>Y4R44G</a:t>
            </a:r>
            <a:endParaRPr lang="en-AU" sz="1400" kern="0" dirty="0" smtClean="0">
              <a:solidFill>
                <a:schemeClr val="tx2"/>
              </a:solidFill>
              <a:latin typeface="Calibri"/>
              <a:sym typeface="Calibri"/>
            </a:endParaRPr>
          </a:p>
          <a:p>
            <a:pPr marL="812800" indent="-38100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 sz="1400" kern="0" dirty="0" smtClean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Answer questions when they pop up</a:t>
            </a:r>
            <a:endParaRPr lang="en-AU" sz="1400" dirty="0" smtClean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916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21" grpId="0"/>
      <p:bldP spid="23" grpId="0"/>
      <p:bldP spid="19" grpId="0"/>
      <p:bldP spid="1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Does this algorithm </a:t>
            </a:r>
            <a:r>
              <a:rPr lang="en-AU" b="1" u="sng" dirty="0" smtClean="0">
                <a:latin typeface="Arial Black" panose="020B0A04020102020204" pitchFamily="34" charset="0"/>
              </a:rPr>
              <a:t>always</a:t>
            </a:r>
            <a:r>
              <a:rPr lang="en-AU" dirty="0" smtClean="0">
                <a:latin typeface="Arial Black" panose="020B0A04020102020204" pitchFamily="34" charset="0"/>
              </a:rPr>
              <a:t> terminate?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Lec-2: Analysis of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4041648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lo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 1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hi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hi - 1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mid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 (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8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hi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2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key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array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AU" sz="18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hi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endParaRPr lang="en-AU" sz="18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array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key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print(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key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found at index lo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else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print(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key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not found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718547" y="1143000"/>
            <a:ext cx="5106032" cy="457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Proof that it always terminates</a:t>
            </a:r>
          </a:p>
          <a:p>
            <a:r>
              <a:rPr lang="en-AU" sz="1800" dirty="0" smtClean="0">
                <a:highlight>
                  <a:srgbClr val="FFFFFF"/>
                </a:highlight>
              </a:rPr>
              <a:t>lo &lt; hi – 1implies that the difference between lo and hi is always at least 2</a:t>
            </a:r>
          </a:p>
          <a:p>
            <a:r>
              <a:rPr lang="en-AU" sz="1800" dirty="0" smtClean="0">
                <a:highlight>
                  <a:srgbClr val="FFFFFF"/>
                </a:highlight>
              </a:rPr>
              <a:t>Therefore, lo &lt; mid &lt; hi.</a:t>
            </a:r>
          </a:p>
          <a:p>
            <a:r>
              <a:rPr lang="en-AU" sz="1800" dirty="0" smtClean="0">
                <a:highlight>
                  <a:srgbClr val="FFFFFF"/>
                </a:highlight>
              </a:rPr>
              <a:t>Hence, the search space always shrinks (e.g., lo and hi get closer after every iteration of the while loop until lo </a:t>
            </a:r>
            <a:r>
              <a:rPr lang="en-AU" sz="1800" dirty="0" smtClean="0">
                <a:highlight>
                  <a:srgbClr val="FFFFFF"/>
                </a:highlight>
                <a:latin typeface="Arial"/>
                <a:cs typeface="Arial"/>
              </a:rPr>
              <a:t>≥</a:t>
            </a:r>
            <a:r>
              <a:rPr lang="en-AU" sz="1800" dirty="0" smtClean="0">
                <a:highlight>
                  <a:srgbClr val="FFFFFF"/>
                </a:highlight>
              </a:rPr>
              <a:t> hi – 1 in which case the algorithm terminates)</a:t>
            </a: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904688"/>
              </p:ext>
            </p:extLst>
          </p:nvPr>
        </p:nvGraphicFramePr>
        <p:xfrm>
          <a:off x="4947984" y="4419600"/>
          <a:ext cx="31623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2460"/>
                <a:gridCol w="632460"/>
                <a:gridCol w="632460"/>
                <a:gridCol w="632460"/>
                <a:gridCol w="6324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25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351113"/>
              </p:ext>
            </p:extLst>
          </p:nvPr>
        </p:nvGraphicFramePr>
        <p:xfrm>
          <a:off x="4947984" y="4851400"/>
          <a:ext cx="32004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mtClean="0"/>
                        <a:t>5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5122198" y="5181600"/>
            <a:ext cx="364202" cy="902732"/>
            <a:chOff x="1447800" y="2221468"/>
            <a:chExt cx="364202" cy="902732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1600200" y="2221468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447800" y="275486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lo</a:t>
              </a:r>
              <a:endParaRPr lang="en-AU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400800" y="5225534"/>
            <a:ext cx="364202" cy="870466"/>
            <a:chOff x="7209299" y="2209800"/>
            <a:chExt cx="364202" cy="870466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7391400" y="22098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209299" y="271093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hi</a:t>
              </a:r>
              <a:endParaRPr lang="en-AU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15200" y="5715000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Key = 13</a:t>
            </a:r>
            <a:endParaRPr lang="en-AU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943600" y="3962400"/>
            <a:ext cx="0" cy="4455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15000" y="36692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mid</a:t>
            </a:r>
            <a:endParaRPr lang="en-AU" dirty="0"/>
          </a:p>
        </p:txBody>
      </p:sp>
      <p:sp>
        <p:nvSpPr>
          <p:cNvPr id="18" name="Oval 17"/>
          <p:cNvSpPr/>
          <p:nvPr/>
        </p:nvSpPr>
        <p:spPr>
          <a:xfrm>
            <a:off x="1219200" y="1981200"/>
            <a:ext cx="1371600" cy="381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501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Correct result at termination?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Lec-2: Analysis of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4041648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lo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 1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hi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hi - 1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mid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 (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8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hi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2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key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array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AU" sz="18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hi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endParaRPr lang="en-AU" sz="18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array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key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print(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key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found at index lo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else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print(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key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not found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718547" y="1143000"/>
            <a:ext cx="5106032" cy="457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AU" sz="1800" dirty="0" smtClean="0">
                <a:highlight>
                  <a:srgbClr val="FFFFFF"/>
                </a:highlight>
              </a:rPr>
              <a:t>The algorithm always terminates. But does it give correct result when it terminates?</a:t>
            </a:r>
          </a:p>
          <a:p>
            <a:pPr marL="0" indent="0">
              <a:buFont typeface="Wingdings 2"/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Border cases:</a:t>
            </a:r>
          </a:p>
          <a:p>
            <a:pPr marL="0" indent="0">
              <a:buFont typeface="Wingdings 2"/>
              <a:buNone/>
            </a:pPr>
            <a:r>
              <a:rPr lang="en-AU" sz="1800" dirty="0" smtClean="0">
                <a:highlight>
                  <a:srgbClr val="FFFFFF"/>
                </a:highlight>
              </a:rPr>
              <a:t>What if</a:t>
            </a:r>
          </a:p>
          <a:p>
            <a:r>
              <a:rPr lang="en-AU" sz="1800" dirty="0" smtClean="0">
                <a:highlight>
                  <a:srgbClr val="FFFFFF"/>
                </a:highlight>
              </a:rPr>
              <a:t>array is empty?</a:t>
            </a: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51945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Correct result at termination?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Lec-2: Analysis of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4041648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lo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 1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hi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hi - 1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mid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 (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8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hi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2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key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array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AU" sz="18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hi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endParaRPr lang="en-AU" sz="18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 &gt; 0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and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key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print(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key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found at index lo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else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print(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key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not found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718547" y="1143000"/>
            <a:ext cx="5106032" cy="457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AU" sz="1800" dirty="0" smtClean="0">
                <a:highlight>
                  <a:srgbClr val="FFFFFF"/>
                </a:highlight>
              </a:rPr>
              <a:t>The algorithm always terminates. But does it give correct result when it terminates?</a:t>
            </a:r>
          </a:p>
          <a:p>
            <a:pPr marL="0" indent="0">
              <a:buFont typeface="Wingdings 2"/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Border cases:</a:t>
            </a:r>
          </a:p>
          <a:p>
            <a:pPr marL="0" indent="0">
              <a:buFont typeface="Wingdings 2"/>
              <a:buNone/>
            </a:pPr>
            <a:r>
              <a:rPr lang="en-AU" sz="1800" dirty="0" smtClean="0">
                <a:highlight>
                  <a:srgbClr val="FFFFFF"/>
                </a:highlight>
              </a:rPr>
              <a:t>What if</a:t>
            </a:r>
          </a:p>
          <a:p>
            <a:r>
              <a:rPr lang="en-AU" sz="1800" dirty="0" smtClean="0">
                <a:highlight>
                  <a:srgbClr val="FFFFFF"/>
                </a:highlight>
              </a:rPr>
              <a:t>array is empty?</a:t>
            </a:r>
          </a:p>
          <a:p>
            <a:r>
              <a:rPr lang="en-AU" sz="1800" dirty="0" smtClean="0">
                <a:highlight>
                  <a:srgbClr val="FFFFFF"/>
                </a:highlight>
              </a:rPr>
              <a:t>array has 1 element?</a:t>
            </a:r>
          </a:p>
          <a:p>
            <a:r>
              <a:rPr lang="en-AU" sz="1800" dirty="0" smtClean="0">
                <a:highlight>
                  <a:srgbClr val="FFFFFF"/>
                </a:highlight>
              </a:rPr>
              <a:t>array has 2 elements?</a:t>
            </a: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200" y="4267200"/>
            <a:ext cx="1143000" cy="381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918834"/>
              </p:ext>
            </p:extLst>
          </p:nvPr>
        </p:nvGraphicFramePr>
        <p:xfrm>
          <a:off x="4947984" y="4419600"/>
          <a:ext cx="126492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2460"/>
                <a:gridCol w="6324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796648"/>
              </p:ext>
            </p:extLst>
          </p:nvPr>
        </p:nvGraphicFramePr>
        <p:xfrm>
          <a:off x="4947984" y="4851400"/>
          <a:ext cx="12801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/>
                <a:gridCol w="6400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105400" y="5181600"/>
            <a:ext cx="364202" cy="902732"/>
            <a:chOff x="1447800" y="2221468"/>
            <a:chExt cx="364202" cy="902732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600200" y="2221468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447800" y="275486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lo</a:t>
              </a:r>
              <a:endParaRPr lang="en-AU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774402" y="5225534"/>
            <a:ext cx="364202" cy="870466"/>
            <a:chOff x="7209299" y="2209800"/>
            <a:chExt cx="364202" cy="870466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7391400" y="22098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209299" y="271093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hi</a:t>
              </a:r>
              <a:endParaRPr lang="en-AU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315200" y="5715000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Key = 10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704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Correct result at termination?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Lec-2: Analysis of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4041648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lo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 1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hi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 + 1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hi - 1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mid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 (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8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hi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2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key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array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AU" sz="18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hi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endParaRPr lang="en-AU" sz="18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 &gt; 0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and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key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print(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key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found at index lo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else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print(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key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not found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718547" y="990600"/>
            <a:ext cx="5106032" cy="457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AU" sz="1800" dirty="0" smtClean="0">
                <a:highlight>
                  <a:srgbClr val="FFFFFF"/>
                </a:highlight>
              </a:rPr>
              <a:t>The algorithm always terminates. But does it give correct result when it terminates?</a:t>
            </a:r>
          </a:p>
          <a:p>
            <a:pPr marL="0" indent="0">
              <a:buFont typeface="Wingdings 2"/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Border cases:</a:t>
            </a:r>
          </a:p>
          <a:p>
            <a:pPr marL="0" indent="0">
              <a:buFont typeface="Wingdings 2"/>
              <a:buNone/>
            </a:pPr>
            <a:r>
              <a:rPr lang="en-AU" sz="1800" dirty="0" smtClean="0">
                <a:highlight>
                  <a:srgbClr val="FFFFFF"/>
                </a:highlight>
              </a:rPr>
              <a:t>What if</a:t>
            </a:r>
          </a:p>
          <a:p>
            <a:r>
              <a:rPr lang="en-AU" sz="1800" dirty="0" smtClean="0">
                <a:highlight>
                  <a:srgbClr val="FFFFFF"/>
                </a:highlight>
              </a:rPr>
              <a:t>array is empty?</a:t>
            </a:r>
          </a:p>
          <a:p>
            <a:r>
              <a:rPr lang="en-AU" sz="1800" dirty="0" smtClean="0">
                <a:highlight>
                  <a:srgbClr val="FFFFFF"/>
                </a:highlight>
              </a:rPr>
              <a:t>array has 1 element?</a:t>
            </a:r>
          </a:p>
          <a:p>
            <a:r>
              <a:rPr lang="en-AU" sz="1800" dirty="0" smtClean="0">
                <a:highlight>
                  <a:srgbClr val="FFFFFF"/>
                </a:highlight>
              </a:rPr>
              <a:t>array has 2 elements?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Is it possible that the algorithm accesses array out of the range (e.g., array[N+1]?)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No</a:t>
            </a:r>
            <a:r>
              <a:rPr lang="en-AU" sz="1800" dirty="0" smtClean="0">
                <a:highlight>
                  <a:srgbClr val="FFFFFF"/>
                </a:highlight>
              </a:rPr>
              <a:t>, because;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800" dirty="0" smtClean="0">
                <a:highlight>
                  <a:srgbClr val="FFFFFF"/>
                </a:highlight>
              </a:rPr>
              <a:t>it only accesses array[mid] or array[lo], 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800" dirty="0">
                <a:highlight>
                  <a:srgbClr val="FFFFFF"/>
                </a:highlight>
              </a:rPr>
              <a:t>l</a:t>
            </a:r>
            <a:r>
              <a:rPr lang="en-AU" sz="1800" dirty="0" smtClean="0">
                <a:highlight>
                  <a:srgbClr val="FFFFFF"/>
                </a:highlight>
              </a:rPr>
              <a:t>o &lt; mid &lt; hi</a:t>
            </a:r>
          </a:p>
          <a:p>
            <a:pPr marL="0" indent="0">
              <a:buNone/>
            </a:pPr>
            <a:endParaRPr lang="en-AU" sz="1800" dirty="0" smtClean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800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 smtClean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57200" y="1295400"/>
            <a:ext cx="1371600" cy="381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055725"/>
              </p:ext>
            </p:extLst>
          </p:nvPr>
        </p:nvGraphicFramePr>
        <p:xfrm>
          <a:off x="4947984" y="4876800"/>
          <a:ext cx="126492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2460"/>
                <a:gridCol w="6324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068610"/>
              </p:ext>
            </p:extLst>
          </p:nvPr>
        </p:nvGraphicFramePr>
        <p:xfrm>
          <a:off x="4947984" y="5308600"/>
          <a:ext cx="183381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1272"/>
                <a:gridCol w="611272"/>
                <a:gridCol w="6112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105400" y="5638800"/>
            <a:ext cx="364202" cy="826532"/>
            <a:chOff x="1447800" y="2221468"/>
            <a:chExt cx="364202" cy="826532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600200" y="2221468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447800" y="267866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lo</a:t>
              </a:r>
              <a:endParaRPr lang="en-AU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324600" y="5682734"/>
            <a:ext cx="364202" cy="794266"/>
            <a:chOff x="7209299" y="2209800"/>
            <a:chExt cx="364202" cy="794266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7391400" y="22098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209299" y="263473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hi</a:t>
              </a:r>
              <a:endParaRPr lang="en-AU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315200" y="6019800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Key = 10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389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Correct result at termination?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Lec-2: Analysis of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4041648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lo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 1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hi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 + 1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hi - 1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mid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 (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8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hi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2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key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array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AU" sz="18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hi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endParaRPr lang="en-AU" sz="18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 &gt; 0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and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key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print(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key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found at index lo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else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print(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key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not found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718547" y="990600"/>
            <a:ext cx="5106032" cy="457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The modified algorithm 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returns correct results for border cases. Does it return correct results for the general case </a:t>
            </a: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(i.e., 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N &gt; </a:t>
            </a: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2)?</a:t>
            </a:r>
            <a:endParaRPr lang="en-AU" sz="180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 smtClean="0">
                <a:highlight>
                  <a:srgbClr val="FFFFFF"/>
                </a:highlight>
              </a:rPr>
              <a:t>Observations:</a:t>
            </a:r>
          </a:p>
          <a:p>
            <a:r>
              <a:rPr lang="en-AU" sz="1800" dirty="0" smtClean="0">
                <a:highlight>
                  <a:srgbClr val="FFFFFF"/>
                </a:highlight>
              </a:rPr>
              <a:t>The algorithm never accesses array[hi], and</a:t>
            </a:r>
          </a:p>
          <a:p>
            <a:r>
              <a:rPr lang="en-AU" sz="1800" dirty="0" smtClean="0">
                <a:highlight>
                  <a:srgbClr val="FFFFFF"/>
                </a:highlight>
              </a:rPr>
              <a:t>lo &lt; mid &lt; hi</a:t>
            </a:r>
          </a:p>
          <a:p>
            <a:pPr marL="0" indent="0">
              <a:buNone/>
            </a:pPr>
            <a:r>
              <a:rPr lang="en-AU" sz="1800" dirty="0" smtClean="0">
                <a:highlight>
                  <a:srgbClr val="FFFFFF"/>
                </a:highlight>
              </a:rPr>
              <a:t>This means if key == array[hi], the algorithm will not find it</a:t>
            </a:r>
          </a:p>
          <a:p>
            <a:pPr marL="0" indent="0">
              <a:buNone/>
            </a:pPr>
            <a:r>
              <a:rPr lang="en-AU" sz="1800" b="1" dirty="0" smtClean="0">
                <a:highlight>
                  <a:srgbClr val="FFFFFF"/>
                </a:highlight>
              </a:rPr>
              <a:t>Fix:</a:t>
            </a:r>
            <a:r>
              <a:rPr lang="en-AU" sz="1800" dirty="0" smtClean="0">
                <a:highlight>
                  <a:srgbClr val="FFFFFF"/>
                </a:highlight>
              </a:rPr>
              <a:t> hi = mid only if key &lt; array[mid] </a:t>
            </a:r>
          </a:p>
          <a:p>
            <a:pPr marL="0" indent="0">
              <a:buNone/>
            </a:pPr>
            <a:endParaRPr lang="en-AU" sz="1800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 smtClean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671737"/>
              </p:ext>
            </p:extLst>
          </p:nvPr>
        </p:nvGraphicFramePr>
        <p:xfrm>
          <a:off x="5410200" y="4800600"/>
          <a:ext cx="31623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2460"/>
                <a:gridCol w="632460"/>
                <a:gridCol w="632460"/>
                <a:gridCol w="632460"/>
                <a:gridCol w="6324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25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505621"/>
              </p:ext>
            </p:extLst>
          </p:nvPr>
        </p:nvGraphicFramePr>
        <p:xfrm>
          <a:off x="5410200" y="5232400"/>
          <a:ext cx="32004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mtClean="0"/>
                        <a:t>5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5567616" y="5574268"/>
            <a:ext cx="364202" cy="902732"/>
            <a:chOff x="1447800" y="2221468"/>
            <a:chExt cx="364202" cy="902732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1600200" y="2221468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447800" y="275486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lo</a:t>
              </a:r>
              <a:endParaRPr lang="en-AU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146107" y="5574268"/>
            <a:ext cx="364202" cy="870466"/>
            <a:chOff x="7209299" y="2209800"/>
            <a:chExt cx="364202" cy="8704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7391400" y="22098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209299" y="271093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hi</a:t>
              </a:r>
              <a:endParaRPr lang="en-AU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721959" y="5921570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Key = 15</a:t>
            </a:r>
            <a:endParaRPr lang="en-AU" dirty="0"/>
          </a:p>
        </p:txBody>
      </p:sp>
      <p:grpSp>
        <p:nvGrpSpPr>
          <p:cNvPr id="17" name="Group 16"/>
          <p:cNvGrpSpPr/>
          <p:nvPr/>
        </p:nvGrpSpPr>
        <p:grpSpPr>
          <a:xfrm>
            <a:off x="6781800" y="5562600"/>
            <a:ext cx="556563" cy="870466"/>
            <a:chOff x="7133099" y="2209800"/>
            <a:chExt cx="556563" cy="870466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7391400" y="22098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133099" y="2710934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mid</a:t>
              </a:r>
              <a:endParaRPr lang="en-AU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58000" y="5562600"/>
            <a:ext cx="364202" cy="870466"/>
            <a:chOff x="7209299" y="2209800"/>
            <a:chExt cx="364202" cy="870466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7391400" y="22098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209299" y="271093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hi</a:t>
              </a:r>
              <a:endParaRPr lang="en-AU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96000" y="5562600"/>
            <a:ext cx="556563" cy="870466"/>
            <a:chOff x="7133099" y="2209800"/>
            <a:chExt cx="556563" cy="870466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7391400" y="22098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133099" y="2710934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mid</a:t>
              </a:r>
              <a:endParaRPr lang="en-AU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192180" y="5562600"/>
            <a:ext cx="364202" cy="902732"/>
            <a:chOff x="1447800" y="2221468"/>
            <a:chExt cx="364202" cy="902732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600200" y="2221468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447800" y="275486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lo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375874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7419975" cy="2333625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-457200" y="228600"/>
            <a:ext cx="10134600" cy="1752600"/>
          </a:xfrm>
        </p:spPr>
        <p:txBody>
          <a:bodyPr>
            <a:normAutofit/>
          </a:bodyPr>
          <a:lstStyle/>
          <a:p>
            <a:r>
              <a:rPr lang="en-AU" sz="2800" dirty="0" smtClean="0"/>
              <a:t>Faculty of Information Technology,</a:t>
            </a:r>
            <a:br>
              <a:rPr lang="en-AU" sz="2800" dirty="0" smtClean="0"/>
            </a:br>
            <a:r>
              <a:rPr lang="en-AU" sz="2800" dirty="0" smtClean="0"/>
              <a:t> Monash University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6592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Correct result at termination?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Lec-2: Analysis of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4041648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lo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 1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hi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 + 1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hi - 1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mid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 (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8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hi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2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key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array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AU" sz="18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hi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endParaRPr lang="en-AU" sz="18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 &gt; 0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and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key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print(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key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found at index lo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else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print(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key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not found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505200" y="990600"/>
            <a:ext cx="5562600" cy="457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Hopefully, we have fixed all the bugs!</a:t>
            </a:r>
            <a:b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</a:rPr>
            </a:b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Since we made several changes, we need to show that the modified algorithm;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800" b="1" u="sng" dirty="0" smtClean="0">
                <a:solidFill>
                  <a:srgbClr val="FF0000"/>
                </a:solidFill>
                <a:highlight>
                  <a:srgbClr val="FFFFFF"/>
                </a:highlight>
              </a:rPr>
              <a:t>always</a:t>
            </a: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 terminates.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returns correct result when terminates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 smtClean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Easy to show that it always terminates (as before)</a:t>
            </a:r>
          </a:p>
          <a:p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Easy to show that it is correct for border cases</a:t>
            </a:r>
          </a:p>
          <a:p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Next, we show the correctness for the general case using Loop Invariant</a:t>
            </a:r>
            <a:endParaRPr lang="en-AU" sz="1800" dirty="0" smtClean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800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 smtClean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62000" y="2667000"/>
            <a:ext cx="2438400" cy="381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1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Correctness using Loop Invariant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Lec-2: Analysis of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537448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 1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hi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 + 1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// </a:t>
            </a:r>
            <a:r>
              <a:rPr lang="en-AU" sz="1800" b="1" u="sng" dirty="0" smtClean="0">
                <a:solidFill>
                  <a:srgbClr val="00B050"/>
                </a:solidFill>
                <a:highlight>
                  <a:srgbClr val="FFFFFF"/>
                </a:highlight>
              </a:rPr>
              <a:t>LI: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 key in array[1 … N] if and only if (</a:t>
            </a:r>
            <a:r>
              <a:rPr lang="en-AU" sz="1800" dirty="0" err="1" smtClean="0">
                <a:solidFill>
                  <a:srgbClr val="00B050"/>
                </a:solidFill>
                <a:highlight>
                  <a:srgbClr val="FFFFFF"/>
                </a:highlight>
              </a:rPr>
              <a:t>iff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) key in array[lo … hi - 1]</a:t>
            </a:r>
            <a:endParaRPr lang="en-AU" sz="18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hi - 1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    // </a:t>
            </a:r>
            <a:r>
              <a:rPr lang="en-AU" sz="1800" b="1" u="sng" dirty="0">
                <a:solidFill>
                  <a:srgbClr val="00B050"/>
                </a:solidFill>
                <a:highlight>
                  <a:srgbClr val="FFFFFF"/>
                </a:highlight>
              </a:rPr>
              <a:t>LI:</a:t>
            </a: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key 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in array[1 … N] </a:t>
            </a:r>
            <a:r>
              <a:rPr lang="en-AU" sz="1800" dirty="0" err="1" smtClean="0">
                <a:solidFill>
                  <a:srgbClr val="00B050"/>
                </a:solidFill>
                <a:highlight>
                  <a:srgbClr val="FFFFFF"/>
                </a:highlight>
              </a:rPr>
              <a:t>iff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key in array[lo … 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hi-1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]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mid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 (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8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hi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2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key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array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      // 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key in array[1 … N] </a:t>
            </a:r>
            <a:r>
              <a:rPr lang="en-AU" sz="1800" dirty="0" err="1" smtClean="0">
                <a:solidFill>
                  <a:srgbClr val="00B050"/>
                </a:solidFill>
                <a:highlight>
                  <a:srgbClr val="FFFFFF"/>
                </a:highlight>
              </a:rPr>
              <a:t>iff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key in 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array[mid 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… 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hi-1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]</a:t>
            </a:r>
          </a:p>
          <a:p>
            <a:pPr marL="0" indent="0">
              <a:buNone/>
            </a:pP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      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       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// </a:t>
            </a:r>
            <a:r>
              <a:rPr lang="en-AU" sz="1800" b="1" u="sng" dirty="0">
                <a:solidFill>
                  <a:srgbClr val="00B050"/>
                </a:solidFill>
                <a:highlight>
                  <a:srgbClr val="FFFFFF"/>
                </a:highlight>
              </a:rPr>
              <a:t>LI:</a:t>
            </a: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key 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in array[1 … N]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</a:rPr>
              <a:t>iff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 key in 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array[lo 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… 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hi-1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]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       // 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key in array[1 … N]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</a:rPr>
              <a:t>iff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 key in 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array[lo 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… 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mid-1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]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hi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       //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u="sng" dirty="0">
                <a:solidFill>
                  <a:srgbClr val="00B050"/>
                </a:solidFill>
                <a:highlight>
                  <a:srgbClr val="FFFFFF"/>
                </a:highlight>
              </a:rPr>
              <a:t>LI: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key in array[1 … N]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</a:rPr>
              <a:t>iff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 key in array[lo … 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hi-1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]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u="sng" dirty="0">
                <a:solidFill>
                  <a:srgbClr val="00B050"/>
                </a:solidFill>
                <a:highlight>
                  <a:srgbClr val="FFFFFF"/>
                </a:highlight>
              </a:rPr>
              <a:t>LI: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key in array[1 … N]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</a:rPr>
              <a:t>iff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 key in array[lo … hi-1]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505200" y="990600"/>
            <a:ext cx="5562600" cy="457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800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 smtClean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86770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Correctness using Loop Invariant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Lec-2: Analysis of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537448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// </a:t>
            </a:r>
            <a:r>
              <a:rPr lang="en-AU" sz="1800" b="1" u="sng" dirty="0" smtClean="0">
                <a:solidFill>
                  <a:srgbClr val="00B050"/>
                </a:solidFill>
                <a:highlight>
                  <a:srgbClr val="FFFFFF"/>
                </a:highlight>
              </a:rPr>
              <a:t>LI: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 key in array[1 … N] if and only if (</a:t>
            </a:r>
            <a:r>
              <a:rPr lang="en-AU" sz="1800" dirty="0" err="1" smtClean="0">
                <a:solidFill>
                  <a:srgbClr val="00B050"/>
                </a:solidFill>
                <a:highlight>
                  <a:srgbClr val="FFFFFF"/>
                </a:highlight>
              </a:rPr>
              <a:t>iff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) key in array[lo … hi - 1]</a:t>
            </a:r>
            <a:endParaRPr lang="en-AU" sz="18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hi - 1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mid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 (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8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hi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2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key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array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lo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</a:p>
          <a:p>
            <a:pPr marL="0" indent="0">
              <a:buNone/>
            </a:pP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else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hi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u="sng" dirty="0">
                <a:solidFill>
                  <a:srgbClr val="00B050"/>
                </a:solidFill>
                <a:highlight>
                  <a:srgbClr val="FFFFFF"/>
                </a:highlight>
              </a:rPr>
              <a:t>LI: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key in array[1 … N]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</a:rPr>
              <a:t>iff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 key in array[lo … hi-1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]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//  lo 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Arial"/>
                <a:cs typeface="Arial"/>
              </a:rPr>
              <a:t>≥ hi – 1 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Arial"/>
                <a:cs typeface="Arial"/>
                <a:sym typeface="Wingdings" panose="05000000000000000000" pitchFamily="2" charset="2"/>
              </a:rPr>
              <a:t> lo + 1 ≥ hi 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Arial"/>
                <a:cs typeface="Arial"/>
              </a:rPr>
              <a:t>                      ----     (A)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Arial"/>
                <a:cs typeface="Arial"/>
              </a:rPr>
              <a:t>//  lo &lt; hi 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Arial"/>
                <a:cs typeface="Arial"/>
                <a:sym typeface="Wingdings" panose="05000000000000000000" pitchFamily="2" charset="2"/>
              </a:rPr>
              <a:t> lo + 1 ≤ hi                             ----     (B)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Arial"/>
                <a:cs typeface="Arial"/>
                <a:sym typeface="Wingdings" panose="05000000000000000000" pitchFamily="2" charset="2"/>
              </a:rPr>
              <a:t>// From (A) and (B): lo + 1 = hi  lo = hi - 1</a:t>
            </a:r>
            <a:endParaRPr lang="en-AU" sz="1800" dirty="0" smtClean="0">
              <a:solidFill>
                <a:srgbClr val="00B050"/>
              </a:solidFill>
              <a:highlight>
                <a:srgbClr val="FFFFFF"/>
              </a:highlight>
              <a:latin typeface="Arial"/>
              <a:cs typeface="Arial"/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Arial"/>
                <a:cs typeface="Arial"/>
              </a:rPr>
              <a:t>// Hence,  key in array[1 … N] </a:t>
            </a:r>
            <a:r>
              <a:rPr lang="en-AU" sz="18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Arial"/>
                <a:cs typeface="Arial"/>
              </a:rPr>
              <a:t>iff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Arial"/>
                <a:cs typeface="Arial"/>
              </a:rPr>
              <a:t> key in array[lo … lo];   (Proof Complete)</a:t>
            </a:r>
          </a:p>
          <a:p>
            <a:pPr marL="0" indent="0">
              <a:buNone/>
            </a:pP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N &gt; 0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and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key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        print(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key found at index lo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    else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print(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key not found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505200" y="990600"/>
            <a:ext cx="5562600" cy="457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800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 smtClean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934472" y="1798093"/>
            <a:ext cx="5106032" cy="457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Note:  lo &lt; hi when loop terminates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, because</a:t>
            </a:r>
          </a:p>
          <a:p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lo &lt; mid &lt; hi in each iteration and </a:t>
            </a:r>
          </a:p>
          <a:p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we update either lo to be mid or hi to be mid</a:t>
            </a:r>
          </a:p>
          <a:p>
            <a:pPr marL="0" indent="0">
              <a:buNone/>
            </a:pPr>
            <a:endParaRPr lang="en-AU" sz="1800" dirty="0" smtClean="0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282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More on Loop Invariants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Lec-2: Analysis of Algorithms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AU" sz="2400" dirty="0"/>
              <a:t>Loop Invariants help us to formally prove the correctness of the algorithms</a:t>
            </a:r>
          </a:p>
          <a:p>
            <a:r>
              <a:rPr lang="en-AU" sz="2400" dirty="0"/>
              <a:t>Loop invariants can also be used to write the </a:t>
            </a:r>
            <a:r>
              <a:rPr lang="en-AU" sz="2400" dirty="0" smtClean="0"/>
              <a:t>algorithms</a:t>
            </a:r>
            <a:endParaRPr lang="en-AU" sz="2400" dirty="0"/>
          </a:p>
          <a:p>
            <a:r>
              <a:rPr lang="en-AU" sz="2400" dirty="0"/>
              <a:t>Assertions can be used to identify </a:t>
            </a:r>
            <a:r>
              <a:rPr lang="en-AU" sz="2400" dirty="0" smtClean="0"/>
              <a:t>problems</a:t>
            </a:r>
          </a:p>
          <a:p>
            <a:endParaRPr lang="en-AU" sz="2400" dirty="0"/>
          </a:p>
          <a:p>
            <a:pPr marL="0" indent="0">
              <a:buNone/>
            </a:pPr>
            <a:r>
              <a:rPr lang="en-AU" sz="2400" dirty="0" smtClean="0"/>
              <a:t>Next, we show how to write two sorting algorithms using Loop Invariants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51048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Writing algorithms using Loop Invariant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Lec-2: Analysis of Algorithms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505200" y="990600"/>
            <a:ext cx="5562600" cy="457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800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 smtClean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685800"/>
            <a:ext cx="8537575" cy="4572000"/>
          </a:xfrm>
        </p:spPr>
        <p:txBody>
          <a:bodyPr>
            <a:noAutofit/>
          </a:bodyPr>
          <a:lstStyle/>
          <a:p>
            <a:endParaRPr lang="en-AU" sz="2400" dirty="0" smtClean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400" dirty="0" smtClean="0"/>
              <a:t>Sort an array (denoted as </a:t>
            </a:r>
            <a:r>
              <a:rPr lang="en-AU" sz="2400" dirty="0" err="1" smtClean="0"/>
              <a:t>arr</a:t>
            </a:r>
            <a:r>
              <a:rPr lang="en-AU" sz="2400" dirty="0" smtClean="0"/>
              <a:t>) in ascending order</a:t>
            </a:r>
          </a:p>
          <a:p>
            <a:pPr marL="0" indent="0">
              <a:buNone/>
            </a:pPr>
            <a:endParaRPr lang="nn-NO" sz="2400" b="1" dirty="0" smtClean="0">
              <a:solidFill>
                <a:srgbClr val="0000FF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nn-NO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nn-NO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 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 </a:t>
            </a:r>
            <a:r>
              <a:rPr lang="nn-NO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r>
              <a:rPr lang="nn-NO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++)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nn-NO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b="1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Wingdings" panose="05000000000000000000" pitchFamily="2" charset="2"/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index of minimum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element in 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… N]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swap (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],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[j])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// LI: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1 … </a:t>
            </a:r>
            <a:r>
              <a:rPr lang="en-AU" sz="18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b="1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is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sorted </a:t>
            </a:r>
            <a:r>
              <a:rPr lang="en-AU" sz="1800" b="1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AND </a:t>
            </a:r>
            <a:r>
              <a:rPr lang="en-AU" sz="18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a</a:t>
            </a:r>
            <a:r>
              <a:rPr lang="en-AU" sz="18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rr</a:t>
            </a:r>
            <a:r>
              <a:rPr lang="en-AU" sz="1800" b="1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1 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… </a:t>
            </a:r>
            <a:r>
              <a:rPr lang="en-AU" sz="18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b="1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&lt;=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b="1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i+1</a:t>
            </a:r>
            <a:r>
              <a:rPr lang="en-AU" sz="1800" b="1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… 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]</a:t>
            </a:r>
          </a:p>
          <a:p>
            <a:pPr marL="0" indent="0">
              <a:buNone/>
            </a:pP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// LI: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1 … 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N-1</a:t>
            </a:r>
            <a:r>
              <a:rPr lang="en-AU" sz="1800" b="1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is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sorted </a:t>
            </a:r>
            <a:r>
              <a:rPr lang="en-AU" sz="1800" b="1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AND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[1 … N-1] &lt;= </a:t>
            </a:r>
            <a:r>
              <a:rPr lang="en-AU" sz="18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[N]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600200" y="4178236"/>
            <a:ext cx="8534400" cy="758952"/>
          </a:xfrm>
          <a:prstGeom prst="rect">
            <a:avLst/>
          </a:prstGeom>
        </p:spPr>
        <p:txBody>
          <a:bodyPr vert="horz" anchor="b">
            <a:normAutofit fontScale="975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latin typeface="Arial Black" panose="020B0A04020102020204" pitchFamily="34" charset="0"/>
              </a:rPr>
              <a:t>This is Selection Sort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99852" y="5836693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Source: wikimedia.org</a:t>
            </a:r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370" y="2696631"/>
            <a:ext cx="952500" cy="35337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12242" y="53340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5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52161" y="53340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61761" y="5332764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10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43000" y="53340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2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82919" y="53340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4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71361" y="5334000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76800" y="5334000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7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193038" y="5727707"/>
            <a:ext cx="235962" cy="749293"/>
            <a:chOff x="7298759" y="2209800"/>
            <a:chExt cx="235962" cy="749293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7391400" y="22098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298759" y="2589761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/>
                <a:t>i</a:t>
              </a:r>
              <a:endParaRPr lang="en-AU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5486400" y="5334000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11</a:t>
            </a:r>
            <a:endParaRPr lang="en-AU" sz="2800" dirty="0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021838" y="5727707"/>
            <a:ext cx="235962" cy="749293"/>
            <a:chOff x="7298759" y="2209800"/>
            <a:chExt cx="235962" cy="749293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7391400" y="22098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298759" y="2589761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j</a:t>
              </a:r>
              <a:endParaRPr lang="en-AU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4876800" y="5332764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10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657600" y="5332764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3686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67438E-6 L 0.06302 -0.0009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 animBg="1"/>
      <p:bldP spid="12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7" grpId="0" animBg="1"/>
      <p:bldP spid="17" grpId="1" animBg="1"/>
      <p:bldP spid="21" grpId="0" animBg="1"/>
      <p:bldP spid="25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Writing algorithms using Loop Invariant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Lec-2: Analysis of Algorithms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505200" y="990600"/>
            <a:ext cx="5562600" cy="457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800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 smtClean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685800"/>
            <a:ext cx="8537575" cy="4572000"/>
          </a:xfrm>
        </p:spPr>
        <p:txBody>
          <a:bodyPr>
            <a:noAutofit/>
          </a:bodyPr>
          <a:lstStyle/>
          <a:p>
            <a:endParaRPr lang="en-AU" sz="2400" dirty="0" smtClean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400" dirty="0" smtClean="0"/>
              <a:t>Sort an array (denoted as </a:t>
            </a:r>
            <a:r>
              <a:rPr lang="en-AU" sz="2400" dirty="0" err="1" smtClean="0"/>
              <a:t>arr</a:t>
            </a:r>
            <a:r>
              <a:rPr lang="en-AU" sz="2400" dirty="0" smtClean="0"/>
              <a:t>) in ascending order</a:t>
            </a:r>
          </a:p>
          <a:p>
            <a:pPr marL="0" indent="0">
              <a:buNone/>
            </a:pPr>
            <a:endParaRPr lang="nn-NO" sz="2400" b="1" dirty="0" smtClean="0">
              <a:solidFill>
                <a:srgbClr val="0000FF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nn-NO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nn-NO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 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 </a:t>
            </a:r>
            <a:r>
              <a:rPr lang="nn-NO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r>
              <a:rPr lang="nn-NO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++)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nn-NO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b="1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Wingdings" panose="05000000000000000000" pitchFamily="2" charset="2"/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index of minimum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element in 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… N]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swap (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],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[j])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// LI: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1 … </a:t>
            </a:r>
            <a:r>
              <a:rPr lang="en-AU" sz="18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b="1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is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sorted </a:t>
            </a:r>
            <a:r>
              <a:rPr lang="en-AU" sz="1800" b="1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AND </a:t>
            </a:r>
            <a:r>
              <a:rPr lang="en-AU" sz="18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a</a:t>
            </a:r>
            <a:r>
              <a:rPr lang="en-AU" sz="18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rr</a:t>
            </a:r>
            <a:r>
              <a:rPr lang="en-AU" sz="1800" b="1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1 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… </a:t>
            </a:r>
            <a:r>
              <a:rPr lang="en-AU" sz="18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b="1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&lt;=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b="1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i+1</a:t>
            </a:r>
            <a:r>
              <a:rPr lang="en-AU" sz="1800" b="1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… 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]</a:t>
            </a:r>
          </a:p>
          <a:p>
            <a:pPr marL="0" indent="0">
              <a:buNone/>
            </a:pP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// LI: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1 … 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N-1</a:t>
            </a:r>
            <a:r>
              <a:rPr lang="en-AU" sz="1800" b="1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is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sorted </a:t>
            </a:r>
            <a:r>
              <a:rPr lang="en-AU" sz="1800" b="1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AND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[1 … N-1] &lt;= </a:t>
            </a:r>
            <a:r>
              <a:rPr lang="en-AU" sz="18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[N]</a:t>
            </a:r>
          </a:p>
          <a:p>
            <a:pPr marL="0" indent="0">
              <a:buNone/>
            </a:pPr>
            <a:endParaRPr lang="en-AU" sz="1800" dirty="0">
              <a:solidFill>
                <a:srgbClr val="00B05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00B05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Could we use a weaker loop invariant, e.g.,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// LI: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1 …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is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sorted</a:t>
            </a:r>
            <a:endParaRPr lang="en-AU" sz="1800" dirty="0" smtClean="0">
              <a:solidFill>
                <a:srgbClr val="00B050"/>
              </a:solidFill>
              <a:highlight>
                <a:srgbClr val="FFFFFF"/>
              </a:highlight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3481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Writing algorithms using Loop Invariant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Lec-2: Analysis of Algorithms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505200" y="990600"/>
            <a:ext cx="5562600" cy="457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800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 smtClean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685800"/>
            <a:ext cx="8537575" cy="3733800"/>
          </a:xfrm>
        </p:spPr>
        <p:txBody>
          <a:bodyPr>
            <a:noAutofit/>
          </a:bodyPr>
          <a:lstStyle/>
          <a:p>
            <a:endParaRPr lang="en-AU" sz="2400" dirty="0" smtClean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400" dirty="0" smtClean="0"/>
              <a:t>Sort an array (denoted as </a:t>
            </a:r>
            <a:r>
              <a:rPr lang="en-AU" sz="2400" dirty="0" err="1" smtClean="0"/>
              <a:t>arr</a:t>
            </a:r>
            <a:r>
              <a:rPr lang="en-AU" sz="2400" dirty="0" smtClean="0"/>
              <a:t>) in ascending order</a:t>
            </a:r>
          </a:p>
          <a:p>
            <a:pPr marL="0" indent="0">
              <a:buNone/>
            </a:pPr>
            <a:r>
              <a:rPr lang="nn-NO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nn-NO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 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 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cs typeface="Arial"/>
              </a:rPr>
              <a:t>≤</a:t>
            </a: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r>
              <a:rPr lang="nn-NO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++)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nn-NO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b="1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current_at_i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= 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]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// insert </a:t>
            </a:r>
            <a:r>
              <a:rPr lang="en-AU" sz="18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current_at_i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in </a:t>
            </a:r>
            <a:r>
              <a:rPr lang="en-AU" sz="18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[1 … j] in sorted order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// </a:t>
            </a:r>
            <a:r>
              <a:rPr lang="en-AU" sz="18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[1 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… j] &lt;=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current_at_i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&lt;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[j+2 …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]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// 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LI: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1 … </a:t>
            </a:r>
            <a:r>
              <a:rPr lang="en-AU" sz="18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b="1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is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sorted</a:t>
            </a:r>
          </a:p>
          <a:p>
            <a:pPr marL="0" indent="0">
              <a:buNone/>
            </a:pP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// LI: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1 … 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N] is sorted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551081" y="5334000"/>
            <a:ext cx="1249519" cy="368588"/>
            <a:chOff x="3531358" y="5334000"/>
            <a:chExt cx="1249519" cy="368588"/>
          </a:xfrm>
        </p:grpSpPr>
        <p:sp>
          <p:nvSpPr>
            <p:cNvPr id="8" name="Rectangle 7"/>
            <p:cNvSpPr/>
            <p:nvPr/>
          </p:nvSpPr>
          <p:spPr>
            <a:xfrm>
              <a:off x="3531358" y="5334000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171277" y="5334000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4800600" y="5334000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5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1839" y="53340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2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21758" y="53340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4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10200" y="5334000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19800" y="5334000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800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945638" y="5727707"/>
            <a:ext cx="235962" cy="749293"/>
            <a:chOff x="7298759" y="2209800"/>
            <a:chExt cx="235962" cy="749293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7391400" y="22098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298759" y="2589761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/>
                <a:t>i</a:t>
              </a:r>
              <a:endParaRPr lang="en-AU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352800" y="44196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c</a:t>
            </a:r>
            <a:r>
              <a:rPr lang="en-AU" dirty="0" err="1" smtClean="0"/>
              <a:t>urrent_at_i</a:t>
            </a:r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4755748" y="443399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5</a:t>
            </a:r>
            <a:endParaRPr lang="en-A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33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0.00047 L 0.06215 -0.0004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00277 L -0.13333 0.1292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63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2" grpId="0" animBg="1"/>
      <p:bldP spid="13" grpId="0" animBg="1"/>
      <p:bldP spid="15" grpId="0" animBg="1"/>
      <p:bldP spid="19" grpId="0"/>
      <p:bldP spid="19" grpId="1"/>
      <p:bldP spid="20" grpId="0" animBg="1"/>
      <p:bldP spid="20" grpId="1" animBg="1"/>
      <p:bldP spid="20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Writing algorithms using Loop Invariant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Lec-2: Analysis of Algorithms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505200" y="990600"/>
            <a:ext cx="5562600" cy="457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800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 smtClean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685800"/>
            <a:ext cx="8537575" cy="4572000"/>
          </a:xfrm>
        </p:spPr>
        <p:txBody>
          <a:bodyPr>
            <a:noAutofit/>
          </a:bodyPr>
          <a:lstStyle/>
          <a:p>
            <a:endParaRPr lang="en-AU" sz="2400" dirty="0" smtClean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400" dirty="0" smtClean="0"/>
              <a:t>Sort an array (denoted as </a:t>
            </a:r>
            <a:r>
              <a:rPr lang="en-AU" sz="2400" dirty="0" err="1" smtClean="0"/>
              <a:t>arr</a:t>
            </a:r>
            <a:r>
              <a:rPr lang="en-AU" sz="2400" dirty="0" smtClean="0"/>
              <a:t>) in ascending order</a:t>
            </a:r>
          </a:p>
          <a:p>
            <a:pPr marL="0" indent="0">
              <a:buNone/>
            </a:pPr>
            <a:r>
              <a:rPr lang="nn-NO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nn-NO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 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 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cs typeface="Arial"/>
              </a:rPr>
              <a:t>≤</a:t>
            </a: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r>
              <a:rPr lang="nn-NO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++)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nn-NO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b="1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current_at_i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= 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]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j = 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- 1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current_at_i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&lt; 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[j] and j&gt;0{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[j+1] = 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[j])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j = j-1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//LI2: </a:t>
            </a:r>
            <a:r>
              <a:rPr lang="en-AU" sz="18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current_at_i</a:t>
            </a:r>
            <a:r>
              <a:rPr lang="en-AU" sz="1800" b="1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&lt; </a:t>
            </a:r>
            <a:r>
              <a:rPr lang="en-AU" sz="18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b="1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[j+2 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… </a:t>
            </a:r>
            <a:r>
              <a:rPr lang="en-AU" sz="1800" b="1" dirty="0" err="1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]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[j+1] = 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current_at_i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800" b="1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// </a:t>
            </a:r>
            <a:r>
              <a:rPr lang="en-AU" sz="18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b="1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[1 … j] &lt;= </a:t>
            </a:r>
            <a:r>
              <a:rPr lang="en-AU" sz="18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current_at_i</a:t>
            </a:r>
            <a:r>
              <a:rPr lang="en-AU" sz="1800" b="1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&lt; </a:t>
            </a:r>
            <a:r>
              <a:rPr lang="en-AU" sz="18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b="1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[j+2 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… </a:t>
            </a:r>
            <a:r>
              <a:rPr lang="en-AU" sz="1800" b="1" dirty="0" err="1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]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// 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LI: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1 … </a:t>
            </a:r>
            <a:r>
              <a:rPr lang="en-AU" sz="18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b="1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is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sorted</a:t>
            </a:r>
          </a:p>
          <a:p>
            <a:pPr marL="0" indent="0">
              <a:buNone/>
            </a:pP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// LI: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1 … 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N] is sorted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0" y="5581161"/>
            <a:ext cx="8534400" cy="758952"/>
          </a:xfrm>
          <a:prstGeom prst="rect">
            <a:avLst/>
          </a:prstGeom>
        </p:spPr>
        <p:txBody>
          <a:bodyPr vert="horz" anchor="b">
            <a:normAutofit fontScale="975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latin typeface="Arial Black" panose="020B0A04020102020204" pitchFamily="34" charset="0"/>
              </a:rPr>
              <a:t>This is Insertion Sort</a:t>
            </a:r>
            <a:endParaRPr lang="en-A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88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685800"/>
            <a:ext cx="8537575" cy="4572000"/>
          </a:xfrm>
        </p:spPr>
        <p:txBody>
          <a:bodyPr>
            <a:noAutofit/>
          </a:bodyPr>
          <a:lstStyle/>
          <a:p>
            <a:endParaRPr lang="en-AU" sz="2400" dirty="0" smtClean="0">
              <a:solidFill>
                <a:schemeClr val="bg1">
                  <a:lumMod val="85000"/>
                </a:schemeClr>
              </a:solidFill>
              <a:latin typeface="CMSS10"/>
            </a:endParaRPr>
          </a:p>
          <a:p>
            <a:pPr marL="0" indent="0">
              <a:buNone/>
            </a:pPr>
            <a:r>
              <a:rPr lang="en-AU" sz="2400" dirty="0" smtClean="0">
                <a:solidFill>
                  <a:schemeClr val="bg1">
                    <a:lumMod val="85000"/>
                  </a:schemeClr>
                </a:solidFill>
              </a:rPr>
              <a:t>Sort an array (denoted as </a:t>
            </a:r>
            <a:r>
              <a:rPr lang="en-AU" sz="2400" dirty="0" err="1" smtClean="0">
                <a:solidFill>
                  <a:schemeClr val="bg1">
                    <a:lumMod val="85000"/>
                  </a:schemeClr>
                </a:solidFill>
              </a:rPr>
              <a:t>arr</a:t>
            </a:r>
            <a:r>
              <a:rPr lang="en-AU" sz="2400" dirty="0" smtClean="0">
                <a:solidFill>
                  <a:schemeClr val="bg1">
                    <a:lumMod val="85000"/>
                  </a:schemeClr>
                </a:solidFill>
              </a:rPr>
              <a:t>) in ascending order</a:t>
            </a:r>
          </a:p>
          <a:p>
            <a:pPr marL="0" indent="0">
              <a:buNone/>
            </a:pPr>
            <a:r>
              <a:rPr lang="nn-NO" sz="1800" b="1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for(</a:t>
            </a:r>
            <a:r>
              <a:rPr lang="nn-NO" sz="1800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i </a:t>
            </a:r>
            <a:r>
              <a:rPr lang="nn-NO" sz="18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nn-NO" sz="18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 1</a:t>
            </a:r>
            <a:r>
              <a:rPr lang="nn-NO" sz="18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nn-NO" sz="18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 i </a:t>
            </a:r>
            <a:r>
              <a:rPr lang="nn-NO" sz="18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  <a:cs typeface="Arial"/>
              </a:rPr>
              <a:t>≤</a:t>
            </a:r>
            <a:r>
              <a:rPr lang="nn-NO" sz="1800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 N</a:t>
            </a:r>
            <a:r>
              <a:rPr lang="nn-NO" sz="1800" b="1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nn-NO" sz="1800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18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nn-NO" sz="18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++)</a:t>
            </a:r>
            <a:r>
              <a:rPr lang="nn-NO" sz="18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18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nn-NO" sz="18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b="1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8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current_at_i</a:t>
            </a:r>
            <a:r>
              <a:rPr lang="en-AU" sz="18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 = </a:t>
            </a:r>
            <a:r>
              <a:rPr lang="en-AU" sz="18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]</a:t>
            </a:r>
          </a:p>
          <a:p>
            <a:pPr marL="0" indent="0">
              <a:buNone/>
            </a:pPr>
            <a:r>
              <a:rPr lang="en-AU" sz="18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	j = </a:t>
            </a:r>
            <a:r>
              <a:rPr lang="en-AU" sz="18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 - 1</a:t>
            </a:r>
          </a:p>
          <a:p>
            <a:pPr marL="0" indent="0">
              <a:buNone/>
            </a:pPr>
            <a:r>
              <a:rPr lang="en-AU" sz="18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8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en-AU" sz="18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8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current_at_i</a:t>
            </a:r>
            <a:r>
              <a:rPr lang="en-AU" sz="18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 &lt; </a:t>
            </a:r>
            <a:r>
              <a:rPr lang="en-AU" sz="18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[j] and j&gt;0{</a:t>
            </a:r>
          </a:p>
          <a:p>
            <a:pPr marL="0" indent="0">
              <a:buNone/>
            </a:pPr>
            <a:r>
              <a:rPr lang="en-AU" sz="18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AU" sz="18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[j+1] = </a:t>
            </a:r>
            <a:r>
              <a:rPr lang="en-AU" sz="18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[j])</a:t>
            </a:r>
          </a:p>
          <a:p>
            <a:pPr marL="0" indent="0">
              <a:buNone/>
            </a:pPr>
            <a:r>
              <a:rPr lang="en-AU" sz="18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		j = j-1</a:t>
            </a:r>
          </a:p>
          <a:p>
            <a:pPr marL="0" indent="0">
              <a:buNone/>
            </a:pPr>
            <a:r>
              <a:rPr lang="en-AU" sz="18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AU" sz="18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//LI2: </a:t>
            </a:r>
            <a:r>
              <a:rPr lang="en-AU" sz="1800" b="1" dirty="0" err="1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current_at_i</a:t>
            </a:r>
            <a:r>
              <a:rPr lang="en-AU" sz="1800" b="1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 &lt; </a:t>
            </a:r>
            <a:r>
              <a:rPr lang="en-AU" sz="1800" b="1" dirty="0" err="1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b="1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[j+2 </a:t>
            </a:r>
            <a:r>
              <a:rPr lang="en-AU" sz="18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… </a:t>
            </a:r>
            <a:r>
              <a:rPr lang="en-AU" sz="18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]</a:t>
            </a:r>
          </a:p>
          <a:p>
            <a:pPr marL="0" indent="0">
              <a:buNone/>
            </a:pPr>
            <a:r>
              <a:rPr lang="en-AU" sz="18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800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AU" sz="18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800" dirty="0" err="1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[j+1] = </a:t>
            </a:r>
            <a:r>
              <a:rPr lang="en-AU" sz="1800" dirty="0" err="1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current_at_i</a:t>
            </a:r>
            <a:endParaRPr lang="en-AU" sz="18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800" b="1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// </a:t>
            </a:r>
            <a:r>
              <a:rPr lang="en-AU" sz="1800" b="1" dirty="0" err="1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b="1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[1 … j] &lt;= </a:t>
            </a:r>
            <a:r>
              <a:rPr lang="en-AU" sz="1800" b="1" dirty="0" err="1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current_at_i</a:t>
            </a:r>
            <a:r>
              <a:rPr lang="en-AU" sz="1800" b="1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 &lt; </a:t>
            </a:r>
            <a:r>
              <a:rPr lang="en-AU" sz="1800" b="1" dirty="0" err="1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b="1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[j+2 </a:t>
            </a:r>
            <a:r>
              <a:rPr lang="en-AU" sz="18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… </a:t>
            </a:r>
            <a:r>
              <a:rPr lang="en-AU" sz="18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]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// </a:t>
            </a:r>
            <a:r>
              <a:rPr lang="en-AU" sz="18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LI: </a:t>
            </a:r>
            <a:r>
              <a:rPr lang="en-AU" sz="18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1 … </a:t>
            </a:r>
            <a:r>
              <a:rPr lang="en-AU" sz="1800" dirty="0" err="1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b="1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1800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is</a:t>
            </a:r>
            <a:r>
              <a:rPr lang="en-AU" sz="18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sorted</a:t>
            </a:r>
          </a:p>
          <a:p>
            <a:pPr marL="0" indent="0">
              <a:buNone/>
            </a:pPr>
            <a:r>
              <a:rPr lang="en-AU" sz="1800" b="1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AU" sz="18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// LI: </a:t>
            </a:r>
            <a:r>
              <a:rPr lang="en-AU" sz="18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1 … </a:t>
            </a:r>
            <a:r>
              <a:rPr lang="en-AU" sz="1800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/>
              </a:rPr>
              <a:t>N] is sorted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000250"/>
            <a:ext cx="4762500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Writing algorithms using Loop Invariant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Lec-2: Analysis of Algorithms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505200" y="990600"/>
            <a:ext cx="5562600" cy="457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800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 smtClean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0" y="5581161"/>
            <a:ext cx="8534400" cy="758952"/>
          </a:xfrm>
          <a:prstGeom prst="rect">
            <a:avLst/>
          </a:prstGeom>
        </p:spPr>
        <p:txBody>
          <a:bodyPr vert="horz" anchor="b">
            <a:normAutofit fontScale="975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latin typeface="Arial Black" panose="020B0A04020102020204" pitchFamily="34" charset="0"/>
              </a:rPr>
              <a:t>This is Insertion Sort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5200" y="3810000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Source: wikimedia.org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2286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Complexity Analysis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Lec-2: Analysis of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503920" cy="4572000"/>
          </a:xfrm>
        </p:spPr>
        <p:txBody>
          <a:bodyPr>
            <a:noAutofit/>
          </a:bodyPr>
          <a:lstStyle/>
          <a:p>
            <a:endParaRPr lang="en-AU" sz="2400" dirty="0" smtClean="0">
              <a:solidFill>
                <a:srgbClr val="000000"/>
              </a:solidFill>
              <a:latin typeface="CMSS10"/>
            </a:endParaRPr>
          </a:p>
          <a:p>
            <a:r>
              <a:rPr lang="en-AU" sz="2400" dirty="0" smtClean="0"/>
              <a:t>Time/space complexity of an algorithm</a:t>
            </a:r>
          </a:p>
          <a:p>
            <a:pPr lvl="1"/>
            <a:r>
              <a:rPr lang="en-AU" sz="1900" dirty="0" smtClean="0"/>
              <a:t>Amount of time/space taken by an algorithm as a function of the input size</a:t>
            </a:r>
          </a:p>
          <a:p>
            <a:r>
              <a:rPr lang="en-AU" sz="2400" dirty="0" smtClean="0"/>
              <a:t>Worst-case complexity</a:t>
            </a:r>
          </a:p>
          <a:p>
            <a:r>
              <a:rPr lang="en-AU" sz="2400" dirty="0" smtClean="0"/>
              <a:t>Best-case complexity</a:t>
            </a:r>
          </a:p>
          <a:p>
            <a:r>
              <a:rPr lang="en-AU" sz="2400" dirty="0" smtClean="0"/>
              <a:t>Average-case complexity</a:t>
            </a:r>
          </a:p>
          <a:p>
            <a:endParaRPr lang="en-AU" sz="2400" dirty="0"/>
          </a:p>
          <a:p>
            <a:pPr marL="0" indent="0">
              <a:buNone/>
            </a:pPr>
            <a:r>
              <a:rPr lang="en-AU" sz="2400" dirty="0" smtClean="0"/>
              <a:t>Let’s </a:t>
            </a:r>
            <a:r>
              <a:rPr lang="en-AU" sz="2400" dirty="0" err="1" smtClean="0"/>
              <a:t>analyze</a:t>
            </a:r>
            <a:r>
              <a:rPr lang="en-AU" sz="2400" dirty="0" smtClean="0"/>
              <a:t> the </a:t>
            </a:r>
            <a:r>
              <a:rPr lang="en-AU" sz="2400" dirty="0" err="1" smtClean="0"/>
              <a:t>comlexity</a:t>
            </a:r>
            <a:r>
              <a:rPr lang="en-AU" sz="2400" dirty="0" smtClean="0"/>
              <a:t> of</a:t>
            </a:r>
          </a:p>
          <a:p>
            <a:pPr marL="0" indent="0">
              <a:buNone/>
            </a:pPr>
            <a:r>
              <a:rPr lang="en-AU" sz="2400" dirty="0" smtClean="0"/>
              <a:t>the algorithms we studied today</a:t>
            </a:r>
          </a:p>
          <a:p>
            <a:endParaRPr lang="en-AU" sz="1900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514600"/>
            <a:ext cx="3581400" cy="3581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5366" y="6035813"/>
            <a:ext cx="8529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Image Source</a:t>
            </a:r>
            <a:r>
              <a:rPr lang="en-AU" dirty="0"/>
              <a:t>: </a:t>
            </a:r>
            <a:r>
              <a:rPr lang="en-AU" sz="1400" dirty="0"/>
              <a:t>By </a:t>
            </a:r>
            <a:r>
              <a:rPr lang="en-AU" sz="1400" dirty="0" err="1"/>
              <a:t>Cmglee</a:t>
            </a:r>
            <a:r>
              <a:rPr lang="en-AU" sz="1400" dirty="0"/>
              <a:t> - Own work</a:t>
            </a:r>
            <a:r>
              <a:rPr lang="en-AU" sz="1400" dirty="0" smtClean="0"/>
              <a:t>, </a:t>
            </a:r>
            <a:r>
              <a:rPr lang="en-AU" sz="1400" dirty="0">
                <a:hlinkClick r:id="rId3"/>
              </a:rPr>
              <a:t>https://</a:t>
            </a:r>
            <a:r>
              <a:rPr lang="en-AU" sz="1400" dirty="0" smtClean="0">
                <a:hlinkClick r:id="rId3"/>
              </a:rPr>
              <a:t>commons.wikimedia.org/w/index.php?curid=50321072</a:t>
            </a:r>
            <a:endParaRPr lang="en-AU" sz="1400" dirty="0" smtClean="0"/>
          </a:p>
          <a:p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67571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5105400"/>
            <a:ext cx="8686800" cy="1143000"/>
          </a:xfrm>
        </p:spPr>
        <p:txBody>
          <a:bodyPr/>
          <a:lstStyle/>
          <a:p>
            <a:pPr algn="l"/>
            <a:endParaRPr lang="en-AU" spc="0" dirty="0" smtClean="0"/>
          </a:p>
          <a:p>
            <a:pPr algn="l"/>
            <a:r>
              <a:rPr lang="en-AU" spc="0" dirty="0" err="1" smtClean="0"/>
              <a:t>acknowledgmentS</a:t>
            </a:r>
            <a:endParaRPr lang="en-AU" spc="0" dirty="0" smtClean="0"/>
          </a:p>
          <a:p>
            <a:pPr algn="just"/>
            <a:r>
              <a:rPr lang="en-AU" cap="none" spc="0" dirty="0" smtClean="0">
                <a:solidFill>
                  <a:schemeClr val="tx1"/>
                </a:solidFill>
              </a:rPr>
              <a:t>The slides are based on the material developed by </a:t>
            </a:r>
            <a:r>
              <a:rPr lang="en-AU" cap="none" spc="0" dirty="0" err="1" smtClean="0">
                <a:solidFill>
                  <a:srgbClr val="0070C0"/>
                </a:solidFill>
              </a:rPr>
              <a:t>Arun</a:t>
            </a:r>
            <a:r>
              <a:rPr lang="en-AU" cap="none" spc="0" dirty="0" smtClean="0">
                <a:solidFill>
                  <a:srgbClr val="0070C0"/>
                </a:solidFill>
              </a:rPr>
              <a:t> </a:t>
            </a:r>
            <a:r>
              <a:rPr lang="en-AU" cap="none" spc="0" dirty="0" err="1" smtClean="0">
                <a:solidFill>
                  <a:srgbClr val="0070C0"/>
                </a:solidFill>
              </a:rPr>
              <a:t>Konagurthu</a:t>
            </a:r>
            <a:r>
              <a:rPr lang="en-AU" cap="none" spc="0" dirty="0" smtClean="0">
                <a:solidFill>
                  <a:srgbClr val="0070C0"/>
                </a:solidFill>
              </a:rPr>
              <a:t> </a:t>
            </a:r>
            <a:r>
              <a:rPr lang="en-AU" cap="none" spc="0" dirty="0" smtClean="0">
                <a:solidFill>
                  <a:schemeClr val="tx1"/>
                </a:solidFill>
              </a:rPr>
              <a:t>and </a:t>
            </a:r>
            <a:r>
              <a:rPr lang="en-AU" cap="none" spc="0" dirty="0" smtClean="0">
                <a:solidFill>
                  <a:srgbClr val="0070C0"/>
                </a:solidFill>
              </a:rPr>
              <a:t>Lloyd Allison.</a:t>
            </a:r>
            <a:endParaRPr lang="en-AU" cap="none" spc="0" dirty="0">
              <a:solidFill>
                <a:srgbClr val="0070C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00B0F0"/>
                </a:solidFill>
              </a:rPr>
              <a:t>FIT2004, S2/2016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685800" y="2743200"/>
            <a:ext cx="7772400" cy="17526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Week 2: Analysis of Algorithms</a:t>
            </a:r>
          </a:p>
          <a:p>
            <a:r>
              <a:rPr lang="en-AU" sz="2200" dirty="0" smtClean="0">
                <a:solidFill>
                  <a:schemeClr val="tx1"/>
                </a:solidFill>
              </a:rPr>
              <a:t>Lecturer: Muhammad </a:t>
            </a:r>
            <a:r>
              <a:rPr lang="en-AU" sz="2200" b="1" u="sng" dirty="0" err="1" smtClean="0">
                <a:solidFill>
                  <a:schemeClr val="tx1"/>
                </a:solidFill>
              </a:rPr>
              <a:t>Aamir</a:t>
            </a:r>
            <a:r>
              <a:rPr lang="en-AU" sz="2200" dirty="0" smtClean="0">
                <a:solidFill>
                  <a:schemeClr val="tx1"/>
                </a:solidFill>
              </a:rPr>
              <a:t> Cheema</a:t>
            </a:r>
            <a:endParaRPr lang="en-AU" sz="2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82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Complexity: Finding minimum value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Lec-2: Analysis of Algorithms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50392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//Find minimum value in an unsorted array of N&gt;0 elements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index = 2</a:t>
            </a:r>
          </a:p>
          <a:p>
            <a:pPr marL="0" indent="0">
              <a:buNone/>
            </a:pPr>
            <a:endParaRPr lang="en-AU" sz="1800" b="1" dirty="0" smtClean="0">
              <a:solidFill>
                <a:srgbClr val="0000FF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index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&lt;=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endParaRPr lang="en-AU" sz="1800" b="1" dirty="0" smtClean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index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min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index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index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index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</a:p>
          <a:p>
            <a:pPr marL="0" indent="0">
              <a:buNone/>
            </a:pPr>
            <a:endParaRPr lang="en-AU" sz="1800" b="1" dirty="0" smtClean="0">
              <a:solidFill>
                <a:srgbClr val="0000FF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min</a:t>
            </a: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4419600" y="4038600"/>
            <a:ext cx="4038600" cy="20574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Time Complexity?</a:t>
            </a:r>
          </a:p>
          <a:p>
            <a:r>
              <a:rPr lang="en-AU" sz="1800" dirty="0" smtClean="0">
                <a:highlight>
                  <a:srgbClr val="FFFFFF"/>
                </a:highlight>
              </a:rPr>
              <a:t>Worst-case</a:t>
            </a:r>
          </a:p>
          <a:p>
            <a:r>
              <a:rPr lang="en-AU" sz="1800" dirty="0" smtClean="0">
                <a:highlight>
                  <a:srgbClr val="FFFFFF"/>
                </a:highlight>
              </a:rPr>
              <a:t>Best-case</a:t>
            </a:r>
          </a:p>
          <a:p>
            <a:r>
              <a:rPr lang="en-AU" sz="1800" dirty="0" smtClean="0">
                <a:highlight>
                  <a:srgbClr val="FFFFFF"/>
                </a:highlight>
              </a:rPr>
              <a:t>Average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Space Complexity?</a:t>
            </a:r>
          </a:p>
          <a:p>
            <a:r>
              <a:rPr lang="en-AU" sz="1800" dirty="0" smtClean="0">
                <a:highlight>
                  <a:srgbClr val="FFFFFF"/>
                </a:highlight>
              </a:rPr>
              <a:t>Worst-case, Best-case, Average</a:t>
            </a:r>
            <a:endParaRPr lang="en-AU" sz="1800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 smtClean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97446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Complexity: Binary Search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Lec-2: Analysis of Algorithms</a:t>
            </a:r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4419600" y="1219200"/>
            <a:ext cx="4038600" cy="43434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Time Complexity?</a:t>
            </a:r>
          </a:p>
          <a:p>
            <a:r>
              <a:rPr lang="en-AU" sz="1800" dirty="0" smtClean="0">
                <a:highlight>
                  <a:srgbClr val="FFFFFF"/>
                </a:highlight>
              </a:rPr>
              <a:t>Worst-case</a:t>
            </a:r>
          </a:p>
          <a:p>
            <a:pPr lvl="1"/>
            <a:r>
              <a:rPr lang="en-AU" sz="1300" dirty="0" smtClean="0">
                <a:solidFill>
                  <a:srgbClr val="00B0F0"/>
                </a:solidFill>
                <a:highlight>
                  <a:srgbClr val="FFFFFF"/>
                </a:highlight>
              </a:rPr>
              <a:t>Search space at start: N</a:t>
            </a:r>
          </a:p>
          <a:p>
            <a:pPr lvl="1"/>
            <a:r>
              <a:rPr lang="en-AU" sz="1300" dirty="0" smtClean="0">
                <a:solidFill>
                  <a:srgbClr val="00B0F0"/>
                </a:solidFill>
                <a:highlight>
                  <a:srgbClr val="FFFFFF"/>
                </a:highlight>
              </a:rPr>
              <a:t>Search space after 1</a:t>
            </a:r>
            <a:r>
              <a:rPr lang="en-AU" sz="1300" baseline="30000" dirty="0" smtClean="0">
                <a:solidFill>
                  <a:srgbClr val="00B0F0"/>
                </a:solidFill>
                <a:highlight>
                  <a:srgbClr val="FFFFFF"/>
                </a:highlight>
              </a:rPr>
              <a:t>st</a:t>
            </a:r>
            <a:r>
              <a:rPr lang="en-AU" sz="1300" dirty="0" smtClean="0">
                <a:solidFill>
                  <a:srgbClr val="00B0F0"/>
                </a:solidFill>
                <a:highlight>
                  <a:srgbClr val="FFFFFF"/>
                </a:highlight>
              </a:rPr>
              <a:t> iteration: N/2</a:t>
            </a:r>
          </a:p>
          <a:p>
            <a:pPr lvl="1"/>
            <a:r>
              <a:rPr lang="en-AU" sz="1300" dirty="0" smtClean="0">
                <a:solidFill>
                  <a:srgbClr val="00B0F0"/>
                </a:solidFill>
                <a:highlight>
                  <a:srgbClr val="FFFFFF"/>
                </a:highlight>
              </a:rPr>
              <a:t>Search space after 2</a:t>
            </a:r>
            <a:r>
              <a:rPr lang="en-AU" sz="1300" baseline="30000" dirty="0" smtClean="0">
                <a:solidFill>
                  <a:srgbClr val="00B0F0"/>
                </a:solidFill>
                <a:highlight>
                  <a:srgbClr val="FFFFFF"/>
                </a:highlight>
              </a:rPr>
              <a:t>nd</a:t>
            </a:r>
            <a:r>
              <a:rPr lang="en-AU" sz="1300" dirty="0" smtClean="0">
                <a:solidFill>
                  <a:srgbClr val="00B0F0"/>
                </a:solidFill>
                <a:highlight>
                  <a:srgbClr val="FFFFFF"/>
                </a:highlight>
              </a:rPr>
              <a:t> iteration: N/4</a:t>
            </a:r>
          </a:p>
          <a:p>
            <a:pPr lvl="1"/>
            <a:r>
              <a:rPr lang="en-AU" sz="1300" dirty="0" smtClean="0">
                <a:solidFill>
                  <a:srgbClr val="00B0F0"/>
                </a:solidFill>
                <a:highlight>
                  <a:srgbClr val="FFFFFF"/>
                </a:highlight>
              </a:rPr>
              <a:t>…</a:t>
            </a:r>
          </a:p>
          <a:p>
            <a:pPr lvl="1"/>
            <a:r>
              <a:rPr lang="en-AU" sz="1300" dirty="0" smtClean="0">
                <a:solidFill>
                  <a:srgbClr val="00B0F0"/>
                </a:solidFill>
                <a:highlight>
                  <a:srgbClr val="FFFFFF"/>
                </a:highlight>
              </a:rPr>
              <a:t>Search space after x-</a:t>
            </a:r>
            <a:r>
              <a:rPr lang="en-AU" sz="1300" dirty="0" err="1" smtClean="0">
                <a:solidFill>
                  <a:srgbClr val="00B0F0"/>
                </a:solidFill>
                <a:highlight>
                  <a:srgbClr val="FFFFFF"/>
                </a:highlight>
              </a:rPr>
              <a:t>th</a:t>
            </a:r>
            <a:r>
              <a:rPr lang="en-AU" sz="1300" dirty="0" smtClean="0">
                <a:solidFill>
                  <a:srgbClr val="00B0F0"/>
                </a:solidFill>
                <a:highlight>
                  <a:srgbClr val="FFFFFF"/>
                </a:highlight>
              </a:rPr>
              <a:t> iteration: 1</a:t>
            </a:r>
          </a:p>
          <a:p>
            <a:pPr lvl="1"/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274320" lvl="1" indent="0">
              <a:buNone/>
            </a:pPr>
            <a:r>
              <a:rPr lang="en-AU" sz="1300" dirty="0" smtClean="0">
                <a:solidFill>
                  <a:srgbClr val="00B0F0"/>
                </a:solidFill>
                <a:highlight>
                  <a:srgbClr val="FFFFFF"/>
                </a:highlight>
              </a:rPr>
              <a:t>What is x? i.e., how many iterations in total?</a:t>
            </a:r>
          </a:p>
          <a:p>
            <a:pPr marL="274320" lvl="1" indent="0">
              <a:buNone/>
            </a:pPr>
            <a:r>
              <a:rPr lang="en-AU" sz="13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O(log N)</a:t>
            </a:r>
            <a:r>
              <a:rPr lang="en-AU" sz="1300" dirty="0" smtClean="0">
                <a:solidFill>
                  <a:srgbClr val="00B0F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AU" sz="1800" dirty="0" smtClean="0">
                <a:highlight>
                  <a:srgbClr val="FFFFFF"/>
                </a:highlight>
              </a:rPr>
              <a:t>Best-case</a:t>
            </a:r>
          </a:p>
          <a:p>
            <a:pPr lvl="1"/>
            <a:r>
              <a:rPr lang="en-AU" sz="1300" dirty="0" smtClean="0">
                <a:solidFill>
                  <a:srgbClr val="00B0F0"/>
                </a:solidFill>
                <a:highlight>
                  <a:srgbClr val="FFFFFF"/>
                </a:highlight>
              </a:rPr>
              <a:t>Can be improved to O(1) by returning key when key == array[mid]</a:t>
            </a:r>
          </a:p>
          <a:p>
            <a:r>
              <a:rPr lang="en-AU" sz="1800" dirty="0" smtClean="0">
                <a:highlight>
                  <a:srgbClr val="FFFFFF"/>
                </a:highlight>
              </a:rPr>
              <a:t>Average</a:t>
            </a:r>
            <a:endParaRPr lang="en-AU" sz="1800" dirty="0" smtClean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Space Complexity?</a:t>
            </a:r>
          </a:p>
          <a:p>
            <a:r>
              <a:rPr lang="en-AU" sz="1800" dirty="0" smtClean="0">
                <a:highlight>
                  <a:srgbClr val="FFFFFF"/>
                </a:highlight>
              </a:rPr>
              <a:t>Worst-case, Best-case, Average</a:t>
            </a:r>
            <a:endParaRPr lang="en-AU" sz="1800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 smtClean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01752" y="990600"/>
            <a:ext cx="4041648" cy="4572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lo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 1</a:t>
            </a:r>
            <a:endParaRPr lang="en-AU" sz="18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Font typeface="Wingdings 2"/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hi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 + 1</a:t>
            </a:r>
          </a:p>
          <a:p>
            <a:pPr marL="0" indent="0">
              <a:buFont typeface="Wingdings 2"/>
              <a:buNone/>
            </a:pPr>
            <a:endParaRPr lang="en-AU" sz="18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Font typeface="Wingdings 2"/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hi - 1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Font typeface="Wingdings 2"/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mid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floor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 (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8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hi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2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Font typeface="Wingdings 2"/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key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array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AU" sz="18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Font typeface="Wingdings 2"/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lo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</a:p>
          <a:p>
            <a:pPr marL="0" indent="0">
              <a:buFont typeface="Wingdings 2"/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en-AU" sz="18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Font typeface="Wingdings 2"/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hi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mid</a:t>
            </a:r>
          </a:p>
          <a:p>
            <a:pPr marL="0" indent="0">
              <a:buFont typeface="Wingdings 2"/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</a:p>
          <a:p>
            <a:pPr marL="0" indent="0">
              <a:buFont typeface="Wingdings 2"/>
              <a:buNone/>
            </a:pPr>
            <a:r>
              <a:rPr lang="en-AU" sz="18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 &gt; 0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and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key</a:t>
            </a:r>
          </a:p>
          <a:p>
            <a:pPr marL="0" indent="0">
              <a:buFont typeface="Wingdings 2"/>
              <a:buNone/>
            </a:pP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 print(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key found at index lo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Font typeface="Wingdings 2"/>
              <a:buNone/>
            </a:pP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else</a:t>
            </a:r>
            <a:endParaRPr lang="en-AU" sz="18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Font typeface="Wingdings 2"/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print(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key not found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01043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Complexity: Selection Sort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Lec-2: Analysis of Algorithms</a:t>
            </a:r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381000" y="2514600"/>
            <a:ext cx="7620000" cy="35814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Time Complexity?</a:t>
            </a:r>
          </a:p>
          <a:p>
            <a:r>
              <a:rPr lang="en-AU" sz="1800" dirty="0" smtClean="0">
                <a:highlight>
                  <a:srgbClr val="FFFFFF"/>
                </a:highlight>
              </a:rPr>
              <a:t>Worst-case</a:t>
            </a:r>
          </a:p>
          <a:p>
            <a:pPr lvl="1"/>
            <a:r>
              <a:rPr lang="en-AU" sz="1300" dirty="0" smtClean="0">
                <a:solidFill>
                  <a:srgbClr val="00B0F0"/>
                </a:solidFill>
                <a:highlight>
                  <a:srgbClr val="FFFFFF"/>
                </a:highlight>
              </a:rPr>
              <a:t>Complexity of finding minimum element at </a:t>
            </a:r>
            <a:r>
              <a:rPr lang="en-AU" sz="1300" dirty="0" err="1" smtClean="0">
                <a:solidFill>
                  <a:srgbClr val="00B0F0"/>
                </a:solidFill>
                <a:highlight>
                  <a:srgbClr val="FFFFFF"/>
                </a:highlight>
              </a:rPr>
              <a:t>i-th</a:t>
            </a:r>
            <a:r>
              <a:rPr lang="en-AU" sz="1300" dirty="0" smtClean="0">
                <a:solidFill>
                  <a:srgbClr val="00B0F0"/>
                </a:solidFill>
                <a:highlight>
                  <a:srgbClr val="FFFFFF"/>
                </a:highlight>
              </a:rPr>
              <a:t> iteration:</a:t>
            </a:r>
          </a:p>
          <a:p>
            <a:pPr lvl="1"/>
            <a:r>
              <a:rPr lang="en-AU" sz="1300" dirty="0" smtClean="0">
                <a:solidFill>
                  <a:srgbClr val="00B0F0"/>
                </a:solidFill>
                <a:highlight>
                  <a:srgbClr val="FFFFFF"/>
                </a:highlight>
              </a:rPr>
              <a:t>Total complexity: </a:t>
            </a:r>
          </a:p>
          <a:p>
            <a:r>
              <a:rPr lang="en-AU" sz="1800" dirty="0" smtClean="0">
                <a:highlight>
                  <a:srgbClr val="FFFFFF"/>
                </a:highlight>
              </a:rPr>
              <a:t>Best-case</a:t>
            </a:r>
          </a:p>
          <a:p>
            <a:r>
              <a:rPr lang="en-AU" sz="1800" dirty="0" smtClean="0">
                <a:highlight>
                  <a:srgbClr val="FFFFFF"/>
                </a:highlight>
              </a:rPr>
              <a:t>Average</a:t>
            </a:r>
            <a:endParaRPr lang="en-AU" sz="1800" dirty="0" smtClean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Space Complexity?</a:t>
            </a:r>
          </a:p>
          <a:p>
            <a:r>
              <a:rPr lang="en-AU" sz="1800" dirty="0" smtClean="0">
                <a:highlight>
                  <a:srgbClr val="FFFFFF"/>
                </a:highlight>
              </a:rPr>
              <a:t>Worst-case, Best-case, Average</a:t>
            </a:r>
            <a:endParaRPr lang="en-AU" sz="1800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 smtClean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685800"/>
            <a:ext cx="8385175" cy="2590800"/>
          </a:xfrm>
        </p:spPr>
        <p:txBody>
          <a:bodyPr>
            <a:noAutofit/>
          </a:bodyPr>
          <a:lstStyle/>
          <a:p>
            <a:endParaRPr lang="en-AU" sz="2400" dirty="0" smtClean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nn-NO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nn-NO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 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 </a:t>
            </a:r>
            <a:r>
              <a:rPr lang="nn-NO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r>
              <a:rPr lang="nn-NO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++)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nn-NO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b="1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Wingdings" panose="05000000000000000000" pitchFamily="2" charset="2"/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index of minimum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element in 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… N]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swap (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],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[j])</a:t>
            </a:r>
          </a:p>
          <a:p>
            <a:pPr marL="0" indent="0">
              <a:buNone/>
            </a:pP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725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Complexity: Insertion Sort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Lec-2: Analysis of Algorithms</a:t>
            </a:r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4180196" y="2528248"/>
            <a:ext cx="4038600" cy="33391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Time Complexity?</a:t>
            </a:r>
          </a:p>
          <a:p>
            <a:r>
              <a:rPr lang="en-AU" sz="1800" dirty="0" smtClean="0">
                <a:highlight>
                  <a:srgbClr val="FFFFFF"/>
                </a:highlight>
              </a:rPr>
              <a:t>Worst-case</a:t>
            </a:r>
          </a:p>
          <a:p>
            <a:pPr lvl="1"/>
            <a:r>
              <a:rPr lang="en-AU" sz="1300" dirty="0" smtClean="0">
                <a:solidFill>
                  <a:srgbClr val="00B0F0"/>
                </a:solidFill>
                <a:highlight>
                  <a:srgbClr val="FFFFFF"/>
                </a:highlight>
              </a:rPr>
              <a:t>Complexity of while loop at </a:t>
            </a:r>
            <a:r>
              <a:rPr lang="en-AU" sz="1300" dirty="0" err="1" smtClean="0">
                <a:solidFill>
                  <a:srgbClr val="00B0F0"/>
                </a:solidFill>
                <a:highlight>
                  <a:srgbClr val="FFFFFF"/>
                </a:highlight>
              </a:rPr>
              <a:t>i-th</a:t>
            </a:r>
            <a:r>
              <a:rPr lang="en-AU" sz="1300" dirty="0" smtClean="0">
                <a:solidFill>
                  <a:srgbClr val="00B0F0"/>
                </a:solidFill>
                <a:highlight>
                  <a:srgbClr val="FFFFFF"/>
                </a:highlight>
              </a:rPr>
              <a:t> iteration ;</a:t>
            </a:r>
          </a:p>
          <a:p>
            <a:pPr lvl="1"/>
            <a:r>
              <a:rPr lang="en-AU" sz="1300" dirty="0" smtClean="0">
                <a:solidFill>
                  <a:srgbClr val="00B0F0"/>
                </a:solidFill>
                <a:highlight>
                  <a:srgbClr val="FFFFFF"/>
                </a:highlight>
              </a:rPr>
              <a:t>Total complexity:</a:t>
            </a:r>
          </a:p>
          <a:p>
            <a:r>
              <a:rPr lang="en-AU" sz="1800" dirty="0" smtClean="0">
                <a:highlight>
                  <a:srgbClr val="FFFFFF"/>
                </a:highlight>
              </a:rPr>
              <a:t>Best-case</a:t>
            </a:r>
          </a:p>
          <a:p>
            <a:pPr lvl="1"/>
            <a:r>
              <a:rPr lang="en-AU" sz="1300" dirty="0" smtClean="0">
                <a:solidFill>
                  <a:srgbClr val="00B0F0"/>
                </a:solidFill>
                <a:highlight>
                  <a:srgbClr val="FFFFFF"/>
                </a:highlight>
              </a:rPr>
              <a:t>Complexity of while loop at </a:t>
            </a:r>
            <a:r>
              <a:rPr lang="en-AU" sz="1300" dirty="0" err="1" smtClean="0">
                <a:solidFill>
                  <a:srgbClr val="00B0F0"/>
                </a:solidFill>
                <a:highlight>
                  <a:srgbClr val="FFFFFF"/>
                </a:highlight>
              </a:rPr>
              <a:t>i-th</a:t>
            </a:r>
            <a:r>
              <a:rPr lang="en-AU" sz="1300" dirty="0" smtClean="0">
                <a:solidFill>
                  <a:srgbClr val="00B0F0"/>
                </a:solidFill>
                <a:highlight>
                  <a:srgbClr val="FFFFFF"/>
                </a:highlight>
              </a:rPr>
              <a:t> iteration:</a:t>
            </a:r>
          </a:p>
          <a:p>
            <a:pPr lvl="1"/>
            <a:r>
              <a:rPr lang="en-AU" sz="1300" dirty="0" smtClean="0">
                <a:solidFill>
                  <a:srgbClr val="00B0F0"/>
                </a:solidFill>
                <a:highlight>
                  <a:srgbClr val="FFFFFF"/>
                </a:highlight>
              </a:rPr>
              <a:t>Total complexity:</a:t>
            </a:r>
          </a:p>
          <a:p>
            <a:r>
              <a:rPr lang="en-AU" sz="1800" dirty="0" smtClean="0">
                <a:highlight>
                  <a:srgbClr val="FFFFFF"/>
                </a:highlight>
              </a:rPr>
              <a:t>Average</a:t>
            </a:r>
            <a:endParaRPr lang="en-AU" sz="1800" dirty="0" smtClean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Space Complexity?</a:t>
            </a:r>
          </a:p>
          <a:p>
            <a:r>
              <a:rPr lang="en-AU" sz="1800" dirty="0" smtClean="0">
                <a:highlight>
                  <a:srgbClr val="FFFFFF"/>
                </a:highlight>
              </a:rPr>
              <a:t>Worst-case, Best-case, Average</a:t>
            </a:r>
            <a:endParaRPr lang="en-AU" sz="1800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 smtClean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685800"/>
            <a:ext cx="5641975" cy="4572000"/>
          </a:xfrm>
        </p:spPr>
        <p:txBody>
          <a:bodyPr>
            <a:noAutofit/>
          </a:bodyPr>
          <a:lstStyle/>
          <a:p>
            <a:endParaRPr lang="en-AU" sz="2400" dirty="0" smtClean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nn-NO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nn-NO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 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 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cs typeface="Arial"/>
              </a:rPr>
              <a:t>≤</a:t>
            </a: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r>
              <a:rPr lang="nn-NO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++)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nn-NO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current_at_i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 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]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j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 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- 1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current_at_i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&lt; 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[j]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and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j&gt;0{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[j+1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] = 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[j])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j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 j-1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}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arr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[j+1] = 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current_at_i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206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Complexity of recursive algorithms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Lec-2: Analysis of Algorithms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"/>
          </p:nvPr>
        </p:nvSpPr>
        <p:spPr>
          <a:xfrm>
            <a:off x="228601" y="1066800"/>
            <a:ext cx="3581399" cy="3505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// Compute Nth power of x</a:t>
            </a:r>
          </a:p>
          <a:p>
            <a:pPr marL="0" indent="0" defTabSz="36000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power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AU" sz="18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-180000" defTabSz="36000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power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N–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AU" sz="18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 defTabSz="360000">
              <a:buNone/>
            </a:pPr>
            <a:endParaRPr lang="en-AU" sz="1600" u="sng" dirty="0" smtClean="0">
              <a:solidFill>
                <a:srgbClr val="FF0000"/>
              </a:solidFill>
              <a:highlight>
                <a:srgbClr val="FFFFFF"/>
              </a:highlight>
              <a:latin typeface="CMSS10"/>
            </a:endParaRPr>
          </a:p>
          <a:p>
            <a:pPr marL="0" indent="0" defTabSz="360000">
              <a:buNone/>
            </a:pPr>
            <a:endParaRPr lang="en-AU" sz="1600" u="sng" dirty="0">
              <a:solidFill>
                <a:srgbClr val="FF0000"/>
              </a:solidFill>
              <a:highlight>
                <a:srgbClr val="FFFFFF"/>
              </a:highlight>
              <a:latin typeface="CMSS10"/>
            </a:endParaRPr>
          </a:p>
          <a:p>
            <a:pPr marL="0" indent="0" defTabSz="360000">
              <a:buNone/>
            </a:pPr>
            <a:r>
              <a:rPr lang="en-AU" sz="1600" u="sng" dirty="0" smtClean="0">
                <a:solidFill>
                  <a:srgbClr val="FF0000"/>
                </a:solidFill>
                <a:highlight>
                  <a:srgbClr val="FFFFFF"/>
                </a:highlight>
                <a:latin typeface="CMSS10"/>
              </a:rPr>
              <a:t>Our goal is to reduce this term to T(1)</a:t>
            </a:r>
            <a:endParaRPr lang="en-AU" sz="1600" u="sng" dirty="0">
              <a:solidFill>
                <a:srgbClr val="FF0000"/>
              </a:solidFill>
              <a:highlight>
                <a:srgbClr val="FFFFFF"/>
              </a:highlight>
              <a:latin typeface="CMSS10"/>
            </a:endParaRPr>
          </a:p>
          <a:p>
            <a:pPr marL="0" indent="0" defTabSz="360000">
              <a:buNone/>
            </a:pP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810000" y="1219200"/>
            <a:ext cx="4953000" cy="50292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Time Complexity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F0"/>
                </a:solidFill>
                <a:highlight>
                  <a:srgbClr val="FFFFFF"/>
                </a:highlight>
              </a:rPr>
              <a:t>Cost when N = </a:t>
            </a:r>
            <a:r>
              <a:rPr lang="en-AU" sz="1800" dirty="0" smtClean="0">
                <a:solidFill>
                  <a:srgbClr val="00B0F0"/>
                </a:solidFill>
                <a:highlight>
                  <a:srgbClr val="FFFFFF"/>
                </a:highlight>
              </a:rPr>
              <a:t>1: </a:t>
            </a:r>
            <a:r>
              <a:rPr lang="en-AU" sz="1800" dirty="0">
                <a:highlight>
                  <a:srgbClr val="FFFFFF"/>
                </a:highlight>
              </a:rPr>
              <a:t>T(1) = </a:t>
            </a:r>
            <a:r>
              <a:rPr lang="en-AU" sz="1800" dirty="0" smtClean="0">
                <a:highlight>
                  <a:srgbClr val="FFFFFF"/>
                </a:highlight>
              </a:rPr>
              <a:t>b 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(</a:t>
            </a:r>
            <a:r>
              <a:rPr lang="en-AU" sz="1800" dirty="0" err="1" smtClean="0">
                <a:solidFill>
                  <a:srgbClr val="00B050"/>
                </a:solidFill>
                <a:highlight>
                  <a:srgbClr val="FFFFFF"/>
                </a:highlight>
              </a:rPr>
              <a:t>b&amp;c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 are constant)</a:t>
            </a:r>
            <a:endParaRPr lang="en-AU" sz="18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00B0F0"/>
                </a:solidFill>
                <a:highlight>
                  <a:srgbClr val="FFFFFF"/>
                </a:highlight>
              </a:rPr>
              <a:t>Cost for general case:</a:t>
            </a:r>
            <a:r>
              <a:rPr lang="en-AU" sz="1800" dirty="0" smtClean="0">
                <a:solidFill>
                  <a:srgbClr val="00B0F0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 </a:t>
            </a:r>
            <a:r>
              <a:rPr lang="en-AU" sz="1800" dirty="0" smtClean="0">
                <a:highlight>
                  <a:srgbClr val="FFFFFF"/>
                </a:highlight>
                <a:sym typeface="Wingdings" panose="05000000000000000000" pitchFamily="2" charset="2"/>
              </a:rPr>
              <a:t>T(N) = T(N-1) + c      </a:t>
            </a:r>
            <a:r>
              <a:rPr lang="en-AU" sz="1800" dirty="0" smtClean="0">
                <a:solidFill>
                  <a:schemeClr val="tx2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(A)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00B0F0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Cost for N-1: </a:t>
            </a:r>
            <a:r>
              <a:rPr lang="en-AU" sz="1800" dirty="0" smtClean="0">
                <a:highlight>
                  <a:srgbClr val="FFFFFF"/>
                </a:highlight>
                <a:sym typeface="Wingdings" panose="05000000000000000000" pitchFamily="2" charset="2"/>
              </a:rPr>
              <a:t>T(N-1) = T(N-2) + c  </a:t>
            </a:r>
          </a:p>
          <a:p>
            <a:pPr marL="0" indent="0">
              <a:buNone/>
            </a:pPr>
            <a:r>
              <a:rPr lang="en-AU" sz="1800" dirty="0" smtClean="0">
                <a:highlight>
                  <a:srgbClr val="FFFFFF"/>
                </a:highlight>
                <a:sym typeface="Wingdings" panose="05000000000000000000" pitchFamily="2" charset="2"/>
              </a:rPr>
              <a:t>Replacing T(N-1) in </a:t>
            </a:r>
            <a:r>
              <a:rPr lang="en-AU" sz="1800" dirty="0" smtClean="0">
                <a:solidFill>
                  <a:schemeClr val="tx2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(A)</a:t>
            </a:r>
          </a:p>
          <a:p>
            <a:pPr marL="0" indent="0">
              <a:buNone/>
            </a:pPr>
            <a:r>
              <a:rPr lang="en-AU" sz="1800" dirty="0" smtClean="0">
                <a:highlight>
                  <a:srgbClr val="FFFFFF"/>
                </a:highlight>
                <a:sym typeface="Wingdings" panose="05000000000000000000" pitchFamily="2" charset="2"/>
              </a:rPr>
              <a:t>T(N) = T(N-2) + c + c = T(N-2) + 2*c            </a:t>
            </a:r>
            <a:r>
              <a:rPr lang="en-AU" sz="1800" dirty="0" smtClean="0">
                <a:solidFill>
                  <a:schemeClr val="tx2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(B)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00B0F0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Cost for N-2: </a:t>
            </a:r>
            <a:r>
              <a:rPr lang="en-AU" sz="1800" dirty="0" smtClean="0">
                <a:highlight>
                  <a:srgbClr val="FFFFFF"/>
                </a:highlight>
                <a:sym typeface="Wingdings" panose="05000000000000000000" pitchFamily="2" charset="2"/>
              </a:rPr>
              <a:t>T(N-2) = T(N-3) + c </a:t>
            </a:r>
          </a:p>
          <a:p>
            <a:pPr marL="0" indent="0">
              <a:buNone/>
            </a:pPr>
            <a:r>
              <a:rPr lang="en-AU" sz="1800" dirty="0" smtClean="0">
                <a:highlight>
                  <a:srgbClr val="FFFFFF"/>
                </a:highlight>
                <a:sym typeface="Wingdings" panose="05000000000000000000" pitchFamily="2" charset="2"/>
              </a:rPr>
              <a:t>Replacing T(N-2) in </a:t>
            </a:r>
            <a:r>
              <a:rPr lang="en-AU" sz="1800" dirty="0" smtClean="0">
                <a:solidFill>
                  <a:schemeClr val="tx2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(B)</a:t>
            </a:r>
          </a:p>
          <a:p>
            <a:pPr marL="0" indent="0">
              <a:buNone/>
            </a:pPr>
            <a:r>
              <a:rPr lang="en-AU" sz="1800" dirty="0" smtClean="0">
                <a:highlight>
                  <a:srgbClr val="FFFFFF"/>
                </a:highlight>
                <a:sym typeface="Wingdings" panose="05000000000000000000" pitchFamily="2" charset="2"/>
              </a:rPr>
              <a:t>T(N) = T(N-3) + </a:t>
            </a:r>
            <a:r>
              <a:rPr lang="en-AU" sz="1800" dirty="0" err="1" smtClean="0">
                <a:highlight>
                  <a:srgbClr val="FFFFFF"/>
                </a:highlight>
                <a:sym typeface="Wingdings" panose="05000000000000000000" pitchFamily="2" charset="2"/>
              </a:rPr>
              <a:t>c+c+c</a:t>
            </a:r>
            <a:r>
              <a:rPr lang="en-AU" sz="1800" dirty="0" smtClean="0">
                <a:highlight>
                  <a:srgbClr val="FFFFFF"/>
                </a:highlight>
                <a:sym typeface="Wingdings" panose="05000000000000000000" pitchFamily="2" charset="2"/>
              </a:rPr>
              <a:t> = T(N-3) + 3*c</a:t>
            </a:r>
          </a:p>
          <a:p>
            <a:pPr marL="0" indent="0">
              <a:buNone/>
            </a:pPr>
            <a:r>
              <a:rPr lang="en-AU" sz="1800" dirty="0" smtClean="0">
                <a:highlight>
                  <a:srgbClr val="FFFFFF"/>
                </a:highlight>
                <a:sym typeface="Wingdings" panose="05000000000000000000" pitchFamily="2" charset="2"/>
              </a:rPr>
              <a:t>Do you see the pattern?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T(N) = T(N-k) + k*c</a:t>
            </a:r>
          </a:p>
          <a:p>
            <a:pPr marL="0" indent="0">
              <a:buNone/>
            </a:pPr>
            <a:r>
              <a:rPr lang="en-AU" sz="1800" dirty="0" smtClean="0">
                <a:highlight>
                  <a:srgbClr val="FFFFFF"/>
                </a:highlight>
                <a:sym typeface="Wingdings" panose="05000000000000000000" pitchFamily="2" charset="2"/>
              </a:rPr>
              <a:t>Find the value of k such that N-k = 1  k = N-1</a:t>
            </a:r>
          </a:p>
          <a:p>
            <a:pPr marL="0" indent="0">
              <a:buNone/>
            </a:pPr>
            <a:r>
              <a:rPr lang="en-AU" sz="1800" dirty="0" smtClean="0">
                <a:highlight>
                  <a:srgbClr val="FFFFFF"/>
                </a:highlight>
                <a:sym typeface="Wingdings" panose="05000000000000000000" pitchFamily="2" charset="2"/>
              </a:rPr>
              <a:t>T(N) = T(N-(N-1)) + (N-1)*c = T(1) + (N-1)*c</a:t>
            </a:r>
          </a:p>
          <a:p>
            <a:pPr marL="0" indent="0">
              <a:buNone/>
            </a:pPr>
            <a:r>
              <a:rPr lang="en-AU" sz="1800" dirty="0" smtClean="0">
                <a:highlight>
                  <a:srgbClr val="FFFFFF"/>
                </a:highlight>
                <a:sym typeface="Wingdings" panose="05000000000000000000" pitchFamily="2" charset="2"/>
              </a:rPr>
              <a:t>T(N) = b + (N-1)*c = c*N + b - c</a:t>
            </a:r>
          </a:p>
          <a:p>
            <a:pPr marL="0" indent="0">
              <a:buNone/>
            </a:pPr>
            <a:r>
              <a:rPr lang="en-AU" sz="1800" dirty="0" smtClean="0">
                <a:highlight>
                  <a:srgbClr val="FFFFFF"/>
                </a:highlight>
                <a:sym typeface="Wingdings" panose="05000000000000000000" pitchFamily="2" charset="2"/>
              </a:rPr>
              <a:t>Hence, the complexity is O(N)</a:t>
            </a:r>
          </a:p>
          <a:p>
            <a:pPr marL="0" indent="0">
              <a:buNone/>
            </a:pPr>
            <a:endParaRPr lang="en-AU" sz="1800" dirty="0" smtClean="0">
              <a:highlight>
                <a:srgbClr val="FFFFFF"/>
              </a:highlight>
            </a:endParaRPr>
          </a:p>
          <a:p>
            <a:pPr lvl="1"/>
            <a:endParaRPr lang="en-AU" sz="1300" dirty="0" smtClean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 smtClean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261815" y="2209800"/>
            <a:ext cx="3900985" cy="3044588"/>
          </a:xfrm>
          <a:prstGeom prst="straightConnector1">
            <a:avLst/>
          </a:prstGeom>
          <a:ln w="2540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276600" y="3200400"/>
            <a:ext cx="3276600" cy="2057400"/>
          </a:xfrm>
          <a:prstGeom prst="straightConnector1">
            <a:avLst/>
          </a:prstGeom>
          <a:ln w="2540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276600" y="4800600"/>
            <a:ext cx="1638300" cy="457200"/>
          </a:xfrm>
          <a:prstGeom prst="straightConnector1">
            <a:avLst/>
          </a:prstGeom>
          <a:ln w="2540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32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Complexity of recursive algorithms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Lec-2: Analysis of Algorithms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"/>
          </p:nvPr>
        </p:nvSpPr>
        <p:spPr>
          <a:xfrm>
            <a:off x="228601" y="1066800"/>
            <a:ext cx="3733799" cy="3505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// Recursive version</a:t>
            </a:r>
          </a:p>
          <a:p>
            <a:pPr marL="0" indent="0" defTabSz="36000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power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AU" sz="18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-180000" defTabSz="36000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power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N–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AU" sz="18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// 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Iterative version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result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nn-NO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sz="1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</a:rPr>
              <a:t> N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++{</a:t>
            </a:r>
            <a:endParaRPr lang="nn-NO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result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result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result</a:t>
            </a:r>
            <a:endParaRPr lang="en-AU" sz="18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endParaRPr lang="en-AU" sz="18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810000" y="1219200"/>
            <a:ext cx="4953000" cy="4876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Space Complexity</a:t>
            </a:r>
          </a:p>
          <a:p>
            <a:pPr marL="0" indent="0">
              <a:buNone/>
            </a:pPr>
            <a:endParaRPr lang="en-AU" sz="1800" dirty="0" smtClean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 smtClean="0">
                <a:highlight>
                  <a:srgbClr val="FFFFFF"/>
                </a:highlight>
              </a:rPr>
              <a:t>Total space usage = Space used during the execution of the function + space used by stack to record the recursive calls</a:t>
            </a:r>
          </a:p>
          <a:p>
            <a:pPr marL="0" indent="0">
              <a:buNone/>
            </a:pPr>
            <a:endParaRPr lang="en-AU" sz="1800" dirty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 smtClean="0">
                <a:highlight>
                  <a:srgbClr val="FFFFFF"/>
                </a:highlight>
              </a:rPr>
              <a:t>= O(1) +  number of recursive calls</a:t>
            </a:r>
          </a:p>
          <a:p>
            <a:pPr marL="0" indent="0">
              <a:buNone/>
            </a:pPr>
            <a:r>
              <a:rPr lang="en-AU" sz="1800" dirty="0" smtClean="0">
                <a:highlight>
                  <a:srgbClr val="FFFFFF"/>
                </a:highlight>
              </a:rPr>
              <a:t>= O(N)</a:t>
            </a:r>
          </a:p>
          <a:p>
            <a:pPr marL="0" indent="0">
              <a:buNone/>
            </a:pPr>
            <a:endParaRPr lang="en-AU" sz="1800" dirty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 smtClean="0">
                <a:highlight>
                  <a:srgbClr val="FFFFFF"/>
                </a:highlight>
              </a:rPr>
              <a:t>Note that an iterative version of power uses O(1) space</a:t>
            </a:r>
          </a:p>
          <a:p>
            <a:pPr marL="0" indent="0">
              <a:buNone/>
            </a:pPr>
            <a:endParaRPr lang="en-AU" sz="1300" dirty="0" smtClean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 smtClean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348829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Complexity of recursive algorithms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Lec-2: Analysis of Algorithms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"/>
          </p:nvPr>
        </p:nvSpPr>
        <p:spPr>
          <a:xfrm>
            <a:off x="228601" y="1066800"/>
            <a:ext cx="3733799" cy="3505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// Compute Nth  power x</a:t>
            </a:r>
          </a:p>
          <a:p>
            <a:pPr marL="0" indent="0" defTabSz="36000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power2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AU" sz="18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-180000" defTabSz="360000">
              <a:buNone/>
              <a:tabLst>
                <a:tab pos="180000" algn="l"/>
              </a:tabLst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  <a:tabLst>
                <a:tab pos="180000" algn="l"/>
              </a:tabLst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  <a:tabLst>
                <a:tab pos="180000" algn="l"/>
              </a:tabLst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  <a:tabLst>
                <a:tab pos="180000" algn="l"/>
              </a:tabLst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  <a:tabLst>
                <a:tab pos="180000" algn="l"/>
              </a:tabLst>
            </a:pP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	if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is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even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  <a:tabLst>
                <a:tab pos="180000" algn="l"/>
              </a:tabLst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power2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  <a:tabLst>
                <a:tab pos="180000" algn="l"/>
              </a:tabLst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  <a:tabLst>
                <a:tab pos="180000" algn="l"/>
              </a:tabLst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power2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</a:p>
          <a:p>
            <a:pPr marL="0" indent="0" defTabSz="360000">
              <a:buNone/>
            </a:pP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810000" y="1066800"/>
            <a:ext cx="4953000" cy="5257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Time Complexity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F0"/>
                </a:solidFill>
                <a:highlight>
                  <a:srgbClr val="FFFFFF"/>
                </a:highlight>
              </a:rPr>
              <a:t>Cost when N = </a:t>
            </a:r>
            <a:r>
              <a:rPr lang="en-AU" sz="1800" dirty="0" smtClean="0">
                <a:solidFill>
                  <a:srgbClr val="00B0F0"/>
                </a:solidFill>
                <a:highlight>
                  <a:srgbClr val="FFFFFF"/>
                </a:highlight>
              </a:rPr>
              <a:t>1</a:t>
            </a:r>
            <a:r>
              <a:rPr lang="en-AU" sz="1800" dirty="0" smtClean="0">
                <a:highlight>
                  <a:srgbClr val="FFFFFF"/>
                </a:highlight>
              </a:rPr>
              <a:t>: </a:t>
            </a:r>
            <a:r>
              <a:rPr lang="en-AU" sz="1800" dirty="0">
                <a:highlight>
                  <a:srgbClr val="FFFFFF"/>
                </a:highlight>
              </a:rPr>
              <a:t>T(1) = </a:t>
            </a:r>
            <a:r>
              <a:rPr lang="en-AU" sz="1800" dirty="0" smtClean="0">
                <a:highlight>
                  <a:srgbClr val="FFFFFF"/>
                </a:highlight>
              </a:rPr>
              <a:t>b (</a:t>
            </a:r>
            <a:r>
              <a:rPr lang="en-AU" sz="1800" dirty="0" err="1" smtClean="0">
                <a:highlight>
                  <a:srgbClr val="FFFFFF"/>
                </a:highlight>
              </a:rPr>
              <a:t>b&amp;c</a:t>
            </a:r>
            <a:r>
              <a:rPr lang="en-AU" sz="1800" dirty="0" smtClean="0">
                <a:highlight>
                  <a:srgbClr val="FFFFFF"/>
                </a:highlight>
              </a:rPr>
              <a:t> are constant)</a:t>
            </a:r>
            <a:endParaRPr lang="en-AU" sz="1800" dirty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00B0F0"/>
                </a:solidFill>
                <a:highlight>
                  <a:srgbClr val="FFFFFF"/>
                </a:highlight>
              </a:rPr>
              <a:t>Cost for general case:</a:t>
            </a:r>
            <a:r>
              <a:rPr lang="en-AU" sz="1800" dirty="0" smtClean="0">
                <a:solidFill>
                  <a:srgbClr val="00B0F0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 </a:t>
            </a:r>
            <a:r>
              <a:rPr lang="en-AU" sz="1800" dirty="0" smtClean="0">
                <a:highlight>
                  <a:srgbClr val="FFFFFF"/>
                </a:highlight>
                <a:sym typeface="Wingdings" panose="05000000000000000000" pitchFamily="2" charset="2"/>
              </a:rPr>
              <a:t>T(N) = T(N/2) + c      </a:t>
            </a:r>
            <a:r>
              <a:rPr lang="en-AU" sz="1800" dirty="0" smtClean="0">
                <a:solidFill>
                  <a:schemeClr val="tx2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(A)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00B0F0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Cost for N/2: </a:t>
            </a:r>
            <a:r>
              <a:rPr lang="en-AU" sz="1800" dirty="0" smtClean="0">
                <a:highlight>
                  <a:srgbClr val="FFFFFF"/>
                </a:highlight>
                <a:sym typeface="Wingdings" panose="05000000000000000000" pitchFamily="2" charset="2"/>
              </a:rPr>
              <a:t>T(N/2) = T(N/4) + c</a:t>
            </a:r>
          </a:p>
          <a:p>
            <a:pPr marL="0" indent="0">
              <a:buNone/>
            </a:pPr>
            <a:r>
              <a:rPr lang="en-AU" sz="1800" dirty="0" smtClean="0">
                <a:highlight>
                  <a:srgbClr val="FFFFFF"/>
                </a:highlight>
                <a:sym typeface="Wingdings" panose="05000000000000000000" pitchFamily="2" charset="2"/>
              </a:rPr>
              <a:t>Replacing T(N/2) in </a:t>
            </a:r>
            <a:r>
              <a:rPr lang="en-AU" sz="1800" dirty="0" smtClean="0">
                <a:solidFill>
                  <a:schemeClr val="tx2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(A)</a:t>
            </a:r>
          </a:p>
          <a:p>
            <a:pPr marL="0" indent="0">
              <a:buNone/>
            </a:pPr>
            <a:r>
              <a:rPr lang="en-AU" sz="1800" dirty="0" smtClean="0">
                <a:highlight>
                  <a:srgbClr val="FFFFFF"/>
                </a:highlight>
                <a:sym typeface="Wingdings" panose="05000000000000000000" pitchFamily="2" charset="2"/>
              </a:rPr>
              <a:t>T(N) = T(N/4) + c + c = T(N/4) + 2*c            </a:t>
            </a:r>
            <a:r>
              <a:rPr lang="en-AU" sz="1800" dirty="0" smtClean="0">
                <a:solidFill>
                  <a:schemeClr val="tx2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(B)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00B0F0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Cost for N/4: </a:t>
            </a:r>
            <a:r>
              <a:rPr lang="en-AU" sz="1800" dirty="0" smtClean="0">
                <a:highlight>
                  <a:srgbClr val="FFFFFF"/>
                </a:highlight>
                <a:sym typeface="Wingdings" panose="05000000000000000000" pitchFamily="2" charset="2"/>
              </a:rPr>
              <a:t>T(N/4) = T(N/8) + c </a:t>
            </a:r>
          </a:p>
          <a:p>
            <a:pPr marL="0" indent="0">
              <a:buNone/>
            </a:pPr>
            <a:r>
              <a:rPr lang="en-AU" sz="1800" dirty="0" smtClean="0">
                <a:highlight>
                  <a:srgbClr val="FFFFFF"/>
                </a:highlight>
                <a:sym typeface="Wingdings" panose="05000000000000000000" pitchFamily="2" charset="2"/>
              </a:rPr>
              <a:t>Replacing T(N/4) in </a:t>
            </a:r>
            <a:r>
              <a:rPr lang="en-AU" sz="1800" dirty="0" smtClean="0">
                <a:solidFill>
                  <a:schemeClr val="tx2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(B)</a:t>
            </a:r>
          </a:p>
          <a:p>
            <a:pPr marL="0" indent="0">
              <a:buNone/>
            </a:pPr>
            <a:r>
              <a:rPr lang="en-AU" sz="1800" dirty="0" smtClean="0">
                <a:highlight>
                  <a:srgbClr val="FFFFFF"/>
                </a:highlight>
                <a:sym typeface="Wingdings" panose="05000000000000000000" pitchFamily="2" charset="2"/>
              </a:rPr>
              <a:t>T(N) = T(N/8) + </a:t>
            </a:r>
            <a:r>
              <a:rPr lang="en-AU" sz="1800" dirty="0" err="1" smtClean="0">
                <a:highlight>
                  <a:srgbClr val="FFFFFF"/>
                </a:highlight>
                <a:sym typeface="Wingdings" panose="05000000000000000000" pitchFamily="2" charset="2"/>
              </a:rPr>
              <a:t>c+c+c</a:t>
            </a:r>
            <a:r>
              <a:rPr lang="en-AU" sz="1800" dirty="0" smtClean="0">
                <a:highlight>
                  <a:srgbClr val="FFFFFF"/>
                </a:highlight>
                <a:sym typeface="Wingdings" panose="05000000000000000000" pitchFamily="2" charset="2"/>
              </a:rPr>
              <a:t> = T(N/8) + 3*c</a:t>
            </a:r>
          </a:p>
          <a:p>
            <a:pPr marL="0" indent="0">
              <a:buNone/>
            </a:pPr>
            <a:r>
              <a:rPr lang="en-AU" sz="1800" dirty="0" smtClean="0">
                <a:highlight>
                  <a:srgbClr val="FFFFFF"/>
                </a:highlight>
                <a:sym typeface="Wingdings" panose="05000000000000000000" pitchFamily="2" charset="2"/>
              </a:rPr>
              <a:t>Do you see the pattern?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T(N) = T(N/2</a:t>
            </a:r>
            <a:r>
              <a:rPr lang="en-AU" sz="1800" baseline="30000" dirty="0" smtClean="0">
                <a:solidFill>
                  <a:srgbClr val="FF0000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k</a:t>
            </a: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) + k*c</a:t>
            </a:r>
          </a:p>
          <a:p>
            <a:pPr marL="0" indent="0">
              <a:buNone/>
            </a:pPr>
            <a:r>
              <a:rPr lang="en-AU" sz="1800" dirty="0" smtClean="0">
                <a:highlight>
                  <a:srgbClr val="FFFFFF"/>
                </a:highlight>
                <a:sym typeface="Wingdings" panose="05000000000000000000" pitchFamily="2" charset="2"/>
              </a:rPr>
              <a:t>Find the value of k such that </a:t>
            </a:r>
            <a:r>
              <a:rPr lang="en-AU" sz="1800" dirty="0">
                <a:highlight>
                  <a:srgbClr val="FFFFFF"/>
                </a:highlight>
                <a:sym typeface="Wingdings" panose="05000000000000000000" pitchFamily="2" charset="2"/>
              </a:rPr>
              <a:t>N/2</a:t>
            </a:r>
            <a:r>
              <a:rPr lang="en-AU" sz="1800" baseline="30000" dirty="0">
                <a:highlight>
                  <a:srgbClr val="FFFFFF"/>
                </a:highlight>
                <a:sym typeface="Wingdings" panose="05000000000000000000" pitchFamily="2" charset="2"/>
              </a:rPr>
              <a:t>k</a:t>
            </a:r>
            <a:r>
              <a:rPr lang="en-AU" sz="1800" dirty="0" smtClean="0">
                <a:highlight>
                  <a:srgbClr val="FFFFFF"/>
                </a:highlight>
                <a:sym typeface="Wingdings" panose="05000000000000000000" pitchFamily="2" charset="2"/>
              </a:rPr>
              <a:t> = 1  k = log N</a:t>
            </a:r>
          </a:p>
          <a:p>
            <a:pPr marL="0" indent="0">
              <a:buNone/>
            </a:pPr>
            <a:r>
              <a:rPr lang="en-AU" sz="1800" dirty="0" smtClean="0">
                <a:highlight>
                  <a:srgbClr val="FFFFFF"/>
                </a:highlight>
                <a:sym typeface="Wingdings" panose="05000000000000000000" pitchFamily="2" charset="2"/>
              </a:rPr>
              <a:t>T(N) = T(N/2</a:t>
            </a:r>
            <a:r>
              <a:rPr lang="en-AU" sz="1800" baseline="30000" dirty="0" smtClean="0">
                <a:highlight>
                  <a:srgbClr val="FFFFFF"/>
                </a:highlight>
                <a:sym typeface="Wingdings" panose="05000000000000000000" pitchFamily="2" charset="2"/>
              </a:rPr>
              <a:t>log N</a:t>
            </a:r>
            <a:r>
              <a:rPr lang="en-AU" sz="1800" dirty="0" smtClean="0">
                <a:highlight>
                  <a:srgbClr val="FFFFFF"/>
                </a:highlight>
                <a:sym typeface="Wingdings" panose="05000000000000000000" pitchFamily="2" charset="2"/>
              </a:rPr>
              <a:t>) + c*log N = T(1) + c*log N</a:t>
            </a:r>
          </a:p>
          <a:p>
            <a:pPr marL="0" indent="0">
              <a:buNone/>
            </a:pPr>
            <a:r>
              <a:rPr lang="en-AU" sz="1800" dirty="0" smtClean="0">
                <a:highlight>
                  <a:srgbClr val="FFFFFF"/>
                </a:highlight>
                <a:sym typeface="Wingdings" panose="05000000000000000000" pitchFamily="2" charset="2"/>
              </a:rPr>
              <a:t>T(N) = b + c*log N</a:t>
            </a:r>
          </a:p>
          <a:p>
            <a:pPr marL="0" indent="0">
              <a:buNone/>
            </a:pPr>
            <a:r>
              <a:rPr lang="en-AU" sz="1800" dirty="0" smtClean="0">
                <a:highlight>
                  <a:srgbClr val="FFFFFF"/>
                </a:highlight>
                <a:sym typeface="Wingdings" panose="05000000000000000000" pitchFamily="2" charset="2"/>
              </a:rPr>
              <a:t>Hence, the complexity is O(log N)</a:t>
            </a:r>
          </a:p>
          <a:p>
            <a:pPr marL="0" indent="0">
              <a:buNone/>
            </a:pPr>
            <a:endParaRPr lang="en-AU" sz="1800" dirty="0" smtClean="0">
              <a:highlight>
                <a:srgbClr val="FFFFFF"/>
              </a:highlight>
            </a:endParaRPr>
          </a:p>
          <a:p>
            <a:pPr lvl="1"/>
            <a:endParaRPr lang="en-AU" sz="1300" dirty="0" smtClean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 smtClean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72286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Complexity of recursive algorithms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Lec-2: Analysis of Algorithms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"/>
          </p:nvPr>
        </p:nvSpPr>
        <p:spPr>
          <a:xfrm>
            <a:off x="228601" y="1066800"/>
            <a:ext cx="3733799" cy="3505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// Compute Nth  power x</a:t>
            </a:r>
          </a:p>
          <a:p>
            <a:pPr marL="0" indent="0" defTabSz="36000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power2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AU" sz="18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-180000" defTabSz="360000">
              <a:buNone/>
              <a:tabLst>
                <a:tab pos="180000" algn="l"/>
              </a:tabLst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  <a:tabLst>
                <a:tab pos="180000" algn="l"/>
              </a:tabLst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  <a:tabLst>
                <a:tab pos="180000" algn="l"/>
              </a:tabLst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  <a:tabLst>
                <a:tab pos="180000" algn="l"/>
              </a:tabLst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  <a:tabLst>
                <a:tab pos="180000" algn="l"/>
              </a:tabLst>
            </a:pP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	if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is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even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  <a:tabLst>
                <a:tab pos="180000" algn="l"/>
              </a:tabLst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power2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  <a:tabLst>
                <a:tab pos="180000" algn="l"/>
              </a:tabLst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  <a:tabLst>
                <a:tab pos="180000" algn="l"/>
              </a:tabLst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power2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</a:p>
          <a:p>
            <a:pPr marL="0" indent="0" defTabSz="360000">
              <a:buNone/>
            </a:pP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810000" y="1168021"/>
            <a:ext cx="4953000" cy="4876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Space Complexity</a:t>
            </a:r>
          </a:p>
          <a:p>
            <a:pPr marL="0" indent="0">
              <a:buNone/>
            </a:pPr>
            <a:r>
              <a:rPr lang="en-AU" sz="1800" dirty="0" smtClean="0">
                <a:highlight>
                  <a:srgbClr val="FFFFFF"/>
                </a:highlight>
              </a:rPr>
              <a:t>Space usage = space used during the execution of function + space used by stack to record recursive calls</a:t>
            </a:r>
          </a:p>
          <a:p>
            <a:pPr marL="0" indent="0">
              <a:buNone/>
            </a:pPr>
            <a:endParaRPr lang="en-AU" sz="1800" dirty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 smtClean="0">
                <a:highlight>
                  <a:srgbClr val="FFFFFF"/>
                </a:highlight>
              </a:rPr>
              <a:t>= O(1) + number of recursive calls to power2()</a:t>
            </a:r>
          </a:p>
          <a:p>
            <a:pPr marL="0" indent="0">
              <a:buNone/>
            </a:pPr>
            <a:r>
              <a:rPr lang="en-AU" sz="1800" dirty="0" smtClean="0">
                <a:highlight>
                  <a:srgbClr val="FFFFFF"/>
                </a:highlight>
              </a:rPr>
              <a:t>= O(1) + O(log N)</a:t>
            </a:r>
          </a:p>
          <a:p>
            <a:pPr marL="0" indent="0">
              <a:buNone/>
            </a:pPr>
            <a:r>
              <a:rPr lang="en-AU" sz="1800" dirty="0" smtClean="0">
                <a:highlight>
                  <a:srgbClr val="FFFFFF"/>
                </a:highlight>
              </a:rPr>
              <a:t>= O(log N)</a:t>
            </a:r>
          </a:p>
          <a:p>
            <a:pPr lvl="1"/>
            <a:endParaRPr lang="en-AU" sz="1300" dirty="0" smtClean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 smtClean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72014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Recurrence Relations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Lec-2: Analysis of Algorithms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50392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Consider the example we saw earlier</a:t>
            </a:r>
          </a:p>
          <a:p>
            <a:pPr marL="0" indent="0">
              <a:buNone/>
            </a:pP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	T(N) = T(N-1) + c     </a:t>
            </a:r>
          </a:p>
          <a:p>
            <a:pPr marL="0" indent="0">
              <a:buNone/>
            </a:pP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	T(1) = b</a:t>
            </a:r>
          </a:p>
          <a:p>
            <a:pPr marL="0" indent="0">
              <a:buNone/>
            </a:pP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Such relations are called </a:t>
            </a:r>
            <a:r>
              <a:rPr lang="en-AU" sz="2400" b="1" u="sng" dirty="0" smtClean="0">
                <a:solidFill>
                  <a:srgbClr val="00B0F0"/>
                </a:solidFill>
                <a:latin typeface="CMSS10"/>
              </a:rPr>
              <a:t>recurrence relations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 because T(N) is defined recursively.</a:t>
            </a:r>
          </a:p>
          <a:p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We saw how these recurrence relations can be solved.</a:t>
            </a:r>
          </a:p>
          <a:p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Next, we see the solutions for some common recurrence relations</a:t>
            </a:r>
          </a:p>
          <a:p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endParaRPr lang="en-AU" sz="2400" dirty="0" smtClean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Home work: Solve the recurrence relations shown in upcoming slides</a:t>
            </a:r>
          </a:p>
        </p:txBody>
      </p:sp>
    </p:spTree>
    <p:extLst>
      <p:ext uri="{BB962C8B-B14F-4D97-AF65-F5344CB8AC3E}">
        <p14:creationId xmlns:p14="http://schemas.microsoft.com/office/powerpoint/2010/main" val="54211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Logarithmic complexity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Lec-2: Analysis of Algorithms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50392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 smtClean="0">
                <a:solidFill>
                  <a:srgbClr val="00B0F0"/>
                </a:solidFill>
                <a:latin typeface="CMSS10"/>
              </a:rPr>
              <a:t>Recurrence relation:</a:t>
            </a:r>
          </a:p>
          <a:p>
            <a:pPr marL="0" indent="0">
              <a:buNone/>
            </a:pP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	T(N) = T(N/2) + c     </a:t>
            </a:r>
          </a:p>
          <a:p>
            <a:pPr marL="0" indent="0">
              <a:buNone/>
            </a:pP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	T(1) = b</a:t>
            </a:r>
          </a:p>
          <a:p>
            <a:pPr marL="0" indent="0">
              <a:buNone/>
            </a:pPr>
            <a:r>
              <a:rPr lang="en-AU" sz="2400" dirty="0" smtClean="0">
                <a:solidFill>
                  <a:srgbClr val="00B0F0"/>
                </a:solidFill>
                <a:latin typeface="CMSS10"/>
              </a:rPr>
              <a:t>Solution: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	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T(N) = O(log</a:t>
            </a:r>
            <a:r>
              <a:rPr lang="en-AU" sz="2400" baseline="-25000" dirty="0" smtClean="0">
                <a:solidFill>
                  <a:srgbClr val="000000"/>
                </a:solidFill>
                <a:latin typeface="CMSS10"/>
              </a:rPr>
              <a:t>2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319286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Recommended reading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Lec-2: Analysis of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503920" cy="4572000"/>
          </a:xfrm>
        </p:spPr>
        <p:txBody>
          <a:bodyPr>
            <a:noAutofit/>
          </a:bodyPr>
          <a:lstStyle/>
          <a:p>
            <a:endParaRPr lang="en-AU" sz="2400" dirty="0" smtClean="0">
              <a:solidFill>
                <a:srgbClr val="000000"/>
              </a:solidFill>
              <a:latin typeface="CMSS10"/>
            </a:endParaRPr>
          </a:p>
          <a:p>
            <a:r>
              <a:rPr lang="en-AU" sz="2400" dirty="0"/>
              <a:t>Basic mathematics used for algorithm </a:t>
            </a:r>
            <a:r>
              <a:rPr lang="en-AU" sz="2400" dirty="0" smtClean="0"/>
              <a:t>analysis: </a:t>
            </a:r>
            <a:r>
              <a:rPr lang="en-AU" sz="2400" dirty="0" smtClean="0">
                <a:hlinkClick r:id="rId2"/>
              </a:rPr>
              <a:t>http</a:t>
            </a:r>
            <a:r>
              <a:rPr lang="en-AU" sz="2400" dirty="0">
                <a:hlinkClick r:id="rId2"/>
              </a:rPr>
              <a:t>://www.csse.monash.edu.au/~</a:t>
            </a:r>
            <a:r>
              <a:rPr lang="en-AU" sz="2400" dirty="0" smtClean="0">
                <a:hlinkClick r:id="rId2"/>
              </a:rPr>
              <a:t>lloyd/tildeAlgDS/Math/</a:t>
            </a:r>
            <a:endParaRPr lang="en-AU" sz="2400" dirty="0" smtClean="0"/>
          </a:p>
          <a:p>
            <a:endParaRPr lang="en-AU" sz="2400" dirty="0"/>
          </a:p>
          <a:p>
            <a:r>
              <a:rPr lang="en-AU" sz="2400" dirty="0"/>
              <a:t>Program </a:t>
            </a:r>
            <a:r>
              <a:rPr lang="en-AU" sz="2400" dirty="0" smtClean="0"/>
              <a:t>verification</a:t>
            </a:r>
            <a:r>
              <a:rPr lang="en-AU" sz="2400" dirty="0"/>
              <a:t>: </a:t>
            </a:r>
            <a:r>
              <a:rPr lang="en-AU" sz="2400" dirty="0">
                <a:hlinkClick r:id="rId3"/>
              </a:rPr>
              <a:t>http://</a:t>
            </a:r>
            <a:r>
              <a:rPr lang="en-AU" sz="2400" dirty="0" smtClean="0">
                <a:hlinkClick r:id="rId3"/>
              </a:rPr>
              <a:t>www.csse.monash.edu.au/courseware/cse2304/2006/03logic.shtml</a:t>
            </a:r>
            <a:endParaRPr lang="en-AU" sz="2400" dirty="0" smtClean="0"/>
          </a:p>
          <a:p>
            <a:pPr marL="0" indent="0">
              <a:buNone/>
            </a:pPr>
            <a:endParaRPr lang="en-AU" sz="2400" dirty="0"/>
          </a:p>
          <a:p>
            <a:r>
              <a:rPr lang="en-AU" sz="2400" dirty="0"/>
              <a:t>For more about Loop invariants: Also read </a:t>
            </a:r>
            <a:r>
              <a:rPr lang="en-AU" sz="2400" dirty="0" err="1"/>
              <a:t>Cormen</a:t>
            </a:r>
            <a:r>
              <a:rPr lang="en-AU" sz="2400" dirty="0"/>
              <a:t> et al. </a:t>
            </a:r>
            <a:r>
              <a:rPr lang="en-AU" sz="2400" dirty="0" smtClean="0">
                <a:solidFill>
                  <a:srgbClr val="00B0F0"/>
                </a:solidFill>
              </a:rPr>
              <a:t>Introduction </a:t>
            </a:r>
            <a:r>
              <a:rPr lang="fr-FR" sz="2400" dirty="0" smtClean="0">
                <a:solidFill>
                  <a:srgbClr val="00B0F0"/>
                </a:solidFill>
              </a:rPr>
              <a:t>to </a:t>
            </a:r>
            <a:r>
              <a:rPr lang="fr-FR" sz="2400" dirty="0" err="1">
                <a:solidFill>
                  <a:srgbClr val="00B0F0"/>
                </a:solidFill>
              </a:rPr>
              <a:t>Algorithms</a:t>
            </a:r>
            <a:r>
              <a:rPr lang="fr-FR" sz="2400" dirty="0"/>
              <a:t>, Pages 17-19, Section 2.1: Insertion sort.).</a:t>
            </a:r>
            <a:endParaRPr lang="en-AU" sz="2400" dirty="0"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36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Linear Complexity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Lec-2: Analysis of Algorithms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50392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 smtClean="0">
                <a:solidFill>
                  <a:srgbClr val="00B0F0"/>
                </a:solidFill>
                <a:latin typeface="CMSS10"/>
              </a:rPr>
              <a:t>Recurrence relation:</a:t>
            </a:r>
          </a:p>
          <a:p>
            <a:pPr marL="0" indent="0">
              <a:buNone/>
            </a:pP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	T(N) = T(N-1) + c     </a:t>
            </a:r>
          </a:p>
          <a:p>
            <a:pPr marL="0" indent="0">
              <a:buNone/>
            </a:pP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	T(1) = b</a:t>
            </a:r>
          </a:p>
          <a:p>
            <a:pPr marL="0" indent="0">
              <a:buNone/>
            </a:pPr>
            <a:r>
              <a:rPr lang="en-AU" sz="2400" dirty="0" smtClean="0">
                <a:solidFill>
                  <a:srgbClr val="00B0F0"/>
                </a:solidFill>
                <a:latin typeface="CMSS10"/>
              </a:rPr>
              <a:t>Solution: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	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T(N) = O(N)</a:t>
            </a:r>
          </a:p>
        </p:txBody>
      </p:sp>
    </p:spTree>
    <p:extLst>
      <p:ext uri="{BB962C8B-B14F-4D97-AF65-F5344CB8AC3E}">
        <p14:creationId xmlns:p14="http://schemas.microsoft.com/office/powerpoint/2010/main" val="364489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 smtClean="0">
                <a:latin typeface="Arial Black" panose="020B0A04020102020204" pitchFamily="34" charset="0"/>
              </a:rPr>
              <a:t>Linearithmic</a:t>
            </a:r>
            <a:r>
              <a:rPr lang="en-AU" dirty="0" smtClean="0">
                <a:latin typeface="Arial Black" panose="020B0A04020102020204" pitchFamily="34" charset="0"/>
              </a:rPr>
              <a:t> complexity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Lec-2: Analysis of Algorithms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50392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 smtClean="0">
                <a:solidFill>
                  <a:srgbClr val="00B0F0"/>
                </a:solidFill>
                <a:latin typeface="CMSS10"/>
              </a:rPr>
              <a:t>Recurrence relation:</a:t>
            </a:r>
          </a:p>
          <a:p>
            <a:pPr marL="0" indent="0">
              <a:buNone/>
            </a:pP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	T(N) = 2*T(N/2) + c*N     </a:t>
            </a:r>
          </a:p>
          <a:p>
            <a:pPr marL="0" indent="0">
              <a:buNone/>
            </a:pP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	T(1) = b</a:t>
            </a:r>
          </a:p>
          <a:p>
            <a:pPr marL="0" indent="0">
              <a:buNone/>
            </a:pPr>
            <a:r>
              <a:rPr lang="en-AU" sz="2400" dirty="0" smtClean="0">
                <a:solidFill>
                  <a:srgbClr val="00B0F0"/>
                </a:solidFill>
                <a:latin typeface="CMSS10"/>
              </a:rPr>
              <a:t>Solution: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	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T(N) = O(N log</a:t>
            </a:r>
            <a:r>
              <a:rPr lang="en-AU" sz="2400" baseline="-25000" dirty="0" smtClean="0">
                <a:solidFill>
                  <a:srgbClr val="000000"/>
                </a:solidFill>
                <a:latin typeface="CMSS10"/>
              </a:rPr>
              <a:t>2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184749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Quadratic complexity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Lec-2: Analysis of Algorithms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50392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 smtClean="0">
                <a:solidFill>
                  <a:srgbClr val="00B0F0"/>
                </a:solidFill>
                <a:latin typeface="CMSS10"/>
              </a:rPr>
              <a:t>Recurrence relation:</a:t>
            </a:r>
          </a:p>
          <a:p>
            <a:pPr marL="0" indent="0">
              <a:buNone/>
            </a:pP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	T(N) = T(N-1) + c*N     </a:t>
            </a:r>
          </a:p>
          <a:p>
            <a:pPr marL="0" indent="0">
              <a:buNone/>
            </a:pP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	T(1) = b</a:t>
            </a:r>
          </a:p>
          <a:p>
            <a:pPr marL="0" indent="0">
              <a:buNone/>
            </a:pPr>
            <a:r>
              <a:rPr lang="en-AU" sz="2400" dirty="0" smtClean="0">
                <a:solidFill>
                  <a:srgbClr val="00B0F0"/>
                </a:solidFill>
                <a:latin typeface="CMSS10"/>
              </a:rPr>
              <a:t>Solution: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	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T(N) = O(N</a:t>
            </a:r>
            <a:r>
              <a:rPr lang="en-AU" sz="2400" baseline="30000" dirty="0" smtClean="0">
                <a:solidFill>
                  <a:srgbClr val="000000"/>
                </a:solidFill>
                <a:latin typeface="CMSS10"/>
              </a:rPr>
              <a:t>2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361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Exponential complexity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Lec-2: Analysis of Algorithms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50392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 smtClean="0">
                <a:solidFill>
                  <a:srgbClr val="00B0F0"/>
                </a:solidFill>
                <a:latin typeface="CMSS10"/>
              </a:rPr>
              <a:t>Recurrence relation:</a:t>
            </a:r>
          </a:p>
          <a:p>
            <a:pPr marL="0" indent="0">
              <a:buNone/>
            </a:pP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	T(N) = 2*T(N-1) + c     </a:t>
            </a:r>
          </a:p>
          <a:p>
            <a:pPr marL="0" indent="0">
              <a:buNone/>
            </a:pP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	T(0) = b</a:t>
            </a:r>
          </a:p>
          <a:p>
            <a:pPr marL="0" indent="0">
              <a:buNone/>
            </a:pPr>
            <a:r>
              <a:rPr lang="en-AU" sz="2400" dirty="0" smtClean="0">
                <a:solidFill>
                  <a:srgbClr val="00B0F0"/>
                </a:solidFill>
                <a:latin typeface="CMSS10"/>
              </a:rPr>
              <a:t>Solution: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	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T(N) = O(2</a:t>
            </a:r>
            <a:r>
              <a:rPr lang="en-AU" sz="2400" baseline="30000" dirty="0" smtClean="0">
                <a:solidFill>
                  <a:srgbClr val="000000"/>
                </a:solidFill>
                <a:latin typeface="CMSS10"/>
              </a:rPr>
              <a:t>N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3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Concluding Remarks </a:t>
            </a:r>
            <a:r>
              <a:rPr lang="en-AU" u="sng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(Not Last Slide)</a:t>
            </a:r>
            <a:endParaRPr lang="en-AU" u="sng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Lec-2: Analysis of Algorithms</a:t>
            </a:r>
            <a:endParaRPr lang="en-US" dirty="0"/>
          </a:p>
        </p:txBody>
      </p:sp>
      <p:sp>
        <p:nvSpPr>
          <p:cNvPr id="27" name="Content Placeholder 3"/>
          <p:cNvSpPr txBox="1">
            <a:spLocks/>
          </p:cNvSpPr>
          <p:nvPr/>
        </p:nvSpPr>
        <p:spPr>
          <a:xfrm>
            <a:off x="225552" y="1066800"/>
            <a:ext cx="9147048" cy="3581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 smtClean="0">
                <a:solidFill>
                  <a:srgbClr val="FF0000"/>
                </a:solidFill>
              </a:rPr>
              <a:t>Take home message</a:t>
            </a:r>
          </a:p>
          <a:p>
            <a:r>
              <a:rPr lang="en-AU" sz="2000" dirty="0"/>
              <a:t>A proof is much stronger than a </a:t>
            </a:r>
            <a:r>
              <a:rPr lang="en-AU" sz="2000" dirty="0" smtClean="0"/>
              <a:t>test</a:t>
            </a:r>
          </a:p>
          <a:p>
            <a:r>
              <a:rPr lang="en-AU" sz="2000" dirty="0" smtClean="0"/>
              <a:t>You should always formally prove the correctness of your algorithm</a:t>
            </a:r>
          </a:p>
          <a:p>
            <a:r>
              <a:rPr lang="en-AU" sz="2000" dirty="0" smtClean="0"/>
              <a:t>Your algorithms must have good space and time complexities</a:t>
            </a:r>
          </a:p>
          <a:p>
            <a:pPr marL="0" indent="0">
              <a:buNone/>
            </a:pPr>
            <a:endParaRPr lang="en-AU" sz="2000" dirty="0" smtClean="0"/>
          </a:p>
          <a:p>
            <a:pPr marL="0" indent="0">
              <a:buNone/>
            </a:pPr>
            <a:r>
              <a:rPr lang="en-AU" sz="2000" b="1" dirty="0" smtClean="0">
                <a:solidFill>
                  <a:srgbClr val="FF0000"/>
                </a:solidFill>
              </a:rPr>
              <a:t>Things to do (this list is not exhaustive)</a:t>
            </a:r>
          </a:p>
          <a:p>
            <a:r>
              <a:rPr lang="en-AU" sz="2000" dirty="0" smtClean="0"/>
              <a:t>Read more about content covered in this lecture</a:t>
            </a:r>
          </a:p>
          <a:p>
            <a:r>
              <a:rPr lang="en-AU" sz="2000" dirty="0" smtClean="0"/>
              <a:t>Solve all the </a:t>
            </a:r>
            <a:r>
              <a:rPr lang="en-AU" sz="2000" dirty="0"/>
              <a:t>recurrence </a:t>
            </a:r>
            <a:r>
              <a:rPr lang="en-AU" sz="2000" dirty="0" smtClean="0"/>
              <a:t>relations yourself (including the ones we solved in lectures)</a:t>
            </a:r>
          </a:p>
          <a:p>
            <a:r>
              <a:rPr lang="en-AU" sz="2000" dirty="0" smtClean="0"/>
              <a:t>If you do not understand computational complexity, study to develop some background (e.g., watch </a:t>
            </a:r>
            <a:r>
              <a:rPr lang="en-AU" sz="2000" dirty="0" smtClean="0">
                <a:hlinkClick r:id="rId2"/>
              </a:rPr>
              <a:t>videos</a:t>
            </a:r>
            <a:r>
              <a:rPr lang="en-AU" sz="2000" dirty="0" smtClean="0"/>
              <a:t>, read </a:t>
            </a:r>
            <a:r>
              <a:rPr lang="en-AU" sz="2000" dirty="0" smtClean="0">
                <a:hlinkClick r:id="rId3"/>
              </a:rPr>
              <a:t>other online resources</a:t>
            </a:r>
            <a:r>
              <a:rPr lang="en-AU" sz="2000" dirty="0" smtClean="0"/>
              <a:t>)</a:t>
            </a:r>
          </a:p>
          <a:p>
            <a:pPr marL="0" indent="0">
              <a:buNone/>
            </a:pPr>
            <a:r>
              <a:rPr lang="en-AU" sz="2000" b="1" dirty="0" smtClean="0">
                <a:solidFill>
                  <a:srgbClr val="FF0000"/>
                </a:solidFill>
              </a:rPr>
              <a:t>Coming Up Next</a:t>
            </a:r>
            <a:endParaRPr lang="en-AU" sz="2000" dirty="0"/>
          </a:p>
          <a:p>
            <a:r>
              <a:rPr lang="en-AU" sz="2000" dirty="0" smtClean="0"/>
              <a:t>O(N Log N) sorting algorithms (e.g., heap sort, merge sort, quick sort)</a:t>
            </a:r>
          </a:p>
          <a:p>
            <a:r>
              <a:rPr lang="en-AU" sz="2000" dirty="0" smtClean="0"/>
              <a:t>Stable/unstable sorting </a:t>
            </a:r>
            <a:r>
              <a:rPr lang="en-AU" sz="2000" smtClean="0"/>
              <a:t>and in-place/out-of-place </a:t>
            </a:r>
            <a:r>
              <a:rPr lang="en-AU" sz="2000" dirty="0" smtClean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141524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This is the last slide</a:t>
            </a:r>
            <a:endParaRPr lang="en-AU" u="sng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Lec-2: Analysis of Algorithms</a:t>
            </a:r>
            <a:endParaRPr lang="en-US" dirty="0"/>
          </a:p>
        </p:txBody>
      </p:sp>
      <p:sp>
        <p:nvSpPr>
          <p:cNvPr id="27" name="Content Placeholder 3"/>
          <p:cNvSpPr txBox="1">
            <a:spLocks/>
          </p:cNvSpPr>
          <p:nvPr/>
        </p:nvSpPr>
        <p:spPr>
          <a:xfrm>
            <a:off x="838200" y="2887070"/>
            <a:ext cx="7315200" cy="160873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5400" b="1" dirty="0" smtClean="0">
                <a:solidFill>
                  <a:srgbClr val="FF0000"/>
                </a:solidFill>
              </a:rPr>
              <a:t>See you next week </a:t>
            </a:r>
            <a:r>
              <a:rPr lang="en-AU" sz="5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  </a:t>
            </a:r>
            <a:r>
              <a:rPr lang="en-AU" sz="5400" b="1" dirty="0" smtClean="0">
                <a:solidFill>
                  <a:srgbClr val="FF0000"/>
                </a:solidFill>
              </a:rPr>
              <a:t> </a:t>
            </a:r>
            <a:endParaRPr lang="en-AU" sz="5400" dirty="0" smtClean="0"/>
          </a:p>
        </p:txBody>
      </p:sp>
    </p:spTree>
    <p:extLst>
      <p:ext uri="{BB962C8B-B14F-4D97-AF65-F5344CB8AC3E}">
        <p14:creationId xmlns:p14="http://schemas.microsoft.com/office/powerpoint/2010/main" val="133578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Algorithmic Analysis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Lec-2: Analysis of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503920" cy="4572000"/>
          </a:xfrm>
        </p:spPr>
        <p:txBody>
          <a:bodyPr>
            <a:noAutofit/>
          </a:bodyPr>
          <a:lstStyle/>
          <a:p>
            <a:endParaRPr lang="en-AU" sz="2400" dirty="0" smtClean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400" dirty="0"/>
              <a:t>In algorithmic analysis, one is interested in (at least) two things:</a:t>
            </a:r>
          </a:p>
          <a:p>
            <a:pPr lvl="1"/>
            <a:r>
              <a:rPr lang="en-AU" sz="1900" dirty="0"/>
              <a:t>An algorithm's correctness.</a:t>
            </a:r>
          </a:p>
          <a:p>
            <a:pPr lvl="1"/>
            <a:r>
              <a:rPr lang="en-AU" sz="1900" dirty="0"/>
              <a:t>The amount of resources used by the algorithm</a:t>
            </a:r>
          </a:p>
          <a:p>
            <a:pPr marL="0" indent="0">
              <a:buNone/>
            </a:pPr>
            <a:r>
              <a:rPr lang="en-AU" sz="2400" dirty="0" smtClean="0"/>
              <a:t>In </a:t>
            </a:r>
            <a:r>
              <a:rPr lang="en-AU" sz="2400" dirty="0"/>
              <a:t>this lecture we will explore these two issues.</a:t>
            </a:r>
            <a:endParaRPr lang="en-AU" sz="2400" dirty="0"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5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Proving correctness of algorithms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Lec-2: Analysis of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503920" cy="4572000"/>
          </a:xfrm>
        </p:spPr>
        <p:txBody>
          <a:bodyPr>
            <a:noAutofit/>
          </a:bodyPr>
          <a:lstStyle/>
          <a:p>
            <a:endParaRPr lang="en-AU" sz="2400" dirty="0" smtClean="0">
              <a:solidFill>
                <a:srgbClr val="000000"/>
              </a:solidFill>
              <a:latin typeface="CMSS10"/>
            </a:endParaRPr>
          </a:p>
          <a:p>
            <a:r>
              <a:rPr lang="en-AU" sz="2400" dirty="0"/>
              <a:t>Commonly, we write programs and then test them.</a:t>
            </a:r>
          </a:p>
          <a:p>
            <a:r>
              <a:rPr lang="en-AU" sz="2400" dirty="0"/>
              <a:t>However, testing can only show that a program is </a:t>
            </a:r>
            <a:r>
              <a:rPr lang="en-AU" sz="2400" b="1" u="sng" dirty="0"/>
              <a:t>wrong</a:t>
            </a:r>
            <a:r>
              <a:rPr lang="en-AU" sz="2400" dirty="0"/>
              <a:t>.</a:t>
            </a:r>
          </a:p>
          <a:p>
            <a:r>
              <a:rPr lang="en-AU" sz="2400" dirty="0"/>
              <a:t>It can never show that it is </a:t>
            </a:r>
            <a:r>
              <a:rPr lang="en-AU" sz="2400" b="1" u="sng" dirty="0"/>
              <a:t>always</a:t>
            </a:r>
            <a:r>
              <a:rPr lang="en-AU" sz="2400" dirty="0"/>
              <a:t> correct</a:t>
            </a:r>
            <a:r>
              <a:rPr lang="en-AU" sz="2400" dirty="0" smtClean="0"/>
              <a:t>!</a:t>
            </a:r>
          </a:p>
          <a:p>
            <a:pPr lvl="1"/>
            <a:r>
              <a:rPr lang="en-AU" sz="1900" dirty="0" smtClean="0"/>
              <a:t>It may give correct results for 1 Billion test cases but may still be incorrect …</a:t>
            </a:r>
            <a:endParaRPr lang="en-AU" sz="1900" dirty="0"/>
          </a:p>
          <a:p>
            <a:r>
              <a:rPr lang="en-AU" sz="2400" dirty="0">
                <a:hlinkClick r:id="rId2"/>
              </a:rPr>
              <a:t>[Logic]</a:t>
            </a:r>
            <a:r>
              <a:rPr lang="en-AU" sz="2400" dirty="0"/>
              <a:t>, on the other hand, can prove that a program </a:t>
            </a:r>
            <a:r>
              <a:rPr lang="en-AU" sz="2400" dirty="0" smtClean="0"/>
              <a:t>is always correct. This </a:t>
            </a:r>
            <a:r>
              <a:rPr lang="en-AU" sz="2400" dirty="0"/>
              <a:t>is usually achieved in two parts: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AU" sz="2000" dirty="0">
                <a:solidFill>
                  <a:srgbClr val="00B0F0"/>
                </a:solidFill>
              </a:rPr>
              <a:t>Show that the </a:t>
            </a:r>
            <a:r>
              <a:rPr lang="en-AU" sz="2000" dirty="0" smtClean="0">
                <a:solidFill>
                  <a:srgbClr val="00B0F0"/>
                </a:solidFill>
              </a:rPr>
              <a:t>program </a:t>
            </a:r>
            <a:r>
              <a:rPr lang="en-AU" sz="2000" b="1" u="sng" dirty="0" smtClean="0">
                <a:solidFill>
                  <a:srgbClr val="00B0F0"/>
                </a:solidFill>
              </a:rPr>
              <a:t>always</a:t>
            </a:r>
            <a:r>
              <a:rPr lang="en-AU" sz="2000" dirty="0" smtClean="0">
                <a:solidFill>
                  <a:srgbClr val="00B0F0"/>
                </a:solidFill>
              </a:rPr>
              <a:t> terminates, and</a:t>
            </a:r>
            <a:endParaRPr lang="en-AU" sz="1900" dirty="0" smtClean="0">
              <a:solidFill>
                <a:srgbClr val="00B0F0"/>
              </a:solidFill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AU" sz="1900" dirty="0" smtClean="0">
                <a:solidFill>
                  <a:srgbClr val="00B0F0"/>
                </a:solidFill>
              </a:rPr>
              <a:t>Show </a:t>
            </a:r>
            <a:r>
              <a:rPr lang="en-AU" sz="1900" dirty="0">
                <a:solidFill>
                  <a:srgbClr val="00B0F0"/>
                </a:solidFill>
              </a:rPr>
              <a:t>that a program is correct when </a:t>
            </a:r>
            <a:r>
              <a:rPr lang="en-AU" sz="1900" dirty="0" smtClean="0">
                <a:solidFill>
                  <a:srgbClr val="00B0F0"/>
                </a:solidFill>
              </a:rPr>
              <a:t>it terminates</a:t>
            </a:r>
            <a:endParaRPr lang="en-AU" sz="19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57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Finding minimum value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Lec-2: Analysis of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50392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//Find minimum value in an unsorted array of N&gt;0 elements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//note: we assume index range is 1 … N</a:t>
            </a:r>
            <a:endParaRPr lang="en-AU" sz="1800" b="1" dirty="0" smtClean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index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 2</a:t>
            </a:r>
          </a:p>
          <a:p>
            <a:pPr marL="0" indent="0">
              <a:buNone/>
            </a:pPr>
            <a:endParaRPr lang="en-AU" sz="1800" b="1" dirty="0" smtClean="0">
              <a:solidFill>
                <a:srgbClr val="0000FF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index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&lt;=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endParaRPr lang="en-AU" sz="1800" b="1" dirty="0" smtClean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index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min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index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index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index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</a:p>
          <a:p>
            <a:pPr marL="0" indent="0">
              <a:buNone/>
            </a:pPr>
            <a:endParaRPr lang="en-AU" sz="1800" b="1" dirty="0" smtClean="0">
              <a:solidFill>
                <a:srgbClr val="0000FF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min</a:t>
            </a: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66779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Does it always terminate?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Lec-2: Analysis of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50392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//Find minimum value in an unsorted array of N&gt;0 elements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index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 2</a:t>
            </a:r>
          </a:p>
          <a:p>
            <a:pPr marL="0" indent="0">
              <a:buNone/>
            </a:pPr>
            <a:endParaRPr lang="en-AU" sz="1800" b="1" dirty="0" smtClean="0">
              <a:solidFill>
                <a:srgbClr val="0000FF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index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&lt;=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endParaRPr lang="en-AU" sz="1800" b="1" dirty="0" smtClean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index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min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index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index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index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</a:p>
          <a:p>
            <a:pPr marL="0" indent="0">
              <a:buNone/>
            </a:pPr>
            <a:endParaRPr lang="en-AU" sz="1800" b="1" dirty="0" smtClean="0">
              <a:solidFill>
                <a:srgbClr val="0000FF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min</a:t>
            </a: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311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Correct result at termination?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Lec-2: Analysis of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50392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//Find minimum value in an unsorted array of N&gt;0 elements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index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 2</a:t>
            </a:r>
          </a:p>
          <a:p>
            <a:pPr marL="0" indent="0">
              <a:buNone/>
            </a:pPr>
            <a:endParaRPr lang="en-AU" sz="1800" b="1" dirty="0" smtClean="0">
              <a:solidFill>
                <a:srgbClr val="0000FF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index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&lt;=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endParaRPr lang="en-AU" sz="1800" b="1" dirty="0" smtClean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index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min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array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index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index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index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</a:p>
          <a:p>
            <a:pPr marL="0" indent="0">
              <a:buNone/>
            </a:pPr>
            <a:endParaRPr lang="en-AU" sz="1800" b="1" dirty="0" smtClean="0">
              <a:solidFill>
                <a:srgbClr val="0000FF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min</a:t>
            </a: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86005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2182</TotalTime>
  <Words>3340</Words>
  <Application>Microsoft Office PowerPoint</Application>
  <PresentationFormat>On-screen Show (4:3)</PresentationFormat>
  <Paragraphs>829</Paragraphs>
  <Slides>45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Civic</vt:lpstr>
      <vt:lpstr>PowerPoint Presentation</vt:lpstr>
      <vt:lpstr>Faculty of Information Technology,  Monash University</vt:lpstr>
      <vt:lpstr>FIT2004, S2/2016</vt:lpstr>
      <vt:lpstr>Recommended reading</vt:lpstr>
      <vt:lpstr>Algorithmic Analysis</vt:lpstr>
      <vt:lpstr>Proving correctness of algorithms</vt:lpstr>
      <vt:lpstr>Finding minimum value</vt:lpstr>
      <vt:lpstr>Does it always terminate?</vt:lpstr>
      <vt:lpstr>Correct result at termination?</vt:lpstr>
      <vt:lpstr>Correctness using Loop Invariant</vt:lpstr>
      <vt:lpstr>Proof of Correctness</vt:lpstr>
      <vt:lpstr>Binary Search revisited</vt:lpstr>
      <vt:lpstr>Algorithm for Binary Search</vt:lpstr>
      <vt:lpstr>Does this algorithm always terminate?</vt:lpstr>
      <vt:lpstr>Does this algorithm always terminate?</vt:lpstr>
      <vt:lpstr>Correct result at termination?</vt:lpstr>
      <vt:lpstr>Correct result at termination?</vt:lpstr>
      <vt:lpstr>Correct result at termination?</vt:lpstr>
      <vt:lpstr>Correct result at termination?</vt:lpstr>
      <vt:lpstr>Correct result at termination?</vt:lpstr>
      <vt:lpstr>Correctness using Loop Invariant</vt:lpstr>
      <vt:lpstr>Correctness using Loop Invariant</vt:lpstr>
      <vt:lpstr>More on Loop Invariants</vt:lpstr>
      <vt:lpstr>Writing algorithms using Loop Invariant</vt:lpstr>
      <vt:lpstr>Writing algorithms using Loop Invariant</vt:lpstr>
      <vt:lpstr>Writing algorithms using Loop Invariant</vt:lpstr>
      <vt:lpstr>Writing algorithms using Loop Invariant</vt:lpstr>
      <vt:lpstr>Writing algorithms using Loop Invariant</vt:lpstr>
      <vt:lpstr>Complexity Analysis</vt:lpstr>
      <vt:lpstr>Complexity: Finding minimum value</vt:lpstr>
      <vt:lpstr>Complexity: Binary Search</vt:lpstr>
      <vt:lpstr>Complexity: Selection Sort</vt:lpstr>
      <vt:lpstr>Complexity: Insertion Sort</vt:lpstr>
      <vt:lpstr>Complexity of recursive algorithms</vt:lpstr>
      <vt:lpstr>Complexity of recursive algorithms</vt:lpstr>
      <vt:lpstr>Complexity of recursive algorithms</vt:lpstr>
      <vt:lpstr>Complexity of recursive algorithms</vt:lpstr>
      <vt:lpstr>Recurrence Relations</vt:lpstr>
      <vt:lpstr>Logarithmic complexity</vt:lpstr>
      <vt:lpstr>Linear Complexity</vt:lpstr>
      <vt:lpstr>Linearithmic complexity</vt:lpstr>
      <vt:lpstr>Quadratic complexity</vt:lpstr>
      <vt:lpstr>Exponential complexity</vt:lpstr>
      <vt:lpstr>Concluding Remarks (Not Last Slide)</vt:lpstr>
      <vt:lpstr>This is the last slide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cse</cp:lastModifiedBy>
  <cp:revision>1156</cp:revision>
  <dcterms:created xsi:type="dcterms:W3CDTF">2006-08-16T00:00:00Z</dcterms:created>
  <dcterms:modified xsi:type="dcterms:W3CDTF">2016-09-25T09:21:08Z</dcterms:modified>
</cp:coreProperties>
</file>