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4"/>
  </p:notesMasterIdLst>
  <p:sldIdLst>
    <p:sldId id="304" r:id="rId2"/>
    <p:sldId id="291" r:id="rId3"/>
    <p:sldId id="257" r:id="rId4"/>
    <p:sldId id="306" r:id="rId5"/>
    <p:sldId id="371" r:id="rId6"/>
    <p:sldId id="307" r:id="rId7"/>
    <p:sldId id="308" r:id="rId8"/>
    <p:sldId id="309" r:id="rId9"/>
    <p:sldId id="333" r:id="rId10"/>
    <p:sldId id="334" r:id="rId11"/>
    <p:sldId id="340" r:id="rId12"/>
    <p:sldId id="335" r:id="rId13"/>
    <p:sldId id="341" r:id="rId14"/>
    <p:sldId id="337" r:id="rId15"/>
    <p:sldId id="339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54" r:id="rId45"/>
    <p:sldId id="353" r:id="rId46"/>
    <p:sldId id="355" r:id="rId47"/>
    <p:sldId id="356" r:id="rId48"/>
    <p:sldId id="359" r:id="rId49"/>
    <p:sldId id="372" r:id="rId50"/>
    <p:sldId id="358" r:id="rId51"/>
    <p:sldId id="361" r:id="rId52"/>
    <p:sldId id="329" r:id="rId53"/>
    <p:sldId id="330" r:id="rId54"/>
    <p:sldId id="364" r:id="rId55"/>
    <p:sldId id="366" r:id="rId56"/>
    <p:sldId id="331" r:id="rId57"/>
    <p:sldId id="332" r:id="rId58"/>
    <p:sldId id="362" r:id="rId59"/>
    <p:sldId id="363" r:id="rId60"/>
    <p:sldId id="368" r:id="rId61"/>
    <p:sldId id="369" r:id="rId62"/>
    <p:sldId id="37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18/09/2016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Sort/Merge/" TargetMode="External"/><Relationship Id="rId2" Type="http://schemas.openxmlformats.org/officeDocument/2006/relationships/hyperlink" Target="http://www.csse.monash.edu.au/~lloyd/tildeAlgDS/Priority-Q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se.monash.edu.au/~lloyd/tildeAlgDS/Sort/Quick/" TargetMode="External"/><Relationship Id="rId4" Type="http://schemas.openxmlformats.org/officeDocument/2006/relationships/hyperlink" Target="http://www.csse.monash.edu.au/~lloyd/tildeAlgDS/Sort/Fla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science/algorithms/quick-sort/a/analysis-of-quicksor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e.monash.edu.au/~lloyd/tildeAlgDS/Priority-Q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vrim/451f11/lectures/lect0913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Faculty of Information Technology,</a:t>
            </a:r>
            <a:br>
              <a:rPr lang="en-AU" sz="2800" dirty="0" smtClean="0"/>
            </a:br>
            <a:r>
              <a:rPr lang="en-AU" sz="2800" dirty="0" smtClean="0"/>
              <a:t> Monash University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Insertion in Heap (up-Heap)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44656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03502"/>
              </p:ext>
            </p:extLst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6933314" y="196484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8611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Insertion in Heap (up-Heap)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9710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78962"/>
              </p:ext>
            </p:extLst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609230" y="444917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0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Insertion in Heap (up-Heap)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98475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9566"/>
              </p:ext>
            </p:extLst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6134294" y="362803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0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Insertion in Heap (up-Heap)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38684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45425"/>
              </p:ext>
            </p:extLst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 rot="16422479">
            <a:off x="5508063" y="1792657"/>
            <a:ext cx="728402" cy="2054019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0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Insertion in Heap (up-Heap)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12694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51302"/>
              </p:ext>
            </p:extLst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Insertion in Heap (up-Heap)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While parent(new) &gt; new </a:t>
            </a:r>
            <a:r>
              <a:rPr lang="en-AU" sz="2000" dirty="0" smtClean="0">
                <a:solidFill>
                  <a:srgbClr val="FF0000"/>
                </a:solidFill>
                <a:latin typeface="CMSS10"/>
              </a:rPr>
              <a:t>and new is not the root node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94264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33332"/>
              </p:ext>
            </p:extLst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Complexity of up-heap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chemeClr val="bg1">
                    <a:lumMod val="65000"/>
                  </a:schemeClr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While parent(new) &gt; new and new is not the root node</a:t>
            </a:r>
          </a:p>
          <a:p>
            <a:pPr lvl="1"/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  <a:latin typeface="CMSS10"/>
              </a:rPr>
              <a:t>Worst-case time complexity:</a:t>
            </a:r>
          </a:p>
          <a:p>
            <a:pPr marL="0" indent="0">
              <a:buNone/>
            </a:pPr>
            <a:r>
              <a:rPr lang="en-AU" sz="1500" dirty="0" smtClean="0">
                <a:latin typeface="CMSS10"/>
              </a:rPr>
              <a:t>Number of iterations 	= height of the tree 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	</a:t>
            </a:r>
            <a:r>
              <a:rPr lang="en-AU" sz="1500" dirty="0" smtClean="0">
                <a:latin typeface="CMSS10"/>
              </a:rPr>
              <a:t>	= </a:t>
            </a:r>
            <a:r>
              <a:rPr lang="en-AU" sz="1500" dirty="0" smtClean="0">
                <a:solidFill>
                  <a:srgbClr val="00B050"/>
                </a:solidFill>
                <a:latin typeface="CMSS10"/>
              </a:rPr>
              <a:t>O(log N)</a:t>
            </a: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lvl="1"/>
            <a:endParaRPr lang="en-AU" sz="1500" dirty="0" smtClean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91324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65112"/>
              </p:ext>
            </p:extLst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Deletion from Heap (</a:t>
            </a:r>
            <a:r>
              <a:rPr lang="en-AU" dirty="0" err="1" smtClean="0">
                <a:latin typeface="Arial Black" panose="020B0A04020102020204" pitchFamily="34" charset="0"/>
              </a:rPr>
              <a:t>downHeap</a:t>
            </a:r>
            <a:r>
              <a:rPr lang="en-AU" dirty="0" smtClean="0">
                <a:latin typeface="Arial Black" panose="020B0A04020102020204" pitchFamily="34" charset="0"/>
              </a:rPr>
              <a:t>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 smtClean="0">
                <a:latin typeface="CMSS10"/>
              </a:rPr>
              <a:t>Delete Array[1]</a:t>
            </a:r>
          </a:p>
          <a:p>
            <a:r>
              <a:rPr lang="en-AU" sz="2000" dirty="0" smtClean="0">
                <a:latin typeface="CMSS10"/>
              </a:rPr>
              <a:t>Move Array[N] (called last) to Array[1]</a:t>
            </a:r>
          </a:p>
          <a:p>
            <a:endParaRPr lang="en-AU" sz="2000" dirty="0" smtClean="0">
              <a:latin typeface="CMSS10"/>
            </a:endParaRPr>
          </a:p>
          <a:p>
            <a:pPr lvl="1"/>
            <a:endParaRPr lang="en-AU" sz="1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lvl="1"/>
            <a:endParaRPr lang="en-AU" sz="1500" dirty="0" smtClean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52656"/>
              </p:ext>
            </p:extLst>
          </p:nvPr>
        </p:nvGraphicFramePr>
        <p:xfrm>
          <a:off x="1295399" y="5598160"/>
          <a:ext cx="57975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3141"/>
              </p:ext>
            </p:extLst>
          </p:nvPr>
        </p:nvGraphicFramePr>
        <p:xfrm>
          <a:off x="1219200" y="6029960"/>
          <a:ext cx="5867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7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77336E-6 L -0.02222 -0.3478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173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Deletion from Heap (</a:t>
            </a:r>
            <a:r>
              <a:rPr lang="en-AU" dirty="0" err="1" smtClean="0">
                <a:latin typeface="Arial Black" panose="020B0A04020102020204" pitchFamily="34" charset="0"/>
              </a:rPr>
              <a:t>downHeap</a:t>
            </a:r>
            <a:r>
              <a:rPr lang="en-AU" dirty="0" smtClean="0">
                <a:latin typeface="Arial Black" panose="020B0A04020102020204" pitchFamily="34" charset="0"/>
              </a:rPr>
              <a:t>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510643"/>
          </a:xfrm>
        </p:spPr>
        <p:txBody>
          <a:bodyPr>
            <a:noAutofit/>
          </a:bodyPr>
          <a:lstStyle/>
          <a:p>
            <a:r>
              <a:rPr lang="en-AU" sz="2000" dirty="0" smtClean="0">
                <a:latin typeface="CMSS10"/>
              </a:rPr>
              <a:t>Delete Array[1]</a:t>
            </a:r>
          </a:p>
          <a:p>
            <a:r>
              <a:rPr lang="en-AU" sz="2000" dirty="0" smtClean="0">
                <a:latin typeface="CMSS10"/>
              </a:rPr>
              <a:t>Move Array[N] (called last) to Array[1]</a:t>
            </a:r>
          </a:p>
          <a:p>
            <a:r>
              <a:rPr lang="en-AU" sz="2000" dirty="0" smtClean="0">
                <a:latin typeface="CMSS10"/>
              </a:rPr>
              <a:t>While </a:t>
            </a:r>
            <a:r>
              <a:rPr lang="en-AU" sz="2000" dirty="0" err="1" smtClean="0">
                <a:latin typeface="CMSS10"/>
              </a:rPr>
              <a:t>leftchild</a:t>
            </a:r>
            <a:r>
              <a:rPr lang="en-AU" sz="2000" dirty="0" smtClean="0">
                <a:latin typeface="CMSS10"/>
              </a:rPr>
              <a:t>(last) &lt; last or </a:t>
            </a:r>
            <a:r>
              <a:rPr lang="en-AU" sz="2000" dirty="0" err="1" smtClean="0">
                <a:latin typeface="CMSS10"/>
              </a:rPr>
              <a:t>rightchild</a:t>
            </a:r>
            <a:r>
              <a:rPr lang="en-AU" sz="2000" dirty="0" smtClean="0">
                <a:latin typeface="CMSS10"/>
              </a:rPr>
              <a:t>(last) &lt; last</a:t>
            </a:r>
          </a:p>
          <a:p>
            <a:pPr lvl="1"/>
            <a:r>
              <a:rPr lang="en-AU" sz="1500" dirty="0" smtClean="0">
                <a:latin typeface="CMSS10"/>
              </a:rPr>
              <a:t>Swap last with minimum(</a:t>
            </a:r>
            <a:r>
              <a:rPr lang="en-AU" sz="1500" dirty="0" err="1" smtClean="0">
                <a:latin typeface="CMSS10"/>
              </a:rPr>
              <a:t>leftchild,rightchild</a:t>
            </a:r>
            <a:r>
              <a:rPr lang="en-AU" sz="1500" dirty="0" smtClean="0">
                <a:latin typeface="CMSS10"/>
              </a:rPr>
              <a:t>)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8639"/>
              </p:ext>
            </p:extLst>
          </p:nvPr>
        </p:nvGraphicFramePr>
        <p:xfrm>
          <a:off x="1295399" y="5598160"/>
          <a:ext cx="57975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08646"/>
              </p:ext>
            </p:extLst>
          </p:nvPr>
        </p:nvGraphicFramePr>
        <p:xfrm>
          <a:off x="1219200" y="6029960"/>
          <a:ext cx="5867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Freeform 55"/>
          <p:cNvSpPr/>
          <p:nvPr/>
        </p:nvSpPr>
        <p:spPr>
          <a:xfrm rot="16422479">
            <a:off x="5508063" y="1765048"/>
            <a:ext cx="728402" cy="2054019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Deletion from Heap (</a:t>
            </a:r>
            <a:r>
              <a:rPr lang="en-AU" dirty="0" err="1" smtClean="0">
                <a:latin typeface="Arial Black" panose="020B0A04020102020204" pitchFamily="34" charset="0"/>
              </a:rPr>
              <a:t>downHeap</a:t>
            </a:r>
            <a:r>
              <a:rPr lang="en-AU" dirty="0" smtClean="0">
                <a:latin typeface="Arial Black" panose="020B0A04020102020204" pitchFamily="34" charset="0"/>
              </a:rPr>
              <a:t>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510643"/>
          </a:xfrm>
        </p:spPr>
        <p:txBody>
          <a:bodyPr>
            <a:noAutofit/>
          </a:bodyPr>
          <a:lstStyle/>
          <a:p>
            <a:r>
              <a:rPr lang="en-AU" sz="2000" dirty="0" smtClean="0">
                <a:latin typeface="CMSS10"/>
              </a:rPr>
              <a:t>Delete Array[1]</a:t>
            </a:r>
          </a:p>
          <a:p>
            <a:r>
              <a:rPr lang="en-AU" sz="2000" dirty="0" smtClean="0">
                <a:latin typeface="CMSS10"/>
              </a:rPr>
              <a:t>Move Array[N] (called last) to Array[1]</a:t>
            </a:r>
          </a:p>
          <a:p>
            <a:r>
              <a:rPr lang="en-AU" sz="2000" dirty="0" smtClean="0">
                <a:latin typeface="CMSS10"/>
              </a:rPr>
              <a:t>While </a:t>
            </a:r>
            <a:r>
              <a:rPr lang="en-AU" sz="2000" dirty="0" err="1" smtClean="0">
                <a:latin typeface="CMSS10"/>
              </a:rPr>
              <a:t>leftchild</a:t>
            </a:r>
            <a:r>
              <a:rPr lang="en-AU" sz="2000" dirty="0" smtClean="0">
                <a:latin typeface="CMSS10"/>
              </a:rPr>
              <a:t>(last) &lt; last or </a:t>
            </a:r>
            <a:r>
              <a:rPr lang="en-AU" sz="2000" dirty="0" err="1" smtClean="0">
                <a:latin typeface="CMSS10"/>
              </a:rPr>
              <a:t>rightchild</a:t>
            </a:r>
            <a:r>
              <a:rPr lang="en-AU" sz="2000" dirty="0" smtClean="0">
                <a:latin typeface="CMSS10"/>
              </a:rPr>
              <a:t>(last) &lt; last</a:t>
            </a:r>
          </a:p>
          <a:p>
            <a:pPr lvl="1"/>
            <a:r>
              <a:rPr lang="en-AU" sz="1500" dirty="0" smtClean="0">
                <a:latin typeface="CMSS10"/>
              </a:rPr>
              <a:t>Swap last with minimum(</a:t>
            </a:r>
            <a:r>
              <a:rPr lang="en-AU" sz="1500" dirty="0" err="1" smtClean="0">
                <a:latin typeface="CMSS10"/>
              </a:rPr>
              <a:t>leftchild,rightchild</a:t>
            </a:r>
            <a:r>
              <a:rPr lang="en-AU" sz="1500" dirty="0" smtClean="0">
                <a:latin typeface="CMSS10"/>
              </a:rPr>
              <a:t>)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97149"/>
              </p:ext>
            </p:extLst>
          </p:nvPr>
        </p:nvGraphicFramePr>
        <p:xfrm>
          <a:off x="1295399" y="5598160"/>
          <a:ext cx="57975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71006"/>
              </p:ext>
            </p:extLst>
          </p:nvPr>
        </p:nvGraphicFramePr>
        <p:xfrm>
          <a:off x="1219200" y="6029960"/>
          <a:ext cx="5867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Freeform 55"/>
          <p:cNvSpPr/>
          <p:nvPr/>
        </p:nvSpPr>
        <p:spPr>
          <a:xfrm>
            <a:off x="6134294" y="362803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3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 smtClean="0"/>
          </a:p>
          <a:p>
            <a:pPr algn="l"/>
            <a:r>
              <a:rPr lang="en-AU" spc="0" dirty="0" err="1" smtClean="0"/>
              <a:t>acknowledgmentS</a:t>
            </a:r>
            <a:endParaRPr lang="en-AU" spc="0" dirty="0" smtClean="0"/>
          </a:p>
          <a:p>
            <a:pPr algn="just"/>
            <a:r>
              <a:rPr lang="en-AU" cap="none" spc="0" dirty="0" smtClean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 smtClean="0">
                <a:solidFill>
                  <a:srgbClr val="0070C0"/>
                </a:solidFill>
              </a:rPr>
              <a:t>Arun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err="1" smtClean="0">
                <a:solidFill>
                  <a:srgbClr val="0070C0"/>
                </a:solidFill>
              </a:rPr>
              <a:t>Konagurthu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smtClean="0">
                <a:solidFill>
                  <a:schemeClr val="tx1"/>
                </a:solidFill>
              </a:rPr>
              <a:t>and </a:t>
            </a:r>
            <a:r>
              <a:rPr lang="en-AU" cap="none" spc="0" dirty="0" smtClean="0">
                <a:solidFill>
                  <a:srgbClr val="0070C0"/>
                </a:solidFill>
              </a:rPr>
              <a:t>Lloyd Allison.</a:t>
            </a:r>
            <a:endParaRPr lang="en-AU" cap="none" spc="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</a:rPr>
              <a:t>FIT2004, S2/2016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Week 3: Sorting Algorithms</a:t>
            </a:r>
          </a:p>
          <a:p>
            <a:r>
              <a:rPr lang="en-AU" sz="2200" dirty="0" smtClean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 smtClean="0">
                <a:solidFill>
                  <a:schemeClr val="tx1"/>
                </a:solidFill>
              </a:rPr>
              <a:t>Aamir</a:t>
            </a:r>
            <a:r>
              <a:rPr lang="en-AU" sz="2200" dirty="0" smtClean="0">
                <a:solidFill>
                  <a:schemeClr val="tx1"/>
                </a:solidFill>
              </a:rPr>
              <a:t> Cheema</a:t>
            </a:r>
            <a:endParaRPr lang="en-AU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Deletion from Heap (</a:t>
            </a:r>
            <a:r>
              <a:rPr lang="en-AU" dirty="0" err="1" smtClean="0">
                <a:latin typeface="Arial Black" panose="020B0A04020102020204" pitchFamily="34" charset="0"/>
              </a:rPr>
              <a:t>downHeap</a:t>
            </a:r>
            <a:r>
              <a:rPr lang="en-AU" dirty="0" smtClean="0">
                <a:latin typeface="Arial Black" panose="020B0A04020102020204" pitchFamily="34" charset="0"/>
              </a:rPr>
              <a:t>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510643"/>
          </a:xfrm>
        </p:spPr>
        <p:txBody>
          <a:bodyPr>
            <a:noAutofit/>
          </a:bodyPr>
          <a:lstStyle/>
          <a:p>
            <a:r>
              <a:rPr lang="en-AU" sz="2000" dirty="0" smtClean="0">
                <a:latin typeface="CMSS10"/>
              </a:rPr>
              <a:t>Delete Array[1]</a:t>
            </a:r>
          </a:p>
          <a:p>
            <a:r>
              <a:rPr lang="en-AU" sz="2000" dirty="0" smtClean="0">
                <a:latin typeface="CMSS10"/>
              </a:rPr>
              <a:t>Move Array[N] (called last) to Array[1]</a:t>
            </a:r>
          </a:p>
          <a:p>
            <a:r>
              <a:rPr lang="en-AU" sz="2000" dirty="0" smtClean="0">
                <a:latin typeface="CMSS10"/>
              </a:rPr>
              <a:t>While </a:t>
            </a:r>
            <a:r>
              <a:rPr lang="en-AU" sz="2000" dirty="0" err="1" smtClean="0">
                <a:latin typeface="CMSS10"/>
              </a:rPr>
              <a:t>leftchild</a:t>
            </a:r>
            <a:r>
              <a:rPr lang="en-AU" sz="2000" dirty="0" smtClean="0">
                <a:latin typeface="CMSS10"/>
              </a:rPr>
              <a:t>(last) &lt; last or </a:t>
            </a:r>
            <a:r>
              <a:rPr lang="en-AU" sz="2000" dirty="0" err="1" smtClean="0">
                <a:latin typeface="CMSS10"/>
              </a:rPr>
              <a:t>rightchild</a:t>
            </a:r>
            <a:r>
              <a:rPr lang="en-AU" sz="2000" dirty="0" smtClean="0">
                <a:latin typeface="CMSS10"/>
              </a:rPr>
              <a:t>(last) &lt; last</a:t>
            </a:r>
          </a:p>
          <a:p>
            <a:pPr lvl="1"/>
            <a:r>
              <a:rPr lang="en-AU" sz="1500" dirty="0" smtClean="0">
                <a:latin typeface="CMSS10"/>
              </a:rPr>
              <a:t>Swap last with minimum(</a:t>
            </a:r>
            <a:r>
              <a:rPr lang="en-AU" sz="1500" dirty="0" err="1" smtClean="0">
                <a:latin typeface="CMSS10"/>
              </a:rPr>
              <a:t>leftchild,rightchild</a:t>
            </a:r>
            <a:r>
              <a:rPr lang="en-AU" sz="1500" dirty="0" smtClean="0">
                <a:latin typeface="CMSS10"/>
              </a:rPr>
              <a:t>)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56080"/>
              </p:ext>
            </p:extLst>
          </p:nvPr>
        </p:nvGraphicFramePr>
        <p:xfrm>
          <a:off x="1295399" y="5598160"/>
          <a:ext cx="57975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21665"/>
              </p:ext>
            </p:extLst>
          </p:nvPr>
        </p:nvGraphicFramePr>
        <p:xfrm>
          <a:off x="1219200" y="6029960"/>
          <a:ext cx="5867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9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Deletion from Heap (</a:t>
            </a:r>
            <a:r>
              <a:rPr lang="en-AU" dirty="0" err="1" smtClean="0">
                <a:latin typeface="Arial Black" panose="020B0A04020102020204" pitchFamily="34" charset="0"/>
              </a:rPr>
              <a:t>downHeap</a:t>
            </a:r>
            <a:r>
              <a:rPr lang="en-AU" dirty="0" smtClean="0">
                <a:latin typeface="Arial Black" panose="020B0A04020102020204" pitchFamily="34" charset="0"/>
              </a:rPr>
              <a:t>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510643"/>
          </a:xfrm>
        </p:spPr>
        <p:txBody>
          <a:bodyPr>
            <a:noAutofit/>
          </a:bodyPr>
          <a:lstStyle/>
          <a:p>
            <a:r>
              <a:rPr lang="en-AU" sz="2000" dirty="0" smtClean="0">
                <a:latin typeface="CMSS10"/>
              </a:rPr>
              <a:t>Delete Array[1]</a:t>
            </a:r>
          </a:p>
          <a:p>
            <a:r>
              <a:rPr lang="en-AU" sz="2000" dirty="0" smtClean="0">
                <a:latin typeface="CMSS10"/>
              </a:rPr>
              <a:t>Move Array[N] (called last) to Array[1]</a:t>
            </a:r>
          </a:p>
          <a:p>
            <a:r>
              <a:rPr lang="en-AU" sz="2000" dirty="0" smtClean="0">
                <a:latin typeface="CMSS10"/>
              </a:rPr>
              <a:t>While </a:t>
            </a:r>
            <a:r>
              <a:rPr lang="en-AU" sz="2000" dirty="0" err="1" smtClean="0">
                <a:latin typeface="CMSS10"/>
              </a:rPr>
              <a:t>leftchild</a:t>
            </a:r>
            <a:r>
              <a:rPr lang="en-AU" sz="2000" dirty="0" smtClean="0">
                <a:latin typeface="CMSS10"/>
              </a:rPr>
              <a:t>(last) &lt; last or </a:t>
            </a:r>
            <a:r>
              <a:rPr lang="en-AU" sz="2000" dirty="0" err="1" smtClean="0">
                <a:latin typeface="CMSS10"/>
              </a:rPr>
              <a:t>rightchild</a:t>
            </a:r>
            <a:r>
              <a:rPr lang="en-AU" sz="2000" dirty="0" smtClean="0">
                <a:latin typeface="CMSS10"/>
              </a:rPr>
              <a:t>(last) &lt; last</a:t>
            </a:r>
          </a:p>
          <a:p>
            <a:pPr lvl="1"/>
            <a:r>
              <a:rPr lang="en-AU" sz="1500" dirty="0" smtClean="0">
                <a:latin typeface="CMSS10"/>
              </a:rPr>
              <a:t>Swap last with minimum(</a:t>
            </a:r>
            <a:r>
              <a:rPr lang="en-AU" sz="1500" dirty="0" err="1" smtClean="0">
                <a:latin typeface="CMSS10"/>
              </a:rPr>
              <a:t>leftchild,rightchild</a:t>
            </a:r>
            <a:r>
              <a:rPr lang="en-AU" sz="1500" dirty="0" smtClean="0">
                <a:latin typeface="CMSS10"/>
              </a:rPr>
              <a:t>)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58312"/>
              </p:ext>
            </p:extLst>
          </p:nvPr>
        </p:nvGraphicFramePr>
        <p:xfrm>
          <a:off x="1295399" y="5598160"/>
          <a:ext cx="57975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06656"/>
              </p:ext>
            </p:extLst>
          </p:nvPr>
        </p:nvGraphicFramePr>
        <p:xfrm>
          <a:off x="1219200" y="6029960"/>
          <a:ext cx="5867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Complexity of </a:t>
            </a:r>
            <a:r>
              <a:rPr lang="en-AU" dirty="0" err="1" smtClean="0">
                <a:latin typeface="Arial Black" panose="020B0A04020102020204" pitchFamily="34" charset="0"/>
              </a:rPr>
              <a:t>downHeap</a:t>
            </a:r>
            <a:r>
              <a:rPr lang="en-AU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510643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chemeClr val="bg2"/>
                </a:solidFill>
                <a:latin typeface="CMSS10"/>
              </a:rPr>
              <a:t>Delete Array[1]</a:t>
            </a:r>
          </a:p>
          <a:p>
            <a:r>
              <a:rPr lang="en-AU" sz="2000" dirty="0" smtClean="0">
                <a:solidFill>
                  <a:schemeClr val="bg2"/>
                </a:solidFill>
                <a:latin typeface="CMSS10"/>
              </a:rPr>
              <a:t>Move Array[N] (called last) to Array[1]</a:t>
            </a:r>
          </a:p>
          <a:p>
            <a:r>
              <a:rPr lang="en-AU" sz="2000" dirty="0" smtClean="0">
                <a:solidFill>
                  <a:schemeClr val="bg2"/>
                </a:solidFill>
                <a:latin typeface="CMSS10"/>
              </a:rPr>
              <a:t>While </a:t>
            </a:r>
            <a:r>
              <a:rPr lang="en-AU" sz="2000" dirty="0" err="1" smtClean="0">
                <a:solidFill>
                  <a:schemeClr val="bg2"/>
                </a:solidFill>
                <a:latin typeface="CMSS10"/>
              </a:rPr>
              <a:t>leftchild</a:t>
            </a:r>
            <a:r>
              <a:rPr lang="en-AU" sz="2000" dirty="0" smtClean="0">
                <a:solidFill>
                  <a:schemeClr val="bg2"/>
                </a:solidFill>
                <a:latin typeface="CMSS10"/>
              </a:rPr>
              <a:t>(last) &lt; last or </a:t>
            </a:r>
            <a:r>
              <a:rPr lang="en-AU" sz="2000" dirty="0" err="1" smtClean="0">
                <a:solidFill>
                  <a:schemeClr val="bg2"/>
                </a:solidFill>
                <a:latin typeface="CMSS10"/>
              </a:rPr>
              <a:t>rightchild</a:t>
            </a:r>
            <a:r>
              <a:rPr lang="en-AU" sz="2000" dirty="0" smtClean="0">
                <a:solidFill>
                  <a:schemeClr val="bg2"/>
                </a:solidFill>
                <a:latin typeface="CMSS10"/>
              </a:rPr>
              <a:t>(last) &lt; last</a:t>
            </a:r>
          </a:p>
          <a:p>
            <a:pPr lvl="1"/>
            <a:r>
              <a:rPr lang="en-AU" sz="1500" dirty="0" smtClean="0">
                <a:solidFill>
                  <a:schemeClr val="bg2"/>
                </a:solidFill>
                <a:latin typeface="CMSS10"/>
              </a:rPr>
              <a:t>Swap last with minimum(</a:t>
            </a:r>
            <a:r>
              <a:rPr lang="en-AU" sz="1500" dirty="0" err="1" smtClean="0">
                <a:solidFill>
                  <a:schemeClr val="bg2"/>
                </a:solidFill>
                <a:latin typeface="CMSS10"/>
              </a:rPr>
              <a:t>leftchild,rightchild</a:t>
            </a:r>
            <a:r>
              <a:rPr lang="en-AU" sz="1500" dirty="0" smtClean="0">
                <a:solidFill>
                  <a:schemeClr val="bg2"/>
                </a:solidFill>
                <a:latin typeface="CMSS10"/>
              </a:rPr>
              <a:t>)</a:t>
            </a:r>
            <a:endParaRPr lang="en-AU" sz="1000" dirty="0">
              <a:solidFill>
                <a:schemeClr val="bg2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47254"/>
              </p:ext>
            </p:extLst>
          </p:nvPr>
        </p:nvGraphicFramePr>
        <p:xfrm>
          <a:off x="1295399" y="5598160"/>
          <a:ext cx="57975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57252"/>
              </p:ext>
            </p:extLst>
          </p:nvPr>
        </p:nvGraphicFramePr>
        <p:xfrm>
          <a:off x="1219200" y="6029960"/>
          <a:ext cx="5867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Content Placeholder 3"/>
          <p:cNvSpPr txBox="1">
            <a:spLocks/>
          </p:cNvSpPr>
          <p:nvPr/>
        </p:nvSpPr>
        <p:spPr>
          <a:xfrm>
            <a:off x="6818351" y="1395485"/>
            <a:ext cx="3080874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O(log N)</a:t>
            </a:r>
            <a:endParaRPr lang="en-AU" sz="1800" b="1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8805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51188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49692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510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>
                <a:latin typeface="CMSS10"/>
              </a:rPr>
              <a:t>The </a:t>
            </a:r>
            <a:r>
              <a:rPr lang="en-AU" sz="2000" dirty="0" err="1" smtClean="0">
                <a:latin typeface="CMSS10"/>
              </a:rPr>
              <a:t>heapify</a:t>
            </a:r>
            <a:r>
              <a:rPr lang="en-AU" sz="2000" dirty="0" smtClean="0">
                <a:latin typeface="CMSS10"/>
              </a:rPr>
              <a:t> procedure builds a heap from an unsorted array</a:t>
            </a:r>
          </a:p>
          <a:p>
            <a:pPr marL="0" indent="0">
              <a:buNone/>
            </a:pPr>
            <a:endParaRPr lang="en-AU" sz="2000" dirty="0" smtClean="0">
              <a:latin typeface="CMSS10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  <a:latin typeface="CMSS10"/>
              </a:rPr>
              <a:t>A straightforward approach:</a:t>
            </a:r>
          </a:p>
          <a:p>
            <a:r>
              <a:rPr lang="nn-NO" sz="2000" dirty="0" smtClean="0">
                <a:highlight>
                  <a:srgbClr val="FFFFFF"/>
                </a:highlight>
              </a:rPr>
              <a:t>Initialize an empty heap</a:t>
            </a:r>
          </a:p>
          <a:p>
            <a:r>
              <a:rPr lang="nn-NO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insert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AU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heap</a:t>
            </a:r>
            <a:endParaRPr lang="en-AU" sz="2000" dirty="0" smtClean="0"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1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</p:txBody>
      </p:sp>
      <p:sp>
        <p:nvSpPr>
          <p:cNvPr id="81" name="Content Placeholder 3"/>
          <p:cNvSpPr txBox="1">
            <a:spLocks/>
          </p:cNvSpPr>
          <p:nvPr/>
        </p:nvSpPr>
        <p:spPr>
          <a:xfrm>
            <a:off x="4185313" y="1676400"/>
            <a:ext cx="4653887" cy="228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log(1) + log(2) + log(3) + … + log(N)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= log(1x2x3x…</a:t>
            </a:r>
            <a:r>
              <a:rPr lang="en-AU" sz="1800" dirty="0" err="1" smtClean="0">
                <a:highlight>
                  <a:srgbClr val="FFFFFF"/>
                </a:highlight>
              </a:rPr>
              <a:t>xN</a:t>
            </a:r>
            <a:r>
              <a:rPr lang="en-AU" sz="1800" dirty="0" smtClean="0">
                <a:highlight>
                  <a:srgbClr val="FFFFFF"/>
                </a:highlight>
              </a:rPr>
              <a:t>) = log(N!)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= O(N log N)</a:t>
            </a:r>
          </a:p>
          <a:p>
            <a:pPr lvl="1"/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11349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91932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04012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8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510643"/>
          </a:xfrm>
        </p:spPr>
        <p:txBody>
          <a:bodyPr>
            <a:noAutofit/>
          </a:bodyPr>
          <a:lstStyle/>
          <a:p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--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downHeap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the heap rooted at array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2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1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5169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5" grpId="0"/>
      <p:bldP spid="66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02857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46977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8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510643"/>
          </a:xfrm>
        </p:spPr>
        <p:txBody>
          <a:bodyPr>
            <a:noAutofit/>
          </a:bodyPr>
          <a:lstStyle/>
          <a:p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--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downHeap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the heap rooted at array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2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1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065590" y="4648200"/>
            <a:ext cx="235962" cy="679019"/>
            <a:chOff x="7065590" y="4648200"/>
            <a:chExt cx="235962" cy="679019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7162800" y="5019975"/>
              <a:ext cx="0" cy="30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065590" y="46482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6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57799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56061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8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510643"/>
          </a:xfrm>
        </p:spPr>
        <p:txBody>
          <a:bodyPr>
            <a:noAutofit/>
          </a:bodyPr>
          <a:lstStyle/>
          <a:p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--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downHeap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the heap rooted at array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2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10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545838" y="4648200"/>
            <a:ext cx="235962" cy="679019"/>
            <a:chOff x="7065590" y="4648200"/>
            <a:chExt cx="235962" cy="679019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7162800" y="5019975"/>
              <a:ext cx="0" cy="30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065590" y="46482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3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68480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00744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grpSp>
        <p:nvGrpSpPr>
          <p:cNvPr id="80" name="Group 79"/>
          <p:cNvGrpSpPr/>
          <p:nvPr/>
        </p:nvGrpSpPr>
        <p:grpSpPr>
          <a:xfrm>
            <a:off x="4233497" y="4633786"/>
            <a:ext cx="235962" cy="679019"/>
            <a:chOff x="7065590" y="4648200"/>
            <a:chExt cx="235962" cy="67901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62800" y="5019975"/>
              <a:ext cx="0" cy="30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065590" y="46482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8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9645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85756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grpSp>
        <p:nvGrpSpPr>
          <p:cNvPr id="80" name="Group 79"/>
          <p:cNvGrpSpPr/>
          <p:nvPr/>
        </p:nvGrpSpPr>
        <p:grpSpPr>
          <a:xfrm>
            <a:off x="3657600" y="4648200"/>
            <a:ext cx="235962" cy="679019"/>
            <a:chOff x="7065590" y="4648200"/>
            <a:chExt cx="235962" cy="67901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62800" y="5019975"/>
              <a:ext cx="0" cy="30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065590" y="46482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  <p:sp>
        <p:nvSpPr>
          <p:cNvPr id="83" name="Freeform 82"/>
          <p:cNvSpPr/>
          <p:nvPr/>
        </p:nvSpPr>
        <p:spPr>
          <a:xfrm>
            <a:off x="3580085" y="3799586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8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91479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2247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74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Overview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/>
              <a:t>In the previous week's lectures, we focused on precise reasoning </a:t>
            </a:r>
            <a:r>
              <a:rPr lang="en-AU" sz="2400" dirty="0" smtClean="0"/>
              <a:t>to solve problems </a:t>
            </a:r>
            <a:r>
              <a:rPr lang="en-AU" sz="2400" dirty="0"/>
              <a:t>using </a:t>
            </a:r>
            <a:r>
              <a:rPr lang="en-AU" sz="2400" dirty="0" smtClean="0">
                <a:solidFill>
                  <a:srgbClr val="00B050"/>
                </a:solidFill>
              </a:rPr>
              <a:t>loop invariants</a:t>
            </a:r>
            <a:r>
              <a:rPr lang="en-AU" sz="2400" dirty="0" smtClean="0"/>
              <a:t>. </a:t>
            </a:r>
          </a:p>
          <a:p>
            <a:r>
              <a:rPr lang="en-AU" sz="2400" dirty="0" smtClean="0"/>
              <a:t>We </a:t>
            </a:r>
            <a:r>
              <a:rPr lang="en-AU" sz="2400" dirty="0"/>
              <a:t>have also analysed them, proved them etc</a:t>
            </a:r>
            <a:r>
              <a:rPr lang="en-AU" sz="2400" dirty="0" smtClean="0"/>
              <a:t>.</a:t>
            </a:r>
            <a:endParaRPr lang="en-AU" sz="2400" dirty="0"/>
          </a:p>
          <a:p>
            <a:r>
              <a:rPr lang="en-AU" sz="2400" dirty="0"/>
              <a:t>In this </a:t>
            </a:r>
            <a:r>
              <a:rPr lang="en-AU" sz="2400" dirty="0" smtClean="0"/>
              <a:t>lecture, </a:t>
            </a:r>
            <a:r>
              <a:rPr lang="en-AU" sz="2400" dirty="0"/>
              <a:t>we will </a:t>
            </a:r>
            <a:r>
              <a:rPr lang="en-AU" sz="2400" dirty="0" smtClean="0"/>
              <a:t>discuss and </a:t>
            </a:r>
            <a:r>
              <a:rPr lang="en-AU" sz="2400" dirty="0" err="1" smtClean="0"/>
              <a:t>analyze</a:t>
            </a:r>
            <a:r>
              <a:rPr lang="en-AU" sz="2400" dirty="0" smtClean="0"/>
              <a:t> </a:t>
            </a:r>
            <a:r>
              <a:rPr lang="en-AU" sz="2400" dirty="0"/>
              <a:t>more </a:t>
            </a:r>
            <a:r>
              <a:rPr lang="en-AU" sz="2400" dirty="0" smtClean="0"/>
              <a:t>efficient </a:t>
            </a:r>
            <a:r>
              <a:rPr lang="en-AU" sz="2400" dirty="0"/>
              <a:t>O(N </a:t>
            </a:r>
            <a:r>
              <a:rPr lang="en-AU" sz="2400" dirty="0" smtClean="0"/>
              <a:t>log N) time </a:t>
            </a:r>
            <a:r>
              <a:rPr lang="en-AU" sz="2400" dirty="0"/>
              <a:t>sorting algorithms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Our discussion will cover</a:t>
            </a:r>
            <a:endParaRPr lang="en-AU" sz="2400" dirty="0"/>
          </a:p>
          <a:p>
            <a:pPr lvl="1"/>
            <a:r>
              <a:rPr lang="en-AU" sz="2400" dirty="0" smtClean="0">
                <a:solidFill>
                  <a:srgbClr val="00B0F0"/>
                </a:solidFill>
                <a:latin typeface="CG Times" pitchFamily="18" charset="0"/>
              </a:rPr>
              <a:t>Stability of sorting and In-place algorithms</a:t>
            </a:r>
          </a:p>
          <a:p>
            <a:pPr lvl="1"/>
            <a:r>
              <a:rPr lang="en-AU" sz="2400" dirty="0" smtClean="0">
                <a:solidFill>
                  <a:srgbClr val="00B0F0"/>
                </a:solidFill>
                <a:latin typeface="CG Times" pitchFamily="18" charset="0"/>
              </a:rPr>
              <a:t>Heap data-structure and Heap </a:t>
            </a:r>
            <a:r>
              <a:rPr lang="en-AU" sz="2400" dirty="0">
                <a:solidFill>
                  <a:srgbClr val="00B0F0"/>
                </a:solidFill>
                <a:latin typeface="CG Times" pitchFamily="18" charset="0"/>
              </a:rPr>
              <a:t>sort</a:t>
            </a:r>
          </a:p>
          <a:p>
            <a:pPr lvl="1"/>
            <a:r>
              <a:rPr lang="en-AU" sz="2400" dirty="0">
                <a:solidFill>
                  <a:srgbClr val="00B0F0"/>
                </a:solidFill>
                <a:latin typeface="CG Times" pitchFamily="18" charset="0"/>
              </a:rPr>
              <a:t>Merge sort</a:t>
            </a:r>
          </a:p>
          <a:p>
            <a:pPr lvl="1"/>
            <a:r>
              <a:rPr lang="en-AU" sz="2400" dirty="0" smtClean="0">
                <a:solidFill>
                  <a:srgbClr val="00B0F0"/>
                </a:solidFill>
                <a:latin typeface="CG Times" pitchFamily="18" charset="0"/>
              </a:rPr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59730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25144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59563" y="26686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3-node heap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62879" y="3070046"/>
            <a:ext cx="272755" cy="3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30692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23036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grpSp>
        <p:nvGrpSpPr>
          <p:cNvPr id="80" name="Group 79"/>
          <p:cNvGrpSpPr/>
          <p:nvPr/>
        </p:nvGrpSpPr>
        <p:grpSpPr>
          <a:xfrm>
            <a:off x="3116838" y="4648200"/>
            <a:ext cx="235962" cy="679019"/>
            <a:chOff x="7065590" y="4648200"/>
            <a:chExt cx="235962" cy="67901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62800" y="5019975"/>
              <a:ext cx="0" cy="30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065590" y="46482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8443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54359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68074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80" name="TextBox 79"/>
          <p:cNvSpPr txBox="1"/>
          <p:nvPr/>
        </p:nvSpPr>
        <p:spPr>
          <a:xfrm>
            <a:off x="289065" y="270071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3-node heap</a:t>
            </a:r>
            <a:endParaRPr lang="en-AU" dirty="0"/>
          </a:p>
        </p:txBody>
      </p:sp>
      <p:cxnSp>
        <p:nvCxnSpPr>
          <p:cNvPr id="81" name="Straight Arrow Connector 80"/>
          <p:cNvCxnSpPr>
            <a:endCxn id="29" idx="1"/>
          </p:cNvCxnSpPr>
          <p:nvPr/>
        </p:nvCxnSpPr>
        <p:spPr>
          <a:xfrm>
            <a:off x="665137" y="3102148"/>
            <a:ext cx="924807" cy="402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74190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179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grpSp>
        <p:nvGrpSpPr>
          <p:cNvPr id="80" name="Group 79"/>
          <p:cNvGrpSpPr/>
          <p:nvPr/>
        </p:nvGrpSpPr>
        <p:grpSpPr>
          <a:xfrm>
            <a:off x="2507238" y="4648200"/>
            <a:ext cx="235962" cy="679019"/>
            <a:chOff x="7065590" y="4648200"/>
            <a:chExt cx="235962" cy="67901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62800" y="5019975"/>
              <a:ext cx="0" cy="30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065590" y="46482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  <p:sp>
        <p:nvSpPr>
          <p:cNvPr id="83" name="Freeform 82"/>
          <p:cNvSpPr/>
          <p:nvPr/>
        </p:nvSpPr>
        <p:spPr>
          <a:xfrm>
            <a:off x="6134294" y="297180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5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27551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35034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45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99741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00980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80" name="TextBox 79"/>
          <p:cNvSpPr txBox="1"/>
          <p:nvPr/>
        </p:nvSpPr>
        <p:spPr>
          <a:xfrm>
            <a:off x="6771350" y="190505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3-node heap</a:t>
            </a:r>
            <a:endParaRPr lang="en-AU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74666" y="2306486"/>
            <a:ext cx="272755" cy="3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3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83733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89232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05000" y="4648200"/>
            <a:ext cx="235962" cy="679019"/>
            <a:chOff x="7065590" y="4648200"/>
            <a:chExt cx="235962" cy="67901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62800" y="5019975"/>
              <a:ext cx="0" cy="30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065590" y="46482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  <p:sp>
        <p:nvSpPr>
          <p:cNvPr id="83" name="Freeform 82"/>
          <p:cNvSpPr/>
          <p:nvPr/>
        </p:nvSpPr>
        <p:spPr>
          <a:xfrm>
            <a:off x="2022981" y="3035063"/>
            <a:ext cx="1038363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55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68957" y="2995897"/>
            <a:ext cx="966810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15795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45515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8887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69024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80" name="Freeform 79"/>
          <p:cNvSpPr/>
          <p:nvPr/>
        </p:nvSpPr>
        <p:spPr>
          <a:xfrm rot="18163086">
            <a:off x="1995521" y="3475381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2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77162" y="29958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24000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53720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12937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54156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77162" y="29958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24000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53720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49335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A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18744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80" name="TextBox 79"/>
          <p:cNvSpPr txBox="1"/>
          <p:nvPr/>
        </p:nvSpPr>
        <p:spPr>
          <a:xfrm>
            <a:off x="1468260" y="164413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7-node heap</a:t>
            </a:r>
            <a:endParaRPr lang="en-AU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844332" y="2045568"/>
            <a:ext cx="822668" cy="470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5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Recommended reading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rgbClr val="00B0F0"/>
                </a:solidFill>
              </a:rPr>
              <a:t>Priority </a:t>
            </a:r>
            <a:r>
              <a:rPr lang="en-AU" sz="2400" dirty="0">
                <a:solidFill>
                  <a:srgbClr val="00B0F0"/>
                </a:solidFill>
              </a:rPr>
              <a:t>Queue and Heap data structure reference:</a:t>
            </a:r>
            <a:r>
              <a:rPr lang="en-AU" sz="2400" dirty="0"/>
              <a:t> </a:t>
            </a:r>
            <a:r>
              <a:rPr lang="en-AU" sz="2400" dirty="0">
                <a:hlinkClick r:id="rId2"/>
              </a:rPr>
              <a:t>http</a:t>
            </a:r>
            <a:r>
              <a:rPr lang="en-AU" sz="2400" dirty="0" smtClean="0">
                <a:hlinkClick r:id="rId2"/>
              </a:rPr>
              <a:t>://</a:t>
            </a:r>
            <a:r>
              <a:rPr lang="en-AU" sz="2400" dirty="0">
                <a:hlinkClick r:id="rId2"/>
              </a:rPr>
              <a:t>www.csse.monash.edu.au/~</a:t>
            </a:r>
            <a:r>
              <a:rPr lang="en-AU" sz="2400" dirty="0" smtClean="0">
                <a:hlinkClick r:id="rId2"/>
              </a:rPr>
              <a:t>lloyd/tildeAlgDS/Priority-Q/</a:t>
            </a:r>
            <a:endParaRPr lang="en-AU" sz="2400" dirty="0" smtClean="0"/>
          </a:p>
          <a:p>
            <a:r>
              <a:rPr lang="en-AU" sz="2400" dirty="0" smtClean="0">
                <a:solidFill>
                  <a:srgbClr val="00B0F0"/>
                </a:solidFill>
              </a:rPr>
              <a:t>Merge </a:t>
            </a:r>
            <a:r>
              <a:rPr lang="en-AU" sz="2400" dirty="0">
                <a:solidFill>
                  <a:srgbClr val="00B0F0"/>
                </a:solidFill>
              </a:rPr>
              <a:t>sort: </a:t>
            </a:r>
            <a:r>
              <a:rPr lang="en-AU" sz="2400" dirty="0">
                <a:hlinkClick r:id="rId3"/>
              </a:rPr>
              <a:t>http</a:t>
            </a:r>
            <a:r>
              <a:rPr lang="en-AU" sz="2400" dirty="0" smtClean="0">
                <a:hlinkClick r:id="rId3"/>
              </a:rPr>
              <a:t>://</a:t>
            </a:r>
            <a:r>
              <a:rPr lang="en-AU" sz="2400" dirty="0">
                <a:hlinkClick r:id="rId3"/>
              </a:rPr>
              <a:t>www.csse.monash.edu.au/~lloyd/tildeAlgDS/Sort/Merge</a:t>
            </a:r>
            <a:r>
              <a:rPr lang="en-AU" sz="2400" dirty="0" smtClean="0">
                <a:hlinkClick r:id="rId3"/>
              </a:rPr>
              <a:t>/</a:t>
            </a:r>
            <a:endParaRPr lang="en-AU" sz="2400" dirty="0" smtClean="0"/>
          </a:p>
          <a:p>
            <a:r>
              <a:rPr lang="en-AU" sz="2400" dirty="0" smtClean="0">
                <a:solidFill>
                  <a:srgbClr val="00B0F0"/>
                </a:solidFill>
              </a:rPr>
              <a:t>Dutch </a:t>
            </a:r>
            <a:r>
              <a:rPr lang="en-AU" sz="2400" dirty="0">
                <a:solidFill>
                  <a:srgbClr val="00B0F0"/>
                </a:solidFill>
              </a:rPr>
              <a:t>National Flag </a:t>
            </a:r>
            <a:r>
              <a:rPr lang="en-AU" sz="2400" dirty="0" smtClean="0">
                <a:solidFill>
                  <a:srgbClr val="00B0F0"/>
                </a:solidFill>
              </a:rPr>
              <a:t>partitioning </a:t>
            </a:r>
            <a:r>
              <a:rPr lang="en-AU" sz="2400" dirty="0">
                <a:solidFill>
                  <a:srgbClr val="00B0F0"/>
                </a:solidFill>
              </a:rPr>
              <a:t>problem: </a:t>
            </a:r>
            <a:r>
              <a:rPr lang="en-AU" sz="2400" dirty="0">
                <a:hlinkClick r:id="rId4"/>
              </a:rPr>
              <a:t>http</a:t>
            </a:r>
            <a:r>
              <a:rPr lang="en-AU" sz="2400" dirty="0" smtClean="0">
                <a:hlinkClick r:id="rId4"/>
              </a:rPr>
              <a:t>://</a:t>
            </a:r>
            <a:r>
              <a:rPr lang="en-AU" sz="2400" dirty="0">
                <a:hlinkClick r:id="rId4"/>
              </a:rPr>
              <a:t>www.csse.monash.edu.au/~lloyd/tildeAlgDS/Sort/Flag</a:t>
            </a:r>
            <a:r>
              <a:rPr lang="en-AU" sz="2400" dirty="0" smtClean="0">
                <a:hlinkClick r:id="rId4"/>
              </a:rPr>
              <a:t>/</a:t>
            </a:r>
            <a:endParaRPr lang="en-AU" sz="2400" dirty="0"/>
          </a:p>
          <a:p>
            <a:r>
              <a:rPr lang="en-AU" sz="2400" dirty="0" smtClean="0">
                <a:solidFill>
                  <a:srgbClr val="00B0F0"/>
                </a:solidFill>
              </a:rPr>
              <a:t>Quick </a:t>
            </a:r>
            <a:r>
              <a:rPr lang="en-AU" sz="2400" dirty="0">
                <a:solidFill>
                  <a:srgbClr val="00B0F0"/>
                </a:solidFill>
              </a:rPr>
              <a:t>sort: </a:t>
            </a:r>
            <a:r>
              <a:rPr lang="en-AU" sz="2400" dirty="0">
                <a:hlinkClick r:id="rId5"/>
              </a:rPr>
              <a:t>http</a:t>
            </a:r>
            <a:r>
              <a:rPr lang="en-AU" sz="2400" dirty="0" smtClean="0">
                <a:hlinkClick r:id="rId5"/>
              </a:rPr>
              <a:t>://</a:t>
            </a:r>
            <a:r>
              <a:rPr lang="en-AU" sz="2400" dirty="0">
                <a:hlinkClick r:id="rId5"/>
              </a:rPr>
              <a:t>www.csse.monash.edu.au/~</a:t>
            </a:r>
            <a:r>
              <a:rPr lang="en-AU" sz="2400" dirty="0" smtClean="0">
                <a:hlinkClick r:id="rId5"/>
              </a:rPr>
              <a:t>lloyd/tildeAlgDS/Sort/Quick/</a:t>
            </a:r>
            <a:endParaRPr lang="en-AU" sz="2400" dirty="0" smtClean="0"/>
          </a:p>
          <a:p>
            <a:r>
              <a:rPr lang="en-AU" sz="2400" dirty="0" smtClean="0"/>
              <a:t>Weiss</a:t>
            </a:r>
            <a:r>
              <a:rPr lang="en-AU" sz="2400" dirty="0"/>
              <a:t>, Data structures and Algorithm analysis in Java, </a:t>
            </a:r>
            <a:r>
              <a:rPr lang="en-AU" sz="2400" dirty="0" smtClean="0"/>
              <a:t>Chapters 6 &amp; 7</a:t>
            </a:r>
            <a:endParaRPr lang="en-AU" sz="2400" dirty="0"/>
          </a:p>
          <a:p>
            <a:endParaRPr lang="en-AU" sz="2400" dirty="0" smtClean="0"/>
          </a:p>
          <a:p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77162" y="29958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24000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53720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34183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70518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grpSp>
        <p:nvGrpSpPr>
          <p:cNvPr id="80" name="Group 79"/>
          <p:cNvGrpSpPr/>
          <p:nvPr/>
        </p:nvGrpSpPr>
        <p:grpSpPr>
          <a:xfrm>
            <a:off x="1371600" y="4648200"/>
            <a:ext cx="235962" cy="679019"/>
            <a:chOff x="7065590" y="4648200"/>
            <a:chExt cx="235962" cy="67901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62800" y="5019975"/>
              <a:ext cx="0" cy="30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065590" y="46482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i</a:t>
              </a:r>
              <a:endParaRPr lang="en-AU" dirty="0"/>
            </a:p>
          </p:txBody>
        </p:sp>
      </p:grpSp>
      <p:sp>
        <p:nvSpPr>
          <p:cNvPr id="83" name="Freeform 82"/>
          <p:cNvSpPr/>
          <p:nvPr/>
        </p:nvSpPr>
        <p:spPr>
          <a:xfrm rot="16422479">
            <a:off x="5408612" y="1133933"/>
            <a:ext cx="728402" cy="2054019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1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77162" y="29958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29800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24000" y="34308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53720" y="38630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8517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0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8352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8352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29958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29800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1928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2419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2419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2690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037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037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95003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77384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891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632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639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464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329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10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2788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47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1485" y="190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909268" y="2337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793659" y="2337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661618" y="2639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26" name="Straight Connector 25"/>
          <p:cNvCxnSpPr>
            <a:stCxn id="24" idx="3"/>
            <a:endCxn id="29" idx="0"/>
          </p:cNvCxnSpPr>
          <p:nvPr/>
        </p:nvCxnSpPr>
        <p:spPr>
          <a:xfrm flipH="1">
            <a:off x="1777162" y="30720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5" idx="0"/>
          </p:cNvCxnSpPr>
          <p:nvPr/>
        </p:nvCxnSpPr>
        <p:spPr>
          <a:xfrm>
            <a:off x="3044905" y="30562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524000" y="35070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1153720" y="39392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35204" y="39279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30705" y="347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stCxn id="34" idx="3"/>
            <a:endCxn id="54" idx="0"/>
          </p:cNvCxnSpPr>
          <p:nvPr/>
        </p:nvCxnSpPr>
        <p:spPr>
          <a:xfrm flipH="1">
            <a:off x="3355316" y="39114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51" idx="0"/>
          </p:cNvCxnSpPr>
          <p:nvPr/>
        </p:nvCxnSpPr>
        <p:spPr>
          <a:xfrm>
            <a:off x="4162879" y="39114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67247" y="2639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68" idx="0"/>
          </p:cNvCxnSpPr>
          <p:nvPr/>
        </p:nvCxnSpPr>
        <p:spPr>
          <a:xfrm flipH="1">
            <a:off x="5869916" y="30720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2" idx="0"/>
          </p:cNvCxnSpPr>
          <p:nvPr/>
        </p:nvCxnSpPr>
        <p:spPr>
          <a:xfrm>
            <a:off x="6799421" y="30562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522877" y="4269048"/>
            <a:ext cx="506323" cy="506323"/>
            <a:chOff x="3733800" y="2008277"/>
            <a:chExt cx="506323" cy="506323"/>
          </a:xfrm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2154" y="4318171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84477" y="4318171"/>
            <a:ext cx="506323" cy="506323"/>
            <a:chOff x="3733800" y="2008277"/>
            <a:chExt cx="506323" cy="506323"/>
          </a:xfrm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2354" y="43452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16754" y="3479971"/>
            <a:ext cx="506323" cy="506323"/>
            <a:chOff x="3733800" y="2008277"/>
            <a:chExt cx="506323" cy="506323"/>
          </a:xfrm>
        </p:grpSpPr>
        <p:sp>
          <p:nvSpPr>
            <p:cNvPr id="68" name="Oval 6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66077" y="3479971"/>
            <a:ext cx="506323" cy="506323"/>
            <a:chOff x="3733800" y="2008277"/>
            <a:chExt cx="506323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49548"/>
              </p:ext>
            </p:extLst>
          </p:nvPr>
        </p:nvGraphicFramePr>
        <p:xfrm>
          <a:off x="1189127" y="53340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45053"/>
              </p:ext>
            </p:extLst>
          </p:nvPr>
        </p:nvGraphicFramePr>
        <p:xfrm>
          <a:off x="1189127" y="576580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2475" y="196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2289234" y="27084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5999203" y="271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1140004" y="3593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73" name="TextBox 72"/>
          <p:cNvSpPr txBox="1"/>
          <p:nvPr/>
        </p:nvSpPr>
        <p:spPr>
          <a:xfrm>
            <a:off x="3359545" y="3593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277756" y="3540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6873570" y="3540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579448" y="4558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1759877" y="4386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2683054" y="4419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4147973" y="43550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80" name="TextBox 79"/>
          <p:cNvSpPr txBox="1"/>
          <p:nvPr/>
        </p:nvSpPr>
        <p:spPr>
          <a:xfrm>
            <a:off x="4770527" y="125293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r>
              <a:rPr lang="en-AU" dirty="0" smtClean="0"/>
              <a:t>-node heap</a:t>
            </a:r>
            <a:endParaRPr lang="en-AU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4873843" y="1654364"/>
            <a:ext cx="272755" cy="3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Heapify</a:t>
            </a:r>
            <a:r>
              <a:rPr lang="en-AU" dirty="0" smtClean="0">
                <a:latin typeface="Arial Black" panose="020B0A04020102020204" pitchFamily="34" charset="0"/>
              </a:rPr>
              <a:t> in O(N)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80" name="Content Placeholder 3"/>
          <p:cNvSpPr txBox="1">
            <a:spLocks/>
          </p:cNvSpPr>
          <p:nvPr/>
        </p:nvSpPr>
        <p:spPr>
          <a:xfrm>
            <a:off x="685801" y="1295400"/>
            <a:ext cx="8153400" cy="4419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Complexity Analysis</a:t>
            </a:r>
          </a:p>
          <a:p>
            <a:pPr marL="274320" lvl="1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Swaps for level 1 nodes (i.e., leaf nodes):	0   	number of nodes:	N/2</a:t>
            </a:r>
            <a:endParaRPr lang="en-AU" sz="1800" baseline="300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Swaps for level 2 nodes:		1	number of nodes:	N/4</a:t>
            </a:r>
          </a:p>
          <a:p>
            <a:pPr marL="274320" lvl="1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Swaps for level 3 nodes:		2	number of nodes:	N/8</a:t>
            </a:r>
          </a:p>
          <a:p>
            <a:pPr marL="274320" lvl="1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Swaps for level 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4 </a:t>
            </a: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nodes:		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3</a:t>
            </a: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	number of nodes:	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N/16</a:t>
            </a:r>
            <a:endParaRPr lang="en-AU" sz="18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…				</a:t>
            </a:r>
          </a:p>
          <a:p>
            <a:pPr marL="274320" lvl="1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Swap for root node:			h	number of nodes:	</a:t>
            </a: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1</a:t>
            </a:r>
          </a:p>
          <a:p>
            <a:pPr marL="274320" lvl="1" indent="0">
              <a:buNone/>
            </a:pPr>
            <a:endParaRPr lang="en-AU" sz="18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Total cost: 1*N/4 + 2*N/8 + 3*N/16 + …. + h*1</a:t>
            </a:r>
          </a:p>
          <a:p>
            <a:pPr marL="274320" lvl="1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= N(1/4 + 2/8 + 3/16 + … + h/N)</a:t>
            </a:r>
          </a:p>
          <a:p>
            <a:pPr marL="274320" lvl="1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&lt;= N(1/4 + 2/8 + 3/16 + ….)         </a:t>
            </a:r>
            <a:r>
              <a:rPr lang="en-AU" sz="16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(1/4 + 2/8 + 3/16 + …) converges to a constant)</a:t>
            </a:r>
          </a:p>
          <a:p>
            <a:pPr marL="274320" lvl="1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	= O(N)</a:t>
            </a:r>
            <a:endParaRPr lang="en-AU" sz="1300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20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15789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Min-Heap and Max-Heap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The examples we saw earlier prefer smaller elements (i.e., smaller element is at the top of the heap). Such heap is called a min-heap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A max-heap prefers larger elements and can be implemented similarly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90085" y="224536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25</a:t>
              </a:r>
              <a:endParaRPr lang="en-AU" dirty="0"/>
            </a:p>
          </p:txBody>
        </p:sp>
      </p:grpSp>
      <p:cxnSp>
        <p:nvCxnSpPr>
          <p:cNvPr id="9" name="Straight Connector 8"/>
          <p:cNvCxnSpPr>
            <a:stCxn id="7" idx="3"/>
          </p:cNvCxnSpPr>
          <p:nvPr/>
        </p:nvCxnSpPr>
        <p:spPr>
          <a:xfrm flipH="1">
            <a:off x="3137868" y="267753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5022259" y="267753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890218" y="298028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" name="Oval 1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4" name="Straight Connector 13"/>
          <p:cNvCxnSpPr>
            <a:stCxn id="12" idx="3"/>
            <a:endCxn id="17" idx="0"/>
          </p:cNvCxnSpPr>
          <p:nvPr/>
        </p:nvCxnSpPr>
        <p:spPr>
          <a:xfrm flipH="1">
            <a:off x="2005762" y="341245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3" idx="0"/>
          </p:cNvCxnSpPr>
          <p:nvPr/>
        </p:nvCxnSpPr>
        <p:spPr>
          <a:xfrm>
            <a:off x="3273505" y="339661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52600" y="38474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9" name="Straight Connector 18"/>
          <p:cNvCxnSpPr>
            <a:stCxn id="17" idx="3"/>
          </p:cNvCxnSpPr>
          <p:nvPr/>
        </p:nvCxnSpPr>
        <p:spPr>
          <a:xfrm flipH="1">
            <a:off x="1382320" y="427958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63804" y="426834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959305" y="38196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24" name="Straight Connector 23"/>
          <p:cNvCxnSpPr>
            <a:stCxn id="22" idx="3"/>
            <a:endCxn id="35" idx="0"/>
          </p:cNvCxnSpPr>
          <p:nvPr/>
        </p:nvCxnSpPr>
        <p:spPr>
          <a:xfrm flipH="1">
            <a:off x="3583916" y="425181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5"/>
            <a:endCxn id="32" idx="0"/>
          </p:cNvCxnSpPr>
          <p:nvPr/>
        </p:nvCxnSpPr>
        <p:spPr>
          <a:xfrm>
            <a:off x="4391479" y="425181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595847" y="298028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" name="Oval 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29" name="Straight Connector 28"/>
          <p:cNvCxnSpPr>
            <a:stCxn id="27" idx="3"/>
            <a:endCxn id="44" idx="0"/>
          </p:cNvCxnSpPr>
          <p:nvPr/>
        </p:nvCxnSpPr>
        <p:spPr>
          <a:xfrm flipH="1">
            <a:off x="6098516" y="341245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48" idx="0"/>
          </p:cNvCxnSpPr>
          <p:nvPr/>
        </p:nvCxnSpPr>
        <p:spPr>
          <a:xfrm>
            <a:off x="7028021" y="339661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751477" y="4609408"/>
            <a:ext cx="506323" cy="506323"/>
            <a:chOff x="3733800" y="2008277"/>
            <a:chExt cx="506323" cy="506323"/>
          </a:xfrm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16</a:t>
              </a:r>
              <a:endParaRPr lang="en-AU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0754" y="4658531"/>
            <a:ext cx="506323" cy="506323"/>
            <a:chOff x="3733800" y="2008277"/>
            <a:chExt cx="506323" cy="506323"/>
          </a:xfrm>
        </p:grpSpPr>
        <p:sp>
          <p:nvSpPr>
            <p:cNvPr id="35" name="Oval 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13077" y="4658531"/>
            <a:ext cx="506323" cy="506323"/>
            <a:chOff x="3733800" y="2008277"/>
            <a:chExt cx="506323" cy="506323"/>
          </a:xfrm>
        </p:grpSpPr>
        <p:sp>
          <p:nvSpPr>
            <p:cNvPr id="38" name="Oval 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0954" y="468560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1" name="Oval 4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12</a:t>
              </a:r>
              <a:endParaRPr lang="en-AU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45354" y="3820331"/>
            <a:ext cx="506323" cy="506323"/>
            <a:chOff x="3733800" y="2008277"/>
            <a:chExt cx="506323" cy="506323"/>
          </a:xfrm>
        </p:grpSpPr>
        <p:sp>
          <p:nvSpPr>
            <p:cNvPr id="44" name="Oval 4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94677" y="3820331"/>
            <a:ext cx="506323" cy="506323"/>
            <a:chOff x="3733800" y="2008277"/>
            <a:chExt cx="506323" cy="506323"/>
          </a:xfrm>
        </p:grpSpPr>
        <p:sp>
          <p:nvSpPr>
            <p:cNvPr id="47" name="Oval 4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71075" y="2308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>
            <a:off x="2517834" y="3048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>
            <a:off x="6227803" y="30564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52" name="TextBox 51"/>
          <p:cNvSpPr txBox="1"/>
          <p:nvPr/>
        </p:nvSpPr>
        <p:spPr>
          <a:xfrm>
            <a:off x="1368604" y="3933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3588145" y="3933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5506356" y="3881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55" name="TextBox 54"/>
          <p:cNvSpPr txBox="1"/>
          <p:nvPr/>
        </p:nvSpPr>
        <p:spPr>
          <a:xfrm>
            <a:off x="7102170" y="3881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56" name="TextBox 55"/>
          <p:cNvSpPr txBox="1"/>
          <p:nvPr/>
        </p:nvSpPr>
        <p:spPr>
          <a:xfrm>
            <a:off x="808048" y="48987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57" name="TextBox 56"/>
          <p:cNvSpPr txBox="1"/>
          <p:nvPr/>
        </p:nvSpPr>
        <p:spPr>
          <a:xfrm>
            <a:off x="1988477" y="47270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58" name="TextBox 57"/>
          <p:cNvSpPr txBox="1"/>
          <p:nvPr/>
        </p:nvSpPr>
        <p:spPr>
          <a:xfrm>
            <a:off x="2911654" y="47599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59" name="TextBox 58"/>
          <p:cNvSpPr txBox="1"/>
          <p:nvPr/>
        </p:nvSpPr>
        <p:spPr>
          <a:xfrm>
            <a:off x="4376573" y="469542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352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Heap Sort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763000" cy="17064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Heapify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the input array A in a min-heap</a:t>
            </a:r>
          </a:p>
          <a:p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Initilalize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an empty array B of size N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= 1 to N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Remove the top element from the heap (e.g., A[1]) and put it at B[</a:t>
            </a:r>
            <a:r>
              <a:rPr lang="en-AU" sz="15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]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Copy array B to array A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B0F0"/>
                </a:solidFill>
                <a:latin typeface="CMSS10"/>
              </a:rPr>
              <a:t>Is the above sorting algorithm stable?</a:t>
            </a:r>
          </a:p>
          <a:p>
            <a:pPr marL="0" indent="0">
              <a:buNone/>
            </a:pPr>
            <a:r>
              <a:rPr lang="en-AU" sz="2000" b="1" u="sng" dirty="0" smtClean="0">
                <a:solidFill>
                  <a:srgbClr val="FF0000"/>
                </a:solidFill>
                <a:latin typeface="CMSS10"/>
              </a:rPr>
              <a:t>In-place Algorithm: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An algorithm is called in-place if it uses only constant space (i.e., O(1)) additional to the space used by input. 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B0F0"/>
                </a:solidFill>
                <a:latin typeface="CMSS10"/>
              </a:rPr>
              <a:t>Is the above version of Heap Sort In-place?</a:t>
            </a:r>
            <a:endParaRPr lang="en-AU" sz="2000" dirty="0">
              <a:solidFill>
                <a:srgbClr val="00B0F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The above version of Heap Sort is not in-place as it requires an additional O(N) space for array B.</a:t>
            </a: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011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In-Place Heap Sort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001000" cy="1706473"/>
          </a:xfrm>
        </p:spPr>
        <p:txBody>
          <a:bodyPr>
            <a:noAutofit/>
          </a:bodyPr>
          <a:lstStyle/>
          <a:p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Heapify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the input array A using a max-heap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= 1 to N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Remove biggest element from the heap (i.e., A[1])</a:t>
            </a:r>
          </a:p>
          <a:p>
            <a:pPr marL="274320" lvl="1" indent="0">
              <a:buNone/>
            </a:pPr>
            <a:r>
              <a:rPr lang="en-AU" sz="1500" dirty="0" smtClean="0">
                <a:solidFill>
                  <a:srgbClr val="92D050"/>
                </a:solidFill>
                <a:latin typeface="CMSS10"/>
              </a:rPr>
              <a:t>// Note heap size is N-</a:t>
            </a:r>
            <a:r>
              <a:rPr lang="en-AU" sz="1500" dirty="0" err="1" smtClean="0">
                <a:solidFill>
                  <a:srgbClr val="92D050"/>
                </a:solidFill>
                <a:latin typeface="CMSS10"/>
              </a:rPr>
              <a:t>i</a:t>
            </a:r>
            <a:r>
              <a:rPr lang="en-AU" sz="1500" dirty="0" smtClean="0">
                <a:solidFill>
                  <a:srgbClr val="92D050"/>
                </a:solidFill>
                <a:latin typeface="CMSS10"/>
              </a:rPr>
              <a:t> after above statement (i.e., A[1… N-</a:t>
            </a:r>
            <a:r>
              <a:rPr lang="en-AU" sz="1500" dirty="0" err="1" smtClean="0">
                <a:solidFill>
                  <a:srgbClr val="92D050"/>
                </a:solidFill>
                <a:latin typeface="CMSS10"/>
              </a:rPr>
              <a:t>i</a:t>
            </a:r>
            <a:r>
              <a:rPr lang="en-AU" sz="1500" dirty="0" smtClean="0">
                <a:solidFill>
                  <a:srgbClr val="92D050"/>
                </a:solidFill>
                <a:latin typeface="CMSS10"/>
              </a:rPr>
              <a:t>] represents the heap)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Put the removed element at A [N-i+1]</a:t>
            </a: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90085" y="224536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25</a:t>
              </a:r>
              <a:endParaRPr lang="en-AU" dirty="0"/>
            </a:p>
          </p:txBody>
        </p:sp>
      </p:grpSp>
      <p:cxnSp>
        <p:nvCxnSpPr>
          <p:cNvPr id="9" name="Straight Connector 8"/>
          <p:cNvCxnSpPr>
            <a:stCxn id="7" idx="3"/>
          </p:cNvCxnSpPr>
          <p:nvPr/>
        </p:nvCxnSpPr>
        <p:spPr>
          <a:xfrm flipH="1">
            <a:off x="3137868" y="267753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5022259" y="267753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890218" y="298028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" name="Oval 1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cxnSp>
        <p:nvCxnSpPr>
          <p:cNvPr id="14" name="Straight Connector 13"/>
          <p:cNvCxnSpPr>
            <a:stCxn id="12" idx="3"/>
            <a:endCxn id="17" idx="0"/>
          </p:cNvCxnSpPr>
          <p:nvPr/>
        </p:nvCxnSpPr>
        <p:spPr>
          <a:xfrm flipH="1">
            <a:off x="2005762" y="341245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3" idx="0"/>
          </p:cNvCxnSpPr>
          <p:nvPr/>
        </p:nvCxnSpPr>
        <p:spPr>
          <a:xfrm>
            <a:off x="3273505" y="339661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52600" y="38474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9" name="Straight Connector 18"/>
          <p:cNvCxnSpPr>
            <a:stCxn id="17" idx="3"/>
          </p:cNvCxnSpPr>
          <p:nvPr/>
        </p:nvCxnSpPr>
        <p:spPr>
          <a:xfrm flipH="1">
            <a:off x="1382320" y="427958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63804" y="426834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959305" y="38196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24" name="Straight Connector 23"/>
          <p:cNvCxnSpPr>
            <a:stCxn id="22" idx="3"/>
            <a:endCxn id="35" idx="0"/>
          </p:cNvCxnSpPr>
          <p:nvPr/>
        </p:nvCxnSpPr>
        <p:spPr>
          <a:xfrm flipH="1">
            <a:off x="3583916" y="425181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5"/>
            <a:endCxn id="32" idx="0"/>
          </p:cNvCxnSpPr>
          <p:nvPr/>
        </p:nvCxnSpPr>
        <p:spPr>
          <a:xfrm>
            <a:off x="4391479" y="425181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595847" y="298028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" name="Oval 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29" name="Straight Connector 28"/>
          <p:cNvCxnSpPr>
            <a:stCxn id="27" idx="3"/>
            <a:endCxn id="44" idx="0"/>
          </p:cNvCxnSpPr>
          <p:nvPr/>
        </p:nvCxnSpPr>
        <p:spPr>
          <a:xfrm flipH="1">
            <a:off x="6098516" y="341245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48" idx="0"/>
          </p:cNvCxnSpPr>
          <p:nvPr/>
        </p:nvCxnSpPr>
        <p:spPr>
          <a:xfrm>
            <a:off x="7028021" y="339661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751477" y="4609408"/>
            <a:ext cx="506323" cy="506323"/>
            <a:chOff x="3733800" y="2008277"/>
            <a:chExt cx="506323" cy="506323"/>
          </a:xfrm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16</a:t>
              </a:r>
              <a:endParaRPr lang="en-AU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0754" y="4658531"/>
            <a:ext cx="506323" cy="506323"/>
            <a:chOff x="3733800" y="2008277"/>
            <a:chExt cx="506323" cy="506323"/>
          </a:xfrm>
        </p:grpSpPr>
        <p:sp>
          <p:nvSpPr>
            <p:cNvPr id="35" name="Oval 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13077" y="4658531"/>
            <a:ext cx="506323" cy="506323"/>
            <a:chOff x="3733800" y="2008277"/>
            <a:chExt cx="506323" cy="506323"/>
          </a:xfrm>
        </p:grpSpPr>
        <p:sp>
          <p:nvSpPr>
            <p:cNvPr id="38" name="Oval 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0954" y="468560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1" name="Oval 4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12</a:t>
              </a:r>
              <a:endParaRPr lang="en-AU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45354" y="3820331"/>
            <a:ext cx="506323" cy="506323"/>
            <a:chOff x="3733800" y="2008277"/>
            <a:chExt cx="506323" cy="506323"/>
          </a:xfrm>
        </p:grpSpPr>
        <p:sp>
          <p:nvSpPr>
            <p:cNvPr id="44" name="Oval 4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94677" y="3820331"/>
            <a:ext cx="506323" cy="506323"/>
            <a:chOff x="3733800" y="2008277"/>
            <a:chExt cx="506323" cy="506323"/>
          </a:xfrm>
        </p:grpSpPr>
        <p:sp>
          <p:nvSpPr>
            <p:cNvPr id="47" name="Oval 4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18741"/>
              </p:ext>
            </p:extLst>
          </p:nvPr>
        </p:nvGraphicFramePr>
        <p:xfrm>
          <a:off x="1417727" y="56743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62200"/>
              </p:ext>
            </p:extLst>
          </p:nvPr>
        </p:nvGraphicFramePr>
        <p:xfrm>
          <a:off x="1417727" y="610616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271075" y="2308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52" name="TextBox 51"/>
          <p:cNvSpPr txBox="1"/>
          <p:nvPr/>
        </p:nvSpPr>
        <p:spPr>
          <a:xfrm>
            <a:off x="2517834" y="3048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6227803" y="30564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1368604" y="3933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5" name="TextBox 54"/>
          <p:cNvSpPr txBox="1"/>
          <p:nvPr/>
        </p:nvSpPr>
        <p:spPr>
          <a:xfrm>
            <a:off x="3588145" y="3933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56" name="TextBox 55"/>
          <p:cNvSpPr txBox="1"/>
          <p:nvPr/>
        </p:nvSpPr>
        <p:spPr>
          <a:xfrm>
            <a:off x="5506356" y="3881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57" name="TextBox 56"/>
          <p:cNvSpPr txBox="1"/>
          <p:nvPr/>
        </p:nvSpPr>
        <p:spPr>
          <a:xfrm>
            <a:off x="7102170" y="3881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58" name="TextBox 57"/>
          <p:cNvSpPr txBox="1"/>
          <p:nvPr/>
        </p:nvSpPr>
        <p:spPr>
          <a:xfrm>
            <a:off x="808048" y="48987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59" name="TextBox 58"/>
          <p:cNvSpPr txBox="1"/>
          <p:nvPr/>
        </p:nvSpPr>
        <p:spPr>
          <a:xfrm>
            <a:off x="1988477" y="47270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60" name="TextBox 59"/>
          <p:cNvSpPr txBox="1"/>
          <p:nvPr/>
        </p:nvSpPr>
        <p:spPr>
          <a:xfrm>
            <a:off x="2911654" y="47599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61" name="TextBox 60"/>
          <p:cNvSpPr txBox="1"/>
          <p:nvPr/>
        </p:nvSpPr>
        <p:spPr>
          <a:xfrm>
            <a:off x="4376573" y="469542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97580" y="5685724"/>
            <a:ext cx="5185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16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69883" y="5685724"/>
            <a:ext cx="5185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21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61046" y="5764160"/>
            <a:ext cx="358954" cy="255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23733" y="5726668"/>
            <a:ext cx="5185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07172" y="5742570"/>
            <a:ext cx="358954" cy="255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9400" y="5726668"/>
            <a:ext cx="5185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21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62606" y="5726668"/>
            <a:ext cx="5185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20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57400" y="5715000"/>
            <a:ext cx="5185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18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40230" y="5726668"/>
            <a:ext cx="5185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17</a:t>
            </a:r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1421701" y="6027760"/>
            <a:ext cx="6326137" cy="21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3"/>
          <p:cNvSpPr txBox="1">
            <a:spLocks/>
          </p:cNvSpPr>
          <p:nvPr/>
        </p:nvSpPr>
        <p:spPr>
          <a:xfrm>
            <a:off x="6570389" y="1395485"/>
            <a:ext cx="2760981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complexity?</a:t>
            </a:r>
          </a:p>
          <a:p>
            <a:pPr marL="0" indent="0">
              <a:buFont typeface="Wingdings 2"/>
              <a:buNone/>
            </a:pPr>
            <a:r>
              <a:rPr lang="en-AU" sz="1800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Complexity?</a:t>
            </a:r>
          </a:p>
          <a:p>
            <a:pPr marL="0" indent="0">
              <a:buFont typeface="Wingdings 2"/>
              <a:buNone/>
            </a:pPr>
            <a:r>
              <a:rPr lang="en-AU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Is this version stable?</a:t>
            </a:r>
            <a:endParaRPr lang="en-AU" sz="1800" b="1" dirty="0" smtClean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0" y="2438400"/>
            <a:ext cx="647626" cy="0"/>
          </a:xfrm>
          <a:prstGeom prst="straightConnector1">
            <a:avLst/>
          </a:prstGeom>
          <a:ln w="825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0" y="1864058"/>
            <a:ext cx="647626" cy="0"/>
          </a:xfrm>
          <a:prstGeom prst="straightConnector1">
            <a:avLst/>
          </a:prstGeom>
          <a:ln w="825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7789E-6 L -0.02222 -0.3420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1711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-0.34204 L 0.19445 -0.2421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499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6762E-6 L -0.20834 -0.099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499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6559E-6 L 0.13316 -0.3492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-1746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0111 L 0.18125 -0.1045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4672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16 -0.34921 L -0.05017 -0.2493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-0.00648 L -0.11684 -0.1334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72" y="-636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17 -0.24931 L 0.07483 -0.1161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666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4" grpId="0" animBg="1"/>
      <p:bldP spid="65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Divide and Conquer Sorting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3" name="Content Placeholder 6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 smtClean="0">
                <a:latin typeface="CMSS10"/>
              </a:rPr>
              <a:t>Divide and Conquer Paradigm</a:t>
            </a:r>
          </a:p>
          <a:p>
            <a:r>
              <a:rPr lang="en-AU" sz="2800" dirty="0" smtClean="0">
                <a:solidFill>
                  <a:srgbClr val="00B050"/>
                </a:solidFill>
                <a:latin typeface="CMSS10"/>
              </a:rPr>
              <a:t>Divide</a:t>
            </a:r>
            <a:r>
              <a:rPr lang="en-AU" sz="2800" dirty="0" smtClean="0">
                <a:latin typeface="CMSS10"/>
              </a:rPr>
              <a:t> the problem </a:t>
            </a:r>
            <a:r>
              <a:rPr lang="en-AU" sz="2800" dirty="0">
                <a:latin typeface="CMSS10"/>
              </a:rPr>
              <a:t>into </a:t>
            </a:r>
            <a:r>
              <a:rPr lang="en-AU" sz="2800" dirty="0" smtClean="0">
                <a:latin typeface="CMSS10"/>
              </a:rPr>
              <a:t>smaller </a:t>
            </a:r>
            <a:r>
              <a:rPr lang="en-AU" sz="2800" dirty="0">
                <a:latin typeface="CMSS10"/>
              </a:rPr>
              <a:t>sub-problems</a:t>
            </a:r>
          </a:p>
          <a:p>
            <a:r>
              <a:rPr lang="en-AU" sz="2800" dirty="0" smtClean="0">
                <a:solidFill>
                  <a:srgbClr val="00B050"/>
                </a:solidFill>
                <a:latin typeface="CMSS10"/>
              </a:rPr>
              <a:t>Conquer</a:t>
            </a:r>
            <a:r>
              <a:rPr lang="en-AU" sz="2800" dirty="0" smtClean="0">
                <a:latin typeface="CMSS10"/>
              </a:rPr>
              <a:t> (solve) each sub-problem </a:t>
            </a:r>
            <a:endParaRPr lang="en-AU" sz="2800" dirty="0">
              <a:latin typeface="CMSS10"/>
            </a:endParaRPr>
          </a:p>
          <a:p>
            <a:r>
              <a:rPr lang="en-AU" sz="2800" dirty="0" smtClean="0">
                <a:solidFill>
                  <a:srgbClr val="00B050"/>
                </a:solidFill>
                <a:latin typeface="CMSS10"/>
              </a:rPr>
              <a:t>Combine</a:t>
            </a:r>
            <a:r>
              <a:rPr lang="en-AU" sz="2800" dirty="0" smtClean="0">
                <a:latin typeface="CMSS10"/>
              </a:rPr>
              <a:t> </a:t>
            </a:r>
            <a:r>
              <a:rPr lang="en-AU" sz="2800" dirty="0">
                <a:latin typeface="CMSS10"/>
              </a:rPr>
              <a:t>the </a:t>
            </a:r>
            <a:r>
              <a:rPr lang="en-AU" sz="2800" dirty="0" smtClean="0">
                <a:latin typeface="CMSS10"/>
              </a:rPr>
              <a:t>results</a:t>
            </a:r>
          </a:p>
          <a:p>
            <a:pPr marL="0" indent="0">
              <a:buNone/>
            </a:pPr>
            <a:endParaRPr lang="en-AU" sz="2800" dirty="0" smtClean="0">
              <a:latin typeface="CMSS10"/>
            </a:endParaRPr>
          </a:p>
          <a:p>
            <a:pPr marL="0" indent="0">
              <a:buNone/>
            </a:pPr>
            <a:r>
              <a:rPr lang="en-AU" sz="2800" dirty="0" smtClean="0">
                <a:latin typeface="CMSS10"/>
              </a:rPr>
              <a:t>Divide and Conquer Sorting Algorithms</a:t>
            </a:r>
          </a:p>
          <a:p>
            <a:r>
              <a:rPr lang="en-AU" sz="2800" dirty="0" smtClean="0">
                <a:latin typeface="CMSS10"/>
              </a:rPr>
              <a:t>Merge Sort</a:t>
            </a:r>
          </a:p>
          <a:p>
            <a:r>
              <a:rPr lang="en-AU" sz="2800" dirty="0" smtClean="0">
                <a:latin typeface="CMSS10"/>
              </a:rPr>
              <a:t>Quick Sort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Merge Sort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799"/>
            <a:ext cx="5715000" cy="3429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Merge Function: Merging two sorted arrays</a:t>
            </a:r>
          </a:p>
          <a:p>
            <a:pPr marL="0" indent="0">
              <a:buNone/>
            </a:pP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j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j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j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 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answer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.append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answer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.append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(b[ j ])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answer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.append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answer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.append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(b[ j ]);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41681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81600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858000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97919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153400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105400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745319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54919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94838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50319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791200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305800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16454" y="3124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582146" y="30874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b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00800" y="532693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answer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5023514" y="1295400"/>
            <a:ext cx="3891886" cy="1828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= O(|a| + |b|)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highlight>
                  <a:srgbClr val="FFFFFF"/>
                </a:highlight>
              </a:rPr>
              <a:t>Is this </a:t>
            </a: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In-place?</a:t>
            </a: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Is this version of merging stable?</a:t>
            </a:r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Merge Sort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799"/>
            <a:ext cx="5715000" cy="3429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Merge Function: Merging two sorted arrays</a:t>
            </a:r>
          </a:p>
          <a:p>
            <a:pPr marL="0" indent="0">
              <a:buNone/>
            </a:pP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j </a:t>
            </a:r>
            <a:r>
              <a:rPr lang="en-AU" sz="18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800" b="1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j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j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 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answer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.append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answer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.append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(b[ j ])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answer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.append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answer</a:t>
            </a:r>
            <a:r>
              <a:rPr lang="en-AU" sz="18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.append</a:t>
            </a:r>
            <a:r>
              <a:rPr lang="en-AU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(b[ j ]);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41681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81600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858000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97919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153400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105400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745319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54919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94838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50319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791200" y="3733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305800" y="4953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16454" y="3124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582146" y="30874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b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00800" y="532693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answer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5023514" y="1295400"/>
            <a:ext cx="3891886" cy="1828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= O(|a| + |b|) 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Note: Merge Function (hence Merge Sort) is not in-place 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F0"/>
                </a:solidFill>
                <a:highlight>
                  <a:srgbClr val="FFFFFF"/>
                </a:highlight>
              </a:rPr>
              <a:t>Is this version of merging stable?</a:t>
            </a:r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43000" y="2057400"/>
            <a:ext cx="1981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7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Stable sorting algorithms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 sorting algorithm is called stable if it maintains the relative ordering of elements that have equal keys.</a:t>
            </a:r>
          </a:p>
          <a:p>
            <a:pPr marL="0" indent="0">
              <a:buNone/>
            </a:pPr>
            <a:endParaRPr lang="en-AU" sz="2400" dirty="0" smtClean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43928"/>
              </p:ext>
            </p:extLst>
          </p:nvPr>
        </p:nvGraphicFramePr>
        <p:xfrm>
          <a:off x="2057400" y="2590800"/>
          <a:ext cx="6095999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2946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FF00"/>
                          </a:solidFill>
                        </a:rPr>
                        <a:t>Marks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75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Name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Alice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Bill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John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Geoff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Leo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Maria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25908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Input 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800600" y="35052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14766"/>
              </p:ext>
            </p:extLst>
          </p:nvPr>
        </p:nvGraphicFramePr>
        <p:xfrm>
          <a:off x="2209800" y="4572000"/>
          <a:ext cx="6095999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2946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FFFF00"/>
                          </a:solidFill>
                        </a:rPr>
                        <a:t>Marks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Name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John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Bill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Maria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Alice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Leo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Geoff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464820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Output 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101" y="3505200"/>
            <a:ext cx="584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Sort on Marks using a stable algorithm 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300218"/>
            <a:ext cx="9514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70C0"/>
                </a:solidFill>
              </a:rPr>
              <a:t>Note: Output is sorted on marks then names.</a:t>
            </a:r>
            <a:r>
              <a:rPr lang="en-AU" sz="2400" dirty="0" smtClean="0">
                <a:solidFill>
                  <a:srgbClr val="0070C0"/>
                </a:solidFill>
              </a:rPr>
              <a:t/>
            </a:r>
            <a:br>
              <a:rPr lang="en-AU" sz="2400" dirty="0" smtClean="0">
                <a:solidFill>
                  <a:srgbClr val="0070C0"/>
                </a:solidFill>
              </a:rPr>
            </a:br>
            <a:r>
              <a:rPr lang="en-AU" sz="2000" dirty="0" smtClean="0">
                <a:solidFill>
                  <a:srgbClr val="0070C0"/>
                </a:solidFill>
              </a:rPr>
              <a:t>Unstable sorting cannot guarantee this (e.g., Maria may appear before Bill)</a:t>
            </a:r>
          </a:p>
          <a:p>
            <a:r>
              <a:rPr lang="en-AU" sz="2000" dirty="0" smtClean="0">
                <a:solidFill>
                  <a:srgbClr val="0070C0"/>
                </a:solidFill>
              </a:rPr>
              <a:t>Selection sort is unstable. Insertion sort is stable!</a:t>
            </a:r>
            <a:endParaRPr lang="en-AU" sz="2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1" y="1981200"/>
            <a:ext cx="384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Input is sorted by names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/>
      <p:bldP spid="13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Merge Sort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3" name="Content Placeholder 6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Divide Step</a:t>
            </a:r>
          </a:p>
          <a:p>
            <a:r>
              <a:rPr lang="en-AU" sz="2000" dirty="0" smtClean="0"/>
              <a:t>If array size is 0 or 1</a:t>
            </a:r>
          </a:p>
          <a:p>
            <a:pPr lvl="1"/>
            <a:r>
              <a:rPr lang="en-AU" sz="2000" dirty="0" smtClean="0">
                <a:solidFill>
                  <a:schemeClr val="tx1"/>
                </a:solidFill>
              </a:rPr>
              <a:t>return it</a:t>
            </a:r>
          </a:p>
          <a:p>
            <a:r>
              <a:rPr lang="en-AU" sz="2000" dirty="0" smtClean="0"/>
              <a:t>Else</a:t>
            </a:r>
          </a:p>
          <a:p>
            <a:pPr lvl="1"/>
            <a:r>
              <a:rPr lang="en-AU" sz="2000" dirty="0" smtClean="0">
                <a:solidFill>
                  <a:schemeClr val="tx1"/>
                </a:solidFill>
              </a:rPr>
              <a:t> divide it into two subarrays of (almost) equal size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Conquer Step</a:t>
            </a:r>
          </a:p>
          <a:p>
            <a:r>
              <a:rPr lang="en-AU" sz="2000" dirty="0" smtClean="0"/>
              <a:t>Recursively sort the two subarrays 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Combine Step 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sz="2000" dirty="0" smtClean="0"/>
              <a:t>Combine the elements by merging the two sorted arrays</a:t>
            </a:r>
            <a:endParaRPr lang="en-AU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58420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366926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Source: wikimedia.org</a:t>
            </a:r>
            <a:endParaRPr lang="en-AU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11355" y="5510287"/>
            <a:ext cx="2760981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Is Merge Sort stable?</a:t>
            </a:r>
            <a:endParaRPr lang="en-AU" sz="1800" b="1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711354" y="5891287"/>
            <a:ext cx="2760981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Is Merge Sort in-place?</a:t>
            </a:r>
            <a:endParaRPr lang="en-AU" sz="1800" b="1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Complexity of Merge Sort</a:t>
            </a:r>
            <a:endParaRPr lang="en-AU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31818"/>
              </p:ext>
            </p:extLst>
          </p:nvPr>
        </p:nvGraphicFramePr>
        <p:xfrm>
          <a:off x="3283360" y="133478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/>
                <a:gridCol w="382210"/>
                <a:gridCol w="382210"/>
                <a:gridCol w="382210"/>
                <a:gridCol w="382210"/>
                <a:gridCol w="382210"/>
                <a:gridCol w="382210"/>
                <a:gridCol w="38221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90872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2668" y="191084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4876" y="191084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77532"/>
              </p:ext>
            </p:extLst>
          </p:nvPr>
        </p:nvGraphicFramePr>
        <p:xfrm>
          <a:off x="1480500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10512"/>
              </p:ext>
            </p:extLst>
          </p:nvPr>
        </p:nvGraphicFramePr>
        <p:xfrm>
          <a:off x="5681005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1228472" y="302696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60620" y="302696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07079" y="306297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9227" y="306297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39904"/>
              </p:ext>
            </p:extLst>
          </p:nvPr>
        </p:nvGraphicFramePr>
        <p:xfrm>
          <a:off x="2944810" y="364000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04585"/>
              </p:ext>
            </p:extLst>
          </p:nvPr>
        </p:nvGraphicFramePr>
        <p:xfrm>
          <a:off x="795004" y="359576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74782"/>
              </p:ext>
            </p:extLst>
          </p:nvPr>
        </p:nvGraphicFramePr>
        <p:xfrm>
          <a:off x="4973611" y="368425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61295"/>
              </p:ext>
            </p:extLst>
          </p:nvPr>
        </p:nvGraphicFramePr>
        <p:xfrm>
          <a:off x="7252878" y="366950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795004" y="408075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80872" y="408075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78857"/>
              </p:ext>
            </p:extLst>
          </p:nvPr>
        </p:nvGraphicFramePr>
        <p:xfrm>
          <a:off x="539552" y="46406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52130"/>
              </p:ext>
            </p:extLst>
          </p:nvPr>
        </p:nvGraphicFramePr>
        <p:xfrm>
          <a:off x="1501949" y="464714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2883236" y="411103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69104" y="411103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42892"/>
              </p:ext>
            </p:extLst>
          </p:nvPr>
        </p:nvGraphicFramePr>
        <p:xfrm>
          <a:off x="2627784" y="46708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52991"/>
              </p:ext>
            </p:extLst>
          </p:nvPr>
        </p:nvGraphicFramePr>
        <p:xfrm>
          <a:off x="3590181" y="467743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4935464" y="414309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21332" y="414309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22137"/>
              </p:ext>
            </p:extLst>
          </p:nvPr>
        </p:nvGraphicFramePr>
        <p:xfrm>
          <a:off x="4680012" y="47029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01681"/>
              </p:ext>
            </p:extLst>
          </p:nvPr>
        </p:nvGraphicFramePr>
        <p:xfrm>
          <a:off x="5642409" y="470948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203716" y="410708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789584" y="410708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71350"/>
              </p:ext>
            </p:extLst>
          </p:nvPr>
        </p:nvGraphicFramePr>
        <p:xfrm>
          <a:off x="6948264" y="46669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39743"/>
              </p:ext>
            </p:extLst>
          </p:nvPr>
        </p:nvGraphicFramePr>
        <p:xfrm>
          <a:off x="7910661" y="46734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120013" y="3587816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O(N)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77200" y="245090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O(N)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7200" y="1219200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O(N)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800" y="5334000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</a:rPr>
              <a:t>Height: O(log N)</a:t>
            </a:r>
          </a:p>
          <a:p>
            <a:r>
              <a:rPr lang="en-AU" sz="2000" dirty="0" smtClean="0">
                <a:solidFill>
                  <a:srgbClr val="FF0000"/>
                </a:solidFill>
              </a:rPr>
              <a:t>Worst-case complexity: O(N log N)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5512606" y="5345373"/>
            <a:ext cx="3404441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Best-case time complexity?</a:t>
            </a:r>
            <a:br>
              <a:rPr lang="en-AU" sz="1800" dirty="0" smtClean="0">
                <a:highlight>
                  <a:srgbClr val="FFFFFF"/>
                </a:highlight>
              </a:rPr>
            </a:br>
            <a:r>
              <a:rPr lang="en-AU" sz="1800" dirty="0" smtClean="0">
                <a:highlight>
                  <a:srgbClr val="FFFFFF"/>
                </a:highlight>
              </a:rPr>
              <a:t>Average-case time complexity?</a:t>
            </a:r>
          </a:p>
          <a:p>
            <a:pPr lvl="1"/>
            <a:endParaRPr lang="en-AU" sz="13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 smtClean="0"/>
              <a:t>Quicksort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Choose a pivot p</a:t>
            </a:r>
          </a:p>
          <a:p>
            <a:r>
              <a:rPr lang="en-AU" sz="2400" dirty="0" smtClean="0"/>
              <a:t>Partition the array in two sub-arrays w.r.t. p</a:t>
            </a:r>
          </a:p>
          <a:p>
            <a:pPr lvl="1"/>
            <a:r>
              <a:rPr lang="en-AU" sz="2400" dirty="0" smtClean="0"/>
              <a:t>LEFT </a:t>
            </a:r>
            <a:r>
              <a:rPr lang="en-AU" sz="2400" dirty="0" smtClean="0">
                <a:sym typeface="Wingdings" pitchFamily="2" charset="2"/>
              </a:rPr>
              <a:t> elements smaller than or equal to p</a:t>
            </a:r>
            <a:endParaRPr lang="en-AU" sz="2400" dirty="0" smtClean="0"/>
          </a:p>
          <a:p>
            <a:pPr lvl="1"/>
            <a:r>
              <a:rPr lang="en-AU" sz="2400" dirty="0" smtClean="0"/>
              <a:t>RIGHT </a:t>
            </a:r>
            <a:r>
              <a:rPr lang="en-AU" sz="2400" dirty="0" smtClean="0">
                <a:sym typeface="Wingdings" pitchFamily="2" charset="2"/>
              </a:rPr>
              <a:t> elements greater than p</a:t>
            </a:r>
            <a:endParaRPr lang="en-AU" sz="2400" dirty="0" smtClean="0"/>
          </a:p>
          <a:p>
            <a:r>
              <a:rPr lang="en-AU" sz="2400" dirty="0" err="1" smtClean="0"/>
              <a:t>QuickSort</a:t>
            </a:r>
            <a:r>
              <a:rPr lang="en-AU" sz="2400" dirty="0" smtClean="0"/>
              <a:t>(LEFT)</a:t>
            </a:r>
          </a:p>
          <a:p>
            <a:r>
              <a:rPr lang="en-AU" sz="2400" dirty="0" err="1" smtClean="0"/>
              <a:t>QuickSort</a:t>
            </a:r>
            <a:r>
              <a:rPr lang="en-AU" sz="2400" dirty="0" smtClean="0"/>
              <a:t>(RIGHT)</a:t>
            </a:r>
            <a:endParaRPr lang="en-AU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85241"/>
              </p:ext>
            </p:extLst>
          </p:nvPr>
        </p:nvGraphicFramePr>
        <p:xfrm>
          <a:off x="2411760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84897"/>
              </p:ext>
            </p:extLst>
          </p:nvPr>
        </p:nvGraphicFramePr>
        <p:xfrm>
          <a:off x="4310261" y="4719424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4057"/>
              </p:ext>
            </p:extLst>
          </p:nvPr>
        </p:nvGraphicFramePr>
        <p:xfrm>
          <a:off x="2418631" y="4719286"/>
          <a:ext cx="14332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8059"/>
              </p:ext>
            </p:extLst>
          </p:nvPr>
        </p:nvGraphicFramePr>
        <p:xfrm>
          <a:off x="3842209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4855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16200000">
            <a:off x="3810054" y="5495801"/>
            <a:ext cx="582339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3321571" y="59039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sorted position</a:t>
            </a:r>
            <a:endParaRPr lang="en-AU" dirty="0"/>
          </a:p>
        </p:txBody>
      </p:sp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04826"/>
              </p:ext>
            </p:extLst>
          </p:nvPr>
        </p:nvGraphicFramePr>
        <p:xfrm>
          <a:off x="3862341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963"/>
              </p:ext>
            </p:extLst>
          </p:nvPr>
        </p:nvGraphicFramePr>
        <p:xfrm>
          <a:off x="2419448" y="471928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72364"/>
              </p:ext>
            </p:extLst>
          </p:nvPr>
        </p:nvGraphicFramePr>
        <p:xfrm>
          <a:off x="2429052" y="4725144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62461"/>
              </p:ext>
            </p:extLst>
          </p:nvPr>
        </p:nvGraphicFramePr>
        <p:xfrm>
          <a:off x="2411760" y="4718430"/>
          <a:ext cx="477763" cy="36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36661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12065"/>
              </p:ext>
            </p:extLst>
          </p:nvPr>
        </p:nvGraphicFramePr>
        <p:xfrm>
          <a:off x="3374157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12024"/>
              </p:ext>
            </p:extLst>
          </p:nvPr>
        </p:nvGraphicFramePr>
        <p:xfrm>
          <a:off x="2408920" y="4725144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29963"/>
              </p:ext>
            </p:extLst>
          </p:nvPr>
        </p:nvGraphicFramePr>
        <p:xfrm>
          <a:off x="8458262" y="416382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49257" y="4154576"/>
            <a:ext cx="8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</a:t>
            </a:r>
            <a:r>
              <a:rPr lang="en-AU" dirty="0" smtClean="0"/>
              <a:t>ivot</a:t>
            </a:r>
            <a:endParaRPr lang="en-AU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95063"/>
              </p:ext>
            </p:extLst>
          </p:nvPr>
        </p:nvGraphicFramePr>
        <p:xfrm>
          <a:off x="8460432" y="464741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553200" y="4638170"/>
            <a:ext cx="20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Sorted position</a:t>
            </a:r>
            <a:endParaRPr lang="en-AU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45088"/>
              </p:ext>
            </p:extLst>
          </p:nvPr>
        </p:nvGraphicFramePr>
        <p:xfrm>
          <a:off x="8450721" y="515147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543801" y="5142226"/>
            <a:ext cx="9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Others</a:t>
            </a:r>
            <a:endParaRPr lang="en-AU" dirty="0"/>
          </a:p>
        </p:txBody>
      </p:sp>
      <p:sp>
        <p:nvSpPr>
          <p:cNvPr id="58" name="Rectangle 57"/>
          <p:cNvSpPr/>
          <p:nvPr/>
        </p:nvSpPr>
        <p:spPr>
          <a:xfrm>
            <a:off x="503548" y="1772816"/>
            <a:ext cx="6552728" cy="12601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/>
          <p:cNvSpPr txBox="1"/>
          <p:nvPr/>
        </p:nvSpPr>
        <p:spPr>
          <a:xfrm>
            <a:off x="6477000" y="894425"/>
            <a:ext cx="274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Partitioning</a:t>
            </a:r>
            <a:endParaRPr lang="en-AU" sz="3200" dirty="0"/>
          </a:p>
        </p:txBody>
      </p:sp>
      <p:sp>
        <p:nvSpPr>
          <p:cNvPr id="60" name="Down Arrow 59"/>
          <p:cNvSpPr/>
          <p:nvPr/>
        </p:nvSpPr>
        <p:spPr>
          <a:xfrm rot="1978630">
            <a:off x="7216795" y="1377250"/>
            <a:ext cx="296490" cy="791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/>
      <p:bldP spid="27" grpId="1"/>
      <p:bldP spid="29" grpId="0" animBg="1"/>
      <p:bldP spid="29" grpId="1" animBg="1"/>
      <p:bldP spid="30" grpId="0" animBg="1"/>
      <p:bldP spid="30" grpId="1" animBg="1"/>
      <p:bldP spid="58" grpId="0" animBg="1"/>
      <p:bldP spid="59" grpId="0"/>
      <p:bldP spid="6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9749" cy="1143000"/>
          </a:xfrm>
        </p:spPr>
        <p:txBody>
          <a:bodyPr/>
          <a:lstStyle/>
          <a:p>
            <a:r>
              <a:rPr lang="en-AU" dirty="0" smtClean="0"/>
              <a:t>Partitioning: An out-of-place 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 smtClean="0"/>
              <a:t>Initialize two lists LEFT and RIGHT</a:t>
            </a:r>
          </a:p>
          <a:p>
            <a:r>
              <a:rPr lang="en-AU" sz="2000" dirty="0" smtClean="0"/>
              <a:t>For each element e (except pivot)</a:t>
            </a:r>
          </a:p>
          <a:p>
            <a:pPr lvl="1"/>
            <a:r>
              <a:rPr lang="en-AU" sz="2000" dirty="0" smtClean="0"/>
              <a:t>If e </a:t>
            </a:r>
            <a:r>
              <a:rPr lang="en-AU" sz="2000" dirty="0"/>
              <a:t>≤</a:t>
            </a:r>
            <a:r>
              <a:rPr lang="en-AU" sz="2000" dirty="0" smtClean="0"/>
              <a:t> pivot</a:t>
            </a:r>
          </a:p>
          <a:p>
            <a:pPr lvl="2"/>
            <a:r>
              <a:rPr lang="en-AU" sz="2000" dirty="0" smtClean="0"/>
              <a:t>Insert e in LEFT</a:t>
            </a:r>
          </a:p>
          <a:p>
            <a:pPr lvl="1"/>
            <a:r>
              <a:rPr lang="en-AU" sz="2000" dirty="0" smtClean="0"/>
              <a:t>If e &gt; pivot</a:t>
            </a:r>
          </a:p>
          <a:p>
            <a:pPr lvl="2"/>
            <a:r>
              <a:rPr lang="en-AU" sz="2000" dirty="0" smtClean="0"/>
              <a:t>Insert e in RIGHT</a:t>
            </a:r>
          </a:p>
          <a:p>
            <a:r>
              <a:rPr lang="en-AU" sz="2000" dirty="0" smtClean="0"/>
              <a:t>Copy {LEFT, pivot, RIGHT} to the array</a:t>
            </a:r>
            <a:endParaRPr lang="en-AU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31428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64840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9481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LEFT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86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RIGHT</a:t>
            </a:r>
            <a:endParaRPr lang="en-AU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2893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75547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84552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5398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1621"/>
              </p:ext>
            </p:extLst>
          </p:nvPr>
        </p:nvGraphicFramePr>
        <p:xfrm>
          <a:off x="4314810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33225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84176"/>
              </p:ext>
            </p:extLst>
          </p:nvPr>
        </p:nvGraphicFramePr>
        <p:xfrm>
          <a:off x="5735268" y="410866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44888"/>
              </p:ext>
            </p:extLst>
          </p:nvPr>
        </p:nvGraphicFramePr>
        <p:xfrm>
          <a:off x="2415990" y="4719424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96440" y="5425325"/>
            <a:ext cx="725007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Pivot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32952" y="1752600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This is clearly not in-place.</a:t>
            </a:r>
            <a:b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</a:b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Will this result in stable sorting?</a:t>
            </a:r>
            <a:endParaRPr lang="en-AU" sz="1800" dirty="0" smtClean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4067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0226 0.09514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0.0963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0963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4.81481E-6 L -0.00086 -0.0891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848349" cy="1143000"/>
          </a:xfrm>
        </p:spPr>
        <p:txBody>
          <a:bodyPr/>
          <a:lstStyle/>
          <a:p>
            <a:r>
              <a:rPr lang="en-AU" dirty="0" smtClean="0"/>
              <a:t>Partitioning: An out-of-place 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 smtClean="0"/>
              <a:t>Initialize two lists LEFT and RIGHT</a:t>
            </a:r>
          </a:p>
          <a:p>
            <a:r>
              <a:rPr lang="en-AU" sz="2000" dirty="0" smtClean="0"/>
              <a:t>For each element e (except pivot)</a:t>
            </a:r>
          </a:p>
          <a:p>
            <a:pPr lvl="1"/>
            <a:r>
              <a:rPr lang="en-AU" sz="2000" dirty="0" smtClean="0"/>
              <a:t>If e </a:t>
            </a:r>
            <a:r>
              <a:rPr lang="en-AU" sz="2000" dirty="0"/>
              <a:t>≤</a:t>
            </a:r>
            <a:r>
              <a:rPr lang="en-AU" sz="2000" dirty="0" smtClean="0"/>
              <a:t> pivot</a:t>
            </a:r>
          </a:p>
          <a:p>
            <a:pPr lvl="2"/>
            <a:r>
              <a:rPr lang="en-AU" sz="2000" dirty="0" smtClean="0"/>
              <a:t>Insert e in LEFT</a:t>
            </a:r>
          </a:p>
          <a:p>
            <a:pPr lvl="1"/>
            <a:r>
              <a:rPr lang="en-AU" sz="2000" dirty="0" smtClean="0"/>
              <a:t>If e &gt; pivot</a:t>
            </a:r>
          </a:p>
          <a:p>
            <a:pPr lvl="2"/>
            <a:r>
              <a:rPr lang="en-AU" sz="2000" dirty="0" smtClean="0"/>
              <a:t>Insert e in RIGHT</a:t>
            </a:r>
          </a:p>
          <a:p>
            <a:r>
              <a:rPr lang="en-AU" sz="2000" dirty="0" smtClean="0"/>
              <a:t>Copy {LEFT, pivot, RIGHT} to the array</a:t>
            </a:r>
            <a:endParaRPr lang="en-AU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80642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0280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5937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LEFT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4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RIGHT</a:t>
            </a:r>
            <a:endParaRPr lang="en-AU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36101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23703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28717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43696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10286"/>
              </p:ext>
            </p:extLst>
          </p:nvPr>
        </p:nvGraphicFramePr>
        <p:xfrm>
          <a:off x="4314810" y="41027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91923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84215"/>
              </p:ext>
            </p:extLst>
          </p:nvPr>
        </p:nvGraphicFramePr>
        <p:xfrm>
          <a:off x="5735268" y="41027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21055" y="5500710"/>
            <a:ext cx="875778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6019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Pivot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32952" y="1752600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This version is unstable but it can be made stable!</a:t>
            </a:r>
            <a:endParaRPr lang="en-AU" sz="1800" dirty="0" smtClean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65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64292E-7 L 0.10208 0.0973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48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36633E-6 L 0.04913 0.0966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4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765E-6 L -0.26163 0.093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0" y="4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 smtClean="0"/>
              <a:t>Partitioning: A stable 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43000"/>
            <a:ext cx="8229600" cy="2808312"/>
          </a:xfrm>
        </p:spPr>
        <p:txBody>
          <a:bodyPr>
            <a:normAutofit fontScale="92500" lnSpcReduction="10000"/>
          </a:bodyPr>
          <a:lstStyle/>
          <a:p>
            <a:r>
              <a:rPr lang="en-AU" sz="1600" dirty="0"/>
              <a:t>Initialize two lists LEFT and RIGHT</a:t>
            </a:r>
          </a:p>
          <a:p>
            <a:r>
              <a:rPr lang="en-AU" sz="1600" dirty="0"/>
              <a:t>For each element e (except pivot)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If e </a:t>
            </a:r>
            <a:r>
              <a:rPr lang="en-AU" sz="1800" dirty="0">
                <a:solidFill>
                  <a:schemeClr val="tx1"/>
                </a:solidFill>
                <a:cs typeface="Arial"/>
              </a:rPr>
              <a:t>≤</a:t>
            </a:r>
            <a:r>
              <a:rPr lang="en-AU" sz="1800" dirty="0">
                <a:solidFill>
                  <a:schemeClr val="tx1"/>
                </a:solidFill>
              </a:rPr>
              <a:t> pivot</a:t>
            </a:r>
          </a:p>
          <a:p>
            <a:pPr lvl="2"/>
            <a:r>
              <a:rPr lang="en-AU" sz="1800" dirty="0">
                <a:solidFill>
                  <a:srgbClr val="FF0000"/>
                </a:solidFill>
              </a:rPr>
              <a:t>If e == pivot and </a:t>
            </a:r>
            <a:r>
              <a:rPr lang="en-AU" sz="1800" dirty="0" err="1">
                <a:solidFill>
                  <a:srgbClr val="FF0000"/>
                </a:solidFill>
              </a:rPr>
              <a:t>e.index</a:t>
            </a:r>
            <a:r>
              <a:rPr lang="en-AU" sz="1800" dirty="0">
                <a:solidFill>
                  <a:srgbClr val="FF0000"/>
                </a:solidFill>
              </a:rPr>
              <a:t> &gt; </a:t>
            </a:r>
            <a:r>
              <a:rPr lang="en-AU" sz="1800" dirty="0" err="1">
                <a:solidFill>
                  <a:srgbClr val="FF0000"/>
                </a:solidFill>
              </a:rPr>
              <a:t>pivot.index</a:t>
            </a:r>
            <a:endParaRPr lang="en-AU" sz="1800" dirty="0">
              <a:solidFill>
                <a:srgbClr val="FF0000"/>
              </a:solidFill>
            </a:endParaRPr>
          </a:p>
          <a:p>
            <a:pPr lvl="3"/>
            <a:r>
              <a:rPr lang="en-AU" sz="1800" dirty="0">
                <a:solidFill>
                  <a:schemeClr val="tx1"/>
                </a:solidFill>
              </a:rPr>
              <a:t>Insert e in RIGHT</a:t>
            </a:r>
          </a:p>
          <a:p>
            <a:pPr lvl="2"/>
            <a:r>
              <a:rPr lang="en-AU" sz="1800" dirty="0">
                <a:solidFill>
                  <a:srgbClr val="FF0000"/>
                </a:solidFill>
              </a:rPr>
              <a:t>Else</a:t>
            </a:r>
          </a:p>
          <a:p>
            <a:pPr lvl="3"/>
            <a:r>
              <a:rPr lang="en-AU" sz="1800" dirty="0">
                <a:solidFill>
                  <a:schemeClr val="tx1"/>
                </a:solidFill>
              </a:rPr>
              <a:t>Insert e in LEFT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If e &gt; pivot</a:t>
            </a:r>
          </a:p>
          <a:p>
            <a:pPr lvl="2"/>
            <a:r>
              <a:rPr lang="en-AU" sz="1600" dirty="0"/>
              <a:t>Insert e in RIGHT</a:t>
            </a:r>
            <a:endParaRPr lang="en-AU" sz="1100" dirty="0"/>
          </a:p>
          <a:p>
            <a:r>
              <a:rPr lang="en-AU" sz="16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17268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8555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8578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LEFT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4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RIGHT</a:t>
            </a:r>
            <a:endParaRPr lang="en-AU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41687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20283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36873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62519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33611"/>
              </p:ext>
            </p:extLst>
          </p:nvPr>
        </p:nvGraphicFramePr>
        <p:xfrm>
          <a:off x="4314810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45644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1892"/>
              </p:ext>
            </p:extLst>
          </p:nvPr>
        </p:nvGraphicFramePr>
        <p:xfrm>
          <a:off x="5735268" y="411639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21055" y="5500710"/>
            <a:ext cx="875778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6019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Pivot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0226 0.0951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0.0963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0963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 smtClean="0"/>
              <a:t>In-Place Partitioning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 err="1" smtClean="0"/>
              <a:t>num</a:t>
            </a:r>
            <a:r>
              <a:rPr lang="en-AU" sz="2000" dirty="0" smtClean="0"/>
              <a:t> </a:t>
            </a:r>
            <a:r>
              <a:rPr lang="en-AU" sz="2000" dirty="0" smtClean="0">
                <a:sym typeface="Wingdings" pitchFamily="2" charset="2"/>
              </a:rPr>
              <a:t></a:t>
            </a:r>
            <a:r>
              <a:rPr lang="en-AU" sz="2000" dirty="0" smtClean="0"/>
              <a:t> the number of elements smaller than or equal to pivot</a:t>
            </a:r>
          </a:p>
          <a:p>
            <a:r>
              <a:rPr lang="en-AU" sz="2000" dirty="0" smtClean="0"/>
              <a:t>Swap pivot with element at </a:t>
            </a:r>
            <a:r>
              <a:rPr lang="en-AU" sz="2000" dirty="0" err="1" smtClean="0"/>
              <a:t>num</a:t>
            </a:r>
            <a:endParaRPr lang="en-AU" sz="2000" dirty="0" smtClean="0"/>
          </a:p>
          <a:p>
            <a:r>
              <a:rPr lang="en-AU" sz="2000" dirty="0" smtClean="0"/>
              <a:t>Repeat until no bad element is found</a:t>
            </a:r>
          </a:p>
          <a:p>
            <a:pPr lvl="1"/>
            <a:r>
              <a:rPr lang="en-AU" sz="2000" dirty="0" smtClean="0"/>
              <a:t>Find a bad element (LBAD) on the L.H.S. of pivot</a:t>
            </a:r>
          </a:p>
          <a:p>
            <a:pPr lvl="1"/>
            <a:r>
              <a:rPr lang="en-AU" sz="2000" dirty="0" smtClean="0"/>
              <a:t>Find a bad element (RBAD) on the R.H.S. of pivot</a:t>
            </a:r>
          </a:p>
          <a:p>
            <a:pPr lvl="1"/>
            <a:r>
              <a:rPr lang="en-AU" sz="2000" dirty="0" smtClean="0"/>
              <a:t>Swap LBAD and RBAD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01831"/>
              </p:ext>
            </p:extLst>
          </p:nvPr>
        </p:nvGraphicFramePr>
        <p:xfrm>
          <a:off x="1148171" y="432623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57126"/>
              </p:ext>
            </p:extLst>
          </p:nvPr>
        </p:nvGraphicFramePr>
        <p:xfrm>
          <a:off x="2585607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21383"/>
              </p:ext>
            </p:extLst>
          </p:nvPr>
        </p:nvGraphicFramePr>
        <p:xfrm>
          <a:off x="3543858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54958"/>
              </p:ext>
            </p:extLst>
          </p:nvPr>
        </p:nvGraphicFramePr>
        <p:xfrm>
          <a:off x="2113409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40912"/>
              </p:ext>
            </p:extLst>
          </p:nvPr>
        </p:nvGraphicFramePr>
        <p:xfrm>
          <a:off x="1635646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2295922" y="5275499"/>
            <a:ext cx="1157342" cy="33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2275194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    </a:t>
            </a:r>
            <a:r>
              <a:rPr lang="en-AU" dirty="0" err="1" smtClean="0"/>
              <a:t>num</a:t>
            </a:r>
            <a:endParaRPr lang="en-AU" dirty="0"/>
          </a:p>
        </p:txBody>
      </p:sp>
      <p:sp>
        <p:nvSpPr>
          <p:cNvPr id="23" name="Right Arrow 22"/>
          <p:cNvSpPr/>
          <p:nvPr/>
        </p:nvSpPr>
        <p:spPr>
          <a:xfrm rot="16200000">
            <a:off x="959926" y="5122755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1066800" y="5651648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LBAD</a:t>
            </a:r>
            <a:endParaRPr lang="en-AU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4318548" y="5123063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4425422" y="5651956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BAD</a:t>
            </a:r>
            <a:endParaRPr lang="en-A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91755"/>
              </p:ext>
            </p:extLst>
          </p:nvPr>
        </p:nvGraphicFramePr>
        <p:xfrm>
          <a:off x="3543858" y="4332075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91111"/>
              </p:ext>
            </p:extLst>
          </p:nvPr>
        </p:nvGraphicFramePr>
        <p:xfrm>
          <a:off x="3063370" y="4332075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149413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sorted position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7544" y="1160748"/>
            <a:ext cx="7200800" cy="488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67544" y="2060848"/>
            <a:ext cx="7200800" cy="13681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7673157" y="116074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O(N</a:t>
            </a:r>
            <a:r>
              <a:rPr lang="en-AU" sz="28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73157" y="248331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O(N)</a:t>
            </a:r>
            <a:endParaRPr lang="en-AU" sz="28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53000"/>
              </p:ext>
            </p:extLst>
          </p:nvPr>
        </p:nvGraphicFramePr>
        <p:xfrm>
          <a:off x="2594607" y="432338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1708" y="4323380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1611259" y="4315650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519471" y="4323381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2077405" y="4315649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5683155" y="3995704"/>
            <a:ext cx="3216635" cy="10056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This partitioning algorithm is in-place but results in unstable sorting.</a:t>
            </a:r>
            <a:endParaRPr lang="en-AU" sz="1800" dirty="0" smtClean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1614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05139 1.11111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4.07407E-6 L 0.04201 4.07407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10729 -3.7037E-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 4.07407E-6 L -0.12049 4.07407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9 1.11111E-6 L 0.10261 1.11111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5 4.07407E-6 L 0.08924 4.07407E-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29 -3.7037E-7 L -0.15451 -3.7037E-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49 4.07407E-6 L -0.16771 4.07407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23" grpId="0" animBg="1"/>
      <p:bldP spid="23" grpId="1" animBg="1"/>
      <p:bldP spid="23" grpId="2" animBg="1"/>
      <p:bldP spid="24" grpId="0"/>
      <p:bldP spid="24" grpId="1"/>
      <p:bldP spid="24" grpId="2"/>
      <p:bldP spid="25" grpId="0" animBg="1"/>
      <p:bldP spid="25" grpId="1" animBg="1"/>
      <p:bldP spid="25" grpId="2" animBg="1"/>
      <p:bldP spid="26" grpId="0"/>
      <p:bldP spid="26" grpId="1"/>
      <p:bldP spid="26" grpId="2"/>
      <p:bldP spid="27" grpId="0"/>
      <p:bldP spid="27" grpId="1"/>
      <p:bldP spid="18" grpId="0" animBg="1"/>
      <p:bldP spid="19" grpId="0" animBg="1"/>
      <p:bldP spid="20" grpId="0"/>
      <p:bldP spid="21" grpId="0"/>
      <p:bldP spid="4" grpId="0" animBg="1"/>
      <p:bldP spid="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 smtClean="0"/>
              <a:t>In-Place Partitioning (Improved)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 smtClean="0"/>
              <a:t>Swap pivot with the right most element</a:t>
            </a:r>
          </a:p>
          <a:p>
            <a:r>
              <a:rPr lang="en-AU" sz="2000" dirty="0" smtClean="0"/>
              <a:t>LBAD points to the left most element</a:t>
            </a:r>
          </a:p>
          <a:p>
            <a:r>
              <a:rPr lang="en-AU" sz="2000" dirty="0" smtClean="0"/>
              <a:t>RBAD points to the second right most element</a:t>
            </a:r>
          </a:p>
          <a:p>
            <a:r>
              <a:rPr lang="en-AU" sz="2000" dirty="0" smtClean="0"/>
              <a:t>Repeat until LBAD and RBAD point to the same element</a:t>
            </a:r>
          </a:p>
          <a:p>
            <a:pPr lvl="1"/>
            <a:r>
              <a:rPr lang="en-AU" sz="2000" dirty="0"/>
              <a:t>Move LBAD towards right until it points to an element </a:t>
            </a:r>
            <a:r>
              <a:rPr lang="en-AU" sz="2000" dirty="0" smtClean="0"/>
              <a:t>e &gt; pivot</a:t>
            </a:r>
            <a:endParaRPr lang="en-AU" sz="2000" dirty="0"/>
          </a:p>
          <a:p>
            <a:pPr lvl="1"/>
            <a:r>
              <a:rPr lang="en-AU" sz="2000" dirty="0"/>
              <a:t>Move RBAD towards left until it points to an element e ≤ pivot</a:t>
            </a:r>
          </a:p>
          <a:p>
            <a:pPr lvl="1"/>
            <a:r>
              <a:rPr lang="en-AU" sz="2000" dirty="0"/>
              <a:t>Swap elements pointed by LBAD and </a:t>
            </a:r>
            <a:r>
              <a:rPr lang="en-AU" sz="2000" dirty="0" smtClean="0"/>
              <a:t>RBAD</a:t>
            </a:r>
          </a:p>
          <a:p>
            <a:r>
              <a:rPr lang="en-AU" sz="2000" dirty="0" smtClean="0"/>
              <a:t>Swap pivot with the element pointed by LBAD/RBAD</a:t>
            </a:r>
            <a:endParaRPr lang="en-AU" sz="2000" dirty="0"/>
          </a:p>
          <a:p>
            <a:endParaRPr lang="en-AU" sz="2000" dirty="0" smtClean="0"/>
          </a:p>
        </p:txBody>
      </p:sp>
      <p:sp>
        <p:nvSpPr>
          <p:cNvPr id="41" name="Right Arrow 40"/>
          <p:cNvSpPr/>
          <p:nvPr/>
        </p:nvSpPr>
        <p:spPr>
          <a:xfrm rot="16200000">
            <a:off x="3520392" y="5335478"/>
            <a:ext cx="1201492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ight Arrow 22"/>
          <p:cNvSpPr/>
          <p:nvPr/>
        </p:nvSpPr>
        <p:spPr>
          <a:xfrm rot="16200000">
            <a:off x="2194381" y="5122755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301255" y="5651648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LBAD</a:t>
            </a:r>
            <a:endParaRPr lang="en-AU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5084951" y="5123063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5191825" y="5651956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BAD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3419872" y="60572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sorted position</a:t>
            </a:r>
            <a:endParaRPr lang="en-AU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57227"/>
              </p:ext>
            </p:extLst>
          </p:nvPr>
        </p:nvGraphicFramePr>
        <p:xfrm>
          <a:off x="2382626" y="432623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48533"/>
              </p:ext>
            </p:extLst>
          </p:nvPr>
        </p:nvGraphicFramePr>
        <p:xfrm>
          <a:off x="4776190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6344"/>
              </p:ext>
            </p:extLst>
          </p:nvPr>
        </p:nvGraphicFramePr>
        <p:xfrm>
          <a:off x="5726967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94416"/>
              </p:ext>
            </p:extLst>
          </p:nvPr>
        </p:nvGraphicFramePr>
        <p:xfrm>
          <a:off x="4298427" y="43291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02696"/>
              </p:ext>
            </p:extLst>
          </p:nvPr>
        </p:nvGraphicFramePr>
        <p:xfrm>
          <a:off x="2879812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20496"/>
              </p:ext>
            </p:extLst>
          </p:nvPr>
        </p:nvGraphicFramePr>
        <p:xfrm>
          <a:off x="3835338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9987"/>
              </p:ext>
            </p:extLst>
          </p:nvPr>
        </p:nvGraphicFramePr>
        <p:xfrm>
          <a:off x="3357575" y="43291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84234"/>
              </p:ext>
            </p:extLst>
          </p:nvPr>
        </p:nvGraphicFramePr>
        <p:xfrm>
          <a:off x="3835338" y="43291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7310"/>
              </p:ext>
            </p:extLst>
          </p:nvPr>
        </p:nvGraphicFramePr>
        <p:xfrm>
          <a:off x="5726967" y="43291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27565"/>
              </p:ext>
            </p:extLst>
          </p:nvPr>
        </p:nvGraphicFramePr>
        <p:xfrm>
          <a:off x="3835338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5622565" y="5230777"/>
            <a:ext cx="3216635" cy="6366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This partitioning is in-place but unstable.</a:t>
            </a:r>
            <a:endParaRPr lang="en-AU" sz="1800" dirty="0" smtClean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1896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0.05538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4722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1033 -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4.07407E-6 L -0.10399 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38 1.11111E-6 L 0.10261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4.07407E-6 L 0.08924 4.07407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-0.00023 L -0.15452 -0.0004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2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88 4.07407E-6 L -0.15659 4.07407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61 1.11111E-6 L 0.16563 1.11111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4 4.07407E-6 L 0.15226 4.07407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/>
      <p:bldP spid="24" grpId="1"/>
      <p:bldP spid="24" grpId="2"/>
      <p:bldP spid="24" grpId="3"/>
      <p:bldP spid="24" grpId="4"/>
      <p:bldP spid="25" grpId="0" animBg="1"/>
      <p:bldP spid="25" grpId="1" animBg="1"/>
      <p:bldP spid="25" grpId="2" animBg="1"/>
      <p:bldP spid="25" grpId="3" animBg="1"/>
      <p:bldP spid="26" grpId="0"/>
      <p:bldP spid="26" grpId="1"/>
      <p:bldP spid="26" grpId="2"/>
      <p:bldP spid="26" grpId="3"/>
      <p:bldP spid="27" grpId="0"/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19749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Best-case complexity of Quicksort</a:t>
            </a:r>
            <a:endParaRPr lang="en-AU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42169"/>
              </p:ext>
            </p:extLst>
          </p:nvPr>
        </p:nvGraphicFramePr>
        <p:xfrm>
          <a:off x="3283360" y="133478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/>
                <a:gridCol w="382210"/>
                <a:gridCol w="382210"/>
                <a:gridCol w="382210"/>
                <a:gridCol w="382210"/>
                <a:gridCol w="382210"/>
                <a:gridCol w="382210"/>
                <a:gridCol w="38221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90872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2668" y="191084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4876" y="191084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09419"/>
              </p:ext>
            </p:extLst>
          </p:nvPr>
        </p:nvGraphicFramePr>
        <p:xfrm>
          <a:off x="1480500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51203"/>
              </p:ext>
            </p:extLst>
          </p:nvPr>
        </p:nvGraphicFramePr>
        <p:xfrm>
          <a:off x="5681005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1228472" y="302696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60620" y="302696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07079" y="306297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9227" y="306297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96129"/>
              </p:ext>
            </p:extLst>
          </p:nvPr>
        </p:nvGraphicFramePr>
        <p:xfrm>
          <a:off x="2944810" y="364000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17335"/>
              </p:ext>
            </p:extLst>
          </p:nvPr>
        </p:nvGraphicFramePr>
        <p:xfrm>
          <a:off x="795004" y="359576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9305"/>
              </p:ext>
            </p:extLst>
          </p:nvPr>
        </p:nvGraphicFramePr>
        <p:xfrm>
          <a:off x="4973611" y="368425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87205"/>
              </p:ext>
            </p:extLst>
          </p:nvPr>
        </p:nvGraphicFramePr>
        <p:xfrm>
          <a:off x="7252878" y="366950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795004" y="408075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80872" y="408075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43178"/>
              </p:ext>
            </p:extLst>
          </p:nvPr>
        </p:nvGraphicFramePr>
        <p:xfrm>
          <a:off x="539552" y="46406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71265"/>
              </p:ext>
            </p:extLst>
          </p:nvPr>
        </p:nvGraphicFramePr>
        <p:xfrm>
          <a:off x="1501949" y="464714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2883236" y="411103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69104" y="411103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93954"/>
              </p:ext>
            </p:extLst>
          </p:nvPr>
        </p:nvGraphicFramePr>
        <p:xfrm>
          <a:off x="2627784" y="46708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22120"/>
              </p:ext>
            </p:extLst>
          </p:nvPr>
        </p:nvGraphicFramePr>
        <p:xfrm>
          <a:off x="3590181" y="467743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4935464" y="414309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21332" y="414309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13994"/>
              </p:ext>
            </p:extLst>
          </p:nvPr>
        </p:nvGraphicFramePr>
        <p:xfrm>
          <a:off x="4680012" y="47029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62999"/>
              </p:ext>
            </p:extLst>
          </p:nvPr>
        </p:nvGraphicFramePr>
        <p:xfrm>
          <a:off x="5642409" y="470948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203716" y="410708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789584" y="410708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86164"/>
              </p:ext>
            </p:extLst>
          </p:nvPr>
        </p:nvGraphicFramePr>
        <p:xfrm>
          <a:off x="6948264" y="46669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76726"/>
              </p:ext>
            </p:extLst>
          </p:nvPr>
        </p:nvGraphicFramePr>
        <p:xfrm>
          <a:off x="7910661" y="46734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120013" y="3587816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O(N)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77200" y="245090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O(N)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7200" y="1219200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O(N)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0956" y="5334000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</a:rPr>
              <a:t>Best-case Height: O(log N)</a:t>
            </a:r>
          </a:p>
          <a:p>
            <a:r>
              <a:rPr lang="en-AU" sz="2000" dirty="0" smtClean="0">
                <a:solidFill>
                  <a:srgbClr val="FF0000"/>
                </a:solidFill>
              </a:rPr>
              <a:t>Best-case complexity: O(N log N)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4864876" y="5137072"/>
            <a:ext cx="4050524" cy="12637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Important: Quicksort is not in-place even when in-place partitioning is used. Why?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Requires O(log N) space for recursion</a:t>
            </a:r>
            <a:endParaRPr lang="en-AU" sz="1800" dirty="0" smtClean="0">
              <a:solidFill>
                <a:srgbClr val="00B05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3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467349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Worst-case Complexity of Quicksort</a:t>
            </a:r>
            <a:endParaRPr lang="en-AU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26091"/>
              </p:ext>
            </p:extLst>
          </p:nvPr>
        </p:nvGraphicFramePr>
        <p:xfrm>
          <a:off x="794240" y="108874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/>
                <a:gridCol w="382210"/>
                <a:gridCol w="382210"/>
                <a:gridCol w="382210"/>
                <a:gridCol w="382210"/>
                <a:gridCol w="382210"/>
                <a:gridCol w="382210"/>
                <a:gridCol w="38221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03548" y="1664804"/>
            <a:ext cx="1620180" cy="2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75756" y="1664804"/>
            <a:ext cx="1476164" cy="2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591780" y="2420888"/>
            <a:ext cx="1476165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50106" y="2384884"/>
            <a:ext cx="802156" cy="29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081635" y="3158970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33527"/>
              </p:ext>
            </p:extLst>
          </p:nvPr>
        </p:nvGraphicFramePr>
        <p:xfrm>
          <a:off x="2809823" y="1952836"/>
          <a:ext cx="26754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/>
                <a:gridCol w="382210"/>
                <a:gridCol w="382210"/>
                <a:gridCol w="382210"/>
                <a:gridCol w="382210"/>
                <a:gridCol w="382210"/>
                <a:gridCol w="38221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93831"/>
              </p:ext>
            </p:extLst>
          </p:nvPr>
        </p:nvGraphicFramePr>
        <p:xfrm>
          <a:off x="3905632" y="2744924"/>
          <a:ext cx="2293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/>
                <a:gridCol w="382210"/>
                <a:gridCol w="382210"/>
                <a:gridCol w="382210"/>
                <a:gridCol w="382210"/>
                <a:gridCol w="38221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85489"/>
              </p:ext>
            </p:extLst>
          </p:nvPr>
        </p:nvGraphicFramePr>
        <p:xfrm>
          <a:off x="4771352" y="3537012"/>
          <a:ext cx="19110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/>
                <a:gridCol w="382210"/>
                <a:gridCol w="382210"/>
                <a:gridCol w="382210"/>
                <a:gridCol w="38221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71804"/>
              </p:ext>
            </p:extLst>
          </p:nvPr>
        </p:nvGraphicFramePr>
        <p:xfrm>
          <a:off x="5607780" y="4309821"/>
          <a:ext cx="1528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/>
                <a:gridCol w="382210"/>
                <a:gridCol w="382210"/>
                <a:gridCol w="38221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76264"/>
              </p:ext>
            </p:extLst>
          </p:nvPr>
        </p:nvGraphicFramePr>
        <p:xfrm>
          <a:off x="6477147" y="5020776"/>
          <a:ext cx="114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/>
                <a:gridCol w="382210"/>
                <a:gridCol w="38221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36609"/>
              </p:ext>
            </p:extLst>
          </p:nvPr>
        </p:nvGraphicFramePr>
        <p:xfrm>
          <a:off x="7397901" y="5798006"/>
          <a:ext cx="764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/>
                <a:gridCol w="382210"/>
              </a:tblGrid>
              <a:tr h="230745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5801715" y="3989073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97786" y="4707142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148663" y="5480111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283968" y="3158970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00732" y="3989073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661014" y="4743146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300192" y="5510591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3"/>
          <p:cNvSpPr txBox="1">
            <a:spLocks/>
          </p:cNvSpPr>
          <p:nvPr/>
        </p:nvSpPr>
        <p:spPr>
          <a:xfrm>
            <a:off x="435156" y="3652721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Worst-case Height: O(N)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Worst-case Complexity: O(N</a:t>
            </a:r>
            <a:r>
              <a:rPr lang="en-AU" sz="1800" baseline="30000" dirty="0" smtClean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2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)</a:t>
            </a:r>
            <a:endParaRPr lang="en-AU" sz="1800" dirty="0" smtClean="0">
              <a:solidFill>
                <a:srgbClr val="FF0000"/>
              </a:solidFill>
              <a:latin typeface="CMSS10"/>
            </a:endParaRPr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489900" y="5174239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Average-case complexity is O(N log N) (see 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hlinkClick r:id="rId3"/>
              </a:rPr>
              <a:t>this link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endParaRPr lang="en-AU" sz="1800" dirty="0" smtClean="0">
              <a:solidFill>
                <a:srgbClr val="FF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Priority Queue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991600" cy="4572000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Priority Queue is an Abstract Data Type usually implemented with a heap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operations of a </a:t>
            </a:r>
            <a:r>
              <a:rPr lang="en-AU" sz="2400" dirty="0">
                <a:solidFill>
                  <a:srgbClr val="0000FF"/>
                </a:solidFill>
                <a:latin typeface="CMSS10"/>
                <a:hlinkClick r:id="rId2"/>
              </a:rPr>
              <a:t>[Priority Queue</a:t>
            </a:r>
            <a:r>
              <a:rPr lang="en-AU" sz="2400" dirty="0" smtClean="0">
                <a:solidFill>
                  <a:srgbClr val="0000FF"/>
                </a:solidFill>
                <a:latin typeface="CMSS10"/>
                <a:hlinkClick r:id="rId2"/>
              </a:rPr>
              <a:t>]</a:t>
            </a:r>
            <a:r>
              <a:rPr lang="en-AU" sz="2400" dirty="0" smtClean="0">
                <a:solidFill>
                  <a:srgbClr val="0000FF"/>
                </a:solidFill>
                <a:latin typeface="CMSS10"/>
              </a:rPr>
              <a:t>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are:</a:t>
            </a:r>
          </a:p>
          <a:p>
            <a:pPr lvl="1"/>
            <a:r>
              <a:rPr lang="en-AU" sz="2400" dirty="0" smtClean="0">
                <a:solidFill>
                  <a:srgbClr val="800080"/>
                </a:solidFill>
                <a:latin typeface="txbtt"/>
              </a:rPr>
              <a:t>create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 empty Priority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Queue</a:t>
            </a:r>
          </a:p>
          <a:p>
            <a:pPr lvl="1"/>
            <a:r>
              <a:rPr lang="en-AU" sz="2400" dirty="0" smtClean="0">
                <a:solidFill>
                  <a:srgbClr val="800080"/>
                </a:solidFill>
                <a:latin typeface="txbtt"/>
              </a:rPr>
              <a:t>insert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 element having a certain priority to the Priority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Queue</a:t>
            </a:r>
          </a:p>
          <a:p>
            <a:pPr lvl="1"/>
            <a:r>
              <a:rPr lang="en-AU" sz="2400" dirty="0" smtClean="0">
                <a:solidFill>
                  <a:srgbClr val="800080"/>
                </a:solidFill>
                <a:latin typeface="txbtt"/>
              </a:rPr>
              <a:t>remove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the element having the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highest priority.</a:t>
            </a:r>
          </a:p>
          <a:p>
            <a:pPr lvl="1"/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Do not confuse Priority Queue with ordinary Queue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7627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467349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Summary of complexities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87792"/>
              </p:ext>
            </p:extLst>
          </p:nvPr>
        </p:nvGraphicFramePr>
        <p:xfrm>
          <a:off x="457200" y="1055916"/>
          <a:ext cx="8153400" cy="389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371600"/>
                <a:gridCol w="1371600"/>
                <a:gridCol w="1371600"/>
                <a:gridCol w="1143000"/>
                <a:gridCol w="1143000"/>
              </a:tblGrid>
              <a:tr h="64951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mtClean="0"/>
                        <a:t>Best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Worst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Average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Stable?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In-place?</a:t>
                      </a:r>
                      <a:endParaRPr lang="en-AU" dirty="0"/>
                    </a:p>
                  </a:txBody>
                  <a:tcPr/>
                </a:tc>
              </a:tr>
              <a:tr h="649514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Selection</a:t>
                      </a:r>
                      <a:r>
                        <a:rPr lang="en-AU" b="1" baseline="0" dirty="0" smtClean="0">
                          <a:solidFill>
                            <a:srgbClr val="FF0000"/>
                          </a:solidFill>
                        </a:rPr>
                        <a:t> Sort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O(N</a:t>
                      </a:r>
                      <a:r>
                        <a:rPr lang="en-AU" baseline="30000" dirty="0" smtClean="0"/>
                        <a:t>2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</a:t>
                      </a:r>
                      <a:r>
                        <a:rPr lang="en-AU" baseline="30000" dirty="0" smtClean="0"/>
                        <a:t>2</a:t>
                      </a:r>
                      <a:r>
                        <a:rPr lang="en-AU" dirty="0" smtClean="0"/>
                        <a:t>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</a:t>
                      </a:r>
                      <a:r>
                        <a:rPr lang="en-AU" baseline="30000" dirty="0" smtClean="0"/>
                        <a:t>2</a:t>
                      </a:r>
                      <a:r>
                        <a:rPr lang="en-AU" dirty="0" smtClean="0"/>
                        <a:t>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649514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Insertion Sort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O(N)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</a:t>
                      </a:r>
                      <a:r>
                        <a:rPr lang="en-AU" baseline="30000" dirty="0" smtClean="0"/>
                        <a:t>2</a:t>
                      </a:r>
                      <a:r>
                        <a:rPr lang="en-AU" dirty="0" smtClean="0"/>
                        <a:t>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</a:t>
                      </a:r>
                      <a:r>
                        <a:rPr lang="en-AU" baseline="30000" dirty="0" smtClean="0"/>
                        <a:t>2</a:t>
                      </a:r>
                      <a:r>
                        <a:rPr lang="en-AU" dirty="0" smtClean="0"/>
                        <a:t>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649514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Heap Sort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O(N log 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649514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Merge Sort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</a:tr>
              <a:tr h="649514"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Quick Sort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</a:t>
                      </a:r>
                      <a:r>
                        <a:rPr lang="en-AU" baseline="30000" dirty="0" smtClean="0"/>
                        <a:t>2</a:t>
                      </a:r>
                      <a:r>
                        <a:rPr lang="en-AU" dirty="0" smtClean="0"/>
                        <a:t>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O(N log N)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Depends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Content Placeholder 3"/>
          <p:cNvSpPr txBox="1">
            <a:spLocks/>
          </p:cNvSpPr>
          <p:nvPr/>
        </p:nvSpPr>
        <p:spPr>
          <a:xfrm>
            <a:off x="228600" y="5105400"/>
            <a:ext cx="8686800" cy="609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Is it possible to develop a sorting algorithm with worst-case time complexity better than O(N log N)?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467349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Lower Bound Complexity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Lec-3: Sorting Algorithms</a:t>
            </a:r>
            <a:endParaRPr lang="en-US"/>
          </a:p>
        </p:txBody>
      </p:sp>
      <p:sp>
        <p:nvSpPr>
          <p:cNvPr id="6" name="Content Placeholder 6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03920" cy="4572000"/>
          </a:xfrm>
        </p:spPr>
        <p:txBody>
          <a:bodyPr>
            <a:normAutofit fontScale="92500" lnSpcReduction="20000"/>
          </a:bodyPr>
          <a:lstStyle/>
          <a:p>
            <a:r>
              <a:rPr lang="en-AU" sz="2800" dirty="0" smtClean="0">
                <a:latin typeface="CMSS10"/>
              </a:rPr>
              <a:t>Lower bound complexity for a </a:t>
            </a:r>
            <a:r>
              <a:rPr lang="en-AU" sz="2800" b="1" u="sng" dirty="0" smtClean="0">
                <a:latin typeface="CMSS10"/>
              </a:rPr>
              <a:t>problem</a:t>
            </a:r>
            <a:r>
              <a:rPr lang="en-AU" sz="2800" dirty="0" smtClean="0">
                <a:latin typeface="CMSS10"/>
              </a:rPr>
              <a:t> is the lowest possible complexity </a:t>
            </a:r>
            <a:r>
              <a:rPr lang="en-AU" sz="2800" b="1" u="sng" dirty="0" smtClean="0">
                <a:latin typeface="CMSS10"/>
              </a:rPr>
              <a:t>any</a:t>
            </a:r>
            <a:r>
              <a:rPr lang="en-AU" sz="2800" dirty="0" smtClean="0">
                <a:latin typeface="CMSS10"/>
              </a:rPr>
              <a:t> algorithm (known or unknown) can achieve to solve the problem</a:t>
            </a:r>
            <a:endParaRPr lang="en-AU" sz="2800" b="1" u="sng" dirty="0" smtClean="0">
              <a:latin typeface="CMSS10"/>
            </a:endParaRPr>
          </a:p>
          <a:p>
            <a:r>
              <a:rPr lang="en-AU" sz="2800" dirty="0" smtClean="0">
                <a:latin typeface="CMSS10"/>
              </a:rPr>
              <a:t>What is the lower bound complexity of finding the minimum element in an array of N elements</a:t>
            </a:r>
          </a:p>
          <a:p>
            <a:pPr lvl="1"/>
            <a:r>
              <a:rPr lang="en-AU" sz="2300" b="1" dirty="0" err="1" smtClean="0">
                <a:latin typeface="CMSS10"/>
              </a:rPr>
              <a:t>Ans</a:t>
            </a:r>
            <a:r>
              <a:rPr lang="en-AU" sz="2300" b="1" dirty="0" smtClean="0">
                <a:latin typeface="CMSS10"/>
              </a:rPr>
              <a:t>:</a:t>
            </a:r>
            <a:r>
              <a:rPr lang="en-AU" sz="2300" dirty="0" smtClean="0">
                <a:latin typeface="CMSS10"/>
              </a:rPr>
              <a:t> O(N)</a:t>
            </a:r>
          </a:p>
          <a:p>
            <a:pPr lvl="1"/>
            <a:r>
              <a:rPr lang="en-AU" sz="2300" dirty="0" smtClean="0">
                <a:latin typeface="CMSS10"/>
              </a:rPr>
              <a:t>Since the algorithm we saw earlier has O(N) complexity, it is optimal</a:t>
            </a:r>
          </a:p>
          <a:p>
            <a:r>
              <a:rPr lang="en-AU" sz="2800" dirty="0" smtClean="0">
                <a:latin typeface="CMSS10"/>
              </a:rPr>
              <a:t>What is the lower bound complexity for sorting?</a:t>
            </a:r>
          </a:p>
          <a:p>
            <a:pPr lvl="1"/>
            <a:r>
              <a:rPr lang="en-AU" dirty="0" smtClean="0">
                <a:latin typeface="CMSS10"/>
              </a:rPr>
              <a:t>For comparison-based algorithm, lower bound complexity is O(N log N). </a:t>
            </a:r>
            <a:endParaRPr lang="en-AU" dirty="0">
              <a:latin typeface="CMSS10"/>
            </a:endParaRPr>
          </a:p>
          <a:p>
            <a:pPr lvl="1"/>
            <a:r>
              <a:rPr lang="en-AU" dirty="0">
                <a:latin typeface="CMSS10"/>
              </a:rPr>
              <a:t>Read </a:t>
            </a:r>
            <a:r>
              <a:rPr lang="en-AU" dirty="0">
                <a:latin typeface="CMSS10"/>
                <a:hlinkClick r:id="rId3"/>
              </a:rPr>
              <a:t>https://www.cs.cmu.edu/~</a:t>
            </a:r>
            <a:r>
              <a:rPr lang="en-AU" dirty="0" smtClean="0">
                <a:latin typeface="CMSS10"/>
                <a:hlinkClick r:id="rId3"/>
              </a:rPr>
              <a:t>avrim/451f11/lectures/lect0913.pdf</a:t>
            </a:r>
            <a:r>
              <a:rPr lang="en-AU" dirty="0" smtClean="0">
                <a:latin typeface="CMSS10"/>
              </a:rPr>
              <a:t> to see why the lower bound is O(N log 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485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AU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838200" y="2887070"/>
            <a:ext cx="7315200" cy="160873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5400" b="1" dirty="0" smtClean="0">
                <a:solidFill>
                  <a:srgbClr val="FF0000"/>
                </a:solidFill>
              </a:rPr>
              <a:t>See you next week </a:t>
            </a:r>
            <a:r>
              <a:rPr lang="en-AU" sz="5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 </a:t>
            </a:r>
            <a:r>
              <a:rPr lang="en-AU" sz="5400" b="1" dirty="0" smtClean="0">
                <a:solidFill>
                  <a:srgbClr val="FF0000"/>
                </a:solidFill>
              </a:rPr>
              <a:t> </a:t>
            </a:r>
            <a:endParaRPr lang="en-AU" sz="5400" dirty="0" smtClean="0"/>
          </a:p>
        </p:txBody>
      </p:sp>
    </p:spTree>
    <p:extLst>
      <p:ext uri="{BB962C8B-B14F-4D97-AF65-F5344CB8AC3E}">
        <p14:creationId xmlns:p14="http://schemas.microsoft.com/office/powerpoint/2010/main" val="8590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Heap data structure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4572000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Heap is an implementation of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 Priority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Queue</a:t>
            </a: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Heap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so common for Priority Queue implementation that,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in context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Priority Queue, when the term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Heap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used, it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generally means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 implementation of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Priority Queue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In this unit, we may use Heap and Priority Queue interchangeably</a:t>
            </a:r>
            <a:endParaRPr lang="en-AU" sz="2400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Properties of Heap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Heap is an implementation of the Priority Queue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Heap is a </a:t>
            </a:r>
            <a:r>
              <a:rPr lang="en-AU" sz="2400" dirty="0" smtClean="0">
                <a:solidFill>
                  <a:srgbClr val="00B050"/>
                </a:solidFill>
                <a:latin typeface="CMSS10"/>
              </a:rPr>
              <a:t>balanced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binary tree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parent is always smaller than or equal to its children (this implies that the root is the smallest element in the heap)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361485" y="2819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6" name="Oval 9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98" name="Straight Connector 97"/>
          <p:cNvCxnSpPr>
            <a:stCxn id="96" idx="3"/>
          </p:cNvCxnSpPr>
          <p:nvPr/>
        </p:nvCxnSpPr>
        <p:spPr>
          <a:xfrm flipH="1">
            <a:off x="2909268" y="3251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5"/>
          </p:cNvCxnSpPr>
          <p:nvPr/>
        </p:nvCxnSpPr>
        <p:spPr>
          <a:xfrm>
            <a:off x="4793659" y="3251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661618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103" name="Straight Connector 102"/>
          <p:cNvCxnSpPr>
            <a:stCxn id="101" idx="3"/>
            <a:endCxn id="106" idx="0"/>
          </p:cNvCxnSpPr>
          <p:nvPr/>
        </p:nvCxnSpPr>
        <p:spPr>
          <a:xfrm flipH="1">
            <a:off x="1777162" y="3986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12" idx="0"/>
          </p:cNvCxnSpPr>
          <p:nvPr/>
        </p:nvCxnSpPr>
        <p:spPr>
          <a:xfrm>
            <a:off x="3044905" y="3970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524000" y="4421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108" name="Straight Connector 107"/>
          <p:cNvCxnSpPr>
            <a:stCxn id="106" idx="3"/>
          </p:cNvCxnSpPr>
          <p:nvPr/>
        </p:nvCxnSpPr>
        <p:spPr>
          <a:xfrm flipH="1">
            <a:off x="1153720" y="4853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35204" y="4842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3730705" y="439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113" name="Straight Connector 112"/>
          <p:cNvCxnSpPr>
            <a:stCxn id="111" idx="3"/>
            <a:endCxn id="124" idx="0"/>
          </p:cNvCxnSpPr>
          <p:nvPr/>
        </p:nvCxnSpPr>
        <p:spPr>
          <a:xfrm flipH="1">
            <a:off x="3355316" y="4825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1" idx="5"/>
            <a:endCxn id="121" idx="0"/>
          </p:cNvCxnSpPr>
          <p:nvPr/>
        </p:nvCxnSpPr>
        <p:spPr>
          <a:xfrm>
            <a:off x="4162879" y="4825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367247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6" name="Oval 1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118" name="Straight Connector 117"/>
          <p:cNvCxnSpPr>
            <a:stCxn id="116" idx="3"/>
            <a:endCxn id="133" idx="0"/>
          </p:cNvCxnSpPr>
          <p:nvPr/>
        </p:nvCxnSpPr>
        <p:spPr>
          <a:xfrm flipH="1">
            <a:off x="5869916" y="3986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37" idx="0"/>
          </p:cNvCxnSpPr>
          <p:nvPr/>
        </p:nvCxnSpPr>
        <p:spPr>
          <a:xfrm>
            <a:off x="6799421" y="3970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522877" y="5183448"/>
            <a:ext cx="506323" cy="506323"/>
            <a:chOff x="3733800" y="2008277"/>
            <a:chExt cx="506323" cy="506323"/>
          </a:xfrm>
        </p:grpSpPr>
        <p:sp>
          <p:nvSpPr>
            <p:cNvPr id="121" name="Oval 1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102154" y="5232571"/>
            <a:ext cx="506323" cy="506323"/>
            <a:chOff x="3733800" y="2008277"/>
            <a:chExt cx="506323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084477" y="5232571"/>
            <a:ext cx="506323" cy="506323"/>
            <a:chOff x="3733800" y="2008277"/>
            <a:chExt cx="506323" cy="506323"/>
          </a:xfrm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92354" y="5259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6754" y="4394371"/>
            <a:ext cx="506323" cy="506323"/>
            <a:chOff x="3733800" y="2008277"/>
            <a:chExt cx="506323" cy="506323"/>
          </a:xfrm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266077" y="4394371"/>
            <a:ext cx="506323" cy="506323"/>
            <a:chOff x="3733800" y="2008277"/>
            <a:chExt cx="506323" cy="506323"/>
          </a:xfrm>
        </p:grpSpPr>
        <p:sp>
          <p:nvSpPr>
            <p:cNvPr id="136" name="Oval 1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70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Heap can be represented as an array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Lec-3: Sorting Algorithms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9</a:t>
              </a:r>
              <a:endParaRPr lang="en-AU" dirty="0"/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15</a:t>
              </a:r>
              <a:endParaRPr lang="en-AU" dirty="0"/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18</a:t>
              </a:r>
              <a:endParaRPr lang="en-AU" dirty="0"/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11</a:t>
              </a:r>
              <a:endParaRPr lang="en-AU" dirty="0"/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23</a:t>
              </a:r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19</a:t>
              </a:r>
              <a:endParaRPr lang="en-AU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17</a:t>
              </a:r>
              <a:endParaRPr lang="en-AU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13</a:t>
              </a:r>
              <a:endParaRPr lang="en-AU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14</a:t>
              </a:r>
              <a:endParaRPr lang="en-A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106694" y="252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4267200" cy="1706473"/>
          </a:xfrm>
        </p:spPr>
        <p:txBody>
          <a:bodyPr>
            <a:noAutofit/>
          </a:bodyPr>
          <a:lstStyle/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Array[1] = root of the heap</a:t>
            </a: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Array[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] = an arbitrary node 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Array[2i] = left child of node 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Array[2i + 1] = right child of node 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Array[floor(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/2)] = parent of a node 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03468"/>
              </p:ext>
            </p:extLst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  <a:gridCol w="574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65762"/>
              </p:ext>
            </p:extLst>
          </p:nvPr>
        </p:nvGraphicFramePr>
        <p:xfrm>
          <a:off x="1295399" y="602996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957851" y="6002106"/>
            <a:ext cx="2880049" cy="34412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Freeform 66"/>
          <p:cNvSpPr/>
          <p:nvPr/>
        </p:nvSpPr>
        <p:spPr>
          <a:xfrm>
            <a:off x="4038600" y="6019800"/>
            <a:ext cx="3352800" cy="533400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2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6" grpId="0" animBg="1"/>
      <p:bldP spid="6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</TotalTime>
  <Words>4369</Words>
  <Application>Microsoft Office PowerPoint</Application>
  <PresentationFormat>On-screen Show (4:3)</PresentationFormat>
  <Paragraphs>2238</Paragraphs>
  <Slides>62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Civic</vt:lpstr>
      <vt:lpstr>Faculty of Information Technology,  Monash University</vt:lpstr>
      <vt:lpstr>FIT2004, S2/2016</vt:lpstr>
      <vt:lpstr>Overview</vt:lpstr>
      <vt:lpstr>Recommended reading</vt:lpstr>
      <vt:lpstr>Stable sorting algorithms</vt:lpstr>
      <vt:lpstr>Priority Queue</vt:lpstr>
      <vt:lpstr>Heap data structure</vt:lpstr>
      <vt:lpstr>Properties of Heap</vt:lpstr>
      <vt:lpstr>Heap can be represented as an array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Complexity of up-heap</vt:lpstr>
      <vt:lpstr>Deletion from Heap (downHeap)</vt:lpstr>
      <vt:lpstr>Deletion from Heap (downHeap)</vt:lpstr>
      <vt:lpstr>Deletion from Heap (downHeap)</vt:lpstr>
      <vt:lpstr>Deletion from Heap (downHeap)</vt:lpstr>
      <vt:lpstr>Deletion from Heap (downHeap)</vt:lpstr>
      <vt:lpstr>Complexity of downHeap?</vt:lpstr>
      <vt:lpstr>Heapify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Heapify in O(N)</vt:lpstr>
      <vt:lpstr>Min-Heap and Max-Heap</vt:lpstr>
      <vt:lpstr>Heap Sort</vt:lpstr>
      <vt:lpstr>In-Place Heap Sort</vt:lpstr>
      <vt:lpstr>Divide and Conquer Sorting</vt:lpstr>
      <vt:lpstr>Merge Sort</vt:lpstr>
      <vt:lpstr>Merge Sort</vt:lpstr>
      <vt:lpstr>Merge Sort</vt:lpstr>
      <vt:lpstr>Complexity of Merge Sort</vt:lpstr>
      <vt:lpstr>Quicksort</vt:lpstr>
      <vt:lpstr>Partitioning: An out-of-place version</vt:lpstr>
      <vt:lpstr>Partitioning: An out-of-place version</vt:lpstr>
      <vt:lpstr>Partitioning: A stable version</vt:lpstr>
      <vt:lpstr>In-Place Partitioning</vt:lpstr>
      <vt:lpstr>In-Place Partitioning (Improved)</vt:lpstr>
      <vt:lpstr>Best-case complexity of Quicksort</vt:lpstr>
      <vt:lpstr>Worst-case Complexity of Quicksort</vt:lpstr>
      <vt:lpstr>Summary of complexities</vt:lpstr>
      <vt:lpstr>Lower Bound Complexity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1978</cp:revision>
  <dcterms:created xsi:type="dcterms:W3CDTF">2006-08-16T00:00:00Z</dcterms:created>
  <dcterms:modified xsi:type="dcterms:W3CDTF">2016-09-18T13:42:28Z</dcterms:modified>
</cp:coreProperties>
</file>