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31"/>
  </p:notesMasterIdLst>
  <p:sldIdLst>
    <p:sldId id="304" r:id="rId2"/>
    <p:sldId id="291" r:id="rId3"/>
    <p:sldId id="307" r:id="rId4"/>
    <p:sldId id="257" r:id="rId5"/>
    <p:sldId id="308" r:id="rId6"/>
    <p:sldId id="309" r:id="rId7"/>
    <p:sldId id="306" r:id="rId8"/>
    <p:sldId id="305" r:id="rId9"/>
    <p:sldId id="310" r:id="rId10"/>
    <p:sldId id="335" r:id="rId11"/>
    <p:sldId id="322" r:id="rId12"/>
    <p:sldId id="323" r:id="rId13"/>
    <p:sldId id="324" r:id="rId14"/>
    <p:sldId id="337" r:id="rId15"/>
    <p:sldId id="325" r:id="rId16"/>
    <p:sldId id="312" r:id="rId17"/>
    <p:sldId id="313" r:id="rId18"/>
    <p:sldId id="311" r:id="rId19"/>
    <p:sldId id="316" r:id="rId20"/>
    <p:sldId id="318" r:id="rId21"/>
    <p:sldId id="319" r:id="rId22"/>
    <p:sldId id="320" r:id="rId23"/>
    <p:sldId id="327" r:id="rId24"/>
    <p:sldId id="328" r:id="rId25"/>
    <p:sldId id="329" r:id="rId26"/>
    <p:sldId id="330" r:id="rId27"/>
    <p:sldId id="333" r:id="rId28"/>
    <p:sldId id="334" r:id="rId29"/>
    <p:sldId id="33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7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4/11/2016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 smtClean="0"/>
              <a:t>FIT2004, S2/2016: Lec-4: Dynamic Programming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Lec-4: Dynamic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Lec-4: Dynamic Programming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Lec-4: Dynamic Programming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Lec-4: Dynamic Programming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Lec-4: Dynamic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 smtClean="0"/>
              <a:t>FIT2004, S2/2016: Lec-4: Dynamic Programming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Lec-4: Dynamic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Lec-4: Dynamic Programming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 smtClean="0"/>
              <a:t>FIT2004, S2/2016: Lec-4: Dynamic Programming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 smtClean="0"/>
              <a:t>FIT2004, S2/2016: Lec-4: Dynamic Programming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 smtClean="0"/>
              <a:t>FIT2004, S2/2016: Lec-4: Dynamic Programming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coder.com/community/data-science/data-science-tutorials/dynamic-programming-from-novice-to-advanced/" TargetMode="External"/><Relationship Id="rId2" Type="http://schemas.openxmlformats.org/officeDocument/2006/relationships/hyperlink" Target="http://www.geeksforgeeks.org/tag/dynamic-programm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aklearner.com/problems/search/d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e.monash.edu.au/~lloyd/tildeAlgDS/Dynamic/" TargetMode="External"/><Relationship Id="rId2" Type="http://schemas.openxmlformats.org/officeDocument/2006/relationships/hyperlink" Target="http://www.csse.monash.edu.au/~lloyd/tildeAlgDS/Dynamic/Edi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eeksforgeeks.org/tag/dynamic-programming/" TargetMode="External"/><Relationship Id="rId4" Type="http://schemas.openxmlformats.org/officeDocument/2006/relationships/hyperlink" Target="http://www.csse.monash.edu.au/courseware/cse2304/2006/08hirsch.s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7419975" cy="2333625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-457200" y="228600"/>
            <a:ext cx="10134600" cy="1752600"/>
          </a:xfrm>
        </p:spPr>
        <p:txBody>
          <a:bodyPr>
            <a:normAutofit/>
          </a:bodyPr>
          <a:lstStyle/>
          <a:p>
            <a:r>
              <a:rPr lang="en-AU" sz="2800" dirty="0" smtClean="0"/>
              <a:t>Faculty of Information Technology,</a:t>
            </a:r>
            <a:br>
              <a:rPr lang="en-AU" sz="2800" dirty="0" smtClean="0"/>
            </a:br>
            <a:r>
              <a:rPr lang="en-AU" sz="2800" dirty="0" smtClean="0"/>
              <a:t> Monash University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6592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Coins Change Problem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537448" cy="48036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400" b="1" dirty="0" smtClean="0">
                <a:solidFill>
                  <a:srgbClr val="FF0000"/>
                </a:solidFill>
                <a:latin typeface="CMSS10"/>
              </a:rPr>
              <a:t>Problem: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 A country uses n coins with denominations {a1, a2, …, an}. Given a value V, find the minimum number of coins that add up to V.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/>
            </a:r>
            <a:br>
              <a:rPr lang="en-AU" sz="2400" dirty="0">
                <a:solidFill>
                  <a:srgbClr val="000000"/>
                </a:solidFill>
                <a:latin typeface="CMSS10"/>
              </a:rPr>
            </a:br>
            <a:r>
              <a:rPr lang="en-AU" sz="2400" b="1" dirty="0" smtClean="0">
                <a:solidFill>
                  <a:srgbClr val="00B050"/>
                </a:solidFill>
                <a:latin typeface="CMSS10"/>
              </a:rPr>
              <a:t>Example: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 Suppose the coins are {1, 5, 10, 50} and the value V is 110. The minimum number of coins required to make 110 is 3 (two 50 coins, and one 10 coin).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/>
            </a:r>
            <a:br>
              <a:rPr lang="en-AU" sz="2400" dirty="0">
                <a:solidFill>
                  <a:srgbClr val="000000"/>
                </a:solidFill>
                <a:latin typeface="CMSS10"/>
              </a:rPr>
            </a:b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Greedy solution does not always work.</a:t>
            </a:r>
            <a:br>
              <a:rPr lang="en-AU" sz="2400" dirty="0" smtClean="0">
                <a:solidFill>
                  <a:srgbClr val="000000"/>
                </a:solidFill>
                <a:latin typeface="CMSS10"/>
              </a:rPr>
            </a:b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E.g., Coins = {1, 5, 6, 9}</a:t>
            </a:r>
          </a:p>
          <a:p>
            <a:pPr marL="0" indent="0">
              <a:buNone/>
            </a:pP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The minimum number of coins to make 12 is 2 (i.e., two 6 coins).</a:t>
            </a:r>
          </a:p>
          <a:p>
            <a:pPr marL="0" indent="0">
              <a:buNone/>
            </a:pP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What is the minimum number of coins to make 13?</a:t>
            </a:r>
            <a:endParaRPr lang="en-AU" sz="19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1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DP Solution for Coins Change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7775448" cy="2667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dirty="0" smtClean="0">
                <a:solidFill>
                  <a:srgbClr val="000000"/>
                </a:solidFill>
                <a:latin typeface="CMSS10"/>
              </a:rPr>
              <a:t>Coins = {9, 5, 6, 1}. You need to make the value V=12.  </a:t>
            </a:r>
          </a:p>
          <a:p>
            <a:pPr marL="0" indent="0">
              <a:buNone/>
            </a:pPr>
            <a:r>
              <a:rPr lang="en-AU" sz="1400" b="1" dirty="0" smtClean="0">
                <a:solidFill>
                  <a:srgbClr val="FF0000"/>
                </a:solidFill>
                <a:latin typeface="CMSS10"/>
              </a:rPr>
              <a:t>Assume </a:t>
            </a:r>
            <a:r>
              <a:rPr lang="en-AU" sz="1400" dirty="0" smtClean="0">
                <a:solidFill>
                  <a:srgbClr val="000000"/>
                </a:solidFill>
                <a:latin typeface="CMSS10"/>
              </a:rPr>
              <a:t>we know the optimal solutions for every V &lt; 12 and results are stored in Memo[ ]</a:t>
            </a:r>
          </a:p>
          <a:p>
            <a:pPr marL="0" indent="0">
              <a:buNone/>
            </a:pPr>
            <a:endParaRPr lang="en-AU" sz="1400" dirty="0" smtClean="0">
              <a:solidFill>
                <a:srgbClr val="000000"/>
              </a:solidFill>
              <a:latin typeface="CMSS10"/>
            </a:endParaRPr>
          </a:p>
          <a:p>
            <a:pPr marL="0" indent="0" defTabSz="360000">
              <a:buNone/>
            </a:pPr>
            <a:r>
              <a:rPr lang="en-AU" sz="1400" dirty="0" smtClean="0">
                <a:solidFill>
                  <a:srgbClr val="00B050"/>
                </a:solidFill>
                <a:latin typeface="CMSS10"/>
              </a:rPr>
              <a:t>// Any of the </a:t>
            </a:r>
            <a:r>
              <a:rPr lang="en-AU" sz="1400" b="1" dirty="0" smtClean="0">
                <a:solidFill>
                  <a:srgbClr val="00B050"/>
                </a:solidFill>
                <a:latin typeface="CMSS10"/>
              </a:rPr>
              <a:t>n</a:t>
            </a:r>
            <a:r>
              <a:rPr lang="en-AU" sz="1400" dirty="0" smtClean="0">
                <a:solidFill>
                  <a:srgbClr val="00B050"/>
                </a:solidFill>
                <a:latin typeface="CMSS10"/>
              </a:rPr>
              <a:t> coins can be in the optimal solution for V. Pick the one that returns minimum value of </a:t>
            </a:r>
            <a:r>
              <a:rPr lang="en-AU" sz="1400" dirty="0" err="1" smtClean="0">
                <a:solidFill>
                  <a:srgbClr val="00B050"/>
                </a:solidFill>
                <a:latin typeface="CMSS10"/>
              </a:rPr>
              <a:t>MinCoins</a:t>
            </a:r>
            <a:r>
              <a:rPr lang="en-AU" sz="1400" dirty="0" smtClean="0">
                <a:solidFill>
                  <a:srgbClr val="00B050"/>
                </a:solidFill>
                <a:latin typeface="CMSS10"/>
              </a:rPr>
              <a:t>(V)</a:t>
            </a:r>
          </a:p>
          <a:p>
            <a:pPr marL="0" indent="0" defTabSz="360000">
              <a:buNone/>
            </a:pPr>
            <a:r>
              <a:rPr lang="en-AU" sz="1400" dirty="0" err="1" smtClean="0">
                <a:solidFill>
                  <a:srgbClr val="000000"/>
                </a:solidFill>
                <a:latin typeface="CMSS10"/>
              </a:rPr>
              <a:t>MinCoins</a:t>
            </a:r>
            <a:r>
              <a:rPr lang="en-AU" sz="1400" dirty="0" smtClean="0">
                <a:solidFill>
                  <a:srgbClr val="000000"/>
                </a:solidFill>
                <a:latin typeface="CMSS10"/>
              </a:rPr>
              <a:t> = infinity</a:t>
            </a:r>
          </a:p>
          <a:p>
            <a:pPr marL="0" indent="0" defTabSz="360000">
              <a:buNone/>
            </a:pPr>
            <a:r>
              <a:rPr lang="en-AU" sz="1400" dirty="0" smtClean="0">
                <a:solidFill>
                  <a:srgbClr val="000000"/>
                </a:solidFill>
                <a:latin typeface="CMSS10"/>
              </a:rPr>
              <a:t>For </a:t>
            </a:r>
            <a:r>
              <a:rPr lang="en-AU" sz="1400" dirty="0" err="1" smtClean="0">
                <a:solidFill>
                  <a:srgbClr val="000000"/>
                </a:solidFill>
                <a:latin typeface="CMSS10"/>
              </a:rPr>
              <a:t>i</a:t>
            </a:r>
            <a:r>
              <a:rPr lang="en-AU" sz="1400" dirty="0" smtClean="0">
                <a:solidFill>
                  <a:srgbClr val="000000"/>
                </a:solidFill>
                <a:latin typeface="CMSS10"/>
              </a:rPr>
              <a:t>=1 to n</a:t>
            </a:r>
          </a:p>
          <a:p>
            <a:pPr marL="0" indent="0" defTabSz="360000">
              <a:buNone/>
            </a:pPr>
            <a:r>
              <a:rPr lang="en-AU" sz="1400" dirty="0" smtClean="0">
                <a:solidFill>
                  <a:srgbClr val="000000"/>
                </a:solidFill>
                <a:latin typeface="CMSS10"/>
              </a:rPr>
              <a:t>	if Coins[ </a:t>
            </a:r>
            <a:r>
              <a:rPr lang="en-AU" sz="1400" dirty="0" err="1" smtClean="0">
                <a:solidFill>
                  <a:srgbClr val="000000"/>
                </a:solidFill>
                <a:latin typeface="CMSS10"/>
              </a:rPr>
              <a:t>i</a:t>
            </a:r>
            <a:r>
              <a:rPr lang="en-AU" sz="1400" dirty="0" smtClean="0">
                <a:solidFill>
                  <a:srgbClr val="000000"/>
                </a:solidFill>
                <a:latin typeface="CMSS10"/>
              </a:rPr>
              <a:t> ] &lt;= V </a:t>
            </a:r>
            <a:r>
              <a:rPr lang="en-AU" sz="1400" dirty="0" smtClean="0">
                <a:solidFill>
                  <a:srgbClr val="00B050"/>
                </a:solidFill>
                <a:latin typeface="CMSS10"/>
              </a:rPr>
              <a:t>// Avoid accessing Memo at a negative index</a:t>
            </a:r>
          </a:p>
          <a:p>
            <a:pPr marL="0" indent="0" defTabSz="360000">
              <a:buNone/>
            </a:pPr>
            <a:r>
              <a:rPr lang="en-AU" sz="1400" dirty="0" smtClean="0">
                <a:solidFill>
                  <a:srgbClr val="000000"/>
                </a:solidFill>
                <a:latin typeface="CMSS10"/>
              </a:rPr>
              <a:t>		c = 1 + Memo[ V - Coins[ </a:t>
            </a:r>
            <a:r>
              <a:rPr lang="en-AU" sz="1400" dirty="0" err="1" smtClean="0">
                <a:solidFill>
                  <a:srgbClr val="000000"/>
                </a:solidFill>
                <a:latin typeface="CMSS10"/>
              </a:rPr>
              <a:t>i</a:t>
            </a:r>
            <a:r>
              <a:rPr lang="en-AU" sz="1400" dirty="0" smtClean="0">
                <a:solidFill>
                  <a:srgbClr val="000000"/>
                </a:solidFill>
                <a:latin typeface="CMSS10"/>
              </a:rPr>
              <a:t> ] ]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</a:t>
            </a:r>
            <a:r>
              <a:rPr lang="en-AU" sz="1400" dirty="0" smtClean="0">
                <a:solidFill>
                  <a:srgbClr val="000000"/>
                </a:solidFill>
                <a:latin typeface="CMSS10"/>
              </a:rPr>
              <a:t>	if c &lt; </a:t>
            </a:r>
            <a:r>
              <a:rPr lang="en-AU" sz="1400" dirty="0" err="1" smtClean="0">
                <a:solidFill>
                  <a:srgbClr val="000000"/>
                </a:solidFill>
                <a:latin typeface="CMSS10"/>
              </a:rPr>
              <a:t>MinCoins</a:t>
            </a:r>
            <a:endParaRPr lang="en-AU" sz="1400" dirty="0" smtClean="0">
              <a:solidFill>
                <a:srgbClr val="000000"/>
              </a:solidFill>
              <a:latin typeface="CMSS10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</a:t>
            </a:r>
            <a:r>
              <a:rPr lang="en-AU" sz="1400" dirty="0" smtClean="0">
                <a:solidFill>
                  <a:srgbClr val="000000"/>
                </a:solidFill>
                <a:latin typeface="CMSS10"/>
              </a:rPr>
              <a:t>		</a:t>
            </a:r>
            <a:r>
              <a:rPr lang="en-AU" sz="1400" dirty="0" err="1" smtClean="0">
                <a:solidFill>
                  <a:srgbClr val="000000"/>
                </a:solidFill>
                <a:latin typeface="CMSS10"/>
              </a:rPr>
              <a:t>MinCoins</a:t>
            </a:r>
            <a:r>
              <a:rPr lang="en-AU" sz="1400" dirty="0" smtClean="0">
                <a:solidFill>
                  <a:srgbClr val="000000"/>
                </a:solidFill>
                <a:latin typeface="CMSS10"/>
              </a:rPr>
              <a:t> = c</a:t>
            </a:r>
          </a:p>
          <a:p>
            <a:pPr marL="0" indent="0" defTabSz="360000">
              <a:buNone/>
            </a:pPr>
            <a:r>
              <a:rPr lang="en-AU" sz="1400" dirty="0" smtClean="0">
                <a:solidFill>
                  <a:srgbClr val="000000"/>
                </a:solidFill>
                <a:latin typeface="CMSS10"/>
              </a:rPr>
              <a:t>Memo[V] = </a:t>
            </a:r>
            <a:r>
              <a:rPr lang="en-AU" sz="1400" dirty="0" err="1" smtClean="0">
                <a:solidFill>
                  <a:srgbClr val="000000"/>
                </a:solidFill>
                <a:latin typeface="CMSS10"/>
              </a:rPr>
              <a:t>minCoins</a:t>
            </a:r>
            <a:endParaRPr lang="en-AU" sz="1400" dirty="0" smtClean="0">
              <a:solidFill>
                <a:srgbClr val="000000"/>
              </a:solidFill>
              <a:latin typeface="CMSS10"/>
            </a:endParaRPr>
          </a:p>
          <a:p>
            <a:pPr marL="0" indent="0" defTabSz="360000">
              <a:buNone/>
            </a:pPr>
            <a:endParaRPr lang="en-AU" sz="1400" dirty="0" smtClean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900987"/>
              </p:ext>
            </p:extLst>
          </p:nvPr>
        </p:nvGraphicFramePr>
        <p:xfrm>
          <a:off x="1295399" y="55981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598981"/>
              </p:ext>
            </p:extLst>
          </p:nvPr>
        </p:nvGraphicFramePr>
        <p:xfrm>
          <a:off x="1295399" y="6029960"/>
          <a:ext cx="6324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  <a:gridCol w="5270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12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191000" y="465265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Rectangle 6"/>
          <p:cNvSpPr/>
          <p:nvPr/>
        </p:nvSpPr>
        <p:spPr>
          <a:xfrm>
            <a:off x="4803623" y="465265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5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13223" y="465265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6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38385" y="46606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1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3400" y="41910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1800" y="3810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00B0F0"/>
                </a:solidFill>
              </a:rPr>
              <a:t>1+ memo[3] = 1 + 3 = 4</a:t>
            </a:r>
            <a:endParaRPr lang="en-AU" b="1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685" y="563682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00B0F0"/>
                </a:solidFill>
              </a:rPr>
              <a:t>Memo</a:t>
            </a:r>
            <a:endParaRPr lang="en-AU" b="1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34727" y="5029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B050"/>
                </a:solidFill>
              </a:rPr>
              <a:t>4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32814" y="41910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77347" y="3831609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00B0F0"/>
                </a:solidFill>
              </a:rPr>
              <a:t>1+ memo[7] = 1 + 2 = 3</a:t>
            </a:r>
            <a:endParaRPr lang="en-AU" b="1" dirty="0">
              <a:solidFill>
                <a:srgbClr val="00B0F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14800" y="3821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00B0F0"/>
                </a:solidFill>
              </a:rPr>
              <a:t>1+ memo[6] = 1 + 1 = 2</a:t>
            </a:r>
            <a:endParaRPr lang="en-AU" b="1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00600" y="3821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00B0F0"/>
                </a:solidFill>
              </a:rPr>
              <a:t>1+ memo[11] = 1 + 2 = 3</a:t>
            </a:r>
            <a:endParaRPr lang="en-AU" b="1" dirty="0">
              <a:solidFill>
                <a:srgbClr val="00B0F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44894" y="5029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54494" y="5029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B050"/>
                </a:solidFill>
              </a:rPr>
              <a:t>2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64094" y="5029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B050"/>
                </a:solidFill>
              </a:rPr>
              <a:t>3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62600" y="41910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52014" y="41910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88933" y="46482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00B0F0"/>
                </a:solidFill>
              </a:rPr>
              <a:t>Coins</a:t>
            </a:r>
            <a:endParaRPr lang="en-AU" b="1" dirty="0">
              <a:solidFill>
                <a:srgbClr val="00B0F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590800" y="4177352"/>
            <a:ext cx="1143000" cy="14594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562334" y="4115172"/>
            <a:ext cx="85299" cy="14594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191000" y="4177352"/>
            <a:ext cx="990600" cy="13755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686993" y="4115172"/>
            <a:ext cx="1048552" cy="14377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5554494" y="5045333"/>
            <a:ext cx="381000" cy="3370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900878" y="5369172"/>
            <a:ext cx="1261922" cy="45231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84657" y="55953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B050"/>
                </a:solidFill>
              </a:rPr>
              <a:t>2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40" name="Content Placeholder 103"/>
          <p:cNvSpPr txBox="1">
            <a:spLocks/>
          </p:cNvSpPr>
          <p:nvPr/>
        </p:nvSpPr>
        <p:spPr>
          <a:xfrm>
            <a:off x="411951" y="1704646"/>
            <a:ext cx="8537448" cy="886154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buFont typeface="Wingdings 2"/>
              <a:buNone/>
            </a:pPr>
            <a:r>
              <a:rPr lang="en-AU" sz="1800" b="1" dirty="0" smtClean="0">
                <a:solidFill>
                  <a:srgbClr val="00B0F0"/>
                </a:solidFill>
                <a:latin typeface="CMSS10"/>
              </a:rPr>
              <a:t>If I tell you that you must use at least one coin of value 9, what is the minimum number of coins to make V=12?</a:t>
            </a:r>
          </a:p>
          <a:p>
            <a:pPr marL="0" indent="0" defTabSz="360000">
              <a:buFont typeface="Wingdings 2"/>
              <a:buNone/>
            </a:pPr>
            <a:r>
              <a:rPr lang="en-AU" sz="1800" b="1" dirty="0" smtClean="0">
                <a:solidFill>
                  <a:srgbClr val="FF0000"/>
                </a:solidFill>
                <a:latin typeface="CMSS10"/>
              </a:rPr>
              <a:t>If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 optimal solution contains a coin with value x (e.g., coin 9 in the example):</a:t>
            </a:r>
          </a:p>
          <a:p>
            <a:pPr marL="0" indent="0" defTabSz="360000">
              <a:buFont typeface="Wingdings 2"/>
              <a:buNone/>
            </a:pP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	</a:t>
            </a:r>
            <a:r>
              <a:rPr lang="en-AU" sz="1800" dirty="0" err="1" smtClean="0">
                <a:solidFill>
                  <a:srgbClr val="000000"/>
                </a:solidFill>
                <a:latin typeface="CMSS10"/>
              </a:rPr>
              <a:t>MinCoins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(V) = 1 + Memo[V- x]</a:t>
            </a:r>
          </a:p>
          <a:p>
            <a:pPr marL="0" indent="0" defTabSz="360000">
              <a:buFont typeface="Wingdings 2"/>
              <a:buNone/>
            </a:pP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9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3" grpId="0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9" grpId="0"/>
      <p:bldP spid="20" grpId="0"/>
      <p:bldP spid="21" grpId="0"/>
      <p:bldP spid="21" grpId="1"/>
      <p:bldP spid="22" grpId="0"/>
      <p:bldP spid="35" grpId="0" animBg="1"/>
      <p:bldP spid="39" grpId="0"/>
      <p:bldP spid="40" grpId="0"/>
      <p:bldP spid="40" grpId="1"/>
      <p:bldP spid="40" grpId="2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DP Solution for Coins Change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537448" cy="293953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AU" sz="7200" dirty="0" smtClean="0">
                <a:solidFill>
                  <a:srgbClr val="00B050"/>
                </a:solidFill>
                <a:latin typeface="CMSS10"/>
              </a:rPr>
              <a:t>// Construct Memo[ ] starting from 1 until V in a way similar to previous slide .</a:t>
            </a:r>
          </a:p>
          <a:p>
            <a:pPr marL="0" indent="0">
              <a:buNone/>
            </a:pPr>
            <a:r>
              <a:rPr lang="en-AU" sz="7200" dirty="0" smtClean="0">
                <a:solidFill>
                  <a:srgbClr val="000000"/>
                </a:solidFill>
                <a:latin typeface="CMSS10"/>
              </a:rPr>
              <a:t>Initialize Memo[ ] to contain infinity for all indices</a:t>
            </a:r>
            <a:br>
              <a:rPr lang="en-AU" sz="7200" dirty="0" smtClean="0">
                <a:solidFill>
                  <a:srgbClr val="000000"/>
                </a:solidFill>
                <a:latin typeface="CMSS10"/>
              </a:rPr>
            </a:br>
            <a:r>
              <a:rPr lang="en-AU" sz="7200" dirty="0" smtClean="0">
                <a:solidFill>
                  <a:srgbClr val="000000"/>
                </a:solidFill>
                <a:latin typeface="CMSS10"/>
              </a:rPr>
              <a:t>Memo[0] = 0</a:t>
            </a:r>
          </a:p>
          <a:p>
            <a:pPr marL="0" indent="0">
              <a:buNone/>
            </a:pPr>
            <a:r>
              <a:rPr lang="en-AU" sz="7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7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AU" sz="7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to V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AU" sz="7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minCoins</a:t>
            </a:r>
            <a:r>
              <a:rPr lang="en-AU" sz="7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Infinity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en-AU" sz="7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7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to n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Coins</a:t>
            </a:r>
            <a:r>
              <a:rPr lang="en-AU" sz="7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 </a:t>
            </a:r>
            <a:r>
              <a:rPr lang="en-AU" sz="72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i</a:t>
            </a:r>
            <a:r>
              <a:rPr lang="en-AU" sz="7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7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7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c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Memo</a:t>
            </a:r>
            <a:r>
              <a:rPr lang="en-AU" sz="7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7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Coins</a:t>
            </a:r>
            <a:r>
              <a:rPr lang="en-AU" sz="7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 </a:t>
            </a:r>
            <a:r>
              <a:rPr lang="en-AU" sz="72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i</a:t>
            </a:r>
            <a:r>
              <a:rPr lang="en-AU" sz="7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 ] ]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c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minCoins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minCoins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c</a:t>
            </a:r>
          </a:p>
          <a:p>
            <a:pPr marL="0" indent="0">
              <a:buNone/>
            </a:pPr>
            <a:r>
              <a:rPr lang="en-AU" sz="7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Memo</a:t>
            </a:r>
            <a:r>
              <a:rPr lang="en-AU" sz="7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7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AU" sz="7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7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minCoins</a:t>
            </a:r>
            <a:endParaRPr lang="en-AU" sz="7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7200" dirty="0" smtClean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/>
            </a:r>
            <a:br>
              <a:rPr lang="en-AU" sz="7200" dirty="0" smtClean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</a:br>
            <a:r>
              <a:rPr lang="en-AU" sz="7200" dirty="0" smtClean="0">
                <a:solidFill>
                  <a:srgbClr val="00B050"/>
                </a:solidFill>
                <a:highlight>
                  <a:srgbClr val="FFFFFF"/>
                </a:highlight>
                <a:latin typeface="CMSS10"/>
              </a:rPr>
              <a:t>E.g., Fill Memo[13]</a:t>
            </a:r>
            <a:endParaRPr lang="en-AU" sz="7200" dirty="0" smtClean="0">
              <a:solidFill>
                <a:srgbClr val="00B050"/>
              </a:solidFill>
              <a:latin typeface="CMSS10"/>
            </a:endParaRPr>
          </a:p>
          <a:p>
            <a:pPr marL="0" indent="0">
              <a:buNone/>
            </a:pPr>
            <a:endParaRPr lang="en-AU" sz="5600" dirty="0" smtClean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105624"/>
              </p:ext>
            </p:extLst>
          </p:nvPr>
        </p:nvGraphicFramePr>
        <p:xfrm>
          <a:off x="1295399" y="559816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136843"/>
              </p:ext>
            </p:extLst>
          </p:nvPr>
        </p:nvGraphicFramePr>
        <p:xfrm>
          <a:off x="1295399" y="6029960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  <a:gridCol w="4865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13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191000" y="465265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Rectangle 6"/>
          <p:cNvSpPr/>
          <p:nvPr/>
        </p:nvSpPr>
        <p:spPr>
          <a:xfrm>
            <a:off x="4803623" y="465265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5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13223" y="465265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6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38385" y="46606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1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685" y="563682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00B0F0"/>
                </a:solidFill>
              </a:rPr>
              <a:t>Memo</a:t>
            </a:r>
            <a:endParaRPr lang="en-AU" b="1" dirty="0">
              <a:solidFill>
                <a:srgbClr val="00B0F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88933" y="46482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00B0F0"/>
                </a:solidFill>
              </a:rPr>
              <a:t>Coins</a:t>
            </a:r>
            <a:endParaRPr lang="en-AU" b="1" dirty="0">
              <a:solidFill>
                <a:srgbClr val="00B0F0"/>
              </a:solidFill>
            </a:endParaRPr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6226041" y="1600200"/>
            <a:ext cx="2536959" cy="1524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Time Complexity:</a:t>
            </a:r>
          </a:p>
          <a:p>
            <a:pPr marL="0" indent="0">
              <a:buNone/>
            </a:pPr>
            <a:r>
              <a:rPr lang="en-AU" sz="1800" dirty="0" smtClean="0">
                <a:highlight>
                  <a:srgbClr val="FFFFFF"/>
                </a:highlight>
              </a:rPr>
              <a:t>O(</a:t>
            </a:r>
            <a:r>
              <a:rPr lang="en-AU" sz="1800" dirty="0" err="1" smtClean="0">
                <a:highlight>
                  <a:srgbClr val="FFFFFF"/>
                </a:highlight>
              </a:rPr>
              <a:t>nV</a:t>
            </a:r>
            <a:r>
              <a:rPr lang="en-AU" sz="1800" dirty="0" smtClean="0"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Space Complexity:</a:t>
            </a:r>
          </a:p>
          <a:p>
            <a:pPr marL="0" indent="0">
              <a:buNone/>
            </a:pPr>
            <a:r>
              <a:rPr lang="en-AU" sz="1800" dirty="0" smtClean="0">
                <a:highlight>
                  <a:srgbClr val="FFFFFF"/>
                </a:highlight>
              </a:rPr>
              <a:t>O(V + n)</a:t>
            </a:r>
          </a:p>
          <a:p>
            <a:pPr lvl="1"/>
            <a:endParaRPr lang="en-AU" sz="1300" dirty="0" smtClean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 smtClean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Subset Sum Problem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537448" cy="4803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Given a set of numbers N = {a1, a2, …, an} and a value V. Is their a subset of N such that the sum of elements is V.</a:t>
            </a:r>
          </a:p>
          <a:p>
            <a:pPr marL="0" indent="0">
              <a:buNone/>
            </a:pPr>
            <a:r>
              <a:rPr lang="en-AU" sz="2400" b="1" dirty="0" smtClean="0">
                <a:solidFill>
                  <a:srgbClr val="FF0000"/>
                </a:solidFill>
                <a:latin typeface="CMSS10"/>
              </a:rPr>
              <a:t>Note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: Unlike Coins Change problem, a number can only be used once to make the value V. </a:t>
            </a:r>
          </a:p>
          <a:p>
            <a:pPr marL="0" indent="0">
              <a:buNone/>
            </a:pP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/>
            </a:r>
            <a:br>
              <a:rPr lang="en-AU" sz="2400" dirty="0" smtClean="0">
                <a:solidFill>
                  <a:srgbClr val="000000"/>
                </a:solidFill>
                <a:latin typeface="CMSS10"/>
              </a:rPr>
            </a:br>
            <a:r>
              <a:rPr lang="en-AU" sz="2400" dirty="0" smtClean="0">
                <a:solidFill>
                  <a:srgbClr val="00B050"/>
                </a:solidFill>
                <a:latin typeface="CMSS10"/>
              </a:rPr>
              <a:t>Example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: Suppose N = {1, 5, 6, 9} and the value V is 13. The answer is FALSE because no subset of N adds to 13. For V=15, the answer is TRUE because 9 + 6 = 15. </a:t>
            </a:r>
          </a:p>
          <a:p>
            <a:pPr marL="0" indent="0">
              <a:buNone/>
            </a:pPr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What is the answer for V = 12?</a:t>
            </a:r>
            <a:endParaRPr lang="en-AU" sz="19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8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Subset Sum Problem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537448" cy="4803648"/>
          </a:xfrm>
        </p:spPr>
        <p:txBody>
          <a:bodyPr>
            <a:normAutofit/>
          </a:bodyPr>
          <a:lstStyle/>
          <a:p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Suppose N = {1, 5, 6, 9} and V = 16. Assume that I tell you that the subset must contain the value 9. What is the answer of subset problem? E.g., is there a subset that includes 9 and adds up to 16?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If the subset must contain 9</a:t>
            </a:r>
          </a:p>
          <a:p>
            <a:pPr lvl="2"/>
            <a:r>
              <a:rPr lang="en-AU" sz="1600" dirty="0" smtClean="0">
                <a:solidFill>
                  <a:srgbClr val="000000"/>
                </a:solidFill>
                <a:latin typeface="CMSS10"/>
              </a:rPr>
              <a:t>The 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answer is True </a:t>
            </a:r>
            <a:r>
              <a:rPr lang="en-AU" sz="1600" dirty="0" smtClean="0">
                <a:solidFill>
                  <a:srgbClr val="000000"/>
                </a:solidFill>
                <a:latin typeface="CMSS10"/>
              </a:rPr>
              <a:t>if and only if 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{1, 5, 6} has a subset adding up to 16-9 = 7</a:t>
            </a:r>
          </a:p>
          <a:p>
            <a:pPr marL="0" indent="0">
              <a:buNone/>
            </a:pPr>
            <a:endParaRPr lang="en-AU" sz="1800" dirty="0" smtClean="0">
              <a:solidFill>
                <a:srgbClr val="000000"/>
              </a:solidFill>
              <a:latin typeface="CMSS10"/>
            </a:endParaRP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Suppose N = {1, 5, 6, 9} and V = 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11.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Assume that I tell you that the subset 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must </a:t>
            </a:r>
            <a:r>
              <a:rPr lang="en-AU" sz="1800" b="1" dirty="0" smtClean="0">
                <a:solidFill>
                  <a:srgbClr val="000000"/>
                </a:solidFill>
                <a:latin typeface="CMSS10"/>
              </a:rPr>
              <a:t>NOT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contain the value 9. What is the answer of subset problem? E.g., is there a subset that 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excludes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9 and adds up to 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11?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If the subset must not contain 9</a:t>
            </a:r>
          </a:p>
          <a:p>
            <a:pPr lvl="2"/>
            <a:r>
              <a:rPr lang="en-AU" sz="1600" dirty="0" smtClean="0">
                <a:solidFill>
                  <a:srgbClr val="000000"/>
                </a:solidFill>
                <a:latin typeface="CMSS10"/>
              </a:rPr>
              <a:t>The answer is True if {1, 5, 6} has a subset adding up to 11</a:t>
            </a:r>
            <a:endParaRPr lang="en-AU" sz="16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Lec-4: Dynamic Programming</a:t>
            </a:r>
            <a:endParaRPr lang="en-US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590800" y="4753970"/>
            <a:ext cx="5181601" cy="11765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buNone/>
            </a:pPr>
            <a:r>
              <a:rPr lang="en-AU" sz="1400" b="1" dirty="0">
                <a:solidFill>
                  <a:srgbClr val="FF0000"/>
                </a:solidFill>
                <a:latin typeface="CMSS10"/>
              </a:rPr>
              <a:t>If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the </a:t>
            </a:r>
            <a:r>
              <a:rPr lang="en-AU" sz="1400" dirty="0" smtClean="0">
                <a:solidFill>
                  <a:srgbClr val="000000"/>
                </a:solidFill>
                <a:latin typeface="CMSS10"/>
              </a:rPr>
              <a:t>Subset 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contains a number x 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Answer is True if {Set \ x} has a subset adding up to V - x  </a:t>
            </a:r>
          </a:p>
          <a:p>
            <a:pPr marL="0" indent="0" defTabSz="360000">
              <a:buNone/>
            </a:pPr>
            <a:r>
              <a:rPr lang="en-AU" sz="1400" b="1" dirty="0" smtClean="0">
                <a:solidFill>
                  <a:srgbClr val="FF0000"/>
                </a:solidFill>
                <a:latin typeface="CMSS10"/>
              </a:rPr>
              <a:t>Else</a:t>
            </a:r>
            <a:endParaRPr lang="en-AU" sz="1400" dirty="0">
              <a:solidFill>
                <a:srgbClr val="000000"/>
              </a:solidFill>
              <a:latin typeface="CMSS10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Answer is True if {Set \ x} has a subset adding up to V</a:t>
            </a:r>
          </a:p>
        </p:txBody>
      </p:sp>
    </p:spTree>
    <p:extLst>
      <p:ext uri="{BB962C8B-B14F-4D97-AF65-F5344CB8AC3E}">
        <p14:creationId xmlns:p14="http://schemas.microsoft.com/office/powerpoint/2010/main" val="378921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V="1">
            <a:off x="7467600" y="5791200"/>
            <a:ext cx="76200" cy="3048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Subset Sum Problem</a:t>
            </a:r>
            <a:endParaRPr lang="en-AU" dirty="0">
              <a:latin typeface="Arial Black" panose="020B0A04020102020204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57544084"/>
              </p:ext>
            </p:extLst>
          </p:nvPr>
        </p:nvGraphicFramePr>
        <p:xfrm>
          <a:off x="304800" y="4318000"/>
          <a:ext cx="7731130" cy="2006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2830"/>
                <a:gridCol w="702830"/>
                <a:gridCol w="702830"/>
                <a:gridCol w="702830"/>
                <a:gridCol w="702830"/>
                <a:gridCol w="702830"/>
                <a:gridCol w="702830"/>
                <a:gridCol w="702830"/>
                <a:gridCol w="702830"/>
                <a:gridCol w="702830"/>
                <a:gridCol w="702830"/>
              </a:tblGrid>
              <a:tr h="401320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baseline="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Φ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Content Placeholder 103"/>
          <p:cNvSpPr txBox="1">
            <a:spLocks/>
          </p:cNvSpPr>
          <p:nvPr/>
        </p:nvSpPr>
        <p:spPr>
          <a:xfrm>
            <a:off x="301751" y="1066800"/>
            <a:ext cx="8537449" cy="3048000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AU" sz="2900" dirty="0" smtClean="0">
                <a:solidFill>
                  <a:srgbClr val="000000"/>
                </a:solidFill>
                <a:latin typeface="CMSS10"/>
              </a:rPr>
              <a:t>Set = {1, 3, 6}. We need to check for V = 7   (e.g., is there a subset with sum = 7)</a:t>
            </a:r>
          </a:p>
          <a:p>
            <a:pPr marL="0" indent="0">
              <a:buFont typeface="Wingdings 2"/>
              <a:buNone/>
            </a:pPr>
            <a:r>
              <a:rPr lang="en-AU" sz="2900" b="1" dirty="0" smtClean="0">
                <a:solidFill>
                  <a:srgbClr val="FF0000"/>
                </a:solidFill>
                <a:latin typeface="CMSS10"/>
              </a:rPr>
              <a:t>Assume </a:t>
            </a:r>
            <a:r>
              <a:rPr lang="en-AU" sz="2900" dirty="0" smtClean="0">
                <a:solidFill>
                  <a:srgbClr val="000000"/>
                </a:solidFill>
                <a:latin typeface="CMSS10"/>
              </a:rPr>
              <a:t>we know the optimal solutions for every </a:t>
            </a:r>
            <a:r>
              <a:rPr lang="en-AU" sz="2900" dirty="0" err="1" smtClean="0">
                <a:solidFill>
                  <a:srgbClr val="000000"/>
                </a:solidFill>
                <a:latin typeface="CMSS10"/>
              </a:rPr>
              <a:t>subproblem</a:t>
            </a:r>
            <a:r>
              <a:rPr lang="en-AU" sz="2900" dirty="0" smtClean="0">
                <a:solidFill>
                  <a:srgbClr val="000000"/>
                </a:solidFill>
                <a:latin typeface="CMSS10"/>
              </a:rPr>
              <a:t>  and results are stored in Memo[ ][ ].</a:t>
            </a:r>
          </a:p>
          <a:p>
            <a:pPr marL="0" indent="0">
              <a:buFont typeface="Wingdings 2"/>
              <a:buNone/>
            </a:pPr>
            <a:r>
              <a:rPr lang="en-AU" sz="2900" dirty="0" smtClean="0">
                <a:solidFill>
                  <a:srgbClr val="000000"/>
                </a:solidFill>
                <a:latin typeface="CMSS10"/>
              </a:rPr>
              <a:t>Memo[ v ][ </a:t>
            </a:r>
            <a:r>
              <a:rPr lang="en-AU" sz="2900" dirty="0" err="1" smtClean="0">
                <a:solidFill>
                  <a:srgbClr val="000000"/>
                </a:solidFill>
                <a:latin typeface="CMSS10"/>
              </a:rPr>
              <a:t>i</a:t>
            </a:r>
            <a:r>
              <a:rPr lang="en-AU" sz="2900" dirty="0" smtClean="0">
                <a:solidFill>
                  <a:srgbClr val="000000"/>
                </a:solidFill>
                <a:latin typeface="CMSS10"/>
              </a:rPr>
              <a:t> ] contains True </a:t>
            </a:r>
            <a:r>
              <a:rPr lang="en-AU" sz="2900" b="1" dirty="0" smtClean="0">
                <a:solidFill>
                  <a:srgbClr val="000000"/>
                </a:solidFill>
                <a:latin typeface="CMSS10"/>
              </a:rPr>
              <a:t>if and only if</a:t>
            </a:r>
            <a:r>
              <a:rPr lang="en-AU" sz="2900" dirty="0" smtClean="0">
                <a:solidFill>
                  <a:srgbClr val="000000"/>
                </a:solidFill>
                <a:latin typeface="CMSS10"/>
              </a:rPr>
              <a:t> there exists a subset of Set[1 … </a:t>
            </a:r>
            <a:r>
              <a:rPr lang="en-AU" sz="2900" dirty="0" err="1" smtClean="0">
                <a:solidFill>
                  <a:srgbClr val="000000"/>
                </a:solidFill>
                <a:latin typeface="CMSS10"/>
              </a:rPr>
              <a:t>i</a:t>
            </a:r>
            <a:r>
              <a:rPr lang="en-AU" sz="2900" dirty="0" smtClean="0">
                <a:solidFill>
                  <a:srgbClr val="000000"/>
                </a:solidFill>
                <a:latin typeface="CMSS10"/>
              </a:rPr>
              <a:t>] that adds to v</a:t>
            </a:r>
          </a:p>
          <a:p>
            <a:pPr marL="0" indent="0">
              <a:buFont typeface="Wingdings 2"/>
              <a:buNone/>
            </a:pPr>
            <a:endParaRPr lang="en-AU" sz="1900" dirty="0" smtClean="0">
              <a:solidFill>
                <a:srgbClr val="000000"/>
              </a:solidFill>
              <a:latin typeface="CMSS10"/>
            </a:endParaRPr>
          </a:p>
          <a:p>
            <a:pPr marL="0" indent="0" defTabSz="360000">
              <a:buFont typeface="Wingdings 2"/>
              <a:buNone/>
            </a:pPr>
            <a:r>
              <a:rPr lang="en-AU" sz="2600" dirty="0" smtClean="0">
                <a:solidFill>
                  <a:srgbClr val="000000"/>
                </a:solidFill>
                <a:latin typeface="CMSS10"/>
              </a:rPr>
              <a:t>For v in 1 to V</a:t>
            </a:r>
          </a:p>
          <a:p>
            <a:pPr marL="0" indent="0" defTabSz="360000">
              <a:buFont typeface="Wingdings 2"/>
              <a:buNone/>
            </a:pPr>
            <a:r>
              <a:rPr lang="en-AU" sz="2600" dirty="0" smtClean="0">
                <a:solidFill>
                  <a:srgbClr val="000000"/>
                </a:solidFill>
                <a:latin typeface="CMSS10"/>
              </a:rPr>
              <a:t>	For </a:t>
            </a:r>
            <a:r>
              <a:rPr lang="en-AU" sz="2600" dirty="0" err="1" smtClean="0">
                <a:solidFill>
                  <a:srgbClr val="000000"/>
                </a:solidFill>
                <a:latin typeface="CMSS10"/>
              </a:rPr>
              <a:t>i</a:t>
            </a:r>
            <a:r>
              <a:rPr lang="en-AU" sz="2600" dirty="0" smtClean="0">
                <a:solidFill>
                  <a:srgbClr val="000000"/>
                </a:solidFill>
                <a:latin typeface="CMSS10"/>
              </a:rPr>
              <a:t>=1 to n</a:t>
            </a:r>
          </a:p>
          <a:p>
            <a:pPr marL="0" indent="0" defTabSz="360000">
              <a:buFont typeface="Wingdings 2"/>
              <a:buNone/>
            </a:pPr>
            <a:r>
              <a:rPr lang="en-AU" sz="2600" dirty="0">
                <a:solidFill>
                  <a:srgbClr val="000000"/>
                </a:solidFill>
                <a:latin typeface="CMSS10"/>
              </a:rPr>
              <a:t>	</a:t>
            </a:r>
            <a:r>
              <a:rPr lang="en-AU" sz="2600" dirty="0" smtClean="0">
                <a:solidFill>
                  <a:srgbClr val="000000"/>
                </a:solidFill>
                <a:latin typeface="CMSS10"/>
              </a:rPr>
              <a:t>	x = Set[ </a:t>
            </a:r>
            <a:r>
              <a:rPr lang="en-AU" sz="2600" dirty="0" err="1" smtClean="0">
                <a:solidFill>
                  <a:srgbClr val="000000"/>
                </a:solidFill>
                <a:latin typeface="CMSS10"/>
              </a:rPr>
              <a:t>i</a:t>
            </a:r>
            <a:r>
              <a:rPr lang="en-AU" sz="2600" dirty="0" smtClean="0">
                <a:solidFill>
                  <a:srgbClr val="000000"/>
                </a:solidFill>
                <a:latin typeface="CMSS10"/>
              </a:rPr>
              <a:t> ]</a:t>
            </a:r>
          </a:p>
          <a:p>
            <a:pPr marL="0" indent="0" defTabSz="360000">
              <a:buFont typeface="Wingdings 2"/>
              <a:buNone/>
            </a:pPr>
            <a:r>
              <a:rPr lang="en-AU" sz="2600" dirty="0" smtClean="0">
                <a:solidFill>
                  <a:srgbClr val="000000"/>
                </a:solidFill>
                <a:latin typeface="CMSS10"/>
              </a:rPr>
              <a:t>		if Memo[v  - x ] [ </a:t>
            </a:r>
            <a:r>
              <a:rPr lang="en-AU" sz="2600" dirty="0" err="1" smtClean="0">
                <a:solidFill>
                  <a:srgbClr val="000000"/>
                </a:solidFill>
                <a:latin typeface="CMSS10"/>
              </a:rPr>
              <a:t>i</a:t>
            </a:r>
            <a:r>
              <a:rPr lang="en-AU" sz="2600" dirty="0" smtClean="0">
                <a:solidFill>
                  <a:srgbClr val="000000"/>
                </a:solidFill>
                <a:latin typeface="CMSS10"/>
              </a:rPr>
              <a:t> -1] == True or Memo [ v  ] [ </a:t>
            </a:r>
            <a:r>
              <a:rPr lang="en-AU" sz="2600" dirty="0" err="1" smtClean="0">
                <a:solidFill>
                  <a:srgbClr val="000000"/>
                </a:solidFill>
                <a:latin typeface="CMSS10"/>
              </a:rPr>
              <a:t>i</a:t>
            </a:r>
            <a:r>
              <a:rPr lang="en-AU" sz="2600" dirty="0" smtClean="0">
                <a:solidFill>
                  <a:srgbClr val="000000"/>
                </a:solidFill>
                <a:latin typeface="CMSS10"/>
              </a:rPr>
              <a:t> – 1] == True</a:t>
            </a:r>
          </a:p>
          <a:p>
            <a:pPr marL="0" indent="0" defTabSz="360000">
              <a:buFont typeface="Wingdings 2"/>
              <a:buNone/>
            </a:pPr>
            <a:r>
              <a:rPr lang="en-AU" sz="2600" dirty="0">
                <a:solidFill>
                  <a:srgbClr val="000000"/>
                </a:solidFill>
                <a:latin typeface="CMSS10"/>
              </a:rPr>
              <a:t>	</a:t>
            </a:r>
            <a:r>
              <a:rPr lang="en-AU" sz="2600" dirty="0" smtClean="0">
                <a:solidFill>
                  <a:srgbClr val="000000"/>
                </a:solidFill>
                <a:latin typeface="CMSS10"/>
              </a:rPr>
              <a:t>		Memo [v][</a:t>
            </a:r>
            <a:r>
              <a:rPr lang="en-AU" sz="2600" dirty="0" err="1" smtClean="0">
                <a:solidFill>
                  <a:srgbClr val="000000"/>
                </a:solidFill>
                <a:latin typeface="CMSS10"/>
              </a:rPr>
              <a:t>i</a:t>
            </a:r>
            <a:r>
              <a:rPr lang="en-AU" sz="2600" dirty="0" smtClean="0">
                <a:solidFill>
                  <a:srgbClr val="000000"/>
                </a:solidFill>
                <a:latin typeface="CMSS10"/>
              </a:rPr>
              <a:t>] = True</a:t>
            </a:r>
          </a:p>
          <a:p>
            <a:pPr marL="0" indent="0" defTabSz="360000">
              <a:buFont typeface="Wingdings 2"/>
              <a:buNone/>
            </a:pPr>
            <a:r>
              <a:rPr lang="en-AU" sz="2600" dirty="0" smtClean="0">
                <a:solidFill>
                  <a:srgbClr val="000000"/>
                </a:solidFill>
                <a:latin typeface="CMSS10"/>
              </a:rPr>
              <a:t>	</a:t>
            </a:r>
            <a:r>
              <a:rPr lang="en-AU" sz="2600" dirty="0">
                <a:solidFill>
                  <a:srgbClr val="000000"/>
                </a:solidFill>
                <a:latin typeface="CMSS10"/>
              </a:rPr>
              <a:t>	</a:t>
            </a:r>
            <a:r>
              <a:rPr lang="en-AU" sz="2600" dirty="0" smtClean="0">
                <a:solidFill>
                  <a:srgbClr val="000000"/>
                </a:solidFill>
                <a:latin typeface="CMSS10"/>
              </a:rPr>
              <a:t>Else</a:t>
            </a:r>
          </a:p>
          <a:p>
            <a:pPr marL="0" indent="0" defTabSz="360000">
              <a:buFont typeface="Wingdings 2"/>
              <a:buNone/>
            </a:pPr>
            <a:r>
              <a:rPr lang="en-AU" sz="2600" dirty="0">
                <a:solidFill>
                  <a:srgbClr val="000000"/>
                </a:solidFill>
                <a:latin typeface="CMSS10"/>
              </a:rPr>
              <a:t>	</a:t>
            </a:r>
            <a:r>
              <a:rPr lang="en-AU" sz="2600" dirty="0" smtClean="0">
                <a:solidFill>
                  <a:srgbClr val="000000"/>
                </a:solidFill>
                <a:latin typeface="CMSS10"/>
              </a:rPr>
              <a:t>		Memo [v][</a:t>
            </a:r>
            <a:r>
              <a:rPr lang="en-AU" sz="2600" dirty="0" err="1" smtClean="0">
                <a:solidFill>
                  <a:srgbClr val="000000"/>
                </a:solidFill>
                <a:latin typeface="CMSS10"/>
              </a:rPr>
              <a:t>i</a:t>
            </a:r>
            <a:r>
              <a:rPr lang="en-AU" sz="2600" dirty="0" smtClean="0">
                <a:solidFill>
                  <a:srgbClr val="000000"/>
                </a:solidFill>
                <a:latin typeface="CMSS10"/>
              </a:rPr>
              <a:t>] = False</a:t>
            </a:r>
          </a:p>
          <a:p>
            <a:pPr marL="0" indent="0" defTabSz="360000">
              <a:buFont typeface="Wingdings 2"/>
              <a:buNone/>
            </a:pPr>
            <a:r>
              <a:rPr lang="en-AU" sz="2600" dirty="0" smtClean="0">
                <a:solidFill>
                  <a:srgbClr val="00B050"/>
                </a:solidFill>
                <a:latin typeface="CMSS10"/>
              </a:rPr>
              <a:t>//Fill column for 9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657600" y="3090649"/>
            <a:ext cx="5181601" cy="11765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buNone/>
            </a:pPr>
            <a:r>
              <a:rPr lang="en-AU" sz="1400" b="1" dirty="0">
                <a:solidFill>
                  <a:srgbClr val="FF0000"/>
                </a:solidFill>
                <a:latin typeface="CMSS10"/>
              </a:rPr>
              <a:t>If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the </a:t>
            </a:r>
            <a:r>
              <a:rPr lang="en-AU" sz="1400" dirty="0" smtClean="0">
                <a:solidFill>
                  <a:srgbClr val="000000"/>
                </a:solidFill>
                <a:latin typeface="CMSS10"/>
              </a:rPr>
              <a:t>Subset 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contains a number x (e.g., number </a:t>
            </a:r>
            <a:r>
              <a:rPr lang="en-AU" sz="1400" dirty="0" smtClean="0">
                <a:solidFill>
                  <a:srgbClr val="000000"/>
                </a:solidFill>
                <a:latin typeface="CMSS10"/>
              </a:rPr>
              <a:t>6)</a:t>
            </a:r>
            <a:endParaRPr lang="en-AU" sz="1400" dirty="0">
              <a:solidFill>
                <a:srgbClr val="000000"/>
              </a:solidFill>
              <a:latin typeface="CMSS10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Answer is True if {Set \ x} has a subset adding up to V - x  </a:t>
            </a:r>
          </a:p>
          <a:p>
            <a:pPr marL="0" indent="0" defTabSz="360000">
              <a:buNone/>
            </a:pPr>
            <a:r>
              <a:rPr lang="en-AU" sz="1400" b="1" dirty="0" smtClean="0">
                <a:solidFill>
                  <a:srgbClr val="FF0000"/>
                </a:solidFill>
                <a:latin typeface="CMSS10"/>
              </a:rPr>
              <a:t>Else</a:t>
            </a:r>
            <a:endParaRPr lang="en-AU" sz="1400" dirty="0">
              <a:solidFill>
                <a:srgbClr val="000000"/>
              </a:solidFill>
              <a:latin typeface="CMSS10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Answer is True if {Set \ x} has a subset adding up to V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133600" y="5715000"/>
            <a:ext cx="4114800" cy="3810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6000" y="5955268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00B050"/>
                </a:solidFill>
              </a:rPr>
              <a:t>T</a:t>
            </a:r>
            <a:endParaRPr lang="en-AU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819400" y="5715000"/>
            <a:ext cx="4038600" cy="3810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81800" y="5943600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00B050"/>
                </a:solidFill>
              </a:rPr>
              <a:t>F</a:t>
            </a:r>
            <a:endParaRPr lang="en-AU" dirty="0">
              <a:solidFill>
                <a:srgbClr val="00B050"/>
              </a:solidFill>
            </a:endParaRPr>
          </a:p>
        </p:txBody>
      </p:sp>
      <p:cxnSp>
        <p:nvCxnSpPr>
          <p:cNvPr id="27" name="Straight Arrow Connector 26"/>
          <p:cNvCxnSpPr>
            <a:stCxn id="22" idx="1"/>
          </p:cNvCxnSpPr>
          <p:nvPr/>
        </p:nvCxnSpPr>
        <p:spPr>
          <a:xfrm flipV="1">
            <a:off x="6781800" y="5791200"/>
            <a:ext cx="76200" cy="33706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3"/>
          <p:cNvSpPr txBox="1">
            <a:spLocks/>
          </p:cNvSpPr>
          <p:nvPr/>
        </p:nvSpPr>
        <p:spPr>
          <a:xfrm>
            <a:off x="6226041" y="2057400"/>
            <a:ext cx="2536959" cy="1524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Time Complexity:</a:t>
            </a:r>
          </a:p>
          <a:p>
            <a:pPr marL="0" indent="0">
              <a:buNone/>
            </a:pPr>
            <a:r>
              <a:rPr lang="en-AU" sz="1800" dirty="0" smtClean="0">
                <a:highlight>
                  <a:srgbClr val="FFFFFF"/>
                </a:highlight>
              </a:rPr>
              <a:t>O(</a:t>
            </a:r>
            <a:r>
              <a:rPr lang="en-AU" sz="1800" dirty="0" err="1" smtClean="0">
                <a:highlight>
                  <a:srgbClr val="FFFFFF"/>
                </a:highlight>
              </a:rPr>
              <a:t>nV</a:t>
            </a:r>
            <a:r>
              <a:rPr lang="en-AU" sz="1800" dirty="0" smtClean="0"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Space Complexity:</a:t>
            </a:r>
          </a:p>
          <a:p>
            <a:pPr marL="0" indent="0">
              <a:buNone/>
            </a:pPr>
            <a:r>
              <a:rPr lang="en-AU" sz="1800" dirty="0" smtClean="0">
                <a:highlight>
                  <a:srgbClr val="FFFFFF"/>
                </a:highlight>
              </a:rPr>
              <a:t>O(</a:t>
            </a:r>
            <a:r>
              <a:rPr lang="en-AU" sz="1800" dirty="0" err="1" smtClean="0">
                <a:highlight>
                  <a:srgbClr val="FFFFFF"/>
                </a:highlight>
              </a:rPr>
              <a:t>nV</a:t>
            </a:r>
            <a:r>
              <a:rPr lang="en-AU" sz="1800" dirty="0" smtClean="0">
                <a:highlight>
                  <a:srgbClr val="FFFFFF"/>
                </a:highlight>
              </a:rPr>
              <a:t>)</a:t>
            </a:r>
          </a:p>
          <a:p>
            <a:pPr lvl="1"/>
            <a:endParaRPr lang="en-AU" sz="1300" dirty="0" smtClean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 smtClean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0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uiExpand="1" build="allAtOnce" animBg="1"/>
      <p:bldP spid="12" grpId="0" animBg="1"/>
      <p:bldP spid="22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Edit Distance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7448" cy="4572000"/>
          </a:xfrm>
        </p:spPr>
        <p:txBody>
          <a:bodyPr>
            <a:normAutofit fontScale="92500" lnSpcReduction="10000"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 words </a:t>
            </a:r>
            <a:r>
              <a:rPr lang="en-AU" sz="2400" dirty="0" smtClean="0">
                <a:solidFill>
                  <a:srgbClr val="008000"/>
                </a:solidFill>
                <a:latin typeface="txbtt"/>
              </a:rPr>
              <a:t>computer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and </a:t>
            </a:r>
            <a:r>
              <a:rPr lang="en-AU" sz="2400" dirty="0" smtClean="0">
                <a:solidFill>
                  <a:srgbClr val="008000"/>
                </a:solidFill>
                <a:latin typeface="txbtt"/>
              </a:rPr>
              <a:t>commuter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are very similar, and a 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change of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just one letter, </a:t>
            </a:r>
            <a:r>
              <a:rPr lang="en-AU" sz="2400" dirty="0" smtClean="0">
                <a:solidFill>
                  <a:srgbClr val="008000"/>
                </a:solidFill>
                <a:latin typeface="txbtt"/>
              </a:rPr>
              <a:t>p </a:t>
            </a:r>
            <a:r>
              <a:rPr lang="en-AU" sz="2400" dirty="0" smtClean="0">
                <a:solidFill>
                  <a:srgbClr val="008000"/>
                </a:solidFill>
                <a:latin typeface="txbtt"/>
                <a:sym typeface="Wingdings" panose="05000000000000000000" pitchFamily="2" charset="2"/>
              </a:rPr>
              <a:t> </a:t>
            </a:r>
            <a:r>
              <a:rPr lang="en-AU" sz="2400" dirty="0" smtClean="0">
                <a:solidFill>
                  <a:srgbClr val="008000"/>
                </a:solidFill>
                <a:latin typeface="txbtt"/>
              </a:rPr>
              <a:t>m,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will change the 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first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word into the second.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 word </a:t>
            </a:r>
            <a:r>
              <a:rPr lang="en-AU" sz="2400" dirty="0" smtClean="0">
                <a:solidFill>
                  <a:srgbClr val="800080"/>
                </a:solidFill>
                <a:latin typeface="txbtt"/>
              </a:rPr>
              <a:t>sport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can be changed into </a:t>
            </a:r>
            <a:r>
              <a:rPr lang="en-AU" sz="2400" dirty="0" smtClean="0">
                <a:solidFill>
                  <a:srgbClr val="800080"/>
                </a:solidFill>
                <a:latin typeface="txbtt"/>
              </a:rPr>
              <a:t>sort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by the deletion of </a:t>
            </a:r>
            <a:r>
              <a:rPr lang="en-AU" sz="2400" dirty="0" smtClean="0">
                <a:solidFill>
                  <a:srgbClr val="800080"/>
                </a:solidFill>
                <a:latin typeface="txbtt"/>
              </a:rPr>
              <a:t>p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,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or equivalently, </a:t>
            </a:r>
            <a:r>
              <a:rPr lang="en-AU" sz="2400" dirty="0" smtClean="0">
                <a:solidFill>
                  <a:srgbClr val="800080"/>
                </a:solidFill>
                <a:latin typeface="txbtt"/>
              </a:rPr>
              <a:t>sort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can be changed into </a:t>
            </a:r>
            <a:r>
              <a:rPr lang="en-AU" sz="2400" dirty="0" smtClean="0">
                <a:solidFill>
                  <a:srgbClr val="800080"/>
                </a:solidFill>
                <a:latin typeface="txbtt"/>
              </a:rPr>
              <a:t>sport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by 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the insertion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of </a:t>
            </a:r>
            <a:r>
              <a:rPr lang="en-AU" sz="2400" dirty="0" smtClean="0">
                <a:solidFill>
                  <a:srgbClr val="800080"/>
                </a:solidFill>
                <a:latin typeface="txbtt"/>
              </a:rPr>
              <a:t>p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'.</a:t>
            </a:r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Notion of </a:t>
            </a:r>
            <a:r>
              <a:rPr lang="en-AU" sz="2400" dirty="0">
                <a:solidFill>
                  <a:srgbClr val="9400D2"/>
                </a:solidFill>
                <a:latin typeface="CMSSBX10"/>
              </a:rPr>
              <a:t>editing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provides a simple and handy formalisation 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to compare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two strings.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 goal is to convert the 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first string (i.e., sequence)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into the second through 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a series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of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edit operations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 permitted edit operations are: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AU" sz="1900" dirty="0" smtClean="0">
                <a:solidFill>
                  <a:srgbClr val="0000FF"/>
                </a:solidFill>
                <a:latin typeface="CMSSI10"/>
              </a:rPr>
              <a:t>insertion 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of a symbol into a sequence.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AU" sz="1900" dirty="0" smtClean="0">
                <a:solidFill>
                  <a:srgbClr val="0000FF"/>
                </a:solidFill>
                <a:latin typeface="CMSSI10"/>
              </a:rPr>
              <a:t>deletion 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of a symbol from a sequence.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AU" sz="1900" dirty="0" smtClean="0">
                <a:solidFill>
                  <a:srgbClr val="0000FF"/>
                </a:solidFill>
                <a:latin typeface="CMSSI10"/>
              </a:rPr>
              <a:t>substitution 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or </a:t>
            </a:r>
            <a:r>
              <a:rPr lang="en-AU" sz="1900" dirty="0">
                <a:solidFill>
                  <a:srgbClr val="000000"/>
                </a:solidFill>
                <a:latin typeface="CMSSI10"/>
              </a:rPr>
              <a:t>replacement 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of one symbol with another in a sequence.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4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Edit Distance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7448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3333B3"/>
                </a:solidFill>
                <a:latin typeface="CMSS12"/>
              </a:rPr>
              <a:t>Edit distance between two sequences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Edit distance is the </a:t>
            </a:r>
            <a:r>
              <a:rPr lang="en-AU" sz="2000" dirty="0">
                <a:solidFill>
                  <a:srgbClr val="008000"/>
                </a:solidFill>
                <a:latin typeface="CMSSBX10"/>
              </a:rPr>
              <a:t>minimum number of edit operations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required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to convert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one sequence into another</a:t>
            </a:r>
          </a:p>
          <a:p>
            <a:pPr marL="0" indent="0">
              <a:buNone/>
            </a:pPr>
            <a:endParaRPr lang="en-AU" sz="2000" dirty="0" smtClean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For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example: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Edit distance between </a:t>
            </a:r>
            <a:r>
              <a:rPr lang="en-AU" sz="2000" dirty="0" smtClean="0">
                <a:solidFill>
                  <a:srgbClr val="800080"/>
                </a:solidFill>
                <a:latin typeface="txbtt"/>
              </a:rPr>
              <a:t>computer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and </a:t>
            </a:r>
            <a:r>
              <a:rPr lang="en-AU" sz="2000" dirty="0" smtClean="0">
                <a:solidFill>
                  <a:srgbClr val="008000"/>
                </a:solidFill>
                <a:latin typeface="txbtt"/>
              </a:rPr>
              <a:t>commuter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is 1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Edit distance between </a:t>
            </a:r>
            <a:r>
              <a:rPr lang="en-AU" sz="2000" dirty="0" smtClean="0">
                <a:solidFill>
                  <a:srgbClr val="800080"/>
                </a:solidFill>
                <a:latin typeface="txbtt"/>
              </a:rPr>
              <a:t>sport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and </a:t>
            </a:r>
            <a:r>
              <a:rPr lang="en-AU" sz="2000" dirty="0" smtClean="0">
                <a:solidFill>
                  <a:srgbClr val="008000"/>
                </a:solidFill>
                <a:latin typeface="txbtt"/>
              </a:rPr>
              <a:t>sort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 is 1.</a:t>
            </a:r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Edit distance between </a:t>
            </a:r>
            <a:r>
              <a:rPr lang="en-AU" sz="2000" dirty="0" smtClean="0">
                <a:solidFill>
                  <a:srgbClr val="800080"/>
                </a:solidFill>
                <a:latin typeface="txbtt"/>
              </a:rPr>
              <a:t>shine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and </a:t>
            </a:r>
            <a:r>
              <a:rPr lang="en-AU" sz="2000" dirty="0" smtClean="0">
                <a:solidFill>
                  <a:srgbClr val="008000"/>
                </a:solidFill>
                <a:latin typeface="txbtt"/>
              </a:rPr>
              <a:t>sings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is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?</a:t>
            </a:r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Edit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distance between </a:t>
            </a:r>
            <a:r>
              <a:rPr lang="en-AU" sz="2000" dirty="0" err="1" smtClean="0">
                <a:solidFill>
                  <a:srgbClr val="800080"/>
                </a:solidFill>
                <a:latin typeface="txbtt"/>
              </a:rPr>
              <a:t>dnasgivethis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and </a:t>
            </a:r>
            <a:r>
              <a:rPr lang="en-AU" sz="2000" dirty="0" err="1" smtClean="0">
                <a:solidFill>
                  <a:srgbClr val="008000"/>
                </a:solidFill>
                <a:latin typeface="txbtt"/>
              </a:rPr>
              <a:t>dentsgnawstrims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is ?</a:t>
            </a:r>
            <a:endParaRPr lang="en-AU" sz="19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4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Some Applications of Edit Distance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7448" cy="4572000"/>
          </a:xfrm>
        </p:spPr>
        <p:txBody>
          <a:bodyPr>
            <a:normAutofit/>
          </a:bodyPr>
          <a:lstStyle/>
          <a:p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Natural Language Processing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Autocomplete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Query suggestions</a:t>
            </a:r>
          </a:p>
          <a:p>
            <a:r>
              <a:rPr lang="en-AU" sz="2400" dirty="0" err="1" smtClean="0">
                <a:solidFill>
                  <a:srgbClr val="000000"/>
                </a:solidFill>
                <a:latin typeface="CMSS10"/>
              </a:rPr>
              <a:t>BioInformatics</a:t>
            </a:r>
            <a:endParaRPr lang="en-AU" sz="2400" dirty="0" smtClean="0">
              <a:solidFill>
                <a:srgbClr val="000000"/>
              </a:solidFill>
              <a:latin typeface="CMSS10"/>
            </a:endParaRPr>
          </a:p>
          <a:p>
            <a:pPr lvl="1"/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DNA/Protein sequence alignment</a:t>
            </a:r>
          </a:p>
          <a:p>
            <a:endParaRPr lang="en-AU" sz="19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Computing Edit Distance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272957" y="990600"/>
            <a:ext cx="8537448" cy="3225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We want to convert s1 to s2 containing n and m letters, respectively. </a:t>
            </a:r>
          </a:p>
          <a:p>
            <a:pPr marL="0" indent="0">
              <a:buNone/>
            </a:pPr>
            <a:r>
              <a:rPr lang="en-AU" sz="1900" b="1" dirty="0" smtClean="0">
                <a:solidFill>
                  <a:srgbClr val="FF0000"/>
                </a:solidFill>
                <a:latin typeface="CMSS10"/>
              </a:rPr>
              <a:t>Assume </a:t>
            </a: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we have computed and </a:t>
            </a:r>
            <a:r>
              <a:rPr lang="en-AU" sz="1900" dirty="0" err="1" smtClean="0">
                <a:solidFill>
                  <a:srgbClr val="000000"/>
                </a:solidFill>
                <a:latin typeface="CMSS10"/>
              </a:rPr>
              <a:t>memoized</a:t>
            </a: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 the optimal solution for all </a:t>
            </a:r>
            <a:r>
              <a:rPr lang="en-AU" sz="1900" dirty="0" err="1" smtClean="0">
                <a:solidFill>
                  <a:srgbClr val="000000"/>
                </a:solidFill>
                <a:latin typeface="CMSS10"/>
              </a:rPr>
              <a:t>subproblems</a:t>
            </a: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 (e.g., convert s1[1…n-1] to s1[1…m-1])</a:t>
            </a:r>
          </a:p>
          <a:p>
            <a:pPr marL="0" indent="0">
              <a:buNone/>
            </a:pPr>
            <a:r>
              <a:rPr lang="en-AU" sz="1900" dirty="0" smtClean="0">
                <a:solidFill>
                  <a:srgbClr val="FF0000"/>
                </a:solidFill>
                <a:latin typeface="CMSS10"/>
              </a:rPr>
              <a:t>Observations:</a:t>
            </a:r>
          </a:p>
          <a:p>
            <a:pPr marL="0" indent="0">
              <a:buNone/>
            </a:pPr>
            <a:r>
              <a:rPr lang="en-AU" sz="1900" dirty="0" smtClean="0">
                <a:solidFill>
                  <a:srgbClr val="00B050"/>
                </a:solidFill>
                <a:latin typeface="CMSS10"/>
              </a:rPr>
              <a:t>// n is length of s1 and m is length of s2</a:t>
            </a:r>
          </a:p>
          <a:p>
            <a:pPr marL="0" indent="0">
              <a:buNone/>
            </a:pP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	If s1[n] == s2[m]</a:t>
            </a:r>
          </a:p>
          <a:p>
            <a:pPr marL="0" indent="0">
              <a:buNone/>
            </a:pP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		cost = </a:t>
            </a:r>
            <a:r>
              <a:rPr lang="en-AU" sz="1900" dirty="0" err="1" smtClean="0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(s1[1…n-1],s2[1… m-1])</a:t>
            </a:r>
          </a:p>
        </p:txBody>
      </p:sp>
      <p:sp>
        <p:nvSpPr>
          <p:cNvPr id="4" name="Rectangle 3"/>
          <p:cNvSpPr/>
          <p:nvPr/>
        </p:nvSpPr>
        <p:spPr>
          <a:xfrm>
            <a:off x="2465696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3078319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6" name="Rectangle 5"/>
          <p:cNvSpPr/>
          <p:nvPr/>
        </p:nvSpPr>
        <p:spPr>
          <a:xfrm>
            <a:off x="3687919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I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13081" y="43377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N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53000" y="43377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G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62600" y="43377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65696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S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78319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87919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13081" y="52521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53000" y="52521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S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5000" y="4648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05400" y="5638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00B0F0"/>
                </a:solidFill>
              </a:rPr>
              <a:t>m</a:t>
            </a:r>
            <a:endParaRPr lang="en-AU" b="1" dirty="0">
              <a:solidFill>
                <a:srgbClr val="00B0F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22281" y="42158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 smtClean="0">
                <a:solidFill>
                  <a:srgbClr val="FF0000"/>
                </a:solidFill>
              </a:rPr>
              <a:t>s1</a:t>
            </a:r>
            <a:endParaRPr lang="en-AU" sz="32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76400" y="51302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 smtClean="0">
                <a:solidFill>
                  <a:srgbClr val="FF0000"/>
                </a:solidFill>
              </a:rPr>
              <a:t>s2</a:t>
            </a:r>
            <a:endParaRPr lang="en-AU" sz="32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53000" y="46482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n</a:t>
            </a:r>
            <a:r>
              <a:rPr lang="en-AU" b="1" dirty="0" smtClean="0">
                <a:solidFill>
                  <a:srgbClr val="00B0F0"/>
                </a:solidFill>
              </a:rPr>
              <a:t> - 1</a:t>
            </a:r>
            <a:endParaRPr lang="en-AU" b="1" dirty="0">
              <a:solidFill>
                <a:srgbClr val="00B0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29725" y="56388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</a:t>
            </a:r>
            <a:r>
              <a:rPr lang="en-AU" b="1" dirty="0" smtClean="0">
                <a:solidFill>
                  <a:srgbClr val="00B0F0"/>
                </a:solidFill>
              </a:rPr>
              <a:t> - 1</a:t>
            </a:r>
            <a:endParaRPr lang="en-AU" b="1" dirty="0">
              <a:solidFill>
                <a:srgbClr val="00B0F0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8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  <p:bldP spid="25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5105400"/>
            <a:ext cx="8686800" cy="1143000"/>
          </a:xfrm>
        </p:spPr>
        <p:txBody>
          <a:bodyPr/>
          <a:lstStyle/>
          <a:p>
            <a:pPr algn="l"/>
            <a:endParaRPr lang="en-AU" spc="0" dirty="0" smtClean="0"/>
          </a:p>
          <a:p>
            <a:pPr algn="l"/>
            <a:r>
              <a:rPr lang="en-AU" spc="0" dirty="0" err="1" smtClean="0"/>
              <a:t>acknowledgmentS</a:t>
            </a:r>
            <a:endParaRPr lang="en-AU" spc="0" dirty="0" smtClean="0"/>
          </a:p>
          <a:p>
            <a:pPr algn="just"/>
            <a:r>
              <a:rPr lang="en-AU" cap="none" spc="0" dirty="0" smtClean="0">
                <a:solidFill>
                  <a:schemeClr val="tx1"/>
                </a:solidFill>
              </a:rPr>
              <a:t>The slides are based on the material developed by </a:t>
            </a:r>
            <a:r>
              <a:rPr lang="en-AU" cap="none" spc="0" dirty="0" err="1" smtClean="0">
                <a:solidFill>
                  <a:srgbClr val="0070C0"/>
                </a:solidFill>
              </a:rPr>
              <a:t>Arun</a:t>
            </a:r>
            <a:r>
              <a:rPr lang="en-AU" cap="none" spc="0" dirty="0" smtClean="0">
                <a:solidFill>
                  <a:srgbClr val="0070C0"/>
                </a:solidFill>
              </a:rPr>
              <a:t> </a:t>
            </a:r>
            <a:r>
              <a:rPr lang="en-AU" cap="none" spc="0" dirty="0" err="1" smtClean="0">
                <a:solidFill>
                  <a:srgbClr val="0070C0"/>
                </a:solidFill>
              </a:rPr>
              <a:t>Konagurthu</a:t>
            </a:r>
            <a:r>
              <a:rPr lang="en-AU" cap="none" spc="0" dirty="0" smtClean="0">
                <a:solidFill>
                  <a:srgbClr val="0070C0"/>
                </a:solidFill>
              </a:rPr>
              <a:t> </a:t>
            </a:r>
            <a:r>
              <a:rPr lang="en-AU" cap="none" spc="0" dirty="0" smtClean="0">
                <a:solidFill>
                  <a:schemeClr val="tx1"/>
                </a:solidFill>
              </a:rPr>
              <a:t>and </a:t>
            </a:r>
            <a:r>
              <a:rPr lang="en-AU" cap="none" spc="0" dirty="0" smtClean="0">
                <a:solidFill>
                  <a:srgbClr val="0070C0"/>
                </a:solidFill>
              </a:rPr>
              <a:t>Lloyd Allison.</a:t>
            </a:r>
            <a:endParaRPr lang="en-AU" cap="none" spc="0" dirty="0">
              <a:solidFill>
                <a:srgbClr val="0070C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00B0F0"/>
                </a:solidFill>
              </a:rPr>
              <a:t>FIT2004, S2/2016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304800" y="2743200"/>
            <a:ext cx="8153400" cy="17526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Week 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: Dynamic Programming</a:t>
            </a:r>
          </a:p>
          <a:p>
            <a:r>
              <a:rPr lang="en-AU" sz="2200" dirty="0" smtClean="0">
                <a:solidFill>
                  <a:schemeClr val="tx1"/>
                </a:solidFill>
              </a:rPr>
              <a:t>Lecturer: Muhammad </a:t>
            </a:r>
            <a:r>
              <a:rPr lang="en-AU" sz="2200" b="1" u="sng" dirty="0" err="1" smtClean="0">
                <a:solidFill>
                  <a:schemeClr val="tx1"/>
                </a:solidFill>
              </a:rPr>
              <a:t>Aamir</a:t>
            </a:r>
            <a:r>
              <a:rPr lang="en-AU" sz="2200" dirty="0" smtClean="0">
                <a:solidFill>
                  <a:schemeClr val="tx1"/>
                </a:solidFill>
              </a:rPr>
              <a:t> Cheema</a:t>
            </a:r>
            <a:endParaRPr lang="en-AU" sz="2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82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Computing Edit Distance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272957" y="990600"/>
            <a:ext cx="8537448" cy="3225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We want to convert s1 to s2. 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Suppose we have computed and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memoized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the optimal solution for all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subproblems</a:t>
            </a: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900" dirty="0" smtClean="0">
                <a:solidFill>
                  <a:srgbClr val="FF0000"/>
                </a:solidFill>
                <a:latin typeface="CMSS10"/>
              </a:rPr>
              <a:t>Observations:</a:t>
            </a:r>
          </a:p>
          <a:p>
            <a:pPr marL="0" indent="0">
              <a:buNone/>
            </a:pPr>
            <a:r>
              <a:rPr lang="en-AU" sz="1900" dirty="0" smtClean="0">
                <a:solidFill>
                  <a:srgbClr val="00B050"/>
                </a:solidFill>
                <a:latin typeface="CMSS10"/>
              </a:rPr>
              <a:t>// n is length of s1 and m is length of s2</a:t>
            </a:r>
          </a:p>
          <a:p>
            <a:pPr marL="0" indent="0">
              <a:buNone/>
            </a:pP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	if optimal solution is substituting s1[n] with s2[m]</a:t>
            </a:r>
          </a:p>
          <a:p>
            <a:pPr marL="0" indent="0">
              <a:buNone/>
            </a:pP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		cost = 1 + </a:t>
            </a:r>
            <a:r>
              <a:rPr lang="en-AU" sz="1900" dirty="0" err="1" smtClean="0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(s1[1…n-1</a:t>
            </a: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],</a:t>
            </a: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s2[1…m-1</a:t>
            </a: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])</a:t>
            </a:r>
          </a:p>
          <a:p>
            <a:pPr marL="0" indent="0">
              <a:buNone/>
            </a:pP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2465696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S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78319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H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87919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I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13081" y="43377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N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53000" y="43377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65696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78319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87919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13081" y="52521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1600" y="4648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19600" y="5638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00B0F0"/>
                </a:solidFill>
              </a:rPr>
              <a:t>m</a:t>
            </a:r>
            <a:endParaRPr lang="en-AU" b="1" dirty="0">
              <a:solidFill>
                <a:srgbClr val="00B0F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22281" y="42158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 smtClean="0">
                <a:solidFill>
                  <a:srgbClr val="FF0000"/>
                </a:solidFill>
              </a:rPr>
              <a:t>s1</a:t>
            </a:r>
            <a:endParaRPr lang="en-AU" sz="32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76400" y="51302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 smtClean="0">
                <a:solidFill>
                  <a:srgbClr val="FF0000"/>
                </a:solidFill>
              </a:rPr>
              <a:t>s2</a:t>
            </a:r>
            <a:endParaRPr lang="en-AU" sz="3200" b="1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39352" y="43558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G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04675" y="46482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n</a:t>
            </a:r>
            <a:r>
              <a:rPr lang="en-AU" b="1" dirty="0" smtClean="0">
                <a:solidFill>
                  <a:srgbClr val="00B0F0"/>
                </a:solidFill>
              </a:rPr>
              <a:t> - 1</a:t>
            </a:r>
            <a:endParaRPr lang="en-AU" b="1" dirty="0">
              <a:solidFill>
                <a:srgbClr val="00B0F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81400" y="56388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</a:t>
            </a:r>
            <a:r>
              <a:rPr lang="en-AU" b="1" dirty="0" smtClean="0">
                <a:solidFill>
                  <a:srgbClr val="00B0F0"/>
                </a:solidFill>
              </a:rPr>
              <a:t> - 1</a:t>
            </a:r>
            <a:endParaRPr lang="en-AU" b="1" dirty="0">
              <a:solidFill>
                <a:srgbClr val="00B0F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5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  <p:bldP spid="18" grpId="0"/>
      <p:bldP spid="23" grpId="0" animBg="1"/>
      <p:bldP spid="24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Computing Edit Distance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272957" y="990600"/>
            <a:ext cx="8537448" cy="3225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We want to convert s1 to s2. 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Suppose we have computed and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memoized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the optimal solution for all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subproblems</a:t>
            </a: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900" dirty="0" smtClean="0">
                <a:solidFill>
                  <a:srgbClr val="FF0000"/>
                </a:solidFill>
                <a:latin typeface="CMSS10"/>
              </a:rPr>
              <a:t>Observations:</a:t>
            </a:r>
          </a:p>
          <a:p>
            <a:pPr marL="0" indent="0">
              <a:buNone/>
            </a:pPr>
            <a:r>
              <a:rPr lang="en-AU" sz="1900" dirty="0" smtClean="0">
                <a:solidFill>
                  <a:srgbClr val="00B050"/>
                </a:solidFill>
                <a:latin typeface="CMSS10"/>
              </a:rPr>
              <a:t>// n is length of s1 and m is length of s2</a:t>
            </a:r>
          </a:p>
          <a:p>
            <a:pPr marL="0" indent="0">
              <a:buNone/>
            </a:pP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	if optimal solution is adding s2[m] in s1 after s1[n]</a:t>
            </a:r>
          </a:p>
          <a:p>
            <a:pPr marL="0" indent="0">
              <a:buNone/>
            </a:pP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		cost = 1 + </a:t>
            </a:r>
            <a:r>
              <a:rPr lang="en-AU" sz="1900" dirty="0" err="1" smtClean="0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(s1[1…n],s2[1…m-1])</a:t>
            </a:r>
          </a:p>
        </p:txBody>
      </p:sp>
      <p:sp>
        <p:nvSpPr>
          <p:cNvPr id="4" name="Rectangle 3"/>
          <p:cNvSpPr/>
          <p:nvPr/>
        </p:nvSpPr>
        <p:spPr>
          <a:xfrm>
            <a:off x="2465696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B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78319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4302456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S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65696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H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78319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A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87919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T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13081" y="52521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S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0172" y="471198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19600" y="5638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00B0F0"/>
                </a:solidFill>
              </a:rPr>
              <a:t>m</a:t>
            </a:r>
            <a:endParaRPr lang="en-AU" b="1" dirty="0">
              <a:solidFill>
                <a:srgbClr val="00B0F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22281" y="42158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 smtClean="0">
                <a:solidFill>
                  <a:srgbClr val="FF0000"/>
                </a:solidFill>
              </a:rPr>
              <a:t>s1</a:t>
            </a:r>
            <a:endParaRPr lang="en-AU" sz="32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76400" y="51302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 smtClean="0">
                <a:solidFill>
                  <a:srgbClr val="FF0000"/>
                </a:solidFill>
              </a:rPr>
              <a:t>s2</a:t>
            </a:r>
            <a:endParaRPr lang="en-AU" sz="32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81400" y="56388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</a:t>
            </a:r>
            <a:r>
              <a:rPr lang="en-AU" b="1" dirty="0" smtClean="0">
                <a:solidFill>
                  <a:srgbClr val="00B0F0"/>
                </a:solidFill>
              </a:rPr>
              <a:t> - 1</a:t>
            </a:r>
            <a:endParaRPr lang="en-AU" b="1" dirty="0">
              <a:solidFill>
                <a:srgbClr val="00B0F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71248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T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Computing Edit Distance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272957" y="990600"/>
            <a:ext cx="8537448" cy="3225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We want to convert s1 to s2. 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Suppose we have computed and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memoized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the optimal solution for all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subproblems</a:t>
            </a: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900" dirty="0" smtClean="0">
                <a:solidFill>
                  <a:srgbClr val="FF0000"/>
                </a:solidFill>
                <a:latin typeface="CMSS10"/>
              </a:rPr>
              <a:t>Observations:</a:t>
            </a:r>
          </a:p>
          <a:p>
            <a:pPr marL="0" indent="0">
              <a:buNone/>
            </a:pPr>
            <a:r>
              <a:rPr lang="en-AU" sz="1900" dirty="0" smtClean="0">
                <a:solidFill>
                  <a:srgbClr val="00B050"/>
                </a:solidFill>
                <a:latin typeface="CMSS10"/>
              </a:rPr>
              <a:t>// n is length of s1 and m is length of s2</a:t>
            </a:r>
          </a:p>
          <a:p>
            <a:pPr marL="0" indent="0">
              <a:buNone/>
            </a:pP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	if optimal solution is removing s1[n]</a:t>
            </a:r>
          </a:p>
          <a:p>
            <a:pPr marL="0" indent="0">
              <a:buNone/>
            </a:pP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 		cost = 1 + </a:t>
            </a:r>
            <a:r>
              <a:rPr lang="en-AU" sz="1900" dirty="0" err="1" smtClean="0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(s1[1…n-1],s2[1…m])</a:t>
            </a:r>
          </a:p>
        </p:txBody>
      </p:sp>
      <p:sp>
        <p:nvSpPr>
          <p:cNvPr id="4" name="Rectangle 3"/>
          <p:cNvSpPr/>
          <p:nvPr/>
        </p:nvSpPr>
        <p:spPr>
          <a:xfrm>
            <a:off x="2465696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B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78319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I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02456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S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65696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T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78319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87919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N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19600" y="471198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10000" y="5638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00B0F0"/>
                </a:solidFill>
              </a:rPr>
              <a:t>m</a:t>
            </a:r>
            <a:endParaRPr lang="en-AU" b="1" dirty="0">
              <a:solidFill>
                <a:srgbClr val="00B0F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22281" y="42158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 smtClean="0">
                <a:solidFill>
                  <a:srgbClr val="FF0000"/>
                </a:solidFill>
              </a:rPr>
              <a:t>s1</a:t>
            </a:r>
            <a:endParaRPr lang="en-AU" sz="32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76400" y="51302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 smtClean="0">
                <a:solidFill>
                  <a:srgbClr val="FF0000"/>
                </a:solidFill>
              </a:rPr>
              <a:t>s2</a:t>
            </a:r>
            <a:endParaRPr lang="en-AU" sz="32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84245" y="47360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00B0F0"/>
                </a:solidFill>
              </a:rPr>
              <a:t>n - 1</a:t>
            </a:r>
            <a:endParaRPr lang="en-AU" b="1" dirty="0">
              <a:solidFill>
                <a:srgbClr val="00B0F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71248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Computing Edit Distance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272957" y="990601"/>
            <a:ext cx="8537448" cy="3048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We want to convert s1 to s2. Suppose we have computed and </a:t>
            </a:r>
            <a:r>
              <a:rPr lang="en-AU" sz="1900" dirty="0" err="1" smtClean="0">
                <a:solidFill>
                  <a:srgbClr val="000000"/>
                </a:solidFill>
                <a:latin typeface="CMSS10"/>
              </a:rPr>
              <a:t>memoized</a:t>
            </a: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 the optimal solution for all </a:t>
            </a:r>
            <a:r>
              <a:rPr lang="en-AU" sz="1900" dirty="0" err="1" smtClean="0">
                <a:solidFill>
                  <a:srgbClr val="000000"/>
                </a:solidFill>
                <a:latin typeface="CMSS10"/>
              </a:rPr>
              <a:t>subproblems</a:t>
            </a:r>
            <a:endParaRPr lang="en-AU" sz="1900" dirty="0" smtClean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900" dirty="0" smtClean="0">
                <a:solidFill>
                  <a:srgbClr val="FF0000"/>
                </a:solidFill>
                <a:latin typeface="CMSS10"/>
              </a:rPr>
              <a:t>Summary of all observations:</a:t>
            </a:r>
          </a:p>
          <a:p>
            <a:pPr marL="0" indent="0">
              <a:buNone/>
            </a:pPr>
            <a:r>
              <a:rPr lang="en-AU" sz="1900" dirty="0" smtClean="0">
                <a:solidFill>
                  <a:srgbClr val="00B050"/>
                </a:solidFill>
                <a:latin typeface="CMSS10"/>
              </a:rPr>
              <a:t>// n is length of s1 and m is length of s2</a:t>
            </a:r>
          </a:p>
          <a:p>
            <a:pPr marL="0" indent="0">
              <a:buNone/>
            </a:pP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If s1[n] == s2[m]</a:t>
            </a:r>
          </a:p>
          <a:p>
            <a:pPr marL="0" indent="0">
              <a:buNone/>
            </a:pP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	cost = </a:t>
            </a:r>
            <a:r>
              <a:rPr lang="en-AU" sz="1900" dirty="0" err="1" smtClean="0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(s1[1…n-1],s2[1… m-1])</a:t>
            </a:r>
          </a:p>
          <a:p>
            <a:pPr marL="0" indent="0">
              <a:buNone/>
            </a:pP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Else</a:t>
            </a:r>
          </a:p>
          <a:p>
            <a:pPr marL="0" indent="0">
              <a:buNone/>
            </a:pP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	if substituting s1[n] with s2[m]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	cost = 1 + </a:t>
            </a:r>
            <a:r>
              <a:rPr lang="en-AU" sz="1900" dirty="0" err="1" smtClean="0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900" smtClean="0">
                <a:solidFill>
                  <a:srgbClr val="000000"/>
                </a:solidFill>
                <a:latin typeface="CMSS10"/>
              </a:rPr>
              <a:t>(s1[1...n-1</a:t>
            </a:r>
            <a:r>
              <a:rPr lang="en-AU" sz="1900">
                <a:solidFill>
                  <a:srgbClr val="000000"/>
                </a:solidFill>
                <a:latin typeface="CMSS10"/>
              </a:rPr>
              <a:t>],</a:t>
            </a:r>
            <a:r>
              <a:rPr lang="en-AU" sz="1900" smtClean="0">
                <a:solidFill>
                  <a:srgbClr val="000000"/>
                </a:solidFill>
                <a:latin typeface="CMSS10"/>
              </a:rPr>
              <a:t>s2[1…m-1</a:t>
            </a: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])</a:t>
            </a:r>
          </a:p>
          <a:p>
            <a:pPr marL="0" indent="0">
              <a:buNone/>
            </a:pP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	if adding s2[m] in s1 after s1[n]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	cost = 1 +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(s1[1…n],s2[1…m-1])</a:t>
            </a:r>
          </a:p>
          <a:p>
            <a:pPr marL="0" indent="0">
              <a:buNone/>
            </a:pP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	if removing s1[n]</a:t>
            </a:r>
          </a:p>
          <a:p>
            <a:pPr marL="0" indent="0">
              <a:buNone/>
            </a:pP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		cost 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= 1 +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(s1[1…n-1],s2[1…m])</a:t>
            </a:r>
          </a:p>
          <a:p>
            <a:pPr marL="0" indent="0">
              <a:buNone/>
            </a:pPr>
            <a:endParaRPr lang="en-AU" sz="19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65696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S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78319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6" name="Rectangle 5"/>
          <p:cNvSpPr/>
          <p:nvPr/>
        </p:nvSpPr>
        <p:spPr>
          <a:xfrm>
            <a:off x="3687919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Rectangle 6"/>
          <p:cNvSpPr/>
          <p:nvPr/>
        </p:nvSpPr>
        <p:spPr>
          <a:xfrm>
            <a:off x="4313081" y="43377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43377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S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65696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S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78319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87919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13081" y="52521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N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53000" y="52521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E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05400" y="4648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05400" y="5638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00B0F0"/>
                </a:solidFill>
              </a:rPr>
              <a:t>m</a:t>
            </a:r>
            <a:endParaRPr lang="en-AU" b="1" dirty="0">
              <a:solidFill>
                <a:srgbClr val="00B0F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22281" y="42158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 smtClean="0">
                <a:solidFill>
                  <a:srgbClr val="FF0000"/>
                </a:solidFill>
              </a:rPr>
              <a:t>s1</a:t>
            </a:r>
            <a:endParaRPr lang="en-AU" sz="32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76400" y="51302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 smtClean="0">
                <a:solidFill>
                  <a:srgbClr val="FF0000"/>
                </a:solidFill>
              </a:rPr>
              <a:t>s2</a:t>
            </a:r>
            <a:endParaRPr lang="en-AU" sz="3200" b="1" dirty="0">
              <a:solidFill>
                <a:srgbClr val="FF0000"/>
              </a:solidFill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5257800" y="2667000"/>
            <a:ext cx="457200" cy="12954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>
            <a:off x="5638800" y="2304111"/>
            <a:ext cx="34254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Just take the minimum cost.</a:t>
            </a:r>
          </a:p>
          <a:p>
            <a:r>
              <a:rPr lang="en-AU" dirty="0" smtClean="0"/>
              <a:t>cost = 1 + </a:t>
            </a:r>
          </a:p>
          <a:p>
            <a:r>
              <a:rPr lang="en-AU" dirty="0" smtClean="0">
                <a:solidFill>
                  <a:srgbClr val="FF0000"/>
                </a:solidFill>
              </a:rPr>
              <a:t>Min (</a:t>
            </a:r>
            <a:r>
              <a:rPr lang="en-AU" dirty="0" err="1" smtClean="0">
                <a:solidFill>
                  <a:srgbClr val="000000"/>
                </a:solidFill>
                <a:latin typeface="CMSS10"/>
              </a:rPr>
              <a:t>dist</a:t>
            </a:r>
            <a:r>
              <a:rPr lang="en-AU" dirty="0" smtClean="0">
                <a:solidFill>
                  <a:srgbClr val="000000"/>
                </a:solidFill>
                <a:latin typeface="CMSS10"/>
              </a:rPr>
              <a:t>(s1[n-1</a:t>
            </a:r>
            <a:r>
              <a:rPr lang="en-AU" dirty="0">
                <a:solidFill>
                  <a:srgbClr val="000000"/>
                </a:solidFill>
                <a:latin typeface="CMSS10"/>
              </a:rPr>
              <a:t>],s2[m-1</a:t>
            </a:r>
            <a:r>
              <a:rPr lang="en-AU" dirty="0" smtClean="0">
                <a:solidFill>
                  <a:srgbClr val="000000"/>
                </a:solidFill>
                <a:latin typeface="CMSS10"/>
              </a:rPr>
              <a:t>]),</a:t>
            </a:r>
            <a:endParaRPr lang="en-AU" dirty="0">
              <a:solidFill>
                <a:srgbClr val="000000"/>
              </a:solidFill>
              <a:latin typeface="CMSS10"/>
            </a:endParaRPr>
          </a:p>
          <a:p>
            <a:r>
              <a:rPr lang="en-AU" dirty="0" smtClean="0">
                <a:solidFill>
                  <a:srgbClr val="000000"/>
                </a:solidFill>
                <a:latin typeface="CMSS10"/>
              </a:rPr>
              <a:t>       </a:t>
            </a:r>
            <a:r>
              <a:rPr lang="en-AU" dirty="0" err="1" smtClean="0">
                <a:solidFill>
                  <a:srgbClr val="000000"/>
                </a:solidFill>
                <a:latin typeface="CMSS10"/>
              </a:rPr>
              <a:t>dist</a:t>
            </a:r>
            <a:r>
              <a:rPr lang="en-AU" dirty="0" smtClean="0">
                <a:solidFill>
                  <a:srgbClr val="000000"/>
                </a:solidFill>
                <a:latin typeface="CMSS10"/>
              </a:rPr>
              <a:t>(s1[1…n</a:t>
            </a:r>
            <a:r>
              <a:rPr lang="en-AU" dirty="0">
                <a:solidFill>
                  <a:srgbClr val="000000"/>
                </a:solidFill>
                <a:latin typeface="CMSS10"/>
              </a:rPr>
              <a:t>],s2[1…m-1])</a:t>
            </a:r>
          </a:p>
          <a:p>
            <a:r>
              <a:rPr lang="en-AU" dirty="0" smtClean="0">
                <a:solidFill>
                  <a:srgbClr val="000000"/>
                </a:solidFill>
                <a:latin typeface="CMSS10"/>
              </a:rPr>
              <a:t>       </a:t>
            </a:r>
            <a:r>
              <a:rPr lang="en-AU" dirty="0" err="1" smtClean="0">
                <a:solidFill>
                  <a:srgbClr val="000000"/>
                </a:solidFill>
                <a:latin typeface="CMSS10"/>
              </a:rPr>
              <a:t>dist</a:t>
            </a:r>
            <a:r>
              <a:rPr lang="en-AU" dirty="0" smtClean="0">
                <a:solidFill>
                  <a:srgbClr val="000000"/>
                </a:solidFill>
                <a:latin typeface="CMSS10"/>
              </a:rPr>
              <a:t>(s1[1…n-1</a:t>
            </a:r>
            <a:r>
              <a:rPr lang="en-AU" dirty="0">
                <a:solidFill>
                  <a:srgbClr val="000000"/>
                </a:solidFill>
                <a:latin typeface="CMSS10"/>
              </a:rPr>
              <a:t>],s2[1…m</a:t>
            </a:r>
            <a:r>
              <a:rPr lang="en-AU" dirty="0" smtClean="0">
                <a:solidFill>
                  <a:srgbClr val="000000"/>
                </a:solidFill>
                <a:latin typeface="CMSS10"/>
              </a:rPr>
              <a:t>])</a:t>
            </a:r>
          </a:p>
          <a:p>
            <a:r>
              <a:rPr lang="en-AU" dirty="0" smtClean="0">
                <a:solidFill>
                  <a:srgbClr val="000000"/>
                </a:solidFill>
                <a:latin typeface="CMSS10"/>
              </a:rPr>
              <a:t>        </a:t>
            </a:r>
            <a:r>
              <a:rPr lang="en-AU" dirty="0" smtClean="0">
                <a:solidFill>
                  <a:srgbClr val="FF0000"/>
                </a:solidFill>
                <a:latin typeface="CMSS10"/>
              </a:rPr>
              <a:t>)</a:t>
            </a:r>
            <a:endParaRPr lang="en-AU" dirty="0">
              <a:solidFill>
                <a:srgbClr val="FF0000"/>
              </a:solidFill>
              <a:latin typeface="CMSS10"/>
            </a:endParaRPr>
          </a:p>
          <a:p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6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Computing Edit Distance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6" name="Content Placeholder 103"/>
          <p:cNvSpPr txBox="1">
            <a:spLocks/>
          </p:cNvSpPr>
          <p:nvPr/>
        </p:nvSpPr>
        <p:spPr>
          <a:xfrm>
            <a:off x="272957" y="990601"/>
            <a:ext cx="8537448" cy="2590799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AU" sz="1800" dirty="0" smtClean="0">
                <a:solidFill>
                  <a:srgbClr val="00B050"/>
                </a:solidFill>
                <a:latin typeface="CMSS10"/>
              </a:rPr>
              <a:t>// Fill Memo[ ] [ ] using the observations</a:t>
            </a:r>
          </a:p>
          <a:p>
            <a:pPr marL="0" indent="0">
              <a:buFont typeface="Wingdings 2"/>
              <a:buNone/>
            </a:pP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If s1[n] == s2[m]</a:t>
            </a:r>
          </a:p>
          <a:p>
            <a:pPr marL="0" indent="0">
              <a:buFont typeface="Wingdings 2"/>
              <a:buNone/>
            </a:pP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	cost = </a:t>
            </a:r>
            <a:r>
              <a:rPr lang="en-AU" sz="1800" dirty="0" err="1" smtClean="0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(s1[1…n-1],s2[1… m-1])</a:t>
            </a:r>
          </a:p>
          <a:p>
            <a:pPr marL="0" indent="0">
              <a:buFont typeface="Wingdings 2"/>
              <a:buNone/>
            </a:pP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Else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	</a:t>
            </a:r>
            <a:r>
              <a:rPr lang="en-AU" sz="1800" dirty="0"/>
              <a:t>cost = 1 + </a:t>
            </a:r>
            <a:r>
              <a:rPr lang="en-AU" sz="1800" dirty="0">
                <a:solidFill>
                  <a:srgbClr val="FF0000"/>
                </a:solidFill>
              </a:rPr>
              <a:t> </a:t>
            </a:r>
            <a:r>
              <a:rPr lang="en-AU" sz="1800" dirty="0" smtClean="0">
                <a:solidFill>
                  <a:srgbClr val="FF0000"/>
                </a:solidFill>
              </a:rPr>
              <a:t>     Min </a:t>
            </a:r>
            <a:r>
              <a:rPr lang="en-AU" sz="1800" dirty="0">
                <a:solidFill>
                  <a:srgbClr val="FF0000"/>
                </a:solidFill>
              </a:rPr>
              <a:t>(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(s1[n-1],s2[m-1]),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		      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(s1[1…n],s2[1…m-1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]),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		      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(s1[1…n-1],s2[1…m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]) </a:t>
            </a:r>
            <a:r>
              <a:rPr lang="en-AU" sz="1800" dirty="0" smtClean="0">
                <a:solidFill>
                  <a:srgbClr val="FF0000"/>
                </a:solidFill>
                <a:latin typeface="CMSS10"/>
              </a:rPr>
              <a:t>)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00B050"/>
                </a:solidFill>
                <a:latin typeface="CMSS10"/>
              </a:rPr>
              <a:t>//After filling the Memo, return Memo[n][m] (the value of last cell which is the edit distance)</a:t>
            </a:r>
            <a:endParaRPr lang="en-AU" sz="1800" dirty="0">
              <a:solidFill>
                <a:srgbClr val="00B050"/>
              </a:solidFill>
              <a:latin typeface="CMSS10"/>
            </a:endParaRPr>
          </a:p>
          <a:p>
            <a:pPr marL="0" indent="0">
              <a:buFont typeface="Wingdings 2"/>
              <a:buNone/>
            </a:pPr>
            <a:endParaRPr lang="en-AU" sz="19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163" name="AutoShape 121"/>
          <p:cNvSpPr>
            <a:spLocks noChangeAspect="1" noChangeArrowheads="1" noTextEdit="1"/>
          </p:cNvSpPr>
          <p:nvPr/>
        </p:nvSpPr>
        <p:spPr bwMode="auto">
          <a:xfrm>
            <a:off x="319088" y="3581400"/>
            <a:ext cx="8504237" cy="270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64" name="Rectangle 123"/>
          <p:cNvSpPr>
            <a:spLocks noChangeArrowheads="1"/>
          </p:cNvSpPr>
          <p:nvPr/>
        </p:nvSpPr>
        <p:spPr bwMode="auto">
          <a:xfrm>
            <a:off x="319088" y="3603625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65" name="Rectangle 124"/>
          <p:cNvSpPr>
            <a:spLocks noChangeArrowheads="1"/>
          </p:cNvSpPr>
          <p:nvPr/>
        </p:nvSpPr>
        <p:spPr bwMode="auto">
          <a:xfrm>
            <a:off x="1533525" y="3603625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66" name="Rectangle 125"/>
          <p:cNvSpPr>
            <a:spLocks noChangeArrowheads="1"/>
          </p:cNvSpPr>
          <p:nvPr/>
        </p:nvSpPr>
        <p:spPr bwMode="auto">
          <a:xfrm>
            <a:off x="2747963" y="3603625"/>
            <a:ext cx="1216025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67" name="Rectangle 126"/>
          <p:cNvSpPr>
            <a:spLocks noChangeArrowheads="1"/>
          </p:cNvSpPr>
          <p:nvPr/>
        </p:nvSpPr>
        <p:spPr bwMode="auto">
          <a:xfrm>
            <a:off x="3963988" y="3603625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68" name="Rectangle 127"/>
          <p:cNvSpPr>
            <a:spLocks noChangeArrowheads="1"/>
          </p:cNvSpPr>
          <p:nvPr/>
        </p:nvSpPr>
        <p:spPr bwMode="auto">
          <a:xfrm>
            <a:off x="5178425" y="3603625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69" name="Rectangle 128"/>
          <p:cNvSpPr>
            <a:spLocks noChangeArrowheads="1"/>
          </p:cNvSpPr>
          <p:nvPr/>
        </p:nvSpPr>
        <p:spPr bwMode="auto">
          <a:xfrm>
            <a:off x="6392863" y="3603625"/>
            <a:ext cx="1216025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70" name="Rectangle 129"/>
          <p:cNvSpPr>
            <a:spLocks noChangeArrowheads="1"/>
          </p:cNvSpPr>
          <p:nvPr/>
        </p:nvSpPr>
        <p:spPr bwMode="auto">
          <a:xfrm>
            <a:off x="7608888" y="3603625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71" name="Rectangle 130"/>
          <p:cNvSpPr>
            <a:spLocks noChangeArrowheads="1"/>
          </p:cNvSpPr>
          <p:nvPr/>
        </p:nvSpPr>
        <p:spPr bwMode="auto">
          <a:xfrm>
            <a:off x="319088" y="3975100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72" name="Rectangle 131"/>
          <p:cNvSpPr>
            <a:spLocks noChangeArrowheads="1"/>
          </p:cNvSpPr>
          <p:nvPr/>
        </p:nvSpPr>
        <p:spPr bwMode="auto">
          <a:xfrm>
            <a:off x="1533525" y="3975100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73" name="Rectangle 132"/>
          <p:cNvSpPr>
            <a:spLocks noChangeArrowheads="1"/>
          </p:cNvSpPr>
          <p:nvPr/>
        </p:nvSpPr>
        <p:spPr bwMode="auto">
          <a:xfrm>
            <a:off x="2747963" y="3975100"/>
            <a:ext cx="1216025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74" name="Rectangle 133"/>
          <p:cNvSpPr>
            <a:spLocks noChangeArrowheads="1"/>
          </p:cNvSpPr>
          <p:nvPr/>
        </p:nvSpPr>
        <p:spPr bwMode="auto">
          <a:xfrm>
            <a:off x="3963988" y="3975100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75" name="Rectangle 134"/>
          <p:cNvSpPr>
            <a:spLocks noChangeArrowheads="1"/>
          </p:cNvSpPr>
          <p:nvPr/>
        </p:nvSpPr>
        <p:spPr bwMode="auto">
          <a:xfrm>
            <a:off x="5178425" y="3975100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76" name="Rectangle 135"/>
          <p:cNvSpPr>
            <a:spLocks noChangeArrowheads="1"/>
          </p:cNvSpPr>
          <p:nvPr/>
        </p:nvSpPr>
        <p:spPr bwMode="auto">
          <a:xfrm>
            <a:off x="6392863" y="3975100"/>
            <a:ext cx="1216025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77" name="Rectangle 136"/>
          <p:cNvSpPr>
            <a:spLocks noChangeArrowheads="1"/>
          </p:cNvSpPr>
          <p:nvPr/>
        </p:nvSpPr>
        <p:spPr bwMode="auto">
          <a:xfrm>
            <a:off x="7608888" y="3975100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78" name="Rectangle 137"/>
          <p:cNvSpPr>
            <a:spLocks noChangeArrowheads="1"/>
          </p:cNvSpPr>
          <p:nvPr/>
        </p:nvSpPr>
        <p:spPr bwMode="auto">
          <a:xfrm>
            <a:off x="319088" y="4344988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79" name="Rectangle 138"/>
          <p:cNvSpPr>
            <a:spLocks noChangeArrowheads="1"/>
          </p:cNvSpPr>
          <p:nvPr/>
        </p:nvSpPr>
        <p:spPr bwMode="auto">
          <a:xfrm>
            <a:off x="1533525" y="4344988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80" name="Rectangle 139"/>
          <p:cNvSpPr>
            <a:spLocks noChangeArrowheads="1"/>
          </p:cNvSpPr>
          <p:nvPr/>
        </p:nvSpPr>
        <p:spPr bwMode="auto">
          <a:xfrm>
            <a:off x="2747963" y="4344988"/>
            <a:ext cx="1216025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81" name="Rectangle 140"/>
          <p:cNvSpPr>
            <a:spLocks noChangeArrowheads="1"/>
          </p:cNvSpPr>
          <p:nvPr/>
        </p:nvSpPr>
        <p:spPr bwMode="auto">
          <a:xfrm>
            <a:off x="3963988" y="4344988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82" name="Rectangle 141"/>
          <p:cNvSpPr>
            <a:spLocks noChangeArrowheads="1"/>
          </p:cNvSpPr>
          <p:nvPr/>
        </p:nvSpPr>
        <p:spPr bwMode="auto">
          <a:xfrm>
            <a:off x="5178425" y="4344988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83" name="Rectangle 142"/>
          <p:cNvSpPr>
            <a:spLocks noChangeArrowheads="1"/>
          </p:cNvSpPr>
          <p:nvPr/>
        </p:nvSpPr>
        <p:spPr bwMode="auto">
          <a:xfrm>
            <a:off x="6392863" y="4344988"/>
            <a:ext cx="1216025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84" name="Rectangle 143"/>
          <p:cNvSpPr>
            <a:spLocks noChangeArrowheads="1"/>
          </p:cNvSpPr>
          <p:nvPr/>
        </p:nvSpPr>
        <p:spPr bwMode="auto">
          <a:xfrm>
            <a:off x="7608888" y="4344988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85" name="Rectangle 144"/>
          <p:cNvSpPr>
            <a:spLocks noChangeArrowheads="1"/>
          </p:cNvSpPr>
          <p:nvPr/>
        </p:nvSpPr>
        <p:spPr bwMode="auto">
          <a:xfrm>
            <a:off x="319088" y="4716463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86" name="Rectangle 145"/>
          <p:cNvSpPr>
            <a:spLocks noChangeArrowheads="1"/>
          </p:cNvSpPr>
          <p:nvPr/>
        </p:nvSpPr>
        <p:spPr bwMode="auto">
          <a:xfrm>
            <a:off x="1533525" y="4716463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87" name="Rectangle 146"/>
          <p:cNvSpPr>
            <a:spLocks noChangeArrowheads="1"/>
          </p:cNvSpPr>
          <p:nvPr/>
        </p:nvSpPr>
        <p:spPr bwMode="auto">
          <a:xfrm>
            <a:off x="2747963" y="4716463"/>
            <a:ext cx="1216025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88" name="Rectangle 147"/>
          <p:cNvSpPr>
            <a:spLocks noChangeArrowheads="1"/>
          </p:cNvSpPr>
          <p:nvPr/>
        </p:nvSpPr>
        <p:spPr bwMode="auto">
          <a:xfrm>
            <a:off x="3963988" y="4716463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89" name="Rectangle 148"/>
          <p:cNvSpPr>
            <a:spLocks noChangeArrowheads="1"/>
          </p:cNvSpPr>
          <p:nvPr/>
        </p:nvSpPr>
        <p:spPr bwMode="auto">
          <a:xfrm>
            <a:off x="5178425" y="4716463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90" name="Rectangle 149"/>
          <p:cNvSpPr>
            <a:spLocks noChangeArrowheads="1"/>
          </p:cNvSpPr>
          <p:nvPr/>
        </p:nvSpPr>
        <p:spPr bwMode="auto">
          <a:xfrm>
            <a:off x="6392863" y="4716463"/>
            <a:ext cx="1216025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92" name="Rectangle 150"/>
          <p:cNvSpPr>
            <a:spLocks noChangeArrowheads="1"/>
          </p:cNvSpPr>
          <p:nvPr/>
        </p:nvSpPr>
        <p:spPr bwMode="auto">
          <a:xfrm>
            <a:off x="7608888" y="4716463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93" name="Rectangle 151"/>
          <p:cNvSpPr>
            <a:spLocks noChangeArrowheads="1"/>
          </p:cNvSpPr>
          <p:nvPr/>
        </p:nvSpPr>
        <p:spPr bwMode="auto">
          <a:xfrm>
            <a:off x="319088" y="5086350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94" name="Rectangle 152"/>
          <p:cNvSpPr>
            <a:spLocks noChangeArrowheads="1"/>
          </p:cNvSpPr>
          <p:nvPr/>
        </p:nvSpPr>
        <p:spPr bwMode="auto">
          <a:xfrm>
            <a:off x="1533525" y="5086350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95" name="Rectangle 153"/>
          <p:cNvSpPr>
            <a:spLocks noChangeArrowheads="1"/>
          </p:cNvSpPr>
          <p:nvPr/>
        </p:nvSpPr>
        <p:spPr bwMode="auto">
          <a:xfrm>
            <a:off x="2747963" y="5086350"/>
            <a:ext cx="1216025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96" name="Rectangle 154"/>
          <p:cNvSpPr>
            <a:spLocks noChangeArrowheads="1"/>
          </p:cNvSpPr>
          <p:nvPr/>
        </p:nvSpPr>
        <p:spPr bwMode="auto">
          <a:xfrm>
            <a:off x="3963988" y="5086350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97" name="Rectangle 155"/>
          <p:cNvSpPr>
            <a:spLocks noChangeArrowheads="1"/>
          </p:cNvSpPr>
          <p:nvPr/>
        </p:nvSpPr>
        <p:spPr bwMode="auto">
          <a:xfrm>
            <a:off x="5178425" y="5086350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98" name="Rectangle 156"/>
          <p:cNvSpPr>
            <a:spLocks noChangeArrowheads="1"/>
          </p:cNvSpPr>
          <p:nvPr/>
        </p:nvSpPr>
        <p:spPr bwMode="auto">
          <a:xfrm>
            <a:off x="6392863" y="5086350"/>
            <a:ext cx="1216025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99" name="Rectangle 157"/>
          <p:cNvSpPr>
            <a:spLocks noChangeArrowheads="1"/>
          </p:cNvSpPr>
          <p:nvPr/>
        </p:nvSpPr>
        <p:spPr bwMode="auto">
          <a:xfrm>
            <a:off x="7608888" y="5086350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00" name="Rectangle 158"/>
          <p:cNvSpPr>
            <a:spLocks noChangeArrowheads="1"/>
          </p:cNvSpPr>
          <p:nvPr/>
        </p:nvSpPr>
        <p:spPr bwMode="auto">
          <a:xfrm>
            <a:off x="319088" y="5457825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01" name="Rectangle 159"/>
          <p:cNvSpPr>
            <a:spLocks noChangeArrowheads="1"/>
          </p:cNvSpPr>
          <p:nvPr/>
        </p:nvSpPr>
        <p:spPr bwMode="auto">
          <a:xfrm>
            <a:off x="1533525" y="5457825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02" name="Rectangle 160"/>
          <p:cNvSpPr>
            <a:spLocks noChangeArrowheads="1"/>
          </p:cNvSpPr>
          <p:nvPr/>
        </p:nvSpPr>
        <p:spPr bwMode="auto">
          <a:xfrm>
            <a:off x="2747963" y="5457825"/>
            <a:ext cx="1216025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03" name="Rectangle 161"/>
          <p:cNvSpPr>
            <a:spLocks noChangeArrowheads="1"/>
          </p:cNvSpPr>
          <p:nvPr/>
        </p:nvSpPr>
        <p:spPr bwMode="auto">
          <a:xfrm>
            <a:off x="3963988" y="5457825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04" name="Rectangle 162"/>
          <p:cNvSpPr>
            <a:spLocks noChangeArrowheads="1"/>
          </p:cNvSpPr>
          <p:nvPr/>
        </p:nvSpPr>
        <p:spPr bwMode="auto">
          <a:xfrm>
            <a:off x="5178425" y="5457825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05" name="Rectangle 163"/>
          <p:cNvSpPr>
            <a:spLocks noChangeArrowheads="1"/>
          </p:cNvSpPr>
          <p:nvPr/>
        </p:nvSpPr>
        <p:spPr bwMode="auto">
          <a:xfrm>
            <a:off x="6392863" y="5457825"/>
            <a:ext cx="1216025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06" name="Rectangle 164"/>
          <p:cNvSpPr>
            <a:spLocks noChangeArrowheads="1"/>
          </p:cNvSpPr>
          <p:nvPr/>
        </p:nvSpPr>
        <p:spPr bwMode="auto">
          <a:xfrm>
            <a:off x="7608888" y="5457825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07" name="Rectangle 165"/>
          <p:cNvSpPr>
            <a:spLocks noChangeArrowheads="1"/>
          </p:cNvSpPr>
          <p:nvPr/>
        </p:nvSpPr>
        <p:spPr bwMode="auto">
          <a:xfrm>
            <a:off x="319088" y="5829300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08" name="Rectangle 166"/>
          <p:cNvSpPr>
            <a:spLocks noChangeArrowheads="1"/>
          </p:cNvSpPr>
          <p:nvPr/>
        </p:nvSpPr>
        <p:spPr bwMode="auto">
          <a:xfrm>
            <a:off x="1533525" y="5829300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09" name="Rectangle 167"/>
          <p:cNvSpPr>
            <a:spLocks noChangeArrowheads="1"/>
          </p:cNvSpPr>
          <p:nvPr/>
        </p:nvSpPr>
        <p:spPr bwMode="auto">
          <a:xfrm>
            <a:off x="2747963" y="5829300"/>
            <a:ext cx="1216025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10" name="Rectangle 168"/>
          <p:cNvSpPr>
            <a:spLocks noChangeArrowheads="1"/>
          </p:cNvSpPr>
          <p:nvPr/>
        </p:nvSpPr>
        <p:spPr bwMode="auto">
          <a:xfrm>
            <a:off x="3963988" y="5829300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11" name="Rectangle 169"/>
          <p:cNvSpPr>
            <a:spLocks noChangeArrowheads="1"/>
          </p:cNvSpPr>
          <p:nvPr/>
        </p:nvSpPr>
        <p:spPr bwMode="auto">
          <a:xfrm>
            <a:off x="5178425" y="5829300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12" name="Rectangle 170"/>
          <p:cNvSpPr>
            <a:spLocks noChangeArrowheads="1"/>
          </p:cNvSpPr>
          <p:nvPr/>
        </p:nvSpPr>
        <p:spPr bwMode="auto">
          <a:xfrm>
            <a:off x="6392863" y="5829300"/>
            <a:ext cx="1216025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13" name="Rectangle 171"/>
          <p:cNvSpPr>
            <a:spLocks noChangeArrowheads="1"/>
          </p:cNvSpPr>
          <p:nvPr/>
        </p:nvSpPr>
        <p:spPr bwMode="auto">
          <a:xfrm>
            <a:off x="7608888" y="5829300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14" name="Line 172"/>
          <p:cNvSpPr>
            <a:spLocks noChangeShapeType="1"/>
          </p:cNvSpPr>
          <p:nvPr/>
        </p:nvSpPr>
        <p:spPr bwMode="auto">
          <a:xfrm>
            <a:off x="1533525" y="3597275"/>
            <a:ext cx="0" cy="2608263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15" name="Line 173"/>
          <p:cNvSpPr>
            <a:spLocks noChangeShapeType="1"/>
          </p:cNvSpPr>
          <p:nvPr/>
        </p:nvSpPr>
        <p:spPr bwMode="auto">
          <a:xfrm>
            <a:off x="2747963" y="3597275"/>
            <a:ext cx="0" cy="2608263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16" name="Line 174"/>
          <p:cNvSpPr>
            <a:spLocks noChangeShapeType="1"/>
          </p:cNvSpPr>
          <p:nvPr/>
        </p:nvSpPr>
        <p:spPr bwMode="auto">
          <a:xfrm>
            <a:off x="3963988" y="3597275"/>
            <a:ext cx="0" cy="2608263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17" name="Line 175"/>
          <p:cNvSpPr>
            <a:spLocks noChangeShapeType="1"/>
          </p:cNvSpPr>
          <p:nvPr/>
        </p:nvSpPr>
        <p:spPr bwMode="auto">
          <a:xfrm>
            <a:off x="5178425" y="3597275"/>
            <a:ext cx="0" cy="2608263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18" name="Line 176"/>
          <p:cNvSpPr>
            <a:spLocks noChangeShapeType="1"/>
          </p:cNvSpPr>
          <p:nvPr/>
        </p:nvSpPr>
        <p:spPr bwMode="auto">
          <a:xfrm>
            <a:off x="6392863" y="3597275"/>
            <a:ext cx="0" cy="2608263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19" name="Line 177"/>
          <p:cNvSpPr>
            <a:spLocks noChangeShapeType="1"/>
          </p:cNvSpPr>
          <p:nvPr/>
        </p:nvSpPr>
        <p:spPr bwMode="auto">
          <a:xfrm>
            <a:off x="7608888" y="3597275"/>
            <a:ext cx="0" cy="2608263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20" name="Line 178"/>
          <p:cNvSpPr>
            <a:spLocks noChangeShapeType="1"/>
          </p:cNvSpPr>
          <p:nvPr/>
        </p:nvSpPr>
        <p:spPr bwMode="auto">
          <a:xfrm>
            <a:off x="312738" y="3975100"/>
            <a:ext cx="8516937" cy="0"/>
          </a:xfrm>
          <a:prstGeom prst="line">
            <a:avLst/>
          </a:prstGeom>
          <a:noFill/>
          <a:ln w="254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21" name="Line 179"/>
          <p:cNvSpPr>
            <a:spLocks noChangeShapeType="1"/>
          </p:cNvSpPr>
          <p:nvPr/>
        </p:nvSpPr>
        <p:spPr bwMode="auto">
          <a:xfrm>
            <a:off x="312738" y="4344988"/>
            <a:ext cx="8516937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22" name="Line 180"/>
          <p:cNvSpPr>
            <a:spLocks noChangeShapeType="1"/>
          </p:cNvSpPr>
          <p:nvPr/>
        </p:nvSpPr>
        <p:spPr bwMode="auto">
          <a:xfrm>
            <a:off x="312738" y="4716463"/>
            <a:ext cx="8516937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23" name="Line 181"/>
          <p:cNvSpPr>
            <a:spLocks noChangeShapeType="1"/>
          </p:cNvSpPr>
          <p:nvPr/>
        </p:nvSpPr>
        <p:spPr bwMode="auto">
          <a:xfrm>
            <a:off x="312738" y="5086350"/>
            <a:ext cx="8516937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24" name="Line 182"/>
          <p:cNvSpPr>
            <a:spLocks noChangeShapeType="1"/>
          </p:cNvSpPr>
          <p:nvPr/>
        </p:nvSpPr>
        <p:spPr bwMode="auto">
          <a:xfrm>
            <a:off x="312738" y="5457825"/>
            <a:ext cx="8516937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25" name="Line 183"/>
          <p:cNvSpPr>
            <a:spLocks noChangeShapeType="1"/>
          </p:cNvSpPr>
          <p:nvPr/>
        </p:nvSpPr>
        <p:spPr bwMode="auto">
          <a:xfrm>
            <a:off x="312738" y="5829300"/>
            <a:ext cx="8516937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26" name="Line 184"/>
          <p:cNvSpPr>
            <a:spLocks noChangeShapeType="1"/>
          </p:cNvSpPr>
          <p:nvPr/>
        </p:nvSpPr>
        <p:spPr bwMode="auto">
          <a:xfrm>
            <a:off x="319088" y="3597275"/>
            <a:ext cx="0" cy="2608263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27" name="Line 185"/>
          <p:cNvSpPr>
            <a:spLocks noChangeShapeType="1"/>
          </p:cNvSpPr>
          <p:nvPr/>
        </p:nvSpPr>
        <p:spPr bwMode="auto">
          <a:xfrm>
            <a:off x="8823325" y="3597275"/>
            <a:ext cx="0" cy="2608263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28" name="Line 186"/>
          <p:cNvSpPr>
            <a:spLocks noChangeShapeType="1"/>
          </p:cNvSpPr>
          <p:nvPr/>
        </p:nvSpPr>
        <p:spPr bwMode="auto">
          <a:xfrm>
            <a:off x="312738" y="3603625"/>
            <a:ext cx="8516937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29" name="Line 187"/>
          <p:cNvSpPr>
            <a:spLocks noChangeShapeType="1"/>
          </p:cNvSpPr>
          <p:nvPr/>
        </p:nvSpPr>
        <p:spPr bwMode="auto">
          <a:xfrm>
            <a:off x="312738" y="6199188"/>
            <a:ext cx="8516937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30" name="Rectangle 188"/>
          <p:cNvSpPr>
            <a:spLocks noChangeArrowheads="1"/>
          </p:cNvSpPr>
          <p:nvPr/>
        </p:nvSpPr>
        <p:spPr bwMode="auto">
          <a:xfrm>
            <a:off x="2046288" y="3657600"/>
            <a:ext cx="1891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FF0000"/>
                </a:solidFill>
              </a:rPr>
              <a:t>Φ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1" name="Rectangle 189"/>
          <p:cNvSpPr>
            <a:spLocks noChangeArrowheads="1"/>
          </p:cNvSpPr>
          <p:nvPr/>
        </p:nvSpPr>
        <p:spPr bwMode="auto">
          <a:xfrm>
            <a:off x="3279775" y="3657600"/>
            <a:ext cx="2619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2" name="Rectangle 190"/>
          <p:cNvSpPr>
            <a:spLocks noChangeArrowheads="1"/>
          </p:cNvSpPr>
          <p:nvPr/>
        </p:nvSpPr>
        <p:spPr bwMode="auto">
          <a:xfrm>
            <a:off x="4487863" y="3657600"/>
            <a:ext cx="2730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H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3" name="Rectangle 191"/>
          <p:cNvSpPr>
            <a:spLocks noChangeArrowheads="1"/>
          </p:cNvSpPr>
          <p:nvPr/>
        </p:nvSpPr>
        <p:spPr bwMode="auto">
          <a:xfrm>
            <a:off x="5753100" y="3657600"/>
            <a:ext cx="1730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4" name="Rectangle 192"/>
          <p:cNvSpPr>
            <a:spLocks noChangeArrowheads="1"/>
          </p:cNvSpPr>
          <p:nvPr/>
        </p:nvSpPr>
        <p:spPr bwMode="auto">
          <a:xfrm>
            <a:off x="6918325" y="3657600"/>
            <a:ext cx="2746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5" name="Rectangle 193"/>
          <p:cNvSpPr>
            <a:spLocks noChangeArrowheads="1"/>
          </p:cNvSpPr>
          <p:nvPr/>
        </p:nvSpPr>
        <p:spPr bwMode="auto">
          <a:xfrm>
            <a:off x="8139113" y="3657600"/>
            <a:ext cx="2619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6" name="Rectangle 194"/>
          <p:cNvSpPr>
            <a:spLocks noChangeArrowheads="1"/>
          </p:cNvSpPr>
          <p:nvPr/>
        </p:nvSpPr>
        <p:spPr bwMode="auto">
          <a:xfrm>
            <a:off x="831850" y="4030663"/>
            <a:ext cx="1891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FF0000"/>
                </a:solidFill>
              </a:rPr>
              <a:t>Φ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7" name="Rectangle 195"/>
          <p:cNvSpPr>
            <a:spLocks noChangeArrowheads="1"/>
          </p:cNvSpPr>
          <p:nvPr/>
        </p:nvSpPr>
        <p:spPr bwMode="auto">
          <a:xfrm>
            <a:off x="2078038" y="40401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8" name="Rectangle 196"/>
          <p:cNvSpPr>
            <a:spLocks noChangeArrowheads="1"/>
          </p:cNvSpPr>
          <p:nvPr/>
        </p:nvSpPr>
        <p:spPr bwMode="auto">
          <a:xfrm>
            <a:off x="3292475" y="40401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9" name="Rectangle 197"/>
          <p:cNvSpPr>
            <a:spLocks noChangeArrowheads="1"/>
          </p:cNvSpPr>
          <p:nvPr/>
        </p:nvSpPr>
        <p:spPr bwMode="auto">
          <a:xfrm>
            <a:off x="4508500" y="40401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0" name="Rectangle 198"/>
          <p:cNvSpPr>
            <a:spLocks noChangeArrowheads="1"/>
          </p:cNvSpPr>
          <p:nvPr/>
        </p:nvSpPr>
        <p:spPr bwMode="auto">
          <a:xfrm>
            <a:off x="5722938" y="40401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1" name="Rectangle 199"/>
          <p:cNvSpPr>
            <a:spLocks noChangeArrowheads="1"/>
          </p:cNvSpPr>
          <p:nvPr/>
        </p:nvSpPr>
        <p:spPr bwMode="auto">
          <a:xfrm>
            <a:off x="6937375" y="40401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2" name="Rectangle 200"/>
          <p:cNvSpPr>
            <a:spLocks noChangeArrowheads="1"/>
          </p:cNvSpPr>
          <p:nvPr/>
        </p:nvSpPr>
        <p:spPr bwMode="auto">
          <a:xfrm>
            <a:off x="8153400" y="40401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3" name="Rectangle 201"/>
          <p:cNvSpPr>
            <a:spLocks noChangeArrowheads="1"/>
          </p:cNvSpPr>
          <p:nvPr/>
        </p:nvSpPr>
        <p:spPr bwMode="auto">
          <a:xfrm>
            <a:off x="849313" y="4400550"/>
            <a:ext cx="2619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4" name="Rectangle 202"/>
          <p:cNvSpPr>
            <a:spLocks noChangeArrowheads="1"/>
          </p:cNvSpPr>
          <p:nvPr/>
        </p:nvSpPr>
        <p:spPr bwMode="auto">
          <a:xfrm>
            <a:off x="2078038" y="44100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5" name="Rectangle 203"/>
          <p:cNvSpPr>
            <a:spLocks noChangeArrowheads="1"/>
          </p:cNvSpPr>
          <p:nvPr/>
        </p:nvSpPr>
        <p:spPr bwMode="auto">
          <a:xfrm>
            <a:off x="3292475" y="44100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6" name="Rectangle 204"/>
          <p:cNvSpPr>
            <a:spLocks noChangeArrowheads="1"/>
          </p:cNvSpPr>
          <p:nvPr/>
        </p:nvSpPr>
        <p:spPr bwMode="auto">
          <a:xfrm>
            <a:off x="4508500" y="44100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7" name="Rectangle 205"/>
          <p:cNvSpPr>
            <a:spLocks noChangeArrowheads="1"/>
          </p:cNvSpPr>
          <p:nvPr/>
        </p:nvSpPr>
        <p:spPr bwMode="auto">
          <a:xfrm>
            <a:off x="5722938" y="44100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8" name="Rectangle 206"/>
          <p:cNvSpPr>
            <a:spLocks noChangeArrowheads="1"/>
          </p:cNvSpPr>
          <p:nvPr/>
        </p:nvSpPr>
        <p:spPr bwMode="auto">
          <a:xfrm>
            <a:off x="6937375" y="44100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9" name="Rectangle 207"/>
          <p:cNvSpPr>
            <a:spLocks noChangeArrowheads="1"/>
          </p:cNvSpPr>
          <p:nvPr/>
        </p:nvSpPr>
        <p:spPr bwMode="auto">
          <a:xfrm>
            <a:off x="8153400" y="44100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0" name="Rectangle 208"/>
          <p:cNvSpPr>
            <a:spLocks noChangeArrowheads="1"/>
          </p:cNvSpPr>
          <p:nvPr/>
        </p:nvSpPr>
        <p:spPr bwMode="auto">
          <a:xfrm>
            <a:off x="893763" y="4772025"/>
            <a:ext cx="1730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1" name="Rectangle 209"/>
          <p:cNvSpPr>
            <a:spLocks noChangeArrowheads="1"/>
          </p:cNvSpPr>
          <p:nvPr/>
        </p:nvSpPr>
        <p:spPr bwMode="auto">
          <a:xfrm>
            <a:off x="2078038" y="4779963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2" name="Rectangle 210"/>
          <p:cNvSpPr>
            <a:spLocks noChangeArrowheads="1"/>
          </p:cNvSpPr>
          <p:nvPr/>
        </p:nvSpPr>
        <p:spPr bwMode="auto">
          <a:xfrm>
            <a:off x="3292475" y="4779963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3" name="Rectangle 211"/>
          <p:cNvSpPr>
            <a:spLocks noChangeArrowheads="1"/>
          </p:cNvSpPr>
          <p:nvPr/>
        </p:nvSpPr>
        <p:spPr bwMode="auto">
          <a:xfrm>
            <a:off x="4508500" y="4779963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4" name="Rectangle 212"/>
          <p:cNvSpPr>
            <a:spLocks noChangeArrowheads="1"/>
          </p:cNvSpPr>
          <p:nvPr/>
        </p:nvSpPr>
        <p:spPr bwMode="auto">
          <a:xfrm>
            <a:off x="5722938" y="4779963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5" name="Rectangle 213"/>
          <p:cNvSpPr>
            <a:spLocks noChangeArrowheads="1"/>
          </p:cNvSpPr>
          <p:nvPr/>
        </p:nvSpPr>
        <p:spPr bwMode="auto">
          <a:xfrm>
            <a:off x="6937375" y="4779963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6" name="Rectangle 214"/>
          <p:cNvSpPr>
            <a:spLocks noChangeArrowheads="1"/>
          </p:cNvSpPr>
          <p:nvPr/>
        </p:nvSpPr>
        <p:spPr bwMode="auto">
          <a:xfrm>
            <a:off x="8153400" y="4779963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7" name="Rectangle 215"/>
          <p:cNvSpPr>
            <a:spLocks noChangeArrowheads="1"/>
          </p:cNvSpPr>
          <p:nvPr/>
        </p:nvSpPr>
        <p:spPr bwMode="auto">
          <a:xfrm>
            <a:off x="842963" y="5143500"/>
            <a:ext cx="2730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8" name="Rectangle 216"/>
          <p:cNvSpPr>
            <a:spLocks noChangeArrowheads="1"/>
          </p:cNvSpPr>
          <p:nvPr/>
        </p:nvSpPr>
        <p:spPr bwMode="auto">
          <a:xfrm>
            <a:off x="2078038" y="51530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9" name="Rectangle 217"/>
          <p:cNvSpPr>
            <a:spLocks noChangeArrowheads="1"/>
          </p:cNvSpPr>
          <p:nvPr/>
        </p:nvSpPr>
        <p:spPr bwMode="auto">
          <a:xfrm>
            <a:off x="3292475" y="51530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0" name="Rectangle 218"/>
          <p:cNvSpPr>
            <a:spLocks noChangeArrowheads="1"/>
          </p:cNvSpPr>
          <p:nvPr/>
        </p:nvSpPr>
        <p:spPr bwMode="auto">
          <a:xfrm>
            <a:off x="4508500" y="51530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1" name="Rectangle 219"/>
          <p:cNvSpPr>
            <a:spLocks noChangeArrowheads="1"/>
          </p:cNvSpPr>
          <p:nvPr/>
        </p:nvSpPr>
        <p:spPr bwMode="auto">
          <a:xfrm>
            <a:off x="5722938" y="51530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2" name="Rectangle 220"/>
          <p:cNvSpPr>
            <a:spLocks noChangeArrowheads="1"/>
          </p:cNvSpPr>
          <p:nvPr/>
        </p:nvSpPr>
        <p:spPr bwMode="auto">
          <a:xfrm>
            <a:off x="6937375" y="51530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3" name="Rectangle 221"/>
          <p:cNvSpPr>
            <a:spLocks noChangeArrowheads="1"/>
          </p:cNvSpPr>
          <p:nvPr/>
        </p:nvSpPr>
        <p:spPr bwMode="auto">
          <a:xfrm>
            <a:off x="8153400" y="51530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4" name="Rectangle 222"/>
          <p:cNvSpPr>
            <a:spLocks noChangeArrowheads="1"/>
          </p:cNvSpPr>
          <p:nvPr/>
        </p:nvSpPr>
        <p:spPr bwMode="auto">
          <a:xfrm>
            <a:off x="836613" y="5511800"/>
            <a:ext cx="2873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5" name="Rectangle 223"/>
          <p:cNvSpPr>
            <a:spLocks noChangeArrowheads="1"/>
          </p:cNvSpPr>
          <p:nvPr/>
        </p:nvSpPr>
        <p:spPr bwMode="auto">
          <a:xfrm>
            <a:off x="2078038" y="55213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6" name="Rectangle 224"/>
          <p:cNvSpPr>
            <a:spLocks noChangeArrowheads="1"/>
          </p:cNvSpPr>
          <p:nvPr/>
        </p:nvSpPr>
        <p:spPr bwMode="auto">
          <a:xfrm>
            <a:off x="3292475" y="55213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7" name="Rectangle 225"/>
          <p:cNvSpPr>
            <a:spLocks noChangeArrowheads="1"/>
          </p:cNvSpPr>
          <p:nvPr/>
        </p:nvSpPr>
        <p:spPr bwMode="auto">
          <a:xfrm>
            <a:off x="4508500" y="55213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8" name="Rectangle 226"/>
          <p:cNvSpPr>
            <a:spLocks noChangeArrowheads="1"/>
          </p:cNvSpPr>
          <p:nvPr/>
        </p:nvSpPr>
        <p:spPr bwMode="auto">
          <a:xfrm>
            <a:off x="5722938" y="55213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9" name="Rectangle 227"/>
          <p:cNvSpPr>
            <a:spLocks noChangeArrowheads="1"/>
          </p:cNvSpPr>
          <p:nvPr/>
        </p:nvSpPr>
        <p:spPr bwMode="auto">
          <a:xfrm>
            <a:off x="6937375" y="55213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0" name="Rectangle 228"/>
          <p:cNvSpPr>
            <a:spLocks noChangeArrowheads="1"/>
          </p:cNvSpPr>
          <p:nvPr/>
        </p:nvSpPr>
        <p:spPr bwMode="auto">
          <a:xfrm>
            <a:off x="8153400" y="55213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1" name="Rectangle 229"/>
          <p:cNvSpPr>
            <a:spLocks noChangeArrowheads="1"/>
          </p:cNvSpPr>
          <p:nvPr/>
        </p:nvSpPr>
        <p:spPr bwMode="auto">
          <a:xfrm>
            <a:off x="849313" y="5884863"/>
            <a:ext cx="2619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2" name="Rectangle 230"/>
          <p:cNvSpPr>
            <a:spLocks noChangeArrowheads="1"/>
          </p:cNvSpPr>
          <p:nvPr/>
        </p:nvSpPr>
        <p:spPr bwMode="auto">
          <a:xfrm>
            <a:off x="2078038" y="58943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3" name="Rectangle 231"/>
          <p:cNvSpPr>
            <a:spLocks noChangeArrowheads="1"/>
          </p:cNvSpPr>
          <p:nvPr/>
        </p:nvSpPr>
        <p:spPr bwMode="auto">
          <a:xfrm>
            <a:off x="3292475" y="58943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4" name="Rectangle 232"/>
          <p:cNvSpPr>
            <a:spLocks noChangeArrowheads="1"/>
          </p:cNvSpPr>
          <p:nvPr/>
        </p:nvSpPr>
        <p:spPr bwMode="auto">
          <a:xfrm>
            <a:off x="4508500" y="58943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5" name="Rectangle 233"/>
          <p:cNvSpPr>
            <a:spLocks noChangeArrowheads="1"/>
          </p:cNvSpPr>
          <p:nvPr/>
        </p:nvSpPr>
        <p:spPr bwMode="auto">
          <a:xfrm>
            <a:off x="5722938" y="58943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6" name="Rectangle 234"/>
          <p:cNvSpPr>
            <a:spLocks noChangeArrowheads="1"/>
          </p:cNvSpPr>
          <p:nvPr/>
        </p:nvSpPr>
        <p:spPr bwMode="auto">
          <a:xfrm>
            <a:off x="6937375" y="58943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" name="Rectangle 235"/>
          <p:cNvSpPr>
            <a:spLocks noChangeArrowheads="1"/>
          </p:cNvSpPr>
          <p:nvPr/>
        </p:nvSpPr>
        <p:spPr bwMode="auto">
          <a:xfrm>
            <a:off x="8153400" y="58943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79" name="Straight Arrow Connector 3278"/>
          <p:cNvCxnSpPr/>
          <p:nvPr/>
        </p:nvCxnSpPr>
        <p:spPr>
          <a:xfrm flipH="1" flipV="1">
            <a:off x="2557462" y="4248150"/>
            <a:ext cx="566738" cy="282575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 flipH="1" flipV="1">
            <a:off x="3700462" y="4530725"/>
            <a:ext cx="566738" cy="19051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 flipH="1">
            <a:off x="4895056" y="4551411"/>
            <a:ext cx="566738" cy="12651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/>
          <p:nvPr/>
        </p:nvCxnSpPr>
        <p:spPr>
          <a:xfrm flipH="1">
            <a:off x="6109493" y="4564062"/>
            <a:ext cx="566738" cy="12651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 flipH="1">
            <a:off x="7358062" y="4559349"/>
            <a:ext cx="566738" cy="12651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 flipV="1">
            <a:off x="3200400" y="4572000"/>
            <a:ext cx="0" cy="33734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/>
          <p:nvPr/>
        </p:nvCxnSpPr>
        <p:spPr>
          <a:xfrm flipH="1" flipV="1">
            <a:off x="3581400" y="4606131"/>
            <a:ext cx="755556" cy="194469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/>
          <p:nvPr/>
        </p:nvCxnSpPr>
        <p:spPr>
          <a:xfrm flipH="1" flipV="1">
            <a:off x="4883244" y="4648200"/>
            <a:ext cx="755556" cy="194469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 flipH="1">
            <a:off x="6096000" y="4940349"/>
            <a:ext cx="566738" cy="12651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/>
          <p:nvPr/>
        </p:nvCxnSpPr>
        <p:spPr>
          <a:xfrm flipH="1">
            <a:off x="7315200" y="4864149"/>
            <a:ext cx="566738" cy="12651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90" name="Group 3289"/>
          <p:cNvGrpSpPr/>
          <p:nvPr/>
        </p:nvGrpSpPr>
        <p:grpSpPr>
          <a:xfrm>
            <a:off x="3673878" y="4210842"/>
            <a:ext cx="609600" cy="346870"/>
            <a:chOff x="6096000" y="3200400"/>
            <a:chExt cx="609600" cy="346870"/>
          </a:xfrm>
        </p:grpSpPr>
        <p:cxnSp>
          <p:nvCxnSpPr>
            <p:cNvPr id="260" name="Straight Arrow Connector 259"/>
            <p:cNvCxnSpPr/>
            <p:nvPr/>
          </p:nvCxnSpPr>
          <p:spPr>
            <a:xfrm flipH="1" flipV="1">
              <a:off x="6114351" y="3528219"/>
              <a:ext cx="566738" cy="19051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V="1">
              <a:off x="6690188" y="3200400"/>
              <a:ext cx="0" cy="337344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 flipH="1" flipV="1">
              <a:off x="6096000" y="3200400"/>
              <a:ext cx="609600" cy="33734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5" name="Content Placeholder 3"/>
          <p:cNvSpPr txBox="1">
            <a:spLocks/>
          </p:cNvSpPr>
          <p:nvPr/>
        </p:nvSpPr>
        <p:spPr>
          <a:xfrm>
            <a:off x="6273446" y="1295400"/>
            <a:ext cx="2536959" cy="1524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Time Complexity:</a:t>
            </a:r>
          </a:p>
          <a:p>
            <a:pPr marL="0" indent="0">
              <a:buNone/>
            </a:pPr>
            <a:r>
              <a:rPr lang="en-AU" sz="1800" dirty="0" smtClean="0">
                <a:highlight>
                  <a:srgbClr val="FFFFFF"/>
                </a:highlight>
              </a:rPr>
              <a:t>O(nm)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Space Complexity:</a:t>
            </a:r>
          </a:p>
          <a:p>
            <a:pPr marL="0" indent="0">
              <a:buNone/>
            </a:pPr>
            <a:r>
              <a:rPr lang="en-AU" sz="1800" dirty="0" smtClean="0">
                <a:highlight>
                  <a:srgbClr val="FFFFFF"/>
                </a:highlight>
              </a:rPr>
              <a:t>O(nm)</a:t>
            </a:r>
          </a:p>
          <a:p>
            <a:pPr lvl="1"/>
            <a:endParaRPr lang="en-AU" sz="1300" dirty="0" smtClean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 smtClean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Lec-4: Dynamic Programming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26012" y="3212068"/>
            <a:ext cx="546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1	    2		… 		    m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267200"/>
            <a:ext cx="4924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/>
              <a:t>1</a:t>
            </a:r>
          </a:p>
          <a:p>
            <a:r>
              <a:rPr lang="en-AU" sz="2400" dirty="0" smtClean="0"/>
              <a:t>2</a:t>
            </a:r>
          </a:p>
          <a:p>
            <a:r>
              <a:rPr lang="en-AU" sz="2400" dirty="0" smtClean="0"/>
              <a:t>…</a:t>
            </a:r>
          </a:p>
          <a:p>
            <a:endParaRPr lang="en-AU" sz="2400" dirty="0"/>
          </a:p>
          <a:p>
            <a:r>
              <a:rPr lang="en-AU" sz="2400" dirty="0" smtClean="0"/>
              <a:t>n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84564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7" grpId="0"/>
      <p:bldP spid="3238" grpId="0"/>
      <p:bldP spid="3239" grpId="0"/>
      <p:bldP spid="3240" grpId="0"/>
      <p:bldP spid="3241" grpId="0"/>
      <p:bldP spid="3242" grpId="0"/>
      <p:bldP spid="3244" grpId="0"/>
      <p:bldP spid="3245" grpId="0"/>
      <p:bldP spid="3246" grpId="0"/>
      <p:bldP spid="3247" grpId="0"/>
      <p:bldP spid="3248" grpId="0"/>
      <p:bldP spid="3249" grpId="0"/>
      <p:bldP spid="3251" grpId="0"/>
      <p:bldP spid="3252" grpId="0"/>
      <p:bldP spid="3253" grpId="0"/>
      <p:bldP spid="3254" grpId="0"/>
      <p:bldP spid="3255" grpId="0"/>
      <p:bldP spid="3256" grpId="0"/>
      <p:bldP spid="3258" grpId="0"/>
      <p:bldP spid="3259" grpId="0"/>
      <p:bldP spid="3260" grpId="0"/>
      <p:bldP spid="3261" grpId="0"/>
      <p:bldP spid="3262" grpId="0"/>
      <p:bldP spid="3263" grpId="0"/>
      <p:bldP spid="3265" grpId="0"/>
      <p:bldP spid="3266" grpId="0"/>
      <p:bldP spid="3267" grpId="0"/>
      <p:bldP spid="3268" grpId="0"/>
      <p:bldP spid="3269" grpId="0"/>
      <p:bldP spid="3270" grpId="0"/>
      <p:bldP spid="3272" grpId="0"/>
      <p:bldP spid="3273" grpId="0"/>
      <p:bldP spid="3274" grpId="0"/>
      <p:bldP spid="3275" grpId="0"/>
      <p:bldP spid="3276" grpId="0"/>
      <p:bldP spid="3277" grpId="0"/>
      <p:bldP spid="26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Converting s1 to s2</a:t>
            </a:r>
            <a:endParaRPr lang="en-AU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10981442"/>
              </p:ext>
            </p:extLst>
          </p:nvPr>
        </p:nvGraphicFramePr>
        <p:xfrm>
          <a:off x="304800" y="3657600"/>
          <a:ext cx="8504237" cy="2595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4891"/>
                <a:gridCol w="1214891"/>
                <a:gridCol w="1214891"/>
                <a:gridCol w="1214891"/>
                <a:gridCol w="1214891"/>
                <a:gridCol w="1214891"/>
                <a:gridCol w="1214891"/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Φ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b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Φ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103"/>
          <p:cNvSpPr txBox="1">
            <a:spLocks/>
          </p:cNvSpPr>
          <p:nvPr/>
        </p:nvSpPr>
        <p:spPr>
          <a:xfrm>
            <a:off x="272957" y="1091626"/>
            <a:ext cx="8537448" cy="2489774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AU" sz="1400" dirty="0" smtClean="0">
                <a:solidFill>
                  <a:srgbClr val="000000"/>
                </a:solidFill>
                <a:latin typeface="CMSS10"/>
              </a:rPr>
              <a:t>The algorithm determines the edit distance between two strings. What if we want to recover the operations required to convert s1 to s2?</a:t>
            </a:r>
          </a:p>
          <a:p>
            <a:pPr marL="0" indent="0">
              <a:buFont typeface="Wingdings 2"/>
              <a:buNone/>
            </a:pPr>
            <a:r>
              <a:rPr lang="en-AU" sz="1400" b="1" dirty="0" smtClean="0">
                <a:solidFill>
                  <a:srgbClr val="0070C0"/>
                </a:solidFill>
                <a:latin typeface="CMSS10"/>
              </a:rPr>
              <a:t>Backtracking:</a:t>
            </a:r>
            <a:r>
              <a:rPr lang="en-AU" sz="1400" dirty="0" smtClean="0">
                <a:solidFill>
                  <a:srgbClr val="000000"/>
                </a:solidFill>
                <a:latin typeface="CMSS10"/>
              </a:rPr>
              <a:t> Use the Matrix to determine where the values are coming from (if multiple, pick any of those).</a:t>
            </a:r>
          </a:p>
          <a:p>
            <a:pPr marL="0" indent="0">
              <a:buFont typeface="Wingdings 2"/>
              <a:buNone/>
            </a:pPr>
            <a:r>
              <a:rPr lang="en-AU" sz="1400" b="1" u="sng" dirty="0" smtClean="0">
                <a:solidFill>
                  <a:srgbClr val="000000"/>
                </a:solidFill>
                <a:latin typeface="CMSS10"/>
              </a:rPr>
              <a:t>Recall:</a:t>
            </a:r>
            <a:r>
              <a:rPr lang="en-AU" sz="1400" dirty="0" smtClean="0">
                <a:solidFill>
                  <a:srgbClr val="000000"/>
                </a:solidFill>
                <a:latin typeface="CMSS10"/>
              </a:rPr>
              <a:t> Diagonal means substitution if the letters are not the same</a:t>
            </a:r>
          </a:p>
          <a:p>
            <a:pPr marL="0" indent="0">
              <a:buFont typeface="Wingdings 2"/>
              <a:buNone/>
            </a:pPr>
            <a:r>
              <a:rPr lang="en-AU" sz="1400" dirty="0" smtClean="0">
                <a:solidFill>
                  <a:srgbClr val="000000"/>
                </a:solidFill>
                <a:latin typeface="CMSS10"/>
              </a:rPr>
              <a:t>            Upward arrow means deleting the letter s1[</a:t>
            </a:r>
            <a:r>
              <a:rPr lang="en-AU" sz="1400" dirty="0" err="1" smtClean="0">
                <a:solidFill>
                  <a:srgbClr val="000000"/>
                </a:solidFill>
                <a:latin typeface="CMSS10"/>
              </a:rPr>
              <a:t>i</a:t>
            </a:r>
            <a:r>
              <a:rPr lang="en-AU" sz="1400" dirty="0" smtClean="0">
                <a:solidFill>
                  <a:srgbClr val="000000"/>
                </a:solidFill>
                <a:latin typeface="CMSS10"/>
              </a:rPr>
              <a:t>]</a:t>
            </a:r>
          </a:p>
          <a:p>
            <a:pPr marL="0" indent="0">
              <a:buFont typeface="Wingdings 2"/>
              <a:buNone/>
            </a:pPr>
            <a:r>
              <a:rPr lang="en-AU" sz="1400" dirty="0" smtClean="0">
                <a:solidFill>
                  <a:srgbClr val="000000"/>
                </a:solidFill>
                <a:latin typeface="CMSS10"/>
              </a:rPr>
              <a:t>            Left arrow means adding the letter s2[</a:t>
            </a:r>
            <a:r>
              <a:rPr lang="en-AU" sz="1400" dirty="0" err="1" smtClean="0">
                <a:solidFill>
                  <a:srgbClr val="000000"/>
                </a:solidFill>
                <a:latin typeface="CMSS10"/>
              </a:rPr>
              <a:t>i</a:t>
            </a:r>
            <a:r>
              <a:rPr lang="en-AU" sz="1400" dirty="0" smtClean="0">
                <a:solidFill>
                  <a:srgbClr val="000000"/>
                </a:solidFill>
                <a:latin typeface="CMSS10"/>
              </a:rPr>
              <a:t>] in s1</a:t>
            </a:r>
          </a:p>
          <a:p>
            <a:r>
              <a:rPr lang="en-AU" sz="1400" dirty="0" smtClean="0">
                <a:solidFill>
                  <a:srgbClr val="000000"/>
                </a:solidFill>
                <a:latin typeface="CMSS10"/>
              </a:rPr>
              <a:t>Substitute S with E</a:t>
            </a:r>
          </a:p>
          <a:p>
            <a:r>
              <a:rPr lang="en-AU" sz="1400" dirty="0" smtClean="0">
                <a:solidFill>
                  <a:srgbClr val="000000"/>
                </a:solidFill>
                <a:latin typeface="CMSS10"/>
              </a:rPr>
              <a:t>Delete G</a:t>
            </a:r>
          </a:p>
          <a:p>
            <a:r>
              <a:rPr lang="en-AU" sz="1400" dirty="0" smtClean="0">
                <a:solidFill>
                  <a:srgbClr val="000000"/>
                </a:solidFill>
                <a:latin typeface="CMSS10"/>
              </a:rPr>
              <a:t>Add H after S</a:t>
            </a:r>
          </a:p>
          <a:p>
            <a:pPr marL="0" indent="0">
              <a:buFont typeface="Wingdings 2"/>
              <a:buNone/>
            </a:pPr>
            <a:endParaRPr lang="en-AU" sz="1400" dirty="0">
              <a:solidFill>
                <a:srgbClr val="000000"/>
              </a:solidFill>
              <a:latin typeface="CMSS1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7315200" y="5791200"/>
            <a:ext cx="719138" cy="22860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8034338" y="5682456"/>
            <a:ext cx="0" cy="33734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781800" y="5257800"/>
            <a:ext cx="0" cy="33734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910262" y="4953000"/>
            <a:ext cx="719138" cy="22860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876800" y="4648200"/>
            <a:ext cx="719138" cy="22860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657600" y="4572000"/>
            <a:ext cx="719138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438400" y="4267200"/>
            <a:ext cx="719138" cy="22860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666096" y="3200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S</a:t>
            </a:r>
            <a:endParaRPr lang="en-AU" sz="2800" dirty="0">
              <a:solidFill>
                <a:schemeClr val="tx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278719" y="3200400"/>
            <a:ext cx="1219200" cy="368588"/>
            <a:chOff x="6278719" y="3200400"/>
            <a:chExt cx="1219200" cy="368588"/>
          </a:xfrm>
        </p:grpSpPr>
        <p:sp>
          <p:nvSpPr>
            <p:cNvPr id="20" name="Rectangle 19"/>
            <p:cNvSpPr/>
            <p:nvPr/>
          </p:nvSpPr>
          <p:spPr>
            <a:xfrm>
              <a:off x="6278719" y="3200400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88319" y="3200400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7499833" y="320836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139752" y="320836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S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76800" y="30728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 smtClean="0">
                <a:solidFill>
                  <a:srgbClr val="FF0000"/>
                </a:solidFill>
              </a:rPr>
              <a:t>s1</a:t>
            </a:r>
            <a:endParaRPr lang="en-AU" sz="3200" b="1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139752" y="32128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E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78719" y="32128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5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00648 L 0.06979 -1.97965E-6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8" grpId="0" animBg="1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Computing Edit Distance</a:t>
            </a:r>
            <a:endParaRPr lang="en-AU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96440895"/>
              </p:ext>
            </p:extLst>
          </p:nvPr>
        </p:nvGraphicFramePr>
        <p:xfrm>
          <a:off x="304800" y="3657600"/>
          <a:ext cx="8504237" cy="2595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4891"/>
                <a:gridCol w="1214891"/>
                <a:gridCol w="1214891"/>
                <a:gridCol w="1214891"/>
                <a:gridCol w="1214891"/>
                <a:gridCol w="1214891"/>
                <a:gridCol w="1214891"/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Φ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b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Φ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103"/>
          <p:cNvSpPr txBox="1">
            <a:spLocks/>
          </p:cNvSpPr>
          <p:nvPr/>
        </p:nvSpPr>
        <p:spPr>
          <a:xfrm>
            <a:off x="272957" y="1143001"/>
            <a:ext cx="8537448" cy="25145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AU" sz="1600" dirty="0" smtClean="0">
                <a:latin typeface="CMSS10"/>
              </a:rPr>
              <a:t>As stated earlier, space complexity is O(nm) and time complexity is O(nm).</a:t>
            </a:r>
          </a:p>
          <a:p>
            <a:pPr marL="0" indent="0">
              <a:buFont typeface="Wingdings 2"/>
              <a:buNone/>
            </a:pPr>
            <a:r>
              <a:rPr lang="en-AU" sz="1600" dirty="0" smtClean="0">
                <a:latin typeface="CMSS10"/>
              </a:rPr>
              <a:t>Can we do any better?</a:t>
            </a:r>
          </a:p>
          <a:p>
            <a:pPr marL="0" indent="0">
              <a:buFont typeface="Wingdings 2"/>
              <a:buNone/>
            </a:pPr>
            <a:r>
              <a:rPr lang="en-AU" sz="1600" dirty="0" smtClean="0">
                <a:solidFill>
                  <a:srgbClr val="FF0000"/>
                </a:solidFill>
                <a:latin typeface="CMSS10"/>
              </a:rPr>
              <a:t>If only edit distance is to be computed</a:t>
            </a:r>
            <a:r>
              <a:rPr lang="en-AU" sz="1600" dirty="0" smtClean="0">
                <a:latin typeface="CMSS10"/>
              </a:rPr>
              <a:t>, the space complexity can be reduced because we only need the last two rows of the matrix to fill it.</a:t>
            </a:r>
            <a:br>
              <a:rPr lang="en-AU" sz="1600" dirty="0" smtClean="0">
                <a:latin typeface="CMSS10"/>
              </a:rPr>
            </a:br>
            <a:r>
              <a:rPr lang="en-AU" sz="1600" dirty="0" smtClean="0">
                <a:latin typeface="CMSS10"/>
              </a:rPr>
              <a:t>This reduces space complexity to O(</a:t>
            </a:r>
            <a:r>
              <a:rPr lang="en-AU" sz="1600" dirty="0" err="1" smtClean="0">
                <a:latin typeface="CMSS10"/>
              </a:rPr>
              <a:t>m+n</a:t>
            </a:r>
            <a:r>
              <a:rPr lang="en-AU" sz="1600" dirty="0">
                <a:latin typeface="CMSS10"/>
              </a:rPr>
              <a:t>)</a:t>
            </a:r>
            <a:r>
              <a:rPr lang="en-AU" sz="1600" dirty="0" smtClean="0">
                <a:latin typeface="CMSS10"/>
              </a:rPr>
              <a:t>.</a:t>
            </a:r>
          </a:p>
          <a:p>
            <a:pPr marL="0" indent="0">
              <a:buFont typeface="Wingdings 2"/>
              <a:buNone/>
            </a:pPr>
            <a:r>
              <a:rPr lang="en-AU" sz="1600" dirty="0" smtClean="0">
                <a:latin typeface="CMSS10"/>
              </a:rPr>
              <a:t>However, </a:t>
            </a:r>
            <a:r>
              <a:rPr lang="en-AU" sz="1600" dirty="0" smtClean="0">
                <a:solidFill>
                  <a:srgbClr val="FF0000"/>
                </a:solidFill>
                <a:latin typeface="CMSS10"/>
              </a:rPr>
              <a:t>backtracking</a:t>
            </a:r>
            <a:r>
              <a:rPr lang="en-AU" sz="1600" dirty="0" smtClean="0">
                <a:latin typeface="CMSS10"/>
              </a:rPr>
              <a:t> is not possible because we only keep the last two rows. i.e., the algorithm cannot determine the operations to convert s1 into s2.</a:t>
            </a:r>
          </a:p>
          <a:p>
            <a:pPr marL="0" indent="0">
              <a:buFont typeface="Wingdings 2"/>
              <a:buNone/>
            </a:pPr>
            <a:r>
              <a:rPr lang="en-AU" sz="1600" dirty="0" smtClean="0">
                <a:latin typeface="CMSS10"/>
              </a:rPr>
              <a:t>Hirschberg proposed a clever algorithm to address this!</a:t>
            </a:r>
          </a:p>
          <a:p>
            <a:pPr marL="0" indent="0">
              <a:buFont typeface="Wingdings 2"/>
              <a:buNone/>
            </a:pPr>
            <a:endParaRPr lang="en-AU" sz="1600" dirty="0" smtClean="0">
              <a:latin typeface="CMSS10"/>
            </a:endParaRPr>
          </a:p>
          <a:p>
            <a:pPr marL="0" indent="0">
              <a:buFont typeface="Wingdings 2"/>
              <a:buNone/>
            </a:pPr>
            <a:endParaRPr lang="en-AU" sz="14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810000" y="4953000"/>
            <a:ext cx="609600" cy="346870"/>
            <a:chOff x="6096000" y="3200400"/>
            <a:chExt cx="609600" cy="346870"/>
          </a:xfrm>
        </p:grpSpPr>
        <p:cxnSp>
          <p:nvCxnSpPr>
            <p:cNvPr id="25" name="Straight Arrow Connector 24"/>
            <p:cNvCxnSpPr/>
            <p:nvPr/>
          </p:nvCxnSpPr>
          <p:spPr>
            <a:xfrm flipH="1" flipV="1">
              <a:off x="6114351" y="3528219"/>
              <a:ext cx="566738" cy="19051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6690188" y="3200400"/>
              <a:ext cx="0" cy="337344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6096000" y="3200400"/>
              <a:ext cx="609600" cy="33734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1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Hirschberg’s Algorithm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6" name="Content Placeholder 103"/>
          <p:cNvSpPr txBox="1">
            <a:spLocks/>
          </p:cNvSpPr>
          <p:nvPr/>
        </p:nvSpPr>
        <p:spPr>
          <a:xfrm>
            <a:off x="76200" y="990601"/>
            <a:ext cx="4174268" cy="2576512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AU" sz="1600" b="1" dirty="0" smtClean="0">
                <a:solidFill>
                  <a:srgbClr val="FF0000"/>
                </a:solidFill>
                <a:latin typeface="CMSS10"/>
              </a:rPr>
              <a:t>Divide and Conquer</a:t>
            </a:r>
          </a:p>
          <a:p>
            <a:r>
              <a:rPr lang="en-AU" sz="1600" dirty="0" smtClean="0">
                <a:latin typeface="CMSS10"/>
              </a:rPr>
              <a:t>Split s1 into half. Call them s1A and s1B. </a:t>
            </a:r>
          </a:p>
          <a:p>
            <a:r>
              <a:rPr lang="en-AU" sz="1600" dirty="0" smtClean="0">
                <a:latin typeface="CMSS10"/>
              </a:rPr>
              <a:t>Call edit distance algorithm on s1A and s2 maintaining only last two rows.</a:t>
            </a:r>
          </a:p>
          <a:p>
            <a:r>
              <a:rPr lang="en-AU" sz="1600" dirty="0" smtClean="0">
                <a:latin typeface="CMSS10"/>
              </a:rPr>
              <a:t>Call edit distance algorithm on rev(s1B) and rev(s2) (in reverse order) maintaining only last two rows.</a:t>
            </a:r>
          </a:p>
          <a:p>
            <a:r>
              <a:rPr lang="en-AU" sz="1600" dirty="0" smtClean="0">
                <a:latin typeface="CMSS10"/>
              </a:rPr>
              <a:t>Sum up the elements of  the last rows for both edit distance calls and choose the cell with minimum sum as the cut point</a:t>
            </a:r>
          </a:p>
          <a:p>
            <a:r>
              <a:rPr lang="en-AU" sz="1600" dirty="0" smtClean="0">
                <a:latin typeface="CMSS10"/>
              </a:rPr>
              <a:t>Divide s2 into s2A and s2B based on this cell.</a:t>
            </a:r>
          </a:p>
          <a:p>
            <a:r>
              <a:rPr lang="en-AU" sz="1600" dirty="0" smtClean="0">
                <a:latin typeface="CMSS10"/>
              </a:rPr>
              <a:t>Recursively call </a:t>
            </a:r>
            <a:r>
              <a:rPr lang="en-AU" sz="1600" dirty="0" err="1" smtClean="0">
                <a:latin typeface="CMSS10"/>
              </a:rPr>
              <a:t>Dist</a:t>
            </a:r>
            <a:r>
              <a:rPr lang="en-AU" sz="1600" dirty="0" smtClean="0">
                <a:latin typeface="CMSS10"/>
              </a:rPr>
              <a:t>(s1A,S2A) and </a:t>
            </a:r>
            <a:r>
              <a:rPr lang="en-AU" sz="1600" dirty="0" err="1" smtClean="0">
                <a:latin typeface="CMSS10"/>
              </a:rPr>
              <a:t>Dist</a:t>
            </a:r>
            <a:r>
              <a:rPr lang="en-AU" sz="1600" dirty="0" smtClean="0">
                <a:latin typeface="CMSS10"/>
              </a:rPr>
              <a:t>(s1B,S2B)</a:t>
            </a:r>
          </a:p>
          <a:p>
            <a:pPr marL="0" indent="0">
              <a:buFont typeface="Wingdings 2"/>
              <a:buNone/>
            </a:pPr>
            <a:endParaRPr lang="en-AU" sz="1600" dirty="0" smtClean="0">
              <a:latin typeface="CMSS10"/>
            </a:endParaRPr>
          </a:p>
          <a:p>
            <a:pPr marL="0" indent="0">
              <a:buFont typeface="Wingdings 2"/>
              <a:buNone/>
            </a:pPr>
            <a:endParaRPr lang="en-AU" sz="1600" dirty="0" smtClean="0">
              <a:latin typeface="CMSS10"/>
            </a:endParaRPr>
          </a:p>
          <a:p>
            <a:pPr marL="0" indent="0">
              <a:buFont typeface="Wingdings 2"/>
              <a:buNone/>
            </a:pPr>
            <a:endParaRPr lang="en-AU" sz="1400" dirty="0">
              <a:solidFill>
                <a:srgbClr val="000000"/>
              </a:solidFill>
              <a:latin typeface="CMSS1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9982200" y="5715000"/>
            <a:ext cx="0" cy="33734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5"/>
          <p:cNvSpPr>
            <a:spLocks noChangeAspect="1" noChangeArrowheads="1" noTextEdit="1"/>
          </p:cNvSpPr>
          <p:nvPr/>
        </p:nvSpPr>
        <p:spPr bwMode="auto">
          <a:xfrm>
            <a:off x="4152900" y="2265363"/>
            <a:ext cx="4648200" cy="413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35" name="Rectangle 7"/>
          <p:cNvSpPr>
            <a:spLocks noChangeArrowheads="1"/>
          </p:cNvSpPr>
          <p:nvPr/>
        </p:nvSpPr>
        <p:spPr bwMode="auto">
          <a:xfrm>
            <a:off x="4152900" y="2287588"/>
            <a:ext cx="463550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36" name="Rectangle 8"/>
          <p:cNvSpPr>
            <a:spLocks noChangeArrowheads="1"/>
          </p:cNvSpPr>
          <p:nvPr/>
        </p:nvSpPr>
        <p:spPr bwMode="auto">
          <a:xfrm>
            <a:off x="4616450" y="2287588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37" name="Rectangle 9"/>
          <p:cNvSpPr>
            <a:spLocks noChangeArrowheads="1"/>
          </p:cNvSpPr>
          <p:nvPr/>
        </p:nvSpPr>
        <p:spPr bwMode="auto">
          <a:xfrm>
            <a:off x="5081588" y="2287588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38" name="Rectangle 10"/>
          <p:cNvSpPr>
            <a:spLocks noChangeArrowheads="1"/>
          </p:cNvSpPr>
          <p:nvPr/>
        </p:nvSpPr>
        <p:spPr bwMode="auto">
          <a:xfrm>
            <a:off x="5546725" y="2287588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39" name="Rectangle 11"/>
          <p:cNvSpPr>
            <a:spLocks noChangeArrowheads="1"/>
          </p:cNvSpPr>
          <p:nvPr/>
        </p:nvSpPr>
        <p:spPr bwMode="auto">
          <a:xfrm>
            <a:off x="6011863" y="2287588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40" name="Rectangle 12"/>
          <p:cNvSpPr>
            <a:spLocks noChangeArrowheads="1"/>
          </p:cNvSpPr>
          <p:nvPr/>
        </p:nvSpPr>
        <p:spPr bwMode="auto">
          <a:xfrm>
            <a:off x="6477000" y="2287588"/>
            <a:ext cx="463550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41" name="Rectangle 13"/>
          <p:cNvSpPr>
            <a:spLocks noChangeArrowheads="1"/>
          </p:cNvSpPr>
          <p:nvPr/>
        </p:nvSpPr>
        <p:spPr bwMode="auto">
          <a:xfrm>
            <a:off x="6940550" y="2287588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42" name="Rectangle 14"/>
          <p:cNvSpPr>
            <a:spLocks noChangeArrowheads="1"/>
          </p:cNvSpPr>
          <p:nvPr/>
        </p:nvSpPr>
        <p:spPr bwMode="auto">
          <a:xfrm>
            <a:off x="7405688" y="2287588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43" name="Rectangle 15"/>
          <p:cNvSpPr>
            <a:spLocks noChangeArrowheads="1"/>
          </p:cNvSpPr>
          <p:nvPr/>
        </p:nvSpPr>
        <p:spPr bwMode="auto">
          <a:xfrm>
            <a:off x="7870825" y="2287588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44" name="Rectangle 16"/>
          <p:cNvSpPr>
            <a:spLocks noChangeArrowheads="1"/>
          </p:cNvSpPr>
          <p:nvPr/>
        </p:nvSpPr>
        <p:spPr bwMode="auto">
          <a:xfrm>
            <a:off x="8335963" y="2287588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45" name="Rectangle 17"/>
          <p:cNvSpPr>
            <a:spLocks noChangeArrowheads="1"/>
          </p:cNvSpPr>
          <p:nvPr/>
        </p:nvSpPr>
        <p:spPr bwMode="auto">
          <a:xfrm>
            <a:off x="4152900" y="2652713"/>
            <a:ext cx="463550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46" name="Rectangle 18"/>
          <p:cNvSpPr>
            <a:spLocks noChangeArrowheads="1"/>
          </p:cNvSpPr>
          <p:nvPr/>
        </p:nvSpPr>
        <p:spPr bwMode="auto">
          <a:xfrm>
            <a:off x="4616450" y="2652713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47" name="Rectangle 19"/>
          <p:cNvSpPr>
            <a:spLocks noChangeArrowheads="1"/>
          </p:cNvSpPr>
          <p:nvPr/>
        </p:nvSpPr>
        <p:spPr bwMode="auto">
          <a:xfrm>
            <a:off x="5081588" y="2652713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48" name="Rectangle 20"/>
          <p:cNvSpPr>
            <a:spLocks noChangeArrowheads="1"/>
          </p:cNvSpPr>
          <p:nvPr/>
        </p:nvSpPr>
        <p:spPr bwMode="auto">
          <a:xfrm>
            <a:off x="5546725" y="2652713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49" name="Rectangle 21"/>
          <p:cNvSpPr>
            <a:spLocks noChangeArrowheads="1"/>
          </p:cNvSpPr>
          <p:nvPr/>
        </p:nvSpPr>
        <p:spPr bwMode="auto">
          <a:xfrm>
            <a:off x="6011863" y="2652713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50" name="Rectangle 22"/>
          <p:cNvSpPr>
            <a:spLocks noChangeArrowheads="1"/>
          </p:cNvSpPr>
          <p:nvPr/>
        </p:nvSpPr>
        <p:spPr bwMode="auto">
          <a:xfrm>
            <a:off x="6477000" y="2652713"/>
            <a:ext cx="463550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51" name="Rectangle 23"/>
          <p:cNvSpPr>
            <a:spLocks noChangeArrowheads="1"/>
          </p:cNvSpPr>
          <p:nvPr/>
        </p:nvSpPr>
        <p:spPr bwMode="auto">
          <a:xfrm>
            <a:off x="6940550" y="2652713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52" name="Rectangle 24"/>
          <p:cNvSpPr>
            <a:spLocks noChangeArrowheads="1"/>
          </p:cNvSpPr>
          <p:nvPr/>
        </p:nvSpPr>
        <p:spPr bwMode="auto">
          <a:xfrm>
            <a:off x="7405688" y="2652713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53" name="Rectangle 25"/>
          <p:cNvSpPr>
            <a:spLocks noChangeArrowheads="1"/>
          </p:cNvSpPr>
          <p:nvPr/>
        </p:nvSpPr>
        <p:spPr bwMode="auto">
          <a:xfrm>
            <a:off x="7870825" y="2652713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54" name="Rectangle 26"/>
          <p:cNvSpPr>
            <a:spLocks noChangeArrowheads="1"/>
          </p:cNvSpPr>
          <p:nvPr/>
        </p:nvSpPr>
        <p:spPr bwMode="auto">
          <a:xfrm>
            <a:off x="8335963" y="2652713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55" name="Rectangle 27"/>
          <p:cNvSpPr>
            <a:spLocks noChangeArrowheads="1"/>
          </p:cNvSpPr>
          <p:nvPr/>
        </p:nvSpPr>
        <p:spPr bwMode="auto">
          <a:xfrm>
            <a:off x="4152900" y="3019426"/>
            <a:ext cx="463550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56" name="Rectangle 28"/>
          <p:cNvSpPr>
            <a:spLocks noChangeArrowheads="1"/>
          </p:cNvSpPr>
          <p:nvPr/>
        </p:nvSpPr>
        <p:spPr bwMode="auto">
          <a:xfrm>
            <a:off x="4616450" y="3019426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57" name="Rectangle 29"/>
          <p:cNvSpPr>
            <a:spLocks noChangeArrowheads="1"/>
          </p:cNvSpPr>
          <p:nvPr/>
        </p:nvSpPr>
        <p:spPr bwMode="auto">
          <a:xfrm>
            <a:off x="5081588" y="3019426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58" name="Rectangle 30"/>
          <p:cNvSpPr>
            <a:spLocks noChangeArrowheads="1"/>
          </p:cNvSpPr>
          <p:nvPr/>
        </p:nvSpPr>
        <p:spPr bwMode="auto">
          <a:xfrm>
            <a:off x="5546725" y="3019426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59" name="Rectangle 31"/>
          <p:cNvSpPr>
            <a:spLocks noChangeArrowheads="1"/>
          </p:cNvSpPr>
          <p:nvPr/>
        </p:nvSpPr>
        <p:spPr bwMode="auto">
          <a:xfrm>
            <a:off x="6011863" y="3019426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60" name="Rectangle 32"/>
          <p:cNvSpPr>
            <a:spLocks noChangeArrowheads="1"/>
          </p:cNvSpPr>
          <p:nvPr/>
        </p:nvSpPr>
        <p:spPr bwMode="auto">
          <a:xfrm>
            <a:off x="6477000" y="3019426"/>
            <a:ext cx="463550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61" name="Rectangle 33"/>
          <p:cNvSpPr>
            <a:spLocks noChangeArrowheads="1"/>
          </p:cNvSpPr>
          <p:nvPr/>
        </p:nvSpPr>
        <p:spPr bwMode="auto">
          <a:xfrm>
            <a:off x="6940550" y="3019426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62" name="Rectangle 34"/>
          <p:cNvSpPr>
            <a:spLocks noChangeArrowheads="1"/>
          </p:cNvSpPr>
          <p:nvPr/>
        </p:nvSpPr>
        <p:spPr bwMode="auto">
          <a:xfrm>
            <a:off x="7405688" y="3019426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63" name="Rectangle 35"/>
          <p:cNvSpPr>
            <a:spLocks noChangeArrowheads="1"/>
          </p:cNvSpPr>
          <p:nvPr/>
        </p:nvSpPr>
        <p:spPr bwMode="auto">
          <a:xfrm>
            <a:off x="7870825" y="3019426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64" name="Rectangle 36"/>
          <p:cNvSpPr>
            <a:spLocks noChangeArrowheads="1"/>
          </p:cNvSpPr>
          <p:nvPr/>
        </p:nvSpPr>
        <p:spPr bwMode="auto">
          <a:xfrm>
            <a:off x="8335963" y="3019426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65" name="Rectangle 37"/>
          <p:cNvSpPr>
            <a:spLocks noChangeArrowheads="1"/>
          </p:cNvSpPr>
          <p:nvPr/>
        </p:nvSpPr>
        <p:spPr bwMode="auto">
          <a:xfrm>
            <a:off x="4152900" y="3384551"/>
            <a:ext cx="463550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66" name="Rectangle 38"/>
          <p:cNvSpPr>
            <a:spLocks noChangeArrowheads="1"/>
          </p:cNvSpPr>
          <p:nvPr/>
        </p:nvSpPr>
        <p:spPr bwMode="auto">
          <a:xfrm>
            <a:off x="4616450" y="3384551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67" name="Rectangle 39"/>
          <p:cNvSpPr>
            <a:spLocks noChangeArrowheads="1"/>
          </p:cNvSpPr>
          <p:nvPr/>
        </p:nvSpPr>
        <p:spPr bwMode="auto">
          <a:xfrm>
            <a:off x="5081588" y="3384551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68" name="Rectangle 40"/>
          <p:cNvSpPr>
            <a:spLocks noChangeArrowheads="1"/>
          </p:cNvSpPr>
          <p:nvPr/>
        </p:nvSpPr>
        <p:spPr bwMode="auto">
          <a:xfrm>
            <a:off x="5546725" y="3384551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69" name="Rectangle 41"/>
          <p:cNvSpPr>
            <a:spLocks noChangeArrowheads="1"/>
          </p:cNvSpPr>
          <p:nvPr/>
        </p:nvSpPr>
        <p:spPr bwMode="auto">
          <a:xfrm>
            <a:off x="6011863" y="3384551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70" name="Rectangle 42"/>
          <p:cNvSpPr>
            <a:spLocks noChangeArrowheads="1"/>
          </p:cNvSpPr>
          <p:nvPr/>
        </p:nvSpPr>
        <p:spPr bwMode="auto">
          <a:xfrm>
            <a:off x="6477000" y="3384551"/>
            <a:ext cx="463550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71" name="Rectangle 43"/>
          <p:cNvSpPr>
            <a:spLocks noChangeArrowheads="1"/>
          </p:cNvSpPr>
          <p:nvPr/>
        </p:nvSpPr>
        <p:spPr bwMode="auto">
          <a:xfrm>
            <a:off x="6940550" y="3384551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72" name="Rectangle 44"/>
          <p:cNvSpPr>
            <a:spLocks noChangeArrowheads="1"/>
          </p:cNvSpPr>
          <p:nvPr/>
        </p:nvSpPr>
        <p:spPr bwMode="auto">
          <a:xfrm>
            <a:off x="7405688" y="3384551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73" name="Rectangle 45"/>
          <p:cNvSpPr>
            <a:spLocks noChangeArrowheads="1"/>
          </p:cNvSpPr>
          <p:nvPr/>
        </p:nvSpPr>
        <p:spPr bwMode="auto">
          <a:xfrm>
            <a:off x="7870825" y="3384551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74" name="Rectangle 46"/>
          <p:cNvSpPr>
            <a:spLocks noChangeArrowheads="1"/>
          </p:cNvSpPr>
          <p:nvPr/>
        </p:nvSpPr>
        <p:spPr bwMode="auto">
          <a:xfrm>
            <a:off x="8335963" y="3384551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75" name="Rectangle 47"/>
          <p:cNvSpPr>
            <a:spLocks noChangeArrowheads="1"/>
          </p:cNvSpPr>
          <p:nvPr/>
        </p:nvSpPr>
        <p:spPr bwMode="auto">
          <a:xfrm>
            <a:off x="4152900" y="3749676"/>
            <a:ext cx="463550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76" name="Rectangle 48"/>
          <p:cNvSpPr>
            <a:spLocks noChangeArrowheads="1"/>
          </p:cNvSpPr>
          <p:nvPr/>
        </p:nvSpPr>
        <p:spPr bwMode="auto">
          <a:xfrm>
            <a:off x="4616450" y="3749676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77" name="Rectangle 49"/>
          <p:cNvSpPr>
            <a:spLocks noChangeArrowheads="1"/>
          </p:cNvSpPr>
          <p:nvPr/>
        </p:nvSpPr>
        <p:spPr bwMode="auto">
          <a:xfrm>
            <a:off x="5081588" y="3749676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78" name="Rectangle 50"/>
          <p:cNvSpPr>
            <a:spLocks noChangeArrowheads="1"/>
          </p:cNvSpPr>
          <p:nvPr/>
        </p:nvSpPr>
        <p:spPr bwMode="auto">
          <a:xfrm>
            <a:off x="5546725" y="3749676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79" name="Rectangle 51"/>
          <p:cNvSpPr>
            <a:spLocks noChangeArrowheads="1"/>
          </p:cNvSpPr>
          <p:nvPr/>
        </p:nvSpPr>
        <p:spPr bwMode="auto">
          <a:xfrm>
            <a:off x="6011863" y="3749676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80" name="Rectangle 52"/>
          <p:cNvSpPr>
            <a:spLocks noChangeArrowheads="1"/>
          </p:cNvSpPr>
          <p:nvPr/>
        </p:nvSpPr>
        <p:spPr bwMode="auto">
          <a:xfrm>
            <a:off x="6477000" y="3749676"/>
            <a:ext cx="463550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81" name="Rectangle 53"/>
          <p:cNvSpPr>
            <a:spLocks noChangeArrowheads="1"/>
          </p:cNvSpPr>
          <p:nvPr/>
        </p:nvSpPr>
        <p:spPr bwMode="auto">
          <a:xfrm>
            <a:off x="6940550" y="3749676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82" name="Rectangle 54"/>
          <p:cNvSpPr>
            <a:spLocks noChangeArrowheads="1"/>
          </p:cNvSpPr>
          <p:nvPr/>
        </p:nvSpPr>
        <p:spPr bwMode="auto">
          <a:xfrm>
            <a:off x="7405688" y="3749676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83" name="Rectangle 55"/>
          <p:cNvSpPr>
            <a:spLocks noChangeArrowheads="1"/>
          </p:cNvSpPr>
          <p:nvPr/>
        </p:nvSpPr>
        <p:spPr bwMode="auto">
          <a:xfrm>
            <a:off x="7870825" y="3749676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84" name="Rectangle 56"/>
          <p:cNvSpPr>
            <a:spLocks noChangeArrowheads="1"/>
          </p:cNvSpPr>
          <p:nvPr/>
        </p:nvSpPr>
        <p:spPr bwMode="auto">
          <a:xfrm>
            <a:off x="8335963" y="3749676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85" name="Rectangle 57"/>
          <p:cNvSpPr>
            <a:spLocks noChangeArrowheads="1"/>
          </p:cNvSpPr>
          <p:nvPr/>
        </p:nvSpPr>
        <p:spPr bwMode="auto">
          <a:xfrm>
            <a:off x="4152900" y="4116388"/>
            <a:ext cx="463550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86" name="Rectangle 58"/>
          <p:cNvSpPr>
            <a:spLocks noChangeArrowheads="1"/>
          </p:cNvSpPr>
          <p:nvPr/>
        </p:nvSpPr>
        <p:spPr bwMode="auto">
          <a:xfrm>
            <a:off x="4616450" y="4116388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87" name="Rectangle 59"/>
          <p:cNvSpPr>
            <a:spLocks noChangeArrowheads="1"/>
          </p:cNvSpPr>
          <p:nvPr/>
        </p:nvSpPr>
        <p:spPr bwMode="auto">
          <a:xfrm>
            <a:off x="5081588" y="4116388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88" name="Rectangle 60"/>
          <p:cNvSpPr>
            <a:spLocks noChangeArrowheads="1"/>
          </p:cNvSpPr>
          <p:nvPr/>
        </p:nvSpPr>
        <p:spPr bwMode="auto">
          <a:xfrm>
            <a:off x="5546725" y="4116388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89" name="Rectangle 61"/>
          <p:cNvSpPr>
            <a:spLocks noChangeArrowheads="1"/>
          </p:cNvSpPr>
          <p:nvPr/>
        </p:nvSpPr>
        <p:spPr bwMode="auto">
          <a:xfrm>
            <a:off x="6011863" y="4116388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90" name="Rectangle 62"/>
          <p:cNvSpPr>
            <a:spLocks noChangeArrowheads="1"/>
          </p:cNvSpPr>
          <p:nvPr/>
        </p:nvSpPr>
        <p:spPr bwMode="auto">
          <a:xfrm>
            <a:off x="6477000" y="4116388"/>
            <a:ext cx="463550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91" name="Rectangle 63"/>
          <p:cNvSpPr>
            <a:spLocks noChangeArrowheads="1"/>
          </p:cNvSpPr>
          <p:nvPr/>
        </p:nvSpPr>
        <p:spPr bwMode="auto">
          <a:xfrm>
            <a:off x="6940550" y="4116388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92" name="Rectangle 64"/>
          <p:cNvSpPr>
            <a:spLocks noChangeArrowheads="1"/>
          </p:cNvSpPr>
          <p:nvPr/>
        </p:nvSpPr>
        <p:spPr bwMode="auto">
          <a:xfrm>
            <a:off x="7405688" y="4116388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93" name="Rectangle 65"/>
          <p:cNvSpPr>
            <a:spLocks noChangeArrowheads="1"/>
          </p:cNvSpPr>
          <p:nvPr/>
        </p:nvSpPr>
        <p:spPr bwMode="auto">
          <a:xfrm>
            <a:off x="7870825" y="4116388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94" name="Rectangle 66"/>
          <p:cNvSpPr>
            <a:spLocks noChangeArrowheads="1"/>
          </p:cNvSpPr>
          <p:nvPr/>
        </p:nvSpPr>
        <p:spPr bwMode="auto">
          <a:xfrm>
            <a:off x="8335963" y="4116388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95" name="Rectangle 67"/>
          <p:cNvSpPr>
            <a:spLocks noChangeArrowheads="1"/>
          </p:cNvSpPr>
          <p:nvPr/>
        </p:nvSpPr>
        <p:spPr bwMode="auto">
          <a:xfrm>
            <a:off x="4152900" y="4481513"/>
            <a:ext cx="463550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96" name="Rectangle 68"/>
          <p:cNvSpPr>
            <a:spLocks noChangeArrowheads="1"/>
          </p:cNvSpPr>
          <p:nvPr/>
        </p:nvSpPr>
        <p:spPr bwMode="auto">
          <a:xfrm>
            <a:off x="4616450" y="4481513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97" name="Rectangle 69"/>
          <p:cNvSpPr>
            <a:spLocks noChangeArrowheads="1"/>
          </p:cNvSpPr>
          <p:nvPr/>
        </p:nvSpPr>
        <p:spPr bwMode="auto">
          <a:xfrm>
            <a:off x="5081588" y="4481513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98" name="Rectangle 70"/>
          <p:cNvSpPr>
            <a:spLocks noChangeArrowheads="1"/>
          </p:cNvSpPr>
          <p:nvPr/>
        </p:nvSpPr>
        <p:spPr bwMode="auto">
          <a:xfrm>
            <a:off x="5546725" y="4481513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99" name="Rectangle 71"/>
          <p:cNvSpPr>
            <a:spLocks noChangeArrowheads="1"/>
          </p:cNvSpPr>
          <p:nvPr/>
        </p:nvSpPr>
        <p:spPr bwMode="auto">
          <a:xfrm>
            <a:off x="6011863" y="4481513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00" name="Rectangle 72"/>
          <p:cNvSpPr>
            <a:spLocks noChangeArrowheads="1"/>
          </p:cNvSpPr>
          <p:nvPr/>
        </p:nvSpPr>
        <p:spPr bwMode="auto">
          <a:xfrm>
            <a:off x="6477000" y="4481513"/>
            <a:ext cx="463550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01" name="Rectangle 73"/>
          <p:cNvSpPr>
            <a:spLocks noChangeArrowheads="1"/>
          </p:cNvSpPr>
          <p:nvPr/>
        </p:nvSpPr>
        <p:spPr bwMode="auto">
          <a:xfrm>
            <a:off x="6940550" y="4481513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02" name="Rectangle 74"/>
          <p:cNvSpPr>
            <a:spLocks noChangeArrowheads="1"/>
          </p:cNvSpPr>
          <p:nvPr/>
        </p:nvSpPr>
        <p:spPr bwMode="auto">
          <a:xfrm>
            <a:off x="7405688" y="4481513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03" name="Rectangle 75"/>
          <p:cNvSpPr>
            <a:spLocks noChangeArrowheads="1"/>
          </p:cNvSpPr>
          <p:nvPr/>
        </p:nvSpPr>
        <p:spPr bwMode="auto">
          <a:xfrm>
            <a:off x="7870825" y="4481513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04" name="Rectangle 76"/>
          <p:cNvSpPr>
            <a:spLocks noChangeArrowheads="1"/>
          </p:cNvSpPr>
          <p:nvPr/>
        </p:nvSpPr>
        <p:spPr bwMode="auto">
          <a:xfrm>
            <a:off x="8335963" y="4481513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05" name="Rectangle 77"/>
          <p:cNvSpPr>
            <a:spLocks noChangeArrowheads="1"/>
          </p:cNvSpPr>
          <p:nvPr/>
        </p:nvSpPr>
        <p:spPr bwMode="auto">
          <a:xfrm>
            <a:off x="4152900" y="4846638"/>
            <a:ext cx="463550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06" name="Rectangle 78"/>
          <p:cNvSpPr>
            <a:spLocks noChangeArrowheads="1"/>
          </p:cNvSpPr>
          <p:nvPr/>
        </p:nvSpPr>
        <p:spPr bwMode="auto">
          <a:xfrm>
            <a:off x="4616450" y="4846638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07" name="Rectangle 79"/>
          <p:cNvSpPr>
            <a:spLocks noChangeArrowheads="1"/>
          </p:cNvSpPr>
          <p:nvPr/>
        </p:nvSpPr>
        <p:spPr bwMode="auto">
          <a:xfrm>
            <a:off x="5081588" y="4846638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08" name="Rectangle 80"/>
          <p:cNvSpPr>
            <a:spLocks noChangeArrowheads="1"/>
          </p:cNvSpPr>
          <p:nvPr/>
        </p:nvSpPr>
        <p:spPr bwMode="auto">
          <a:xfrm>
            <a:off x="5546725" y="4846638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09" name="Rectangle 81"/>
          <p:cNvSpPr>
            <a:spLocks noChangeArrowheads="1"/>
          </p:cNvSpPr>
          <p:nvPr/>
        </p:nvSpPr>
        <p:spPr bwMode="auto">
          <a:xfrm>
            <a:off x="6011863" y="4846638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10" name="Rectangle 82"/>
          <p:cNvSpPr>
            <a:spLocks noChangeArrowheads="1"/>
          </p:cNvSpPr>
          <p:nvPr/>
        </p:nvSpPr>
        <p:spPr bwMode="auto">
          <a:xfrm>
            <a:off x="6477000" y="4846638"/>
            <a:ext cx="463550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11" name="Rectangle 83"/>
          <p:cNvSpPr>
            <a:spLocks noChangeArrowheads="1"/>
          </p:cNvSpPr>
          <p:nvPr/>
        </p:nvSpPr>
        <p:spPr bwMode="auto">
          <a:xfrm>
            <a:off x="6940550" y="4846638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12" name="Rectangle 84"/>
          <p:cNvSpPr>
            <a:spLocks noChangeArrowheads="1"/>
          </p:cNvSpPr>
          <p:nvPr/>
        </p:nvSpPr>
        <p:spPr bwMode="auto">
          <a:xfrm>
            <a:off x="7405688" y="4846638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13" name="Rectangle 85"/>
          <p:cNvSpPr>
            <a:spLocks noChangeArrowheads="1"/>
          </p:cNvSpPr>
          <p:nvPr/>
        </p:nvSpPr>
        <p:spPr bwMode="auto">
          <a:xfrm>
            <a:off x="7870825" y="4846638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14" name="Rectangle 86"/>
          <p:cNvSpPr>
            <a:spLocks noChangeArrowheads="1"/>
          </p:cNvSpPr>
          <p:nvPr/>
        </p:nvSpPr>
        <p:spPr bwMode="auto">
          <a:xfrm>
            <a:off x="8335963" y="4846638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15" name="Rectangle 87"/>
          <p:cNvSpPr>
            <a:spLocks noChangeArrowheads="1"/>
          </p:cNvSpPr>
          <p:nvPr/>
        </p:nvSpPr>
        <p:spPr bwMode="auto">
          <a:xfrm>
            <a:off x="4152900" y="5213351"/>
            <a:ext cx="463550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16" name="Rectangle 88"/>
          <p:cNvSpPr>
            <a:spLocks noChangeArrowheads="1"/>
          </p:cNvSpPr>
          <p:nvPr/>
        </p:nvSpPr>
        <p:spPr bwMode="auto">
          <a:xfrm>
            <a:off x="4616450" y="5213351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17" name="Rectangle 89"/>
          <p:cNvSpPr>
            <a:spLocks noChangeArrowheads="1"/>
          </p:cNvSpPr>
          <p:nvPr/>
        </p:nvSpPr>
        <p:spPr bwMode="auto">
          <a:xfrm>
            <a:off x="5081588" y="5213351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18" name="Rectangle 90"/>
          <p:cNvSpPr>
            <a:spLocks noChangeArrowheads="1"/>
          </p:cNvSpPr>
          <p:nvPr/>
        </p:nvSpPr>
        <p:spPr bwMode="auto">
          <a:xfrm>
            <a:off x="5546725" y="5213351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19" name="Rectangle 91"/>
          <p:cNvSpPr>
            <a:spLocks noChangeArrowheads="1"/>
          </p:cNvSpPr>
          <p:nvPr/>
        </p:nvSpPr>
        <p:spPr bwMode="auto">
          <a:xfrm>
            <a:off x="6011863" y="5213351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20" name="Rectangle 92"/>
          <p:cNvSpPr>
            <a:spLocks noChangeArrowheads="1"/>
          </p:cNvSpPr>
          <p:nvPr/>
        </p:nvSpPr>
        <p:spPr bwMode="auto">
          <a:xfrm>
            <a:off x="6477000" y="5213351"/>
            <a:ext cx="463550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21" name="Rectangle 93"/>
          <p:cNvSpPr>
            <a:spLocks noChangeArrowheads="1"/>
          </p:cNvSpPr>
          <p:nvPr/>
        </p:nvSpPr>
        <p:spPr bwMode="auto">
          <a:xfrm>
            <a:off x="6940550" y="5213351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22" name="Rectangle 94"/>
          <p:cNvSpPr>
            <a:spLocks noChangeArrowheads="1"/>
          </p:cNvSpPr>
          <p:nvPr/>
        </p:nvSpPr>
        <p:spPr bwMode="auto">
          <a:xfrm>
            <a:off x="7405688" y="5213351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23" name="Rectangle 95"/>
          <p:cNvSpPr>
            <a:spLocks noChangeArrowheads="1"/>
          </p:cNvSpPr>
          <p:nvPr/>
        </p:nvSpPr>
        <p:spPr bwMode="auto">
          <a:xfrm>
            <a:off x="7870825" y="5213351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24" name="Rectangle 96"/>
          <p:cNvSpPr>
            <a:spLocks noChangeArrowheads="1"/>
          </p:cNvSpPr>
          <p:nvPr/>
        </p:nvSpPr>
        <p:spPr bwMode="auto">
          <a:xfrm>
            <a:off x="8335963" y="5213351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25" name="Rectangle 97"/>
          <p:cNvSpPr>
            <a:spLocks noChangeArrowheads="1"/>
          </p:cNvSpPr>
          <p:nvPr/>
        </p:nvSpPr>
        <p:spPr bwMode="auto">
          <a:xfrm>
            <a:off x="4152900" y="5578476"/>
            <a:ext cx="463550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26" name="Rectangle 98"/>
          <p:cNvSpPr>
            <a:spLocks noChangeArrowheads="1"/>
          </p:cNvSpPr>
          <p:nvPr/>
        </p:nvSpPr>
        <p:spPr bwMode="auto">
          <a:xfrm>
            <a:off x="4616450" y="5578476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27" name="Rectangle 99"/>
          <p:cNvSpPr>
            <a:spLocks noChangeArrowheads="1"/>
          </p:cNvSpPr>
          <p:nvPr/>
        </p:nvSpPr>
        <p:spPr bwMode="auto">
          <a:xfrm>
            <a:off x="5081588" y="5578476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28" name="Rectangle 100"/>
          <p:cNvSpPr>
            <a:spLocks noChangeArrowheads="1"/>
          </p:cNvSpPr>
          <p:nvPr/>
        </p:nvSpPr>
        <p:spPr bwMode="auto">
          <a:xfrm>
            <a:off x="5546725" y="5578476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29" name="Rectangle 101"/>
          <p:cNvSpPr>
            <a:spLocks noChangeArrowheads="1"/>
          </p:cNvSpPr>
          <p:nvPr/>
        </p:nvSpPr>
        <p:spPr bwMode="auto">
          <a:xfrm>
            <a:off x="6011863" y="5578476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30" name="Rectangle 102"/>
          <p:cNvSpPr>
            <a:spLocks noChangeArrowheads="1"/>
          </p:cNvSpPr>
          <p:nvPr/>
        </p:nvSpPr>
        <p:spPr bwMode="auto">
          <a:xfrm>
            <a:off x="6477000" y="5578476"/>
            <a:ext cx="463550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31" name="Rectangle 103"/>
          <p:cNvSpPr>
            <a:spLocks noChangeArrowheads="1"/>
          </p:cNvSpPr>
          <p:nvPr/>
        </p:nvSpPr>
        <p:spPr bwMode="auto">
          <a:xfrm>
            <a:off x="6940550" y="5578476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32" name="Rectangle 104"/>
          <p:cNvSpPr>
            <a:spLocks noChangeArrowheads="1"/>
          </p:cNvSpPr>
          <p:nvPr/>
        </p:nvSpPr>
        <p:spPr bwMode="auto">
          <a:xfrm>
            <a:off x="7405688" y="5578476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33" name="Rectangle 105"/>
          <p:cNvSpPr>
            <a:spLocks noChangeArrowheads="1"/>
          </p:cNvSpPr>
          <p:nvPr/>
        </p:nvSpPr>
        <p:spPr bwMode="auto">
          <a:xfrm>
            <a:off x="7870825" y="5578476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34" name="Rectangle 106"/>
          <p:cNvSpPr>
            <a:spLocks noChangeArrowheads="1"/>
          </p:cNvSpPr>
          <p:nvPr/>
        </p:nvSpPr>
        <p:spPr bwMode="auto">
          <a:xfrm>
            <a:off x="8335963" y="5578476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35" name="Rectangle 107"/>
          <p:cNvSpPr>
            <a:spLocks noChangeArrowheads="1"/>
          </p:cNvSpPr>
          <p:nvPr/>
        </p:nvSpPr>
        <p:spPr bwMode="auto">
          <a:xfrm>
            <a:off x="4152900" y="5943601"/>
            <a:ext cx="463550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36" name="Rectangle 108"/>
          <p:cNvSpPr>
            <a:spLocks noChangeArrowheads="1"/>
          </p:cNvSpPr>
          <p:nvPr/>
        </p:nvSpPr>
        <p:spPr bwMode="auto">
          <a:xfrm>
            <a:off x="4616450" y="5943601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37" name="Rectangle 109"/>
          <p:cNvSpPr>
            <a:spLocks noChangeArrowheads="1"/>
          </p:cNvSpPr>
          <p:nvPr/>
        </p:nvSpPr>
        <p:spPr bwMode="auto">
          <a:xfrm>
            <a:off x="5081588" y="5943601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38" name="Rectangle 110"/>
          <p:cNvSpPr>
            <a:spLocks noChangeArrowheads="1"/>
          </p:cNvSpPr>
          <p:nvPr/>
        </p:nvSpPr>
        <p:spPr bwMode="auto">
          <a:xfrm>
            <a:off x="5546725" y="5943601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39" name="Rectangle 111"/>
          <p:cNvSpPr>
            <a:spLocks noChangeArrowheads="1"/>
          </p:cNvSpPr>
          <p:nvPr/>
        </p:nvSpPr>
        <p:spPr bwMode="auto">
          <a:xfrm>
            <a:off x="6011863" y="5943601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40" name="Rectangle 112"/>
          <p:cNvSpPr>
            <a:spLocks noChangeArrowheads="1"/>
          </p:cNvSpPr>
          <p:nvPr/>
        </p:nvSpPr>
        <p:spPr bwMode="auto">
          <a:xfrm>
            <a:off x="6477000" y="5943601"/>
            <a:ext cx="463550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41" name="Rectangle 113"/>
          <p:cNvSpPr>
            <a:spLocks noChangeArrowheads="1"/>
          </p:cNvSpPr>
          <p:nvPr/>
        </p:nvSpPr>
        <p:spPr bwMode="auto">
          <a:xfrm>
            <a:off x="6940550" y="5943601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42" name="Rectangle 114"/>
          <p:cNvSpPr>
            <a:spLocks noChangeArrowheads="1"/>
          </p:cNvSpPr>
          <p:nvPr/>
        </p:nvSpPr>
        <p:spPr bwMode="auto">
          <a:xfrm>
            <a:off x="7405688" y="5943601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43" name="Rectangle 115"/>
          <p:cNvSpPr>
            <a:spLocks noChangeArrowheads="1"/>
          </p:cNvSpPr>
          <p:nvPr/>
        </p:nvSpPr>
        <p:spPr bwMode="auto">
          <a:xfrm>
            <a:off x="7870825" y="5943601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44" name="Rectangle 116"/>
          <p:cNvSpPr>
            <a:spLocks noChangeArrowheads="1"/>
          </p:cNvSpPr>
          <p:nvPr/>
        </p:nvSpPr>
        <p:spPr bwMode="auto">
          <a:xfrm>
            <a:off x="8335963" y="5943601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45" name="Line 117"/>
          <p:cNvSpPr>
            <a:spLocks noChangeShapeType="1"/>
          </p:cNvSpPr>
          <p:nvPr/>
        </p:nvSpPr>
        <p:spPr bwMode="auto">
          <a:xfrm>
            <a:off x="4616450" y="2281238"/>
            <a:ext cx="0" cy="4035425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46" name="Line 118"/>
          <p:cNvSpPr>
            <a:spLocks noChangeShapeType="1"/>
          </p:cNvSpPr>
          <p:nvPr/>
        </p:nvSpPr>
        <p:spPr bwMode="auto">
          <a:xfrm>
            <a:off x="5081588" y="2281238"/>
            <a:ext cx="0" cy="4035425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47" name="Line 119"/>
          <p:cNvSpPr>
            <a:spLocks noChangeShapeType="1"/>
          </p:cNvSpPr>
          <p:nvPr/>
        </p:nvSpPr>
        <p:spPr bwMode="auto">
          <a:xfrm>
            <a:off x="5546725" y="2281238"/>
            <a:ext cx="0" cy="4035425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48" name="Line 120"/>
          <p:cNvSpPr>
            <a:spLocks noChangeShapeType="1"/>
          </p:cNvSpPr>
          <p:nvPr/>
        </p:nvSpPr>
        <p:spPr bwMode="auto">
          <a:xfrm>
            <a:off x="6011863" y="2281238"/>
            <a:ext cx="0" cy="4035425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49" name="Line 121"/>
          <p:cNvSpPr>
            <a:spLocks noChangeShapeType="1"/>
          </p:cNvSpPr>
          <p:nvPr/>
        </p:nvSpPr>
        <p:spPr bwMode="auto">
          <a:xfrm>
            <a:off x="6477000" y="2281238"/>
            <a:ext cx="0" cy="4035425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50" name="Line 122"/>
          <p:cNvSpPr>
            <a:spLocks noChangeShapeType="1"/>
          </p:cNvSpPr>
          <p:nvPr/>
        </p:nvSpPr>
        <p:spPr bwMode="auto">
          <a:xfrm>
            <a:off x="6940550" y="2281238"/>
            <a:ext cx="0" cy="4035425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51" name="Line 123"/>
          <p:cNvSpPr>
            <a:spLocks noChangeShapeType="1"/>
          </p:cNvSpPr>
          <p:nvPr/>
        </p:nvSpPr>
        <p:spPr bwMode="auto">
          <a:xfrm>
            <a:off x="7405688" y="2281238"/>
            <a:ext cx="0" cy="4035425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52" name="Line 124"/>
          <p:cNvSpPr>
            <a:spLocks noChangeShapeType="1"/>
          </p:cNvSpPr>
          <p:nvPr/>
        </p:nvSpPr>
        <p:spPr bwMode="auto">
          <a:xfrm>
            <a:off x="7870825" y="2281238"/>
            <a:ext cx="0" cy="4035425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53" name="Line 125"/>
          <p:cNvSpPr>
            <a:spLocks noChangeShapeType="1"/>
          </p:cNvSpPr>
          <p:nvPr/>
        </p:nvSpPr>
        <p:spPr bwMode="auto">
          <a:xfrm>
            <a:off x="8335963" y="2281238"/>
            <a:ext cx="0" cy="4035425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54" name="Line 126"/>
          <p:cNvSpPr>
            <a:spLocks noChangeShapeType="1"/>
          </p:cNvSpPr>
          <p:nvPr/>
        </p:nvSpPr>
        <p:spPr bwMode="auto">
          <a:xfrm>
            <a:off x="4146550" y="2652713"/>
            <a:ext cx="4660900" cy="0"/>
          </a:xfrm>
          <a:prstGeom prst="line">
            <a:avLst/>
          </a:prstGeom>
          <a:noFill/>
          <a:ln w="254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55" name="Line 127"/>
          <p:cNvSpPr>
            <a:spLocks noChangeShapeType="1"/>
          </p:cNvSpPr>
          <p:nvPr/>
        </p:nvSpPr>
        <p:spPr bwMode="auto">
          <a:xfrm>
            <a:off x="4146550" y="3019426"/>
            <a:ext cx="4660900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56" name="Line 128"/>
          <p:cNvSpPr>
            <a:spLocks noChangeShapeType="1"/>
          </p:cNvSpPr>
          <p:nvPr/>
        </p:nvSpPr>
        <p:spPr bwMode="auto">
          <a:xfrm>
            <a:off x="4146550" y="3384551"/>
            <a:ext cx="4660900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57" name="Line 129"/>
          <p:cNvSpPr>
            <a:spLocks noChangeShapeType="1"/>
          </p:cNvSpPr>
          <p:nvPr/>
        </p:nvSpPr>
        <p:spPr bwMode="auto">
          <a:xfrm>
            <a:off x="4146550" y="3749676"/>
            <a:ext cx="4660900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58" name="Line 130"/>
          <p:cNvSpPr>
            <a:spLocks noChangeShapeType="1"/>
          </p:cNvSpPr>
          <p:nvPr/>
        </p:nvSpPr>
        <p:spPr bwMode="auto">
          <a:xfrm>
            <a:off x="4146550" y="4116388"/>
            <a:ext cx="4660900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59" name="Line 131"/>
          <p:cNvSpPr>
            <a:spLocks noChangeShapeType="1"/>
          </p:cNvSpPr>
          <p:nvPr/>
        </p:nvSpPr>
        <p:spPr bwMode="auto">
          <a:xfrm>
            <a:off x="4146550" y="4481513"/>
            <a:ext cx="4660900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60" name="Line 132"/>
          <p:cNvSpPr>
            <a:spLocks noChangeShapeType="1"/>
          </p:cNvSpPr>
          <p:nvPr/>
        </p:nvSpPr>
        <p:spPr bwMode="auto">
          <a:xfrm>
            <a:off x="4146550" y="4846638"/>
            <a:ext cx="4660900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61" name="Line 133"/>
          <p:cNvSpPr>
            <a:spLocks noChangeShapeType="1"/>
          </p:cNvSpPr>
          <p:nvPr/>
        </p:nvSpPr>
        <p:spPr bwMode="auto">
          <a:xfrm>
            <a:off x="4146550" y="5213351"/>
            <a:ext cx="4660900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62" name="Line 134"/>
          <p:cNvSpPr>
            <a:spLocks noChangeShapeType="1"/>
          </p:cNvSpPr>
          <p:nvPr/>
        </p:nvSpPr>
        <p:spPr bwMode="auto">
          <a:xfrm>
            <a:off x="4146550" y="5578476"/>
            <a:ext cx="4660900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63" name="Line 135"/>
          <p:cNvSpPr>
            <a:spLocks noChangeShapeType="1"/>
          </p:cNvSpPr>
          <p:nvPr/>
        </p:nvSpPr>
        <p:spPr bwMode="auto">
          <a:xfrm>
            <a:off x="4146550" y="5943601"/>
            <a:ext cx="4660900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64" name="Line 136"/>
          <p:cNvSpPr>
            <a:spLocks noChangeShapeType="1"/>
          </p:cNvSpPr>
          <p:nvPr/>
        </p:nvSpPr>
        <p:spPr bwMode="auto">
          <a:xfrm>
            <a:off x="4152900" y="2281238"/>
            <a:ext cx="0" cy="4035425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65" name="Line 137"/>
          <p:cNvSpPr>
            <a:spLocks noChangeShapeType="1"/>
          </p:cNvSpPr>
          <p:nvPr/>
        </p:nvSpPr>
        <p:spPr bwMode="auto">
          <a:xfrm>
            <a:off x="8801100" y="2281238"/>
            <a:ext cx="0" cy="4035425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66" name="Line 138"/>
          <p:cNvSpPr>
            <a:spLocks noChangeShapeType="1"/>
          </p:cNvSpPr>
          <p:nvPr/>
        </p:nvSpPr>
        <p:spPr bwMode="auto">
          <a:xfrm>
            <a:off x="4146550" y="2287588"/>
            <a:ext cx="4660900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67" name="Line 139"/>
          <p:cNvSpPr>
            <a:spLocks noChangeShapeType="1"/>
          </p:cNvSpPr>
          <p:nvPr/>
        </p:nvSpPr>
        <p:spPr bwMode="auto">
          <a:xfrm>
            <a:off x="4146550" y="6310313"/>
            <a:ext cx="4660900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68" name="Rectangle 140"/>
          <p:cNvSpPr>
            <a:spLocks noChangeArrowheads="1"/>
          </p:cNvSpPr>
          <p:nvPr/>
        </p:nvSpPr>
        <p:spPr bwMode="auto">
          <a:xfrm>
            <a:off x="4754563" y="2341563"/>
            <a:ext cx="1889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l-GR" altLang="en-US" b="1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69" name="Rectangle 141"/>
          <p:cNvSpPr>
            <a:spLocks noChangeArrowheads="1"/>
          </p:cNvSpPr>
          <p:nvPr/>
        </p:nvSpPr>
        <p:spPr bwMode="auto">
          <a:xfrm>
            <a:off x="5238750" y="2341563"/>
            <a:ext cx="2619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70" name="Rectangle 142"/>
          <p:cNvSpPr>
            <a:spLocks noChangeArrowheads="1"/>
          </p:cNvSpPr>
          <p:nvPr/>
        </p:nvSpPr>
        <p:spPr bwMode="auto">
          <a:xfrm>
            <a:off x="5697538" y="2341563"/>
            <a:ext cx="2746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H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71" name="Rectangle 143"/>
          <p:cNvSpPr>
            <a:spLocks noChangeArrowheads="1"/>
          </p:cNvSpPr>
          <p:nvPr/>
        </p:nvSpPr>
        <p:spPr bwMode="auto">
          <a:xfrm>
            <a:off x="6211888" y="2341563"/>
            <a:ext cx="1730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72" name="Rectangle 144"/>
          <p:cNvSpPr>
            <a:spLocks noChangeArrowheads="1"/>
          </p:cNvSpPr>
          <p:nvPr/>
        </p:nvSpPr>
        <p:spPr bwMode="auto">
          <a:xfrm>
            <a:off x="6626225" y="2341563"/>
            <a:ext cx="2746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73" name="Rectangle 145"/>
          <p:cNvSpPr>
            <a:spLocks noChangeArrowheads="1"/>
          </p:cNvSpPr>
          <p:nvPr/>
        </p:nvSpPr>
        <p:spPr bwMode="auto">
          <a:xfrm>
            <a:off x="7142163" y="2341563"/>
            <a:ext cx="1730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74" name="Rectangle 146"/>
          <p:cNvSpPr>
            <a:spLocks noChangeArrowheads="1"/>
          </p:cNvSpPr>
          <p:nvPr/>
        </p:nvSpPr>
        <p:spPr bwMode="auto">
          <a:xfrm>
            <a:off x="7556500" y="2341563"/>
            <a:ext cx="2746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75" name="Rectangle 147"/>
          <p:cNvSpPr>
            <a:spLocks noChangeArrowheads="1"/>
          </p:cNvSpPr>
          <p:nvPr/>
        </p:nvSpPr>
        <p:spPr bwMode="auto">
          <a:xfrm>
            <a:off x="8015288" y="2341563"/>
            <a:ext cx="2889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76" name="Rectangle 148"/>
          <p:cNvSpPr>
            <a:spLocks noChangeArrowheads="1"/>
          </p:cNvSpPr>
          <p:nvPr/>
        </p:nvSpPr>
        <p:spPr bwMode="auto">
          <a:xfrm>
            <a:off x="4291013" y="2709863"/>
            <a:ext cx="1889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l-GR" altLang="en-US" b="1" dirty="0" smtClean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85" name="Rectangle 157"/>
          <p:cNvSpPr>
            <a:spLocks noChangeArrowheads="1"/>
          </p:cNvSpPr>
          <p:nvPr/>
        </p:nvSpPr>
        <p:spPr bwMode="auto">
          <a:xfrm>
            <a:off x="4308475" y="3074988"/>
            <a:ext cx="2619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340" name="Group 5339"/>
          <p:cNvGrpSpPr/>
          <p:nvPr/>
        </p:nvGrpSpPr>
        <p:grpSpPr>
          <a:xfrm>
            <a:off x="4787900" y="2719388"/>
            <a:ext cx="3479801" cy="671513"/>
            <a:chOff x="4787900" y="2719388"/>
            <a:chExt cx="3479801" cy="671513"/>
          </a:xfrm>
        </p:grpSpPr>
        <p:sp>
          <p:nvSpPr>
            <p:cNvPr id="5277" name="Rectangle 149"/>
            <p:cNvSpPr>
              <a:spLocks noChangeArrowheads="1"/>
            </p:cNvSpPr>
            <p:nvPr/>
          </p:nvSpPr>
          <p:spPr bwMode="auto">
            <a:xfrm>
              <a:off x="4787900" y="2719388"/>
              <a:ext cx="227013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78" name="Rectangle 150"/>
            <p:cNvSpPr>
              <a:spLocks noChangeArrowheads="1"/>
            </p:cNvSpPr>
            <p:nvPr/>
          </p:nvSpPr>
          <p:spPr bwMode="auto">
            <a:xfrm>
              <a:off x="5251450" y="2719388"/>
              <a:ext cx="227013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79" name="Rectangle 151"/>
            <p:cNvSpPr>
              <a:spLocks noChangeArrowheads="1"/>
            </p:cNvSpPr>
            <p:nvPr/>
          </p:nvSpPr>
          <p:spPr bwMode="auto">
            <a:xfrm>
              <a:off x="5716588" y="2719388"/>
              <a:ext cx="227013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80" name="Rectangle 152"/>
            <p:cNvSpPr>
              <a:spLocks noChangeArrowheads="1"/>
            </p:cNvSpPr>
            <p:nvPr/>
          </p:nvSpPr>
          <p:spPr bwMode="auto">
            <a:xfrm>
              <a:off x="6181725" y="2719388"/>
              <a:ext cx="227013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81" name="Rectangle 153"/>
            <p:cNvSpPr>
              <a:spLocks noChangeArrowheads="1"/>
            </p:cNvSpPr>
            <p:nvPr/>
          </p:nvSpPr>
          <p:spPr bwMode="auto">
            <a:xfrm>
              <a:off x="6646863" y="2719388"/>
              <a:ext cx="227013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82" name="Rectangle 154"/>
            <p:cNvSpPr>
              <a:spLocks noChangeArrowheads="1"/>
            </p:cNvSpPr>
            <p:nvPr/>
          </p:nvSpPr>
          <p:spPr bwMode="auto">
            <a:xfrm>
              <a:off x="7112000" y="2719388"/>
              <a:ext cx="227013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83" name="Rectangle 155"/>
            <p:cNvSpPr>
              <a:spLocks noChangeArrowheads="1"/>
            </p:cNvSpPr>
            <p:nvPr/>
          </p:nvSpPr>
          <p:spPr bwMode="auto">
            <a:xfrm>
              <a:off x="7575550" y="2719388"/>
              <a:ext cx="227013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84" name="Rectangle 156"/>
            <p:cNvSpPr>
              <a:spLocks noChangeArrowheads="1"/>
            </p:cNvSpPr>
            <p:nvPr/>
          </p:nvSpPr>
          <p:spPr bwMode="auto">
            <a:xfrm>
              <a:off x="8040688" y="2719388"/>
              <a:ext cx="227013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86" name="Rectangle 158"/>
            <p:cNvSpPr>
              <a:spLocks noChangeArrowheads="1"/>
            </p:cNvSpPr>
            <p:nvPr/>
          </p:nvSpPr>
          <p:spPr bwMode="auto">
            <a:xfrm>
              <a:off x="4787900" y="3082926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87" name="Rectangle 159"/>
            <p:cNvSpPr>
              <a:spLocks noChangeArrowheads="1"/>
            </p:cNvSpPr>
            <p:nvPr/>
          </p:nvSpPr>
          <p:spPr bwMode="auto">
            <a:xfrm>
              <a:off x="5251450" y="3082926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88" name="Rectangle 160"/>
            <p:cNvSpPr>
              <a:spLocks noChangeArrowheads="1"/>
            </p:cNvSpPr>
            <p:nvPr/>
          </p:nvSpPr>
          <p:spPr bwMode="auto">
            <a:xfrm>
              <a:off x="5716588" y="3082926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89" name="Rectangle 161"/>
            <p:cNvSpPr>
              <a:spLocks noChangeArrowheads="1"/>
            </p:cNvSpPr>
            <p:nvPr/>
          </p:nvSpPr>
          <p:spPr bwMode="auto">
            <a:xfrm>
              <a:off x="6181725" y="3082926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90" name="Rectangle 162"/>
            <p:cNvSpPr>
              <a:spLocks noChangeArrowheads="1"/>
            </p:cNvSpPr>
            <p:nvPr/>
          </p:nvSpPr>
          <p:spPr bwMode="auto">
            <a:xfrm>
              <a:off x="6646863" y="3082926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91" name="Rectangle 163"/>
            <p:cNvSpPr>
              <a:spLocks noChangeArrowheads="1"/>
            </p:cNvSpPr>
            <p:nvPr/>
          </p:nvSpPr>
          <p:spPr bwMode="auto">
            <a:xfrm>
              <a:off x="7112000" y="3082926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92" name="Rectangle 164"/>
            <p:cNvSpPr>
              <a:spLocks noChangeArrowheads="1"/>
            </p:cNvSpPr>
            <p:nvPr/>
          </p:nvSpPr>
          <p:spPr bwMode="auto">
            <a:xfrm>
              <a:off x="7575550" y="3082926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93" name="Rectangle 165"/>
            <p:cNvSpPr>
              <a:spLocks noChangeArrowheads="1"/>
            </p:cNvSpPr>
            <p:nvPr/>
          </p:nvSpPr>
          <p:spPr bwMode="auto">
            <a:xfrm>
              <a:off x="8040688" y="3082926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294" name="Rectangle 166"/>
          <p:cNvSpPr>
            <a:spLocks noChangeArrowheads="1"/>
          </p:cNvSpPr>
          <p:nvPr/>
        </p:nvSpPr>
        <p:spPr bwMode="auto">
          <a:xfrm>
            <a:off x="4352925" y="3438526"/>
            <a:ext cx="1730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03" name="Rectangle 175"/>
          <p:cNvSpPr>
            <a:spLocks noChangeArrowheads="1"/>
          </p:cNvSpPr>
          <p:nvPr/>
        </p:nvSpPr>
        <p:spPr bwMode="auto">
          <a:xfrm>
            <a:off x="4302125" y="3806826"/>
            <a:ext cx="2746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341" name="Group 5340"/>
          <p:cNvGrpSpPr/>
          <p:nvPr/>
        </p:nvGrpSpPr>
        <p:grpSpPr>
          <a:xfrm>
            <a:off x="4787900" y="3448051"/>
            <a:ext cx="3479801" cy="676275"/>
            <a:chOff x="4787900" y="3448051"/>
            <a:chExt cx="3479801" cy="676275"/>
          </a:xfrm>
        </p:grpSpPr>
        <p:sp>
          <p:nvSpPr>
            <p:cNvPr id="5295" name="Rectangle 167"/>
            <p:cNvSpPr>
              <a:spLocks noChangeArrowheads="1"/>
            </p:cNvSpPr>
            <p:nvPr/>
          </p:nvSpPr>
          <p:spPr bwMode="auto">
            <a:xfrm>
              <a:off x="4787900" y="3448051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96" name="Rectangle 168"/>
            <p:cNvSpPr>
              <a:spLocks noChangeArrowheads="1"/>
            </p:cNvSpPr>
            <p:nvPr/>
          </p:nvSpPr>
          <p:spPr bwMode="auto">
            <a:xfrm>
              <a:off x="5251450" y="3448051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97" name="Rectangle 169"/>
            <p:cNvSpPr>
              <a:spLocks noChangeArrowheads="1"/>
            </p:cNvSpPr>
            <p:nvPr/>
          </p:nvSpPr>
          <p:spPr bwMode="auto">
            <a:xfrm>
              <a:off x="5716588" y="3448051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98" name="Rectangle 170"/>
            <p:cNvSpPr>
              <a:spLocks noChangeArrowheads="1"/>
            </p:cNvSpPr>
            <p:nvPr/>
          </p:nvSpPr>
          <p:spPr bwMode="auto">
            <a:xfrm>
              <a:off x="6181725" y="3448051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99" name="Rectangle 171"/>
            <p:cNvSpPr>
              <a:spLocks noChangeArrowheads="1"/>
            </p:cNvSpPr>
            <p:nvPr/>
          </p:nvSpPr>
          <p:spPr bwMode="auto">
            <a:xfrm>
              <a:off x="6646863" y="3448051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00" name="Rectangle 172"/>
            <p:cNvSpPr>
              <a:spLocks noChangeArrowheads="1"/>
            </p:cNvSpPr>
            <p:nvPr/>
          </p:nvSpPr>
          <p:spPr bwMode="auto">
            <a:xfrm>
              <a:off x="7112000" y="3448051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01" name="Rectangle 173"/>
            <p:cNvSpPr>
              <a:spLocks noChangeArrowheads="1"/>
            </p:cNvSpPr>
            <p:nvPr/>
          </p:nvSpPr>
          <p:spPr bwMode="auto">
            <a:xfrm>
              <a:off x="7575550" y="3448051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02" name="Rectangle 174"/>
            <p:cNvSpPr>
              <a:spLocks noChangeArrowheads="1"/>
            </p:cNvSpPr>
            <p:nvPr/>
          </p:nvSpPr>
          <p:spPr bwMode="auto">
            <a:xfrm>
              <a:off x="8040688" y="3448051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04" name="Rectangle 176"/>
            <p:cNvSpPr>
              <a:spLocks noChangeArrowheads="1"/>
            </p:cNvSpPr>
            <p:nvPr/>
          </p:nvSpPr>
          <p:spPr bwMode="auto">
            <a:xfrm>
              <a:off x="4787900" y="3816351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05" name="Rectangle 177"/>
            <p:cNvSpPr>
              <a:spLocks noChangeArrowheads="1"/>
            </p:cNvSpPr>
            <p:nvPr/>
          </p:nvSpPr>
          <p:spPr bwMode="auto">
            <a:xfrm>
              <a:off x="5251450" y="3816351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06" name="Rectangle 178"/>
            <p:cNvSpPr>
              <a:spLocks noChangeArrowheads="1"/>
            </p:cNvSpPr>
            <p:nvPr/>
          </p:nvSpPr>
          <p:spPr bwMode="auto">
            <a:xfrm>
              <a:off x="5716588" y="3816351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07" name="Rectangle 179"/>
            <p:cNvSpPr>
              <a:spLocks noChangeArrowheads="1"/>
            </p:cNvSpPr>
            <p:nvPr/>
          </p:nvSpPr>
          <p:spPr bwMode="auto">
            <a:xfrm>
              <a:off x="6181725" y="3816351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08" name="Rectangle 180"/>
            <p:cNvSpPr>
              <a:spLocks noChangeArrowheads="1"/>
            </p:cNvSpPr>
            <p:nvPr/>
          </p:nvSpPr>
          <p:spPr bwMode="auto">
            <a:xfrm>
              <a:off x="6646863" y="3816351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09" name="Rectangle 181"/>
            <p:cNvSpPr>
              <a:spLocks noChangeArrowheads="1"/>
            </p:cNvSpPr>
            <p:nvPr/>
          </p:nvSpPr>
          <p:spPr bwMode="auto">
            <a:xfrm>
              <a:off x="7112000" y="3816351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10" name="Rectangle 182"/>
            <p:cNvSpPr>
              <a:spLocks noChangeArrowheads="1"/>
            </p:cNvSpPr>
            <p:nvPr/>
          </p:nvSpPr>
          <p:spPr bwMode="auto">
            <a:xfrm>
              <a:off x="7575550" y="3816351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11" name="Rectangle 183"/>
            <p:cNvSpPr>
              <a:spLocks noChangeArrowheads="1"/>
            </p:cNvSpPr>
            <p:nvPr/>
          </p:nvSpPr>
          <p:spPr bwMode="auto">
            <a:xfrm>
              <a:off x="8040688" y="3816351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312" name="Rectangle 184"/>
          <p:cNvSpPr>
            <a:spLocks noChangeArrowheads="1"/>
          </p:cNvSpPr>
          <p:nvPr/>
        </p:nvSpPr>
        <p:spPr bwMode="auto">
          <a:xfrm>
            <a:off x="4297363" y="4171951"/>
            <a:ext cx="2873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22" name="Rectangle 194"/>
          <p:cNvSpPr>
            <a:spLocks noChangeArrowheads="1"/>
          </p:cNvSpPr>
          <p:nvPr/>
        </p:nvSpPr>
        <p:spPr bwMode="auto">
          <a:xfrm>
            <a:off x="4308475" y="4535488"/>
            <a:ext cx="2619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345" name="Group 5344"/>
          <p:cNvGrpSpPr/>
          <p:nvPr/>
        </p:nvGrpSpPr>
        <p:grpSpPr>
          <a:xfrm>
            <a:off x="4787900" y="4179888"/>
            <a:ext cx="3479801" cy="673100"/>
            <a:chOff x="4787900" y="4179888"/>
            <a:chExt cx="3479801" cy="673100"/>
          </a:xfrm>
        </p:grpSpPr>
        <p:sp>
          <p:nvSpPr>
            <p:cNvPr id="5313" name="Rectangle 185"/>
            <p:cNvSpPr>
              <a:spLocks noChangeArrowheads="1"/>
            </p:cNvSpPr>
            <p:nvPr/>
          </p:nvSpPr>
          <p:spPr bwMode="auto">
            <a:xfrm>
              <a:off x="4787900" y="4179888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14" name="Rectangle 186"/>
            <p:cNvSpPr>
              <a:spLocks noChangeArrowheads="1"/>
            </p:cNvSpPr>
            <p:nvPr/>
          </p:nvSpPr>
          <p:spPr bwMode="auto">
            <a:xfrm>
              <a:off x="5251450" y="4179888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15" name="Rectangle 187"/>
            <p:cNvSpPr>
              <a:spLocks noChangeArrowheads="1"/>
            </p:cNvSpPr>
            <p:nvPr/>
          </p:nvSpPr>
          <p:spPr bwMode="auto">
            <a:xfrm>
              <a:off x="5716588" y="4179888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16" name="Rectangle 188"/>
            <p:cNvSpPr>
              <a:spLocks noChangeArrowheads="1"/>
            </p:cNvSpPr>
            <p:nvPr/>
          </p:nvSpPr>
          <p:spPr bwMode="auto">
            <a:xfrm>
              <a:off x="6181725" y="4179888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17" name="Rectangle 189"/>
            <p:cNvSpPr>
              <a:spLocks noChangeArrowheads="1"/>
            </p:cNvSpPr>
            <p:nvPr/>
          </p:nvSpPr>
          <p:spPr bwMode="auto">
            <a:xfrm>
              <a:off x="6646863" y="4179888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18" name="Rectangle 190"/>
            <p:cNvSpPr>
              <a:spLocks noChangeArrowheads="1"/>
            </p:cNvSpPr>
            <p:nvPr/>
          </p:nvSpPr>
          <p:spPr bwMode="auto">
            <a:xfrm>
              <a:off x="7112000" y="4179888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19" name="Rectangle 191"/>
            <p:cNvSpPr>
              <a:spLocks noChangeArrowheads="1"/>
            </p:cNvSpPr>
            <p:nvPr/>
          </p:nvSpPr>
          <p:spPr bwMode="auto">
            <a:xfrm>
              <a:off x="7575550" y="4179888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20" name="Rectangle 192"/>
            <p:cNvSpPr>
              <a:spLocks noChangeArrowheads="1"/>
            </p:cNvSpPr>
            <p:nvPr/>
          </p:nvSpPr>
          <p:spPr bwMode="auto">
            <a:xfrm>
              <a:off x="8040688" y="4179888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23" name="Rectangle 195"/>
            <p:cNvSpPr>
              <a:spLocks noChangeArrowheads="1"/>
            </p:cNvSpPr>
            <p:nvPr/>
          </p:nvSpPr>
          <p:spPr bwMode="auto">
            <a:xfrm>
              <a:off x="4787900" y="4545013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24" name="Rectangle 196"/>
            <p:cNvSpPr>
              <a:spLocks noChangeArrowheads="1"/>
            </p:cNvSpPr>
            <p:nvPr/>
          </p:nvSpPr>
          <p:spPr bwMode="auto">
            <a:xfrm>
              <a:off x="5251450" y="4545013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25" name="Rectangle 197"/>
            <p:cNvSpPr>
              <a:spLocks noChangeArrowheads="1"/>
            </p:cNvSpPr>
            <p:nvPr/>
          </p:nvSpPr>
          <p:spPr bwMode="auto">
            <a:xfrm>
              <a:off x="5716588" y="4545013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26" name="Rectangle 198"/>
            <p:cNvSpPr>
              <a:spLocks noChangeArrowheads="1"/>
            </p:cNvSpPr>
            <p:nvPr/>
          </p:nvSpPr>
          <p:spPr bwMode="auto">
            <a:xfrm>
              <a:off x="6181725" y="4545013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27" name="Rectangle 199"/>
            <p:cNvSpPr>
              <a:spLocks noChangeArrowheads="1"/>
            </p:cNvSpPr>
            <p:nvPr/>
          </p:nvSpPr>
          <p:spPr bwMode="auto">
            <a:xfrm>
              <a:off x="6646863" y="4545013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28" name="Rectangle 200"/>
            <p:cNvSpPr>
              <a:spLocks noChangeArrowheads="1"/>
            </p:cNvSpPr>
            <p:nvPr/>
          </p:nvSpPr>
          <p:spPr bwMode="auto">
            <a:xfrm>
              <a:off x="7112000" y="4545013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29" name="Rectangle 201"/>
            <p:cNvSpPr>
              <a:spLocks noChangeArrowheads="1"/>
            </p:cNvSpPr>
            <p:nvPr/>
          </p:nvSpPr>
          <p:spPr bwMode="auto">
            <a:xfrm>
              <a:off x="7575550" y="4545013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30" name="Rectangle 202"/>
            <p:cNvSpPr>
              <a:spLocks noChangeArrowheads="1"/>
            </p:cNvSpPr>
            <p:nvPr/>
          </p:nvSpPr>
          <p:spPr bwMode="auto">
            <a:xfrm>
              <a:off x="8040688" y="4545013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332" name="Rectangle 204"/>
          <p:cNvSpPr>
            <a:spLocks noChangeArrowheads="1"/>
          </p:cNvSpPr>
          <p:nvPr/>
        </p:nvSpPr>
        <p:spPr bwMode="auto">
          <a:xfrm>
            <a:off x="4302125" y="4903788"/>
            <a:ext cx="2746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215"/>
          <p:cNvSpPr>
            <a:spLocks noChangeArrowheads="1"/>
          </p:cNvSpPr>
          <p:nvPr/>
        </p:nvSpPr>
        <p:spPr bwMode="auto">
          <a:xfrm>
            <a:off x="4308475" y="5268913"/>
            <a:ext cx="2619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343" name="Group 5342"/>
          <p:cNvGrpSpPr/>
          <p:nvPr/>
        </p:nvGrpSpPr>
        <p:grpSpPr>
          <a:xfrm>
            <a:off x="4787900" y="4913313"/>
            <a:ext cx="3479801" cy="1038225"/>
            <a:chOff x="4787900" y="4913313"/>
            <a:chExt cx="3479801" cy="1038225"/>
          </a:xfrm>
        </p:grpSpPr>
        <p:sp>
          <p:nvSpPr>
            <p:cNvPr id="5333" name="Rectangle 205"/>
            <p:cNvSpPr>
              <a:spLocks noChangeArrowheads="1"/>
            </p:cNvSpPr>
            <p:nvPr/>
          </p:nvSpPr>
          <p:spPr bwMode="auto">
            <a:xfrm>
              <a:off x="4787900" y="4913313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34" name="Rectangle 206"/>
            <p:cNvSpPr>
              <a:spLocks noChangeArrowheads="1"/>
            </p:cNvSpPr>
            <p:nvPr/>
          </p:nvSpPr>
          <p:spPr bwMode="auto">
            <a:xfrm>
              <a:off x="5251450" y="4913313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208"/>
            <p:cNvSpPr>
              <a:spLocks noChangeArrowheads="1"/>
            </p:cNvSpPr>
            <p:nvPr/>
          </p:nvSpPr>
          <p:spPr bwMode="auto">
            <a:xfrm>
              <a:off x="5716588" y="4913313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209"/>
            <p:cNvSpPr>
              <a:spLocks noChangeArrowheads="1"/>
            </p:cNvSpPr>
            <p:nvPr/>
          </p:nvSpPr>
          <p:spPr bwMode="auto">
            <a:xfrm>
              <a:off x="6181725" y="4913313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210"/>
            <p:cNvSpPr>
              <a:spLocks noChangeArrowheads="1"/>
            </p:cNvSpPr>
            <p:nvPr/>
          </p:nvSpPr>
          <p:spPr bwMode="auto">
            <a:xfrm>
              <a:off x="6646863" y="4913313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211"/>
            <p:cNvSpPr>
              <a:spLocks noChangeArrowheads="1"/>
            </p:cNvSpPr>
            <p:nvPr/>
          </p:nvSpPr>
          <p:spPr bwMode="auto">
            <a:xfrm>
              <a:off x="7112000" y="4913313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212"/>
            <p:cNvSpPr>
              <a:spLocks noChangeArrowheads="1"/>
            </p:cNvSpPr>
            <p:nvPr/>
          </p:nvSpPr>
          <p:spPr bwMode="auto">
            <a:xfrm>
              <a:off x="7575550" y="4913313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213"/>
            <p:cNvSpPr>
              <a:spLocks noChangeArrowheads="1"/>
            </p:cNvSpPr>
            <p:nvPr/>
          </p:nvSpPr>
          <p:spPr bwMode="auto">
            <a:xfrm>
              <a:off x="8040688" y="4913313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216"/>
            <p:cNvSpPr>
              <a:spLocks noChangeArrowheads="1"/>
            </p:cNvSpPr>
            <p:nvPr/>
          </p:nvSpPr>
          <p:spPr bwMode="auto">
            <a:xfrm>
              <a:off x="4787900" y="5276850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217"/>
            <p:cNvSpPr>
              <a:spLocks noChangeArrowheads="1"/>
            </p:cNvSpPr>
            <p:nvPr/>
          </p:nvSpPr>
          <p:spPr bwMode="auto">
            <a:xfrm>
              <a:off x="5251450" y="5276850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218"/>
            <p:cNvSpPr>
              <a:spLocks noChangeArrowheads="1"/>
            </p:cNvSpPr>
            <p:nvPr/>
          </p:nvSpPr>
          <p:spPr bwMode="auto">
            <a:xfrm>
              <a:off x="5716588" y="5276850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219"/>
            <p:cNvSpPr>
              <a:spLocks noChangeArrowheads="1"/>
            </p:cNvSpPr>
            <p:nvPr/>
          </p:nvSpPr>
          <p:spPr bwMode="auto">
            <a:xfrm>
              <a:off x="6181725" y="5276850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20"/>
            <p:cNvSpPr>
              <a:spLocks noChangeArrowheads="1"/>
            </p:cNvSpPr>
            <p:nvPr/>
          </p:nvSpPr>
          <p:spPr bwMode="auto">
            <a:xfrm>
              <a:off x="6646863" y="5276850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21"/>
            <p:cNvSpPr>
              <a:spLocks noChangeArrowheads="1"/>
            </p:cNvSpPr>
            <p:nvPr/>
          </p:nvSpPr>
          <p:spPr bwMode="auto">
            <a:xfrm>
              <a:off x="7112000" y="5276850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222"/>
            <p:cNvSpPr>
              <a:spLocks noChangeArrowheads="1"/>
            </p:cNvSpPr>
            <p:nvPr/>
          </p:nvSpPr>
          <p:spPr bwMode="auto">
            <a:xfrm>
              <a:off x="7575550" y="5276850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223"/>
            <p:cNvSpPr>
              <a:spLocks noChangeArrowheads="1"/>
            </p:cNvSpPr>
            <p:nvPr/>
          </p:nvSpPr>
          <p:spPr bwMode="auto">
            <a:xfrm>
              <a:off x="8040688" y="5276850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25"/>
            <p:cNvSpPr>
              <a:spLocks noChangeArrowheads="1"/>
            </p:cNvSpPr>
            <p:nvPr/>
          </p:nvSpPr>
          <p:spPr bwMode="auto">
            <a:xfrm>
              <a:off x="4787900" y="5643563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26"/>
            <p:cNvSpPr>
              <a:spLocks noChangeArrowheads="1"/>
            </p:cNvSpPr>
            <p:nvPr/>
          </p:nvSpPr>
          <p:spPr bwMode="auto">
            <a:xfrm>
              <a:off x="5251450" y="5643563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227"/>
            <p:cNvSpPr>
              <a:spLocks noChangeArrowheads="1"/>
            </p:cNvSpPr>
            <p:nvPr/>
          </p:nvSpPr>
          <p:spPr bwMode="auto">
            <a:xfrm>
              <a:off x="5716588" y="5643563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228"/>
            <p:cNvSpPr>
              <a:spLocks noChangeArrowheads="1"/>
            </p:cNvSpPr>
            <p:nvPr/>
          </p:nvSpPr>
          <p:spPr bwMode="auto">
            <a:xfrm>
              <a:off x="6181725" y="5643563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20" name="Rectangle 229"/>
            <p:cNvSpPr>
              <a:spLocks noChangeArrowheads="1"/>
            </p:cNvSpPr>
            <p:nvPr/>
          </p:nvSpPr>
          <p:spPr bwMode="auto">
            <a:xfrm>
              <a:off x="6646863" y="5643563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21" name="Rectangle 230"/>
            <p:cNvSpPr>
              <a:spLocks noChangeArrowheads="1"/>
            </p:cNvSpPr>
            <p:nvPr/>
          </p:nvSpPr>
          <p:spPr bwMode="auto">
            <a:xfrm>
              <a:off x="7112000" y="5643563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24" name="Rectangle 231"/>
            <p:cNvSpPr>
              <a:spLocks noChangeArrowheads="1"/>
            </p:cNvSpPr>
            <p:nvPr/>
          </p:nvSpPr>
          <p:spPr bwMode="auto">
            <a:xfrm>
              <a:off x="7575550" y="5643563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25" name="Rectangle 232"/>
            <p:cNvSpPr>
              <a:spLocks noChangeArrowheads="1"/>
            </p:cNvSpPr>
            <p:nvPr/>
          </p:nvSpPr>
          <p:spPr bwMode="auto">
            <a:xfrm>
              <a:off x="8040688" y="5643563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357" name="Group 5356"/>
          <p:cNvGrpSpPr/>
          <p:nvPr/>
        </p:nvGrpSpPr>
        <p:grpSpPr>
          <a:xfrm>
            <a:off x="4773613" y="4171951"/>
            <a:ext cx="3994150" cy="2141536"/>
            <a:chOff x="4773613" y="4171951"/>
            <a:chExt cx="3994150" cy="2141536"/>
          </a:xfrm>
        </p:grpSpPr>
        <p:sp>
          <p:nvSpPr>
            <p:cNvPr id="5321" name="Rectangle 193"/>
            <p:cNvSpPr>
              <a:spLocks noChangeArrowheads="1"/>
            </p:cNvSpPr>
            <p:nvPr/>
          </p:nvSpPr>
          <p:spPr bwMode="auto">
            <a:xfrm>
              <a:off x="8480425" y="4171951"/>
              <a:ext cx="287338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G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31" name="Rectangle 203"/>
            <p:cNvSpPr>
              <a:spLocks noChangeArrowheads="1"/>
            </p:cNvSpPr>
            <p:nvPr/>
          </p:nvSpPr>
          <p:spPr bwMode="auto">
            <a:xfrm>
              <a:off x="8491538" y="4535488"/>
              <a:ext cx="261938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214"/>
            <p:cNvSpPr>
              <a:spLocks noChangeArrowheads="1"/>
            </p:cNvSpPr>
            <p:nvPr/>
          </p:nvSpPr>
          <p:spPr bwMode="auto">
            <a:xfrm>
              <a:off x="8485188" y="4903788"/>
              <a:ext cx="274638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24"/>
            <p:cNvSpPr>
              <a:spLocks noChangeArrowheads="1"/>
            </p:cNvSpPr>
            <p:nvPr/>
          </p:nvSpPr>
          <p:spPr bwMode="auto">
            <a:xfrm>
              <a:off x="8491538" y="5268913"/>
              <a:ext cx="261938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26" name="Rectangle 233"/>
            <p:cNvSpPr>
              <a:spLocks noChangeArrowheads="1"/>
            </p:cNvSpPr>
            <p:nvPr/>
          </p:nvSpPr>
          <p:spPr bwMode="auto">
            <a:xfrm>
              <a:off x="8477250" y="5643563"/>
              <a:ext cx="18915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lvl="0"/>
              <a:r>
                <a:rPr lang="el-GR" altLang="en-US" b="1" dirty="0">
                  <a:solidFill>
                    <a:srgbClr val="FF0000"/>
                  </a:solidFill>
                  <a:latin typeface="Arial"/>
                  <a:cs typeface="Arial"/>
                </a:rPr>
                <a:t>Φ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27" name="Rectangle 234"/>
            <p:cNvSpPr>
              <a:spLocks noChangeArrowheads="1"/>
            </p:cNvSpPr>
            <p:nvPr/>
          </p:nvSpPr>
          <p:spPr bwMode="auto">
            <a:xfrm>
              <a:off x="4773613" y="6000750"/>
              <a:ext cx="261938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28" name="Rectangle 235"/>
            <p:cNvSpPr>
              <a:spLocks noChangeArrowheads="1"/>
            </p:cNvSpPr>
            <p:nvPr/>
          </p:nvSpPr>
          <p:spPr bwMode="auto">
            <a:xfrm>
              <a:off x="5232400" y="6000750"/>
              <a:ext cx="2730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29" name="Rectangle 236"/>
            <p:cNvSpPr>
              <a:spLocks noChangeArrowheads="1"/>
            </p:cNvSpPr>
            <p:nvPr/>
          </p:nvSpPr>
          <p:spPr bwMode="auto">
            <a:xfrm>
              <a:off x="5746750" y="6000750"/>
              <a:ext cx="174625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I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30" name="Rectangle 237"/>
            <p:cNvSpPr>
              <a:spLocks noChangeArrowheads="1"/>
            </p:cNvSpPr>
            <p:nvPr/>
          </p:nvSpPr>
          <p:spPr bwMode="auto">
            <a:xfrm>
              <a:off x="6162675" y="6000750"/>
              <a:ext cx="274638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31" name="Rectangle 238"/>
            <p:cNvSpPr>
              <a:spLocks noChangeArrowheads="1"/>
            </p:cNvSpPr>
            <p:nvPr/>
          </p:nvSpPr>
          <p:spPr bwMode="auto">
            <a:xfrm>
              <a:off x="6677025" y="6000750"/>
              <a:ext cx="173038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I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32" name="Rectangle 239"/>
            <p:cNvSpPr>
              <a:spLocks noChangeArrowheads="1"/>
            </p:cNvSpPr>
            <p:nvPr/>
          </p:nvSpPr>
          <p:spPr bwMode="auto">
            <a:xfrm>
              <a:off x="7091363" y="6000750"/>
              <a:ext cx="2730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33" name="Rectangle 240"/>
            <p:cNvSpPr>
              <a:spLocks noChangeArrowheads="1"/>
            </p:cNvSpPr>
            <p:nvPr/>
          </p:nvSpPr>
          <p:spPr bwMode="auto">
            <a:xfrm>
              <a:off x="7550150" y="6000750"/>
              <a:ext cx="288925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34" name="Rectangle 241"/>
            <p:cNvSpPr>
              <a:spLocks noChangeArrowheads="1"/>
            </p:cNvSpPr>
            <p:nvPr/>
          </p:nvSpPr>
          <p:spPr bwMode="auto">
            <a:xfrm>
              <a:off x="8008938" y="6000750"/>
              <a:ext cx="18915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lvl="0"/>
              <a:r>
                <a:rPr lang="el-GR" altLang="en-US" b="1" dirty="0">
                  <a:solidFill>
                    <a:srgbClr val="FF0000"/>
                  </a:solidFill>
                  <a:latin typeface="Arial"/>
                  <a:cs typeface="Arial"/>
                </a:rPr>
                <a:t>Φ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 flipV="1">
            <a:off x="4146550" y="4116388"/>
            <a:ext cx="4692650" cy="7938"/>
          </a:xfrm>
          <a:prstGeom prst="line">
            <a:avLst/>
          </a:prstGeom>
          <a:ln w="889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6" name="Rectangle 5345"/>
          <p:cNvSpPr/>
          <p:nvPr/>
        </p:nvSpPr>
        <p:spPr>
          <a:xfrm>
            <a:off x="6553200" y="3806826"/>
            <a:ext cx="314324" cy="6746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9" name="Straight Connector 258"/>
          <p:cNvCxnSpPr/>
          <p:nvPr/>
        </p:nvCxnSpPr>
        <p:spPr>
          <a:xfrm>
            <a:off x="6477001" y="4115902"/>
            <a:ext cx="15874" cy="2161847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6473825" y="4115902"/>
            <a:ext cx="2333625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 flipH="1">
            <a:off x="6940550" y="2295526"/>
            <a:ext cx="2500" cy="1820376"/>
          </a:xfrm>
          <a:prstGeom prst="line">
            <a:avLst/>
          </a:prstGeom>
          <a:ln w="889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 flipV="1">
            <a:off x="4155400" y="4114800"/>
            <a:ext cx="2787650" cy="2867"/>
          </a:xfrm>
          <a:prstGeom prst="line">
            <a:avLst/>
          </a:prstGeom>
          <a:ln w="889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9" name="Table 2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43155"/>
              </p:ext>
            </p:extLst>
          </p:nvPr>
        </p:nvGraphicFramePr>
        <p:xfrm>
          <a:off x="1089630" y="4207193"/>
          <a:ext cx="172977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7110"/>
                <a:gridCol w="247110"/>
                <a:gridCol w="247110"/>
                <a:gridCol w="247110"/>
                <a:gridCol w="247110"/>
                <a:gridCol w="247110"/>
                <a:gridCol w="2471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S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I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N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G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E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R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S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0" name="Table 2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002409"/>
              </p:ext>
            </p:extLst>
          </p:nvPr>
        </p:nvGraphicFramePr>
        <p:xfrm>
          <a:off x="1089630" y="5334000"/>
          <a:ext cx="172977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7110"/>
                <a:gridCol w="247110"/>
                <a:gridCol w="247110"/>
                <a:gridCol w="247110"/>
                <a:gridCol w="247110"/>
                <a:gridCol w="247110"/>
                <a:gridCol w="2471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S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H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I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N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I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N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00B050"/>
                          </a:solidFill>
                        </a:rPr>
                        <a:t>G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53" name="TextBox 5352"/>
          <p:cNvSpPr txBox="1"/>
          <p:nvPr/>
        </p:nvSpPr>
        <p:spPr>
          <a:xfrm>
            <a:off x="625654" y="4191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s1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609600" y="533550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s2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5354" name="Right Brace 5353"/>
          <p:cNvSpPr/>
          <p:nvPr/>
        </p:nvSpPr>
        <p:spPr>
          <a:xfrm rot="5400000">
            <a:off x="1283491" y="4393410"/>
            <a:ext cx="328617" cy="762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4" name="TextBox 273"/>
          <p:cNvSpPr txBox="1"/>
          <p:nvPr/>
        </p:nvSpPr>
        <p:spPr>
          <a:xfrm>
            <a:off x="1143000" y="48884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s1A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275" name="Right Brace 274"/>
          <p:cNvSpPr/>
          <p:nvPr/>
        </p:nvSpPr>
        <p:spPr>
          <a:xfrm rot="5400000">
            <a:off x="2197890" y="4331490"/>
            <a:ext cx="328619" cy="914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6" name="TextBox 275"/>
          <p:cNvSpPr txBox="1"/>
          <p:nvPr/>
        </p:nvSpPr>
        <p:spPr>
          <a:xfrm>
            <a:off x="2059141" y="492656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s1B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277" name="Right Brace 276"/>
          <p:cNvSpPr/>
          <p:nvPr/>
        </p:nvSpPr>
        <p:spPr>
          <a:xfrm rot="5400000">
            <a:off x="1348995" y="5460748"/>
            <a:ext cx="427952" cy="99234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8" name="TextBox 277"/>
          <p:cNvSpPr txBox="1"/>
          <p:nvPr/>
        </p:nvSpPr>
        <p:spPr>
          <a:xfrm>
            <a:off x="1219200" y="609600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s2A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279" name="Right Brace 278"/>
          <p:cNvSpPr/>
          <p:nvPr/>
        </p:nvSpPr>
        <p:spPr>
          <a:xfrm rot="5400000">
            <a:off x="2274092" y="5550691"/>
            <a:ext cx="328617" cy="762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0" name="TextBox 279"/>
          <p:cNvSpPr txBox="1"/>
          <p:nvPr/>
        </p:nvSpPr>
        <p:spPr>
          <a:xfrm>
            <a:off x="2133600" y="61076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s2B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5355" name="TextBox 5354"/>
          <p:cNvSpPr txBox="1"/>
          <p:nvPr/>
        </p:nvSpPr>
        <p:spPr>
          <a:xfrm>
            <a:off x="334963" y="3591580"/>
            <a:ext cx="3627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70C0"/>
                </a:solidFill>
              </a:rPr>
              <a:t>Split s1 and s2 such that</a:t>
            </a:r>
          </a:p>
          <a:p>
            <a:r>
              <a:rPr lang="en-AU" sz="1400" dirty="0" err="1" smtClean="0">
                <a:solidFill>
                  <a:srgbClr val="0070C0"/>
                </a:solidFill>
              </a:rPr>
              <a:t>Dist</a:t>
            </a:r>
            <a:r>
              <a:rPr lang="en-AU" sz="1400" dirty="0" smtClean="0">
                <a:solidFill>
                  <a:srgbClr val="0070C0"/>
                </a:solidFill>
              </a:rPr>
              <a:t>(s1,s2) = </a:t>
            </a:r>
            <a:r>
              <a:rPr lang="en-AU" sz="1400" dirty="0" err="1" smtClean="0">
                <a:solidFill>
                  <a:srgbClr val="0070C0"/>
                </a:solidFill>
              </a:rPr>
              <a:t>Dist</a:t>
            </a:r>
            <a:r>
              <a:rPr lang="en-AU" sz="1400" dirty="0" smtClean="0">
                <a:solidFill>
                  <a:srgbClr val="0070C0"/>
                </a:solidFill>
              </a:rPr>
              <a:t>(s1A,s2A)+ </a:t>
            </a:r>
            <a:r>
              <a:rPr lang="en-AU" sz="1400" dirty="0" err="1" smtClean="0">
                <a:solidFill>
                  <a:srgbClr val="0070C0"/>
                </a:solidFill>
              </a:rPr>
              <a:t>Dist</a:t>
            </a:r>
            <a:r>
              <a:rPr lang="en-AU" sz="1400" dirty="0" smtClean="0">
                <a:solidFill>
                  <a:srgbClr val="0070C0"/>
                </a:solidFill>
              </a:rPr>
              <a:t>(s1B,S2B)</a:t>
            </a:r>
            <a:endParaRPr lang="en-AU" sz="1400" dirty="0">
              <a:solidFill>
                <a:srgbClr val="0070C0"/>
              </a:solidFill>
            </a:endParaRPr>
          </a:p>
        </p:txBody>
      </p:sp>
      <p:cxnSp>
        <p:nvCxnSpPr>
          <p:cNvPr id="285" name="Straight Connector 284"/>
          <p:cNvCxnSpPr/>
          <p:nvPr/>
        </p:nvCxnSpPr>
        <p:spPr>
          <a:xfrm flipH="1">
            <a:off x="6011863" y="2341563"/>
            <a:ext cx="19967" cy="1049338"/>
          </a:xfrm>
          <a:prstGeom prst="line">
            <a:avLst/>
          </a:prstGeom>
          <a:ln w="889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4191000" y="3382106"/>
            <a:ext cx="1840830" cy="2445"/>
          </a:xfrm>
          <a:prstGeom prst="line">
            <a:avLst/>
          </a:prstGeom>
          <a:ln w="889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flipH="1">
            <a:off x="6031831" y="3384551"/>
            <a:ext cx="911219" cy="635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6031830" y="3438526"/>
            <a:ext cx="0" cy="681831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Lec-4: Dynamic Programming</a:t>
            </a:r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4724400" y="3810000"/>
            <a:ext cx="3543301" cy="674687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463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53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5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7" dur="indefinite"/>
                                        <p:tgtEl>
                                          <p:spTgt spid="53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8" dur="indefinite"/>
                                        <p:tgtEl>
                                          <p:spTgt spid="5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6" grpId="0" animBg="1"/>
      <p:bldP spid="5353" grpId="0"/>
      <p:bldP spid="272" grpId="0"/>
      <p:bldP spid="5354" grpId="0" animBg="1"/>
      <p:bldP spid="274" grpId="0"/>
      <p:bldP spid="275" grpId="0" animBg="1"/>
      <p:bldP spid="276" grpId="0"/>
      <p:bldP spid="277" grpId="0" animBg="1"/>
      <p:bldP spid="278" grpId="0"/>
      <p:bldP spid="279" grpId="0" animBg="1"/>
      <p:bldP spid="280" grpId="0"/>
      <p:bldP spid="5355" grpId="0"/>
      <p:bldP spid="27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Hirschberg’s Algorithm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6" name="Content Placeholder 103"/>
          <p:cNvSpPr txBox="1">
            <a:spLocks/>
          </p:cNvSpPr>
          <p:nvPr/>
        </p:nvSpPr>
        <p:spPr>
          <a:xfrm>
            <a:off x="76200" y="990601"/>
            <a:ext cx="4174268" cy="2576512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AU" sz="1600" b="1" dirty="0" smtClean="0">
                <a:solidFill>
                  <a:srgbClr val="FF0000"/>
                </a:solidFill>
                <a:latin typeface="CMSS10"/>
              </a:rPr>
              <a:t>Divide and Conquer</a:t>
            </a:r>
          </a:p>
          <a:p>
            <a:r>
              <a:rPr lang="en-AU" sz="1600" dirty="0" smtClean="0">
                <a:latin typeface="CMSS10"/>
              </a:rPr>
              <a:t>Split s1 into half. Call them s1A and s1B. </a:t>
            </a:r>
          </a:p>
          <a:p>
            <a:r>
              <a:rPr lang="en-AU" sz="1600" dirty="0" smtClean="0">
                <a:latin typeface="CMSS10"/>
              </a:rPr>
              <a:t>Call edit distance algorithm on s1A and s2 maintaining only last two rows.</a:t>
            </a:r>
          </a:p>
          <a:p>
            <a:r>
              <a:rPr lang="en-AU" sz="1600" dirty="0" smtClean="0">
                <a:latin typeface="CMSS10"/>
              </a:rPr>
              <a:t>Call edit distance algorithm on rev(s1B) and rev(s2) (in reverse order) maintaining only last two rows.</a:t>
            </a:r>
          </a:p>
          <a:p>
            <a:r>
              <a:rPr lang="en-AU" sz="1600" dirty="0" smtClean="0">
                <a:latin typeface="CMSS10"/>
              </a:rPr>
              <a:t>Sum up the elements of  the last rows for both edit distance calls and choose the cell with minimum sum as the cut point</a:t>
            </a:r>
          </a:p>
          <a:p>
            <a:r>
              <a:rPr lang="en-AU" sz="1600" dirty="0" smtClean="0">
                <a:latin typeface="CMSS10"/>
              </a:rPr>
              <a:t>Divide s2 into s2A and s2B based on this cell.</a:t>
            </a:r>
          </a:p>
          <a:p>
            <a:r>
              <a:rPr lang="en-AU" sz="1600" dirty="0" smtClean="0">
                <a:latin typeface="CMSS10"/>
              </a:rPr>
              <a:t>Recursively call </a:t>
            </a:r>
            <a:r>
              <a:rPr lang="en-AU" sz="1600" dirty="0" err="1" smtClean="0">
                <a:latin typeface="CMSS10"/>
              </a:rPr>
              <a:t>Dist</a:t>
            </a:r>
            <a:r>
              <a:rPr lang="en-AU" sz="1600" dirty="0" smtClean="0">
                <a:latin typeface="CMSS10"/>
              </a:rPr>
              <a:t>(s1A,S2A) and </a:t>
            </a:r>
            <a:r>
              <a:rPr lang="en-AU" sz="1600" dirty="0" err="1" smtClean="0">
                <a:latin typeface="CMSS10"/>
              </a:rPr>
              <a:t>Dist</a:t>
            </a:r>
            <a:r>
              <a:rPr lang="en-AU" sz="1600" dirty="0" smtClean="0">
                <a:latin typeface="CMSS10"/>
              </a:rPr>
              <a:t>(s1B,S2B)</a:t>
            </a:r>
          </a:p>
          <a:p>
            <a:pPr marL="0" indent="0">
              <a:buFont typeface="Wingdings 2"/>
              <a:buNone/>
            </a:pPr>
            <a:endParaRPr lang="en-AU" sz="1600" dirty="0" smtClean="0">
              <a:latin typeface="CMSS10"/>
            </a:endParaRPr>
          </a:p>
          <a:p>
            <a:pPr marL="0" indent="0">
              <a:buFont typeface="Wingdings 2"/>
              <a:buNone/>
            </a:pPr>
            <a:endParaRPr lang="en-AU" sz="1600" dirty="0" smtClean="0">
              <a:latin typeface="CMSS10"/>
            </a:endParaRPr>
          </a:p>
          <a:p>
            <a:pPr marL="0" indent="0">
              <a:buFont typeface="Wingdings 2"/>
              <a:buNone/>
            </a:pPr>
            <a:endParaRPr lang="en-AU" sz="1400" dirty="0">
              <a:solidFill>
                <a:srgbClr val="000000"/>
              </a:solidFill>
              <a:latin typeface="CMSS1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9982200" y="5715000"/>
            <a:ext cx="0" cy="33734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5"/>
          <p:cNvSpPr>
            <a:spLocks noChangeAspect="1" noChangeArrowheads="1" noTextEdit="1"/>
          </p:cNvSpPr>
          <p:nvPr/>
        </p:nvSpPr>
        <p:spPr bwMode="auto">
          <a:xfrm>
            <a:off x="4152900" y="2265363"/>
            <a:ext cx="4648200" cy="413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35" name="Rectangle 7"/>
          <p:cNvSpPr>
            <a:spLocks noChangeArrowheads="1"/>
          </p:cNvSpPr>
          <p:nvPr/>
        </p:nvSpPr>
        <p:spPr bwMode="auto">
          <a:xfrm>
            <a:off x="4152900" y="2287588"/>
            <a:ext cx="463550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36" name="Rectangle 8"/>
          <p:cNvSpPr>
            <a:spLocks noChangeArrowheads="1"/>
          </p:cNvSpPr>
          <p:nvPr/>
        </p:nvSpPr>
        <p:spPr bwMode="auto">
          <a:xfrm>
            <a:off x="4616450" y="2287588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37" name="Rectangle 9"/>
          <p:cNvSpPr>
            <a:spLocks noChangeArrowheads="1"/>
          </p:cNvSpPr>
          <p:nvPr/>
        </p:nvSpPr>
        <p:spPr bwMode="auto">
          <a:xfrm>
            <a:off x="5081588" y="2287588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38" name="Rectangle 10"/>
          <p:cNvSpPr>
            <a:spLocks noChangeArrowheads="1"/>
          </p:cNvSpPr>
          <p:nvPr/>
        </p:nvSpPr>
        <p:spPr bwMode="auto">
          <a:xfrm>
            <a:off x="5546725" y="2287588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39" name="Rectangle 11"/>
          <p:cNvSpPr>
            <a:spLocks noChangeArrowheads="1"/>
          </p:cNvSpPr>
          <p:nvPr/>
        </p:nvSpPr>
        <p:spPr bwMode="auto">
          <a:xfrm>
            <a:off x="6011863" y="2287588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40" name="Rectangle 12"/>
          <p:cNvSpPr>
            <a:spLocks noChangeArrowheads="1"/>
          </p:cNvSpPr>
          <p:nvPr/>
        </p:nvSpPr>
        <p:spPr bwMode="auto">
          <a:xfrm>
            <a:off x="6477000" y="2287588"/>
            <a:ext cx="463550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41" name="Rectangle 13"/>
          <p:cNvSpPr>
            <a:spLocks noChangeArrowheads="1"/>
          </p:cNvSpPr>
          <p:nvPr/>
        </p:nvSpPr>
        <p:spPr bwMode="auto">
          <a:xfrm>
            <a:off x="6940550" y="2287588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42" name="Rectangle 14"/>
          <p:cNvSpPr>
            <a:spLocks noChangeArrowheads="1"/>
          </p:cNvSpPr>
          <p:nvPr/>
        </p:nvSpPr>
        <p:spPr bwMode="auto">
          <a:xfrm>
            <a:off x="7405688" y="2287588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43" name="Rectangle 15"/>
          <p:cNvSpPr>
            <a:spLocks noChangeArrowheads="1"/>
          </p:cNvSpPr>
          <p:nvPr/>
        </p:nvSpPr>
        <p:spPr bwMode="auto">
          <a:xfrm>
            <a:off x="7870825" y="2287588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44" name="Rectangle 16"/>
          <p:cNvSpPr>
            <a:spLocks noChangeArrowheads="1"/>
          </p:cNvSpPr>
          <p:nvPr/>
        </p:nvSpPr>
        <p:spPr bwMode="auto">
          <a:xfrm>
            <a:off x="8335963" y="2287588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45" name="Rectangle 17"/>
          <p:cNvSpPr>
            <a:spLocks noChangeArrowheads="1"/>
          </p:cNvSpPr>
          <p:nvPr/>
        </p:nvSpPr>
        <p:spPr bwMode="auto">
          <a:xfrm>
            <a:off x="4152900" y="2652713"/>
            <a:ext cx="463550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46" name="Rectangle 18"/>
          <p:cNvSpPr>
            <a:spLocks noChangeArrowheads="1"/>
          </p:cNvSpPr>
          <p:nvPr/>
        </p:nvSpPr>
        <p:spPr bwMode="auto">
          <a:xfrm>
            <a:off x="4616450" y="2652713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47" name="Rectangle 19"/>
          <p:cNvSpPr>
            <a:spLocks noChangeArrowheads="1"/>
          </p:cNvSpPr>
          <p:nvPr/>
        </p:nvSpPr>
        <p:spPr bwMode="auto">
          <a:xfrm>
            <a:off x="5081588" y="2652713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48" name="Rectangle 20"/>
          <p:cNvSpPr>
            <a:spLocks noChangeArrowheads="1"/>
          </p:cNvSpPr>
          <p:nvPr/>
        </p:nvSpPr>
        <p:spPr bwMode="auto">
          <a:xfrm>
            <a:off x="5546725" y="2652713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49" name="Rectangle 21"/>
          <p:cNvSpPr>
            <a:spLocks noChangeArrowheads="1"/>
          </p:cNvSpPr>
          <p:nvPr/>
        </p:nvSpPr>
        <p:spPr bwMode="auto">
          <a:xfrm>
            <a:off x="6011863" y="2652713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50" name="Rectangle 22"/>
          <p:cNvSpPr>
            <a:spLocks noChangeArrowheads="1"/>
          </p:cNvSpPr>
          <p:nvPr/>
        </p:nvSpPr>
        <p:spPr bwMode="auto">
          <a:xfrm>
            <a:off x="6477000" y="2652713"/>
            <a:ext cx="463550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51" name="Rectangle 23"/>
          <p:cNvSpPr>
            <a:spLocks noChangeArrowheads="1"/>
          </p:cNvSpPr>
          <p:nvPr/>
        </p:nvSpPr>
        <p:spPr bwMode="auto">
          <a:xfrm>
            <a:off x="6940550" y="2652713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52" name="Rectangle 24"/>
          <p:cNvSpPr>
            <a:spLocks noChangeArrowheads="1"/>
          </p:cNvSpPr>
          <p:nvPr/>
        </p:nvSpPr>
        <p:spPr bwMode="auto">
          <a:xfrm>
            <a:off x="7405688" y="2652713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53" name="Rectangle 25"/>
          <p:cNvSpPr>
            <a:spLocks noChangeArrowheads="1"/>
          </p:cNvSpPr>
          <p:nvPr/>
        </p:nvSpPr>
        <p:spPr bwMode="auto">
          <a:xfrm>
            <a:off x="7870825" y="2652713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54" name="Rectangle 26"/>
          <p:cNvSpPr>
            <a:spLocks noChangeArrowheads="1"/>
          </p:cNvSpPr>
          <p:nvPr/>
        </p:nvSpPr>
        <p:spPr bwMode="auto">
          <a:xfrm>
            <a:off x="8335963" y="2652713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55" name="Rectangle 27"/>
          <p:cNvSpPr>
            <a:spLocks noChangeArrowheads="1"/>
          </p:cNvSpPr>
          <p:nvPr/>
        </p:nvSpPr>
        <p:spPr bwMode="auto">
          <a:xfrm>
            <a:off x="4152900" y="3019426"/>
            <a:ext cx="463550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56" name="Rectangle 28"/>
          <p:cNvSpPr>
            <a:spLocks noChangeArrowheads="1"/>
          </p:cNvSpPr>
          <p:nvPr/>
        </p:nvSpPr>
        <p:spPr bwMode="auto">
          <a:xfrm>
            <a:off x="4616450" y="3019426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57" name="Rectangle 29"/>
          <p:cNvSpPr>
            <a:spLocks noChangeArrowheads="1"/>
          </p:cNvSpPr>
          <p:nvPr/>
        </p:nvSpPr>
        <p:spPr bwMode="auto">
          <a:xfrm>
            <a:off x="5081588" y="3019426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58" name="Rectangle 30"/>
          <p:cNvSpPr>
            <a:spLocks noChangeArrowheads="1"/>
          </p:cNvSpPr>
          <p:nvPr/>
        </p:nvSpPr>
        <p:spPr bwMode="auto">
          <a:xfrm>
            <a:off x="5546725" y="3019426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59" name="Rectangle 31"/>
          <p:cNvSpPr>
            <a:spLocks noChangeArrowheads="1"/>
          </p:cNvSpPr>
          <p:nvPr/>
        </p:nvSpPr>
        <p:spPr bwMode="auto">
          <a:xfrm>
            <a:off x="6011863" y="3019426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60" name="Rectangle 32"/>
          <p:cNvSpPr>
            <a:spLocks noChangeArrowheads="1"/>
          </p:cNvSpPr>
          <p:nvPr/>
        </p:nvSpPr>
        <p:spPr bwMode="auto">
          <a:xfrm>
            <a:off x="6477000" y="3019426"/>
            <a:ext cx="463550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61" name="Rectangle 33"/>
          <p:cNvSpPr>
            <a:spLocks noChangeArrowheads="1"/>
          </p:cNvSpPr>
          <p:nvPr/>
        </p:nvSpPr>
        <p:spPr bwMode="auto">
          <a:xfrm>
            <a:off x="6940550" y="3019426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62" name="Rectangle 34"/>
          <p:cNvSpPr>
            <a:spLocks noChangeArrowheads="1"/>
          </p:cNvSpPr>
          <p:nvPr/>
        </p:nvSpPr>
        <p:spPr bwMode="auto">
          <a:xfrm>
            <a:off x="7405688" y="3019426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63" name="Rectangle 35"/>
          <p:cNvSpPr>
            <a:spLocks noChangeArrowheads="1"/>
          </p:cNvSpPr>
          <p:nvPr/>
        </p:nvSpPr>
        <p:spPr bwMode="auto">
          <a:xfrm>
            <a:off x="7870825" y="3019426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64" name="Rectangle 36"/>
          <p:cNvSpPr>
            <a:spLocks noChangeArrowheads="1"/>
          </p:cNvSpPr>
          <p:nvPr/>
        </p:nvSpPr>
        <p:spPr bwMode="auto">
          <a:xfrm>
            <a:off x="8335963" y="3019426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65" name="Rectangle 37"/>
          <p:cNvSpPr>
            <a:spLocks noChangeArrowheads="1"/>
          </p:cNvSpPr>
          <p:nvPr/>
        </p:nvSpPr>
        <p:spPr bwMode="auto">
          <a:xfrm>
            <a:off x="4152900" y="3384551"/>
            <a:ext cx="463550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66" name="Rectangle 38"/>
          <p:cNvSpPr>
            <a:spLocks noChangeArrowheads="1"/>
          </p:cNvSpPr>
          <p:nvPr/>
        </p:nvSpPr>
        <p:spPr bwMode="auto">
          <a:xfrm>
            <a:off x="4616450" y="3384551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67" name="Rectangle 39"/>
          <p:cNvSpPr>
            <a:spLocks noChangeArrowheads="1"/>
          </p:cNvSpPr>
          <p:nvPr/>
        </p:nvSpPr>
        <p:spPr bwMode="auto">
          <a:xfrm>
            <a:off x="5081588" y="3384551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68" name="Rectangle 40"/>
          <p:cNvSpPr>
            <a:spLocks noChangeArrowheads="1"/>
          </p:cNvSpPr>
          <p:nvPr/>
        </p:nvSpPr>
        <p:spPr bwMode="auto">
          <a:xfrm>
            <a:off x="5546725" y="3384551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69" name="Rectangle 41"/>
          <p:cNvSpPr>
            <a:spLocks noChangeArrowheads="1"/>
          </p:cNvSpPr>
          <p:nvPr/>
        </p:nvSpPr>
        <p:spPr bwMode="auto">
          <a:xfrm>
            <a:off x="6011863" y="3384551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70" name="Rectangle 42"/>
          <p:cNvSpPr>
            <a:spLocks noChangeArrowheads="1"/>
          </p:cNvSpPr>
          <p:nvPr/>
        </p:nvSpPr>
        <p:spPr bwMode="auto">
          <a:xfrm>
            <a:off x="6477000" y="3384551"/>
            <a:ext cx="463550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71" name="Rectangle 43"/>
          <p:cNvSpPr>
            <a:spLocks noChangeArrowheads="1"/>
          </p:cNvSpPr>
          <p:nvPr/>
        </p:nvSpPr>
        <p:spPr bwMode="auto">
          <a:xfrm>
            <a:off x="6940550" y="3384551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72" name="Rectangle 44"/>
          <p:cNvSpPr>
            <a:spLocks noChangeArrowheads="1"/>
          </p:cNvSpPr>
          <p:nvPr/>
        </p:nvSpPr>
        <p:spPr bwMode="auto">
          <a:xfrm>
            <a:off x="7405688" y="3384551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73" name="Rectangle 45"/>
          <p:cNvSpPr>
            <a:spLocks noChangeArrowheads="1"/>
          </p:cNvSpPr>
          <p:nvPr/>
        </p:nvSpPr>
        <p:spPr bwMode="auto">
          <a:xfrm>
            <a:off x="7870825" y="3384551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74" name="Rectangle 46"/>
          <p:cNvSpPr>
            <a:spLocks noChangeArrowheads="1"/>
          </p:cNvSpPr>
          <p:nvPr/>
        </p:nvSpPr>
        <p:spPr bwMode="auto">
          <a:xfrm>
            <a:off x="8335963" y="3384551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75" name="Rectangle 47"/>
          <p:cNvSpPr>
            <a:spLocks noChangeArrowheads="1"/>
          </p:cNvSpPr>
          <p:nvPr/>
        </p:nvSpPr>
        <p:spPr bwMode="auto">
          <a:xfrm>
            <a:off x="4152900" y="3749676"/>
            <a:ext cx="463550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76" name="Rectangle 48"/>
          <p:cNvSpPr>
            <a:spLocks noChangeArrowheads="1"/>
          </p:cNvSpPr>
          <p:nvPr/>
        </p:nvSpPr>
        <p:spPr bwMode="auto">
          <a:xfrm>
            <a:off x="4616450" y="3749676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77" name="Rectangle 49"/>
          <p:cNvSpPr>
            <a:spLocks noChangeArrowheads="1"/>
          </p:cNvSpPr>
          <p:nvPr/>
        </p:nvSpPr>
        <p:spPr bwMode="auto">
          <a:xfrm>
            <a:off x="5081588" y="3749676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78" name="Rectangle 50"/>
          <p:cNvSpPr>
            <a:spLocks noChangeArrowheads="1"/>
          </p:cNvSpPr>
          <p:nvPr/>
        </p:nvSpPr>
        <p:spPr bwMode="auto">
          <a:xfrm>
            <a:off x="5546725" y="3749676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79" name="Rectangle 51"/>
          <p:cNvSpPr>
            <a:spLocks noChangeArrowheads="1"/>
          </p:cNvSpPr>
          <p:nvPr/>
        </p:nvSpPr>
        <p:spPr bwMode="auto">
          <a:xfrm>
            <a:off x="6011863" y="3749676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80" name="Rectangle 52"/>
          <p:cNvSpPr>
            <a:spLocks noChangeArrowheads="1"/>
          </p:cNvSpPr>
          <p:nvPr/>
        </p:nvSpPr>
        <p:spPr bwMode="auto">
          <a:xfrm>
            <a:off x="6477000" y="3749676"/>
            <a:ext cx="463550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81" name="Rectangle 53"/>
          <p:cNvSpPr>
            <a:spLocks noChangeArrowheads="1"/>
          </p:cNvSpPr>
          <p:nvPr/>
        </p:nvSpPr>
        <p:spPr bwMode="auto">
          <a:xfrm>
            <a:off x="6940550" y="3749676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82" name="Rectangle 54"/>
          <p:cNvSpPr>
            <a:spLocks noChangeArrowheads="1"/>
          </p:cNvSpPr>
          <p:nvPr/>
        </p:nvSpPr>
        <p:spPr bwMode="auto">
          <a:xfrm>
            <a:off x="7405688" y="3749676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83" name="Rectangle 55"/>
          <p:cNvSpPr>
            <a:spLocks noChangeArrowheads="1"/>
          </p:cNvSpPr>
          <p:nvPr/>
        </p:nvSpPr>
        <p:spPr bwMode="auto">
          <a:xfrm>
            <a:off x="7870825" y="3749676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84" name="Rectangle 56"/>
          <p:cNvSpPr>
            <a:spLocks noChangeArrowheads="1"/>
          </p:cNvSpPr>
          <p:nvPr/>
        </p:nvSpPr>
        <p:spPr bwMode="auto">
          <a:xfrm>
            <a:off x="8335963" y="3749676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85" name="Rectangle 57"/>
          <p:cNvSpPr>
            <a:spLocks noChangeArrowheads="1"/>
          </p:cNvSpPr>
          <p:nvPr/>
        </p:nvSpPr>
        <p:spPr bwMode="auto">
          <a:xfrm>
            <a:off x="4152900" y="4116388"/>
            <a:ext cx="463550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86" name="Rectangle 58"/>
          <p:cNvSpPr>
            <a:spLocks noChangeArrowheads="1"/>
          </p:cNvSpPr>
          <p:nvPr/>
        </p:nvSpPr>
        <p:spPr bwMode="auto">
          <a:xfrm>
            <a:off x="4616450" y="4116388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87" name="Rectangle 59"/>
          <p:cNvSpPr>
            <a:spLocks noChangeArrowheads="1"/>
          </p:cNvSpPr>
          <p:nvPr/>
        </p:nvSpPr>
        <p:spPr bwMode="auto">
          <a:xfrm>
            <a:off x="5081588" y="4116388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88" name="Rectangle 60"/>
          <p:cNvSpPr>
            <a:spLocks noChangeArrowheads="1"/>
          </p:cNvSpPr>
          <p:nvPr/>
        </p:nvSpPr>
        <p:spPr bwMode="auto">
          <a:xfrm>
            <a:off x="5546725" y="4116388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89" name="Rectangle 61"/>
          <p:cNvSpPr>
            <a:spLocks noChangeArrowheads="1"/>
          </p:cNvSpPr>
          <p:nvPr/>
        </p:nvSpPr>
        <p:spPr bwMode="auto">
          <a:xfrm>
            <a:off x="6011863" y="4116388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90" name="Rectangle 62"/>
          <p:cNvSpPr>
            <a:spLocks noChangeArrowheads="1"/>
          </p:cNvSpPr>
          <p:nvPr/>
        </p:nvSpPr>
        <p:spPr bwMode="auto">
          <a:xfrm>
            <a:off x="6477000" y="4116388"/>
            <a:ext cx="463550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91" name="Rectangle 63"/>
          <p:cNvSpPr>
            <a:spLocks noChangeArrowheads="1"/>
          </p:cNvSpPr>
          <p:nvPr/>
        </p:nvSpPr>
        <p:spPr bwMode="auto">
          <a:xfrm>
            <a:off x="6940550" y="4116388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92" name="Rectangle 64"/>
          <p:cNvSpPr>
            <a:spLocks noChangeArrowheads="1"/>
          </p:cNvSpPr>
          <p:nvPr/>
        </p:nvSpPr>
        <p:spPr bwMode="auto">
          <a:xfrm>
            <a:off x="7405688" y="4116388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93" name="Rectangle 65"/>
          <p:cNvSpPr>
            <a:spLocks noChangeArrowheads="1"/>
          </p:cNvSpPr>
          <p:nvPr/>
        </p:nvSpPr>
        <p:spPr bwMode="auto">
          <a:xfrm>
            <a:off x="7870825" y="4116388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94" name="Rectangle 66"/>
          <p:cNvSpPr>
            <a:spLocks noChangeArrowheads="1"/>
          </p:cNvSpPr>
          <p:nvPr/>
        </p:nvSpPr>
        <p:spPr bwMode="auto">
          <a:xfrm>
            <a:off x="8335963" y="4116388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95" name="Rectangle 67"/>
          <p:cNvSpPr>
            <a:spLocks noChangeArrowheads="1"/>
          </p:cNvSpPr>
          <p:nvPr/>
        </p:nvSpPr>
        <p:spPr bwMode="auto">
          <a:xfrm>
            <a:off x="4152900" y="4481513"/>
            <a:ext cx="463550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96" name="Rectangle 68"/>
          <p:cNvSpPr>
            <a:spLocks noChangeArrowheads="1"/>
          </p:cNvSpPr>
          <p:nvPr/>
        </p:nvSpPr>
        <p:spPr bwMode="auto">
          <a:xfrm>
            <a:off x="4616450" y="4481513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97" name="Rectangle 69"/>
          <p:cNvSpPr>
            <a:spLocks noChangeArrowheads="1"/>
          </p:cNvSpPr>
          <p:nvPr/>
        </p:nvSpPr>
        <p:spPr bwMode="auto">
          <a:xfrm>
            <a:off x="5081588" y="4481513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98" name="Rectangle 70"/>
          <p:cNvSpPr>
            <a:spLocks noChangeArrowheads="1"/>
          </p:cNvSpPr>
          <p:nvPr/>
        </p:nvSpPr>
        <p:spPr bwMode="auto">
          <a:xfrm>
            <a:off x="5546725" y="4481513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99" name="Rectangle 71"/>
          <p:cNvSpPr>
            <a:spLocks noChangeArrowheads="1"/>
          </p:cNvSpPr>
          <p:nvPr/>
        </p:nvSpPr>
        <p:spPr bwMode="auto">
          <a:xfrm>
            <a:off x="6011863" y="4481513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00" name="Rectangle 72"/>
          <p:cNvSpPr>
            <a:spLocks noChangeArrowheads="1"/>
          </p:cNvSpPr>
          <p:nvPr/>
        </p:nvSpPr>
        <p:spPr bwMode="auto">
          <a:xfrm>
            <a:off x="6477000" y="4481513"/>
            <a:ext cx="463550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01" name="Rectangle 73"/>
          <p:cNvSpPr>
            <a:spLocks noChangeArrowheads="1"/>
          </p:cNvSpPr>
          <p:nvPr/>
        </p:nvSpPr>
        <p:spPr bwMode="auto">
          <a:xfrm>
            <a:off x="6940550" y="4481513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02" name="Rectangle 74"/>
          <p:cNvSpPr>
            <a:spLocks noChangeArrowheads="1"/>
          </p:cNvSpPr>
          <p:nvPr/>
        </p:nvSpPr>
        <p:spPr bwMode="auto">
          <a:xfrm>
            <a:off x="7405688" y="4481513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03" name="Rectangle 75"/>
          <p:cNvSpPr>
            <a:spLocks noChangeArrowheads="1"/>
          </p:cNvSpPr>
          <p:nvPr/>
        </p:nvSpPr>
        <p:spPr bwMode="auto">
          <a:xfrm>
            <a:off x="7870825" y="4481513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04" name="Rectangle 76"/>
          <p:cNvSpPr>
            <a:spLocks noChangeArrowheads="1"/>
          </p:cNvSpPr>
          <p:nvPr/>
        </p:nvSpPr>
        <p:spPr bwMode="auto">
          <a:xfrm>
            <a:off x="8335963" y="4481513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05" name="Rectangle 77"/>
          <p:cNvSpPr>
            <a:spLocks noChangeArrowheads="1"/>
          </p:cNvSpPr>
          <p:nvPr/>
        </p:nvSpPr>
        <p:spPr bwMode="auto">
          <a:xfrm>
            <a:off x="4152900" y="4846638"/>
            <a:ext cx="463550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06" name="Rectangle 78"/>
          <p:cNvSpPr>
            <a:spLocks noChangeArrowheads="1"/>
          </p:cNvSpPr>
          <p:nvPr/>
        </p:nvSpPr>
        <p:spPr bwMode="auto">
          <a:xfrm>
            <a:off x="4616450" y="4846638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07" name="Rectangle 79"/>
          <p:cNvSpPr>
            <a:spLocks noChangeArrowheads="1"/>
          </p:cNvSpPr>
          <p:nvPr/>
        </p:nvSpPr>
        <p:spPr bwMode="auto">
          <a:xfrm>
            <a:off x="5081588" y="4846638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08" name="Rectangle 80"/>
          <p:cNvSpPr>
            <a:spLocks noChangeArrowheads="1"/>
          </p:cNvSpPr>
          <p:nvPr/>
        </p:nvSpPr>
        <p:spPr bwMode="auto">
          <a:xfrm>
            <a:off x="5546725" y="4846638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09" name="Rectangle 81"/>
          <p:cNvSpPr>
            <a:spLocks noChangeArrowheads="1"/>
          </p:cNvSpPr>
          <p:nvPr/>
        </p:nvSpPr>
        <p:spPr bwMode="auto">
          <a:xfrm>
            <a:off x="6011863" y="4846638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10" name="Rectangle 82"/>
          <p:cNvSpPr>
            <a:spLocks noChangeArrowheads="1"/>
          </p:cNvSpPr>
          <p:nvPr/>
        </p:nvSpPr>
        <p:spPr bwMode="auto">
          <a:xfrm>
            <a:off x="6477000" y="4846638"/>
            <a:ext cx="463550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11" name="Rectangle 83"/>
          <p:cNvSpPr>
            <a:spLocks noChangeArrowheads="1"/>
          </p:cNvSpPr>
          <p:nvPr/>
        </p:nvSpPr>
        <p:spPr bwMode="auto">
          <a:xfrm>
            <a:off x="6940550" y="4846638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12" name="Rectangle 84"/>
          <p:cNvSpPr>
            <a:spLocks noChangeArrowheads="1"/>
          </p:cNvSpPr>
          <p:nvPr/>
        </p:nvSpPr>
        <p:spPr bwMode="auto">
          <a:xfrm>
            <a:off x="7405688" y="4846638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13" name="Rectangle 85"/>
          <p:cNvSpPr>
            <a:spLocks noChangeArrowheads="1"/>
          </p:cNvSpPr>
          <p:nvPr/>
        </p:nvSpPr>
        <p:spPr bwMode="auto">
          <a:xfrm>
            <a:off x="7870825" y="4846638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14" name="Rectangle 86"/>
          <p:cNvSpPr>
            <a:spLocks noChangeArrowheads="1"/>
          </p:cNvSpPr>
          <p:nvPr/>
        </p:nvSpPr>
        <p:spPr bwMode="auto">
          <a:xfrm>
            <a:off x="8335963" y="4846638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15" name="Rectangle 87"/>
          <p:cNvSpPr>
            <a:spLocks noChangeArrowheads="1"/>
          </p:cNvSpPr>
          <p:nvPr/>
        </p:nvSpPr>
        <p:spPr bwMode="auto">
          <a:xfrm>
            <a:off x="4152900" y="5213351"/>
            <a:ext cx="463550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16" name="Rectangle 88"/>
          <p:cNvSpPr>
            <a:spLocks noChangeArrowheads="1"/>
          </p:cNvSpPr>
          <p:nvPr/>
        </p:nvSpPr>
        <p:spPr bwMode="auto">
          <a:xfrm>
            <a:off x="4616450" y="5213351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17" name="Rectangle 89"/>
          <p:cNvSpPr>
            <a:spLocks noChangeArrowheads="1"/>
          </p:cNvSpPr>
          <p:nvPr/>
        </p:nvSpPr>
        <p:spPr bwMode="auto">
          <a:xfrm>
            <a:off x="5081588" y="5213351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18" name="Rectangle 90"/>
          <p:cNvSpPr>
            <a:spLocks noChangeArrowheads="1"/>
          </p:cNvSpPr>
          <p:nvPr/>
        </p:nvSpPr>
        <p:spPr bwMode="auto">
          <a:xfrm>
            <a:off x="5546725" y="5213351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19" name="Rectangle 91"/>
          <p:cNvSpPr>
            <a:spLocks noChangeArrowheads="1"/>
          </p:cNvSpPr>
          <p:nvPr/>
        </p:nvSpPr>
        <p:spPr bwMode="auto">
          <a:xfrm>
            <a:off x="6011863" y="5213351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20" name="Rectangle 92"/>
          <p:cNvSpPr>
            <a:spLocks noChangeArrowheads="1"/>
          </p:cNvSpPr>
          <p:nvPr/>
        </p:nvSpPr>
        <p:spPr bwMode="auto">
          <a:xfrm>
            <a:off x="6477000" y="5213351"/>
            <a:ext cx="463550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21" name="Rectangle 93"/>
          <p:cNvSpPr>
            <a:spLocks noChangeArrowheads="1"/>
          </p:cNvSpPr>
          <p:nvPr/>
        </p:nvSpPr>
        <p:spPr bwMode="auto">
          <a:xfrm>
            <a:off x="6940550" y="5213351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22" name="Rectangle 94"/>
          <p:cNvSpPr>
            <a:spLocks noChangeArrowheads="1"/>
          </p:cNvSpPr>
          <p:nvPr/>
        </p:nvSpPr>
        <p:spPr bwMode="auto">
          <a:xfrm>
            <a:off x="7405688" y="5213351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23" name="Rectangle 95"/>
          <p:cNvSpPr>
            <a:spLocks noChangeArrowheads="1"/>
          </p:cNvSpPr>
          <p:nvPr/>
        </p:nvSpPr>
        <p:spPr bwMode="auto">
          <a:xfrm>
            <a:off x="7870825" y="5213351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24" name="Rectangle 96"/>
          <p:cNvSpPr>
            <a:spLocks noChangeArrowheads="1"/>
          </p:cNvSpPr>
          <p:nvPr/>
        </p:nvSpPr>
        <p:spPr bwMode="auto">
          <a:xfrm>
            <a:off x="8335963" y="5213351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25" name="Rectangle 97"/>
          <p:cNvSpPr>
            <a:spLocks noChangeArrowheads="1"/>
          </p:cNvSpPr>
          <p:nvPr/>
        </p:nvSpPr>
        <p:spPr bwMode="auto">
          <a:xfrm>
            <a:off x="4152900" y="5578476"/>
            <a:ext cx="463550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26" name="Rectangle 98"/>
          <p:cNvSpPr>
            <a:spLocks noChangeArrowheads="1"/>
          </p:cNvSpPr>
          <p:nvPr/>
        </p:nvSpPr>
        <p:spPr bwMode="auto">
          <a:xfrm>
            <a:off x="4616450" y="5578476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27" name="Rectangle 99"/>
          <p:cNvSpPr>
            <a:spLocks noChangeArrowheads="1"/>
          </p:cNvSpPr>
          <p:nvPr/>
        </p:nvSpPr>
        <p:spPr bwMode="auto">
          <a:xfrm>
            <a:off x="5081588" y="5578476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28" name="Rectangle 100"/>
          <p:cNvSpPr>
            <a:spLocks noChangeArrowheads="1"/>
          </p:cNvSpPr>
          <p:nvPr/>
        </p:nvSpPr>
        <p:spPr bwMode="auto">
          <a:xfrm>
            <a:off x="5546725" y="5578476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29" name="Rectangle 101"/>
          <p:cNvSpPr>
            <a:spLocks noChangeArrowheads="1"/>
          </p:cNvSpPr>
          <p:nvPr/>
        </p:nvSpPr>
        <p:spPr bwMode="auto">
          <a:xfrm>
            <a:off x="6011863" y="5578476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30" name="Rectangle 102"/>
          <p:cNvSpPr>
            <a:spLocks noChangeArrowheads="1"/>
          </p:cNvSpPr>
          <p:nvPr/>
        </p:nvSpPr>
        <p:spPr bwMode="auto">
          <a:xfrm>
            <a:off x="6477000" y="5578476"/>
            <a:ext cx="463550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31" name="Rectangle 103"/>
          <p:cNvSpPr>
            <a:spLocks noChangeArrowheads="1"/>
          </p:cNvSpPr>
          <p:nvPr/>
        </p:nvSpPr>
        <p:spPr bwMode="auto">
          <a:xfrm>
            <a:off x="6940550" y="5578476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32" name="Rectangle 104"/>
          <p:cNvSpPr>
            <a:spLocks noChangeArrowheads="1"/>
          </p:cNvSpPr>
          <p:nvPr/>
        </p:nvSpPr>
        <p:spPr bwMode="auto">
          <a:xfrm>
            <a:off x="7405688" y="5578476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33" name="Rectangle 105"/>
          <p:cNvSpPr>
            <a:spLocks noChangeArrowheads="1"/>
          </p:cNvSpPr>
          <p:nvPr/>
        </p:nvSpPr>
        <p:spPr bwMode="auto">
          <a:xfrm>
            <a:off x="7870825" y="5578476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34" name="Rectangle 106"/>
          <p:cNvSpPr>
            <a:spLocks noChangeArrowheads="1"/>
          </p:cNvSpPr>
          <p:nvPr/>
        </p:nvSpPr>
        <p:spPr bwMode="auto">
          <a:xfrm>
            <a:off x="8335963" y="5578476"/>
            <a:ext cx="465138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35" name="Rectangle 107"/>
          <p:cNvSpPr>
            <a:spLocks noChangeArrowheads="1"/>
          </p:cNvSpPr>
          <p:nvPr/>
        </p:nvSpPr>
        <p:spPr bwMode="auto">
          <a:xfrm>
            <a:off x="4152900" y="5943601"/>
            <a:ext cx="463550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36" name="Rectangle 108"/>
          <p:cNvSpPr>
            <a:spLocks noChangeArrowheads="1"/>
          </p:cNvSpPr>
          <p:nvPr/>
        </p:nvSpPr>
        <p:spPr bwMode="auto">
          <a:xfrm>
            <a:off x="4616450" y="5943601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37" name="Rectangle 109"/>
          <p:cNvSpPr>
            <a:spLocks noChangeArrowheads="1"/>
          </p:cNvSpPr>
          <p:nvPr/>
        </p:nvSpPr>
        <p:spPr bwMode="auto">
          <a:xfrm>
            <a:off x="5081588" y="5943601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38" name="Rectangle 110"/>
          <p:cNvSpPr>
            <a:spLocks noChangeArrowheads="1"/>
          </p:cNvSpPr>
          <p:nvPr/>
        </p:nvSpPr>
        <p:spPr bwMode="auto">
          <a:xfrm>
            <a:off x="5546725" y="5943601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39" name="Rectangle 111"/>
          <p:cNvSpPr>
            <a:spLocks noChangeArrowheads="1"/>
          </p:cNvSpPr>
          <p:nvPr/>
        </p:nvSpPr>
        <p:spPr bwMode="auto">
          <a:xfrm>
            <a:off x="6011863" y="5943601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40" name="Rectangle 112"/>
          <p:cNvSpPr>
            <a:spLocks noChangeArrowheads="1"/>
          </p:cNvSpPr>
          <p:nvPr/>
        </p:nvSpPr>
        <p:spPr bwMode="auto">
          <a:xfrm>
            <a:off x="6477000" y="5943601"/>
            <a:ext cx="463550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41" name="Rectangle 113"/>
          <p:cNvSpPr>
            <a:spLocks noChangeArrowheads="1"/>
          </p:cNvSpPr>
          <p:nvPr/>
        </p:nvSpPr>
        <p:spPr bwMode="auto">
          <a:xfrm>
            <a:off x="6940550" y="5943601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42" name="Rectangle 114"/>
          <p:cNvSpPr>
            <a:spLocks noChangeArrowheads="1"/>
          </p:cNvSpPr>
          <p:nvPr/>
        </p:nvSpPr>
        <p:spPr bwMode="auto">
          <a:xfrm>
            <a:off x="7405688" y="5943601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43" name="Rectangle 115"/>
          <p:cNvSpPr>
            <a:spLocks noChangeArrowheads="1"/>
          </p:cNvSpPr>
          <p:nvPr/>
        </p:nvSpPr>
        <p:spPr bwMode="auto">
          <a:xfrm>
            <a:off x="7870825" y="5943601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44" name="Rectangle 116"/>
          <p:cNvSpPr>
            <a:spLocks noChangeArrowheads="1"/>
          </p:cNvSpPr>
          <p:nvPr/>
        </p:nvSpPr>
        <p:spPr bwMode="auto">
          <a:xfrm>
            <a:off x="8335963" y="5943601"/>
            <a:ext cx="465138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45" name="Line 117"/>
          <p:cNvSpPr>
            <a:spLocks noChangeShapeType="1"/>
          </p:cNvSpPr>
          <p:nvPr/>
        </p:nvSpPr>
        <p:spPr bwMode="auto">
          <a:xfrm>
            <a:off x="4616450" y="2281238"/>
            <a:ext cx="0" cy="4035425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46" name="Line 118"/>
          <p:cNvSpPr>
            <a:spLocks noChangeShapeType="1"/>
          </p:cNvSpPr>
          <p:nvPr/>
        </p:nvSpPr>
        <p:spPr bwMode="auto">
          <a:xfrm>
            <a:off x="5081588" y="2281238"/>
            <a:ext cx="0" cy="4035425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47" name="Line 119"/>
          <p:cNvSpPr>
            <a:spLocks noChangeShapeType="1"/>
          </p:cNvSpPr>
          <p:nvPr/>
        </p:nvSpPr>
        <p:spPr bwMode="auto">
          <a:xfrm>
            <a:off x="5546725" y="2281238"/>
            <a:ext cx="0" cy="4035425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48" name="Line 120"/>
          <p:cNvSpPr>
            <a:spLocks noChangeShapeType="1"/>
          </p:cNvSpPr>
          <p:nvPr/>
        </p:nvSpPr>
        <p:spPr bwMode="auto">
          <a:xfrm>
            <a:off x="6011863" y="2281238"/>
            <a:ext cx="0" cy="4035425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49" name="Line 121"/>
          <p:cNvSpPr>
            <a:spLocks noChangeShapeType="1"/>
          </p:cNvSpPr>
          <p:nvPr/>
        </p:nvSpPr>
        <p:spPr bwMode="auto">
          <a:xfrm>
            <a:off x="6477000" y="2281238"/>
            <a:ext cx="0" cy="4035425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50" name="Line 122"/>
          <p:cNvSpPr>
            <a:spLocks noChangeShapeType="1"/>
          </p:cNvSpPr>
          <p:nvPr/>
        </p:nvSpPr>
        <p:spPr bwMode="auto">
          <a:xfrm>
            <a:off x="6940550" y="2281238"/>
            <a:ext cx="0" cy="4035425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51" name="Line 123"/>
          <p:cNvSpPr>
            <a:spLocks noChangeShapeType="1"/>
          </p:cNvSpPr>
          <p:nvPr/>
        </p:nvSpPr>
        <p:spPr bwMode="auto">
          <a:xfrm>
            <a:off x="7405688" y="2281238"/>
            <a:ext cx="0" cy="4035425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52" name="Line 124"/>
          <p:cNvSpPr>
            <a:spLocks noChangeShapeType="1"/>
          </p:cNvSpPr>
          <p:nvPr/>
        </p:nvSpPr>
        <p:spPr bwMode="auto">
          <a:xfrm>
            <a:off x="7870825" y="2281238"/>
            <a:ext cx="0" cy="4035425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53" name="Line 125"/>
          <p:cNvSpPr>
            <a:spLocks noChangeShapeType="1"/>
          </p:cNvSpPr>
          <p:nvPr/>
        </p:nvSpPr>
        <p:spPr bwMode="auto">
          <a:xfrm>
            <a:off x="8335963" y="2281238"/>
            <a:ext cx="0" cy="4035425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54" name="Line 126"/>
          <p:cNvSpPr>
            <a:spLocks noChangeShapeType="1"/>
          </p:cNvSpPr>
          <p:nvPr/>
        </p:nvSpPr>
        <p:spPr bwMode="auto">
          <a:xfrm>
            <a:off x="4146550" y="2652713"/>
            <a:ext cx="4660900" cy="0"/>
          </a:xfrm>
          <a:prstGeom prst="line">
            <a:avLst/>
          </a:prstGeom>
          <a:noFill/>
          <a:ln w="254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55" name="Line 127"/>
          <p:cNvSpPr>
            <a:spLocks noChangeShapeType="1"/>
          </p:cNvSpPr>
          <p:nvPr/>
        </p:nvSpPr>
        <p:spPr bwMode="auto">
          <a:xfrm>
            <a:off x="4146550" y="3019426"/>
            <a:ext cx="4660900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56" name="Line 128"/>
          <p:cNvSpPr>
            <a:spLocks noChangeShapeType="1"/>
          </p:cNvSpPr>
          <p:nvPr/>
        </p:nvSpPr>
        <p:spPr bwMode="auto">
          <a:xfrm>
            <a:off x="4146550" y="3384551"/>
            <a:ext cx="4660900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57" name="Line 129"/>
          <p:cNvSpPr>
            <a:spLocks noChangeShapeType="1"/>
          </p:cNvSpPr>
          <p:nvPr/>
        </p:nvSpPr>
        <p:spPr bwMode="auto">
          <a:xfrm>
            <a:off x="4146550" y="3749676"/>
            <a:ext cx="4660900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58" name="Line 130"/>
          <p:cNvSpPr>
            <a:spLocks noChangeShapeType="1"/>
          </p:cNvSpPr>
          <p:nvPr/>
        </p:nvSpPr>
        <p:spPr bwMode="auto">
          <a:xfrm>
            <a:off x="4146550" y="4116388"/>
            <a:ext cx="4660900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59" name="Line 131"/>
          <p:cNvSpPr>
            <a:spLocks noChangeShapeType="1"/>
          </p:cNvSpPr>
          <p:nvPr/>
        </p:nvSpPr>
        <p:spPr bwMode="auto">
          <a:xfrm>
            <a:off x="4146550" y="4481513"/>
            <a:ext cx="4660900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60" name="Line 132"/>
          <p:cNvSpPr>
            <a:spLocks noChangeShapeType="1"/>
          </p:cNvSpPr>
          <p:nvPr/>
        </p:nvSpPr>
        <p:spPr bwMode="auto">
          <a:xfrm>
            <a:off x="4146550" y="4846638"/>
            <a:ext cx="4660900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61" name="Line 133"/>
          <p:cNvSpPr>
            <a:spLocks noChangeShapeType="1"/>
          </p:cNvSpPr>
          <p:nvPr/>
        </p:nvSpPr>
        <p:spPr bwMode="auto">
          <a:xfrm>
            <a:off x="4146550" y="5213351"/>
            <a:ext cx="4660900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62" name="Line 134"/>
          <p:cNvSpPr>
            <a:spLocks noChangeShapeType="1"/>
          </p:cNvSpPr>
          <p:nvPr/>
        </p:nvSpPr>
        <p:spPr bwMode="auto">
          <a:xfrm>
            <a:off x="4146550" y="5578476"/>
            <a:ext cx="4660900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63" name="Line 135"/>
          <p:cNvSpPr>
            <a:spLocks noChangeShapeType="1"/>
          </p:cNvSpPr>
          <p:nvPr/>
        </p:nvSpPr>
        <p:spPr bwMode="auto">
          <a:xfrm>
            <a:off x="4146550" y="5943601"/>
            <a:ext cx="4660900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64" name="Line 136"/>
          <p:cNvSpPr>
            <a:spLocks noChangeShapeType="1"/>
          </p:cNvSpPr>
          <p:nvPr/>
        </p:nvSpPr>
        <p:spPr bwMode="auto">
          <a:xfrm>
            <a:off x="4152900" y="2281238"/>
            <a:ext cx="0" cy="4035425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65" name="Line 137"/>
          <p:cNvSpPr>
            <a:spLocks noChangeShapeType="1"/>
          </p:cNvSpPr>
          <p:nvPr/>
        </p:nvSpPr>
        <p:spPr bwMode="auto">
          <a:xfrm>
            <a:off x="8801100" y="2281238"/>
            <a:ext cx="0" cy="4035425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66" name="Line 138"/>
          <p:cNvSpPr>
            <a:spLocks noChangeShapeType="1"/>
          </p:cNvSpPr>
          <p:nvPr/>
        </p:nvSpPr>
        <p:spPr bwMode="auto">
          <a:xfrm>
            <a:off x="4146550" y="2287588"/>
            <a:ext cx="4660900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67" name="Line 139"/>
          <p:cNvSpPr>
            <a:spLocks noChangeShapeType="1"/>
          </p:cNvSpPr>
          <p:nvPr/>
        </p:nvSpPr>
        <p:spPr bwMode="auto">
          <a:xfrm>
            <a:off x="4146550" y="6310313"/>
            <a:ext cx="4660900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268" name="Rectangle 140"/>
          <p:cNvSpPr>
            <a:spLocks noChangeArrowheads="1"/>
          </p:cNvSpPr>
          <p:nvPr/>
        </p:nvSpPr>
        <p:spPr bwMode="auto">
          <a:xfrm>
            <a:off x="4754563" y="2341563"/>
            <a:ext cx="1889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l-GR" altLang="en-US" b="1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69" name="Rectangle 141"/>
          <p:cNvSpPr>
            <a:spLocks noChangeArrowheads="1"/>
          </p:cNvSpPr>
          <p:nvPr/>
        </p:nvSpPr>
        <p:spPr bwMode="auto">
          <a:xfrm>
            <a:off x="5238750" y="2341563"/>
            <a:ext cx="2619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70" name="Rectangle 142"/>
          <p:cNvSpPr>
            <a:spLocks noChangeArrowheads="1"/>
          </p:cNvSpPr>
          <p:nvPr/>
        </p:nvSpPr>
        <p:spPr bwMode="auto">
          <a:xfrm>
            <a:off x="5697538" y="2341563"/>
            <a:ext cx="2746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H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71" name="Rectangle 143"/>
          <p:cNvSpPr>
            <a:spLocks noChangeArrowheads="1"/>
          </p:cNvSpPr>
          <p:nvPr/>
        </p:nvSpPr>
        <p:spPr bwMode="auto">
          <a:xfrm>
            <a:off x="6211888" y="2341563"/>
            <a:ext cx="1730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72" name="Rectangle 144"/>
          <p:cNvSpPr>
            <a:spLocks noChangeArrowheads="1"/>
          </p:cNvSpPr>
          <p:nvPr/>
        </p:nvSpPr>
        <p:spPr bwMode="auto">
          <a:xfrm>
            <a:off x="6626225" y="2341563"/>
            <a:ext cx="2746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73" name="Rectangle 145"/>
          <p:cNvSpPr>
            <a:spLocks noChangeArrowheads="1"/>
          </p:cNvSpPr>
          <p:nvPr/>
        </p:nvSpPr>
        <p:spPr bwMode="auto">
          <a:xfrm>
            <a:off x="7142163" y="2341563"/>
            <a:ext cx="1730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74" name="Rectangle 146"/>
          <p:cNvSpPr>
            <a:spLocks noChangeArrowheads="1"/>
          </p:cNvSpPr>
          <p:nvPr/>
        </p:nvSpPr>
        <p:spPr bwMode="auto">
          <a:xfrm>
            <a:off x="7556500" y="2341563"/>
            <a:ext cx="2746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75" name="Rectangle 147"/>
          <p:cNvSpPr>
            <a:spLocks noChangeArrowheads="1"/>
          </p:cNvSpPr>
          <p:nvPr/>
        </p:nvSpPr>
        <p:spPr bwMode="auto">
          <a:xfrm>
            <a:off x="8015288" y="2341563"/>
            <a:ext cx="2889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76" name="Rectangle 148"/>
          <p:cNvSpPr>
            <a:spLocks noChangeArrowheads="1"/>
          </p:cNvSpPr>
          <p:nvPr/>
        </p:nvSpPr>
        <p:spPr bwMode="auto">
          <a:xfrm>
            <a:off x="4291013" y="2709863"/>
            <a:ext cx="1889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l-GR" altLang="en-US" b="1" dirty="0" smtClean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85" name="Rectangle 157"/>
          <p:cNvSpPr>
            <a:spLocks noChangeArrowheads="1"/>
          </p:cNvSpPr>
          <p:nvPr/>
        </p:nvSpPr>
        <p:spPr bwMode="auto">
          <a:xfrm>
            <a:off x="4308475" y="3074988"/>
            <a:ext cx="2619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340" name="Group 5339"/>
          <p:cNvGrpSpPr/>
          <p:nvPr/>
        </p:nvGrpSpPr>
        <p:grpSpPr>
          <a:xfrm>
            <a:off x="4787900" y="2719388"/>
            <a:ext cx="3479801" cy="671513"/>
            <a:chOff x="4787900" y="2719388"/>
            <a:chExt cx="3479801" cy="671513"/>
          </a:xfrm>
        </p:grpSpPr>
        <p:sp>
          <p:nvSpPr>
            <p:cNvPr id="5277" name="Rectangle 149"/>
            <p:cNvSpPr>
              <a:spLocks noChangeArrowheads="1"/>
            </p:cNvSpPr>
            <p:nvPr/>
          </p:nvSpPr>
          <p:spPr bwMode="auto">
            <a:xfrm>
              <a:off x="4787900" y="2719388"/>
              <a:ext cx="227013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78" name="Rectangle 150"/>
            <p:cNvSpPr>
              <a:spLocks noChangeArrowheads="1"/>
            </p:cNvSpPr>
            <p:nvPr/>
          </p:nvSpPr>
          <p:spPr bwMode="auto">
            <a:xfrm>
              <a:off x="5251450" y="2719388"/>
              <a:ext cx="227013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79" name="Rectangle 151"/>
            <p:cNvSpPr>
              <a:spLocks noChangeArrowheads="1"/>
            </p:cNvSpPr>
            <p:nvPr/>
          </p:nvSpPr>
          <p:spPr bwMode="auto">
            <a:xfrm>
              <a:off x="5716588" y="2719388"/>
              <a:ext cx="227013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80" name="Rectangle 152"/>
            <p:cNvSpPr>
              <a:spLocks noChangeArrowheads="1"/>
            </p:cNvSpPr>
            <p:nvPr/>
          </p:nvSpPr>
          <p:spPr bwMode="auto">
            <a:xfrm>
              <a:off x="6181725" y="2719388"/>
              <a:ext cx="227013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81" name="Rectangle 153"/>
            <p:cNvSpPr>
              <a:spLocks noChangeArrowheads="1"/>
            </p:cNvSpPr>
            <p:nvPr/>
          </p:nvSpPr>
          <p:spPr bwMode="auto">
            <a:xfrm>
              <a:off x="6646863" y="2719388"/>
              <a:ext cx="227013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82" name="Rectangle 154"/>
            <p:cNvSpPr>
              <a:spLocks noChangeArrowheads="1"/>
            </p:cNvSpPr>
            <p:nvPr/>
          </p:nvSpPr>
          <p:spPr bwMode="auto">
            <a:xfrm>
              <a:off x="7112000" y="2719388"/>
              <a:ext cx="227013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83" name="Rectangle 155"/>
            <p:cNvSpPr>
              <a:spLocks noChangeArrowheads="1"/>
            </p:cNvSpPr>
            <p:nvPr/>
          </p:nvSpPr>
          <p:spPr bwMode="auto">
            <a:xfrm>
              <a:off x="7575550" y="2719388"/>
              <a:ext cx="227013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84" name="Rectangle 156"/>
            <p:cNvSpPr>
              <a:spLocks noChangeArrowheads="1"/>
            </p:cNvSpPr>
            <p:nvPr/>
          </p:nvSpPr>
          <p:spPr bwMode="auto">
            <a:xfrm>
              <a:off x="8040688" y="2719388"/>
              <a:ext cx="227013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86" name="Rectangle 158"/>
            <p:cNvSpPr>
              <a:spLocks noChangeArrowheads="1"/>
            </p:cNvSpPr>
            <p:nvPr/>
          </p:nvSpPr>
          <p:spPr bwMode="auto">
            <a:xfrm>
              <a:off x="4787900" y="3082926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87" name="Rectangle 159"/>
            <p:cNvSpPr>
              <a:spLocks noChangeArrowheads="1"/>
            </p:cNvSpPr>
            <p:nvPr/>
          </p:nvSpPr>
          <p:spPr bwMode="auto">
            <a:xfrm>
              <a:off x="5251450" y="3082926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88" name="Rectangle 160"/>
            <p:cNvSpPr>
              <a:spLocks noChangeArrowheads="1"/>
            </p:cNvSpPr>
            <p:nvPr/>
          </p:nvSpPr>
          <p:spPr bwMode="auto">
            <a:xfrm>
              <a:off x="5716588" y="3082926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89" name="Rectangle 161"/>
            <p:cNvSpPr>
              <a:spLocks noChangeArrowheads="1"/>
            </p:cNvSpPr>
            <p:nvPr/>
          </p:nvSpPr>
          <p:spPr bwMode="auto">
            <a:xfrm>
              <a:off x="6181725" y="3082926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90" name="Rectangle 162"/>
            <p:cNvSpPr>
              <a:spLocks noChangeArrowheads="1"/>
            </p:cNvSpPr>
            <p:nvPr/>
          </p:nvSpPr>
          <p:spPr bwMode="auto">
            <a:xfrm>
              <a:off x="6646863" y="3082926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91" name="Rectangle 163"/>
            <p:cNvSpPr>
              <a:spLocks noChangeArrowheads="1"/>
            </p:cNvSpPr>
            <p:nvPr/>
          </p:nvSpPr>
          <p:spPr bwMode="auto">
            <a:xfrm>
              <a:off x="7112000" y="3082926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92" name="Rectangle 164"/>
            <p:cNvSpPr>
              <a:spLocks noChangeArrowheads="1"/>
            </p:cNvSpPr>
            <p:nvPr/>
          </p:nvSpPr>
          <p:spPr bwMode="auto">
            <a:xfrm>
              <a:off x="7575550" y="3082926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93" name="Rectangle 165"/>
            <p:cNvSpPr>
              <a:spLocks noChangeArrowheads="1"/>
            </p:cNvSpPr>
            <p:nvPr/>
          </p:nvSpPr>
          <p:spPr bwMode="auto">
            <a:xfrm>
              <a:off x="8040688" y="3082926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294" name="Rectangle 166"/>
          <p:cNvSpPr>
            <a:spLocks noChangeArrowheads="1"/>
          </p:cNvSpPr>
          <p:nvPr/>
        </p:nvSpPr>
        <p:spPr bwMode="auto">
          <a:xfrm>
            <a:off x="4352925" y="3438526"/>
            <a:ext cx="1730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03" name="Rectangle 175"/>
          <p:cNvSpPr>
            <a:spLocks noChangeArrowheads="1"/>
          </p:cNvSpPr>
          <p:nvPr/>
        </p:nvSpPr>
        <p:spPr bwMode="auto">
          <a:xfrm>
            <a:off x="4302125" y="3806826"/>
            <a:ext cx="2746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341" name="Group 5340"/>
          <p:cNvGrpSpPr/>
          <p:nvPr/>
        </p:nvGrpSpPr>
        <p:grpSpPr>
          <a:xfrm>
            <a:off x="4787900" y="3448051"/>
            <a:ext cx="3479801" cy="676275"/>
            <a:chOff x="4787900" y="3448051"/>
            <a:chExt cx="3479801" cy="676275"/>
          </a:xfrm>
        </p:grpSpPr>
        <p:sp>
          <p:nvSpPr>
            <p:cNvPr id="5295" name="Rectangle 167"/>
            <p:cNvSpPr>
              <a:spLocks noChangeArrowheads="1"/>
            </p:cNvSpPr>
            <p:nvPr/>
          </p:nvSpPr>
          <p:spPr bwMode="auto">
            <a:xfrm>
              <a:off x="4787900" y="3448051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96" name="Rectangle 168"/>
            <p:cNvSpPr>
              <a:spLocks noChangeArrowheads="1"/>
            </p:cNvSpPr>
            <p:nvPr/>
          </p:nvSpPr>
          <p:spPr bwMode="auto">
            <a:xfrm>
              <a:off x="5251450" y="3448051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97" name="Rectangle 169"/>
            <p:cNvSpPr>
              <a:spLocks noChangeArrowheads="1"/>
            </p:cNvSpPr>
            <p:nvPr/>
          </p:nvSpPr>
          <p:spPr bwMode="auto">
            <a:xfrm>
              <a:off x="5716588" y="3448051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98" name="Rectangle 170"/>
            <p:cNvSpPr>
              <a:spLocks noChangeArrowheads="1"/>
            </p:cNvSpPr>
            <p:nvPr/>
          </p:nvSpPr>
          <p:spPr bwMode="auto">
            <a:xfrm>
              <a:off x="6181725" y="3448051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99" name="Rectangle 171"/>
            <p:cNvSpPr>
              <a:spLocks noChangeArrowheads="1"/>
            </p:cNvSpPr>
            <p:nvPr/>
          </p:nvSpPr>
          <p:spPr bwMode="auto">
            <a:xfrm>
              <a:off x="6646863" y="3448051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00" name="Rectangle 172"/>
            <p:cNvSpPr>
              <a:spLocks noChangeArrowheads="1"/>
            </p:cNvSpPr>
            <p:nvPr/>
          </p:nvSpPr>
          <p:spPr bwMode="auto">
            <a:xfrm>
              <a:off x="7112000" y="3448051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01" name="Rectangle 173"/>
            <p:cNvSpPr>
              <a:spLocks noChangeArrowheads="1"/>
            </p:cNvSpPr>
            <p:nvPr/>
          </p:nvSpPr>
          <p:spPr bwMode="auto">
            <a:xfrm>
              <a:off x="7575550" y="3448051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02" name="Rectangle 174"/>
            <p:cNvSpPr>
              <a:spLocks noChangeArrowheads="1"/>
            </p:cNvSpPr>
            <p:nvPr/>
          </p:nvSpPr>
          <p:spPr bwMode="auto">
            <a:xfrm>
              <a:off x="8040688" y="3448051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04" name="Rectangle 176"/>
            <p:cNvSpPr>
              <a:spLocks noChangeArrowheads="1"/>
            </p:cNvSpPr>
            <p:nvPr/>
          </p:nvSpPr>
          <p:spPr bwMode="auto">
            <a:xfrm>
              <a:off x="4787900" y="3816351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05" name="Rectangle 177"/>
            <p:cNvSpPr>
              <a:spLocks noChangeArrowheads="1"/>
            </p:cNvSpPr>
            <p:nvPr/>
          </p:nvSpPr>
          <p:spPr bwMode="auto">
            <a:xfrm>
              <a:off x="5251450" y="3816351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06" name="Rectangle 178"/>
            <p:cNvSpPr>
              <a:spLocks noChangeArrowheads="1"/>
            </p:cNvSpPr>
            <p:nvPr/>
          </p:nvSpPr>
          <p:spPr bwMode="auto">
            <a:xfrm>
              <a:off x="5716588" y="3816351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07" name="Rectangle 179"/>
            <p:cNvSpPr>
              <a:spLocks noChangeArrowheads="1"/>
            </p:cNvSpPr>
            <p:nvPr/>
          </p:nvSpPr>
          <p:spPr bwMode="auto">
            <a:xfrm>
              <a:off x="6181725" y="3816351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08" name="Rectangle 180"/>
            <p:cNvSpPr>
              <a:spLocks noChangeArrowheads="1"/>
            </p:cNvSpPr>
            <p:nvPr/>
          </p:nvSpPr>
          <p:spPr bwMode="auto">
            <a:xfrm>
              <a:off x="6646863" y="3816351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09" name="Rectangle 181"/>
            <p:cNvSpPr>
              <a:spLocks noChangeArrowheads="1"/>
            </p:cNvSpPr>
            <p:nvPr/>
          </p:nvSpPr>
          <p:spPr bwMode="auto">
            <a:xfrm>
              <a:off x="7112000" y="3816351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10" name="Rectangle 182"/>
            <p:cNvSpPr>
              <a:spLocks noChangeArrowheads="1"/>
            </p:cNvSpPr>
            <p:nvPr/>
          </p:nvSpPr>
          <p:spPr bwMode="auto">
            <a:xfrm>
              <a:off x="7575550" y="3816351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11" name="Rectangle 183"/>
            <p:cNvSpPr>
              <a:spLocks noChangeArrowheads="1"/>
            </p:cNvSpPr>
            <p:nvPr/>
          </p:nvSpPr>
          <p:spPr bwMode="auto">
            <a:xfrm>
              <a:off x="8040688" y="3816351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312" name="Rectangle 184"/>
          <p:cNvSpPr>
            <a:spLocks noChangeArrowheads="1"/>
          </p:cNvSpPr>
          <p:nvPr/>
        </p:nvSpPr>
        <p:spPr bwMode="auto">
          <a:xfrm>
            <a:off x="4297363" y="4171951"/>
            <a:ext cx="2873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22" name="Rectangle 194"/>
          <p:cNvSpPr>
            <a:spLocks noChangeArrowheads="1"/>
          </p:cNvSpPr>
          <p:nvPr/>
        </p:nvSpPr>
        <p:spPr bwMode="auto">
          <a:xfrm>
            <a:off x="4308475" y="4535488"/>
            <a:ext cx="2619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345" name="Group 5344"/>
          <p:cNvGrpSpPr/>
          <p:nvPr/>
        </p:nvGrpSpPr>
        <p:grpSpPr>
          <a:xfrm>
            <a:off x="4787900" y="4179888"/>
            <a:ext cx="3479801" cy="673100"/>
            <a:chOff x="4787900" y="4179888"/>
            <a:chExt cx="3479801" cy="673100"/>
          </a:xfrm>
        </p:grpSpPr>
        <p:sp>
          <p:nvSpPr>
            <p:cNvPr id="5313" name="Rectangle 185"/>
            <p:cNvSpPr>
              <a:spLocks noChangeArrowheads="1"/>
            </p:cNvSpPr>
            <p:nvPr/>
          </p:nvSpPr>
          <p:spPr bwMode="auto">
            <a:xfrm>
              <a:off x="4787900" y="4179888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14" name="Rectangle 186"/>
            <p:cNvSpPr>
              <a:spLocks noChangeArrowheads="1"/>
            </p:cNvSpPr>
            <p:nvPr/>
          </p:nvSpPr>
          <p:spPr bwMode="auto">
            <a:xfrm>
              <a:off x="5251450" y="4179888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15" name="Rectangle 187"/>
            <p:cNvSpPr>
              <a:spLocks noChangeArrowheads="1"/>
            </p:cNvSpPr>
            <p:nvPr/>
          </p:nvSpPr>
          <p:spPr bwMode="auto">
            <a:xfrm>
              <a:off x="5716588" y="4179888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16" name="Rectangle 188"/>
            <p:cNvSpPr>
              <a:spLocks noChangeArrowheads="1"/>
            </p:cNvSpPr>
            <p:nvPr/>
          </p:nvSpPr>
          <p:spPr bwMode="auto">
            <a:xfrm>
              <a:off x="6181725" y="4179888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17" name="Rectangle 189"/>
            <p:cNvSpPr>
              <a:spLocks noChangeArrowheads="1"/>
            </p:cNvSpPr>
            <p:nvPr/>
          </p:nvSpPr>
          <p:spPr bwMode="auto">
            <a:xfrm>
              <a:off x="6646863" y="4179888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18" name="Rectangle 190"/>
            <p:cNvSpPr>
              <a:spLocks noChangeArrowheads="1"/>
            </p:cNvSpPr>
            <p:nvPr/>
          </p:nvSpPr>
          <p:spPr bwMode="auto">
            <a:xfrm>
              <a:off x="7112000" y="4179888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19" name="Rectangle 191"/>
            <p:cNvSpPr>
              <a:spLocks noChangeArrowheads="1"/>
            </p:cNvSpPr>
            <p:nvPr/>
          </p:nvSpPr>
          <p:spPr bwMode="auto">
            <a:xfrm>
              <a:off x="7575550" y="4179888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20" name="Rectangle 192"/>
            <p:cNvSpPr>
              <a:spLocks noChangeArrowheads="1"/>
            </p:cNvSpPr>
            <p:nvPr/>
          </p:nvSpPr>
          <p:spPr bwMode="auto">
            <a:xfrm>
              <a:off x="8040688" y="4179888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23" name="Rectangle 195"/>
            <p:cNvSpPr>
              <a:spLocks noChangeArrowheads="1"/>
            </p:cNvSpPr>
            <p:nvPr/>
          </p:nvSpPr>
          <p:spPr bwMode="auto">
            <a:xfrm>
              <a:off x="4787900" y="4545013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24" name="Rectangle 196"/>
            <p:cNvSpPr>
              <a:spLocks noChangeArrowheads="1"/>
            </p:cNvSpPr>
            <p:nvPr/>
          </p:nvSpPr>
          <p:spPr bwMode="auto">
            <a:xfrm>
              <a:off x="5251450" y="4545013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25" name="Rectangle 197"/>
            <p:cNvSpPr>
              <a:spLocks noChangeArrowheads="1"/>
            </p:cNvSpPr>
            <p:nvPr/>
          </p:nvSpPr>
          <p:spPr bwMode="auto">
            <a:xfrm>
              <a:off x="5716588" y="4545013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26" name="Rectangle 198"/>
            <p:cNvSpPr>
              <a:spLocks noChangeArrowheads="1"/>
            </p:cNvSpPr>
            <p:nvPr/>
          </p:nvSpPr>
          <p:spPr bwMode="auto">
            <a:xfrm>
              <a:off x="6181725" y="4545013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27" name="Rectangle 199"/>
            <p:cNvSpPr>
              <a:spLocks noChangeArrowheads="1"/>
            </p:cNvSpPr>
            <p:nvPr/>
          </p:nvSpPr>
          <p:spPr bwMode="auto">
            <a:xfrm>
              <a:off x="6646863" y="4545013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28" name="Rectangle 200"/>
            <p:cNvSpPr>
              <a:spLocks noChangeArrowheads="1"/>
            </p:cNvSpPr>
            <p:nvPr/>
          </p:nvSpPr>
          <p:spPr bwMode="auto">
            <a:xfrm>
              <a:off x="7112000" y="4545013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29" name="Rectangle 201"/>
            <p:cNvSpPr>
              <a:spLocks noChangeArrowheads="1"/>
            </p:cNvSpPr>
            <p:nvPr/>
          </p:nvSpPr>
          <p:spPr bwMode="auto">
            <a:xfrm>
              <a:off x="7575550" y="4545013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30" name="Rectangle 202"/>
            <p:cNvSpPr>
              <a:spLocks noChangeArrowheads="1"/>
            </p:cNvSpPr>
            <p:nvPr/>
          </p:nvSpPr>
          <p:spPr bwMode="auto">
            <a:xfrm>
              <a:off x="8040688" y="4545013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332" name="Rectangle 204"/>
          <p:cNvSpPr>
            <a:spLocks noChangeArrowheads="1"/>
          </p:cNvSpPr>
          <p:nvPr/>
        </p:nvSpPr>
        <p:spPr bwMode="auto">
          <a:xfrm>
            <a:off x="4302125" y="4903788"/>
            <a:ext cx="27463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215"/>
          <p:cNvSpPr>
            <a:spLocks noChangeArrowheads="1"/>
          </p:cNvSpPr>
          <p:nvPr/>
        </p:nvSpPr>
        <p:spPr bwMode="auto">
          <a:xfrm>
            <a:off x="4308475" y="5268913"/>
            <a:ext cx="2619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343" name="Group 5342"/>
          <p:cNvGrpSpPr/>
          <p:nvPr/>
        </p:nvGrpSpPr>
        <p:grpSpPr>
          <a:xfrm>
            <a:off x="4787900" y="4913313"/>
            <a:ext cx="3479801" cy="1038225"/>
            <a:chOff x="4787900" y="4913313"/>
            <a:chExt cx="3479801" cy="1038225"/>
          </a:xfrm>
        </p:grpSpPr>
        <p:sp>
          <p:nvSpPr>
            <p:cNvPr id="5333" name="Rectangle 205"/>
            <p:cNvSpPr>
              <a:spLocks noChangeArrowheads="1"/>
            </p:cNvSpPr>
            <p:nvPr/>
          </p:nvSpPr>
          <p:spPr bwMode="auto">
            <a:xfrm>
              <a:off x="4787900" y="4913313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34" name="Rectangle 206"/>
            <p:cNvSpPr>
              <a:spLocks noChangeArrowheads="1"/>
            </p:cNvSpPr>
            <p:nvPr/>
          </p:nvSpPr>
          <p:spPr bwMode="auto">
            <a:xfrm>
              <a:off x="5251450" y="4913313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208"/>
            <p:cNvSpPr>
              <a:spLocks noChangeArrowheads="1"/>
            </p:cNvSpPr>
            <p:nvPr/>
          </p:nvSpPr>
          <p:spPr bwMode="auto">
            <a:xfrm>
              <a:off x="5716588" y="4913313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209"/>
            <p:cNvSpPr>
              <a:spLocks noChangeArrowheads="1"/>
            </p:cNvSpPr>
            <p:nvPr/>
          </p:nvSpPr>
          <p:spPr bwMode="auto">
            <a:xfrm>
              <a:off x="6181725" y="4913313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210"/>
            <p:cNvSpPr>
              <a:spLocks noChangeArrowheads="1"/>
            </p:cNvSpPr>
            <p:nvPr/>
          </p:nvSpPr>
          <p:spPr bwMode="auto">
            <a:xfrm>
              <a:off x="6646863" y="4913313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211"/>
            <p:cNvSpPr>
              <a:spLocks noChangeArrowheads="1"/>
            </p:cNvSpPr>
            <p:nvPr/>
          </p:nvSpPr>
          <p:spPr bwMode="auto">
            <a:xfrm>
              <a:off x="7112000" y="4913313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212"/>
            <p:cNvSpPr>
              <a:spLocks noChangeArrowheads="1"/>
            </p:cNvSpPr>
            <p:nvPr/>
          </p:nvSpPr>
          <p:spPr bwMode="auto">
            <a:xfrm>
              <a:off x="7575550" y="4913313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213"/>
            <p:cNvSpPr>
              <a:spLocks noChangeArrowheads="1"/>
            </p:cNvSpPr>
            <p:nvPr/>
          </p:nvSpPr>
          <p:spPr bwMode="auto">
            <a:xfrm>
              <a:off x="8040688" y="4913313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216"/>
            <p:cNvSpPr>
              <a:spLocks noChangeArrowheads="1"/>
            </p:cNvSpPr>
            <p:nvPr/>
          </p:nvSpPr>
          <p:spPr bwMode="auto">
            <a:xfrm>
              <a:off x="4787900" y="5276850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217"/>
            <p:cNvSpPr>
              <a:spLocks noChangeArrowheads="1"/>
            </p:cNvSpPr>
            <p:nvPr/>
          </p:nvSpPr>
          <p:spPr bwMode="auto">
            <a:xfrm>
              <a:off x="5251450" y="5276850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218"/>
            <p:cNvSpPr>
              <a:spLocks noChangeArrowheads="1"/>
            </p:cNvSpPr>
            <p:nvPr/>
          </p:nvSpPr>
          <p:spPr bwMode="auto">
            <a:xfrm>
              <a:off x="5716588" y="5276850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219"/>
            <p:cNvSpPr>
              <a:spLocks noChangeArrowheads="1"/>
            </p:cNvSpPr>
            <p:nvPr/>
          </p:nvSpPr>
          <p:spPr bwMode="auto">
            <a:xfrm>
              <a:off x="6181725" y="5276850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20"/>
            <p:cNvSpPr>
              <a:spLocks noChangeArrowheads="1"/>
            </p:cNvSpPr>
            <p:nvPr/>
          </p:nvSpPr>
          <p:spPr bwMode="auto">
            <a:xfrm>
              <a:off x="6646863" y="5276850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21"/>
            <p:cNvSpPr>
              <a:spLocks noChangeArrowheads="1"/>
            </p:cNvSpPr>
            <p:nvPr/>
          </p:nvSpPr>
          <p:spPr bwMode="auto">
            <a:xfrm>
              <a:off x="7112000" y="5276850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222"/>
            <p:cNvSpPr>
              <a:spLocks noChangeArrowheads="1"/>
            </p:cNvSpPr>
            <p:nvPr/>
          </p:nvSpPr>
          <p:spPr bwMode="auto">
            <a:xfrm>
              <a:off x="7575550" y="5276850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223"/>
            <p:cNvSpPr>
              <a:spLocks noChangeArrowheads="1"/>
            </p:cNvSpPr>
            <p:nvPr/>
          </p:nvSpPr>
          <p:spPr bwMode="auto">
            <a:xfrm>
              <a:off x="8040688" y="5276850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25"/>
            <p:cNvSpPr>
              <a:spLocks noChangeArrowheads="1"/>
            </p:cNvSpPr>
            <p:nvPr/>
          </p:nvSpPr>
          <p:spPr bwMode="auto">
            <a:xfrm>
              <a:off x="4787900" y="5643563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26"/>
            <p:cNvSpPr>
              <a:spLocks noChangeArrowheads="1"/>
            </p:cNvSpPr>
            <p:nvPr/>
          </p:nvSpPr>
          <p:spPr bwMode="auto">
            <a:xfrm>
              <a:off x="5251450" y="5643563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227"/>
            <p:cNvSpPr>
              <a:spLocks noChangeArrowheads="1"/>
            </p:cNvSpPr>
            <p:nvPr/>
          </p:nvSpPr>
          <p:spPr bwMode="auto">
            <a:xfrm>
              <a:off x="5716588" y="5643563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228"/>
            <p:cNvSpPr>
              <a:spLocks noChangeArrowheads="1"/>
            </p:cNvSpPr>
            <p:nvPr/>
          </p:nvSpPr>
          <p:spPr bwMode="auto">
            <a:xfrm>
              <a:off x="6181725" y="5643563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20" name="Rectangle 229"/>
            <p:cNvSpPr>
              <a:spLocks noChangeArrowheads="1"/>
            </p:cNvSpPr>
            <p:nvPr/>
          </p:nvSpPr>
          <p:spPr bwMode="auto">
            <a:xfrm>
              <a:off x="6646863" y="5643563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21" name="Rectangle 230"/>
            <p:cNvSpPr>
              <a:spLocks noChangeArrowheads="1"/>
            </p:cNvSpPr>
            <p:nvPr/>
          </p:nvSpPr>
          <p:spPr bwMode="auto">
            <a:xfrm>
              <a:off x="7112000" y="5643563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24" name="Rectangle 231"/>
            <p:cNvSpPr>
              <a:spLocks noChangeArrowheads="1"/>
            </p:cNvSpPr>
            <p:nvPr/>
          </p:nvSpPr>
          <p:spPr bwMode="auto">
            <a:xfrm>
              <a:off x="7575550" y="5643563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25" name="Rectangle 232"/>
            <p:cNvSpPr>
              <a:spLocks noChangeArrowheads="1"/>
            </p:cNvSpPr>
            <p:nvPr/>
          </p:nvSpPr>
          <p:spPr bwMode="auto">
            <a:xfrm>
              <a:off x="8040688" y="5643563"/>
              <a:ext cx="227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357" name="Group 5356"/>
          <p:cNvGrpSpPr/>
          <p:nvPr/>
        </p:nvGrpSpPr>
        <p:grpSpPr>
          <a:xfrm>
            <a:off x="4773613" y="4171951"/>
            <a:ext cx="3994150" cy="2141536"/>
            <a:chOff x="4773613" y="4171951"/>
            <a:chExt cx="3994150" cy="2141536"/>
          </a:xfrm>
        </p:grpSpPr>
        <p:sp>
          <p:nvSpPr>
            <p:cNvPr id="5321" name="Rectangle 193"/>
            <p:cNvSpPr>
              <a:spLocks noChangeArrowheads="1"/>
            </p:cNvSpPr>
            <p:nvPr/>
          </p:nvSpPr>
          <p:spPr bwMode="auto">
            <a:xfrm>
              <a:off x="8480425" y="4171951"/>
              <a:ext cx="287338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G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31" name="Rectangle 203"/>
            <p:cNvSpPr>
              <a:spLocks noChangeArrowheads="1"/>
            </p:cNvSpPr>
            <p:nvPr/>
          </p:nvSpPr>
          <p:spPr bwMode="auto">
            <a:xfrm>
              <a:off x="8491538" y="4535488"/>
              <a:ext cx="261938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214"/>
            <p:cNvSpPr>
              <a:spLocks noChangeArrowheads="1"/>
            </p:cNvSpPr>
            <p:nvPr/>
          </p:nvSpPr>
          <p:spPr bwMode="auto">
            <a:xfrm>
              <a:off x="8485188" y="4903788"/>
              <a:ext cx="274638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24"/>
            <p:cNvSpPr>
              <a:spLocks noChangeArrowheads="1"/>
            </p:cNvSpPr>
            <p:nvPr/>
          </p:nvSpPr>
          <p:spPr bwMode="auto">
            <a:xfrm>
              <a:off x="8491538" y="5268913"/>
              <a:ext cx="261938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26" name="Rectangle 233"/>
            <p:cNvSpPr>
              <a:spLocks noChangeArrowheads="1"/>
            </p:cNvSpPr>
            <p:nvPr/>
          </p:nvSpPr>
          <p:spPr bwMode="auto">
            <a:xfrm>
              <a:off x="8477250" y="5643563"/>
              <a:ext cx="18915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lvl="0"/>
              <a:r>
                <a:rPr lang="el-GR" altLang="en-US" b="1" dirty="0">
                  <a:solidFill>
                    <a:srgbClr val="FF0000"/>
                  </a:solidFill>
                  <a:latin typeface="Arial"/>
                  <a:cs typeface="Arial"/>
                </a:rPr>
                <a:t>Φ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27" name="Rectangle 234"/>
            <p:cNvSpPr>
              <a:spLocks noChangeArrowheads="1"/>
            </p:cNvSpPr>
            <p:nvPr/>
          </p:nvSpPr>
          <p:spPr bwMode="auto">
            <a:xfrm>
              <a:off x="4773613" y="6000750"/>
              <a:ext cx="261938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28" name="Rectangle 235"/>
            <p:cNvSpPr>
              <a:spLocks noChangeArrowheads="1"/>
            </p:cNvSpPr>
            <p:nvPr/>
          </p:nvSpPr>
          <p:spPr bwMode="auto">
            <a:xfrm>
              <a:off x="5232400" y="6000750"/>
              <a:ext cx="2730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29" name="Rectangle 236"/>
            <p:cNvSpPr>
              <a:spLocks noChangeArrowheads="1"/>
            </p:cNvSpPr>
            <p:nvPr/>
          </p:nvSpPr>
          <p:spPr bwMode="auto">
            <a:xfrm>
              <a:off x="5746750" y="6000750"/>
              <a:ext cx="174625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I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30" name="Rectangle 237"/>
            <p:cNvSpPr>
              <a:spLocks noChangeArrowheads="1"/>
            </p:cNvSpPr>
            <p:nvPr/>
          </p:nvSpPr>
          <p:spPr bwMode="auto">
            <a:xfrm>
              <a:off x="6162675" y="6000750"/>
              <a:ext cx="274638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31" name="Rectangle 238"/>
            <p:cNvSpPr>
              <a:spLocks noChangeArrowheads="1"/>
            </p:cNvSpPr>
            <p:nvPr/>
          </p:nvSpPr>
          <p:spPr bwMode="auto">
            <a:xfrm>
              <a:off x="6677025" y="6000750"/>
              <a:ext cx="173038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I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32" name="Rectangle 239"/>
            <p:cNvSpPr>
              <a:spLocks noChangeArrowheads="1"/>
            </p:cNvSpPr>
            <p:nvPr/>
          </p:nvSpPr>
          <p:spPr bwMode="auto">
            <a:xfrm>
              <a:off x="7091363" y="6000750"/>
              <a:ext cx="2730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33" name="Rectangle 240"/>
            <p:cNvSpPr>
              <a:spLocks noChangeArrowheads="1"/>
            </p:cNvSpPr>
            <p:nvPr/>
          </p:nvSpPr>
          <p:spPr bwMode="auto">
            <a:xfrm>
              <a:off x="7550150" y="6000750"/>
              <a:ext cx="288925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34" name="Rectangle 241"/>
            <p:cNvSpPr>
              <a:spLocks noChangeArrowheads="1"/>
            </p:cNvSpPr>
            <p:nvPr/>
          </p:nvSpPr>
          <p:spPr bwMode="auto">
            <a:xfrm>
              <a:off x="8008938" y="6000750"/>
              <a:ext cx="18915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lvl="0"/>
              <a:r>
                <a:rPr lang="el-GR" altLang="en-US" b="1" dirty="0">
                  <a:solidFill>
                    <a:srgbClr val="FF0000"/>
                  </a:solidFill>
                  <a:latin typeface="Arial"/>
                  <a:cs typeface="Arial"/>
                </a:rPr>
                <a:t>Φ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 flipV="1">
            <a:off x="4146550" y="4116388"/>
            <a:ext cx="4692650" cy="7938"/>
          </a:xfrm>
          <a:prstGeom prst="line">
            <a:avLst/>
          </a:prstGeom>
          <a:ln w="889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6" name="Rectangle 5345"/>
          <p:cNvSpPr/>
          <p:nvPr/>
        </p:nvSpPr>
        <p:spPr>
          <a:xfrm>
            <a:off x="6553200" y="3806826"/>
            <a:ext cx="314324" cy="6746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9" name="Straight Connector 258"/>
          <p:cNvCxnSpPr/>
          <p:nvPr/>
        </p:nvCxnSpPr>
        <p:spPr>
          <a:xfrm>
            <a:off x="6477001" y="4115902"/>
            <a:ext cx="15874" cy="2161847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6473825" y="4115902"/>
            <a:ext cx="2333625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 flipH="1">
            <a:off x="6940550" y="2295526"/>
            <a:ext cx="2500" cy="1820376"/>
          </a:xfrm>
          <a:prstGeom prst="line">
            <a:avLst/>
          </a:prstGeom>
          <a:ln w="889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 flipV="1">
            <a:off x="4155400" y="4114800"/>
            <a:ext cx="2787650" cy="2867"/>
          </a:xfrm>
          <a:prstGeom prst="line">
            <a:avLst/>
          </a:prstGeom>
          <a:ln w="889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 flipH="1">
            <a:off x="6011863" y="2341563"/>
            <a:ext cx="19967" cy="1049338"/>
          </a:xfrm>
          <a:prstGeom prst="line">
            <a:avLst/>
          </a:prstGeom>
          <a:ln w="889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4191000" y="3382106"/>
            <a:ext cx="1840830" cy="2445"/>
          </a:xfrm>
          <a:prstGeom prst="line">
            <a:avLst/>
          </a:prstGeom>
          <a:ln w="889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flipH="1">
            <a:off x="6031831" y="3384551"/>
            <a:ext cx="911219" cy="635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6031830" y="3438526"/>
            <a:ext cx="0" cy="681831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Content Placeholder 3"/>
          <p:cNvSpPr txBox="1">
            <a:spLocks/>
          </p:cNvSpPr>
          <p:nvPr/>
        </p:nvSpPr>
        <p:spPr>
          <a:xfrm>
            <a:off x="228601" y="3724275"/>
            <a:ext cx="3917949" cy="255347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Time Complexity: </a:t>
            </a:r>
          </a:p>
          <a:p>
            <a:pPr marL="0" indent="0">
              <a:buNone/>
            </a:pPr>
            <a:r>
              <a:rPr lang="en-AU" sz="14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// n and m are lengths of s1 and s2 respectively</a:t>
            </a:r>
          </a:p>
          <a:p>
            <a:pPr marL="0" indent="0">
              <a:buNone/>
            </a:pPr>
            <a:r>
              <a:rPr lang="en-AU" sz="1600" dirty="0" smtClean="0">
                <a:highlight>
                  <a:srgbClr val="FFFFFF"/>
                </a:highlight>
              </a:rPr>
              <a:t>1</a:t>
            </a:r>
            <a:r>
              <a:rPr lang="en-AU" sz="1600" baseline="30000" dirty="0" smtClean="0">
                <a:highlight>
                  <a:srgbClr val="FFFFFF"/>
                </a:highlight>
              </a:rPr>
              <a:t>st</a:t>
            </a:r>
            <a:r>
              <a:rPr lang="en-AU" sz="1600" dirty="0" smtClean="0">
                <a:highlight>
                  <a:srgbClr val="FFFFFF"/>
                </a:highlight>
              </a:rPr>
              <a:t> iteration: nm/2 + nm/2 = nm</a:t>
            </a:r>
          </a:p>
          <a:p>
            <a:pPr marL="0" indent="0">
              <a:buNone/>
            </a:pPr>
            <a:r>
              <a:rPr lang="en-AU" sz="1600" dirty="0" smtClean="0">
                <a:highlight>
                  <a:srgbClr val="FFFFFF"/>
                </a:highlight>
              </a:rPr>
              <a:t>2</a:t>
            </a:r>
            <a:r>
              <a:rPr lang="en-AU" sz="1600" baseline="30000" dirty="0" smtClean="0">
                <a:highlight>
                  <a:srgbClr val="FFFFFF"/>
                </a:highlight>
              </a:rPr>
              <a:t>nd</a:t>
            </a:r>
            <a:r>
              <a:rPr lang="en-AU" sz="1600" dirty="0" smtClean="0">
                <a:highlight>
                  <a:srgbClr val="FFFFFF"/>
                </a:highlight>
              </a:rPr>
              <a:t> iteration: nm/2</a:t>
            </a:r>
          </a:p>
          <a:p>
            <a:pPr marL="0" indent="0">
              <a:buNone/>
            </a:pPr>
            <a:r>
              <a:rPr lang="en-AU" sz="1600" dirty="0" smtClean="0">
                <a:highlight>
                  <a:srgbClr val="FFFFFF"/>
                </a:highlight>
              </a:rPr>
              <a:t>3</a:t>
            </a:r>
            <a:r>
              <a:rPr lang="en-AU" sz="1600" baseline="30000" dirty="0" smtClean="0">
                <a:highlight>
                  <a:srgbClr val="FFFFFF"/>
                </a:highlight>
              </a:rPr>
              <a:t>rd</a:t>
            </a:r>
            <a:r>
              <a:rPr lang="en-AU" sz="1600" dirty="0" smtClean="0">
                <a:highlight>
                  <a:srgbClr val="FFFFFF"/>
                </a:highlight>
              </a:rPr>
              <a:t> iteration: nm/4</a:t>
            </a:r>
          </a:p>
          <a:p>
            <a:pPr marL="0" indent="0">
              <a:buNone/>
            </a:pPr>
            <a:r>
              <a:rPr lang="en-AU" sz="1600" dirty="0" smtClean="0">
                <a:highlight>
                  <a:srgbClr val="FFFFFF"/>
                </a:highlight>
              </a:rPr>
              <a:t>Total cost: nm (1 + ½ + ¼ + …) = O(nm)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Space Complexity:</a:t>
            </a:r>
          </a:p>
          <a:p>
            <a:pPr marL="0" indent="0">
              <a:buNone/>
            </a:pPr>
            <a:r>
              <a:rPr lang="en-AU" sz="1600" dirty="0" smtClean="0">
                <a:highlight>
                  <a:srgbClr val="FFFFFF"/>
                </a:highlight>
              </a:rPr>
              <a:t>O(</a:t>
            </a:r>
            <a:r>
              <a:rPr lang="en-AU" sz="1600" dirty="0" err="1" smtClean="0">
                <a:highlight>
                  <a:srgbClr val="FFFFFF"/>
                </a:highlight>
              </a:rPr>
              <a:t>m+n</a:t>
            </a:r>
            <a:r>
              <a:rPr lang="en-AU" sz="1600" dirty="0" smtClean="0">
                <a:highlight>
                  <a:srgbClr val="FFFFFF"/>
                </a:highlight>
              </a:rPr>
              <a:t>)</a:t>
            </a:r>
            <a:endParaRPr lang="en-AU" sz="1300" dirty="0" smtClean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 smtClean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7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AU" u="sng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Lec-4: Dynamic Programming</a:t>
            </a:r>
            <a:endParaRPr lang="en-US" dirty="0"/>
          </a:p>
        </p:txBody>
      </p:sp>
      <p:sp>
        <p:nvSpPr>
          <p:cNvPr id="27" name="Content Placeholder 3"/>
          <p:cNvSpPr txBox="1">
            <a:spLocks/>
          </p:cNvSpPr>
          <p:nvPr/>
        </p:nvSpPr>
        <p:spPr>
          <a:xfrm>
            <a:off x="225552" y="1066800"/>
            <a:ext cx="8613648" cy="3581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 smtClean="0">
                <a:solidFill>
                  <a:srgbClr val="FF0000"/>
                </a:solidFill>
              </a:rPr>
              <a:t>Dynamic Programming Strategy</a:t>
            </a:r>
          </a:p>
          <a:p>
            <a:r>
              <a:rPr lang="en-AU" sz="2000" dirty="0" smtClean="0"/>
              <a:t>Assume you already know the optimal solutions for all </a:t>
            </a:r>
            <a:r>
              <a:rPr lang="en-AU" sz="2000" dirty="0" err="1" smtClean="0"/>
              <a:t>subproblems</a:t>
            </a:r>
            <a:r>
              <a:rPr lang="en-AU" sz="2000" dirty="0" smtClean="0"/>
              <a:t> and have </a:t>
            </a:r>
            <a:r>
              <a:rPr lang="en-AU" sz="2000" dirty="0" err="1" smtClean="0"/>
              <a:t>memoized</a:t>
            </a:r>
            <a:r>
              <a:rPr lang="en-AU" sz="2000" dirty="0" smtClean="0"/>
              <a:t> these solutions</a:t>
            </a:r>
          </a:p>
          <a:p>
            <a:r>
              <a:rPr lang="en-AU" sz="2000" dirty="0" smtClean="0"/>
              <a:t>Observe how you can solve the original problem using this </a:t>
            </a:r>
            <a:r>
              <a:rPr lang="en-AU" sz="2000" dirty="0" err="1" smtClean="0"/>
              <a:t>memoization</a:t>
            </a:r>
            <a:endParaRPr lang="en-AU" sz="2000" dirty="0" smtClean="0"/>
          </a:p>
          <a:p>
            <a:r>
              <a:rPr lang="en-AU" sz="2000" dirty="0" smtClean="0"/>
              <a:t>Iteratively solve the sub-problems and </a:t>
            </a:r>
            <a:r>
              <a:rPr lang="en-AU" sz="2000" dirty="0" err="1" smtClean="0"/>
              <a:t>memoize</a:t>
            </a:r>
            <a:endParaRPr lang="en-AU" sz="2000" dirty="0" smtClean="0"/>
          </a:p>
          <a:p>
            <a:pPr marL="0" indent="0">
              <a:buNone/>
            </a:pPr>
            <a:endParaRPr lang="en-AU" sz="2000" dirty="0" smtClean="0"/>
          </a:p>
          <a:p>
            <a:pPr marL="0" indent="0">
              <a:buNone/>
            </a:pPr>
            <a:r>
              <a:rPr lang="en-AU" sz="2000" b="1" dirty="0" smtClean="0">
                <a:solidFill>
                  <a:srgbClr val="FF0000"/>
                </a:solidFill>
              </a:rPr>
              <a:t>Things to do (this list is not exhaustive)</a:t>
            </a:r>
          </a:p>
          <a:p>
            <a:r>
              <a:rPr lang="en-AU" sz="2000" dirty="0" smtClean="0"/>
              <a:t>Practice, practice, practice </a:t>
            </a:r>
          </a:p>
          <a:p>
            <a:pPr lvl="1"/>
            <a:r>
              <a:rPr lang="en-AU" sz="1600" dirty="0">
                <a:solidFill>
                  <a:srgbClr val="0000FF"/>
                </a:solidFill>
                <a:latin typeface="txtt"/>
                <a:hlinkClick r:id="rId2"/>
              </a:rPr>
              <a:t>http://www.geeksforgeeks.org/tag/dynamic-programming/</a:t>
            </a:r>
            <a:endParaRPr lang="en-AU" sz="1600" dirty="0">
              <a:solidFill>
                <a:srgbClr val="0000FF"/>
              </a:solidFill>
              <a:latin typeface="txtt"/>
            </a:endParaRPr>
          </a:p>
          <a:p>
            <a:pPr lvl="1"/>
            <a:r>
              <a:rPr lang="en-AU" sz="1500" dirty="0">
                <a:hlinkClick r:id="rId3"/>
              </a:rPr>
              <a:t>https://www.topcoder.com/community/data-science/data-science-tutorials/dynamic-programming-from-novice-to-advanced</a:t>
            </a:r>
            <a:r>
              <a:rPr lang="en-AU" sz="1500" dirty="0" smtClean="0">
                <a:hlinkClick r:id="rId3"/>
              </a:rPr>
              <a:t>/</a:t>
            </a:r>
            <a:endParaRPr lang="en-AU" sz="1500" dirty="0" smtClean="0"/>
          </a:p>
          <a:p>
            <a:pPr lvl="1"/>
            <a:r>
              <a:rPr lang="en-AU" sz="1500" dirty="0">
                <a:hlinkClick r:id="rId4"/>
              </a:rPr>
              <a:t>http://</a:t>
            </a:r>
            <a:r>
              <a:rPr lang="en-AU" sz="1500" dirty="0" smtClean="0">
                <a:hlinkClick r:id="rId4"/>
              </a:rPr>
              <a:t>weaklearner.com/problems/search/dp</a:t>
            </a:r>
            <a:endParaRPr lang="en-AU" sz="1500" dirty="0" smtClean="0"/>
          </a:p>
          <a:p>
            <a:pPr marL="0" indent="0">
              <a:buNone/>
            </a:pPr>
            <a:endParaRPr lang="en-AU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 smtClean="0">
                <a:solidFill>
                  <a:srgbClr val="FF0000"/>
                </a:solidFill>
              </a:rPr>
              <a:t>Coming Up Next</a:t>
            </a:r>
            <a:endParaRPr lang="en-AU" sz="2000" dirty="0"/>
          </a:p>
          <a:p>
            <a:r>
              <a:rPr lang="en-AU" sz="2000" dirty="0" smtClean="0"/>
              <a:t>Hashing, Binary Search Tree, AVL Tree</a:t>
            </a:r>
          </a:p>
        </p:txBody>
      </p:sp>
    </p:spTree>
    <p:extLst>
      <p:ext uri="{BB962C8B-B14F-4D97-AF65-F5344CB8AC3E}">
        <p14:creationId xmlns:p14="http://schemas.microsoft.com/office/powerpoint/2010/main" val="2059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Overview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Dynamic Programming Paradigm</a:t>
            </a:r>
          </a:p>
          <a:p>
            <a:pPr lvl="1"/>
            <a:r>
              <a:rPr lang="en-AU" dirty="0"/>
              <a:t>Fibonacci numbers</a:t>
            </a:r>
          </a:p>
          <a:p>
            <a:pPr lvl="1"/>
            <a:r>
              <a:rPr lang="en-AU" dirty="0"/>
              <a:t>Coins change</a:t>
            </a:r>
          </a:p>
          <a:p>
            <a:pPr lvl="1"/>
            <a:r>
              <a:rPr lang="en-AU" dirty="0"/>
              <a:t>Subset sum</a:t>
            </a:r>
          </a:p>
          <a:p>
            <a:pPr lvl="1"/>
            <a:r>
              <a:rPr lang="en-AU" dirty="0"/>
              <a:t>Edit </a:t>
            </a:r>
            <a:r>
              <a:rPr lang="en-AU" dirty="0" smtClean="0"/>
              <a:t>distance</a:t>
            </a:r>
          </a:p>
          <a:p>
            <a:r>
              <a:rPr lang="en-AU" dirty="0" smtClean="0"/>
              <a:t>Hirschberg’s Algorithm (A beautiful combination of Dynamic Programming and Divide and Conquer)</a:t>
            </a:r>
            <a:endParaRPr lang="en-AU" dirty="0"/>
          </a:p>
          <a:p>
            <a:endParaRPr lang="en-AU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6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Recommended Reading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7448" cy="4572000"/>
          </a:xfrm>
        </p:spPr>
        <p:txBody>
          <a:bodyPr>
            <a:normAutofit lnSpcReduction="10000"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Weiss 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“Data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Structures and Algorithm Analysis" (Pages 462-466.)</a:t>
            </a:r>
          </a:p>
          <a:p>
            <a:r>
              <a:rPr lang="en-AU" sz="2400" dirty="0">
                <a:solidFill>
                  <a:srgbClr val="00B050"/>
                </a:solidFill>
                <a:latin typeface="CMSS10"/>
              </a:rPr>
              <a:t>Edit Distance Problem: </a:t>
            </a:r>
            <a:r>
              <a:rPr lang="en-AU" sz="2400" dirty="0" smtClean="0">
                <a:solidFill>
                  <a:srgbClr val="0000FF"/>
                </a:solidFill>
                <a:latin typeface="txtt"/>
                <a:hlinkClick r:id="rId2"/>
              </a:rPr>
              <a:t>http</a:t>
            </a:r>
            <a:r>
              <a:rPr lang="en-AU" sz="2400" dirty="0">
                <a:solidFill>
                  <a:srgbClr val="0000FF"/>
                </a:solidFill>
                <a:latin typeface="txtt"/>
                <a:hlinkClick r:id="rId2"/>
              </a:rPr>
              <a:t>://www.csse.monash.edu.au</a:t>
            </a:r>
            <a:r>
              <a:rPr lang="en-AU" sz="2400" dirty="0" smtClean="0">
                <a:solidFill>
                  <a:srgbClr val="0000FF"/>
                </a:solidFill>
                <a:latin typeface="txtt"/>
                <a:hlinkClick r:id="rId2"/>
              </a:rPr>
              <a:t>/~</a:t>
            </a:r>
            <a:r>
              <a:rPr lang="en-AU" sz="2400" dirty="0">
                <a:solidFill>
                  <a:srgbClr val="0000FF"/>
                </a:solidFill>
                <a:latin typeface="txtt"/>
                <a:hlinkClick r:id="rId2"/>
              </a:rPr>
              <a:t>lloyd/tildeAlgDS/Dynamic/Edit</a:t>
            </a:r>
            <a:r>
              <a:rPr lang="en-AU" sz="2400" dirty="0" smtClean="0">
                <a:solidFill>
                  <a:srgbClr val="0000FF"/>
                </a:solidFill>
                <a:latin typeface="txtt"/>
                <a:hlinkClick r:id="rId2"/>
              </a:rPr>
              <a:t>/</a:t>
            </a:r>
            <a:endParaRPr lang="en-AU" sz="2400" dirty="0">
              <a:solidFill>
                <a:srgbClr val="0000FF"/>
              </a:solidFill>
              <a:latin typeface="txtt"/>
            </a:endParaRPr>
          </a:p>
          <a:p>
            <a:r>
              <a:rPr lang="en-AU" sz="2400" dirty="0">
                <a:solidFill>
                  <a:srgbClr val="00B050"/>
                </a:solidFill>
                <a:latin typeface="CMSS10"/>
              </a:rPr>
              <a:t>Dynamic Programming: </a:t>
            </a:r>
            <a:r>
              <a:rPr lang="en-AU" sz="2400" dirty="0">
                <a:solidFill>
                  <a:srgbClr val="0000FF"/>
                </a:solidFill>
                <a:latin typeface="txtt"/>
                <a:hlinkClick r:id="rId3"/>
              </a:rPr>
              <a:t>http</a:t>
            </a:r>
            <a:r>
              <a:rPr lang="en-AU" sz="2400" dirty="0" smtClean="0">
                <a:solidFill>
                  <a:srgbClr val="0000FF"/>
                </a:solidFill>
                <a:latin typeface="txtt"/>
                <a:hlinkClick r:id="rId3"/>
              </a:rPr>
              <a:t>://</a:t>
            </a:r>
            <a:r>
              <a:rPr lang="en-AU" sz="2400" dirty="0">
                <a:solidFill>
                  <a:srgbClr val="0000FF"/>
                </a:solidFill>
                <a:latin typeface="txtt"/>
                <a:hlinkClick r:id="rId3"/>
              </a:rPr>
              <a:t>www.csse.monash.edu.au/~lloyd/tildeAlgDS/Dynamic</a:t>
            </a:r>
            <a:r>
              <a:rPr lang="en-AU" sz="2400" dirty="0" smtClean="0">
                <a:solidFill>
                  <a:srgbClr val="0000FF"/>
                </a:solidFill>
                <a:latin typeface="txtt"/>
                <a:hlinkClick r:id="rId3"/>
              </a:rPr>
              <a:t>/</a:t>
            </a:r>
            <a:endParaRPr lang="en-AU" sz="2400" dirty="0" smtClean="0">
              <a:solidFill>
                <a:srgbClr val="0000FF"/>
              </a:solidFill>
              <a:latin typeface="txtt"/>
            </a:endParaRPr>
          </a:p>
          <a:p>
            <a:r>
              <a:rPr lang="en-AU" sz="2400" dirty="0">
                <a:solidFill>
                  <a:srgbClr val="00B050"/>
                </a:solidFill>
              </a:rPr>
              <a:t>Hirschberg's algorithm</a:t>
            </a:r>
            <a:r>
              <a:rPr lang="en-AU" sz="2400" dirty="0" smtClean="0"/>
              <a:t>: </a:t>
            </a:r>
            <a:r>
              <a:rPr lang="en-AU" sz="2400" dirty="0"/>
              <a:t> </a:t>
            </a:r>
            <a:r>
              <a:rPr lang="en-AU" sz="2400" dirty="0">
                <a:hlinkClick r:id="rId4"/>
              </a:rPr>
              <a:t>http://www.csse.monash.edu.au/courseware/cse2304/2006/08hirsch.shtml</a:t>
            </a:r>
            <a:endParaRPr lang="en-AU" sz="2400" dirty="0"/>
          </a:p>
          <a:p>
            <a:r>
              <a:rPr lang="en-AU" sz="2400" dirty="0" smtClean="0">
                <a:solidFill>
                  <a:srgbClr val="00B050"/>
                </a:solidFill>
                <a:latin typeface="txtt"/>
              </a:rPr>
              <a:t>Practice</a:t>
            </a:r>
            <a:r>
              <a:rPr lang="en-AU" sz="2400" dirty="0">
                <a:solidFill>
                  <a:srgbClr val="00B050"/>
                </a:solidFill>
                <a:latin typeface="txtt"/>
              </a:rPr>
              <a:t>: </a:t>
            </a:r>
            <a:r>
              <a:rPr lang="en-AU" sz="2400" dirty="0">
                <a:solidFill>
                  <a:srgbClr val="0000FF"/>
                </a:solidFill>
                <a:latin typeface="txtt"/>
                <a:hlinkClick r:id="rId5"/>
              </a:rPr>
              <a:t>http://www.geeksforgeeks.org/tag/dynamic-programming</a:t>
            </a:r>
            <a:r>
              <a:rPr lang="en-AU" sz="2400" dirty="0" smtClean="0">
                <a:solidFill>
                  <a:srgbClr val="0000FF"/>
                </a:solidFill>
                <a:latin typeface="txtt"/>
                <a:hlinkClick r:id="rId5"/>
              </a:rPr>
              <a:t>/</a:t>
            </a:r>
            <a:endParaRPr lang="en-AU" sz="2400" dirty="0" smtClean="0">
              <a:solidFill>
                <a:srgbClr val="0000FF"/>
              </a:solidFill>
              <a:latin typeface="txtt"/>
            </a:endParaRPr>
          </a:p>
          <a:p>
            <a:endParaRPr lang="en-AU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6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Dynamic Programming Paradigm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7448" cy="4572000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A powerful optimization technique in computer science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Applicable to a wide-variety of problems that exhibit 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certain properties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.</a:t>
            </a:r>
          </a:p>
          <a:p>
            <a:endParaRPr lang="en-AU" sz="2400" dirty="0" smtClean="0">
              <a:solidFill>
                <a:srgbClr val="000000"/>
              </a:solidFill>
              <a:latin typeface="CMSS10"/>
            </a:endParaRPr>
          </a:p>
          <a:p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The term Dynamic Programming was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coined by Richard Bellman in 1940s </a:t>
            </a:r>
            <a:r>
              <a:rPr lang="en-AU" sz="2400" dirty="0">
                <a:solidFill>
                  <a:srgbClr val="0000FF"/>
                </a:solidFill>
                <a:latin typeface="CMSS10"/>
              </a:rPr>
              <a:t>to describe the process of </a:t>
            </a:r>
            <a:r>
              <a:rPr lang="en-AU" sz="2400" dirty="0" smtClean="0">
                <a:solidFill>
                  <a:srgbClr val="0000FF"/>
                </a:solidFill>
                <a:latin typeface="CMSS10"/>
              </a:rPr>
              <a:t>solving problems </a:t>
            </a:r>
            <a:r>
              <a:rPr lang="en-AU" sz="2400" dirty="0">
                <a:solidFill>
                  <a:srgbClr val="0000FF"/>
                </a:solidFill>
                <a:latin typeface="CMSS10"/>
              </a:rPr>
              <a:t>where one needs to </a:t>
            </a:r>
            <a:r>
              <a:rPr lang="en-AU" sz="2400" dirty="0" smtClean="0">
                <a:solidFill>
                  <a:srgbClr val="0000FF"/>
                </a:solidFill>
                <a:latin typeface="CMSS10"/>
              </a:rPr>
              <a:t>find </a:t>
            </a:r>
            <a:r>
              <a:rPr lang="en-AU" sz="2400" dirty="0">
                <a:solidFill>
                  <a:srgbClr val="0000FF"/>
                </a:solidFill>
                <a:latin typeface="CMSS10"/>
              </a:rPr>
              <a:t>the best decisions one after another</a:t>
            </a:r>
            <a:endParaRPr lang="en-AU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0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Core Idea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7448" cy="4572000"/>
          </a:xfrm>
        </p:spPr>
        <p:txBody>
          <a:bodyPr>
            <a:normAutofit/>
          </a:bodyPr>
          <a:lstStyle/>
          <a:p>
            <a:r>
              <a:rPr lang="en-AU" sz="2400" dirty="0">
                <a:latin typeface="CMSS10"/>
              </a:rPr>
              <a:t>Divide a complicated problem by breaking it down into </a:t>
            </a:r>
            <a:r>
              <a:rPr lang="en-AU" sz="2400" dirty="0" smtClean="0">
                <a:latin typeface="CMSS10"/>
              </a:rPr>
              <a:t>simpler </a:t>
            </a:r>
            <a:r>
              <a:rPr lang="en-AU" sz="2400" dirty="0" err="1" smtClean="0">
                <a:latin typeface="CMSS10"/>
              </a:rPr>
              <a:t>subproblems</a:t>
            </a:r>
            <a:r>
              <a:rPr lang="en-AU" sz="2400" dirty="0" smtClean="0">
                <a:latin typeface="CMSS10"/>
              </a:rPr>
              <a:t> </a:t>
            </a:r>
            <a:r>
              <a:rPr lang="en-AU" sz="2400" dirty="0">
                <a:latin typeface="CMSS10"/>
              </a:rPr>
              <a:t>in a recursive manner and solve </a:t>
            </a:r>
            <a:r>
              <a:rPr lang="en-AU" sz="2400" dirty="0" smtClean="0">
                <a:latin typeface="CMSS10"/>
              </a:rPr>
              <a:t>these.</a:t>
            </a:r>
          </a:p>
          <a:p>
            <a:r>
              <a:rPr lang="en-AU" sz="2400" dirty="0">
                <a:solidFill>
                  <a:srgbClr val="FF0000"/>
                </a:solidFill>
                <a:latin typeface="CMSS10"/>
              </a:rPr>
              <a:t>Question: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But how does this 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differ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from `Divide and Conquer' approach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?</a:t>
            </a:r>
          </a:p>
          <a:p>
            <a:r>
              <a:rPr lang="en-AU" sz="2400" dirty="0" err="1" smtClean="0">
                <a:solidFill>
                  <a:srgbClr val="000000"/>
                </a:solidFill>
                <a:latin typeface="CMSS10"/>
              </a:rPr>
              <a:t>Subproblems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 are </a:t>
            </a:r>
            <a:r>
              <a:rPr lang="en-AU" sz="2400" dirty="0" smtClean="0">
                <a:solidFill>
                  <a:srgbClr val="00B050"/>
                </a:solidFill>
                <a:latin typeface="CMSS10"/>
              </a:rPr>
              <a:t>overlapping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 (in contrast to </a:t>
            </a:r>
            <a:r>
              <a:rPr lang="en-AU" sz="2400" dirty="0" smtClean="0">
                <a:solidFill>
                  <a:srgbClr val="FF0000"/>
                </a:solidFill>
                <a:latin typeface="CMSS10"/>
              </a:rPr>
              <a:t>independent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2400" dirty="0" err="1" smtClean="0">
                <a:solidFill>
                  <a:srgbClr val="000000"/>
                </a:solidFill>
                <a:latin typeface="CMSS10"/>
              </a:rPr>
              <a:t>subproblems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 in Divide and Conquer)</a:t>
            </a:r>
          </a:p>
          <a:p>
            <a:pPr lvl="1"/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Identify the </a:t>
            </a:r>
            <a:r>
              <a:rPr lang="en-AU" sz="1900" dirty="0" smtClean="0">
                <a:solidFill>
                  <a:srgbClr val="FF0000"/>
                </a:solidFill>
                <a:latin typeface="CMSS10"/>
              </a:rPr>
              <a:t>overlapping</a:t>
            </a: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1900" dirty="0" err="1" smtClean="0">
                <a:solidFill>
                  <a:srgbClr val="000000"/>
                </a:solidFill>
                <a:latin typeface="CMSS10"/>
              </a:rPr>
              <a:t>subproblems</a:t>
            </a:r>
            <a:endParaRPr lang="en-AU" sz="1900" dirty="0" smtClean="0">
              <a:solidFill>
                <a:srgbClr val="000000"/>
              </a:solidFill>
              <a:latin typeface="CMSS10"/>
            </a:endParaRPr>
          </a:p>
          <a:p>
            <a:pPr lvl="1"/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Solve the smaller </a:t>
            </a:r>
            <a:r>
              <a:rPr lang="en-AU" sz="1900" dirty="0" err="1" smtClean="0">
                <a:solidFill>
                  <a:srgbClr val="000000"/>
                </a:solidFill>
                <a:latin typeface="CMSS10"/>
              </a:rPr>
              <a:t>subproblems</a:t>
            </a: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 and </a:t>
            </a:r>
            <a:r>
              <a:rPr lang="en-AU" sz="1900" b="1" u="sng" dirty="0" err="1" smtClean="0">
                <a:solidFill>
                  <a:srgbClr val="FF0000"/>
                </a:solidFill>
                <a:latin typeface="CMSS10"/>
              </a:rPr>
              <a:t>memoize</a:t>
            </a: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 the solutions</a:t>
            </a:r>
          </a:p>
          <a:p>
            <a:pPr lvl="1"/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use the </a:t>
            </a:r>
            <a:r>
              <a:rPr lang="en-AU" sz="1900" dirty="0" err="1" smtClean="0">
                <a:solidFill>
                  <a:srgbClr val="FF0000"/>
                </a:solidFill>
                <a:latin typeface="CMSS10"/>
              </a:rPr>
              <a:t>memoized</a:t>
            </a: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 solutions of </a:t>
            </a:r>
            <a:r>
              <a:rPr lang="en-AU" sz="1900" dirty="0" err="1" smtClean="0">
                <a:solidFill>
                  <a:srgbClr val="000000"/>
                </a:solidFill>
                <a:latin typeface="CMSS10"/>
              </a:rPr>
              <a:t>subproblems</a:t>
            </a: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 to gradually build solution for the original problem</a:t>
            </a:r>
          </a:p>
          <a:p>
            <a:endParaRPr lang="en-AU" sz="24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N</a:t>
            </a:r>
            <a:r>
              <a:rPr lang="en-AU" dirty="0" smtClean="0">
                <a:latin typeface="Arial Black" panose="020B0A04020102020204" pitchFamily="34" charset="0"/>
              </a:rPr>
              <a:t>-</a:t>
            </a:r>
            <a:r>
              <a:rPr lang="en-AU" dirty="0" err="1" smtClean="0">
                <a:latin typeface="Arial Black" panose="020B0A04020102020204" pitchFamily="34" charset="0"/>
              </a:rPr>
              <a:t>th</a:t>
            </a:r>
            <a:r>
              <a:rPr lang="en-AU" dirty="0" smtClean="0">
                <a:latin typeface="Arial Black" panose="020B0A04020102020204" pitchFamily="34" charset="0"/>
              </a:rPr>
              <a:t> Fibonacci Number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Lec-4: Dynamic Programming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5029200" cy="182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fib</a:t>
            </a:r>
            <a:r>
              <a:rPr lang="en-AU" sz="1800" b="1" dirty="0" smtClean="0">
                <a:solidFill>
                  <a:srgbClr val="FF0000"/>
                </a:solidFill>
                <a:highlight>
                  <a:srgbClr val="FFFFFF"/>
                </a:highlight>
              </a:rPr>
              <a:t>(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N</a:t>
            </a:r>
            <a:r>
              <a:rPr lang="en-AU" sz="1800" b="1" dirty="0" smtClean="0">
                <a:solidFill>
                  <a:srgbClr val="FF000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marL="36000" indent="-360000" defTabSz="360000">
              <a:buNone/>
            </a:pP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if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or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36000" indent="-360000" defTabSz="360000">
              <a:buNone/>
            </a:pP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	return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N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36000" indent="-360000" defTabSz="360000">
              <a:buNone/>
            </a:pP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else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36000" indent="-360000" defTabSz="360000">
              <a:buNone/>
            </a:pPr>
            <a:r>
              <a:rPr lang="it-IT" sz="1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	return</a:t>
            </a:r>
            <a:r>
              <a:rPr lang="it-IT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fib</a:t>
            </a:r>
            <a:r>
              <a:rPr lang="it-IT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(N</a:t>
            </a:r>
            <a:r>
              <a:rPr lang="it-IT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fib</a:t>
            </a:r>
            <a:r>
              <a:rPr lang="it-IT" sz="1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(N</a:t>
            </a:r>
            <a:r>
              <a:rPr lang="it-IT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8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t-IT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AU" sz="2400" dirty="0" smtClean="0">
              <a:solidFill>
                <a:srgbClr val="00B0F0"/>
              </a:solidFill>
              <a:latin typeface="CG Times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343400" y="2895600"/>
            <a:ext cx="671979" cy="506323"/>
            <a:chOff x="3641566" y="2008277"/>
            <a:chExt cx="671979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41566" y="208228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F(6)</a:t>
              </a:r>
              <a:endParaRPr lang="en-AU" dirty="0"/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2983417" y="33277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4867808" y="33277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604621" y="3630523"/>
            <a:ext cx="671979" cy="506323"/>
            <a:chOff x="3602654" y="2008277"/>
            <a:chExt cx="671979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02654" y="208228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F(5)</a:t>
              </a:r>
              <a:endParaRPr lang="en-AU" dirty="0"/>
            </a:p>
          </p:txBody>
        </p:sp>
      </p:grpSp>
      <p:cxnSp>
        <p:nvCxnSpPr>
          <p:cNvPr id="13" name="Straight Connector 12"/>
          <p:cNvCxnSpPr>
            <a:stCxn id="11" idx="3"/>
            <a:endCxn id="16" idx="0"/>
          </p:cNvCxnSpPr>
          <p:nvPr/>
        </p:nvCxnSpPr>
        <p:spPr>
          <a:xfrm flipH="1">
            <a:off x="1851311" y="40626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22" idx="0"/>
          </p:cNvCxnSpPr>
          <p:nvPr/>
        </p:nvCxnSpPr>
        <p:spPr>
          <a:xfrm>
            <a:off x="3198349" y="4046856"/>
            <a:ext cx="839381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524000" y="4497648"/>
            <a:ext cx="607859" cy="506323"/>
            <a:chOff x="3659651" y="2008277"/>
            <a:chExt cx="607859" cy="506323"/>
          </a:xfrm>
          <a:solidFill>
            <a:schemeClr val="bg2"/>
          </a:solidFill>
        </p:grpSpPr>
        <p:sp>
          <p:nvSpPr>
            <p:cNvPr id="16" name="Oval 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59651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F(4)</a:t>
              </a:r>
              <a:endParaRPr lang="en-AU" dirty="0"/>
            </a:p>
          </p:txBody>
        </p:sp>
      </p:grpSp>
      <p:cxnSp>
        <p:nvCxnSpPr>
          <p:cNvPr id="18" name="Straight Connector 17"/>
          <p:cNvCxnSpPr>
            <a:stCxn id="16" idx="3"/>
          </p:cNvCxnSpPr>
          <p:nvPr/>
        </p:nvCxnSpPr>
        <p:spPr>
          <a:xfrm flipH="1">
            <a:off x="1227869" y="49298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09353" y="49185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733800" y="4469877"/>
            <a:ext cx="607859" cy="506323"/>
            <a:chOff x="3662746" y="2008277"/>
            <a:chExt cx="607859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62746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F(3)</a:t>
              </a:r>
              <a:endParaRPr lang="en-AU" dirty="0"/>
            </a:p>
          </p:txBody>
        </p:sp>
      </p:grpSp>
      <p:cxnSp>
        <p:nvCxnSpPr>
          <p:cNvPr id="23" name="Straight Connector 22"/>
          <p:cNvCxnSpPr>
            <a:stCxn id="21" idx="3"/>
            <a:endCxn id="34" idx="0"/>
          </p:cNvCxnSpPr>
          <p:nvPr/>
        </p:nvCxnSpPr>
        <p:spPr>
          <a:xfrm flipH="1">
            <a:off x="3429465" y="49020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  <a:endCxn id="31" idx="0"/>
          </p:cNvCxnSpPr>
          <p:nvPr/>
        </p:nvCxnSpPr>
        <p:spPr>
          <a:xfrm>
            <a:off x="4237028" y="4902051"/>
            <a:ext cx="382819" cy="382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402541" y="3630523"/>
            <a:ext cx="607859" cy="506323"/>
            <a:chOff x="3694945" y="2008277"/>
            <a:chExt cx="607859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94945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F(4)</a:t>
              </a:r>
              <a:endParaRPr lang="en-AU" dirty="0"/>
            </a:p>
          </p:txBody>
        </p:sp>
      </p:grpSp>
      <p:cxnSp>
        <p:nvCxnSpPr>
          <p:cNvPr id="28" name="Straight Connector 27"/>
          <p:cNvCxnSpPr>
            <a:stCxn id="26" idx="3"/>
            <a:endCxn id="43" idx="0"/>
          </p:cNvCxnSpPr>
          <p:nvPr/>
        </p:nvCxnSpPr>
        <p:spPr>
          <a:xfrm flipH="1">
            <a:off x="5944065" y="40626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47" idx="0"/>
          </p:cNvCxnSpPr>
          <p:nvPr/>
        </p:nvCxnSpPr>
        <p:spPr>
          <a:xfrm>
            <a:off x="6823208" y="4046856"/>
            <a:ext cx="797663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345141" y="5284877"/>
            <a:ext cx="607859" cy="506323"/>
            <a:chOff x="3712256" y="2008277"/>
            <a:chExt cx="607859" cy="506323"/>
          </a:xfrm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12256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F(1)</a:t>
              </a:r>
              <a:endParaRPr lang="en-AU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124200" y="5308771"/>
            <a:ext cx="607859" cy="506323"/>
            <a:chOff x="3681697" y="2008277"/>
            <a:chExt cx="607859" cy="506323"/>
          </a:xfrm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681697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F(2)</a:t>
              </a:r>
              <a:endParaRPr lang="en-AU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135341" y="5308771"/>
            <a:ext cx="607859" cy="506323"/>
            <a:chOff x="3710515" y="2008277"/>
            <a:chExt cx="607859" cy="506323"/>
          </a:xfrm>
        </p:grpSpPr>
        <p:sp>
          <p:nvSpPr>
            <p:cNvPr id="37" name="Oval 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10515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F(2)</a:t>
              </a:r>
              <a:endParaRPr lang="en-AU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14400" y="5335848"/>
            <a:ext cx="607859" cy="506323"/>
            <a:chOff x="3681697" y="2008277"/>
            <a:chExt cx="607859" cy="506323"/>
          </a:xfrm>
          <a:solidFill>
            <a:srgbClr val="92D050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681697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F(3)</a:t>
              </a:r>
              <a:endParaRPr lang="en-AU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638800" y="4470571"/>
            <a:ext cx="607859" cy="506323"/>
            <a:chOff x="3681697" y="2008277"/>
            <a:chExt cx="607859" cy="506323"/>
          </a:xfrm>
        </p:grpSpPr>
        <p:sp>
          <p:nvSpPr>
            <p:cNvPr id="43" name="Oval 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81697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F(3)</a:t>
              </a:r>
              <a:endParaRPr lang="en-AU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316941" y="4470571"/>
            <a:ext cx="607859" cy="506323"/>
            <a:chOff x="3710515" y="2008277"/>
            <a:chExt cx="607859" cy="506323"/>
          </a:xfrm>
        </p:grpSpPr>
        <p:sp>
          <p:nvSpPr>
            <p:cNvPr id="46" name="Oval 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10515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F(2)</a:t>
              </a:r>
              <a:endParaRPr lang="en-AU" dirty="0"/>
            </a:p>
          </p:txBody>
        </p:sp>
      </p:grpSp>
      <p:cxnSp>
        <p:nvCxnSpPr>
          <p:cNvPr id="60" name="Straight Connector 59"/>
          <p:cNvCxnSpPr>
            <a:endCxn id="66" idx="0"/>
          </p:cNvCxnSpPr>
          <p:nvPr/>
        </p:nvCxnSpPr>
        <p:spPr>
          <a:xfrm flipH="1">
            <a:off x="5258265" y="4876800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63" idx="0"/>
          </p:cNvCxnSpPr>
          <p:nvPr/>
        </p:nvCxnSpPr>
        <p:spPr>
          <a:xfrm>
            <a:off x="6065828" y="4876800"/>
            <a:ext cx="382819" cy="382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173941" y="5259626"/>
            <a:ext cx="607859" cy="506323"/>
            <a:chOff x="3712256" y="2008277"/>
            <a:chExt cx="607859" cy="506323"/>
          </a:xfrm>
        </p:grpSpPr>
        <p:sp>
          <p:nvSpPr>
            <p:cNvPr id="63" name="Oval 6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12256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F(1)</a:t>
              </a:r>
              <a:endParaRPr lang="en-AU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953000" y="5283520"/>
            <a:ext cx="607859" cy="506323"/>
            <a:chOff x="3681697" y="2008277"/>
            <a:chExt cx="607859" cy="506323"/>
          </a:xfrm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81697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F(2)</a:t>
              </a:r>
              <a:endParaRPr lang="en-AU" dirty="0"/>
            </a:p>
          </p:txBody>
        </p:sp>
      </p:grpSp>
      <p:cxnSp>
        <p:nvCxnSpPr>
          <p:cNvPr id="68" name="Straight Connector 67"/>
          <p:cNvCxnSpPr>
            <a:stCxn id="46" idx="3"/>
            <a:endCxn id="74" idx="0"/>
          </p:cNvCxnSpPr>
          <p:nvPr/>
        </p:nvCxnSpPr>
        <p:spPr>
          <a:xfrm flipH="1">
            <a:off x="7010865" y="4902745"/>
            <a:ext cx="403510" cy="304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71" idx="0"/>
          </p:cNvCxnSpPr>
          <p:nvPr/>
        </p:nvCxnSpPr>
        <p:spPr>
          <a:xfrm>
            <a:off x="7818428" y="4876800"/>
            <a:ext cx="382819" cy="306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7924800" y="5183426"/>
            <a:ext cx="607859" cy="506323"/>
            <a:chOff x="3710515" y="2008277"/>
            <a:chExt cx="607859" cy="506323"/>
          </a:xfrm>
        </p:grpSpPr>
        <p:sp>
          <p:nvSpPr>
            <p:cNvPr id="71" name="Oval 7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10515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F(0)</a:t>
              </a:r>
              <a:endParaRPr lang="en-AU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705600" y="5207320"/>
            <a:ext cx="607859" cy="506323"/>
            <a:chOff x="3681697" y="2008277"/>
            <a:chExt cx="607859" cy="506323"/>
          </a:xfrm>
        </p:grpSpPr>
        <p:sp>
          <p:nvSpPr>
            <p:cNvPr id="74" name="Oval 7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81697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F(1)</a:t>
              </a:r>
              <a:endParaRPr lang="en-AU" dirty="0"/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609600" y="5752110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2050143" y="5702965"/>
            <a:ext cx="222216" cy="69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3124200" y="5733696"/>
            <a:ext cx="159231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541983" y="5753368"/>
            <a:ext cx="267933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618039" y="5728216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396932" y="5758897"/>
            <a:ext cx="275366" cy="639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28600" y="3401923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 smtClean="0">
                <a:solidFill>
                  <a:srgbClr val="FF0000"/>
                </a:solidFill>
              </a:rPr>
              <a:t>Recursion tree for n = 6</a:t>
            </a:r>
            <a:endParaRPr lang="en-AU" u="sng" dirty="0">
              <a:solidFill>
                <a:srgbClr val="FF0000"/>
              </a:solidFill>
            </a:endParaRPr>
          </a:p>
        </p:txBody>
      </p:sp>
      <p:sp>
        <p:nvSpPr>
          <p:cNvPr id="90" name="Content Placeholder 3"/>
          <p:cNvSpPr txBox="1">
            <a:spLocks/>
          </p:cNvSpPr>
          <p:nvPr/>
        </p:nvSpPr>
        <p:spPr>
          <a:xfrm>
            <a:off x="4688795" y="1115923"/>
            <a:ext cx="3998005" cy="13986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Time Complexity</a:t>
            </a:r>
          </a:p>
          <a:p>
            <a:pPr marL="0" indent="0">
              <a:buNone/>
            </a:pPr>
            <a:r>
              <a:rPr lang="en-AU" sz="1800" dirty="0" smtClean="0">
                <a:highlight>
                  <a:srgbClr val="FFFFFF"/>
                </a:highlight>
              </a:rPr>
              <a:t>T(1) = b  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// b and c are constants</a:t>
            </a:r>
          </a:p>
          <a:p>
            <a:pPr marL="0" indent="0">
              <a:buNone/>
            </a:pPr>
            <a:r>
              <a:rPr lang="en-AU" sz="1800" dirty="0" smtClean="0">
                <a:highlight>
                  <a:srgbClr val="FFFFFF"/>
                </a:highlight>
              </a:rPr>
              <a:t>T(N) = T(N-1) + T(N-2) + c</a:t>
            </a:r>
          </a:p>
          <a:p>
            <a:pPr marL="0" indent="0">
              <a:buNone/>
            </a:pPr>
            <a:r>
              <a:rPr lang="en-AU" sz="1800" dirty="0" smtClean="0">
                <a:highlight>
                  <a:srgbClr val="FFFFFF"/>
                </a:highlight>
              </a:rPr>
              <a:t>= O(2</a:t>
            </a:r>
            <a:r>
              <a:rPr lang="en-AU" sz="1800" normalizeH="1" baseline="30000" dirty="0" smtClean="0">
                <a:highlight>
                  <a:srgbClr val="FFFFFF"/>
                </a:highlight>
              </a:rPr>
              <a:t>N</a:t>
            </a:r>
            <a:r>
              <a:rPr lang="en-AU" sz="1800" dirty="0" smtClean="0">
                <a:highlight>
                  <a:srgbClr val="FFFFFF"/>
                </a:highlight>
              </a:rPr>
              <a:t>)</a:t>
            </a:r>
          </a:p>
          <a:p>
            <a:pPr lvl="1"/>
            <a:endParaRPr lang="en-AU" sz="1300" dirty="0" smtClean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 smtClean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609600" y="4295718"/>
            <a:ext cx="2379328" cy="2121092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ounded Rectangle 95"/>
          <p:cNvSpPr/>
          <p:nvPr/>
        </p:nvSpPr>
        <p:spPr>
          <a:xfrm>
            <a:off x="5005103" y="3422457"/>
            <a:ext cx="3527556" cy="2662001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7" name="Straight Connector 96"/>
          <p:cNvCxnSpPr/>
          <p:nvPr/>
        </p:nvCxnSpPr>
        <p:spPr>
          <a:xfrm>
            <a:off x="5381749" y="5784099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688795" y="5752108"/>
            <a:ext cx="485816" cy="646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457200" y="5105410"/>
            <a:ext cx="1494464" cy="1463799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Rounded Rectangle 100"/>
          <p:cNvSpPr/>
          <p:nvPr/>
        </p:nvSpPr>
        <p:spPr>
          <a:xfrm>
            <a:off x="2988928" y="4345430"/>
            <a:ext cx="1964072" cy="1997082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Rounded Rectangle 101"/>
          <p:cNvSpPr/>
          <p:nvPr/>
        </p:nvSpPr>
        <p:spPr>
          <a:xfrm>
            <a:off x="4873008" y="4443558"/>
            <a:ext cx="1884695" cy="1997082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Content Placeholder 3"/>
          <p:cNvSpPr txBox="1">
            <a:spLocks/>
          </p:cNvSpPr>
          <p:nvPr/>
        </p:nvSpPr>
        <p:spPr>
          <a:xfrm>
            <a:off x="5638800" y="2822396"/>
            <a:ext cx="3087417" cy="3318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Can we </a:t>
            </a:r>
            <a:r>
              <a:rPr lang="en-AU" sz="180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memoize</a:t>
            </a: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?</a:t>
            </a: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64018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 animBg="1"/>
      <p:bldP spid="95" grpId="0" animBg="1"/>
      <p:bldP spid="95" grpId="1" animBg="1"/>
      <p:bldP spid="96" grpId="0" animBg="1"/>
      <p:bldP spid="96" grpId="1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926594" cy="758952"/>
          </a:xfrm>
        </p:spPr>
        <p:txBody>
          <a:bodyPr>
            <a:normAutofit fontScale="90000"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N-</a:t>
            </a:r>
            <a:r>
              <a:rPr lang="en-AU" dirty="0" err="1" smtClean="0">
                <a:latin typeface="Arial Black" panose="020B0A04020102020204" pitchFamily="34" charset="0"/>
              </a:rPr>
              <a:t>th</a:t>
            </a:r>
            <a:r>
              <a:rPr lang="en-AU" dirty="0" smtClean="0">
                <a:latin typeface="Arial Black" panose="020B0A04020102020204" pitchFamily="34" charset="0"/>
              </a:rPr>
              <a:t> Fibonacci Number with </a:t>
            </a:r>
            <a:r>
              <a:rPr lang="en-AU" dirty="0" err="1" smtClean="0">
                <a:latin typeface="Arial Black" panose="020B0A04020102020204" pitchFamily="34" charset="0"/>
              </a:rPr>
              <a:t>Memoization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5029200" cy="182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// 0</a:t>
            </a:r>
            <a:r>
              <a:rPr lang="en-AU" sz="1400" baseline="300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th</a:t>
            </a:r>
            <a:r>
              <a:rPr lang="en-AU" sz="14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 Fibonacci number</a:t>
            </a:r>
            <a:endParaRPr lang="en-AU" sz="14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1 </a:t>
            </a:r>
            <a:r>
              <a:rPr lang="en-AU" sz="14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 // 1</a:t>
            </a:r>
            <a:r>
              <a:rPr lang="en-AU" sz="1400" baseline="300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st</a:t>
            </a:r>
            <a:r>
              <a:rPr lang="en-AU" sz="14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 Fibonacci number</a:t>
            </a:r>
            <a:endParaRPr lang="en-AU" sz="14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to </a:t>
            </a:r>
            <a:r>
              <a:rPr lang="en-AU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memo</a:t>
            </a:r>
            <a:r>
              <a:rPr lang="en-AU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i</a:t>
            </a:r>
            <a:r>
              <a:rPr lang="en-AU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AU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endParaRPr lang="en-AU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400" b="1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fibDP</a:t>
            </a:r>
            <a:r>
              <a:rPr lang="en-AU" sz="1400" b="1" dirty="0" smtClean="0">
                <a:solidFill>
                  <a:srgbClr val="FF0000"/>
                </a:solidFill>
                <a:highlight>
                  <a:srgbClr val="FFFFFF"/>
                </a:highlight>
              </a:rPr>
              <a:t>(n)</a:t>
            </a:r>
            <a:endParaRPr lang="en-AU" sz="1400" b="1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	if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memo</a:t>
            </a:r>
            <a:r>
              <a:rPr lang="en-AU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memo</a:t>
            </a:r>
            <a:r>
              <a:rPr lang="en-AU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	else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memo</a:t>
            </a:r>
            <a:r>
              <a:rPr lang="en-AU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fibDP</a:t>
            </a:r>
            <a:r>
              <a:rPr lang="en-AU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AU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fibDP</a:t>
            </a:r>
            <a:r>
              <a:rPr lang="en-AU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AU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memo</a:t>
            </a:r>
            <a:r>
              <a:rPr lang="en-AU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AU" sz="1400" dirty="0" smtClean="0">
              <a:solidFill>
                <a:srgbClr val="00B0F0"/>
              </a:solidFill>
              <a:latin typeface="CG Times" pitchFamily="18" charset="0"/>
            </a:endParaRPr>
          </a:p>
        </p:txBody>
      </p:sp>
      <p:sp>
        <p:nvSpPr>
          <p:cNvPr id="90" name="Content Placeholder 3"/>
          <p:cNvSpPr txBox="1">
            <a:spLocks/>
          </p:cNvSpPr>
          <p:nvPr/>
        </p:nvSpPr>
        <p:spPr>
          <a:xfrm>
            <a:off x="4688795" y="1115923"/>
            <a:ext cx="3998005" cy="13986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Time Complexity</a:t>
            </a:r>
          </a:p>
          <a:p>
            <a:pPr marL="0" indent="0">
              <a:buNone/>
            </a:pPr>
            <a:r>
              <a:rPr lang="en-AU" sz="1800" dirty="0" smtClean="0">
                <a:highlight>
                  <a:srgbClr val="FFFFFF"/>
                </a:highlight>
              </a:rPr>
              <a:t>calls </a:t>
            </a:r>
            <a:r>
              <a:rPr lang="en-AU" sz="1800" dirty="0" err="1" smtClean="0">
                <a:highlight>
                  <a:srgbClr val="FFFFFF"/>
                </a:highlight>
              </a:rPr>
              <a:t>fibDP</a:t>
            </a:r>
            <a:r>
              <a:rPr lang="en-AU" sz="1800" dirty="0" smtClean="0">
                <a:highlight>
                  <a:srgbClr val="FFFFFF"/>
                </a:highlight>
              </a:rPr>
              <a:t>() roughly 2*N times</a:t>
            </a:r>
          </a:p>
          <a:p>
            <a:pPr marL="0" indent="0">
              <a:buNone/>
            </a:pPr>
            <a:r>
              <a:rPr lang="en-AU" sz="1800" dirty="0" smtClean="0">
                <a:highlight>
                  <a:srgbClr val="FFFFFF"/>
                </a:highlight>
              </a:rPr>
              <a:t>So the complexity is O(N)</a:t>
            </a:r>
          </a:p>
          <a:p>
            <a:pPr lvl="1"/>
            <a:endParaRPr lang="en-AU" sz="1300" dirty="0" smtClean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 smtClean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8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6040"/>
            <a:ext cx="4572000" cy="365760"/>
          </a:xfrm>
        </p:spPr>
        <p:txBody>
          <a:bodyPr/>
          <a:lstStyle/>
          <a:p>
            <a:r>
              <a:rPr lang="en-AU" smtClean="0"/>
              <a:t>FIT2004, S2/2016: Lec-4: Dynamic Programming</a:t>
            </a:r>
            <a:endParaRPr lang="en-US" dirty="0"/>
          </a:p>
        </p:txBody>
      </p:sp>
      <p:cxnSp>
        <p:nvCxnSpPr>
          <p:cNvPr id="86" name="Straight Connector 85"/>
          <p:cNvCxnSpPr/>
          <p:nvPr/>
        </p:nvCxnSpPr>
        <p:spPr>
          <a:xfrm flipH="1">
            <a:off x="3518558" y="3124200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402949" y="3124200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3139762" y="3426949"/>
            <a:ext cx="671979" cy="506323"/>
            <a:chOff x="3602654" y="2008277"/>
            <a:chExt cx="671979" cy="506323"/>
          </a:xfrm>
          <a:solidFill>
            <a:schemeClr val="bg2"/>
          </a:solidFill>
        </p:grpSpPr>
        <p:sp>
          <p:nvSpPr>
            <p:cNvPr id="91" name="Oval 9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602654" y="208228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F(5)</a:t>
              </a:r>
              <a:endParaRPr lang="en-AU" dirty="0"/>
            </a:p>
          </p:txBody>
        </p:sp>
      </p:grpSp>
      <p:cxnSp>
        <p:nvCxnSpPr>
          <p:cNvPr id="93" name="Straight Connector 92"/>
          <p:cNvCxnSpPr>
            <a:stCxn id="91" idx="3"/>
            <a:endCxn id="103" idx="0"/>
          </p:cNvCxnSpPr>
          <p:nvPr/>
        </p:nvCxnSpPr>
        <p:spPr>
          <a:xfrm flipH="1">
            <a:off x="2386452" y="3859123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109" idx="0"/>
          </p:cNvCxnSpPr>
          <p:nvPr/>
        </p:nvCxnSpPr>
        <p:spPr>
          <a:xfrm>
            <a:off x="3733490" y="3843282"/>
            <a:ext cx="839381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2059141" y="4294074"/>
            <a:ext cx="607859" cy="506323"/>
            <a:chOff x="3659651" y="2008277"/>
            <a:chExt cx="607859" cy="506323"/>
          </a:xfrm>
          <a:solidFill>
            <a:schemeClr val="bg2"/>
          </a:solidFill>
        </p:grpSpPr>
        <p:sp>
          <p:nvSpPr>
            <p:cNvPr id="103" name="Oval 10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659651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F(4)</a:t>
              </a:r>
              <a:endParaRPr lang="en-AU" dirty="0"/>
            </a:p>
          </p:txBody>
        </p:sp>
      </p:grpSp>
      <p:cxnSp>
        <p:nvCxnSpPr>
          <p:cNvPr id="105" name="Straight Connector 104"/>
          <p:cNvCxnSpPr>
            <a:stCxn id="103" idx="3"/>
          </p:cNvCxnSpPr>
          <p:nvPr/>
        </p:nvCxnSpPr>
        <p:spPr>
          <a:xfrm flipH="1">
            <a:off x="1763010" y="4726248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544494" y="4715014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4268941" y="4266303"/>
            <a:ext cx="607859" cy="506323"/>
            <a:chOff x="3662746" y="2008277"/>
            <a:chExt cx="607859" cy="506323"/>
          </a:xfrm>
          <a:solidFill>
            <a:schemeClr val="bg2"/>
          </a:solidFill>
        </p:grpSpPr>
        <p:sp>
          <p:nvSpPr>
            <p:cNvPr id="108" name="Oval 10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662746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F(3)</a:t>
              </a:r>
              <a:endParaRPr lang="en-AU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937682" y="3426949"/>
            <a:ext cx="607859" cy="506323"/>
            <a:chOff x="3694945" y="2008277"/>
            <a:chExt cx="607859" cy="506323"/>
          </a:xfrm>
          <a:solidFill>
            <a:schemeClr val="bg2"/>
          </a:solidFill>
        </p:grpSpPr>
        <p:sp>
          <p:nvSpPr>
            <p:cNvPr id="113" name="Oval 11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694945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F(4)</a:t>
              </a:r>
              <a:endParaRPr lang="en-AU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2670482" y="5105197"/>
            <a:ext cx="607859" cy="506323"/>
            <a:chOff x="3710515" y="2008277"/>
            <a:chExt cx="607859" cy="506323"/>
          </a:xfrm>
        </p:grpSpPr>
        <p:sp>
          <p:nvSpPr>
            <p:cNvPr id="124" name="Oval 1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710515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F(2)</a:t>
              </a:r>
              <a:endParaRPr lang="en-AU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449541" y="5132274"/>
            <a:ext cx="607859" cy="506323"/>
            <a:chOff x="3681697" y="2008277"/>
            <a:chExt cx="607859" cy="506323"/>
          </a:xfrm>
          <a:solidFill>
            <a:srgbClr val="92D050"/>
          </a:solidFill>
        </p:grpSpPr>
        <p:sp>
          <p:nvSpPr>
            <p:cNvPr id="127" name="Oval 12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681697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F(3)</a:t>
              </a:r>
              <a:endParaRPr lang="en-AU" dirty="0"/>
            </a:p>
          </p:txBody>
        </p:sp>
      </p:grpSp>
      <p:cxnSp>
        <p:nvCxnSpPr>
          <p:cNvPr id="151" name="Straight Connector 150"/>
          <p:cNvCxnSpPr/>
          <p:nvPr/>
        </p:nvCxnSpPr>
        <p:spPr>
          <a:xfrm flipH="1">
            <a:off x="1144741" y="5548536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1932073" y="5555323"/>
            <a:ext cx="275366" cy="639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17406" y="3821602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 smtClean="0">
                <a:solidFill>
                  <a:srgbClr val="FF0000"/>
                </a:solidFill>
              </a:rPr>
              <a:t>Recursion tree for n = 6</a:t>
            </a:r>
            <a:endParaRPr lang="en-AU" u="sng" dirty="0">
              <a:solidFill>
                <a:srgbClr val="FF0000"/>
              </a:solidFill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4876800" y="2743200"/>
            <a:ext cx="671979" cy="506323"/>
            <a:chOff x="3641566" y="2008277"/>
            <a:chExt cx="671979" cy="506323"/>
          </a:xfrm>
          <a:solidFill>
            <a:schemeClr val="bg2"/>
          </a:solidFill>
        </p:grpSpPr>
        <p:sp>
          <p:nvSpPr>
            <p:cNvPr id="166" name="Oval 1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641566" y="208228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 F(6)</a:t>
              </a:r>
              <a:endParaRPr lang="en-AU" dirty="0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840811" y="6096000"/>
            <a:ext cx="607859" cy="506323"/>
            <a:chOff x="3710515" y="2008277"/>
            <a:chExt cx="607859" cy="506323"/>
          </a:xfrm>
        </p:grpSpPr>
        <p:sp>
          <p:nvSpPr>
            <p:cNvPr id="169" name="Oval 1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710515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F(2)</a:t>
              </a:r>
              <a:endParaRPr lang="en-AU" dirty="0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1906741" y="6172200"/>
            <a:ext cx="607859" cy="506323"/>
            <a:chOff x="3712256" y="2008277"/>
            <a:chExt cx="607859" cy="506323"/>
          </a:xfrm>
        </p:grpSpPr>
        <p:sp>
          <p:nvSpPr>
            <p:cNvPr id="172" name="Oval 17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712256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F(1)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407636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Dynamic Programming Strategy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537448" cy="48036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 smtClean="0">
                <a:latin typeface="CMSS10"/>
              </a:rPr>
              <a:t>Assume 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you already know the solutions of all sub-problems and have </a:t>
            </a:r>
            <a:r>
              <a:rPr lang="en-AU" sz="2400" dirty="0" err="1" smtClean="0">
                <a:solidFill>
                  <a:srgbClr val="000000"/>
                </a:solidFill>
                <a:latin typeface="CMSS10"/>
              </a:rPr>
              <a:t>memoized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 these solutions</a:t>
            </a:r>
          </a:p>
          <a:p>
            <a:pPr lvl="1"/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E.g., Assume you know Fib(</a:t>
            </a:r>
            <a:r>
              <a:rPr lang="en-AU" sz="1900" dirty="0" err="1" smtClean="0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) for every </a:t>
            </a:r>
            <a:r>
              <a:rPr lang="en-AU" sz="1900" dirty="0" err="1" smtClean="0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 &lt; 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smtClean="0">
                <a:latin typeface="CMSS10"/>
              </a:rPr>
              <a:t>Observe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 how you can solve the original problem if you have </a:t>
            </a:r>
            <a:r>
              <a:rPr lang="en-AU" sz="2400" dirty="0" err="1" smtClean="0">
                <a:solidFill>
                  <a:srgbClr val="000000"/>
                </a:solidFill>
                <a:latin typeface="CMSS10"/>
              </a:rPr>
              <a:t>memoized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 the solutions of </a:t>
            </a:r>
            <a:r>
              <a:rPr lang="en-AU" sz="2400" dirty="0" err="1" smtClean="0">
                <a:solidFill>
                  <a:srgbClr val="000000"/>
                </a:solidFill>
                <a:latin typeface="CMSS10"/>
              </a:rPr>
              <a:t>subproblems</a:t>
            </a:r>
            <a:endParaRPr lang="en-AU" sz="2400" dirty="0" smtClean="0">
              <a:solidFill>
                <a:srgbClr val="000000"/>
              </a:solidFill>
              <a:latin typeface="CMSS10"/>
            </a:endParaRPr>
          </a:p>
          <a:p>
            <a:pPr lvl="1"/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E.g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., </a:t>
            </a: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Fib(n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) = </a:t>
            </a: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Fib(n-1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) + </a:t>
            </a: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Fib(n-2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Use the observations and iteratively solve the sub-problems and </a:t>
            </a:r>
            <a:r>
              <a:rPr lang="en-AU" sz="2400" dirty="0" err="1" smtClean="0">
                <a:solidFill>
                  <a:srgbClr val="000000"/>
                </a:solidFill>
                <a:latin typeface="CMSS10"/>
              </a:rPr>
              <a:t>memoize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 the solutions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E.g.,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memoize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Fib(0), Fib(1), Fib(2), …, Fib(n)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4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5002</TotalTime>
  <Words>2768</Words>
  <Application>Microsoft Office PowerPoint</Application>
  <PresentationFormat>On-screen Show (4:3)</PresentationFormat>
  <Paragraphs>920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Civic</vt:lpstr>
      <vt:lpstr>Faculty of Information Technology,  Monash University</vt:lpstr>
      <vt:lpstr>FIT2004, S2/2016</vt:lpstr>
      <vt:lpstr>Overview</vt:lpstr>
      <vt:lpstr>Recommended Reading</vt:lpstr>
      <vt:lpstr>Dynamic Programming Paradigm</vt:lpstr>
      <vt:lpstr>Core Idea</vt:lpstr>
      <vt:lpstr>N-th Fibonacci Number</vt:lpstr>
      <vt:lpstr>N-th Fibonacci Number with Memoization</vt:lpstr>
      <vt:lpstr>Dynamic Programming Strategy</vt:lpstr>
      <vt:lpstr>Coins Change Problem</vt:lpstr>
      <vt:lpstr>DP Solution for Coins Change</vt:lpstr>
      <vt:lpstr>DP Solution for Coins Change</vt:lpstr>
      <vt:lpstr>Subset Sum Problem</vt:lpstr>
      <vt:lpstr>Subset Sum Problem</vt:lpstr>
      <vt:lpstr>Subset Sum Problem</vt:lpstr>
      <vt:lpstr>Edit Distance</vt:lpstr>
      <vt:lpstr>Edit Distance</vt:lpstr>
      <vt:lpstr>Some Applications of Edit Distance</vt:lpstr>
      <vt:lpstr>Computing Edit Distance</vt:lpstr>
      <vt:lpstr>Computing Edit Distance</vt:lpstr>
      <vt:lpstr>Computing Edit Distance</vt:lpstr>
      <vt:lpstr>Computing Edit Distance</vt:lpstr>
      <vt:lpstr>Computing Edit Distance</vt:lpstr>
      <vt:lpstr>Computing Edit Distance</vt:lpstr>
      <vt:lpstr>Converting s1 to s2</vt:lpstr>
      <vt:lpstr>Computing Edit Distance</vt:lpstr>
      <vt:lpstr>Hirschberg’s Algorithm</vt:lpstr>
      <vt:lpstr>Hirschberg’s Algorithm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cse</cp:lastModifiedBy>
  <cp:revision>2771</cp:revision>
  <dcterms:created xsi:type="dcterms:W3CDTF">2006-08-16T00:00:00Z</dcterms:created>
  <dcterms:modified xsi:type="dcterms:W3CDTF">2016-11-04T08:37:53Z</dcterms:modified>
</cp:coreProperties>
</file>