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46"/>
  </p:notesMasterIdLst>
  <p:sldIdLst>
    <p:sldId id="304" r:id="rId2"/>
    <p:sldId id="291" r:id="rId3"/>
    <p:sldId id="355" r:id="rId4"/>
    <p:sldId id="307" r:id="rId5"/>
    <p:sldId id="354" r:id="rId6"/>
    <p:sldId id="309" r:id="rId7"/>
    <p:sldId id="311" r:id="rId8"/>
    <p:sldId id="312" r:id="rId9"/>
    <p:sldId id="313" r:id="rId10"/>
    <p:sldId id="314" r:id="rId11"/>
    <p:sldId id="315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9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4" r:id="rId37"/>
    <p:sldId id="345" r:id="rId38"/>
    <p:sldId id="346" r:id="rId39"/>
    <p:sldId id="347" r:id="rId40"/>
    <p:sldId id="348" r:id="rId41"/>
    <p:sldId id="349" r:id="rId42"/>
    <p:sldId id="352" r:id="rId43"/>
    <p:sldId id="353" r:id="rId44"/>
    <p:sldId id="35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27/10/2016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FIT2004, S2/2016: Lec-5: Efficient Lookup Structures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Tree/" TargetMode="External"/><Relationship Id="rId2" Type="http://schemas.openxmlformats.org/officeDocument/2006/relationships/hyperlink" Target="http://www.csse.monash.edu.au/~lloyd/tildeAlgDS/Tab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Faculty of Information Technology,</a:t>
            </a:r>
            <a:br>
              <a:rPr lang="en-AU" sz="2800" dirty="0" smtClean="0"/>
            </a:br>
            <a:r>
              <a:rPr lang="en-AU" sz="2800" dirty="0" smtClean="0"/>
              <a:t> Monash University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Problem with Direct-Addressing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9220200" cy="4803648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We assumed the keys (e.g., ID) range from 1 to N</a:t>
            </a:r>
          </a:p>
          <a:p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What if this is not true?</a:t>
            </a:r>
          </a:p>
          <a:p>
            <a:pPr lvl="1"/>
            <a:r>
              <a:rPr lang="en-AU" sz="2300" dirty="0" smtClean="0">
                <a:solidFill>
                  <a:srgbClr val="000000"/>
                </a:solidFill>
                <a:latin typeface="CMSS10"/>
              </a:rPr>
              <a:t>IDs are not sequentially numbered (e.g., 26787973, 3167814 etc.)</a:t>
            </a:r>
          </a:p>
          <a:p>
            <a:pPr lvl="1"/>
            <a:r>
              <a:rPr lang="en-AU" sz="2300" dirty="0" smtClean="0">
                <a:solidFill>
                  <a:srgbClr val="000000"/>
                </a:solidFill>
                <a:latin typeface="CMSS10"/>
              </a:rPr>
              <a:t>Key is </a:t>
            </a:r>
            <a:r>
              <a:rPr lang="en-AU" sz="2300" dirty="0" err="1" smtClean="0">
                <a:solidFill>
                  <a:srgbClr val="000000"/>
                </a:solidFill>
                <a:latin typeface="CMSS10"/>
              </a:rPr>
              <a:t>authcate</a:t>
            </a:r>
            <a:r>
              <a:rPr lang="en-AU" sz="2300" dirty="0" smtClean="0">
                <a:solidFill>
                  <a:srgbClr val="000000"/>
                </a:solidFill>
                <a:latin typeface="CMSS10"/>
              </a:rPr>
              <a:t> (e.g., alpha3, beta5 etc.)</a:t>
            </a:r>
          </a:p>
          <a:p>
            <a:pPr lvl="1"/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2300" dirty="0" smtClean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2300" dirty="0" smtClean="0">
                <a:solidFill>
                  <a:srgbClr val="000000"/>
                </a:solidFill>
                <a:latin typeface="CMSS10"/>
              </a:rPr>
              <a:t>Direct-Addressing is not suitable if the Universe of the keys is large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Fixing the Problem with Direct-Addressing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9352" y="1368552"/>
            <a:ext cx="8994648" cy="4803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Assume that we need to store the records for N students in a way to allow efficient lookup</a:t>
            </a:r>
          </a:p>
          <a:p>
            <a:pPr marL="0" indent="0">
              <a:buNone/>
            </a:pPr>
            <a:r>
              <a:rPr lang="en-AU" sz="2800" u="sng" dirty="0" smtClean="0">
                <a:solidFill>
                  <a:srgbClr val="FF0000"/>
                </a:solidFill>
                <a:latin typeface="CMSS10"/>
              </a:rPr>
              <a:t>Idea: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Create an array of size N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Store a student with key k at index k % N, e.g., if N is 10 and student ID is 26787973, store the student at index 26787973 % 10 = 3</a:t>
            </a:r>
          </a:p>
          <a:p>
            <a:pPr lvl="2"/>
            <a:r>
              <a:rPr lang="en-AU" sz="2100" dirty="0">
                <a:solidFill>
                  <a:srgbClr val="000000"/>
                </a:solidFill>
                <a:latin typeface="CMSS10"/>
              </a:rPr>
              <a:t>If the key is a string (e.g., </a:t>
            </a:r>
            <a:r>
              <a:rPr lang="en-AU" sz="2100" dirty="0" err="1">
                <a:solidFill>
                  <a:srgbClr val="000000"/>
                </a:solidFill>
                <a:latin typeface="CMSS10"/>
              </a:rPr>
              <a:t>authcate</a:t>
            </a:r>
            <a:r>
              <a:rPr lang="en-AU" sz="2100" dirty="0">
                <a:solidFill>
                  <a:srgbClr val="000000"/>
                </a:solidFill>
                <a:latin typeface="CMSS10"/>
              </a:rPr>
              <a:t>), convert it to a number k (e.g., using ASCII values) and then store at index k % </a:t>
            </a:r>
            <a:r>
              <a:rPr lang="en-AU" sz="2100" dirty="0" smtClean="0">
                <a:solidFill>
                  <a:srgbClr val="000000"/>
                </a:solidFill>
                <a:latin typeface="CMSS10"/>
              </a:rPr>
              <a:t>N</a:t>
            </a:r>
            <a:endParaRPr lang="en-AU" sz="2800" u="sng" dirty="0">
              <a:solidFill>
                <a:srgbClr val="FF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800" u="sng" dirty="0" smtClean="0">
                <a:solidFill>
                  <a:srgbClr val="FF0000"/>
                </a:solidFill>
                <a:latin typeface="CMSS10"/>
              </a:rPr>
              <a:t>Problem</a:t>
            </a:r>
            <a:endParaRPr lang="en-AU" sz="2300" dirty="0" smtClean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2300" dirty="0" smtClean="0">
                <a:solidFill>
                  <a:srgbClr val="000000"/>
                </a:solidFill>
                <a:latin typeface="CMSS10"/>
              </a:rPr>
              <a:t>Two students may get the same index (e.g., 26787973 % 10 = 3 and 31678143 % 10 = 3)</a:t>
            </a:r>
          </a:p>
          <a:p>
            <a:pPr marL="274320" lvl="1" indent="0">
              <a:buNone/>
            </a:pPr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2300" dirty="0" smtClean="0">
                <a:solidFill>
                  <a:srgbClr val="000000"/>
                </a:solidFill>
                <a:latin typeface="CMSS10"/>
              </a:rPr>
              <a:t>The above is a very simplified idea behind hashing. The problem discussed above is called </a:t>
            </a:r>
            <a:r>
              <a:rPr lang="en-AU" sz="2300" i="1" dirty="0" smtClean="0">
                <a:solidFill>
                  <a:srgbClr val="FF0000"/>
                </a:solidFill>
                <a:latin typeface="CMSS10"/>
              </a:rPr>
              <a:t>collision</a:t>
            </a:r>
            <a:r>
              <a:rPr lang="en-AU" sz="2300" dirty="0" smtClean="0">
                <a:solidFill>
                  <a:srgbClr val="000000"/>
                </a:solidFill>
                <a:latin typeface="CMSS10"/>
              </a:rPr>
              <a:t>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Hashing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hash function </a:t>
            </a:r>
            <a:r>
              <a:rPr lang="en-AU" sz="2400" dirty="0" smtClean="0">
                <a:solidFill>
                  <a:srgbClr val="000000"/>
                </a:solidFill>
                <a:latin typeface="CMSSBX10"/>
              </a:rPr>
              <a:t>maps </a:t>
            </a:r>
            <a:r>
              <a:rPr lang="en-AU" sz="2400" dirty="0" smtClean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values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onto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an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index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position in an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array of </a:t>
            </a:r>
            <a:r>
              <a:rPr lang="en-AU" sz="2400" dirty="0" smtClean="0">
                <a:solidFill>
                  <a:srgbClr val="000000"/>
                </a:solidFill>
                <a:latin typeface="CMSSBX10"/>
              </a:rPr>
              <a:t>elements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, i.e., index = hash(k) where hash() denotes the hash function.</a:t>
            </a: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he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array is used as an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implementation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the hash table.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Elements of the table can then be accessed directly using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 smtClean="0">
                <a:solidFill>
                  <a:srgbClr val="800080"/>
                </a:solidFill>
                <a:latin typeface="txbtt"/>
              </a:rPr>
              <a:t>hash key</a:t>
            </a:r>
            <a:r>
              <a:rPr lang="en-AU" sz="2400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n-AU" sz="2400" dirty="0" smtClean="0">
                <a:solidFill>
                  <a:srgbClr val="000000"/>
                </a:solidFill>
                <a:latin typeface="CMSY10"/>
                <a:sym typeface="Wingdings" panose="05000000000000000000" pitchFamily="2" charset="2"/>
              </a:rPr>
              <a:t></a:t>
            </a:r>
            <a:r>
              <a:rPr lang="en-AU" sz="2400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hash index </a:t>
            </a:r>
            <a:r>
              <a:rPr lang="en-AU" sz="2400" dirty="0" smtClean="0">
                <a:solidFill>
                  <a:srgbClr val="000000"/>
                </a:solidFill>
                <a:latin typeface="CMSSBX10"/>
              </a:rPr>
              <a:t>transformation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, and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then looking up the array at the position pointed by </a:t>
            </a:r>
            <a:r>
              <a:rPr lang="en-AU" sz="2400" dirty="0" smtClean="0">
                <a:solidFill>
                  <a:srgbClr val="008000"/>
                </a:solidFill>
                <a:latin typeface="txbtt"/>
              </a:rPr>
              <a:t>hash index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. That is,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hash index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is the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array </a:t>
            </a:r>
            <a:r>
              <a:rPr lang="en-AU" sz="2400" dirty="0" smtClean="0">
                <a:solidFill>
                  <a:srgbClr val="008000"/>
                </a:solidFill>
                <a:latin typeface="txbtt"/>
              </a:rPr>
              <a:t>index.</a:t>
            </a:r>
          </a:p>
          <a:p>
            <a:r>
              <a:rPr lang="en-AU" sz="2300" dirty="0" smtClean="0">
                <a:solidFill>
                  <a:srgbClr val="000000"/>
                </a:solidFill>
                <a:latin typeface="CMSS10"/>
              </a:rPr>
              <a:t>A problem with hashing is collisions – when two or more keys are mapped to same index position.</a:t>
            </a:r>
          </a:p>
          <a:p>
            <a:r>
              <a:rPr lang="en-AU" sz="2300" dirty="0" smtClean="0">
                <a:solidFill>
                  <a:srgbClr val="000000"/>
                </a:solidFill>
                <a:latin typeface="CMSS10"/>
              </a:rPr>
              <a:t>Can we avoid collisions by defining better hash functions?</a:t>
            </a:r>
            <a:endParaRPr lang="en-AU" sz="2400" dirty="0">
              <a:solidFill>
                <a:srgbClr val="008000"/>
              </a:solidFill>
              <a:latin typeface="txbt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67325"/>
            <a:ext cx="59340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7" y="3962400"/>
            <a:ext cx="86010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Understanding hash functions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We want to use a hash table for a class of 50 students</a:t>
            </a: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Assume that the hash function is based on birthdays (</a:t>
            </a:r>
            <a:r>
              <a:rPr lang="en-AU" sz="2400" dirty="0" err="1" smtClean="0">
                <a:solidFill>
                  <a:srgbClr val="000000"/>
                </a:solidFill>
                <a:latin typeface="CMSS10"/>
              </a:rPr>
              <a:t>dd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-mm), e.g., a student born on 01-Jan is hashed to index 1, 02-Jan on index 2, …, 31-Dec on 365.</a:t>
            </a: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How likely is that two students will be hashed to the same index, e.g., how likely is the collision?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Probability of Collision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689848" cy="4803648"/>
          </a:xfrm>
        </p:spPr>
        <p:txBody>
          <a:bodyPr>
            <a:normAutofit/>
          </a:bodyPr>
          <a:lstStyle/>
          <a:p>
            <a:r>
              <a:rPr lang="en-AU" sz="1800" dirty="0" err="1" smtClean="0">
                <a:solidFill>
                  <a:srgbClr val="000000"/>
                </a:solidFill>
                <a:latin typeface="CMSS10"/>
              </a:rPr>
              <a:t>prob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(collision) = 1 – </a:t>
            </a:r>
            <a:r>
              <a:rPr lang="en-AU" sz="1800" dirty="0" err="1" smtClean="0">
                <a:solidFill>
                  <a:srgbClr val="000000"/>
                </a:solidFill>
                <a:latin typeface="CMSS10"/>
              </a:rPr>
              <a:t>prob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(no collision)</a:t>
            </a: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The probability of collision for 23 people is ~ 50%</a:t>
            </a: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The probability of collision for 50 people is 97%</a:t>
            </a: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The probability of collision for 70 people is 99.9%</a:t>
            </a:r>
          </a:p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38400"/>
            <a:ext cx="57963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Take home message for hash functions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4803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In this birthday paradox exercise we conducted in the class: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We considered a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hash table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was an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array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size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M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equal to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365.</a:t>
            </a: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birth date </a:t>
            </a:r>
            <a:r>
              <a:rPr lang="en-AU" sz="24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-mm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is the </a:t>
            </a:r>
            <a:r>
              <a:rPr lang="en-AU" sz="2400" dirty="0" smtClean="0">
                <a:solidFill>
                  <a:srgbClr val="800080"/>
                </a:solidFill>
                <a:latin typeface="txbtt"/>
              </a:rPr>
              <a:t>key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. A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hash function </a:t>
            </a:r>
            <a:r>
              <a:rPr lang="en-AU" sz="2400" dirty="0">
                <a:solidFill>
                  <a:srgbClr val="800080"/>
                </a:solidFill>
                <a:latin typeface="CMR10"/>
              </a:rPr>
              <a:t>f</a:t>
            </a:r>
            <a:r>
              <a:rPr lang="en-AU" sz="2400" dirty="0">
                <a:solidFill>
                  <a:srgbClr val="800080"/>
                </a:solidFill>
                <a:latin typeface="CMSS10"/>
              </a:rPr>
              <a:t>(</a:t>
            </a:r>
            <a:r>
              <a:rPr lang="en-AU" sz="24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-mm</a:t>
            </a:r>
            <a:r>
              <a:rPr lang="en-AU" sz="2400" dirty="0">
                <a:solidFill>
                  <a:srgbClr val="800080"/>
                </a:solidFill>
                <a:latin typeface="CMSS10"/>
              </a:rPr>
              <a:t>)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mapped </a:t>
            </a:r>
            <a:r>
              <a:rPr lang="en-AU" sz="24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-mm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into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400" dirty="0" smtClean="0">
                <a:solidFill>
                  <a:srgbClr val="800080"/>
                </a:solidFill>
                <a:latin typeface="txbtt"/>
              </a:rPr>
              <a:t>number/index </a:t>
            </a:r>
            <a:r>
              <a:rPr lang="en-AU" sz="2400" dirty="0">
                <a:solidFill>
                  <a:srgbClr val="008000"/>
                </a:solidFill>
                <a:latin typeface="CMSSI10"/>
              </a:rPr>
              <a:t>d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between [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1 … 365].</a:t>
            </a: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As the number of people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400" dirty="0" smtClean="0">
                <a:solidFill>
                  <a:srgbClr val="000000"/>
                </a:solidFill>
                <a:latin typeface="CMSSI10"/>
              </a:rPr>
              <a:t>N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)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grows, the hash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index </a:t>
            </a:r>
            <a:r>
              <a:rPr lang="en-AU" sz="2400" dirty="0">
                <a:solidFill>
                  <a:srgbClr val="800080"/>
                </a:solidFill>
                <a:latin typeface="CMR10"/>
              </a:rPr>
              <a:t>f</a:t>
            </a:r>
            <a:r>
              <a:rPr lang="en-AU" sz="2400" dirty="0">
                <a:solidFill>
                  <a:srgbClr val="800080"/>
                </a:solidFill>
                <a:latin typeface="CMSS10"/>
              </a:rPr>
              <a:t>(</a:t>
            </a:r>
            <a:r>
              <a:rPr lang="en-AU" sz="24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-mm</a:t>
            </a:r>
            <a:r>
              <a:rPr lang="en-AU" sz="2400" dirty="0">
                <a:solidFill>
                  <a:srgbClr val="800080"/>
                </a:solidFill>
                <a:latin typeface="CMSS10"/>
              </a:rPr>
              <a:t>)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has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an increasing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probability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of collision.</a:t>
            </a: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seemingly counterintuitive part was that </a:t>
            </a:r>
            <a:r>
              <a:rPr lang="en-AU" sz="2400" dirty="0" smtClean="0">
                <a:solidFill>
                  <a:srgbClr val="000000"/>
                </a:solidFill>
                <a:latin typeface="CMSSI10"/>
              </a:rPr>
              <a:t>N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was NOT very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large (in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comparison with the table size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M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) for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collisions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to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occur -- </a:t>
            </a:r>
            <a:r>
              <a:rPr lang="en-AU" sz="2400" dirty="0" smtClean="0">
                <a:solidFill>
                  <a:srgbClr val="008000"/>
                </a:solidFill>
                <a:latin typeface="txbtt"/>
              </a:rPr>
              <a:t>this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is generally true for most hash functions</a:t>
            </a:r>
            <a:r>
              <a:rPr lang="en-AU" sz="2400" dirty="0" smtClean="0">
                <a:solidFill>
                  <a:srgbClr val="008000"/>
                </a:solidFill>
                <a:latin typeface="txbtt"/>
              </a:rPr>
              <a:t>!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8000"/>
                </a:solidFill>
                <a:latin typeface="txbtt"/>
              </a:rPr>
              <a:t>In short</a:t>
            </a:r>
          </a:p>
          <a:p>
            <a:r>
              <a:rPr lang="en-AU" sz="2400" dirty="0" smtClean="0"/>
              <a:t>Given </a:t>
            </a:r>
            <a:r>
              <a:rPr lang="en-AU" sz="2400" dirty="0"/>
              <a:t>N</a:t>
            </a:r>
            <a:r>
              <a:rPr lang="en-AU" sz="2400" dirty="0" smtClean="0"/>
              <a:t> </a:t>
            </a:r>
            <a:r>
              <a:rPr lang="en-AU" sz="2400" dirty="0"/>
              <a:t>keys and a hash table size of M, collisions will always </a:t>
            </a:r>
            <a:r>
              <a:rPr lang="en-AU" sz="2400" dirty="0" smtClean="0"/>
              <a:t>occur unless M &gt;&gt; N</a:t>
            </a:r>
            <a:endParaRPr lang="en-AU" sz="2400" dirty="0"/>
          </a:p>
          <a:p>
            <a:r>
              <a:rPr lang="en-AU" sz="2400" dirty="0"/>
              <a:t>In plain English: Cannot avoid collisions unless </a:t>
            </a:r>
            <a:r>
              <a:rPr lang="en-AU" sz="2400" dirty="0" smtClean="0"/>
              <a:t>we decide </a:t>
            </a:r>
            <a:r>
              <a:rPr lang="en-AU" sz="2400" dirty="0"/>
              <a:t>to use a ridiculous amount of memory to </a:t>
            </a:r>
            <a:r>
              <a:rPr lang="en-AU" sz="2400" dirty="0" smtClean="0"/>
              <a:t>store the </a:t>
            </a:r>
            <a:r>
              <a:rPr lang="en-AU" sz="2400" dirty="0"/>
              <a:t>hash table!</a:t>
            </a:r>
            <a:endParaRPr lang="en-AU" sz="24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9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Some facts about hash functions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It is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impossible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to design a good hash function for all circumstances.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general, designing good hash functions requires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analysing </a:t>
            </a:r>
            <a:r>
              <a:rPr lang="en-AU" sz="2400" dirty="0" smtClean="0">
                <a:solidFill>
                  <a:srgbClr val="000000"/>
                </a:solidFill>
                <a:latin typeface="CMSSBX10"/>
              </a:rPr>
              <a:t>the statistical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properties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the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type.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ideal hash function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maps the actual key values </a:t>
            </a:r>
            <a:r>
              <a:rPr lang="en-AU" sz="2400" dirty="0">
                <a:solidFill>
                  <a:srgbClr val="008000"/>
                </a:solidFill>
                <a:latin typeface="CMSSBX10"/>
              </a:rPr>
              <a:t>uniformly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onto the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hash table indexes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-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Unfortunately the ideal is </a:t>
            </a:r>
            <a:r>
              <a:rPr lang="en-AU" sz="2400" dirty="0" smtClean="0">
                <a:solidFill>
                  <a:srgbClr val="800080"/>
                </a:solidFill>
                <a:latin typeface="txbtt"/>
              </a:rPr>
              <a:t>almost always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unrealizable!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surprising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part is that the best hash functions are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essentially </a:t>
            </a:r>
            <a:r>
              <a:rPr lang="en-AU" sz="2400" dirty="0" smtClean="0">
                <a:solidFill>
                  <a:srgbClr val="800080"/>
                </a:solidFill>
                <a:latin typeface="CMSSBX10"/>
              </a:rPr>
              <a:t>pseudo-random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functions.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However,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collisions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from these hash functions are, in almost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all practical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cases, inevitable.</a:t>
            </a:r>
            <a:endParaRPr lang="en-AU" sz="24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4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Handling Collisions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Now, we know that collisions are unavoidable. </a:t>
            </a: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How do we address collisions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Separate chaining or open hashing or closed addressing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Closed hashing or open addressing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Separate Chaining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3736848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If there are already some elements at hash index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Add the new element in the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list at  array[index]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Example: Suppose the hash table size M is 13 and hash function is key % 13.</a:t>
            </a:r>
          </a:p>
          <a:p>
            <a:pPr lvl="1"/>
            <a:r>
              <a:rPr lang="en-AU" sz="1600" dirty="0" smtClean="0">
                <a:solidFill>
                  <a:srgbClr val="000000"/>
                </a:solidFill>
                <a:latin typeface="CMSS10"/>
              </a:rPr>
              <a:t>Insert 29 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29%13 = 3</a:t>
            </a:r>
            <a:endParaRPr lang="en-AU" sz="1600" dirty="0" smtClean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 smtClean="0">
                <a:solidFill>
                  <a:srgbClr val="000000"/>
                </a:solidFill>
                <a:latin typeface="CMSS10"/>
              </a:rPr>
              <a:t>Insert 38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38%13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= 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12</a:t>
            </a:r>
            <a:endParaRPr lang="en-AU" sz="1600" dirty="0" smtClean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 smtClean="0">
                <a:solidFill>
                  <a:srgbClr val="000000"/>
                </a:solidFill>
                <a:latin typeface="CMSS10"/>
              </a:rPr>
              <a:t>Insert 16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16%13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= 3</a:t>
            </a:r>
            <a:endParaRPr lang="en-AU" sz="1600" dirty="0" smtClean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 smtClean="0">
                <a:solidFill>
                  <a:srgbClr val="000000"/>
                </a:solidFill>
                <a:latin typeface="CMSS10"/>
              </a:rPr>
              <a:t>Insert 15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1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5%13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= 2</a:t>
            </a:r>
            <a:endParaRPr lang="en-AU" sz="1600" dirty="0" smtClean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 smtClean="0">
                <a:solidFill>
                  <a:srgbClr val="000000"/>
                </a:solidFill>
                <a:latin typeface="CMSS10"/>
              </a:rPr>
              <a:t>Insert 42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42%13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= 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3</a:t>
            </a:r>
          </a:p>
          <a:p>
            <a:pPr lvl="1"/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25  index = 25%13 = 12</a:t>
            </a:r>
            <a:endParaRPr lang="en-AU" sz="16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 smtClean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30959"/>
              </p:ext>
            </p:extLst>
          </p:nvPr>
        </p:nvGraphicFramePr>
        <p:xfrm>
          <a:off x="1371596" y="56489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01610"/>
              </p:ext>
            </p:extLst>
          </p:nvPr>
        </p:nvGraphicFramePr>
        <p:xfrm>
          <a:off x="1371600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2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29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54203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5051772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16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28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38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3200" y="44297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42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0" y="48107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67600" y="5407948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62800" y="50393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4724401" y="2438400"/>
            <a:ext cx="4038600" cy="21756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Lookup/searching an element: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index = hash(key)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Search in list at Array[index]</a:t>
            </a: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Deleting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an element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Search the element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Delete it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 smtClean="0">
              <a:highlight>
                <a:srgbClr val="FFFFFF"/>
              </a:highlight>
            </a:endParaRPr>
          </a:p>
          <a:p>
            <a:pPr marL="274320" lvl="1" indent="0">
              <a:buNone/>
            </a:pPr>
            <a:endParaRPr lang="en-AU" sz="1300" dirty="0" smtClean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739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  <p:bldP spid="15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Separate Chaining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3736848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Best-case Time complexity</a:t>
            </a: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Inserting an element</a:t>
            </a: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Searching an element</a:t>
            </a: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Deleting an element</a:t>
            </a: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Worst-case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Time complexity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Inserting an element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Searching an element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Deleting an element</a:t>
            </a:r>
            <a:endParaRPr lang="en-AU" sz="11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endParaRPr lang="en-AU" sz="11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 smtClean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92938"/>
              </p:ext>
            </p:extLst>
          </p:nvPr>
        </p:nvGraphicFramePr>
        <p:xfrm>
          <a:off x="1371596" y="56489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33778"/>
              </p:ext>
            </p:extLst>
          </p:nvPr>
        </p:nvGraphicFramePr>
        <p:xfrm>
          <a:off x="1371600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2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29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54203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5051772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16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28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38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3200" y="44297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42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0" y="48107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67600" y="5407948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62800" y="50393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4753971" y="1350572"/>
            <a:ext cx="4038600" cy="30791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What if we use sorted array instead of a linked list?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Worst-case Time complexity: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Insertion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Search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Deletion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We could also use other structures such as AVL trees instead of linked list.</a:t>
            </a: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 smtClean="0">
              <a:highlight>
                <a:srgbClr val="FFFFFF"/>
              </a:highlight>
            </a:endParaRPr>
          </a:p>
          <a:p>
            <a:pPr marL="274320" lvl="1" indent="0">
              <a:buNone/>
            </a:pPr>
            <a:endParaRPr lang="en-AU" sz="1300" dirty="0" smtClean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15991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 smtClean="0"/>
          </a:p>
          <a:p>
            <a:pPr algn="l"/>
            <a:r>
              <a:rPr lang="en-AU" spc="0" dirty="0" err="1" smtClean="0"/>
              <a:t>acknowledgmentS</a:t>
            </a:r>
            <a:endParaRPr lang="en-AU" spc="0" dirty="0" smtClean="0"/>
          </a:p>
          <a:p>
            <a:pPr algn="just"/>
            <a:r>
              <a:rPr lang="en-AU" cap="none" spc="0" dirty="0" smtClean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 smtClean="0">
                <a:solidFill>
                  <a:srgbClr val="0070C0"/>
                </a:solidFill>
              </a:rPr>
              <a:t>Arun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err="1" smtClean="0">
                <a:solidFill>
                  <a:srgbClr val="0070C0"/>
                </a:solidFill>
              </a:rPr>
              <a:t>Konagurthu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smtClean="0">
                <a:solidFill>
                  <a:schemeClr val="tx1"/>
                </a:solidFill>
              </a:rPr>
              <a:t>and </a:t>
            </a:r>
            <a:r>
              <a:rPr lang="en-AU" cap="none" spc="0" dirty="0" smtClean="0">
                <a:solidFill>
                  <a:srgbClr val="0070C0"/>
                </a:solidFill>
              </a:rPr>
              <a:t>Lloyd Allison.</a:t>
            </a:r>
            <a:endParaRPr lang="en-AU" cap="none" spc="0" dirty="0">
              <a:solidFill>
                <a:srgbClr val="0070C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F0"/>
                </a:solidFill>
              </a:rPr>
              <a:t>FIT2004, S2/2016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Week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: Efficient Lookup Structures</a:t>
            </a:r>
          </a:p>
          <a:p>
            <a:r>
              <a:rPr lang="en-AU" sz="2200" dirty="0" smtClean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 smtClean="0">
                <a:solidFill>
                  <a:schemeClr val="tx1"/>
                </a:solidFill>
              </a:rPr>
              <a:t>Aamir</a:t>
            </a:r>
            <a:r>
              <a:rPr lang="en-AU" sz="2200" dirty="0" smtClean="0">
                <a:solidFill>
                  <a:schemeClr val="tx1"/>
                </a:solidFill>
              </a:rPr>
              <a:t> Cheema</a:t>
            </a:r>
            <a:endParaRPr lang="en-AU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Closed Hashing (Open Addressing)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3736848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In closed-hashing, each index in the hash table contains at most one element.</a:t>
            </a: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How to avoid collision in this case?</a:t>
            </a: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Linear Probing</a:t>
            </a: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Quadratic Probing</a:t>
            </a: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Double Hashing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Linear Probing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1"/>
            <a:ext cx="8689848" cy="4339575"/>
          </a:xfrm>
        </p:spPr>
        <p:txBody>
          <a:bodyPr>
            <a:normAutofit/>
          </a:bodyPr>
          <a:lstStyle/>
          <a:p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In case of collision, sequentially look at the next indices until you find an empty index OR return fail if the hash table is full.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Example:</a:t>
            </a:r>
          </a:p>
          <a:p>
            <a:pPr lvl="1"/>
            <a:r>
              <a:rPr lang="en-AU" sz="1600" dirty="0" smtClean="0">
                <a:solidFill>
                  <a:srgbClr val="000000"/>
                </a:solidFill>
                <a:latin typeface="CMSS10"/>
              </a:rPr>
              <a:t>Insert 24 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24 % 13 = 11</a:t>
            </a:r>
          </a:p>
          <a:p>
            <a:pPr lvl="1"/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14  index = 14 %13 = 1</a:t>
            </a:r>
          </a:p>
          <a:p>
            <a:pPr lvl="1"/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37  index = 37 % 13 = 11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Oops! Index 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11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is occupied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it at 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next index 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11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+ 1)%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13 = 12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11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11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% 13 = </a:t>
            </a:r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11  </a:t>
            </a:r>
          </a:p>
          <a:p>
            <a:pPr lvl="2"/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Oops! Index 11 is occupied</a:t>
            </a:r>
          </a:p>
          <a:p>
            <a:pPr lvl="2"/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Check next index  (11 + 1)% 13 = 12</a:t>
            </a:r>
          </a:p>
          <a:p>
            <a:pPr lvl="2"/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Oops! Index 12 is occupied</a:t>
            </a:r>
          </a:p>
          <a:p>
            <a:pPr lvl="2"/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Check next index  (11 + 2)%13 = 0</a:t>
            </a:r>
          </a:p>
          <a:p>
            <a:pPr lvl="2"/>
            <a:r>
              <a:rPr lang="en-AU" sz="16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at index 0</a:t>
            </a:r>
            <a:endParaRPr lang="en-AU" sz="16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lvl="1"/>
            <a:endParaRPr lang="en-AU" sz="1400" dirty="0" smtClean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594360" lvl="2" indent="0">
              <a:buNone/>
            </a:pPr>
            <a:endParaRPr lang="en-AU" sz="12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64806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23976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29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62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37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800600" y="1905000"/>
            <a:ext cx="4152900" cy="27084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 </a:t>
            </a:r>
            <a:r>
              <a:rPr lang="en-AU" sz="1600" dirty="0" err="1" smtClean="0">
                <a:solidFill>
                  <a:srgbClr val="00B050"/>
                </a:solidFill>
                <a:highlight>
                  <a:srgbClr val="FFFFFF"/>
                </a:highlight>
              </a:rPr>
              <a:t>psuedocode</a:t>
            </a:r>
            <a:r>
              <a:rPr lang="en-AU" sz="16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for linear probing</a:t>
            </a:r>
          </a:p>
          <a:p>
            <a:pPr marL="0" indent="0">
              <a:buNone/>
            </a:pP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index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hash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AU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= 1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empty </a:t>
            </a:r>
            <a:r>
              <a:rPr lang="en-AU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!= M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index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hash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</a:p>
          <a:p>
            <a:pPr marL="0" indent="0">
              <a:buNone/>
            </a:pP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insert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element at array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2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Linear Probing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89848" cy="441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1900" b="1" dirty="0" smtClean="0">
                <a:solidFill>
                  <a:srgbClr val="FF0000"/>
                </a:solidFill>
                <a:latin typeface="CMSS10"/>
              </a:rPr>
              <a:t>Searching: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Look at index = hash(key). If element not found at index, sequentially look into next indices until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you find the element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o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r reach an index which is NIL (which implies that the element is not in the hash table)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or you have scanned all indices (which implies that the element is not in the hash table)</a:t>
            </a:r>
          </a:p>
          <a:p>
            <a:pPr marL="0" indent="0">
              <a:buNone/>
            </a:pPr>
            <a:endParaRPr lang="en-AU" sz="19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Example:	Search 53: (Index = 53 % 13 = 1)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	Search 27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: (Index = 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27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% 13 = 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1)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b="1" dirty="0" smtClean="0">
                <a:solidFill>
                  <a:srgbClr val="FF0000"/>
                </a:solidFill>
                <a:latin typeface="CMSS10"/>
              </a:rPr>
              <a:t>Deletion: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Search the element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Delete it 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AND set array[index] = DELETED </a:t>
            </a:r>
            <a:r>
              <a:rPr lang="en-AU" sz="1900" dirty="0" smtClean="0">
                <a:solidFill>
                  <a:srgbClr val="00B050"/>
                </a:solidFill>
                <a:latin typeface="CMSS10"/>
              </a:rPr>
              <a:t>// This is important! Why?</a:t>
            </a:r>
          </a:p>
          <a:p>
            <a:pPr marL="0" indent="0">
              <a:buNone/>
            </a:pPr>
            <a:endParaRPr lang="en-AU" sz="19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Example: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	Insert 40 in the array.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	Delete 15 from the array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Search 40! 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If the cell is not marked DELETED, the algorithm will return </a:t>
            </a:r>
            <a:r>
              <a:rPr lang="en-AU" sz="1900" b="1" u="sng" dirty="0" smtClean="0">
                <a:solidFill>
                  <a:srgbClr val="000000"/>
                </a:solidFill>
                <a:latin typeface="CMSS10"/>
              </a:rPr>
              <a:t>not found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 because array[3] is NIL. 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42070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42745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30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53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91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40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4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Linear Probing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1"/>
            <a:ext cx="8689848" cy="3355849"/>
          </a:xfrm>
        </p:spPr>
        <p:txBody>
          <a:bodyPr>
            <a:normAutofit lnSpcReduction="10000"/>
          </a:bodyPr>
          <a:lstStyle/>
          <a:p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The previous example showed a search by increment of 1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In general, we can sequentially search with increment of a constant c, e.g., 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(hash(key) + c*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) % M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E.g., if c=3 and index = 2 is a collision, we will look at index 5, and then index 8, then 11 and so on …</a:t>
            </a:r>
          </a:p>
          <a:p>
            <a:pPr marL="0" indent="0">
              <a:buNone/>
            </a:pPr>
            <a:endParaRPr lang="en-AU" sz="19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The problem with linear probing is that collisions from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nearby </a:t>
            </a:r>
            <a:r>
              <a:rPr lang="en-AU" sz="2000" dirty="0" smtClean="0">
                <a:solidFill>
                  <a:srgbClr val="008000"/>
                </a:solidFill>
                <a:latin typeface="CMSSBX10"/>
              </a:rPr>
              <a:t>hash values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tend to merge into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big blocks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and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therefore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the lookup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can degenerate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into a linear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O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N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search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. This is called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primary clustering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.</a:t>
            </a:r>
            <a:endParaRPr lang="en-AU" sz="19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40677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21276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30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53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1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40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Quadratic Probing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4038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Unlike linear probing that uses fixed incremental jumps, quadratic probing uses quadratic jumps. 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Linear probing: index = (hash(key) + c*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% 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M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Quadratic 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probing: index = (hash(key) + c*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 + d*i</a:t>
            </a:r>
            <a:r>
              <a:rPr lang="en-AU" sz="1900" baseline="30000" dirty="0" smtClean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) % M where c and d are constants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E.g.,  assume c = 0.5, d = 0.5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insert 40 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hash(40) = 40 % 13 = 1</a:t>
            </a:r>
            <a:endParaRPr lang="en-AU" sz="19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 = 0 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1 % 13 = 1 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1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(1 + 0.5 + 0.5) % 13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= 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2   // a jump of 1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2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0.5*2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+ 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0.5*4)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% 13 = 4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// a jump of 2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3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0.5*3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+ 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0.5*9)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% 13 = 7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// a jump of 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3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4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0.5*4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+ 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0.5*16)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% 13 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= 11 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// a jump of 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4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Quadratic probing is not guaranteed to probe every location in the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table - an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insert could fail while there is still an empty location.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However, hash tables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are rarely allowed to get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full (to get good performance).</a:t>
            </a:r>
          </a:p>
          <a:p>
            <a:r>
              <a:rPr lang="en-AU" sz="2000" dirty="0" smtClean="0">
                <a:solidFill>
                  <a:srgbClr val="008000"/>
                </a:solidFill>
                <a:latin typeface="CMSSBX10"/>
              </a:rPr>
              <a:t>The same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probing strategy is used in the associated </a:t>
            </a:r>
            <a:r>
              <a:rPr lang="en-AU" sz="2000" dirty="0" smtClean="0">
                <a:solidFill>
                  <a:srgbClr val="008000"/>
                </a:solidFill>
                <a:latin typeface="CMSSBX10"/>
              </a:rPr>
              <a:t>search and delete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routine!</a:t>
            </a:r>
            <a:endParaRPr lang="en-AU" sz="1900" dirty="0" smtClean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04757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87914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30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53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24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20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 flipV="1">
            <a:off x="2107443" y="5219424"/>
            <a:ext cx="483358" cy="266976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 23"/>
          <p:cNvSpPr/>
          <p:nvPr/>
        </p:nvSpPr>
        <p:spPr>
          <a:xfrm flipV="1">
            <a:off x="2610134" y="5181600"/>
            <a:ext cx="9712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flipV="1">
            <a:off x="3600735" y="5152077"/>
            <a:ext cx="1504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 flipV="1">
            <a:off x="5124735" y="5143825"/>
            <a:ext cx="1885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6629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40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5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Problem with Quadratic Probing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4038600"/>
          </a:xfrm>
        </p:spPr>
        <p:txBody>
          <a:bodyPr>
            <a:normAutofit/>
          </a:bodyPr>
          <a:lstStyle/>
          <a:p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Quadratic probing avoids primary clustering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However, if two elements have same hash index (e.g., hash(k1) = hash(k2)), the jumps are the same for both elements.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index = 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(hash(key) + c*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+ d*i</a:t>
            </a:r>
            <a:r>
              <a:rPr lang="en-AU" sz="14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) % M </a:t>
            </a:r>
            <a:endParaRPr lang="en-AU" sz="1400" dirty="0" smtClean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lvl="1"/>
            <a:r>
              <a:rPr lang="en-AU" sz="14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hash(40) = hash(66) = 1</a:t>
            </a:r>
          </a:p>
          <a:p>
            <a:pPr lvl="1"/>
            <a:r>
              <a:rPr lang="en-AU" sz="14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dashed red arrows show jump for inserting 40 (as in previous slides)</a:t>
            </a:r>
          </a:p>
          <a:p>
            <a:pPr lvl="1"/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Blue arrows show jumps for inserting 66</a:t>
            </a:r>
            <a:endParaRPr lang="en-AU" sz="1400" dirty="0" smtClean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This leads to a milder form of clustering called secondary clustering.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Is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there a way to have different “jumping” for elements that hash to same indexing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AU" sz="14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Yes! Double hashing</a:t>
            </a: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43282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19464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30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53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24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20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 flipV="1">
            <a:off x="2107443" y="5219424"/>
            <a:ext cx="483358" cy="266976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 23"/>
          <p:cNvSpPr/>
          <p:nvPr/>
        </p:nvSpPr>
        <p:spPr>
          <a:xfrm flipV="1">
            <a:off x="2610134" y="5181600"/>
            <a:ext cx="9712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flipV="1">
            <a:off x="3600735" y="5152077"/>
            <a:ext cx="1504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 flipV="1">
            <a:off x="5124735" y="5143825"/>
            <a:ext cx="1885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6629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40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 flipV="1">
            <a:off x="2107443" y="4933406"/>
            <a:ext cx="483358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 flipV="1">
            <a:off x="2590800" y="4876800"/>
            <a:ext cx="91440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Freeform 29"/>
          <p:cNvSpPr/>
          <p:nvPr/>
        </p:nvSpPr>
        <p:spPr>
          <a:xfrm flipV="1">
            <a:off x="3581400" y="4875452"/>
            <a:ext cx="144780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reeform 30"/>
          <p:cNvSpPr/>
          <p:nvPr/>
        </p:nvSpPr>
        <p:spPr>
          <a:xfrm flipV="1">
            <a:off x="5181600" y="4875452"/>
            <a:ext cx="182880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5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Double hashing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3352800"/>
          </a:xfrm>
        </p:spPr>
        <p:txBody>
          <a:bodyPr>
            <a:normAutofit fontScale="85000" lnSpcReduction="20000"/>
          </a:bodyPr>
          <a:lstStyle/>
          <a:p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Use two different hash functions: one to determine the initial index and the other two determine the amount of jump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Index = (hash1(key) + 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*hash2(key)) % M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suppose hash1() is  key % 13 and hash2() is key % 7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40  hash1(40) = 1, hash2(40) = 5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0  index = 1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1  index = (1+5)%13 = 6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2  index = (1+10)%13 = </a:t>
            </a:r>
            <a:r>
              <a:rPr lang="en-AU" sz="14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11</a:t>
            </a:r>
          </a:p>
          <a:p>
            <a:pPr lvl="1"/>
            <a:r>
              <a:rPr lang="en-AU" sz="14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3  index = (1+ 15)%13 = 3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66  hash1(66) = 1, hash2(66) = 3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0  index = 1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1  index = (</a:t>
            </a:r>
            <a:r>
              <a:rPr lang="en-AU" sz="14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1+3)%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13 = </a:t>
            </a:r>
            <a:r>
              <a:rPr lang="en-AU" sz="14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4</a:t>
            </a: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2  index = (</a:t>
            </a:r>
            <a:r>
              <a:rPr lang="en-AU" sz="14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1+6)%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13 = 7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3  index = (1+ 9</a:t>
            </a:r>
            <a:r>
              <a:rPr lang="en-AU" sz="14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)%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13 = </a:t>
            </a:r>
            <a:r>
              <a:rPr lang="en-AU" sz="14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10</a:t>
            </a:r>
          </a:p>
          <a:p>
            <a:pPr lvl="1"/>
            <a:r>
              <a:rPr lang="en-AU" sz="14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 = 4  index = (1+ 12)%13 = 0</a:t>
            </a:r>
          </a:p>
          <a:p>
            <a:pPr lvl="1"/>
            <a:endParaRPr lang="en-AU" sz="1900" dirty="0" smtClean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 smtClean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900" dirty="0" smtClean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41524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60125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30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53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40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24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20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 flipV="1">
            <a:off x="2107443" y="5181598"/>
            <a:ext cx="2464557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flipV="1">
            <a:off x="4515135" y="5152076"/>
            <a:ext cx="24190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6629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 flipV="1">
            <a:off x="2133600" y="4951652"/>
            <a:ext cx="1447799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reeform 32"/>
          <p:cNvSpPr/>
          <p:nvPr/>
        </p:nvSpPr>
        <p:spPr>
          <a:xfrm flipV="1">
            <a:off x="3691150" y="4971864"/>
            <a:ext cx="133805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Freeform 33"/>
          <p:cNvSpPr/>
          <p:nvPr/>
        </p:nvSpPr>
        <p:spPr>
          <a:xfrm flipV="1">
            <a:off x="5055642" y="4951652"/>
            <a:ext cx="133805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/>
          <p:cNvSpPr/>
          <p:nvPr/>
        </p:nvSpPr>
        <p:spPr>
          <a:xfrm>
            <a:off x="4210335" y="5494651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19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95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66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3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25" grpId="0" animBg="1"/>
      <p:bldP spid="32" grpId="0" animBg="1"/>
      <p:bldP spid="33" grpId="0" animBg="1"/>
      <p:bldP spid="34" grpId="0" animBg="1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Summary of Hashing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3352800"/>
          </a:xfrm>
        </p:spPr>
        <p:txBody>
          <a:bodyPr>
            <a:normAutofit/>
          </a:bodyPr>
          <a:lstStyle/>
          <a:p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It is hard to design good hash functions.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 examples shown in the lecture show very simple hash functions.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Worst-case time complexity: O(N)</a:t>
            </a:r>
          </a:p>
          <a:p>
            <a:r>
              <a:rPr lang="en-AU" sz="19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 practice hash tables give quite good performance (e.g., O(1))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Hash tables are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disordered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data structures. Therefore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certain operations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become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expensive.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Find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maximum and minimum of a set of elements (keys).</a:t>
            </a:r>
            <a:endParaRPr lang="en-AU" sz="15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 smtClean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 smtClean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 smtClean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Binary Search Tree (BST)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133600"/>
          </a:xfrm>
        </p:spPr>
        <p:txBody>
          <a:bodyPr>
            <a:normAutofit fontScale="55000" lnSpcReduction="20000"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empty tree is a BST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If the tree is not </a:t>
            </a:r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empty</a:t>
            </a:r>
            <a:endParaRPr lang="en-AU" sz="2900" dirty="0">
              <a:solidFill>
                <a:srgbClr val="000000"/>
              </a:solidFill>
              <a:latin typeface="CMSS1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 smtClean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elements in the left subtree are LESS THAN the element in the root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 smtClean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elements in the right subtree are GREATER THAN the element in the root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left subtree is a BST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right subtree is a BST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Note! Don't forget last </a:t>
            </a:r>
            <a:r>
              <a:rPr lang="en-AU" sz="2900" dirty="0" smtClean="0">
                <a:solidFill>
                  <a:srgbClr val="000000"/>
                </a:solidFill>
                <a:latin typeface="CMSS10"/>
              </a:rPr>
              <a:t>two conditions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!</a:t>
            </a:r>
            <a:endParaRPr lang="en-AU" sz="2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61485" y="29970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24</a:t>
              </a:r>
              <a:endParaRPr lang="en-AU" dirty="0"/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2909268" y="34292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4793659" y="34292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661618" y="37319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1777162" y="41641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044905" y="41482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524000" y="4599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153720" y="50312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35204" y="50200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30705" y="45713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22</a:t>
              </a:r>
              <a:endParaRPr lang="en-AU" dirty="0"/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355316" y="50034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162879" y="50034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367247" y="37319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28</a:t>
              </a:r>
              <a:endParaRPr lang="en-AU" dirty="0"/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5869916" y="41641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6799421" y="41482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522877" y="53610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02154" y="54102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21</a:t>
              </a:r>
              <a:endParaRPr lang="en-AU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84477" y="54102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2354" y="54372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16754" y="45720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26</a:t>
              </a:r>
              <a:endParaRPr lang="en-AU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266077" y="45720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23218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Searching a key in BST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BST implemented here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as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 tree data structure</a:t>
            </a:r>
          </a:p>
          <a:p>
            <a:pPr marL="0" indent="0">
              <a:buNone/>
            </a:pPr>
            <a:r>
              <a:rPr lang="en-AU" sz="2000" b="1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fork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e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R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function search</a:t>
            </a:r>
            <a:r>
              <a:rPr lang="en-AU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AU" sz="2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AU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en-AU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false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not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present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!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search x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Left subtree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search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search x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Right subtree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search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R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true</a:t>
            </a:r>
            <a:endParaRPr lang="en-AU" sz="1900" dirty="0" smtClean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24</a:t>
              </a:r>
              <a:endParaRPr lang="en-AU" dirty="0"/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22</a:t>
              </a:r>
              <a:endParaRPr lang="en-AU" dirty="0"/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28</a:t>
              </a:r>
              <a:endParaRPr lang="en-AU" dirty="0"/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21</a:t>
              </a:r>
              <a:endParaRPr lang="en-AU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26</a:t>
              </a:r>
              <a:endParaRPr lang="en-AU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</a:t>
              </a:r>
              <a:endParaRPr lang="en-A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Search 21</a:t>
            </a:r>
            <a:endParaRPr lang="en-AU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800600" y="281940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16173" y="355432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12466" y="4368986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62339" y="5259648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901052" y="3402590"/>
            <a:ext cx="489290" cy="151733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641186" y="4934283"/>
            <a:ext cx="244645" cy="325365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60132" y="4195098"/>
            <a:ext cx="340920" cy="195577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82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Announcements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Assessed </a:t>
            </a:r>
            <a:r>
              <a:rPr lang="en-AU" dirty="0" err="1" smtClean="0"/>
              <a:t>prac</a:t>
            </a:r>
            <a:r>
              <a:rPr lang="en-AU" dirty="0" smtClean="0"/>
              <a:t> sheet for week 6 released</a:t>
            </a:r>
          </a:p>
          <a:p>
            <a:pPr lvl="1"/>
            <a:r>
              <a:rPr lang="en-AU" dirty="0" smtClean="0"/>
              <a:t>Deadline: Monday, 29-Aug-2016 10:00:00 </a:t>
            </a:r>
            <a:r>
              <a:rPr lang="en-AU" b="1" u="sng" dirty="0" smtClean="0"/>
              <a:t>AM</a:t>
            </a:r>
          </a:p>
          <a:p>
            <a:pPr lvl="1"/>
            <a:r>
              <a:rPr lang="en-AU" dirty="0" smtClean="0"/>
              <a:t>Submissions will be passed through MOSS to detect plagiarism</a:t>
            </a:r>
          </a:p>
          <a:p>
            <a:r>
              <a:rPr lang="en-AU" dirty="0" smtClean="0"/>
              <a:t>Programming Competition: Round 1 closes end of next week</a:t>
            </a:r>
          </a:p>
          <a:p>
            <a:r>
              <a:rPr lang="en-AU" dirty="0" smtClean="0"/>
              <a:t>Fill in the anonymous survey if you have not already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Insert a key x in BST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9352" y="990600"/>
            <a:ext cx="8689848" cy="2438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BST implemented here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as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 tree data structure</a:t>
            </a:r>
          </a:p>
          <a:p>
            <a:pPr marL="0" indent="0">
              <a:buNone/>
            </a:pPr>
            <a:r>
              <a:rPr lang="en-AU" sz="2000" b="1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fork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e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R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function insert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Insert here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as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leaf node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fork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Traverse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insert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...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insert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along the Left subtree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Traverse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insert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...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insert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R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along the Right subtree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==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it depends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 smtClean="0">
                <a:solidFill>
                  <a:srgbClr val="00B050"/>
                </a:solidFill>
                <a:highlight>
                  <a:srgbClr val="FFFFFF"/>
                </a:highlight>
              </a:rPr>
              <a:t>e.g., store as a link list/sorted array  at e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endParaRPr lang="en-AU" sz="1900" dirty="0" smtClean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24</a:t>
              </a:r>
              <a:endParaRPr lang="en-AU" dirty="0"/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22</a:t>
              </a:r>
              <a:endParaRPr lang="en-AU" dirty="0"/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28</a:t>
              </a:r>
              <a:endParaRPr lang="en-AU" dirty="0"/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21</a:t>
              </a:r>
              <a:endParaRPr lang="en-AU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26</a:t>
              </a:r>
              <a:endParaRPr lang="en-AU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</a:t>
              </a:r>
              <a:endParaRPr lang="en-A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Insert 27</a:t>
            </a:r>
            <a:endParaRPr lang="en-AU" b="1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211669" y="3470034"/>
            <a:ext cx="881335" cy="18571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98516" y="4194411"/>
            <a:ext cx="395569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94085" y="5080406"/>
            <a:ext cx="457794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27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6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Delete a key from BST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 smtClean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no children </a:t>
            </a:r>
            <a:r>
              <a:rPr lang="en-AU" sz="2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1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</a:t>
            </a:r>
            <a:r>
              <a:rPr lang="en-AU" sz="2000" b="1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delete the key node</a:t>
            </a:r>
          </a:p>
          <a:p>
            <a:pPr marL="0" indent="0">
              <a:buNone/>
            </a:pPr>
            <a:r>
              <a:rPr lang="en-AU" sz="2000" b="1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set subtree to nil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24</a:t>
              </a:r>
              <a:endParaRPr lang="en-AU" dirty="0"/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22</a:t>
              </a:r>
              <a:endParaRPr lang="en-AU" dirty="0"/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28</a:t>
              </a:r>
              <a:endParaRPr lang="en-AU" dirty="0"/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21</a:t>
              </a:r>
              <a:endParaRPr lang="en-AU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26</a:t>
              </a:r>
              <a:endParaRPr lang="en-AU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</a:t>
              </a:r>
              <a:endParaRPr lang="en-A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Delete 27</a:t>
            </a:r>
            <a:endParaRPr lang="en-AU" b="1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211669" y="3470034"/>
            <a:ext cx="881335" cy="18571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98516" y="4194411"/>
            <a:ext cx="395569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94085" y="5080406"/>
            <a:ext cx="457794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27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5973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Delete a key from BST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 smtClean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one child </a:t>
            </a:r>
            <a:r>
              <a:rPr lang="en-AU" sz="2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2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</a:t>
            </a:r>
            <a:r>
              <a:rPr lang="en-AU" sz="2000" b="1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delete the key node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</a:t>
            </a:r>
            <a:r>
              <a:rPr lang="en-AU" sz="2000" b="1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replace the key node with its child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24</a:t>
              </a:r>
              <a:endParaRPr lang="en-AU" dirty="0"/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22</a:t>
              </a:r>
              <a:endParaRPr lang="en-AU" dirty="0"/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28</a:t>
              </a:r>
              <a:endParaRPr lang="en-AU" dirty="0"/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21</a:t>
              </a:r>
              <a:endParaRPr lang="en-AU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Delete 28</a:t>
            </a:r>
            <a:endParaRPr lang="en-AU" b="1" dirty="0">
              <a:solidFill>
                <a:srgbClr val="FF0000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339031" y="4724400"/>
            <a:ext cx="1768952" cy="1295400"/>
            <a:chOff x="5339031" y="4724400"/>
            <a:chExt cx="1768952" cy="1295400"/>
          </a:xfrm>
        </p:grpSpPr>
        <p:cxnSp>
          <p:nvCxnSpPr>
            <p:cNvPr id="64" name="Straight Connector 63"/>
            <p:cNvCxnSpPr>
              <a:stCxn id="62" idx="1"/>
            </p:cNvCxnSpPr>
            <p:nvPr/>
          </p:nvCxnSpPr>
          <p:spPr>
            <a:xfrm flipH="1" flipV="1">
              <a:off x="6098516" y="5010150"/>
              <a:ext cx="577293" cy="577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47" idx="0"/>
            </p:cNvCxnSpPr>
            <p:nvPr/>
          </p:nvCxnSpPr>
          <p:spPr>
            <a:xfrm flipH="1">
              <a:off x="5586681" y="4976867"/>
              <a:ext cx="506323" cy="583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5845354" y="4724400"/>
              <a:ext cx="506323" cy="506323"/>
              <a:chOff x="3733800" y="2008277"/>
              <a:chExt cx="506323" cy="50632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26</a:t>
                </a:r>
                <a:endParaRPr lang="en-AU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339031" y="5486400"/>
              <a:ext cx="506323" cy="506323"/>
              <a:chOff x="3733800" y="2008277"/>
              <a:chExt cx="506323" cy="506323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25</a:t>
                </a:r>
                <a:endParaRPr lang="en-AU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601660" y="5513477"/>
              <a:ext cx="506323" cy="506323"/>
              <a:chOff x="3733800" y="2008277"/>
              <a:chExt cx="506323" cy="506323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27</a:t>
                </a:r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219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1656E-6 L 0.08333 -0.1332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666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Delete a key from BST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 smtClean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two children </a:t>
            </a:r>
            <a:r>
              <a:rPr lang="en-AU" sz="2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3</a:t>
            </a:r>
          </a:p>
          <a:p>
            <a:pPr marL="0" indent="0">
              <a:buNone/>
            </a:pPr>
            <a:r>
              <a:rPr lang="en-AU" sz="2000" b="1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Find </a:t>
            </a:r>
            <a:r>
              <a:rPr lang="en-AU" sz="2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the largest node N in left subtree </a:t>
            </a:r>
            <a:r>
              <a:rPr lang="en-AU" sz="2000" b="1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(or the smallest node N 	in right subtree)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</a:t>
            </a:r>
            <a:r>
              <a:rPr lang="en-AU" sz="2000" b="1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Replace key node value with the value of N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</a:t>
            </a:r>
            <a:r>
              <a:rPr lang="en-AU" sz="2000" b="1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Delete 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24</a:t>
              </a:r>
              <a:endParaRPr lang="en-AU" dirty="0"/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22</a:t>
              </a:r>
              <a:endParaRPr lang="en-AU" dirty="0"/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28</a:t>
              </a:r>
              <a:endParaRPr lang="en-AU" dirty="0"/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21</a:t>
              </a:r>
              <a:endParaRPr lang="en-AU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26</a:t>
              </a:r>
              <a:endParaRPr lang="en-AU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</a:t>
              </a:r>
              <a:endParaRPr lang="en-A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Delete 24</a:t>
            </a:r>
            <a:endParaRPr lang="en-AU" b="1" dirty="0">
              <a:solidFill>
                <a:srgbClr val="FF000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27</a:t>
              </a:r>
              <a:endParaRPr lang="en-AU" dirty="0"/>
            </a:p>
          </p:txBody>
        </p:sp>
      </p:grpSp>
      <p:cxnSp>
        <p:nvCxnSpPr>
          <p:cNvPr id="49" name="Straight Arrow Connector 48"/>
          <p:cNvCxnSpPr>
            <a:endCxn id="31" idx="0"/>
          </p:cNvCxnSpPr>
          <p:nvPr/>
        </p:nvCxnSpPr>
        <p:spPr>
          <a:xfrm>
            <a:off x="5004639" y="5004638"/>
            <a:ext cx="0" cy="5088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sp>
        <p:nvSpPr>
          <p:cNvPr id="50" name="Multiply 49"/>
          <p:cNvSpPr/>
          <p:nvPr/>
        </p:nvSpPr>
        <p:spPr>
          <a:xfrm>
            <a:off x="4800600" y="5557016"/>
            <a:ext cx="411133" cy="4593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005762" y="2168856"/>
            <a:ext cx="383959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416 L -0.01753 -0.344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-170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 animBg="1"/>
      <p:bldP spid="5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Delete a key from BST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 smtClean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two children </a:t>
            </a:r>
            <a:r>
              <a:rPr lang="en-AU" sz="2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3</a:t>
            </a:r>
          </a:p>
          <a:p>
            <a:pPr marL="0" indent="0">
              <a:buNone/>
            </a:pPr>
            <a:r>
              <a:rPr lang="en-AU" sz="2000" b="1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Find the largest node N in left subtree (or </a:t>
            </a:r>
            <a:r>
              <a:rPr lang="en-AU" sz="2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the smallest node N 	in right subtree</a:t>
            </a:r>
            <a:r>
              <a:rPr lang="en-AU" sz="2000" b="1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</a:t>
            </a:r>
            <a:r>
              <a:rPr lang="en-AU" sz="2000" b="1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Replace key node value with the value of N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</a:t>
            </a:r>
            <a:r>
              <a:rPr lang="en-AU" sz="2000" b="1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Delete 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24</a:t>
              </a:r>
              <a:endParaRPr lang="en-AU" dirty="0"/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22</a:t>
              </a:r>
              <a:endParaRPr lang="en-AU" dirty="0"/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509883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28</a:t>
              </a:r>
              <a:endParaRPr lang="en-AU" dirty="0"/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648200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21</a:t>
              </a:r>
              <a:endParaRPr lang="en-AU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26</a:t>
              </a:r>
              <a:endParaRPr lang="en-AU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</a:t>
              </a:r>
              <a:endParaRPr lang="en-A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Delete 24</a:t>
            </a:r>
            <a:endParaRPr lang="en-AU" b="1" dirty="0">
              <a:solidFill>
                <a:srgbClr val="FF000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27</a:t>
              </a:r>
              <a:endParaRPr lang="en-AU" dirty="0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6093004" y="4187123"/>
            <a:ext cx="0" cy="5088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845792" y="4724181"/>
            <a:ext cx="506323" cy="506323"/>
            <a:chOff x="3733800" y="2008277"/>
            <a:chExt cx="506323" cy="506323"/>
          </a:xfrm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26</a:t>
              </a:r>
              <a:endParaRPr lang="en-AU" dirty="0"/>
            </a:p>
          </p:txBody>
        </p:sp>
      </p:grpSp>
      <p:sp>
        <p:nvSpPr>
          <p:cNvPr id="50" name="Multiply 49"/>
          <p:cNvSpPr/>
          <p:nvPr/>
        </p:nvSpPr>
        <p:spPr>
          <a:xfrm>
            <a:off x="5897533" y="4737238"/>
            <a:ext cx="411133" cy="4593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6352115" y="2167718"/>
            <a:ext cx="233468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317721" y="2514600"/>
            <a:ext cx="179845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3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1041 L -0.13733 -0.230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12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942E-6 L -0.08472 -0.1320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-661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Worst-case of BST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799"/>
            <a:ext cx="8308848" cy="3684677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 smtClean="0">
                <a:highlight>
                  <a:srgbClr val="FFFFFF"/>
                </a:highlight>
              </a:rPr>
              <a:t>A BST is not a balanced tree and, in worst case, may degenerate to a linked list</a:t>
            </a:r>
          </a:p>
          <a:p>
            <a:pPr lvl="1"/>
            <a:r>
              <a:rPr lang="en-AU" sz="1700" dirty="0" smtClean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E.g., when elements are inserted in sorted order (ascending or descending) – insert 24, 20, 15, 14.</a:t>
            </a:r>
            <a:endParaRPr lang="en-AU" sz="1700" dirty="0">
              <a:solidFill>
                <a:schemeClr val="tx1"/>
              </a:solidFill>
              <a:highlight>
                <a:srgbClr val="FFFFFF"/>
              </a:highlight>
              <a:latin typeface="CMSS10"/>
              <a:sym typeface="Wingdings" panose="05000000000000000000" pitchFamily="2" charset="2"/>
            </a:endParaRPr>
          </a:p>
          <a:p>
            <a:r>
              <a:rPr lang="en-AU" sz="2000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Worst-case time complexity</a:t>
            </a:r>
          </a:p>
          <a:p>
            <a:pPr lvl="1"/>
            <a:r>
              <a:rPr lang="en-AU" sz="1900" dirty="0" smtClean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Insert</a:t>
            </a:r>
          </a:p>
          <a:p>
            <a:pPr lvl="1"/>
            <a:r>
              <a:rPr lang="en-AU" sz="1900" dirty="0" smtClean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Delete</a:t>
            </a:r>
          </a:p>
          <a:p>
            <a:pPr lvl="1"/>
            <a:r>
              <a:rPr lang="en-AU" sz="1900" dirty="0" smtClean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Search</a:t>
            </a:r>
          </a:p>
          <a:p>
            <a:r>
              <a:rPr lang="en-AU" sz="2000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Average-case </a:t>
            </a:r>
            <a:r>
              <a:rPr lang="en-AU" sz="2000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time complexity is O(log N) for insert, delete and search</a:t>
            </a:r>
          </a:p>
          <a:p>
            <a:endParaRPr lang="en-AU" sz="2000" dirty="0">
              <a:highlight>
                <a:srgbClr val="FFFFFF"/>
              </a:highlight>
              <a:latin typeface="CMSS10"/>
              <a:sym typeface="Wingdings" panose="05000000000000000000" pitchFamily="2" charset="2"/>
            </a:endParaRPr>
          </a:p>
          <a:p>
            <a:r>
              <a:rPr lang="en-AU" sz="2000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Can we improve the performance by keeping the tree balanced?</a:t>
            </a:r>
          </a:p>
          <a:p>
            <a:pPr marL="0" indent="0">
              <a:buNone/>
            </a:pPr>
            <a:r>
              <a:rPr lang="en-AU" sz="2000" dirty="0" smtClean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Yes – AVL Tree does that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32877" y="3581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24</a:t>
              </a:r>
              <a:endParaRPr lang="en-AU" dirty="0"/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7501024" y="4013574"/>
            <a:ext cx="906002" cy="59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275069" y="43452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11" idx="3"/>
          </p:cNvCxnSpPr>
          <p:nvPr/>
        </p:nvCxnSpPr>
        <p:spPr>
          <a:xfrm flipH="1">
            <a:off x="6828892" y="4777422"/>
            <a:ext cx="520326" cy="48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360669" y="5183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5990389" y="5615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751069" y="6021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53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AVL Trees: Introduction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2488191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 smtClean="0">
                <a:solidFill>
                  <a:srgbClr val="008000"/>
                </a:solidFill>
                <a:latin typeface="CMSSBX10"/>
              </a:rPr>
              <a:t>Adelson-</a:t>
            </a:r>
            <a:r>
              <a:rPr lang="en-AU" sz="2000" dirty="0" err="1" smtClean="0">
                <a:solidFill>
                  <a:srgbClr val="008000"/>
                </a:solidFill>
                <a:latin typeface="CMSSBX10"/>
              </a:rPr>
              <a:t>Velskii</a:t>
            </a:r>
            <a:r>
              <a:rPr lang="en-AU" sz="2000" dirty="0" smtClean="0">
                <a:solidFill>
                  <a:srgbClr val="008000"/>
                </a:solidFill>
                <a:latin typeface="CMSSBX10"/>
              </a:rPr>
              <a:t> Landis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(AVL) </a:t>
            </a:r>
            <a:r>
              <a:rPr lang="en-AU" sz="2000" dirty="0" smtClean="0">
                <a:solidFill>
                  <a:srgbClr val="008000"/>
                </a:solidFill>
                <a:latin typeface="CMSSBX10"/>
              </a:rPr>
              <a:t>tree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is a </a:t>
            </a:r>
            <a:r>
              <a:rPr lang="en-AU" sz="2000" dirty="0" smtClean="0">
                <a:solidFill>
                  <a:srgbClr val="800080"/>
                </a:solidFill>
                <a:latin typeface="txbtt"/>
              </a:rPr>
              <a:t>height-balanced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BST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heights of left and right subtrees of </a:t>
            </a:r>
            <a:r>
              <a:rPr lang="en-AU" sz="2000" dirty="0" smtClean="0">
                <a:solidFill>
                  <a:srgbClr val="000000"/>
                </a:solidFill>
                <a:latin typeface="CMSSBX10"/>
              </a:rPr>
              <a:t>every node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differ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by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at </a:t>
            </a:r>
            <a:r>
              <a:rPr lang="en-AU" sz="2000" dirty="0" smtClean="0">
                <a:solidFill>
                  <a:srgbClr val="800080"/>
                </a:solidFill>
                <a:latin typeface="txbtt"/>
              </a:rPr>
              <a:t>most one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(If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at any time they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differ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by more than one,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rebalancing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done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to restore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this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property).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Is the following tree balanced according to the above definition?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Is it still balanced after deleting 25?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Is it still balanced after deleting 17?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Is it still balanced after deleting 22?</a:t>
            </a: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44902" y="33018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24</a:t>
              </a:r>
              <a:endParaRPr lang="en-AU" dirty="0"/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3192685" y="37340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077076" y="37340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945035" y="40367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060579" y="44689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3328322" y="44530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07417" y="4903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1437137" y="53360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18621" y="53248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014122" y="48761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22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7894" y="5715000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75771" y="57420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cxnSp>
        <p:nvCxnSpPr>
          <p:cNvPr id="60" name="Straight Connector 59"/>
          <p:cNvCxnSpPr>
            <a:stCxn id="65" idx="1"/>
          </p:cNvCxnSpPr>
          <p:nvPr/>
        </p:nvCxnSpPr>
        <p:spPr>
          <a:xfrm flipH="1" flipV="1">
            <a:off x="6855485" y="4248150"/>
            <a:ext cx="577293" cy="57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68" idx="0"/>
          </p:cNvCxnSpPr>
          <p:nvPr/>
        </p:nvCxnSpPr>
        <p:spPr>
          <a:xfrm flipH="1">
            <a:off x="6343650" y="4214867"/>
            <a:ext cx="506323" cy="58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02323" y="3962400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26</a:t>
              </a:r>
              <a:endParaRPr lang="en-AU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096000" y="472440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25</a:t>
              </a:r>
              <a:endParaRPr lang="en-AU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358629" y="4751477"/>
            <a:ext cx="506323" cy="506323"/>
            <a:chOff x="3733800" y="2008277"/>
            <a:chExt cx="506323" cy="506323"/>
          </a:xfrm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27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2326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Defining AVL Tree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24881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height( </a:t>
            </a:r>
            <a:r>
              <a:rPr lang="en-AU" sz="2000" dirty="0" err="1">
                <a:solidFill>
                  <a:srgbClr val="000000"/>
                </a:solidFill>
                <a:latin typeface="txtt"/>
              </a:rPr>
              <a:t>nilTree</a:t>
            </a:r>
            <a:r>
              <a:rPr lang="en-AU" sz="2000" dirty="0">
                <a:solidFill>
                  <a:srgbClr val="000000"/>
                </a:solidFill>
                <a:latin typeface="txtt"/>
              </a:rPr>
              <a:t> ) = 0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height( fork(</a:t>
            </a:r>
            <a:r>
              <a:rPr lang="en-AU" sz="2000" dirty="0" err="1">
                <a:solidFill>
                  <a:srgbClr val="000000"/>
                </a:solidFill>
                <a:latin typeface="txtt"/>
              </a:rPr>
              <a:t>e,L,R</a:t>
            </a:r>
            <a:r>
              <a:rPr lang="en-AU" sz="2000" dirty="0">
                <a:solidFill>
                  <a:srgbClr val="000000"/>
                </a:solidFill>
                <a:latin typeface="txtt"/>
              </a:rPr>
              <a:t>) ) = 1 + max( height(L), height(R) )</a:t>
            </a:r>
          </a:p>
          <a:p>
            <a:pPr marL="0" indent="0">
              <a:buNone/>
            </a:pPr>
            <a:r>
              <a:rPr lang="en-AU" sz="2400" smtClean="0">
                <a:solidFill>
                  <a:srgbClr val="3333B3"/>
                </a:solidFill>
                <a:latin typeface="CMSS12"/>
              </a:rPr>
              <a:t>Definition</a:t>
            </a:r>
            <a:endParaRPr lang="en-AU" sz="2400" dirty="0">
              <a:solidFill>
                <a:srgbClr val="3333B3"/>
              </a:solidFill>
              <a:latin typeface="CMSS12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T is an AVL Tree if T is a binary search tree, and . . .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(T = </a:t>
            </a:r>
            <a:r>
              <a:rPr lang="en-AU" sz="2000" dirty="0" err="1">
                <a:solidFill>
                  <a:srgbClr val="000000"/>
                </a:solidFill>
                <a:latin typeface="txtt"/>
              </a:rPr>
              <a:t>nilTree</a:t>
            </a:r>
            <a:r>
              <a:rPr lang="en-AU" sz="2000" dirty="0">
                <a:solidFill>
                  <a:srgbClr val="000000"/>
                </a:solidFill>
                <a:latin typeface="txtt"/>
              </a:rPr>
              <a:t>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txtt"/>
              </a:rPr>
              <a:t>OR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latin typeface="txtt"/>
              </a:rPr>
              <a:t>(T </a:t>
            </a:r>
            <a:r>
              <a:rPr lang="en-AU" sz="2000" dirty="0">
                <a:solidFill>
                  <a:srgbClr val="000000"/>
                </a:solidFill>
                <a:latin typeface="txtt"/>
              </a:rPr>
              <a:t>= fork(</a:t>
            </a:r>
            <a:r>
              <a:rPr lang="en-AU" sz="2000" dirty="0" err="1">
                <a:solidFill>
                  <a:srgbClr val="000000"/>
                </a:solidFill>
                <a:latin typeface="txtt"/>
              </a:rPr>
              <a:t>e,L,R</a:t>
            </a:r>
            <a:r>
              <a:rPr lang="en-AU" sz="2000" dirty="0">
                <a:solidFill>
                  <a:srgbClr val="000000"/>
                </a:solidFill>
                <a:latin typeface="txtt"/>
              </a:rPr>
              <a:t>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txtt"/>
              </a:rPr>
              <a:t>AND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latin typeface="txtt"/>
              </a:rPr>
              <a:t>	</a:t>
            </a:r>
            <a:r>
              <a:rPr lang="en-AU" sz="2000" dirty="0" err="1" smtClean="0">
                <a:solidFill>
                  <a:srgbClr val="000000"/>
                </a:solidFill>
                <a:latin typeface="txtt"/>
              </a:rPr>
              <a:t>balance_factor</a:t>
            </a:r>
            <a:r>
              <a:rPr lang="en-AU" sz="2000" dirty="0" smtClean="0">
                <a:solidFill>
                  <a:srgbClr val="000000"/>
                </a:solidFill>
                <a:latin typeface="txtt"/>
              </a:rPr>
              <a:t>=height(L</a:t>
            </a:r>
            <a:r>
              <a:rPr lang="en-AU" sz="2000" dirty="0">
                <a:solidFill>
                  <a:srgbClr val="000000"/>
                </a:solidFill>
                <a:latin typeface="txtt"/>
              </a:rPr>
              <a:t>)-height(R) is 1,0, or -1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txtt"/>
              </a:rPr>
              <a:t>AND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latin typeface="txtt"/>
              </a:rPr>
              <a:t>	L </a:t>
            </a:r>
            <a:r>
              <a:rPr lang="en-AU" sz="2000" dirty="0">
                <a:solidFill>
                  <a:srgbClr val="000000"/>
                </a:solidFill>
                <a:latin typeface="txtt"/>
              </a:rPr>
              <a:t>and R are themselves AVL trees </a:t>
            </a:r>
            <a:r>
              <a:rPr lang="en-AU" sz="2000" dirty="0" smtClean="0">
                <a:solidFill>
                  <a:srgbClr val="000000"/>
                </a:solidFill>
                <a:latin typeface="txtt"/>
              </a:rPr>
              <a:t>)</a:t>
            </a: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44902" y="33018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24</a:t>
              </a:r>
              <a:endParaRPr lang="en-AU" dirty="0"/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3192685" y="37340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077076" y="37340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945035" y="40367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060579" y="44689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3328322" y="44530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07417" y="4903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1437137" y="53360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014122" y="48761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22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75771" y="57420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070546" y="4221073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02323" y="3962400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26</a:t>
              </a:r>
              <a:endParaRPr lang="en-AU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27</a:t>
              </a:r>
              <a:endParaRPr lang="en-A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54365" y="5816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8837" y="4966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2534205" y="40837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4566238" y="4944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39267" y="47984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39000" y="39893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-1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5257800" y="33018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22098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Balance factors</a:t>
            </a:r>
            <a:endParaRPr lang="en-AU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70706" y="2579132"/>
            <a:ext cx="1256919" cy="796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34200" y="2667000"/>
            <a:ext cx="304800" cy="1322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3" idx="0"/>
          </p:cNvCxnSpPr>
          <p:nvPr/>
        </p:nvCxnSpPr>
        <p:spPr>
          <a:xfrm flipH="1">
            <a:off x="4722691" y="2743200"/>
            <a:ext cx="2104934" cy="2201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6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>
            <a:stCxn id="133" idx="3"/>
          </p:cNvCxnSpPr>
          <p:nvPr/>
        </p:nvCxnSpPr>
        <p:spPr>
          <a:xfrm flipH="1">
            <a:off x="7315200" y="4289450"/>
            <a:ext cx="196174" cy="613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Keeping AVL Tree Balanced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2488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u="sng" dirty="0" smtClean="0">
                <a:solidFill>
                  <a:srgbClr val="000000"/>
                </a:solidFill>
                <a:latin typeface="txtt"/>
              </a:rPr>
              <a:t>Left </a:t>
            </a:r>
            <a:r>
              <a:rPr lang="en-AU" sz="2000" b="1" u="sng" dirty="0" err="1" smtClean="0">
                <a:solidFill>
                  <a:srgbClr val="000000"/>
                </a:solidFill>
                <a:latin typeface="txtt"/>
              </a:rPr>
              <a:t>Left</a:t>
            </a:r>
            <a:r>
              <a:rPr lang="en-AU" sz="2000" b="1" u="sng" dirty="0" smtClean="0">
                <a:solidFill>
                  <a:srgbClr val="000000"/>
                </a:solidFill>
                <a:latin typeface="txtt"/>
              </a:rPr>
              <a:t> Case</a:t>
            </a: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txtt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514600" y="2971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24</a:t>
              </a:r>
              <a:endParaRPr lang="en-AU" dirty="0"/>
            </a:p>
          </p:txBody>
        </p:sp>
      </p:grpSp>
      <p:cxnSp>
        <p:nvCxnSpPr>
          <p:cNvPr id="92" name="Straight Connector 91"/>
          <p:cNvCxnSpPr>
            <a:stCxn id="90" idx="3"/>
            <a:endCxn id="95" idx="7"/>
          </p:cNvCxnSpPr>
          <p:nvPr/>
        </p:nvCxnSpPr>
        <p:spPr>
          <a:xfrm flipH="1">
            <a:off x="2184774" y="3403974"/>
            <a:ext cx="403975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946774" y="3403974"/>
            <a:ext cx="573614" cy="17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26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97" name="Straight Connector 96"/>
          <p:cNvCxnSpPr>
            <a:stCxn id="95" idx="3"/>
            <a:endCxn id="100" idx="0"/>
          </p:cNvCxnSpPr>
          <p:nvPr/>
        </p:nvCxnSpPr>
        <p:spPr>
          <a:xfrm flipH="1">
            <a:off x="1298579" y="41388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045417" y="44705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624788" y="4902745"/>
            <a:ext cx="494778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447800" y="375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2201694" y="2895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124200" y="35814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2211513" y="4370318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B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>
            <a:off x="2142050" y="4123056"/>
            <a:ext cx="465651" cy="24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51364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2860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D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130" name="Straight Connector 129"/>
          <p:cNvCxnSpPr>
            <a:stCxn id="100" idx="5"/>
            <a:endCxn id="128" idx="0"/>
          </p:cNvCxnSpPr>
          <p:nvPr/>
        </p:nvCxnSpPr>
        <p:spPr>
          <a:xfrm>
            <a:off x="1477591" y="4902745"/>
            <a:ext cx="432237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69164" y="4533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437225" y="38572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24</a:t>
              </a:r>
              <a:endParaRPr lang="en-AU" dirty="0"/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909174" y="3415139"/>
            <a:ext cx="602200" cy="51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869399" y="4289450"/>
            <a:ext cx="497414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477000" y="3020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140" name="Straight Connector 139"/>
          <p:cNvCxnSpPr>
            <a:stCxn id="138" idx="3"/>
            <a:endCxn id="142" idx="0"/>
          </p:cNvCxnSpPr>
          <p:nvPr/>
        </p:nvCxnSpPr>
        <p:spPr>
          <a:xfrm flipH="1">
            <a:off x="6022979" y="34530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769817" y="37847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547413" y="4216945"/>
            <a:ext cx="296553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970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675225" y="3857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B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149" name="Straight Connector 148"/>
          <p:cNvCxnSpPr>
            <a:stCxn id="138" idx="5"/>
            <a:endCxn id="148" idx="0"/>
          </p:cNvCxnSpPr>
          <p:nvPr/>
        </p:nvCxnSpPr>
        <p:spPr>
          <a:xfrm>
            <a:off x="6909174" y="3453097"/>
            <a:ext cx="162239" cy="40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Isosceles Triangle 149"/>
          <p:cNvSpPr/>
          <p:nvPr/>
        </p:nvSpPr>
        <p:spPr>
          <a:xfrm>
            <a:off x="60656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51512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D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152" name="Straight Connector 151"/>
          <p:cNvCxnSpPr>
            <a:stCxn id="142" idx="5"/>
            <a:endCxn id="150" idx="0"/>
          </p:cNvCxnSpPr>
          <p:nvPr/>
        </p:nvCxnSpPr>
        <p:spPr>
          <a:xfrm>
            <a:off x="6201991" y="4216945"/>
            <a:ext cx="259822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H="1" flipV="1">
            <a:off x="1549805" y="3279595"/>
            <a:ext cx="836955" cy="44005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2142050" y="4289450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3657600" y="1676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Note that all elements in B are greater than 20 and smaller than 24. Therefore, it can be made a left child of 24 after rotation.</a:t>
            </a:r>
            <a:endParaRPr lang="en-AU" dirty="0"/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2793288" y="2599730"/>
            <a:ext cx="1123287" cy="162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36633E-6 L 0.03507 0.1186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592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48" grpId="1" animBg="1"/>
      <p:bldP spid="150" grpId="0" animBg="1"/>
      <p:bldP spid="151" grpId="0" animBg="1"/>
      <p:bldP spid="154" grpId="0" animBg="1"/>
      <p:bldP spid="38" grpId="0" animBg="1"/>
      <p:bldP spid="155" grpId="0" animBg="1"/>
      <p:bldP spid="1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>
            <a:stCxn id="133" idx="3"/>
            <a:endCxn id="148" idx="0"/>
          </p:cNvCxnSpPr>
          <p:nvPr/>
        </p:nvCxnSpPr>
        <p:spPr>
          <a:xfrm flipH="1">
            <a:off x="7330388" y="4289450"/>
            <a:ext cx="180986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Keeping AVL Tree Balanced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2488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u="sng" dirty="0" smtClean="0">
                <a:solidFill>
                  <a:srgbClr val="000000"/>
                </a:solidFill>
                <a:latin typeface="txtt"/>
              </a:rPr>
              <a:t>Right </a:t>
            </a:r>
            <a:r>
              <a:rPr lang="en-AU" sz="2000" b="1" u="sng" dirty="0" err="1" smtClean="0">
                <a:solidFill>
                  <a:srgbClr val="000000"/>
                </a:solidFill>
                <a:latin typeface="txtt"/>
              </a:rPr>
              <a:t>Right</a:t>
            </a:r>
            <a:r>
              <a:rPr lang="en-AU" sz="2000" b="1" u="sng" dirty="0" smtClean="0">
                <a:solidFill>
                  <a:srgbClr val="000000"/>
                </a:solidFill>
                <a:latin typeface="txtt"/>
              </a:rPr>
              <a:t> Case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cxnSp>
        <p:nvCxnSpPr>
          <p:cNvPr id="92" name="Straight Connector 91"/>
          <p:cNvCxnSpPr>
            <a:stCxn id="91" idx="0"/>
            <a:endCxn id="95" idx="5"/>
          </p:cNvCxnSpPr>
          <p:nvPr/>
        </p:nvCxnSpPr>
        <p:spPr>
          <a:xfrm flipH="1" flipV="1">
            <a:off x="2184774" y="4138897"/>
            <a:ext cx="532314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870574" y="5004174"/>
            <a:ext cx="434057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26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97" name="Straight Connector 96"/>
          <p:cNvCxnSpPr>
            <a:endCxn id="100" idx="5"/>
          </p:cNvCxnSpPr>
          <p:nvPr/>
        </p:nvCxnSpPr>
        <p:spPr>
          <a:xfrm flipH="1" flipV="1">
            <a:off x="1346574" y="3278651"/>
            <a:ext cx="480175" cy="55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14400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624788" y="3278651"/>
            <a:ext cx="363761" cy="4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54094" y="375372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-1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457200" y="29072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-2</a:t>
            </a:r>
            <a:endParaRPr lang="en-AU" dirty="0"/>
          </a:p>
        </p:txBody>
      </p:sp>
      <p:sp>
        <p:nvSpPr>
          <p:cNvPr id="6" name="Isosceles Triangle 5"/>
          <p:cNvSpPr/>
          <p:nvPr/>
        </p:nvSpPr>
        <p:spPr>
          <a:xfrm>
            <a:off x="2908443" y="5410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A</a:t>
            </a:r>
            <a:endParaRPr lang="en-AU" sz="4000" b="1" dirty="0">
              <a:solidFill>
                <a:srgbClr val="FF0000"/>
              </a:solidFill>
            </a:endParaRPr>
          </a:p>
        </p:txBody>
      </p:sp>
      <p:sp>
        <p:nvSpPr>
          <p:cNvPr id="126" name="Isosceles Triangle 125"/>
          <p:cNvSpPr/>
          <p:nvPr/>
        </p:nvSpPr>
        <p:spPr>
          <a:xfrm>
            <a:off x="1798425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B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 flipH="1">
            <a:off x="2194613" y="4947714"/>
            <a:ext cx="396187" cy="43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066982" y="4514152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28600" y="3729847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D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130" name="Straight Connector 129"/>
          <p:cNvCxnSpPr>
            <a:stCxn id="95" idx="3"/>
            <a:endCxn id="128" idx="0"/>
          </p:cNvCxnSpPr>
          <p:nvPr/>
        </p:nvCxnSpPr>
        <p:spPr>
          <a:xfrm flipH="1">
            <a:off x="1463170" y="4138897"/>
            <a:ext cx="363579" cy="37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63694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437225" y="38572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909174" y="3415139"/>
            <a:ext cx="602200" cy="51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869399" y="4289450"/>
            <a:ext cx="497414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477000" y="3020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140" name="Straight Connector 139"/>
          <p:cNvCxnSpPr>
            <a:stCxn id="138" idx="3"/>
            <a:endCxn id="142" idx="0"/>
          </p:cNvCxnSpPr>
          <p:nvPr/>
        </p:nvCxnSpPr>
        <p:spPr>
          <a:xfrm flipH="1">
            <a:off x="6022979" y="34530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769817" y="37847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547413" y="4216945"/>
            <a:ext cx="296553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970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934200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B</a:t>
            </a:r>
            <a:endParaRPr lang="en-AU" sz="4000" b="1" dirty="0">
              <a:solidFill>
                <a:srgbClr val="FF0000"/>
              </a:solidFill>
            </a:endParaRPr>
          </a:p>
        </p:txBody>
      </p:sp>
      <p:sp>
        <p:nvSpPr>
          <p:cNvPr id="150" name="Isosceles Triangle 149"/>
          <p:cNvSpPr/>
          <p:nvPr/>
        </p:nvSpPr>
        <p:spPr>
          <a:xfrm>
            <a:off x="6065625" y="3857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51512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D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152" name="Straight Connector 151"/>
          <p:cNvCxnSpPr>
            <a:stCxn id="139" idx="2"/>
            <a:endCxn id="150" idx="0"/>
          </p:cNvCxnSpPr>
          <p:nvPr/>
        </p:nvCxnSpPr>
        <p:spPr>
          <a:xfrm flipH="1">
            <a:off x="6461813" y="3464262"/>
            <a:ext cx="241142" cy="39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V="1">
            <a:off x="1586661" y="2982359"/>
            <a:ext cx="962358" cy="850608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1073041" y="4456210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3657600" y="1676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Note that all elements in C are smaller than 15 and greater than 10. Therefore, it can be made a right child of 10 after rotation.</a:t>
            </a:r>
            <a:endParaRPr lang="en-AU" dirty="0"/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2067840" y="2599730"/>
            <a:ext cx="1848736" cy="191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438400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sp>
        <p:nvSpPr>
          <p:cNvPr id="68" name="Isosceles Triangle 67"/>
          <p:cNvSpPr/>
          <p:nvPr/>
        </p:nvSpPr>
        <p:spPr>
          <a:xfrm>
            <a:off x="6065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>
          <a:xfrm>
            <a:off x="6238040" y="4216945"/>
            <a:ext cx="223773" cy="43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0" grpId="0" animBg="1"/>
      <p:bldP spid="150" grpId="1" animBg="1"/>
      <p:bldP spid="151" grpId="0" animBg="1"/>
      <p:bldP spid="154" grpId="0" animBg="1"/>
      <p:bldP spid="155" grpId="0" animBg="1"/>
      <p:bldP spid="156" grpId="0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Overview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Hash Tables</a:t>
            </a:r>
          </a:p>
          <a:p>
            <a:r>
              <a:rPr lang="en-AU" dirty="0" smtClean="0"/>
              <a:t>Binary Search Tree</a:t>
            </a:r>
          </a:p>
          <a:p>
            <a:r>
              <a:rPr lang="en-AU" dirty="0" smtClean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Keeping AVL Tree Balanced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966038"/>
            <a:ext cx="4041649" cy="185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u="sng" dirty="0" smtClean="0">
                <a:solidFill>
                  <a:srgbClr val="000000"/>
                </a:solidFill>
                <a:latin typeface="txtt"/>
              </a:rPr>
              <a:t>Left Right Case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 smtClean="0">
                <a:solidFill>
                  <a:srgbClr val="000000"/>
                </a:solidFill>
                <a:latin typeface="txtt"/>
              </a:rPr>
              <a:t>Convert Left Right case to Left </a:t>
            </a:r>
            <a:r>
              <a:rPr lang="en-AU" sz="2000" dirty="0" err="1" smtClean="0">
                <a:solidFill>
                  <a:srgbClr val="000000"/>
                </a:solidFill>
                <a:latin typeface="txtt"/>
              </a:rPr>
              <a:t>Left</a:t>
            </a:r>
            <a:r>
              <a:rPr lang="en-AU" sz="2000" dirty="0" smtClean="0">
                <a:solidFill>
                  <a:srgbClr val="000000"/>
                </a:solidFill>
                <a:latin typeface="txtt"/>
              </a:rPr>
              <a:t> case by rotating 20.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 smtClean="0">
                <a:solidFill>
                  <a:srgbClr val="000000"/>
                </a:solidFill>
                <a:latin typeface="txtt"/>
              </a:rPr>
              <a:t>Handle Left </a:t>
            </a:r>
            <a:r>
              <a:rPr lang="en-AU" sz="2000" dirty="0" err="1" smtClean="0">
                <a:solidFill>
                  <a:srgbClr val="000000"/>
                </a:solidFill>
                <a:latin typeface="txtt"/>
              </a:rPr>
              <a:t>Left</a:t>
            </a:r>
            <a:r>
              <a:rPr lang="en-AU" sz="2000" dirty="0" smtClean="0">
                <a:solidFill>
                  <a:srgbClr val="000000"/>
                </a:solidFill>
                <a:latin typeface="txtt"/>
              </a:rPr>
              <a:t> case as described earlier</a:t>
            </a: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cxnSp>
        <p:nvCxnSpPr>
          <p:cNvPr id="92" name="Straight Connector 91"/>
          <p:cNvCxnSpPr>
            <a:stCxn id="91" idx="0"/>
            <a:endCxn id="95" idx="5"/>
          </p:cNvCxnSpPr>
          <p:nvPr/>
        </p:nvCxnSpPr>
        <p:spPr>
          <a:xfrm flipH="1" flipV="1">
            <a:off x="1651374" y="4138897"/>
            <a:ext cx="532314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337174" y="5004174"/>
            <a:ext cx="434057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2192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97" name="Straight Connector 96"/>
          <p:cNvCxnSpPr>
            <a:stCxn id="129" idx="0"/>
            <a:endCxn id="100" idx="5"/>
          </p:cNvCxnSpPr>
          <p:nvPr/>
        </p:nvCxnSpPr>
        <p:spPr>
          <a:xfrm flipH="1" flipV="1">
            <a:off x="2288051" y="3099174"/>
            <a:ext cx="480175" cy="45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855877" y="2667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24</a:t>
              </a:r>
              <a:endParaRPr lang="en-AU" dirty="0"/>
            </a:p>
          </p:txBody>
        </p:sp>
      </p:grpSp>
      <p:cxnSp>
        <p:nvCxnSpPr>
          <p:cNvPr id="102" name="Straight Connector 101"/>
          <p:cNvCxnSpPr>
            <a:stCxn id="100" idx="3"/>
            <a:endCxn id="95" idx="0"/>
          </p:cNvCxnSpPr>
          <p:nvPr/>
        </p:nvCxnSpPr>
        <p:spPr>
          <a:xfrm flipH="1">
            <a:off x="1472362" y="3099174"/>
            <a:ext cx="457664" cy="60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38200" y="375372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-1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1362750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" name="Isosceles Triangle 5"/>
          <p:cNvSpPr/>
          <p:nvPr/>
        </p:nvSpPr>
        <p:spPr>
          <a:xfrm>
            <a:off x="2375043" y="5410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1265025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 flipH="1">
            <a:off x="1661213" y="4947714"/>
            <a:ext cx="396187" cy="43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533582" y="4514152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D</a:t>
            </a:r>
            <a:endParaRPr lang="en-AU" sz="4000" b="1" dirty="0">
              <a:solidFill>
                <a:srgbClr val="FF0000"/>
              </a:solidFill>
            </a:endParaRPr>
          </a:p>
        </p:txBody>
      </p:sp>
      <p:sp>
        <p:nvSpPr>
          <p:cNvPr id="129" name="Isosceles Triangle 128"/>
          <p:cNvSpPr/>
          <p:nvPr/>
        </p:nvSpPr>
        <p:spPr>
          <a:xfrm>
            <a:off x="2372038" y="3552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30" name="Straight Connector 129"/>
          <p:cNvCxnSpPr>
            <a:stCxn id="95" idx="3"/>
            <a:endCxn id="128" idx="0"/>
          </p:cNvCxnSpPr>
          <p:nvPr/>
        </p:nvCxnSpPr>
        <p:spPr>
          <a:xfrm flipH="1">
            <a:off x="929770" y="4138897"/>
            <a:ext cx="363579" cy="37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430294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sp>
        <p:nvSpPr>
          <p:cNvPr id="154" name="Freeform 153"/>
          <p:cNvSpPr/>
          <p:nvPr/>
        </p:nvSpPr>
        <p:spPr>
          <a:xfrm flipV="1">
            <a:off x="1701194" y="3986037"/>
            <a:ext cx="635980" cy="662162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429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1219200" y="5305076"/>
            <a:ext cx="871811" cy="1073474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4343400" y="189607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Note that all elements in C are smaller than 20 and greater than 15. Therefore, it can be made a right child of 15 after rotation.</a:t>
            </a:r>
            <a:endParaRPr lang="en-AU" dirty="0"/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2288051" y="2823519"/>
            <a:ext cx="2552893" cy="248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905000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284825" y="2895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6" name="Oval 5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24</a:t>
              </a:r>
              <a:endParaRPr lang="en-AU" dirty="0"/>
            </a:p>
          </p:txBody>
        </p:sp>
      </p:grpSp>
      <p:cxnSp>
        <p:nvCxnSpPr>
          <p:cNvPr id="58" name="Straight Connector 57"/>
          <p:cNvCxnSpPr>
            <a:stCxn id="56" idx="3"/>
            <a:endCxn id="61" idx="7"/>
          </p:cNvCxnSpPr>
          <p:nvPr/>
        </p:nvCxnSpPr>
        <p:spPr>
          <a:xfrm flipH="1">
            <a:off x="6954999" y="3327774"/>
            <a:ext cx="403975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5"/>
            <a:endCxn id="72" idx="0"/>
          </p:cNvCxnSpPr>
          <p:nvPr/>
        </p:nvCxnSpPr>
        <p:spPr>
          <a:xfrm>
            <a:off x="7716999" y="3327774"/>
            <a:ext cx="573614" cy="17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  <a:endCxn id="65" idx="0"/>
          </p:cNvCxnSpPr>
          <p:nvPr/>
        </p:nvCxnSpPr>
        <p:spPr>
          <a:xfrm flipH="1">
            <a:off x="6068804" y="40626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815642" y="43943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67" name="Straight Connector 66"/>
          <p:cNvCxnSpPr>
            <a:stCxn id="65" idx="3"/>
            <a:endCxn id="76" idx="0"/>
          </p:cNvCxnSpPr>
          <p:nvPr/>
        </p:nvCxnSpPr>
        <p:spPr>
          <a:xfrm flipH="1">
            <a:off x="5395013" y="4826545"/>
            <a:ext cx="494778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>
            <a:off x="7894425" y="3505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3" name="Isosceles Triangle 72"/>
          <p:cNvSpPr/>
          <p:nvPr/>
        </p:nvSpPr>
        <p:spPr>
          <a:xfrm>
            <a:off x="6981738" y="4294118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B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74" name="Straight Connector 73"/>
          <p:cNvCxnSpPr>
            <a:endCxn id="73" idx="0"/>
          </p:cNvCxnSpPr>
          <p:nvPr/>
        </p:nvCxnSpPr>
        <p:spPr>
          <a:xfrm>
            <a:off x="6912275" y="4046856"/>
            <a:ext cx="465651" cy="24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Isosceles Triangle 74"/>
          <p:cNvSpPr/>
          <p:nvPr/>
        </p:nvSpPr>
        <p:spPr>
          <a:xfrm>
            <a:off x="6172200" y="5305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4998825" y="5305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D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77" name="Straight Connector 76"/>
          <p:cNvCxnSpPr>
            <a:stCxn id="65" idx="5"/>
            <a:endCxn id="75" idx="0"/>
          </p:cNvCxnSpPr>
          <p:nvPr/>
        </p:nvCxnSpPr>
        <p:spPr>
          <a:xfrm>
            <a:off x="6247816" y="4826545"/>
            <a:ext cx="320572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6055849" y="4543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82" name="Straight Connector 81"/>
          <p:cNvCxnSpPr>
            <a:endCxn id="81" idx="0"/>
          </p:cNvCxnSpPr>
          <p:nvPr/>
        </p:nvCxnSpPr>
        <p:spPr>
          <a:xfrm flipH="1">
            <a:off x="6452037" y="4023607"/>
            <a:ext cx="296743" cy="51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522825" y="36305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1" name="Oval 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928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/>
      <p:bldP spid="72" grpId="0" animBg="1"/>
      <p:bldP spid="73" grpId="0" animBg="1"/>
      <p:bldP spid="75" grpId="0" animBg="1"/>
      <p:bldP spid="76" grpId="0" animBg="1"/>
      <p:bldP spid="81" grpId="0" animBg="1"/>
      <p:bldP spid="81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Keeping AVL Tree Balanced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4073457" cy="18536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2000" b="1" u="sng" dirty="0" smtClean="0">
                <a:solidFill>
                  <a:srgbClr val="000000"/>
                </a:solidFill>
                <a:latin typeface="txtt"/>
              </a:rPr>
              <a:t>Right Left Case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Convert Right Left Case to Right </a:t>
            </a:r>
            <a:r>
              <a:rPr lang="en-AU" sz="2000" dirty="0" err="1" smtClean="0">
                <a:solidFill>
                  <a:srgbClr val="000000"/>
                </a:solidFill>
                <a:latin typeface="CMSS10"/>
              </a:rPr>
              <a:t>Right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case by rotating 15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Handle Right </a:t>
            </a:r>
            <a:r>
              <a:rPr lang="en-AU" sz="2000" dirty="0" err="1" smtClean="0">
                <a:solidFill>
                  <a:srgbClr val="000000"/>
                </a:solidFill>
                <a:latin typeface="CMSS10"/>
              </a:rPr>
              <a:t>Right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case as earlier</a:t>
            </a: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cxnSp>
        <p:nvCxnSpPr>
          <p:cNvPr id="92" name="Straight Connector 91"/>
          <p:cNvCxnSpPr>
            <a:stCxn id="91" idx="0"/>
            <a:endCxn id="95" idx="5"/>
          </p:cNvCxnSpPr>
          <p:nvPr/>
        </p:nvCxnSpPr>
        <p:spPr>
          <a:xfrm flipH="1" flipV="1">
            <a:off x="7290174" y="4138897"/>
            <a:ext cx="532314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7975974" y="5004174"/>
            <a:ext cx="434057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0" idx="5"/>
          </p:cNvCxnSpPr>
          <p:nvPr/>
        </p:nvCxnSpPr>
        <p:spPr>
          <a:xfrm flipH="1" flipV="1">
            <a:off x="6451974" y="3278651"/>
            <a:ext cx="480175" cy="55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6019800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5730188" y="3278651"/>
            <a:ext cx="363761" cy="4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8013843" y="5410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A</a:t>
            </a:r>
            <a:endParaRPr lang="en-AU" sz="4000" b="1" dirty="0">
              <a:solidFill>
                <a:srgbClr val="FF0000"/>
              </a:solidFill>
            </a:endParaRPr>
          </a:p>
        </p:txBody>
      </p:sp>
      <p:sp>
        <p:nvSpPr>
          <p:cNvPr id="126" name="Isosceles Triangle 125"/>
          <p:cNvSpPr/>
          <p:nvPr/>
        </p:nvSpPr>
        <p:spPr>
          <a:xfrm>
            <a:off x="6903825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B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 flipH="1">
            <a:off x="7300013" y="4947714"/>
            <a:ext cx="396187" cy="43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5913225" y="4543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5334000" y="3729847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D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130" name="Straight Connector 129"/>
          <p:cNvCxnSpPr>
            <a:stCxn id="95" idx="3"/>
            <a:endCxn id="128" idx="0"/>
          </p:cNvCxnSpPr>
          <p:nvPr/>
        </p:nvCxnSpPr>
        <p:spPr>
          <a:xfrm flipH="1">
            <a:off x="6309413" y="4138897"/>
            <a:ext cx="622736" cy="40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4419600" y="1676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Note that all elements in B are greater than 15 and smaller than 20. Therefore, it can be made a left child of 20 after rotation.</a:t>
            </a:r>
            <a:endParaRPr lang="en-AU" dirty="0"/>
          </a:p>
        </p:txBody>
      </p:sp>
      <p:grpSp>
        <p:nvGrpSpPr>
          <p:cNvPr id="89" name="Group 88"/>
          <p:cNvGrpSpPr/>
          <p:nvPr/>
        </p:nvGrpSpPr>
        <p:grpSpPr>
          <a:xfrm>
            <a:off x="7543800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53" name="Straight Connector 52"/>
          <p:cNvCxnSpPr>
            <a:stCxn id="70" idx="0"/>
            <a:endCxn id="78" idx="3"/>
          </p:cNvCxnSpPr>
          <p:nvPr/>
        </p:nvCxnSpPr>
        <p:spPr>
          <a:xfrm flipV="1">
            <a:off x="742088" y="4975250"/>
            <a:ext cx="398861" cy="48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6" idx="5"/>
            <a:endCxn id="65" idx="0"/>
          </p:cNvCxnSpPr>
          <p:nvPr/>
        </p:nvCxnSpPr>
        <p:spPr>
          <a:xfrm>
            <a:off x="2184774" y="4109973"/>
            <a:ext cx="238439" cy="23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752600" y="367779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6" name="Oval 5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58" name="Straight Connector 57"/>
          <p:cNvCxnSpPr>
            <a:endCxn id="60" idx="5"/>
          </p:cNvCxnSpPr>
          <p:nvPr/>
        </p:nvCxnSpPr>
        <p:spPr>
          <a:xfrm flipH="1" flipV="1">
            <a:off x="1346574" y="3249727"/>
            <a:ext cx="480175" cy="55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914400" y="281755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62" name="Straight Connector 61"/>
          <p:cNvCxnSpPr>
            <a:stCxn id="60" idx="3"/>
            <a:endCxn id="71" idx="0"/>
          </p:cNvCxnSpPr>
          <p:nvPr/>
        </p:nvCxnSpPr>
        <p:spPr>
          <a:xfrm flipH="1">
            <a:off x="624788" y="3249727"/>
            <a:ext cx="363761" cy="4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54094" y="372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" y="28783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-2</a:t>
            </a:r>
            <a:endParaRPr lang="en-AU" dirty="0"/>
          </a:p>
        </p:txBody>
      </p:sp>
      <p:sp>
        <p:nvSpPr>
          <p:cNvPr id="65" name="Isosceles Triangle 64"/>
          <p:cNvSpPr/>
          <p:nvPr/>
        </p:nvSpPr>
        <p:spPr>
          <a:xfrm>
            <a:off x="2027025" y="43434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A</a:t>
            </a:r>
            <a:endParaRPr lang="en-AU" sz="4000" b="1" dirty="0">
              <a:solidFill>
                <a:srgbClr val="FF0000"/>
              </a:solidFill>
            </a:endParaRPr>
          </a:p>
        </p:txBody>
      </p:sp>
      <p:sp>
        <p:nvSpPr>
          <p:cNvPr id="66" name="Isosceles Triangle 65"/>
          <p:cNvSpPr/>
          <p:nvPr/>
        </p:nvSpPr>
        <p:spPr>
          <a:xfrm>
            <a:off x="1417425" y="5457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B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67" name="Straight Connector 66"/>
          <p:cNvCxnSpPr>
            <a:stCxn id="78" idx="5"/>
            <a:endCxn id="66" idx="0"/>
          </p:cNvCxnSpPr>
          <p:nvPr/>
        </p:nvCxnSpPr>
        <p:spPr>
          <a:xfrm>
            <a:off x="1498974" y="4975250"/>
            <a:ext cx="314639" cy="48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sosceles Triangle 69"/>
          <p:cNvSpPr/>
          <p:nvPr/>
        </p:nvSpPr>
        <p:spPr>
          <a:xfrm>
            <a:off x="345900" y="5457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228600" y="3700923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D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72" name="Straight Connector 71"/>
          <p:cNvCxnSpPr>
            <a:stCxn id="56" idx="3"/>
            <a:endCxn id="79" idx="0"/>
          </p:cNvCxnSpPr>
          <p:nvPr/>
        </p:nvCxnSpPr>
        <p:spPr>
          <a:xfrm flipH="1">
            <a:off x="1345488" y="4109973"/>
            <a:ext cx="481261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56293" y="4617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sp>
        <p:nvSpPr>
          <p:cNvPr id="74" name="Freeform 73"/>
          <p:cNvSpPr/>
          <p:nvPr/>
        </p:nvSpPr>
        <p:spPr>
          <a:xfrm flipH="1" flipV="1">
            <a:off x="1123490" y="3890679"/>
            <a:ext cx="559170" cy="58688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Rounded Rectangle 74"/>
          <p:cNvSpPr/>
          <p:nvPr/>
        </p:nvSpPr>
        <p:spPr>
          <a:xfrm>
            <a:off x="1366640" y="5331855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238452" y="2570806"/>
            <a:ext cx="2409748" cy="2991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066800" y="4543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8" name="Oval 7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sp>
        <p:nvSpPr>
          <p:cNvPr id="84" name="Isosceles Triangle 83"/>
          <p:cNvSpPr/>
          <p:nvPr/>
        </p:nvSpPr>
        <p:spPr>
          <a:xfrm>
            <a:off x="6980025" y="452103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B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85" name="Straight Connector 84"/>
          <p:cNvCxnSpPr>
            <a:endCxn id="84" idx="0"/>
          </p:cNvCxnSpPr>
          <p:nvPr/>
        </p:nvCxnSpPr>
        <p:spPr>
          <a:xfrm>
            <a:off x="7263562" y="4038600"/>
            <a:ext cx="112651" cy="48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68580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2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6" grpId="0" animBg="1"/>
      <p:bldP spid="128" grpId="0" animBg="1"/>
      <p:bldP spid="129" grpId="0" animBg="1"/>
      <p:bldP spid="156" grpId="0"/>
      <p:bldP spid="75" grpId="0" animBg="1"/>
      <p:bldP spid="84" grpId="0" animBg="1"/>
      <p:bldP spid="8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>
            <a:stCxn id="133" idx="3"/>
            <a:endCxn id="148" idx="0"/>
          </p:cNvCxnSpPr>
          <p:nvPr/>
        </p:nvCxnSpPr>
        <p:spPr>
          <a:xfrm flipH="1">
            <a:off x="7330388" y="4289450"/>
            <a:ext cx="180986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Complexity of Balancing the AVL Tree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940809"/>
            <a:ext cx="8081213" cy="2488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dirty="0" smtClean="0">
                <a:solidFill>
                  <a:srgbClr val="000000"/>
                </a:solidFill>
                <a:latin typeface="txtt"/>
              </a:rPr>
              <a:t>The tree is balanced in a bottom up fashion starting from the lowest node which has a balance factor NOT in {0, 1, -1}</a:t>
            </a:r>
          </a:p>
          <a:p>
            <a:r>
              <a:rPr lang="en-AU" sz="1400" dirty="0" smtClean="0">
                <a:solidFill>
                  <a:srgbClr val="000000"/>
                </a:solidFill>
                <a:latin typeface="txtt"/>
              </a:rPr>
              <a:t>Balancing at each node takes constant time (1 or 2 rotations)</a:t>
            </a:r>
          </a:p>
          <a:p>
            <a:r>
              <a:rPr lang="en-AU" sz="1400" dirty="0" smtClean="0">
                <a:solidFill>
                  <a:srgbClr val="000000"/>
                </a:solidFill>
                <a:latin typeface="txtt"/>
              </a:rPr>
              <a:t>Total nodes that require balancing are at most O(log N)</a:t>
            </a:r>
          </a:p>
          <a:p>
            <a:pPr marL="0" indent="0">
              <a:buNone/>
            </a:pPr>
            <a:endParaRPr lang="en-AU" sz="1400" dirty="0" smtClean="0">
              <a:solidFill>
                <a:srgbClr val="000000"/>
              </a:solidFill>
              <a:latin typeface="txtt"/>
            </a:endParaRP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514600" y="2971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24</a:t>
              </a:r>
              <a:endParaRPr lang="en-AU" dirty="0"/>
            </a:p>
          </p:txBody>
        </p:sp>
      </p:grpSp>
      <p:cxnSp>
        <p:nvCxnSpPr>
          <p:cNvPr id="92" name="Straight Connector 91"/>
          <p:cNvCxnSpPr>
            <a:stCxn id="90" idx="3"/>
            <a:endCxn id="95" idx="7"/>
          </p:cNvCxnSpPr>
          <p:nvPr/>
        </p:nvCxnSpPr>
        <p:spPr>
          <a:xfrm flipH="1">
            <a:off x="2184774" y="3403974"/>
            <a:ext cx="403975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946774" y="3403974"/>
            <a:ext cx="573614" cy="17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26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97" name="Straight Connector 96"/>
          <p:cNvCxnSpPr>
            <a:stCxn id="95" idx="3"/>
            <a:endCxn id="100" idx="0"/>
          </p:cNvCxnSpPr>
          <p:nvPr/>
        </p:nvCxnSpPr>
        <p:spPr>
          <a:xfrm flipH="1">
            <a:off x="1298579" y="41388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045417" y="44705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624788" y="4902745"/>
            <a:ext cx="494778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447800" y="375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2201694" y="2895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124200" y="35814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2211513" y="4370318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B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>
            <a:off x="2142050" y="4123056"/>
            <a:ext cx="465651" cy="24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51364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2860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D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130" name="Straight Connector 129"/>
          <p:cNvCxnSpPr>
            <a:stCxn id="100" idx="5"/>
            <a:endCxn id="128" idx="0"/>
          </p:cNvCxnSpPr>
          <p:nvPr/>
        </p:nvCxnSpPr>
        <p:spPr>
          <a:xfrm>
            <a:off x="1477591" y="4902745"/>
            <a:ext cx="432237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69164" y="4533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437225" y="38572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24</a:t>
              </a:r>
              <a:endParaRPr lang="en-AU" dirty="0"/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909174" y="3415139"/>
            <a:ext cx="602200" cy="51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869399" y="4289450"/>
            <a:ext cx="497414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477000" y="3020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140" name="Straight Connector 139"/>
          <p:cNvCxnSpPr>
            <a:stCxn id="138" idx="3"/>
            <a:endCxn id="71" idx="0"/>
          </p:cNvCxnSpPr>
          <p:nvPr/>
        </p:nvCxnSpPr>
        <p:spPr>
          <a:xfrm flipH="1">
            <a:off x="5958788" y="3453097"/>
            <a:ext cx="592361" cy="40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769817" y="37847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547413" y="4216945"/>
            <a:ext cx="296553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970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934200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B</a:t>
            </a:r>
            <a:endParaRPr lang="en-AU" sz="4000" b="1" dirty="0">
              <a:solidFill>
                <a:srgbClr val="FF0000"/>
              </a:solidFill>
            </a:endParaRPr>
          </a:p>
        </p:txBody>
      </p:sp>
      <p:sp>
        <p:nvSpPr>
          <p:cNvPr id="150" name="Isosceles Triangle 149"/>
          <p:cNvSpPr/>
          <p:nvPr/>
        </p:nvSpPr>
        <p:spPr>
          <a:xfrm>
            <a:off x="60656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51512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D</a:t>
            </a:r>
            <a:endParaRPr lang="en-AU" sz="4000" b="1" dirty="0">
              <a:solidFill>
                <a:srgbClr val="FF0000"/>
              </a:solidFill>
            </a:endParaRPr>
          </a:p>
        </p:txBody>
      </p:sp>
      <p:cxnSp>
        <p:nvCxnSpPr>
          <p:cNvPr id="152" name="Straight Connector 151"/>
          <p:cNvCxnSpPr>
            <a:stCxn id="142" idx="5"/>
            <a:endCxn id="150" idx="0"/>
          </p:cNvCxnSpPr>
          <p:nvPr/>
        </p:nvCxnSpPr>
        <p:spPr>
          <a:xfrm>
            <a:off x="6201991" y="4216945"/>
            <a:ext cx="259822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H="1" flipV="1">
            <a:off x="1549805" y="3279595"/>
            <a:ext cx="836955" cy="44005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2142050" y="4289450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Connector 54"/>
          <p:cNvCxnSpPr>
            <a:endCxn id="90" idx="1"/>
          </p:cNvCxnSpPr>
          <p:nvPr/>
        </p:nvCxnSpPr>
        <p:spPr>
          <a:xfrm>
            <a:off x="1909827" y="2489574"/>
            <a:ext cx="678922" cy="55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>
            <a:off x="189695" y="3020923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E</a:t>
            </a:r>
            <a:endParaRPr lang="en-AU" sz="4000" b="1" dirty="0">
              <a:solidFill>
                <a:srgbClr val="FF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474877" y="2057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3" name="Oval 5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60" name="Straight Connector 59"/>
          <p:cNvCxnSpPr>
            <a:endCxn id="58" idx="0"/>
          </p:cNvCxnSpPr>
          <p:nvPr/>
        </p:nvCxnSpPr>
        <p:spPr>
          <a:xfrm flipH="1">
            <a:off x="585883" y="2415425"/>
            <a:ext cx="920455" cy="60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87332" y="2487727"/>
            <a:ext cx="678922" cy="55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>
            <a:off x="4267200" y="3019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 smtClean="0">
                <a:solidFill>
                  <a:srgbClr val="FF0000"/>
                </a:solidFill>
              </a:rPr>
              <a:t>E</a:t>
            </a:r>
            <a:endParaRPr lang="en-AU" sz="4000" b="1" dirty="0">
              <a:solidFill>
                <a:srgbClr val="FF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552382" y="205555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68" name="Straight Connector 67"/>
          <p:cNvCxnSpPr>
            <a:endCxn id="64" idx="0"/>
          </p:cNvCxnSpPr>
          <p:nvPr/>
        </p:nvCxnSpPr>
        <p:spPr>
          <a:xfrm flipH="1">
            <a:off x="4663388" y="2413578"/>
            <a:ext cx="920455" cy="60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osceles Triangle 70"/>
          <p:cNvSpPr/>
          <p:nvPr/>
        </p:nvSpPr>
        <p:spPr>
          <a:xfrm>
            <a:off x="5105400" y="3857276"/>
            <a:ext cx="1706775" cy="17053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57400" y="2057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-3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7107975" y="303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8025806" y="3882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mtClean="0"/>
              <a:t>0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6164094" y="206600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-2</a:t>
            </a:r>
            <a:endParaRPr lang="en-AU" dirty="0"/>
          </a:p>
        </p:txBody>
      </p:sp>
      <p:sp>
        <p:nvSpPr>
          <p:cNvPr id="77" name="Freeform 76"/>
          <p:cNvSpPr/>
          <p:nvPr/>
        </p:nvSpPr>
        <p:spPr>
          <a:xfrm flipV="1">
            <a:off x="6455822" y="2201440"/>
            <a:ext cx="905649" cy="81763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1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0" grpId="0" animBg="1"/>
      <p:bldP spid="150" grpId="1" animBg="1"/>
      <p:bldP spid="151" grpId="0" animBg="1"/>
      <p:bldP spid="151" grpId="1" animBg="1"/>
      <p:bldP spid="154" grpId="0" animBg="1"/>
      <p:bldP spid="64" grpId="0" animBg="1"/>
      <p:bldP spid="71" grpId="0" animBg="1"/>
      <p:bldP spid="74" grpId="0"/>
      <p:bldP spid="75" grpId="0"/>
      <p:bldP spid="76" grpId="0"/>
      <p:bldP spid="7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Searching and Deletion in AVL Tree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4191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>
                <a:latin typeface="CMSSBX10"/>
              </a:rPr>
              <a:t>Searching in AVL Tree is exactly the same as in BST</a:t>
            </a:r>
          </a:p>
          <a:p>
            <a:r>
              <a:rPr lang="en-AU" sz="2000" dirty="0">
                <a:latin typeface="CMSSBX10"/>
              </a:rPr>
              <a:t>Worst-Case time complexity</a:t>
            </a:r>
          </a:p>
          <a:p>
            <a:pPr lvl="1"/>
            <a:r>
              <a:rPr lang="en-AU" sz="1500" dirty="0" smtClean="0">
                <a:solidFill>
                  <a:schemeClr val="tx1"/>
                </a:solidFill>
                <a:latin typeface="CMSSBX10"/>
              </a:rPr>
              <a:t>O(log </a:t>
            </a:r>
            <a:r>
              <a:rPr lang="en-AU" sz="1500" dirty="0">
                <a:solidFill>
                  <a:schemeClr val="tx1"/>
                </a:solidFill>
                <a:latin typeface="CMSSBX10"/>
              </a:rPr>
              <a:t>N) because the tree is balanced</a:t>
            </a:r>
          </a:p>
          <a:p>
            <a:pPr marL="0" indent="0">
              <a:buNone/>
            </a:pPr>
            <a:endParaRPr lang="en-AU" sz="2000" dirty="0" smtClean="0">
              <a:latin typeface="CMSSBX10"/>
            </a:endParaRPr>
          </a:p>
          <a:p>
            <a:pPr marL="0" indent="0">
              <a:buNone/>
            </a:pPr>
            <a:r>
              <a:rPr lang="en-AU" sz="2000" dirty="0" smtClean="0">
                <a:latin typeface="CMSSBX10"/>
              </a:rPr>
              <a:t>Deletion in AVL Tree</a:t>
            </a:r>
            <a:endParaRPr lang="en-AU" sz="1500" dirty="0" smtClean="0">
              <a:latin typeface="CMSSBX10"/>
            </a:endParaRPr>
          </a:p>
          <a:p>
            <a:r>
              <a:rPr lang="en-AU" sz="2000" dirty="0" smtClean="0">
                <a:latin typeface="CMSSBX10"/>
              </a:rPr>
              <a:t>Delete the element in the same way as in BST (as described earlier)</a:t>
            </a:r>
          </a:p>
          <a:p>
            <a:r>
              <a:rPr lang="en-AU" sz="2000" dirty="0" smtClean="0">
                <a:latin typeface="CMSSBX10"/>
              </a:rPr>
              <a:t>Balance the tree if it has become unbalanced (as described earlier)</a:t>
            </a:r>
          </a:p>
          <a:p>
            <a:endParaRPr lang="en-AU" sz="2000" dirty="0">
              <a:latin typeface="CMSSBX10"/>
            </a:endParaRPr>
          </a:p>
          <a:p>
            <a:pPr marL="0" indent="0">
              <a:buNone/>
            </a:pPr>
            <a:r>
              <a:rPr lang="en-AU" sz="2000" dirty="0" smtClean="0">
                <a:latin typeface="CMSSBX10"/>
              </a:rPr>
              <a:t>Worst-case time complexity: O(log N)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Summary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 smtClean="0"/>
              <a:t>Hash tables provide O(1) look up in practice (although the worst-case time complexity is O(N)</a:t>
            </a:r>
          </a:p>
          <a:p>
            <a:r>
              <a:rPr lang="en-AU" sz="2000" dirty="0" smtClean="0"/>
              <a:t>AVL Trees guarantee worst-case time complexity of O(Log N)</a:t>
            </a:r>
          </a:p>
          <a:p>
            <a:pPr marL="0" indent="0">
              <a:buNone/>
            </a:pPr>
            <a:endParaRPr lang="en-AU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 smtClean="0"/>
              <a:t>Read more about hash tables and hash functions</a:t>
            </a:r>
          </a:p>
          <a:p>
            <a:r>
              <a:rPr lang="en-AU" sz="2000" dirty="0" smtClean="0"/>
              <a:t>Practice balancing AVL trees using pen and paper</a:t>
            </a:r>
          </a:p>
          <a:p>
            <a:r>
              <a:rPr lang="en-AU" sz="2000" dirty="0" smtClean="0"/>
              <a:t>Implement BST and AVL trees</a:t>
            </a:r>
          </a:p>
          <a:p>
            <a:pPr marL="0" indent="0">
              <a:buNone/>
            </a:pPr>
            <a:endParaRPr lang="en-AU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 smtClean="0"/>
              <a:t>B-tree and Retrieval Trees</a:t>
            </a:r>
          </a:p>
        </p:txBody>
      </p:sp>
    </p:spTree>
    <p:extLst>
      <p:ext uri="{BB962C8B-B14F-4D97-AF65-F5344CB8AC3E}">
        <p14:creationId xmlns:p14="http://schemas.microsoft.com/office/powerpoint/2010/main" val="428322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Recommended Reading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Hashing: </a:t>
            </a:r>
            <a:r>
              <a:rPr lang="en-AU" sz="2800" dirty="0" smtClean="0">
                <a:solidFill>
                  <a:srgbClr val="0000FF"/>
                </a:solidFill>
                <a:latin typeface="txtt"/>
                <a:hlinkClick r:id="rId2"/>
              </a:rPr>
              <a:t>http</a:t>
            </a:r>
            <a:r>
              <a:rPr lang="en-AU" sz="2800" dirty="0">
                <a:solidFill>
                  <a:srgbClr val="0000FF"/>
                </a:solidFill>
                <a:latin typeface="txtt"/>
                <a:hlinkClick r:id="rId2"/>
              </a:rPr>
              <a:t>://www.csse.monash.edu.au/~</a:t>
            </a:r>
            <a:r>
              <a:rPr lang="en-AU" sz="2800" dirty="0" smtClean="0">
                <a:solidFill>
                  <a:srgbClr val="0000FF"/>
                </a:solidFill>
                <a:latin typeface="txtt"/>
                <a:hlinkClick r:id="rId2"/>
              </a:rPr>
              <a:t>lloyd/tildeAlgDS/Table/</a:t>
            </a:r>
            <a:endParaRPr lang="en-AU" sz="2800" dirty="0" smtClean="0">
              <a:solidFill>
                <a:srgbClr val="0000FF"/>
              </a:solidFill>
              <a:latin typeface="txtt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Search Trees part </a:t>
            </a:r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800" dirty="0" smtClean="0">
                <a:solidFill>
                  <a:srgbClr val="0000FF"/>
                </a:solidFill>
                <a:latin typeface="txtt"/>
                <a:hlinkClick r:id="rId3"/>
              </a:rPr>
              <a:t>http</a:t>
            </a:r>
            <a:r>
              <a:rPr lang="en-AU" sz="2800" dirty="0">
                <a:solidFill>
                  <a:srgbClr val="0000FF"/>
                </a:solidFill>
                <a:latin typeface="txtt"/>
                <a:hlinkClick r:id="rId3"/>
              </a:rPr>
              <a:t>://www.csse.monash.edu.au/~</a:t>
            </a:r>
            <a:r>
              <a:rPr lang="en-AU" sz="2800" dirty="0" smtClean="0">
                <a:solidFill>
                  <a:srgbClr val="0000FF"/>
                </a:solidFill>
                <a:latin typeface="txtt"/>
                <a:hlinkClick r:id="rId3"/>
              </a:rPr>
              <a:t>lloyd/tildeAlgDS/Tree/</a:t>
            </a:r>
            <a:endParaRPr lang="en-AU" sz="2800" dirty="0" smtClean="0">
              <a:solidFill>
                <a:srgbClr val="0000FF"/>
              </a:solidFill>
              <a:latin typeface="txtt"/>
            </a:endParaRPr>
          </a:p>
          <a:p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Weiss “Data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Structures and Algorithm Analysis in Java" (</a:t>
            </a:r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Chapter 5 and Chapter 4: Sections 4.1-4.4)</a:t>
            </a:r>
          </a:p>
          <a:p>
            <a:r>
              <a:rPr lang="en-AU" sz="800" dirty="0" smtClean="0">
                <a:solidFill>
                  <a:srgbClr val="FFFFFF"/>
                </a:solidFill>
                <a:latin typeface="CMSS8"/>
              </a:rPr>
              <a:t>(</a:t>
            </a:r>
            <a:r>
              <a:rPr lang="en-AU" sz="800" dirty="0">
                <a:solidFill>
                  <a:srgbClr val="FFFFFF"/>
                </a:solidFill>
                <a:latin typeface="CMSS8"/>
              </a:rPr>
              <a:t>FIT2004 S1/2016,</a:t>
            </a:r>
            <a:endParaRPr lang="en-AU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Lookup Table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idea of a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lookup table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is very general and important </a:t>
            </a:r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in information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processing systems.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database that Monash University maintains on students is </a:t>
            </a:r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an example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of a table. This table might contain information about:</a:t>
            </a:r>
          </a:p>
          <a:p>
            <a:pPr lvl="1"/>
            <a:r>
              <a:rPr lang="en-AU" sz="1500" dirty="0" smtClean="0">
                <a:solidFill>
                  <a:srgbClr val="008000"/>
                </a:solidFill>
                <a:latin typeface="txbtt"/>
              </a:rPr>
              <a:t>Student </a:t>
            </a:r>
            <a:r>
              <a:rPr lang="en-AU" sz="1500" dirty="0">
                <a:solidFill>
                  <a:srgbClr val="008000"/>
                </a:solidFill>
                <a:latin typeface="txbtt"/>
              </a:rPr>
              <a:t>ID</a:t>
            </a:r>
          </a:p>
          <a:p>
            <a:pPr lvl="1"/>
            <a:r>
              <a:rPr lang="en-AU" sz="1500" dirty="0" err="1" smtClean="0">
                <a:solidFill>
                  <a:srgbClr val="008000"/>
                </a:solidFill>
                <a:latin typeface="txbtt"/>
              </a:rPr>
              <a:t>Authcate</a:t>
            </a:r>
            <a:endParaRPr lang="en-AU" sz="1500" dirty="0">
              <a:solidFill>
                <a:srgbClr val="008000"/>
              </a:solidFill>
              <a:latin typeface="txbtt"/>
            </a:endParaRPr>
          </a:p>
          <a:p>
            <a:pPr lvl="1"/>
            <a:r>
              <a:rPr lang="en-AU" sz="1500" dirty="0" smtClean="0">
                <a:solidFill>
                  <a:srgbClr val="008000"/>
                </a:solidFill>
                <a:latin typeface="txbtt"/>
              </a:rPr>
              <a:t>First </a:t>
            </a:r>
            <a:r>
              <a:rPr lang="en-AU" sz="1500" dirty="0">
                <a:solidFill>
                  <a:srgbClr val="008000"/>
                </a:solidFill>
                <a:latin typeface="txbtt"/>
              </a:rPr>
              <a:t>name</a:t>
            </a:r>
          </a:p>
          <a:p>
            <a:pPr lvl="1"/>
            <a:r>
              <a:rPr lang="en-AU" sz="1500" dirty="0" smtClean="0">
                <a:solidFill>
                  <a:srgbClr val="008000"/>
                </a:solidFill>
                <a:latin typeface="txbtt"/>
              </a:rPr>
              <a:t>Last </a:t>
            </a:r>
            <a:r>
              <a:rPr lang="en-AU" sz="1500" dirty="0">
                <a:solidFill>
                  <a:srgbClr val="008000"/>
                </a:solidFill>
                <a:latin typeface="txbtt"/>
              </a:rPr>
              <a:t>name</a:t>
            </a:r>
          </a:p>
          <a:p>
            <a:pPr lvl="1"/>
            <a:r>
              <a:rPr lang="en-AU" sz="1500" dirty="0" smtClean="0">
                <a:solidFill>
                  <a:srgbClr val="008000"/>
                </a:solidFill>
                <a:latin typeface="txbtt"/>
              </a:rPr>
              <a:t>Course(s</a:t>
            </a:r>
            <a:r>
              <a:rPr lang="en-AU" sz="1500" dirty="0">
                <a:solidFill>
                  <a:srgbClr val="008000"/>
                </a:solidFill>
                <a:latin typeface="txbtt"/>
              </a:rPr>
              <a:t>) enrolled</a:t>
            </a:r>
            <a:endParaRPr lang="en-AU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Lookup Table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Elements of a table, in some cases, contain a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800" dirty="0">
                <a:solidFill>
                  <a:srgbClr val="000000"/>
                </a:solidFill>
                <a:latin typeface="CMSSBX10"/>
              </a:rPr>
              <a:t>plus </a:t>
            </a:r>
            <a:r>
              <a:rPr lang="en-AU" sz="2800" dirty="0">
                <a:solidFill>
                  <a:srgbClr val="008000"/>
                </a:solidFill>
                <a:latin typeface="txbtt"/>
              </a:rPr>
              <a:t>some </a:t>
            </a:r>
            <a:r>
              <a:rPr lang="en-AU" sz="2800" dirty="0" smtClean="0">
                <a:solidFill>
                  <a:srgbClr val="008000"/>
                </a:solidFill>
                <a:latin typeface="txbtt"/>
              </a:rPr>
              <a:t>other attributes </a:t>
            </a:r>
            <a:r>
              <a:rPr lang="en-AU" sz="2800" dirty="0">
                <a:solidFill>
                  <a:srgbClr val="008000"/>
                </a:solidFill>
                <a:latin typeface="txbtt"/>
              </a:rPr>
              <a:t>or data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might be a number or a </a:t>
            </a:r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string (e.g., Student ID or </a:t>
            </a:r>
            <a:r>
              <a:rPr lang="en-AU" sz="2800" dirty="0" err="1" smtClean="0">
                <a:solidFill>
                  <a:srgbClr val="000000"/>
                </a:solidFill>
                <a:latin typeface="CMSS10"/>
              </a:rPr>
              <a:t>authcate</a:t>
            </a:r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)</a:t>
            </a:r>
            <a:endParaRPr lang="en-AU" sz="2800" dirty="0">
              <a:solidFill>
                <a:srgbClr val="000000"/>
              </a:solidFill>
              <a:latin typeface="CMSS10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It is something </a:t>
            </a:r>
            <a:r>
              <a:rPr lang="en-AU" sz="2800" dirty="0">
                <a:solidFill>
                  <a:srgbClr val="008000"/>
                </a:solidFill>
                <a:latin typeface="txbtt"/>
              </a:rPr>
              <a:t>unique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that </a:t>
            </a:r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identifies unambiguously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an element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Elements can be </a:t>
            </a:r>
            <a:r>
              <a:rPr lang="en-AU" sz="2800" dirty="0">
                <a:solidFill>
                  <a:srgbClr val="008000"/>
                </a:solidFill>
                <a:latin typeface="txbtt"/>
              </a:rPr>
              <a:t>looked up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(or searched) using this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</a:t>
            </a:r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. (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Note, the element with no extra data/attributes is itself the </a:t>
            </a:r>
            <a:r>
              <a:rPr lang="en-AU" sz="2800" dirty="0" smtClean="0">
                <a:solidFill>
                  <a:srgbClr val="800080"/>
                </a:solidFill>
                <a:latin typeface="txbtt"/>
              </a:rPr>
              <a:t>key)</a:t>
            </a:r>
            <a:endParaRPr lang="en-AU" sz="2800" dirty="0"/>
          </a:p>
          <a:p>
            <a:r>
              <a:rPr lang="en-AU" sz="2800" dirty="0" smtClean="0"/>
              <a:t>Elements </a:t>
            </a:r>
            <a:r>
              <a:rPr lang="en-AU" sz="2800" dirty="0"/>
              <a:t>of a table, in some cases, contain a key plus some </a:t>
            </a:r>
            <a:r>
              <a:rPr lang="en-AU" sz="2800" dirty="0" smtClean="0"/>
              <a:t>other attributes </a:t>
            </a:r>
            <a:r>
              <a:rPr lang="en-AU" sz="2800" dirty="0"/>
              <a:t>or </a:t>
            </a:r>
            <a:r>
              <a:rPr lang="en-AU" sz="2800" dirty="0" smtClean="0"/>
              <a:t>data</a:t>
            </a:r>
            <a:endParaRPr lang="en-A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9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Sorting based lookup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4803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sz="2800" dirty="0" smtClean="0">
                <a:latin typeface="CMSS10"/>
              </a:rPr>
              <a:t>Keep the elements sorted on their keys in an array</a:t>
            </a:r>
          </a:p>
          <a:p>
            <a:pPr marL="0" indent="0">
              <a:buNone/>
            </a:pPr>
            <a:r>
              <a:rPr lang="en-AU" sz="2800" dirty="0" smtClean="0">
                <a:solidFill>
                  <a:srgbClr val="FF0000"/>
                </a:solidFill>
                <a:latin typeface="CMSS10"/>
              </a:rPr>
              <a:t>Insertion:</a:t>
            </a:r>
          </a:p>
          <a:p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Use Binary search to find the sorted location of new element – O(log N)</a:t>
            </a:r>
          </a:p>
          <a:p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Insert the new element and shift all larger elements toward right – O(N) </a:t>
            </a:r>
            <a:endParaRPr lang="en-AU" sz="2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800" dirty="0" smtClean="0">
                <a:solidFill>
                  <a:srgbClr val="FF0000"/>
                </a:solidFill>
                <a:latin typeface="CMSS10"/>
              </a:rPr>
              <a:t>Searching:</a:t>
            </a:r>
          </a:p>
          <a:p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use </a:t>
            </a:r>
            <a:r>
              <a:rPr lang="en-AU" sz="2800" dirty="0" smtClean="0">
                <a:solidFill>
                  <a:srgbClr val="800080"/>
                </a:solidFill>
                <a:latin typeface="txbtt"/>
              </a:rPr>
              <a:t>Binary search </a:t>
            </a:r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to find the key – O(log N)</a:t>
            </a:r>
          </a:p>
          <a:p>
            <a:pPr marL="0" indent="0">
              <a:buNone/>
            </a:pPr>
            <a:r>
              <a:rPr lang="en-AU" sz="2800" dirty="0" smtClean="0">
                <a:solidFill>
                  <a:srgbClr val="FF0000"/>
                </a:solidFill>
                <a:latin typeface="CMSS10"/>
              </a:rPr>
              <a:t>Deletion:</a:t>
            </a:r>
          </a:p>
          <a:p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Search the key – O(log N)</a:t>
            </a:r>
          </a:p>
          <a:p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Delete the key – O(1)</a:t>
            </a:r>
          </a:p>
          <a:p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Shift all the larger elements – O(N)</a:t>
            </a:r>
            <a:endParaRPr lang="en-AU" sz="2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Is it possible to do better?</a:t>
            </a:r>
          </a:p>
          <a:p>
            <a:pPr marL="0" indent="0">
              <a:buNone/>
            </a:pPr>
            <a:r>
              <a:rPr lang="en-AU" sz="2800" dirty="0" smtClean="0">
                <a:solidFill>
                  <a:srgbClr val="00B050"/>
                </a:solidFill>
                <a:latin typeface="CMSS10"/>
              </a:rPr>
              <a:t>Yes!</a:t>
            </a:r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 hash tables and AVL trees! </a:t>
            </a:r>
            <a:endParaRPr lang="en-AU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Direct-Addressing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9147048" cy="48036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Assume that we have N students in a class and the student IDs range from 1 to N. How can we store the data to search in O(1)-time?</a:t>
            </a:r>
          </a:p>
          <a:p>
            <a:endParaRPr lang="en-AU" sz="2800" dirty="0">
              <a:solidFill>
                <a:srgbClr val="000000"/>
              </a:solidFill>
              <a:latin typeface="CMSS10"/>
            </a:endParaRPr>
          </a:p>
          <a:p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Create an array of size N</a:t>
            </a:r>
          </a:p>
          <a:p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Store a student with ID x at index x</a:t>
            </a:r>
          </a:p>
          <a:p>
            <a:pPr marL="0" indent="0">
              <a:buNone/>
            </a:pPr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Searching the record with ID x</a:t>
            </a:r>
          </a:p>
          <a:p>
            <a:r>
              <a:rPr lang="en-AU" dirty="0" smtClean="0"/>
              <a:t>Return array[x]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Note that this is similar to the Task 1A in week 4 assessment </a:t>
            </a:r>
            <a:endParaRPr lang="en-A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5959</TotalTime>
  <Words>3842</Words>
  <Application>Microsoft Office PowerPoint</Application>
  <PresentationFormat>On-screen Show (4:3)</PresentationFormat>
  <Paragraphs>800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Civic</vt:lpstr>
      <vt:lpstr>Faculty of Information Technology,  Monash University</vt:lpstr>
      <vt:lpstr>FIT2004, S2/2016</vt:lpstr>
      <vt:lpstr>Announcements</vt:lpstr>
      <vt:lpstr>Overview</vt:lpstr>
      <vt:lpstr>Recommended Reading</vt:lpstr>
      <vt:lpstr>Lookup Table</vt:lpstr>
      <vt:lpstr>Lookup Table</vt:lpstr>
      <vt:lpstr>Sorting based lookup</vt:lpstr>
      <vt:lpstr>Direct-Addressing</vt:lpstr>
      <vt:lpstr>Problem with Direct-Addressing</vt:lpstr>
      <vt:lpstr>Fixing the Problem with Direct-Addressing</vt:lpstr>
      <vt:lpstr>Hashing</vt:lpstr>
      <vt:lpstr>Understanding hash functions</vt:lpstr>
      <vt:lpstr>Probability of Collision</vt:lpstr>
      <vt:lpstr>Take home message for hash functions</vt:lpstr>
      <vt:lpstr>Some facts about hash functions</vt:lpstr>
      <vt:lpstr>Handling Collisions</vt:lpstr>
      <vt:lpstr>Separate Chaining</vt:lpstr>
      <vt:lpstr>Separate Chaining</vt:lpstr>
      <vt:lpstr>Closed Hashing (Open Addressing)</vt:lpstr>
      <vt:lpstr>Linear Probing</vt:lpstr>
      <vt:lpstr>Linear Probing</vt:lpstr>
      <vt:lpstr>Linear Probing</vt:lpstr>
      <vt:lpstr>Quadratic Probing</vt:lpstr>
      <vt:lpstr>Problem with Quadratic Probing</vt:lpstr>
      <vt:lpstr>Double hashing</vt:lpstr>
      <vt:lpstr>Summary of Hashing</vt:lpstr>
      <vt:lpstr>Binary Search Tree (BST)</vt:lpstr>
      <vt:lpstr>Searching a key in BST</vt:lpstr>
      <vt:lpstr>Insert a key x in BST</vt:lpstr>
      <vt:lpstr>Delete a key from BST</vt:lpstr>
      <vt:lpstr>Delete a key from BST</vt:lpstr>
      <vt:lpstr>Delete a key from BST</vt:lpstr>
      <vt:lpstr>Delete a key from BST</vt:lpstr>
      <vt:lpstr>Worst-case of BST</vt:lpstr>
      <vt:lpstr>AVL Trees: Introduction</vt:lpstr>
      <vt:lpstr>Defining AVL Tree</vt:lpstr>
      <vt:lpstr>Keeping AVL Tree Balanced</vt:lpstr>
      <vt:lpstr>Keeping AVL Tree Balanced</vt:lpstr>
      <vt:lpstr>Keeping AVL Tree Balanced</vt:lpstr>
      <vt:lpstr>Keeping AVL Tree Balanced</vt:lpstr>
      <vt:lpstr>Complexity of Balancing the AVL Tree</vt:lpstr>
      <vt:lpstr>Searching and Deletion in AVL Tree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3662</cp:revision>
  <dcterms:created xsi:type="dcterms:W3CDTF">2006-08-16T00:00:00Z</dcterms:created>
  <dcterms:modified xsi:type="dcterms:W3CDTF">2016-10-27T03:49:56Z</dcterms:modified>
</cp:coreProperties>
</file>